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4107" r:id="rId2"/>
  </p:sldMasterIdLst>
  <p:notesMasterIdLst>
    <p:notesMasterId r:id="rId104"/>
  </p:notesMasterIdLst>
  <p:handoutMasterIdLst>
    <p:handoutMasterId r:id="rId105"/>
  </p:handoutMasterIdLst>
  <p:sldIdLst>
    <p:sldId id="490" r:id="rId3"/>
    <p:sldId id="608" r:id="rId4"/>
    <p:sldId id="492" r:id="rId5"/>
    <p:sldId id="500" r:id="rId6"/>
    <p:sldId id="285" r:id="rId7"/>
    <p:sldId id="613" r:id="rId8"/>
    <p:sldId id="332" r:id="rId9"/>
    <p:sldId id="614" r:id="rId10"/>
    <p:sldId id="616" r:id="rId11"/>
    <p:sldId id="625" r:id="rId12"/>
    <p:sldId id="334" r:id="rId13"/>
    <p:sldId id="364" r:id="rId14"/>
    <p:sldId id="511" r:id="rId15"/>
    <p:sldId id="513" r:id="rId16"/>
    <p:sldId id="517" r:id="rId17"/>
    <p:sldId id="521" r:id="rId18"/>
    <p:sldId id="523" r:id="rId19"/>
    <p:sldId id="527" r:id="rId20"/>
    <p:sldId id="529" r:id="rId21"/>
    <p:sldId id="531" r:id="rId22"/>
    <p:sldId id="533" r:id="rId23"/>
    <p:sldId id="375" r:id="rId24"/>
    <p:sldId id="455" r:id="rId25"/>
    <p:sldId id="483" r:id="rId26"/>
    <p:sldId id="537" r:id="rId27"/>
    <p:sldId id="539" r:id="rId28"/>
    <p:sldId id="609" r:id="rId29"/>
    <p:sldId id="491" r:id="rId30"/>
    <p:sldId id="617" r:id="rId31"/>
    <p:sldId id="618" r:id="rId32"/>
    <p:sldId id="376" r:id="rId33"/>
    <p:sldId id="377" r:id="rId34"/>
    <p:sldId id="378" r:id="rId35"/>
    <p:sldId id="379" r:id="rId36"/>
    <p:sldId id="541" r:id="rId37"/>
    <p:sldId id="545" r:id="rId38"/>
    <p:sldId id="547" r:id="rId39"/>
    <p:sldId id="549" r:id="rId40"/>
    <p:sldId id="553" r:id="rId41"/>
    <p:sldId id="607" r:id="rId42"/>
    <p:sldId id="467" r:id="rId43"/>
    <p:sldId id="498" r:id="rId44"/>
    <p:sldId id="610" r:id="rId45"/>
    <p:sldId id="493" r:id="rId46"/>
    <p:sldId id="619" r:id="rId47"/>
    <p:sldId id="620" r:id="rId48"/>
    <p:sldId id="386" r:id="rId49"/>
    <p:sldId id="388" r:id="rId50"/>
    <p:sldId id="389" r:id="rId51"/>
    <p:sldId id="390" r:id="rId52"/>
    <p:sldId id="392" r:id="rId53"/>
    <p:sldId id="394" r:id="rId54"/>
    <p:sldId id="555" r:id="rId55"/>
    <p:sldId id="557" r:id="rId56"/>
    <p:sldId id="405" r:id="rId57"/>
    <p:sldId id="559" r:id="rId58"/>
    <p:sldId id="561" r:id="rId59"/>
    <p:sldId id="563" r:id="rId60"/>
    <p:sldId id="409" r:id="rId61"/>
    <p:sldId id="567" r:id="rId62"/>
    <p:sldId id="572" r:id="rId63"/>
    <p:sldId id="468" r:id="rId64"/>
    <p:sldId id="412" r:id="rId65"/>
    <p:sldId id="611" r:id="rId66"/>
    <p:sldId id="495" r:id="rId67"/>
    <p:sldId id="621" r:id="rId68"/>
    <p:sldId id="622" r:id="rId69"/>
    <p:sldId id="417" r:id="rId70"/>
    <p:sldId id="419" r:id="rId71"/>
    <p:sldId id="420" r:id="rId72"/>
    <p:sldId id="422" r:id="rId73"/>
    <p:sldId id="575" r:id="rId74"/>
    <p:sldId id="577" r:id="rId75"/>
    <p:sldId id="579" r:id="rId76"/>
    <p:sldId id="582" r:id="rId77"/>
    <p:sldId id="585" r:id="rId78"/>
    <p:sldId id="469" r:id="rId79"/>
    <p:sldId id="470" r:id="rId80"/>
    <p:sldId id="433" r:id="rId81"/>
    <p:sldId id="612" r:id="rId82"/>
    <p:sldId id="476" r:id="rId83"/>
    <p:sldId id="623" r:id="rId84"/>
    <p:sldId id="624" r:id="rId85"/>
    <p:sldId id="435" r:id="rId86"/>
    <p:sldId id="437" r:id="rId87"/>
    <p:sldId id="438" r:id="rId88"/>
    <p:sldId id="589" r:id="rId89"/>
    <p:sldId id="590" r:id="rId90"/>
    <p:sldId id="591" r:id="rId91"/>
    <p:sldId id="441" r:id="rId92"/>
    <p:sldId id="442" r:id="rId93"/>
    <p:sldId id="593" r:id="rId94"/>
    <p:sldId id="595" r:id="rId95"/>
    <p:sldId id="597" r:id="rId96"/>
    <p:sldId id="599" r:id="rId97"/>
    <p:sldId id="601" r:id="rId98"/>
    <p:sldId id="603" r:id="rId99"/>
    <p:sldId id="605" r:id="rId100"/>
    <p:sldId id="471" r:id="rId101"/>
    <p:sldId id="472" r:id="rId102"/>
    <p:sldId id="481" r:id="rId103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7C6"/>
    <a:srgbClr val="E4D3B4"/>
    <a:srgbClr val="E7E6E8"/>
    <a:srgbClr val="96D0C8"/>
    <a:srgbClr val="FAF6EB"/>
    <a:srgbClr val="FFFFCC"/>
    <a:srgbClr val="DDDBC9"/>
    <a:srgbClr val="BCC89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60" autoAdjust="0"/>
    <p:restoredTop sz="94622" autoAdjust="0"/>
  </p:normalViewPr>
  <p:slideViewPr>
    <p:cSldViewPr snapToGrid="0">
      <p:cViewPr>
        <p:scale>
          <a:sx n="80" d="100"/>
          <a:sy n="80" d="100"/>
        </p:scale>
        <p:origin x="-924" y="-414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viewProps" Target="viewProps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tableStyles" Target="tableStyles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6EFE7AB7-79DB-4E8F-B8CB-579B359E40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67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31783C65-F0AC-4AC0-BE29-49A3A0A45E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EB268E-A8A1-4AE1-8D8F-26C197709C6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77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776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B15AA4-81F5-49F0-9DCF-1D336C3AD5BE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269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698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71A33D-225B-41D2-AAC2-37D8E43B4E6B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C06C5A-0A5B-4CB8-AD47-9C1645C5770A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D51EE6-1115-4688-9CF8-E9DFB995918C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65558B-20F4-461B-B3C5-5908D7AEC6F8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8D97ED-989B-42C5-85BB-3C7AA2A8F090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B73E08-724F-4A3C-B397-BD08A7B98DD8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275C2F-27B7-4D8D-9253-D7F4AEE74921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D8E4C-33D0-423D-87EF-FBC41F65713B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288066-F5DE-40A0-B010-BB7DCD4AE2CD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20206-674A-410B-B22B-763EFE8CAB64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8B58D7-66EA-446D-9ECE-3664179A7749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D09383-C0DC-4A58-8FD6-51EB2ECB5D62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94E3CA-C610-4BAE-B211-52CA0A2F3448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98B704-99A8-4702-9000-FC1EC022BD65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2550D1-C96F-485A-AD70-96207C1A0691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2C7CB6-1CFB-4ED4-97FC-BDB9A2A6FAFC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4E70F4-D885-4B64-AF73-3DFACBDB0BE5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173B26-8209-49AB-B9BF-425F123C497B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C88313-6197-4131-847B-F052CE4CE47F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32A676-1410-43A5-B173-415FCD464491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3497D2-D33A-4BB2-A1C8-49ADA955255A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02A67D-2E82-43FA-863F-7BF2B52C65E3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125F5D-E0CD-4C89-8F1D-53FDC981AA44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2F2AFA-17B3-4BB0-9DBD-905634C20CC4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9C21A7-4B14-4079-82B7-6444D8CD8D94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5767BD-81FD-4F95-A296-FF9743E9A223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52DD2F-8911-417B-A41A-37D7F353C408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56BC22-89E9-4EDE-8DAE-EA9898844DBD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A24173-C536-4FBE-8930-08AF581B45BE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B0B3F4-002C-47B3-9D48-31B5165BD1C2}" type="slidenum">
              <a:rPr lang="en-US" smtClean="0"/>
              <a:pPr/>
              <a:t>81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2532BB-C4FF-405C-8B03-926CD6C83E54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D66BB2-0517-4A21-8F17-7B5519A4A0B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9655CE-AA44-4388-880E-A5B6FE6AD5D2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759320-99A1-4B42-91C9-A9AA114E8684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2119E6-54F3-4191-AC9D-920B3FB51801}" type="slidenum">
              <a:rPr lang="en-US" smtClean="0"/>
              <a:pPr/>
              <a:t>90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D3F4DC-8435-44D8-85BF-884C07E29800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62AC93-D7A3-4731-BA34-155BB7F49DB3}" type="slidenum">
              <a:rPr lang="en-US" smtClean="0"/>
              <a:pPr/>
              <a:t>99</a:t>
            </a:fld>
            <a:endParaRPr lang="en-US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47AE3C-7496-4789-9DD5-40AF98FA0DD3}" type="slidenum">
              <a:rPr lang="en-US" smtClean="0"/>
              <a:pPr/>
              <a:t>100</a:t>
            </a:fld>
            <a:endParaRPr lang="en-US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BCC2F5-9AF9-436C-BFA4-26F8D80A738A}" type="slidenum">
              <a:rPr lang="en-US" smtClean="0"/>
              <a:pPr/>
              <a:t>101</a:t>
            </a:fld>
            <a:endParaRPr lang="en-US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2B57DD-8B70-4959-BA9A-D931A474B13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DB0287-83DD-4836-A656-9792589ED08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FF8623-B0D5-42B9-9BDE-05BCC59D274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8387ED-79DF-4BED-A951-2B6A8A999B0A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98BC58-8AA0-4EE2-BBFF-229A252C175B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147050" y="6629400"/>
            <a:ext cx="987425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8105775" y="6667500"/>
            <a:ext cx="1038225" cy="190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80375" y="6600825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w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png"/><Relationship Id="rId5" Type="http://schemas.openxmlformats.org/officeDocument/2006/relationships/image" Target="../media/image6.wmf"/><Relationship Id="rId4" Type="http://schemas.openxmlformats.org/officeDocument/2006/relationships/image" Target="../media/image7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png"/><Relationship Id="rId5" Type="http://schemas.openxmlformats.org/officeDocument/2006/relationships/image" Target="../media/image6.wmf"/><Relationship Id="rId4" Type="http://schemas.openxmlformats.org/officeDocument/2006/relationships/image" Target="../media/image7.w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png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13315" name="Rectangle 109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Standard Edition</a:t>
            </a:r>
          </a:p>
        </p:txBody>
      </p:sp>
      <p:sp>
        <p:nvSpPr>
          <p:cNvPr id="13316" name="Rectangle 109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 Up Domain, Entities, Sites, Locations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Inventory Status Codes</a:t>
            </a:r>
            <a:endParaRPr lang="en-US" dirty="0"/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QS-SU-100</a:t>
            </a:r>
          </a:p>
        </p:txBody>
      </p:sp>
      <p:sp>
        <p:nvSpPr>
          <p:cNvPr id="22531" name="Rectangle 23"/>
          <p:cNvSpPr>
            <a:spLocks noChangeArrowheads="1"/>
          </p:cNvSpPr>
          <p:nvPr/>
        </p:nvSpPr>
        <p:spPr bwMode="auto">
          <a:xfrm>
            <a:off x="1935678" y="934125"/>
            <a:ext cx="4346060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marL="228600" indent="-228600" algn="ctr" eaLnBrk="0" hangingPunct="0">
              <a:buClr>
                <a:srgbClr val="AF9F89"/>
              </a:buClr>
            </a:pPr>
            <a:r>
              <a:rPr lang="en-US" sz="1800" dirty="0">
                <a:latin typeface="+mj-lt"/>
              </a:rPr>
              <a:t>Inventory status code = Scrap</a:t>
            </a:r>
          </a:p>
        </p:txBody>
      </p:sp>
      <p:graphicFrame>
        <p:nvGraphicFramePr>
          <p:cNvPr id="629784" name="Group 24"/>
          <p:cNvGraphicFramePr>
            <a:graphicFrameLocks noGrp="1"/>
          </p:cNvGraphicFramePr>
          <p:nvPr/>
        </p:nvGraphicFramePr>
        <p:xfrm>
          <a:off x="3590925" y="1607363"/>
          <a:ext cx="1911350" cy="957264"/>
        </p:xfrm>
        <a:graphic>
          <a:graphicData uri="http://schemas.openxmlformats.org/drawingml/2006/table">
            <a:tbl>
              <a:tblPr/>
              <a:tblGrid>
                <a:gridCol w="1274763"/>
                <a:gridCol w="636587"/>
              </a:tblGrid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Available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Nettable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Overissue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2539" name="AutoShape 42"/>
          <p:cNvCxnSpPr>
            <a:cxnSpLocks noChangeShapeType="1"/>
            <a:stCxn id="22531" idx="3"/>
          </p:cNvCxnSpPr>
          <p:nvPr/>
        </p:nvCxnSpPr>
        <p:spPr bwMode="auto">
          <a:xfrm>
            <a:off x="6281738" y="1117509"/>
            <a:ext cx="636587" cy="1269179"/>
          </a:xfrm>
          <a:prstGeom prst="bentConnector2">
            <a:avLst/>
          </a:prstGeom>
          <a:noFill/>
          <a:ln w="38100">
            <a:solidFill>
              <a:srgbClr val="808080"/>
            </a:solidFill>
            <a:miter lim="800000"/>
            <a:headEnd/>
            <a:tailEnd type="triangle" w="med" len="med"/>
          </a:ln>
        </p:spPr>
      </p:cxnSp>
      <p:grpSp>
        <p:nvGrpSpPr>
          <p:cNvPr id="22541" name="Group 66"/>
          <p:cNvGrpSpPr>
            <a:grpSpLocks/>
          </p:cNvGrpSpPr>
          <p:nvPr/>
        </p:nvGrpSpPr>
        <p:grpSpPr bwMode="auto">
          <a:xfrm>
            <a:off x="1058863" y="2541063"/>
            <a:ext cx="6464300" cy="3503612"/>
            <a:chOff x="667" y="1855"/>
            <a:chExt cx="4072" cy="2207"/>
          </a:xfrm>
        </p:grpSpPr>
        <p:sp>
          <p:nvSpPr>
            <p:cNvPr id="22542" name="Rectangle 44"/>
            <p:cNvSpPr>
              <a:spLocks noChangeArrowheads="1"/>
            </p:cNvSpPr>
            <p:nvPr/>
          </p:nvSpPr>
          <p:spPr bwMode="auto">
            <a:xfrm>
              <a:off x="3846" y="2105"/>
              <a:ext cx="892" cy="1957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2543" name="Group 45"/>
            <p:cNvGrpSpPr>
              <a:grpSpLocks/>
            </p:cNvGrpSpPr>
            <p:nvPr/>
          </p:nvGrpSpPr>
          <p:grpSpPr bwMode="auto">
            <a:xfrm>
              <a:off x="1688" y="1856"/>
              <a:ext cx="2289" cy="461"/>
              <a:chOff x="2305" y="1952"/>
              <a:chExt cx="2289" cy="461"/>
            </a:xfrm>
          </p:grpSpPr>
          <p:sp>
            <p:nvSpPr>
              <p:cNvPr id="22562" name="Rectangle 46"/>
              <p:cNvSpPr>
                <a:spLocks noChangeArrowheads="1"/>
              </p:cNvSpPr>
              <p:nvPr/>
            </p:nvSpPr>
            <p:spPr bwMode="auto">
              <a:xfrm>
                <a:off x="2305" y="1952"/>
                <a:ext cx="2289" cy="461"/>
              </a:xfrm>
              <a:prstGeom prst="rect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2563" name="Rectangle 47"/>
              <p:cNvSpPr>
                <a:spLocks noChangeArrowheads="1"/>
              </p:cNvSpPr>
              <p:nvPr/>
            </p:nvSpPr>
            <p:spPr bwMode="auto">
              <a:xfrm>
                <a:off x="2363" y="1984"/>
                <a:ext cx="1804" cy="3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1912" tIns="31750" rIns="61912" bIns="31750" anchor="ctr"/>
              <a:lstStyle/>
              <a:p>
                <a:pPr algn="ctr" defTabSz="417513" eaLnBrk="0" hangingPunct="0"/>
                <a:r>
                  <a:rPr kumimoji="1" lang="en-US" sz="1400" b="1">
                    <a:latin typeface="+mj-lt"/>
                  </a:rPr>
                  <a:t>Inspection</a:t>
                </a:r>
              </a:p>
            </p:txBody>
          </p:sp>
        </p:grpSp>
        <p:sp>
          <p:nvSpPr>
            <p:cNvPr id="22544" name="Rectangle 48"/>
            <p:cNvSpPr>
              <a:spLocks noChangeArrowheads="1"/>
            </p:cNvSpPr>
            <p:nvPr/>
          </p:nvSpPr>
          <p:spPr bwMode="auto">
            <a:xfrm>
              <a:off x="760" y="2568"/>
              <a:ext cx="1287" cy="92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45" name="Rectangle 49"/>
            <p:cNvSpPr>
              <a:spLocks noChangeArrowheads="1"/>
            </p:cNvSpPr>
            <p:nvPr/>
          </p:nvSpPr>
          <p:spPr bwMode="auto">
            <a:xfrm>
              <a:off x="706" y="2804"/>
              <a:ext cx="721" cy="40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Loading</a:t>
              </a:r>
            </a:p>
          </p:txBody>
        </p:sp>
        <p:sp>
          <p:nvSpPr>
            <p:cNvPr id="22546" name="Rectangle 50"/>
            <p:cNvSpPr>
              <a:spLocks noChangeArrowheads="1"/>
            </p:cNvSpPr>
            <p:nvPr/>
          </p:nvSpPr>
          <p:spPr bwMode="auto">
            <a:xfrm>
              <a:off x="4084" y="2772"/>
              <a:ext cx="653" cy="4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Inventory</a:t>
              </a:r>
            </a:p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1</a:t>
              </a:r>
            </a:p>
          </p:txBody>
        </p:sp>
        <p:sp>
          <p:nvSpPr>
            <p:cNvPr id="22547" name="Rectangle 51"/>
            <p:cNvSpPr>
              <a:spLocks noChangeArrowheads="1"/>
            </p:cNvSpPr>
            <p:nvPr/>
          </p:nvSpPr>
          <p:spPr bwMode="auto">
            <a:xfrm>
              <a:off x="3977" y="1855"/>
              <a:ext cx="762" cy="462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48" name="Rectangle 52"/>
            <p:cNvSpPr>
              <a:spLocks noChangeArrowheads="1"/>
            </p:cNvSpPr>
            <p:nvPr/>
          </p:nvSpPr>
          <p:spPr bwMode="auto">
            <a:xfrm>
              <a:off x="3598" y="1855"/>
              <a:ext cx="375" cy="223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49" name="Rectangle 53"/>
            <p:cNvSpPr>
              <a:spLocks noChangeArrowheads="1"/>
            </p:cNvSpPr>
            <p:nvPr/>
          </p:nvSpPr>
          <p:spPr bwMode="auto">
            <a:xfrm>
              <a:off x="3741" y="1860"/>
              <a:ext cx="623" cy="212"/>
            </a:xfrm>
            <a:prstGeom prst="rect">
              <a:avLst/>
            </a:prstGeom>
            <a:solidFill>
              <a:srgbClr val="EAF1EF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50" name="Rectangle 54"/>
            <p:cNvSpPr>
              <a:spLocks noChangeArrowheads="1"/>
            </p:cNvSpPr>
            <p:nvPr/>
          </p:nvSpPr>
          <p:spPr bwMode="auto">
            <a:xfrm>
              <a:off x="3993" y="1888"/>
              <a:ext cx="728" cy="4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Scrap</a:t>
              </a:r>
            </a:p>
          </p:txBody>
        </p:sp>
        <p:sp>
          <p:nvSpPr>
            <p:cNvPr id="22551" name="Rectangle 55"/>
            <p:cNvSpPr>
              <a:spLocks noChangeArrowheads="1"/>
            </p:cNvSpPr>
            <p:nvPr/>
          </p:nvSpPr>
          <p:spPr bwMode="auto">
            <a:xfrm>
              <a:off x="1688" y="2318"/>
              <a:ext cx="2401" cy="1402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52" name="Rectangle 56"/>
            <p:cNvSpPr>
              <a:spLocks noChangeArrowheads="1"/>
            </p:cNvSpPr>
            <p:nvPr/>
          </p:nvSpPr>
          <p:spPr bwMode="auto">
            <a:xfrm>
              <a:off x="1471" y="2768"/>
              <a:ext cx="684" cy="458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53" name="Rectangle 57"/>
            <p:cNvSpPr>
              <a:spLocks noChangeArrowheads="1"/>
            </p:cNvSpPr>
            <p:nvPr/>
          </p:nvSpPr>
          <p:spPr bwMode="auto">
            <a:xfrm>
              <a:off x="1693" y="2761"/>
              <a:ext cx="810" cy="485"/>
            </a:xfrm>
            <a:prstGeom prst="rect">
              <a:avLst/>
            </a:prstGeom>
            <a:solidFill>
              <a:srgbClr val="E5E1DA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54" name="Rectangle 58"/>
            <p:cNvSpPr>
              <a:spLocks noChangeArrowheads="1"/>
            </p:cNvSpPr>
            <p:nvPr/>
          </p:nvSpPr>
          <p:spPr bwMode="auto">
            <a:xfrm>
              <a:off x="1690" y="2762"/>
              <a:ext cx="2395" cy="4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Manufacturing Area (WIP)</a:t>
              </a:r>
            </a:p>
          </p:txBody>
        </p:sp>
        <p:sp>
          <p:nvSpPr>
            <p:cNvPr id="22555" name="Rectangle 59"/>
            <p:cNvSpPr>
              <a:spLocks noChangeArrowheads="1"/>
            </p:cNvSpPr>
            <p:nvPr/>
          </p:nvSpPr>
          <p:spPr bwMode="auto">
            <a:xfrm>
              <a:off x="667" y="2676"/>
              <a:ext cx="91" cy="704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56" name="Rectangle 60"/>
            <p:cNvSpPr>
              <a:spLocks noChangeArrowheads="1"/>
            </p:cNvSpPr>
            <p:nvPr/>
          </p:nvSpPr>
          <p:spPr bwMode="auto">
            <a:xfrm>
              <a:off x="703" y="2679"/>
              <a:ext cx="86" cy="699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2557" name="Group 61"/>
            <p:cNvGrpSpPr>
              <a:grpSpLocks/>
            </p:cNvGrpSpPr>
            <p:nvPr/>
          </p:nvGrpSpPr>
          <p:grpSpPr bwMode="auto">
            <a:xfrm>
              <a:off x="1687" y="3577"/>
              <a:ext cx="2692" cy="485"/>
              <a:chOff x="2304" y="3673"/>
              <a:chExt cx="2692" cy="485"/>
            </a:xfrm>
          </p:grpSpPr>
          <p:sp>
            <p:nvSpPr>
              <p:cNvPr id="22560" name="Rectangle 62"/>
              <p:cNvSpPr>
                <a:spLocks noChangeArrowheads="1"/>
              </p:cNvSpPr>
              <p:nvPr/>
            </p:nvSpPr>
            <p:spPr bwMode="auto">
              <a:xfrm>
                <a:off x="2304" y="3673"/>
                <a:ext cx="2692" cy="485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2561" name="Rectangle 63"/>
              <p:cNvSpPr>
                <a:spLocks noChangeArrowheads="1"/>
              </p:cNvSpPr>
              <p:nvPr/>
            </p:nvSpPr>
            <p:spPr bwMode="auto">
              <a:xfrm>
                <a:off x="3732" y="3719"/>
                <a:ext cx="728" cy="40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1912" tIns="31750" rIns="61912" bIns="31750" anchor="ctr"/>
              <a:lstStyle/>
              <a:p>
                <a:pPr algn="ctr" defTabSz="417513" eaLnBrk="0" hangingPunct="0"/>
                <a:r>
                  <a:rPr kumimoji="1" lang="en-US" sz="1400" b="1">
                    <a:latin typeface="+mj-lt"/>
                  </a:rPr>
                  <a:t>Inventory</a:t>
                </a:r>
              </a:p>
              <a:p>
                <a:pPr algn="ctr" defTabSz="417513" eaLnBrk="0" hangingPunct="0"/>
                <a:r>
                  <a:rPr kumimoji="1" lang="en-US" sz="1400" b="1">
                    <a:latin typeface="+mj-lt"/>
                  </a:rPr>
                  <a:t>2</a:t>
                </a:r>
              </a:p>
            </p:txBody>
          </p:sp>
        </p:grpSp>
        <p:sp>
          <p:nvSpPr>
            <p:cNvPr id="22558" name="Rectangle 64"/>
            <p:cNvSpPr>
              <a:spLocks noChangeArrowheads="1"/>
            </p:cNvSpPr>
            <p:nvPr/>
          </p:nvSpPr>
          <p:spPr bwMode="auto">
            <a:xfrm>
              <a:off x="2270" y="3294"/>
              <a:ext cx="799" cy="459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59" name="Rectangle 65"/>
            <p:cNvSpPr>
              <a:spLocks noChangeArrowheads="1"/>
            </p:cNvSpPr>
            <p:nvPr/>
          </p:nvSpPr>
          <p:spPr bwMode="auto">
            <a:xfrm>
              <a:off x="2167" y="3090"/>
              <a:ext cx="937" cy="481"/>
            </a:xfrm>
            <a:prstGeom prst="rect">
              <a:avLst/>
            </a:prstGeom>
            <a:solidFill>
              <a:srgbClr val="E5E1DA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146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QS-SU-1000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383400" y="1253288"/>
            <a:ext cx="6380163" cy="4399191"/>
            <a:chOff x="1644650" y="1538288"/>
            <a:chExt cx="6380163" cy="4399191"/>
          </a:xfrm>
        </p:grpSpPr>
        <p:sp>
          <p:nvSpPr>
            <p:cNvPr id="385027" name="Rectangle 3"/>
            <p:cNvSpPr>
              <a:spLocks noChangeArrowheads="1"/>
            </p:cNvSpPr>
            <p:nvPr/>
          </p:nvSpPr>
          <p:spPr bwMode="auto">
            <a:xfrm>
              <a:off x="1838325" y="1765300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14693" name="Rectangle 4"/>
            <p:cNvSpPr>
              <a:spLocks noChangeArrowheads="1"/>
            </p:cNvSpPr>
            <p:nvPr/>
          </p:nvSpPr>
          <p:spPr bwMode="auto">
            <a:xfrm>
              <a:off x="1865313" y="1862138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85029" name="Rectangle 5"/>
            <p:cNvSpPr>
              <a:spLocks noChangeArrowheads="1"/>
            </p:cNvSpPr>
            <p:nvPr/>
          </p:nvSpPr>
          <p:spPr bwMode="auto">
            <a:xfrm>
              <a:off x="4775200" y="1765300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114695" name="Rectangle 6"/>
            <p:cNvSpPr>
              <a:spLocks noChangeArrowheads="1"/>
            </p:cNvSpPr>
            <p:nvPr/>
          </p:nvSpPr>
          <p:spPr bwMode="auto">
            <a:xfrm>
              <a:off x="5169929" y="1862138"/>
              <a:ext cx="1756892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114696" name="AutoShape 7"/>
            <p:cNvSpPr>
              <a:spLocks noChangeArrowheads="1"/>
            </p:cNvSpPr>
            <p:nvPr/>
          </p:nvSpPr>
          <p:spPr bwMode="auto">
            <a:xfrm>
              <a:off x="4186238" y="2254250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4697" name="Text Box 8"/>
            <p:cNvSpPr txBox="1">
              <a:spLocks noChangeArrowheads="1"/>
            </p:cNvSpPr>
            <p:nvPr/>
          </p:nvSpPr>
          <p:spPr bwMode="auto">
            <a:xfrm>
              <a:off x="4826000" y="3582988"/>
              <a:ext cx="3198813" cy="160043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latin typeface="+mj-lt"/>
                </a:rPr>
                <a:t> </a:t>
              </a:r>
              <a:r>
                <a:rPr lang="en-US" sz="1400" b="1">
                  <a:latin typeface="+mj-lt"/>
                </a:rPr>
                <a:t>Routing cost roll-up</a:t>
              </a:r>
              <a:br>
                <a:rPr lang="en-US" sz="1400" b="1">
                  <a:latin typeface="+mj-lt"/>
                </a:rPr>
              </a:br>
              <a:r>
                <a:rPr lang="en-US" sz="1400" b="1" i="1">
                  <a:latin typeface="+mj-lt"/>
                </a:rPr>
                <a:t>	</a:t>
              </a:r>
              <a:r>
                <a:rPr lang="en-US" sz="1400" i="1">
                  <a:latin typeface="+mj-lt"/>
                </a:rPr>
                <a:t>Routing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latin typeface="+mj-lt"/>
                </a:rPr>
                <a:t> </a:t>
              </a:r>
              <a:r>
                <a:rPr lang="en-US" sz="1400" b="1">
                  <a:latin typeface="+mj-lt"/>
                </a:rPr>
                <a:t>Product structure cost roll-up</a:t>
              </a:r>
              <a:br>
                <a:rPr lang="en-US" sz="1400" b="1">
                  <a:latin typeface="+mj-lt"/>
                </a:rPr>
              </a:br>
              <a:r>
                <a:rPr lang="en-US" sz="1400" i="1">
                  <a:latin typeface="+mj-lt"/>
                </a:rPr>
                <a:t>	Product Structure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latin typeface="+mj-lt"/>
                </a:rPr>
                <a:t> </a:t>
              </a:r>
              <a:r>
                <a:rPr lang="en-US" sz="1400" b="1">
                  <a:latin typeface="+mj-lt"/>
                </a:rPr>
                <a:t>Copy Current cost set to GL </a:t>
              </a:r>
              <a:br>
                <a:rPr lang="en-US" sz="1400" b="1">
                  <a:latin typeface="+mj-lt"/>
                </a:rPr>
              </a:br>
              <a:r>
                <a:rPr lang="en-US" sz="1400" i="1">
                  <a:latin typeface="+mj-lt"/>
                </a:rPr>
                <a:t>	Current Cost Set Move to GL Set</a:t>
              </a:r>
            </a:p>
          </p:txBody>
        </p:sp>
        <p:grpSp>
          <p:nvGrpSpPr>
            <p:cNvPr id="114698" name="Group 9"/>
            <p:cNvGrpSpPr>
              <a:grpSpLocks/>
            </p:cNvGrpSpPr>
            <p:nvPr/>
          </p:nvGrpSpPr>
          <p:grpSpPr bwMode="auto">
            <a:xfrm>
              <a:off x="4559300" y="1538288"/>
              <a:ext cx="477838" cy="477837"/>
              <a:chOff x="0" y="351"/>
              <a:chExt cx="401" cy="401"/>
            </a:xfrm>
          </p:grpSpPr>
          <p:sp>
            <p:nvSpPr>
              <p:cNvPr id="114705" name="Oval 1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706" name="Text Box 1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grpSp>
          <p:nvGrpSpPr>
            <p:cNvPr id="114699" name="Group 12"/>
            <p:cNvGrpSpPr>
              <a:grpSpLocks/>
            </p:cNvGrpSpPr>
            <p:nvPr/>
          </p:nvGrpSpPr>
          <p:grpSpPr bwMode="auto">
            <a:xfrm>
              <a:off x="1644650" y="1538288"/>
              <a:ext cx="477838" cy="477837"/>
              <a:chOff x="0" y="351"/>
              <a:chExt cx="401" cy="401"/>
            </a:xfrm>
          </p:grpSpPr>
          <p:sp>
            <p:nvSpPr>
              <p:cNvPr id="114703" name="Oval 13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704" name="Text Box 14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114700" name="Picture 15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95925" y="2159000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701" name="Picture 16" descr="BD05161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1588" y="2227263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4702" name="Text Box 17"/>
            <p:cNvSpPr txBox="1">
              <a:spLocks noChangeArrowheads="1"/>
            </p:cNvSpPr>
            <p:nvPr/>
          </p:nvSpPr>
          <p:spPr bwMode="auto">
            <a:xfrm>
              <a:off x="1997075" y="3582988"/>
              <a:ext cx="2593975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Shop calendar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Departments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i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Work Center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Work Center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Routings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Routing Maintenance</a:t>
              </a:r>
            </a:p>
          </p:txBody>
        </p:sp>
      </p:grp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1157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QS-SU-1010</a:t>
            </a:r>
          </a:p>
        </p:txBody>
      </p:sp>
      <p:pic>
        <p:nvPicPr>
          <p:cNvPr id="115716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Single-Level Facility</a:t>
            </a:r>
            <a:endParaRPr lang="en-US" dirty="0"/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QS-SU-110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626600" y="2058988"/>
            <a:ext cx="7864269" cy="2693987"/>
            <a:chOff x="1054100" y="2058988"/>
            <a:chExt cx="7864269" cy="2693987"/>
          </a:xfrm>
        </p:grpSpPr>
        <p:sp>
          <p:nvSpPr>
            <p:cNvPr id="23555" name="Rectangle 5"/>
            <p:cNvSpPr>
              <a:spLocks noChangeArrowheads="1"/>
            </p:cNvSpPr>
            <p:nvPr/>
          </p:nvSpPr>
          <p:spPr bwMode="auto">
            <a:xfrm>
              <a:off x="1054100" y="2273300"/>
              <a:ext cx="3502025" cy="2479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556" name="Rectangle 23"/>
            <p:cNvSpPr>
              <a:spLocks noChangeArrowheads="1"/>
            </p:cNvSpPr>
            <p:nvPr/>
          </p:nvSpPr>
          <p:spPr bwMode="auto">
            <a:xfrm>
              <a:off x="1783801" y="3959225"/>
              <a:ext cx="2247411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>
                  <a:latin typeface="+mj-lt"/>
                </a:rPr>
                <a:t>QMI Incorporated</a:t>
              </a:r>
              <a:br>
                <a:rPr lang="en-US" sz="1800">
                  <a:latin typeface="+mj-lt"/>
                </a:rPr>
              </a:br>
              <a:r>
                <a:rPr lang="en-US" sz="1800">
                  <a:latin typeface="+mj-lt"/>
                </a:rPr>
                <a:t>(Site 8000)</a:t>
              </a:r>
            </a:p>
          </p:txBody>
        </p:sp>
        <p:grpSp>
          <p:nvGrpSpPr>
            <p:cNvPr id="23557" name="Group 24"/>
            <p:cNvGrpSpPr>
              <a:grpSpLocks/>
            </p:cNvGrpSpPr>
            <p:nvPr/>
          </p:nvGrpSpPr>
          <p:grpSpPr bwMode="auto">
            <a:xfrm>
              <a:off x="1512888" y="2670175"/>
              <a:ext cx="2873375" cy="1173163"/>
              <a:chOff x="673" y="1182"/>
              <a:chExt cx="1810" cy="739"/>
            </a:xfrm>
          </p:grpSpPr>
          <p:sp>
            <p:nvSpPr>
              <p:cNvPr id="23561" name="Freeform 25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2" name="AutoShape 26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3" name="AutoShape 27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4" name="AutoShape 28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5" name="AutoShape 29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6" name="Rectangle 30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7" name="Rectangle 31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8" name="AutoShape 32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9" name="Rectangle 33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70" name="AutoShape 34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71" name="AutoShape 35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72" name="AutoShape 36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73" name="Freeform 37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3558" name="Rectangle 71"/>
            <p:cNvSpPr>
              <a:spLocks noChangeArrowheads="1"/>
            </p:cNvSpPr>
            <p:nvPr/>
          </p:nvSpPr>
          <p:spPr bwMode="auto">
            <a:xfrm>
              <a:off x="1420813" y="2058988"/>
              <a:ext cx="1390650" cy="39528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>
                  <a:solidFill>
                    <a:srgbClr val="003366"/>
                  </a:solidFill>
                  <a:latin typeface="+mj-lt"/>
                </a:rPr>
                <a:t>Entity 1000</a:t>
              </a:r>
            </a:p>
          </p:txBody>
        </p:sp>
        <p:sp>
          <p:nvSpPr>
            <p:cNvPr id="23560" name="Rectangle 83"/>
            <p:cNvSpPr>
              <a:spLocks noChangeArrowheads="1"/>
            </p:cNvSpPr>
            <p:nvPr/>
          </p:nvSpPr>
          <p:spPr bwMode="auto">
            <a:xfrm>
              <a:off x="3675063" y="2665413"/>
              <a:ext cx="5243306" cy="14773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 lvl="1"/>
              <a:r>
                <a:rPr lang="en-US" dirty="0">
                  <a:latin typeface="+mj-lt"/>
                </a:rPr>
                <a:t>    Corporate Offices</a:t>
              </a:r>
            </a:p>
            <a:p>
              <a:r>
                <a:rPr lang="en-US" dirty="0">
                  <a:latin typeface="+mj-lt"/>
                </a:rPr>
                <a:t>	Manufacturing Facility</a:t>
              </a:r>
            </a:p>
            <a:p>
              <a:r>
                <a:rPr lang="en-US" dirty="0">
                  <a:latin typeface="+mj-lt"/>
                </a:rPr>
                <a:t>	Distribution Facility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 Locations</a:t>
            </a:r>
            <a:endParaRPr lang="en-US" dirty="0"/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QS-SU-120</a:t>
            </a:r>
          </a:p>
        </p:txBody>
      </p:sp>
      <p:grpSp>
        <p:nvGrpSpPr>
          <p:cNvPr id="24579" name="Group 42"/>
          <p:cNvGrpSpPr>
            <a:grpSpLocks/>
          </p:cNvGrpSpPr>
          <p:nvPr/>
        </p:nvGrpSpPr>
        <p:grpSpPr bwMode="auto">
          <a:xfrm>
            <a:off x="949325" y="1239050"/>
            <a:ext cx="7248525" cy="4543425"/>
            <a:chOff x="982" y="1016"/>
            <a:chExt cx="4566" cy="2862"/>
          </a:xfrm>
        </p:grpSpPr>
        <p:pic>
          <p:nvPicPr>
            <p:cNvPr id="24583" name="Picture 43" descr="warehous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2" y="1016"/>
              <a:ext cx="4566" cy="2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4" name="Rectangle 44"/>
            <p:cNvSpPr>
              <a:spLocks noChangeArrowheads="1"/>
            </p:cNvSpPr>
            <p:nvPr/>
          </p:nvSpPr>
          <p:spPr bwMode="auto">
            <a:xfrm>
              <a:off x="1100" y="1034"/>
              <a:ext cx="1097" cy="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Raw Materials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Location = STK</a:t>
              </a:r>
            </a:p>
          </p:txBody>
        </p:sp>
        <p:sp>
          <p:nvSpPr>
            <p:cNvPr id="24585" name="Rectangle 45"/>
            <p:cNvSpPr>
              <a:spLocks noChangeArrowheads="1"/>
            </p:cNvSpPr>
            <p:nvPr/>
          </p:nvSpPr>
          <p:spPr bwMode="auto">
            <a:xfrm>
              <a:off x="2352" y="1036"/>
              <a:ext cx="899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Planning/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Purchasing</a:t>
              </a:r>
            </a:p>
          </p:txBody>
        </p:sp>
        <p:sp>
          <p:nvSpPr>
            <p:cNvPr id="24586" name="Rectangle 46"/>
            <p:cNvSpPr>
              <a:spLocks noChangeArrowheads="1"/>
            </p:cNvSpPr>
            <p:nvPr/>
          </p:nvSpPr>
          <p:spPr bwMode="auto">
            <a:xfrm>
              <a:off x="3253" y="1031"/>
              <a:ext cx="1007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Information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Systems</a:t>
              </a:r>
            </a:p>
          </p:txBody>
        </p:sp>
        <p:sp>
          <p:nvSpPr>
            <p:cNvPr id="24587" name="Rectangle 47"/>
            <p:cNvSpPr>
              <a:spLocks noChangeArrowheads="1"/>
            </p:cNvSpPr>
            <p:nvPr/>
          </p:nvSpPr>
          <p:spPr bwMode="auto">
            <a:xfrm>
              <a:off x="4678" y="1032"/>
              <a:ext cx="854" cy="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Accounting</a:t>
              </a:r>
            </a:p>
          </p:txBody>
        </p:sp>
        <p:sp>
          <p:nvSpPr>
            <p:cNvPr id="24588" name="Rectangle 48"/>
            <p:cNvSpPr>
              <a:spLocks noChangeArrowheads="1"/>
            </p:cNvSpPr>
            <p:nvPr/>
          </p:nvSpPr>
          <p:spPr bwMode="auto">
            <a:xfrm>
              <a:off x="997" y="1941"/>
              <a:ext cx="931" cy="1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Shipping and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Receiving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Docks</a:t>
              </a:r>
            </a:p>
          </p:txBody>
        </p:sp>
        <p:sp>
          <p:nvSpPr>
            <p:cNvPr id="24589" name="Rectangle 49"/>
            <p:cNvSpPr>
              <a:spLocks noChangeArrowheads="1"/>
            </p:cNvSpPr>
            <p:nvPr/>
          </p:nvSpPr>
          <p:spPr bwMode="auto">
            <a:xfrm>
              <a:off x="1093" y="3135"/>
              <a:ext cx="1085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Finished Goods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Location = FGI</a:t>
              </a:r>
            </a:p>
          </p:txBody>
        </p:sp>
        <p:sp>
          <p:nvSpPr>
            <p:cNvPr id="24590" name="Rectangle 50"/>
            <p:cNvSpPr>
              <a:spLocks noChangeArrowheads="1"/>
            </p:cNvSpPr>
            <p:nvPr/>
          </p:nvSpPr>
          <p:spPr bwMode="auto">
            <a:xfrm>
              <a:off x="2141" y="1624"/>
              <a:ext cx="2661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Manufacturing Floor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Work Center = ASM</a:t>
              </a:r>
            </a:p>
          </p:txBody>
        </p:sp>
        <p:sp>
          <p:nvSpPr>
            <p:cNvPr id="24591" name="Rectangle 51"/>
            <p:cNvSpPr>
              <a:spLocks noChangeArrowheads="1"/>
            </p:cNvSpPr>
            <p:nvPr/>
          </p:nvSpPr>
          <p:spPr bwMode="auto">
            <a:xfrm>
              <a:off x="4773" y="1625"/>
              <a:ext cx="758" cy="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QMI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Corporate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Offices</a:t>
              </a:r>
            </a:p>
          </p:txBody>
        </p:sp>
        <p:sp>
          <p:nvSpPr>
            <p:cNvPr id="24592" name="Rectangle 52"/>
            <p:cNvSpPr>
              <a:spLocks noChangeArrowheads="1"/>
            </p:cNvSpPr>
            <p:nvPr/>
          </p:nvSpPr>
          <p:spPr bwMode="auto">
            <a:xfrm>
              <a:off x="2772" y="3238"/>
              <a:ext cx="2342" cy="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Sales</a:t>
              </a:r>
            </a:p>
          </p:txBody>
        </p:sp>
      </p:grpSp>
      <p:sp>
        <p:nvSpPr>
          <p:cNvPr id="24580" name="Oval 53"/>
          <p:cNvSpPr>
            <a:spLocks noChangeArrowheads="1"/>
          </p:cNvSpPr>
          <p:nvPr/>
        </p:nvSpPr>
        <p:spPr bwMode="auto">
          <a:xfrm>
            <a:off x="661988" y="1159675"/>
            <a:ext cx="2544762" cy="1497013"/>
          </a:xfrm>
          <a:prstGeom prst="ellips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4581" name="Oval 54"/>
          <p:cNvSpPr>
            <a:spLocks noChangeArrowheads="1"/>
          </p:cNvSpPr>
          <p:nvPr/>
        </p:nvSpPr>
        <p:spPr bwMode="auto">
          <a:xfrm>
            <a:off x="661988" y="4433100"/>
            <a:ext cx="2544762" cy="1497013"/>
          </a:xfrm>
          <a:prstGeom prst="ellips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Entity: Company Address</a:t>
            </a:r>
            <a:endParaRPr lang="en-US" dirty="0"/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QS-SU-130</a:t>
            </a:r>
          </a:p>
        </p:txBody>
      </p:sp>
      <p:pic>
        <p:nvPicPr>
          <p:cNvPr id="2560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585575"/>
            <a:ext cx="83629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Deselect Primary Entity</a:t>
            </a:r>
            <a:endParaRPr lang="en-US" dirty="0"/>
          </a:p>
        </p:txBody>
      </p:sp>
      <p:sp>
        <p:nvSpPr>
          <p:cNvPr id="266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37238" y="1001813"/>
            <a:ext cx="8655050" cy="4873625"/>
            <a:chOff x="201613" y="1643063"/>
            <a:chExt cx="8655050" cy="4873625"/>
          </a:xfrm>
        </p:grpSpPr>
        <p:pic>
          <p:nvPicPr>
            <p:cNvPr id="26626" name="Picture 5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1613" y="1643063"/>
              <a:ext cx="8123237" cy="357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6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25" y="3975100"/>
              <a:ext cx="7856538" cy="254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Entity Code</a:t>
            </a:r>
            <a:endParaRPr lang="en-US" dirty="0"/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29150" y="904663"/>
            <a:ext cx="8058150" cy="5146675"/>
            <a:chOff x="422275" y="1427163"/>
            <a:chExt cx="8058150" cy="5146675"/>
          </a:xfrm>
        </p:grpSpPr>
        <p:pic>
          <p:nvPicPr>
            <p:cNvPr id="27650" name="Picture 7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2275" y="1427163"/>
              <a:ext cx="5972175" cy="336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3" name="Picture 8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5075" y="2136775"/>
              <a:ext cx="4705350" cy="4437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Default Account Control Settings</a:t>
            </a:r>
            <a:endParaRPr lang="en-US" dirty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QS-SU-160</a:t>
            </a:r>
          </a:p>
        </p:txBody>
      </p:sp>
      <p:pic>
        <p:nvPicPr>
          <p:cNvPr id="2867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2126150"/>
            <a:ext cx="72771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Entity: Bank</a:t>
            </a:r>
            <a:endParaRPr lang="en-US" dirty="0"/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QS-SU-170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54063" y="1044300"/>
            <a:ext cx="8621712" cy="5022850"/>
            <a:chOff x="277813" y="1543050"/>
            <a:chExt cx="8621712" cy="5022850"/>
          </a:xfrm>
        </p:grpSpPr>
        <p:pic>
          <p:nvPicPr>
            <p:cNvPr id="29698" name="Picture 7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7813" y="1543050"/>
              <a:ext cx="7591425" cy="4294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1" name="Picture 8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0813" y="2974975"/>
              <a:ext cx="6208712" cy="3590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Entity: Bank</a:t>
            </a:r>
            <a:endParaRPr lang="en-US" dirty="0"/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QS-SU-180</a:t>
            </a:r>
          </a:p>
        </p:txBody>
      </p:sp>
      <p:pic>
        <p:nvPicPr>
          <p:cNvPr id="3072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450" y="1069638"/>
            <a:ext cx="6515100" cy="493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Site: Inventory Status Code</a:t>
            </a:r>
            <a:endParaRPr lang="en-US" dirty="0"/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QS-SU-190</a:t>
            </a:r>
          </a:p>
        </p:txBody>
      </p:sp>
      <p:pic>
        <p:nvPicPr>
          <p:cNvPr id="3174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3475" y="2195425"/>
            <a:ext cx="68770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Domains, Entities, Sites and Locations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QS-SU-020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0" y="1173963"/>
            <a:ext cx="9144000" cy="4618037"/>
            <a:chOff x="0" y="1779588"/>
            <a:chExt cx="9144000" cy="4618037"/>
          </a:xfrm>
        </p:grpSpPr>
        <p:sp>
          <p:nvSpPr>
            <p:cNvPr id="582661" name="Rectangle 5"/>
            <p:cNvSpPr>
              <a:spLocks noChangeArrowheads="1"/>
            </p:cNvSpPr>
            <p:nvPr/>
          </p:nvSpPr>
          <p:spPr bwMode="auto">
            <a:xfrm>
              <a:off x="3409950" y="440372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341" name="Rectangle 6"/>
            <p:cNvSpPr>
              <a:spLocks noChangeArrowheads="1"/>
            </p:cNvSpPr>
            <p:nvPr/>
          </p:nvSpPr>
          <p:spPr bwMode="auto">
            <a:xfrm>
              <a:off x="3616325" y="4449763"/>
              <a:ext cx="2132013" cy="42227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</a:rPr>
                <a:t>Cost Calculations</a:t>
              </a:r>
            </a:p>
          </p:txBody>
        </p:sp>
        <p:sp>
          <p:nvSpPr>
            <p:cNvPr id="14342" name="AutoShape 7"/>
            <p:cNvSpPr>
              <a:spLocks noChangeArrowheads="1"/>
            </p:cNvSpPr>
            <p:nvPr/>
          </p:nvSpPr>
          <p:spPr bwMode="auto">
            <a:xfrm>
              <a:off x="2820988" y="489267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3" name="Oval 9"/>
            <p:cNvSpPr>
              <a:spLocks noChangeArrowheads="1"/>
            </p:cNvSpPr>
            <p:nvPr/>
          </p:nvSpPr>
          <p:spPr bwMode="auto">
            <a:xfrm>
              <a:off x="3194050" y="4176713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4" name="Text Box 10"/>
            <p:cNvSpPr txBox="1">
              <a:spLocks noChangeArrowheads="1"/>
            </p:cNvSpPr>
            <p:nvPr/>
          </p:nvSpPr>
          <p:spPr bwMode="auto">
            <a:xfrm>
              <a:off x="3213100" y="4256088"/>
              <a:ext cx="438150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Arial Black" pitchFamily="34" charset="0"/>
                </a:rPr>
                <a:t>5</a:t>
              </a:r>
            </a:p>
          </p:txBody>
        </p:sp>
        <p:pic>
          <p:nvPicPr>
            <p:cNvPr id="14345" name="Picture 11" descr="j025008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30675" y="4797425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2668" name="Rectangle 12"/>
            <p:cNvSpPr>
              <a:spLocks noChangeArrowheads="1"/>
            </p:cNvSpPr>
            <p:nvPr/>
          </p:nvSpPr>
          <p:spPr bwMode="auto">
            <a:xfrm>
              <a:off x="6305550" y="208915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347" name="Freeform 14"/>
            <p:cNvSpPr>
              <a:spLocks/>
            </p:cNvSpPr>
            <p:nvPr/>
          </p:nvSpPr>
          <p:spPr bwMode="auto">
            <a:xfrm rot="1004478">
              <a:off x="7172325" y="2222500"/>
              <a:ext cx="655638" cy="1516063"/>
            </a:xfrm>
            <a:custGeom>
              <a:avLst/>
              <a:gdLst>
                <a:gd name="T0" fmla="*/ 2147483647 w 961"/>
                <a:gd name="T1" fmla="*/ 2147483647 h 2227"/>
                <a:gd name="T2" fmla="*/ 2147483647 w 961"/>
                <a:gd name="T3" fmla="*/ 2147483647 h 2227"/>
                <a:gd name="T4" fmla="*/ 2147483647 w 961"/>
                <a:gd name="T5" fmla="*/ 2147483647 h 2227"/>
                <a:gd name="T6" fmla="*/ 2147483647 w 961"/>
                <a:gd name="T7" fmla="*/ 2147483647 h 2227"/>
                <a:gd name="T8" fmla="*/ 2147483647 w 961"/>
                <a:gd name="T9" fmla="*/ 2147483647 h 2227"/>
                <a:gd name="T10" fmla="*/ 2147483647 w 961"/>
                <a:gd name="T11" fmla="*/ 2147483647 h 2227"/>
                <a:gd name="T12" fmla="*/ 2147483647 w 961"/>
                <a:gd name="T13" fmla="*/ 2147483647 h 2227"/>
                <a:gd name="T14" fmla="*/ 2147483647 w 961"/>
                <a:gd name="T15" fmla="*/ 2147483647 h 2227"/>
                <a:gd name="T16" fmla="*/ 2147483647 w 961"/>
                <a:gd name="T17" fmla="*/ 2147483647 h 2227"/>
                <a:gd name="T18" fmla="*/ 2147483647 w 961"/>
                <a:gd name="T19" fmla="*/ 2147483647 h 2227"/>
                <a:gd name="T20" fmla="*/ 2147483647 w 961"/>
                <a:gd name="T21" fmla="*/ 2147483647 h 2227"/>
                <a:gd name="T22" fmla="*/ 2147483647 w 961"/>
                <a:gd name="T23" fmla="*/ 2147483647 h 2227"/>
                <a:gd name="T24" fmla="*/ 2147483647 w 961"/>
                <a:gd name="T25" fmla="*/ 2147483647 h 2227"/>
                <a:gd name="T26" fmla="*/ 2147483647 w 961"/>
                <a:gd name="T27" fmla="*/ 2147483647 h 2227"/>
                <a:gd name="T28" fmla="*/ 2147483647 w 961"/>
                <a:gd name="T29" fmla="*/ 2147483647 h 2227"/>
                <a:gd name="T30" fmla="*/ 2147483647 w 961"/>
                <a:gd name="T31" fmla="*/ 2147483647 h 2227"/>
                <a:gd name="T32" fmla="*/ 2147483647 w 961"/>
                <a:gd name="T33" fmla="*/ 2147483647 h 2227"/>
                <a:gd name="T34" fmla="*/ 2147483647 w 961"/>
                <a:gd name="T35" fmla="*/ 2147483647 h 2227"/>
                <a:gd name="T36" fmla="*/ 2147483647 w 961"/>
                <a:gd name="T37" fmla="*/ 2147483647 h 2227"/>
                <a:gd name="T38" fmla="*/ 2147483647 w 961"/>
                <a:gd name="T39" fmla="*/ 2147483647 h 2227"/>
                <a:gd name="T40" fmla="*/ 2147483647 w 961"/>
                <a:gd name="T41" fmla="*/ 2147483647 h 2227"/>
                <a:gd name="T42" fmla="*/ 2147483647 w 961"/>
                <a:gd name="T43" fmla="*/ 2147483647 h 2227"/>
                <a:gd name="T44" fmla="*/ 2147483647 w 961"/>
                <a:gd name="T45" fmla="*/ 2147483647 h 2227"/>
                <a:gd name="T46" fmla="*/ 2147483647 w 961"/>
                <a:gd name="T47" fmla="*/ 2147483647 h 2227"/>
                <a:gd name="T48" fmla="*/ 2147483647 w 961"/>
                <a:gd name="T49" fmla="*/ 2147483647 h 2227"/>
                <a:gd name="T50" fmla="*/ 2147483647 w 961"/>
                <a:gd name="T51" fmla="*/ 2147483647 h 2227"/>
                <a:gd name="T52" fmla="*/ 2147483647 w 961"/>
                <a:gd name="T53" fmla="*/ 2147483647 h 2227"/>
                <a:gd name="T54" fmla="*/ 2147483647 w 961"/>
                <a:gd name="T55" fmla="*/ 2147483647 h 2227"/>
                <a:gd name="T56" fmla="*/ 2147483647 w 961"/>
                <a:gd name="T57" fmla="*/ 2147483647 h 2227"/>
                <a:gd name="T58" fmla="*/ 2147483647 w 961"/>
                <a:gd name="T59" fmla="*/ 2147483647 h 2227"/>
                <a:gd name="T60" fmla="*/ 2147483647 w 961"/>
                <a:gd name="T61" fmla="*/ 2147483647 h 2227"/>
                <a:gd name="T62" fmla="*/ 2147483647 w 961"/>
                <a:gd name="T63" fmla="*/ 2147483647 h 2227"/>
                <a:gd name="T64" fmla="*/ 2147483647 w 961"/>
                <a:gd name="T65" fmla="*/ 2147483647 h 2227"/>
                <a:gd name="T66" fmla="*/ 2147483647 w 961"/>
                <a:gd name="T67" fmla="*/ 2147483647 h 2227"/>
                <a:gd name="T68" fmla="*/ 2147483647 w 961"/>
                <a:gd name="T69" fmla="*/ 2147483647 h 2227"/>
                <a:gd name="T70" fmla="*/ 2147483647 w 961"/>
                <a:gd name="T71" fmla="*/ 2147483647 h 2227"/>
                <a:gd name="T72" fmla="*/ 2147483647 w 961"/>
                <a:gd name="T73" fmla="*/ 2147483647 h 2227"/>
                <a:gd name="T74" fmla="*/ 2147483647 w 961"/>
                <a:gd name="T75" fmla="*/ 2147483647 h 2227"/>
                <a:gd name="T76" fmla="*/ 2147483647 w 961"/>
                <a:gd name="T77" fmla="*/ 2147483647 h 2227"/>
                <a:gd name="T78" fmla="*/ 2147483647 w 961"/>
                <a:gd name="T79" fmla="*/ 2147483647 h 2227"/>
                <a:gd name="T80" fmla="*/ 2147483647 w 961"/>
                <a:gd name="T81" fmla="*/ 2147483647 h 2227"/>
                <a:gd name="T82" fmla="*/ 2147483647 w 961"/>
                <a:gd name="T83" fmla="*/ 2147483647 h 2227"/>
                <a:gd name="T84" fmla="*/ 2147483647 w 961"/>
                <a:gd name="T85" fmla="*/ 2147483647 h 2227"/>
                <a:gd name="T86" fmla="*/ 2147483647 w 961"/>
                <a:gd name="T87" fmla="*/ 2147483647 h 2227"/>
                <a:gd name="T88" fmla="*/ 2147483647 w 961"/>
                <a:gd name="T89" fmla="*/ 2147483647 h 2227"/>
                <a:gd name="T90" fmla="*/ 2147483647 w 961"/>
                <a:gd name="T91" fmla="*/ 2147483647 h 2227"/>
                <a:gd name="T92" fmla="*/ 2147483647 w 961"/>
                <a:gd name="T93" fmla="*/ 2147483647 h 2227"/>
                <a:gd name="T94" fmla="*/ 2147483647 w 961"/>
                <a:gd name="T95" fmla="*/ 2147483647 h 2227"/>
                <a:gd name="T96" fmla="*/ 2147483647 w 961"/>
                <a:gd name="T97" fmla="*/ 2147483647 h 2227"/>
                <a:gd name="T98" fmla="*/ 2147483647 w 961"/>
                <a:gd name="T99" fmla="*/ 0 h 2227"/>
                <a:gd name="T100" fmla="*/ 2147483647 w 961"/>
                <a:gd name="T101" fmla="*/ 2147483647 h 2227"/>
                <a:gd name="T102" fmla="*/ 2147483647 w 961"/>
                <a:gd name="T103" fmla="*/ 2147483647 h 2227"/>
                <a:gd name="T104" fmla="*/ 2147483647 w 961"/>
                <a:gd name="T105" fmla="*/ 2147483647 h 2227"/>
                <a:gd name="T106" fmla="*/ 2147483647 w 961"/>
                <a:gd name="T107" fmla="*/ 2147483647 h 2227"/>
                <a:gd name="T108" fmla="*/ 2147483647 w 961"/>
                <a:gd name="T109" fmla="*/ 2147483647 h 2227"/>
                <a:gd name="T110" fmla="*/ 2147483647 w 961"/>
                <a:gd name="T111" fmla="*/ 2147483647 h 2227"/>
                <a:gd name="T112" fmla="*/ 2147483647 w 961"/>
                <a:gd name="T113" fmla="*/ 2147483647 h 2227"/>
                <a:gd name="T114" fmla="*/ 2147483647 w 961"/>
                <a:gd name="T115" fmla="*/ 2147483647 h 2227"/>
                <a:gd name="T116" fmla="*/ 2147483647 w 961"/>
                <a:gd name="T117" fmla="*/ 2147483647 h 2227"/>
                <a:gd name="T118" fmla="*/ 2147483647 w 961"/>
                <a:gd name="T119" fmla="*/ 2147483647 h 222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1"/>
                <a:gd name="T181" fmla="*/ 0 h 2227"/>
                <a:gd name="T182" fmla="*/ 961 w 961"/>
                <a:gd name="T183" fmla="*/ 2227 h 222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1" h="2227">
                  <a:moveTo>
                    <a:pt x="516" y="1356"/>
                  </a:moveTo>
                  <a:lnTo>
                    <a:pt x="509" y="1358"/>
                  </a:lnTo>
                  <a:lnTo>
                    <a:pt x="502" y="1361"/>
                  </a:lnTo>
                  <a:lnTo>
                    <a:pt x="494" y="1363"/>
                  </a:lnTo>
                  <a:lnTo>
                    <a:pt x="486" y="1364"/>
                  </a:lnTo>
                  <a:lnTo>
                    <a:pt x="479" y="1365"/>
                  </a:lnTo>
                  <a:lnTo>
                    <a:pt x="471" y="1367"/>
                  </a:lnTo>
                  <a:lnTo>
                    <a:pt x="463" y="1368"/>
                  </a:lnTo>
                  <a:lnTo>
                    <a:pt x="456" y="1368"/>
                  </a:lnTo>
                  <a:lnTo>
                    <a:pt x="445" y="1364"/>
                  </a:lnTo>
                  <a:lnTo>
                    <a:pt x="433" y="1361"/>
                  </a:lnTo>
                  <a:lnTo>
                    <a:pt x="422" y="1358"/>
                  </a:lnTo>
                  <a:lnTo>
                    <a:pt x="410" y="1356"/>
                  </a:lnTo>
                  <a:lnTo>
                    <a:pt x="399" y="1355"/>
                  </a:lnTo>
                  <a:lnTo>
                    <a:pt x="387" y="1355"/>
                  </a:lnTo>
                  <a:lnTo>
                    <a:pt x="375" y="1354"/>
                  </a:lnTo>
                  <a:lnTo>
                    <a:pt x="363" y="1354"/>
                  </a:lnTo>
                  <a:lnTo>
                    <a:pt x="351" y="1355"/>
                  </a:lnTo>
                  <a:lnTo>
                    <a:pt x="340" y="1356"/>
                  </a:lnTo>
                  <a:lnTo>
                    <a:pt x="328" y="1357"/>
                  </a:lnTo>
                  <a:lnTo>
                    <a:pt x="317" y="1358"/>
                  </a:lnTo>
                  <a:lnTo>
                    <a:pt x="305" y="1361"/>
                  </a:lnTo>
                  <a:lnTo>
                    <a:pt x="294" y="1364"/>
                  </a:lnTo>
                  <a:lnTo>
                    <a:pt x="282" y="1367"/>
                  </a:lnTo>
                  <a:lnTo>
                    <a:pt x="272" y="1370"/>
                  </a:lnTo>
                  <a:lnTo>
                    <a:pt x="250" y="1377"/>
                  </a:lnTo>
                  <a:lnTo>
                    <a:pt x="229" y="1385"/>
                  </a:lnTo>
                  <a:lnTo>
                    <a:pt x="210" y="1395"/>
                  </a:lnTo>
                  <a:lnTo>
                    <a:pt x="190" y="1406"/>
                  </a:lnTo>
                  <a:lnTo>
                    <a:pt x="172" y="1420"/>
                  </a:lnTo>
                  <a:lnTo>
                    <a:pt x="153" y="1433"/>
                  </a:lnTo>
                  <a:lnTo>
                    <a:pt x="136" y="1448"/>
                  </a:lnTo>
                  <a:lnTo>
                    <a:pt x="120" y="1464"/>
                  </a:lnTo>
                  <a:lnTo>
                    <a:pt x="105" y="1482"/>
                  </a:lnTo>
                  <a:lnTo>
                    <a:pt x="90" y="1499"/>
                  </a:lnTo>
                  <a:lnTo>
                    <a:pt x="76" y="1517"/>
                  </a:lnTo>
                  <a:lnTo>
                    <a:pt x="64" y="1537"/>
                  </a:lnTo>
                  <a:lnTo>
                    <a:pt x="53" y="1557"/>
                  </a:lnTo>
                  <a:lnTo>
                    <a:pt x="42" y="1577"/>
                  </a:lnTo>
                  <a:lnTo>
                    <a:pt x="34" y="1598"/>
                  </a:lnTo>
                  <a:lnTo>
                    <a:pt x="26" y="1619"/>
                  </a:lnTo>
                  <a:lnTo>
                    <a:pt x="15" y="1649"/>
                  </a:lnTo>
                  <a:lnTo>
                    <a:pt x="8" y="1680"/>
                  </a:lnTo>
                  <a:lnTo>
                    <a:pt x="2" y="1711"/>
                  </a:lnTo>
                  <a:lnTo>
                    <a:pt x="0" y="1744"/>
                  </a:lnTo>
                  <a:lnTo>
                    <a:pt x="0" y="1778"/>
                  </a:lnTo>
                  <a:lnTo>
                    <a:pt x="0" y="1811"/>
                  </a:lnTo>
                  <a:lnTo>
                    <a:pt x="1" y="1845"/>
                  </a:lnTo>
                  <a:lnTo>
                    <a:pt x="3" y="1878"/>
                  </a:lnTo>
                  <a:lnTo>
                    <a:pt x="6" y="1878"/>
                  </a:lnTo>
                  <a:lnTo>
                    <a:pt x="9" y="1893"/>
                  </a:lnTo>
                  <a:lnTo>
                    <a:pt x="12" y="1909"/>
                  </a:lnTo>
                  <a:lnTo>
                    <a:pt x="16" y="1925"/>
                  </a:lnTo>
                  <a:lnTo>
                    <a:pt x="22" y="1941"/>
                  </a:lnTo>
                  <a:lnTo>
                    <a:pt x="27" y="1960"/>
                  </a:lnTo>
                  <a:lnTo>
                    <a:pt x="34" y="1979"/>
                  </a:lnTo>
                  <a:lnTo>
                    <a:pt x="42" y="2000"/>
                  </a:lnTo>
                  <a:lnTo>
                    <a:pt x="53" y="2019"/>
                  </a:lnTo>
                  <a:lnTo>
                    <a:pt x="60" y="2035"/>
                  </a:lnTo>
                  <a:lnTo>
                    <a:pt x="68" y="2050"/>
                  </a:lnTo>
                  <a:lnTo>
                    <a:pt x="77" y="2065"/>
                  </a:lnTo>
                  <a:lnTo>
                    <a:pt x="87" y="2080"/>
                  </a:lnTo>
                  <a:lnTo>
                    <a:pt x="98" y="2093"/>
                  </a:lnTo>
                  <a:lnTo>
                    <a:pt x="108" y="2106"/>
                  </a:lnTo>
                  <a:lnTo>
                    <a:pt x="121" y="2119"/>
                  </a:lnTo>
                  <a:lnTo>
                    <a:pt x="134" y="2130"/>
                  </a:lnTo>
                  <a:lnTo>
                    <a:pt x="146" y="2142"/>
                  </a:lnTo>
                  <a:lnTo>
                    <a:pt x="160" y="2152"/>
                  </a:lnTo>
                  <a:lnTo>
                    <a:pt x="174" y="2163"/>
                  </a:lnTo>
                  <a:lnTo>
                    <a:pt x="189" y="2172"/>
                  </a:lnTo>
                  <a:lnTo>
                    <a:pt x="204" y="2181"/>
                  </a:lnTo>
                  <a:lnTo>
                    <a:pt x="219" y="2190"/>
                  </a:lnTo>
                  <a:lnTo>
                    <a:pt x="234" y="2198"/>
                  </a:lnTo>
                  <a:lnTo>
                    <a:pt x="250" y="2205"/>
                  </a:lnTo>
                  <a:lnTo>
                    <a:pt x="268" y="2213"/>
                  </a:lnTo>
                  <a:lnTo>
                    <a:pt x="287" y="2220"/>
                  </a:lnTo>
                  <a:lnTo>
                    <a:pt x="306" y="2224"/>
                  </a:lnTo>
                  <a:lnTo>
                    <a:pt x="326" y="2226"/>
                  </a:lnTo>
                  <a:lnTo>
                    <a:pt x="347" y="2227"/>
                  </a:lnTo>
                  <a:lnTo>
                    <a:pt x="368" y="2227"/>
                  </a:lnTo>
                  <a:lnTo>
                    <a:pt x="388" y="2226"/>
                  </a:lnTo>
                  <a:lnTo>
                    <a:pt x="409" y="2226"/>
                  </a:lnTo>
                  <a:lnTo>
                    <a:pt x="421" y="2225"/>
                  </a:lnTo>
                  <a:lnTo>
                    <a:pt x="431" y="2222"/>
                  </a:lnTo>
                  <a:lnTo>
                    <a:pt x="441" y="2220"/>
                  </a:lnTo>
                  <a:lnTo>
                    <a:pt x="452" y="2218"/>
                  </a:lnTo>
                  <a:lnTo>
                    <a:pt x="462" y="2216"/>
                  </a:lnTo>
                  <a:lnTo>
                    <a:pt x="473" y="2216"/>
                  </a:lnTo>
                  <a:lnTo>
                    <a:pt x="483" y="2216"/>
                  </a:lnTo>
                  <a:lnTo>
                    <a:pt x="493" y="2218"/>
                  </a:lnTo>
                  <a:lnTo>
                    <a:pt x="499" y="2220"/>
                  </a:lnTo>
                  <a:lnTo>
                    <a:pt x="505" y="2221"/>
                  </a:lnTo>
                  <a:lnTo>
                    <a:pt x="511" y="2222"/>
                  </a:lnTo>
                  <a:lnTo>
                    <a:pt x="516" y="2222"/>
                  </a:lnTo>
                  <a:lnTo>
                    <a:pt x="522" y="2222"/>
                  </a:lnTo>
                  <a:lnTo>
                    <a:pt x="527" y="2222"/>
                  </a:lnTo>
                  <a:lnTo>
                    <a:pt x="532" y="2222"/>
                  </a:lnTo>
                  <a:lnTo>
                    <a:pt x="538" y="2222"/>
                  </a:lnTo>
                  <a:lnTo>
                    <a:pt x="543" y="2222"/>
                  </a:lnTo>
                  <a:lnTo>
                    <a:pt x="549" y="2222"/>
                  </a:lnTo>
                  <a:lnTo>
                    <a:pt x="554" y="2224"/>
                  </a:lnTo>
                  <a:lnTo>
                    <a:pt x="560" y="2224"/>
                  </a:lnTo>
                  <a:lnTo>
                    <a:pt x="567" y="2224"/>
                  </a:lnTo>
                  <a:lnTo>
                    <a:pt x="575" y="2222"/>
                  </a:lnTo>
                  <a:lnTo>
                    <a:pt x="582" y="2224"/>
                  </a:lnTo>
                  <a:lnTo>
                    <a:pt x="589" y="2227"/>
                  </a:lnTo>
                  <a:lnTo>
                    <a:pt x="597" y="2226"/>
                  </a:lnTo>
                  <a:lnTo>
                    <a:pt x="605" y="2226"/>
                  </a:lnTo>
                  <a:lnTo>
                    <a:pt x="612" y="2225"/>
                  </a:lnTo>
                  <a:lnTo>
                    <a:pt x="619" y="2225"/>
                  </a:lnTo>
                  <a:lnTo>
                    <a:pt x="626" y="2224"/>
                  </a:lnTo>
                  <a:lnTo>
                    <a:pt x="633" y="2222"/>
                  </a:lnTo>
                  <a:lnTo>
                    <a:pt x="640" y="2220"/>
                  </a:lnTo>
                  <a:lnTo>
                    <a:pt x="647" y="2218"/>
                  </a:lnTo>
                  <a:lnTo>
                    <a:pt x="650" y="2219"/>
                  </a:lnTo>
                  <a:lnTo>
                    <a:pt x="655" y="2219"/>
                  </a:lnTo>
                  <a:lnTo>
                    <a:pt x="658" y="2219"/>
                  </a:lnTo>
                  <a:lnTo>
                    <a:pt x="660" y="2216"/>
                  </a:lnTo>
                  <a:lnTo>
                    <a:pt x="670" y="2214"/>
                  </a:lnTo>
                  <a:lnTo>
                    <a:pt x="679" y="2213"/>
                  </a:lnTo>
                  <a:lnTo>
                    <a:pt x="688" y="2210"/>
                  </a:lnTo>
                  <a:lnTo>
                    <a:pt x="696" y="2206"/>
                  </a:lnTo>
                  <a:lnTo>
                    <a:pt x="704" y="2203"/>
                  </a:lnTo>
                  <a:lnTo>
                    <a:pt x="713" y="2199"/>
                  </a:lnTo>
                  <a:lnTo>
                    <a:pt x="723" y="2196"/>
                  </a:lnTo>
                  <a:lnTo>
                    <a:pt x="732" y="2194"/>
                  </a:lnTo>
                  <a:lnTo>
                    <a:pt x="761" y="2178"/>
                  </a:lnTo>
                  <a:lnTo>
                    <a:pt x="788" y="2159"/>
                  </a:lnTo>
                  <a:lnTo>
                    <a:pt x="814" y="2138"/>
                  </a:lnTo>
                  <a:lnTo>
                    <a:pt x="838" y="2115"/>
                  </a:lnTo>
                  <a:lnTo>
                    <a:pt x="859" y="2090"/>
                  </a:lnTo>
                  <a:lnTo>
                    <a:pt x="878" y="2063"/>
                  </a:lnTo>
                  <a:lnTo>
                    <a:pt x="896" y="2036"/>
                  </a:lnTo>
                  <a:lnTo>
                    <a:pt x="909" y="2006"/>
                  </a:lnTo>
                  <a:lnTo>
                    <a:pt x="913" y="2004"/>
                  </a:lnTo>
                  <a:lnTo>
                    <a:pt x="921" y="1981"/>
                  </a:lnTo>
                  <a:lnTo>
                    <a:pt x="929" y="1958"/>
                  </a:lnTo>
                  <a:lnTo>
                    <a:pt x="937" y="1933"/>
                  </a:lnTo>
                  <a:lnTo>
                    <a:pt x="944" y="1909"/>
                  </a:lnTo>
                  <a:lnTo>
                    <a:pt x="951" y="1885"/>
                  </a:lnTo>
                  <a:lnTo>
                    <a:pt x="956" y="1861"/>
                  </a:lnTo>
                  <a:lnTo>
                    <a:pt x="959" y="1835"/>
                  </a:lnTo>
                  <a:lnTo>
                    <a:pt x="961" y="1810"/>
                  </a:lnTo>
                  <a:lnTo>
                    <a:pt x="959" y="1782"/>
                  </a:lnTo>
                  <a:lnTo>
                    <a:pt x="959" y="1754"/>
                  </a:lnTo>
                  <a:lnTo>
                    <a:pt x="958" y="1725"/>
                  </a:lnTo>
                  <a:lnTo>
                    <a:pt x="951" y="1698"/>
                  </a:lnTo>
                  <a:lnTo>
                    <a:pt x="949" y="1684"/>
                  </a:lnTo>
                  <a:lnTo>
                    <a:pt x="945" y="1672"/>
                  </a:lnTo>
                  <a:lnTo>
                    <a:pt x="942" y="1659"/>
                  </a:lnTo>
                  <a:lnTo>
                    <a:pt x="942" y="1644"/>
                  </a:lnTo>
                  <a:lnTo>
                    <a:pt x="935" y="1627"/>
                  </a:lnTo>
                  <a:lnTo>
                    <a:pt x="928" y="1610"/>
                  </a:lnTo>
                  <a:lnTo>
                    <a:pt x="921" y="1593"/>
                  </a:lnTo>
                  <a:lnTo>
                    <a:pt x="914" y="1576"/>
                  </a:lnTo>
                  <a:lnTo>
                    <a:pt x="907" y="1560"/>
                  </a:lnTo>
                  <a:lnTo>
                    <a:pt x="899" y="1544"/>
                  </a:lnTo>
                  <a:lnTo>
                    <a:pt x="890" y="1528"/>
                  </a:lnTo>
                  <a:lnTo>
                    <a:pt x="880" y="1512"/>
                  </a:lnTo>
                  <a:lnTo>
                    <a:pt x="866" y="1494"/>
                  </a:lnTo>
                  <a:lnTo>
                    <a:pt x="852" y="1478"/>
                  </a:lnTo>
                  <a:lnTo>
                    <a:pt x="837" y="1462"/>
                  </a:lnTo>
                  <a:lnTo>
                    <a:pt x="821" y="1447"/>
                  </a:lnTo>
                  <a:lnTo>
                    <a:pt x="805" y="1433"/>
                  </a:lnTo>
                  <a:lnTo>
                    <a:pt x="787" y="1421"/>
                  </a:lnTo>
                  <a:lnTo>
                    <a:pt x="768" y="1410"/>
                  </a:lnTo>
                  <a:lnTo>
                    <a:pt x="748" y="1401"/>
                  </a:lnTo>
                  <a:lnTo>
                    <a:pt x="738" y="1395"/>
                  </a:lnTo>
                  <a:lnTo>
                    <a:pt x="727" y="1390"/>
                  </a:lnTo>
                  <a:lnTo>
                    <a:pt x="717" y="1385"/>
                  </a:lnTo>
                  <a:lnTo>
                    <a:pt x="705" y="1380"/>
                  </a:lnTo>
                  <a:lnTo>
                    <a:pt x="694" y="1376"/>
                  </a:lnTo>
                  <a:lnTo>
                    <a:pt x="682" y="1372"/>
                  </a:lnTo>
                  <a:lnTo>
                    <a:pt x="671" y="1369"/>
                  </a:lnTo>
                  <a:lnTo>
                    <a:pt x="659" y="1367"/>
                  </a:lnTo>
                  <a:lnTo>
                    <a:pt x="648" y="1364"/>
                  </a:lnTo>
                  <a:lnTo>
                    <a:pt x="636" y="1362"/>
                  </a:lnTo>
                  <a:lnTo>
                    <a:pt x="624" y="1360"/>
                  </a:lnTo>
                  <a:lnTo>
                    <a:pt x="612" y="1358"/>
                  </a:lnTo>
                  <a:lnTo>
                    <a:pt x="600" y="1357"/>
                  </a:lnTo>
                  <a:lnTo>
                    <a:pt x="588" y="1356"/>
                  </a:lnTo>
                  <a:lnTo>
                    <a:pt x="576" y="1355"/>
                  </a:lnTo>
                  <a:lnTo>
                    <a:pt x="564" y="1355"/>
                  </a:lnTo>
                  <a:lnTo>
                    <a:pt x="561" y="1293"/>
                  </a:lnTo>
                  <a:lnTo>
                    <a:pt x="560" y="1231"/>
                  </a:lnTo>
                  <a:lnTo>
                    <a:pt x="558" y="1170"/>
                  </a:lnTo>
                  <a:lnTo>
                    <a:pt x="556" y="1110"/>
                  </a:lnTo>
                  <a:lnTo>
                    <a:pt x="544" y="511"/>
                  </a:lnTo>
                  <a:lnTo>
                    <a:pt x="543" y="438"/>
                  </a:lnTo>
                  <a:lnTo>
                    <a:pt x="544" y="435"/>
                  </a:lnTo>
                  <a:lnTo>
                    <a:pt x="551" y="440"/>
                  </a:lnTo>
                  <a:lnTo>
                    <a:pt x="558" y="446"/>
                  </a:lnTo>
                  <a:lnTo>
                    <a:pt x="564" y="453"/>
                  </a:lnTo>
                  <a:lnTo>
                    <a:pt x="571" y="460"/>
                  </a:lnTo>
                  <a:lnTo>
                    <a:pt x="577" y="466"/>
                  </a:lnTo>
                  <a:lnTo>
                    <a:pt x="585" y="469"/>
                  </a:lnTo>
                  <a:lnTo>
                    <a:pt x="594" y="473"/>
                  </a:lnTo>
                  <a:lnTo>
                    <a:pt x="603" y="473"/>
                  </a:lnTo>
                  <a:lnTo>
                    <a:pt x="607" y="465"/>
                  </a:lnTo>
                  <a:lnTo>
                    <a:pt x="612" y="456"/>
                  </a:lnTo>
                  <a:lnTo>
                    <a:pt x="613" y="448"/>
                  </a:lnTo>
                  <a:lnTo>
                    <a:pt x="610" y="439"/>
                  </a:lnTo>
                  <a:lnTo>
                    <a:pt x="598" y="432"/>
                  </a:lnTo>
                  <a:lnTo>
                    <a:pt x="589" y="424"/>
                  </a:lnTo>
                  <a:lnTo>
                    <a:pt x="580" y="415"/>
                  </a:lnTo>
                  <a:lnTo>
                    <a:pt x="573" y="403"/>
                  </a:lnTo>
                  <a:lnTo>
                    <a:pt x="566" y="393"/>
                  </a:lnTo>
                  <a:lnTo>
                    <a:pt x="559" y="382"/>
                  </a:lnTo>
                  <a:lnTo>
                    <a:pt x="553" y="370"/>
                  </a:lnTo>
                  <a:lnTo>
                    <a:pt x="546" y="359"/>
                  </a:lnTo>
                  <a:lnTo>
                    <a:pt x="544" y="352"/>
                  </a:lnTo>
                  <a:lnTo>
                    <a:pt x="541" y="346"/>
                  </a:lnTo>
                  <a:lnTo>
                    <a:pt x="541" y="340"/>
                  </a:lnTo>
                  <a:lnTo>
                    <a:pt x="547" y="337"/>
                  </a:lnTo>
                  <a:lnTo>
                    <a:pt x="554" y="329"/>
                  </a:lnTo>
                  <a:lnTo>
                    <a:pt x="557" y="319"/>
                  </a:lnTo>
                  <a:lnTo>
                    <a:pt x="556" y="309"/>
                  </a:lnTo>
                  <a:lnTo>
                    <a:pt x="554" y="301"/>
                  </a:lnTo>
                  <a:lnTo>
                    <a:pt x="549" y="289"/>
                  </a:lnTo>
                  <a:lnTo>
                    <a:pt x="553" y="278"/>
                  </a:lnTo>
                  <a:lnTo>
                    <a:pt x="559" y="268"/>
                  </a:lnTo>
                  <a:lnTo>
                    <a:pt x="559" y="256"/>
                  </a:lnTo>
                  <a:lnTo>
                    <a:pt x="560" y="254"/>
                  </a:lnTo>
                  <a:lnTo>
                    <a:pt x="561" y="255"/>
                  </a:lnTo>
                  <a:lnTo>
                    <a:pt x="562" y="256"/>
                  </a:lnTo>
                  <a:lnTo>
                    <a:pt x="562" y="249"/>
                  </a:lnTo>
                  <a:lnTo>
                    <a:pt x="568" y="243"/>
                  </a:lnTo>
                  <a:lnTo>
                    <a:pt x="573" y="238"/>
                  </a:lnTo>
                  <a:lnTo>
                    <a:pt x="577" y="232"/>
                  </a:lnTo>
                  <a:lnTo>
                    <a:pt x="582" y="226"/>
                  </a:lnTo>
                  <a:lnTo>
                    <a:pt x="587" y="220"/>
                  </a:lnTo>
                  <a:lnTo>
                    <a:pt x="590" y="215"/>
                  </a:lnTo>
                  <a:lnTo>
                    <a:pt x="594" y="209"/>
                  </a:lnTo>
                  <a:lnTo>
                    <a:pt x="597" y="203"/>
                  </a:lnTo>
                  <a:lnTo>
                    <a:pt x="613" y="171"/>
                  </a:lnTo>
                  <a:lnTo>
                    <a:pt x="618" y="136"/>
                  </a:lnTo>
                  <a:lnTo>
                    <a:pt x="617" y="101"/>
                  </a:lnTo>
                  <a:lnTo>
                    <a:pt x="610" y="65"/>
                  </a:lnTo>
                  <a:lnTo>
                    <a:pt x="605" y="52"/>
                  </a:lnTo>
                  <a:lnTo>
                    <a:pt x="598" y="42"/>
                  </a:lnTo>
                  <a:lnTo>
                    <a:pt x="590" y="33"/>
                  </a:lnTo>
                  <a:lnTo>
                    <a:pt x="581" y="26"/>
                  </a:lnTo>
                  <a:lnTo>
                    <a:pt x="571" y="19"/>
                  </a:lnTo>
                  <a:lnTo>
                    <a:pt x="559" y="14"/>
                  </a:lnTo>
                  <a:lnTo>
                    <a:pt x="547" y="10"/>
                  </a:lnTo>
                  <a:lnTo>
                    <a:pt x="536" y="5"/>
                  </a:lnTo>
                  <a:lnTo>
                    <a:pt x="531" y="4"/>
                  </a:lnTo>
                  <a:lnTo>
                    <a:pt x="527" y="1"/>
                  </a:lnTo>
                  <a:lnTo>
                    <a:pt x="521" y="0"/>
                  </a:lnTo>
                  <a:lnTo>
                    <a:pt x="516" y="0"/>
                  </a:lnTo>
                  <a:lnTo>
                    <a:pt x="516" y="48"/>
                  </a:lnTo>
                  <a:lnTo>
                    <a:pt x="526" y="46"/>
                  </a:lnTo>
                  <a:lnTo>
                    <a:pt x="535" y="48"/>
                  </a:lnTo>
                  <a:lnTo>
                    <a:pt x="543" y="49"/>
                  </a:lnTo>
                  <a:lnTo>
                    <a:pt x="552" y="52"/>
                  </a:lnTo>
                  <a:lnTo>
                    <a:pt x="560" y="57"/>
                  </a:lnTo>
                  <a:lnTo>
                    <a:pt x="567" y="63"/>
                  </a:lnTo>
                  <a:lnTo>
                    <a:pt x="573" y="68"/>
                  </a:lnTo>
                  <a:lnTo>
                    <a:pt x="576" y="76"/>
                  </a:lnTo>
                  <a:lnTo>
                    <a:pt x="579" y="92"/>
                  </a:lnTo>
                  <a:lnTo>
                    <a:pt x="580" y="110"/>
                  </a:lnTo>
                  <a:lnTo>
                    <a:pt x="579" y="126"/>
                  </a:lnTo>
                  <a:lnTo>
                    <a:pt x="575" y="142"/>
                  </a:lnTo>
                  <a:lnTo>
                    <a:pt x="571" y="157"/>
                  </a:lnTo>
                  <a:lnTo>
                    <a:pt x="565" y="173"/>
                  </a:lnTo>
                  <a:lnTo>
                    <a:pt x="559" y="188"/>
                  </a:lnTo>
                  <a:lnTo>
                    <a:pt x="552" y="202"/>
                  </a:lnTo>
                  <a:lnTo>
                    <a:pt x="551" y="208"/>
                  </a:lnTo>
                  <a:lnTo>
                    <a:pt x="547" y="213"/>
                  </a:lnTo>
                  <a:lnTo>
                    <a:pt x="543" y="219"/>
                  </a:lnTo>
                  <a:lnTo>
                    <a:pt x="538" y="225"/>
                  </a:lnTo>
                  <a:lnTo>
                    <a:pt x="534" y="223"/>
                  </a:lnTo>
                  <a:lnTo>
                    <a:pt x="528" y="223"/>
                  </a:lnTo>
                  <a:lnTo>
                    <a:pt x="522" y="223"/>
                  </a:lnTo>
                  <a:lnTo>
                    <a:pt x="516" y="224"/>
                  </a:lnTo>
                  <a:lnTo>
                    <a:pt x="515" y="224"/>
                  </a:lnTo>
                  <a:lnTo>
                    <a:pt x="514" y="224"/>
                  </a:lnTo>
                  <a:lnTo>
                    <a:pt x="513" y="225"/>
                  </a:lnTo>
                  <a:lnTo>
                    <a:pt x="501" y="213"/>
                  </a:lnTo>
                  <a:lnTo>
                    <a:pt x="490" y="202"/>
                  </a:lnTo>
                  <a:lnTo>
                    <a:pt x="478" y="189"/>
                  </a:lnTo>
                  <a:lnTo>
                    <a:pt x="468" y="175"/>
                  </a:lnTo>
                  <a:lnTo>
                    <a:pt x="460" y="162"/>
                  </a:lnTo>
                  <a:lnTo>
                    <a:pt x="455" y="147"/>
                  </a:lnTo>
                  <a:lnTo>
                    <a:pt x="453" y="130"/>
                  </a:lnTo>
                  <a:lnTo>
                    <a:pt x="455" y="113"/>
                  </a:lnTo>
                  <a:lnTo>
                    <a:pt x="460" y="99"/>
                  </a:lnTo>
                  <a:lnTo>
                    <a:pt x="466" y="83"/>
                  </a:lnTo>
                  <a:lnTo>
                    <a:pt x="473" y="71"/>
                  </a:lnTo>
                  <a:lnTo>
                    <a:pt x="485" y="64"/>
                  </a:lnTo>
                  <a:lnTo>
                    <a:pt x="492" y="58"/>
                  </a:lnTo>
                  <a:lnTo>
                    <a:pt x="500" y="52"/>
                  </a:lnTo>
                  <a:lnTo>
                    <a:pt x="508" y="49"/>
                  </a:lnTo>
                  <a:lnTo>
                    <a:pt x="516" y="48"/>
                  </a:lnTo>
                  <a:lnTo>
                    <a:pt x="516" y="0"/>
                  </a:lnTo>
                  <a:lnTo>
                    <a:pt x="508" y="0"/>
                  </a:lnTo>
                  <a:lnTo>
                    <a:pt x="500" y="0"/>
                  </a:lnTo>
                  <a:lnTo>
                    <a:pt x="492" y="0"/>
                  </a:lnTo>
                  <a:lnTo>
                    <a:pt x="484" y="3"/>
                  </a:lnTo>
                  <a:lnTo>
                    <a:pt x="476" y="5"/>
                  </a:lnTo>
                  <a:lnTo>
                    <a:pt x="468" y="8"/>
                  </a:lnTo>
                  <a:lnTo>
                    <a:pt x="460" y="13"/>
                  </a:lnTo>
                  <a:lnTo>
                    <a:pt x="453" y="19"/>
                  </a:lnTo>
                  <a:lnTo>
                    <a:pt x="441" y="38"/>
                  </a:lnTo>
                  <a:lnTo>
                    <a:pt x="431" y="59"/>
                  </a:lnTo>
                  <a:lnTo>
                    <a:pt x="423" y="81"/>
                  </a:lnTo>
                  <a:lnTo>
                    <a:pt x="417" y="104"/>
                  </a:lnTo>
                  <a:lnTo>
                    <a:pt x="416" y="128"/>
                  </a:lnTo>
                  <a:lnTo>
                    <a:pt x="417" y="151"/>
                  </a:lnTo>
                  <a:lnTo>
                    <a:pt x="423" y="174"/>
                  </a:lnTo>
                  <a:lnTo>
                    <a:pt x="433" y="196"/>
                  </a:lnTo>
                  <a:lnTo>
                    <a:pt x="440" y="208"/>
                  </a:lnTo>
                  <a:lnTo>
                    <a:pt x="448" y="218"/>
                  </a:lnTo>
                  <a:lnTo>
                    <a:pt x="458" y="230"/>
                  </a:lnTo>
                  <a:lnTo>
                    <a:pt x="466" y="240"/>
                  </a:lnTo>
                  <a:lnTo>
                    <a:pt x="474" y="251"/>
                  </a:lnTo>
                  <a:lnTo>
                    <a:pt x="481" y="262"/>
                  </a:lnTo>
                  <a:lnTo>
                    <a:pt x="487" y="273"/>
                  </a:lnTo>
                  <a:lnTo>
                    <a:pt x="493" y="285"/>
                  </a:lnTo>
                  <a:lnTo>
                    <a:pt x="490" y="288"/>
                  </a:lnTo>
                  <a:lnTo>
                    <a:pt x="486" y="293"/>
                  </a:lnTo>
                  <a:lnTo>
                    <a:pt x="483" y="296"/>
                  </a:lnTo>
                  <a:lnTo>
                    <a:pt x="482" y="301"/>
                  </a:lnTo>
                  <a:lnTo>
                    <a:pt x="479" y="312"/>
                  </a:lnTo>
                  <a:lnTo>
                    <a:pt x="481" y="323"/>
                  </a:lnTo>
                  <a:lnTo>
                    <a:pt x="484" y="333"/>
                  </a:lnTo>
                  <a:lnTo>
                    <a:pt x="490" y="340"/>
                  </a:lnTo>
                  <a:lnTo>
                    <a:pt x="483" y="354"/>
                  </a:lnTo>
                  <a:lnTo>
                    <a:pt x="476" y="367"/>
                  </a:lnTo>
                  <a:lnTo>
                    <a:pt x="468" y="379"/>
                  </a:lnTo>
                  <a:lnTo>
                    <a:pt x="459" y="392"/>
                  </a:lnTo>
                  <a:lnTo>
                    <a:pt x="448" y="403"/>
                  </a:lnTo>
                  <a:lnTo>
                    <a:pt x="438" y="415"/>
                  </a:lnTo>
                  <a:lnTo>
                    <a:pt x="426" y="425"/>
                  </a:lnTo>
                  <a:lnTo>
                    <a:pt x="415" y="436"/>
                  </a:lnTo>
                  <a:lnTo>
                    <a:pt x="413" y="439"/>
                  </a:lnTo>
                  <a:lnTo>
                    <a:pt x="411" y="445"/>
                  </a:lnTo>
                  <a:lnTo>
                    <a:pt x="413" y="450"/>
                  </a:lnTo>
                  <a:lnTo>
                    <a:pt x="415" y="455"/>
                  </a:lnTo>
                  <a:lnTo>
                    <a:pt x="419" y="461"/>
                  </a:lnTo>
                  <a:lnTo>
                    <a:pt x="426" y="465"/>
                  </a:lnTo>
                  <a:lnTo>
                    <a:pt x="433" y="467"/>
                  </a:lnTo>
                  <a:lnTo>
                    <a:pt x="440" y="467"/>
                  </a:lnTo>
                  <a:lnTo>
                    <a:pt x="449" y="458"/>
                  </a:lnTo>
                  <a:lnTo>
                    <a:pt x="459" y="448"/>
                  </a:lnTo>
                  <a:lnTo>
                    <a:pt x="467" y="438"/>
                  </a:lnTo>
                  <a:lnTo>
                    <a:pt x="474" y="427"/>
                  </a:lnTo>
                  <a:lnTo>
                    <a:pt x="481" y="416"/>
                  </a:lnTo>
                  <a:lnTo>
                    <a:pt x="487" y="406"/>
                  </a:lnTo>
                  <a:lnTo>
                    <a:pt x="493" y="394"/>
                  </a:lnTo>
                  <a:lnTo>
                    <a:pt x="500" y="384"/>
                  </a:lnTo>
                  <a:lnTo>
                    <a:pt x="502" y="453"/>
                  </a:lnTo>
                  <a:lnTo>
                    <a:pt x="505" y="526"/>
                  </a:lnTo>
                  <a:lnTo>
                    <a:pt x="506" y="597"/>
                  </a:lnTo>
                  <a:lnTo>
                    <a:pt x="506" y="665"/>
                  </a:lnTo>
                  <a:lnTo>
                    <a:pt x="514" y="1026"/>
                  </a:lnTo>
                  <a:lnTo>
                    <a:pt x="516" y="1267"/>
                  </a:lnTo>
                  <a:lnTo>
                    <a:pt x="516" y="1356"/>
                  </a:lnTo>
                  <a:close/>
                </a:path>
              </a:pathLst>
            </a:custGeom>
            <a:solidFill>
              <a:srgbClr val="A6AB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8" name="Freeform 15"/>
            <p:cNvSpPr>
              <a:spLocks/>
            </p:cNvSpPr>
            <p:nvPr/>
          </p:nvSpPr>
          <p:spPr bwMode="auto">
            <a:xfrm rot="1004478">
              <a:off x="7092950" y="3044825"/>
              <a:ext cx="158750" cy="174625"/>
            </a:xfrm>
            <a:custGeom>
              <a:avLst/>
              <a:gdLst>
                <a:gd name="T0" fmla="*/ 2147483647 w 230"/>
                <a:gd name="T1" fmla="*/ 2147483647 h 258"/>
                <a:gd name="T2" fmla="*/ 2147483647 w 230"/>
                <a:gd name="T3" fmla="*/ 2147483647 h 258"/>
                <a:gd name="T4" fmla="*/ 2147483647 w 230"/>
                <a:gd name="T5" fmla="*/ 2147483647 h 258"/>
                <a:gd name="T6" fmla="*/ 2147483647 w 230"/>
                <a:gd name="T7" fmla="*/ 2147483647 h 258"/>
                <a:gd name="T8" fmla="*/ 2147483647 w 230"/>
                <a:gd name="T9" fmla="*/ 2147483647 h 258"/>
                <a:gd name="T10" fmla="*/ 2147483647 w 230"/>
                <a:gd name="T11" fmla="*/ 2147483647 h 258"/>
                <a:gd name="T12" fmla="*/ 2147483647 w 230"/>
                <a:gd name="T13" fmla="*/ 2147483647 h 258"/>
                <a:gd name="T14" fmla="*/ 2147483647 w 230"/>
                <a:gd name="T15" fmla="*/ 2147483647 h 258"/>
                <a:gd name="T16" fmla="*/ 2147483647 w 230"/>
                <a:gd name="T17" fmla="*/ 2147483647 h 258"/>
                <a:gd name="T18" fmla="*/ 2147483647 w 230"/>
                <a:gd name="T19" fmla="*/ 2147483647 h 258"/>
                <a:gd name="T20" fmla="*/ 2147483647 w 230"/>
                <a:gd name="T21" fmla="*/ 2147483647 h 258"/>
                <a:gd name="T22" fmla="*/ 2147483647 w 230"/>
                <a:gd name="T23" fmla="*/ 2147483647 h 258"/>
                <a:gd name="T24" fmla="*/ 2147483647 w 230"/>
                <a:gd name="T25" fmla="*/ 2147483647 h 258"/>
                <a:gd name="T26" fmla="*/ 2147483647 w 230"/>
                <a:gd name="T27" fmla="*/ 2147483647 h 258"/>
                <a:gd name="T28" fmla="*/ 2147483647 w 230"/>
                <a:gd name="T29" fmla="*/ 2147483647 h 258"/>
                <a:gd name="T30" fmla="*/ 2147483647 w 230"/>
                <a:gd name="T31" fmla="*/ 2147483647 h 258"/>
                <a:gd name="T32" fmla="*/ 2147483647 w 230"/>
                <a:gd name="T33" fmla="*/ 2147483647 h 258"/>
                <a:gd name="T34" fmla="*/ 2147483647 w 230"/>
                <a:gd name="T35" fmla="*/ 2147483647 h 258"/>
                <a:gd name="T36" fmla="*/ 2147483647 w 230"/>
                <a:gd name="T37" fmla="*/ 2147483647 h 258"/>
                <a:gd name="T38" fmla="*/ 2147483647 w 230"/>
                <a:gd name="T39" fmla="*/ 2147483647 h 258"/>
                <a:gd name="T40" fmla="*/ 2147483647 w 230"/>
                <a:gd name="T41" fmla="*/ 2147483647 h 258"/>
                <a:gd name="T42" fmla="*/ 2147483647 w 230"/>
                <a:gd name="T43" fmla="*/ 2147483647 h 258"/>
                <a:gd name="T44" fmla="*/ 2147483647 w 230"/>
                <a:gd name="T45" fmla="*/ 2147483647 h 258"/>
                <a:gd name="T46" fmla="*/ 2147483647 w 230"/>
                <a:gd name="T47" fmla="*/ 2147483647 h 258"/>
                <a:gd name="T48" fmla="*/ 2147483647 w 230"/>
                <a:gd name="T49" fmla="*/ 2147483647 h 258"/>
                <a:gd name="T50" fmla="*/ 0 w 230"/>
                <a:gd name="T51" fmla="*/ 2147483647 h 258"/>
                <a:gd name="T52" fmla="*/ 0 w 230"/>
                <a:gd name="T53" fmla="*/ 2147483647 h 258"/>
                <a:gd name="T54" fmla="*/ 2147483647 w 230"/>
                <a:gd name="T55" fmla="*/ 2147483647 h 258"/>
                <a:gd name="T56" fmla="*/ 2147483647 w 230"/>
                <a:gd name="T57" fmla="*/ 2147483647 h 258"/>
                <a:gd name="T58" fmla="*/ 2147483647 w 230"/>
                <a:gd name="T59" fmla="*/ 2147483647 h 258"/>
                <a:gd name="T60" fmla="*/ 2147483647 w 230"/>
                <a:gd name="T61" fmla="*/ 2147483647 h 258"/>
                <a:gd name="T62" fmla="*/ 2147483647 w 230"/>
                <a:gd name="T63" fmla="*/ 2147483647 h 258"/>
                <a:gd name="T64" fmla="*/ 2147483647 w 230"/>
                <a:gd name="T65" fmla="*/ 2147483647 h 258"/>
                <a:gd name="T66" fmla="*/ 2147483647 w 230"/>
                <a:gd name="T67" fmla="*/ 2147483647 h 258"/>
                <a:gd name="T68" fmla="*/ 2147483647 w 230"/>
                <a:gd name="T69" fmla="*/ 2147483647 h 258"/>
                <a:gd name="T70" fmla="*/ 2147483647 w 230"/>
                <a:gd name="T71" fmla="*/ 2147483647 h 258"/>
                <a:gd name="T72" fmla="*/ 2147483647 w 230"/>
                <a:gd name="T73" fmla="*/ 2147483647 h 258"/>
                <a:gd name="T74" fmla="*/ 2147483647 w 230"/>
                <a:gd name="T75" fmla="*/ 2147483647 h 258"/>
                <a:gd name="T76" fmla="*/ 2147483647 w 230"/>
                <a:gd name="T77" fmla="*/ 2147483647 h 258"/>
                <a:gd name="T78" fmla="*/ 2147483647 w 230"/>
                <a:gd name="T79" fmla="*/ 2147483647 h 258"/>
                <a:gd name="T80" fmla="*/ 2147483647 w 230"/>
                <a:gd name="T81" fmla="*/ 2147483647 h 258"/>
                <a:gd name="T82" fmla="*/ 2147483647 w 230"/>
                <a:gd name="T83" fmla="*/ 2147483647 h 258"/>
                <a:gd name="T84" fmla="*/ 2147483647 w 230"/>
                <a:gd name="T85" fmla="*/ 2147483647 h 258"/>
                <a:gd name="T86" fmla="*/ 2147483647 w 230"/>
                <a:gd name="T87" fmla="*/ 2147483647 h 258"/>
                <a:gd name="T88" fmla="*/ 2147483647 w 230"/>
                <a:gd name="T89" fmla="*/ 2147483647 h 258"/>
                <a:gd name="T90" fmla="*/ 2147483647 w 230"/>
                <a:gd name="T91" fmla="*/ 2147483647 h 258"/>
                <a:gd name="T92" fmla="*/ 2147483647 w 230"/>
                <a:gd name="T93" fmla="*/ 2147483647 h 258"/>
                <a:gd name="T94" fmla="*/ 2147483647 w 230"/>
                <a:gd name="T95" fmla="*/ 2147483647 h 258"/>
                <a:gd name="T96" fmla="*/ 2147483647 w 230"/>
                <a:gd name="T97" fmla="*/ 2147483647 h 258"/>
                <a:gd name="T98" fmla="*/ 2147483647 w 230"/>
                <a:gd name="T99" fmla="*/ 2147483647 h 258"/>
                <a:gd name="T100" fmla="*/ 2147483647 w 230"/>
                <a:gd name="T101" fmla="*/ 0 h 258"/>
                <a:gd name="T102" fmla="*/ 2147483647 w 230"/>
                <a:gd name="T103" fmla="*/ 0 h 258"/>
                <a:gd name="T104" fmla="*/ 2147483647 w 230"/>
                <a:gd name="T105" fmla="*/ 0 h 258"/>
                <a:gd name="T106" fmla="*/ 2147483647 w 230"/>
                <a:gd name="T107" fmla="*/ 0 h 258"/>
                <a:gd name="T108" fmla="*/ 2147483647 w 230"/>
                <a:gd name="T109" fmla="*/ 0 h 258"/>
                <a:gd name="T110" fmla="*/ 2147483647 w 230"/>
                <a:gd name="T111" fmla="*/ 2147483647 h 258"/>
                <a:gd name="T112" fmla="*/ 2147483647 w 230"/>
                <a:gd name="T113" fmla="*/ 2147483647 h 258"/>
                <a:gd name="T114" fmla="*/ 2147483647 w 230"/>
                <a:gd name="T115" fmla="*/ 2147483647 h 258"/>
                <a:gd name="T116" fmla="*/ 2147483647 w 230"/>
                <a:gd name="T117" fmla="*/ 2147483647 h 258"/>
                <a:gd name="T118" fmla="*/ 2147483647 w 230"/>
                <a:gd name="T119" fmla="*/ 2147483647 h 2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"/>
                <a:gd name="T181" fmla="*/ 0 h 258"/>
                <a:gd name="T182" fmla="*/ 230 w 230"/>
                <a:gd name="T183" fmla="*/ 258 h 2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" h="258">
                  <a:moveTo>
                    <a:pt x="228" y="9"/>
                  </a:moveTo>
                  <a:lnTo>
                    <a:pt x="220" y="9"/>
                  </a:lnTo>
                  <a:lnTo>
                    <a:pt x="212" y="9"/>
                  </a:lnTo>
                  <a:lnTo>
                    <a:pt x="203" y="11"/>
                  </a:lnTo>
                  <a:lnTo>
                    <a:pt x="193" y="12"/>
                  </a:lnTo>
                  <a:lnTo>
                    <a:pt x="184" y="15"/>
                  </a:lnTo>
                  <a:lnTo>
                    <a:pt x="174" y="19"/>
                  </a:lnTo>
                  <a:lnTo>
                    <a:pt x="165" y="23"/>
                  </a:lnTo>
                  <a:lnTo>
                    <a:pt x="154" y="29"/>
                  </a:lnTo>
                  <a:lnTo>
                    <a:pt x="131" y="43"/>
                  </a:lnTo>
                  <a:lnTo>
                    <a:pt x="109" y="61"/>
                  </a:lnTo>
                  <a:lnTo>
                    <a:pt x="88" y="81"/>
                  </a:lnTo>
                  <a:lnTo>
                    <a:pt x="69" y="104"/>
                  </a:lnTo>
                  <a:lnTo>
                    <a:pt x="50" y="128"/>
                  </a:lnTo>
                  <a:lnTo>
                    <a:pt x="35" y="153"/>
                  </a:lnTo>
                  <a:lnTo>
                    <a:pt x="23" y="178"/>
                  </a:lnTo>
                  <a:lnTo>
                    <a:pt x="13" y="203"/>
                  </a:lnTo>
                  <a:lnTo>
                    <a:pt x="11" y="215"/>
                  </a:lnTo>
                  <a:lnTo>
                    <a:pt x="10" y="225"/>
                  </a:lnTo>
                  <a:lnTo>
                    <a:pt x="9" y="235"/>
                  </a:lnTo>
                  <a:lnTo>
                    <a:pt x="9" y="245"/>
                  </a:lnTo>
                  <a:lnTo>
                    <a:pt x="7" y="248"/>
                  </a:lnTo>
                  <a:lnTo>
                    <a:pt x="7" y="253"/>
                  </a:lnTo>
                  <a:lnTo>
                    <a:pt x="5" y="256"/>
                  </a:lnTo>
                  <a:lnTo>
                    <a:pt x="2" y="258"/>
                  </a:lnTo>
                  <a:lnTo>
                    <a:pt x="0" y="250"/>
                  </a:lnTo>
                  <a:lnTo>
                    <a:pt x="0" y="240"/>
                  </a:lnTo>
                  <a:lnTo>
                    <a:pt x="1" y="230"/>
                  </a:lnTo>
                  <a:lnTo>
                    <a:pt x="1" y="219"/>
                  </a:lnTo>
                  <a:lnTo>
                    <a:pt x="3" y="205"/>
                  </a:lnTo>
                  <a:lnTo>
                    <a:pt x="8" y="189"/>
                  </a:lnTo>
                  <a:lnTo>
                    <a:pt x="12" y="174"/>
                  </a:lnTo>
                  <a:lnTo>
                    <a:pt x="18" y="161"/>
                  </a:lnTo>
                  <a:lnTo>
                    <a:pt x="22" y="155"/>
                  </a:lnTo>
                  <a:lnTo>
                    <a:pt x="24" y="148"/>
                  </a:lnTo>
                  <a:lnTo>
                    <a:pt x="27" y="141"/>
                  </a:lnTo>
                  <a:lnTo>
                    <a:pt x="30" y="135"/>
                  </a:lnTo>
                  <a:lnTo>
                    <a:pt x="34" y="129"/>
                  </a:lnTo>
                  <a:lnTo>
                    <a:pt x="38" y="123"/>
                  </a:lnTo>
                  <a:lnTo>
                    <a:pt x="42" y="117"/>
                  </a:lnTo>
                  <a:lnTo>
                    <a:pt x="46" y="111"/>
                  </a:lnTo>
                  <a:lnTo>
                    <a:pt x="46" y="110"/>
                  </a:lnTo>
                  <a:lnTo>
                    <a:pt x="47" y="110"/>
                  </a:lnTo>
                  <a:lnTo>
                    <a:pt x="63" y="88"/>
                  </a:lnTo>
                  <a:lnTo>
                    <a:pt x="82" y="68"/>
                  </a:lnTo>
                  <a:lnTo>
                    <a:pt x="101" y="50"/>
                  </a:lnTo>
                  <a:lnTo>
                    <a:pt x="122" y="35"/>
                  </a:lnTo>
                  <a:lnTo>
                    <a:pt x="143" y="22"/>
                  </a:lnTo>
                  <a:lnTo>
                    <a:pt x="165" y="12"/>
                  </a:lnTo>
                  <a:lnTo>
                    <a:pt x="184" y="5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5" y="0"/>
                  </a:lnTo>
                  <a:lnTo>
                    <a:pt x="221" y="0"/>
                  </a:lnTo>
                  <a:lnTo>
                    <a:pt x="227" y="0"/>
                  </a:lnTo>
                  <a:lnTo>
                    <a:pt x="223" y="2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0" y="4"/>
                  </a:lnTo>
                  <a:lnTo>
                    <a:pt x="228" y="9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9" name="Freeform 16"/>
            <p:cNvSpPr>
              <a:spLocks/>
            </p:cNvSpPr>
            <p:nvPr/>
          </p:nvSpPr>
          <p:spPr bwMode="auto">
            <a:xfrm rot="1004478">
              <a:off x="7078663" y="3009900"/>
              <a:ext cx="134937" cy="157163"/>
            </a:xfrm>
            <a:custGeom>
              <a:avLst/>
              <a:gdLst>
                <a:gd name="T0" fmla="*/ 2147483647 w 197"/>
                <a:gd name="T1" fmla="*/ 2147483647 h 229"/>
                <a:gd name="T2" fmla="*/ 2147483647 w 197"/>
                <a:gd name="T3" fmla="*/ 2147483647 h 229"/>
                <a:gd name="T4" fmla="*/ 2147483647 w 197"/>
                <a:gd name="T5" fmla="*/ 2147483647 h 229"/>
                <a:gd name="T6" fmla="*/ 2147483647 w 197"/>
                <a:gd name="T7" fmla="*/ 2147483647 h 229"/>
                <a:gd name="T8" fmla="*/ 2147483647 w 197"/>
                <a:gd name="T9" fmla="*/ 2147483647 h 229"/>
                <a:gd name="T10" fmla="*/ 2147483647 w 197"/>
                <a:gd name="T11" fmla="*/ 2147483647 h 229"/>
                <a:gd name="T12" fmla="*/ 2147483647 w 197"/>
                <a:gd name="T13" fmla="*/ 2147483647 h 229"/>
                <a:gd name="T14" fmla="*/ 2147483647 w 197"/>
                <a:gd name="T15" fmla="*/ 2147483647 h 229"/>
                <a:gd name="T16" fmla="*/ 2147483647 w 197"/>
                <a:gd name="T17" fmla="*/ 2147483647 h 229"/>
                <a:gd name="T18" fmla="*/ 2147483647 w 197"/>
                <a:gd name="T19" fmla="*/ 2147483647 h 229"/>
                <a:gd name="T20" fmla="*/ 2147483647 w 197"/>
                <a:gd name="T21" fmla="*/ 2147483647 h 229"/>
                <a:gd name="T22" fmla="*/ 2147483647 w 197"/>
                <a:gd name="T23" fmla="*/ 2147483647 h 229"/>
                <a:gd name="T24" fmla="*/ 2147483647 w 197"/>
                <a:gd name="T25" fmla="*/ 2147483647 h 229"/>
                <a:gd name="T26" fmla="*/ 2147483647 w 197"/>
                <a:gd name="T27" fmla="*/ 2147483647 h 229"/>
                <a:gd name="T28" fmla="*/ 2147483647 w 197"/>
                <a:gd name="T29" fmla="*/ 2147483647 h 229"/>
                <a:gd name="T30" fmla="*/ 2147483647 w 197"/>
                <a:gd name="T31" fmla="*/ 2147483647 h 229"/>
                <a:gd name="T32" fmla="*/ 2147483647 w 197"/>
                <a:gd name="T33" fmla="*/ 2147483647 h 229"/>
                <a:gd name="T34" fmla="*/ 2147483647 w 197"/>
                <a:gd name="T35" fmla="*/ 2147483647 h 229"/>
                <a:gd name="T36" fmla="*/ 2147483647 w 197"/>
                <a:gd name="T37" fmla="*/ 2147483647 h 229"/>
                <a:gd name="T38" fmla="*/ 2147483647 w 197"/>
                <a:gd name="T39" fmla="*/ 2147483647 h 229"/>
                <a:gd name="T40" fmla="*/ 2147483647 w 197"/>
                <a:gd name="T41" fmla="*/ 2147483647 h 229"/>
                <a:gd name="T42" fmla="*/ 2147483647 w 197"/>
                <a:gd name="T43" fmla="*/ 2147483647 h 229"/>
                <a:gd name="T44" fmla="*/ 2147483647 w 197"/>
                <a:gd name="T45" fmla="*/ 2147483647 h 229"/>
                <a:gd name="T46" fmla="*/ 2147483647 w 197"/>
                <a:gd name="T47" fmla="*/ 2147483647 h 229"/>
                <a:gd name="T48" fmla="*/ 2147483647 w 197"/>
                <a:gd name="T49" fmla="*/ 2147483647 h 229"/>
                <a:gd name="T50" fmla="*/ 0 w 197"/>
                <a:gd name="T51" fmla="*/ 2147483647 h 229"/>
                <a:gd name="T52" fmla="*/ 2147483647 w 197"/>
                <a:gd name="T53" fmla="*/ 2147483647 h 229"/>
                <a:gd name="T54" fmla="*/ 2147483647 w 197"/>
                <a:gd name="T55" fmla="*/ 2147483647 h 229"/>
                <a:gd name="T56" fmla="*/ 2147483647 w 197"/>
                <a:gd name="T57" fmla="*/ 2147483647 h 229"/>
                <a:gd name="T58" fmla="*/ 2147483647 w 197"/>
                <a:gd name="T59" fmla="*/ 2147483647 h 229"/>
                <a:gd name="T60" fmla="*/ 2147483647 w 197"/>
                <a:gd name="T61" fmla="*/ 2147483647 h 229"/>
                <a:gd name="T62" fmla="*/ 2147483647 w 197"/>
                <a:gd name="T63" fmla="*/ 2147483647 h 229"/>
                <a:gd name="T64" fmla="*/ 2147483647 w 197"/>
                <a:gd name="T65" fmla="*/ 2147483647 h 229"/>
                <a:gd name="T66" fmla="*/ 2147483647 w 197"/>
                <a:gd name="T67" fmla="*/ 2147483647 h 229"/>
                <a:gd name="T68" fmla="*/ 2147483647 w 197"/>
                <a:gd name="T69" fmla="*/ 2147483647 h 229"/>
                <a:gd name="T70" fmla="*/ 2147483647 w 197"/>
                <a:gd name="T71" fmla="*/ 2147483647 h 229"/>
                <a:gd name="T72" fmla="*/ 2147483647 w 197"/>
                <a:gd name="T73" fmla="*/ 2147483647 h 229"/>
                <a:gd name="T74" fmla="*/ 2147483647 w 197"/>
                <a:gd name="T75" fmla="*/ 2147483647 h 229"/>
                <a:gd name="T76" fmla="*/ 2147483647 w 197"/>
                <a:gd name="T77" fmla="*/ 2147483647 h 229"/>
                <a:gd name="T78" fmla="*/ 2147483647 w 197"/>
                <a:gd name="T79" fmla="*/ 2147483647 h 229"/>
                <a:gd name="T80" fmla="*/ 2147483647 w 197"/>
                <a:gd name="T81" fmla="*/ 0 h 229"/>
                <a:gd name="T82" fmla="*/ 2147483647 w 197"/>
                <a:gd name="T83" fmla="*/ 0 h 229"/>
                <a:gd name="T84" fmla="*/ 2147483647 w 197"/>
                <a:gd name="T85" fmla="*/ 2147483647 h 229"/>
                <a:gd name="T86" fmla="*/ 2147483647 w 197"/>
                <a:gd name="T87" fmla="*/ 2147483647 h 229"/>
                <a:gd name="T88" fmla="*/ 2147483647 w 197"/>
                <a:gd name="T89" fmla="*/ 2147483647 h 22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97"/>
                <a:gd name="T136" fmla="*/ 0 h 229"/>
                <a:gd name="T137" fmla="*/ 197 w 197"/>
                <a:gd name="T138" fmla="*/ 229 h 22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97" h="229">
                  <a:moveTo>
                    <a:pt x="196" y="3"/>
                  </a:moveTo>
                  <a:lnTo>
                    <a:pt x="193" y="4"/>
                  </a:lnTo>
                  <a:lnTo>
                    <a:pt x="191" y="6"/>
                  </a:lnTo>
                  <a:lnTo>
                    <a:pt x="188" y="7"/>
                  </a:lnTo>
                  <a:lnTo>
                    <a:pt x="185" y="9"/>
                  </a:lnTo>
                  <a:lnTo>
                    <a:pt x="167" y="14"/>
                  </a:lnTo>
                  <a:lnTo>
                    <a:pt x="147" y="23"/>
                  </a:lnTo>
                  <a:lnTo>
                    <a:pt x="129" y="33"/>
                  </a:lnTo>
                  <a:lnTo>
                    <a:pt x="109" y="47"/>
                  </a:lnTo>
                  <a:lnTo>
                    <a:pt x="91" y="63"/>
                  </a:lnTo>
                  <a:lnTo>
                    <a:pt x="73" y="81"/>
                  </a:lnTo>
                  <a:lnTo>
                    <a:pt x="56" y="100"/>
                  </a:lnTo>
                  <a:lnTo>
                    <a:pt x="41" y="122"/>
                  </a:lnTo>
                  <a:lnTo>
                    <a:pt x="33" y="135"/>
                  </a:lnTo>
                  <a:lnTo>
                    <a:pt x="26" y="147"/>
                  </a:lnTo>
                  <a:lnTo>
                    <a:pt x="20" y="161"/>
                  </a:lnTo>
                  <a:lnTo>
                    <a:pt x="16" y="174"/>
                  </a:lnTo>
                  <a:lnTo>
                    <a:pt x="11" y="188"/>
                  </a:lnTo>
                  <a:lnTo>
                    <a:pt x="9" y="201"/>
                  </a:lnTo>
                  <a:lnTo>
                    <a:pt x="7" y="214"/>
                  </a:lnTo>
                  <a:lnTo>
                    <a:pt x="5" y="227"/>
                  </a:lnTo>
                  <a:lnTo>
                    <a:pt x="4" y="228"/>
                  </a:lnTo>
                  <a:lnTo>
                    <a:pt x="2" y="228"/>
                  </a:lnTo>
                  <a:lnTo>
                    <a:pt x="1" y="229"/>
                  </a:lnTo>
                  <a:lnTo>
                    <a:pt x="0" y="211"/>
                  </a:lnTo>
                  <a:lnTo>
                    <a:pt x="2" y="191"/>
                  </a:lnTo>
                  <a:lnTo>
                    <a:pt x="8" y="170"/>
                  </a:lnTo>
                  <a:lnTo>
                    <a:pt x="15" y="150"/>
                  </a:lnTo>
                  <a:lnTo>
                    <a:pt x="25" y="130"/>
                  </a:lnTo>
                  <a:lnTo>
                    <a:pt x="37" y="109"/>
                  </a:lnTo>
                  <a:lnTo>
                    <a:pt x="50" y="90"/>
                  </a:lnTo>
                  <a:lnTo>
                    <a:pt x="65" y="71"/>
                  </a:lnTo>
                  <a:lnTo>
                    <a:pt x="80" y="56"/>
                  </a:lnTo>
                  <a:lnTo>
                    <a:pt x="96" y="43"/>
                  </a:lnTo>
                  <a:lnTo>
                    <a:pt x="113" y="31"/>
                  </a:lnTo>
                  <a:lnTo>
                    <a:pt x="130" y="19"/>
                  </a:lnTo>
                  <a:lnTo>
                    <a:pt x="147" y="11"/>
                  </a:lnTo>
                  <a:lnTo>
                    <a:pt x="163" y="6"/>
                  </a:lnTo>
                  <a:lnTo>
                    <a:pt x="179" y="1"/>
                  </a:lnTo>
                  <a:lnTo>
                    <a:pt x="196" y="0"/>
                  </a:lnTo>
                  <a:lnTo>
                    <a:pt x="197" y="0"/>
                  </a:lnTo>
                  <a:lnTo>
                    <a:pt x="197" y="1"/>
                  </a:lnTo>
                  <a:lnTo>
                    <a:pt x="197" y="2"/>
                  </a:lnTo>
                  <a:lnTo>
                    <a:pt x="196" y="3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0" name="Freeform 17"/>
            <p:cNvSpPr>
              <a:spLocks/>
            </p:cNvSpPr>
            <p:nvPr/>
          </p:nvSpPr>
          <p:spPr bwMode="auto">
            <a:xfrm rot="1004478">
              <a:off x="7229475" y="3176588"/>
              <a:ext cx="436563" cy="531812"/>
            </a:xfrm>
            <a:custGeom>
              <a:avLst/>
              <a:gdLst>
                <a:gd name="T0" fmla="*/ 2147483647 w 642"/>
                <a:gd name="T1" fmla="*/ 2147483647 h 783"/>
                <a:gd name="T2" fmla="*/ 2147483647 w 642"/>
                <a:gd name="T3" fmla="*/ 2147483647 h 783"/>
                <a:gd name="T4" fmla="*/ 2147483647 w 642"/>
                <a:gd name="T5" fmla="*/ 2147483647 h 783"/>
                <a:gd name="T6" fmla="*/ 2147483647 w 642"/>
                <a:gd name="T7" fmla="*/ 2147483647 h 783"/>
                <a:gd name="T8" fmla="*/ 2147483647 w 642"/>
                <a:gd name="T9" fmla="*/ 2147483647 h 783"/>
                <a:gd name="T10" fmla="*/ 2147483647 w 642"/>
                <a:gd name="T11" fmla="*/ 2147483647 h 783"/>
                <a:gd name="T12" fmla="*/ 2147483647 w 642"/>
                <a:gd name="T13" fmla="*/ 2147483647 h 783"/>
                <a:gd name="T14" fmla="*/ 2147483647 w 642"/>
                <a:gd name="T15" fmla="*/ 2147483647 h 783"/>
                <a:gd name="T16" fmla="*/ 2147483647 w 642"/>
                <a:gd name="T17" fmla="*/ 2147483647 h 783"/>
                <a:gd name="T18" fmla="*/ 2147483647 w 642"/>
                <a:gd name="T19" fmla="*/ 2147483647 h 783"/>
                <a:gd name="T20" fmla="*/ 2147483647 w 642"/>
                <a:gd name="T21" fmla="*/ 2147483647 h 783"/>
                <a:gd name="T22" fmla="*/ 2147483647 w 642"/>
                <a:gd name="T23" fmla="*/ 2147483647 h 783"/>
                <a:gd name="T24" fmla="*/ 2147483647 w 642"/>
                <a:gd name="T25" fmla="*/ 2147483647 h 783"/>
                <a:gd name="T26" fmla="*/ 2147483647 w 642"/>
                <a:gd name="T27" fmla="*/ 2147483647 h 783"/>
                <a:gd name="T28" fmla="*/ 2147483647 w 642"/>
                <a:gd name="T29" fmla="*/ 2147483647 h 783"/>
                <a:gd name="T30" fmla="*/ 2147483647 w 642"/>
                <a:gd name="T31" fmla="*/ 2147483647 h 783"/>
                <a:gd name="T32" fmla="*/ 2147483647 w 642"/>
                <a:gd name="T33" fmla="*/ 2147483647 h 783"/>
                <a:gd name="T34" fmla="*/ 2147483647 w 642"/>
                <a:gd name="T35" fmla="*/ 2147483647 h 783"/>
                <a:gd name="T36" fmla="*/ 2147483647 w 642"/>
                <a:gd name="T37" fmla="*/ 2147483647 h 783"/>
                <a:gd name="T38" fmla="*/ 2147483647 w 642"/>
                <a:gd name="T39" fmla="*/ 2147483647 h 783"/>
                <a:gd name="T40" fmla="*/ 2147483647 w 642"/>
                <a:gd name="T41" fmla="*/ 2147483647 h 783"/>
                <a:gd name="T42" fmla="*/ 2147483647 w 642"/>
                <a:gd name="T43" fmla="*/ 2147483647 h 783"/>
                <a:gd name="T44" fmla="*/ 2147483647 w 642"/>
                <a:gd name="T45" fmla="*/ 2147483647 h 783"/>
                <a:gd name="T46" fmla="*/ 2147483647 w 642"/>
                <a:gd name="T47" fmla="*/ 2147483647 h 783"/>
                <a:gd name="T48" fmla="*/ 2147483647 w 642"/>
                <a:gd name="T49" fmla="*/ 2147483647 h 783"/>
                <a:gd name="T50" fmla="*/ 2147483647 w 642"/>
                <a:gd name="T51" fmla="*/ 2147483647 h 783"/>
                <a:gd name="T52" fmla="*/ 0 w 642"/>
                <a:gd name="T53" fmla="*/ 2147483647 h 783"/>
                <a:gd name="T54" fmla="*/ 2147483647 w 642"/>
                <a:gd name="T55" fmla="*/ 2147483647 h 783"/>
                <a:gd name="T56" fmla="*/ 2147483647 w 642"/>
                <a:gd name="T57" fmla="*/ 2147483647 h 783"/>
                <a:gd name="T58" fmla="*/ 2147483647 w 642"/>
                <a:gd name="T59" fmla="*/ 2147483647 h 783"/>
                <a:gd name="T60" fmla="*/ 2147483647 w 642"/>
                <a:gd name="T61" fmla="*/ 2147483647 h 783"/>
                <a:gd name="T62" fmla="*/ 2147483647 w 642"/>
                <a:gd name="T63" fmla="*/ 2147483647 h 783"/>
                <a:gd name="T64" fmla="*/ 2147483647 w 642"/>
                <a:gd name="T65" fmla="*/ 2147483647 h 783"/>
                <a:gd name="T66" fmla="*/ 2147483647 w 642"/>
                <a:gd name="T67" fmla="*/ 2147483647 h 783"/>
                <a:gd name="T68" fmla="*/ 2147483647 w 642"/>
                <a:gd name="T69" fmla="*/ 2147483647 h 783"/>
                <a:gd name="T70" fmla="*/ 2147483647 w 642"/>
                <a:gd name="T71" fmla="*/ 2147483647 h 783"/>
                <a:gd name="T72" fmla="*/ 2147483647 w 642"/>
                <a:gd name="T73" fmla="*/ 2147483647 h 783"/>
                <a:gd name="T74" fmla="*/ 2147483647 w 642"/>
                <a:gd name="T75" fmla="*/ 2147483647 h 783"/>
                <a:gd name="T76" fmla="*/ 2147483647 w 642"/>
                <a:gd name="T77" fmla="*/ 2147483647 h 783"/>
                <a:gd name="T78" fmla="*/ 2147483647 w 642"/>
                <a:gd name="T79" fmla="*/ 2147483647 h 783"/>
                <a:gd name="T80" fmla="*/ 2147483647 w 642"/>
                <a:gd name="T81" fmla="*/ 2147483647 h 783"/>
                <a:gd name="T82" fmla="*/ 2147483647 w 642"/>
                <a:gd name="T83" fmla="*/ 2147483647 h 783"/>
                <a:gd name="T84" fmla="*/ 2147483647 w 642"/>
                <a:gd name="T85" fmla="*/ 2147483647 h 783"/>
                <a:gd name="T86" fmla="*/ 2147483647 w 642"/>
                <a:gd name="T87" fmla="*/ 2147483647 h 783"/>
                <a:gd name="T88" fmla="*/ 2147483647 w 642"/>
                <a:gd name="T89" fmla="*/ 2147483647 h 783"/>
                <a:gd name="T90" fmla="*/ 2147483647 w 642"/>
                <a:gd name="T91" fmla="*/ 2147483647 h 783"/>
                <a:gd name="T92" fmla="*/ 2147483647 w 642"/>
                <a:gd name="T93" fmla="*/ 2147483647 h 783"/>
                <a:gd name="T94" fmla="*/ 2147483647 w 642"/>
                <a:gd name="T95" fmla="*/ 2147483647 h 78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2"/>
                <a:gd name="T145" fmla="*/ 0 h 783"/>
                <a:gd name="T146" fmla="*/ 642 w 642"/>
                <a:gd name="T147" fmla="*/ 783 h 78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2" h="783">
                  <a:moveTo>
                    <a:pt x="608" y="227"/>
                  </a:moveTo>
                  <a:lnTo>
                    <a:pt x="627" y="285"/>
                  </a:lnTo>
                  <a:lnTo>
                    <a:pt x="639" y="346"/>
                  </a:lnTo>
                  <a:lnTo>
                    <a:pt x="642" y="408"/>
                  </a:lnTo>
                  <a:lnTo>
                    <a:pt x="638" y="470"/>
                  </a:lnTo>
                  <a:lnTo>
                    <a:pt x="624" y="531"/>
                  </a:lnTo>
                  <a:lnTo>
                    <a:pt x="602" y="588"/>
                  </a:lnTo>
                  <a:lnTo>
                    <a:pt x="572" y="641"/>
                  </a:lnTo>
                  <a:lnTo>
                    <a:pt x="533" y="688"/>
                  </a:lnTo>
                  <a:lnTo>
                    <a:pt x="517" y="704"/>
                  </a:lnTo>
                  <a:lnTo>
                    <a:pt x="499" y="719"/>
                  </a:lnTo>
                  <a:lnTo>
                    <a:pt x="481" y="733"/>
                  </a:lnTo>
                  <a:lnTo>
                    <a:pt x="462" y="744"/>
                  </a:lnTo>
                  <a:lnTo>
                    <a:pt x="443" y="755"/>
                  </a:lnTo>
                  <a:lnTo>
                    <a:pt x="422" y="764"/>
                  </a:lnTo>
                  <a:lnTo>
                    <a:pt x="401" y="770"/>
                  </a:lnTo>
                  <a:lnTo>
                    <a:pt x="381" y="774"/>
                  </a:lnTo>
                  <a:lnTo>
                    <a:pt x="377" y="772"/>
                  </a:lnTo>
                  <a:lnTo>
                    <a:pt x="373" y="773"/>
                  </a:lnTo>
                  <a:lnTo>
                    <a:pt x="368" y="775"/>
                  </a:lnTo>
                  <a:lnTo>
                    <a:pt x="363" y="776"/>
                  </a:lnTo>
                  <a:lnTo>
                    <a:pt x="352" y="778"/>
                  </a:lnTo>
                  <a:lnTo>
                    <a:pt x="340" y="779"/>
                  </a:lnTo>
                  <a:lnTo>
                    <a:pt x="328" y="780"/>
                  </a:lnTo>
                  <a:lnTo>
                    <a:pt x="316" y="782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79" y="783"/>
                  </a:lnTo>
                  <a:lnTo>
                    <a:pt x="266" y="782"/>
                  </a:lnTo>
                  <a:lnTo>
                    <a:pt x="240" y="781"/>
                  </a:lnTo>
                  <a:lnTo>
                    <a:pt x="216" y="776"/>
                  </a:lnTo>
                  <a:lnTo>
                    <a:pt x="193" y="768"/>
                  </a:lnTo>
                  <a:lnTo>
                    <a:pt x="170" y="758"/>
                  </a:lnTo>
                  <a:lnTo>
                    <a:pt x="148" y="745"/>
                  </a:lnTo>
                  <a:lnTo>
                    <a:pt x="127" y="730"/>
                  </a:lnTo>
                  <a:lnTo>
                    <a:pt x="107" y="714"/>
                  </a:lnTo>
                  <a:lnTo>
                    <a:pt x="88" y="697"/>
                  </a:lnTo>
                  <a:lnTo>
                    <a:pt x="82" y="689"/>
                  </a:lnTo>
                  <a:lnTo>
                    <a:pt x="77" y="680"/>
                  </a:lnTo>
                  <a:lnTo>
                    <a:pt x="73" y="670"/>
                  </a:lnTo>
                  <a:lnTo>
                    <a:pt x="68" y="661"/>
                  </a:lnTo>
                  <a:lnTo>
                    <a:pt x="64" y="653"/>
                  </a:lnTo>
                  <a:lnTo>
                    <a:pt x="59" y="644"/>
                  </a:lnTo>
                  <a:lnTo>
                    <a:pt x="53" y="637"/>
                  </a:lnTo>
                  <a:lnTo>
                    <a:pt x="46" y="630"/>
                  </a:lnTo>
                  <a:lnTo>
                    <a:pt x="44" y="623"/>
                  </a:lnTo>
                  <a:lnTo>
                    <a:pt x="42" y="616"/>
                  </a:lnTo>
                  <a:lnTo>
                    <a:pt x="39" y="609"/>
                  </a:lnTo>
                  <a:lnTo>
                    <a:pt x="35" y="604"/>
                  </a:lnTo>
                  <a:lnTo>
                    <a:pt x="22" y="569"/>
                  </a:lnTo>
                  <a:lnTo>
                    <a:pt x="13" y="535"/>
                  </a:lnTo>
                  <a:lnTo>
                    <a:pt x="7" y="499"/>
                  </a:lnTo>
                  <a:lnTo>
                    <a:pt x="2" y="463"/>
                  </a:lnTo>
                  <a:lnTo>
                    <a:pt x="0" y="426"/>
                  </a:lnTo>
                  <a:lnTo>
                    <a:pt x="0" y="389"/>
                  </a:lnTo>
                  <a:lnTo>
                    <a:pt x="2" y="351"/>
                  </a:lnTo>
                  <a:lnTo>
                    <a:pt x="5" y="313"/>
                  </a:lnTo>
                  <a:lnTo>
                    <a:pt x="9" y="282"/>
                  </a:lnTo>
                  <a:lnTo>
                    <a:pt x="15" y="251"/>
                  </a:lnTo>
                  <a:lnTo>
                    <a:pt x="23" y="221"/>
                  </a:lnTo>
                  <a:lnTo>
                    <a:pt x="34" y="191"/>
                  </a:lnTo>
                  <a:lnTo>
                    <a:pt x="46" y="162"/>
                  </a:lnTo>
                  <a:lnTo>
                    <a:pt x="62" y="136"/>
                  </a:lnTo>
                  <a:lnTo>
                    <a:pt x="81" y="109"/>
                  </a:lnTo>
                  <a:lnTo>
                    <a:pt x="103" y="86"/>
                  </a:lnTo>
                  <a:lnTo>
                    <a:pt x="119" y="68"/>
                  </a:lnTo>
                  <a:lnTo>
                    <a:pt x="136" y="53"/>
                  </a:lnTo>
                  <a:lnTo>
                    <a:pt x="156" y="40"/>
                  </a:lnTo>
                  <a:lnTo>
                    <a:pt x="178" y="31"/>
                  </a:lnTo>
                  <a:lnTo>
                    <a:pt x="198" y="23"/>
                  </a:lnTo>
                  <a:lnTo>
                    <a:pt x="221" y="18"/>
                  </a:lnTo>
                  <a:lnTo>
                    <a:pt x="243" y="14"/>
                  </a:lnTo>
                  <a:lnTo>
                    <a:pt x="265" y="12"/>
                  </a:lnTo>
                  <a:lnTo>
                    <a:pt x="271" y="9"/>
                  </a:lnTo>
                  <a:lnTo>
                    <a:pt x="277" y="8"/>
                  </a:lnTo>
                  <a:lnTo>
                    <a:pt x="283" y="7"/>
                  </a:lnTo>
                  <a:lnTo>
                    <a:pt x="288" y="7"/>
                  </a:lnTo>
                  <a:lnTo>
                    <a:pt x="294" y="7"/>
                  </a:lnTo>
                  <a:lnTo>
                    <a:pt x="300" y="6"/>
                  </a:lnTo>
                  <a:lnTo>
                    <a:pt x="306" y="3"/>
                  </a:lnTo>
                  <a:lnTo>
                    <a:pt x="311" y="0"/>
                  </a:lnTo>
                  <a:lnTo>
                    <a:pt x="336" y="1"/>
                  </a:lnTo>
                  <a:lnTo>
                    <a:pt x="360" y="5"/>
                  </a:lnTo>
                  <a:lnTo>
                    <a:pt x="383" y="10"/>
                  </a:lnTo>
                  <a:lnTo>
                    <a:pt x="406" y="18"/>
                  </a:lnTo>
                  <a:lnTo>
                    <a:pt x="428" y="28"/>
                  </a:lnTo>
                  <a:lnTo>
                    <a:pt x="450" y="39"/>
                  </a:lnTo>
                  <a:lnTo>
                    <a:pt x="471" y="53"/>
                  </a:lnTo>
                  <a:lnTo>
                    <a:pt x="490" y="67"/>
                  </a:lnTo>
                  <a:lnTo>
                    <a:pt x="510" y="83"/>
                  </a:lnTo>
                  <a:lnTo>
                    <a:pt x="527" y="100"/>
                  </a:lnTo>
                  <a:lnTo>
                    <a:pt x="544" y="120"/>
                  </a:lnTo>
                  <a:lnTo>
                    <a:pt x="559" y="139"/>
                  </a:lnTo>
                  <a:lnTo>
                    <a:pt x="573" y="160"/>
                  </a:lnTo>
                  <a:lnTo>
                    <a:pt x="587" y="182"/>
                  </a:lnTo>
                  <a:lnTo>
                    <a:pt x="597" y="204"/>
                  </a:lnTo>
                  <a:lnTo>
                    <a:pt x="608" y="227"/>
                  </a:lnTo>
                  <a:close/>
                </a:path>
              </a:pathLst>
            </a:custGeom>
            <a:solidFill>
              <a:srgbClr val="D8DAC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1" name="Freeform 18"/>
            <p:cNvSpPr>
              <a:spLocks/>
            </p:cNvSpPr>
            <p:nvPr/>
          </p:nvSpPr>
          <p:spPr bwMode="auto">
            <a:xfrm rot="1004478">
              <a:off x="7083425" y="3098800"/>
              <a:ext cx="184150" cy="522288"/>
            </a:xfrm>
            <a:custGeom>
              <a:avLst/>
              <a:gdLst>
                <a:gd name="T0" fmla="*/ 2147483647 w 272"/>
                <a:gd name="T1" fmla="*/ 2147483647 h 770"/>
                <a:gd name="T2" fmla="*/ 2147483647 w 272"/>
                <a:gd name="T3" fmla="*/ 2147483647 h 770"/>
                <a:gd name="T4" fmla="*/ 2147483647 w 272"/>
                <a:gd name="T5" fmla="*/ 2147483647 h 770"/>
                <a:gd name="T6" fmla="*/ 2147483647 w 272"/>
                <a:gd name="T7" fmla="*/ 2147483647 h 770"/>
                <a:gd name="T8" fmla="*/ 2147483647 w 272"/>
                <a:gd name="T9" fmla="*/ 2147483647 h 770"/>
                <a:gd name="T10" fmla="*/ 2147483647 w 272"/>
                <a:gd name="T11" fmla="*/ 2147483647 h 770"/>
                <a:gd name="T12" fmla="*/ 2147483647 w 272"/>
                <a:gd name="T13" fmla="*/ 2147483647 h 770"/>
                <a:gd name="T14" fmla="*/ 2147483647 w 272"/>
                <a:gd name="T15" fmla="*/ 2147483647 h 770"/>
                <a:gd name="T16" fmla="*/ 2147483647 w 272"/>
                <a:gd name="T17" fmla="*/ 2147483647 h 770"/>
                <a:gd name="T18" fmla="*/ 2147483647 w 272"/>
                <a:gd name="T19" fmla="*/ 2147483647 h 770"/>
                <a:gd name="T20" fmla="*/ 2147483647 w 272"/>
                <a:gd name="T21" fmla="*/ 2147483647 h 770"/>
                <a:gd name="T22" fmla="*/ 2147483647 w 272"/>
                <a:gd name="T23" fmla="*/ 2147483647 h 770"/>
                <a:gd name="T24" fmla="*/ 2147483647 w 272"/>
                <a:gd name="T25" fmla="*/ 2147483647 h 770"/>
                <a:gd name="T26" fmla="*/ 2147483647 w 272"/>
                <a:gd name="T27" fmla="*/ 2147483647 h 770"/>
                <a:gd name="T28" fmla="*/ 2147483647 w 272"/>
                <a:gd name="T29" fmla="*/ 2147483647 h 770"/>
                <a:gd name="T30" fmla="*/ 2147483647 w 272"/>
                <a:gd name="T31" fmla="*/ 2147483647 h 770"/>
                <a:gd name="T32" fmla="*/ 2147483647 w 272"/>
                <a:gd name="T33" fmla="*/ 2147483647 h 770"/>
                <a:gd name="T34" fmla="*/ 2147483647 w 272"/>
                <a:gd name="T35" fmla="*/ 2147483647 h 770"/>
                <a:gd name="T36" fmla="*/ 2147483647 w 272"/>
                <a:gd name="T37" fmla="*/ 2147483647 h 770"/>
                <a:gd name="T38" fmla="*/ 2147483647 w 272"/>
                <a:gd name="T39" fmla="*/ 2147483647 h 770"/>
                <a:gd name="T40" fmla="*/ 2147483647 w 272"/>
                <a:gd name="T41" fmla="*/ 2147483647 h 770"/>
                <a:gd name="T42" fmla="*/ 2147483647 w 272"/>
                <a:gd name="T43" fmla="*/ 2147483647 h 770"/>
                <a:gd name="T44" fmla="*/ 2147483647 w 272"/>
                <a:gd name="T45" fmla="*/ 2147483647 h 770"/>
                <a:gd name="T46" fmla="*/ 2147483647 w 272"/>
                <a:gd name="T47" fmla="*/ 2147483647 h 770"/>
                <a:gd name="T48" fmla="*/ 2147483647 w 272"/>
                <a:gd name="T49" fmla="*/ 2147483647 h 770"/>
                <a:gd name="T50" fmla="*/ 2147483647 w 272"/>
                <a:gd name="T51" fmla="*/ 2147483647 h 770"/>
                <a:gd name="T52" fmla="*/ 2147483647 w 272"/>
                <a:gd name="T53" fmla="*/ 2147483647 h 770"/>
                <a:gd name="T54" fmla="*/ 2147483647 w 272"/>
                <a:gd name="T55" fmla="*/ 2147483647 h 770"/>
                <a:gd name="T56" fmla="*/ 2147483647 w 272"/>
                <a:gd name="T57" fmla="*/ 2147483647 h 770"/>
                <a:gd name="T58" fmla="*/ 2147483647 w 272"/>
                <a:gd name="T59" fmla="*/ 2147483647 h 770"/>
                <a:gd name="T60" fmla="*/ 2147483647 w 272"/>
                <a:gd name="T61" fmla="*/ 2147483647 h 770"/>
                <a:gd name="T62" fmla="*/ 2147483647 w 272"/>
                <a:gd name="T63" fmla="*/ 2147483647 h 770"/>
                <a:gd name="T64" fmla="*/ 2147483647 w 272"/>
                <a:gd name="T65" fmla="*/ 2147483647 h 770"/>
                <a:gd name="T66" fmla="*/ 2147483647 w 272"/>
                <a:gd name="T67" fmla="*/ 2147483647 h 770"/>
                <a:gd name="T68" fmla="*/ 2147483647 w 272"/>
                <a:gd name="T69" fmla="*/ 2147483647 h 770"/>
                <a:gd name="T70" fmla="*/ 2147483647 w 272"/>
                <a:gd name="T71" fmla="*/ 2147483647 h 770"/>
                <a:gd name="T72" fmla="*/ 2147483647 w 272"/>
                <a:gd name="T73" fmla="*/ 2147483647 h 770"/>
                <a:gd name="T74" fmla="*/ 0 w 272"/>
                <a:gd name="T75" fmla="*/ 2147483647 h 770"/>
                <a:gd name="T76" fmla="*/ 2147483647 w 272"/>
                <a:gd name="T77" fmla="*/ 2147483647 h 770"/>
                <a:gd name="T78" fmla="*/ 2147483647 w 272"/>
                <a:gd name="T79" fmla="*/ 2147483647 h 770"/>
                <a:gd name="T80" fmla="*/ 2147483647 w 272"/>
                <a:gd name="T81" fmla="*/ 2147483647 h 770"/>
                <a:gd name="T82" fmla="*/ 2147483647 w 272"/>
                <a:gd name="T83" fmla="*/ 2147483647 h 770"/>
                <a:gd name="T84" fmla="*/ 2147483647 w 272"/>
                <a:gd name="T85" fmla="*/ 2147483647 h 770"/>
                <a:gd name="T86" fmla="*/ 2147483647 w 272"/>
                <a:gd name="T87" fmla="*/ 2147483647 h 770"/>
                <a:gd name="T88" fmla="*/ 2147483647 w 272"/>
                <a:gd name="T89" fmla="*/ 2147483647 h 770"/>
                <a:gd name="T90" fmla="*/ 2147483647 w 272"/>
                <a:gd name="T91" fmla="*/ 2147483647 h 770"/>
                <a:gd name="T92" fmla="*/ 2147483647 w 272"/>
                <a:gd name="T93" fmla="*/ 2147483647 h 770"/>
                <a:gd name="T94" fmla="*/ 2147483647 w 272"/>
                <a:gd name="T95" fmla="*/ 2147483647 h 770"/>
                <a:gd name="T96" fmla="*/ 2147483647 w 272"/>
                <a:gd name="T97" fmla="*/ 0 h 77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"/>
                <a:gd name="T148" fmla="*/ 0 h 770"/>
                <a:gd name="T149" fmla="*/ 272 w 272"/>
                <a:gd name="T150" fmla="*/ 770 h 77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" h="770">
                  <a:moveTo>
                    <a:pt x="272" y="0"/>
                  </a:moveTo>
                  <a:lnTo>
                    <a:pt x="258" y="14"/>
                  </a:lnTo>
                  <a:lnTo>
                    <a:pt x="244" y="27"/>
                  </a:lnTo>
                  <a:lnTo>
                    <a:pt x="232" y="40"/>
                  </a:lnTo>
                  <a:lnTo>
                    <a:pt x="219" y="54"/>
                  </a:lnTo>
                  <a:lnTo>
                    <a:pt x="208" y="69"/>
                  </a:lnTo>
                  <a:lnTo>
                    <a:pt x="196" y="84"/>
                  </a:lnTo>
                  <a:lnTo>
                    <a:pt x="186" y="99"/>
                  </a:lnTo>
                  <a:lnTo>
                    <a:pt x="176" y="116"/>
                  </a:lnTo>
                  <a:lnTo>
                    <a:pt x="175" y="123"/>
                  </a:lnTo>
                  <a:lnTo>
                    <a:pt x="172" y="129"/>
                  </a:lnTo>
                  <a:lnTo>
                    <a:pt x="167" y="135"/>
                  </a:lnTo>
                  <a:lnTo>
                    <a:pt x="165" y="142"/>
                  </a:lnTo>
                  <a:lnTo>
                    <a:pt x="158" y="163"/>
                  </a:lnTo>
                  <a:lnTo>
                    <a:pt x="151" y="184"/>
                  </a:lnTo>
                  <a:lnTo>
                    <a:pt x="145" y="206"/>
                  </a:lnTo>
                  <a:lnTo>
                    <a:pt x="141" y="229"/>
                  </a:lnTo>
                  <a:lnTo>
                    <a:pt x="131" y="262"/>
                  </a:lnTo>
                  <a:lnTo>
                    <a:pt x="126" y="296"/>
                  </a:lnTo>
                  <a:lnTo>
                    <a:pt x="121" y="332"/>
                  </a:lnTo>
                  <a:lnTo>
                    <a:pt x="120" y="368"/>
                  </a:lnTo>
                  <a:lnTo>
                    <a:pt x="119" y="368"/>
                  </a:lnTo>
                  <a:lnTo>
                    <a:pt x="118" y="393"/>
                  </a:lnTo>
                  <a:lnTo>
                    <a:pt x="121" y="417"/>
                  </a:lnTo>
                  <a:lnTo>
                    <a:pt x="125" y="442"/>
                  </a:lnTo>
                  <a:lnTo>
                    <a:pt x="125" y="467"/>
                  </a:lnTo>
                  <a:lnTo>
                    <a:pt x="123" y="467"/>
                  </a:lnTo>
                  <a:lnTo>
                    <a:pt x="122" y="467"/>
                  </a:lnTo>
                  <a:lnTo>
                    <a:pt x="122" y="468"/>
                  </a:lnTo>
                  <a:lnTo>
                    <a:pt x="123" y="470"/>
                  </a:lnTo>
                  <a:lnTo>
                    <a:pt x="125" y="470"/>
                  </a:lnTo>
                  <a:lnTo>
                    <a:pt x="126" y="469"/>
                  </a:lnTo>
                  <a:lnTo>
                    <a:pt x="127" y="469"/>
                  </a:lnTo>
                  <a:lnTo>
                    <a:pt x="126" y="474"/>
                  </a:lnTo>
                  <a:lnTo>
                    <a:pt x="126" y="478"/>
                  </a:lnTo>
                  <a:lnTo>
                    <a:pt x="126" y="482"/>
                  </a:lnTo>
                  <a:lnTo>
                    <a:pt x="128" y="485"/>
                  </a:lnTo>
                  <a:lnTo>
                    <a:pt x="131" y="513"/>
                  </a:lnTo>
                  <a:lnTo>
                    <a:pt x="136" y="539"/>
                  </a:lnTo>
                  <a:lnTo>
                    <a:pt x="142" y="566"/>
                  </a:lnTo>
                  <a:lnTo>
                    <a:pt x="150" y="592"/>
                  </a:lnTo>
                  <a:lnTo>
                    <a:pt x="158" y="619"/>
                  </a:lnTo>
                  <a:lnTo>
                    <a:pt x="168" y="644"/>
                  </a:lnTo>
                  <a:lnTo>
                    <a:pt x="181" y="668"/>
                  </a:lnTo>
                  <a:lnTo>
                    <a:pt x="195" y="692"/>
                  </a:lnTo>
                  <a:lnTo>
                    <a:pt x="201" y="703"/>
                  </a:lnTo>
                  <a:lnTo>
                    <a:pt x="209" y="713"/>
                  </a:lnTo>
                  <a:lnTo>
                    <a:pt x="217" y="725"/>
                  </a:lnTo>
                  <a:lnTo>
                    <a:pt x="226" y="735"/>
                  </a:lnTo>
                  <a:lnTo>
                    <a:pt x="231" y="741"/>
                  </a:lnTo>
                  <a:lnTo>
                    <a:pt x="236" y="745"/>
                  </a:lnTo>
                  <a:lnTo>
                    <a:pt x="242" y="749"/>
                  </a:lnTo>
                  <a:lnTo>
                    <a:pt x="249" y="752"/>
                  </a:lnTo>
                  <a:lnTo>
                    <a:pt x="255" y="756"/>
                  </a:lnTo>
                  <a:lnTo>
                    <a:pt x="262" y="760"/>
                  </a:lnTo>
                  <a:lnTo>
                    <a:pt x="268" y="764"/>
                  </a:lnTo>
                  <a:lnTo>
                    <a:pt x="272" y="770"/>
                  </a:lnTo>
                  <a:lnTo>
                    <a:pt x="246" y="764"/>
                  </a:lnTo>
                  <a:lnTo>
                    <a:pt x="221" y="756"/>
                  </a:lnTo>
                  <a:lnTo>
                    <a:pt x="197" y="744"/>
                  </a:lnTo>
                  <a:lnTo>
                    <a:pt x="174" y="732"/>
                  </a:lnTo>
                  <a:lnTo>
                    <a:pt x="152" y="718"/>
                  </a:lnTo>
                  <a:lnTo>
                    <a:pt x="131" y="702"/>
                  </a:lnTo>
                  <a:lnTo>
                    <a:pt x="113" y="683"/>
                  </a:lnTo>
                  <a:lnTo>
                    <a:pt x="95" y="664"/>
                  </a:lnTo>
                  <a:lnTo>
                    <a:pt x="78" y="643"/>
                  </a:lnTo>
                  <a:lnTo>
                    <a:pt x="63" y="621"/>
                  </a:lnTo>
                  <a:lnTo>
                    <a:pt x="50" y="599"/>
                  </a:lnTo>
                  <a:lnTo>
                    <a:pt x="38" y="575"/>
                  </a:lnTo>
                  <a:lnTo>
                    <a:pt x="28" y="551"/>
                  </a:lnTo>
                  <a:lnTo>
                    <a:pt x="20" y="525"/>
                  </a:lnTo>
                  <a:lnTo>
                    <a:pt x="13" y="500"/>
                  </a:lnTo>
                  <a:lnTo>
                    <a:pt x="7" y="475"/>
                  </a:lnTo>
                  <a:lnTo>
                    <a:pt x="2" y="442"/>
                  </a:lnTo>
                  <a:lnTo>
                    <a:pt x="0" y="411"/>
                  </a:lnTo>
                  <a:lnTo>
                    <a:pt x="0" y="379"/>
                  </a:lnTo>
                  <a:lnTo>
                    <a:pt x="2" y="348"/>
                  </a:lnTo>
                  <a:lnTo>
                    <a:pt x="6" y="317"/>
                  </a:lnTo>
                  <a:lnTo>
                    <a:pt x="12" y="286"/>
                  </a:lnTo>
                  <a:lnTo>
                    <a:pt x="20" y="256"/>
                  </a:lnTo>
                  <a:lnTo>
                    <a:pt x="30" y="226"/>
                  </a:lnTo>
                  <a:lnTo>
                    <a:pt x="43" y="198"/>
                  </a:lnTo>
                  <a:lnTo>
                    <a:pt x="57" y="171"/>
                  </a:lnTo>
                  <a:lnTo>
                    <a:pt x="73" y="144"/>
                  </a:lnTo>
                  <a:lnTo>
                    <a:pt x="91" y="120"/>
                  </a:lnTo>
                  <a:lnTo>
                    <a:pt x="112" y="96"/>
                  </a:lnTo>
                  <a:lnTo>
                    <a:pt x="134" y="74"/>
                  </a:lnTo>
                  <a:lnTo>
                    <a:pt x="159" y="54"/>
                  </a:lnTo>
                  <a:lnTo>
                    <a:pt x="186" y="36"/>
                  </a:lnTo>
                  <a:lnTo>
                    <a:pt x="196" y="30"/>
                  </a:lnTo>
                  <a:lnTo>
                    <a:pt x="206" y="24"/>
                  </a:lnTo>
                  <a:lnTo>
                    <a:pt x="217" y="20"/>
                  </a:lnTo>
                  <a:lnTo>
                    <a:pt x="227" y="14"/>
                  </a:lnTo>
                  <a:lnTo>
                    <a:pt x="239" y="10"/>
                  </a:lnTo>
                  <a:lnTo>
                    <a:pt x="249" y="6"/>
                  </a:lnTo>
                  <a:lnTo>
                    <a:pt x="261" y="2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D8DAC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2" name="Freeform 19"/>
            <p:cNvSpPr>
              <a:spLocks/>
            </p:cNvSpPr>
            <p:nvPr/>
          </p:nvSpPr>
          <p:spPr bwMode="auto">
            <a:xfrm rot="1004478">
              <a:off x="7180263" y="3122613"/>
              <a:ext cx="139700" cy="520700"/>
            </a:xfrm>
            <a:custGeom>
              <a:avLst/>
              <a:gdLst>
                <a:gd name="T0" fmla="*/ 2147483647 w 205"/>
                <a:gd name="T1" fmla="*/ 0 h 766"/>
                <a:gd name="T2" fmla="*/ 2147483647 w 205"/>
                <a:gd name="T3" fmla="*/ 2147483647 h 766"/>
                <a:gd name="T4" fmla="*/ 2147483647 w 205"/>
                <a:gd name="T5" fmla="*/ 2147483647 h 766"/>
                <a:gd name="T6" fmla="*/ 2147483647 w 205"/>
                <a:gd name="T7" fmla="*/ 2147483647 h 766"/>
                <a:gd name="T8" fmla="*/ 2147483647 w 205"/>
                <a:gd name="T9" fmla="*/ 2147483647 h 766"/>
                <a:gd name="T10" fmla="*/ 2147483647 w 205"/>
                <a:gd name="T11" fmla="*/ 2147483647 h 766"/>
                <a:gd name="T12" fmla="*/ 2147483647 w 205"/>
                <a:gd name="T13" fmla="*/ 2147483647 h 766"/>
                <a:gd name="T14" fmla="*/ 2147483647 w 205"/>
                <a:gd name="T15" fmla="*/ 2147483647 h 766"/>
                <a:gd name="T16" fmla="*/ 2147483647 w 205"/>
                <a:gd name="T17" fmla="*/ 2147483647 h 766"/>
                <a:gd name="T18" fmla="*/ 2147483647 w 205"/>
                <a:gd name="T19" fmla="*/ 2147483647 h 766"/>
                <a:gd name="T20" fmla="*/ 2147483647 w 205"/>
                <a:gd name="T21" fmla="*/ 2147483647 h 766"/>
                <a:gd name="T22" fmla="*/ 2147483647 w 205"/>
                <a:gd name="T23" fmla="*/ 2147483647 h 766"/>
                <a:gd name="T24" fmla="*/ 2147483647 w 205"/>
                <a:gd name="T25" fmla="*/ 2147483647 h 766"/>
                <a:gd name="T26" fmla="*/ 2147483647 w 205"/>
                <a:gd name="T27" fmla="*/ 2147483647 h 766"/>
                <a:gd name="T28" fmla="*/ 2147483647 w 205"/>
                <a:gd name="T29" fmla="*/ 2147483647 h 766"/>
                <a:gd name="T30" fmla="*/ 2147483647 w 205"/>
                <a:gd name="T31" fmla="*/ 2147483647 h 766"/>
                <a:gd name="T32" fmla="*/ 2147483647 w 205"/>
                <a:gd name="T33" fmla="*/ 2147483647 h 766"/>
                <a:gd name="T34" fmla="*/ 2147483647 w 205"/>
                <a:gd name="T35" fmla="*/ 2147483647 h 766"/>
                <a:gd name="T36" fmla="*/ 2147483647 w 205"/>
                <a:gd name="T37" fmla="*/ 2147483647 h 766"/>
                <a:gd name="T38" fmla="*/ 2147483647 w 205"/>
                <a:gd name="T39" fmla="*/ 2147483647 h 766"/>
                <a:gd name="T40" fmla="*/ 2147483647 w 205"/>
                <a:gd name="T41" fmla="*/ 2147483647 h 766"/>
                <a:gd name="T42" fmla="*/ 2147483647 w 205"/>
                <a:gd name="T43" fmla="*/ 2147483647 h 766"/>
                <a:gd name="T44" fmla="*/ 2147483647 w 205"/>
                <a:gd name="T45" fmla="*/ 2147483647 h 766"/>
                <a:gd name="T46" fmla="*/ 2147483647 w 205"/>
                <a:gd name="T47" fmla="*/ 2147483647 h 766"/>
                <a:gd name="T48" fmla="*/ 2147483647 w 205"/>
                <a:gd name="T49" fmla="*/ 2147483647 h 766"/>
                <a:gd name="T50" fmla="*/ 2147483647 w 205"/>
                <a:gd name="T51" fmla="*/ 2147483647 h 766"/>
                <a:gd name="T52" fmla="*/ 2147483647 w 205"/>
                <a:gd name="T53" fmla="*/ 2147483647 h 766"/>
                <a:gd name="T54" fmla="*/ 2147483647 w 205"/>
                <a:gd name="T55" fmla="*/ 2147483647 h 766"/>
                <a:gd name="T56" fmla="*/ 2147483647 w 205"/>
                <a:gd name="T57" fmla="*/ 2147483647 h 766"/>
                <a:gd name="T58" fmla="*/ 2147483647 w 205"/>
                <a:gd name="T59" fmla="*/ 2147483647 h 766"/>
                <a:gd name="T60" fmla="*/ 2147483647 w 205"/>
                <a:gd name="T61" fmla="*/ 2147483647 h 766"/>
                <a:gd name="T62" fmla="*/ 2147483647 w 205"/>
                <a:gd name="T63" fmla="*/ 2147483647 h 766"/>
                <a:gd name="T64" fmla="*/ 2147483647 w 205"/>
                <a:gd name="T65" fmla="*/ 2147483647 h 766"/>
                <a:gd name="T66" fmla="*/ 2147483647 w 205"/>
                <a:gd name="T67" fmla="*/ 2147483647 h 766"/>
                <a:gd name="T68" fmla="*/ 2147483647 w 205"/>
                <a:gd name="T69" fmla="*/ 2147483647 h 766"/>
                <a:gd name="T70" fmla="*/ 2147483647 w 205"/>
                <a:gd name="T71" fmla="*/ 2147483647 h 766"/>
                <a:gd name="T72" fmla="*/ 2147483647 w 205"/>
                <a:gd name="T73" fmla="*/ 2147483647 h 766"/>
                <a:gd name="T74" fmla="*/ 2147483647 w 205"/>
                <a:gd name="T75" fmla="*/ 2147483647 h 766"/>
                <a:gd name="T76" fmla="*/ 2147483647 w 205"/>
                <a:gd name="T77" fmla="*/ 2147483647 h 766"/>
                <a:gd name="T78" fmla="*/ 0 w 205"/>
                <a:gd name="T79" fmla="*/ 2147483647 h 766"/>
                <a:gd name="T80" fmla="*/ 2147483647 w 205"/>
                <a:gd name="T81" fmla="*/ 2147483647 h 766"/>
                <a:gd name="T82" fmla="*/ 2147483647 w 205"/>
                <a:gd name="T83" fmla="*/ 2147483647 h 766"/>
                <a:gd name="T84" fmla="*/ 2147483647 w 205"/>
                <a:gd name="T85" fmla="*/ 2147483647 h 766"/>
                <a:gd name="T86" fmla="*/ 2147483647 w 205"/>
                <a:gd name="T87" fmla="*/ 2147483647 h 766"/>
                <a:gd name="T88" fmla="*/ 2147483647 w 205"/>
                <a:gd name="T89" fmla="*/ 2147483647 h 766"/>
                <a:gd name="T90" fmla="*/ 2147483647 w 205"/>
                <a:gd name="T91" fmla="*/ 2147483647 h 766"/>
                <a:gd name="T92" fmla="*/ 2147483647 w 205"/>
                <a:gd name="T93" fmla="*/ 2147483647 h 766"/>
                <a:gd name="T94" fmla="*/ 2147483647 w 205"/>
                <a:gd name="T95" fmla="*/ 2147483647 h 766"/>
                <a:gd name="T96" fmla="*/ 2147483647 w 205"/>
                <a:gd name="T97" fmla="*/ 2147483647 h 766"/>
                <a:gd name="T98" fmla="*/ 2147483647 w 205"/>
                <a:gd name="T99" fmla="*/ 2147483647 h 766"/>
                <a:gd name="T100" fmla="*/ 2147483647 w 205"/>
                <a:gd name="T101" fmla="*/ 2147483647 h 766"/>
                <a:gd name="T102" fmla="*/ 2147483647 w 205"/>
                <a:gd name="T103" fmla="*/ 2147483647 h 766"/>
                <a:gd name="T104" fmla="*/ 2147483647 w 205"/>
                <a:gd name="T105" fmla="*/ 0 h 7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5"/>
                <a:gd name="T160" fmla="*/ 0 h 766"/>
                <a:gd name="T161" fmla="*/ 205 w 205"/>
                <a:gd name="T162" fmla="*/ 766 h 76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5" h="766">
                  <a:moveTo>
                    <a:pt x="186" y="0"/>
                  </a:moveTo>
                  <a:lnTo>
                    <a:pt x="160" y="25"/>
                  </a:lnTo>
                  <a:lnTo>
                    <a:pt x="137" y="51"/>
                  </a:lnTo>
                  <a:lnTo>
                    <a:pt x="117" y="79"/>
                  </a:lnTo>
                  <a:lnTo>
                    <a:pt x="98" y="109"/>
                  </a:lnTo>
                  <a:lnTo>
                    <a:pt x="83" y="139"/>
                  </a:lnTo>
                  <a:lnTo>
                    <a:pt x="69" y="171"/>
                  </a:lnTo>
                  <a:lnTo>
                    <a:pt x="60" y="203"/>
                  </a:lnTo>
                  <a:lnTo>
                    <a:pt x="52" y="238"/>
                  </a:lnTo>
                  <a:lnTo>
                    <a:pt x="44" y="299"/>
                  </a:lnTo>
                  <a:lnTo>
                    <a:pt x="39" y="361"/>
                  </a:lnTo>
                  <a:lnTo>
                    <a:pt x="38" y="425"/>
                  </a:lnTo>
                  <a:lnTo>
                    <a:pt x="43" y="487"/>
                  </a:lnTo>
                  <a:lnTo>
                    <a:pt x="46" y="503"/>
                  </a:lnTo>
                  <a:lnTo>
                    <a:pt x="51" y="518"/>
                  </a:lnTo>
                  <a:lnTo>
                    <a:pt x="54" y="534"/>
                  </a:lnTo>
                  <a:lnTo>
                    <a:pt x="59" y="550"/>
                  </a:lnTo>
                  <a:lnTo>
                    <a:pt x="65" y="565"/>
                  </a:lnTo>
                  <a:lnTo>
                    <a:pt x="69" y="581"/>
                  </a:lnTo>
                  <a:lnTo>
                    <a:pt x="75" y="597"/>
                  </a:lnTo>
                  <a:lnTo>
                    <a:pt x="81" y="614"/>
                  </a:lnTo>
                  <a:lnTo>
                    <a:pt x="91" y="637"/>
                  </a:lnTo>
                  <a:lnTo>
                    <a:pt x="103" y="658"/>
                  </a:lnTo>
                  <a:lnTo>
                    <a:pt x="115" y="682"/>
                  </a:lnTo>
                  <a:lnTo>
                    <a:pt x="130" y="702"/>
                  </a:lnTo>
                  <a:lnTo>
                    <a:pt x="147" y="722"/>
                  </a:lnTo>
                  <a:lnTo>
                    <a:pt x="164" y="739"/>
                  </a:lnTo>
                  <a:lnTo>
                    <a:pt x="183" y="754"/>
                  </a:lnTo>
                  <a:lnTo>
                    <a:pt x="205" y="766"/>
                  </a:lnTo>
                  <a:lnTo>
                    <a:pt x="173" y="756"/>
                  </a:lnTo>
                  <a:lnTo>
                    <a:pt x="144" y="740"/>
                  </a:lnTo>
                  <a:lnTo>
                    <a:pt x="118" y="720"/>
                  </a:lnTo>
                  <a:lnTo>
                    <a:pt x="95" y="695"/>
                  </a:lnTo>
                  <a:lnTo>
                    <a:pt x="75" y="668"/>
                  </a:lnTo>
                  <a:lnTo>
                    <a:pt x="58" y="638"/>
                  </a:lnTo>
                  <a:lnTo>
                    <a:pt x="43" y="607"/>
                  </a:lnTo>
                  <a:lnTo>
                    <a:pt x="31" y="577"/>
                  </a:lnTo>
                  <a:lnTo>
                    <a:pt x="14" y="514"/>
                  </a:lnTo>
                  <a:lnTo>
                    <a:pt x="4" y="450"/>
                  </a:lnTo>
                  <a:lnTo>
                    <a:pt x="0" y="383"/>
                  </a:lnTo>
                  <a:lnTo>
                    <a:pt x="2" y="318"/>
                  </a:lnTo>
                  <a:lnTo>
                    <a:pt x="13" y="252"/>
                  </a:lnTo>
                  <a:lnTo>
                    <a:pt x="30" y="190"/>
                  </a:lnTo>
                  <a:lnTo>
                    <a:pt x="53" y="130"/>
                  </a:lnTo>
                  <a:lnTo>
                    <a:pt x="84" y="76"/>
                  </a:lnTo>
                  <a:lnTo>
                    <a:pt x="96" y="63"/>
                  </a:lnTo>
                  <a:lnTo>
                    <a:pt x="107" y="50"/>
                  </a:lnTo>
                  <a:lnTo>
                    <a:pt x="119" y="39"/>
                  </a:lnTo>
                  <a:lnTo>
                    <a:pt x="132" y="28"/>
                  </a:lnTo>
                  <a:lnTo>
                    <a:pt x="144" y="18"/>
                  </a:lnTo>
                  <a:lnTo>
                    <a:pt x="157" y="10"/>
                  </a:lnTo>
                  <a:lnTo>
                    <a:pt x="171" y="4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3" name="Freeform 20"/>
            <p:cNvSpPr>
              <a:spLocks/>
            </p:cNvSpPr>
            <p:nvPr/>
          </p:nvSpPr>
          <p:spPr bwMode="auto">
            <a:xfrm rot="1004478">
              <a:off x="7342188" y="3273425"/>
              <a:ext cx="241300" cy="347663"/>
            </a:xfrm>
            <a:custGeom>
              <a:avLst/>
              <a:gdLst>
                <a:gd name="T0" fmla="*/ 2147483647 w 354"/>
                <a:gd name="T1" fmla="*/ 2147483647 h 509"/>
                <a:gd name="T2" fmla="*/ 2147483647 w 354"/>
                <a:gd name="T3" fmla="*/ 2147483647 h 509"/>
                <a:gd name="T4" fmla="*/ 2147483647 w 354"/>
                <a:gd name="T5" fmla="*/ 2147483647 h 509"/>
                <a:gd name="T6" fmla="*/ 2147483647 w 354"/>
                <a:gd name="T7" fmla="*/ 2147483647 h 509"/>
                <a:gd name="T8" fmla="*/ 2147483647 w 354"/>
                <a:gd name="T9" fmla="*/ 2147483647 h 509"/>
                <a:gd name="T10" fmla="*/ 2147483647 w 354"/>
                <a:gd name="T11" fmla="*/ 2147483647 h 509"/>
                <a:gd name="T12" fmla="*/ 2147483647 w 354"/>
                <a:gd name="T13" fmla="*/ 2147483647 h 509"/>
                <a:gd name="T14" fmla="*/ 2147483647 w 354"/>
                <a:gd name="T15" fmla="*/ 2147483647 h 509"/>
                <a:gd name="T16" fmla="*/ 2147483647 w 354"/>
                <a:gd name="T17" fmla="*/ 2147483647 h 509"/>
                <a:gd name="T18" fmla="*/ 2147483647 w 354"/>
                <a:gd name="T19" fmla="*/ 2147483647 h 509"/>
                <a:gd name="T20" fmla="*/ 2147483647 w 354"/>
                <a:gd name="T21" fmla="*/ 2147483647 h 509"/>
                <a:gd name="T22" fmla="*/ 2147483647 w 354"/>
                <a:gd name="T23" fmla="*/ 2147483647 h 509"/>
                <a:gd name="T24" fmla="*/ 2147483647 w 354"/>
                <a:gd name="T25" fmla="*/ 2147483647 h 509"/>
                <a:gd name="T26" fmla="*/ 2147483647 w 354"/>
                <a:gd name="T27" fmla="*/ 2147483647 h 509"/>
                <a:gd name="T28" fmla="*/ 2147483647 w 354"/>
                <a:gd name="T29" fmla="*/ 2147483647 h 509"/>
                <a:gd name="T30" fmla="*/ 2147483647 w 354"/>
                <a:gd name="T31" fmla="*/ 2147483647 h 509"/>
                <a:gd name="T32" fmla="*/ 2147483647 w 354"/>
                <a:gd name="T33" fmla="*/ 2147483647 h 509"/>
                <a:gd name="T34" fmla="*/ 2147483647 w 354"/>
                <a:gd name="T35" fmla="*/ 2147483647 h 509"/>
                <a:gd name="T36" fmla="*/ 2147483647 w 354"/>
                <a:gd name="T37" fmla="*/ 2147483647 h 509"/>
                <a:gd name="T38" fmla="*/ 2147483647 w 354"/>
                <a:gd name="T39" fmla="*/ 2147483647 h 509"/>
                <a:gd name="T40" fmla="*/ 2147483647 w 354"/>
                <a:gd name="T41" fmla="*/ 2147483647 h 509"/>
                <a:gd name="T42" fmla="*/ 2147483647 w 354"/>
                <a:gd name="T43" fmla="*/ 2147483647 h 509"/>
                <a:gd name="T44" fmla="*/ 2147483647 w 354"/>
                <a:gd name="T45" fmla="*/ 2147483647 h 509"/>
                <a:gd name="T46" fmla="*/ 2147483647 w 354"/>
                <a:gd name="T47" fmla="*/ 2147483647 h 509"/>
                <a:gd name="T48" fmla="*/ 2147483647 w 354"/>
                <a:gd name="T49" fmla="*/ 2147483647 h 509"/>
                <a:gd name="T50" fmla="*/ 2147483647 w 354"/>
                <a:gd name="T51" fmla="*/ 2147483647 h 509"/>
                <a:gd name="T52" fmla="*/ 2147483647 w 354"/>
                <a:gd name="T53" fmla="*/ 2147483647 h 509"/>
                <a:gd name="T54" fmla="*/ 2147483647 w 354"/>
                <a:gd name="T55" fmla="*/ 2147483647 h 509"/>
                <a:gd name="T56" fmla="*/ 2147483647 w 354"/>
                <a:gd name="T57" fmla="*/ 2147483647 h 509"/>
                <a:gd name="T58" fmla="*/ 2147483647 w 354"/>
                <a:gd name="T59" fmla="*/ 2147483647 h 509"/>
                <a:gd name="T60" fmla="*/ 2147483647 w 354"/>
                <a:gd name="T61" fmla="*/ 2147483647 h 509"/>
                <a:gd name="T62" fmla="*/ 0 w 354"/>
                <a:gd name="T63" fmla="*/ 2147483647 h 509"/>
                <a:gd name="T64" fmla="*/ 2147483647 w 354"/>
                <a:gd name="T65" fmla="*/ 2147483647 h 509"/>
                <a:gd name="T66" fmla="*/ 2147483647 w 354"/>
                <a:gd name="T67" fmla="*/ 2147483647 h 509"/>
                <a:gd name="T68" fmla="*/ 2147483647 w 354"/>
                <a:gd name="T69" fmla="*/ 2147483647 h 509"/>
                <a:gd name="T70" fmla="*/ 2147483647 w 354"/>
                <a:gd name="T71" fmla="*/ 2147483647 h 509"/>
                <a:gd name="T72" fmla="*/ 2147483647 w 354"/>
                <a:gd name="T73" fmla="*/ 2147483647 h 509"/>
                <a:gd name="T74" fmla="*/ 2147483647 w 354"/>
                <a:gd name="T75" fmla="*/ 2147483647 h 509"/>
                <a:gd name="T76" fmla="*/ 2147483647 w 354"/>
                <a:gd name="T77" fmla="*/ 2147483647 h 509"/>
                <a:gd name="T78" fmla="*/ 2147483647 w 354"/>
                <a:gd name="T79" fmla="*/ 2147483647 h 509"/>
                <a:gd name="T80" fmla="*/ 2147483647 w 354"/>
                <a:gd name="T81" fmla="*/ 2147483647 h 509"/>
                <a:gd name="T82" fmla="*/ 2147483647 w 354"/>
                <a:gd name="T83" fmla="*/ 2147483647 h 509"/>
                <a:gd name="T84" fmla="*/ 2147483647 w 354"/>
                <a:gd name="T85" fmla="*/ 2147483647 h 509"/>
                <a:gd name="T86" fmla="*/ 2147483647 w 354"/>
                <a:gd name="T87" fmla="*/ 0 h 509"/>
                <a:gd name="T88" fmla="*/ 2147483647 w 354"/>
                <a:gd name="T89" fmla="*/ 2147483647 h 509"/>
                <a:gd name="T90" fmla="*/ 2147483647 w 354"/>
                <a:gd name="T91" fmla="*/ 2147483647 h 509"/>
                <a:gd name="T92" fmla="*/ 2147483647 w 354"/>
                <a:gd name="T93" fmla="*/ 2147483647 h 509"/>
                <a:gd name="T94" fmla="*/ 2147483647 w 354"/>
                <a:gd name="T95" fmla="*/ 2147483647 h 509"/>
                <a:gd name="T96" fmla="*/ 2147483647 w 354"/>
                <a:gd name="T97" fmla="*/ 2147483647 h 509"/>
                <a:gd name="T98" fmla="*/ 2147483647 w 354"/>
                <a:gd name="T99" fmla="*/ 2147483647 h 509"/>
                <a:gd name="T100" fmla="*/ 2147483647 w 354"/>
                <a:gd name="T101" fmla="*/ 2147483647 h 509"/>
                <a:gd name="T102" fmla="*/ 2147483647 w 354"/>
                <a:gd name="T103" fmla="*/ 2147483647 h 50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4"/>
                <a:gd name="T157" fmla="*/ 0 h 509"/>
                <a:gd name="T158" fmla="*/ 354 w 354"/>
                <a:gd name="T159" fmla="*/ 509 h 50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4" h="509">
                  <a:moveTo>
                    <a:pt x="266" y="38"/>
                  </a:moveTo>
                  <a:lnTo>
                    <a:pt x="294" y="72"/>
                  </a:lnTo>
                  <a:lnTo>
                    <a:pt x="317" y="108"/>
                  </a:lnTo>
                  <a:lnTo>
                    <a:pt x="335" y="148"/>
                  </a:lnTo>
                  <a:lnTo>
                    <a:pt x="346" y="189"/>
                  </a:lnTo>
                  <a:lnTo>
                    <a:pt x="353" y="233"/>
                  </a:lnTo>
                  <a:lnTo>
                    <a:pt x="354" y="277"/>
                  </a:lnTo>
                  <a:lnTo>
                    <a:pt x="349" y="320"/>
                  </a:lnTo>
                  <a:lnTo>
                    <a:pt x="339" y="363"/>
                  </a:lnTo>
                  <a:lnTo>
                    <a:pt x="330" y="387"/>
                  </a:lnTo>
                  <a:lnTo>
                    <a:pt x="318" y="410"/>
                  </a:lnTo>
                  <a:lnTo>
                    <a:pt x="306" y="433"/>
                  </a:lnTo>
                  <a:lnTo>
                    <a:pt x="291" y="454"/>
                  </a:lnTo>
                  <a:lnTo>
                    <a:pt x="272" y="472"/>
                  </a:lnTo>
                  <a:lnTo>
                    <a:pt x="253" y="487"/>
                  </a:lnTo>
                  <a:lnTo>
                    <a:pt x="230" y="497"/>
                  </a:lnTo>
                  <a:lnTo>
                    <a:pt x="204" y="501"/>
                  </a:lnTo>
                  <a:lnTo>
                    <a:pt x="186" y="508"/>
                  </a:lnTo>
                  <a:lnTo>
                    <a:pt x="187" y="509"/>
                  </a:lnTo>
                  <a:lnTo>
                    <a:pt x="172" y="506"/>
                  </a:lnTo>
                  <a:lnTo>
                    <a:pt x="158" y="504"/>
                  </a:lnTo>
                  <a:lnTo>
                    <a:pt x="143" y="500"/>
                  </a:lnTo>
                  <a:lnTo>
                    <a:pt x="129" y="495"/>
                  </a:lnTo>
                  <a:lnTo>
                    <a:pt x="115" y="490"/>
                  </a:lnTo>
                  <a:lnTo>
                    <a:pt x="103" y="482"/>
                  </a:lnTo>
                  <a:lnTo>
                    <a:pt x="90" y="472"/>
                  </a:lnTo>
                  <a:lnTo>
                    <a:pt x="80" y="460"/>
                  </a:lnTo>
                  <a:lnTo>
                    <a:pt x="53" y="424"/>
                  </a:lnTo>
                  <a:lnTo>
                    <a:pt x="31" y="386"/>
                  </a:lnTo>
                  <a:lnTo>
                    <a:pt x="15" y="343"/>
                  </a:lnTo>
                  <a:lnTo>
                    <a:pt x="5" y="300"/>
                  </a:lnTo>
                  <a:lnTo>
                    <a:pt x="0" y="255"/>
                  </a:lnTo>
                  <a:lnTo>
                    <a:pt x="2" y="210"/>
                  </a:lnTo>
                  <a:lnTo>
                    <a:pt x="11" y="166"/>
                  </a:lnTo>
                  <a:lnTo>
                    <a:pt x="26" y="122"/>
                  </a:lnTo>
                  <a:lnTo>
                    <a:pt x="35" y="100"/>
                  </a:lnTo>
                  <a:lnTo>
                    <a:pt x="46" y="78"/>
                  </a:lnTo>
                  <a:lnTo>
                    <a:pt x="61" y="59"/>
                  </a:lnTo>
                  <a:lnTo>
                    <a:pt x="77" y="40"/>
                  </a:lnTo>
                  <a:lnTo>
                    <a:pt x="96" y="25"/>
                  </a:lnTo>
                  <a:lnTo>
                    <a:pt x="117" y="14"/>
                  </a:lnTo>
                  <a:lnTo>
                    <a:pt x="138" y="7"/>
                  </a:lnTo>
                  <a:lnTo>
                    <a:pt x="163" y="4"/>
                  </a:lnTo>
                  <a:lnTo>
                    <a:pt x="170" y="0"/>
                  </a:lnTo>
                  <a:lnTo>
                    <a:pt x="178" y="1"/>
                  </a:lnTo>
                  <a:lnTo>
                    <a:pt x="186" y="2"/>
                  </a:lnTo>
                  <a:lnTo>
                    <a:pt x="194" y="4"/>
                  </a:lnTo>
                  <a:lnTo>
                    <a:pt x="201" y="6"/>
                  </a:lnTo>
                  <a:lnTo>
                    <a:pt x="209" y="9"/>
                  </a:lnTo>
                  <a:lnTo>
                    <a:pt x="217" y="10"/>
                  </a:lnTo>
                  <a:lnTo>
                    <a:pt x="224" y="12"/>
                  </a:lnTo>
                  <a:lnTo>
                    <a:pt x="266" y="38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4" name="Freeform 21"/>
            <p:cNvSpPr>
              <a:spLocks/>
            </p:cNvSpPr>
            <p:nvPr/>
          </p:nvSpPr>
          <p:spPr bwMode="auto">
            <a:xfrm rot="1004478">
              <a:off x="7353300" y="3282950"/>
              <a:ext cx="196850" cy="315913"/>
            </a:xfrm>
            <a:custGeom>
              <a:avLst/>
              <a:gdLst>
                <a:gd name="T0" fmla="*/ 2147483647 w 291"/>
                <a:gd name="T1" fmla="*/ 2147483647 h 461"/>
                <a:gd name="T2" fmla="*/ 2147483647 w 291"/>
                <a:gd name="T3" fmla="*/ 2147483647 h 461"/>
                <a:gd name="T4" fmla="*/ 2147483647 w 291"/>
                <a:gd name="T5" fmla="*/ 2147483647 h 461"/>
                <a:gd name="T6" fmla="*/ 2147483647 w 291"/>
                <a:gd name="T7" fmla="*/ 2147483647 h 461"/>
                <a:gd name="T8" fmla="*/ 2147483647 w 291"/>
                <a:gd name="T9" fmla="*/ 2147483647 h 461"/>
                <a:gd name="T10" fmla="*/ 2147483647 w 291"/>
                <a:gd name="T11" fmla="*/ 2147483647 h 461"/>
                <a:gd name="T12" fmla="*/ 2147483647 w 291"/>
                <a:gd name="T13" fmla="*/ 2147483647 h 461"/>
                <a:gd name="T14" fmla="*/ 2147483647 w 291"/>
                <a:gd name="T15" fmla="*/ 2147483647 h 461"/>
                <a:gd name="T16" fmla="*/ 2147483647 w 291"/>
                <a:gd name="T17" fmla="*/ 2147483647 h 461"/>
                <a:gd name="T18" fmla="*/ 2147483647 w 291"/>
                <a:gd name="T19" fmla="*/ 2147483647 h 461"/>
                <a:gd name="T20" fmla="*/ 2147483647 w 291"/>
                <a:gd name="T21" fmla="*/ 2147483647 h 461"/>
                <a:gd name="T22" fmla="*/ 2147483647 w 291"/>
                <a:gd name="T23" fmla="*/ 2147483647 h 461"/>
                <a:gd name="T24" fmla="*/ 2147483647 w 291"/>
                <a:gd name="T25" fmla="*/ 2147483647 h 461"/>
                <a:gd name="T26" fmla="*/ 2147483647 w 291"/>
                <a:gd name="T27" fmla="*/ 2147483647 h 461"/>
                <a:gd name="T28" fmla="*/ 2147483647 w 291"/>
                <a:gd name="T29" fmla="*/ 2147483647 h 461"/>
                <a:gd name="T30" fmla="*/ 2147483647 w 291"/>
                <a:gd name="T31" fmla="*/ 2147483647 h 461"/>
                <a:gd name="T32" fmla="*/ 2147483647 w 291"/>
                <a:gd name="T33" fmla="*/ 2147483647 h 461"/>
                <a:gd name="T34" fmla="*/ 2147483647 w 291"/>
                <a:gd name="T35" fmla="*/ 2147483647 h 461"/>
                <a:gd name="T36" fmla="*/ 2147483647 w 291"/>
                <a:gd name="T37" fmla="*/ 2147483647 h 461"/>
                <a:gd name="T38" fmla="*/ 2147483647 w 291"/>
                <a:gd name="T39" fmla="*/ 2147483647 h 461"/>
                <a:gd name="T40" fmla="*/ 2147483647 w 291"/>
                <a:gd name="T41" fmla="*/ 2147483647 h 461"/>
                <a:gd name="T42" fmla="*/ 2147483647 w 291"/>
                <a:gd name="T43" fmla="*/ 2147483647 h 461"/>
                <a:gd name="T44" fmla="*/ 2147483647 w 291"/>
                <a:gd name="T45" fmla="*/ 2147483647 h 461"/>
                <a:gd name="T46" fmla="*/ 2147483647 w 291"/>
                <a:gd name="T47" fmla="*/ 2147483647 h 461"/>
                <a:gd name="T48" fmla="*/ 2147483647 w 291"/>
                <a:gd name="T49" fmla="*/ 2147483647 h 461"/>
                <a:gd name="T50" fmla="*/ 2147483647 w 291"/>
                <a:gd name="T51" fmla="*/ 2147483647 h 461"/>
                <a:gd name="T52" fmla="*/ 2147483647 w 291"/>
                <a:gd name="T53" fmla="*/ 2147483647 h 461"/>
                <a:gd name="T54" fmla="*/ 2147483647 w 291"/>
                <a:gd name="T55" fmla="*/ 2147483647 h 461"/>
                <a:gd name="T56" fmla="*/ 2147483647 w 291"/>
                <a:gd name="T57" fmla="*/ 2147483647 h 461"/>
                <a:gd name="T58" fmla="*/ 2147483647 w 291"/>
                <a:gd name="T59" fmla="*/ 2147483647 h 461"/>
                <a:gd name="T60" fmla="*/ 2147483647 w 291"/>
                <a:gd name="T61" fmla="*/ 2147483647 h 461"/>
                <a:gd name="T62" fmla="*/ 2147483647 w 291"/>
                <a:gd name="T63" fmla="*/ 2147483647 h 461"/>
                <a:gd name="T64" fmla="*/ 2147483647 w 291"/>
                <a:gd name="T65" fmla="*/ 2147483647 h 46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91"/>
                <a:gd name="T100" fmla="*/ 0 h 461"/>
                <a:gd name="T101" fmla="*/ 291 w 291"/>
                <a:gd name="T102" fmla="*/ 461 h 46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91" h="461">
                  <a:moveTo>
                    <a:pt x="287" y="188"/>
                  </a:moveTo>
                  <a:lnTo>
                    <a:pt x="291" y="221"/>
                  </a:lnTo>
                  <a:lnTo>
                    <a:pt x="291" y="256"/>
                  </a:lnTo>
                  <a:lnTo>
                    <a:pt x="287" y="288"/>
                  </a:lnTo>
                  <a:lnTo>
                    <a:pt x="279" y="320"/>
                  </a:lnTo>
                  <a:lnTo>
                    <a:pt x="269" y="350"/>
                  </a:lnTo>
                  <a:lnTo>
                    <a:pt x="255" y="380"/>
                  </a:lnTo>
                  <a:lnTo>
                    <a:pt x="237" y="408"/>
                  </a:lnTo>
                  <a:lnTo>
                    <a:pt x="216" y="433"/>
                  </a:lnTo>
                  <a:lnTo>
                    <a:pt x="208" y="439"/>
                  </a:lnTo>
                  <a:lnTo>
                    <a:pt x="199" y="445"/>
                  </a:lnTo>
                  <a:lnTo>
                    <a:pt x="188" y="450"/>
                  </a:lnTo>
                  <a:lnTo>
                    <a:pt x="179" y="456"/>
                  </a:lnTo>
                  <a:lnTo>
                    <a:pt x="169" y="460"/>
                  </a:lnTo>
                  <a:lnTo>
                    <a:pt x="158" y="461"/>
                  </a:lnTo>
                  <a:lnTo>
                    <a:pt x="147" y="461"/>
                  </a:lnTo>
                  <a:lnTo>
                    <a:pt x="136" y="456"/>
                  </a:lnTo>
                  <a:lnTo>
                    <a:pt x="126" y="457"/>
                  </a:lnTo>
                  <a:lnTo>
                    <a:pt x="118" y="455"/>
                  </a:lnTo>
                  <a:lnTo>
                    <a:pt x="109" y="451"/>
                  </a:lnTo>
                  <a:lnTo>
                    <a:pt x="101" y="446"/>
                  </a:lnTo>
                  <a:lnTo>
                    <a:pt x="94" y="440"/>
                  </a:lnTo>
                  <a:lnTo>
                    <a:pt x="87" y="434"/>
                  </a:lnTo>
                  <a:lnTo>
                    <a:pt x="79" y="428"/>
                  </a:lnTo>
                  <a:lnTo>
                    <a:pt x="72" y="424"/>
                  </a:lnTo>
                  <a:lnTo>
                    <a:pt x="72" y="425"/>
                  </a:lnTo>
                  <a:lnTo>
                    <a:pt x="73" y="425"/>
                  </a:lnTo>
                  <a:lnTo>
                    <a:pt x="74" y="425"/>
                  </a:lnTo>
                  <a:lnTo>
                    <a:pt x="75" y="423"/>
                  </a:lnTo>
                  <a:lnTo>
                    <a:pt x="74" y="421"/>
                  </a:lnTo>
                  <a:lnTo>
                    <a:pt x="71" y="419"/>
                  </a:lnTo>
                  <a:lnTo>
                    <a:pt x="68" y="416"/>
                  </a:lnTo>
                  <a:lnTo>
                    <a:pt x="67" y="417"/>
                  </a:lnTo>
                  <a:lnTo>
                    <a:pt x="67" y="418"/>
                  </a:lnTo>
                  <a:lnTo>
                    <a:pt x="67" y="419"/>
                  </a:lnTo>
                  <a:lnTo>
                    <a:pt x="67" y="420"/>
                  </a:lnTo>
                  <a:lnTo>
                    <a:pt x="65" y="416"/>
                  </a:lnTo>
                  <a:lnTo>
                    <a:pt x="67" y="413"/>
                  </a:lnTo>
                  <a:lnTo>
                    <a:pt x="60" y="408"/>
                  </a:lnTo>
                  <a:lnTo>
                    <a:pt x="56" y="398"/>
                  </a:lnTo>
                  <a:lnTo>
                    <a:pt x="51" y="389"/>
                  </a:lnTo>
                  <a:lnTo>
                    <a:pt x="43" y="382"/>
                  </a:lnTo>
                  <a:lnTo>
                    <a:pt x="24" y="350"/>
                  </a:lnTo>
                  <a:lnTo>
                    <a:pt x="12" y="314"/>
                  </a:lnTo>
                  <a:lnTo>
                    <a:pt x="4" y="275"/>
                  </a:lnTo>
                  <a:lnTo>
                    <a:pt x="0" y="236"/>
                  </a:lnTo>
                  <a:lnTo>
                    <a:pt x="1" y="197"/>
                  </a:lnTo>
                  <a:lnTo>
                    <a:pt x="8" y="158"/>
                  </a:lnTo>
                  <a:lnTo>
                    <a:pt x="19" y="120"/>
                  </a:lnTo>
                  <a:lnTo>
                    <a:pt x="34" y="85"/>
                  </a:lnTo>
                  <a:lnTo>
                    <a:pt x="42" y="69"/>
                  </a:lnTo>
                  <a:lnTo>
                    <a:pt x="52" y="54"/>
                  </a:lnTo>
                  <a:lnTo>
                    <a:pt x="65" y="40"/>
                  </a:lnTo>
                  <a:lnTo>
                    <a:pt x="79" y="28"/>
                  </a:lnTo>
                  <a:lnTo>
                    <a:pt x="94" y="17"/>
                  </a:lnTo>
                  <a:lnTo>
                    <a:pt x="110" y="8"/>
                  </a:lnTo>
                  <a:lnTo>
                    <a:pt x="127" y="2"/>
                  </a:lnTo>
                  <a:lnTo>
                    <a:pt x="146" y="0"/>
                  </a:lnTo>
                  <a:lnTo>
                    <a:pt x="177" y="8"/>
                  </a:lnTo>
                  <a:lnTo>
                    <a:pt x="203" y="24"/>
                  </a:lnTo>
                  <a:lnTo>
                    <a:pt x="225" y="45"/>
                  </a:lnTo>
                  <a:lnTo>
                    <a:pt x="244" y="70"/>
                  </a:lnTo>
                  <a:lnTo>
                    <a:pt x="259" y="98"/>
                  </a:lnTo>
                  <a:lnTo>
                    <a:pt x="270" y="128"/>
                  </a:lnTo>
                  <a:lnTo>
                    <a:pt x="280" y="158"/>
                  </a:lnTo>
                  <a:lnTo>
                    <a:pt x="287" y="188"/>
                  </a:lnTo>
                  <a:close/>
                </a:path>
              </a:pathLst>
            </a:custGeom>
            <a:solidFill>
              <a:srgbClr val="A500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5" name="Freeform 22"/>
            <p:cNvSpPr>
              <a:spLocks/>
            </p:cNvSpPr>
            <p:nvPr/>
          </p:nvSpPr>
          <p:spPr bwMode="auto">
            <a:xfrm rot="1004478">
              <a:off x="7499350" y="3330575"/>
              <a:ext cx="68263" cy="282575"/>
            </a:xfrm>
            <a:custGeom>
              <a:avLst/>
              <a:gdLst>
                <a:gd name="T0" fmla="*/ 2147483647 w 99"/>
                <a:gd name="T1" fmla="*/ 2147483647 h 415"/>
                <a:gd name="T2" fmla="*/ 2147483647 w 99"/>
                <a:gd name="T3" fmla="*/ 2147483647 h 415"/>
                <a:gd name="T4" fmla="*/ 2147483647 w 99"/>
                <a:gd name="T5" fmla="*/ 2147483647 h 415"/>
                <a:gd name="T6" fmla="*/ 2147483647 w 99"/>
                <a:gd name="T7" fmla="*/ 2147483647 h 415"/>
                <a:gd name="T8" fmla="*/ 2147483647 w 99"/>
                <a:gd name="T9" fmla="*/ 2147483647 h 415"/>
                <a:gd name="T10" fmla="*/ 2147483647 w 99"/>
                <a:gd name="T11" fmla="*/ 2147483647 h 415"/>
                <a:gd name="T12" fmla="*/ 2147483647 w 99"/>
                <a:gd name="T13" fmla="*/ 2147483647 h 415"/>
                <a:gd name="T14" fmla="*/ 2147483647 w 99"/>
                <a:gd name="T15" fmla="*/ 2147483647 h 415"/>
                <a:gd name="T16" fmla="*/ 2147483647 w 99"/>
                <a:gd name="T17" fmla="*/ 2147483647 h 415"/>
                <a:gd name="T18" fmla="*/ 2147483647 w 99"/>
                <a:gd name="T19" fmla="*/ 2147483647 h 415"/>
                <a:gd name="T20" fmla="*/ 2147483647 w 99"/>
                <a:gd name="T21" fmla="*/ 2147483647 h 415"/>
                <a:gd name="T22" fmla="*/ 2147483647 w 99"/>
                <a:gd name="T23" fmla="*/ 2147483647 h 415"/>
                <a:gd name="T24" fmla="*/ 2147483647 w 99"/>
                <a:gd name="T25" fmla="*/ 2147483647 h 415"/>
                <a:gd name="T26" fmla="*/ 2147483647 w 99"/>
                <a:gd name="T27" fmla="*/ 2147483647 h 415"/>
                <a:gd name="T28" fmla="*/ 2147483647 w 99"/>
                <a:gd name="T29" fmla="*/ 2147483647 h 415"/>
                <a:gd name="T30" fmla="*/ 2147483647 w 99"/>
                <a:gd name="T31" fmla="*/ 2147483647 h 415"/>
                <a:gd name="T32" fmla="*/ 0 w 99"/>
                <a:gd name="T33" fmla="*/ 2147483647 h 415"/>
                <a:gd name="T34" fmla="*/ 2147483647 w 99"/>
                <a:gd name="T35" fmla="*/ 2147483647 h 415"/>
                <a:gd name="T36" fmla="*/ 2147483647 w 99"/>
                <a:gd name="T37" fmla="*/ 2147483647 h 415"/>
                <a:gd name="T38" fmla="*/ 2147483647 w 99"/>
                <a:gd name="T39" fmla="*/ 2147483647 h 415"/>
                <a:gd name="T40" fmla="*/ 2147483647 w 99"/>
                <a:gd name="T41" fmla="*/ 2147483647 h 415"/>
                <a:gd name="T42" fmla="*/ 2147483647 w 99"/>
                <a:gd name="T43" fmla="*/ 2147483647 h 415"/>
                <a:gd name="T44" fmla="*/ 2147483647 w 99"/>
                <a:gd name="T45" fmla="*/ 2147483647 h 415"/>
                <a:gd name="T46" fmla="*/ 2147483647 w 99"/>
                <a:gd name="T47" fmla="*/ 2147483647 h 415"/>
                <a:gd name="T48" fmla="*/ 2147483647 w 99"/>
                <a:gd name="T49" fmla="*/ 2147483647 h 415"/>
                <a:gd name="T50" fmla="*/ 2147483647 w 99"/>
                <a:gd name="T51" fmla="*/ 2147483647 h 415"/>
                <a:gd name="T52" fmla="*/ 2147483647 w 99"/>
                <a:gd name="T53" fmla="*/ 2147483647 h 415"/>
                <a:gd name="T54" fmla="*/ 2147483647 w 99"/>
                <a:gd name="T55" fmla="*/ 2147483647 h 415"/>
                <a:gd name="T56" fmla="*/ 2147483647 w 99"/>
                <a:gd name="T57" fmla="*/ 2147483647 h 415"/>
                <a:gd name="T58" fmla="*/ 2147483647 w 99"/>
                <a:gd name="T59" fmla="*/ 2147483647 h 415"/>
                <a:gd name="T60" fmla="*/ 2147483647 w 99"/>
                <a:gd name="T61" fmla="*/ 2147483647 h 415"/>
                <a:gd name="T62" fmla="*/ 2147483647 w 99"/>
                <a:gd name="T63" fmla="*/ 2147483647 h 415"/>
                <a:gd name="T64" fmla="*/ 2147483647 w 99"/>
                <a:gd name="T65" fmla="*/ 0 h 415"/>
                <a:gd name="T66" fmla="*/ 2147483647 w 99"/>
                <a:gd name="T67" fmla="*/ 2147483647 h 415"/>
                <a:gd name="T68" fmla="*/ 2147483647 w 99"/>
                <a:gd name="T69" fmla="*/ 2147483647 h 415"/>
                <a:gd name="T70" fmla="*/ 2147483647 w 99"/>
                <a:gd name="T71" fmla="*/ 2147483647 h 415"/>
                <a:gd name="T72" fmla="*/ 2147483647 w 99"/>
                <a:gd name="T73" fmla="*/ 2147483647 h 415"/>
                <a:gd name="T74" fmla="*/ 2147483647 w 99"/>
                <a:gd name="T75" fmla="*/ 2147483647 h 415"/>
                <a:gd name="T76" fmla="*/ 2147483647 w 99"/>
                <a:gd name="T77" fmla="*/ 2147483647 h 415"/>
                <a:gd name="T78" fmla="*/ 2147483647 w 99"/>
                <a:gd name="T79" fmla="*/ 2147483647 h 415"/>
                <a:gd name="T80" fmla="*/ 2147483647 w 99"/>
                <a:gd name="T81" fmla="*/ 2147483647 h 4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9"/>
                <a:gd name="T124" fmla="*/ 0 h 415"/>
                <a:gd name="T125" fmla="*/ 99 w 99"/>
                <a:gd name="T126" fmla="*/ 415 h 4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9" h="415">
                  <a:moveTo>
                    <a:pt x="86" y="294"/>
                  </a:moveTo>
                  <a:lnTo>
                    <a:pt x="83" y="306"/>
                  </a:lnTo>
                  <a:lnTo>
                    <a:pt x="78" y="316"/>
                  </a:lnTo>
                  <a:lnTo>
                    <a:pt x="75" y="326"/>
                  </a:lnTo>
                  <a:lnTo>
                    <a:pt x="69" y="337"/>
                  </a:lnTo>
                  <a:lnTo>
                    <a:pt x="65" y="346"/>
                  </a:lnTo>
                  <a:lnTo>
                    <a:pt x="59" y="355"/>
                  </a:lnTo>
                  <a:lnTo>
                    <a:pt x="52" y="364"/>
                  </a:lnTo>
                  <a:lnTo>
                    <a:pt x="45" y="374"/>
                  </a:lnTo>
                  <a:lnTo>
                    <a:pt x="41" y="380"/>
                  </a:lnTo>
                  <a:lnTo>
                    <a:pt x="37" y="386"/>
                  </a:lnTo>
                  <a:lnTo>
                    <a:pt x="32" y="392"/>
                  </a:lnTo>
                  <a:lnTo>
                    <a:pt x="26" y="398"/>
                  </a:lnTo>
                  <a:lnTo>
                    <a:pt x="21" y="402"/>
                  </a:lnTo>
                  <a:lnTo>
                    <a:pt x="14" y="407"/>
                  </a:lnTo>
                  <a:lnTo>
                    <a:pt x="7" y="412"/>
                  </a:lnTo>
                  <a:lnTo>
                    <a:pt x="0" y="415"/>
                  </a:lnTo>
                  <a:lnTo>
                    <a:pt x="26" y="384"/>
                  </a:lnTo>
                  <a:lnTo>
                    <a:pt x="48" y="349"/>
                  </a:lnTo>
                  <a:lnTo>
                    <a:pt x="66" y="311"/>
                  </a:lnTo>
                  <a:lnTo>
                    <a:pt x="77" y="271"/>
                  </a:lnTo>
                  <a:lnTo>
                    <a:pt x="83" y="230"/>
                  </a:lnTo>
                  <a:lnTo>
                    <a:pt x="84" y="188"/>
                  </a:lnTo>
                  <a:lnTo>
                    <a:pt x="81" y="147"/>
                  </a:lnTo>
                  <a:lnTo>
                    <a:pt x="71" y="107"/>
                  </a:lnTo>
                  <a:lnTo>
                    <a:pt x="67" y="94"/>
                  </a:lnTo>
                  <a:lnTo>
                    <a:pt x="61" y="80"/>
                  </a:lnTo>
                  <a:lnTo>
                    <a:pt x="54" y="66"/>
                  </a:lnTo>
                  <a:lnTo>
                    <a:pt x="47" y="52"/>
                  </a:lnTo>
                  <a:lnTo>
                    <a:pt x="39" y="38"/>
                  </a:lnTo>
                  <a:lnTo>
                    <a:pt x="31" y="26"/>
                  </a:lnTo>
                  <a:lnTo>
                    <a:pt x="23" y="12"/>
                  </a:lnTo>
                  <a:lnTo>
                    <a:pt x="15" y="0"/>
                  </a:lnTo>
                  <a:lnTo>
                    <a:pt x="40" y="28"/>
                  </a:lnTo>
                  <a:lnTo>
                    <a:pt x="62" y="60"/>
                  </a:lnTo>
                  <a:lnTo>
                    <a:pt x="78" y="96"/>
                  </a:lnTo>
                  <a:lnTo>
                    <a:pt x="91" y="134"/>
                  </a:lnTo>
                  <a:lnTo>
                    <a:pt x="98" y="174"/>
                  </a:lnTo>
                  <a:lnTo>
                    <a:pt x="99" y="215"/>
                  </a:lnTo>
                  <a:lnTo>
                    <a:pt x="96" y="255"/>
                  </a:lnTo>
                  <a:lnTo>
                    <a:pt x="86" y="294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6" name="Freeform 23"/>
            <p:cNvSpPr>
              <a:spLocks/>
            </p:cNvSpPr>
            <p:nvPr/>
          </p:nvSpPr>
          <p:spPr bwMode="auto">
            <a:xfrm rot="1004478">
              <a:off x="7488238" y="3613150"/>
              <a:ext cx="150812" cy="182563"/>
            </a:xfrm>
            <a:custGeom>
              <a:avLst/>
              <a:gdLst>
                <a:gd name="T0" fmla="*/ 2147483647 w 219"/>
                <a:gd name="T1" fmla="*/ 2147483647 h 268"/>
                <a:gd name="T2" fmla="*/ 2147483647 w 219"/>
                <a:gd name="T3" fmla="*/ 2147483647 h 268"/>
                <a:gd name="T4" fmla="*/ 2147483647 w 219"/>
                <a:gd name="T5" fmla="*/ 2147483647 h 268"/>
                <a:gd name="T6" fmla="*/ 2147483647 w 219"/>
                <a:gd name="T7" fmla="*/ 2147483647 h 268"/>
                <a:gd name="T8" fmla="*/ 2147483647 w 219"/>
                <a:gd name="T9" fmla="*/ 2147483647 h 268"/>
                <a:gd name="T10" fmla="*/ 2147483647 w 219"/>
                <a:gd name="T11" fmla="*/ 2147483647 h 268"/>
                <a:gd name="T12" fmla="*/ 2147483647 w 219"/>
                <a:gd name="T13" fmla="*/ 2147483647 h 268"/>
                <a:gd name="T14" fmla="*/ 2147483647 w 219"/>
                <a:gd name="T15" fmla="*/ 2147483647 h 268"/>
                <a:gd name="T16" fmla="*/ 2147483647 w 219"/>
                <a:gd name="T17" fmla="*/ 2147483647 h 268"/>
                <a:gd name="T18" fmla="*/ 2147483647 w 219"/>
                <a:gd name="T19" fmla="*/ 2147483647 h 268"/>
                <a:gd name="T20" fmla="*/ 2147483647 w 219"/>
                <a:gd name="T21" fmla="*/ 2147483647 h 268"/>
                <a:gd name="T22" fmla="*/ 2147483647 w 219"/>
                <a:gd name="T23" fmla="*/ 2147483647 h 268"/>
                <a:gd name="T24" fmla="*/ 2147483647 w 219"/>
                <a:gd name="T25" fmla="*/ 2147483647 h 268"/>
                <a:gd name="T26" fmla="*/ 2147483647 w 219"/>
                <a:gd name="T27" fmla="*/ 2147483647 h 268"/>
                <a:gd name="T28" fmla="*/ 2147483647 w 219"/>
                <a:gd name="T29" fmla="*/ 2147483647 h 268"/>
                <a:gd name="T30" fmla="*/ 2147483647 w 219"/>
                <a:gd name="T31" fmla="*/ 2147483647 h 268"/>
                <a:gd name="T32" fmla="*/ 2147483647 w 219"/>
                <a:gd name="T33" fmla="*/ 2147483647 h 268"/>
                <a:gd name="T34" fmla="*/ 2147483647 w 219"/>
                <a:gd name="T35" fmla="*/ 2147483647 h 268"/>
                <a:gd name="T36" fmla="*/ 2147483647 w 219"/>
                <a:gd name="T37" fmla="*/ 2147483647 h 268"/>
                <a:gd name="T38" fmla="*/ 2147483647 w 219"/>
                <a:gd name="T39" fmla="*/ 2147483647 h 268"/>
                <a:gd name="T40" fmla="*/ 2147483647 w 219"/>
                <a:gd name="T41" fmla="*/ 2147483647 h 268"/>
                <a:gd name="T42" fmla="*/ 2147483647 w 219"/>
                <a:gd name="T43" fmla="*/ 2147483647 h 268"/>
                <a:gd name="T44" fmla="*/ 2147483647 w 219"/>
                <a:gd name="T45" fmla="*/ 2147483647 h 268"/>
                <a:gd name="T46" fmla="*/ 2147483647 w 219"/>
                <a:gd name="T47" fmla="*/ 2147483647 h 268"/>
                <a:gd name="T48" fmla="*/ 2147483647 w 219"/>
                <a:gd name="T49" fmla="*/ 0 h 268"/>
                <a:gd name="T50" fmla="*/ 2147483647 w 219"/>
                <a:gd name="T51" fmla="*/ 2147483647 h 268"/>
                <a:gd name="T52" fmla="*/ 2147483647 w 219"/>
                <a:gd name="T53" fmla="*/ 2147483647 h 268"/>
                <a:gd name="T54" fmla="*/ 2147483647 w 219"/>
                <a:gd name="T55" fmla="*/ 2147483647 h 268"/>
                <a:gd name="T56" fmla="*/ 2147483647 w 219"/>
                <a:gd name="T57" fmla="*/ 2147483647 h 268"/>
                <a:gd name="T58" fmla="*/ 2147483647 w 219"/>
                <a:gd name="T59" fmla="*/ 2147483647 h 268"/>
                <a:gd name="T60" fmla="*/ 2147483647 w 219"/>
                <a:gd name="T61" fmla="*/ 2147483647 h 268"/>
                <a:gd name="T62" fmla="*/ 2147483647 w 219"/>
                <a:gd name="T63" fmla="*/ 2147483647 h 268"/>
                <a:gd name="T64" fmla="*/ 2147483647 w 219"/>
                <a:gd name="T65" fmla="*/ 2147483647 h 268"/>
                <a:gd name="T66" fmla="*/ 2147483647 w 219"/>
                <a:gd name="T67" fmla="*/ 2147483647 h 268"/>
                <a:gd name="T68" fmla="*/ 2147483647 w 219"/>
                <a:gd name="T69" fmla="*/ 2147483647 h 268"/>
                <a:gd name="T70" fmla="*/ 2147483647 w 219"/>
                <a:gd name="T71" fmla="*/ 2147483647 h 268"/>
                <a:gd name="T72" fmla="*/ 2147483647 w 219"/>
                <a:gd name="T73" fmla="*/ 2147483647 h 268"/>
                <a:gd name="T74" fmla="*/ 2147483647 w 219"/>
                <a:gd name="T75" fmla="*/ 2147483647 h 268"/>
                <a:gd name="T76" fmla="*/ 2147483647 w 219"/>
                <a:gd name="T77" fmla="*/ 2147483647 h 268"/>
                <a:gd name="T78" fmla="*/ 2147483647 w 219"/>
                <a:gd name="T79" fmla="*/ 2147483647 h 268"/>
                <a:gd name="T80" fmla="*/ 2147483647 w 219"/>
                <a:gd name="T81" fmla="*/ 2147483647 h 268"/>
                <a:gd name="T82" fmla="*/ 2147483647 w 219"/>
                <a:gd name="T83" fmla="*/ 2147483647 h 268"/>
                <a:gd name="T84" fmla="*/ 2147483647 w 219"/>
                <a:gd name="T85" fmla="*/ 2147483647 h 268"/>
                <a:gd name="T86" fmla="*/ 2147483647 w 219"/>
                <a:gd name="T87" fmla="*/ 2147483647 h 268"/>
                <a:gd name="T88" fmla="*/ 2147483647 w 219"/>
                <a:gd name="T89" fmla="*/ 2147483647 h 268"/>
                <a:gd name="T90" fmla="*/ 2147483647 w 219"/>
                <a:gd name="T91" fmla="*/ 2147483647 h 268"/>
                <a:gd name="T92" fmla="*/ 2147483647 w 219"/>
                <a:gd name="T93" fmla="*/ 2147483647 h 268"/>
                <a:gd name="T94" fmla="*/ 2147483647 w 219"/>
                <a:gd name="T95" fmla="*/ 2147483647 h 268"/>
                <a:gd name="T96" fmla="*/ 2147483647 w 219"/>
                <a:gd name="T97" fmla="*/ 2147483647 h 268"/>
                <a:gd name="T98" fmla="*/ 2147483647 w 219"/>
                <a:gd name="T99" fmla="*/ 2147483647 h 268"/>
                <a:gd name="T100" fmla="*/ 2147483647 w 219"/>
                <a:gd name="T101" fmla="*/ 2147483647 h 268"/>
                <a:gd name="T102" fmla="*/ 2147483647 w 219"/>
                <a:gd name="T103" fmla="*/ 2147483647 h 268"/>
                <a:gd name="T104" fmla="*/ 2147483647 w 219"/>
                <a:gd name="T105" fmla="*/ 2147483647 h 268"/>
                <a:gd name="T106" fmla="*/ 2147483647 w 219"/>
                <a:gd name="T107" fmla="*/ 2147483647 h 268"/>
                <a:gd name="T108" fmla="*/ 2147483647 w 219"/>
                <a:gd name="T109" fmla="*/ 2147483647 h 268"/>
                <a:gd name="T110" fmla="*/ 2147483647 w 219"/>
                <a:gd name="T111" fmla="*/ 2147483647 h 268"/>
                <a:gd name="T112" fmla="*/ 2147483647 w 219"/>
                <a:gd name="T113" fmla="*/ 2147483647 h 268"/>
                <a:gd name="T114" fmla="*/ 2147483647 w 219"/>
                <a:gd name="T115" fmla="*/ 2147483647 h 268"/>
                <a:gd name="T116" fmla="*/ 0 w 219"/>
                <a:gd name="T117" fmla="*/ 2147483647 h 268"/>
                <a:gd name="T118" fmla="*/ 2147483647 w 219"/>
                <a:gd name="T119" fmla="*/ 2147483647 h 2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19"/>
                <a:gd name="T181" fmla="*/ 0 h 268"/>
                <a:gd name="T182" fmla="*/ 219 w 219"/>
                <a:gd name="T183" fmla="*/ 268 h 2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19" h="268">
                  <a:moveTo>
                    <a:pt x="2" y="261"/>
                  </a:moveTo>
                  <a:lnTo>
                    <a:pt x="10" y="261"/>
                  </a:lnTo>
                  <a:lnTo>
                    <a:pt x="18" y="260"/>
                  </a:lnTo>
                  <a:lnTo>
                    <a:pt x="27" y="257"/>
                  </a:lnTo>
                  <a:lnTo>
                    <a:pt x="37" y="255"/>
                  </a:lnTo>
                  <a:lnTo>
                    <a:pt x="46" y="252"/>
                  </a:lnTo>
                  <a:lnTo>
                    <a:pt x="55" y="248"/>
                  </a:lnTo>
                  <a:lnTo>
                    <a:pt x="66" y="242"/>
                  </a:lnTo>
                  <a:lnTo>
                    <a:pt x="75" y="237"/>
                  </a:lnTo>
                  <a:lnTo>
                    <a:pt x="97" y="221"/>
                  </a:lnTo>
                  <a:lnTo>
                    <a:pt x="117" y="202"/>
                  </a:lnTo>
                  <a:lnTo>
                    <a:pt x="138" y="180"/>
                  </a:lnTo>
                  <a:lnTo>
                    <a:pt x="157" y="156"/>
                  </a:lnTo>
                  <a:lnTo>
                    <a:pt x="173" y="132"/>
                  </a:lnTo>
                  <a:lnTo>
                    <a:pt x="187" y="106"/>
                  </a:lnTo>
                  <a:lnTo>
                    <a:pt x="198" y="81"/>
                  </a:lnTo>
                  <a:lnTo>
                    <a:pt x="205" y="56"/>
                  </a:lnTo>
                  <a:lnTo>
                    <a:pt x="207" y="44"/>
                  </a:lnTo>
                  <a:lnTo>
                    <a:pt x="210" y="34"/>
                  </a:lnTo>
                  <a:lnTo>
                    <a:pt x="211" y="22"/>
                  </a:lnTo>
                  <a:lnTo>
                    <a:pt x="210" y="12"/>
                  </a:lnTo>
                  <a:lnTo>
                    <a:pt x="212" y="9"/>
                  </a:lnTo>
                  <a:lnTo>
                    <a:pt x="212" y="5"/>
                  </a:lnTo>
                  <a:lnTo>
                    <a:pt x="212" y="3"/>
                  </a:lnTo>
                  <a:lnTo>
                    <a:pt x="215" y="0"/>
                  </a:lnTo>
                  <a:lnTo>
                    <a:pt x="218" y="9"/>
                  </a:lnTo>
                  <a:lnTo>
                    <a:pt x="219" y="18"/>
                  </a:lnTo>
                  <a:lnTo>
                    <a:pt x="218" y="28"/>
                  </a:lnTo>
                  <a:lnTo>
                    <a:pt x="218" y="39"/>
                  </a:lnTo>
                  <a:lnTo>
                    <a:pt x="217" y="52"/>
                  </a:lnTo>
                  <a:lnTo>
                    <a:pt x="214" y="67"/>
                  </a:lnTo>
                  <a:lnTo>
                    <a:pt x="210" y="82"/>
                  </a:lnTo>
                  <a:lnTo>
                    <a:pt x="204" y="98"/>
                  </a:lnTo>
                  <a:lnTo>
                    <a:pt x="202" y="104"/>
                  </a:lnTo>
                  <a:lnTo>
                    <a:pt x="199" y="110"/>
                  </a:lnTo>
                  <a:lnTo>
                    <a:pt x="195" y="117"/>
                  </a:lnTo>
                  <a:lnTo>
                    <a:pt x="191" y="123"/>
                  </a:lnTo>
                  <a:lnTo>
                    <a:pt x="189" y="130"/>
                  </a:lnTo>
                  <a:lnTo>
                    <a:pt x="185" y="135"/>
                  </a:lnTo>
                  <a:lnTo>
                    <a:pt x="182" y="142"/>
                  </a:lnTo>
                  <a:lnTo>
                    <a:pt x="179" y="148"/>
                  </a:lnTo>
                  <a:lnTo>
                    <a:pt x="179" y="149"/>
                  </a:lnTo>
                  <a:lnTo>
                    <a:pt x="176" y="150"/>
                  </a:lnTo>
                  <a:lnTo>
                    <a:pt x="161" y="173"/>
                  </a:lnTo>
                  <a:lnTo>
                    <a:pt x="145" y="194"/>
                  </a:lnTo>
                  <a:lnTo>
                    <a:pt x="127" y="212"/>
                  </a:lnTo>
                  <a:lnTo>
                    <a:pt x="107" y="229"/>
                  </a:lnTo>
                  <a:lnTo>
                    <a:pt x="86" y="242"/>
                  </a:lnTo>
                  <a:lnTo>
                    <a:pt x="66" y="254"/>
                  </a:lnTo>
                  <a:lnTo>
                    <a:pt x="46" y="263"/>
                  </a:lnTo>
                  <a:lnTo>
                    <a:pt x="26" y="268"/>
                  </a:lnTo>
                  <a:lnTo>
                    <a:pt x="21" y="268"/>
                  </a:lnTo>
                  <a:lnTo>
                    <a:pt x="16" y="268"/>
                  </a:lnTo>
                  <a:lnTo>
                    <a:pt x="10" y="268"/>
                  </a:lnTo>
                  <a:lnTo>
                    <a:pt x="4" y="268"/>
                  </a:lnTo>
                  <a:lnTo>
                    <a:pt x="6" y="268"/>
                  </a:lnTo>
                  <a:lnTo>
                    <a:pt x="3" y="267"/>
                  </a:lnTo>
                  <a:lnTo>
                    <a:pt x="1" y="267"/>
                  </a:lnTo>
                  <a:lnTo>
                    <a:pt x="0" y="264"/>
                  </a:lnTo>
                  <a:lnTo>
                    <a:pt x="2" y="261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7" name="Freeform 24"/>
            <p:cNvSpPr>
              <a:spLocks/>
            </p:cNvSpPr>
            <p:nvPr/>
          </p:nvSpPr>
          <p:spPr bwMode="auto">
            <a:xfrm rot="1004478">
              <a:off x="7529513" y="3663950"/>
              <a:ext cx="127000" cy="163513"/>
            </a:xfrm>
            <a:custGeom>
              <a:avLst/>
              <a:gdLst>
                <a:gd name="T0" fmla="*/ 2147483647 w 187"/>
                <a:gd name="T1" fmla="*/ 2147483647 h 240"/>
                <a:gd name="T2" fmla="*/ 2147483647 w 187"/>
                <a:gd name="T3" fmla="*/ 2147483647 h 240"/>
                <a:gd name="T4" fmla="*/ 2147483647 w 187"/>
                <a:gd name="T5" fmla="*/ 2147483647 h 240"/>
                <a:gd name="T6" fmla="*/ 2147483647 w 187"/>
                <a:gd name="T7" fmla="*/ 2147483647 h 240"/>
                <a:gd name="T8" fmla="*/ 2147483647 w 187"/>
                <a:gd name="T9" fmla="*/ 2147483647 h 240"/>
                <a:gd name="T10" fmla="*/ 2147483647 w 187"/>
                <a:gd name="T11" fmla="*/ 2147483647 h 240"/>
                <a:gd name="T12" fmla="*/ 2147483647 w 187"/>
                <a:gd name="T13" fmla="*/ 2147483647 h 240"/>
                <a:gd name="T14" fmla="*/ 2147483647 w 187"/>
                <a:gd name="T15" fmla="*/ 2147483647 h 240"/>
                <a:gd name="T16" fmla="*/ 2147483647 w 187"/>
                <a:gd name="T17" fmla="*/ 2147483647 h 240"/>
                <a:gd name="T18" fmla="*/ 2147483647 w 187"/>
                <a:gd name="T19" fmla="*/ 2147483647 h 240"/>
                <a:gd name="T20" fmla="*/ 2147483647 w 187"/>
                <a:gd name="T21" fmla="*/ 2147483647 h 240"/>
                <a:gd name="T22" fmla="*/ 2147483647 w 187"/>
                <a:gd name="T23" fmla="*/ 2147483647 h 240"/>
                <a:gd name="T24" fmla="*/ 2147483647 w 187"/>
                <a:gd name="T25" fmla="*/ 2147483647 h 240"/>
                <a:gd name="T26" fmla="*/ 2147483647 w 187"/>
                <a:gd name="T27" fmla="*/ 2147483647 h 240"/>
                <a:gd name="T28" fmla="*/ 2147483647 w 187"/>
                <a:gd name="T29" fmla="*/ 2147483647 h 240"/>
                <a:gd name="T30" fmla="*/ 2147483647 w 187"/>
                <a:gd name="T31" fmla="*/ 2147483647 h 240"/>
                <a:gd name="T32" fmla="*/ 2147483647 w 187"/>
                <a:gd name="T33" fmla="*/ 2147483647 h 240"/>
                <a:gd name="T34" fmla="*/ 2147483647 w 187"/>
                <a:gd name="T35" fmla="*/ 2147483647 h 240"/>
                <a:gd name="T36" fmla="*/ 2147483647 w 187"/>
                <a:gd name="T37" fmla="*/ 2147483647 h 240"/>
                <a:gd name="T38" fmla="*/ 2147483647 w 187"/>
                <a:gd name="T39" fmla="*/ 0 h 240"/>
                <a:gd name="T40" fmla="*/ 2147483647 w 187"/>
                <a:gd name="T41" fmla="*/ 0 h 240"/>
                <a:gd name="T42" fmla="*/ 2147483647 w 187"/>
                <a:gd name="T43" fmla="*/ 2147483647 h 240"/>
                <a:gd name="T44" fmla="*/ 2147483647 w 187"/>
                <a:gd name="T45" fmla="*/ 2147483647 h 240"/>
                <a:gd name="T46" fmla="*/ 2147483647 w 187"/>
                <a:gd name="T47" fmla="*/ 2147483647 h 240"/>
                <a:gd name="T48" fmla="*/ 2147483647 w 187"/>
                <a:gd name="T49" fmla="*/ 2147483647 h 240"/>
                <a:gd name="T50" fmla="*/ 2147483647 w 187"/>
                <a:gd name="T51" fmla="*/ 2147483647 h 240"/>
                <a:gd name="T52" fmla="*/ 2147483647 w 187"/>
                <a:gd name="T53" fmla="*/ 2147483647 h 240"/>
                <a:gd name="T54" fmla="*/ 2147483647 w 187"/>
                <a:gd name="T55" fmla="*/ 2147483647 h 240"/>
                <a:gd name="T56" fmla="*/ 2147483647 w 187"/>
                <a:gd name="T57" fmla="*/ 2147483647 h 240"/>
                <a:gd name="T58" fmla="*/ 2147483647 w 187"/>
                <a:gd name="T59" fmla="*/ 2147483647 h 240"/>
                <a:gd name="T60" fmla="*/ 2147483647 w 187"/>
                <a:gd name="T61" fmla="*/ 2147483647 h 240"/>
                <a:gd name="T62" fmla="*/ 2147483647 w 187"/>
                <a:gd name="T63" fmla="*/ 2147483647 h 240"/>
                <a:gd name="T64" fmla="*/ 2147483647 w 187"/>
                <a:gd name="T65" fmla="*/ 2147483647 h 240"/>
                <a:gd name="T66" fmla="*/ 2147483647 w 187"/>
                <a:gd name="T67" fmla="*/ 2147483647 h 240"/>
                <a:gd name="T68" fmla="*/ 2147483647 w 187"/>
                <a:gd name="T69" fmla="*/ 2147483647 h 240"/>
                <a:gd name="T70" fmla="*/ 2147483647 w 187"/>
                <a:gd name="T71" fmla="*/ 2147483647 h 240"/>
                <a:gd name="T72" fmla="*/ 2147483647 w 187"/>
                <a:gd name="T73" fmla="*/ 2147483647 h 240"/>
                <a:gd name="T74" fmla="*/ 0 w 187"/>
                <a:gd name="T75" fmla="*/ 2147483647 h 240"/>
                <a:gd name="T76" fmla="*/ 0 w 187"/>
                <a:gd name="T77" fmla="*/ 2147483647 h 240"/>
                <a:gd name="T78" fmla="*/ 0 w 187"/>
                <a:gd name="T79" fmla="*/ 2147483647 h 240"/>
                <a:gd name="T80" fmla="*/ 2147483647 w 187"/>
                <a:gd name="T81" fmla="*/ 2147483647 h 2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7"/>
                <a:gd name="T124" fmla="*/ 0 h 240"/>
                <a:gd name="T125" fmla="*/ 187 w 187"/>
                <a:gd name="T126" fmla="*/ 240 h 2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7" h="240">
                  <a:moveTo>
                    <a:pt x="3" y="238"/>
                  </a:moveTo>
                  <a:lnTo>
                    <a:pt x="4" y="235"/>
                  </a:lnTo>
                  <a:lnTo>
                    <a:pt x="7" y="234"/>
                  </a:lnTo>
                  <a:lnTo>
                    <a:pt x="10" y="233"/>
                  </a:lnTo>
                  <a:lnTo>
                    <a:pt x="13" y="231"/>
                  </a:lnTo>
                  <a:lnTo>
                    <a:pt x="32" y="225"/>
                  </a:lnTo>
                  <a:lnTo>
                    <a:pt x="50" y="216"/>
                  </a:lnTo>
                  <a:lnTo>
                    <a:pt x="68" y="203"/>
                  </a:lnTo>
                  <a:lnTo>
                    <a:pt x="87" y="189"/>
                  </a:lnTo>
                  <a:lnTo>
                    <a:pt x="104" y="172"/>
                  </a:lnTo>
                  <a:lnTo>
                    <a:pt x="122" y="154"/>
                  </a:lnTo>
                  <a:lnTo>
                    <a:pt x="137" y="133"/>
                  </a:lnTo>
                  <a:lnTo>
                    <a:pt x="150" y="110"/>
                  </a:lnTo>
                  <a:lnTo>
                    <a:pt x="164" y="83"/>
                  </a:lnTo>
                  <a:lnTo>
                    <a:pt x="173" y="56"/>
                  </a:lnTo>
                  <a:lnTo>
                    <a:pt x="180" y="29"/>
                  </a:lnTo>
                  <a:lnTo>
                    <a:pt x="183" y="4"/>
                  </a:lnTo>
                  <a:lnTo>
                    <a:pt x="184" y="3"/>
                  </a:lnTo>
                  <a:lnTo>
                    <a:pt x="185" y="2"/>
                  </a:lnTo>
                  <a:lnTo>
                    <a:pt x="185" y="0"/>
                  </a:lnTo>
                  <a:lnTo>
                    <a:pt x="186" y="0"/>
                  </a:lnTo>
                  <a:lnTo>
                    <a:pt x="187" y="19"/>
                  </a:lnTo>
                  <a:lnTo>
                    <a:pt x="186" y="38"/>
                  </a:lnTo>
                  <a:lnTo>
                    <a:pt x="181" y="59"/>
                  </a:lnTo>
                  <a:lnTo>
                    <a:pt x="176" y="80"/>
                  </a:lnTo>
                  <a:lnTo>
                    <a:pt x="166" y="102"/>
                  </a:lnTo>
                  <a:lnTo>
                    <a:pt x="156" y="122"/>
                  </a:lnTo>
                  <a:lnTo>
                    <a:pt x="145" y="142"/>
                  </a:lnTo>
                  <a:lnTo>
                    <a:pt x="131" y="162"/>
                  </a:lnTo>
                  <a:lnTo>
                    <a:pt x="116" y="178"/>
                  </a:lnTo>
                  <a:lnTo>
                    <a:pt x="101" y="193"/>
                  </a:lnTo>
                  <a:lnTo>
                    <a:pt x="85" y="207"/>
                  </a:lnTo>
                  <a:lnTo>
                    <a:pt x="67" y="217"/>
                  </a:lnTo>
                  <a:lnTo>
                    <a:pt x="51" y="226"/>
                  </a:lnTo>
                  <a:lnTo>
                    <a:pt x="34" y="233"/>
                  </a:lnTo>
                  <a:lnTo>
                    <a:pt x="18" y="238"/>
                  </a:lnTo>
                  <a:lnTo>
                    <a:pt x="3" y="240"/>
                  </a:lnTo>
                  <a:lnTo>
                    <a:pt x="0" y="240"/>
                  </a:lnTo>
                  <a:lnTo>
                    <a:pt x="0" y="239"/>
                  </a:lnTo>
                  <a:lnTo>
                    <a:pt x="0" y="238"/>
                  </a:lnTo>
                  <a:lnTo>
                    <a:pt x="3" y="238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8" name="Freeform 25"/>
            <p:cNvSpPr>
              <a:spLocks/>
            </p:cNvSpPr>
            <p:nvPr/>
          </p:nvSpPr>
          <p:spPr bwMode="auto">
            <a:xfrm rot="1004478">
              <a:off x="7277100" y="3346450"/>
              <a:ext cx="14288" cy="17463"/>
            </a:xfrm>
            <a:custGeom>
              <a:avLst/>
              <a:gdLst>
                <a:gd name="T0" fmla="*/ 2147483647 w 22"/>
                <a:gd name="T1" fmla="*/ 2147483647 h 24"/>
                <a:gd name="T2" fmla="*/ 2147483647 w 22"/>
                <a:gd name="T3" fmla="*/ 2147483647 h 24"/>
                <a:gd name="T4" fmla="*/ 2147483647 w 22"/>
                <a:gd name="T5" fmla="*/ 2147483647 h 24"/>
                <a:gd name="T6" fmla="*/ 2147483647 w 22"/>
                <a:gd name="T7" fmla="*/ 2147483647 h 24"/>
                <a:gd name="T8" fmla="*/ 2147483647 w 22"/>
                <a:gd name="T9" fmla="*/ 2147483647 h 24"/>
                <a:gd name="T10" fmla="*/ 2147483647 w 22"/>
                <a:gd name="T11" fmla="*/ 2147483647 h 24"/>
                <a:gd name="T12" fmla="*/ 2147483647 w 22"/>
                <a:gd name="T13" fmla="*/ 2147483647 h 24"/>
                <a:gd name="T14" fmla="*/ 2147483647 w 22"/>
                <a:gd name="T15" fmla="*/ 2147483647 h 24"/>
                <a:gd name="T16" fmla="*/ 2147483647 w 22"/>
                <a:gd name="T17" fmla="*/ 0 h 24"/>
                <a:gd name="T18" fmla="*/ 2147483647 w 22"/>
                <a:gd name="T19" fmla="*/ 2147483647 h 24"/>
                <a:gd name="T20" fmla="*/ 2147483647 w 22"/>
                <a:gd name="T21" fmla="*/ 2147483647 h 24"/>
                <a:gd name="T22" fmla="*/ 2147483647 w 22"/>
                <a:gd name="T23" fmla="*/ 2147483647 h 24"/>
                <a:gd name="T24" fmla="*/ 0 w 22"/>
                <a:gd name="T25" fmla="*/ 2147483647 h 24"/>
                <a:gd name="T26" fmla="*/ 2147483647 w 22"/>
                <a:gd name="T27" fmla="*/ 2147483647 h 24"/>
                <a:gd name="T28" fmla="*/ 2147483647 w 22"/>
                <a:gd name="T29" fmla="*/ 2147483647 h 24"/>
                <a:gd name="T30" fmla="*/ 2147483647 w 22"/>
                <a:gd name="T31" fmla="*/ 2147483647 h 24"/>
                <a:gd name="T32" fmla="*/ 2147483647 w 22"/>
                <a:gd name="T33" fmla="*/ 2147483647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"/>
                <a:gd name="T52" fmla="*/ 0 h 24"/>
                <a:gd name="T53" fmla="*/ 22 w 22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" h="24">
                  <a:moveTo>
                    <a:pt x="10" y="24"/>
                  </a:moveTo>
                  <a:lnTo>
                    <a:pt x="16" y="23"/>
                  </a:lnTo>
                  <a:lnTo>
                    <a:pt x="20" y="20"/>
                  </a:lnTo>
                  <a:lnTo>
                    <a:pt x="21" y="16"/>
                  </a:lnTo>
                  <a:lnTo>
                    <a:pt x="22" y="12"/>
                  </a:lnTo>
                  <a:lnTo>
                    <a:pt x="21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6" y="23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9" name="Freeform 26"/>
            <p:cNvSpPr>
              <a:spLocks/>
            </p:cNvSpPr>
            <p:nvPr/>
          </p:nvSpPr>
          <p:spPr bwMode="auto">
            <a:xfrm rot="1004478">
              <a:off x="7316788" y="3179763"/>
              <a:ext cx="122237" cy="177800"/>
            </a:xfrm>
            <a:custGeom>
              <a:avLst/>
              <a:gdLst>
                <a:gd name="T0" fmla="*/ 0 w 180"/>
                <a:gd name="T1" fmla="*/ 2147483647 h 259"/>
                <a:gd name="T2" fmla="*/ 0 w 180"/>
                <a:gd name="T3" fmla="*/ 2147483647 h 259"/>
                <a:gd name="T4" fmla="*/ 0 w 180"/>
                <a:gd name="T5" fmla="*/ 2147483647 h 259"/>
                <a:gd name="T6" fmla="*/ 2147483647 w 180"/>
                <a:gd name="T7" fmla="*/ 2147483647 h 259"/>
                <a:gd name="T8" fmla="*/ 2147483647 w 180"/>
                <a:gd name="T9" fmla="*/ 2147483647 h 259"/>
                <a:gd name="T10" fmla="*/ 2147483647 w 180"/>
                <a:gd name="T11" fmla="*/ 2147483647 h 259"/>
                <a:gd name="T12" fmla="*/ 2147483647 w 180"/>
                <a:gd name="T13" fmla="*/ 2147483647 h 259"/>
                <a:gd name="T14" fmla="*/ 2147483647 w 180"/>
                <a:gd name="T15" fmla="*/ 2147483647 h 259"/>
                <a:gd name="T16" fmla="*/ 2147483647 w 180"/>
                <a:gd name="T17" fmla="*/ 2147483647 h 259"/>
                <a:gd name="T18" fmla="*/ 2147483647 w 180"/>
                <a:gd name="T19" fmla="*/ 2147483647 h 259"/>
                <a:gd name="T20" fmla="*/ 2147483647 w 180"/>
                <a:gd name="T21" fmla="*/ 2147483647 h 259"/>
                <a:gd name="T22" fmla="*/ 2147483647 w 180"/>
                <a:gd name="T23" fmla="*/ 2147483647 h 259"/>
                <a:gd name="T24" fmla="*/ 2147483647 w 180"/>
                <a:gd name="T25" fmla="*/ 2147483647 h 259"/>
                <a:gd name="T26" fmla="*/ 2147483647 w 180"/>
                <a:gd name="T27" fmla="*/ 2147483647 h 259"/>
                <a:gd name="T28" fmla="*/ 2147483647 w 180"/>
                <a:gd name="T29" fmla="*/ 2147483647 h 259"/>
                <a:gd name="T30" fmla="*/ 2147483647 w 180"/>
                <a:gd name="T31" fmla="*/ 2147483647 h 259"/>
                <a:gd name="T32" fmla="*/ 2147483647 w 180"/>
                <a:gd name="T33" fmla="*/ 2147483647 h 259"/>
                <a:gd name="T34" fmla="*/ 2147483647 w 180"/>
                <a:gd name="T35" fmla="*/ 2147483647 h 259"/>
                <a:gd name="T36" fmla="*/ 2147483647 w 180"/>
                <a:gd name="T37" fmla="*/ 2147483647 h 259"/>
                <a:gd name="T38" fmla="*/ 2147483647 w 180"/>
                <a:gd name="T39" fmla="*/ 2147483647 h 259"/>
                <a:gd name="T40" fmla="*/ 2147483647 w 180"/>
                <a:gd name="T41" fmla="*/ 2147483647 h 259"/>
                <a:gd name="T42" fmla="*/ 2147483647 w 180"/>
                <a:gd name="T43" fmla="*/ 2147483647 h 259"/>
                <a:gd name="T44" fmla="*/ 2147483647 w 180"/>
                <a:gd name="T45" fmla="*/ 2147483647 h 259"/>
                <a:gd name="T46" fmla="*/ 2147483647 w 180"/>
                <a:gd name="T47" fmla="*/ 2147483647 h 259"/>
                <a:gd name="T48" fmla="*/ 2147483647 w 180"/>
                <a:gd name="T49" fmla="*/ 2147483647 h 259"/>
                <a:gd name="T50" fmla="*/ 2147483647 w 180"/>
                <a:gd name="T51" fmla="*/ 0 h 259"/>
                <a:gd name="T52" fmla="*/ 2147483647 w 180"/>
                <a:gd name="T53" fmla="*/ 0 h 259"/>
                <a:gd name="T54" fmla="*/ 2147483647 w 180"/>
                <a:gd name="T55" fmla="*/ 0 h 259"/>
                <a:gd name="T56" fmla="*/ 2147483647 w 180"/>
                <a:gd name="T57" fmla="*/ 2147483647 h 259"/>
                <a:gd name="T58" fmla="*/ 2147483647 w 180"/>
                <a:gd name="T59" fmla="*/ 2147483647 h 259"/>
                <a:gd name="T60" fmla="*/ 2147483647 w 180"/>
                <a:gd name="T61" fmla="*/ 2147483647 h 259"/>
                <a:gd name="T62" fmla="*/ 2147483647 w 180"/>
                <a:gd name="T63" fmla="*/ 2147483647 h 259"/>
                <a:gd name="T64" fmla="*/ 2147483647 w 180"/>
                <a:gd name="T65" fmla="*/ 2147483647 h 259"/>
                <a:gd name="T66" fmla="*/ 2147483647 w 180"/>
                <a:gd name="T67" fmla="*/ 2147483647 h 259"/>
                <a:gd name="T68" fmla="*/ 2147483647 w 180"/>
                <a:gd name="T69" fmla="*/ 2147483647 h 259"/>
                <a:gd name="T70" fmla="*/ 2147483647 w 180"/>
                <a:gd name="T71" fmla="*/ 2147483647 h 259"/>
                <a:gd name="T72" fmla="*/ 2147483647 w 180"/>
                <a:gd name="T73" fmla="*/ 2147483647 h 259"/>
                <a:gd name="T74" fmla="*/ 2147483647 w 180"/>
                <a:gd name="T75" fmla="*/ 2147483647 h 259"/>
                <a:gd name="T76" fmla="*/ 2147483647 w 180"/>
                <a:gd name="T77" fmla="*/ 2147483647 h 259"/>
                <a:gd name="T78" fmla="*/ 2147483647 w 180"/>
                <a:gd name="T79" fmla="*/ 2147483647 h 259"/>
                <a:gd name="T80" fmla="*/ 2147483647 w 180"/>
                <a:gd name="T81" fmla="*/ 2147483647 h 259"/>
                <a:gd name="T82" fmla="*/ 2147483647 w 180"/>
                <a:gd name="T83" fmla="*/ 2147483647 h 259"/>
                <a:gd name="T84" fmla="*/ 2147483647 w 180"/>
                <a:gd name="T85" fmla="*/ 2147483647 h 259"/>
                <a:gd name="T86" fmla="*/ 2147483647 w 180"/>
                <a:gd name="T87" fmla="*/ 2147483647 h 259"/>
                <a:gd name="T88" fmla="*/ 2147483647 w 180"/>
                <a:gd name="T89" fmla="*/ 2147483647 h 259"/>
                <a:gd name="T90" fmla="*/ 2147483647 w 180"/>
                <a:gd name="T91" fmla="*/ 2147483647 h 259"/>
                <a:gd name="T92" fmla="*/ 2147483647 w 180"/>
                <a:gd name="T93" fmla="*/ 2147483647 h 259"/>
                <a:gd name="T94" fmla="*/ 2147483647 w 180"/>
                <a:gd name="T95" fmla="*/ 2147483647 h 259"/>
                <a:gd name="T96" fmla="*/ 0 w 180"/>
                <a:gd name="T97" fmla="*/ 2147483647 h 2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0"/>
                <a:gd name="T148" fmla="*/ 0 h 259"/>
                <a:gd name="T149" fmla="*/ 180 w 180"/>
                <a:gd name="T150" fmla="*/ 259 h 25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0" h="259">
                  <a:moveTo>
                    <a:pt x="0" y="259"/>
                  </a:moveTo>
                  <a:lnTo>
                    <a:pt x="0" y="246"/>
                  </a:lnTo>
                  <a:lnTo>
                    <a:pt x="0" y="231"/>
                  </a:lnTo>
                  <a:lnTo>
                    <a:pt x="2" y="216"/>
                  </a:lnTo>
                  <a:lnTo>
                    <a:pt x="5" y="200"/>
                  </a:lnTo>
                  <a:lnTo>
                    <a:pt x="6" y="194"/>
                  </a:lnTo>
                  <a:lnTo>
                    <a:pt x="8" y="187"/>
                  </a:lnTo>
                  <a:lnTo>
                    <a:pt x="10" y="180"/>
                  </a:lnTo>
                  <a:lnTo>
                    <a:pt x="13" y="172"/>
                  </a:lnTo>
                  <a:lnTo>
                    <a:pt x="15" y="165"/>
                  </a:lnTo>
                  <a:lnTo>
                    <a:pt x="17" y="158"/>
                  </a:lnTo>
                  <a:lnTo>
                    <a:pt x="20" y="152"/>
                  </a:lnTo>
                  <a:lnTo>
                    <a:pt x="22" y="145"/>
                  </a:lnTo>
                  <a:lnTo>
                    <a:pt x="22" y="144"/>
                  </a:lnTo>
                  <a:lnTo>
                    <a:pt x="23" y="144"/>
                  </a:lnTo>
                  <a:lnTo>
                    <a:pt x="35" y="120"/>
                  </a:lnTo>
                  <a:lnTo>
                    <a:pt x="48" y="97"/>
                  </a:lnTo>
                  <a:lnTo>
                    <a:pt x="63" y="75"/>
                  </a:lnTo>
                  <a:lnTo>
                    <a:pt x="81" y="56"/>
                  </a:lnTo>
                  <a:lnTo>
                    <a:pt x="98" y="39"/>
                  </a:lnTo>
                  <a:lnTo>
                    <a:pt x="116" y="24"/>
                  </a:lnTo>
                  <a:lnTo>
                    <a:pt x="135" y="13"/>
                  </a:lnTo>
                  <a:lnTo>
                    <a:pt x="153" y="5"/>
                  </a:lnTo>
                  <a:lnTo>
                    <a:pt x="158" y="4"/>
                  </a:lnTo>
                  <a:lnTo>
                    <a:pt x="164" y="1"/>
                  </a:lnTo>
                  <a:lnTo>
                    <a:pt x="168" y="0"/>
                  </a:lnTo>
                  <a:lnTo>
                    <a:pt x="174" y="0"/>
                  </a:lnTo>
                  <a:lnTo>
                    <a:pt x="175" y="1"/>
                  </a:lnTo>
                  <a:lnTo>
                    <a:pt x="177" y="1"/>
                  </a:lnTo>
                  <a:lnTo>
                    <a:pt x="180" y="3"/>
                  </a:lnTo>
                  <a:lnTo>
                    <a:pt x="179" y="6"/>
                  </a:lnTo>
                  <a:lnTo>
                    <a:pt x="171" y="7"/>
                  </a:lnTo>
                  <a:lnTo>
                    <a:pt x="162" y="11"/>
                  </a:lnTo>
                  <a:lnTo>
                    <a:pt x="154" y="14"/>
                  </a:lnTo>
                  <a:lnTo>
                    <a:pt x="145" y="18"/>
                  </a:lnTo>
                  <a:lnTo>
                    <a:pt x="137" y="23"/>
                  </a:lnTo>
                  <a:lnTo>
                    <a:pt x="128" y="28"/>
                  </a:lnTo>
                  <a:lnTo>
                    <a:pt x="120" y="35"/>
                  </a:lnTo>
                  <a:lnTo>
                    <a:pt x="111" y="42"/>
                  </a:lnTo>
                  <a:lnTo>
                    <a:pt x="91" y="61"/>
                  </a:lnTo>
                  <a:lnTo>
                    <a:pt x="74" y="83"/>
                  </a:lnTo>
                  <a:lnTo>
                    <a:pt x="56" y="107"/>
                  </a:lnTo>
                  <a:lnTo>
                    <a:pt x="43" y="134"/>
                  </a:lnTo>
                  <a:lnTo>
                    <a:pt x="30" y="162"/>
                  </a:lnTo>
                  <a:lnTo>
                    <a:pt x="21" y="189"/>
                  </a:lnTo>
                  <a:lnTo>
                    <a:pt x="14" y="217"/>
                  </a:lnTo>
                  <a:lnTo>
                    <a:pt x="10" y="242"/>
                  </a:lnTo>
                  <a:lnTo>
                    <a:pt x="0" y="259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0" name="Freeform 27"/>
            <p:cNvSpPr>
              <a:spLocks/>
            </p:cNvSpPr>
            <p:nvPr/>
          </p:nvSpPr>
          <p:spPr bwMode="auto">
            <a:xfrm rot="1004478">
              <a:off x="7632700" y="3443288"/>
              <a:ext cx="17463" cy="15875"/>
            </a:xfrm>
            <a:custGeom>
              <a:avLst/>
              <a:gdLst>
                <a:gd name="T0" fmla="*/ 2147483647 w 24"/>
                <a:gd name="T1" fmla="*/ 0 h 24"/>
                <a:gd name="T2" fmla="*/ 2147483647 w 24"/>
                <a:gd name="T3" fmla="*/ 2147483647 h 24"/>
                <a:gd name="T4" fmla="*/ 2147483647 w 24"/>
                <a:gd name="T5" fmla="*/ 2147483647 h 24"/>
                <a:gd name="T6" fmla="*/ 0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2147483647 w 24"/>
                <a:gd name="T13" fmla="*/ 2147483647 h 24"/>
                <a:gd name="T14" fmla="*/ 2147483647 w 24"/>
                <a:gd name="T15" fmla="*/ 2147483647 h 24"/>
                <a:gd name="T16" fmla="*/ 2147483647 w 24"/>
                <a:gd name="T17" fmla="*/ 2147483647 h 24"/>
                <a:gd name="T18" fmla="*/ 2147483647 w 24"/>
                <a:gd name="T19" fmla="*/ 2147483647 h 24"/>
                <a:gd name="T20" fmla="*/ 2147483647 w 24"/>
                <a:gd name="T21" fmla="*/ 2147483647 h 24"/>
                <a:gd name="T22" fmla="*/ 2147483647 w 24"/>
                <a:gd name="T23" fmla="*/ 2147483647 h 24"/>
                <a:gd name="T24" fmla="*/ 2147483647 w 24"/>
                <a:gd name="T25" fmla="*/ 2147483647 h 24"/>
                <a:gd name="T26" fmla="*/ 2147483647 w 24"/>
                <a:gd name="T27" fmla="*/ 2147483647 h 24"/>
                <a:gd name="T28" fmla="*/ 2147483647 w 24"/>
                <a:gd name="T29" fmla="*/ 2147483647 h 24"/>
                <a:gd name="T30" fmla="*/ 2147483647 w 24"/>
                <a:gd name="T31" fmla="*/ 0 h 24"/>
                <a:gd name="T32" fmla="*/ 2147483647 w 24"/>
                <a:gd name="T33" fmla="*/ 0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9" y="0"/>
                  </a:moveTo>
                  <a:lnTo>
                    <a:pt x="5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7" y="22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1" y="22"/>
                  </a:lnTo>
                  <a:lnTo>
                    <a:pt x="23" y="19"/>
                  </a:lnTo>
                  <a:lnTo>
                    <a:pt x="24" y="14"/>
                  </a:lnTo>
                  <a:lnTo>
                    <a:pt x="24" y="9"/>
                  </a:lnTo>
                  <a:lnTo>
                    <a:pt x="22" y="5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1" name="Freeform 28"/>
            <p:cNvSpPr>
              <a:spLocks/>
            </p:cNvSpPr>
            <p:nvPr/>
          </p:nvSpPr>
          <p:spPr bwMode="auto">
            <a:xfrm rot="1004478">
              <a:off x="7540625" y="3459163"/>
              <a:ext cx="79375" cy="203200"/>
            </a:xfrm>
            <a:custGeom>
              <a:avLst/>
              <a:gdLst>
                <a:gd name="T0" fmla="*/ 2147483647 w 116"/>
                <a:gd name="T1" fmla="*/ 0 h 298"/>
                <a:gd name="T2" fmla="*/ 2147483647 w 116"/>
                <a:gd name="T3" fmla="*/ 2147483647 h 298"/>
                <a:gd name="T4" fmla="*/ 2147483647 w 116"/>
                <a:gd name="T5" fmla="*/ 2147483647 h 298"/>
                <a:gd name="T6" fmla="*/ 2147483647 w 116"/>
                <a:gd name="T7" fmla="*/ 2147483647 h 298"/>
                <a:gd name="T8" fmla="*/ 2147483647 w 116"/>
                <a:gd name="T9" fmla="*/ 2147483647 h 298"/>
                <a:gd name="T10" fmla="*/ 2147483647 w 116"/>
                <a:gd name="T11" fmla="*/ 2147483647 h 298"/>
                <a:gd name="T12" fmla="*/ 2147483647 w 116"/>
                <a:gd name="T13" fmla="*/ 2147483647 h 298"/>
                <a:gd name="T14" fmla="*/ 2147483647 w 116"/>
                <a:gd name="T15" fmla="*/ 2147483647 h 298"/>
                <a:gd name="T16" fmla="*/ 2147483647 w 116"/>
                <a:gd name="T17" fmla="*/ 2147483647 h 298"/>
                <a:gd name="T18" fmla="*/ 2147483647 w 116"/>
                <a:gd name="T19" fmla="*/ 2147483647 h 298"/>
                <a:gd name="T20" fmla="*/ 2147483647 w 116"/>
                <a:gd name="T21" fmla="*/ 2147483647 h 298"/>
                <a:gd name="T22" fmla="*/ 2147483647 w 116"/>
                <a:gd name="T23" fmla="*/ 2147483647 h 298"/>
                <a:gd name="T24" fmla="*/ 2147483647 w 116"/>
                <a:gd name="T25" fmla="*/ 2147483647 h 298"/>
                <a:gd name="T26" fmla="*/ 2147483647 w 116"/>
                <a:gd name="T27" fmla="*/ 2147483647 h 298"/>
                <a:gd name="T28" fmla="*/ 2147483647 w 116"/>
                <a:gd name="T29" fmla="*/ 2147483647 h 298"/>
                <a:gd name="T30" fmla="*/ 2147483647 w 116"/>
                <a:gd name="T31" fmla="*/ 2147483647 h 298"/>
                <a:gd name="T32" fmla="*/ 2147483647 w 116"/>
                <a:gd name="T33" fmla="*/ 2147483647 h 298"/>
                <a:gd name="T34" fmla="*/ 2147483647 w 116"/>
                <a:gd name="T35" fmla="*/ 2147483647 h 298"/>
                <a:gd name="T36" fmla="*/ 2147483647 w 116"/>
                <a:gd name="T37" fmla="*/ 2147483647 h 298"/>
                <a:gd name="T38" fmla="*/ 2147483647 w 116"/>
                <a:gd name="T39" fmla="*/ 2147483647 h 298"/>
                <a:gd name="T40" fmla="*/ 2147483647 w 116"/>
                <a:gd name="T41" fmla="*/ 2147483647 h 298"/>
                <a:gd name="T42" fmla="*/ 2147483647 w 116"/>
                <a:gd name="T43" fmla="*/ 2147483647 h 298"/>
                <a:gd name="T44" fmla="*/ 2147483647 w 116"/>
                <a:gd name="T45" fmla="*/ 2147483647 h 298"/>
                <a:gd name="T46" fmla="*/ 2147483647 w 116"/>
                <a:gd name="T47" fmla="*/ 2147483647 h 298"/>
                <a:gd name="T48" fmla="*/ 2147483647 w 116"/>
                <a:gd name="T49" fmla="*/ 2147483647 h 298"/>
                <a:gd name="T50" fmla="*/ 2147483647 w 116"/>
                <a:gd name="T51" fmla="*/ 2147483647 h 298"/>
                <a:gd name="T52" fmla="*/ 2147483647 w 116"/>
                <a:gd name="T53" fmla="*/ 2147483647 h 298"/>
                <a:gd name="T54" fmla="*/ 2147483647 w 116"/>
                <a:gd name="T55" fmla="*/ 2147483647 h 298"/>
                <a:gd name="T56" fmla="*/ 2147483647 w 116"/>
                <a:gd name="T57" fmla="*/ 2147483647 h 298"/>
                <a:gd name="T58" fmla="*/ 2147483647 w 116"/>
                <a:gd name="T59" fmla="*/ 2147483647 h 298"/>
                <a:gd name="T60" fmla="*/ 0 w 116"/>
                <a:gd name="T61" fmla="*/ 2147483647 h 298"/>
                <a:gd name="T62" fmla="*/ 0 w 116"/>
                <a:gd name="T63" fmla="*/ 2147483647 h 298"/>
                <a:gd name="T64" fmla="*/ 2147483647 w 116"/>
                <a:gd name="T65" fmla="*/ 2147483647 h 298"/>
                <a:gd name="T66" fmla="*/ 2147483647 w 116"/>
                <a:gd name="T67" fmla="*/ 2147483647 h 298"/>
                <a:gd name="T68" fmla="*/ 2147483647 w 116"/>
                <a:gd name="T69" fmla="*/ 2147483647 h 298"/>
                <a:gd name="T70" fmla="*/ 2147483647 w 116"/>
                <a:gd name="T71" fmla="*/ 2147483647 h 298"/>
                <a:gd name="T72" fmla="*/ 2147483647 w 116"/>
                <a:gd name="T73" fmla="*/ 2147483647 h 298"/>
                <a:gd name="T74" fmla="*/ 2147483647 w 116"/>
                <a:gd name="T75" fmla="*/ 2147483647 h 298"/>
                <a:gd name="T76" fmla="*/ 2147483647 w 116"/>
                <a:gd name="T77" fmla="*/ 2147483647 h 298"/>
                <a:gd name="T78" fmla="*/ 2147483647 w 116"/>
                <a:gd name="T79" fmla="*/ 2147483647 h 298"/>
                <a:gd name="T80" fmla="*/ 2147483647 w 116"/>
                <a:gd name="T81" fmla="*/ 2147483647 h 298"/>
                <a:gd name="T82" fmla="*/ 2147483647 w 116"/>
                <a:gd name="T83" fmla="*/ 2147483647 h 298"/>
                <a:gd name="T84" fmla="*/ 2147483647 w 116"/>
                <a:gd name="T85" fmla="*/ 2147483647 h 298"/>
                <a:gd name="T86" fmla="*/ 2147483647 w 116"/>
                <a:gd name="T87" fmla="*/ 2147483647 h 298"/>
                <a:gd name="T88" fmla="*/ 2147483647 w 116"/>
                <a:gd name="T89" fmla="*/ 2147483647 h 298"/>
                <a:gd name="T90" fmla="*/ 2147483647 w 116"/>
                <a:gd name="T91" fmla="*/ 2147483647 h 298"/>
                <a:gd name="T92" fmla="*/ 2147483647 w 116"/>
                <a:gd name="T93" fmla="*/ 2147483647 h 298"/>
                <a:gd name="T94" fmla="*/ 2147483647 w 116"/>
                <a:gd name="T95" fmla="*/ 2147483647 h 298"/>
                <a:gd name="T96" fmla="*/ 2147483647 w 116"/>
                <a:gd name="T97" fmla="*/ 0 h 29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6"/>
                <a:gd name="T148" fmla="*/ 0 h 298"/>
                <a:gd name="T149" fmla="*/ 116 w 116"/>
                <a:gd name="T150" fmla="*/ 298 h 29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6" h="298">
                  <a:moveTo>
                    <a:pt x="104" y="0"/>
                  </a:moveTo>
                  <a:lnTo>
                    <a:pt x="108" y="14"/>
                  </a:lnTo>
                  <a:lnTo>
                    <a:pt x="111" y="28"/>
                  </a:lnTo>
                  <a:lnTo>
                    <a:pt x="114" y="43"/>
                  </a:lnTo>
                  <a:lnTo>
                    <a:pt x="115" y="60"/>
                  </a:lnTo>
                  <a:lnTo>
                    <a:pt x="116" y="65"/>
                  </a:lnTo>
                  <a:lnTo>
                    <a:pt x="116" y="73"/>
                  </a:lnTo>
                  <a:lnTo>
                    <a:pt x="115" y="81"/>
                  </a:lnTo>
                  <a:lnTo>
                    <a:pt x="115" y="88"/>
                  </a:lnTo>
                  <a:lnTo>
                    <a:pt x="115" y="95"/>
                  </a:lnTo>
                  <a:lnTo>
                    <a:pt x="115" y="102"/>
                  </a:lnTo>
                  <a:lnTo>
                    <a:pt x="114" y="109"/>
                  </a:lnTo>
                  <a:lnTo>
                    <a:pt x="114" y="116"/>
                  </a:lnTo>
                  <a:lnTo>
                    <a:pt x="114" y="118"/>
                  </a:lnTo>
                  <a:lnTo>
                    <a:pt x="112" y="118"/>
                  </a:lnTo>
                  <a:lnTo>
                    <a:pt x="108" y="145"/>
                  </a:lnTo>
                  <a:lnTo>
                    <a:pt x="101" y="171"/>
                  </a:lnTo>
                  <a:lnTo>
                    <a:pt x="92" y="197"/>
                  </a:lnTo>
                  <a:lnTo>
                    <a:pt x="81" y="220"/>
                  </a:lnTo>
                  <a:lnTo>
                    <a:pt x="69" y="240"/>
                  </a:lnTo>
                  <a:lnTo>
                    <a:pt x="55" y="259"/>
                  </a:lnTo>
                  <a:lnTo>
                    <a:pt x="40" y="275"/>
                  </a:lnTo>
                  <a:lnTo>
                    <a:pt x="25" y="288"/>
                  </a:lnTo>
                  <a:lnTo>
                    <a:pt x="20" y="290"/>
                  </a:lnTo>
                  <a:lnTo>
                    <a:pt x="16" y="292"/>
                  </a:lnTo>
                  <a:lnTo>
                    <a:pt x="11" y="295"/>
                  </a:lnTo>
                  <a:lnTo>
                    <a:pt x="6" y="297"/>
                  </a:lnTo>
                  <a:lnTo>
                    <a:pt x="4" y="297"/>
                  </a:lnTo>
                  <a:lnTo>
                    <a:pt x="2" y="298"/>
                  </a:lnTo>
                  <a:lnTo>
                    <a:pt x="0" y="297"/>
                  </a:lnTo>
                  <a:lnTo>
                    <a:pt x="0" y="292"/>
                  </a:lnTo>
                  <a:lnTo>
                    <a:pt x="6" y="289"/>
                  </a:lnTo>
                  <a:lnTo>
                    <a:pt x="13" y="284"/>
                  </a:lnTo>
                  <a:lnTo>
                    <a:pt x="21" y="278"/>
                  </a:lnTo>
                  <a:lnTo>
                    <a:pt x="28" y="273"/>
                  </a:lnTo>
                  <a:lnTo>
                    <a:pt x="35" y="266"/>
                  </a:lnTo>
                  <a:lnTo>
                    <a:pt x="42" y="258"/>
                  </a:lnTo>
                  <a:lnTo>
                    <a:pt x="49" y="250"/>
                  </a:lnTo>
                  <a:lnTo>
                    <a:pt x="55" y="240"/>
                  </a:lnTo>
                  <a:lnTo>
                    <a:pt x="69" y="217"/>
                  </a:lnTo>
                  <a:lnTo>
                    <a:pt x="80" y="191"/>
                  </a:lnTo>
                  <a:lnTo>
                    <a:pt x="89" y="163"/>
                  </a:lnTo>
                  <a:lnTo>
                    <a:pt x="96" y="134"/>
                  </a:lnTo>
                  <a:lnTo>
                    <a:pt x="101" y="105"/>
                  </a:lnTo>
                  <a:lnTo>
                    <a:pt x="103" y="76"/>
                  </a:lnTo>
                  <a:lnTo>
                    <a:pt x="102" y="47"/>
                  </a:lnTo>
                  <a:lnTo>
                    <a:pt x="99" y="2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2" name="Freeform 29"/>
            <p:cNvSpPr>
              <a:spLocks/>
            </p:cNvSpPr>
            <p:nvPr/>
          </p:nvSpPr>
          <p:spPr bwMode="auto">
            <a:xfrm rot="1004478">
              <a:off x="7377113" y="3302000"/>
              <a:ext cx="158750" cy="280988"/>
            </a:xfrm>
            <a:custGeom>
              <a:avLst/>
              <a:gdLst>
                <a:gd name="T0" fmla="*/ 2147483647 w 234"/>
                <a:gd name="T1" fmla="*/ 2147483647 h 412"/>
                <a:gd name="T2" fmla="*/ 2147483647 w 234"/>
                <a:gd name="T3" fmla="*/ 2147483647 h 412"/>
                <a:gd name="T4" fmla="*/ 2147483647 w 234"/>
                <a:gd name="T5" fmla="*/ 2147483647 h 412"/>
                <a:gd name="T6" fmla="*/ 2147483647 w 234"/>
                <a:gd name="T7" fmla="*/ 2147483647 h 412"/>
                <a:gd name="T8" fmla="*/ 2147483647 w 234"/>
                <a:gd name="T9" fmla="*/ 2147483647 h 412"/>
                <a:gd name="T10" fmla="*/ 2147483647 w 234"/>
                <a:gd name="T11" fmla="*/ 2147483647 h 412"/>
                <a:gd name="T12" fmla="*/ 2147483647 w 234"/>
                <a:gd name="T13" fmla="*/ 2147483647 h 412"/>
                <a:gd name="T14" fmla="*/ 2147483647 w 234"/>
                <a:gd name="T15" fmla="*/ 2147483647 h 412"/>
                <a:gd name="T16" fmla="*/ 2147483647 w 234"/>
                <a:gd name="T17" fmla="*/ 2147483647 h 412"/>
                <a:gd name="T18" fmla="*/ 2147483647 w 234"/>
                <a:gd name="T19" fmla="*/ 2147483647 h 412"/>
                <a:gd name="T20" fmla="*/ 2147483647 w 234"/>
                <a:gd name="T21" fmla="*/ 2147483647 h 412"/>
                <a:gd name="T22" fmla="*/ 0 w 234"/>
                <a:gd name="T23" fmla="*/ 2147483647 h 412"/>
                <a:gd name="T24" fmla="*/ 2147483647 w 234"/>
                <a:gd name="T25" fmla="*/ 2147483647 h 412"/>
                <a:gd name="T26" fmla="*/ 2147483647 w 234"/>
                <a:gd name="T27" fmla="*/ 2147483647 h 412"/>
                <a:gd name="T28" fmla="*/ 2147483647 w 234"/>
                <a:gd name="T29" fmla="*/ 2147483647 h 412"/>
                <a:gd name="T30" fmla="*/ 2147483647 w 234"/>
                <a:gd name="T31" fmla="*/ 2147483647 h 412"/>
                <a:gd name="T32" fmla="*/ 2147483647 w 234"/>
                <a:gd name="T33" fmla="*/ 2147483647 h 412"/>
                <a:gd name="T34" fmla="*/ 2147483647 w 234"/>
                <a:gd name="T35" fmla="*/ 0 h 412"/>
                <a:gd name="T36" fmla="*/ 2147483647 w 234"/>
                <a:gd name="T37" fmla="*/ 2147483647 h 412"/>
                <a:gd name="T38" fmla="*/ 2147483647 w 234"/>
                <a:gd name="T39" fmla="*/ 0 h 412"/>
                <a:gd name="T40" fmla="*/ 2147483647 w 234"/>
                <a:gd name="T41" fmla="*/ 2147483647 h 412"/>
                <a:gd name="T42" fmla="*/ 2147483647 w 234"/>
                <a:gd name="T43" fmla="*/ 2147483647 h 412"/>
                <a:gd name="T44" fmla="*/ 2147483647 w 234"/>
                <a:gd name="T45" fmla="*/ 2147483647 h 412"/>
                <a:gd name="T46" fmla="*/ 2147483647 w 234"/>
                <a:gd name="T47" fmla="*/ 2147483647 h 412"/>
                <a:gd name="T48" fmla="*/ 2147483647 w 234"/>
                <a:gd name="T49" fmla="*/ 2147483647 h 412"/>
                <a:gd name="T50" fmla="*/ 2147483647 w 234"/>
                <a:gd name="T51" fmla="*/ 2147483647 h 412"/>
                <a:gd name="T52" fmla="*/ 2147483647 w 234"/>
                <a:gd name="T53" fmla="*/ 2147483647 h 412"/>
                <a:gd name="T54" fmla="*/ 2147483647 w 234"/>
                <a:gd name="T55" fmla="*/ 2147483647 h 412"/>
                <a:gd name="T56" fmla="*/ 2147483647 w 234"/>
                <a:gd name="T57" fmla="*/ 2147483647 h 412"/>
                <a:gd name="T58" fmla="*/ 2147483647 w 234"/>
                <a:gd name="T59" fmla="*/ 2147483647 h 412"/>
                <a:gd name="T60" fmla="*/ 2147483647 w 234"/>
                <a:gd name="T61" fmla="*/ 2147483647 h 41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34"/>
                <a:gd name="T94" fmla="*/ 0 h 412"/>
                <a:gd name="T95" fmla="*/ 234 w 234"/>
                <a:gd name="T96" fmla="*/ 412 h 41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34" h="412">
                  <a:moveTo>
                    <a:pt x="152" y="288"/>
                  </a:moveTo>
                  <a:lnTo>
                    <a:pt x="164" y="393"/>
                  </a:lnTo>
                  <a:lnTo>
                    <a:pt x="128" y="306"/>
                  </a:lnTo>
                  <a:lnTo>
                    <a:pt x="115" y="412"/>
                  </a:lnTo>
                  <a:lnTo>
                    <a:pt x="104" y="305"/>
                  </a:lnTo>
                  <a:lnTo>
                    <a:pt x="67" y="393"/>
                  </a:lnTo>
                  <a:lnTo>
                    <a:pt x="81" y="288"/>
                  </a:lnTo>
                  <a:lnTo>
                    <a:pt x="29" y="343"/>
                  </a:lnTo>
                  <a:lnTo>
                    <a:pt x="64" y="256"/>
                  </a:lnTo>
                  <a:lnTo>
                    <a:pt x="3" y="267"/>
                  </a:lnTo>
                  <a:lnTo>
                    <a:pt x="56" y="215"/>
                  </a:lnTo>
                  <a:lnTo>
                    <a:pt x="0" y="182"/>
                  </a:lnTo>
                  <a:lnTo>
                    <a:pt x="59" y="171"/>
                  </a:lnTo>
                  <a:lnTo>
                    <a:pt x="15" y="100"/>
                  </a:lnTo>
                  <a:lnTo>
                    <a:pt x="71" y="133"/>
                  </a:lnTo>
                  <a:lnTo>
                    <a:pt x="46" y="35"/>
                  </a:lnTo>
                  <a:lnTo>
                    <a:pt x="91" y="108"/>
                  </a:lnTo>
                  <a:lnTo>
                    <a:pt x="91" y="0"/>
                  </a:lnTo>
                  <a:lnTo>
                    <a:pt x="117" y="100"/>
                  </a:lnTo>
                  <a:lnTo>
                    <a:pt x="141" y="0"/>
                  </a:lnTo>
                  <a:lnTo>
                    <a:pt x="139" y="109"/>
                  </a:lnTo>
                  <a:lnTo>
                    <a:pt x="185" y="36"/>
                  </a:lnTo>
                  <a:lnTo>
                    <a:pt x="160" y="134"/>
                  </a:lnTo>
                  <a:lnTo>
                    <a:pt x="219" y="100"/>
                  </a:lnTo>
                  <a:lnTo>
                    <a:pt x="173" y="171"/>
                  </a:lnTo>
                  <a:lnTo>
                    <a:pt x="234" y="183"/>
                  </a:lnTo>
                  <a:lnTo>
                    <a:pt x="175" y="215"/>
                  </a:lnTo>
                  <a:lnTo>
                    <a:pt x="228" y="268"/>
                  </a:lnTo>
                  <a:lnTo>
                    <a:pt x="168" y="256"/>
                  </a:lnTo>
                  <a:lnTo>
                    <a:pt x="204" y="344"/>
                  </a:lnTo>
                  <a:lnTo>
                    <a:pt x="152" y="288"/>
                  </a:lnTo>
                  <a:close/>
                </a:path>
              </a:pathLst>
            </a:custGeom>
            <a:solidFill>
              <a:srgbClr val="8E93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3" name="Rectangle 30"/>
            <p:cNvSpPr>
              <a:spLocks noChangeArrowheads="1"/>
            </p:cNvSpPr>
            <p:nvPr/>
          </p:nvSpPr>
          <p:spPr bwMode="auto">
            <a:xfrm>
              <a:off x="6454775" y="2185988"/>
              <a:ext cx="2236788" cy="42227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</a:rPr>
                <a:t>Product Definition</a:t>
              </a:r>
            </a:p>
          </p:txBody>
        </p:sp>
        <p:sp>
          <p:nvSpPr>
            <p:cNvPr id="14364" name="AutoShape 31"/>
            <p:cNvSpPr>
              <a:spLocks noChangeArrowheads="1"/>
            </p:cNvSpPr>
            <p:nvPr/>
          </p:nvSpPr>
          <p:spPr bwMode="auto">
            <a:xfrm>
              <a:off x="5738813" y="2579688"/>
              <a:ext cx="693737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5" name="Oval 33"/>
            <p:cNvSpPr>
              <a:spLocks noChangeArrowheads="1"/>
            </p:cNvSpPr>
            <p:nvPr/>
          </p:nvSpPr>
          <p:spPr bwMode="auto">
            <a:xfrm>
              <a:off x="6027738" y="1862138"/>
              <a:ext cx="477837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6" name="Text Box 34"/>
            <p:cNvSpPr txBox="1">
              <a:spLocks noChangeArrowheads="1"/>
            </p:cNvSpPr>
            <p:nvPr/>
          </p:nvSpPr>
          <p:spPr bwMode="auto">
            <a:xfrm>
              <a:off x="6046788" y="1941513"/>
              <a:ext cx="438150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Arial Black" pitchFamily="34" charset="0"/>
                </a:rPr>
                <a:t>3</a:t>
              </a:r>
            </a:p>
          </p:txBody>
        </p:sp>
        <p:sp>
          <p:nvSpPr>
            <p:cNvPr id="582691" name="Rectangle 35"/>
            <p:cNvSpPr>
              <a:spLocks noChangeArrowheads="1"/>
            </p:cNvSpPr>
            <p:nvPr/>
          </p:nvSpPr>
          <p:spPr bwMode="auto">
            <a:xfrm>
              <a:off x="430213" y="446087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368" name="Rectangle 36"/>
            <p:cNvSpPr>
              <a:spLocks noChangeArrowheads="1"/>
            </p:cNvSpPr>
            <p:nvPr/>
          </p:nvSpPr>
          <p:spPr bwMode="auto">
            <a:xfrm>
              <a:off x="457200" y="4506913"/>
              <a:ext cx="2451100" cy="42227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</a:rPr>
                <a:t>Manufacturing</a:t>
              </a:r>
            </a:p>
          </p:txBody>
        </p:sp>
        <p:sp>
          <p:nvSpPr>
            <p:cNvPr id="14369" name="Oval 38"/>
            <p:cNvSpPr>
              <a:spLocks noChangeArrowheads="1"/>
            </p:cNvSpPr>
            <p:nvPr/>
          </p:nvSpPr>
          <p:spPr bwMode="auto">
            <a:xfrm>
              <a:off x="236538" y="4233863"/>
              <a:ext cx="477837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0" name="Text Box 39"/>
            <p:cNvSpPr txBox="1">
              <a:spLocks noChangeArrowheads="1"/>
            </p:cNvSpPr>
            <p:nvPr/>
          </p:nvSpPr>
          <p:spPr bwMode="auto">
            <a:xfrm>
              <a:off x="255588" y="4313238"/>
              <a:ext cx="438150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Arial Black" pitchFamily="34" charset="0"/>
                </a:rPr>
                <a:t>4</a:t>
              </a:r>
            </a:p>
          </p:txBody>
        </p:sp>
        <p:pic>
          <p:nvPicPr>
            <p:cNvPr id="14371" name="Picture 40" descr="BD05161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33475" y="4922838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372" name="AutoShape 41"/>
            <p:cNvCxnSpPr>
              <a:cxnSpLocks noChangeShapeType="1"/>
              <a:stCxn id="582668" idx="3"/>
              <a:endCxn id="582691" idx="1"/>
            </p:cNvCxnSpPr>
            <p:nvPr/>
          </p:nvCxnSpPr>
          <p:spPr bwMode="auto">
            <a:xfrm flipH="1">
              <a:off x="430213" y="2955925"/>
              <a:ext cx="8370887" cy="2370138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4373" name="Rectangle 42"/>
            <p:cNvSpPr>
              <a:spLocks noChangeArrowheads="1"/>
            </p:cNvSpPr>
            <p:nvPr/>
          </p:nvSpPr>
          <p:spPr bwMode="auto">
            <a:xfrm>
              <a:off x="0" y="4119563"/>
              <a:ext cx="9144000" cy="227806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2699" name="Rectangle 43"/>
            <p:cNvSpPr>
              <a:spLocks noChangeArrowheads="1"/>
            </p:cNvSpPr>
            <p:nvPr/>
          </p:nvSpPr>
          <p:spPr bwMode="auto">
            <a:xfrm>
              <a:off x="3378200" y="208915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375" name="Rectangle 44"/>
            <p:cNvSpPr>
              <a:spLocks noChangeArrowheads="1"/>
            </p:cNvSpPr>
            <p:nvPr/>
          </p:nvSpPr>
          <p:spPr bwMode="auto">
            <a:xfrm>
              <a:off x="3543300" y="2185988"/>
              <a:ext cx="2212975" cy="42227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</a:rPr>
                <a:t>Company Finance</a:t>
              </a:r>
            </a:p>
          </p:txBody>
        </p:sp>
        <p:pic>
          <p:nvPicPr>
            <p:cNvPr id="14376" name="Picture 45" descr="BS0104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1788" y="2635250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77" name="Oval 47"/>
            <p:cNvSpPr>
              <a:spLocks noChangeArrowheads="1"/>
            </p:cNvSpPr>
            <p:nvPr/>
          </p:nvSpPr>
          <p:spPr bwMode="auto">
            <a:xfrm>
              <a:off x="3098800" y="186213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8" name="Text Box 48"/>
            <p:cNvSpPr txBox="1">
              <a:spLocks noChangeArrowheads="1"/>
            </p:cNvSpPr>
            <p:nvPr/>
          </p:nvSpPr>
          <p:spPr bwMode="auto">
            <a:xfrm>
              <a:off x="3117850" y="1941513"/>
              <a:ext cx="438150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Arial Black" pitchFamily="34" charset="0"/>
                </a:rPr>
                <a:t>2</a:t>
              </a:r>
            </a:p>
          </p:txBody>
        </p:sp>
        <p:sp>
          <p:nvSpPr>
            <p:cNvPr id="14379" name="AutoShape 49"/>
            <p:cNvSpPr>
              <a:spLocks noChangeArrowheads="1"/>
            </p:cNvSpPr>
            <p:nvPr/>
          </p:nvSpPr>
          <p:spPr bwMode="auto">
            <a:xfrm>
              <a:off x="2787650" y="2579688"/>
              <a:ext cx="693738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2706" name="Rectangle 50"/>
            <p:cNvSpPr>
              <a:spLocks noChangeArrowheads="1"/>
            </p:cNvSpPr>
            <p:nvPr/>
          </p:nvSpPr>
          <p:spPr bwMode="auto">
            <a:xfrm>
              <a:off x="431800" y="208915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4381" name="Rectangle 51"/>
            <p:cNvSpPr>
              <a:spLocks noChangeArrowheads="1"/>
            </p:cNvSpPr>
            <p:nvPr/>
          </p:nvSpPr>
          <p:spPr bwMode="auto">
            <a:xfrm>
              <a:off x="623888" y="2109788"/>
              <a:ext cx="2235200" cy="72707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</a:rPr>
                <a:t>Domain, Entity, Site, Locations</a:t>
              </a:r>
            </a:p>
          </p:txBody>
        </p:sp>
        <p:sp>
          <p:nvSpPr>
            <p:cNvPr id="14382" name="Freeform 53"/>
            <p:cNvSpPr>
              <a:spLocks/>
            </p:cNvSpPr>
            <p:nvPr/>
          </p:nvSpPr>
          <p:spPr bwMode="auto">
            <a:xfrm>
              <a:off x="1982788" y="3303588"/>
              <a:ext cx="823912" cy="396875"/>
            </a:xfrm>
            <a:custGeom>
              <a:avLst/>
              <a:gdLst>
                <a:gd name="T0" fmla="*/ 0 w 704"/>
                <a:gd name="T1" fmla="*/ 2147483647 h 339"/>
                <a:gd name="T2" fmla="*/ 2147483647 w 704"/>
                <a:gd name="T3" fmla="*/ 2147483647 h 339"/>
                <a:gd name="T4" fmla="*/ 2147483647 w 704"/>
                <a:gd name="T5" fmla="*/ 0 h 339"/>
                <a:gd name="T6" fmla="*/ 2147483647 w 704"/>
                <a:gd name="T7" fmla="*/ 2147483647 h 339"/>
                <a:gd name="T8" fmla="*/ 2147483647 w 704"/>
                <a:gd name="T9" fmla="*/ 2147483647 h 339"/>
                <a:gd name="T10" fmla="*/ 0 w 704"/>
                <a:gd name="T11" fmla="*/ 2147483647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3" name="AutoShape 54"/>
            <p:cNvSpPr>
              <a:spLocks noChangeArrowheads="1"/>
            </p:cNvSpPr>
            <p:nvPr/>
          </p:nvSpPr>
          <p:spPr bwMode="auto">
            <a:xfrm>
              <a:off x="688975" y="3359150"/>
              <a:ext cx="544513" cy="258763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4" name="AutoShape 55"/>
            <p:cNvSpPr>
              <a:spLocks noChangeArrowheads="1"/>
            </p:cNvSpPr>
            <p:nvPr/>
          </p:nvSpPr>
          <p:spPr bwMode="auto">
            <a:xfrm>
              <a:off x="1123950" y="3148013"/>
              <a:ext cx="1136650" cy="560387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5" name="AutoShape 56"/>
            <p:cNvSpPr>
              <a:spLocks noChangeArrowheads="1"/>
            </p:cNvSpPr>
            <p:nvPr/>
          </p:nvSpPr>
          <p:spPr bwMode="auto">
            <a:xfrm>
              <a:off x="1800225" y="3360738"/>
              <a:ext cx="158750" cy="58737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6" name="AutoShape 57"/>
            <p:cNvSpPr>
              <a:spLocks noChangeArrowheads="1"/>
            </p:cNvSpPr>
            <p:nvPr/>
          </p:nvSpPr>
          <p:spPr bwMode="auto">
            <a:xfrm>
              <a:off x="1562100" y="3360738"/>
              <a:ext cx="157163" cy="58737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7" name="Rectangle 58"/>
            <p:cNvSpPr>
              <a:spLocks noChangeArrowheads="1"/>
            </p:cNvSpPr>
            <p:nvPr/>
          </p:nvSpPr>
          <p:spPr bwMode="auto">
            <a:xfrm>
              <a:off x="1252538" y="3532188"/>
              <a:ext cx="269875" cy="169862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8" name="Rectangle 59"/>
            <p:cNvSpPr>
              <a:spLocks noChangeArrowheads="1"/>
            </p:cNvSpPr>
            <p:nvPr/>
          </p:nvSpPr>
          <p:spPr bwMode="auto">
            <a:xfrm>
              <a:off x="1722438" y="3536950"/>
              <a:ext cx="268287" cy="169863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9" name="AutoShape 60"/>
            <p:cNvSpPr>
              <a:spLocks noChangeArrowheads="1"/>
            </p:cNvSpPr>
            <p:nvPr/>
          </p:nvSpPr>
          <p:spPr bwMode="auto">
            <a:xfrm>
              <a:off x="1304925" y="3368675"/>
              <a:ext cx="155575" cy="571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0" name="Rectangle 61"/>
            <p:cNvSpPr>
              <a:spLocks noChangeArrowheads="1"/>
            </p:cNvSpPr>
            <p:nvPr/>
          </p:nvSpPr>
          <p:spPr bwMode="auto">
            <a:xfrm>
              <a:off x="795338" y="3500438"/>
              <a:ext cx="87312" cy="11747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1" name="AutoShape 62" descr="Horizontal brick"/>
            <p:cNvSpPr>
              <a:spLocks noChangeArrowheads="1"/>
            </p:cNvSpPr>
            <p:nvPr/>
          </p:nvSpPr>
          <p:spPr bwMode="auto">
            <a:xfrm>
              <a:off x="958850" y="2847975"/>
              <a:ext cx="92075" cy="549275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2" name="AutoShape 63"/>
            <p:cNvSpPr>
              <a:spLocks noChangeArrowheads="1"/>
            </p:cNvSpPr>
            <p:nvPr/>
          </p:nvSpPr>
          <p:spPr bwMode="auto">
            <a:xfrm>
              <a:off x="1512888" y="3121025"/>
              <a:ext cx="192087" cy="109538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3" name="AutoShape 64"/>
            <p:cNvSpPr>
              <a:spLocks noChangeArrowheads="1"/>
            </p:cNvSpPr>
            <p:nvPr/>
          </p:nvSpPr>
          <p:spPr bwMode="auto">
            <a:xfrm>
              <a:off x="1882775" y="3065463"/>
              <a:ext cx="47625" cy="131762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4" name="Freeform 65"/>
            <p:cNvSpPr>
              <a:spLocks/>
            </p:cNvSpPr>
            <p:nvPr/>
          </p:nvSpPr>
          <p:spPr bwMode="auto">
            <a:xfrm>
              <a:off x="2124075" y="3144838"/>
              <a:ext cx="141288" cy="566737"/>
            </a:xfrm>
            <a:custGeom>
              <a:avLst/>
              <a:gdLst>
                <a:gd name="T0" fmla="*/ 0 w 121"/>
                <a:gd name="T1" fmla="*/ 2147483647 h 485"/>
                <a:gd name="T2" fmla="*/ 0 w 121"/>
                <a:gd name="T3" fmla="*/ 2147483647 h 485"/>
                <a:gd name="T4" fmla="*/ 2147483647 w 121"/>
                <a:gd name="T5" fmla="*/ 0 h 485"/>
                <a:gd name="T6" fmla="*/ 2147483647 w 121"/>
                <a:gd name="T7" fmla="*/ 2147483647 h 485"/>
                <a:gd name="T8" fmla="*/ 0 w 121"/>
                <a:gd name="T9" fmla="*/ 2147483647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5" name="Oval 67"/>
            <p:cNvSpPr>
              <a:spLocks noChangeArrowheads="1"/>
            </p:cNvSpPr>
            <p:nvPr/>
          </p:nvSpPr>
          <p:spPr bwMode="auto">
            <a:xfrm>
              <a:off x="184150" y="186213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6" name="Text Box 68"/>
            <p:cNvSpPr txBox="1">
              <a:spLocks noChangeArrowheads="1"/>
            </p:cNvSpPr>
            <p:nvPr/>
          </p:nvSpPr>
          <p:spPr bwMode="auto">
            <a:xfrm>
              <a:off x="203200" y="1941513"/>
              <a:ext cx="438150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Arial Black" pitchFamily="34" charset="0"/>
                </a:rPr>
                <a:t>1</a:t>
              </a:r>
            </a:p>
          </p:txBody>
        </p:sp>
        <p:sp>
          <p:nvSpPr>
            <p:cNvPr id="14397" name="Rectangle 69"/>
            <p:cNvSpPr>
              <a:spLocks noChangeArrowheads="1"/>
            </p:cNvSpPr>
            <p:nvPr/>
          </p:nvSpPr>
          <p:spPr bwMode="auto">
            <a:xfrm>
              <a:off x="3005138" y="1779588"/>
              <a:ext cx="6138862" cy="2339975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4398" name="Picture 19"/>
            <p:cNvPicPr>
              <a:picLocks noChangeAspect="1" noChangeArrowheads="1"/>
            </p:cNvPicPr>
            <p:nvPr/>
          </p:nvPicPr>
          <p:blipFill>
            <a:blip r:embed="rId5" cstate="print">
              <a:lum contrast="-76000"/>
            </a:blip>
            <a:srcRect/>
            <a:stretch>
              <a:fillRect/>
            </a:stretch>
          </p:blipFill>
          <p:spPr bwMode="auto">
            <a:xfrm>
              <a:off x="7065963" y="2673350"/>
              <a:ext cx="752475" cy="1114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Site: Code</a:t>
            </a:r>
            <a:endParaRPr lang="en-US" dirty="0"/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QS-SU-200</a:t>
            </a:r>
          </a:p>
        </p:txBody>
      </p:sp>
      <p:pic>
        <p:nvPicPr>
          <p:cNvPr id="3277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1113" y="1486450"/>
            <a:ext cx="6581775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Up: Location</a:t>
            </a:r>
            <a:endParaRPr lang="en-US" dirty="0"/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QS-SU-210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42888" y="982450"/>
            <a:ext cx="8634412" cy="5140325"/>
            <a:chOff x="242888" y="1504950"/>
            <a:chExt cx="8634412" cy="5140325"/>
          </a:xfrm>
        </p:grpSpPr>
        <p:pic>
          <p:nvPicPr>
            <p:cNvPr id="33794" name="Picture 6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2888" y="1504950"/>
              <a:ext cx="6591300" cy="422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7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90750" y="2397125"/>
              <a:ext cx="6686550" cy="424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QS-SU-220</a:t>
            </a:r>
          </a:p>
        </p:txBody>
      </p:sp>
      <p:sp>
        <p:nvSpPr>
          <p:cNvPr id="178183" name="Rectangle 7"/>
          <p:cNvSpPr>
            <a:spLocks noChangeArrowheads="1"/>
          </p:cNvSpPr>
          <p:nvPr/>
        </p:nvSpPr>
        <p:spPr bwMode="auto">
          <a:xfrm>
            <a:off x="3190875" y="3086838"/>
            <a:ext cx="2743200" cy="774700"/>
          </a:xfrm>
          <a:prstGeom prst="rect">
            <a:avLst/>
          </a:prstGeom>
          <a:solidFill>
            <a:srgbClr val="FAF6EB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53882" dir="2700000" algn="ctr" rotWithShape="0">
              <a:srgbClr val="5A87C6"/>
            </a:outerShdw>
          </a:effectLst>
        </p:spPr>
        <p:txBody>
          <a:bodyPr wrap="none" lIns="63500" tIns="31750" rIns="63500" bIns="31750" anchor="ctr"/>
          <a:lstStyle/>
          <a:p>
            <a:pPr algn="ctr" defTabSz="433388" eaLnBrk="0" hangingPunct="0">
              <a:defRPr/>
            </a:pPr>
            <a:r>
              <a:rPr lang="en-US" sz="2500" b="1" dirty="0">
                <a:latin typeface="+mj-lt"/>
              </a:rPr>
              <a:t>Entity</a:t>
            </a:r>
          </a:p>
        </p:txBody>
      </p:sp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3190875" y="4117125"/>
            <a:ext cx="2743200" cy="774700"/>
          </a:xfrm>
          <a:prstGeom prst="rect">
            <a:avLst/>
          </a:prstGeom>
          <a:solidFill>
            <a:srgbClr val="FAF6EB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53882" dir="2700000" algn="ctr" rotWithShape="0">
              <a:srgbClr val="5A87C6"/>
            </a:outerShdw>
          </a:effectLst>
        </p:spPr>
        <p:txBody>
          <a:bodyPr wrap="none" lIns="63500" tIns="31750" rIns="63500" bIns="31750" anchor="ctr"/>
          <a:lstStyle/>
          <a:p>
            <a:pPr algn="ctr" defTabSz="433388" eaLnBrk="0" hangingPunct="0">
              <a:defRPr/>
            </a:pPr>
            <a:r>
              <a:rPr lang="en-US" sz="2500" b="1" dirty="0">
                <a:latin typeface="+mj-lt"/>
              </a:rPr>
              <a:t>Site</a:t>
            </a:r>
          </a:p>
        </p:txBody>
      </p:sp>
      <p:sp>
        <p:nvSpPr>
          <p:cNvPr id="178185" name="Rectangle 9"/>
          <p:cNvSpPr>
            <a:spLocks noChangeArrowheads="1"/>
          </p:cNvSpPr>
          <p:nvPr/>
        </p:nvSpPr>
        <p:spPr bwMode="auto">
          <a:xfrm>
            <a:off x="3190875" y="5152175"/>
            <a:ext cx="2743200" cy="774700"/>
          </a:xfrm>
          <a:prstGeom prst="rect">
            <a:avLst/>
          </a:prstGeom>
          <a:solidFill>
            <a:srgbClr val="FAF6EB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53882" dir="2700000" algn="ctr" rotWithShape="0">
              <a:srgbClr val="5A87C6"/>
            </a:outerShdw>
          </a:effectLst>
        </p:spPr>
        <p:txBody>
          <a:bodyPr wrap="none" lIns="63500" tIns="31750" rIns="63500" bIns="31750" anchor="ctr"/>
          <a:lstStyle/>
          <a:p>
            <a:pPr algn="ctr" defTabSz="433388" eaLnBrk="0" hangingPunct="0">
              <a:defRPr/>
            </a:pPr>
            <a:r>
              <a:rPr lang="en-US" sz="2500" b="1" dirty="0">
                <a:latin typeface="+mj-lt"/>
              </a:rPr>
              <a:t>Location</a:t>
            </a:r>
          </a:p>
        </p:txBody>
      </p:sp>
      <p:sp>
        <p:nvSpPr>
          <p:cNvPr id="178186" name="Rectangle 10"/>
          <p:cNvSpPr>
            <a:spLocks noChangeArrowheads="1"/>
          </p:cNvSpPr>
          <p:nvPr/>
        </p:nvSpPr>
        <p:spPr bwMode="auto">
          <a:xfrm>
            <a:off x="3190875" y="2051788"/>
            <a:ext cx="2743200" cy="774700"/>
          </a:xfrm>
          <a:prstGeom prst="rect">
            <a:avLst/>
          </a:prstGeom>
          <a:solidFill>
            <a:srgbClr val="FAF6EB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53882" dir="2700000" algn="ctr" rotWithShape="0">
              <a:srgbClr val="5A87C6"/>
            </a:outerShdw>
          </a:effectLst>
        </p:spPr>
        <p:txBody>
          <a:bodyPr wrap="none" lIns="63500" tIns="31750" rIns="63500" bIns="31750" anchor="ctr"/>
          <a:lstStyle/>
          <a:p>
            <a:pPr algn="ctr" defTabSz="433388" eaLnBrk="0" hangingPunct="0">
              <a:defRPr/>
            </a:pPr>
            <a:r>
              <a:rPr lang="en-US" sz="2500" b="1" dirty="0">
                <a:latin typeface="+mj-lt"/>
              </a:rPr>
              <a:t>Domain</a:t>
            </a:r>
          </a:p>
        </p:txBody>
      </p:sp>
      <p:sp>
        <p:nvSpPr>
          <p:cNvPr id="178194" name="Rectangle 18"/>
          <p:cNvSpPr>
            <a:spLocks noChangeArrowheads="1"/>
          </p:cNvSpPr>
          <p:nvPr/>
        </p:nvSpPr>
        <p:spPr bwMode="auto">
          <a:xfrm>
            <a:off x="3190875" y="1016738"/>
            <a:ext cx="2743200" cy="774700"/>
          </a:xfrm>
          <a:prstGeom prst="rect">
            <a:avLst/>
          </a:prstGeom>
          <a:solidFill>
            <a:srgbClr val="FAF6EB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53882" dir="2700000" algn="ctr" rotWithShape="0">
              <a:srgbClr val="5A87C6"/>
            </a:outerShdw>
          </a:effectLst>
        </p:spPr>
        <p:txBody>
          <a:bodyPr wrap="none" lIns="63500" tIns="31750" rIns="63500" bIns="31750" anchor="ctr"/>
          <a:lstStyle/>
          <a:p>
            <a:pPr algn="ctr" defTabSz="433388" eaLnBrk="0" hangingPunct="0">
              <a:defRPr/>
            </a:pPr>
            <a:r>
              <a:rPr lang="en-US" sz="2500" b="1" dirty="0">
                <a:latin typeface="+mj-lt"/>
              </a:rPr>
              <a:t>Database</a:t>
            </a:r>
          </a:p>
        </p:txBody>
      </p:sp>
      <p:cxnSp>
        <p:nvCxnSpPr>
          <p:cNvPr id="34825" name="AutoShape 20"/>
          <p:cNvCxnSpPr>
            <a:cxnSpLocks noChangeShapeType="1"/>
            <a:stCxn id="178194" idx="2"/>
            <a:endCxn id="178186" idx="0"/>
          </p:cNvCxnSpPr>
          <p:nvPr/>
        </p:nvCxnSpPr>
        <p:spPr bwMode="auto">
          <a:xfrm>
            <a:off x="4562475" y="1791438"/>
            <a:ext cx="0" cy="26035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26" name="AutoShape 21"/>
          <p:cNvCxnSpPr>
            <a:cxnSpLocks noChangeShapeType="1"/>
            <a:stCxn id="178186" idx="2"/>
            <a:endCxn id="178183" idx="0"/>
          </p:cNvCxnSpPr>
          <p:nvPr/>
        </p:nvCxnSpPr>
        <p:spPr bwMode="auto">
          <a:xfrm>
            <a:off x="4562475" y="2826488"/>
            <a:ext cx="0" cy="26035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27" name="AutoShape 22"/>
          <p:cNvCxnSpPr>
            <a:cxnSpLocks noChangeShapeType="1"/>
            <a:stCxn id="178183" idx="2"/>
            <a:endCxn id="178184" idx="0"/>
          </p:cNvCxnSpPr>
          <p:nvPr/>
        </p:nvCxnSpPr>
        <p:spPr bwMode="auto">
          <a:xfrm>
            <a:off x="4562475" y="3861538"/>
            <a:ext cx="0" cy="255587"/>
          </a:xfrm>
          <a:prstGeom prst="straightConnector1">
            <a:avLst/>
          </a:prstGeom>
          <a:noFill/>
          <a:ln w="254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34828" name="AutoShape 23"/>
          <p:cNvCxnSpPr>
            <a:cxnSpLocks noChangeShapeType="1"/>
            <a:stCxn id="178184" idx="2"/>
            <a:endCxn id="178185" idx="0"/>
          </p:cNvCxnSpPr>
          <p:nvPr/>
        </p:nvCxnSpPr>
        <p:spPr bwMode="auto">
          <a:xfrm>
            <a:off x="4562475" y="4891825"/>
            <a:ext cx="0" cy="260350"/>
          </a:xfrm>
          <a:prstGeom prst="straightConnector1">
            <a:avLst/>
          </a:prstGeom>
          <a:noFill/>
          <a:ln w="254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QS-SU-230</a:t>
            </a:r>
          </a:p>
        </p:txBody>
      </p:sp>
      <p:sp>
        <p:nvSpPr>
          <p:cNvPr id="348162" name="Rectangle 2"/>
          <p:cNvSpPr>
            <a:spLocks noChangeArrowheads="1"/>
          </p:cNvSpPr>
          <p:nvPr/>
        </p:nvSpPr>
        <p:spPr bwMode="auto">
          <a:xfrm>
            <a:off x="3141663" y="576813"/>
            <a:ext cx="2487612" cy="1728787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grpSp>
        <p:nvGrpSpPr>
          <p:cNvPr id="35845" name="Group 23"/>
          <p:cNvGrpSpPr>
            <a:grpSpLocks/>
          </p:cNvGrpSpPr>
          <p:nvPr/>
        </p:nvGrpSpPr>
        <p:grpSpPr bwMode="auto">
          <a:xfrm>
            <a:off x="3398838" y="1080050"/>
            <a:ext cx="2109787" cy="860425"/>
            <a:chOff x="673" y="1182"/>
            <a:chExt cx="1810" cy="739"/>
          </a:xfrm>
        </p:grpSpPr>
        <p:sp>
          <p:nvSpPr>
            <p:cNvPr id="35851" name="Freeform 24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2" name="AutoShape 25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3" name="AutoShape 26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4" name="AutoShape 27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5" name="AutoShape 28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6" name="Rectangle 29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7" name="Rectangle 30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8" name="AutoShape 31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9" name="Rectangle 32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60" name="AutoShape 33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61" name="AutoShape 34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62" name="AutoShape 35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63" name="Freeform 36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35846" name="Rectangle 38"/>
          <p:cNvSpPr>
            <a:spLocks noChangeArrowheads="1"/>
          </p:cNvSpPr>
          <p:nvPr/>
        </p:nvSpPr>
        <p:spPr bwMode="auto">
          <a:xfrm>
            <a:off x="3168650" y="673650"/>
            <a:ext cx="2451100" cy="33406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400">
                <a:solidFill>
                  <a:srgbClr val="003366"/>
                </a:solidFill>
                <a:latin typeface="+mj-lt"/>
              </a:rPr>
              <a:t>Entity, Site, Locations</a:t>
            </a:r>
          </a:p>
        </p:txBody>
      </p:sp>
      <p:sp>
        <p:nvSpPr>
          <p:cNvPr id="35847" name="Text Box 43"/>
          <p:cNvSpPr txBox="1">
            <a:spLocks noChangeArrowheads="1"/>
          </p:cNvSpPr>
          <p:nvPr/>
        </p:nvSpPr>
        <p:spPr bwMode="auto">
          <a:xfrm>
            <a:off x="3300413" y="2394500"/>
            <a:ext cx="2593975" cy="38417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Company address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	</a:t>
            </a:r>
            <a:r>
              <a:rPr lang="en-US" sz="1400" i="1" dirty="0">
                <a:latin typeface="+mj-lt"/>
              </a:rPr>
              <a:t>Company Address Maint.</a:t>
            </a:r>
            <a:endParaRPr lang="en-US" sz="1400" dirty="0">
              <a:latin typeface="+mj-lt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Entity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Entity</a:t>
            </a:r>
            <a:r>
              <a:rPr lang="en-US" sz="1400" i="1" dirty="0">
                <a:latin typeface="+mj-lt"/>
              </a:rPr>
              <a:t> Code Maintenance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Default entity 	</a:t>
            </a:r>
            <a:r>
              <a:rPr lang="en-US" sz="1400" i="1" dirty="0">
                <a:latin typeface="+mj-lt"/>
              </a:rPr>
              <a:t>System/Account Control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Bank 	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Bank</a:t>
            </a:r>
            <a:r>
              <a:rPr lang="en-US" sz="1400" i="1" dirty="0">
                <a:latin typeface="+mj-lt"/>
              </a:rPr>
              <a:t> Maintenance </a:t>
            </a:r>
            <a:r>
              <a:rPr lang="en-US" sz="1400" dirty="0">
                <a:latin typeface="+mj-lt"/>
              </a:rPr>
              <a:t>and</a:t>
            </a:r>
            <a:r>
              <a:rPr lang="en-US" sz="1400" i="1" dirty="0">
                <a:latin typeface="+mj-lt"/>
              </a:rPr>
              <a:t> 	Accounts Payable Control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Inventory status </a:t>
            </a:r>
            <a:r>
              <a:rPr lang="en-US" sz="1400" i="1" dirty="0">
                <a:latin typeface="+mj-lt"/>
              </a:rPr>
              <a:t>	Inventory Status Code 	Maintenance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Site </a:t>
            </a:r>
            <a:br>
              <a:rPr lang="en-US" sz="1400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Site</a:t>
            </a:r>
            <a:r>
              <a:rPr lang="en-US" sz="1400" i="1" dirty="0">
                <a:latin typeface="+mj-lt"/>
              </a:rPr>
              <a:t> Maintenance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latin typeface="+mj-lt"/>
              </a:rPr>
              <a:t> Location</a:t>
            </a:r>
            <a:br>
              <a:rPr lang="en-US" sz="1400" dirty="0">
                <a:latin typeface="+mj-lt"/>
              </a:rPr>
            </a:br>
            <a:r>
              <a:rPr lang="en-US" sz="1400" i="1" dirty="0">
                <a:latin typeface="+mj-lt"/>
              </a:rPr>
              <a:t>	Location Maintenance</a:t>
            </a:r>
          </a:p>
        </p:txBody>
      </p:sp>
      <p:grpSp>
        <p:nvGrpSpPr>
          <p:cNvPr id="35848" name="Group 47"/>
          <p:cNvGrpSpPr>
            <a:grpSpLocks/>
          </p:cNvGrpSpPr>
          <p:nvPr/>
        </p:nvGrpSpPr>
        <p:grpSpPr bwMode="auto">
          <a:xfrm>
            <a:off x="2947988" y="349800"/>
            <a:ext cx="477837" cy="477838"/>
            <a:chOff x="0" y="351"/>
            <a:chExt cx="401" cy="401"/>
          </a:xfrm>
        </p:grpSpPr>
        <p:sp>
          <p:nvSpPr>
            <p:cNvPr id="35849" name="Oval 48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0" name="Text Box 49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QS-SU-240</a:t>
            </a:r>
          </a:p>
        </p:txBody>
      </p:sp>
      <p:pic>
        <p:nvPicPr>
          <p:cNvPr id="36868" name="Picture 49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Up: Printer</a:t>
            </a:r>
            <a:endParaRPr lang="en-US" dirty="0"/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QS-SU-250</a:t>
            </a:r>
          </a:p>
        </p:txBody>
      </p:sp>
      <p:pic>
        <p:nvPicPr>
          <p:cNvPr id="3789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9141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Your Name to Print-Outs</a:t>
            </a:r>
            <a:endParaRPr lang="en-US" dirty="0"/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QS-SU-260</a:t>
            </a:r>
          </a:p>
        </p:txBody>
      </p:sp>
      <p:pic>
        <p:nvPicPr>
          <p:cNvPr id="3891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112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Standard Edition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 Up Basic Financial Structure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6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Finance</a:t>
            </a:r>
            <a:endParaRPr lang="en-US" dirty="0"/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QS-SU-280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0" y="1278050"/>
            <a:ext cx="9144000" cy="4540250"/>
            <a:chOff x="0" y="1622425"/>
            <a:chExt cx="9144000" cy="4540250"/>
          </a:xfrm>
        </p:grpSpPr>
        <p:sp>
          <p:nvSpPr>
            <p:cNvPr id="421890" name="Rectangle 2"/>
            <p:cNvSpPr>
              <a:spLocks noChangeArrowheads="1"/>
            </p:cNvSpPr>
            <p:nvPr/>
          </p:nvSpPr>
          <p:spPr bwMode="auto">
            <a:xfrm>
              <a:off x="3409950" y="4164013"/>
              <a:ext cx="2486025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0964" name="Rectangle 3"/>
            <p:cNvSpPr>
              <a:spLocks noChangeArrowheads="1"/>
            </p:cNvSpPr>
            <p:nvPr/>
          </p:nvSpPr>
          <p:spPr bwMode="auto">
            <a:xfrm>
              <a:off x="3480865" y="4210050"/>
              <a:ext cx="2406108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 b="1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40965" name="AutoShape 4"/>
            <p:cNvSpPr>
              <a:spLocks noChangeArrowheads="1"/>
            </p:cNvSpPr>
            <p:nvPr/>
          </p:nvSpPr>
          <p:spPr bwMode="auto">
            <a:xfrm>
              <a:off x="2820988" y="4652963"/>
              <a:ext cx="692150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40966" name="Group 5"/>
            <p:cNvGrpSpPr>
              <a:grpSpLocks/>
            </p:cNvGrpSpPr>
            <p:nvPr/>
          </p:nvGrpSpPr>
          <p:grpSpPr bwMode="auto">
            <a:xfrm>
              <a:off x="3194050" y="3937000"/>
              <a:ext cx="477838" cy="477838"/>
              <a:chOff x="0" y="351"/>
              <a:chExt cx="401" cy="401"/>
            </a:xfrm>
          </p:grpSpPr>
          <p:sp>
            <p:nvSpPr>
              <p:cNvPr id="41028" name="Oval 6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29" name="Text Box 7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pic>
          <p:nvPicPr>
            <p:cNvPr id="40967" name="Picture 8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0675" y="4557713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1902" name="Rectangle 14"/>
            <p:cNvSpPr>
              <a:spLocks noChangeArrowheads="1"/>
            </p:cNvSpPr>
            <p:nvPr/>
          </p:nvSpPr>
          <p:spPr bwMode="auto">
            <a:xfrm>
              <a:off x="6305550" y="1849438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40969" name="Group 15"/>
            <p:cNvGrpSpPr>
              <a:grpSpLocks/>
            </p:cNvGrpSpPr>
            <p:nvPr/>
          </p:nvGrpSpPr>
          <p:grpSpPr bwMode="auto">
            <a:xfrm rot="1004478">
              <a:off x="7121525" y="1982788"/>
              <a:ext cx="747713" cy="1546225"/>
              <a:chOff x="434" y="2024"/>
              <a:chExt cx="549" cy="1136"/>
            </a:xfrm>
          </p:grpSpPr>
          <p:sp>
            <p:nvSpPr>
              <p:cNvPr id="41012" name="Freeform 16"/>
              <p:cNvSpPr>
                <a:spLocks/>
              </p:cNvSpPr>
              <p:nvPr/>
            </p:nvSpPr>
            <p:spPr bwMode="auto">
              <a:xfrm>
                <a:off x="469" y="2024"/>
                <a:ext cx="481" cy="1114"/>
              </a:xfrm>
              <a:custGeom>
                <a:avLst/>
                <a:gdLst>
                  <a:gd name="T0" fmla="*/ 1 w 961"/>
                  <a:gd name="T1" fmla="*/ 1 h 2227"/>
                  <a:gd name="T2" fmla="*/ 1 w 961"/>
                  <a:gd name="T3" fmla="*/ 1 h 2227"/>
                  <a:gd name="T4" fmla="*/ 1 w 961"/>
                  <a:gd name="T5" fmla="*/ 1 h 2227"/>
                  <a:gd name="T6" fmla="*/ 1 w 961"/>
                  <a:gd name="T7" fmla="*/ 1 h 2227"/>
                  <a:gd name="T8" fmla="*/ 1 w 961"/>
                  <a:gd name="T9" fmla="*/ 1 h 2227"/>
                  <a:gd name="T10" fmla="*/ 1 w 961"/>
                  <a:gd name="T11" fmla="*/ 1 h 2227"/>
                  <a:gd name="T12" fmla="*/ 1 w 961"/>
                  <a:gd name="T13" fmla="*/ 1 h 2227"/>
                  <a:gd name="T14" fmla="*/ 1 w 961"/>
                  <a:gd name="T15" fmla="*/ 1 h 2227"/>
                  <a:gd name="T16" fmla="*/ 1 w 961"/>
                  <a:gd name="T17" fmla="*/ 1 h 2227"/>
                  <a:gd name="T18" fmla="*/ 1 w 961"/>
                  <a:gd name="T19" fmla="*/ 1 h 2227"/>
                  <a:gd name="T20" fmla="*/ 1 w 961"/>
                  <a:gd name="T21" fmla="*/ 1 h 2227"/>
                  <a:gd name="T22" fmla="*/ 1 w 961"/>
                  <a:gd name="T23" fmla="*/ 1 h 2227"/>
                  <a:gd name="T24" fmla="*/ 1 w 961"/>
                  <a:gd name="T25" fmla="*/ 1 h 2227"/>
                  <a:gd name="T26" fmla="*/ 1 w 961"/>
                  <a:gd name="T27" fmla="*/ 1 h 2227"/>
                  <a:gd name="T28" fmla="*/ 1 w 961"/>
                  <a:gd name="T29" fmla="*/ 1 h 2227"/>
                  <a:gd name="T30" fmla="*/ 1 w 961"/>
                  <a:gd name="T31" fmla="*/ 1 h 2227"/>
                  <a:gd name="T32" fmla="*/ 1 w 961"/>
                  <a:gd name="T33" fmla="*/ 1 h 2227"/>
                  <a:gd name="T34" fmla="*/ 1 w 961"/>
                  <a:gd name="T35" fmla="*/ 1 h 2227"/>
                  <a:gd name="T36" fmla="*/ 1 w 961"/>
                  <a:gd name="T37" fmla="*/ 1 h 2227"/>
                  <a:gd name="T38" fmla="*/ 1 w 961"/>
                  <a:gd name="T39" fmla="*/ 1 h 2227"/>
                  <a:gd name="T40" fmla="*/ 1 w 961"/>
                  <a:gd name="T41" fmla="*/ 1 h 2227"/>
                  <a:gd name="T42" fmla="*/ 1 w 961"/>
                  <a:gd name="T43" fmla="*/ 1 h 2227"/>
                  <a:gd name="T44" fmla="*/ 1 w 961"/>
                  <a:gd name="T45" fmla="*/ 1 h 2227"/>
                  <a:gd name="T46" fmla="*/ 1 w 961"/>
                  <a:gd name="T47" fmla="*/ 1 h 2227"/>
                  <a:gd name="T48" fmla="*/ 1 w 961"/>
                  <a:gd name="T49" fmla="*/ 1 h 2227"/>
                  <a:gd name="T50" fmla="*/ 1 w 961"/>
                  <a:gd name="T51" fmla="*/ 1 h 2227"/>
                  <a:gd name="T52" fmla="*/ 1 w 961"/>
                  <a:gd name="T53" fmla="*/ 1 h 2227"/>
                  <a:gd name="T54" fmla="*/ 1 w 961"/>
                  <a:gd name="T55" fmla="*/ 1 h 2227"/>
                  <a:gd name="T56" fmla="*/ 1 w 961"/>
                  <a:gd name="T57" fmla="*/ 1 h 2227"/>
                  <a:gd name="T58" fmla="*/ 1 w 961"/>
                  <a:gd name="T59" fmla="*/ 1 h 2227"/>
                  <a:gd name="T60" fmla="*/ 1 w 961"/>
                  <a:gd name="T61" fmla="*/ 1 h 2227"/>
                  <a:gd name="T62" fmla="*/ 1 w 961"/>
                  <a:gd name="T63" fmla="*/ 1 h 2227"/>
                  <a:gd name="T64" fmla="*/ 1 w 961"/>
                  <a:gd name="T65" fmla="*/ 1 h 2227"/>
                  <a:gd name="T66" fmla="*/ 1 w 961"/>
                  <a:gd name="T67" fmla="*/ 1 h 2227"/>
                  <a:gd name="T68" fmla="*/ 1 w 961"/>
                  <a:gd name="T69" fmla="*/ 1 h 2227"/>
                  <a:gd name="T70" fmla="*/ 1 w 961"/>
                  <a:gd name="T71" fmla="*/ 1 h 2227"/>
                  <a:gd name="T72" fmla="*/ 1 w 961"/>
                  <a:gd name="T73" fmla="*/ 1 h 2227"/>
                  <a:gd name="T74" fmla="*/ 1 w 961"/>
                  <a:gd name="T75" fmla="*/ 1 h 2227"/>
                  <a:gd name="T76" fmla="*/ 1 w 961"/>
                  <a:gd name="T77" fmla="*/ 1 h 2227"/>
                  <a:gd name="T78" fmla="*/ 1 w 961"/>
                  <a:gd name="T79" fmla="*/ 1 h 2227"/>
                  <a:gd name="T80" fmla="*/ 1 w 961"/>
                  <a:gd name="T81" fmla="*/ 1 h 2227"/>
                  <a:gd name="T82" fmla="*/ 1 w 961"/>
                  <a:gd name="T83" fmla="*/ 1 h 2227"/>
                  <a:gd name="T84" fmla="*/ 1 w 961"/>
                  <a:gd name="T85" fmla="*/ 1 h 2227"/>
                  <a:gd name="T86" fmla="*/ 1 w 961"/>
                  <a:gd name="T87" fmla="*/ 1 h 2227"/>
                  <a:gd name="T88" fmla="*/ 1 w 961"/>
                  <a:gd name="T89" fmla="*/ 1 h 2227"/>
                  <a:gd name="T90" fmla="*/ 1 w 961"/>
                  <a:gd name="T91" fmla="*/ 1 h 2227"/>
                  <a:gd name="T92" fmla="*/ 1 w 961"/>
                  <a:gd name="T93" fmla="*/ 1 h 2227"/>
                  <a:gd name="T94" fmla="*/ 1 w 961"/>
                  <a:gd name="T95" fmla="*/ 1 h 2227"/>
                  <a:gd name="T96" fmla="*/ 1 w 961"/>
                  <a:gd name="T97" fmla="*/ 1 h 2227"/>
                  <a:gd name="T98" fmla="*/ 1 w 961"/>
                  <a:gd name="T99" fmla="*/ 0 h 2227"/>
                  <a:gd name="T100" fmla="*/ 1 w 961"/>
                  <a:gd name="T101" fmla="*/ 1 h 2227"/>
                  <a:gd name="T102" fmla="*/ 1 w 961"/>
                  <a:gd name="T103" fmla="*/ 1 h 2227"/>
                  <a:gd name="T104" fmla="*/ 1 w 961"/>
                  <a:gd name="T105" fmla="*/ 1 h 2227"/>
                  <a:gd name="T106" fmla="*/ 1 w 961"/>
                  <a:gd name="T107" fmla="*/ 1 h 2227"/>
                  <a:gd name="T108" fmla="*/ 1 w 961"/>
                  <a:gd name="T109" fmla="*/ 1 h 2227"/>
                  <a:gd name="T110" fmla="*/ 1 w 961"/>
                  <a:gd name="T111" fmla="*/ 1 h 2227"/>
                  <a:gd name="T112" fmla="*/ 1 w 961"/>
                  <a:gd name="T113" fmla="*/ 1 h 2227"/>
                  <a:gd name="T114" fmla="*/ 1 w 961"/>
                  <a:gd name="T115" fmla="*/ 1 h 2227"/>
                  <a:gd name="T116" fmla="*/ 1 w 961"/>
                  <a:gd name="T117" fmla="*/ 1 h 2227"/>
                  <a:gd name="T118" fmla="*/ 1 w 961"/>
                  <a:gd name="T119" fmla="*/ 1 h 222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961"/>
                  <a:gd name="T181" fmla="*/ 0 h 2227"/>
                  <a:gd name="T182" fmla="*/ 961 w 961"/>
                  <a:gd name="T183" fmla="*/ 2227 h 222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961" h="2227">
                    <a:moveTo>
                      <a:pt x="516" y="1356"/>
                    </a:moveTo>
                    <a:lnTo>
                      <a:pt x="509" y="1358"/>
                    </a:lnTo>
                    <a:lnTo>
                      <a:pt x="502" y="1361"/>
                    </a:lnTo>
                    <a:lnTo>
                      <a:pt x="494" y="1363"/>
                    </a:lnTo>
                    <a:lnTo>
                      <a:pt x="486" y="1364"/>
                    </a:lnTo>
                    <a:lnTo>
                      <a:pt x="479" y="1365"/>
                    </a:lnTo>
                    <a:lnTo>
                      <a:pt x="471" y="1367"/>
                    </a:lnTo>
                    <a:lnTo>
                      <a:pt x="463" y="1368"/>
                    </a:lnTo>
                    <a:lnTo>
                      <a:pt x="456" y="1368"/>
                    </a:lnTo>
                    <a:lnTo>
                      <a:pt x="445" y="1364"/>
                    </a:lnTo>
                    <a:lnTo>
                      <a:pt x="433" y="1361"/>
                    </a:lnTo>
                    <a:lnTo>
                      <a:pt x="422" y="1358"/>
                    </a:lnTo>
                    <a:lnTo>
                      <a:pt x="410" y="1356"/>
                    </a:lnTo>
                    <a:lnTo>
                      <a:pt x="399" y="1355"/>
                    </a:lnTo>
                    <a:lnTo>
                      <a:pt x="387" y="1355"/>
                    </a:lnTo>
                    <a:lnTo>
                      <a:pt x="375" y="1354"/>
                    </a:lnTo>
                    <a:lnTo>
                      <a:pt x="363" y="1354"/>
                    </a:lnTo>
                    <a:lnTo>
                      <a:pt x="351" y="1355"/>
                    </a:lnTo>
                    <a:lnTo>
                      <a:pt x="340" y="1356"/>
                    </a:lnTo>
                    <a:lnTo>
                      <a:pt x="328" y="1357"/>
                    </a:lnTo>
                    <a:lnTo>
                      <a:pt x="317" y="1358"/>
                    </a:lnTo>
                    <a:lnTo>
                      <a:pt x="305" y="1361"/>
                    </a:lnTo>
                    <a:lnTo>
                      <a:pt x="294" y="1364"/>
                    </a:lnTo>
                    <a:lnTo>
                      <a:pt x="282" y="1367"/>
                    </a:lnTo>
                    <a:lnTo>
                      <a:pt x="272" y="1370"/>
                    </a:lnTo>
                    <a:lnTo>
                      <a:pt x="250" y="1377"/>
                    </a:lnTo>
                    <a:lnTo>
                      <a:pt x="229" y="1385"/>
                    </a:lnTo>
                    <a:lnTo>
                      <a:pt x="210" y="1395"/>
                    </a:lnTo>
                    <a:lnTo>
                      <a:pt x="190" y="1406"/>
                    </a:lnTo>
                    <a:lnTo>
                      <a:pt x="172" y="1420"/>
                    </a:lnTo>
                    <a:lnTo>
                      <a:pt x="153" y="1433"/>
                    </a:lnTo>
                    <a:lnTo>
                      <a:pt x="136" y="1448"/>
                    </a:lnTo>
                    <a:lnTo>
                      <a:pt x="120" y="1464"/>
                    </a:lnTo>
                    <a:lnTo>
                      <a:pt x="105" y="1482"/>
                    </a:lnTo>
                    <a:lnTo>
                      <a:pt x="90" y="1499"/>
                    </a:lnTo>
                    <a:lnTo>
                      <a:pt x="76" y="1517"/>
                    </a:lnTo>
                    <a:lnTo>
                      <a:pt x="64" y="1537"/>
                    </a:lnTo>
                    <a:lnTo>
                      <a:pt x="53" y="1557"/>
                    </a:lnTo>
                    <a:lnTo>
                      <a:pt x="42" y="1577"/>
                    </a:lnTo>
                    <a:lnTo>
                      <a:pt x="34" y="1598"/>
                    </a:lnTo>
                    <a:lnTo>
                      <a:pt x="26" y="1619"/>
                    </a:lnTo>
                    <a:lnTo>
                      <a:pt x="15" y="1649"/>
                    </a:lnTo>
                    <a:lnTo>
                      <a:pt x="8" y="1680"/>
                    </a:lnTo>
                    <a:lnTo>
                      <a:pt x="2" y="1711"/>
                    </a:lnTo>
                    <a:lnTo>
                      <a:pt x="0" y="1744"/>
                    </a:lnTo>
                    <a:lnTo>
                      <a:pt x="0" y="1778"/>
                    </a:lnTo>
                    <a:lnTo>
                      <a:pt x="0" y="1811"/>
                    </a:lnTo>
                    <a:lnTo>
                      <a:pt x="1" y="1845"/>
                    </a:lnTo>
                    <a:lnTo>
                      <a:pt x="3" y="1878"/>
                    </a:lnTo>
                    <a:lnTo>
                      <a:pt x="6" y="1878"/>
                    </a:lnTo>
                    <a:lnTo>
                      <a:pt x="9" y="1893"/>
                    </a:lnTo>
                    <a:lnTo>
                      <a:pt x="12" y="1909"/>
                    </a:lnTo>
                    <a:lnTo>
                      <a:pt x="16" y="1925"/>
                    </a:lnTo>
                    <a:lnTo>
                      <a:pt x="22" y="1941"/>
                    </a:lnTo>
                    <a:lnTo>
                      <a:pt x="27" y="1960"/>
                    </a:lnTo>
                    <a:lnTo>
                      <a:pt x="34" y="1979"/>
                    </a:lnTo>
                    <a:lnTo>
                      <a:pt x="42" y="2000"/>
                    </a:lnTo>
                    <a:lnTo>
                      <a:pt x="53" y="2019"/>
                    </a:lnTo>
                    <a:lnTo>
                      <a:pt x="60" y="2035"/>
                    </a:lnTo>
                    <a:lnTo>
                      <a:pt x="68" y="2050"/>
                    </a:lnTo>
                    <a:lnTo>
                      <a:pt x="77" y="2065"/>
                    </a:lnTo>
                    <a:lnTo>
                      <a:pt x="87" y="2080"/>
                    </a:lnTo>
                    <a:lnTo>
                      <a:pt x="98" y="2093"/>
                    </a:lnTo>
                    <a:lnTo>
                      <a:pt x="108" y="2106"/>
                    </a:lnTo>
                    <a:lnTo>
                      <a:pt x="121" y="2119"/>
                    </a:lnTo>
                    <a:lnTo>
                      <a:pt x="134" y="2130"/>
                    </a:lnTo>
                    <a:lnTo>
                      <a:pt x="146" y="2142"/>
                    </a:lnTo>
                    <a:lnTo>
                      <a:pt x="160" y="2152"/>
                    </a:lnTo>
                    <a:lnTo>
                      <a:pt x="174" y="2163"/>
                    </a:lnTo>
                    <a:lnTo>
                      <a:pt x="189" y="2172"/>
                    </a:lnTo>
                    <a:lnTo>
                      <a:pt x="204" y="2181"/>
                    </a:lnTo>
                    <a:lnTo>
                      <a:pt x="219" y="2190"/>
                    </a:lnTo>
                    <a:lnTo>
                      <a:pt x="234" y="2198"/>
                    </a:lnTo>
                    <a:lnTo>
                      <a:pt x="250" y="2205"/>
                    </a:lnTo>
                    <a:lnTo>
                      <a:pt x="268" y="2213"/>
                    </a:lnTo>
                    <a:lnTo>
                      <a:pt x="287" y="2220"/>
                    </a:lnTo>
                    <a:lnTo>
                      <a:pt x="306" y="2224"/>
                    </a:lnTo>
                    <a:lnTo>
                      <a:pt x="326" y="2226"/>
                    </a:lnTo>
                    <a:lnTo>
                      <a:pt x="347" y="2227"/>
                    </a:lnTo>
                    <a:lnTo>
                      <a:pt x="368" y="2227"/>
                    </a:lnTo>
                    <a:lnTo>
                      <a:pt x="388" y="2226"/>
                    </a:lnTo>
                    <a:lnTo>
                      <a:pt x="409" y="2226"/>
                    </a:lnTo>
                    <a:lnTo>
                      <a:pt x="421" y="2225"/>
                    </a:lnTo>
                    <a:lnTo>
                      <a:pt x="431" y="2222"/>
                    </a:lnTo>
                    <a:lnTo>
                      <a:pt x="441" y="2220"/>
                    </a:lnTo>
                    <a:lnTo>
                      <a:pt x="452" y="2218"/>
                    </a:lnTo>
                    <a:lnTo>
                      <a:pt x="462" y="2216"/>
                    </a:lnTo>
                    <a:lnTo>
                      <a:pt x="473" y="2216"/>
                    </a:lnTo>
                    <a:lnTo>
                      <a:pt x="483" y="2216"/>
                    </a:lnTo>
                    <a:lnTo>
                      <a:pt x="493" y="2218"/>
                    </a:lnTo>
                    <a:lnTo>
                      <a:pt x="499" y="2220"/>
                    </a:lnTo>
                    <a:lnTo>
                      <a:pt x="505" y="2221"/>
                    </a:lnTo>
                    <a:lnTo>
                      <a:pt x="511" y="2222"/>
                    </a:lnTo>
                    <a:lnTo>
                      <a:pt x="516" y="2222"/>
                    </a:lnTo>
                    <a:lnTo>
                      <a:pt x="522" y="2222"/>
                    </a:lnTo>
                    <a:lnTo>
                      <a:pt x="527" y="2222"/>
                    </a:lnTo>
                    <a:lnTo>
                      <a:pt x="532" y="2222"/>
                    </a:lnTo>
                    <a:lnTo>
                      <a:pt x="538" y="2222"/>
                    </a:lnTo>
                    <a:lnTo>
                      <a:pt x="543" y="2222"/>
                    </a:lnTo>
                    <a:lnTo>
                      <a:pt x="549" y="2222"/>
                    </a:lnTo>
                    <a:lnTo>
                      <a:pt x="554" y="2224"/>
                    </a:lnTo>
                    <a:lnTo>
                      <a:pt x="560" y="2224"/>
                    </a:lnTo>
                    <a:lnTo>
                      <a:pt x="567" y="2224"/>
                    </a:lnTo>
                    <a:lnTo>
                      <a:pt x="575" y="2222"/>
                    </a:lnTo>
                    <a:lnTo>
                      <a:pt x="582" y="2224"/>
                    </a:lnTo>
                    <a:lnTo>
                      <a:pt x="589" y="2227"/>
                    </a:lnTo>
                    <a:lnTo>
                      <a:pt x="597" y="2226"/>
                    </a:lnTo>
                    <a:lnTo>
                      <a:pt x="605" y="2226"/>
                    </a:lnTo>
                    <a:lnTo>
                      <a:pt x="612" y="2225"/>
                    </a:lnTo>
                    <a:lnTo>
                      <a:pt x="619" y="2225"/>
                    </a:lnTo>
                    <a:lnTo>
                      <a:pt x="626" y="2224"/>
                    </a:lnTo>
                    <a:lnTo>
                      <a:pt x="633" y="2222"/>
                    </a:lnTo>
                    <a:lnTo>
                      <a:pt x="640" y="2220"/>
                    </a:lnTo>
                    <a:lnTo>
                      <a:pt x="647" y="2218"/>
                    </a:lnTo>
                    <a:lnTo>
                      <a:pt x="650" y="2219"/>
                    </a:lnTo>
                    <a:lnTo>
                      <a:pt x="655" y="2219"/>
                    </a:lnTo>
                    <a:lnTo>
                      <a:pt x="658" y="2219"/>
                    </a:lnTo>
                    <a:lnTo>
                      <a:pt x="660" y="2216"/>
                    </a:lnTo>
                    <a:lnTo>
                      <a:pt x="670" y="2214"/>
                    </a:lnTo>
                    <a:lnTo>
                      <a:pt x="679" y="2213"/>
                    </a:lnTo>
                    <a:lnTo>
                      <a:pt x="688" y="2210"/>
                    </a:lnTo>
                    <a:lnTo>
                      <a:pt x="696" y="2206"/>
                    </a:lnTo>
                    <a:lnTo>
                      <a:pt x="704" y="2203"/>
                    </a:lnTo>
                    <a:lnTo>
                      <a:pt x="713" y="2199"/>
                    </a:lnTo>
                    <a:lnTo>
                      <a:pt x="723" y="2196"/>
                    </a:lnTo>
                    <a:lnTo>
                      <a:pt x="732" y="2194"/>
                    </a:lnTo>
                    <a:lnTo>
                      <a:pt x="761" y="2178"/>
                    </a:lnTo>
                    <a:lnTo>
                      <a:pt x="788" y="2159"/>
                    </a:lnTo>
                    <a:lnTo>
                      <a:pt x="814" y="2138"/>
                    </a:lnTo>
                    <a:lnTo>
                      <a:pt x="838" y="2115"/>
                    </a:lnTo>
                    <a:lnTo>
                      <a:pt x="859" y="2090"/>
                    </a:lnTo>
                    <a:lnTo>
                      <a:pt x="878" y="2063"/>
                    </a:lnTo>
                    <a:lnTo>
                      <a:pt x="896" y="2036"/>
                    </a:lnTo>
                    <a:lnTo>
                      <a:pt x="909" y="2006"/>
                    </a:lnTo>
                    <a:lnTo>
                      <a:pt x="913" y="2004"/>
                    </a:lnTo>
                    <a:lnTo>
                      <a:pt x="921" y="1981"/>
                    </a:lnTo>
                    <a:lnTo>
                      <a:pt x="929" y="1958"/>
                    </a:lnTo>
                    <a:lnTo>
                      <a:pt x="937" y="1933"/>
                    </a:lnTo>
                    <a:lnTo>
                      <a:pt x="944" y="1909"/>
                    </a:lnTo>
                    <a:lnTo>
                      <a:pt x="951" y="1885"/>
                    </a:lnTo>
                    <a:lnTo>
                      <a:pt x="956" y="1861"/>
                    </a:lnTo>
                    <a:lnTo>
                      <a:pt x="959" y="1835"/>
                    </a:lnTo>
                    <a:lnTo>
                      <a:pt x="961" y="1810"/>
                    </a:lnTo>
                    <a:lnTo>
                      <a:pt x="959" y="1782"/>
                    </a:lnTo>
                    <a:lnTo>
                      <a:pt x="959" y="1754"/>
                    </a:lnTo>
                    <a:lnTo>
                      <a:pt x="958" y="1725"/>
                    </a:lnTo>
                    <a:lnTo>
                      <a:pt x="951" y="1698"/>
                    </a:lnTo>
                    <a:lnTo>
                      <a:pt x="949" y="1684"/>
                    </a:lnTo>
                    <a:lnTo>
                      <a:pt x="945" y="1672"/>
                    </a:lnTo>
                    <a:lnTo>
                      <a:pt x="942" y="1659"/>
                    </a:lnTo>
                    <a:lnTo>
                      <a:pt x="942" y="1644"/>
                    </a:lnTo>
                    <a:lnTo>
                      <a:pt x="935" y="1627"/>
                    </a:lnTo>
                    <a:lnTo>
                      <a:pt x="928" y="1610"/>
                    </a:lnTo>
                    <a:lnTo>
                      <a:pt x="921" y="1593"/>
                    </a:lnTo>
                    <a:lnTo>
                      <a:pt x="914" y="1576"/>
                    </a:lnTo>
                    <a:lnTo>
                      <a:pt x="907" y="1560"/>
                    </a:lnTo>
                    <a:lnTo>
                      <a:pt x="899" y="1544"/>
                    </a:lnTo>
                    <a:lnTo>
                      <a:pt x="890" y="1528"/>
                    </a:lnTo>
                    <a:lnTo>
                      <a:pt x="880" y="1512"/>
                    </a:lnTo>
                    <a:lnTo>
                      <a:pt x="866" y="1494"/>
                    </a:lnTo>
                    <a:lnTo>
                      <a:pt x="852" y="1478"/>
                    </a:lnTo>
                    <a:lnTo>
                      <a:pt x="837" y="1462"/>
                    </a:lnTo>
                    <a:lnTo>
                      <a:pt x="821" y="1447"/>
                    </a:lnTo>
                    <a:lnTo>
                      <a:pt x="805" y="1433"/>
                    </a:lnTo>
                    <a:lnTo>
                      <a:pt x="787" y="1421"/>
                    </a:lnTo>
                    <a:lnTo>
                      <a:pt x="768" y="1410"/>
                    </a:lnTo>
                    <a:lnTo>
                      <a:pt x="748" y="1401"/>
                    </a:lnTo>
                    <a:lnTo>
                      <a:pt x="738" y="1395"/>
                    </a:lnTo>
                    <a:lnTo>
                      <a:pt x="727" y="1390"/>
                    </a:lnTo>
                    <a:lnTo>
                      <a:pt x="717" y="1385"/>
                    </a:lnTo>
                    <a:lnTo>
                      <a:pt x="705" y="1380"/>
                    </a:lnTo>
                    <a:lnTo>
                      <a:pt x="694" y="1376"/>
                    </a:lnTo>
                    <a:lnTo>
                      <a:pt x="682" y="1372"/>
                    </a:lnTo>
                    <a:lnTo>
                      <a:pt x="671" y="1369"/>
                    </a:lnTo>
                    <a:lnTo>
                      <a:pt x="659" y="1367"/>
                    </a:lnTo>
                    <a:lnTo>
                      <a:pt x="648" y="1364"/>
                    </a:lnTo>
                    <a:lnTo>
                      <a:pt x="636" y="1362"/>
                    </a:lnTo>
                    <a:lnTo>
                      <a:pt x="624" y="1360"/>
                    </a:lnTo>
                    <a:lnTo>
                      <a:pt x="612" y="1358"/>
                    </a:lnTo>
                    <a:lnTo>
                      <a:pt x="600" y="1357"/>
                    </a:lnTo>
                    <a:lnTo>
                      <a:pt x="588" y="1356"/>
                    </a:lnTo>
                    <a:lnTo>
                      <a:pt x="576" y="1355"/>
                    </a:lnTo>
                    <a:lnTo>
                      <a:pt x="564" y="1355"/>
                    </a:lnTo>
                    <a:lnTo>
                      <a:pt x="561" y="1293"/>
                    </a:lnTo>
                    <a:lnTo>
                      <a:pt x="560" y="1231"/>
                    </a:lnTo>
                    <a:lnTo>
                      <a:pt x="558" y="1170"/>
                    </a:lnTo>
                    <a:lnTo>
                      <a:pt x="556" y="1110"/>
                    </a:lnTo>
                    <a:lnTo>
                      <a:pt x="544" y="511"/>
                    </a:lnTo>
                    <a:lnTo>
                      <a:pt x="543" y="438"/>
                    </a:lnTo>
                    <a:lnTo>
                      <a:pt x="544" y="435"/>
                    </a:lnTo>
                    <a:lnTo>
                      <a:pt x="551" y="440"/>
                    </a:lnTo>
                    <a:lnTo>
                      <a:pt x="558" y="446"/>
                    </a:lnTo>
                    <a:lnTo>
                      <a:pt x="564" y="453"/>
                    </a:lnTo>
                    <a:lnTo>
                      <a:pt x="571" y="460"/>
                    </a:lnTo>
                    <a:lnTo>
                      <a:pt x="577" y="466"/>
                    </a:lnTo>
                    <a:lnTo>
                      <a:pt x="585" y="469"/>
                    </a:lnTo>
                    <a:lnTo>
                      <a:pt x="594" y="473"/>
                    </a:lnTo>
                    <a:lnTo>
                      <a:pt x="603" y="473"/>
                    </a:lnTo>
                    <a:lnTo>
                      <a:pt x="607" y="465"/>
                    </a:lnTo>
                    <a:lnTo>
                      <a:pt x="612" y="456"/>
                    </a:lnTo>
                    <a:lnTo>
                      <a:pt x="613" y="448"/>
                    </a:lnTo>
                    <a:lnTo>
                      <a:pt x="610" y="439"/>
                    </a:lnTo>
                    <a:lnTo>
                      <a:pt x="598" y="432"/>
                    </a:lnTo>
                    <a:lnTo>
                      <a:pt x="589" y="424"/>
                    </a:lnTo>
                    <a:lnTo>
                      <a:pt x="580" y="415"/>
                    </a:lnTo>
                    <a:lnTo>
                      <a:pt x="573" y="403"/>
                    </a:lnTo>
                    <a:lnTo>
                      <a:pt x="566" y="393"/>
                    </a:lnTo>
                    <a:lnTo>
                      <a:pt x="559" y="382"/>
                    </a:lnTo>
                    <a:lnTo>
                      <a:pt x="553" y="370"/>
                    </a:lnTo>
                    <a:lnTo>
                      <a:pt x="546" y="359"/>
                    </a:lnTo>
                    <a:lnTo>
                      <a:pt x="544" y="352"/>
                    </a:lnTo>
                    <a:lnTo>
                      <a:pt x="541" y="346"/>
                    </a:lnTo>
                    <a:lnTo>
                      <a:pt x="541" y="340"/>
                    </a:lnTo>
                    <a:lnTo>
                      <a:pt x="547" y="337"/>
                    </a:lnTo>
                    <a:lnTo>
                      <a:pt x="554" y="329"/>
                    </a:lnTo>
                    <a:lnTo>
                      <a:pt x="557" y="319"/>
                    </a:lnTo>
                    <a:lnTo>
                      <a:pt x="556" y="309"/>
                    </a:lnTo>
                    <a:lnTo>
                      <a:pt x="554" y="301"/>
                    </a:lnTo>
                    <a:lnTo>
                      <a:pt x="549" y="289"/>
                    </a:lnTo>
                    <a:lnTo>
                      <a:pt x="553" y="278"/>
                    </a:lnTo>
                    <a:lnTo>
                      <a:pt x="559" y="268"/>
                    </a:lnTo>
                    <a:lnTo>
                      <a:pt x="559" y="256"/>
                    </a:lnTo>
                    <a:lnTo>
                      <a:pt x="560" y="254"/>
                    </a:lnTo>
                    <a:lnTo>
                      <a:pt x="561" y="255"/>
                    </a:lnTo>
                    <a:lnTo>
                      <a:pt x="562" y="256"/>
                    </a:lnTo>
                    <a:lnTo>
                      <a:pt x="562" y="249"/>
                    </a:lnTo>
                    <a:lnTo>
                      <a:pt x="568" y="243"/>
                    </a:lnTo>
                    <a:lnTo>
                      <a:pt x="573" y="238"/>
                    </a:lnTo>
                    <a:lnTo>
                      <a:pt x="577" y="232"/>
                    </a:lnTo>
                    <a:lnTo>
                      <a:pt x="582" y="226"/>
                    </a:lnTo>
                    <a:lnTo>
                      <a:pt x="587" y="220"/>
                    </a:lnTo>
                    <a:lnTo>
                      <a:pt x="590" y="215"/>
                    </a:lnTo>
                    <a:lnTo>
                      <a:pt x="594" y="209"/>
                    </a:lnTo>
                    <a:lnTo>
                      <a:pt x="597" y="203"/>
                    </a:lnTo>
                    <a:lnTo>
                      <a:pt x="613" y="171"/>
                    </a:lnTo>
                    <a:lnTo>
                      <a:pt x="618" y="136"/>
                    </a:lnTo>
                    <a:lnTo>
                      <a:pt x="617" y="101"/>
                    </a:lnTo>
                    <a:lnTo>
                      <a:pt x="610" y="65"/>
                    </a:lnTo>
                    <a:lnTo>
                      <a:pt x="605" y="52"/>
                    </a:lnTo>
                    <a:lnTo>
                      <a:pt x="598" y="42"/>
                    </a:lnTo>
                    <a:lnTo>
                      <a:pt x="590" y="33"/>
                    </a:lnTo>
                    <a:lnTo>
                      <a:pt x="581" y="26"/>
                    </a:lnTo>
                    <a:lnTo>
                      <a:pt x="571" y="19"/>
                    </a:lnTo>
                    <a:lnTo>
                      <a:pt x="559" y="14"/>
                    </a:lnTo>
                    <a:lnTo>
                      <a:pt x="547" y="10"/>
                    </a:lnTo>
                    <a:lnTo>
                      <a:pt x="536" y="5"/>
                    </a:lnTo>
                    <a:lnTo>
                      <a:pt x="531" y="4"/>
                    </a:lnTo>
                    <a:lnTo>
                      <a:pt x="527" y="1"/>
                    </a:lnTo>
                    <a:lnTo>
                      <a:pt x="521" y="0"/>
                    </a:lnTo>
                    <a:lnTo>
                      <a:pt x="516" y="0"/>
                    </a:lnTo>
                    <a:lnTo>
                      <a:pt x="516" y="48"/>
                    </a:lnTo>
                    <a:lnTo>
                      <a:pt x="526" y="46"/>
                    </a:lnTo>
                    <a:lnTo>
                      <a:pt x="535" y="48"/>
                    </a:lnTo>
                    <a:lnTo>
                      <a:pt x="543" y="49"/>
                    </a:lnTo>
                    <a:lnTo>
                      <a:pt x="552" y="52"/>
                    </a:lnTo>
                    <a:lnTo>
                      <a:pt x="560" y="57"/>
                    </a:lnTo>
                    <a:lnTo>
                      <a:pt x="567" y="63"/>
                    </a:lnTo>
                    <a:lnTo>
                      <a:pt x="573" y="68"/>
                    </a:lnTo>
                    <a:lnTo>
                      <a:pt x="576" y="76"/>
                    </a:lnTo>
                    <a:lnTo>
                      <a:pt x="579" y="92"/>
                    </a:lnTo>
                    <a:lnTo>
                      <a:pt x="580" y="110"/>
                    </a:lnTo>
                    <a:lnTo>
                      <a:pt x="579" y="126"/>
                    </a:lnTo>
                    <a:lnTo>
                      <a:pt x="575" y="142"/>
                    </a:lnTo>
                    <a:lnTo>
                      <a:pt x="571" y="157"/>
                    </a:lnTo>
                    <a:lnTo>
                      <a:pt x="565" y="173"/>
                    </a:lnTo>
                    <a:lnTo>
                      <a:pt x="559" y="188"/>
                    </a:lnTo>
                    <a:lnTo>
                      <a:pt x="552" y="202"/>
                    </a:lnTo>
                    <a:lnTo>
                      <a:pt x="551" y="208"/>
                    </a:lnTo>
                    <a:lnTo>
                      <a:pt x="547" y="213"/>
                    </a:lnTo>
                    <a:lnTo>
                      <a:pt x="543" y="219"/>
                    </a:lnTo>
                    <a:lnTo>
                      <a:pt x="538" y="225"/>
                    </a:lnTo>
                    <a:lnTo>
                      <a:pt x="534" y="223"/>
                    </a:lnTo>
                    <a:lnTo>
                      <a:pt x="528" y="223"/>
                    </a:lnTo>
                    <a:lnTo>
                      <a:pt x="522" y="223"/>
                    </a:lnTo>
                    <a:lnTo>
                      <a:pt x="516" y="224"/>
                    </a:lnTo>
                    <a:lnTo>
                      <a:pt x="515" y="224"/>
                    </a:lnTo>
                    <a:lnTo>
                      <a:pt x="514" y="224"/>
                    </a:lnTo>
                    <a:lnTo>
                      <a:pt x="513" y="225"/>
                    </a:lnTo>
                    <a:lnTo>
                      <a:pt x="501" y="213"/>
                    </a:lnTo>
                    <a:lnTo>
                      <a:pt x="490" y="202"/>
                    </a:lnTo>
                    <a:lnTo>
                      <a:pt x="478" y="189"/>
                    </a:lnTo>
                    <a:lnTo>
                      <a:pt x="468" y="175"/>
                    </a:lnTo>
                    <a:lnTo>
                      <a:pt x="460" y="162"/>
                    </a:lnTo>
                    <a:lnTo>
                      <a:pt x="455" y="147"/>
                    </a:lnTo>
                    <a:lnTo>
                      <a:pt x="453" y="130"/>
                    </a:lnTo>
                    <a:lnTo>
                      <a:pt x="455" y="113"/>
                    </a:lnTo>
                    <a:lnTo>
                      <a:pt x="460" y="99"/>
                    </a:lnTo>
                    <a:lnTo>
                      <a:pt x="466" y="83"/>
                    </a:lnTo>
                    <a:lnTo>
                      <a:pt x="473" y="71"/>
                    </a:lnTo>
                    <a:lnTo>
                      <a:pt x="485" y="64"/>
                    </a:lnTo>
                    <a:lnTo>
                      <a:pt x="492" y="58"/>
                    </a:lnTo>
                    <a:lnTo>
                      <a:pt x="500" y="52"/>
                    </a:lnTo>
                    <a:lnTo>
                      <a:pt x="508" y="49"/>
                    </a:lnTo>
                    <a:lnTo>
                      <a:pt x="516" y="48"/>
                    </a:lnTo>
                    <a:lnTo>
                      <a:pt x="516" y="0"/>
                    </a:lnTo>
                    <a:lnTo>
                      <a:pt x="508" y="0"/>
                    </a:lnTo>
                    <a:lnTo>
                      <a:pt x="500" y="0"/>
                    </a:lnTo>
                    <a:lnTo>
                      <a:pt x="492" y="0"/>
                    </a:lnTo>
                    <a:lnTo>
                      <a:pt x="484" y="3"/>
                    </a:lnTo>
                    <a:lnTo>
                      <a:pt x="476" y="5"/>
                    </a:lnTo>
                    <a:lnTo>
                      <a:pt x="468" y="8"/>
                    </a:lnTo>
                    <a:lnTo>
                      <a:pt x="460" y="13"/>
                    </a:lnTo>
                    <a:lnTo>
                      <a:pt x="453" y="19"/>
                    </a:lnTo>
                    <a:lnTo>
                      <a:pt x="441" y="38"/>
                    </a:lnTo>
                    <a:lnTo>
                      <a:pt x="431" y="59"/>
                    </a:lnTo>
                    <a:lnTo>
                      <a:pt x="423" y="81"/>
                    </a:lnTo>
                    <a:lnTo>
                      <a:pt x="417" y="104"/>
                    </a:lnTo>
                    <a:lnTo>
                      <a:pt x="416" y="128"/>
                    </a:lnTo>
                    <a:lnTo>
                      <a:pt x="417" y="151"/>
                    </a:lnTo>
                    <a:lnTo>
                      <a:pt x="423" y="174"/>
                    </a:lnTo>
                    <a:lnTo>
                      <a:pt x="433" y="196"/>
                    </a:lnTo>
                    <a:lnTo>
                      <a:pt x="440" y="208"/>
                    </a:lnTo>
                    <a:lnTo>
                      <a:pt x="448" y="218"/>
                    </a:lnTo>
                    <a:lnTo>
                      <a:pt x="458" y="230"/>
                    </a:lnTo>
                    <a:lnTo>
                      <a:pt x="466" y="240"/>
                    </a:lnTo>
                    <a:lnTo>
                      <a:pt x="474" y="251"/>
                    </a:lnTo>
                    <a:lnTo>
                      <a:pt x="481" y="262"/>
                    </a:lnTo>
                    <a:lnTo>
                      <a:pt x="487" y="273"/>
                    </a:lnTo>
                    <a:lnTo>
                      <a:pt x="493" y="285"/>
                    </a:lnTo>
                    <a:lnTo>
                      <a:pt x="490" y="288"/>
                    </a:lnTo>
                    <a:lnTo>
                      <a:pt x="486" y="293"/>
                    </a:lnTo>
                    <a:lnTo>
                      <a:pt x="483" y="296"/>
                    </a:lnTo>
                    <a:lnTo>
                      <a:pt x="482" y="301"/>
                    </a:lnTo>
                    <a:lnTo>
                      <a:pt x="479" y="312"/>
                    </a:lnTo>
                    <a:lnTo>
                      <a:pt x="481" y="323"/>
                    </a:lnTo>
                    <a:lnTo>
                      <a:pt x="484" y="333"/>
                    </a:lnTo>
                    <a:lnTo>
                      <a:pt x="490" y="340"/>
                    </a:lnTo>
                    <a:lnTo>
                      <a:pt x="483" y="354"/>
                    </a:lnTo>
                    <a:lnTo>
                      <a:pt x="476" y="367"/>
                    </a:lnTo>
                    <a:lnTo>
                      <a:pt x="468" y="379"/>
                    </a:lnTo>
                    <a:lnTo>
                      <a:pt x="459" y="392"/>
                    </a:lnTo>
                    <a:lnTo>
                      <a:pt x="448" y="403"/>
                    </a:lnTo>
                    <a:lnTo>
                      <a:pt x="438" y="415"/>
                    </a:lnTo>
                    <a:lnTo>
                      <a:pt x="426" y="425"/>
                    </a:lnTo>
                    <a:lnTo>
                      <a:pt x="415" y="436"/>
                    </a:lnTo>
                    <a:lnTo>
                      <a:pt x="413" y="439"/>
                    </a:lnTo>
                    <a:lnTo>
                      <a:pt x="411" y="445"/>
                    </a:lnTo>
                    <a:lnTo>
                      <a:pt x="413" y="450"/>
                    </a:lnTo>
                    <a:lnTo>
                      <a:pt x="415" y="455"/>
                    </a:lnTo>
                    <a:lnTo>
                      <a:pt x="419" y="461"/>
                    </a:lnTo>
                    <a:lnTo>
                      <a:pt x="426" y="465"/>
                    </a:lnTo>
                    <a:lnTo>
                      <a:pt x="433" y="467"/>
                    </a:lnTo>
                    <a:lnTo>
                      <a:pt x="440" y="467"/>
                    </a:lnTo>
                    <a:lnTo>
                      <a:pt x="449" y="458"/>
                    </a:lnTo>
                    <a:lnTo>
                      <a:pt x="459" y="448"/>
                    </a:lnTo>
                    <a:lnTo>
                      <a:pt x="467" y="438"/>
                    </a:lnTo>
                    <a:lnTo>
                      <a:pt x="474" y="427"/>
                    </a:lnTo>
                    <a:lnTo>
                      <a:pt x="481" y="416"/>
                    </a:lnTo>
                    <a:lnTo>
                      <a:pt x="487" y="406"/>
                    </a:lnTo>
                    <a:lnTo>
                      <a:pt x="493" y="394"/>
                    </a:lnTo>
                    <a:lnTo>
                      <a:pt x="500" y="384"/>
                    </a:lnTo>
                    <a:lnTo>
                      <a:pt x="502" y="453"/>
                    </a:lnTo>
                    <a:lnTo>
                      <a:pt x="505" y="526"/>
                    </a:lnTo>
                    <a:lnTo>
                      <a:pt x="506" y="597"/>
                    </a:lnTo>
                    <a:lnTo>
                      <a:pt x="506" y="665"/>
                    </a:lnTo>
                    <a:lnTo>
                      <a:pt x="514" y="1026"/>
                    </a:lnTo>
                    <a:lnTo>
                      <a:pt x="516" y="1267"/>
                    </a:lnTo>
                    <a:lnTo>
                      <a:pt x="516" y="1356"/>
                    </a:lnTo>
                    <a:close/>
                  </a:path>
                </a:pathLst>
              </a:custGeom>
              <a:solidFill>
                <a:srgbClr val="A6AB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13" name="Freeform 17"/>
              <p:cNvSpPr>
                <a:spLocks/>
              </p:cNvSpPr>
              <p:nvPr/>
            </p:nvSpPr>
            <p:spPr bwMode="auto">
              <a:xfrm>
                <a:off x="453" y="2692"/>
                <a:ext cx="116" cy="129"/>
              </a:xfrm>
              <a:custGeom>
                <a:avLst/>
                <a:gdLst>
                  <a:gd name="T0" fmla="*/ 1 w 230"/>
                  <a:gd name="T1" fmla="*/ 1 h 258"/>
                  <a:gd name="T2" fmla="*/ 1 w 230"/>
                  <a:gd name="T3" fmla="*/ 1 h 258"/>
                  <a:gd name="T4" fmla="*/ 1 w 230"/>
                  <a:gd name="T5" fmla="*/ 1 h 258"/>
                  <a:gd name="T6" fmla="*/ 1 w 230"/>
                  <a:gd name="T7" fmla="*/ 1 h 258"/>
                  <a:gd name="T8" fmla="*/ 1 w 230"/>
                  <a:gd name="T9" fmla="*/ 1 h 258"/>
                  <a:gd name="T10" fmla="*/ 1 w 230"/>
                  <a:gd name="T11" fmla="*/ 1 h 258"/>
                  <a:gd name="T12" fmla="*/ 1 w 230"/>
                  <a:gd name="T13" fmla="*/ 1 h 258"/>
                  <a:gd name="T14" fmla="*/ 1 w 230"/>
                  <a:gd name="T15" fmla="*/ 1 h 258"/>
                  <a:gd name="T16" fmla="*/ 1 w 230"/>
                  <a:gd name="T17" fmla="*/ 1 h 258"/>
                  <a:gd name="T18" fmla="*/ 1 w 230"/>
                  <a:gd name="T19" fmla="*/ 1 h 258"/>
                  <a:gd name="T20" fmla="*/ 1 w 230"/>
                  <a:gd name="T21" fmla="*/ 1 h 258"/>
                  <a:gd name="T22" fmla="*/ 1 w 230"/>
                  <a:gd name="T23" fmla="*/ 1 h 258"/>
                  <a:gd name="T24" fmla="*/ 1 w 230"/>
                  <a:gd name="T25" fmla="*/ 1 h 258"/>
                  <a:gd name="T26" fmla="*/ 1 w 230"/>
                  <a:gd name="T27" fmla="*/ 1 h 258"/>
                  <a:gd name="T28" fmla="*/ 1 w 230"/>
                  <a:gd name="T29" fmla="*/ 1 h 258"/>
                  <a:gd name="T30" fmla="*/ 1 w 230"/>
                  <a:gd name="T31" fmla="*/ 1 h 258"/>
                  <a:gd name="T32" fmla="*/ 1 w 230"/>
                  <a:gd name="T33" fmla="*/ 1 h 258"/>
                  <a:gd name="T34" fmla="*/ 1 w 230"/>
                  <a:gd name="T35" fmla="*/ 1 h 258"/>
                  <a:gd name="T36" fmla="*/ 1 w 230"/>
                  <a:gd name="T37" fmla="*/ 1 h 258"/>
                  <a:gd name="T38" fmla="*/ 1 w 230"/>
                  <a:gd name="T39" fmla="*/ 1 h 258"/>
                  <a:gd name="T40" fmla="*/ 1 w 230"/>
                  <a:gd name="T41" fmla="*/ 1 h 258"/>
                  <a:gd name="T42" fmla="*/ 1 w 230"/>
                  <a:gd name="T43" fmla="*/ 1 h 258"/>
                  <a:gd name="T44" fmla="*/ 1 w 230"/>
                  <a:gd name="T45" fmla="*/ 1 h 258"/>
                  <a:gd name="T46" fmla="*/ 1 w 230"/>
                  <a:gd name="T47" fmla="*/ 1 h 258"/>
                  <a:gd name="T48" fmla="*/ 1 w 230"/>
                  <a:gd name="T49" fmla="*/ 1 h 258"/>
                  <a:gd name="T50" fmla="*/ 0 w 230"/>
                  <a:gd name="T51" fmla="*/ 1 h 258"/>
                  <a:gd name="T52" fmla="*/ 0 w 230"/>
                  <a:gd name="T53" fmla="*/ 1 h 258"/>
                  <a:gd name="T54" fmla="*/ 1 w 230"/>
                  <a:gd name="T55" fmla="*/ 1 h 258"/>
                  <a:gd name="T56" fmla="*/ 1 w 230"/>
                  <a:gd name="T57" fmla="*/ 1 h 258"/>
                  <a:gd name="T58" fmla="*/ 1 w 230"/>
                  <a:gd name="T59" fmla="*/ 1 h 258"/>
                  <a:gd name="T60" fmla="*/ 1 w 230"/>
                  <a:gd name="T61" fmla="*/ 1 h 258"/>
                  <a:gd name="T62" fmla="*/ 1 w 230"/>
                  <a:gd name="T63" fmla="*/ 1 h 258"/>
                  <a:gd name="T64" fmla="*/ 1 w 230"/>
                  <a:gd name="T65" fmla="*/ 1 h 258"/>
                  <a:gd name="T66" fmla="*/ 1 w 230"/>
                  <a:gd name="T67" fmla="*/ 1 h 258"/>
                  <a:gd name="T68" fmla="*/ 1 w 230"/>
                  <a:gd name="T69" fmla="*/ 1 h 258"/>
                  <a:gd name="T70" fmla="*/ 1 w 230"/>
                  <a:gd name="T71" fmla="*/ 1 h 258"/>
                  <a:gd name="T72" fmla="*/ 1 w 230"/>
                  <a:gd name="T73" fmla="*/ 1 h 258"/>
                  <a:gd name="T74" fmla="*/ 1 w 230"/>
                  <a:gd name="T75" fmla="*/ 1 h 258"/>
                  <a:gd name="T76" fmla="*/ 1 w 230"/>
                  <a:gd name="T77" fmla="*/ 1 h 258"/>
                  <a:gd name="T78" fmla="*/ 1 w 230"/>
                  <a:gd name="T79" fmla="*/ 1 h 258"/>
                  <a:gd name="T80" fmla="*/ 1 w 230"/>
                  <a:gd name="T81" fmla="*/ 1 h 258"/>
                  <a:gd name="T82" fmla="*/ 1 w 230"/>
                  <a:gd name="T83" fmla="*/ 1 h 258"/>
                  <a:gd name="T84" fmla="*/ 1 w 230"/>
                  <a:gd name="T85" fmla="*/ 1 h 258"/>
                  <a:gd name="T86" fmla="*/ 1 w 230"/>
                  <a:gd name="T87" fmla="*/ 1 h 258"/>
                  <a:gd name="T88" fmla="*/ 1 w 230"/>
                  <a:gd name="T89" fmla="*/ 1 h 258"/>
                  <a:gd name="T90" fmla="*/ 1 w 230"/>
                  <a:gd name="T91" fmla="*/ 1 h 258"/>
                  <a:gd name="T92" fmla="*/ 1 w 230"/>
                  <a:gd name="T93" fmla="*/ 1 h 258"/>
                  <a:gd name="T94" fmla="*/ 1 w 230"/>
                  <a:gd name="T95" fmla="*/ 1 h 258"/>
                  <a:gd name="T96" fmla="*/ 1 w 230"/>
                  <a:gd name="T97" fmla="*/ 1 h 258"/>
                  <a:gd name="T98" fmla="*/ 1 w 230"/>
                  <a:gd name="T99" fmla="*/ 1 h 258"/>
                  <a:gd name="T100" fmla="*/ 1 w 230"/>
                  <a:gd name="T101" fmla="*/ 0 h 258"/>
                  <a:gd name="T102" fmla="*/ 1 w 230"/>
                  <a:gd name="T103" fmla="*/ 0 h 258"/>
                  <a:gd name="T104" fmla="*/ 1 w 230"/>
                  <a:gd name="T105" fmla="*/ 0 h 258"/>
                  <a:gd name="T106" fmla="*/ 1 w 230"/>
                  <a:gd name="T107" fmla="*/ 0 h 258"/>
                  <a:gd name="T108" fmla="*/ 1 w 230"/>
                  <a:gd name="T109" fmla="*/ 0 h 258"/>
                  <a:gd name="T110" fmla="*/ 1 w 230"/>
                  <a:gd name="T111" fmla="*/ 1 h 258"/>
                  <a:gd name="T112" fmla="*/ 1 w 230"/>
                  <a:gd name="T113" fmla="*/ 1 h 258"/>
                  <a:gd name="T114" fmla="*/ 1 w 230"/>
                  <a:gd name="T115" fmla="*/ 1 h 258"/>
                  <a:gd name="T116" fmla="*/ 1 w 230"/>
                  <a:gd name="T117" fmla="*/ 1 h 258"/>
                  <a:gd name="T118" fmla="*/ 1 w 230"/>
                  <a:gd name="T119" fmla="*/ 1 h 25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"/>
                  <a:gd name="T181" fmla="*/ 0 h 258"/>
                  <a:gd name="T182" fmla="*/ 230 w 230"/>
                  <a:gd name="T183" fmla="*/ 258 h 25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" h="258">
                    <a:moveTo>
                      <a:pt x="228" y="9"/>
                    </a:moveTo>
                    <a:lnTo>
                      <a:pt x="220" y="9"/>
                    </a:lnTo>
                    <a:lnTo>
                      <a:pt x="212" y="9"/>
                    </a:lnTo>
                    <a:lnTo>
                      <a:pt x="203" y="11"/>
                    </a:lnTo>
                    <a:lnTo>
                      <a:pt x="193" y="12"/>
                    </a:lnTo>
                    <a:lnTo>
                      <a:pt x="184" y="15"/>
                    </a:lnTo>
                    <a:lnTo>
                      <a:pt x="174" y="19"/>
                    </a:lnTo>
                    <a:lnTo>
                      <a:pt x="165" y="23"/>
                    </a:lnTo>
                    <a:lnTo>
                      <a:pt x="154" y="29"/>
                    </a:lnTo>
                    <a:lnTo>
                      <a:pt x="131" y="43"/>
                    </a:lnTo>
                    <a:lnTo>
                      <a:pt x="109" y="61"/>
                    </a:lnTo>
                    <a:lnTo>
                      <a:pt x="88" y="81"/>
                    </a:lnTo>
                    <a:lnTo>
                      <a:pt x="69" y="104"/>
                    </a:lnTo>
                    <a:lnTo>
                      <a:pt x="50" y="128"/>
                    </a:lnTo>
                    <a:lnTo>
                      <a:pt x="35" y="153"/>
                    </a:lnTo>
                    <a:lnTo>
                      <a:pt x="23" y="178"/>
                    </a:lnTo>
                    <a:lnTo>
                      <a:pt x="13" y="203"/>
                    </a:lnTo>
                    <a:lnTo>
                      <a:pt x="11" y="215"/>
                    </a:lnTo>
                    <a:lnTo>
                      <a:pt x="10" y="225"/>
                    </a:lnTo>
                    <a:lnTo>
                      <a:pt x="9" y="235"/>
                    </a:lnTo>
                    <a:lnTo>
                      <a:pt x="9" y="245"/>
                    </a:lnTo>
                    <a:lnTo>
                      <a:pt x="7" y="248"/>
                    </a:lnTo>
                    <a:lnTo>
                      <a:pt x="7" y="253"/>
                    </a:lnTo>
                    <a:lnTo>
                      <a:pt x="5" y="256"/>
                    </a:lnTo>
                    <a:lnTo>
                      <a:pt x="2" y="258"/>
                    </a:lnTo>
                    <a:lnTo>
                      <a:pt x="0" y="250"/>
                    </a:lnTo>
                    <a:lnTo>
                      <a:pt x="0" y="240"/>
                    </a:lnTo>
                    <a:lnTo>
                      <a:pt x="1" y="230"/>
                    </a:lnTo>
                    <a:lnTo>
                      <a:pt x="1" y="219"/>
                    </a:lnTo>
                    <a:lnTo>
                      <a:pt x="3" y="205"/>
                    </a:lnTo>
                    <a:lnTo>
                      <a:pt x="8" y="189"/>
                    </a:lnTo>
                    <a:lnTo>
                      <a:pt x="12" y="174"/>
                    </a:lnTo>
                    <a:lnTo>
                      <a:pt x="18" y="161"/>
                    </a:lnTo>
                    <a:lnTo>
                      <a:pt x="22" y="155"/>
                    </a:lnTo>
                    <a:lnTo>
                      <a:pt x="24" y="148"/>
                    </a:lnTo>
                    <a:lnTo>
                      <a:pt x="27" y="141"/>
                    </a:lnTo>
                    <a:lnTo>
                      <a:pt x="30" y="135"/>
                    </a:lnTo>
                    <a:lnTo>
                      <a:pt x="34" y="129"/>
                    </a:lnTo>
                    <a:lnTo>
                      <a:pt x="38" y="123"/>
                    </a:lnTo>
                    <a:lnTo>
                      <a:pt x="42" y="117"/>
                    </a:lnTo>
                    <a:lnTo>
                      <a:pt x="46" y="111"/>
                    </a:lnTo>
                    <a:lnTo>
                      <a:pt x="46" y="110"/>
                    </a:lnTo>
                    <a:lnTo>
                      <a:pt x="47" y="110"/>
                    </a:lnTo>
                    <a:lnTo>
                      <a:pt x="63" y="88"/>
                    </a:lnTo>
                    <a:lnTo>
                      <a:pt x="82" y="68"/>
                    </a:lnTo>
                    <a:lnTo>
                      <a:pt x="101" y="50"/>
                    </a:lnTo>
                    <a:lnTo>
                      <a:pt x="122" y="35"/>
                    </a:lnTo>
                    <a:lnTo>
                      <a:pt x="143" y="22"/>
                    </a:lnTo>
                    <a:lnTo>
                      <a:pt x="165" y="12"/>
                    </a:lnTo>
                    <a:lnTo>
                      <a:pt x="184" y="5"/>
                    </a:lnTo>
                    <a:lnTo>
                      <a:pt x="204" y="0"/>
                    </a:lnTo>
                    <a:lnTo>
                      <a:pt x="209" y="0"/>
                    </a:lnTo>
                    <a:lnTo>
                      <a:pt x="215" y="0"/>
                    </a:lnTo>
                    <a:lnTo>
                      <a:pt x="221" y="0"/>
                    </a:lnTo>
                    <a:lnTo>
                      <a:pt x="227" y="0"/>
                    </a:lnTo>
                    <a:lnTo>
                      <a:pt x="223" y="2"/>
                    </a:lnTo>
                    <a:lnTo>
                      <a:pt x="227" y="3"/>
                    </a:lnTo>
                    <a:lnTo>
                      <a:pt x="229" y="3"/>
                    </a:lnTo>
                    <a:lnTo>
                      <a:pt x="230" y="4"/>
                    </a:lnTo>
                    <a:lnTo>
                      <a:pt x="228" y="9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14" name="Freeform 18"/>
              <p:cNvSpPr>
                <a:spLocks/>
              </p:cNvSpPr>
              <p:nvPr/>
            </p:nvSpPr>
            <p:spPr bwMode="auto">
              <a:xfrm>
                <a:off x="434" y="2674"/>
                <a:ext cx="99" cy="115"/>
              </a:xfrm>
              <a:custGeom>
                <a:avLst/>
                <a:gdLst>
                  <a:gd name="T0" fmla="*/ 1 w 197"/>
                  <a:gd name="T1" fmla="*/ 1 h 229"/>
                  <a:gd name="T2" fmla="*/ 1 w 197"/>
                  <a:gd name="T3" fmla="*/ 1 h 229"/>
                  <a:gd name="T4" fmla="*/ 1 w 197"/>
                  <a:gd name="T5" fmla="*/ 1 h 229"/>
                  <a:gd name="T6" fmla="*/ 1 w 197"/>
                  <a:gd name="T7" fmla="*/ 1 h 229"/>
                  <a:gd name="T8" fmla="*/ 1 w 197"/>
                  <a:gd name="T9" fmla="*/ 1 h 229"/>
                  <a:gd name="T10" fmla="*/ 1 w 197"/>
                  <a:gd name="T11" fmla="*/ 1 h 229"/>
                  <a:gd name="T12" fmla="*/ 1 w 197"/>
                  <a:gd name="T13" fmla="*/ 1 h 229"/>
                  <a:gd name="T14" fmla="*/ 1 w 197"/>
                  <a:gd name="T15" fmla="*/ 1 h 229"/>
                  <a:gd name="T16" fmla="*/ 1 w 197"/>
                  <a:gd name="T17" fmla="*/ 1 h 229"/>
                  <a:gd name="T18" fmla="*/ 1 w 197"/>
                  <a:gd name="T19" fmla="*/ 1 h 229"/>
                  <a:gd name="T20" fmla="*/ 1 w 197"/>
                  <a:gd name="T21" fmla="*/ 1 h 229"/>
                  <a:gd name="T22" fmla="*/ 1 w 197"/>
                  <a:gd name="T23" fmla="*/ 1 h 229"/>
                  <a:gd name="T24" fmla="*/ 1 w 197"/>
                  <a:gd name="T25" fmla="*/ 1 h 229"/>
                  <a:gd name="T26" fmla="*/ 1 w 197"/>
                  <a:gd name="T27" fmla="*/ 1 h 229"/>
                  <a:gd name="T28" fmla="*/ 1 w 197"/>
                  <a:gd name="T29" fmla="*/ 1 h 229"/>
                  <a:gd name="T30" fmla="*/ 1 w 197"/>
                  <a:gd name="T31" fmla="*/ 1 h 229"/>
                  <a:gd name="T32" fmla="*/ 1 w 197"/>
                  <a:gd name="T33" fmla="*/ 1 h 229"/>
                  <a:gd name="T34" fmla="*/ 1 w 197"/>
                  <a:gd name="T35" fmla="*/ 1 h 229"/>
                  <a:gd name="T36" fmla="*/ 1 w 197"/>
                  <a:gd name="T37" fmla="*/ 1 h 229"/>
                  <a:gd name="T38" fmla="*/ 1 w 197"/>
                  <a:gd name="T39" fmla="*/ 1 h 229"/>
                  <a:gd name="T40" fmla="*/ 1 w 197"/>
                  <a:gd name="T41" fmla="*/ 1 h 229"/>
                  <a:gd name="T42" fmla="*/ 1 w 197"/>
                  <a:gd name="T43" fmla="*/ 1 h 229"/>
                  <a:gd name="T44" fmla="*/ 1 w 197"/>
                  <a:gd name="T45" fmla="*/ 1 h 229"/>
                  <a:gd name="T46" fmla="*/ 1 w 197"/>
                  <a:gd name="T47" fmla="*/ 1 h 229"/>
                  <a:gd name="T48" fmla="*/ 1 w 197"/>
                  <a:gd name="T49" fmla="*/ 1 h 229"/>
                  <a:gd name="T50" fmla="*/ 0 w 197"/>
                  <a:gd name="T51" fmla="*/ 1 h 229"/>
                  <a:gd name="T52" fmla="*/ 1 w 197"/>
                  <a:gd name="T53" fmla="*/ 1 h 229"/>
                  <a:gd name="T54" fmla="*/ 1 w 197"/>
                  <a:gd name="T55" fmla="*/ 1 h 229"/>
                  <a:gd name="T56" fmla="*/ 1 w 197"/>
                  <a:gd name="T57" fmla="*/ 1 h 229"/>
                  <a:gd name="T58" fmla="*/ 1 w 197"/>
                  <a:gd name="T59" fmla="*/ 1 h 229"/>
                  <a:gd name="T60" fmla="*/ 1 w 197"/>
                  <a:gd name="T61" fmla="*/ 1 h 229"/>
                  <a:gd name="T62" fmla="*/ 1 w 197"/>
                  <a:gd name="T63" fmla="*/ 1 h 229"/>
                  <a:gd name="T64" fmla="*/ 1 w 197"/>
                  <a:gd name="T65" fmla="*/ 1 h 229"/>
                  <a:gd name="T66" fmla="*/ 1 w 197"/>
                  <a:gd name="T67" fmla="*/ 1 h 229"/>
                  <a:gd name="T68" fmla="*/ 1 w 197"/>
                  <a:gd name="T69" fmla="*/ 1 h 229"/>
                  <a:gd name="T70" fmla="*/ 1 w 197"/>
                  <a:gd name="T71" fmla="*/ 1 h 229"/>
                  <a:gd name="T72" fmla="*/ 1 w 197"/>
                  <a:gd name="T73" fmla="*/ 1 h 229"/>
                  <a:gd name="T74" fmla="*/ 1 w 197"/>
                  <a:gd name="T75" fmla="*/ 1 h 229"/>
                  <a:gd name="T76" fmla="*/ 1 w 197"/>
                  <a:gd name="T77" fmla="*/ 1 h 229"/>
                  <a:gd name="T78" fmla="*/ 1 w 197"/>
                  <a:gd name="T79" fmla="*/ 1 h 229"/>
                  <a:gd name="T80" fmla="*/ 1 w 197"/>
                  <a:gd name="T81" fmla="*/ 0 h 229"/>
                  <a:gd name="T82" fmla="*/ 1 w 197"/>
                  <a:gd name="T83" fmla="*/ 0 h 229"/>
                  <a:gd name="T84" fmla="*/ 1 w 197"/>
                  <a:gd name="T85" fmla="*/ 1 h 229"/>
                  <a:gd name="T86" fmla="*/ 1 w 197"/>
                  <a:gd name="T87" fmla="*/ 1 h 229"/>
                  <a:gd name="T88" fmla="*/ 1 w 197"/>
                  <a:gd name="T89" fmla="*/ 1 h 22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97"/>
                  <a:gd name="T136" fmla="*/ 0 h 229"/>
                  <a:gd name="T137" fmla="*/ 197 w 197"/>
                  <a:gd name="T138" fmla="*/ 229 h 22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97" h="229">
                    <a:moveTo>
                      <a:pt x="196" y="3"/>
                    </a:moveTo>
                    <a:lnTo>
                      <a:pt x="193" y="4"/>
                    </a:lnTo>
                    <a:lnTo>
                      <a:pt x="191" y="6"/>
                    </a:lnTo>
                    <a:lnTo>
                      <a:pt x="188" y="7"/>
                    </a:lnTo>
                    <a:lnTo>
                      <a:pt x="185" y="9"/>
                    </a:lnTo>
                    <a:lnTo>
                      <a:pt x="167" y="14"/>
                    </a:lnTo>
                    <a:lnTo>
                      <a:pt x="147" y="23"/>
                    </a:lnTo>
                    <a:lnTo>
                      <a:pt x="129" y="33"/>
                    </a:lnTo>
                    <a:lnTo>
                      <a:pt x="109" y="47"/>
                    </a:lnTo>
                    <a:lnTo>
                      <a:pt x="91" y="63"/>
                    </a:lnTo>
                    <a:lnTo>
                      <a:pt x="73" y="81"/>
                    </a:lnTo>
                    <a:lnTo>
                      <a:pt x="56" y="100"/>
                    </a:lnTo>
                    <a:lnTo>
                      <a:pt x="41" y="122"/>
                    </a:lnTo>
                    <a:lnTo>
                      <a:pt x="33" y="135"/>
                    </a:lnTo>
                    <a:lnTo>
                      <a:pt x="26" y="147"/>
                    </a:lnTo>
                    <a:lnTo>
                      <a:pt x="20" y="161"/>
                    </a:lnTo>
                    <a:lnTo>
                      <a:pt x="16" y="174"/>
                    </a:lnTo>
                    <a:lnTo>
                      <a:pt x="11" y="188"/>
                    </a:lnTo>
                    <a:lnTo>
                      <a:pt x="9" y="201"/>
                    </a:lnTo>
                    <a:lnTo>
                      <a:pt x="7" y="214"/>
                    </a:lnTo>
                    <a:lnTo>
                      <a:pt x="5" y="227"/>
                    </a:lnTo>
                    <a:lnTo>
                      <a:pt x="4" y="228"/>
                    </a:lnTo>
                    <a:lnTo>
                      <a:pt x="2" y="228"/>
                    </a:lnTo>
                    <a:lnTo>
                      <a:pt x="1" y="229"/>
                    </a:lnTo>
                    <a:lnTo>
                      <a:pt x="0" y="211"/>
                    </a:lnTo>
                    <a:lnTo>
                      <a:pt x="2" y="191"/>
                    </a:lnTo>
                    <a:lnTo>
                      <a:pt x="8" y="170"/>
                    </a:lnTo>
                    <a:lnTo>
                      <a:pt x="15" y="150"/>
                    </a:lnTo>
                    <a:lnTo>
                      <a:pt x="25" y="130"/>
                    </a:lnTo>
                    <a:lnTo>
                      <a:pt x="37" y="109"/>
                    </a:lnTo>
                    <a:lnTo>
                      <a:pt x="50" y="90"/>
                    </a:lnTo>
                    <a:lnTo>
                      <a:pt x="65" y="71"/>
                    </a:lnTo>
                    <a:lnTo>
                      <a:pt x="80" y="56"/>
                    </a:lnTo>
                    <a:lnTo>
                      <a:pt x="96" y="43"/>
                    </a:lnTo>
                    <a:lnTo>
                      <a:pt x="113" y="31"/>
                    </a:lnTo>
                    <a:lnTo>
                      <a:pt x="130" y="19"/>
                    </a:lnTo>
                    <a:lnTo>
                      <a:pt x="147" y="11"/>
                    </a:lnTo>
                    <a:lnTo>
                      <a:pt x="163" y="6"/>
                    </a:lnTo>
                    <a:lnTo>
                      <a:pt x="179" y="1"/>
                    </a:lnTo>
                    <a:lnTo>
                      <a:pt x="196" y="0"/>
                    </a:lnTo>
                    <a:lnTo>
                      <a:pt x="197" y="0"/>
                    </a:lnTo>
                    <a:lnTo>
                      <a:pt x="197" y="1"/>
                    </a:lnTo>
                    <a:lnTo>
                      <a:pt x="197" y="2"/>
                    </a:lnTo>
                    <a:lnTo>
                      <a:pt x="196" y="3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15" name="Freeform 19"/>
              <p:cNvSpPr>
                <a:spLocks/>
              </p:cNvSpPr>
              <p:nvPr/>
            </p:nvSpPr>
            <p:spPr bwMode="auto">
              <a:xfrm>
                <a:off x="610" y="2721"/>
                <a:ext cx="321" cy="391"/>
              </a:xfrm>
              <a:custGeom>
                <a:avLst/>
                <a:gdLst>
                  <a:gd name="T0" fmla="*/ 1 w 642"/>
                  <a:gd name="T1" fmla="*/ 0 h 783"/>
                  <a:gd name="T2" fmla="*/ 1 w 642"/>
                  <a:gd name="T3" fmla="*/ 0 h 783"/>
                  <a:gd name="T4" fmla="*/ 1 w 642"/>
                  <a:gd name="T5" fmla="*/ 0 h 783"/>
                  <a:gd name="T6" fmla="*/ 1 w 642"/>
                  <a:gd name="T7" fmla="*/ 0 h 783"/>
                  <a:gd name="T8" fmla="*/ 1 w 642"/>
                  <a:gd name="T9" fmla="*/ 0 h 783"/>
                  <a:gd name="T10" fmla="*/ 1 w 642"/>
                  <a:gd name="T11" fmla="*/ 0 h 783"/>
                  <a:gd name="T12" fmla="*/ 1 w 642"/>
                  <a:gd name="T13" fmla="*/ 0 h 783"/>
                  <a:gd name="T14" fmla="*/ 1 w 642"/>
                  <a:gd name="T15" fmla="*/ 0 h 783"/>
                  <a:gd name="T16" fmla="*/ 1 w 642"/>
                  <a:gd name="T17" fmla="*/ 0 h 783"/>
                  <a:gd name="T18" fmla="*/ 1 w 642"/>
                  <a:gd name="T19" fmla="*/ 0 h 783"/>
                  <a:gd name="T20" fmla="*/ 1 w 642"/>
                  <a:gd name="T21" fmla="*/ 0 h 783"/>
                  <a:gd name="T22" fmla="*/ 1 w 642"/>
                  <a:gd name="T23" fmla="*/ 0 h 783"/>
                  <a:gd name="T24" fmla="*/ 1 w 642"/>
                  <a:gd name="T25" fmla="*/ 0 h 783"/>
                  <a:gd name="T26" fmla="*/ 1 w 642"/>
                  <a:gd name="T27" fmla="*/ 0 h 783"/>
                  <a:gd name="T28" fmla="*/ 1 w 642"/>
                  <a:gd name="T29" fmla="*/ 0 h 783"/>
                  <a:gd name="T30" fmla="*/ 1 w 642"/>
                  <a:gd name="T31" fmla="*/ 0 h 783"/>
                  <a:gd name="T32" fmla="*/ 1 w 642"/>
                  <a:gd name="T33" fmla="*/ 0 h 783"/>
                  <a:gd name="T34" fmla="*/ 1 w 642"/>
                  <a:gd name="T35" fmla="*/ 0 h 783"/>
                  <a:gd name="T36" fmla="*/ 1 w 642"/>
                  <a:gd name="T37" fmla="*/ 0 h 783"/>
                  <a:gd name="T38" fmla="*/ 1 w 642"/>
                  <a:gd name="T39" fmla="*/ 0 h 783"/>
                  <a:gd name="T40" fmla="*/ 1 w 642"/>
                  <a:gd name="T41" fmla="*/ 0 h 783"/>
                  <a:gd name="T42" fmla="*/ 1 w 642"/>
                  <a:gd name="T43" fmla="*/ 0 h 783"/>
                  <a:gd name="T44" fmla="*/ 1 w 642"/>
                  <a:gd name="T45" fmla="*/ 0 h 783"/>
                  <a:gd name="T46" fmla="*/ 1 w 642"/>
                  <a:gd name="T47" fmla="*/ 0 h 783"/>
                  <a:gd name="T48" fmla="*/ 1 w 642"/>
                  <a:gd name="T49" fmla="*/ 0 h 783"/>
                  <a:gd name="T50" fmla="*/ 1 w 642"/>
                  <a:gd name="T51" fmla="*/ 0 h 783"/>
                  <a:gd name="T52" fmla="*/ 0 w 642"/>
                  <a:gd name="T53" fmla="*/ 0 h 783"/>
                  <a:gd name="T54" fmla="*/ 1 w 642"/>
                  <a:gd name="T55" fmla="*/ 0 h 783"/>
                  <a:gd name="T56" fmla="*/ 1 w 642"/>
                  <a:gd name="T57" fmla="*/ 0 h 783"/>
                  <a:gd name="T58" fmla="*/ 1 w 642"/>
                  <a:gd name="T59" fmla="*/ 0 h 783"/>
                  <a:gd name="T60" fmla="*/ 1 w 642"/>
                  <a:gd name="T61" fmla="*/ 0 h 783"/>
                  <a:gd name="T62" fmla="*/ 1 w 642"/>
                  <a:gd name="T63" fmla="*/ 0 h 783"/>
                  <a:gd name="T64" fmla="*/ 1 w 642"/>
                  <a:gd name="T65" fmla="*/ 0 h 783"/>
                  <a:gd name="T66" fmla="*/ 1 w 642"/>
                  <a:gd name="T67" fmla="*/ 0 h 783"/>
                  <a:gd name="T68" fmla="*/ 1 w 642"/>
                  <a:gd name="T69" fmla="*/ 0 h 783"/>
                  <a:gd name="T70" fmla="*/ 1 w 642"/>
                  <a:gd name="T71" fmla="*/ 0 h 783"/>
                  <a:gd name="T72" fmla="*/ 1 w 642"/>
                  <a:gd name="T73" fmla="*/ 0 h 783"/>
                  <a:gd name="T74" fmla="*/ 1 w 642"/>
                  <a:gd name="T75" fmla="*/ 0 h 783"/>
                  <a:gd name="T76" fmla="*/ 1 w 642"/>
                  <a:gd name="T77" fmla="*/ 0 h 783"/>
                  <a:gd name="T78" fmla="*/ 1 w 642"/>
                  <a:gd name="T79" fmla="*/ 0 h 783"/>
                  <a:gd name="T80" fmla="*/ 1 w 642"/>
                  <a:gd name="T81" fmla="*/ 0 h 783"/>
                  <a:gd name="T82" fmla="*/ 1 w 642"/>
                  <a:gd name="T83" fmla="*/ 0 h 783"/>
                  <a:gd name="T84" fmla="*/ 1 w 642"/>
                  <a:gd name="T85" fmla="*/ 0 h 783"/>
                  <a:gd name="T86" fmla="*/ 1 w 642"/>
                  <a:gd name="T87" fmla="*/ 0 h 783"/>
                  <a:gd name="T88" fmla="*/ 1 w 642"/>
                  <a:gd name="T89" fmla="*/ 0 h 783"/>
                  <a:gd name="T90" fmla="*/ 1 w 642"/>
                  <a:gd name="T91" fmla="*/ 0 h 783"/>
                  <a:gd name="T92" fmla="*/ 1 w 642"/>
                  <a:gd name="T93" fmla="*/ 0 h 783"/>
                  <a:gd name="T94" fmla="*/ 1 w 642"/>
                  <a:gd name="T95" fmla="*/ 0 h 78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42"/>
                  <a:gd name="T145" fmla="*/ 0 h 783"/>
                  <a:gd name="T146" fmla="*/ 642 w 642"/>
                  <a:gd name="T147" fmla="*/ 783 h 783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42" h="783">
                    <a:moveTo>
                      <a:pt x="608" y="227"/>
                    </a:moveTo>
                    <a:lnTo>
                      <a:pt x="627" y="285"/>
                    </a:lnTo>
                    <a:lnTo>
                      <a:pt x="639" y="346"/>
                    </a:lnTo>
                    <a:lnTo>
                      <a:pt x="642" y="408"/>
                    </a:lnTo>
                    <a:lnTo>
                      <a:pt x="638" y="470"/>
                    </a:lnTo>
                    <a:lnTo>
                      <a:pt x="624" y="531"/>
                    </a:lnTo>
                    <a:lnTo>
                      <a:pt x="602" y="588"/>
                    </a:lnTo>
                    <a:lnTo>
                      <a:pt x="572" y="641"/>
                    </a:lnTo>
                    <a:lnTo>
                      <a:pt x="533" y="688"/>
                    </a:lnTo>
                    <a:lnTo>
                      <a:pt x="517" y="704"/>
                    </a:lnTo>
                    <a:lnTo>
                      <a:pt x="499" y="719"/>
                    </a:lnTo>
                    <a:lnTo>
                      <a:pt x="481" y="733"/>
                    </a:lnTo>
                    <a:lnTo>
                      <a:pt x="462" y="744"/>
                    </a:lnTo>
                    <a:lnTo>
                      <a:pt x="443" y="755"/>
                    </a:lnTo>
                    <a:lnTo>
                      <a:pt x="422" y="764"/>
                    </a:lnTo>
                    <a:lnTo>
                      <a:pt x="401" y="770"/>
                    </a:lnTo>
                    <a:lnTo>
                      <a:pt x="381" y="774"/>
                    </a:lnTo>
                    <a:lnTo>
                      <a:pt x="377" y="772"/>
                    </a:lnTo>
                    <a:lnTo>
                      <a:pt x="373" y="773"/>
                    </a:lnTo>
                    <a:lnTo>
                      <a:pt x="368" y="775"/>
                    </a:lnTo>
                    <a:lnTo>
                      <a:pt x="363" y="776"/>
                    </a:lnTo>
                    <a:lnTo>
                      <a:pt x="352" y="778"/>
                    </a:lnTo>
                    <a:lnTo>
                      <a:pt x="340" y="779"/>
                    </a:lnTo>
                    <a:lnTo>
                      <a:pt x="328" y="780"/>
                    </a:lnTo>
                    <a:lnTo>
                      <a:pt x="316" y="782"/>
                    </a:lnTo>
                    <a:lnTo>
                      <a:pt x="303" y="783"/>
                    </a:lnTo>
                    <a:lnTo>
                      <a:pt x="292" y="783"/>
                    </a:lnTo>
                    <a:lnTo>
                      <a:pt x="279" y="783"/>
                    </a:lnTo>
                    <a:lnTo>
                      <a:pt x="266" y="782"/>
                    </a:lnTo>
                    <a:lnTo>
                      <a:pt x="240" y="781"/>
                    </a:lnTo>
                    <a:lnTo>
                      <a:pt x="216" y="776"/>
                    </a:lnTo>
                    <a:lnTo>
                      <a:pt x="193" y="768"/>
                    </a:lnTo>
                    <a:lnTo>
                      <a:pt x="170" y="758"/>
                    </a:lnTo>
                    <a:lnTo>
                      <a:pt x="148" y="745"/>
                    </a:lnTo>
                    <a:lnTo>
                      <a:pt x="127" y="730"/>
                    </a:lnTo>
                    <a:lnTo>
                      <a:pt x="107" y="714"/>
                    </a:lnTo>
                    <a:lnTo>
                      <a:pt x="88" y="697"/>
                    </a:lnTo>
                    <a:lnTo>
                      <a:pt x="82" y="689"/>
                    </a:lnTo>
                    <a:lnTo>
                      <a:pt x="77" y="680"/>
                    </a:lnTo>
                    <a:lnTo>
                      <a:pt x="73" y="670"/>
                    </a:lnTo>
                    <a:lnTo>
                      <a:pt x="68" y="661"/>
                    </a:lnTo>
                    <a:lnTo>
                      <a:pt x="64" y="653"/>
                    </a:lnTo>
                    <a:lnTo>
                      <a:pt x="59" y="644"/>
                    </a:lnTo>
                    <a:lnTo>
                      <a:pt x="53" y="637"/>
                    </a:lnTo>
                    <a:lnTo>
                      <a:pt x="46" y="630"/>
                    </a:lnTo>
                    <a:lnTo>
                      <a:pt x="44" y="623"/>
                    </a:lnTo>
                    <a:lnTo>
                      <a:pt x="42" y="616"/>
                    </a:lnTo>
                    <a:lnTo>
                      <a:pt x="39" y="609"/>
                    </a:lnTo>
                    <a:lnTo>
                      <a:pt x="35" y="604"/>
                    </a:lnTo>
                    <a:lnTo>
                      <a:pt x="22" y="569"/>
                    </a:lnTo>
                    <a:lnTo>
                      <a:pt x="13" y="535"/>
                    </a:lnTo>
                    <a:lnTo>
                      <a:pt x="7" y="499"/>
                    </a:lnTo>
                    <a:lnTo>
                      <a:pt x="2" y="463"/>
                    </a:lnTo>
                    <a:lnTo>
                      <a:pt x="0" y="426"/>
                    </a:lnTo>
                    <a:lnTo>
                      <a:pt x="0" y="389"/>
                    </a:lnTo>
                    <a:lnTo>
                      <a:pt x="2" y="351"/>
                    </a:lnTo>
                    <a:lnTo>
                      <a:pt x="5" y="313"/>
                    </a:lnTo>
                    <a:lnTo>
                      <a:pt x="9" y="282"/>
                    </a:lnTo>
                    <a:lnTo>
                      <a:pt x="15" y="251"/>
                    </a:lnTo>
                    <a:lnTo>
                      <a:pt x="23" y="221"/>
                    </a:lnTo>
                    <a:lnTo>
                      <a:pt x="34" y="191"/>
                    </a:lnTo>
                    <a:lnTo>
                      <a:pt x="46" y="162"/>
                    </a:lnTo>
                    <a:lnTo>
                      <a:pt x="62" y="136"/>
                    </a:lnTo>
                    <a:lnTo>
                      <a:pt x="81" y="109"/>
                    </a:lnTo>
                    <a:lnTo>
                      <a:pt x="103" y="86"/>
                    </a:lnTo>
                    <a:lnTo>
                      <a:pt x="119" y="68"/>
                    </a:lnTo>
                    <a:lnTo>
                      <a:pt x="136" y="53"/>
                    </a:lnTo>
                    <a:lnTo>
                      <a:pt x="156" y="40"/>
                    </a:lnTo>
                    <a:lnTo>
                      <a:pt x="178" y="31"/>
                    </a:lnTo>
                    <a:lnTo>
                      <a:pt x="198" y="23"/>
                    </a:lnTo>
                    <a:lnTo>
                      <a:pt x="221" y="18"/>
                    </a:lnTo>
                    <a:lnTo>
                      <a:pt x="243" y="14"/>
                    </a:lnTo>
                    <a:lnTo>
                      <a:pt x="265" y="12"/>
                    </a:lnTo>
                    <a:lnTo>
                      <a:pt x="271" y="9"/>
                    </a:lnTo>
                    <a:lnTo>
                      <a:pt x="277" y="8"/>
                    </a:lnTo>
                    <a:lnTo>
                      <a:pt x="283" y="7"/>
                    </a:lnTo>
                    <a:lnTo>
                      <a:pt x="288" y="7"/>
                    </a:lnTo>
                    <a:lnTo>
                      <a:pt x="294" y="7"/>
                    </a:lnTo>
                    <a:lnTo>
                      <a:pt x="300" y="6"/>
                    </a:lnTo>
                    <a:lnTo>
                      <a:pt x="306" y="3"/>
                    </a:lnTo>
                    <a:lnTo>
                      <a:pt x="311" y="0"/>
                    </a:lnTo>
                    <a:lnTo>
                      <a:pt x="336" y="1"/>
                    </a:lnTo>
                    <a:lnTo>
                      <a:pt x="360" y="5"/>
                    </a:lnTo>
                    <a:lnTo>
                      <a:pt x="383" y="10"/>
                    </a:lnTo>
                    <a:lnTo>
                      <a:pt x="406" y="18"/>
                    </a:lnTo>
                    <a:lnTo>
                      <a:pt x="428" y="28"/>
                    </a:lnTo>
                    <a:lnTo>
                      <a:pt x="450" y="39"/>
                    </a:lnTo>
                    <a:lnTo>
                      <a:pt x="471" y="53"/>
                    </a:lnTo>
                    <a:lnTo>
                      <a:pt x="490" y="67"/>
                    </a:lnTo>
                    <a:lnTo>
                      <a:pt x="510" y="83"/>
                    </a:lnTo>
                    <a:lnTo>
                      <a:pt x="527" y="100"/>
                    </a:lnTo>
                    <a:lnTo>
                      <a:pt x="544" y="120"/>
                    </a:lnTo>
                    <a:lnTo>
                      <a:pt x="559" y="139"/>
                    </a:lnTo>
                    <a:lnTo>
                      <a:pt x="573" y="160"/>
                    </a:lnTo>
                    <a:lnTo>
                      <a:pt x="587" y="182"/>
                    </a:lnTo>
                    <a:lnTo>
                      <a:pt x="597" y="204"/>
                    </a:lnTo>
                    <a:lnTo>
                      <a:pt x="608" y="227"/>
                    </a:lnTo>
                    <a:close/>
                  </a:path>
                </a:pathLst>
              </a:custGeom>
              <a:solidFill>
                <a:srgbClr val="D8DA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16" name="Freeform 20"/>
              <p:cNvSpPr>
                <a:spLocks/>
              </p:cNvSpPr>
              <p:nvPr/>
            </p:nvSpPr>
            <p:spPr bwMode="auto">
              <a:xfrm>
                <a:off x="493" y="2725"/>
                <a:ext cx="136" cy="384"/>
              </a:xfrm>
              <a:custGeom>
                <a:avLst/>
                <a:gdLst>
                  <a:gd name="T0" fmla="*/ 1 w 272"/>
                  <a:gd name="T1" fmla="*/ 0 h 770"/>
                  <a:gd name="T2" fmla="*/ 1 w 272"/>
                  <a:gd name="T3" fmla="*/ 0 h 770"/>
                  <a:gd name="T4" fmla="*/ 1 w 272"/>
                  <a:gd name="T5" fmla="*/ 0 h 770"/>
                  <a:gd name="T6" fmla="*/ 1 w 272"/>
                  <a:gd name="T7" fmla="*/ 0 h 770"/>
                  <a:gd name="T8" fmla="*/ 1 w 272"/>
                  <a:gd name="T9" fmla="*/ 0 h 770"/>
                  <a:gd name="T10" fmla="*/ 1 w 272"/>
                  <a:gd name="T11" fmla="*/ 0 h 770"/>
                  <a:gd name="T12" fmla="*/ 1 w 272"/>
                  <a:gd name="T13" fmla="*/ 0 h 770"/>
                  <a:gd name="T14" fmla="*/ 1 w 272"/>
                  <a:gd name="T15" fmla="*/ 0 h 770"/>
                  <a:gd name="T16" fmla="*/ 1 w 272"/>
                  <a:gd name="T17" fmla="*/ 0 h 770"/>
                  <a:gd name="T18" fmla="*/ 1 w 272"/>
                  <a:gd name="T19" fmla="*/ 0 h 770"/>
                  <a:gd name="T20" fmla="*/ 1 w 272"/>
                  <a:gd name="T21" fmla="*/ 0 h 770"/>
                  <a:gd name="T22" fmla="*/ 1 w 272"/>
                  <a:gd name="T23" fmla="*/ 0 h 770"/>
                  <a:gd name="T24" fmla="*/ 1 w 272"/>
                  <a:gd name="T25" fmla="*/ 0 h 770"/>
                  <a:gd name="T26" fmla="*/ 1 w 272"/>
                  <a:gd name="T27" fmla="*/ 0 h 770"/>
                  <a:gd name="T28" fmla="*/ 1 w 272"/>
                  <a:gd name="T29" fmla="*/ 0 h 770"/>
                  <a:gd name="T30" fmla="*/ 1 w 272"/>
                  <a:gd name="T31" fmla="*/ 0 h 770"/>
                  <a:gd name="T32" fmla="*/ 1 w 272"/>
                  <a:gd name="T33" fmla="*/ 0 h 770"/>
                  <a:gd name="T34" fmla="*/ 1 w 272"/>
                  <a:gd name="T35" fmla="*/ 0 h 770"/>
                  <a:gd name="T36" fmla="*/ 1 w 272"/>
                  <a:gd name="T37" fmla="*/ 0 h 770"/>
                  <a:gd name="T38" fmla="*/ 1 w 272"/>
                  <a:gd name="T39" fmla="*/ 0 h 770"/>
                  <a:gd name="T40" fmla="*/ 1 w 272"/>
                  <a:gd name="T41" fmla="*/ 0 h 770"/>
                  <a:gd name="T42" fmla="*/ 1 w 272"/>
                  <a:gd name="T43" fmla="*/ 0 h 770"/>
                  <a:gd name="T44" fmla="*/ 1 w 272"/>
                  <a:gd name="T45" fmla="*/ 0 h 770"/>
                  <a:gd name="T46" fmla="*/ 1 w 272"/>
                  <a:gd name="T47" fmla="*/ 0 h 770"/>
                  <a:gd name="T48" fmla="*/ 1 w 272"/>
                  <a:gd name="T49" fmla="*/ 0 h 770"/>
                  <a:gd name="T50" fmla="*/ 1 w 272"/>
                  <a:gd name="T51" fmla="*/ 0 h 770"/>
                  <a:gd name="T52" fmla="*/ 1 w 272"/>
                  <a:gd name="T53" fmla="*/ 0 h 770"/>
                  <a:gd name="T54" fmla="*/ 1 w 272"/>
                  <a:gd name="T55" fmla="*/ 0 h 770"/>
                  <a:gd name="T56" fmla="*/ 1 w 272"/>
                  <a:gd name="T57" fmla="*/ 0 h 770"/>
                  <a:gd name="T58" fmla="*/ 1 w 272"/>
                  <a:gd name="T59" fmla="*/ 0 h 770"/>
                  <a:gd name="T60" fmla="*/ 1 w 272"/>
                  <a:gd name="T61" fmla="*/ 0 h 770"/>
                  <a:gd name="T62" fmla="*/ 1 w 272"/>
                  <a:gd name="T63" fmla="*/ 0 h 770"/>
                  <a:gd name="T64" fmla="*/ 1 w 272"/>
                  <a:gd name="T65" fmla="*/ 0 h 770"/>
                  <a:gd name="T66" fmla="*/ 1 w 272"/>
                  <a:gd name="T67" fmla="*/ 0 h 770"/>
                  <a:gd name="T68" fmla="*/ 1 w 272"/>
                  <a:gd name="T69" fmla="*/ 0 h 770"/>
                  <a:gd name="T70" fmla="*/ 1 w 272"/>
                  <a:gd name="T71" fmla="*/ 0 h 770"/>
                  <a:gd name="T72" fmla="*/ 1 w 272"/>
                  <a:gd name="T73" fmla="*/ 0 h 770"/>
                  <a:gd name="T74" fmla="*/ 0 w 272"/>
                  <a:gd name="T75" fmla="*/ 0 h 770"/>
                  <a:gd name="T76" fmla="*/ 1 w 272"/>
                  <a:gd name="T77" fmla="*/ 0 h 770"/>
                  <a:gd name="T78" fmla="*/ 1 w 272"/>
                  <a:gd name="T79" fmla="*/ 0 h 770"/>
                  <a:gd name="T80" fmla="*/ 1 w 272"/>
                  <a:gd name="T81" fmla="*/ 0 h 770"/>
                  <a:gd name="T82" fmla="*/ 1 w 272"/>
                  <a:gd name="T83" fmla="*/ 0 h 770"/>
                  <a:gd name="T84" fmla="*/ 1 w 272"/>
                  <a:gd name="T85" fmla="*/ 0 h 770"/>
                  <a:gd name="T86" fmla="*/ 1 w 272"/>
                  <a:gd name="T87" fmla="*/ 0 h 770"/>
                  <a:gd name="T88" fmla="*/ 1 w 272"/>
                  <a:gd name="T89" fmla="*/ 0 h 770"/>
                  <a:gd name="T90" fmla="*/ 1 w 272"/>
                  <a:gd name="T91" fmla="*/ 0 h 770"/>
                  <a:gd name="T92" fmla="*/ 1 w 272"/>
                  <a:gd name="T93" fmla="*/ 0 h 770"/>
                  <a:gd name="T94" fmla="*/ 1 w 272"/>
                  <a:gd name="T95" fmla="*/ 0 h 770"/>
                  <a:gd name="T96" fmla="*/ 1 w 272"/>
                  <a:gd name="T97" fmla="*/ 0 h 77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2"/>
                  <a:gd name="T148" fmla="*/ 0 h 770"/>
                  <a:gd name="T149" fmla="*/ 272 w 272"/>
                  <a:gd name="T150" fmla="*/ 770 h 77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2" h="770">
                    <a:moveTo>
                      <a:pt x="272" y="0"/>
                    </a:moveTo>
                    <a:lnTo>
                      <a:pt x="258" y="14"/>
                    </a:lnTo>
                    <a:lnTo>
                      <a:pt x="244" y="27"/>
                    </a:lnTo>
                    <a:lnTo>
                      <a:pt x="232" y="40"/>
                    </a:lnTo>
                    <a:lnTo>
                      <a:pt x="219" y="54"/>
                    </a:lnTo>
                    <a:lnTo>
                      <a:pt x="208" y="69"/>
                    </a:lnTo>
                    <a:lnTo>
                      <a:pt x="196" y="84"/>
                    </a:lnTo>
                    <a:lnTo>
                      <a:pt x="186" y="99"/>
                    </a:lnTo>
                    <a:lnTo>
                      <a:pt x="176" y="116"/>
                    </a:lnTo>
                    <a:lnTo>
                      <a:pt x="175" y="123"/>
                    </a:lnTo>
                    <a:lnTo>
                      <a:pt x="172" y="129"/>
                    </a:lnTo>
                    <a:lnTo>
                      <a:pt x="167" y="135"/>
                    </a:lnTo>
                    <a:lnTo>
                      <a:pt x="165" y="142"/>
                    </a:lnTo>
                    <a:lnTo>
                      <a:pt x="158" y="163"/>
                    </a:lnTo>
                    <a:lnTo>
                      <a:pt x="151" y="184"/>
                    </a:lnTo>
                    <a:lnTo>
                      <a:pt x="145" y="206"/>
                    </a:lnTo>
                    <a:lnTo>
                      <a:pt x="141" y="229"/>
                    </a:lnTo>
                    <a:lnTo>
                      <a:pt x="131" y="262"/>
                    </a:lnTo>
                    <a:lnTo>
                      <a:pt x="126" y="296"/>
                    </a:lnTo>
                    <a:lnTo>
                      <a:pt x="121" y="332"/>
                    </a:lnTo>
                    <a:lnTo>
                      <a:pt x="120" y="368"/>
                    </a:lnTo>
                    <a:lnTo>
                      <a:pt x="119" y="368"/>
                    </a:lnTo>
                    <a:lnTo>
                      <a:pt x="118" y="393"/>
                    </a:lnTo>
                    <a:lnTo>
                      <a:pt x="121" y="417"/>
                    </a:lnTo>
                    <a:lnTo>
                      <a:pt x="125" y="442"/>
                    </a:lnTo>
                    <a:lnTo>
                      <a:pt x="125" y="467"/>
                    </a:lnTo>
                    <a:lnTo>
                      <a:pt x="123" y="467"/>
                    </a:lnTo>
                    <a:lnTo>
                      <a:pt x="122" y="467"/>
                    </a:lnTo>
                    <a:lnTo>
                      <a:pt x="122" y="468"/>
                    </a:lnTo>
                    <a:lnTo>
                      <a:pt x="123" y="470"/>
                    </a:lnTo>
                    <a:lnTo>
                      <a:pt x="125" y="470"/>
                    </a:lnTo>
                    <a:lnTo>
                      <a:pt x="126" y="469"/>
                    </a:lnTo>
                    <a:lnTo>
                      <a:pt x="127" y="469"/>
                    </a:lnTo>
                    <a:lnTo>
                      <a:pt x="126" y="474"/>
                    </a:lnTo>
                    <a:lnTo>
                      <a:pt x="126" y="478"/>
                    </a:lnTo>
                    <a:lnTo>
                      <a:pt x="126" y="482"/>
                    </a:lnTo>
                    <a:lnTo>
                      <a:pt x="128" y="485"/>
                    </a:lnTo>
                    <a:lnTo>
                      <a:pt x="131" y="513"/>
                    </a:lnTo>
                    <a:lnTo>
                      <a:pt x="136" y="539"/>
                    </a:lnTo>
                    <a:lnTo>
                      <a:pt x="142" y="566"/>
                    </a:lnTo>
                    <a:lnTo>
                      <a:pt x="150" y="592"/>
                    </a:lnTo>
                    <a:lnTo>
                      <a:pt x="158" y="619"/>
                    </a:lnTo>
                    <a:lnTo>
                      <a:pt x="168" y="644"/>
                    </a:lnTo>
                    <a:lnTo>
                      <a:pt x="181" y="668"/>
                    </a:lnTo>
                    <a:lnTo>
                      <a:pt x="195" y="692"/>
                    </a:lnTo>
                    <a:lnTo>
                      <a:pt x="201" y="703"/>
                    </a:lnTo>
                    <a:lnTo>
                      <a:pt x="209" y="713"/>
                    </a:lnTo>
                    <a:lnTo>
                      <a:pt x="217" y="725"/>
                    </a:lnTo>
                    <a:lnTo>
                      <a:pt x="226" y="735"/>
                    </a:lnTo>
                    <a:lnTo>
                      <a:pt x="231" y="741"/>
                    </a:lnTo>
                    <a:lnTo>
                      <a:pt x="236" y="745"/>
                    </a:lnTo>
                    <a:lnTo>
                      <a:pt x="242" y="749"/>
                    </a:lnTo>
                    <a:lnTo>
                      <a:pt x="249" y="752"/>
                    </a:lnTo>
                    <a:lnTo>
                      <a:pt x="255" y="756"/>
                    </a:lnTo>
                    <a:lnTo>
                      <a:pt x="262" y="760"/>
                    </a:lnTo>
                    <a:lnTo>
                      <a:pt x="268" y="764"/>
                    </a:lnTo>
                    <a:lnTo>
                      <a:pt x="272" y="770"/>
                    </a:lnTo>
                    <a:lnTo>
                      <a:pt x="246" y="764"/>
                    </a:lnTo>
                    <a:lnTo>
                      <a:pt x="221" y="756"/>
                    </a:lnTo>
                    <a:lnTo>
                      <a:pt x="197" y="744"/>
                    </a:lnTo>
                    <a:lnTo>
                      <a:pt x="174" y="732"/>
                    </a:lnTo>
                    <a:lnTo>
                      <a:pt x="152" y="718"/>
                    </a:lnTo>
                    <a:lnTo>
                      <a:pt x="131" y="702"/>
                    </a:lnTo>
                    <a:lnTo>
                      <a:pt x="113" y="683"/>
                    </a:lnTo>
                    <a:lnTo>
                      <a:pt x="95" y="664"/>
                    </a:lnTo>
                    <a:lnTo>
                      <a:pt x="78" y="643"/>
                    </a:lnTo>
                    <a:lnTo>
                      <a:pt x="63" y="621"/>
                    </a:lnTo>
                    <a:lnTo>
                      <a:pt x="50" y="599"/>
                    </a:lnTo>
                    <a:lnTo>
                      <a:pt x="38" y="575"/>
                    </a:lnTo>
                    <a:lnTo>
                      <a:pt x="28" y="551"/>
                    </a:lnTo>
                    <a:lnTo>
                      <a:pt x="20" y="525"/>
                    </a:lnTo>
                    <a:lnTo>
                      <a:pt x="13" y="500"/>
                    </a:lnTo>
                    <a:lnTo>
                      <a:pt x="7" y="475"/>
                    </a:lnTo>
                    <a:lnTo>
                      <a:pt x="2" y="442"/>
                    </a:lnTo>
                    <a:lnTo>
                      <a:pt x="0" y="411"/>
                    </a:lnTo>
                    <a:lnTo>
                      <a:pt x="0" y="379"/>
                    </a:lnTo>
                    <a:lnTo>
                      <a:pt x="2" y="348"/>
                    </a:lnTo>
                    <a:lnTo>
                      <a:pt x="6" y="317"/>
                    </a:lnTo>
                    <a:lnTo>
                      <a:pt x="12" y="286"/>
                    </a:lnTo>
                    <a:lnTo>
                      <a:pt x="20" y="256"/>
                    </a:lnTo>
                    <a:lnTo>
                      <a:pt x="30" y="226"/>
                    </a:lnTo>
                    <a:lnTo>
                      <a:pt x="43" y="198"/>
                    </a:lnTo>
                    <a:lnTo>
                      <a:pt x="57" y="171"/>
                    </a:lnTo>
                    <a:lnTo>
                      <a:pt x="73" y="144"/>
                    </a:lnTo>
                    <a:lnTo>
                      <a:pt x="91" y="120"/>
                    </a:lnTo>
                    <a:lnTo>
                      <a:pt x="112" y="96"/>
                    </a:lnTo>
                    <a:lnTo>
                      <a:pt x="134" y="74"/>
                    </a:lnTo>
                    <a:lnTo>
                      <a:pt x="159" y="54"/>
                    </a:lnTo>
                    <a:lnTo>
                      <a:pt x="186" y="36"/>
                    </a:lnTo>
                    <a:lnTo>
                      <a:pt x="196" y="30"/>
                    </a:lnTo>
                    <a:lnTo>
                      <a:pt x="206" y="24"/>
                    </a:lnTo>
                    <a:lnTo>
                      <a:pt x="217" y="20"/>
                    </a:lnTo>
                    <a:lnTo>
                      <a:pt x="227" y="14"/>
                    </a:lnTo>
                    <a:lnTo>
                      <a:pt x="239" y="10"/>
                    </a:lnTo>
                    <a:lnTo>
                      <a:pt x="249" y="6"/>
                    </a:lnTo>
                    <a:lnTo>
                      <a:pt x="261" y="2"/>
                    </a:lnTo>
                    <a:lnTo>
                      <a:pt x="272" y="0"/>
                    </a:lnTo>
                    <a:close/>
                  </a:path>
                </a:pathLst>
              </a:custGeom>
              <a:solidFill>
                <a:srgbClr val="D8DA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17" name="Freeform 21"/>
              <p:cNvSpPr>
                <a:spLocks/>
              </p:cNvSpPr>
              <p:nvPr/>
            </p:nvSpPr>
            <p:spPr bwMode="auto">
              <a:xfrm>
                <a:off x="568" y="2726"/>
                <a:ext cx="103" cy="383"/>
              </a:xfrm>
              <a:custGeom>
                <a:avLst/>
                <a:gdLst>
                  <a:gd name="T0" fmla="*/ 1 w 205"/>
                  <a:gd name="T1" fmla="*/ 0 h 766"/>
                  <a:gd name="T2" fmla="*/ 1 w 205"/>
                  <a:gd name="T3" fmla="*/ 1 h 766"/>
                  <a:gd name="T4" fmla="*/ 1 w 205"/>
                  <a:gd name="T5" fmla="*/ 1 h 766"/>
                  <a:gd name="T6" fmla="*/ 1 w 205"/>
                  <a:gd name="T7" fmla="*/ 1 h 766"/>
                  <a:gd name="T8" fmla="*/ 1 w 205"/>
                  <a:gd name="T9" fmla="*/ 1 h 766"/>
                  <a:gd name="T10" fmla="*/ 1 w 205"/>
                  <a:gd name="T11" fmla="*/ 1 h 766"/>
                  <a:gd name="T12" fmla="*/ 1 w 205"/>
                  <a:gd name="T13" fmla="*/ 1 h 766"/>
                  <a:gd name="T14" fmla="*/ 1 w 205"/>
                  <a:gd name="T15" fmla="*/ 1 h 766"/>
                  <a:gd name="T16" fmla="*/ 1 w 205"/>
                  <a:gd name="T17" fmla="*/ 1 h 766"/>
                  <a:gd name="T18" fmla="*/ 1 w 205"/>
                  <a:gd name="T19" fmla="*/ 1 h 766"/>
                  <a:gd name="T20" fmla="*/ 1 w 205"/>
                  <a:gd name="T21" fmla="*/ 1 h 766"/>
                  <a:gd name="T22" fmla="*/ 1 w 205"/>
                  <a:gd name="T23" fmla="*/ 1 h 766"/>
                  <a:gd name="T24" fmla="*/ 1 w 205"/>
                  <a:gd name="T25" fmla="*/ 1 h 766"/>
                  <a:gd name="T26" fmla="*/ 1 w 205"/>
                  <a:gd name="T27" fmla="*/ 1 h 766"/>
                  <a:gd name="T28" fmla="*/ 1 w 205"/>
                  <a:gd name="T29" fmla="*/ 1 h 766"/>
                  <a:gd name="T30" fmla="*/ 1 w 205"/>
                  <a:gd name="T31" fmla="*/ 1 h 766"/>
                  <a:gd name="T32" fmla="*/ 1 w 205"/>
                  <a:gd name="T33" fmla="*/ 1 h 766"/>
                  <a:gd name="T34" fmla="*/ 1 w 205"/>
                  <a:gd name="T35" fmla="*/ 1 h 766"/>
                  <a:gd name="T36" fmla="*/ 1 w 205"/>
                  <a:gd name="T37" fmla="*/ 1 h 766"/>
                  <a:gd name="T38" fmla="*/ 1 w 205"/>
                  <a:gd name="T39" fmla="*/ 1 h 766"/>
                  <a:gd name="T40" fmla="*/ 1 w 205"/>
                  <a:gd name="T41" fmla="*/ 1 h 766"/>
                  <a:gd name="T42" fmla="*/ 1 w 205"/>
                  <a:gd name="T43" fmla="*/ 1 h 766"/>
                  <a:gd name="T44" fmla="*/ 1 w 205"/>
                  <a:gd name="T45" fmla="*/ 1 h 766"/>
                  <a:gd name="T46" fmla="*/ 1 w 205"/>
                  <a:gd name="T47" fmla="*/ 1 h 766"/>
                  <a:gd name="T48" fmla="*/ 1 w 205"/>
                  <a:gd name="T49" fmla="*/ 1 h 766"/>
                  <a:gd name="T50" fmla="*/ 1 w 205"/>
                  <a:gd name="T51" fmla="*/ 1 h 766"/>
                  <a:gd name="T52" fmla="*/ 1 w 205"/>
                  <a:gd name="T53" fmla="*/ 1 h 766"/>
                  <a:gd name="T54" fmla="*/ 1 w 205"/>
                  <a:gd name="T55" fmla="*/ 1 h 766"/>
                  <a:gd name="T56" fmla="*/ 1 w 205"/>
                  <a:gd name="T57" fmla="*/ 1 h 766"/>
                  <a:gd name="T58" fmla="*/ 1 w 205"/>
                  <a:gd name="T59" fmla="*/ 1 h 766"/>
                  <a:gd name="T60" fmla="*/ 1 w 205"/>
                  <a:gd name="T61" fmla="*/ 1 h 766"/>
                  <a:gd name="T62" fmla="*/ 1 w 205"/>
                  <a:gd name="T63" fmla="*/ 1 h 766"/>
                  <a:gd name="T64" fmla="*/ 1 w 205"/>
                  <a:gd name="T65" fmla="*/ 1 h 766"/>
                  <a:gd name="T66" fmla="*/ 1 w 205"/>
                  <a:gd name="T67" fmla="*/ 1 h 766"/>
                  <a:gd name="T68" fmla="*/ 1 w 205"/>
                  <a:gd name="T69" fmla="*/ 1 h 766"/>
                  <a:gd name="T70" fmla="*/ 1 w 205"/>
                  <a:gd name="T71" fmla="*/ 1 h 766"/>
                  <a:gd name="T72" fmla="*/ 1 w 205"/>
                  <a:gd name="T73" fmla="*/ 1 h 766"/>
                  <a:gd name="T74" fmla="*/ 1 w 205"/>
                  <a:gd name="T75" fmla="*/ 1 h 766"/>
                  <a:gd name="T76" fmla="*/ 1 w 205"/>
                  <a:gd name="T77" fmla="*/ 1 h 766"/>
                  <a:gd name="T78" fmla="*/ 0 w 205"/>
                  <a:gd name="T79" fmla="*/ 1 h 766"/>
                  <a:gd name="T80" fmla="*/ 1 w 205"/>
                  <a:gd name="T81" fmla="*/ 1 h 766"/>
                  <a:gd name="T82" fmla="*/ 1 w 205"/>
                  <a:gd name="T83" fmla="*/ 1 h 766"/>
                  <a:gd name="T84" fmla="*/ 1 w 205"/>
                  <a:gd name="T85" fmla="*/ 1 h 766"/>
                  <a:gd name="T86" fmla="*/ 1 w 205"/>
                  <a:gd name="T87" fmla="*/ 1 h 766"/>
                  <a:gd name="T88" fmla="*/ 1 w 205"/>
                  <a:gd name="T89" fmla="*/ 1 h 766"/>
                  <a:gd name="T90" fmla="*/ 1 w 205"/>
                  <a:gd name="T91" fmla="*/ 1 h 766"/>
                  <a:gd name="T92" fmla="*/ 1 w 205"/>
                  <a:gd name="T93" fmla="*/ 1 h 766"/>
                  <a:gd name="T94" fmla="*/ 1 w 205"/>
                  <a:gd name="T95" fmla="*/ 1 h 766"/>
                  <a:gd name="T96" fmla="*/ 1 w 205"/>
                  <a:gd name="T97" fmla="*/ 1 h 766"/>
                  <a:gd name="T98" fmla="*/ 1 w 205"/>
                  <a:gd name="T99" fmla="*/ 1 h 766"/>
                  <a:gd name="T100" fmla="*/ 1 w 205"/>
                  <a:gd name="T101" fmla="*/ 1 h 766"/>
                  <a:gd name="T102" fmla="*/ 1 w 205"/>
                  <a:gd name="T103" fmla="*/ 1 h 766"/>
                  <a:gd name="T104" fmla="*/ 1 w 205"/>
                  <a:gd name="T105" fmla="*/ 0 h 76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05"/>
                  <a:gd name="T160" fmla="*/ 0 h 766"/>
                  <a:gd name="T161" fmla="*/ 205 w 205"/>
                  <a:gd name="T162" fmla="*/ 766 h 76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05" h="766">
                    <a:moveTo>
                      <a:pt x="186" y="0"/>
                    </a:moveTo>
                    <a:lnTo>
                      <a:pt x="160" y="25"/>
                    </a:lnTo>
                    <a:lnTo>
                      <a:pt x="137" y="51"/>
                    </a:lnTo>
                    <a:lnTo>
                      <a:pt x="117" y="79"/>
                    </a:lnTo>
                    <a:lnTo>
                      <a:pt x="98" y="109"/>
                    </a:lnTo>
                    <a:lnTo>
                      <a:pt x="83" y="139"/>
                    </a:lnTo>
                    <a:lnTo>
                      <a:pt x="69" y="171"/>
                    </a:lnTo>
                    <a:lnTo>
                      <a:pt x="60" y="203"/>
                    </a:lnTo>
                    <a:lnTo>
                      <a:pt x="52" y="238"/>
                    </a:lnTo>
                    <a:lnTo>
                      <a:pt x="44" y="299"/>
                    </a:lnTo>
                    <a:lnTo>
                      <a:pt x="39" y="361"/>
                    </a:lnTo>
                    <a:lnTo>
                      <a:pt x="38" y="425"/>
                    </a:lnTo>
                    <a:lnTo>
                      <a:pt x="43" y="487"/>
                    </a:lnTo>
                    <a:lnTo>
                      <a:pt x="46" y="503"/>
                    </a:lnTo>
                    <a:lnTo>
                      <a:pt x="51" y="518"/>
                    </a:lnTo>
                    <a:lnTo>
                      <a:pt x="54" y="534"/>
                    </a:lnTo>
                    <a:lnTo>
                      <a:pt x="59" y="550"/>
                    </a:lnTo>
                    <a:lnTo>
                      <a:pt x="65" y="565"/>
                    </a:lnTo>
                    <a:lnTo>
                      <a:pt x="69" y="581"/>
                    </a:lnTo>
                    <a:lnTo>
                      <a:pt x="75" y="597"/>
                    </a:lnTo>
                    <a:lnTo>
                      <a:pt x="81" y="614"/>
                    </a:lnTo>
                    <a:lnTo>
                      <a:pt x="91" y="637"/>
                    </a:lnTo>
                    <a:lnTo>
                      <a:pt x="103" y="658"/>
                    </a:lnTo>
                    <a:lnTo>
                      <a:pt x="115" y="682"/>
                    </a:lnTo>
                    <a:lnTo>
                      <a:pt x="130" y="702"/>
                    </a:lnTo>
                    <a:lnTo>
                      <a:pt x="147" y="722"/>
                    </a:lnTo>
                    <a:lnTo>
                      <a:pt x="164" y="739"/>
                    </a:lnTo>
                    <a:lnTo>
                      <a:pt x="183" y="754"/>
                    </a:lnTo>
                    <a:lnTo>
                      <a:pt x="205" y="766"/>
                    </a:lnTo>
                    <a:lnTo>
                      <a:pt x="173" y="756"/>
                    </a:lnTo>
                    <a:lnTo>
                      <a:pt x="144" y="740"/>
                    </a:lnTo>
                    <a:lnTo>
                      <a:pt x="118" y="720"/>
                    </a:lnTo>
                    <a:lnTo>
                      <a:pt x="95" y="695"/>
                    </a:lnTo>
                    <a:lnTo>
                      <a:pt x="75" y="668"/>
                    </a:lnTo>
                    <a:lnTo>
                      <a:pt x="58" y="638"/>
                    </a:lnTo>
                    <a:lnTo>
                      <a:pt x="43" y="607"/>
                    </a:lnTo>
                    <a:lnTo>
                      <a:pt x="31" y="577"/>
                    </a:lnTo>
                    <a:lnTo>
                      <a:pt x="14" y="514"/>
                    </a:lnTo>
                    <a:lnTo>
                      <a:pt x="4" y="450"/>
                    </a:lnTo>
                    <a:lnTo>
                      <a:pt x="0" y="383"/>
                    </a:lnTo>
                    <a:lnTo>
                      <a:pt x="2" y="318"/>
                    </a:lnTo>
                    <a:lnTo>
                      <a:pt x="13" y="252"/>
                    </a:lnTo>
                    <a:lnTo>
                      <a:pt x="30" y="190"/>
                    </a:lnTo>
                    <a:lnTo>
                      <a:pt x="53" y="130"/>
                    </a:lnTo>
                    <a:lnTo>
                      <a:pt x="84" y="76"/>
                    </a:lnTo>
                    <a:lnTo>
                      <a:pt x="96" y="63"/>
                    </a:lnTo>
                    <a:lnTo>
                      <a:pt x="107" y="50"/>
                    </a:lnTo>
                    <a:lnTo>
                      <a:pt x="119" y="39"/>
                    </a:lnTo>
                    <a:lnTo>
                      <a:pt x="132" y="28"/>
                    </a:lnTo>
                    <a:lnTo>
                      <a:pt x="144" y="18"/>
                    </a:lnTo>
                    <a:lnTo>
                      <a:pt x="157" y="10"/>
                    </a:lnTo>
                    <a:lnTo>
                      <a:pt x="171" y="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18" name="Freeform 22"/>
              <p:cNvSpPr>
                <a:spLocks/>
              </p:cNvSpPr>
              <p:nvPr/>
            </p:nvSpPr>
            <p:spPr bwMode="auto">
              <a:xfrm>
                <a:off x="693" y="2789"/>
                <a:ext cx="177" cy="255"/>
              </a:xfrm>
              <a:custGeom>
                <a:avLst/>
                <a:gdLst>
                  <a:gd name="T0" fmla="*/ 1 w 354"/>
                  <a:gd name="T1" fmla="*/ 1 h 509"/>
                  <a:gd name="T2" fmla="*/ 1 w 354"/>
                  <a:gd name="T3" fmla="*/ 1 h 509"/>
                  <a:gd name="T4" fmla="*/ 1 w 354"/>
                  <a:gd name="T5" fmla="*/ 1 h 509"/>
                  <a:gd name="T6" fmla="*/ 1 w 354"/>
                  <a:gd name="T7" fmla="*/ 1 h 509"/>
                  <a:gd name="T8" fmla="*/ 1 w 354"/>
                  <a:gd name="T9" fmla="*/ 1 h 509"/>
                  <a:gd name="T10" fmla="*/ 1 w 354"/>
                  <a:gd name="T11" fmla="*/ 1 h 509"/>
                  <a:gd name="T12" fmla="*/ 1 w 354"/>
                  <a:gd name="T13" fmla="*/ 1 h 509"/>
                  <a:gd name="T14" fmla="*/ 1 w 354"/>
                  <a:gd name="T15" fmla="*/ 1 h 509"/>
                  <a:gd name="T16" fmla="*/ 1 w 354"/>
                  <a:gd name="T17" fmla="*/ 1 h 509"/>
                  <a:gd name="T18" fmla="*/ 1 w 354"/>
                  <a:gd name="T19" fmla="*/ 1 h 509"/>
                  <a:gd name="T20" fmla="*/ 1 w 354"/>
                  <a:gd name="T21" fmla="*/ 1 h 509"/>
                  <a:gd name="T22" fmla="*/ 1 w 354"/>
                  <a:gd name="T23" fmla="*/ 1 h 509"/>
                  <a:gd name="T24" fmla="*/ 1 w 354"/>
                  <a:gd name="T25" fmla="*/ 1 h 509"/>
                  <a:gd name="T26" fmla="*/ 1 w 354"/>
                  <a:gd name="T27" fmla="*/ 1 h 509"/>
                  <a:gd name="T28" fmla="*/ 1 w 354"/>
                  <a:gd name="T29" fmla="*/ 1 h 509"/>
                  <a:gd name="T30" fmla="*/ 1 w 354"/>
                  <a:gd name="T31" fmla="*/ 1 h 509"/>
                  <a:gd name="T32" fmla="*/ 1 w 354"/>
                  <a:gd name="T33" fmla="*/ 1 h 509"/>
                  <a:gd name="T34" fmla="*/ 1 w 354"/>
                  <a:gd name="T35" fmla="*/ 1 h 509"/>
                  <a:gd name="T36" fmla="*/ 1 w 354"/>
                  <a:gd name="T37" fmla="*/ 1 h 509"/>
                  <a:gd name="T38" fmla="*/ 1 w 354"/>
                  <a:gd name="T39" fmla="*/ 1 h 509"/>
                  <a:gd name="T40" fmla="*/ 1 w 354"/>
                  <a:gd name="T41" fmla="*/ 1 h 509"/>
                  <a:gd name="T42" fmla="*/ 1 w 354"/>
                  <a:gd name="T43" fmla="*/ 1 h 509"/>
                  <a:gd name="T44" fmla="*/ 1 w 354"/>
                  <a:gd name="T45" fmla="*/ 1 h 509"/>
                  <a:gd name="T46" fmla="*/ 1 w 354"/>
                  <a:gd name="T47" fmla="*/ 1 h 509"/>
                  <a:gd name="T48" fmla="*/ 1 w 354"/>
                  <a:gd name="T49" fmla="*/ 1 h 509"/>
                  <a:gd name="T50" fmla="*/ 1 w 354"/>
                  <a:gd name="T51" fmla="*/ 1 h 509"/>
                  <a:gd name="T52" fmla="*/ 1 w 354"/>
                  <a:gd name="T53" fmla="*/ 1 h 509"/>
                  <a:gd name="T54" fmla="*/ 1 w 354"/>
                  <a:gd name="T55" fmla="*/ 1 h 509"/>
                  <a:gd name="T56" fmla="*/ 1 w 354"/>
                  <a:gd name="T57" fmla="*/ 1 h 509"/>
                  <a:gd name="T58" fmla="*/ 1 w 354"/>
                  <a:gd name="T59" fmla="*/ 1 h 509"/>
                  <a:gd name="T60" fmla="*/ 1 w 354"/>
                  <a:gd name="T61" fmla="*/ 1 h 509"/>
                  <a:gd name="T62" fmla="*/ 0 w 354"/>
                  <a:gd name="T63" fmla="*/ 1 h 509"/>
                  <a:gd name="T64" fmla="*/ 1 w 354"/>
                  <a:gd name="T65" fmla="*/ 1 h 509"/>
                  <a:gd name="T66" fmla="*/ 1 w 354"/>
                  <a:gd name="T67" fmla="*/ 1 h 509"/>
                  <a:gd name="T68" fmla="*/ 1 w 354"/>
                  <a:gd name="T69" fmla="*/ 1 h 509"/>
                  <a:gd name="T70" fmla="*/ 1 w 354"/>
                  <a:gd name="T71" fmla="*/ 1 h 509"/>
                  <a:gd name="T72" fmla="*/ 1 w 354"/>
                  <a:gd name="T73" fmla="*/ 1 h 509"/>
                  <a:gd name="T74" fmla="*/ 1 w 354"/>
                  <a:gd name="T75" fmla="*/ 1 h 509"/>
                  <a:gd name="T76" fmla="*/ 1 w 354"/>
                  <a:gd name="T77" fmla="*/ 1 h 509"/>
                  <a:gd name="T78" fmla="*/ 1 w 354"/>
                  <a:gd name="T79" fmla="*/ 1 h 509"/>
                  <a:gd name="T80" fmla="*/ 1 w 354"/>
                  <a:gd name="T81" fmla="*/ 1 h 509"/>
                  <a:gd name="T82" fmla="*/ 1 w 354"/>
                  <a:gd name="T83" fmla="*/ 1 h 509"/>
                  <a:gd name="T84" fmla="*/ 1 w 354"/>
                  <a:gd name="T85" fmla="*/ 1 h 509"/>
                  <a:gd name="T86" fmla="*/ 1 w 354"/>
                  <a:gd name="T87" fmla="*/ 0 h 509"/>
                  <a:gd name="T88" fmla="*/ 1 w 354"/>
                  <a:gd name="T89" fmla="*/ 1 h 509"/>
                  <a:gd name="T90" fmla="*/ 1 w 354"/>
                  <a:gd name="T91" fmla="*/ 1 h 509"/>
                  <a:gd name="T92" fmla="*/ 1 w 354"/>
                  <a:gd name="T93" fmla="*/ 1 h 509"/>
                  <a:gd name="T94" fmla="*/ 1 w 354"/>
                  <a:gd name="T95" fmla="*/ 1 h 509"/>
                  <a:gd name="T96" fmla="*/ 1 w 354"/>
                  <a:gd name="T97" fmla="*/ 1 h 509"/>
                  <a:gd name="T98" fmla="*/ 1 w 354"/>
                  <a:gd name="T99" fmla="*/ 1 h 509"/>
                  <a:gd name="T100" fmla="*/ 1 w 354"/>
                  <a:gd name="T101" fmla="*/ 1 h 509"/>
                  <a:gd name="T102" fmla="*/ 1 w 354"/>
                  <a:gd name="T103" fmla="*/ 1 h 50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54"/>
                  <a:gd name="T157" fmla="*/ 0 h 509"/>
                  <a:gd name="T158" fmla="*/ 354 w 354"/>
                  <a:gd name="T159" fmla="*/ 509 h 50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54" h="509">
                    <a:moveTo>
                      <a:pt x="266" y="38"/>
                    </a:moveTo>
                    <a:lnTo>
                      <a:pt x="294" y="72"/>
                    </a:lnTo>
                    <a:lnTo>
                      <a:pt x="317" y="108"/>
                    </a:lnTo>
                    <a:lnTo>
                      <a:pt x="335" y="148"/>
                    </a:lnTo>
                    <a:lnTo>
                      <a:pt x="346" y="189"/>
                    </a:lnTo>
                    <a:lnTo>
                      <a:pt x="353" y="233"/>
                    </a:lnTo>
                    <a:lnTo>
                      <a:pt x="354" y="277"/>
                    </a:lnTo>
                    <a:lnTo>
                      <a:pt x="349" y="320"/>
                    </a:lnTo>
                    <a:lnTo>
                      <a:pt x="339" y="363"/>
                    </a:lnTo>
                    <a:lnTo>
                      <a:pt x="330" y="387"/>
                    </a:lnTo>
                    <a:lnTo>
                      <a:pt x="318" y="410"/>
                    </a:lnTo>
                    <a:lnTo>
                      <a:pt x="306" y="433"/>
                    </a:lnTo>
                    <a:lnTo>
                      <a:pt x="291" y="454"/>
                    </a:lnTo>
                    <a:lnTo>
                      <a:pt x="272" y="472"/>
                    </a:lnTo>
                    <a:lnTo>
                      <a:pt x="253" y="487"/>
                    </a:lnTo>
                    <a:lnTo>
                      <a:pt x="230" y="497"/>
                    </a:lnTo>
                    <a:lnTo>
                      <a:pt x="204" y="501"/>
                    </a:lnTo>
                    <a:lnTo>
                      <a:pt x="186" y="508"/>
                    </a:lnTo>
                    <a:lnTo>
                      <a:pt x="187" y="509"/>
                    </a:lnTo>
                    <a:lnTo>
                      <a:pt x="172" y="506"/>
                    </a:lnTo>
                    <a:lnTo>
                      <a:pt x="158" y="504"/>
                    </a:lnTo>
                    <a:lnTo>
                      <a:pt x="143" y="500"/>
                    </a:lnTo>
                    <a:lnTo>
                      <a:pt x="129" y="495"/>
                    </a:lnTo>
                    <a:lnTo>
                      <a:pt x="115" y="490"/>
                    </a:lnTo>
                    <a:lnTo>
                      <a:pt x="103" y="482"/>
                    </a:lnTo>
                    <a:lnTo>
                      <a:pt x="90" y="472"/>
                    </a:lnTo>
                    <a:lnTo>
                      <a:pt x="80" y="460"/>
                    </a:lnTo>
                    <a:lnTo>
                      <a:pt x="53" y="424"/>
                    </a:lnTo>
                    <a:lnTo>
                      <a:pt x="31" y="386"/>
                    </a:lnTo>
                    <a:lnTo>
                      <a:pt x="15" y="343"/>
                    </a:lnTo>
                    <a:lnTo>
                      <a:pt x="5" y="300"/>
                    </a:lnTo>
                    <a:lnTo>
                      <a:pt x="0" y="255"/>
                    </a:lnTo>
                    <a:lnTo>
                      <a:pt x="2" y="210"/>
                    </a:lnTo>
                    <a:lnTo>
                      <a:pt x="11" y="166"/>
                    </a:lnTo>
                    <a:lnTo>
                      <a:pt x="26" y="122"/>
                    </a:lnTo>
                    <a:lnTo>
                      <a:pt x="35" y="100"/>
                    </a:lnTo>
                    <a:lnTo>
                      <a:pt x="46" y="78"/>
                    </a:lnTo>
                    <a:lnTo>
                      <a:pt x="61" y="59"/>
                    </a:lnTo>
                    <a:lnTo>
                      <a:pt x="77" y="40"/>
                    </a:lnTo>
                    <a:lnTo>
                      <a:pt x="96" y="25"/>
                    </a:lnTo>
                    <a:lnTo>
                      <a:pt x="117" y="14"/>
                    </a:lnTo>
                    <a:lnTo>
                      <a:pt x="138" y="7"/>
                    </a:lnTo>
                    <a:lnTo>
                      <a:pt x="163" y="4"/>
                    </a:lnTo>
                    <a:lnTo>
                      <a:pt x="170" y="0"/>
                    </a:lnTo>
                    <a:lnTo>
                      <a:pt x="178" y="1"/>
                    </a:lnTo>
                    <a:lnTo>
                      <a:pt x="186" y="2"/>
                    </a:lnTo>
                    <a:lnTo>
                      <a:pt x="194" y="4"/>
                    </a:lnTo>
                    <a:lnTo>
                      <a:pt x="201" y="6"/>
                    </a:lnTo>
                    <a:lnTo>
                      <a:pt x="209" y="9"/>
                    </a:lnTo>
                    <a:lnTo>
                      <a:pt x="217" y="10"/>
                    </a:lnTo>
                    <a:lnTo>
                      <a:pt x="224" y="12"/>
                    </a:lnTo>
                    <a:lnTo>
                      <a:pt x="266" y="38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19" name="Freeform 23"/>
              <p:cNvSpPr>
                <a:spLocks/>
              </p:cNvSpPr>
              <p:nvPr/>
            </p:nvSpPr>
            <p:spPr bwMode="auto">
              <a:xfrm>
                <a:off x="701" y="2799"/>
                <a:ext cx="145" cy="231"/>
              </a:xfrm>
              <a:custGeom>
                <a:avLst/>
                <a:gdLst>
                  <a:gd name="T0" fmla="*/ 0 w 291"/>
                  <a:gd name="T1" fmla="*/ 1 h 461"/>
                  <a:gd name="T2" fmla="*/ 0 w 291"/>
                  <a:gd name="T3" fmla="*/ 1 h 461"/>
                  <a:gd name="T4" fmla="*/ 0 w 291"/>
                  <a:gd name="T5" fmla="*/ 1 h 461"/>
                  <a:gd name="T6" fmla="*/ 0 w 291"/>
                  <a:gd name="T7" fmla="*/ 1 h 461"/>
                  <a:gd name="T8" fmla="*/ 0 w 291"/>
                  <a:gd name="T9" fmla="*/ 1 h 461"/>
                  <a:gd name="T10" fmla="*/ 0 w 291"/>
                  <a:gd name="T11" fmla="*/ 1 h 461"/>
                  <a:gd name="T12" fmla="*/ 0 w 291"/>
                  <a:gd name="T13" fmla="*/ 1 h 461"/>
                  <a:gd name="T14" fmla="*/ 0 w 291"/>
                  <a:gd name="T15" fmla="*/ 1 h 461"/>
                  <a:gd name="T16" fmla="*/ 0 w 291"/>
                  <a:gd name="T17" fmla="*/ 1 h 461"/>
                  <a:gd name="T18" fmla="*/ 0 w 291"/>
                  <a:gd name="T19" fmla="*/ 1 h 461"/>
                  <a:gd name="T20" fmla="*/ 0 w 291"/>
                  <a:gd name="T21" fmla="*/ 1 h 461"/>
                  <a:gd name="T22" fmla="*/ 0 w 291"/>
                  <a:gd name="T23" fmla="*/ 1 h 461"/>
                  <a:gd name="T24" fmla="*/ 0 w 291"/>
                  <a:gd name="T25" fmla="*/ 1 h 461"/>
                  <a:gd name="T26" fmla="*/ 0 w 291"/>
                  <a:gd name="T27" fmla="*/ 1 h 461"/>
                  <a:gd name="T28" fmla="*/ 0 w 291"/>
                  <a:gd name="T29" fmla="*/ 1 h 461"/>
                  <a:gd name="T30" fmla="*/ 0 w 291"/>
                  <a:gd name="T31" fmla="*/ 1 h 461"/>
                  <a:gd name="T32" fmla="*/ 0 w 291"/>
                  <a:gd name="T33" fmla="*/ 1 h 461"/>
                  <a:gd name="T34" fmla="*/ 0 w 291"/>
                  <a:gd name="T35" fmla="*/ 1 h 461"/>
                  <a:gd name="T36" fmla="*/ 0 w 291"/>
                  <a:gd name="T37" fmla="*/ 1 h 461"/>
                  <a:gd name="T38" fmla="*/ 0 w 291"/>
                  <a:gd name="T39" fmla="*/ 1 h 461"/>
                  <a:gd name="T40" fmla="*/ 0 w 291"/>
                  <a:gd name="T41" fmla="*/ 1 h 461"/>
                  <a:gd name="T42" fmla="*/ 0 w 291"/>
                  <a:gd name="T43" fmla="*/ 1 h 461"/>
                  <a:gd name="T44" fmla="*/ 0 w 291"/>
                  <a:gd name="T45" fmla="*/ 1 h 461"/>
                  <a:gd name="T46" fmla="*/ 0 w 291"/>
                  <a:gd name="T47" fmla="*/ 1 h 461"/>
                  <a:gd name="T48" fmla="*/ 0 w 291"/>
                  <a:gd name="T49" fmla="*/ 1 h 461"/>
                  <a:gd name="T50" fmla="*/ 0 w 291"/>
                  <a:gd name="T51" fmla="*/ 1 h 461"/>
                  <a:gd name="T52" fmla="*/ 0 w 291"/>
                  <a:gd name="T53" fmla="*/ 1 h 461"/>
                  <a:gd name="T54" fmla="*/ 0 w 291"/>
                  <a:gd name="T55" fmla="*/ 1 h 461"/>
                  <a:gd name="T56" fmla="*/ 0 w 291"/>
                  <a:gd name="T57" fmla="*/ 1 h 461"/>
                  <a:gd name="T58" fmla="*/ 0 w 291"/>
                  <a:gd name="T59" fmla="*/ 1 h 461"/>
                  <a:gd name="T60" fmla="*/ 0 w 291"/>
                  <a:gd name="T61" fmla="*/ 1 h 461"/>
                  <a:gd name="T62" fmla="*/ 0 w 291"/>
                  <a:gd name="T63" fmla="*/ 1 h 461"/>
                  <a:gd name="T64" fmla="*/ 0 w 291"/>
                  <a:gd name="T65" fmla="*/ 1 h 46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91"/>
                  <a:gd name="T100" fmla="*/ 0 h 461"/>
                  <a:gd name="T101" fmla="*/ 291 w 291"/>
                  <a:gd name="T102" fmla="*/ 461 h 46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91" h="461">
                    <a:moveTo>
                      <a:pt x="287" y="188"/>
                    </a:moveTo>
                    <a:lnTo>
                      <a:pt x="291" y="221"/>
                    </a:lnTo>
                    <a:lnTo>
                      <a:pt x="291" y="256"/>
                    </a:lnTo>
                    <a:lnTo>
                      <a:pt x="287" y="288"/>
                    </a:lnTo>
                    <a:lnTo>
                      <a:pt x="279" y="320"/>
                    </a:lnTo>
                    <a:lnTo>
                      <a:pt x="269" y="350"/>
                    </a:lnTo>
                    <a:lnTo>
                      <a:pt x="255" y="380"/>
                    </a:lnTo>
                    <a:lnTo>
                      <a:pt x="237" y="408"/>
                    </a:lnTo>
                    <a:lnTo>
                      <a:pt x="216" y="433"/>
                    </a:lnTo>
                    <a:lnTo>
                      <a:pt x="208" y="439"/>
                    </a:lnTo>
                    <a:lnTo>
                      <a:pt x="199" y="445"/>
                    </a:lnTo>
                    <a:lnTo>
                      <a:pt x="188" y="450"/>
                    </a:lnTo>
                    <a:lnTo>
                      <a:pt x="179" y="456"/>
                    </a:lnTo>
                    <a:lnTo>
                      <a:pt x="169" y="460"/>
                    </a:lnTo>
                    <a:lnTo>
                      <a:pt x="158" y="461"/>
                    </a:lnTo>
                    <a:lnTo>
                      <a:pt x="147" y="461"/>
                    </a:lnTo>
                    <a:lnTo>
                      <a:pt x="136" y="456"/>
                    </a:lnTo>
                    <a:lnTo>
                      <a:pt x="126" y="457"/>
                    </a:lnTo>
                    <a:lnTo>
                      <a:pt x="118" y="455"/>
                    </a:lnTo>
                    <a:lnTo>
                      <a:pt x="109" y="451"/>
                    </a:lnTo>
                    <a:lnTo>
                      <a:pt x="101" y="446"/>
                    </a:lnTo>
                    <a:lnTo>
                      <a:pt x="94" y="440"/>
                    </a:lnTo>
                    <a:lnTo>
                      <a:pt x="87" y="434"/>
                    </a:lnTo>
                    <a:lnTo>
                      <a:pt x="79" y="428"/>
                    </a:lnTo>
                    <a:lnTo>
                      <a:pt x="72" y="424"/>
                    </a:lnTo>
                    <a:lnTo>
                      <a:pt x="72" y="425"/>
                    </a:lnTo>
                    <a:lnTo>
                      <a:pt x="73" y="425"/>
                    </a:lnTo>
                    <a:lnTo>
                      <a:pt x="74" y="425"/>
                    </a:lnTo>
                    <a:lnTo>
                      <a:pt x="75" y="423"/>
                    </a:lnTo>
                    <a:lnTo>
                      <a:pt x="74" y="421"/>
                    </a:lnTo>
                    <a:lnTo>
                      <a:pt x="71" y="419"/>
                    </a:lnTo>
                    <a:lnTo>
                      <a:pt x="68" y="416"/>
                    </a:lnTo>
                    <a:lnTo>
                      <a:pt x="67" y="417"/>
                    </a:lnTo>
                    <a:lnTo>
                      <a:pt x="67" y="418"/>
                    </a:lnTo>
                    <a:lnTo>
                      <a:pt x="67" y="419"/>
                    </a:lnTo>
                    <a:lnTo>
                      <a:pt x="67" y="420"/>
                    </a:lnTo>
                    <a:lnTo>
                      <a:pt x="65" y="416"/>
                    </a:lnTo>
                    <a:lnTo>
                      <a:pt x="67" y="413"/>
                    </a:lnTo>
                    <a:lnTo>
                      <a:pt x="60" y="408"/>
                    </a:lnTo>
                    <a:lnTo>
                      <a:pt x="56" y="398"/>
                    </a:lnTo>
                    <a:lnTo>
                      <a:pt x="51" y="389"/>
                    </a:lnTo>
                    <a:lnTo>
                      <a:pt x="43" y="382"/>
                    </a:lnTo>
                    <a:lnTo>
                      <a:pt x="24" y="350"/>
                    </a:lnTo>
                    <a:lnTo>
                      <a:pt x="12" y="314"/>
                    </a:lnTo>
                    <a:lnTo>
                      <a:pt x="4" y="275"/>
                    </a:lnTo>
                    <a:lnTo>
                      <a:pt x="0" y="236"/>
                    </a:lnTo>
                    <a:lnTo>
                      <a:pt x="1" y="197"/>
                    </a:lnTo>
                    <a:lnTo>
                      <a:pt x="8" y="158"/>
                    </a:lnTo>
                    <a:lnTo>
                      <a:pt x="19" y="120"/>
                    </a:lnTo>
                    <a:lnTo>
                      <a:pt x="34" y="85"/>
                    </a:lnTo>
                    <a:lnTo>
                      <a:pt x="42" y="69"/>
                    </a:lnTo>
                    <a:lnTo>
                      <a:pt x="52" y="54"/>
                    </a:lnTo>
                    <a:lnTo>
                      <a:pt x="65" y="40"/>
                    </a:lnTo>
                    <a:lnTo>
                      <a:pt x="79" y="28"/>
                    </a:lnTo>
                    <a:lnTo>
                      <a:pt x="94" y="17"/>
                    </a:lnTo>
                    <a:lnTo>
                      <a:pt x="110" y="8"/>
                    </a:lnTo>
                    <a:lnTo>
                      <a:pt x="127" y="2"/>
                    </a:lnTo>
                    <a:lnTo>
                      <a:pt x="146" y="0"/>
                    </a:lnTo>
                    <a:lnTo>
                      <a:pt x="177" y="8"/>
                    </a:lnTo>
                    <a:lnTo>
                      <a:pt x="203" y="24"/>
                    </a:lnTo>
                    <a:lnTo>
                      <a:pt x="225" y="45"/>
                    </a:lnTo>
                    <a:lnTo>
                      <a:pt x="244" y="70"/>
                    </a:lnTo>
                    <a:lnTo>
                      <a:pt x="259" y="98"/>
                    </a:lnTo>
                    <a:lnTo>
                      <a:pt x="270" y="128"/>
                    </a:lnTo>
                    <a:lnTo>
                      <a:pt x="280" y="158"/>
                    </a:lnTo>
                    <a:lnTo>
                      <a:pt x="287" y="188"/>
                    </a:lnTo>
                    <a:close/>
                  </a:path>
                </a:pathLst>
              </a:custGeom>
              <a:solidFill>
                <a:srgbClr val="A5002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20" name="Freeform 24"/>
              <p:cNvSpPr>
                <a:spLocks/>
              </p:cNvSpPr>
              <p:nvPr/>
            </p:nvSpPr>
            <p:spPr bwMode="auto">
              <a:xfrm>
                <a:off x="812" y="2816"/>
                <a:ext cx="50" cy="207"/>
              </a:xfrm>
              <a:custGeom>
                <a:avLst/>
                <a:gdLst>
                  <a:gd name="T0" fmla="*/ 1 w 99"/>
                  <a:gd name="T1" fmla="*/ 0 h 415"/>
                  <a:gd name="T2" fmla="*/ 1 w 99"/>
                  <a:gd name="T3" fmla="*/ 0 h 415"/>
                  <a:gd name="T4" fmla="*/ 1 w 99"/>
                  <a:gd name="T5" fmla="*/ 0 h 415"/>
                  <a:gd name="T6" fmla="*/ 1 w 99"/>
                  <a:gd name="T7" fmla="*/ 0 h 415"/>
                  <a:gd name="T8" fmla="*/ 1 w 99"/>
                  <a:gd name="T9" fmla="*/ 0 h 415"/>
                  <a:gd name="T10" fmla="*/ 1 w 99"/>
                  <a:gd name="T11" fmla="*/ 0 h 415"/>
                  <a:gd name="T12" fmla="*/ 1 w 99"/>
                  <a:gd name="T13" fmla="*/ 0 h 415"/>
                  <a:gd name="T14" fmla="*/ 1 w 99"/>
                  <a:gd name="T15" fmla="*/ 0 h 415"/>
                  <a:gd name="T16" fmla="*/ 1 w 99"/>
                  <a:gd name="T17" fmla="*/ 0 h 415"/>
                  <a:gd name="T18" fmla="*/ 1 w 99"/>
                  <a:gd name="T19" fmla="*/ 0 h 415"/>
                  <a:gd name="T20" fmla="*/ 1 w 99"/>
                  <a:gd name="T21" fmla="*/ 0 h 415"/>
                  <a:gd name="T22" fmla="*/ 1 w 99"/>
                  <a:gd name="T23" fmla="*/ 0 h 415"/>
                  <a:gd name="T24" fmla="*/ 1 w 99"/>
                  <a:gd name="T25" fmla="*/ 0 h 415"/>
                  <a:gd name="T26" fmla="*/ 1 w 99"/>
                  <a:gd name="T27" fmla="*/ 0 h 415"/>
                  <a:gd name="T28" fmla="*/ 1 w 99"/>
                  <a:gd name="T29" fmla="*/ 0 h 415"/>
                  <a:gd name="T30" fmla="*/ 1 w 99"/>
                  <a:gd name="T31" fmla="*/ 0 h 415"/>
                  <a:gd name="T32" fmla="*/ 0 w 99"/>
                  <a:gd name="T33" fmla="*/ 0 h 415"/>
                  <a:gd name="T34" fmla="*/ 1 w 99"/>
                  <a:gd name="T35" fmla="*/ 0 h 415"/>
                  <a:gd name="T36" fmla="*/ 1 w 99"/>
                  <a:gd name="T37" fmla="*/ 0 h 415"/>
                  <a:gd name="T38" fmla="*/ 1 w 99"/>
                  <a:gd name="T39" fmla="*/ 0 h 415"/>
                  <a:gd name="T40" fmla="*/ 1 w 99"/>
                  <a:gd name="T41" fmla="*/ 0 h 415"/>
                  <a:gd name="T42" fmla="*/ 1 w 99"/>
                  <a:gd name="T43" fmla="*/ 0 h 415"/>
                  <a:gd name="T44" fmla="*/ 1 w 99"/>
                  <a:gd name="T45" fmla="*/ 0 h 415"/>
                  <a:gd name="T46" fmla="*/ 1 w 99"/>
                  <a:gd name="T47" fmla="*/ 0 h 415"/>
                  <a:gd name="T48" fmla="*/ 1 w 99"/>
                  <a:gd name="T49" fmla="*/ 0 h 415"/>
                  <a:gd name="T50" fmla="*/ 1 w 99"/>
                  <a:gd name="T51" fmla="*/ 0 h 415"/>
                  <a:gd name="T52" fmla="*/ 1 w 99"/>
                  <a:gd name="T53" fmla="*/ 0 h 415"/>
                  <a:gd name="T54" fmla="*/ 1 w 99"/>
                  <a:gd name="T55" fmla="*/ 0 h 415"/>
                  <a:gd name="T56" fmla="*/ 1 w 99"/>
                  <a:gd name="T57" fmla="*/ 0 h 415"/>
                  <a:gd name="T58" fmla="*/ 1 w 99"/>
                  <a:gd name="T59" fmla="*/ 0 h 415"/>
                  <a:gd name="T60" fmla="*/ 1 w 99"/>
                  <a:gd name="T61" fmla="*/ 0 h 415"/>
                  <a:gd name="T62" fmla="*/ 1 w 99"/>
                  <a:gd name="T63" fmla="*/ 0 h 415"/>
                  <a:gd name="T64" fmla="*/ 1 w 99"/>
                  <a:gd name="T65" fmla="*/ 0 h 415"/>
                  <a:gd name="T66" fmla="*/ 1 w 99"/>
                  <a:gd name="T67" fmla="*/ 0 h 415"/>
                  <a:gd name="T68" fmla="*/ 1 w 99"/>
                  <a:gd name="T69" fmla="*/ 0 h 415"/>
                  <a:gd name="T70" fmla="*/ 1 w 99"/>
                  <a:gd name="T71" fmla="*/ 0 h 415"/>
                  <a:gd name="T72" fmla="*/ 1 w 99"/>
                  <a:gd name="T73" fmla="*/ 0 h 415"/>
                  <a:gd name="T74" fmla="*/ 1 w 99"/>
                  <a:gd name="T75" fmla="*/ 0 h 415"/>
                  <a:gd name="T76" fmla="*/ 1 w 99"/>
                  <a:gd name="T77" fmla="*/ 0 h 415"/>
                  <a:gd name="T78" fmla="*/ 1 w 99"/>
                  <a:gd name="T79" fmla="*/ 0 h 415"/>
                  <a:gd name="T80" fmla="*/ 1 w 99"/>
                  <a:gd name="T81" fmla="*/ 0 h 41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9"/>
                  <a:gd name="T124" fmla="*/ 0 h 415"/>
                  <a:gd name="T125" fmla="*/ 99 w 99"/>
                  <a:gd name="T126" fmla="*/ 415 h 41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9" h="415">
                    <a:moveTo>
                      <a:pt x="86" y="294"/>
                    </a:moveTo>
                    <a:lnTo>
                      <a:pt x="83" y="306"/>
                    </a:lnTo>
                    <a:lnTo>
                      <a:pt x="78" y="316"/>
                    </a:lnTo>
                    <a:lnTo>
                      <a:pt x="75" y="326"/>
                    </a:lnTo>
                    <a:lnTo>
                      <a:pt x="69" y="337"/>
                    </a:lnTo>
                    <a:lnTo>
                      <a:pt x="65" y="346"/>
                    </a:lnTo>
                    <a:lnTo>
                      <a:pt x="59" y="355"/>
                    </a:lnTo>
                    <a:lnTo>
                      <a:pt x="52" y="364"/>
                    </a:lnTo>
                    <a:lnTo>
                      <a:pt x="45" y="374"/>
                    </a:lnTo>
                    <a:lnTo>
                      <a:pt x="41" y="380"/>
                    </a:lnTo>
                    <a:lnTo>
                      <a:pt x="37" y="386"/>
                    </a:lnTo>
                    <a:lnTo>
                      <a:pt x="32" y="392"/>
                    </a:lnTo>
                    <a:lnTo>
                      <a:pt x="26" y="398"/>
                    </a:lnTo>
                    <a:lnTo>
                      <a:pt x="21" y="402"/>
                    </a:lnTo>
                    <a:lnTo>
                      <a:pt x="14" y="407"/>
                    </a:lnTo>
                    <a:lnTo>
                      <a:pt x="7" y="412"/>
                    </a:lnTo>
                    <a:lnTo>
                      <a:pt x="0" y="415"/>
                    </a:lnTo>
                    <a:lnTo>
                      <a:pt x="26" y="384"/>
                    </a:lnTo>
                    <a:lnTo>
                      <a:pt x="48" y="349"/>
                    </a:lnTo>
                    <a:lnTo>
                      <a:pt x="66" y="311"/>
                    </a:lnTo>
                    <a:lnTo>
                      <a:pt x="77" y="271"/>
                    </a:lnTo>
                    <a:lnTo>
                      <a:pt x="83" y="230"/>
                    </a:lnTo>
                    <a:lnTo>
                      <a:pt x="84" y="188"/>
                    </a:lnTo>
                    <a:lnTo>
                      <a:pt x="81" y="147"/>
                    </a:lnTo>
                    <a:lnTo>
                      <a:pt x="71" y="107"/>
                    </a:lnTo>
                    <a:lnTo>
                      <a:pt x="67" y="94"/>
                    </a:lnTo>
                    <a:lnTo>
                      <a:pt x="61" y="80"/>
                    </a:lnTo>
                    <a:lnTo>
                      <a:pt x="54" y="66"/>
                    </a:lnTo>
                    <a:lnTo>
                      <a:pt x="47" y="52"/>
                    </a:lnTo>
                    <a:lnTo>
                      <a:pt x="39" y="38"/>
                    </a:lnTo>
                    <a:lnTo>
                      <a:pt x="31" y="26"/>
                    </a:lnTo>
                    <a:lnTo>
                      <a:pt x="23" y="12"/>
                    </a:lnTo>
                    <a:lnTo>
                      <a:pt x="15" y="0"/>
                    </a:lnTo>
                    <a:lnTo>
                      <a:pt x="40" y="28"/>
                    </a:lnTo>
                    <a:lnTo>
                      <a:pt x="62" y="60"/>
                    </a:lnTo>
                    <a:lnTo>
                      <a:pt x="78" y="96"/>
                    </a:lnTo>
                    <a:lnTo>
                      <a:pt x="91" y="134"/>
                    </a:lnTo>
                    <a:lnTo>
                      <a:pt x="98" y="174"/>
                    </a:lnTo>
                    <a:lnTo>
                      <a:pt x="99" y="215"/>
                    </a:lnTo>
                    <a:lnTo>
                      <a:pt x="96" y="255"/>
                    </a:lnTo>
                    <a:lnTo>
                      <a:pt x="86" y="294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21" name="Freeform 25"/>
              <p:cNvSpPr>
                <a:spLocks/>
              </p:cNvSpPr>
              <p:nvPr/>
            </p:nvSpPr>
            <p:spPr bwMode="auto">
              <a:xfrm>
                <a:off x="853" y="3010"/>
                <a:ext cx="110" cy="134"/>
              </a:xfrm>
              <a:custGeom>
                <a:avLst/>
                <a:gdLst>
                  <a:gd name="T0" fmla="*/ 1 w 219"/>
                  <a:gd name="T1" fmla="*/ 1 h 268"/>
                  <a:gd name="T2" fmla="*/ 1 w 219"/>
                  <a:gd name="T3" fmla="*/ 1 h 268"/>
                  <a:gd name="T4" fmla="*/ 1 w 219"/>
                  <a:gd name="T5" fmla="*/ 1 h 268"/>
                  <a:gd name="T6" fmla="*/ 1 w 219"/>
                  <a:gd name="T7" fmla="*/ 1 h 268"/>
                  <a:gd name="T8" fmla="*/ 1 w 219"/>
                  <a:gd name="T9" fmla="*/ 1 h 268"/>
                  <a:gd name="T10" fmla="*/ 1 w 219"/>
                  <a:gd name="T11" fmla="*/ 1 h 268"/>
                  <a:gd name="T12" fmla="*/ 1 w 219"/>
                  <a:gd name="T13" fmla="*/ 1 h 268"/>
                  <a:gd name="T14" fmla="*/ 1 w 219"/>
                  <a:gd name="T15" fmla="*/ 1 h 268"/>
                  <a:gd name="T16" fmla="*/ 1 w 219"/>
                  <a:gd name="T17" fmla="*/ 1 h 268"/>
                  <a:gd name="T18" fmla="*/ 1 w 219"/>
                  <a:gd name="T19" fmla="*/ 1 h 268"/>
                  <a:gd name="T20" fmla="*/ 1 w 219"/>
                  <a:gd name="T21" fmla="*/ 1 h 268"/>
                  <a:gd name="T22" fmla="*/ 1 w 219"/>
                  <a:gd name="T23" fmla="*/ 1 h 268"/>
                  <a:gd name="T24" fmla="*/ 1 w 219"/>
                  <a:gd name="T25" fmla="*/ 1 h 268"/>
                  <a:gd name="T26" fmla="*/ 1 w 219"/>
                  <a:gd name="T27" fmla="*/ 1 h 268"/>
                  <a:gd name="T28" fmla="*/ 1 w 219"/>
                  <a:gd name="T29" fmla="*/ 1 h 268"/>
                  <a:gd name="T30" fmla="*/ 1 w 219"/>
                  <a:gd name="T31" fmla="*/ 1 h 268"/>
                  <a:gd name="T32" fmla="*/ 1 w 219"/>
                  <a:gd name="T33" fmla="*/ 1 h 268"/>
                  <a:gd name="T34" fmla="*/ 1 w 219"/>
                  <a:gd name="T35" fmla="*/ 1 h 268"/>
                  <a:gd name="T36" fmla="*/ 1 w 219"/>
                  <a:gd name="T37" fmla="*/ 1 h 268"/>
                  <a:gd name="T38" fmla="*/ 1 w 219"/>
                  <a:gd name="T39" fmla="*/ 1 h 268"/>
                  <a:gd name="T40" fmla="*/ 1 w 219"/>
                  <a:gd name="T41" fmla="*/ 1 h 268"/>
                  <a:gd name="T42" fmla="*/ 1 w 219"/>
                  <a:gd name="T43" fmla="*/ 1 h 268"/>
                  <a:gd name="T44" fmla="*/ 1 w 219"/>
                  <a:gd name="T45" fmla="*/ 1 h 268"/>
                  <a:gd name="T46" fmla="*/ 1 w 219"/>
                  <a:gd name="T47" fmla="*/ 1 h 268"/>
                  <a:gd name="T48" fmla="*/ 1 w 219"/>
                  <a:gd name="T49" fmla="*/ 0 h 268"/>
                  <a:gd name="T50" fmla="*/ 1 w 219"/>
                  <a:gd name="T51" fmla="*/ 1 h 268"/>
                  <a:gd name="T52" fmla="*/ 1 w 219"/>
                  <a:gd name="T53" fmla="*/ 1 h 268"/>
                  <a:gd name="T54" fmla="*/ 1 w 219"/>
                  <a:gd name="T55" fmla="*/ 1 h 268"/>
                  <a:gd name="T56" fmla="*/ 1 w 219"/>
                  <a:gd name="T57" fmla="*/ 1 h 268"/>
                  <a:gd name="T58" fmla="*/ 1 w 219"/>
                  <a:gd name="T59" fmla="*/ 1 h 268"/>
                  <a:gd name="T60" fmla="*/ 1 w 219"/>
                  <a:gd name="T61" fmla="*/ 1 h 268"/>
                  <a:gd name="T62" fmla="*/ 1 w 219"/>
                  <a:gd name="T63" fmla="*/ 1 h 268"/>
                  <a:gd name="T64" fmla="*/ 1 w 219"/>
                  <a:gd name="T65" fmla="*/ 1 h 268"/>
                  <a:gd name="T66" fmla="*/ 1 w 219"/>
                  <a:gd name="T67" fmla="*/ 1 h 268"/>
                  <a:gd name="T68" fmla="*/ 1 w 219"/>
                  <a:gd name="T69" fmla="*/ 1 h 268"/>
                  <a:gd name="T70" fmla="*/ 1 w 219"/>
                  <a:gd name="T71" fmla="*/ 1 h 268"/>
                  <a:gd name="T72" fmla="*/ 1 w 219"/>
                  <a:gd name="T73" fmla="*/ 1 h 268"/>
                  <a:gd name="T74" fmla="*/ 1 w 219"/>
                  <a:gd name="T75" fmla="*/ 1 h 268"/>
                  <a:gd name="T76" fmla="*/ 1 w 219"/>
                  <a:gd name="T77" fmla="*/ 1 h 268"/>
                  <a:gd name="T78" fmla="*/ 1 w 219"/>
                  <a:gd name="T79" fmla="*/ 1 h 268"/>
                  <a:gd name="T80" fmla="*/ 1 w 219"/>
                  <a:gd name="T81" fmla="*/ 1 h 268"/>
                  <a:gd name="T82" fmla="*/ 1 w 219"/>
                  <a:gd name="T83" fmla="*/ 1 h 268"/>
                  <a:gd name="T84" fmla="*/ 1 w 219"/>
                  <a:gd name="T85" fmla="*/ 1 h 268"/>
                  <a:gd name="T86" fmla="*/ 1 w 219"/>
                  <a:gd name="T87" fmla="*/ 1 h 268"/>
                  <a:gd name="T88" fmla="*/ 1 w 219"/>
                  <a:gd name="T89" fmla="*/ 1 h 268"/>
                  <a:gd name="T90" fmla="*/ 1 w 219"/>
                  <a:gd name="T91" fmla="*/ 1 h 268"/>
                  <a:gd name="T92" fmla="*/ 1 w 219"/>
                  <a:gd name="T93" fmla="*/ 1 h 268"/>
                  <a:gd name="T94" fmla="*/ 1 w 219"/>
                  <a:gd name="T95" fmla="*/ 1 h 268"/>
                  <a:gd name="T96" fmla="*/ 1 w 219"/>
                  <a:gd name="T97" fmla="*/ 1 h 268"/>
                  <a:gd name="T98" fmla="*/ 1 w 219"/>
                  <a:gd name="T99" fmla="*/ 1 h 268"/>
                  <a:gd name="T100" fmla="*/ 1 w 219"/>
                  <a:gd name="T101" fmla="*/ 1 h 268"/>
                  <a:gd name="T102" fmla="*/ 1 w 219"/>
                  <a:gd name="T103" fmla="*/ 1 h 268"/>
                  <a:gd name="T104" fmla="*/ 1 w 219"/>
                  <a:gd name="T105" fmla="*/ 1 h 268"/>
                  <a:gd name="T106" fmla="*/ 1 w 219"/>
                  <a:gd name="T107" fmla="*/ 1 h 268"/>
                  <a:gd name="T108" fmla="*/ 1 w 219"/>
                  <a:gd name="T109" fmla="*/ 1 h 268"/>
                  <a:gd name="T110" fmla="*/ 1 w 219"/>
                  <a:gd name="T111" fmla="*/ 1 h 268"/>
                  <a:gd name="T112" fmla="*/ 1 w 219"/>
                  <a:gd name="T113" fmla="*/ 1 h 268"/>
                  <a:gd name="T114" fmla="*/ 1 w 219"/>
                  <a:gd name="T115" fmla="*/ 1 h 268"/>
                  <a:gd name="T116" fmla="*/ 0 w 219"/>
                  <a:gd name="T117" fmla="*/ 1 h 268"/>
                  <a:gd name="T118" fmla="*/ 1 w 219"/>
                  <a:gd name="T119" fmla="*/ 1 h 26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19"/>
                  <a:gd name="T181" fmla="*/ 0 h 268"/>
                  <a:gd name="T182" fmla="*/ 219 w 219"/>
                  <a:gd name="T183" fmla="*/ 268 h 26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19" h="268">
                    <a:moveTo>
                      <a:pt x="2" y="261"/>
                    </a:moveTo>
                    <a:lnTo>
                      <a:pt x="10" y="261"/>
                    </a:lnTo>
                    <a:lnTo>
                      <a:pt x="18" y="260"/>
                    </a:lnTo>
                    <a:lnTo>
                      <a:pt x="27" y="257"/>
                    </a:lnTo>
                    <a:lnTo>
                      <a:pt x="37" y="255"/>
                    </a:lnTo>
                    <a:lnTo>
                      <a:pt x="46" y="252"/>
                    </a:lnTo>
                    <a:lnTo>
                      <a:pt x="55" y="248"/>
                    </a:lnTo>
                    <a:lnTo>
                      <a:pt x="66" y="242"/>
                    </a:lnTo>
                    <a:lnTo>
                      <a:pt x="75" y="237"/>
                    </a:lnTo>
                    <a:lnTo>
                      <a:pt x="97" y="221"/>
                    </a:lnTo>
                    <a:lnTo>
                      <a:pt x="117" y="202"/>
                    </a:lnTo>
                    <a:lnTo>
                      <a:pt x="138" y="180"/>
                    </a:lnTo>
                    <a:lnTo>
                      <a:pt x="157" y="156"/>
                    </a:lnTo>
                    <a:lnTo>
                      <a:pt x="173" y="132"/>
                    </a:lnTo>
                    <a:lnTo>
                      <a:pt x="187" y="106"/>
                    </a:lnTo>
                    <a:lnTo>
                      <a:pt x="198" y="81"/>
                    </a:lnTo>
                    <a:lnTo>
                      <a:pt x="205" y="56"/>
                    </a:lnTo>
                    <a:lnTo>
                      <a:pt x="207" y="44"/>
                    </a:lnTo>
                    <a:lnTo>
                      <a:pt x="210" y="34"/>
                    </a:lnTo>
                    <a:lnTo>
                      <a:pt x="211" y="22"/>
                    </a:lnTo>
                    <a:lnTo>
                      <a:pt x="210" y="12"/>
                    </a:lnTo>
                    <a:lnTo>
                      <a:pt x="212" y="9"/>
                    </a:lnTo>
                    <a:lnTo>
                      <a:pt x="212" y="5"/>
                    </a:lnTo>
                    <a:lnTo>
                      <a:pt x="212" y="3"/>
                    </a:lnTo>
                    <a:lnTo>
                      <a:pt x="215" y="0"/>
                    </a:lnTo>
                    <a:lnTo>
                      <a:pt x="218" y="9"/>
                    </a:lnTo>
                    <a:lnTo>
                      <a:pt x="219" y="18"/>
                    </a:lnTo>
                    <a:lnTo>
                      <a:pt x="218" y="28"/>
                    </a:lnTo>
                    <a:lnTo>
                      <a:pt x="218" y="39"/>
                    </a:lnTo>
                    <a:lnTo>
                      <a:pt x="217" y="52"/>
                    </a:lnTo>
                    <a:lnTo>
                      <a:pt x="214" y="67"/>
                    </a:lnTo>
                    <a:lnTo>
                      <a:pt x="210" y="82"/>
                    </a:lnTo>
                    <a:lnTo>
                      <a:pt x="204" y="98"/>
                    </a:lnTo>
                    <a:lnTo>
                      <a:pt x="202" y="104"/>
                    </a:lnTo>
                    <a:lnTo>
                      <a:pt x="199" y="110"/>
                    </a:lnTo>
                    <a:lnTo>
                      <a:pt x="195" y="117"/>
                    </a:lnTo>
                    <a:lnTo>
                      <a:pt x="191" y="123"/>
                    </a:lnTo>
                    <a:lnTo>
                      <a:pt x="189" y="130"/>
                    </a:lnTo>
                    <a:lnTo>
                      <a:pt x="185" y="135"/>
                    </a:lnTo>
                    <a:lnTo>
                      <a:pt x="182" y="142"/>
                    </a:lnTo>
                    <a:lnTo>
                      <a:pt x="179" y="148"/>
                    </a:lnTo>
                    <a:lnTo>
                      <a:pt x="179" y="149"/>
                    </a:lnTo>
                    <a:lnTo>
                      <a:pt x="176" y="150"/>
                    </a:lnTo>
                    <a:lnTo>
                      <a:pt x="161" y="173"/>
                    </a:lnTo>
                    <a:lnTo>
                      <a:pt x="145" y="194"/>
                    </a:lnTo>
                    <a:lnTo>
                      <a:pt x="127" y="212"/>
                    </a:lnTo>
                    <a:lnTo>
                      <a:pt x="107" y="229"/>
                    </a:lnTo>
                    <a:lnTo>
                      <a:pt x="86" y="242"/>
                    </a:lnTo>
                    <a:lnTo>
                      <a:pt x="66" y="254"/>
                    </a:lnTo>
                    <a:lnTo>
                      <a:pt x="46" y="263"/>
                    </a:lnTo>
                    <a:lnTo>
                      <a:pt x="26" y="268"/>
                    </a:lnTo>
                    <a:lnTo>
                      <a:pt x="21" y="268"/>
                    </a:lnTo>
                    <a:lnTo>
                      <a:pt x="16" y="268"/>
                    </a:lnTo>
                    <a:lnTo>
                      <a:pt x="10" y="268"/>
                    </a:lnTo>
                    <a:lnTo>
                      <a:pt x="4" y="268"/>
                    </a:lnTo>
                    <a:lnTo>
                      <a:pt x="6" y="268"/>
                    </a:lnTo>
                    <a:lnTo>
                      <a:pt x="3" y="267"/>
                    </a:lnTo>
                    <a:lnTo>
                      <a:pt x="1" y="267"/>
                    </a:lnTo>
                    <a:lnTo>
                      <a:pt x="0" y="264"/>
                    </a:lnTo>
                    <a:lnTo>
                      <a:pt x="2" y="261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22" name="Freeform 26"/>
              <p:cNvSpPr>
                <a:spLocks/>
              </p:cNvSpPr>
              <p:nvPr/>
            </p:nvSpPr>
            <p:spPr bwMode="auto">
              <a:xfrm>
                <a:off x="890" y="3040"/>
                <a:ext cx="93" cy="120"/>
              </a:xfrm>
              <a:custGeom>
                <a:avLst/>
                <a:gdLst>
                  <a:gd name="T0" fmla="*/ 0 w 187"/>
                  <a:gd name="T1" fmla="*/ 1 h 240"/>
                  <a:gd name="T2" fmla="*/ 0 w 187"/>
                  <a:gd name="T3" fmla="*/ 1 h 240"/>
                  <a:gd name="T4" fmla="*/ 0 w 187"/>
                  <a:gd name="T5" fmla="*/ 1 h 240"/>
                  <a:gd name="T6" fmla="*/ 0 w 187"/>
                  <a:gd name="T7" fmla="*/ 1 h 240"/>
                  <a:gd name="T8" fmla="*/ 0 w 187"/>
                  <a:gd name="T9" fmla="*/ 1 h 240"/>
                  <a:gd name="T10" fmla="*/ 0 w 187"/>
                  <a:gd name="T11" fmla="*/ 1 h 240"/>
                  <a:gd name="T12" fmla="*/ 0 w 187"/>
                  <a:gd name="T13" fmla="*/ 1 h 240"/>
                  <a:gd name="T14" fmla="*/ 0 w 187"/>
                  <a:gd name="T15" fmla="*/ 1 h 240"/>
                  <a:gd name="T16" fmla="*/ 0 w 187"/>
                  <a:gd name="T17" fmla="*/ 1 h 240"/>
                  <a:gd name="T18" fmla="*/ 0 w 187"/>
                  <a:gd name="T19" fmla="*/ 1 h 240"/>
                  <a:gd name="T20" fmla="*/ 0 w 187"/>
                  <a:gd name="T21" fmla="*/ 1 h 240"/>
                  <a:gd name="T22" fmla="*/ 0 w 187"/>
                  <a:gd name="T23" fmla="*/ 1 h 240"/>
                  <a:gd name="T24" fmla="*/ 0 w 187"/>
                  <a:gd name="T25" fmla="*/ 1 h 240"/>
                  <a:gd name="T26" fmla="*/ 0 w 187"/>
                  <a:gd name="T27" fmla="*/ 1 h 240"/>
                  <a:gd name="T28" fmla="*/ 0 w 187"/>
                  <a:gd name="T29" fmla="*/ 1 h 240"/>
                  <a:gd name="T30" fmla="*/ 0 w 187"/>
                  <a:gd name="T31" fmla="*/ 1 h 240"/>
                  <a:gd name="T32" fmla="*/ 0 w 187"/>
                  <a:gd name="T33" fmla="*/ 1 h 240"/>
                  <a:gd name="T34" fmla="*/ 0 w 187"/>
                  <a:gd name="T35" fmla="*/ 1 h 240"/>
                  <a:gd name="T36" fmla="*/ 0 w 187"/>
                  <a:gd name="T37" fmla="*/ 1 h 240"/>
                  <a:gd name="T38" fmla="*/ 0 w 187"/>
                  <a:gd name="T39" fmla="*/ 0 h 240"/>
                  <a:gd name="T40" fmla="*/ 0 w 187"/>
                  <a:gd name="T41" fmla="*/ 0 h 240"/>
                  <a:gd name="T42" fmla="*/ 0 w 187"/>
                  <a:gd name="T43" fmla="*/ 1 h 240"/>
                  <a:gd name="T44" fmla="*/ 0 w 187"/>
                  <a:gd name="T45" fmla="*/ 1 h 240"/>
                  <a:gd name="T46" fmla="*/ 0 w 187"/>
                  <a:gd name="T47" fmla="*/ 1 h 240"/>
                  <a:gd name="T48" fmla="*/ 0 w 187"/>
                  <a:gd name="T49" fmla="*/ 1 h 240"/>
                  <a:gd name="T50" fmla="*/ 0 w 187"/>
                  <a:gd name="T51" fmla="*/ 1 h 240"/>
                  <a:gd name="T52" fmla="*/ 0 w 187"/>
                  <a:gd name="T53" fmla="*/ 1 h 240"/>
                  <a:gd name="T54" fmla="*/ 0 w 187"/>
                  <a:gd name="T55" fmla="*/ 1 h 240"/>
                  <a:gd name="T56" fmla="*/ 0 w 187"/>
                  <a:gd name="T57" fmla="*/ 1 h 240"/>
                  <a:gd name="T58" fmla="*/ 0 w 187"/>
                  <a:gd name="T59" fmla="*/ 1 h 240"/>
                  <a:gd name="T60" fmla="*/ 0 w 187"/>
                  <a:gd name="T61" fmla="*/ 1 h 240"/>
                  <a:gd name="T62" fmla="*/ 0 w 187"/>
                  <a:gd name="T63" fmla="*/ 1 h 240"/>
                  <a:gd name="T64" fmla="*/ 0 w 187"/>
                  <a:gd name="T65" fmla="*/ 1 h 240"/>
                  <a:gd name="T66" fmla="*/ 0 w 187"/>
                  <a:gd name="T67" fmla="*/ 1 h 240"/>
                  <a:gd name="T68" fmla="*/ 0 w 187"/>
                  <a:gd name="T69" fmla="*/ 1 h 240"/>
                  <a:gd name="T70" fmla="*/ 0 w 187"/>
                  <a:gd name="T71" fmla="*/ 1 h 240"/>
                  <a:gd name="T72" fmla="*/ 0 w 187"/>
                  <a:gd name="T73" fmla="*/ 1 h 240"/>
                  <a:gd name="T74" fmla="*/ 0 w 187"/>
                  <a:gd name="T75" fmla="*/ 1 h 240"/>
                  <a:gd name="T76" fmla="*/ 0 w 187"/>
                  <a:gd name="T77" fmla="*/ 1 h 240"/>
                  <a:gd name="T78" fmla="*/ 0 w 187"/>
                  <a:gd name="T79" fmla="*/ 1 h 240"/>
                  <a:gd name="T80" fmla="*/ 0 w 187"/>
                  <a:gd name="T81" fmla="*/ 1 h 24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87"/>
                  <a:gd name="T124" fmla="*/ 0 h 240"/>
                  <a:gd name="T125" fmla="*/ 187 w 187"/>
                  <a:gd name="T126" fmla="*/ 240 h 24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87" h="240">
                    <a:moveTo>
                      <a:pt x="3" y="238"/>
                    </a:moveTo>
                    <a:lnTo>
                      <a:pt x="4" y="235"/>
                    </a:lnTo>
                    <a:lnTo>
                      <a:pt x="7" y="234"/>
                    </a:lnTo>
                    <a:lnTo>
                      <a:pt x="10" y="233"/>
                    </a:lnTo>
                    <a:lnTo>
                      <a:pt x="13" y="231"/>
                    </a:lnTo>
                    <a:lnTo>
                      <a:pt x="32" y="225"/>
                    </a:lnTo>
                    <a:lnTo>
                      <a:pt x="50" y="216"/>
                    </a:lnTo>
                    <a:lnTo>
                      <a:pt x="68" y="203"/>
                    </a:lnTo>
                    <a:lnTo>
                      <a:pt x="87" y="189"/>
                    </a:lnTo>
                    <a:lnTo>
                      <a:pt x="104" y="172"/>
                    </a:lnTo>
                    <a:lnTo>
                      <a:pt x="122" y="154"/>
                    </a:lnTo>
                    <a:lnTo>
                      <a:pt x="137" y="133"/>
                    </a:lnTo>
                    <a:lnTo>
                      <a:pt x="150" y="110"/>
                    </a:lnTo>
                    <a:lnTo>
                      <a:pt x="164" y="83"/>
                    </a:lnTo>
                    <a:lnTo>
                      <a:pt x="173" y="56"/>
                    </a:lnTo>
                    <a:lnTo>
                      <a:pt x="180" y="29"/>
                    </a:lnTo>
                    <a:lnTo>
                      <a:pt x="183" y="4"/>
                    </a:lnTo>
                    <a:lnTo>
                      <a:pt x="184" y="3"/>
                    </a:lnTo>
                    <a:lnTo>
                      <a:pt x="185" y="2"/>
                    </a:lnTo>
                    <a:lnTo>
                      <a:pt x="185" y="0"/>
                    </a:lnTo>
                    <a:lnTo>
                      <a:pt x="186" y="0"/>
                    </a:lnTo>
                    <a:lnTo>
                      <a:pt x="187" y="19"/>
                    </a:lnTo>
                    <a:lnTo>
                      <a:pt x="186" y="38"/>
                    </a:lnTo>
                    <a:lnTo>
                      <a:pt x="181" y="59"/>
                    </a:lnTo>
                    <a:lnTo>
                      <a:pt x="176" y="80"/>
                    </a:lnTo>
                    <a:lnTo>
                      <a:pt x="166" y="102"/>
                    </a:lnTo>
                    <a:lnTo>
                      <a:pt x="156" y="122"/>
                    </a:lnTo>
                    <a:lnTo>
                      <a:pt x="145" y="142"/>
                    </a:lnTo>
                    <a:lnTo>
                      <a:pt x="131" y="162"/>
                    </a:lnTo>
                    <a:lnTo>
                      <a:pt x="116" y="178"/>
                    </a:lnTo>
                    <a:lnTo>
                      <a:pt x="101" y="193"/>
                    </a:lnTo>
                    <a:lnTo>
                      <a:pt x="85" y="207"/>
                    </a:lnTo>
                    <a:lnTo>
                      <a:pt x="67" y="217"/>
                    </a:lnTo>
                    <a:lnTo>
                      <a:pt x="51" y="226"/>
                    </a:lnTo>
                    <a:lnTo>
                      <a:pt x="34" y="233"/>
                    </a:lnTo>
                    <a:lnTo>
                      <a:pt x="18" y="238"/>
                    </a:lnTo>
                    <a:lnTo>
                      <a:pt x="3" y="240"/>
                    </a:lnTo>
                    <a:lnTo>
                      <a:pt x="0" y="240"/>
                    </a:lnTo>
                    <a:lnTo>
                      <a:pt x="0" y="239"/>
                    </a:lnTo>
                    <a:lnTo>
                      <a:pt x="0" y="238"/>
                    </a:lnTo>
                    <a:lnTo>
                      <a:pt x="3" y="238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23" name="Freeform 27"/>
              <p:cNvSpPr>
                <a:spLocks/>
              </p:cNvSpPr>
              <p:nvPr/>
            </p:nvSpPr>
            <p:spPr bwMode="auto">
              <a:xfrm>
                <a:off x="632" y="2884"/>
                <a:ext cx="11" cy="12"/>
              </a:xfrm>
              <a:custGeom>
                <a:avLst/>
                <a:gdLst>
                  <a:gd name="T0" fmla="*/ 1 w 22"/>
                  <a:gd name="T1" fmla="*/ 1 h 24"/>
                  <a:gd name="T2" fmla="*/ 1 w 22"/>
                  <a:gd name="T3" fmla="*/ 1 h 24"/>
                  <a:gd name="T4" fmla="*/ 1 w 22"/>
                  <a:gd name="T5" fmla="*/ 1 h 24"/>
                  <a:gd name="T6" fmla="*/ 1 w 22"/>
                  <a:gd name="T7" fmla="*/ 1 h 24"/>
                  <a:gd name="T8" fmla="*/ 1 w 22"/>
                  <a:gd name="T9" fmla="*/ 1 h 24"/>
                  <a:gd name="T10" fmla="*/ 1 w 22"/>
                  <a:gd name="T11" fmla="*/ 1 h 24"/>
                  <a:gd name="T12" fmla="*/ 1 w 22"/>
                  <a:gd name="T13" fmla="*/ 1 h 24"/>
                  <a:gd name="T14" fmla="*/ 1 w 22"/>
                  <a:gd name="T15" fmla="*/ 1 h 24"/>
                  <a:gd name="T16" fmla="*/ 1 w 22"/>
                  <a:gd name="T17" fmla="*/ 0 h 24"/>
                  <a:gd name="T18" fmla="*/ 1 w 22"/>
                  <a:gd name="T19" fmla="*/ 1 h 24"/>
                  <a:gd name="T20" fmla="*/ 1 w 22"/>
                  <a:gd name="T21" fmla="*/ 1 h 24"/>
                  <a:gd name="T22" fmla="*/ 1 w 22"/>
                  <a:gd name="T23" fmla="*/ 1 h 24"/>
                  <a:gd name="T24" fmla="*/ 0 w 22"/>
                  <a:gd name="T25" fmla="*/ 1 h 24"/>
                  <a:gd name="T26" fmla="*/ 1 w 22"/>
                  <a:gd name="T27" fmla="*/ 1 h 24"/>
                  <a:gd name="T28" fmla="*/ 1 w 22"/>
                  <a:gd name="T29" fmla="*/ 1 h 24"/>
                  <a:gd name="T30" fmla="*/ 1 w 22"/>
                  <a:gd name="T31" fmla="*/ 1 h 24"/>
                  <a:gd name="T32" fmla="*/ 1 w 22"/>
                  <a:gd name="T33" fmla="*/ 1 h 2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"/>
                  <a:gd name="T52" fmla="*/ 0 h 24"/>
                  <a:gd name="T53" fmla="*/ 22 w 22"/>
                  <a:gd name="T54" fmla="*/ 24 h 2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" h="24">
                    <a:moveTo>
                      <a:pt x="10" y="24"/>
                    </a:moveTo>
                    <a:lnTo>
                      <a:pt x="16" y="23"/>
                    </a:lnTo>
                    <a:lnTo>
                      <a:pt x="20" y="20"/>
                    </a:lnTo>
                    <a:lnTo>
                      <a:pt x="21" y="16"/>
                    </a:lnTo>
                    <a:lnTo>
                      <a:pt x="22" y="12"/>
                    </a:lnTo>
                    <a:lnTo>
                      <a:pt x="21" y="7"/>
                    </a:lnTo>
                    <a:lnTo>
                      <a:pt x="20" y="4"/>
                    </a:lnTo>
                    <a:lnTo>
                      <a:pt x="16" y="1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4" y="4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1" y="16"/>
                    </a:lnTo>
                    <a:lnTo>
                      <a:pt x="4" y="20"/>
                    </a:lnTo>
                    <a:lnTo>
                      <a:pt x="6" y="23"/>
                    </a:lnTo>
                    <a:lnTo>
                      <a:pt x="10" y="24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24" name="Freeform 28"/>
              <p:cNvSpPr>
                <a:spLocks/>
              </p:cNvSpPr>
              <p:nvPr/>
            </p:nvSpPr>
            <p:spPr bwMode="auto">
              <a:xfrm>
                <a:off x="639" y="2744"/>
                <a:ext cx="90" cy="130"/>
              </a:xfrm>
              <a:custGeom>
                <a:avLst/>
                <a:gdLst>
                  <a:gd name="T0" fmla="*/ 0 w 180"/>
                  <a:gd name="T1" fmla="*/ 1 h 259"/>
                  <a:gd name="T2" fmla="*/ 0 w 180"/>
                  <a:gd name="T3" fmla="*/ 1 h 259"/>
                  <a:gd name="T4" fmla="*/ 0 w 180"/>
                  <a:gd name="T5" fmla="*/ 1 h 259"/>
                  <a:gd name="T6" fmla="*/ 1 w 180"/>
                  <a:gd name="T7" fmla="*/ 1 h 259"/>
                  <a:gd name="T8" fmla="*/ 1 w 180"/>
                  <a:gd name="T9" fmla="*/ 1 h 259"/>
                  <a:gd name="T10" fmla="*/ 1 w 180"/>
                  <a:gd name="T11" fmla="*/ 1 h 259"/>
                  <a:gd name="T12" fmla="*/ 1 w 180"/>
                  <a:gd name="T13" fmla="*/ 1 h 259"/>
                  <a:gd name="T14" fmla="*/ 1 w 180"/>
                  <a:gd name="T15" fmla="*/ 1 h 259"/>
                  <a:gd name="T16" fmla="*/ 1 w 180"/>
                  <a:gd name="T17" fmla="*/ 1 h 259"/>
                  <a:gd name="T18" fmla="*/ 1 w 180"/>
                  <a:gd name="T19" fmla="*/ 1 h 259"/>
                  <a:gd name="T20" fmla="*/ 1 w 180"/>
                  <a:gd name="T21" fmla="*/ 1 h 259"/>
                  <a:gd name="T22" fmla="*/ 1 w 180"/>
                  <a:gd name="T23" fmla="*/ 1 h 259"/>
                  <a:gd name="T24" fmla="*/ 1 w 180"/>
                  <a:gd name="T25" fmla="*/ 1 h 259"/>
                  <a:gd name="T26" fmla="*/ 1 w 180"/>
                  <a:gd name="T27" fmla="*/ 1 h 259"/>
                  <a:gd name="T28" fmla="*/ 1 w 180"/>
                  <a:gd name="T29" fmla="*/ 1 h 259"/>
                  <a:gd name="T30" fmla="*/ 1 w 180"/>
                  <a:gd name="T31" fmla="*/ 1 h 259"/>
                  <a:gd name="T32" fmla="*/ 1 w 180"/>
                  <a:gd name="T33" fmla="*/ 1 h 259"/>
                  <a:gd name="T34" fmla="*/ 1 w 180"/>
                  <a:gd name="T35" fmla="*/ 1 h 259"/>
                  <a:gd name="T36" fmla="*/ 1 w 180"/>
                  <a:gd name="T37" fmla="*/ 1 h 259"/>
                  <a:gd name="T38" fmla="*/ 1 w 180"/>
                  <a:gd name="T39" fmla="*/ 1 h 259"/>
                  <a:gd name="T40" fmla="*/ 1 w 180"/>
                  <a:gd name="T41" fmla="*/ 1 h 259"/>
                  <a:gd name="T42" fmla="*/ 1 w 180"/>
                  <a:gd name="T43" fmla="*/ 1 h 259"/>
                  <a:gd name="T44" fmla="*/ 1 w 180"/>
                  <a:gd name="T45" fmla="*/ 1 h 259"/>
                  <a:gd name="T46" fmla="*/ 1 w 180"/>
                  <a:gd name="T47" fmla="*/ 1 h 259"/>
                  <a:gd name="T48" fmla="*/ 1 w 180"/>
                  <a:gd name="T49" fmla="*/ 1 h 259"/>
                  <a:gd name="T50" fmla="*/ 1 w 180"/>
                  <a:gd name="T51" fmla="*/ 0 h 259"/>
                  <a:gd name="T52" fmla="*/ 1 w 180"/>
                  <a:gd name="T53" fmla="*/ 0 h 259"/>
                  <a:gd name="T54" fmla="*/ 1 w 180"/>
                  <a:gd name="T55" fmla="*/ 0 h 259"/>
                  <a:gd name="T56" fmla="*/ 1 w 180"/>
                  <a:gd name="T57" fmla="*/ 1 h 259"/>
                  <a:gd name="T58" fmla="*/ 1 w 180"/>
                  <a:gd name="T59" fmla="*/ 1 h 259"/>
                  <a:gd name="T60" fmla="*/ 1 w 180"/>
                  <a:gd name="T61" fmla="*/ 1 h 259"/>
                  <a:gd name="T62" fmla="*/ 1 w 180"/>
                  <a:gd name="T63" fmla="*/ 1 h 259"/>
                  <a:gd name="T64" fmla="*/ 1 w 180"/>
                  <a:gd name="T65" fmla="*/ 1 h 259"/>
                  <a:gd name="T66" fmla="*/ 1 w 180"/>
                  <a:gd name="T67" fmla="*/ 1 h 259"/>
                  <a:gd name="T68" fmla="*/ 1 w 180"/>
                  <a:gd name="T69" fmla="*/ 1 h 259"/>
                  <a:gd name="T70" fmla="*/ 1 w 180"/>
                  <a:gd name="T71" fmla="*/ 1 h 259"/>
                  <a:gd name="T72" fmla="*/ 1 w 180"/>
                  <a:gd name="T73" fmla="*/ 1 h 259"/>
                  <a:gd name="T74" fmla="*/ 1 w 180"/>
                  <a:gd name="T75" fmla="*/ 1 h 259"/>
                  <a:gd name="T76" fmla="*/ 1 w 180"/>
                  <a:gd name="T77" fmla="*/ 1 h 259"/>
                  <a:gd name="T78" fmla="*/ 1 w 180"/>
                  <a:gd name="T79" fmla="*/ 1 h 259"/>
                  <a:gd name="T80" fmla="*/ 1 w 180"/>
                  <a:gd name="T81" fmla="*/ 1 h 259"/>
                  <a:gd name="T82" fmla="*/ 1 w 180"/>
                  <a:gd name="T83" fmla="*/ 1 h 259"/>
                  <a:gd name="T84" fmla="*/ 1 w 180"/>
                  <a:gd name="T85" fmla="*/ 1 h 259"/>
                  <a:gd name="T86" fmla="*/ 1 w 180"/>
                  <a:gd name="T87" fmla="*/ 1 h 259"/>
                  <a:gd name="T88" fmla="*/ 1 w 180"/>
                  <a:gd name="T89" fmla="*/ 1 h 259"/>
                  <a:gd name="T90" fmla="*/ 1 w 180"/>
                  <a:gd name="T91" fmla="*/ 1 h 259"/>
                  <a:gd name="T92" fmla="*/ 1 w 180"/>
                  <a:gd name="T93" fmla="*/ 1 h 259"/>
                  <a:gd name="T94" fmla="*/ 1 w 180"/>
                  <a:gd name="T95" fmla="*/ 1 h 259"/>
                  <a:gd name="T96" fmla="*/ 0 w 180"/>
                  <a:gd name="T97" fmla="*/ 1 h 2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0"/>
                  <a:gd name="T148" fmla="*/ 0 h 259"/>
                  <a:gd name="T149" fmla="*/ 180 w 180"/>
                  <a:gd name="T150" fmla="*/ 259 h 2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0" h="259">
                    <a:moveTo>
                      <a:pt x="0" y="259"/>
                    </a:moveTo>
                    <a:lnTo>
                      <a:pt x="0" y="246"/>
                    </a:lnTo>
                    <a:lnTo>
                      <a:pt x="0" y="231"/>
                    </a:lnTo>
                    <a:lnTo>
                      <a:pt x="2" y="216"/>
                    </a:lnTo>
                    <a:lnTo>
                      <a:pt x="5" y="200"/>
                    </a:lnTo>
                    <a:lnTo>
                      <a:pt x="6" y="194"/>
                    </a:lnTo>
                    <a:lnTo>
                      <a:pt x="8" y="187"/>
                    </a:lnTo>
                    <a:lnTo>
                      <a:pt x="10" y="180"/>
                    </a:lnTo>
                    <a:lnTo>
                      <a:pt x="13" y="172"/>
                    </a:lnTo>
                    <a:lnTo>
                      <a:pt x="15" y="165"/>
                    </a:lnTo>
                    <a:lnTo>
                      <a:pt x="17" y="158"/>
                    </a:lnTo>
                    <a:lnTo>
                      <a:pt x="20" y="152"/>
                    </a:lnTo>
                    <a:lnTo>
                      <a:pt x="22" y="145"/>
                    </a:lnTo>
                    <a:lnTo>
                      <a:pt x="22" y="144"/>
                    </a:lnTo>
                    <a:lnTo>
                      <a:pt x="23" y="144"/>
                    </a:lnTo>
                    <a:lnTo>
                      <a:pt x="35" y="120"/>
                    </a:lnTo>
                    <a:lnTo>
                      <a:pt x="48" y="97"/>
                    </a:lnTo>
                    <a:lnTo>
                      <a:pt x="63" y="75"/>
                    </a:lnTo>
                    <a:lnTo>
                      <a:pt x="81" y="56"/>
                    </a:lnTo>
                    <a:lnTo>
                      <a:pt x="98" y="39"/>
                    </a:lnTo>
                    <a:lnTo>
                      <a:pt x="116" y="24"/>
                    </a:lnTo>
                    <a:lnTo>
                      <a:pt x="135" y="13"/>
                    </a:lnTo>
                    <a:lnTo>
                      <a:pt x="153" y="5"/>
                    </a:lnTo>
                    <a:lnTo>
                      <a:pt x="158" y="4"/>
                    </a:lnTo>
                    <a:lnTo>
                      <a:pt x="164" y="1"/>
                    </a:lnTo>
                    <a:lnTo>
                      <a:pt x="168" y="0"/>
                    </a:lnTo>
                    <a:lnTo>
                      <a:pt x="174" y="0"/>
                    </a:lnTo>
                    <a:lnTo>
                      <a:pt x="175" y="1"/>
                    </a:lnTo>
                    <a:lnTo>
                      <a:pt x="177" y="1"/>
                    </a:lnTo>
                    <a:lnTo>
                      <a:pt x="180" y="3"/>
                    </a:lnTo>
                    <a:lnTo>
                      <a:pt x="179" y="6"/>
                    </a:lnTo>
                    <a:lnTo>
                      <a:pt x="171" y="7"/>
                    </a:lnTo>
                    <a:lnTo>
                      <a:pt x="162" y="11"/>
                    </a:lnTo>
                    <a:lnTo>
                      <a:pt x="154" y="14"/>
                    </a:lnTo>
                    <a:lnTo>
                      <a:pt x="145" y="18"/>
                    </a:lnTo>
                    <a:lnTo>
                      <a:pt x="137" y="23"/>
                    </a:lnTo>
                    <a:lnTo>
                      <a:pt x="128" y="28"/>
                    </a:lnTo>
                    <a:lnTo>
                      <a:pt x="120" y="35"/>
                    </a:lnTo>
                    <a:lnTo>
                      <a:pt x="111" y="42"/>
                    </a:lnTo>
                    <a:lnTo>
                      <a:pt x="91" y="61"/>
                    </a:lnTo>
                    <a:lnTo>
                      <a:pt x="74" y="83"/>
                    </a:lnTo>
                    <a:lnTo>
                      <a:pt x="56" y="107"/>
                    </a:lnTo>
                    <a:lnTo>
                      <a:pt x="43" y="134"/>
                    </a:lnTo>
                    <a:lnTo>
                      <a:pt x="30" y="162"/>
                    </a:lnTo>
                    <a:lnTo>
                      <a:pt x="21" y="189"/>
                    </a:lnTo>
                    <a:lnTo>
                      <a:pt x="14" y="217"/>
                    </a:lnTo>
                    <a:lnTo>
                      <a:pt x="10" y="242"/>
                    </a:lnTo>
                    <a:lnTo>
                      <a:pt x="0" y="259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25" name="Freeform 29"/>
              <p:cNvSpPr>
                <a:spLocks/>
              </p:cNvSpPr>
              <p:nvPr/>
            </p:nvSpPr>
            <p:spPr bwMode="auto">
              <a:xfrm>
                <a:off x="903" y="2876"/>
                <a:ext cx="12" cy="12"/>
              </a:xfrm>
              <a:custGeom>
                <a:avLst/>
                <a:gdLst>
                  <a:gd name="T0" fmla="*/ 1 w 24"/>
                  <a:gd name="T1" fmla="*/ 0 h 24"/>
                  <a:gd name="T2" fmla="*/ 1 w 24"/>
                  <a:gd name="T3" fmla="*/ 1 h 24"/>
                  <a:gd name="T4" fmla="*/ 1 w 24"/>
                  <a:gd name="T5" fmla="*/ 1 h 24"/>
                  <a:gd name="T6" fmla="*/ 0 w 24"/>
                  <a:gd name="T7" fmla="*/ 1 h 24"/>
                  <a:gd name="T8" fmla="*/ 1 w 24"/>
                  <a:gd name="T9" fmla="*/ 1 h 24"/>
                  <a:gd name="T10" fmla="*/ 1 w 24"/>
                  <a:gd name="T11" fmla="*/ 1 h 24"/>
                  <a:gd name="T12" fmla="*/ 1 w 24"/>
                  <a:gd name="T13" fmla="*/ 1 h 24"/>
                  <a:gd name="T14" fmla="*/ 1 w 24"/>
                  <a:gd name="T15" fmla="*/ 1 h 24"/>
                  <a:gd name="T16" fmla="*/ 1 w 24"/>
                  <a:gd name="T17" fmla="*/ 1 h 24"/>
                  <a:gd name="T18" fmla="*/ 1 w 24"/>
                  <a:gd name="T19" fmla="*/ 1 h 24"/>
                  <a:gd name="T20" fmla="*/ 1 w 24"/>
                  <a:gd name="T21" fmla="*/ 1 h 24"/>
                  <a:gd name="T22" fmla="*/ 1 w 24"/>
                  <a:gd name="T23" fmla="*/ 1 h 24"/>
                  <a:gd name="T24" fmla="*/ 1 w 24"/>
                  <a:gd name="T25" fmla="*/ 1 h 24"/>
                  <a:gd name="T26" fmla="*/ 1 w 24"/>
                  <a:gd name="T27" fmla="*/ 1 h 24"/>
                  <a:gd name="T28" fmla="*/ 1 w 24"/>
                  <a:gd name="T29" fmla="*/ 1 h 24"/>
                  <a:gd name="T30" fmla="*/ 1 w 24"/>
                  <a:gd name="T31" fmla="*/ 0 h 24"/>
                  <a:gd name="T32" fmla="*/ 1 w 24"/>
                  <a:gd name="T33" fmla="*/ 0 h 2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"/>
                  <a:gd name="T52" fmla="*/ 0 h 24"/>
                  <a:gd name="T53" fmla="*/ 24 w 24"/>
                  <a:gd name="T54" fmla="*/ 24 h 2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" h="24">
                    <a:moveTo>
                      <a:pt x="9" y="0"/>
                    </a:moveTo>
                    <a:lnTo>
                      <a:pt x="5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7" y="22"/>
                    </a:lnTo>
                    <a:lnTo>
                      <a:pt x="12" y="24"/>
                    </a:lnTo>
                    <a:lnTo>
                      <a:pt x="16" y="24"/>
                    </a:lnTo>
                    <a:lnTo>
                      <a:pt x="21" y="22"/>
                    </a:lnTo>
                    <a:lnTo>
                      <a:pt x="23" y="19"/>
                    </a:lnTo>
                    <a:lnTo>
                      <a:pt x="24" y="14"/>
                    </a:lnTo>
                    <a:lnTo>
                      <a:pt x="24" y="9"/>
                    </a:lnTo>
                    <a:lnTo>
                      <a:pt x="22" y="5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26" name="Freeform 30"/>
              <p:cNvSpPr>
                <a:spLocks/>
              </p:cNvSpPr>
              <p:nvPr/>
            </p:nvSpPr>
            <p:spPr bwMode="auto">
              <a:xfrm>
                <a:off x="860" y="2897"/>
                <a:ext cx="58" cy="150"/>
              </a:xfrm>
              <a:custGeom>
                <a:avLst/>
                <a:gdLst>
                  <a:gd name="T0" fmla="*/ 1 w 116"/>
                  <a:gd name="T1" fmla="*/ 0 h 298"/>
                  <a:gd name="T2" fmla="*/ 1 w 116"/>
                  <a:gd name="T3" fmla="*/ 1 h 298"/>
                  <a:gd name="T4" fmla="*/ 1 w 116"/>
                  <a:gd name="T5" fmla="*/ 1 h 298"/>
                  <a:gd name="T6" fmla="*/ 1 w 116"/>
                  <a:gd name="T7" fmla="*/ 1 h 298"/>
                  <a:gd name="T8" fmla="*/ 1 w 116"/>
                  <a:gd name="T9" fmla="*/ 1 h 298"/>
                  <a:gd name="T10" fmla="*/ 1 w 116"/>
                  <a:gd name="T11" fmla="*/ 1 h 298"/>
                  <a:gd name="T12" fmla="*/ 1 w 116"/>
                  <a:gd name="T13" fmla="*/ 1 h 298"/>
                  <a:gd name="T14" fmla="*/ 1 w 116"/>
                  <a:gd name="T15" fmla="*/ 1 h 298"/>
                  <a:gd name="T16" fmla="*/ 1 w 116"/>
                  <a:gd name="T17" fmla="*/ 1 h 298"/>
                  <a:gd name="T18" fmla="*/ 1 w 116"/>
                  <a:gd name="T19" fmla="*/ 1 h 298"/>
                  <a:gd name="T20" fmla="*/ 1 w 116"/>
                  <a:gd name="T21" fmla="*/ 1 h 298"/>
                  <a:gd name="T22" fmla="*/ 1 w 116"/>
                  <a:gd name="T23" fmla="*/ 1 h 298"/>
                  <a:gd name="T24" fmla="*/ 1 w 116"/>
                  <a:gd name="T25" fmla="*/ 1 h 298"/>
                  <a:gd name="T26" fmla="*/ 1 w 116"/>
                  <a:gd name="T27" fmla="*/ 1 h 298"/>
                  <a:gd name="T28" fmla="*/ 1 w 116"/>
                  <a:gd name="T29" fmla="*/ 1 h 298"/>
                  <a:gd name="T30" fmla="*/ 1 w 116"/>
                  <a:gd name="T31" fmla="*/ 1 h 298"/>
                  <a:gd name="T32" fmla="*/ 1 w 116"/>
                  <a:gd name="T33" fmla="*/ 1 h 298"/>
                  <a:gd name="T34" fmla="*/ 1 w 116"/>
                  <a:gd name="T35" fmla="*/ 1 h 298"/>
                  <a:gd name="T36" fmla="*/ 1 w 116"/>
                  <a:gd name="T37" fmla="*/ 1 h 298"/>
                  <a:gd name="T38" fmla="*/ 1 w 116"/>
                  <a:gd name="T39" fmla="*/ 1 h 298"/>
                  <a:gd name="T40" fmla="*/ 1 w 116"/>
                  <a:gd name="T41" fmla="*/ 1 h 298"/>
                  <a:gd name="T42" fmla="*/ 1 w 116"/>
                  <a:gd name="T43" fmla="*/ 1 h 298"/>
                  <a:gd name="T44" fmla="*/ 1 w 116"/>
                  <a:gd name="T45" fmla="*/ 1 h 298"/>
                  <a:gd name="T46" fmla="*/ 1 w 116"/>
                  <a:gd name="T47" fmla="*/ 1 h 298"/>
                  <a:gd name="T48" fmla="*/ 1 w 116"/>
                  <a:gd name="T49" fmla="*/ 1 h 298"/>
                  <a:gd name="T50" fmla="*/ 1 w 116"/>
                  <a:gd name="T51" fmla="*/ 1 h 298"/>
                  <a:gd name="T52" fmla="*/ 1 w 116"/>
                  <a:gd name="T53" fmla="*/ 1 h 298"/>
                  <a:gd name="T54" fmla="*/ 1 w 116"/>
                  <a:gd name="T55" fmla="*/ 1 h 298"/>
                  <a:gd name="T56" fmla="*/ 1 w 116"/>
                  <a:gd name="T57" fmla="*/ 1 h 298"/>
                  <a:gd name="T58" fmla="*/ 1 w 116"/>
                  <a:gd name="T59" fmla="*/ 1 h 298"/>
                  <a:gd name="T60" fmla="*/ 0 w 116"/>
                  <a:gd name="T61" fmla="*/ 1 h 298"/>
                  <a:gd name="T62" fmla="*/ 0 w 116"/>
                  <a:gd name="T63" fmla="*/ 1 h 298"/>
                  <a:gd name="T64" fmla="*/ 1 w 116"/>
                  <a:gd name="T65" fmla="*/ 1 h 298"/>
                  <a:gd name="T66" fmla="*/ 1 w 116"/>
                  <a:gd name="T67" fmla="*/ 1 h 298"/>
                  <a:gd name="T68" fmla="*/ 1 w 116"/>
                  <a:gd name="T69" fmla="*/ 1 h 298"/>
                  <a:gd name="T70" fmla="*/ 1 w 116"/>
                  <a:gd name="T71" fmla="*/ 1 h 298"/>
                  <a:gd name="T72" fmla="*/ 1 w 116"/>
                  <a:gd name="T73" fmla="*/ 1 h 298"/>
                  <a:gd name="T74" fmla="*/ 1 w 116"/>
                  <a:gd name="T75" fmla="*/ 1 h 298"/>
                  <a:gd name="T76" fmla="*/ 1 w 116"/>
                  <a:gd name="T77" fmla="*/ 1 h 298"/>
                  <a:gd name="T78" fmla="*/ 1 w 116"/>
                  <a:gd name="T79" fmla="*/ 1 h 298"/>
                  <a:gd name="T80" fmla="*/ 1 w 116"/>
                  <a:gd name="T81" fmla="*/ 1 h 298"/>
                  <a:gd name="T82" fmla="*/ 1 w 116"/>
                  <a:gd name="T83" fmla="*/ 1 h 298"/>
                  <a:gd name="T84" fmla="*/ 1 w 116"/>
                  <a:gd name="T85" fmla="*/ 1 h 298"/>
                  <a:gd name="T86" fmla="*/ 1 w 116"/>
                  <a:gd name="T87" fmla="*/ 1 h 298"/>
                  <a:gd name="T88" fmla="*/ 1 w 116"/>
                  <a:gd name="T89" fmla="*/ 1 h 298"/>
                  <a:gd name="T90" fmla="*/ 1 w 116"/>
                  <a:gd name="T91" fmla="*/ 1 h 298"/>
                  <a:gd name="T92" fmla="*/ 1 w 116"/>
                  <a:gd name="T93" fmla="*/ 1 h 298"/>
                  <a:gd name="T94" fmla="*/ 1 w 116"/>
                  <a:gd name="T95" fmla="*/ 1 h 298"/>
                  <a:gd name="T96" fmla="*/ 1 w 116"/>
                  <a:gd name="T97" fmla="*/ 0 h 2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6"/>
                  <a:gd name="T148" fmla="*/ 0 h 298"/>
                  <a:gd name="T149" fmla="*/ 116 w 116"/>
                  <a:gd name="T150" fmla="*/ 298 h 2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6" h="298">
                    <a:moveTo>
                      <a:pt x="104" y="0"/>
                    </a:moveTo>
                    <a:lnTo>
                      <a:pt x="108" y="14"/>
                    </a:lnTo>
                    <a:lnTo>
                      <a:pt x="111" y="28"/>
                    </a:lnTo>
                    <a:lnTo>
                      <a:pt x="114" y="43"/>
                    </a:lnTo>
                    <a:lnTo>
                      <a:pt x="115" y="60"/>
                    </a:lnTo>
                    <a:lnTo>
                      <a:pt x="116" y="65"/>
                    </a:lnTo>
                    <a:lnTo>
                      <a:pt x="116" y="73"/>
                    </a:lnTo>
                    <a:lnTo>
                      <a:pt x="115" y="81"/>
                    </a:lnTo>
                    <a:lnTo>
                      <a:pt x="115" y="88"/>
                    </a:lnTo>
                    <a:lnTo>
                      <a:pt x="115" y="95"/>
                    </a:lnTo>
                    <a:lnTo>
                      <a:pt x="115" y="102"/>
                    </a:lnTo>
                    <a:lnTo>
                      <a:pt x="114" y="109"/>
                    </a:lnTo>
                    <a:lnTo>
                      <a:pt x="114" y="116"/>
                    </a:lnTo>
                    <a:lnTo>
                      <a:pt x="114" y="118"/>
                    </a:lnTo>
                    <a:lnTo>
                      <a:pt x="112" y="118"/>
                    </a:lnTo>
                    <a:lnTo>
                      <a:pt x="108" y="145"/>
                    </a:lnTo>
                    <a:lnTo>
                      <a:pt x="101" y="171"/>
                    </a:lnTo>
                    <a:lnTo>
                      <a:pt x="92" y="197"/>
                    </a:lnTo>
                    <a:lnTo>
                      <a:pt x="81" y="220"/>
                    </a:lnTo>
                    <a:lnTo>
                      <a:pt x="69" y="240"/>
                    </a:lnTo>
                    <a:lnTo>
                      <a:pt x="55" y="259"/>
                    </a:lnTo>
                    <a:lnTo>
                      <a:pt x="40" y="275"/>
                    </a:lnTo>
                    <a:lnTo>
                      <a:pt x="25" y="288"/>
                    </a:lnTo>
                    <a:lnTo>
                      <a:pt x="20" y="290"/>
                    </a:lnTo>
                    <a:lnTo>
                      <a:pt x="16" y="292"/>
                    </a:lnTo>
                    <a:lnTo>
                      <a:pt x="11" y="295"/>
                    </a:lnTo>
                    <a:lnTo>
                      <a:pt x="6" y="297"/>
                    </a:lnTo>
                    <a:lnTo>
                      <a:pt x="4" y="297"/>
                    </a:lnTo>
                    <a:lnTo>
                      <a:pt x="2" y="298"/>
                    </a:lnTo>
                    <a:lnTo>
                      <a:pt x="0" y="297"/>
                    </a:lnTo>
                    <a:lnTo>
                      <a:pt x="0" y="292"/>
                    </a:lnTo>
                    <a:lnTo>
                      <a:pt x="6" y="289"/>
                    </a:lnTo>
                    <a:lnTo>
                      <a:pt x="13" y="284"/>
                    </a:lnTo>
                    <a:lnTo>
                      <a:pt x="21" y="278"/>
                    </a:lnTo>
                    <a:lnTo>
                      <a:pt x="28" y="273"/>
                    </a:lnTo>
                    <a:lnTo>
                      <a:pt x="35" y="266"/>
                    </a:lnTo>
                    <a:lnTo>
                      <a:pt x="42" y="258"/>
                    </a:lnTo>
                    <a:lnTo>
                      <a:pt x="49" y="250"/>
                    </a:lnTo>
                    <a:lnTo>
                      <a:pt x="55" y="240"/>
                    </a:lnTo>
                    <a:lnTo>
                      <a:pt x="69" y="217"/>
                    </a:lnTo>
                    <a:lnTo>
                      <a:pt x="80" y="191"/>
                    </a:lnTo>
                    <a:lnTo>
                      <a:pt x="89" y="163"/>
                    </a:lnTo>
                    <a:lnTo>
                      <a:pt x="96" y="134"/>
                    </a:lnTo>
                    <a:lnTo>
                      <a:pt x="101" y="105"/>
                    </a:lnTo>
                    <a:lnTo>
                      <a:pt x="103" y="76"/>
                    </a:lnTo>
                    <a:lnTo>
                      <a:pt x="102" y="47"/>
                    </a:lnTo>
                    <a:lnTo>
                      <a:pt x="99" y="22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27" name="Freeform 31"/>
              <p:cNvSpPr>
                <a:spLocks/>
              </p:cNvSpPr>
              <p:nvPr/>
            </p:nvSpPr>
            <p:spPr bwMode="auto">
              <a:xfrm>
                <a:off x="718" y="2813"/>
                <a:ext cx="117" cy="206"/>
              </a:xfrm>
              <a:custGeom>
                <a:avLst/>
                <a:gdLst>
                  <a:gd name="T0" fmla="*/ 1 w 234"/>
                  <a:gd name="T1" fmla="*/ 1 h 412"/>
                  <a:gd name="T2" fmla="*/ 1 w 234"/>
                  <a:gd name="T3" fmla="*/ 1 h 412"/>
                  <a:gd name="T4" fmla="*/ 1 w 234"/>
                  <a:gd name="T5" fmla="*/ 1 h 412"/>
                  <a:gd name="T6" fmla="*/ 1 w 234"/>
                  <a:gd name="T7" fmla="*/ 1 h 412"/>
                  <a:gd name="T8" fmla="*/ 1 w 234"/>
                  <a:gd name="T9" fmla="*/ 1 h 412"/>
                  <a:gd name="T10" fmla="*/ 1 w 234"/>
                  <a:gd name="T11" fmla="*/ 1 h 412"/>
                  <a:gd name="T12" fmla="*/ 1 w 234"/>
                  <a:gd name="T13" fmla="*/ 1 h 412"/>
                  <a:gd name="T14" fmla="*/ 1 w 234"/>
                  <a:gd name="T15" fmla="*/ 1 h 412"/>
                  <a:gd name="T16" fmla="*/ 1 w 234"/>
                  <a:gd name="T17" fmla="*/ 1 h 412"/>
                  <a:gd name="T18" fmla="*/ 1 w 234"/>
                  <a:gd name="T19" fmla="*/ 1 h 412"/>
                  <a:gd name="T20" fmla="*/ 1 w 234"/>
                  <a:gd name="T21" fmla="*/ 1 h 412"/>
                  <a:gd name="T22" fmla="*/ 0 w 234"/>
                  <a:gd name="T23" fmla="*/ 1 h 412"/>
                  <a:gd name="T24" fmla="*/ 1 w 234"/>
                  <a:gd name="T25" fmla="*/ 1 h 412"/>
                  <a:gd name="T26" fmla="*/ 1 w 234"/>
                  <a:gd name="T27" fmla="*/ 1 h 412"/>
                  <a:gd name="T28" fmla="*/ 1 w 234"/>
                  <a:gd name="T29" fmla="*/ 1 h 412"/>
                  <a:gd name="T30" fmla="*/ 1 w 234"/>
                  <a:gd name="T31" fmla="*/ 1 h 412"/>
                  <a:gd name="T32" fmla="*/ 1 w 234"/>
                  <a:gd name="T33" fmla="*/ 1 h 412"/>
                  <a:gd name="T34" fmla="*/ 1 w 234"/>
                  <a:gd name="T35" fmla="*/ 0 h 412"/>
                  <a:gd name="T36" fmla="*/ 1 w 234"/>
                  <a:gd name="T37" fmla="*/ 1 h 412"/>
                  <a:gd name="T38" fmla="*/ 1 w 234"/>
                  <a:gd name="T39" fmla="*/ 0 h 412"/>
                  <a:gd name="T40" fmla="*/ 1 w 234"/>
                  <a:gd name="T41" fmla="*/ 1 h 412"/>
                  <a:gd name="T42" fmla="*/ 1 w 234"/>
                  <a:gd name="T43" fmla="*/ 1 h 412"/>
                  <a:gd name="T44" fmla="*/ 1 w 234"/>
                  <a:gd name="T45" fmla="*/ 1 h 412"/>
                  <a:gd name="T46" fmla="*/ 1 w 234"/>
                  <a:gd name="T47" fmla="*/ 1 h 412"/>
                  <a:gd name="T48" fmla="*/ 1 w 234"/>
                  <a:gd name="T49" fmla="*/ 1 h 412"/>
                  <a:gd name="T50" fmla="*/ 1 w 234"/>
                  <a:gd name="T51" fmla="*/ 1 h 412"/>
                  <a:gd name="T52" fmla="*/ 1 w 234"/>
                  <a:gd name="T53" fmla="*/ 1 h 412"/>
                  <a:gd name="T54" fmla="*/ 1 w 234"/>
                  <a:gd name="T55" fmla="*/ 1 h 412"/>
                  <a:gd name="T56" fmla="*/ 1 w 234"/>
                  <a:gd name="T57" fmla="*/ 1 h 412"/>
                  <a:gd name="T58" fmla="*/ 1 w 234"/>
                  <a:gd name="T59" fmla="*/ 1 h 412"/>
                  <a:gd name="T60" fmla="*/ 1 w 234"/>
                  <a:gd name="T61" fmla="*/ 1 h 41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4"/>
                  <a:gd name="T94" fmla="*/ 0 h 412"/>
                  <a:gd name="T95" fmla="*/ 234 w 234"/>
                  <a:gd name="T96" fmla="*/ 412 h 41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4" h="412">
                    <a:moveTo>
                      <a:pt x="152" y="288"/>
                    </a:moveTo>
                    <a:lnTo>
                      <a:pt x="164" y="393"/>
                    </a:lnTo>
                    <a:lnTo>
                      <a:pt x="128" y="306"/>
                    </a:lnTo>
                    <a:lnTo>
                      <a:pt x="115" y="412"/>
                    </a:lnTo>
                    <a:lnTo>
                      <a:pt x="104" y="305"/>
                    </a:lnTo>
                    <a:lnTo>
                      <a:pt x="67" y="393"/>
                    </a:lnTo>
                    <a:lnTo>
                      <a:pt x="81" y="288"/>
                    </a:lnTo>
                    <a:lnTo>
                      <a:pt x="29" y="343"/>
                    </a:lnTo>
                    <a:lnTo>
                      <a:pt x="64" y="256"/>
                    </a:lnTo>
                    <a:lnTo>
                      <a:pt x="3" y="267"/>
                    </a:lnTo>
                    <a:lnTo>
                      <a:pt x="56" y="215"/>
                    </a:lnTo>
                    <a:lnTo>
                      <a:pt x="0" y="182"/>
                    </a:lnTo>
                    <a:lnTo>
                      <a:pt x="59" y="171"/>
                    </a:lnTo>
                    <a:lnTo>
                      <a:pt x="15" y="100"/>
                    </a:lnTo>
                    <a:lnTo>
                      <a:pt x="71" y="133"/>
                    </a:lnTo>
                    <a:lnTo>
                      <a:pt x="46" y="35"/>
                    </a:lnTo>
                    <a:lnTo>
                      <a:pt x="91" y="108"/>
                    </a:lnTo>
                    <a:lnTo>
                      <a:pt x="91" y="0"/>
                    </a:lnTo>
                    <a:lnTo>
                      <a:pt x="117" y="100"/>
                    </a:lnTo>
                    <a:lnTo>
                      <a:pt x="141" y="0"/>
                    </a:lnTo>
                    <a:lnTo>
                      <a:pt x="139" y="109"/>
                    </a:lnTo>
                    <a:lnTo>
                      <a:pt x="185" y="36"/>
                    </a:lnTo>
                    <a:lnTo>
                      <a:pt x="160" y="134"/>
                    </a:lnTo>
                    <a:lnTo>
                      <a:pt x="219" y="100"/>
                    </a:lnTo>
                    <a:lnTo>
                      <a:pt x="173" y="171"/>
                    </a:lnTo>
                    <a:lnTo>
                      <a:pt x="234" y="183"/>
                    </a:lnTo>
                    <a:lnTo>
                      <a:pt x="175" y="215"/>
                    </a:lnTo>
                    <a:lnTo>
                      <a:pt x="228" y="268"/>
                    </a:lnTo>
                    <a:lnTo>
                      <a:pt x="168" y="256"/>
                    </a:lnTo>
                    <a:lnTo>
                      <a:pt x="204" y="344"/>
                    </a:lnTo>
                    <a:lnTo>
                      <a:pt x="152" y="288"/>
                    </a:lnTo>
                    <a:close/>
                  </a:path>
                </a:pathLst>
              </a:custGeom>
              <a:solidFill>
                <a:srgbClr val="8E93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0970" name="Rectangle 35"/>
            <p:cNvSpPr>
              <a:spLocks noChangeArrowheads="1"/>
            </p:cNvSpPr>
            <p:nvPr/>
          </p:nvSpPr>
          <p:spPr bwMode="auto">
            <a:xfrm>
              <a:off x="6371702" y="1946275"/>
              <a:ext cx="2406108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 b="1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grpSp>
          <p:nvGrpSpPr>
            <p:cNvPr id="40971" name="Group 57"/>
            <p:cNvGrpSpPr>
              <a:grpSpLocks/>
            </p:cNvGrpSpPr>
            <p:nvPr/>
          </p:nvGrpSpPr>
          <p:grpSpPr bwMode="auto">
            <a:xfrm>
              <a:off x="6027738" y="1622425"/>
              <a:ext cx="477837" cy="477838"/>
              <a:chOff x="0" y="351"/>
              <a:chExt cx="401" cy="401"/>
            </a:xfrm>
          </p:grpSpPr>
          <p:sp>
            <p:nvSpPr>
              <p:cNvPr id="41010" name="Oval 58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11" name="Text Box 59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421948" name="Rectangle 60"/>
            <p:cNvSpPr>
              <a:spLocks noChangeArrowheads="1"/>
            </p:cNvSpPr>
            <p:nvPr/>
          </p:nvSpPr>
          <p:spPr bwMode="auto">
            <a:xfrm>
              <a:off x="430213" y="4221163"/>
              <a:ext cx="2487612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0973" name="Rectangle 61"/>
            <p:cNvSpPr>
              <a:spLocks noChangeArrowheads="1"/>
            </p:cNvSpPr>
            <p:nvPr/>
          </p:nvSpPr>
          <p:spPr bwMode="auto">
            <a:xfrm>
              <a:off x="457200" y="4267200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 b="1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grpSp>
          <p:nvGrpSpPr>
            <p:cNvPr id="40974" name="Group 62"/>
            <p:cNvGrpSpPr>
              <a:grpSpLocks/>
            </p:cNvGrpSpPr>
            <p:nvPr/>
          </p:nvGrpSpPr>
          <p:grpSpPr bwMode="auto">
            <a:xfrm>
              <a:off x="236538" y="3994150"/>
              <a:ext cx="477837" cy="477838"/>
              <a:chOff x="0" y="351"/>
              <a:chExt cx="401" cy="401"/>
            </a:xfrm>
          </p:grpSpPr>
          <p:sp>
            <p:nvSpPr>
              <p:cNvPr id="41008" name="Oval 63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09" name="Text Box 64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40975" name="Picture 65" descr="BD05161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3475" y="4683125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0976" name="AutoShape 66"/>
            <p:cNvCxnSpPr>
              <a:cxnSpLocks noChangeShapeType="1"/>
              <a:stCxn id="421902" idx="3"/>
              <a:endCxn id="421948" idx="1"/>
            </p:cNvCxnSpPr>
            <p:nvPr/>
          </p:nvCxnSpPr>
          <p:spPr bwMode="auto">
            <a:xfrm flipH="1">
              <a:off x="430213" y="2716213"/>
              <a:ext cx="8370887" cy="2370137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0977" name="Rectangle 67"/>
            <p:cNvSpPr>
              <a:spLocks noChangeArrowheads="1"/>
            </p:cNvSpPr>
            <p:nvPr/>
          </p:nvSpPr>
          <p:spPr bwMode="auto">
            <a:xfrm>
              <a:off x="0" y="3551238"/>
              <a:ext cx="6254750" cy="2611437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0979" name="AutoShape 36"/>
            <p:cNvSpPr>
              <a:spLocks noChangeArrowheads="1"/>
            </p:cNvSpPr>
            <p:nvPr/>
          </p:nvSpPr>
          <p:spPr bwMode="auto">
            <a:xfrm>
              <a:off x="5738813" y="2339975"/>
              <a:ext cx="693737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0980" name="Rectangle 72"/>
            <p:cNvSpPr>
              <a:spLocks noChangeArrowheads="1"/>
            </p:cNvSpPr>
            <p:nvPr/>
          </p:nvSpPr>
          <p:spPr bwMode="auto">
            <a:xfrm>
              <a:off x="5964238" y="1622425"/>
              <a:ext cx="3179762" cy="2611438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21900" name="Rectangle 12"/>
            <p:cNvSpPr>
              <a:spLocks noChangeArrowheads="1"/>
            </p:cNvSpPr>
            <p:nvPr/>
          </p:nvSpPr>
          <p:spPr bwMode="auto">
            <a:xfrm>
              <a:off x="431800" y="1849438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1901" name="Rectangle 13"/>
            <p:cNvSpPr>
              <a:spLocks noChangeArrowheads="1"/>
            </p:cNvSpPr>
            <p:nvPr/>
          </p:nvSpPr>
          <p:spPr bwMode="auto">
            <a:xfrm>
              <a:off x="3378200" y="1849438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0983" name="Rectangle 32"/>
            <p:cNvSpPr>
              <a:spLocks noChangeArrowheads="1"/>
            </p:cNvSpPr>
            <p:nvPr/>
          </p:nvSpPr>
          <p:spPr bwMode="auto">
            <a:xfrm>
              <a:off x="3379400" y="1946275"/>
              <a:ext cx="2542364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 b="1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40984" name="Rectangle 33"/>
            <p:cNvSpPr>
              <a:spLocks noChangeArrowheads="1"/>
            </p:cNvSpPr>
            <p:nvPr/>
          </p:nvSpPr>
          <p:spPr bwMode="auto">
            <a:xfrm>
              <a:off x="623888" y="1870075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 b="1">
                  <a:solidFill>
                    <a:srgbClr val="003366"/>
                  </a:solidFill>
                  <a:latin typeface="+mj-lt"/>
                </a:rPr>
                <a:t>Entity, Site, Locations</a:t>
              </a:r>
            </a:p>
          </p:txBody>
        </p:sp>
        <p:pic>
          <p:nvPicPr>
            <p:cNvPr id="40985" name="Picture 34" descr="BS01045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41788" y="2395538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0986" name="Group 37"/>
            <p:cNvGrpSpPr>
              <a:grpSpLocks/>
            </p:cNvGrpSpPr>
            <p:nvPr/>
          </p:nvGrpSpPr>
          <p:grpSpPr bwMode="auto">
            <a:xfrm>
              <a:off x="688975" y="2354263"/>
              <a:ext cx="2117725" cy="863600"/>
              <a:chOff x="673" y="1182"/>
              <a:chExt cx="1810" cy="739"/>
            </a:xfrm>
          </p:grpSpPr>
          <p:sp>
            <p:nvSpPr>
              <p:cNvPr id="40995" name="Freeform 38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96" name="AutoShape 39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97" name="AutoShape 40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98" name="AutoShape 41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99" name="AutoShape 42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00" name="Rectangle 43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01" name="Rectangle 44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02" name="AutoShape 45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03" name="Rectangle 46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04" name="AutoShape 47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05" name="AutoShape 48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06" name="AutoShape 49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007" name="Freeform 50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987" name="Group 51"/>
            <p:cNvGrpSpPr>
              <a:grpSpLocks/>
            </p:cNvGrpSpPr>
            <p:nvPr/>
          </p:nvGrpSpPr>
          <p:grpSpPr bwMode="auto">
            <a:xfrm>
              <a:off x="184150" y="1622425"/>
              <a:ext cx="477838" cy="477838"/>
              <a:chOff x="0" y="351"/>
              <a:chExt cx="401" cy="401"/>
            </a:xfrm>
          </p:grpSpPr>
          <p:sp>
            <p:nvSpPr>
              <p:cNvPr id="40993" name="Oval 52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94" name="Text Box 53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40988" name="Group 54"/>
            <p:cNvGrpSpPr>
              <a:grpSpLocks/>
            </p:cNvGrpSpPr>
            <p:nvPr/>
          </p:nvGrpSpPr>
          <p:grpSpPr bwMode="auto">
            <a:xfrm>
              <a:off x="3098800" y="1622425"/>
              <a:ext cx="477838" cy="477838"/>
              <a:chOff x="0" y="351"/>
              <a:chExt cx="401" cy="401"/>
            </a:xfrm>
          </p:grpSpPr>
          <p:sp>
            <p:nvSpPr>
              <p:cNvPr id="40991" name="Oval 55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92" name="Text Box 56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sp>
          <p:nvSpPr>
            <p:cNvPr id="40989" name="AutoShape 9"/>
            <p:cNvSpPr>
              <a:spLocks noChangeArrowheads="1"/>
            </p:cNvSpPr>
            <p:nvPr/>
          </p:nvSpPr>
          <p:spPr bwMode="auto">
            <a:xfrm>
              <a:off x="2787650" y="2339975"/>
              <a:ext cx="693738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40990" name="Picture 19"/>
            <p:cNvPicPr>
              <a:picLocks noChangeAspect="1" noChangeArrowheads="1"/>
            </p:cNvPicPr>
            <p:nvPr/>
          </p:nvPicPr>
          <p:blipFill>
            <a:blip r:embed="rId6" cstate="print">
              <a:lum contrast="-74000"/>
            </a:blip>
            <a:srcRect/>
            <a:stretch>
              <a:fillRect/>
            </a:stretch>
          </p:blipFill>
          <p:spPr bwMode="auto">
            <a:xfrm>
              <a:off x="7053263" y="2389188"/>
              <a:ext cx="754062" cy="11128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Concepts </a:t>
            </a:r>
          </a:p>
          <a:p>
            <a:pPr lvl="1" eaLnBrk="1" hangingPunct="1"/>
            <a:r>
              <a:rPr lang="en-US" smtClean="0"/>
              <a:t> GL Calendar</a:t>
            </a:r>
          </a:p>
          <a:p>
            <a:pPr lvl="1" eaLnBrk="1" hangingPunct="1"/>
            <a:r>
              <a:rPr lang="en-US" smtClean="0"/>
              <a:t> Transactions and the GL</a:t>
            </a:r>
          </a:p>
          <a:p>
            <a:pPr lvl="1" eaLnBrk="1" hangingPunct="1"/>
            <a:r>
              <a:rPr lang="en-US" smtClean="0"/>
              <a:t> Posting Transactions</a:t>
            </a:r>
          </a:p>
          <a:p>
            <a:pPr lvl="1" eaLnBrk="1" hangingPunct="1"/>
            <a:r>
              <a:rPr lang="en-US" smtClean="0"/>
              <a:t> Balance Sheet</a:t>
            </a:r>
          </a:p>
          <a:p>
            <a:pPr eaLnBrk="1" hangingPunct="1"/>
            <a:r>
              <a:rPr lang="en-US" smtClean="0"/>
              <a:t> Example</a:t>
            </a:r>
          </a:p>
          <a:p>
            <a:pPr lvl="1" eaLnBrk="1" hangingPunct="1"/>
            <a:r>
              <a:rPr lang="en-US" smtClean="0"/>
              <a:t> Set Up GL Calendar</a:t>
            </a:r>
          </a:p>
          <a:p>
            <a:pPr lvl="1" eaLnBrk="1" hangingPunct="1"/>
            <a:r>
              <a:rPr lang="en-US" smtClean="0"/>
              <a:t> Enter Start Up GL Account Balance</a:t>
            </a:r>
          </a:p>
          <a:p>
            <a:pPr lvl="1" eaLnBrk="1" hangingPunct="1"/>
            <a:r>
              <a:rPr lang="en-US" smtClean="0"/>
              <a:t> Post Transactions</a:t>
            </a:r>
          </a:p>
          <a:p>
            <a:pPr lvl="1" eaLnBrk="1" hangingPunct="1"/>
            <a:r>
              <a:rPr lang="en-US" smtClean="0"/>
              <a:t> Print Balance Sheet</a:t>
            </a:r>
          </a:p>
          <a:p>
            <a:pPr eaLnBrk="1" hangingPunct="1"/>
            <a:r>
              <a:rPr lang="en-US" smtClean="0"/>
              <a:t> Activity</a:t>
            </a:r>
          </a:p>
          <a:p>
            <a:pPr eaLnBrk="1" hangingPunct="1"/>
            <a:endParaRPr lang="en-US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QS-SU-290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Key Concepts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Databases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Domains / Entities / Sites / Locations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Inventory Status Codes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Add Company Address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Set Up Entity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Add Bank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Set Up Site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Define Status Code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Set Up Locations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Activity</a:t>
            </a:r>
          </a:p>
          <a:p>
            <a:pPr eaLnBrk="1" hangingPunct="1">
              <a:lnSpc>
                <a:spcPct val="80000"/>
              </a:lnSpc>
            </a:pPr>
            <a:endParaRPr lang="en-US" smtClean="0"/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When you finish this section, you should be able to: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r>
              <a:rPr lang="en-US" sz="2400" dirty="0" smtClean="0"/>
              <a:t> Provide examples of how transactions enter the GL</a:t>
            </a:r>
          </a:p>
          <a:p>
            <a:pPr eaLnBrk="1" hangingPunct="1"/>
            <a:r>
              <a:rPr lang="en-US" sz="2400" dirty="0" smtClean="0"/>
              <a:t> Explain the importance of the step “Transaction Post”</a:t>
            </a:r>
          </a:p>
          <a:p>
            <a:pPr eaLnBrk="1" hangingPunct="1"/>
            <a:r>
              <a:rPr lang="en-US" sz="2400" dirty="0" smtClean="0"/>
              <a:t> Explain format positions</a:t>
            </a:r>
          </a:p>
          <a:p>
            <a:pPr eaLnBrk="1" hangingPunct="1"/>
            <a:r>
              <a:rPr lang="en-US" sz="2400" dirty="0" smtClean="0"/>
              <a:t> Set up the GL calendar</a:t>
            </a:r>
          </a:p>
          <a:p>
            <a:pPr eaLnBrk="1" hangingPunct="1"/>
            <a:r>
              <a:rPr lang="en-US" sz="2400" dirty="0" smtClean="0"/>
              <a:t> Post a transaction</a:t>
            </a:r>
          </a:p>
          <a:p>
            <a:pPr eaLnBrk="1" hangingPunct="1"/>
            <a:r>
              <a:rPr lang="en-US" sz="2400" dirty="0" smtClean="0"/>
              <a:t> Print a balance sheet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QS-SU-300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Calendar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QS-SU-310</a:t>
            </a:r>
          </a:p>
        </p:txBody>
      </p:sp>
      <p:sp>
        <p:nvSpPr>
          <p:cNvPr id="181254" name="Rectangle 6"/>
          <p:cNvSpPr>
            <a:spLocks noChangeArrowheads="1"/>
          </p:cNvSpPr>
          <p:nvPr/>
        </p:nvSpPr>
        <p:spPr bwMode="auto">
          <a:xfrm>
            <a:off x="493713" y="1684188"/>
            <a:ext cx="8178800" cy="289242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44037" name="Line 7"/>
          <p:cNvSpPr>
            <a:spLocks noChangeShapeType="1"/>
          </p:cNvSpPr>
          <p:nvPr/>
        </p:nvSpPr>
        <p:spPr bwMode="auto">
          <a:xfrm>
            <a:off x="1162050" y="3324075"/>
            <a:ext cx="7110413" cy="0"/>
          </a:xfrm>
          <a:prstGeom prst="line">
            <a:avLst/>
          </a:prstGeom>
          <a:noFill/>
          <a:ln w="12700">
            <a:solidFill>
              <a:srgbClr val="BC37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38" name="Line 8"/>
          <p:cNvSpPr>
            <a:spLocks noChangeShapeType="1"/>
          </p:cNvSpPr>
          <p:nvPr/>
        </p:nvSpPr>
        <p:spPr bwMode="auto">
          <a:xfrm rot="16200000">
            <a:off x="848519" y="3177232"/>
            <a:ext cx="630237" cy="0"/>
          </a:xfrm>
          <a:prstGeom prst="line">
            <a:avLst/>
          </a:prstGeom>
          <a:noFill/>
          <a:ln w="12700">
            <a:solidFill>
              <a:srgbClr val="BC37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39" name="Line 9"/>
          <p:cNvSpPr>
            <a:spLocks noChangeShapeType="1"/>
          </p:cNvSpPr>
          <p:nvPr/>
        </p:nvSpPr>
        <p:spPr bwMode="auto">
          <a:xfrm rot="16200000">
            <a:off x="2794794" y="3339157"/>
            <a:ext cx="306387" cy="0"/>
          </a:xfrm>
          <a:prstGeom prst="line">
            <a:avLst/>
          </a:prstGeom>
          <a:noFill/>
          <a:ln w="12700">
            <a:solidFill>
              <a:srgbClr val="BC37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40" name="Line 10"/>
          <p:cNvSpPr>
            <a:spLocks noChangeShapeType="1"/>
          </p:cNvSpPr>
          <p:nvPr/>
        </p:nvSpPr>
        <p:spPr bwMode="auto">
          <a:xfrm rot="16200000">
            <a:off x="6363494" y="3339157"/>
            <a:ext cx="306387" cy="0"/>
          </a:xfrm>
          <a:prstGeom prst="line">
            <a:avLst/>
          </a:prstGeom>
          <a:noFill/>
          <a:ln w="12700">
            <a:solidFill>
              <a:srgbClr val="BC37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41" name="Text Box 11"/>
          <p:cNvSpPr txBox="1">
            <a:spLocks noChangeArrowheads="1"/>
          </p:cNvSpPr>
          <p:nvPr/>
        </p:nvSpPr>
        <p:spPr bwMode="auto">
          <a:xfrm>
            <a:off x="819362" y="3554263"/>
            <a:ext cx="744114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i="1">
                <a:latin typeface="+mj-lt"/>
              </a:rPr>
              <a:t>Start Date</a:t>
            </a:r>
            <a:br>
              <a:rPr lang="en-US" sz="900" i="1">
                <a:latin typeface="+mj-lt"/>
              </a:rPr>
            </a:br>
            <a:r>
              <a:rPr lang="en-US" sz="900" i="1">
                <a:latin typeface="+mj-lt"/>
              </a:rPr>
              <a:t>01/01/XX</a:t>
            </a:r>
          </a:p>
        </p:txBody>
      </p:sp>
      <p:sp>
        <p:nvSpPr>
          <p:cNvPr id="44042" name="Text Box 12"/>
          <p:cNvSpPr txBox="1">
            <a:spLocks noChangeArrowheads="1"/>
          </p:cNvSpPr>
          <p:nvPr/>
        </p:nvSpPr>
        <p:spPr bwMode="auto">
          <a:xfrm>
            <a:off x="3745911" y="2109638"/>
            <a:ext cx="1566454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 i="1">
                <a:latin typeface="+mj-lt"/>
              </a:rPr>
              <a:t>Fiscal Year 20XX</a:t>
            </a:r>
          </a:p>
        </p:txBody>
      </p:sp>
      <p:sp>
        <p:nvSpPr>
          <p:cNvPr id="44043" name="Line 13"/>
          <p:cNvSpPr>
            <a:spLocks noChangeShapeType="1"/>
          </p:cNvSpPr>
          <p:nvPr/>
        </p:nvSpPr>
        <p:spPr bwMode="auto">
          <a:xfrm rot="16200000">
            <a:off x="4417219" y="3175644"/>
            <a:ext cx="633412" cy="0"/>
          </a:xfrm>
          <a:prstGeom prst="line">
            <a:avLst/>
          </a:prstGeom>
          <a:noFill/>
          <a:ln w="12700">
            <a:solidFill>
              <a:srgbClr val="BC37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44" name="Line 14"/>
          <p:cNvSpPr>
            <a:spLocks noChangeShapeType="1"/>
          </p:cNvSpPr>
          <p:nvPr/>
        </p:nvSpPr>
        <p:spPr bwMode="auto">
          <a:xfrm rot="16200000">
            <a:off x="7981157" y="3175644"/>
            <a:ext cx="633412" cy="0"/>
          </a:xfrm>
          <a:prstGeom prst="line">
            <a:avLst/>
          </a:prstGeom>
          <a:noFill/>
          <a:ln w="12700">
            <a:solidFill>
              <a:srgbClr val="BC37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45" name="Text Box 15"/>
          <p:cNvSpPr txBox="1">
            <a:spLocks noChangeArrowheads="1"/>
          </p:cNvSpPr>
          <p:nvPr/>
        </p:nvSpPr>
        <p:spPr bwMode="auto">
          <a:xfrm>
            <a:off x="1481751" y="2758925"/>
            <a:ext cx="989374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i="1">
                <a:latin typeface="+mj-lt"/>
              </a:rPr>
              <a:t>Period 1</a:t>
            </a:r>
          </a:p>
        </p:txBody>
      </p:sp>
      <p:sp>
        <p:nvSpPr>
          <p:cNvPr id="44046" name="Text Box 16"/>
          <p:cNvSpPr txBox="1">
            <a:spLocks noChangeArrowheads="1"/>
          </p:cNvSpPr>
          <p:nvPr/>
        </p:nvSpPr>
        <p:spPr bwMode="auto">
          <a:xfrm>
            <a:off x="2337984" y="3554263"/>
            <a:ext cx="707246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i="1">
                <a:latin typeface="+mj-lt"/>
              </a:rPr>
              <a:t>End Date</a:t>
            </a:r>
            <a:br>
              <a:rPr lang="en-US" sz="900" i="1">
                <a:latin typeface="+mj-lt"/>
              </a:rPr>
            </a:br>
            <a:r>
              <a:rPr lang="en-US" sz="900" i="1">
                <a:latin typeface="+mj-lt"/>
              </a:rPr>
              <a:t>03/31/XX</a:t>
            </a:r>
          </a:p>
        </p:txBody>
      </p:sp>
      <p:sp>
        <p:nvSpPr>
          <p:cNvPr id="44047" name="Text Box 17"/>
          <p:cNvSpPr txBox="1">
            <a:spLocks noChangeArrowheads="1"/>
          </p:cNvSpPr>
          <p:nvPr/>
        </p:nvSpPr>
        <p:spPr bwMode="auto">
          <a:xfrm>
            <a:off x="2811675" y="3846363"/>
            <a:ext cx="744114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i="1">
                <a:latin typeface="+mj-lt"/>
              </a:rPr>
              <a:t>Start Date</a:t>
            </a:r>
            <a:br>
              <a:rPr lang="en-US" sz="900" i="1">
                <a:latin typeface="+mj-lt"/>
              </a:rPr>
            </a:br>
            <a:r>
              <a:rPr lang="en-US" sz="900" i="1">
                <a:latin typeface="+mj-lt"/>
              </a:rPr>
              <a:t>04/01/XX</a:t>
            </a:r>
          </a:p>
        </p:txBody>
      </p:sp>
      <p:sp>
        <p:nvSpPr>
          <p:cNvPr id="44048" name="Text Box 18"/>
          <p:cNvSpPr txBox="1">
            <a:spLocks noChangeArrowheads="1"/>
          </p:cNvSpPr>
          <p:nvPr/>
        </p:nvSpPr>
        <p:spPr bwMode="auto">
          <a:xfrm>
            <a:off x="4190596" y="3846363"/>
            <a:ext cx="707246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i="1">
                <a:latin typeface="+mj-lt"/>
              </a:rPr>
              <a:t>End Date</a:t>
            </a:r>
            <a:br>
              <a:rPr lang="en-US" sz="900" i="1">
                <a:latin typeface="+mj-lt"/>
              </a:rPr>
            </a:br>
            <a:r>
              <a:rPr lang="en-US" sz="900" i="1">
                <a:latin typeface="+mj-lt"/>
              </a:rPr>
              <a:t>06/30/XX</a:t>
            </a:r>
          </a:p>
        </p:txBody>
      </p:sp>
      <p:sp>
        <p:nvSpPr>
          <p:cNvPr id="44049" name="Text Box 19"/>
          <p:cNvSpPr txBox="1">
            <a:spLocks noChangeArrowheads="1"/>
          </p:cNvSpPr>
          <p:nvPr/>
        </p:nvSpPr>
        <p:spPr bwMode="auto">
          <a:xfrm>
            <a:off x="4608725" y="3554263"/>
            <a:ext cx="744114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i="1">
                <a:latin typeface="+mj-lt"/>
              </a:rPr>
              <a:t>Start Date</a:t>
            </a:r>
            <a:br>
              <a:rPr lang="en-US" sz="900" i="1">
                <a:latin typeface="+mj-lt"/>
              </a:rPr>
            </a:br>
            <a:r>
              <a:rPr lang="en-US" sz="900" i="1">
                <a:latin typeface="+mj-lt"/>
              </a:rPr>
              <a:t>07/01/XX</a:t>
            </a:r>
          </a:p>
        </p:txBody>
      </p:sp>
      <p:sp>
        <p:nvSpPr>
          <p:cNvPr id="44050" name="Text Box 20"/>
          <p:cNvSpPr txBox="1">
            <a:spLocks noChangeArrowheads="1"/>
          </p:cNvSpPr>
          <p:nvPr/>
        </p:nvSpPr>
        <p:spPr bwMode="auto">
          <a:xfrm>
            <a:off x="5936846" y="3554263"/>
            <a:ext cx="707246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i="1">
                <a:latin typeface="+mj-lt"/>
              </a:rPr>
              <a:t>End Date</a:t>
            </a:r>
            <a:br>
              <a:rPr lang="en-US" sz="900" i="1">
                <a:latin typeface="+mj-lt"/>
              </a:rPr>
            </a:br>
            <a:r>
              <a:rPr lang="en-US" sz="900" i="1">
                <a:latin typeface="+mj-lt"/>
              </a:rPr>
              <a:t>09/30/XX</a:t>
            </a:r>
          </a:p>
        </p:txBody>
      </p:sp>
      <p:sp>
        <p:nvSpPr>
          <p:cNvPr id="44051" name="Text Box 21"/>
          <p:cNvSpPr txBox="1">
            <a:spLocks noChangeArrowheads="1"/>
          </p:cNvSpPr>
          <p:nvPr/>
        </p:nvSpPr>
        <p:spPr bwMode="auto">
          <a:xfrm>
            <a:off x="6420062" y="3846363"/>
            <a:ext cx="744114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i="1">
                <a:latin typeface="+mj-lt"/>
              </a:rPr>
              <a:t>Start Date</a:t>
            </a:r>
            <a:br>
              <a:rPr lang="en-US" sz="900" i="1">
                <a:latin typeface="+mj-lt"/>
              </a:rPr>
            </a:br>
            <a:r>
              <a:rPr lang="en-US" sz="900" i="1">
                <a:latin typeface="+mj-lt"/>
              </a:rPr>
              <a:t>10/01/XX</a:t>
            </a:r>
          </a:p>
        </p:txBody>
      </p:sp>
      <p:sp>
        <p:nvSpPr>
          <p:cNvPr id="44052" name="Text Box 22"/>
          <p:cNvSpPr txBox="1">
            <a:spLocks noChangeArrowheads="1"/>
          </p:cNvSpPr>
          <p:nvPr/>
        </p:nvSpPr>
        <p:spPr bwMode="auto">
          <a:xfrm>
            <a:off x="7798984" y="3846363"/>
            <a:ext cx="707246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00" i="1">
                <a:latin typeface="+mj-lt"/>
              </a:rPr>
              <a:t>End Date</a:t>
            </a:r>
            <a:br>
              <a:rPr lang="en-US" sz="900" i="1">
                <a:latin typeface="+mj-lt"/>
              </a:rPr>
            </a:br>
            <a:r>
              <a:rPr lang="en-US" sz="900" i="1">
                <a:latin typeface="+mj-lt"/>
              </a:rPr>
              <a:t>12/31/XX</a:t>
            </a:r>
          </a:p>
        </p:txBody>
      </p:sp>
      <p:sp>
        <p:nvSpPr>
          <p:cNvPr id="44053" name="Text Box 23"/>
          <p:cNvSpPr txBox="1">
            <a:spLocks noChangeArrowheads="1"/>
          </p:cNvSpPr>
          <p:nvPr/>
        </p:nvSpPr>
        <p:spPr bwMode="auto">
          <a:xfrm>
            <a:off x="3364526" y="2758925"/>
            <a:ext cx="989374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i="1">
                <a:latin typeface="+mj-lt"/>
              </a:rPr>
              <a:t>Period 2</a:t>
            </a:r>
          </a:p>
        </p:txBody>
      </p:sp>
      <p:sp>
        <p:nvSpPr>
          <p:cNvPr id="44054" name="Text Box 24"/>
          <p:cNvSpPr txBox="1">
            <a:spLocks noChangeArrowheads="1"/>
          </p:cNvSpPr>
          <p:nvPr/>
        </p:nvSpPr>
        <p:spPr bwMode="auto">
          <a:xfrm>
            <a:off x="5126651" y="2758925"/>
            <a:ext cx="989374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i="1">
                <a:latin typeface="+mj-lt"/>
              </a:rPr>
              <a:t>Period 3</a:t>
            </a:r>
          </a:p>
        </p:txBody>
      </p:sp>
      <p:sp>
        <p:nvSpPr>
          <p:cNvPr id="44055" name="Text Box 25"/>
          <p:cNvSpPr txBox="1">
            <a:spLocks noChangeArrowheads="1"/>
          </p:cNvSpPr>
          <p:nvPr/>
        </p:nvSpPr>
        <p:spPr bwMode="auto">
          <a:xfrm>
            <a:off x="6955451" y="2758925"/>
            <a:ext cx="989374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i="1">
                <a:latin typeface="+mj-lt"/>
              </a:rPr>
              <a:t>Period 4</a:t>
            </a:r>
          </a:p>
        </p:txBody>
      </p:sp>
      <p:sp>
        <p:nvSpPr>
          <p:cNvPr id="44056" name="Freeform 26"/>
          <p:cNvSpPr>
            <a:spLocks/>
          </p:cNvSpPr>
          <p:nvPr/>
        </p:nvSpPr>
        <p:spPr bwMode="auto">
          <a:xfrm>
            <a:off x="585788" y="4781400"/>
            <a:ext cx="8121650" cy="180975"/>
          </a:xfrm>
          <a:custGeom>
            <a:avLst/>
            <a:gdLst>
              <a:gd name="T0" fmla="*/ 0 w 680"/>
              <a:gd name="T1" fmla="*/ 0 h 184"/>
              <a:gd name="T2" fmla="*/ 0 w 680"/>
              <a:gd name="T3" fmla="*/ 2147483647 h 184"/>
              <a:gd name="T4" fmla="*/ 2147483647 w 680"/>
              <a:gd name="T5" fmla="*/ 2147483647 h 184"/>
              <a:gd name="T6" fmla="*/ 2147483647 w 680"/>
              <a:gd name="T7" fmla="*/ 0 h 184"/>
              <a:gd name="T8" fmla="*/ 0 60000 65536"/>
              <a:gd name="T9" fmla="*/ 0 60000 65536"/>
              <a:gd name="T10" fmla="*/ 0 60000 65536"/>
              <a:gd name="T11" fmla="*/ 0 60000 65536"/>
              <a:gd name="T12" fmla="*/ 0 w 680"/>
              <a:gd name="T13" fmla="*/ 0 h 184"/>
              <a:gd name="T14" fmla="*/ 680 w 680"/>
              <a:gd name="T15" fmla="*/ 184 h 1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0" h="184">
                <a:moveTo>
                  <a:pt x="0" y="0"/>
                </a:moveTo>
                <a:lnTo>
                  <a:pt x="0" y="184"/>
                </a:lnTo>
                <a:lnTo>
                  <a:pt x="680" y="184"/>
                </a:lnTo>
                <a:lnTo>
                  <a:pt x="68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57" name="AutoShape 27"/>
          <p:cNvSpPr>
            <a:spLocks noChangeArrowheads="1"/>
          </p:cNvSpPr>
          <p:nvPr/>
        </p:nvSpPr>
        <p:spPr bwMode="auto">
          <a:xfrm>
            <a:off x="4094163" y="4724250"/>
            <a:ext cx="968375" cy="78105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58" name="Text Box 28"/>
          <p:cNvSpPr txBox="1">
            <a:spLocks noChangeArrowheads="1"/>
          </p:cNvSpPr>
          <p:nvPr/>
        </p:nvSpPr>
        <p:spPr bwMode="auto">
          <a:xfrm>
            <a:off x="290513" y="5778350"/>
            <a:ext cx="8547100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>
                <a:latin typeface="+mj-lt"/>
              </a:rPr>
              <a:t>Income Statements and Transaction Reports</a:t>
            </a:r>
          </a:p>
        </p:txBody>
      </p:sp>
      <p:grpSp>
        <p:nvGrpSpPr>
          <p:cNvPr id="44059" name="Group 29"/>
          <p:cNvGrpSpPr>
            <a:grpSpLocks/>
          </p:cNvGrpSpPr>
          <p:nvPr/>
        </p:nvGrpSpPr>
        <p:grpSpPr bwMode="auto">
          <a:xfrm>
            <a:off x="3886200" y="126850"/>
            <a:ext cx="1550988" cy="1052513"/>
            <a:chOff x="3936" y="120"/>
            <a:chExt cx="977" cy="663"/>
          </a:xfrm>
        </p:grpSpPr>
        <p:sp>
          <p:nvSpPr>
            <p:cNvPr id="44063" name="Oval 30"/>
            <p:cNvSpPr>
              <a:spLocks noChangeArrowheads="1"/>
            </p:cNvSpPr>
            <p:nvPr/>
          </p:nvSpPr>
          <p:spPr bwMode="auto">
            <a:xfrm>
              <a:off x="4217" y="643"/>
              <a:ext cx="696" cy="140"/>
            </a:xfrm>
            <a:prstGeom prst="ellipse">
              <a:avLst/>
            </a:prstGeom>
            <a:solidFill>
              <a:schemeClr val="bg2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64" name="Rectangle 31"/>
            <p:cNvSpPr>
              <a:spLocks noChangeArrowheads="1"/>
            </p:cNvSpPr>
            <p:nvPr/>
          </p:nvSpPr>
          <p:spPr bwMode="auto">
            <a:xfrm>
              <a:off x="3936" y="191"/>
              <a:ext cx="828" cy="514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FD9DF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92075" rIns="92075" bIns="92075" anchor="ctr" anchorCtr="1"/>
            <a:lstStyle/>
            <a:p>
              <a:pPr algn="ctr" eaLnBrk="0" hangingPunct="0"/>
              <a:endParaRPr lang="en-US" sz="1600">
                <a:latin typeface="+mj-lt"/>
              </a:endParaRPr>
            </a:p>
          </p:txBody>
        </p:sp>
        <p:sp>
          <p:nvSpPr>
            <p:cNvPr id="44065" name="Oval 32"/>
            <p:cNvSpPr>
              <a:spLocks noChangeArrowheads="1"/>
            </p:cNvSpPr>
            <p:nvPr/>
          </p:nvSpPr>
          <p:spPr bwMode="auto">
            <a:xfrm>
              <a:off x="3936" y="120"/>
              <a:ext cx="828" cy="14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FD9DF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66" name="Oval 33"/>
            <p:cNvSpPr>
              <a:spLocks noChangeArrowheads="1"/>
            </p:cNvSpPr>
            <p:nvPr/>
          </p:nvSpPr>
          <p:spPr bwMode="auto">
            <a:xfrm>
              <a:off x="3936" y="632"/>
              <a:ext cx="828" cy="146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67" name="Text Box 34"/>
            <p:cNvSpPr txBox="1">
              <a:spLocks noChangeArrowheads="1"/>
            </p:cNvSpPr>
            <p:nvPr/>
          </p:nvSpPr>
          <p:spPr bwMode="auto">
            <a:xfrm>
              <a:off x="3984" y="347"/>
              <a:ext cx="741" cy="2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600">
                  <a:latin typeface="+mj-lt"/>
                </a:rPr>
                <a:t>Database</a:t>
              </a:r>
            </a:p>
          </p:txBody>
        </p:sp>
      </p:grpSp>
      <p:sp>
        <p:nvSpPr>
          <p:cNvPr id="44060" name="Text Box 35"/>
          <p:cNvSpPr txBox="1">
            <a:spLocks noChangeArrowheads="1"/>
          </p:cNvSpPr>
          <p:nvPr/>
        </p:nvSpPr>
        <p:spPr bwMode="auto">
          <a:xfrm>
            <a:off x="2609850" y="1744513"/>
            <a:ext cx="3883025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>
                <a:latin typeface="+mj-lt"/>
              </a:rPr>
              <a:t>GL Calendar</a:t>
            </a:r>
          </a:p>
        </p:txBody>
      </p:sp>
      <p:sp>
        <p:nvSpPr>
          <p:cNvPr id="44061" name="Text Box 36"/>
          <p:cNvSpPr txBox="1">
            <a:spLocks noChangeArrowheads="1"/>
          </p:cNvSpPr>
          <p:nvPr/>
        </p:nvSpPr>
        <p:spPr bwMode="auto">
          <a:xfrm>
            <a:off x="290513" y="5487838"/>
            <a:ext cx="854710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Groupings for</a:t>
            </a:r>
          </a:p>
        </p:txBody>
      </p:sp>
      <p:sp>
        <p:nvSpPr>
          <p:cNvPr id="44062" name="AutoShape 37"/>
          <p:cNvSpPr>
            <a:spLocks noChangeArrowheads="1"/>
          </p:cNvSpPr>
          <p:nvPr/>
        </p:nvSpPr>
        <p:spPr bwMode="auto">
          <a:xfrm>
            <a:off x="4094163" y="1023788"/>
            <a:ext cx="968375" cy="78105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and the GL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QS-SU-320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1828350" y="1194725"/>
            <a:ext cx="5487988" cy="4638675"/>
            <a:chOff x="1958975" y="1847850"/>
            <a:chExt cx="5487988" cy="4638675"/>
          </a:xfrm>
        </p:grpSpPr>
        <p:sp>
          <p:nvSpPr>
            <p:cNvPr id="45060" name="Rectangle 37"/>
            <p:cNvSpPr>
              <a:spLocks noChangeArrowheads="1"/>
            </p:cNvSpPr>
            <p:nvPr/>
          </p:nvSpPr>
          <p:spPr bwMode="auto">
            <a:xfrm>
              <a:off x="2324100" y="1847850"/>
              <a:ext cx="1490663" cy="4638675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2550" tIns="41275" rIns="82550" bIns="41275" anchor="ctr"/>
            <a:lstStyle/>
            <a:p>
              <a:pPr algn="ctr" defTabSz="739775" eaLnBrk="0" hangingPunct="0"/>
              <a:endParaRPr lang="en-US" sz="1200" b="1">
                <a:latin typeface="+mj-lt"/>
              </a:endParaRPr>
            </a:p>
          </p:txBody>
        </p:sp>
        <p:sp>
          <p:nvSpPr>
            <p:cNvPr id="183334" name="Rectangle 38"/>
            <p:cNvSpPr>
              <a:spLocks noChangeArrowheads="1"/>
            </p:cNvSpPr>
            <p:nvPr/>
          </p:nvSpPr>
          <p:spPr bwMode="auto">
            <a:xfrm>
              <a:off x="1958975" y="2257425"/>
              <a:ext cx="1377950" cy="820738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Activity in other </a:t>
              </a:r>
              <a:br>
                <a:rPr lang="en-US" sz="1200" b="1" dirty="0">
                  <a:latin typeface="+mj-lt"/>
                </a:rPr>
              </a:br>
              <a:r>
                <a:rPr lang="en-US" sz="1200" b="1" dirty="0">
                  <a:latin typeface="+mj-lt"/>
                </a:rPr>
                <a:t>modules posted</a:t>
              </a:r>
              <a:br>
                <a:rPr lang="en-US" sz="1200" b="1" dirty="0">
                  <a:latin typeface="+mj-lt"/>
                </a:rPr>
              </a:br>
              <a:r>
                <a:rPr lang="en-US" sz="1200" b="1" dirty="0">
                  <a:latin typeface="+mj-lt"/>
                </a:rPr>
                <a:t>to GL</a:t>
              </a:r>
            </a:p>
          </p:txBody>
        </p:sp>
        <p:sp>
          <p:nvSpPr>
            <p:cNvPr id="183335" name="Rectangle 39"/>
            <p:cNvSpPr>
              <a:spLocks noChangeArrowheads="1"/>
            </p:cNvSpPr>
            <p:nvPr/>
          </p:nvSpPr>
          <p:spPr bwMode="auto">
            <a:xfrm>
              <a:off x="1958975" y="3322638"/>
              <a:ext cx="1377950" cy="82073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Transactions</a:t>
              </a:r>
            </a:p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posted </a:t>
              </a:r>
              <a:br>
                <a:rPr lang="en-US" sz="1200" b="1" dirty="0">
                  <a:latin typeface="+mj-lt"/>
                </a:rPr>
              </a:br>
              <a:r>
                <a:rPr lang="en-US" sz="1200" b="1" dirty="0">
                  <a:latin typeface="+mj-lt"/>
                </a:rPr>
                <a:t> from other DBs</a:t>
              </a:r>
              <a:br>
                <a:rPr lang="en-US" sz="1200" b="1" dirty="0">
                  <a:latin typeface="+mj-lt"/>
                </a:rPr>
              </a:br>
              <a:r>
                <a:rPr lang="en-US" sz="1200" b="1" dirty="0">
                  <a:latin typeface="+mj-lt"/>
                </a:rPr>
                <a:t>and imported</a:t>
              </a:r>
            </a:p>
          </p:txBody>
        </p:sp>
        <p:sp>
          <p:nvSpPr>
            <p:cNvPr id="183336" name="Rectangle 40"/>
            <p:cNvSpPr>
              <a:spLocks noChangeArrowheads="1"/>
            </p:cNvSpPr>
            <p:nvPr/>
          </p:nvSpPr>
          <p:spPr bwMode="auto">
            <a:xfrm>
              <a:off x="1958975" y="4386263"/>
              <a:ext cx="1377950" cy="82073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Adjusting</a:t>
              </a:r>
              <a:br>
                <a:rPr lang="en-US" sz="1200" b="1" dirty="0">
                  <a:latin typeface="+mj-lt"/>
                </a:rPr>
              </a:br>
              <a:r>
                <a:rPr lang="en-US" sz="1200" b="1" dirty="0">
                  <a:latin typeface="+mj-lt"/>
                </a:rPr>
                <a:t>transactions</a:t>
              </a:r>
            </a:p>
          </p:txBody>
        </p:sp>
        <p:sp>
          <p:nvSpPr>
            <p:cNvPr id="183337" name="Rectangle 41"/>
            <p:cNvSpPr>
              <a:spLocks noChangeArrowheads="1"/>
            </p:cNvSpPr>
            <p:nvPr/>
          </p:nvSpPr>
          <p:spPr bwMode="auto">
            <a:xfrm>
              <a:off x="1958975" y="5451475"/>
              <a:ext cx="1377950" cy="820738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Standard</a:t>
              </a:r>
              <a:br>
                <a:rPr lang="en-US" sz="1200" b="1" dirty="0">
                  <a:latin typeface="+mj-lt"/>
                </a:rPr>
              </a:br>
              <a:r>
                <a:rPr lang="en-US" sz="1200" b="1" dirty="0">
                  <a:latin typeface="+mj-lt"/>
                </a:rPr>
                <a:t>transactions</a:t>
              </a:r>
            </a:p>
          </p:txBody>
        </p:sp>
        <p:sp>
          <p:nvSpPr>
            <p:cNvPr id="45065" name="Freeform 42"/>
            <p:cNvSpPr>
              <a:spLocks/>
            </p:cNvSpPr>
            <p:nvPr/>
          </p:nvSpPr>
          <p:spPr bwMode="auto">
            <a:xfrm flipH="1">
              <a:off x="3338513" y="2705100"/>
              <a:ext cx="844550" cy="3182938"/>
            </a:xfrm>
            <a:custGeom>
              <a:avLst/>
              <a:gdLst>
                <a:gd name="T0" fmla="*/ 2147483647 w 237"/>
                <a:gd name="T1" fmla="*/ 0 h 4036"/>
                <a:gd name="T2" fmla="*/ 0 w 237"/>
                <a:gd name="T3" fmla="*/ 0 h 4036"/>
                <a:gd name="T4" fmla="*/ 0 w 237"/>
                <a:gd name="T5" fmla="*/ 2147483647 h 4036"/>
                <a:gd name="T6" fmla="*/ 2147483647 w 237"/>
                <a:gd name="T7" fmla="*/ 2147483647 h 40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7"/>
                <a:gd name="T13" fmla="*/ 0 h 4036"/>
                <a:gd name="T14" fmla="*/ 237 w 237"/>
                <a:gd name="T15" fmla="*/ 4036 h 40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66" name="Line 43"/>
            <p:cNvSpPr>
              <a:spLocks noChangeShapeType="1"/>
            </p:cNvSpPr>
            <p:nvPr/>
          </p:nvSpPr>
          <p:spPr bwMode="auto">
            <a:xfrm flipH="1">
              <a:off x="4187825" y="4265613"/>
              <a:ext cx="3492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3340" name="Rectangle 44" descr="Wide upward diagonal"/>
            <p:cNvSpPr>
              <a:spLocks noChangeArrowheads="1"/>
            </p:cNvSpPr>
            <p:nvPr/>
          </p:nvSpPr>
          <p:spPr bwMode="auto">
            <a:xfrm>
              <a:off x="4533900" y="3856038"/>
              <a:ext cx="1147763" cy="82073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1" dirty="0">
                  <a:latin typeface="+mj-lt"/>
                </a:rPr>
                <a:t>General</a:t>
              </a:r>
            </a:p>
            <a:p>
              <a:pPr algn="ctr" defTabSz="739775" eaLnBrk="0" hangingPunct="0">
                <a:defRPr/>
              </a:pPr>
              <a:r>
                <a:rPr lang="en-US" sz="1400" b="1" dirty="0">
                  <a:latin typeface="+mj-lt"/>
                </a:rPr>
                <a:t>Ledger</a:t>
              </a:r>
            </a:p>
          </p:txBody>
        </p:sp>
        <p:sp>
          <p:nvSpPr>
            <p:cNvPr id="183341" name="Rectangle 45"/>
            <p:cNvSpPr>
              <a:spLocks noChangeArrowheads="1"/>
            </p:cNvSpPr>
            <p:nvPr/>
          </p:nvSpPr>
          <p:spPr bwMode="auto">
            <a:xfrm>
              <a:off x="6299200" y="2792413"/>
              <a:ext cx="1147763" cy="82073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Balance</a:t>
              </a:r>
            </a:p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Sheet</a:t>
              </a:r>
            </a:p>
          </p:txBody>
        </p:sp>
        <p:sp>
          <p:nvSpPr>
            <p:cNvPr id="183342" name="Rectangle 46"/>
            <p:cNvSpPr>
              <a:spLocks noChangeArrowheads="1"/>
            </p:cNvSpPr>
            <p:nvPr/>
          </p:nvSpPr>
          <p:spPr bwMode="auto">
            <a:xfrm>
              <a:off x="6299200" y="3856038"/>
              <a:ext cx="1147763" cy="82073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Income</a:t>
              </a:r>
            </a:p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Statement</a:t>
              </a:r>
            </a:p>
          </p:txBody>
        </p:sp>
        <p:sp>
          <p:nvSpPr>
            <p:cNvPr id="183343" name="Rectangle 47"/>
            <p:cNvSpPr>
              <a:spLocks noChangeArrowheads="1"/>
            </p:cNvSpPr>
            <p:nvPr/>
          </p:nvSpPr>
          <p:spPr bwMode="auto">
            <a:xfrm>
              <a:off x="6299200" y="4921250"/>
              <a:ext cx="1147763" cy="820738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Internal</a:t>
              </a:r>
            </a:p>
            <a:p>
              <a:pPr algn="ctr" defTabSz="739775" eaLnBrk="0" hangingPunct="0">
                <a:defRPr/>
              </a:pPr>
              <a:r>
                <a:rPr lang="en-US" sz="1200" b="1" dirty="0">
                  <a:latin typeface="+mj-lt"/>
                </a:rPr>
                <a:t>Reports</a:t>
              </a:r>
            </a:p>
          </p:txBody>
        </p:sp>
        <p:sp>
          <p:nvSpPr>
            <p:cNvPr id="45071" name="Line 48"/>
            <p:cNvSpPr>
              <a:spLocks noChangeShapeType="1"/>
            </p:cNvSpPr>
            <p:nvPr/>
          </p:nvSpPr>
          <p:spPr bwMode="auto">
            <a:xfrm flipH="1">
              <a:off x="3340100" y="3748088"/>
              <a:ext cx="8509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72" name="Line 49"/>
            <p:cNvSpPr>
              <a:spLocks noChangeShapeType="1"/>
            </p:cNvSpPr>
            <p:nvPr/>
          </p:nvSpPr>
          <p:spPr bwMode="auto">
            <a:xfrm flipH="1">
              <a:off x="3340100" y="4802188"/>
              <a:ext cx="8429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73" name="Freeform 50"/>
            <p:cNvSpPr>
              <a:spLocks/>
            </p:cNvSpPr>
            <p:nvPr/>
          </p:nvSpPr>
          <p:spPr bwMode="auto">
            <a:xfrm>
              <a:off x="5994400" y="3186113"/>
              <a:ext cx="300038" cy="2168525"/>
            </a:xfrm>
            <a:custGeom>
              <a:avLst/>
              <a:gdLst>
                <a:gd name="T0" fmla="*/ 2147483647 w 237"/>
                <a:gd name="T1" fmla="*/ 0 h 4036"/>
                <a:gd name="T2" fmla="*/ 0 w 237"/>
                <a:gd name="T3" fmla="*/ 0 h 4036"/>
                <a:gd name="T4" fmla="*/ 0 w 237"/>
                <a:gd name="T5" fmla="*/ 2147483647 h 4036"/>
                <a:gd name="T6" fmla="*/ 2147483647 w 237"/>
                <a:gd name="T7" fmla="*/ 2147483647 h 40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7"/>
                <a:gd name="T13" fmla="*/ 0 h 4036"/>
                <a:gd name="T14" fmla="*/ 237 w 237"/>
                <a:gd name="T15" fmla="*/ 4036 h 40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7" h="4036">
                  <a:moveTo>
                    <a:pt x="237" y="0"/>
                  </a:moveTo>
                  <a:lnTo>
                    <a:pt x="0" y="0"/>
                  </a:lnTo>
                  <a:lnTo>
                    <a:pt x="0" y="4036"/>
                  </a:lnTo>
                  <a:lnTo>
                    <a:pt x="237" y="403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74" name="Line 51"/>
            <p:cNvSpPr>
              <a:spLocks noChangeShapeType="1"/>
            </p:cNvSpPr>
            <p:nvPr/>
          </p:nvSpPr>
          <p:spPr bwMode="auto">
            <a:xfrm flipH="1">
              <a:off x="5676900" y="4265613"/>
              <a:ext cx="6254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75" name="Text Box 52"/>
            <p:cNvSpPr txBox="1">
              <a:spLocks noChangeArrowheads="1"/>
            </p:cNvSpPr>
            <p:nvPr/>
          </p:nvSpPr>
          <p:spPr bwMode="auto">
            <a:xfrm>
              <a:off x="2390775" y="1917700"/>
              <a:ext cx="1255472" cy="3077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Transactions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Post Transactions to the GL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QS-SU-330</a:t>
            </a:r>
          </a:p>
        </p:txBody>
      </p:sp>
      <p:sp>
        <p:nvSpPr>
          <p:cNvPr id="185364" name="Rectangle 20" descr="Wide upward diagonal"/>
          <p:cNvSpPr>
            <a:spLocks noChangeArrowheads="1"/>
          </p:cNvSpPr>
          <p:nvPr/>
        </p:nvSpPr>
        <p:spPr bwMode="auto">
          <a:xfrm>
            <a:off x="5475288" y="3070225"/>
            <a:ext cx="1147762" cy="820738"/>
          </a:xfrm>
          <a:prstGeom prst="rect">
            <a:avLst/>
          </a:prstGeom>
          <a:pattFill prst="wdUpDiag">
            <a:fgClr>
              <a:srgbClr val="E0DCE7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Posting</a:t>
            </a:r>
          </a:p>
        </p:txBody>
      </p:sp>
      <p:sp>
        <p:nvSpPr>
          <p:cNvPr id="185365" name="Rectangle 21"/>
          <p:cNvSpPr>
            <a:spLocks noChangeArrowheads="1"/>
          </p:cNvSpPr>
          <p:nvPr/>
        </p:nvSpPr>
        <p:spPr bwMode="auto">
          <a:xfrm>
            <a:off x="3963988" y="3070225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Unposted</a:t>
            </a:r>
          </a:p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transactions</a:t>
            </a:r>
          </a:p>
        </p:txBody>
      </p:sp>
      <p:sp>
        <p:nvSpPr>
          <p:cNvPr id="46086" name="Line 22"/>
          <p:cNvSpPr>
            <a:spLocks noChangeShapeType="1"/>
          </p:cNvSpPr>
          <p:nvPr/>
        </p:nvSpPr>
        <p:spPr bwMode="auto">
          <a:xfrm rot="-5400000">
            <a:off x="5284788" y="3305175"/>
            <a:ext cx="0" cy="355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087" name="Line 23"/>
          <p:cNvSpPr>
            <a:spLocks noChangeShapeType="1"/>
          </p:cNvSpPr>
          <p:nvPr/>
        </p:nvSpPr>
        <p:spPr bwMode="auto">
          <a:xfrm flipH="1">
            <a:off x="6640513" y="3473450"/>
            <a:ext cx="3492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5368" name="Rectangle 24"/>
          <p:cNvSpPr>
            <a:spLocks noChangeArrowheads="1"/>
          </p:cNvSpPr>
          <p:nvPr/>
        </p:nvSpPr>
        <p:spPr bwMode="auto">
          <a:xfrm>
            <a:off x="6999288" y="3070225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General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Ledger</a:t>
            </a:r>
          </a:p>
        </p:txBody>
      </p:sp>
      <p:sp>
        <p:nvSpPr>
          <p:cNvPr id="185369" name="Rectangle 25"/>
          <p:cNvSpPr>
            <a:spLocks noChangeArrowheads="1"/>
          </p:cNvSpPr>
          <p:nvPr/>
        </p:nvSpPr>
        <p:spPr bwMode="auto">
          <a:xfrm>
            <a:off x="593765" y="2974975"/>
            <a:ext cx="2933205" cy="1004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/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400" dirty="0">
                <a:latin typeface="+mj-lt"/>
              </a:rPr>
              <a:t> Transactions (unposted) are reviewed to ensure that amounts, accounts, and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dates are correct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 Reports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QS-SU-340</a:t>
            </a:r>
          </a:p>
        </p:txBody>
      </p:sp>
      <p:sp>
        <p:nvSpPr>
          <p:cNvPr id="187405" name="Rectangle 13" descr="Wide upward diagonal"/>
          <p:cNvSpPr>
            <a:spLocks noChangeArrowheads="1"/>
          </p:cNvSpPr>
          <p:nvPr/>
        </p:nvSpPr>
        <p:spPr bwMode="auto">
          <a:xfrm>
            <a:off x="3989388" y="1939925"/>
            <a:ext cx="1147762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47109" name="AutoShape 14"/>
          <p:cNvSpPr>
            <a:spLocks noChangeArrowheads="1"/>
          </p:cNvSpPr>
          <p:nvPr/>
        </p:nvSpPr>
        <p:spPr bwMode="auto">
          <a:xfrm rot="10800000" flipV="1">
            <a:off x="4110038" y="2643188"/>
            <a:ext cx="968375" cy="6873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7407" name="Rectangle 15"/>
          <p:cNvSpPr>
            <a:spLocks noChangeArrowheads="1"/>
          </p:cNvSpPr>
          <p:nvPr/>
        </p:nvSpPr>
        <p:spPr bwMode="auto">
          <a:xfrm>
            <a:off x="2420938" y="3495675"/>
            <a:ext cx="1987550" cy="1073150"/>
          </a:xfrm>
          <a:prstGeom prst="rect">
            <a:avLst/>
          </a:prstGeom>
          <a:solidFill>
            <a:srgbClr val="E1E1D1"/>
          </a:solidFill>
          <a:ln w="38100">
            <a:noFill/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47111" name="Text Box 16"/>
          <p:cNvSpPr txBox="1">
            <a:spLocks noChangeArrowheads="1"/>
          </p:cNvSpPr>
          <p:nvPr/>
        </p:nvSpPr>
        <p:spPr bwMode="auto">
          <a:xfrm>
            <a:off x="2493963" y="3529013"/>
            <a:ext cx="180975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Balance Sheet</a:t>
            </a:r>
          </a:p>
        </p:txBody>
      </p:sp>
      <p:sp>
        <p:nvSpPr>
          <p:cNvPr id="47112" name="Text Box 17"/>
          <p:cNvSpPr txBox="1">
            <a:spLocks noChangeArrowheads="1"/>
          </p:cNvSpPr>
          <p:nvPr/>
        </p:nvSpPr>
        <p:spPr bwMode="auto">
          <a:xfrm>
            <a:off x="2432050" y="3978275"/>
            <a:ext cx="1984375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Assets = Liabilities + Stockholders’ Equities</a:t>
            </a:r>
          </a:p>
        </p:txBody>
      </p:sp>
      <p:sp>
        <p:nvSpPr>
          <p:cNvPr id="47113" name="Line 18"/>
          <p:cNvSpPr>
            <a:spLocks noChangeShapeType="1"/>
          </p:cNvSpPr>
          <p:nvPr/>
        </p:nvSpPr>
        <p:spPr bwMode="auto">
          <a:xfrm>
            <a:off x="3021013" y="3881438"/>
            <a:ext cx="755650" cy="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7411" name="Rectangle 19"/>
          <p:cNvSpPr>
            <a:spLocks noChangeArrowheads="1"/>
          </p:cNvSpPr>
          <p:nvPr/>
        </p:nvSpPr>
        <p:spPr bwMode="auto">
          <a:xfrm>
            <a:off x="4754563" y="3495675"/>
            <a:ext cx="1987550" cy="1073150"/>
          </a:xfrm>
          <a:prstGeom prst="rect">
            <a:avLst/>
          </a:prstGeom>
          <a:solidFill>
            <a:srgbClr val="E1E1D1"/>
          </a:solidFill>
          <a:ln w="38100">
            <a:noFill/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47115" name="Text Box 20"/>
          <p:cNvSpPr txBox="1">
            <a:spLocks noChangeArrowheads="1"/>
          </p:cNvSpPr>
          <p:nvPr/>
        </p:nvSpPr>
        <p:spPr bwMode="auto">
          <a:xfrm>
            <a:off x="4682549" y="3529013"/>
            <a:ext cx="2193265" cy="33855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Income Statement</a:t>
            </a:r>
          </a:p>
        </p:txBody>
      </p:sp>
      <p:sp>
        <p:nvSpPr>
          <p:cNvPr id="47116" name="Text Box 21"/>
          <p:cNvSpPr txBox="1">
            <a:spLocks noChangeArrowheads="1"/>
          </p:cNvSpPr>
          <p:nvPr/>
        </p:nvSpPr>
        <p:spPr bwMode="auto">
          <a:xfrm>
            <a:off x="4789488" y="3978275"/>
            <a:ext cx="1925637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Revenues and 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Expenses</a:t>
            </a:r>
          </a:p>
        </p:txBody>
      </p:sp>
      <p:sp>
        <p:nvSpPr>
          <p:cNvPr id="47117" name="Line 22"/>
          <p:cNvSpPr>
            <a:spLocks noChangeShapeType="1"/>
          </p:cNvSpPr>
          <p:nvPr/>
        </p:nvSpPr>
        <p:spPr bwMode="auto">
          <a:xfrm>
            <a:off x="5365750" y="3881438"/>
            <a:ext cx="755650" cy="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Calendar</a:t>
            </a:r>
            <a:endParaRPr lang="en-US" dirty="0"/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QS-SU-350</a:t>
            </a:r>
          </a:p>
        </p:txBody>
      </p:sp>
      <p:pic>
        <p:nvPicPr>
          <p:cNvPr id="4813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954513"/>
            <a:ext cx="70675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Transaction</a:t>
            </a:r>
            <a:endParaRPr lang="en-US" dirty="0"/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QS-SU-360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3250" y="1078463"/>
            <a:ext cx="8928100" cy="4954587"/>
            <a:chOff x="127000" y="1589088"/>
            <a:chExt cx="8928100" cy="4954587"/>
          </a:xfrm>
        </p:grpSpPr>
        <p:pic>
          <p:nvPicPr>
            <p:cNvPr id="49156" name="Picture 6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7000" y="1589088"/>
              <a:ext cx="8675688" cy="289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57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8463" y="3449638"/>
              <a:ext cx="8656637" cy="3094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Transaction</a:t>
            </a:r>
            <a:endParaRPr lang="en-US" dirty="0"/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QS-SU-370</a:t>
            </a:r>
          </a:p>
        </p:txBody>
      </p:sp>
      <p:pic>
        <p:nvPicPr>
          <p:cNvPr id="5018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963975"/>
            <a:ext cx="86582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Post Transaction</a:t>
            </a:r>
            <a:endParaRPr lang="en-US" dirty="0"/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QS-SU-380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0838" y="998388"/>
            <a:ext cx="8939212" cy="5051425"/>
            <a:chOff x="112713" y="1544638"/>
            <a:chExt cx="8939212" cy="5051425"/>
          </a:xfrm>
        </p:grpSpPr>
        <p:pic>
          <p:nvPicPr>
            <p:cNvPr id="51204" name="Picture 6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2713" y="1544638"/>
              <a:ext cx="7208837" cy="3009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05" name="Picture 8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6238" y="4110038"/>
              <a:ext cx="8675687" cy="248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Balance Sheet</a:t>
            </a:r>
            <a:endParaRPr lang="en-US" dirty="0"/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QS-SU-390</a:t>
            </a:r>
          </a:p>
        </p:txBody>
      </p:sp>
      <p:pic>
        <p:nvPicPr>
          <p:cNvPr id="5222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775" y="1106975"/>
            <a:ext cx="74104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6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ebdings" pitchFamily="18" charset="2"/>
              <a:buNone/>
            </a:pPr>
            <a:r>
              <a:rPr lang="en-US" smtClean="0"/>
              <a:t>When you finish this section, you should be able to:</a:t>
            </a:r>
          </a:p>
          <a:p>
            <a:pPr eaLnBrk="1" hangingPunct="1"/>
            <a:r>
              <a:rPr lang="en-US" sz="2400" smtClean="0"/>
              <a:t> Describe what a database is and list the key data it contains</a:t>
            </a:r>
          </a:p>
          <a:p>
            <a:pPr eaLnBrk="1" hangingPunct="1"/>
            <a:r>
              <a:rPr lang="en-US" sz="2400" smtClean="0"/>
              <a:t> Distinguish between the kind of information entities and sites contain</a:t>
            </a:r>
          </a:p>
          <a:p>
            <a:pPr eaLnBrk="1" hangingPunct="1"/>
            <a:r>
              <a:rPr lang="en-US" sz="2400" smtClean="0"/>
              <a:t> Distinguish between the kind of information sites and locations contain</a:t>
            </a:r>
          </a:p>
          <a:p>
            <a:pPr eaLnBrk="1" hangingPunct="1"/>
            <a:r>
              <a:rPr lang="en-US" sz="2400" smtClean="0"/>
              <a:t> Describe the difference between Default Entity and Primary Entity</a:t>
            </a:r>
          </a:p>
          <a:p>
            <a:pPr eaLnBrk="1" hangingPunct="1"/>
            <a:r>
              <a:rPr lang="en-US" sz="2400" smtClean="0"/>
              <a:t> Give examples of status codes and explain how they are used</a:t>
            </a:r>
          </a:p>
          <a:p>
            <a:pPr eaLnBrk="1" hangingPunct="1"/>
            <a:r>
              <a:rPr lang="en-US" sz="2400" smtClean="0"/>
              <a:t> Enter an entity, site, and location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Balance Sheet</a:t>
            </a:r>
            <a:endParaRPr lang="en-US" dirty="0"/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QS-SU-400</a:t>
            </a:r>
          </a:p>
        </p:txBody>
      </p:sp>
      <p:pic>
        <p:nvPicPr>
          <p:cNvPr id="5325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713" y="838750"/>
            <a:ext cx="5713412" cy="522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QS-SU-410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2329038" y="972613"/>
            <a:ext cx="4478337" cy="5053012"/>
            <a:chOff x="2697163" y="1376363"/>
            <a:chExt cx="4478337" cy="5053012"/>
          </a:xfrm>
        </p:grpSpPr>
        <p:sp>
          <p:nvSpPr>
            <p:cNvPr id="374787" name="Rectangle 3"/>
            <p:cNvSpPr>
              <a:spLocks noChangeArrowheads="1"/>
            </p:cNvSpPr>
            <p:nvPr/>
          </p:nvSpPr>
          <p:spPr bwMode="auto">
            <a:xfrm>
              <a:off x="2849563" y="1554163"/>
              <a:ext cx="1949450" cy="135413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374788" name="Rectangle 4"/>
            <p:cNvSpPr>
              <a:spLocks noChangeArrowheads="1"/>
            </p:cNvSpPr>
            <p:nvPr/>
          </p:nvSpPr>
          <p:spPr bwMode="auto">
            <a:xfrm>
              <a:off x="5149850" y="1554163"/>
              <a:ext cx="1949450" cy="135413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4060825" y="2303463"/>
              <a:ext cx="642938" cy="309562"/>
            </a:xfrm>
            <a:custGeom>
              <a:avLst/>
              <a:gdLst>
                <a:gd name="T0" fmla="*/ 0 w 704"/>
                <a:gd name="T1" fmla="*/ 2147483647 h 339"/>
                <a:gd name="T2" fmla="*/ 2147483647 w 704"/>
                <a:gd name="T3" fmla="*/ 2147483647 h 339"/>
                <a:gd name="T4" fmla="*/ 2147483647 w 704"/>
                <a:gd name="T5" fmla="*/ 0 h 339"/>
                <a:gd name="T6" fmla="*/ 2147483647 w 704"/>
                <a:gd name="T7" fmla="*/ 2147483647 h 339"/>
                <a:gd name="T8" fmla="*/ 2147483647 w 704"/>
                <a:gd name="T9" fmla="*/ 2147483647 h 339"/>
                <a:gd name="T10" fmla="*/ 0 w 704"/>
                <a:gd name="T11" fmla="*/ 2147483647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79" name="AutoShape 7"/>
            <p:cNvSpPr>
              <a:spLocks noChangeArrowheads="1"/>
            </p:cNvSpPr>
            <p:nvPr/>
          </p:nvSpPr>
          <p:spPr bwMode="auto">
            <a:xfrm>
              <a:off x="3051175" y="2347913"/>
              <a:ext cx="423863" cy="201612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0" name="AutoShape 8"/>
            <p:cNvSpPr>
              <a:spLocks noChangeArrowheads="1"/>
            </p:cNvSpPr>
            <p:nvPr/>
          </p:nvSpPr>
          <p:spPr bwMode="auto">
            <a:xfrm>
              <a:off x="3390900" y="2182813"/>
              <a:ext cx="885825" cy="436562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1" name="AutoShape 9"/>
            <p:cNvSpPr>
              <a:spLocks noChangeArrowheads="1"/>
            </p:cNvSpPr>
            <p:nvPr/>
          </p:nvSpPr>
          <p:spPr bwMode="auto">
            <a:xfrm>
              <a:off x="3917950" y="2347913"/>
              <a:ext cx="123825" cy="46037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2" name="AutoShape 10"/>
            <p:cNvSpPr>
              <a:spLocks noChangeArrowheads="1"/>
            </p:cNvSpPr>
            <p:nvPr/>
          </p:nvSpPr>
          <p:spPr bwMode="auto">
            <a:xfrm>
              <a:off x="3732213" y="2347913"/>
              <a:ext cx="123825" cy="46037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3" name="Rectangle 11"/>
            <p:cNvSpPr>
              <a:spLocks noChangeArrowheads="1"/>
            </p:cNvSpPr>
            <p:nvPr/>
          </p:nvSpPr>
          <p:spPr bwMode="auto">
            <a:xfrm>
              <a:off x="3490913" y="2482850"/>
              <a:ext cx="209550" cy="131763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4" name="Rectangle 12"/>
            <p:cNvSpPr>
              <a:spLocks noChangeArrowheads="1"/>
            </p:cNvSpPr>
            <p:nvPr/>
          </p:nvSpPr>
          <p:spPr bwMode="auto">
            <a:xfrm>
              <a:off x="3857625" y="2486025"/>
              <a:ext cx="209550" cy="13335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5" name="AutoShape 13"/>
            <p:cNvSpPr>
              <a:spLocks noChangeArrowheads="1"/>
            </p:cNvSpPr>
            <p:nvPr/>
          </p:nvSpPr>
          <p:spPr bwMode="auto">
            <a:xfrm>
              <a:off x="3532188" y="2354263"/>
              <a:ext cx="122237" cy="444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6" name="Rectangle 14"/>
            <p:cNvSpPr>
              <a:spLocks noChangeArrowheads="1"/>
            </p:cNvSpPr>
            <p:nvPr/>
          </p:nvSpPr>
          <p:spPr bwMode="auto">
            <a:xfrm>
              <a:off x="3133725" y="2457450"/>
              <a:ext cx="68263" cy="9207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7" name="AutoShape 15" descr="Horizontal brick"/>
            <p:cNvSpPr>
              <a:spLocks noChangeArrowheads="1"/>
            </p:cNvSpPr>
            <p:nvPr/>
          </p:nvSpPr>
          <p:spPr bwMode="auto">
            <a:xfrm>
              <a:off x="3260725" y="1947863"/>
              <a:ext cx="73025" cy="428625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8" name="AutoShape 16"/>
            <p:cNvSpPr>
              <a:spLocks noChangeArrowheads="1"/>
            </p:cNvSpPr>
            <p:nvPr/>
          </p:nvSpPr>
          <p:spPr bwMode="auto">
            <a:xfrm>
              <a:off x="3694113" y="2160588"/>
              <a:ext cx="150812" cy="85725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89" name="AutoShape 17"/>
            <p:cNvSpPr>
              <a:spLocks noChangeArrowheads="1"/>
            </p:cNvSpPr>
            <p:nvPr/>
          </p:nvSpPr>
          <p:spPr bwMode="auto">
            <a:xfrm>
              <a:off x="3983038" y="2117725"/>
              <a:ext cx="36512" cy="103188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90" name="Freeform 18"/>
            <p:cNvSpPr>
              <a:spLocks/>
            </p:cNvSpPr>
            <p:nvPr/>
          </p:nvSpPr>
          <p:spPr bwMode="auto">
            <a:xfrm>
              <a:off x="4170363" y="2179638"/>
              <a:ext cx="111125" cy="442912"/>
            </a:xfrm>
            <a:custGeom>
              <a:avLst/>
              <a:gdLst>
                <a:gd name="T0" fmla="*/ 0 w 121"/>
                <a:gd name="T1" fmla="*/ 2147483647 h 485"/>
                <a:gd name="T2" fmla="*/ 0 w 121"/>
                <a:gd name="T3" fmla="*/ 2147483647 h 485"/>
                <a:gd name="T4" fmla="*/ 2147483647 w 121"/>
                <a:gd name="T5" fmla="*/ 0 h 485"/>
                <a:gd name="T6" fmla="*/ 2147483647 w 121"/>
                <a:gd name="T7" fmla="*/ 2147483647 h 485"/>
                <a:gd name="T8" fmla="*/ 0 w 121"/>
                <a:gd name="T9" fmla="*/ 2147483647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91" name="Rectangle 19"/>
            <p:cNvSpPr>
              <a:spLocks noChangeArrowheads="1"/>
            </p:cNvSpPr>
            <p:nvPr/>
          </p:nvSpPr>
          <p:spPr bwMode="auto">
            <a:xfrm>
              <a:off x="5214669" y="1630363"/>
              <a:ext cx="1861088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54292" name="Rectangle 20"/>
            <p:cNvSpPr>
              <a:spLocks noChangeArrowheads="1"/>
            </p:cNvSpPr>
            <p:nvPr/>
          </p:nvSpPr>
          <p:spPr bwMode="auto">
            <a:xfrm>
              <a:off x="2870200" y="1630363"/>
              <a:ext cx="1920875" cy="54951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Entity, Site, Locations</a:t>
              </a:r>
            </a:p>
          </p:txBody>
        </p:sp>
        <p:pic>
          <p:nvPicPr>
            <p:cNvPr id="54293" name="Picture 21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46750" y="1981200"/>
              <a:ext cx="842963" cy="83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294" name="AutoShape 22"/>
            <p:cNvSpPr>
              <a:spLocks noChangeArrowheads="1"/>
            </p:cNvSpPr>
            <p:nvPr/>
          </p:nvSpPr>
          <p:spPr bwMode="auto">
            <a:xfrm>
              <a:off x="4689475" y="1936750"/>
              <a:ext cx="541338" cy="71913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295" name="Text Box 23"/>
            <p:cNvSpPr txBox="1">
              <a:spLocks noChangeArrowheads="1"/>
            </p:cNvSpPr>
            <p:nvPr/>
          </p:nvSpPr>
          <p:spPr bwMode="auto">
            <a:xfrm>
              <a:off x="5122863" y="2978150"/>
              <a:ext cx="2052637" cy="26776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dirty="0">
                  <a:latin typeface="+mj-lt"/>
                </a:rPr>
                <a:t> GL calendar</a:t>
              </a:r>
              <a:br>
                <a:rPr lang="en-US" sz="1200" dirty="0">
                  <a:latin typeface="+mj-lt"/>
                </a:rPr>
              </a:br>
              <a:r>
                <a:rPr lang="en-US" sz="1200" i="1" dirty="0">
                  <a:latin typeface="+mj-lt"/>
                </a:rPr>
                <a:t>	GL Calendar </a:t>
              </a:r>
              <a:r>
                <a:rPr lang="en-US" sz="1200" i="1" dirty="0" smtClean="0">
                  <a:latin typeface="+mj-lt"/>
                </a:rPr>
                <a:t>	Maintenance</a:t>
              </a:r>
              <a:endParaRPr lang="en-US" sz="12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dirty="0">
                  <a:latin typeface="+mj-lt"/>
                </a:rPr>
                <a:t> Standard transaction 	(loan)</a:t>
              </a:r>
              <a:br>
                <a:rPr lang="en-US" sz="1200" dirty="0">
                  <a:latin typeface="+mj-lt"/>
                </a:rPr>
              </a:br>
              <a:r>
                <a:rPr lang="en-US" sz="1200" i="1" dirty="0">
                  <a:latin typeface="+mj-lt"/>
                </a:rPr>
                <a:t>	Standard Transaction 	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dirty="0">
                  <a:latin typeface="+mj-lt"/>
                </a:rPr>
                <a:t> Post transaction to GL </a:t>
              </a:r>
              <a:br>
                <a:rPr lang="en-US" sz="1200" dirty="0">
                  <a:latin typeface="+mj-lt"/>
                </a:rPr>
              </a:br>
              <a:r>
                <a:rPr lang="en-US" sz="1200" i="1" dirty="0">
                  <a:latin typeface="+mj-lt"/>
                </a:rPr>
                <a:t>	Transaction Post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dirty="0">
                  <a:latin typeface="+mj-lt"/>
                </a:rPr>
                <a:t> Balance sheet</a:t>
              </a:r>
              <a:br>
                <a:rPr lang="en-US" sz="1200" dirty="0">
                  <a:latin typeface="+mj-lt"/>
                </a:rPr>
              </a:br>
              <a:r>
                <a:rPr lang="en-US" sz="1200" i="1" dirty="0">
                  <a:latin typeface="+mj-lt"/>
                </a:rPr>
                <a:t>	Balance Sheet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endParaRPr lang="en-US" sz="1200" i="1" dirty="0">
                <a:latin typeface="+mj-lt"/>
              </a:endParaRPr>
            </a:p>
          </p:txBody>
        </p:sp>
        <p:sp>
          <p:nvSpPr>
            <p:cNvPr id="54296" name="Oval 25"/>
            <p:cNvSpPr>
              <a:spLocks noChangeArrowheads="1"/>
            </p:cNvSpPr>
            <p:nvPr/>
          </p:nvSpPr>
          <p:spPr bwMode="auto">
            <a:xfrm>
              <a:off x="2697163" y="1376363"/>
              <a:ext cx="374650" cy="374650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  <p:sp>
          <p:nvSpPr>
            <p:cNvPr id="54297" name="Oval 28"/>
            <p:cNvSpPr>
              <a:spLocks noChangeArrowheads="1"/>
            </p:cNvSpPr>
            <p:nvPr/>
          </p:nvSpPr>
          <p:spPr bwMode="auto">
            <a:xfrm>
              <a:off x="4981575" y="1376363"/>
              <a:ext cx="374650" cy="374650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  <p:sp>
          <p:nvSpPr>
            <p:cNvPr id="54298" name="Text Box 31"/>
            <p:cNvSpPr txBox="1">
              <a:spLocks noChangeArrowheads="1"/>
            </p:cNvSpPr>
            <p:nvPr/>
          </p:nvSpPr>
          <p:spPr bwMode="auto">
            <a:xfrm>
              <a:off x="2811463" y="2978150"/>
              <a:ext cx="2212975" cy="34512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 Company address</a:t>
              </a:r>
              <a:br>
                <a:rPr lang="en-US" sz="12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200" b="1" i="1" dirty="0">
                  <a:solidFill>
                    <a:srgbClr val="808080"/>
                  </a:solidFill>
                  <a:latin typeface="+mj-lt"/>
                </a:rPr>
                <a:t>Company Address Maint.</a:t>
              </a:r>
              <a:endParaRPr lang="en-US" sz="1200" b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 Entity </a:t>
              </a:r>
              <a:br>
                <a:rPr lang="en-US" sz="12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200" b="1" i="1" dirty="0" err="1">
                  <a:solidFill>
                    <a:srgbClr val="808080"/>
                  </a:solidFill>
                  <a:latin typeface="+mj-lt"/>
                </a:rPr>
                <a:t>Entity</a:t>
              </a:r>
              <a:r>
                <a:rPr lang="en-US" sz="1200" b="1" i="1" dirty="0">
                  <a:solidFill>
                    <a:srgbClr val="808080"/>
                  </a:solidFill>
                  <a:latin typeface="+mj-lt"/>
                </a:rPr>
                <a:t> Code Maintenance</a:t>
              </a:r>
            </a:p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 Default entity 	</a:t>
              </a:r>
              <a:r>
                <a:rPr lang="en-US" sz="1200" b="1" i="1" dirty="0">
                  <a:solidFill>
                    <a:srgbClr val="808080"/>
                  </a:solidFill>
                  <a:latin typeface="+mj-lt"/>
                </a:rPr>
                <a:t>System/Account Control</a:t>
              </a:r>
            </a:p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 Bank 	</a:t>
              </a:r>
              <a:br>
                <a:rPr lang="en-US" sz="12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200" b="1" i="1" dirty="0" err="1">
                  <a:solidFill>
                    <a:srgbClr val="808080"/>
                  </a:solidFill>
                  <a:latin typeface="+mj-lt"/>
                </a:rPr>
                <a:t>Bank</a:t>
              </a:r>
              <a:r>
                <a:rPr lang="en-US" sz="1200" b="1" i="1" dirty="0">
                  <a:solidFill>
                    <a:srgbClr val="808080"/>
                  </a:solidFill>
                  <a:latin typeface="+mj-lt"/>
                </a:rPr>
                <a:t> Maintenance </a:t>
              </a: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and</a:t>
              </a:r>
              <a:r>
                <a:rPr lang="en-US" sz="1200" b="1" i="1" dirty="0">
                  <a:solidFill>
                    <a:srgbClr val="808080"/>
                  </a:solidFill>
                  <a:latin typeface="+mj-lt"/>
                </a:rPr>
                <a:t> 	Accounts Payable </a:t>
              </a:r>
              <a:r>
                <a:rPr lang="en-US" sz="1200" b="1" i="1" dirty="0" smtClean="0">
                  <a:solidFill>
                    <a:srgbClr val="808080"/>
                  </a:solidFill>
                  <a:latin typeface="+mj-lt"/>
                </a:rPr>
                <a:t>	Control</a:t>
              </a:r>
              <a:endParaRPr lang="en-US" sz="1200" b="1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 Inventory status </a:t>
              </a:r>
              <a:r>
                <a:rPr lang="en-US" sz="1200" b="1" i="1" dirty="0">
                  <a:solidFill>
                    <a:srgbClr val="808080"/>
                  </a:solidFill>
                  <a:latin typeface="+mj-lt"/>
                </a:rPr>
                <a:t>	Inventory Status Code 	Maintenance</a:t>
              </a:r>
            </a:p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 Site </a:t>
              </a:r>
              <a:br>
                <a:rPr lang="en-US" sz="12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200" b="1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200" b="1" i="1" dirty="0" err="1">
                  <a:solidFill>
                    <a:srgbClr val="808080"/>
                  </a:solidFill>
                  <a:latin typeface="+mj-lt"/>
                </a:rPr>
                <a:t>Site</a:t>
              </a:r>
              <a:r>
                <a:rPr lang="en-US" sz="1200" b="1" i="1" dirty="0">
                  <a:solidFill>
                    <a:srgbClr val="808080"/>
                  </a:solidFill>
                  <a:latin typeface="+mj-lt"/>
                </a:rPr>
                <a:t> Maintenance</a:t>
              </a:r>
            </a:p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200" b="1" dirty="0">
                  <a:solidFill>
                    <a:srgbClr val="808080"/>
                  </a:solidFill>
                  <a:latin typeface="+mj-lt"/>
                </a:rPr>
                <a:t> Location</a:t>
              </a:r>
              <a:br>
                <a:rPr lang="en-US" sz="12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200" b="1" i="1" dirty="0">
                  <a:solidFill>
                    <a:srgbClr val="808080"/>
                  </a:solidFill>
                  <a:latin typeface="+mj-lt"/>
                </a:rPr>
                <a:t>	Location Maintenance</a:t>
              </a: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QS-SU-420</a:t>
            </a:r>
          </a:p>
        </p:txBody>
      </p:sp>
      <p:pic>
        <p:nvPicPr>
          <p:cNvPr id="55300" name="Picture 62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Standard Edition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kumimoji="1" lang="en-US" sz="2800" smtClean="0"/>
              <a:t>Product Definition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5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Definition</a:t>
            </a:r>
            <a:endParaRPr lang="en-US" dirty="0"/>
          </a:p>
        </p:txBody>
      </p:sp>
      <p:sp>
        <p:nvSpPr>
          <p:cNvPr id="573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QS-SU-440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0" y="1320213"/>
            <a:ext cx="9144000" cy="4432300"/>
            <a:chOff x="0" y="1700213"/>
            <a:chExt cx="9144000" cy="4432300"/>
          </a:xfrm>
        </p:grpSpPr>
        <p:sp>
          <p:nvSpPr>
            <p:cNvPr id="425987" name="Rectangle 3"/>
            <p:cNvSpPr>
              <a:spLocks noChangeArrowheads="1"/>
            </p:cNvSpPr>
            <p:nvPr/>
          </p:nvSpPr>
          <p:spPr bwMode="auto">
            <a:xfrm>
              <a:off x="3409950" y="4241800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57348" name="Rectangle 4"/>
            <p:cNvSpPr>
              <a:spLocks noChangeArrowheads="1"/>
            </p:cNvSpPr>
            <p:nvPr/>
          </p:nvSpPr>
          <p:spPr bwMode="auto">
            <a:xfrm>
              <a:off x="3477659" y="4287838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57349" name="AutoShape 5"/>
            <p:cNvSpPr>
              <a:spLocks noChangeArrowheads="1"/>
            </p:cNvSpPr>
            <p:nvPr/>
          </p:nvSpPr>
          <p:spPr bwMode="auto">
            <a:xfrm>
              <a:off x="2820988" y="4730750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57350" name="Group 6"/>
            <p:cNvGrpSpPr>
              <a:grpSpLocks/>
            </p:cNvGrpSpPr>
            <p:nvPr/>
          </p:nvGrpSpPr>
          <p:grpSpPr bwMode="auto">
            <a:xfrm>
              <a:off x="3194050" y="4014788"/>
              <a:ext cx="477838" cy="477837"/>
              <a:chOff x="0" y="351"/>
              <a:chExt cx="401" cy="401"/>
            </a:xfrm>
          </p:grpSpPr>
          <p:sp>
            <p:nvSpPr>
              <p:cNvPr id="57395" name="Oval 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96" name="Text Box 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pic>
          <p:nvPicPr>
            <p:cNvPr id="57351" name="Picture 9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0675" y="4635500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5995" name="Rectangle 11"/>
            <p:cNvSpPr>
              <a:spLocks noChangeArrowheads="1"/>
            </p:cNvSpPr>
            <p:nvPr/>
          </p:nvSpPr>
          <p:spPr bwMode="auto">
            <a:xfrm>
              <a:off x="431800" y="1927225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5996" name="Rectangle 12"/>
            <p:cNvSpPr>
              <a:spLocks noChangeArrowheads="1"/>
            </p:cNvSpPr>
            <p:nvPr/>
          </p:nvSpPr>
          <p:spPr bwMode="auto">
            <a:xfrm>
              <a:off x="3378200" y="1927225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5997" name="Rectangle 13"/>
            <p:cNvSpPr>
              <a:spLocks noChangeArrowheads="1"/>
            </p:cNvSpPr>
            <p:nvPr/>
          </p:nvSpPr>
          <p:spPr bwMode="auto">
            <a:xfrm>
              <a:off x="6305550" y="1927225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57355" name="Rectangle 31"/>
            <p:cNvSpPr>
              <a:spLocks noChangeArrowheads="1"/>
            </p:cNvSpPr>
            <p:nvPr/>
          </p:nvSpPr>
          <p:spPr bwMode="auto">
            <a:xfrm>
              <a:off x="3367384" y="2024063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57356" name="Rectangle 32"/>
            <p:cNvSpPr>
              <a:spLocks noChangeArrowheads="1"/>
            </p:cNvSpPr>
            <p:nvPr/>
          </p:nvSpPr>
          <p:spPr bwMode="auto">
            <a:xfrm>
              <a:off x="623888" y="1947863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57357" name="Picture 33" descr="BS0104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1788" y="2473325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58" name="Rectangle 34"/>
            <p:cNvSpPr>
              <a:spLocks noChangeArrowheads="1"/>
            </p:cNvSpPr>
            <p:nvPr/>
          </p:nvSpPr>
          <p:spPr bwMode="auto">
            <a:xfrm>
              <a:off x="6350070" y="2024063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grpSp>
          <p:nvGrpSpPr>
            <p:cNvPr id="57359" name="Group 35"/>
            <p:cNvGrpSpPr>
              <a:grpSpLocks/>
            </p:cNvGrpSpPr>
            <p:nvPr/>
          </p:nvGrpSpPr>
          <p:grpSpPr bwMode="auto">
            <a:xfrm>
              <a:off x="688975" y="2632075"/>
              <a:ext cx="2117725" cy="863600"/>
              <a:chOff x="673" y="1182"/>
              <a:chExt cx="1810" cy="739"/>
            </a:xfrm>
          </p:grpSpPr>
          <p:sp>
            <p:nvSpPr>
              <p:cNvPr id="57382" name="Freeform 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83" name="AutoShape 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84" name="AutoShape 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85" name="AutoShape 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86" name="AutoShape 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87" name="Rectangle 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88" name="Rectangle 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89" name="AutoShape 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90" name="Rectangle 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91" name="AutoShape 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92" name="AutoShape 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93" name="AutoShape 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94" name="Freeform 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57360" name="Group 49"/>
            <p:cNvGrpSpPr>
              <a:grpSpLocks/>
            </p:cNvGrpSpPr>
            <p:nvPr/>
          </p:nvGrpSpPr>
          <p:grpSpPr bwMode="auto">
            <a:xfrm>
              <a:off x="184150" y="1700213"/>
              <a:ext cx="477838" cy="477837"/>
              <a:chOff x="0" y="351"/>
              <a:chExt cx="401" cy="401"/>
            </a:xfrm>
          </p:grpSpPr>
          <p:sp>
            <p:nvSpPr>
              <p:cNvPr id="57380" name="Oval 5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81" name="Text Box 5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57361" name="Group 52"/>
            <p:cNvGrpSpPr>
              <a:grpSpLocks/>
            </p:cNvGrpSpPr>
            <p:nvPr/>
          </p:nvGrpSpPr>
          <p:grpSpPr bwMode="auto">
            <a:xfrm>
              <a:off x="3098800" y="1700213"/>
              <a:ext cx="477838" cy="477837"/>
              <a:chOff x="0" y="351"/>
              <a:chExt cx="401" cy="401"/>
            </a:xfrm>
          </p:grpSpPr>
          <p:sp>
            <p:nvSpPr>
              <p:cNvPr id="57378" name="Oval 53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79" name="Text Box 54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57362" name="Group 55"/>
            <p:cNvGrpSpPr>
              <a:grpSpLocks/>
            </p:cNvGrpSpPr>
            <p:nvPr/>
          </p:nvGrpSpPr>
          <p:grpSpPr bwMode="auto">
            <a:xfrm>
              <a:off x="6027738" y="1700213"/>
              <a:ext cx="477837" cy="477837"/>
              <a:chOff x="0" y="351"/>
              <a:chExt cx="401" cy="401"/>
            </a:xfrm>
          </p:grpSpPr>
          <p:sp>
            <p:nvSpPr>
              <p:cNvPr id="57376" name="Oval 56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77" name="Text Box 57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426042" name="Rectangle 58"/>
            <p:cNvSpPr>
              <a:spLocks noChangeArrowheads="1"/>
            </p:cNvSpPr>
            <p:nvPr/>
          </p:nvSpPr>
          <p:spPr bwMode="auto">
            <a:xfrm>
              <a:off x="430213" y="4298950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57364" name="Rectangle 59"/>
            <p:cNvSpPr>
              <a:spLocks noChangeArrowheads="1"/>
            </p:cNvSpPr>
            <p:nvPr/>
          </p:nvSpPr>
          <p:spPr bwMode="auto">
            <a:xfrm>
              <a:off x="457200" y="4344988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grpSp>
          <p:nvGrpSpPr>
            <p:cNvPr id="57365" name="Group 60"/>
            <p:cNvGrpSpPr>
              <a:grpSpLocks/>
            </p:cNvGrpSpPr>
            <p:nvPr/>
          </p:nvGrpSpPr>
          <p:grpSpPr bwMode="auto">
            <a:xfrm>
              <a:off x="236538" y="4071938"/>
              <a:ext cx="477837" cy="477837"/>
              <a:chOff x="0" y="351"/>
              <a:chExt cx="401" cy="401"/>
            </a:xfrm>
          </p:grpSpPr>
          <p:sp>
            <p:nvSpPr>
              <p:cNvPr id="57374" name="Oval 6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7375" name="Text Box 6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57366" name="Picture 63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760913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7367" name="AutoShape 64"/>
            <p:cNvCxnSpPr>
              <a:cxnSpLocks noChangeShapeType="1"/>
              <a:stCxn id="425997" idx="3"/>
              <a:endCxn id="426042" idx="1"/>
            </p:cNvCxnSpPr>
            <p:nvPr/>
          </p:nvCxnSpPr>
          <p:spPr bwMode="auto">
            <a:xfrm flipH="1">
              <a:off x="430213" y="2794000"/>
              <a:ext cx="8370887" cy="2370138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sp>
          <p:nvSpPr>
            <p:cNvPr id="57368" name="Rectangle 65"/>
            <p:cNvSpPr>
              <a:spLocks noChangeArrowheads="1"/>
            </p:cNvSpPr>
            <p:nvPr/>
          </p:nvSpPr>
          <p:spPr bwMode="auto">
            <a:xfrm>
              <a:off x="0" y="3521075"/>
              <a:ext cx="9144000" cy="2611438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69" name="AutoShape 67"/>
            <p:cNvSpPr>
              <a:spLocks noChangeArrowheads="1"/>
            </p:cNvSpPr>
            <p:nvPr/>
          </p:nvSpPr>
          <p:spPr bwMode="auto">
            <a:xfrm>
              <a:off x="2787650" y="2417763"/>
              <a:ext cx="693738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70" name="AutoShape 2"/>
            <p:cNvSpPr>
              <a:spLocks noChangeArrowheads="1"/>
            </p:cNvSpPr>
            <p:nvPr/>
          </p:nvSpPr>
          <p:spPr bwMode="auto">
            <a:xfrm>
              <a:off x="5738813" y="2417763"/>
              <a:ext cx="693737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71" name="Rectangle 69"/>
            <p:cNvSpPr>
              <a:spLocks noChangeArrowheads="1"/>
            </p:cNvSpPr>
            <p:nvPr/>
          </p:nvSpPr>
          <p:spPr bwMode="auto">
            <a:xfrm>
              <a:off x="8891588" y="2389188"/>
              <a:ext cx="252412" cy="1722437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57373" name="Picture 1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61213" y="2436813"/>
              <a:ext cx="752475" cy="11128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Concepts </a:t>
            </a:r>
          </a:p>
          <a:p>
            <a:pPr lvl="1" eaLnBrk="1" hangingPunct="1"/>
            <a:r>
              <a:rPr lang="en-US" smtClean="0"/>
              <a:t> Product Lines </a:t>
            </a:r>
          </a:p>
          <a:p>
            <a:pPr lvl="1" eaLnBrk="1" hangingPunct="1"/>
            <a:r>
              <a:rPr lang="en-US" smtClean="0"/>
              <a:t> Current Costs</a:t>
            </a:r>
          </a:p>
          <a:p>
            <a:pPr lvl="1" eaLnBrk="1" hangingPunct="1"/>
            <a:r>
              <a:rPr lang="en-US" smtClean="0"/>
              <a:t> Item Information</a:t>
            </a:r>
          </a:p>
          <a:p>
            <a:pPr lvl="1" eaLnBrk="1" hangingPunct="1"/>
            <a:r>
              <a:rPr lang="en-US" smtClean="0"/>
              <a:t> Product Structure</a:t>
            </a:r>
          </a:p>
          <a:p>
            <a:pPr eaLnBrk="1" hangingPunct="1"/>
            <a:r>
              <a:rPr lang="en-US" smtClean="0"/>
              <a:t> Example</a:t>
            </a:r>
          </a:p>
          <a:p>
            <a:pPr lvl="1" eaLnBrk="1" hangingPunct="1"/>
            <a:r>
              <a:rPr lang="en-US" smtClean="0"/>
              <a:t>Set Up Product Lines</a:t>
            </a:r>
          </a:p>
          <a:p>
            <a:pPr lvl="1" eaLnBrk="1" hangingPunct="1"/>
            <a:r>
              <a:rPr lang="en-US" smtClean="0"/>
              <a:t>Set Up Accounting Parameters</a:t>
            </a:r>
          </a:p>
          <a:p>
            <a:pPr lvl="1" eaLnBrk="1" hangingPunct="1"/>
            <a:r>
              <a:rPr lang="en-US" smtClean="0"/>
              <a:t>Enter Item Information</a:t>
            </a:r>
          </a:p>
          <a:p>
            <a:pPr lvl="1" eaLnBrk="1" hangingPunct="1"/>
            <a:r>
              <a:rPr lang="en-US" smtClean="0"/>
              <a:t>Set Up Product Structure</a:t>
            </a:r>
          </a:p>
          <a:p>
            <a:pPr eaLnBrk="1" hangingPunct="1"/>
            <a:r>
              <a:rPr lang="en-US" smtClean="0"/>
              <a:t> Activity</a:t>
            </a:r>
          </a:p>
          <a:p>
            <a:pPr eaLnBrk="1" hangingPunct="1"/>
            <a:endParaRPr lang="en-US" smtClean="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Definition: Topics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QS-SU-450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Explain the importance of a product line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Explain the difference between current costs and GL costs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Provide examples of order policies and order modifiers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List an item’s five cost elements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Describe the information contained in a product structure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Set up a product line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Enter an item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Define an item’s product structure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QS-SU-460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QS-SU-470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89213" y="1533263"/>
            <a:ext cx="9003486" cy="3737764"/>
            <a:chOff x="207963" y="1735138"/>
            <a:chExt cx="9003486" cy="3737764"/>
          </a:xfrm>
        </p:grpSpPr>
        <p:sp>
          <p:nvSpPr>
            <p:cNvPr id="207912" name="Rectangle 40"/>
            <p:cNvSpPr>
              <a:spLocks noChangeArrowheads="1"/>
            </p:cNvSpPr>
            <p:nvPr/>
          </p:nvSpPr>
          <p:spPr bwMode="auto">
            <a:xfrm>
              <a:off x="4754563" y="3932238"/>
              <a:ext cx="1408112" cy="11334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900" dirty="0">
                  <a:latin typeface="+mj-lt"/>
                </a:rPr>
                <a:t>Routings/</a:t>
              </a:r>
            </a:p>
            <a:p>
              <a:pPr algn="ctr" defTabSz="977900" eaLnBrk="0" hangingPunct="0">
                <a:defRPr/>
              </a:pPr>
              <a:r>
                <a:rPr lang="en-US" sz="1900" dirty="0">
                  <a:latin typeface="+mj-lt"/>
                </a:rPr>
                <a:t>Processes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207913" name="Rectangle 41"/>
            <p:cNvSpPr>
              <a:spLocks noChangeArrowheads="1"/>
            </p:cNvSpPr>
            <p:nvPr/>
          </p:nvSpPr>
          <p:spPr bwMode="auto">
            <a:xfrm>
              <a:off x="4749800" y="1789113"/>
              <a:ext cx="1408113" cy="11318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2000" dirty="0">
                  <a:latin typeface="+mj-lt"/>
                </a:rPr>
                <a:t>BOMs</a:t>
              </a:r>
            </a:p>
          </p:txBody>
        </p:sp>
        <p:sp>
          <p:nvSpPr>
            <p:cNvPr id="207914" name="Rectangle 42"/>
            <p:cNvSpPr>
              <a:spLocks noChangeArrowheads="1"/>
            </p:cNvSpPr>
            <p:nvPr/>
          </p:nvSpPr>
          <p:spPr bwMode="auto">
            <a:xfrm>
              <a:off x="207963" y="3003550"/>
              <a:ext cx="1408112" cy="11318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2000" dirty="0">
                  <a:latin typeface="+mj-lt"/>
                </a:rPr>
                <a:t>Product</a:t>
              </a:r>
            </a:p>
            <a:p>
              <a:pPr algn="ctr" defTabSz="977900" eaLnBrk="0" hangingPunct="0">
                <a:defRPr/>
              </a:pPr>
              <a:r>
                <a:rPr lang="en-US" sz="2000" dirty="0">
                  <a:latin typeface="+mj-lt"/>
                </a:rPr>
                <a:t>Lines</a:t>
              </a:r>
            </a:p>
          </p:txBody>
        </p:sp>
        <p:sp>
          <p:nvSpPr>
            <p:cNvPr id="207916" name="Rectangle 44"/>
            <p:cNvSpPr>
              <a:spLocks noChangeArrowheads="1"/>
            </p:cNvSpPr>
            <p:nvPr/>
          </p:nvSpPr>
          <p:spPr bwMode="auto">
            <a:xfrm>
              <a:off x="2305050" y="2998788"/>
              <a:ext cx="1408113" cy="11334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2000" dirty="0">
                  <a:latin typeface="+mj-lt"/>
                </a:rPr>
                <a:t>Items</a:t>
              </a:r>
            </a:p>
          </p:txBody>
        </p:sp>
        <p:sp>
          <p:nvSpPr>
            <p:cNvPr id="60424" name="Rectangle 47"/>
            <p:cNvSpPr>
              <a:spLocks noChangeArrowheads="1"/>
            </p:cNvSpPr>
            <p:nvPr/>
          </p:nvSpPr>
          <p:spPr bwMode="auto">
            <a:xfrm>
              <a:off x="6176963" y="1735138"/>
              <a:ext cx="3034486" cy="11977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Product Structures</a:t>
              </a:r>
            </a:p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Formulas</a:t>
              </a:r>
            </a:p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Joint Product Structures</a:t>
              </a:r>
            </a:p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Configured Structures</a:t>
              </a:r>
              <a:endParaRPr lang="en-US" sz="1400">
                <a:latin typeface="+mj-lt"/>
              </a:endParaRPr>
            </a:p>
          </p:txBody>
        </p:sp>
        <p:sp>
          <p:nvSpPr>
            <p:cNvPr id="60425" name="Rectangle 48"/>
            <p:cNvSpPr>
              <a:spLocks noChangeArrowheads="1"/>
            </p:cNvSpPr>
            <p:nvPr/>
          </p:nvSpPr>
          <p:spPr bwMode="auto">
            <a:xfrm>
              <a:off x="6183313" y="4160838"/>
              <a:ext cx="2358019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Routings</a:t>
              </a:r>
            </a:p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Process Definition</a:t>
              </a:r>
              <a:endParaRPr lang="en-US" sz="1400">
                <a:latin typeface="+mj-lt"/>
              </a:endParaRPr>
            </a:p>
          </p:txBody>
        </p:sp>
        <p:sp>
          <p:nvSpPr>
            <p:cNvPr id="60426" name="Rectangle 49"/>
            <p:cNvSpPr>
              <a:spLocks noChangeArrowheads="1"/>
            </p:cNvSpPr>
            <p:nvPr/>
          </p:nvSpPr>
          <p:spPr bwMode="auto">
            <a:xfrm>
              <a:off x="1978025" y="4275138"/>
              <a:ext cx="2077493" cy="11977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General Data</a:t>
              </a:r>
            </a:p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Inventory Data</a:t>
              </a:r>
            </a:p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Planning Data</a:t>
              </a:r>
            </a:p>
            <a:p>
              <a:pPr marL="228600" indent="-228600" eaLnBrk="0" hangingPunct="0">
                <a:buClr>
                  <a:srgbClr val="B5A693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Cost Data</a:t>
              </a:r>
              <a:endParaRPr lang="en-US" sz="1400">
                <a:latin typeface="+mj-lt"/>
              </a:endParaRPr>
            </a:p>
          </p:txBody>
        </p:sp>
        <p:cxnSp>
          <p:nvCxnSpPr>
            <p:cNvPr id="60427" name="AutoShape 52"/>
            <p:cNvCxnSpPr>
              <a:cxnSpLocks noChangeShapeType="1"/>
              <a:stCxn id="207914" idx="3"/>
              <a:endCxn id="207916" idx="1"/>
            </p:cNvCxnSpPr>
            <p:nvPr/>
          </p:nvCxnSpPr>
          <p:spPr bwMode="auto">
            <a:xfrm flipV="1">
              <a:off x="1616075" y="3565525"/>
              <a:ext cx="688975" cy="4763"/>
            </a:xfrm>
            <a:prstGeom prst="bentConnector3">
              <a:avLst>
                <a:gd name="adj1" fmla="val 4976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28" name="AutoShape 53"/>
            <p:cNvCxnSpPr>
              <a:cxnSpLocks noChangeShapeType="1"/>
              <a:stCxn id="207916" idx="3"/>
              <a:endCxn id="207913" idx="1"/>
            </p:cNvCxnSpPr>
            <p:nvPr/>
          </p:nvCxnSpPr>
          <p:spPr bwMode="auto">
            <a:xfrm flipV="1">
              <a:off x="3713163" y="2355850"/>
              <a:ext cx="1036637" cy="1209675"/>
            </a:xfrm>
            <a:prstGeom prst="bentConnector3">
              <a:avLst>
                <a:gd name="adj1" fmla="val 4992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29" name="AutoShape 54"/>
            <p:cNvCxnSpPr>
              <a:cxnSpLocks noChangeShapeType="1"/>
              <a:stCxn id="207916" idx="3"/>
              <a:endCxn id="207912" idx="1"/>
            </p:cNvCxnSpPr>
            <p:nvPr/>
          </p:nvCxnSpPr>
          <p:spPr bwMode="auto">
            <a:xfrm>
              <a:off x="3713163" y="3565525"/>
              <a:ext cx="1041400" cy="933450"/>
            </a:xfrm>
            <a:prstGeom prst="bentConnector3">
              <a:avLst>
                <a:gd name="adj1" fmla="val 49847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Lines</a:t>
            </a:r>
            <a:endParaRPr lang="en-US" dirty="0"/>
          </a:p>
        </p:txBody>
      </p:sp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QS-SU-480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346325" y="838625"/>
            <a:ext cx="6456363" cy="5140325"/>
            <a:chOff x="1393825" y="1301750"/>
            <a:chExt cx="6456363" cy="5140325"/>
          </a:xfrm>
        </p:grpSpPr>
        <p:sp>
          <p:nvSpPr>
            <p:cNvPr id="66" name="Rectangle 135"/>
            <p:cNvSpPr>
              <a:spLocks noChangeArrowheads="1"/>
            </p:cNvSpPr>
            <p:nvPr/>
          </p:nvSpPr>
          <p:spPr bwMode="auto">
            <a:xfrm>
              <a:off x="1949450" y="2651125"/>
              <a:ext cx="5118100" cy="7302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endParaRPr lang="en-US" sz="1800">
                <a:latin typeface="+mj-lt"/>
              </a:endParaRPr>
            </a:p>
          </p:txBody>
        </p:sp>
        <p:sp>
          <p:nvSpPr>
            <p:cNvPr id="67" name="Rectangle 141"/>
            <p:cNvSpPr>
              <a:spLocks noChangeArrowheads="1"/>
            </p:cNvSpPr>
            <p:nvPr/>
          </p:nvSpPr>
          <p:spPr bwMode="auto">
            <a:xfrm>
              <a:off x="1949450" y="2651125"/>
              <a:ext cx="5118100" cy="7302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Product Line = Ultrasound Equipment</a:t>
              </a:r>
            </a:p>
          </p:txBody>
        </p:sp>
        <p:sp>
          <p:nvSpPr>
            <p:cNvPr id="61446" name="Text Box 143"/>
            <p:cNvSpPr txBox="1">
              <a:spLocks noChangeArrowheads="1"/>
            </p:cNvSpPr>
            <p:nvPr/>
          </p:nvSpPr>
          <p:spPr bwMode="auto">
            <a:xfrm>
              <a:off x="3670300" y="5861050"/>
              <a:ext cx="1863725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Implantable Ultrasound</a:t>
              </a:r>
            </a:p>
          </p:txBody>
        </p:sp>
        <p:sp>
          <p:nvSpPr>
            <p:cNvPr id="61447" name="Text Box 138"/>
            <p:cNvSpPr txBox="1">
              <a:spLocks noChangeArrowheads="1"/>
            </p:cNvSpPr>
            <p:nvPr/>
          </p:nvSpPr>
          <p:spPr bwMode="auto">
            <a:xfrm>
              <a:off x="5770563" y="5861050"/>
              <a:ext cx="1863725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Consumer Ultrasound</a:t>
              </a:r>
            </a:p>
          </p:txBody>
        </p:sp>
        <p:sp>
          <p:nvSpPr>
            <p:cNvPr id="70" name="Rectangle 139" descr="Wide upward diagonal"/>
            <p:cNvSpPr>
              <a:spLocks noChangeArrowheads="1"/>
            </p:cNvSpPr>
            <p:nvPr/>
          </p:nvSpPr>
          <p:spPr bwMode="auto">
            <a:xfrm>
              <a:off x="6702425" y="1301750"/>
              <a:ext cx="1147763" cy="820738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General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Ledger</a:t>
              </a:r>
            </a:p>
          </p:txBody>
        </p:sp>
        <p:sp>
          <p:nvSpPr>
            <p:cNvPr id="71" name="Rectangle 140"/>
            <p:cNvSpPr>
              <a:spLocks noChangeArrowheads="1"/>
            </p:cNvSpPr>
            <p:nvPr/>
          </p:nvSpPr>
          <p:spPr bwMode="auto">
            <a:xfrm>
              <a:off x="6057900" y="19732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Accounts</a:t>
              </a:r>
            </a:p>
          </p:txBody>
        </p:sp>
        <p:sp>
          <p:nvSpPr>
            <p:cNvPr id="72" name="Rectangle 145" descr="Wide upward diagonal"/>
            <p:cNvSpPr>
              <a:spLocks noChangeArrowheads="1"/>
            </p:cNvSpPr>
            <p:nvPr/>
          </p:nvSpPr>
          <p:spPr bwMode="auto">
            <a:xfrm>
              <a:off x="6702425" y="1301750"/>
              <a:ext cx="1147763" cy="820738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General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Ledger</a:t>
              </a:r>
            </a:p>
          </p:txBody>
        </p:sp>
        <p:sp>
          <p:nvSpPr>
            <p:cNvPr id="73" name="Rectangle 146"/>
            <p:cNvSpPr>
              <a:spLocks noChangeArrowheads="1"/>
            </p:cNvSpPr>
            <p:nvPr/>
          </p:nvSpPr>
          <p:spPr bwMode="auto">
            <a:xfrm>
              <a:off x="6057900" y="19732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Accounts</a:t>
              </a:r>
            </a:p>
          </p:txBody>
        </p:sp>
        <p:sp>
          <p:nvSpPr>
            <p:cNvPr id="74" name="Rectangle 147"/>
            <p:cNvSpPr>
              <a:spLocks noChangeArrowheads="1"/>
            </p:cNvSpPr>
            <p:nvPr/>
          </p:nvSpPr>
          <p:spPr bwMode="auto">
            <a:xfrm>
              <a:off x="1393825" y="19732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Items</a:t>
              </a:r>
            </a:p>
          </p:txBody>
        </p:sp>
        <p:pic>
          <p:nvPicPr>
            <p:cNvPr id="61453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67413" y="3629025"/>
              <a:ext cx="1463675" cy="2192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1454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89313" y="3940175"/>
              <a:ext cx="2378075" cy="1577975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61455" name="Picture 1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49425" y="3692525"/>
              <a:ext cx="1438275" cy="212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1456" name="Text Box 143"/>
            <p:cNvSpPr txBox="1">
              <a:spLocks noChangeArrowheads="1"/>
            </p:cNvSpPr>
            <p:nvPr/>
          </p:nvSpPr>
          <p:spPr bwMode="auto">
            <a:xfrm>
              <a:off x="1400175" y="5835650"/>
              <a:ext cx="1863725" cy="584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Medical Ultrasound</a:t>
              </a:r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Current Costs</a:t>
            </a:r>
            <a:endParaRPr lang="en-US" dirty="0"/>
          </a:p>
        </p:txBody>
      </p:sp>
      <p:sp>
        <p:nvSpPr>
          <p:cNvPr id="624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QS-SU-490</a:t>
            </a:r>
          </a:p>
        </p:txBody>
      </p:sp>
      <p:grpSp>
        <p:nvGrpSpPr>
          <p:cNvPr id="62468" name="Group 69"/>
          <p:cNvGrpSpPr>
            <a:grpSpLocks/>
          </p:cNvGrpSpPr>
          <p:nvPr/>
        </p:nvGrpSpPr>
        <p:grpSpPr bwMode="auto">
          <a:xfrm>
            <a:off x="2836863" y="2008813"/>
            <a:ext cx="3502025" cy="2921000"/>
            <a:chOff x="1787" y="686"/>
            <a:chExt cx="2206" cy="1840"/>
          </a:xfrm>
        </p:grpSpPr>
        <p:sp>
          <p:nvSpPr>
            <p:cNvPr id="214086" name="Rectangle 70" descr="Wide upward diagonal"/>
            <p:cNvSpPr>
              <a:spLocks noChangeArrowheads="1"/>
            </p:cNvSpPr>
            <p:nvPr/>
          </p:nvSpPr>
          <p:spPr bwMode="auto">
            <a:xfrm>
              <a:off x="2521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Costs</a:t>
              </a:r>
            </a:p>
          </p:txBody>
        </p:sp>
        <p:sp>
          <p:nvSpPr>
            <p:cNvPr id="62470" name="Text Box 71"/>
            <p:cNvSpPr txBox="1">
              <a:spLocks noChangeArrowheads="1"/>
            </p:cNvSpPr>
            <p:nvPr/>
          </p:nvSpPr>
          <p:spPr bwMode="auto">
            <a:xfrm>
              <a:off x="1787" y="2196"/>
              <a:ext cx="2206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Methods: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Last, Average, None</a:t>
              </a:r>
            </a:p>
          </p:txBody>
        </p:sp>
        <p:sp>
          <p:nvSpPr>
            <p:cNvPr id="214088" name="Rectangle 72"/>
            <p:cNvSpPr>
              <a:spLocks noChangeArrowheads="1"/>
            </p:cNvSpPr>
            <p:nvPr/>
          </p:nvSpPr>
          <p:spPr bwMode="auto">
            <a:xfrm>
              <a:off x="2049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Receipts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14089" name="Rectangle 73"/>
            <p:cNvSpPr>
              <a:spLocks noChangeArrowheads="1"/>
            </p:cNvSpPr>
            <p:nvPr/>
          </p:nvSpPr>
          <p:spPr bwMode="auto">
            <a:xfrm>
              <a:off x="2983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WO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Transactions</a:t>
              </a:r>
            </a:p>
          </p:txBody>
        </p:sp>
        <p:sp>
          <p:nvSpPr>
            <p:cNvPr id="62473" name="AutoShape 74"/>
            <p:cNvSpPr>
              <a:spLocks noChangeArrowheads="1"/>
            </p:cNvSpPr>
            <p:nvPr/>
          </p:nvSpPr>
          <p:spPr bwMode="auto">
            <a:xfrm rot="10800000" flipV="1">
              <a:off x="2864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74" name="AutoShape 75"/>
            <p:cNvSpPr>
              <a:spLocks noChangeArrowheads="1"/>
            </p:cNvSpPr>
            <p:nvPr/>
          </p:nvSpPr>
          <p:spPr bwMode="auto">
            <a:xfrm rot="10800000" flipV="1">
              <a:off x="2296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75" name="Line 76"/>
            <p:cNvSpPr>
              <a:spLocks noChangeShapeType="1"/>
            </p:cNvSpPr>
            <p:nvPr/>
          </p:nvSpPr>
          <p:spPr bwMode="auto">
            <a:xfrm>
              <a:off x="2321" y="2518"/>
              <a:ext cx="109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Database</a:t>
            </a:r>
            <a:endParaRPr lang="en-US" dirty="0"/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QS-SU-050</a:t>
            </a:r>
          </a:p>
        </p:txBody>
      </p:sp>
      <p:pic>
        <p:nvPicPr>
          <p:cNvPr id="17411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6813" y="2157413"/>
            <a:ext cx="2700337" cy="9445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7412" name="Rectangle 26"/>
          <p:cNvSpPr>
            <a:spLocks noChangeArrowheads="1"/>
          </p:cNvSpPr>
          <p:nvPr/>
        </p:nvSpPr>
        <p:spPr bwMode="auto">
          <a:xfrm>
            <a:off x="3429000" y="2127250"/>
            <a:ext cx="2664192" cy="16286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Clr>
                <a:srgbClr val="AF9F89"/>
              </a:buClr>
              <a:buFontTx/>
              <a:buChar char="–"/>
            </a:pPr>
            <a:r>
              <a:rPr lang="en-US" sz="2000" b="1">
                <a:latin typeface="+mj-lt"/>
              </a:rPr>
              <a:t> </a:t>
            </a:r>
            <a:r>
              <a:rPr lang="en-US" sz="2000">
                <a:latin typeface="+mj-lt"/>
              </a:rPr>
              <a:t>Base Currency</a:t>
            </a:r>
          </a:p>
          <a:p>
            <a:pPr eaLnBrk="0" hangingPunct="0">
              <a:buClr>
                <a:srgbClr val="AF9F89"/>
              </a:buClr>
              <a:buFontTx/>
              <a:buChar char="–"/>
            </a:pPr>
            <a:r>
              <a:rPr lang="en-US" sz="2000">
                <a:latin typeface="+mj-lt"/>
              </a:rPr>
              <a:t> GL Calendar</a:t>
            </a:r>
          </a:p>
          <a:p>
            <a:pPr eaLnBrk="0" hangingPunct="0">
              <a:buClr>
                <a:srgbClr val="AF9F89"/>
              </a:buClr>
              <a:buFontTx/>
              <a:buChar char="–"/>
            </a:pPr>
            <a:r>
              <a:rPr lang="en-US" sz="2000">
                <a:latin typeface="+mj-lt"/>
              </a:rPr>
              <a:t> Chart of Accounts</a:t>
            </a:r>
            <a:br>
              <a:rPr lang="en-US" sz="2000">
                <a:latin typeface="+mj-lt"/>
              </a:rPr>
            </a:br>
            <a:endParaRPr lang="en-US" sz="2000">
              <a:latin typeface="+mj-lt"/>
            </a:endParaRPr>
          </a:p>
          <a:p>
            <a:pPr eaLnBrk="0" hangingPunct="0">
              <a:buClr>
                <a:srgbClr val="AF9F89"/>
              </a:buClr>
              <a:buFontTx/>
              <a:buChar char="–"/>
            </a:pPr>
            <a:r>
              <a:rPr lang="en-US" sz="2000">
                <a:latin typeface="+mj-lt"/>
              </a:rPr>
              <a:t> Master Files</a:t>
            </a:r>
            <a:endParaRPr lang="en-US" sz="1800">
              <a:latin typeface="+mj-lt"/>
            </a:endParaRPr>
          </a:p>
        </p:txBody>
      </p:sp>
      <p:sp>
        <p:nvSpPr>
          <p:cNvPr id="69653" name="Rectangle 21"/>
          <p:cNvSpPr>
            <a:spLocks noChangeArrowheads="1"/>
          </p:cNvSpPr>
          <p:nvPr/>
        </p:nvSpPr>
        <p:spPr bwMode="auto">
          <a:xfrm>
            <a:off x="777875" y="1963738"/>
            <a:ext cx="2508250" cy="1863725"/>
          </a:xfrm>
          <a:prstGeom prst="rect">
            <a:avLst/>
          </a:prstGeom>
          <a:solidFill>
            <a:srgbClr val="E7ECC6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63500" tIns="31750" rIns="63500" bIns="31750" anchor="ctr"/>
          <a:lstStyle/>
          <a:p>
            <a:pPr algn="ctr" defTabSz="433388" eaLnBrk="0" hangingPunct="0">
              <a:defRPr/>
            </a:pPr>
            <a:r>
              <a:rPr lang="en-US" dirty="0">
                <a:latin typeface="+mj-lt"/>
              </a:rPr>
              <a:t>Domains and Database</a:t>
            </a:r>
            <a:endParaRPr lang="en-US" sz="2000" dirty="0">
              <a:latin typeface="+mj-lt"/>
            </a:endParaRPr>
          </a:p>
        </p:txBody>
      </p:sp>
      <p:sp>
        <p:nvSpPr>
          <p:cNvPr id="17415" name="Text Box 62"/>
          <p:cNvSpPr txBox="1">
            <a:spLocks noChangeArrowheads="1"/>
          </p:cNvSpPr>
          <p:nvPr/>
        </p:nvSpPr>
        <p:spPr bwMode="auto">
          <a:xfrm>
            <a:off x="6321425" y="2446338"/>
            <a:ext cx="2397125" cy="64633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Only 1 per database</a:t>
            </a:r>
          </a:p>
        </p:txBody>
      </p:sp>
      <p:sp>
        <p:nvSpPr>
          <p:cNvPr id="17416" name="Text Box 63"/>
          <p:cNvSpPr txBox="1">
            <a:spLocks noChangeArrowheads="1"/>
          </p:cNvSpPr>
          <p:nvPr/>
        </p:nvSpPr>
        <p:spPr bwMode="auto">
          <a:xfrm>
            <a:off x="781050" y="4124325"/>
            <a:ext cx="7083425" cy="64633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65100" algn="l"/>
              </a:tabLst>
            </a:pPr>
            <a:r>
              <a:rPr lang="en-US" sz="1800" dirty="0">
                <a:latin typeface="+mj-lt"/>
              </a:rPr>
              <a:t> Geography may determine how many databases are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634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QS-SU-500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41313" y="1023788"/>
            <a:ext cx="8442325" cy="4867275"/>
            <a:chOff x="341313" y="1035663"/>
            <a:chExt cx="8442325" cy="4867275"/>
          </a:xfrm>
        </p:grpSpPr>
        <p:sp>
          <p:nvSpPr>
            <p:cNvPr id="216087" name="Rectangle 23"/>
            <p:cNvSpPr>
              <a:spLocks noChangeArrowheads="1"/>
            </p:cNvSpPr>
            <p:nvPr/>
          </p:nvSpPr>
          <p:spPr bwMode="auto">
            <a:xfrm>
              <a:off x="398463" y="1035663"/>
              <a:ext cx="8385175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216076" name="Rectangle 12"/>
            <p:cNvSpPr>
              <a:spLocks noChangeArrowheads="1"/>
            </p:cNvSpPr>
            <p:nvPr/>
          </p:nvSpPr>
          <p:spPr bwMode="auto">
            <a:xfrm>
              <a:off x="3294063" y="1975463"/>
              <a:ext cx="2524125" cy="915987"/>
            </a:xfrm>
            <a:prstGeom prst="rect">
              <a:avLst/>
            </a:prstGeom>
            <a:solidFill>
              <a:srgbClr val="E4D3B4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Product Line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Unit of Measure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Group and Type</a:t>
              </a:r>
            </a:p>
          </p:txBody>
        </p:sp>
        <p:sp>
          <p:nvSpPr>
            <p:cNvPr id="63494" name="Rectangle 14"/>
            <p:cNvSpPr>
              <a:spLocks noChangeArrowheads="1"/>
            </p:cNvSpPr>
            <p:nvPr/>
          </p:nvSpPr>
          <p:spPr bwMode="auto">
            <a:xfrm>
              <a:off x="341313" y="3448663"/>
              <a:ext cx="2600325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2000">
                  <a:latin typeface="+mj-lt"/>
                </a:rPr>
                <a:t>Inventory Data</a:t>
              </a:r>
            </a:p>
          </p:txBody>
        </p:sp>
        <p:sp>
          <p:nvSpPr>
            <p:cNvPr id="216079" name="Rectangle 15"/>
            <p:cNvSpPr>
              <a:spLocks noChangeArrowheads="1"/>
            </p:cNvSpPr>
            <p:nvPr/>
          </p:nvSpPr>
          <p:spPr bwMode="auto">
            <a:xfrm>
              <a:off x="573088" y="3855063"/>
              <a:ext cx="2093523" cy="1751762"/>
            </a:xfrm>
            <a:prstGeom prst="rect">
              <a:avLst/>
            </a:prstGeom>
            <a:solidFill>
              <a:srgbClr val="D8DAC9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Lot/Serial Control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Site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Location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Location Type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ABC Class</a:t>
              </a:r>
            </a:p>
            <a:p>
              <a:pPr>
                <a:defRPr/>
              </a:pPr>
              <a:endParaRPr lang="en-US" sz="1800" dirty="0">
                <a:latin typeface="+mj-lt"/>
              </a:endParaRPr>
            </a:p>
          </p:txBody>
        </p:sp>
        <p:sp>
          <p:nvSpPr>
            <p:cNvPr id="63496" name="Rectangle 17"/>
            <p:cNvSpPr>
              <a:spLocks noChangeArrowheads="1"/>
            </p:cNvSpPr>
            <p:nvPr/>
          </p:nvSpPr>
          <p:spPr bwMode="auto">
            <a:xfrm>
              <a:off x="3011488" y="3450250"/>
              <a:ext cx="3095625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2000">
                  <a:latin typeface="+mj-lt"/>
                </a:rPr>
                <a:t>Planning Data</a:t>
              </a:r>
            </a:p>
          </p:txBody>
        </p:sp>
        <p:sp>
          <p:nvSpPr>
            <p:cNvPr id="216082" name="Rectangle 18"/>
            <p:cNvSpPr>
              <a:spLocks noChangeArrowheads="1"/>
            </p:cNvSpPr>
            <p:nvPr/>
          </p:nvSpPr>
          <p:spPr bwMode="auto">
            <a:xfrm>
              <a:off x="3249613" y="3867763"/>
              <a:ext cx="2450993" cy="1751762"/>
            </a:xfrm>
            <a:prstGeom prst="rect">
              <a:avLst/>
            </a:prstGeom>
            <a:solidFill>
              <a:srgbClr val="CFD9DF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Pur/Mfg Code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Order Policies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Order Modifiers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Planning Lead Times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Buyer/Planner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Supplier</a:t>
              </a:r>
            </a:p>
          </p:txBody>
        </p:sp>
        <p:sp>
          <p:nvSpPr>
            <p:cNvPr id="63498" name="Rectangle 20"/>
            <p:cNvSpPr>
              <a:spLocks noChangeArrowheads="1"/>
            </p:cNvSpPr>
            <p:nvPr/>
          </p:nvSpPr>
          <p:spPr bwMode="auto">
            <a:xfrm>
              <a:off x="6370638" y="3462950"/>
              <a:ext cx="1952625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2000">
                  <a:latin typeface="+mj-lt"/>
                </a:rPr>
                <a:t>Cost Data</a:t>
              </a:r>
            </a:p>
          </p:txBody>
        </p:sp>
        <p:sp>
          <p:nvSpPr>
            <p:cNvPr id="216085" name="Rectangle 21"/>
            <p:cNvSpPr>
              <a:spLocks noChangeArrowheads="1"/>
            </p:cNvSpPr>
            <p:nvPr/>
          </p:nvSpPr>
          <p:spPr bwMode="auto">
            <a:xfrm>
              <a:off x="6367463" y="3867763"/>
              <a:ext cx="2022475" cy="17399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Price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GL Cost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Current Cost</a:t>
              </a:r>
            </a:p>
            <a:p>
              <a:pPr eaLnBrk="0" hangingPunct="0">
                <a:defRPr/>
              </a:pPr>
              <a:endParaRPr lang="en-US" sz="1800" dirty="0">
                <a:latin typeface="+mj-lt"/>
              </a:endParaRPr>
            </a:p>
            <a:p>
              <a:pPr eaLnBrk="0" hangingPunct="0">
                <a:defRPr/>
              </a:pPr>
              <a:endParaRPr lang="en-US" sz="1800" dirty="0">
                <a:latin typeface="+mj-lt"/>
              </a:endParaRPr>
            </a:p>
            <a:p>
              <a:pPr>
                <a:defRPr/>
              </a:pPr>
              <a:endParaRPr lang="en-US" sz="1800" dirty="0">
                <a:latin typeface="+mj-lt"/>
              </a:endParaRPr>
            </a:p>
          </p:txBody>
        </p:sp>
        <p:sp>
          <p:nvSpPr>
            <p:cNvPr id="63500" name="Text Box 24"/>
            <p:cNvSpPr txBox="1">
              <a:spLocks noChangeArrowheads="1"/>
            </p:cNvSpPr>
            <p:nvPr/>
          </p:nvSpPr>
          <p:spPr bwMode="auto">
            <a:xfrm>
              <a:off x="2284413" y="1129325"/>
              <a:ext cx="45720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>
                  <a:latin typeface="+mj-lt"/>
                </a:rPr>
                <a:t>Item Information</a:t>
              </a:r>
            </a:p>
          </p:txBody>
        </p:sp>
        <p:sp>
          <p:nvSpPr>
            <p:cNvPr id="63501" name="Line 25"/>
            <p:cNvSpPr>
              <a:spLocks noChangeShapeType="1"/>
            </p:cNvSpPr>
            <p:nvPr/>
          </p:nvSpPr>
          <p:spPr bwMode="auto">
            <a:xfrm>
              <a:off x="3313113" y="1561125"/>
              <a:ext cx="2566987" cy="952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645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QS-SU-510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383476" y="1045824"/>
            <a:ext cx="6475413" cy="4895804"/>
            <a:chOff x="1430976" y="1497074"/>
            <a:chExt cx="6475413" cy="4895804"/>
          </a:xfrm>
        </p:grpSpPr>
        <p:sp>
          <p:nvSpPr>
            <p:cNvPr id="219159" name="Rectangle 23"/>
            <p:cNvSpPr>
              <a:spLocks noChangeArrowheads="1"/>
            </p:cNvSpPr>
            <p:nvPr/>
          </p:nvSpPr>
          <p:spPr bwMode="auto">
            <a:xfrm>
              <a:off x="1430976" y="1497074"/>
              <a:ext cx="6475413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219150" name="Rectangle 14"/>
            <p:cNvSpPr>
              <a:spLocks noChangeArrowheads="1"/>
            </p:cNvSpPr>
            <p:nvPr/>
          </p:nvSpPr>
          <p:spPr bwMode="auto">
            <a:xfrm>
              <a:off x="2449513" y="2566988"/>
              <a:ext cx="2033587" cy="8890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General Ledger</a:t>
              </a:r>
            </a:p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Cost</a:t>
              </a:r>
            </a:p>
          </p:txBody>
        </p:sp>
        <p:sp>
          <p:nvSpPr>
            <p:cNvPr id="219151" name="Rectangle 15"/>
            <p:cNvSpPr>
              <a:spLocks noChangeArrowheads="1"/>
            </p:cNvSpPr>
            <p:nvPr/>
          </p:nvSpPr>
          <p:spPr bwMode="auto">
            <a:xfrm>
              <a:off x="2451100" y="4500563"/>
              <a:ext cx="2025650" cy="885825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Current Cost</a:t>
              </a:r>
              <a:endParaRPr lang="en-US" sz="18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64519" name="Rectangle 16"/>
            <p:cNvSpPr>
              <a:spLocks noChangeArrowheads="1"/>
            </p:cNvSpPr>
            <p:nvPr/>
          </p:nvSpPr>
          <p:spPr bwMode="auto">
            <a:xfrm>
              <a:off x="2786063" y="5472113"/>
              <a:ext cx="1396217" cy="9207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>
                  <a:latin typeface="+mj-lt"/>
                </a:rPr>
                <a:t>Average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>
                  <a:latin typeface="+mj-lt"/>
                </a:rPr>
                <a:t>Last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>
                  <a:latin typeface="+mj-lt"/>
                </a:rPr>
                <a:t>None</a:t>
              </a:r>
              <a:endParaRPr lang="en-US" sz="180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64520" name="Rectangle 17"/>
            <p:cNvSpPr>
              <a:spLocks noChangeArrowheads="1"/>
            </p:cNvSpPr>
            <p:nvPr/>
          </p:nvSpPr>
          <p:spPr bwMode="auto">
            <a:xfrm>
              <a:off x="2746375" y="3516313"/>
              <a:ext cx="1449116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>
                  <a:latin typeface="+mj-lt"/>
                </a:rPr>
                <a:t>Standard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>
                  <a:latin typeface="+mj-lt"/>
                </a:rPr>
                <a:t>Average</a:t>
              </a:r>
            </a:p>
          </p:txBody>
        </p:sp>
        <p:sp>
          <p:nvSpPr>
            <p:cNvPr id="219154" name="Rectangle 18"/>
            <p:cNvSpPr>
              <a:spLocks noChangeArrowheads="1"/>
            </p:cNvSpPr>
            <p:nvPr/>
          </p:nvSpPr>
          <p:spPr bwMode="auto">
            <a:xfrm>
              <a:off x="5387975" y="3257550"/>
              <a:ext cx="1569341" cy="1474763"/>
            </a:xfrm>
            <a:prstGeom prst="rect">
              <a:avLst/>
            </a:prstGeom>
            <a:solidFill>
              <a:srgbClr val="DDDBC9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Material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Labor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Burden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Overhead</a:t>
              </a:r>
            </a:p>
            <a:p>
              <a:pPr eaLnBrk="0" hangingPunct="0">
                <a:defRPr/>
              </a:pPr>
              <a:r>
                <a:rPr lang="en-US" sz="1800" dirty="0">
                  <a:latin typeface="+mj-lt"/>
                </a:rPr>
                <a:t>Subcontract</a:t>
              </a:r>
              <a:endParaRPr lang="en-US" sz="18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19155" name="Rectangle 19"/>
            <p:cNvSpPr>
              <a:spLocks noChangeArrowheads="1"/>
            </p:cNvSpPr>
            <p:nvPr/>
          </p:nvSpPr>
          <p:spPr bwMode="auto">
            <a:xfrm>
              <a:off x="5391150" y="2843213"/>
              <a:ext cx="1530350" cy="393700"/>
            </a:xfrm>
            <a:prstGeom prst="rect">
              <a:avLst/>
            </a:prstGeom>
            <a:solidFill>
              <a:srgbClr val="CBC4D7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2000" dirty="0">
                  <a:latin typeface="+mj-lt"/>
                </a:rPr>
                <a:t>Elements</a:t>
              </a:r>
              <a:endParaRPr lang="en-US" sz="20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64523" name="Text Box 24"/>
            <p:cNvSpPr txBox="1">
              <a:spLocks noChangeArrowheads="1"/>
            </p:cNvSpPr>
            <p:nvPr/>
          </p:nvSpPr>
          <p:spPr bwMode="auto">
            <a:xfrm>
              <a:off x="2395538" y="1814513"/>
              <a:ext cx="45720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>
                  <a:latin typeface="+mj-lt"/>
                </a:rPr>
                <a:t>Item Cost Development</a:t>
              </a:r>
            </a:p>
          </p:txBody>
        </p:sp>
        <p:sp>
          <p:nvSpPr>
            <p:cNvPr id="64524" name="Line 25"/>
            <p:cNvSpPr>
              <a:spLocks noChangeShapeType="1"/>
            </p:cNvSpPr>
            <p:nvPr/>
          </p:nvSpPr>
          <p:spPr bwMode="auto">
            <a:xfrm>
              <a:off x="2852738" y="2246313"/>
              <a:ext cx="3713162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QS-SU-520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45925" y="699300"/>
            <a:ext cx="7843838" cy="5457825"/>
            <a:chOff x="574675" y="1304925"/>
            <a:chExt cx="7843838" cy="5457825"/>
          </a:xfrm>
        </p:grpSpPr>
        <p:sp>
          <p:nvSpPr>
            <p:cNvPr id="222218" name="Rectangle 10"/>
            <p:cNvSpPr>
              <a:spLocks noChangeArrowheads="1"/>
            </p:cNvSpPr>
            <p:nvPr/>
          </p:nvSpPr>
          <p:spPr bwMode="auto">
            <a:xfrm>
              <a:off x="4725988" y="130492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90-100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Fluid</a:t>
              </a:r>
            </a:p>
          </p:txBody>
        </p:sp>
        <p:sp>
          <p:nvSpPr>
            <p:cNvPr id="222219" name="Rectangle 11"/>
            <p:cNvSpPr>
              <a:spLocks noChangeArrowheads="1"/>
            </p:cNvSpPr>
            <p:nvPr/>
          </p:nvSpPr>
          <p:spPr bwMode="auto">
            <a:xfrm>
              <a:off x="2287588" y="291147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Bottle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(1)</a:t>
              </a:r>
            </a:p>
          </p:txBody>
        </p:sp>
        <p:sp>
          <p:nvSpPr>
            <p:cNvPr id="222220" name="Rectangle 12"/>
            <p:cNvSpPr>
              <a:spLocks noChangeArrowheads="1"/>
            </p:cNvSpPr>
            <p:nvPr/>
          </p:nvSpPr>
          <p:spPr bwMode="auto">
            <a:xfrm>
              <a:off x="3906838" y="291147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Fragrance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(.2 ml)</a:t>
              </a:r>
            </a:p>
          </p:txBody>
        </p:sp>
        <p:sp>
          <p:nvSpPr>
            <p:cNvPr id="222221" name="Rectangle 13"/>
            <p:cNvSpPr>
              <a:spLocks noChangeArrowheads="1"/>
            </p:cNvSpPr>
            <p:nvPr/>
          </p:nvSpPr>
          <p:spPr bwMode="auto">
            <a:xfrm>
              <a:off x="5570538" y="291147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Alcohol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(100 ml)</a:t>
              </a:r>
            </a:p>
          </p:txBody>
        </p:sp>
        <p:sp>
          <p:nvSpPr>
            <p:cNvPr id="65544" name="Freeform 14"/>
            <p:cNvSpPr>
              <a:spLocks/>
            </p:cNvSpPr>
            <p:nvPr/>
          </p:nvSpPr>
          <p:spPr bwMode="auto">
            <a:xfrm>
              <a:off x="2860675" y="2565400"/>
              <a:ext cx="4991100" cy="331788"/>
            </a:xfrm>
            <a:custGeom>
              <a:avLst/>
              <a:gdLst>
                <a:gd name="T0" fmla="*/ 0 w 3144"/>
                <a:gd name="T1" fmla="*/ 2147483647 h 209"/>
                <a:gd name="T2" fmla="*/ 0 w 3144"/>
                <a:gd name="T3" fmla="*/ 0 h 209"/>
                <a:gd name="T4" fmla="*/ 2147483647 w 3144"/>
                <a:gd name="T5" fmla="*/ 0 h 209"/>
                <a:gd name="T6" fmla="*/ 2147483647 w 3144"/>
                <a:gd name="T7" fmla="*/ 2147483647 h 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44"/>
                <a:gd name="T13" fmla="*/ 0 h 209"/>
                <a:gd name="T14" fmla="*/ 3144 w 3144"/>
                <a:gd name="T15" fmla="*/ 209 h 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44" h="209">
                  <a:moveTo>
                    <a:pt x="0" y="208"/>
                  </a:moveTo>
                  <a:lnTo>
                    <a:pt x="0" y="0"/>
                  </a:lnTo>
                  <a:lnTo>
                    <a:pt x="3143" y="0"/>
                  </a:lnTo>
                  <a:lnTo>
                    <a:pt x="3143" y="208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45" name="Line 15"/>
            <p:cNvSpPr>
              <a:spLocks noChangeShapeType="1"/>
            </p:cNvSpPr>
            <p:nvPr/>
          </p:nvSpPr>
          <p:spPr bwMode="auto">
            <a:xfrm>
              <a:off x="5319713" y="2259013"/>
              <a:ext cx="0" cy="2873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46" name="Freeform 16"/>
            <p:cNvSpPr>
              <a:spLocks/>
            </p:cNvSpPr>
            <p:nvPr/>
          </p:nvSpPr>
          <p:spPr bwMode="auto">
            <a:xfrm>
              <a:off x="1160463" y="4132263"/>
              <a:ext cx="3548062" cy="379412"/>
            </a:xfrm>
            <a:custGeom>
              <a:avLst/>
              <a:gdLst>
                <a:gd name="T0" fmla="*/ 0 w 2235"/>
                <a:gd name="T1" fmla="*/ 2147483647 h 239"/>
                <a:gd name="T2" fmla="*/ 0 w 2235"/>
                <a:gd name="T3" fmla="*/ 0 h 239"/>
                <a:gd name="T4" fmla="*/ 2147483647 w 2235"/>
                <a:gd name="T5" fmla="*/ 0 h 239"/>
                <a:gd name="T6" fmla="*/ 2147483647 w 2235"/>
                <a:gd name="T7" fmla="*/ 2147483647 h 2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35"/>
                <a:gd name="T13" fmla="*/ 0 h 239"/>
                <a:gd name="T14" fmla="*/ 2235 w 2235"/>
                <a:gd name="T15" fmla="*/ 239 h 2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35" h="239">
                  <a:moveTo>
                    <a:pt x="0" y="238"/>
                  </a:moveTo>
                  <a:lnTo>
                    <a:pt x="0" y="0"/>
                  </a:lnTo>
                  <a:lnTo>
                    <a:pt x="2234" y="0"/>
                  </a:lnTo>
                  <a:lnTo>
                    <a:pt x="2234" y="238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2225" name="Rectangle 17"/>
            <p:cNvSpPr>
              <a:spLocks noChangeArrowheads="1"/>
            </p:cNvSpPr>
            <p:nvPr/>
          </p:nvSpPr>
          <p:spPr bwMode="auto">
            <a:xfrm>
              <a:off x="574675" y="4506913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Plastic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(.1 kg)</a:t>
              </a:r>
            </a:p>
          </p:txBody>
        </p:sp>
        <p:sp>
          <p:nvSpPr>
            <p:cNvPr id="222226" name="Rectangle 18"/>
            <p:cNvSpPr>
              <a:spLocks noChangeArrowheads="1"/>
            </p:cNvSpPr>
            <p:nvPr/>
          </p:nvSpPr>
          <p:spPr bwMode="auto">
            <a:xfrm>
              <a:off x="7242175" y="2911475"/>
              <a:ext cx="1176338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Water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(1 liter)</a:t>
              </a:r>
            </a:p>
          </p:txBody>
        </p:sp>
        <p:sp>
          <p:nvSpPr>
            <p:cNvPr id="65549" name="Line 19"/>
            <p:cNvSpPr>
              <a:spLocks noChangeShapeType="1"/>
            </p:cNvSpPr>
            <p:nvPr/>
          </p:nvSpPr>
          <p:spPr bwMode="auto">
            <a:xfrm>
              <a:off x="4519613" y="2587625"/>
              <a:ext cx="0" cy="3016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50" name="Line 20"/>
            <p:cNvSpPr>
              <a:spLocks noChangeShapeType="1"/>
            </p:cNvSpPr>
            <p:nvPr/>
          </p:nvSpPr>
          <p:spPr bwMode="auto">
            <a:xfrm>
              <a:off x="6191250" y="2573338"/>
              <a:ext cx="0" cy="315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2229" name="Rectangle 21"/>
            <p:cNvSpPr>
              <a:spLocks noChangeArrowheads="1"/>
            </p:cNvSpPr>
            <p:nvPr/>
          </p:nvSpPr>
          <p:spPr bwMode="auto">
            <a:xfrm>
              <a:off x="2289175" y="4506913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Resin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(.1 kg)</a:t>
              </a:r>
            </a:p>
          </p:txBody>
        </p:sp>
        <p:sp>
          <p:nvSpPr>
            <p:cNvPr id="222230" name="Rectangle 22"/>
            <p:cNvSpPr>
              <a:spLocks noChangeArrowheads="1"/>
            </p:cNvSpPr>
            <p:nvPr/>
          </p:nvSpPr>
          <p:spPr bwMode="auto">
            <a:xfrm>
              <a:off x="4160838" y="4506913"/>
              <a:ext cx="1176337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Color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(.1 liter)</a:t>
              </a:r>
            </a:p>
          </p:txBody>
        </p:sp>
        <p:sp>
          <p:nvSpPr>
            <p:cNvPr id="65553" name="Line 23"/>
            <p:cNvSpPr>
              <a:spLocks noChangeShapeType="1"/>
            </p:cNvSpPr>
            <p:nvPr/>
          </p:nvSpPr>
          <p:spPr bwMode="auto">
            <a:xfrm>
              <a:off x="2870200" y="3873500"/>
              <a:ext cx="0" cy="6159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65554" name="Picture 14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37250" y="4060825"/>
              <a:ext cx="2019300" cy="27019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Lines</a:t>
            </a:r>
            <a:endParaRPr lang="en-US" dirty="0"/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QS-SU-530</a:t>
            </a:r>
          </a:p>
        </p:txBody>
      </p:sp>
      <p:pic>
        <p:nvPicPr>
          <p:cNvPr id="6656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850" y="1462700"/>
            <a:ext cx="6972300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Cost Set Method</a:t>
            </a:r>
            <a:endParaRPr lang="en-US" dirty="0"/>
          </a:p>
        </p:txBody>
      </p:sp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QS-SU-540</a:t>
            </a:r>
          </a:p>
        </p:txBody>
      </p:sp>
      <p:pic>
        <p:nvPicPr>
          <p:cNvPr id="6758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313" y="1124688"/>
            <a:ext cx="7191375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Information</a:t>
            </a:r>
            <a:endParaRPr lang="en-US" dirty="0"/>
          </a:p>
        </p:txBody>
      </p:sp>
      <p:sp>
        <p:nvSpPr>
          <p:cNvPr id="686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QS-SU-550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90450" y="1507288"/>
            <a:ext cx="8547100" cy="3903662"/>
            <a:chOff x="266700" y="1792288"/>
            <a:chExt cx="8547100" cy="3903662"/>
          </a:xfrm>
        </p:grpSpPr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3679825" y="2503488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10-00</a:t>
              </a:r>
            </a:p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Medical Ultrasound</a:t>
              </a:r>
            </a:p>
          </p:txBody>
        </p:sp>
        <p:sp>
          <p:nvSpPr>
            <p:cNvPr id="68613" name="Rectangle 7"/>
            <p:cNvSpPr>
              <a:spLocks noChangeArrowheads="1"/>
            </p:cNvSpPr>
            <p:nvPr/>
          </p:nvSpPr>
          <p:spPr bwMode="auto">
            <a:xfrm>
              <a:off x="908050" y="2901950"/>
              <a:ext cx="2778006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Item / Parent Level</a:t>
              </a:r>
              <a:endParaRPr lang="en-US" sz="1600">
                <a:latin typeface="+mj-lt"/>
              </a:endParaRPr>
            </a:p>
          </p:txBody>
        </p:sp>
        <p:sp>
          <p:nvSpPr>
            <p:cNvPr id="68614" name="Rectangle 8"/>
            <p:cNvSpPr>
              <a:spLocks noChangeArrowheads="1"/>
            </p:cNvSpPr>
            <p:nvPr/>
          </p:nvSpPr>
          <p:spPr bwMode="auto">
            <a:xfrm>
              <a:off x="266700" y="3741738"/>
              <a:ext cx="2079625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Component Level</a:t>
              </a: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406400" y="4565650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600" dirty="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10-01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CPU/Monitor 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 $450.00</a:t>
              </a:r>
            </a:p>
            <a:p>
              <a:pPr algn="ctr" eaLnBrk="0" latinLnBrk="1" hangingPunct="0">
                <a:defRPr/>
              </a:pPr>
              <a:endParaRPr lang="en-US" sz="1600" dirty="0">
                <a:latin typeface="+mj-lt"/>
              </a:endParaRPr>
            </a:p>
          </p:txBody>
        </p:sp>
        <p:sp>
          <p:nvSpPr>
            <p:cNvPr id="36" name="Rectangle 15"/>
            <p:cNvSpPr>
              <a:spLocks noChangeArrowheads="1"/>
            </p:cNvSpPr>
            <p:nvPr/>
          </p:nvSpPr>
          <p:spPr bwMode="auto">
            <a:xfrm>
              <a:off x="2511425" y="4565650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10-02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Keyboard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$25.00</a:t>
              </a:r>
            </a:p>
          </p:txBody>
        </p:sp>
        <p:sp>
          <p:nvSpPr>
            <p:cNvPr id="37" name="Rectangle 16"/>
            <p:cNvSpPr>
              <a:spLocks noChangeArrowheads="1"/>
            </p:cNvSpPr>
            <p:nvPr/>
          </p:nvSpPr>
          <p:spPr bwMode="auto">
            <a:xfrm>
              <a:off x="4759325" y="4565650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10-03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Cable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(48in.) $7.50</a:t>
              </a:r>
            </a:p>
          </p:txBody>
        </p:sp>
        <p:sp>
          <p:nvSpPr>
            <p:cNvPr id="38" name="Rectangle 35"/>
            <p:cNvSpPr>
              <a:spLocks noChangeArrowheads="1"/>
            </p:cNvSpPr>
            <p:nvPr/>
          </p:nvSpPr>
          <p:spPr bwMode="auto">
            <a:xfrm>
              <a:off x="6997700" y="4565650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10-04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Sensor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$67.00</a:t>
              </a:r>
            </a:p>
          </p:txBody>
        </p:sp>
        <p:cxnSp>
          <p:nvCxnSpPr>
            <p:cNvPr id="68619" name="AutoShape 38"/>
            <p:cNvCxnSpPr>
              <a:cxnSpLocks noChangeShapeType="1"/>
              <a:stCxn id="35" idx="0"/>
              <a:endCxn id="32" idx="2"/>
            </p:cNvCxnSpPr>
            <p:nvPr/>
          </p:nvCxnSpPr>
          <p:spPr bwMode="auto">
            <a:xfrm rot="16200000">
              <a:off x="2485232" y="2463006"/>
              <a:ext cx="931862" cy="327342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8620" name="AutoShape 39"/>
            <p:cNvCxnSpPr>
              <a:cxnSpLocks noChangeShapeType="1"/>
              <a:stCxn id="36" idx="0"/>
              <a:endCxn id="32" idx="2"/>
            </p:cNvCxnSpPr>
            <p:nvPr/>
          </p:nvCxnSpPr>
          <p:spPr bwMode="auto">
            <a:xfrm rot="16200000">
              <a:off x="3537744" y="3515519"/>
              <a:ext cx="931862" cy="11684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8621" name="AutoShape 40"/>
            <p:cNvCxnSpPr>
              <a:cxnSpLocks noChangeShapeType="1"/>
              <a:stCxn id="37" idx="0"/>
              <a:endCxn id="32" idx="2"/>
            </p:cNvCxnSpPr>
            <p:nvPr/>
          </p:nvCxnSpPr>
          <p:spPr bwMode="auto">
            <a:xfrm rot="5400000" flipH="1">
              <a:off x="4661694" y="3559969"/>
              <a:ext cx="931862" cy="10795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8622" name="AutoShape 41"/>
            <p:cNvCxnSpPr>
              <a:cxnSpLocks noChangeShapeType="1"/>
              <a:stCxn id="38" idx="0"/>
              <a:endCxn id="32" idx="2"/>
            </p:cNvCxnSpPr>
            <p:nvPr/>
          </p:nvCxnSpPr>
          <p:spPr bwMode="auto">
            <a:xfrm rot="5400000" flipH="1">
              <a:off x="5780882" y="2440781"/>
              <a:ext cx="931862" cy="331787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68623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56350" y="1792288"/>
              <a:ext cx="1438275" cy="2125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Data and Inventory</a:t>
            </a:r>
            <a:endParaRPr lang="en-US" dirty="0"/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QS-SU-560</a:t>
            </a:r>
          </a:p>
        </p:txBody>
      </p:sp>
      <p:pic>
        <p:nvPicPr>
          <p:cNvPr id="6963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538" y="882625"/>
            <a:ext cx="7180262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Planning</a:t>
            </a:r>
            <a:endParaRPr lang="en-US" dirty="0"/>
          </a:p>
        </p:txBody>
      </p:sp>
      <p:sp>
        <p:nvSpPr>
          <p:cNvPr id="706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QS-SU-570</a:t>
            </a:r>
          </a:p>
        </p:txBody>
      </p:sp>
      <p:pic>
        <p:nvPicPr>
          <p:cNvPr id="7066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0775" y="951650"/>
            <a:ext cx="739298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Cost Data Frame</a:t>
            </a:r>
            <a:endParaRPr lang="en-US" dirty="0"/>
          </a:p>
        </p:txBody>
      </p:sp>
      <p:sp>
        <p:nvSpPr>
          <p:cNvPr id="716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QS-SU-580</a:t>
            </a:r>
          </a:p>
        </p:txBody>
      </p:sp>
      <p:pic>
        <p:nvPicPr>
          <p:cNvPr id="7168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1168950"/>
            <a:ext cx="791527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Structure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QS-SU-590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66700" y="1816100"/>
            <a:ext cx="8547100" cy="3879850"/>
            <a:chOff x="266700" y="1816100"/>
            <a:chExt cx="8547100" cy="3879850"/>
          </a:xfrm>
        </p:grpSpPr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3679825" y="2503488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10-00</a:t>
              </a:r>
            </a:p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Medical Ultrasound</a:t>
              </a:r>
            </a:p>
          </p:txBody>
        </p:sp>
        <p:sp>
          <p:nvSpPr>
            <p:cNvPr id="72709" name="Rectangle 7"/>
            <p:cNvSpPr>
              <a:spLocks noChangeArrowheads="1"/>
            </p:cNvSpPr>
            <p:nvPr/>
          </p:nvSpPr>
          <p:spPr bwMode="auto">
            <a:xfrm>
              <a:off x="908050" y="2901950"/>
              <a:ext cx="2778006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Item / Parent Level</a:t>
              </a:r>
              <a:endParaRPr lang="en-US" sz="1600">
                <a:latin typeface="+mj-lt"/>
              </a:endParaRPr>
            </a:p>
          </p:txBody>
        </p:sp>
        <p:sp>
          <p:nvSpPr>
            <p:cNvPr id="72710" name="Rectangle 8"/>
            <p:cNvSpPr>
              <a:spLocks noChangeArrowheads="1"/>
            </p:cNvSpPr>
            <p:nvPr/>
          </p:nvSpPr>
          <p:spPr bwMode="auto">
            <a:xfrm>
              <a:off x="266700" y="3741738"/>
              <a:ext cx="2079625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Component Level</a:t>
              </a:r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406400" y="4565650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600" dirty="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10-01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CPU/Monitor 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 $450.00</a:t>
              </a:r>
            </a:p>
            <a:p>
              <a:pPr algn="ctr" eaLnBrk="0" latinLnBrk="1" hangingPunct="0">
                <a:defRPr/>
              </a:pPr>
              <a:endParaRPr lang="en-US" sz="1600" dirty="0">
                <a:latin typeface="+mj-lt"/>
              </a:endParaRPr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2511425" y="4565650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10-02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Keyboard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$25.00</a:t>
              </a:r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759325" y="4565650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10-03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Cable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(48in.) $7.50</a:t>
              </a:r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>
              <a:off x="6997700" y="4565650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10-04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Sensor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$67.00</a:t>
              </a:r>
            </a:p>
          </p:txBody>
        </p:sp>
        <p:cxnSp>
          <p:nvCxnSpPr>
            <p:cNvPr id="72715" name="AutoShape 38"/>
            <p:cNvCxnSpPr>
              <a:cxnSpLocks noChangeShapeType="1"/>
              <a:stCxn id="36" idx="0"/>
              <a:endCxn id="33" idx="2"/>
            </p:cNvCxnSpPr>
            <p:nvPr/>
          </p:nvCxnSpPr>
          <p:spPr bwMode="auto">
            <a:xfrm rot="16200000">
              <a:off x="2485232" y="2463006"/>
              <a:ext cx="931862" cy="327342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2716" name="AutoShape 39"/>
            <p:cNvCxnSpPr>
              <a:cxnSpLocks noChangeShapeType="1"/>
              <a:stCxn id="37" idx="0"/>
              <a:endCxn id="33" idx="2"/>
            </p:cNvCxnSpPr>
            <p:nvPr/>
          </p:nvCxnSpPr>
          <p:spPr bwMode="auto">
            <a:xfrm rot="16200000">
              <a:off x="3537744" y="3515519"/>
              <a:ext cx="931862" cy="11684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2717" name="AutoShape 40"/>
            <p:cNvCxnSpPr>
              <a:cxnSpLocks noChangeShapeType="1"/>
              <a:stCxn id="38" idx="0"/>
              <a:endCxn id="33" idx="2"/>
            </p:cNvCxnSpPr>
            <p:nvPr/>
          </p:nvCxnSpPr>
          <p:spPr bwMode="auto">
            <a:xfrm rot="5400000" flipH="1">
              <a:off x="4661694" y="3559969"/>
              <a:ext cx="931862" cy="10795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2718" name="AutoShape 41"/>
            <p:cNvCxnSpPr>
              <a:cxnSpLocks noChangeShapeType="1"/>
              <a:stCxn id="39" idx="0"/>
              <a:endCxn id="33" idx="2"/>
            </p:cNvCxnSpPr>
            <p:nvPr/>
          </p:nvCxnSpPr>
          <p:spPr bwMode="auto">
            <a:xfrm rot="5400000" flipH="1">
              <a:off x="5780882" y="2440781"/>
              <a:ext cx="931862" cy="331787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72719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56350" y="1816100"/>
              <a:ext cx="1438275" cy="212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Database and Domains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QS-SU-060</a:t>
            </a:r>
          </a:p>
        </p:txBody>
      </p:sp>
      <p:sp>
        <p:nvSpPr>
          <p:cNvPr id="18436" name="AutoShape 6"/>
          <p:cNvSpPr>
            <a:spLocks noChangeArrowheads="1"/>
          </p:cNvSpPr>
          <p:nvPr/>
        </p:nvSpPr>
        <p:spPr bwMode="auto">
          <a:xfrm>
            <a:off x="2230438" y="1200388"/>
            <a:ext cx="4656137" cy="4743450"/>
          </a:xfrm>
          <a:prstGeom prst="can">
            <a:avLst>
              <a:gd name="adj" fmla="val 20351"/>
            </a:avLst>
          </a:prstGeom>
          <a:solidFill>
            <a:schemeClr val="hlink"/>
          </a:solidFill>
          <a:ln w="19050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8437" name="AutoShape 7"/>
          <p:cNvCxnSpPr>
            <a:cxnSpLocks noChangeShapeType="1"/>
            <a:stCxn id="611339" idx="2"/>
            <a:endCxn id="611341" idx="0"/>
          </p:cNvCxnSpPr>
          <p:nvPr/>
        </p:nvCxnSpPr>
        <p:spPr bwMode="auto">
          <a:xfrm flipH="1">
            <a:off x="3517900" y="3291125"/>
            <a:ext cx="1588" cy="22066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8438" name="AutoShape 8"/>
          <p:cNvCxnSpPr>
            <a:cxnSpLocks noChangeShapeType="1"/>
            <a:stCxn id="611341" idx="2"/>
            <a:endCxn id="611343" idx="0"/>
          </p:cNvCxnSpPr>
          <p:nvPr/>
        </p:nvCxnSpPr>
        <p:spPr bwMode="auto">
          <a:xfrm>
            <a:off x="3517900" y="4323000"/>
            <a:ext cx="0" cy="2222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8439" name="AutoShape 9"/>
          <p:cNvCxnSpPr>
            <a:cxnSpLocks noChangeShapeType="1"/>
            <a:stCxn id="611342" idx="0"/>
            <a:endCxn id="611340" idx="2"/>
          </p:cNvCxnSpPr>
          <p:nvPr/>
        </p:nvCxnSpPr>
        <p:spPr bwMode="auto">
          <a:xfrm flipH="1" flipV="1">
            <a:off x="5611813" y="3291125"/>
            <a:ext cx="1587" cy="220663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8440" name="AutoShape 10"/>
          <p:cNvCxnSpPr>
            <a:cxnSpLocks noChangeShapeType="1"/>
            <a:stCxn id="611342" idx="2"/>
            <a:endCxn id="611344" idx="0"/>
          </p:cNvCxnSpPr>
          <p:nvPr/>
        </p:nvCxnSpPr>
        <p:spPr bwMode="auto">
          <a:xfrm>
            <a:off x="5613400" y="4323000"/>
            <a:ext cx="0" cy="2222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</p:cxnSp>
      <p:sp>
        <p:nvSpPr>
          <p:cNvPr id="611339" name="Rectangle 11"/>
          <p:cNvSpPr>
            <a:spLocks noChangeArrowheads="1"/>
          </p:cNvSpPr>
          <p:nvPr/>
        </p:nvSpPr>
        <p:spPr bwMode="auto">
          <a:xfrm>
            <a:off x="2738438" y="2492613"/>
            <a:ext cx="1560512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Domain 1</a:t>
            </a:r>
          </a:p>
        </p:txBody>
      </p:sp>
      <p:sp>
        <p:nvSpPr>
          <p:cNvPr id="611340" name="Rectangle 12"/>
          <p:cNvSpPr>
            <a:spLocks noChangeArrowheads="1"/>
          </p:cNvSpPr>
          <p:nvPr/>
        </p:nvSpPr>
        <p:spPr bwMode="auto">
          <a:xfrm>
            <a:off x="4832350" y="2492613"/>
            <a:ext cx="1558925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Domain 2</a:t>
            </a:r>
          </a:p>
        </p:txBody>
      </p:sp>
      <p:sp>
        <p:nvSpPr>
          <p:cNvPr id="611341" name="Rectangle 13"/>
          <p:cNvSpPr>
            <a:spLocks noChangeArrowheads="1"/>
          </p:cNvSpPr>
          <p:nvPr/>
        </p:nvSpPr>
        <p:spPr bwMode="auto">
          <a:xfrm>
            <a:off x="2738438" y="3524488"/>
            <a:ext cx="1558925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Entity 1A</a:t>
            </a:r>
          </a:p>
        </p:txBody>
      </p:sp>
      <p:sp>
        <p:nvSpPr>
          <p:cNvPr id="611342" name="Rectangle 14"/>
          <p:cNvSpPr>
            <a:spLocks noChangeArrowheads="1"/>
          </p:cNvSpPr>
          <p:nvPr/>
        </p:nvSpPr>
        <p:spPr bwMode="auto">
          <a:xfrm>
            <a:off x="4832350" y="3524488"/>
            <a:ext cx="1560513" cy="785812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Entity 2A</a:t>
            </a:r>
          </a:p>
        </p:txBody>
      </p:sp>
      <p:sp>
        <p:nvSpPr>
          <p:cNvPr id="611343" name="Rectangle 15"/>
          <p:cNvSpPr>
            <a:spLocks noChangeArrowheads="1"/>
          </p:cNvSpPr>
          <p:nvPr/>
        </p:nvSpPr>
        <p:spPr bwMode="auto">
          <a:xfrm>
            <a:off x="2738438" y="4557950"/>
            <a:ext cx="1558925" cy="785813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Site 1B</a:t>
            </a:r>
          </a:p>
        </p:txBody>
      </p:sp>
      <p:sp>
        <p:nvSpPr>
          <p:cNvPr id="611344" name="Rectangle 16"/>
          <p:cNvSpPr>
            <a:spLocks noChangeArrowheads="1"/>
          </p:cNvSpPr>
          <p:nvPr/>
        </p:nvSpPr>
        <p:spPr bwMode="auto">
          <a:xfrm>
            <a:off x="4832350" y="4557950"/>
            <a:ext cx="1560513" cy="785813"/>
          </a:xfrm>
          <a:prstGeom prst="rect">
            <a:avLst/>
          </a:prstGeom>
          <a:solidFill>
            <a:srgbClr val="2A4A78"/>
          </a:soli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Site 2B</a:t>
            </a:r>
          </a:p>
        </p:txBody>
      </p:sp>
      <p:sp>
        <p:nvSpPr>
          <p:cNvPr id="611345" name="Text Box 17"/>
          <p:cNvSpPr txBox="1">
            <a:spLocks noChangeArrowheads="1"/>
          </p:cNvSpPr>
          <p:nvPr/>
        </p:nvSpPr>
        <p:spPr bwMode="auto">
          <a:xfrm>
            <a:off x="2436813" y="1270238"/>
            <a:ext cx="4022725" cy="777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3800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Product Structure</a:t>
            </a:r>
            <a:endParaRPr lang="en-US" dirty="0"/>
          </a:p>
        </p:txBody>
      </p:sp>
      <p:sp>
        <p:nvSpPr>
          <p:cNvPr id="737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QS-SU-600</a:t>
            </a:r>
          </a:p>
        </p:txBody>
      </p:sp>
      <p:pic>
        <p:nvPicPr>
          <p:cNvPr id="7373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341100"/>
            <a:ext cx="7867650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170100"/>
            <a:ext cx="78867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Structure Inquiry</a:t>
            </a:r>
            <a:endParaRPr lang="en-US" dirty="0"/>
          </a:p>
        </p:txBody>
      </p:sp>
      <p:sp>
        <p:nvSpPr>
          <p:cNvPr id="747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QS-SU-610</a:t>
            </a:r>
          </a:p>
        </p:txBody>
      </p:sp>
      <p:pic>
        <p:nvPicPr>
          <p:cNvPr id="74757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3200513"/>
            <a:ext cx="579120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757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QS-SU-620</a:t>
            </a:r>
          </a:p>
        </p:txBody>
      </p:sp>
      <p:sp>
        <p:nvSpPr>
          <p:cNvPr id="75795" name="Text Box 55"/>
          <p:cNvSpPr txBox="1">
            <a:spLocks noChangeArrowheads="1"/>
          </p:cNvSpPr>
          <p:nvPr/>
        </p:nvSpPr>
        <p:spPr bwMode="auto">
          <a:xfrm>
            <a:off x="381563" y="3033888"/>
            <a:ext cx="2593975" cy="32956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</a:rPr>
              <a:t> </a:t>
            </a:r>
            <a:r>
              <a:rPr lang="en-US" sz="1400" b="1" dirty="0">
                <a:solidFill>
                  <a:srgbClr val="808080"/>
                </a:solidFill>
              </a:rPr>
              <a:t>Company address</a:t>
            </a:r>
            <a:r>
              <a:rPr lang="en-US" sz="1400" dirty="0">
                <a:solidFill>
                  <a:srgbClr val="808080"/>
                </a:solidFill>
              </a:rPr>
              <a:t/>
            </a:r>
            <a:br>
              <a:rPr lang="en-US" sz="1400" dirty="0">
                <a:solidFill>
                  <a:srgbClr val="808080"/>
                </a:solidFill>
              </a:rPr>
            </a:br>
            <a:r>
              <a:rPr lang="en-US" sz="1400" dirty="0">
                <a:solidFill>
                  <a:srgbClr val="808080"/>
                </a:solidFill>
              </a:rPr>
              <a:t>	</a:t>
            </a:r>
            <a:r>
              <a:rPr lang="en-US" sz="1400" i="1" dirty="0">
                <a:solidFill>
                  <a:srgbClr val="808080"/>
                </a:solidFill>
              </a:rPr>
              <a:t>Company Address Maint.</a:t>
            </a:r>
            <a:endParaRPr lang="en-US" sz="1400" dirty="0">
              <a:solidFill>
                <a:srgbClr val="808080"/>
              </a:solidFill>
            </a:endParaRP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</a:rPr>
              <a:t> </a:t>
            </a:r>
            <a:r>
              <a:rPr lang="en-US" sz="1400" b="1" dirty="0">
                <a:solidFill>
                  <a:srgbClr val="808080"/>
                </a:solidFill>
              </a:rPr>
              <a:t>Entity</a:t>
            </a:r>
            <a:r>
              <a:rPr lang="en-US" sz="1400" dirty="0">
                <a:solidFill>
                  <a:srgbClr val="808080"/>
                </a:solidFill>
              </a:rPr>
              <a:t> </a:t>
            </a:r>
            <a:br>
              <a:rPr lang="en-US" sz="1400" dirty="0">
                <a:solidFill>
                  <a:srgbClr val="808080"/>
                </a:solidFill>
              </a:rPr>
            </a:br>
            <a:r>
              <a:rPr lang="en-US" sz="1400" dirty="0">
                <a:solidFill>
                  <a:srgbClr val="808080"/>
                </a:solidFill>
              </a:rPr>
              <a:t>	</a:t>
            </a:r>
            <a:r>
              <a:rPr lang="en-US" sz="1400" i="1" dirty="0" err="1">
                <a:solidFill>
                  <a:srgbClr val="808080"/>
                </a:solidFill>
              </a:rPr>
              <a:t>Entity</a:t>
            </a:r>
            <a:r>
              <a:rPr lang="en-US" sz="1400" i="1" dirty="0">
                <a:solidFill>
                  <a:srgbClr val="808080"/>
                </a:solidFill>
              </a:rPr>
              <a:t> Code Maintenance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</a:rPr>
              <a:t> </a:t>
            </a:r>
            <a:r>
              <a:rPr lang="en-US" sz="1400" b="1" dirty="0">
                <a:solidFill>
                  <a:srgbClr val="808080"/>
                </a:solidFill>
              </a:rPr>
              <a:t>Default entity</a:t>
            </a:r>
            <a:r>
              <a:rPr lang="en-US" sz="1400" dirty="0">
                <a:solidFill>
                  <a:srgbClr val="808080"/>
                </a:solidFill>
              </a:rPr>
              <a:t> 	</a:t>
            </a:r>
            <a:r>
              <a:rPr lang="en-US" sz="1400" i="1" dirty="0">
                <a:solidFill>
                  <a:srgbClr val="808080"/>
                </a:solidFill>
              </a:rPr>
              <a:t>System/Account Control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</a:rPr>
              <a:t> </a:t>
            </a:r>
            <a:r>
              <a:rPr lang="en-US" sz="1400" b="1" dirty="0">
                <a:solidFill>
                  <a:srgbClr val="808080"/>
                </a:solidFill>
              </a:rPr>
              <a:t>Bank</a:t>
            </a:r>
            <a:r>
              <a:rPr lang="en-US" sz="1400" dirty="0">
                <a:solidFill>
                  <a:srgbClr val="808080"/>
                </a:solidFill>
              </a:rPr>
              <a:t> 	</a:t>
            </a:r>
            <a:br>
              <a:rPr lang="en-US" sz="1400" dirty="0">
                <a:solidFill>
                  <a:srgbClr val="808080"/>
                </a:solidFill>
              </a:rPr>
            </a:br>
            <a:r>
              <a:rPr lang="en-US" sz="1400" dirty="0">
                <a:solidFill>
                  <a:srgbClr val="808080"/>
                </a:solidFill>
              </a:rPr>
              <a:t>	</a:t>
            </a:r>
            <a:r>
              <a:rPr lang="en-US" sz="1400" i="1" dirty="0" err="1">
                <a:solidFill>
                  <a:srgbClr val="808080"/>
                </a:solidFill>
              </a:rPr>
              <a:t>Bank</a:t>
            </a:r>
            <a:r>
              <a:rPr lang="en-US" sz="1400" i="1" dirty="0">
                <a:solidFill>
                  <a:srgbClr val="808080"/>
                </a:solidFill>
              </a:rPr>
              <a:t> Maintenance </a:t>
            </a:r>
            <a:r>
              <a:rPr lang="en-US" sz="1400" dirty="0">
                <a:solidFill>
                  <a:srgbClr val="808080"/>
                </a:solidFill>
              </a:rPr>
              <a:t>and</a:t>
            </a:r>
            <a:r>
              <a:rPr lang="en-US" sz="1400" i="1" dirty="0">
                <a:solidFill>
                  <a:srgbClr val="808080"/>
                </a:solidFill>
              </a:rPr>
              <a:t> 	Accounts Payable Control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</a:rPr>
              <a:t> </a:t>
            </a:r>
            <a:r>
              <a:rPr lang="en-US" sz="1400" b="1" dirty="0">
                <a:solidFill>
                  <a:srgbClr val="808080"/>
                </a:solidFill>
              </a:rPr>
              <a:t>Inventory status</a:t>
            </a:r>
            <a:r>
              <a:rPr lang="en-US" sz="1400" dirty="0">
                <a:solidFill>
                  <a:srgbClr val="808080"/>
                </a:solidFill>
              </a:rPr>
              <a:t> </a:t>
            </a:r>
            <a:r>
              <a:rPr lang="en-US" sz="1400" i="1" dirty="0">
                <a:solidFill>
                  <a:srgbClr val="808080"/>
                </a:solidFill>
              </a:rPr>
              <a:t>	Inventory Status Code 	Maintenance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</a:rPr>
              <a:t> </a:t>
            </a:r>
            <a:r>
              <a:rPr lang="en-US" sz="1400" b="1" dirty="0">
                <a:solidFill>
                  <a:srgbClr val="808080"/>
                </a:solidFill>
              </a:rPr>
              <a:t>Site</a:t>
            </a:r>
            <a:r>
              <a:rPr lang="en-US" sz="1400" dirty="0">
                <a:solidFill>
                  <a:srgbClr val="808080"/>
                </a:solidFill>
              </a:rPr>
              <a:t> </a:t>
            </a:r>
            <a:br>
              <a:rPr lang="en-US" sz="1400" dirty="0">
                <a:solidFill>
                  <a:srgbClr val="808080"/>
                </a:solidFill>
              </a:rPr>
            </a:br>
            <a:r>
              <a:rPr lang="en-US" sz="1400" i="1" dirty="0">
                <a:solidFill>
                  <a:srgbClr val="808080"/>
                </a:solidFill>
              </a:rPr>
              <a:t>	</a:t>
            </a:r>
            <a:r>
              <a:rPr lang="en-US" sz="1400" i="1" dirty="0" err="1">
                <a:solidFill>
                  <a:srgbClr val="808080"/>
                </a:solidFill>
              </a:rPr>
              <a:t>Site</a:t>
            </a:r>
            <a:r>
              <a:rPr lang="en-US" sz="1400" i="1" dirty="0">
                <a:solidFill>
                  <a:srgbClr val="808080"/>
                </a:solidFill>
              </a:rPr>
              <a:t> Maintenance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 dirty="0">
                <a:solidFill>
                  <a:srgbClr val="808080"/>
                </a:solidFill>
              </a:rPr>
              <a:t> </a:t>
            </a:r>
            <a:r>
              <a:rPr lang="en-US" sz="1400" b="1" dirty="0">
                <a:solidFill>
                  <a:srgbClr val="808080"/>
                </a:solidFill>
              </a:rPr>
              <a:t>Location</a:t>
            </a:r>
            <a:r>
              <a:rPr lang="en-US" sz="1400" dirty="0">
                <a:solidFill>
                  <a:srgbClr val="808080"/>
                </a:solidFill>
              </a:rPr>
              <a:t/>
            </a:r>
            <a:br>
              <a:rPr lang="en-US" sz="1400" dirty="0">
                <a:solidFill>
                  <a:srgbClr val="808080"/>
                </a:solidFill>
              </a:rPr>
            </a:br>
            <a:r>
              <a:rPr lang="en-US" sz="1400" i="1" dirty="0">
                <a:solidFill>
                  <a:srgbClr val="808080"/>
                </a:solidFill>
              </a:rPr>
              <a:t>	Location Maintenance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47888" y="1001063"/>
            <a:ext cx="8840787" cy="5153243"/>
            <a:chOff x="242888" y="1357313"/>
            <a:chExt cx="8840787" cy="5153243"/>
          </a:xfrm>
        </p:grpSpPr>
        <p:sp>
          <p:nvSpPr>
            <p:cNvPr id="376835" name="Rectangle 3"/>
            <p:cNvSpPr>
              <a:spLocks noChangeArrowheads="1"/>
            </p:cNvSpPr>
            <p:nvPr/>
          </p:nvSpPr>
          <p:spPr bwMode="auto">
            <a:xfrm>
              <a:off x="436563" y="158432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376836" name="Rectangle 4"/>
            <p:cNvSpPr>
              <a:spLocks noChangeArrowheads="1"/>
            </p:cNvSpPr>
            <p:nvPr/>
          </p:nvSpPr>
          <p:spPr bwMode="auto">
            <a:xfrm>
              <a:off x="3373438" y="158432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376837" name="Rectangle 5"/>
            <p:cNvSpPr>
              <a:spLocks noChangeArrowheads="1"/>
            </p:cNvSpPr>
            <p:nvPr/>
          </p:nvSpPr>
          <p:spPr bwMode="auto">
            <a:xfrm>
              <a:off x="6289675" y="1584325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75783" name="Group 23"/>
            <p:cNvGrpSpPr>
              <a:grpSpLocks/>
            </p:cNvGrpSpPr>
            <p:nvPr/>
          </p:nvGrpSpPr>
          <p:grpSpPr bwMode="auto">
            <a:xfrm>
              <a:off x="693738" y="2087563"/>
              <a:ext cx="2109787" cy="860425"/>
              <a:chOff x="673" y="1182"/>
              <a:chExt cx="1810" cy="739"/>
            </a:xfrm>
          </p:grpSpPr>
          <p:sp>
            <p:nvSpPr>
              <p:cNvPr id="75803" name="Freeform 2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04" name="AutoShape 2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05" name="AutoShape 2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06" name="AutoShape 2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07" name="AutoShape 2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08" name="Rectangle 2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09" name="Rectangle 3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10" name="AutoShape 3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11" name="Rectangle 3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12" name="AutoShape 3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13" name="AutoShape 3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14" name="AutoShape 3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15" name="Freeform 3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5784" name="Rectangle 37"/>
            <p:cNvSpPr>
              <a:spLocks noChangeArrowheads="1"/>
            </p:cNvSpPr>
            <p:nvPr/>
          </p:nvSpPr>
          <p:spPr bwMode="auto">
            <a:xfrm>
              <a:off x="3716124" y="1681163"/>
              <a:ext cx="1849866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75785" name="Rectangle 38"/>
            <p:cNvSpPr>
              <a:spLocks noChangeArrowheads="1"/>
            </p:cNvSpPr>
            <p:nvPr/>
          </p:nvSpPr>
          <p:spPr bwMode="auto">
            <a:xfrm>
              <a:off x="463550" y="1681163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Entity, Site, Locations</a:t>
              </a:r>
            </a:p>
          </p:txBody>
        </p:sp>
        <p:pic>
          <p:nvPicPr>
            <p:cNvPr id="75786" name="Picture 39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3850" y="2128838"/>
              <a:ext cx="1076325" cy="1058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787" name="Rectangle 40"/>
            <p:cNvSpPr>
              <a:spLocks noChangeArrowheads="1"/>
            </p:cNvSpPr>
            <p:nvPr/>
          </p:nvSpPr>
          <p:spPr bwMode="auto">
            <a:xfrm>
              <a:off x="6675665" y="1681163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75788" name="AutoShape 41"/>
            <p:cNvSpPr>
              <a:spLocks noChangeArrowheads="1"/>
            </p:cNvSpPr>
            <p:nvPr/>
          </p:nvSpPr>
          <p:spPr bwMode="auto">
            <a:xfrm>
              <a:off x="2784475" y="207327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789" name="AutoShape 42"/>
            <p:cNvSpPr>
              <a:spLocks noChangeArrowheads="1"/>
            </p:cNvSpPr>
            <p:nvPr/>
          </p:nvSpPr>
          <p:spPr bwMode="auto">
            <a:xfrm>
              <a:off x="5726113" y="2073275"/>
              <a:ext cx="690562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790" name="Text Box 43"/>
            <p:cNvSpPr txBox="1">
              <a:spLocks noChangeArrowheads="1"/>
            </p:cNvSpPr>
            <p:nvPr/>
          </p:nvSpPr>
          <p:spPr bwMode="auto">
            <a:xfrm>
              <a:off x="6265863" y="3390900"/>
              <a:ext cx="2817812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line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Product Line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Current cost method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Inventory Control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Item data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Item Master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Structure </a:t>
              </a:r>
              <a:r>
                <a:rPr lang="en-US" sz="1400" i="1" dirty="0" smtClean="0">
                  <a:latin typeface="+mj-lt"/>
                </a:rPr>
                <a:t>	Maintenance</a:t>
              </a:r>
              <a:endParaRPr lang="en-US" sz="1400" i="1" dirty="0">
                <a:latin typeface="+mj-lt"/>
              </a:endParaRPr>
            </a:p>
          </p:txBody>
        </p:sp>
        <p:grpSp>
          <p:nvGrpSpPr>
            <p:cNvPr id="75791" name="Group 44"/>
            <p:cNvGrpSpPr>
              <a:grpSpLocks/>
            </p:cNvGrpSpPr>
            <p:nvPr/>
          </p:nvGrpSpPr>
          <p:grpSpPr bwMode="auto">
            <a:xfrm>
              <a:off x="242888" y="1357313"/>
              <a:ext cx="477837" cy="477837"/>
              <a:chOff x="0" y="351"/>
              <a:chExt cx="401" cy="401"/>
            </a:xfrm>
          </p:grpSpPr>
          <p:sp>
            <p:nvSpPr>
              <p:cNvPr id="75801" name="Oval 45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02" name="Text Box 46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75792" name="Group 47"/>
            <p:cNvGrpSpPr>
              <a:grpSpLocks/>
            </p:cNvGrpSpPr>
            <p:nvPr/>
          </p:nvGrpSpPr>
          <p:grpSpPr bwMode="auto">
            <a:xfrm>
              <a:off x="3157538" y="1357313"/>
              <a:ext cx="477837" cy="477837"/>
              <a:chOff x="0" y="351"/>
              <a:chExt cx="401" cy="401"/>
            </a:xfrm>
          </p:grpSpPr>
          <p:sp>
            <p:nvSpPr>
              <p:cNvPr id="75799" name="Oval 48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800" name="Text Box 49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75793" name="Group 50"/>
            <p:cNvGrpSpPr>
              <a:grpSpLocks/>
            </p:cNvGrpSpPr>
            <p:nvPr/>
          </p:nvGrpSpPr>
          <p:grpSpPr bwMode="auto">
            <a:xfrm>
              <a:off x="6086475" y="1357313"/>
              <a:ext cx="477838" cy="477837"/>
              <a:chOff x="0" y="351"/>
              <a:chExt cx="401" cy="401"/>
            </a:xfrm>
          </p:grpSpPr>
          <p:sp>
            <p:nvSpPr>
              <p:cNvPr id="75797" name="Oval 5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98" name="Text Box 5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75794" name="Text Box 53"/>
            <p:cNvSpPr txBox="1">
              <a:spLocks noChangeArrowheads="1"/>
            </p:cNvSpPr>
            <p:nvPr/>
          </p:nvSpPr>
          <p:spPr bwMode="auto">
            <a:xfrm>
              <a:off x="3424238" y="3402013"/>
              <a:ext cx="2630487" cy="3108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GL calendar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GL Calendar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Standard transaction 	(loan)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Standard Transaction 	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Post transaction to GL 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Transaction Post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Balance sheet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Balance Sheet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pic>
          <p:nvPicPr>
            <p:cNvPr id="75796" name="Picture 1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89775" y="2028825"/>
              <a:ext cx="812800" cy="1200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QS-SU-630</a:t>
            </a:r>
          </a:p>
        </p:txBody>
      </p:sp>
      <p:pic>
        <p:nvPicPr>
          <p:cNvPr id="76804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Standard Edition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 Up Manufacturing Environment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</a:t>
            </a:r>
            <a:endParaRPr lang="en-US" dirty="0"/>
          </a:p>
        </p:txBody>
      </p:sp>
      <p:sp>
        <p:nvSpPr>
          <p:cNvPr id="788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QS-SU-650</a:t>
            </a:r>
          </a:p>
        </p:txBody>
      </p:sp>
      <p:sp>
        <p:nvSpPr>
          <p:cNvPr id="78872" name="Rectangle 64"/>
          <p:cNvSpPr>
            <a:spLocks noChangeArrowheads="1"/>
          </p:cNvSpPr>
          <p:nvPr/>
        </p:nvSpPr>
        <p:spPr bwMode="auto">
          <a:xfrm>
            <a:off x="2990850" y="4052888"/>
            <a:ext cx="6153150" cy="249872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243525" y="1314813"/>
            <a:ext cx="8616950" cy="4327525"/>
            <a:chOff x="184150" y="1754188"/>
            <a:chExt cx="8616950" cy="4327525"/>
          </a:xfrm>
        </p:grpSpPr>
        <p:sp>
          <p:nvSpPr>
            <p:cNvPr id="430082" name="Rectangle 2"/>
            <p:cNvSpPr>
              <a:spLocks noChangeArrowheads="1"/>
            </p:cNvSpPr>
            <p:nvPr/>
          </p:nvSpPr>
          <p:spPr bwMode="auto">
            <a:xfrm>
              <a:off x="3409950" y="429577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8852" name="Rectangle 3"/>
            <p:cNvSpPr>
              <a:spLocks noChangeArrowheads="1"/>
            </p:cNvSpPr>
            <p:nvPr/>
          </p:nvSpPr>
          <p:spPr bwMode="auto">
            <a:xfrm>
              <a:off x="3477659" y="4341813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78853" name="AutoShape 4"/>
            <p:cNvSpPr>
              <a:spLocks noChangeArrowheads="1"/>
            </p:cNvSpPr>
            <p:nvPr/>
          </p:nvSpPr>
          <p:spPr bwMode="auto">
            <a:xfrm>
              <a:off x="2820988" y="478472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78854" name="Group 5"/>
            <p:cNvGrpSpPr>
              <a:grpSpLocks/>
            </p:cNvGrpSpPr>
            <p:nvPr/>
          </p:nvGrpSpPr>
          <p:grpSpPr bwMode="auto">
            <a:xfrm>
              <a:off x="3194050" y="4068763"/>
              <a:ext cx="477838" cy="477837"/>
              <a:chOff x="0" y="351"/>
              <a:chExt cx="401" cy="401"/>
            </a:xfrm>
          </p:grpSpPr>
          <p:sp>
            <p:nvSpPr>
              <p:cNvPr id="78898" name="Oval 6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99" name="Text Box 7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pic>
          <p:nvPicPr>
            <p:cNvPr id="78855" name="Picture 8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0675" y="4689475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090" name="Rectangle 10"/>
            <p:cNvSpPr>
              <a:spLocks noChangeArrowheads="1"/>
            </p:cNvSpPr>
            <p:nvPr/>
          </p:nvSpPr>
          <p:spPr bwMode="auto">
            <a:xfrm>
              <a:off x="4318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30091" name="Rectangle 11"/>
            <p:cNvSpPr>
              <a:spLocks noChangeArrowheads="1"/>
            </p:cNvSpPr>
            <p:nvPr/>
          </p:nvSpPr>
          <p:spPr bwMode="auto">
            <a:xfrm>
              <a:off x="33782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30092" name="Rectangle 12"/>
            <p:cNvSpPr>
              <a:spLocks noChangeArrowheads="1"/>
            </p:cNvSpPr>
            <p:nvPr/>
          </p:nvSpPr>
          <p:spPr bwMode="auto">
            <a:xfrm>
              <a:off x="630555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8859" name="Rectangle 30"/>
            <p:cNvSpPr>
              <a:spLocks noChangeArrowheads="1"/>
            </p:cNvSpPr>
            <p:nvPr/>
          </p:nvSpPr>
          <p:spPr bwMode="auto">
            <a:xfrm>
              <a:off x="3367384" y="2078038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78860" name="Rectangle 31"/>
            <p:cNvSpPr>
              <a:spLocks noChangeArrowheads="1"/>
            </p:cNvSpPr>
            <p:nvPr/>
          </p:nvSpPr>
          <p:spPr bwMode="auto">
            <a:xfrm>
              <a:off x="623888" y="2001838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78861" name="Picture 32" descr="BS0104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1788" y="2527300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862" name="Rectangle 33"/>
            <p:cNvSpPr>
              <a:spLocks noChangeArrowheads="1"/>
            </p:cNvSpPr>
            <p:nvPr/>
          </p:nvSpPr>
          <p:spPr bwMode="auto">
            <a:xfrm>
              <a:off x="6350070" y="2078038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grpSp>
          <p:nvGrpSpPr>
            <p:cNvPr id="78863" name="Group 34"/>
            <p:cNvGrpSpPr>
              <a:grpSpLocks/>
            </p:cNvGrpSpPr>
            <p:nvPr/>
          </p:nvGrpSpPr>
          <p:grpSpPr bwMode="auto">
            <a:xfrm>
              <a:off x="688975" y="2743200"/>
              <a:ext cx="2117725" cy="863600"/>
              <a:chOff x="673" y="1182"/>
              <a:chExt cx="1810" cy="739"/>
            </a:xfrm>
          </p:grpSpPr>
          <p:sp>
            <p:nvSpPr>
              <p:cNvPr id="78885" name="Freeform 35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86" name="AutoShape 36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87" name="AutoShape 37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88" name="AutoShape 38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89" name="AutoShape 39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90" name="Rectangle 40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91" name="Rectangle 41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92" name="AutoShape 42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93" name="Rectangle 43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94" name="AutoShape 44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95" name="AutoShape 45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96" name="AutoShape 46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97" name="Freeform 47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78864" name="Group 48"/>
            <p:cNvGrpSpPr>
              <a:grpSpLocks/>
            </p:cNvGrpSpPr>
            <p:nvPr/>
          </p:nvGrpSpPr>
          <p:grpSpPr bwMode="auto">
            <a:xfrm>
              <a:off x="184150" y="1754188"/>
              <a:ext cx="477838" cy="477837"/>
              <a:chOff x="0" y="351"/>
              <a:chExt cx="401" cy="401"/>
            </a:xfrm>
          </p:grpSpPr>
          <p:sp>
            <p:nvSpPr>
              <p:cNvPr id="78883" name="Oval 49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84" name="Text Box 50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78865" name="Group 51"/>
            <p:cNvGrpSpPr>
              <a:grpSpLocks/>
            </p:cNvGrpSpPr>
            <p:nvPr/>
          </p:nvGrpSpPr>
          <p:grpSpPr bwMode="auto">
            <a:xfrm>
              <a:off x="3098800" y="1754188"/>
              <a:ext cx="477838" cy="477837"/>
              <a:chOff x="0" y="351"/>
              <a:chExt cx="401" cy="401"/>
            </a:xfrm>
          </p:grpSpPr>
          <p:sp>
            <p:nvSpPr>
              <p:cNvPr id="78881" name="Oval 52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82" name="Text Box 53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78866" name="Group 54"/>
            <p:cNvGrpSpPr>
              <a:grpSpLocks/>
            </p:cNvGrpSpPr>
            <p:nvPr/>
          </p:nvGrpSpPr>
          <p:grpSpPr bwMode="auto">
            <a:xfrm>
              <a:off x="6027738" y="1754188"/>
              <a:ext cx="477837" cy="477837"/>
              <a:chOff x="0" y="351"/>
              <a:chExt cx="401" cy="401"/>
            </a:xfrm>
          </p:grpSpPr>
          <p:sp>
            <p:nvSpPr>
              <p:cNvPr id="78879" name="Oval 55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80" name="Text Box 56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430137" name="Rectangle 57"/>
            <p:cNvSpPr>
              <a:spLocks noChangeArrowheads="1"/>
            </p:cNvSpPr>
            <p:nvPr/>
          </p:nvSpPr>
          <p:spPr bwMode="auto">
            <a:xfrm>
              <a:off x="430213" y="435292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78868" name="Rectangle 58"/>
            <p:cNvSpPr>
              <a:spLocks noChangeArrowheads="1"/>
            </p:cNvSpPr>
            <p:nvPr/>
          </p:nvSpPr>
          <p:spPr bwMode="auto">
            <a:xfrm>
              <a:off x="457200" y="4398963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grpSp>
          <p:nvGrpSpPr>
            <p:cNvPr id="78869" name="Group 59"/>
            <p:cNvGrpSpPr>
              <a:grpSpLocks/>
            </p:cNvGrpSpPr>
            <p:nvPr/>
          </p:nvGrpSpPr>
          <p:grpSpPr bwMode="auto">
            <a:xfrm>
              <a:off x="236538" y="4125913"/>
              <a:ext cx="477837" cy="477837"/>
              <a:chOff x="0" y="351"/>
              <a:chExt cx="401" cy="401"/>
            </a:xfrm>
          </p:grpSpPr>
          <p:sp>
            <p:nvSpPr>
              <p:cNvPr id="78877" name="Oval 6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878" name="Text Box 6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78870" name="Picture 62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814888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8871" name="AutoShape 63"/>
            <p:cNvCxnSpPr>
              <a:cxnSpLocks noChangeShapeType="1"/>
              <a:stCxn id="430092" idx="3"/>
              <a:endCxn id="430137" idx="1"/>
            </p:cNvCxnSpPr>
            <p:nvPr/>
          </p:nvCxnSpPr>
          <p:spPr bwMode="auto">
            <a:xfrm flipH="1">
              <a:off x="430213" y="2847975"/>
              <a:ext cx="8370887" cy="2370138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sp>
          <p:nvSpPr>
            <p:cNvPr id="78873" name="AutoShape 65"/>
            <p:cNvSpPr>
              <a:spLocks noChangeArrowheads="1"/>
            </p:cNvSpPr>
            <p:nvPr/>
          </p:nvSpPr>
          <p:spPr bwMode="auto">
            <a:xfrm>
              <a:off x="2787650" y="2471738"/>
              <a:ext cx="693738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4" name="AutoShape 67"/>
            <p:cNvSpPr>
              <a:spLocks noChangeArrowheads="1"/>
            </p:cNvSpPr>
            <p:nvPr/>
          </p:nvSpPr>
          <p:spPr bwMode="auto">
            <a:xfrm>
              <a:off x="5738813" y="2471738"/>
              <a:ext cx="693737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78876" name="Picture 1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61213" y="2495550"/>
              <a:ext cx="752475" cy="1114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Concepts </a:t>
            </a:r>
          </a:p>
          <a:p>
            <a:pPr lvl="1" eaLnBrk="1" hangingPunct="1"/>
            <a:r>
              <a:rPr lang="en-US" smtClean="0"/>
              <a:t> Shop Calendar </a:t>
            </a:r>
          </a:p>
          <a:p>
            <a:pPr lvl="1" eaLnBrk="1" hangingPunct="1"/>
            <a:r>
              <a:rPr lang="en-US" smtClean="0"/>
              <a:t> Departments</a:t>
            </a:r>
          </a:p>
          <a:p>
            <a:pPr lvl="1" eaLnBrk="1" hangingPunct="1"/>
            <a:r>
              <a:rPr lang="en-US" smtClean="0"/>
              <a:t> Work Centers / Machines</a:t>
            </a:r>
          </a:p>
          <a:p>
            <a:pPr lvl="1" eaLnBrk="1" hangingPunct="1"/>
            <a:r>
              <a:rPr lang="en-US" smtClean="0"/>
              <a:t> Routings</a:t>
            </a:r>
          </a:p>
          <a:p>
            <a:pPr eaLnBrk="1" hangingPunct="1"/>
            <a:r>
              <a:rPr lang="en-US" smtClean="0"/>
              <a:t> Example</a:t>
            </a:r>
          </a:p>
          <a:p>
            <a:pPr lvl="1" eaLnBrk="1" hangingPunct="1"/>
            <a:r>
              <a:rPr lang="en-US" smtClean="0"/>
              <a:t>Set Up Shop Calendar</a:t>
            </a:r>
          </a:p>
          <a:p>
            <a:pPr lvl="1" eaLnBrk="1" hangingPunct="1"/>
            <a:r>
              <a:rPr lang="en-US" smtClean="0"/>
              <a:t>Define Departments</a:t>
            </a:r>
          </a:p>
          <a:p>
            <a:pPr lvl="1" eaLnBrk="1" hangingPunct="1"/>
            <a:r>
              <a:rPr lang="en-US" smtClean="0"/>
              <a:t>Define Work Centers / Machines</a:t>
            </a:r>
          </a:p>
          <a:p>
            <a:pPr lvl="1" eaLnBrk="1" hangingPunct="1"/>
            <a:r>
              <a:rPr lang="en-US" smtClean="0"/>
              <a:t>Set Up Routings</a:t>
            </a:r>
          </a:p>
          <a:p>
            <a:pPr eaLnBrk="1" hangingPunct="1"/>
            <a:r>
              <a:rPr lang="en-US" smtClean="0"/>
              <a:t> Activity</a:t>
            </a:r>
          </a:p>
          <a:p>
            <a:pPr eaLnBrk="1" hangingPunct="1"/>
            <a:endParaRPr lang="en-US" smtClean="0"/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Manufacturing:</a:t>
            </a:r>
            <a:r>
              <a:rPr lang="en-US" b="0" smtClean="0"/>
              <a:t> </a:t>
            </a:r>
            <a:r>
              <a:rPr lang="en-US" smtClean="0"/>
              <a:t>Topics</a:t>
            </a:r>
          </a:p>
        </p:txBody>
      </p:sp>
      <p:sp>
        <p:nvSpPr>
          <p:cNvPr id="798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QS-SU-660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information provided by a department</a:t>
            </a:r>
          </a:p>
          <a:p>
            <a:r>
              <a:rPr lang="en-US" dirty="0" smtClean="0"/>
              <a:t> Describe the information provided by a work center</a:t>
            </a:r>
          </a:p>
          <a:p>
            <a:r>
              <a:rPr lang="en-US" dirty="0" smtClean="0"/>
              <a:t> Describe the information provided by a routing</a:t>
            </a:r>
          </a:p>
          <a:p>
            <a:r>
              <a:rPr lang="en-US" dirty="0" smtClean="0"/>
              <a:t> Set up a shop calendar, department, work center, and routing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Manufacturing: Learning Objectives</a:t>
            </a:r>
          </a:p>
        </p:txBody>
      </p:sp>
      <p:sp>
        <p:nvSpPr>
          <p:cNvPr id="808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QS-SU-670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Process Flow</a:t>
            </a:r>
            <a:endParaRPr lang="en-US" dirty="0"/>
          </a:p>
        </p:txBody>
      </p:sp>
      <p:sp>
        <p:nvSpPr>
          <p:cNvPr id="819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QS-SU-680</a:t>
            </a:r>
          </a:p>
        </p:txBody>
      </p:sp>
      <p:grpSp>
        <p:nvGrpSpPr>
          <p:cNvPr id="81923" name="Group 1028"/>
          <p:cNvGrpSpPr>
            <a:grpSpLocks/>
          </p:cNvGrpSpPr>
          <p:nvPr/>
        </p:nvGrpSpPr>
        <p:grpSpPr bwMode="auto">
          <a:xfrm>
            <a:off x="3245300" y="1837800"/>
            <a:ext cx="2636838" cy="3363913"/>
            <a:chOff x="270" y="600"/>
            <a:chExt cx="1661" cy="2119"/>
          </a:xfrm>
        </p:grpSpPr>
        <p:sp>
          <p:nvSpPr>
            <p:cNvPr id="270341" name="Rectangle 1029"/>
            <p:cNvSpPr>
              <a:spLocks noChangeArrowheads="1"/>
            </p:cNvSpPr>
            <p:nvPr/>
          </p:nvSpPr>
          <p:spPr bwMode="auto">
            <a:xfrm>
              <a:off x="270" y="600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Set up shop calendar</a:t>
              </a:r>
            </a:p>
          </p:txBody>
        </p:sp>
        <p:sp>
          <p:nvSpPr>
            <p:cNvPr id="81926" name="Line 1030"/>
            <p:cNvSpPr>
              <a:spLocks noChangeShapeType="1"/>
            </p:cNvSpPr>
            <p:nvPr/>
          </p:nvSpPr>
          <p:spPr bwMode="auto">
            <a:xfrm>
              <a:off x="1108" y="980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0343" name="Rectangle 1031"/>
            <p:cNvSpPr>
              <a:spLocks noChangeArrowheads="1"/>
            </p:cNvSpPr>
            <p:nvPr/>
          </p:nvSpPr>
          <p:spPr bwMode="auto">
            <a:xfrm>
              <a:off x="270" y="1170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Define departments</a:t>
              </a:r>
            </a:p>
          </p:txBody>
        </p:sp>
        <p:sp>
          <p:nvSpPr>
            <p:cNvPr id="81928" name="Line 1032"/>
            <p:cNvSpPr>
              <a:spLocks noChangeShapeType="1"/>
            </p:cNvSpPr>
            <p:nvPr/>
          </p:nvSpPr>
          <p:spPr bwMode="auto">
            <a:xfrm>
              <a:off x="1108" y="1553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270" y="174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Define work centers/machines</a:t>
              </a:r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270" y="2338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Set up routings</a:t>
              </a:r>
            </a:p>
          </p:txBody>
        </p:sp>
        <p:sp>
          <p:nvSpPr>
            <p:cNvPr id="81931" name="Line 1035"/>
            <p:cNvSpPr>
              <a:spLocks noChangeShapeType="1"/>
            </p:cNvSpPr>
            <p:nvPr/>
          </p:nvSpPr>
          <p:spPr bwMode="auto">
            <a:xfrm>
              <a:off x="1108" y="2137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itle 8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Shop Calendar</a:t>
            </a:r>
            <a:endParaRPr lang="en-US" dirty="0"/>
          </a:p>
        </p:txBody>
      </p:sp>
      <p:sp>
        <p:nvSpPr>
          <p:cNvPr id="829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QS-SU-690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1009013" y="810438"/>
            <a:ext cx="7121525" cy="5487987"/>
            <a:chOff x="1068388" y="1119188"/>
            <a:chExt cx="7121525" cy="5487987"/>
          </a:xfrm>
        </p:grpSpPr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>
              <a:off x="1814513" y="1119188"/>
              <a:ext cx="5621337" cy="4233862"/>
            </a:xfrm>
            <a:prstGeom prst="rect">
              <a:avLst/>
            </a:prstGeom>
            <a:solidFill>
              <a:srgbClr val="F8F1E1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82949" name="Group 13"/>
            <p:cNvGrpSpPr>
              <a:grpSpLocks/>
            </p:cNvGrpSpPr>
            <p:nvPr/>
          </p:nvGrpSpPr>
          <p:grpSpPr bwMode="auto">
            <a:xfrm>
              <a:off x="3173413" y="1181100"/>
              <a:ext cx="2873375" cy="1173163"/>
              <a:chOff x="673" y="1182"/>
              <a:chExt cx="1810" cy="739"/>
            </a:xfrm>
          </p:grpSpPr>
          <p:sp>
            <p:nvSpPr>
              <p:cNvPr id="83012" name="Freeform 1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13" name="AutoShape 1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14" name="AutoShape 1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15" name="AutoShape 1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16" name="AutoShape 1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17" name="Rectangle 1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18" name="Rectangle 2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19" name="AutoShape 2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20" name="Rectangle 2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21" name="AutoShape 2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22" name="AutoShape 2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23" name="AutoShape 2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024" name="Freeform 2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2950" name="Rectangle 27"/>
            <p:cNvSpPr>
              <a:spLocks noChangeArrowheads="1"/>
            </p:cNvSpPr>
            <p:nvPr/>
          </p:nvSpPr>
          <p:spPr bwMode="auto">
            <a:xfrm>
              <a:off x="3596726" y="2289175"/>
              <a:ext cx="2247411" cy="6726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>
                  <a:latin typeface="+mj-lt"/>
                </a:rPr>
                <a:t>QMI Incorporated</a:t>
              </a:r>
              <a:br>
                <a:rPr lang="en-US" sz="1800">
                  <a:latin typeface="+mj-lt"/>
                </a:rPr>
              </a:br>
              <a:r>
                <a:rPr lang="en-US" sz="1800">
                  <a:latin typeface="+mj-lt"/>
                </a:rPr>
                <a:t>(Site 8000)</a:t>
              </a:r>
            </a:p>
          </p:txBody>
        </p:sp>
        <p:sp>
          <p:nvSpPr>
            <p:cNvPr id="273436" name="Rectangle 28"/>
            <p:cNvSpPr>
              <a:spLocks noChangeArrowheads="1"/>
            </p:cNvSpPr>
            <p:nvPr/>
          </p:nvSpPr>
          <p:spPr bwMode="auto">
            <a:xfrm>
              <a:off x="2322513" y="2928938"/>
              <a:ext cx="1265237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ABC</a:t>
              </a:r>
            </a:p>
          </p:txBody>
        </p:sp>
        <p:sp>
          <p:nvSpPr>
            <p:cNvPr id="273437" name="Rectangle 29"/>
            <p:cNvSpPr>
              <a:spLocks noChangeArrowheads="1"/>
            </p:cNvSpPr>
            <p:nvPr/>
          </p:nvSpPr>
          <p:spPr bwMode="auto">
            <a:xfrm>
              <a:off x="1125538" y="3949700"/>
              <a:ext cx="7026275" cy="355600"/>
            </a:xfrm>
            <a:prstGeom prst="rect">
              <a:avLst/>
            </a:prstGeom>
            <a:solidFill>
              <a:srgbClr val="E4C88A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Shop Calendar</a:t>
              </a:r>
            </a:p>
          </p:txBody>
        </p:sp>
        <p:sp>
          <p:nvSpPr>
            <p:cNvPr id="273438" name="Rectangle 30"/>
            <p:cNvSpPr>
              <a:spLocks noChangeArrowheads="1"/>
            </p:cNvSpPr>
            <p:nvPr/>
          </p:nvSpPr>
          <p:spPr bwMode="auto">
            <a:xfrm>
              <a:off x="1114425" y="4306888"/>
              <a:ext cx="7040563" cy="114935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82954" name="Rectangle 31"/>
            <p:cNvSpPr>
              <a:spLocks noChangeArrowheads="1"/>
            </p:cNvSpPr>
            <p:nvPr/>
          </p:nvSpPr>
          <p:spPr bwMode="auto">
            <a:xfrm>
              <a:off x="5137150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55" name="Rectangle 32"/>
            <p:cNvSpPr>
              <a:spLocks noChangeArrowheads="1"/>
            </p:cNvSpPr>
            <p:nvPr/>
          </p:nvSpPr>
          <p:spPr bwMode="auto">
            <a:xfrm>
              <a:off x="615473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56" name="Rectangle 33"/>
            <p:cNvSpPr>
              <a:spLocks noChangeArrowheads="1"/>
            </p:cNvSpPr>
            <p:nvPr/>
          </p:nvSpPr>
          <p:spPr bwMode="auto">
            <a:xfrm>
              <a:off x="717232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57" name="Rectangle 34"/>
            <p:cNvSpPr>
              <a:spLocks noChangeArrowheads="1"/>
            </p:cNvSpPr>
            <p:nvPr/>
          </p:nvSpPr>
          <p:spPr bwMode="auto">
            <a:xfrm>
              <a:off x="4121150" y="4319588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58" name="Rectangle 35"/>
            <p:cNvSpPr>
              <a:spLocks noChangeArrowheads="1"/>
            </p:cNvSpPr>
            <p:nvPr/>
          </p:nvSpPr>
          <p:spPr bwMode="auto">
            <a:xfrm>
              <a:off x="3103563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59" name="Rectangle 36"/>
            <p:cNvSpPr>
              <a:spLocks noChangeArrowheads="1"/>
            </p:cNvSpPr>
            <p:nvPr/>
          </p:nvSpPr>
          <p:spPr bwMode="auto">
            <a:xfrm>
              <a:off x="208597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60" name="Rectangle 37"/>
            <p:cNvSpPr>
              <a:spLocks noChangeArrowheads="1"/>
            </p:cNvSpPr>
            <p:nvPr/>
          </p:nvSpPr>
          <p:spPr bwMode="auto">
            <a:xfrm>
              <a:off x="106838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61" name="Text Box 38"/>
            <p:cNvSpPr txBox="1">
              <a:spLocks noChangeArrowheads="1"/>
            </p:cNvSpPr>
            <p:nvPr/>
          </p:nvSpPr>
          <p:spPr bwMode="auto">
            <a:xfrm>
              <a:off x="1114425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82962" name="Text Box 39"/>
            <p:cNvSpPr txBox="1">
              <a:spLocks noChangeArrowheads="1"/>
            </p:cNvSpPr>
            <p:nvPr/>
          </p:nvSpPr>
          <p:spPr bwMode="auto">
            <a:xfrm>
              <a:off x="3155950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82963" name="Text Box 40"/>
            <p:cNvSpPr txBox="1">
              <a:spLocks noChangeArrowheads="1"/>
            </p:cNvSpPr>
            <p:nvPr/>
          </p:nvSpPr>
          <p:spPr bwMode="auto">
            <a:xfrm>
              <a:off x="41735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82964" name="Text Box 41"/>
            <p:cNvSpPr txBox="1">
              <a:spLocks noChangeArrowheads="1"/>
            </p:cNvSpPr>
            <p:nvPr/>
          </p:nvSpPr>
          <p:spPr bwMode="auto">
            <a:xfrm>
              <a:off x="2098675" y="4419600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82965" name="Text Box 42"/>
            <p:cNvSpPr txBox="1">
              <a:spLocks noChangeArrowheads="1"/>
            </p:cNvSpPr>
            <p:nvPr/>
          </p:nvSpPr>
          <p:spPr bwMode="auto">
            <a:xfrm>
              <a:off x="5180013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82966" name="Text Box 43"/>
            <p:cNvSpPr txBox="1">
              <a:spLocks noChangeArrowheads="1"/>
            </p:cNvSpPr>
            <p:nvPr/>
          </p:nvSpPr>
          <p:spPr bwMode="auto">
            <a:xfrm>
              <a:off x="62309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82967" name="Text Box 44"/>
            <p:cNvSpPr txBox="1">
              <a:spLocks noChangeArrowheads="1"/>
            </p:cNvSpPr>
            <p:nvPr/>
          </p:nvSpPr>
          <p:spPr bwMode="auto">
            <a:xfrm>
              <a:off x="721518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82968" name="Line 45"/>
            <p:cNvSpPr>
              <a:spLocks noChangeShapeType="1"/>
            </p:cNvSpPr>
            <p:nvPr/>
          </p:nvSpPr>
          <p:spPr bwMode="auto">
            <a:xfrm>
              <a:off x="20732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69" name="Line 46"/>
            <p:cNvSpPr>
              <a:spLocks noChangeShapeType="1"/>
            </p:cNvSpPr>
            <p:nvPr/>
          </p:nvSpPr>
          <p:spPr bwMode="auto">
            <a:xfrm>
              <a:off x="3100388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70" name="Line 47"/>
            <p:cNvSpPr>
              <a:spLocks noChangeShapeType="1"/>
            </p:cNvSpPr>
            <p:nvPr/>
          </p:nvSpPr>
          <p:spPr bwMode="auto">
            <a:xfrm>
              <a:off x="41179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71" name="Line 48"/>
            <p:cNvSpPr>
              <a:spLocks noChangeShapeType="1"/>
            </p:cNvSpPr>
            <p:nvPr/>
          </p:nvSpPr>
          <p:spPr bwMode="auto">
            <a:xfrm>
              <a:off x="5135563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72" name="Line 49"/>
            <p:cNvSpPr>
              <a:spLocks noChangeShapeType="1"/>
            </p:cNvSpPr>
            <p:nvPr/>
          </p:nvSpPr>
          <p:spPr bwMode="auto">
            <a:xfrm>
              <a:off x="6153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73" name="Line 50"/>
            <p:cNvSpPr>
              <a:spLocks noChangeShapeType="1"/>
            </p:cNvSpPr>
            <p:nvPr/>
          </p:nvSpPr>
          <p:spPr bwMode="auto">
            <a:xfrm>
              <a:off x="7169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74" name="Line 51"/>
            <p:cNvSpPr>
              <a:spLocks noChangeShapeType="1"/>
            </p:cNvSpPr>
            <p:nvPr/>
          </p:nvSpPr>
          <p:spPr bwMode="auto">
            <a:xfrm flipH="1">
              <a:off x="1114425" y="4316413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75" name="Line 52"/>
            <p:cNvSpPr>
              <a:spLocks noChangeShapeType="1"/>
            </p:cNvSpPr>
            <p:nvPr/>
          </p:nvSpPr>
          <p:spPr bwMode="auto">
            <a:xfrm flipH="1">
              <a:off x="7218363" y="4316413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76" name="Text Box 53"/>
            <p:cNvSpPr txBox="1">
              <a:spLocks noChangeArrowheads="1"/>
            </p:cNvSpPr>
            <p:nvPr/>
          </p:nvSpPr>
          <p:spPr bwMode="auto">
            <a:xfrm>
              <a:off x="2098675" y="4584700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</a:t>
              </a:r>
            </a:p>
          </p:txBody>
        </p:sp>
        <p:sp>
          <p:nvSpPr>
            <p:cNvPr id="82977" name="Text Box 54"/>
            <p:cNvSpPr txBox="1">
              <a:spLocks noChangeArrowheads="1"/>
            </p:cNvSpPr>
            <p:nvPr/>
          </p:nvSpPr>
          <p:spPr bwMode="auto">
            <a:xfrm>
              <a:off x="313848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2</a:t>
              </a:r>
            </a:p>
          </p:txBody>
        </p:sp>
        <p:sp>
          <p:nvSpPr>
            <p:cNvPr id="82978" name="Text Box 55"/>
            <p:cNvSpPr txBox="1">
              <a:spLocks noChangeArrowheads="1"/>
            </p:cNvSpPr>
            <p:nvPr/>
          </p:nvSpPr>
          <p:spPr bwMode="auto">
            <a:xfrm>
              <a:off x="41497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3</a:t>
              </a:r>
            </a:p>
          </p:txBody>
        </p:sp>
        <p:sp>
          <p:nvSpPr>
            <p:cNvPr id="82979" name="Text Box 56"/>
            <p:cNvSpPr txBox="1">
              <a:spLocks noChangeArrowheads="1"/>
            </p:cNvSpPr>
            <p:nvPr/>
          </p:nvSpPr>
          <p:spPr bwMode="auto">
            <a:xfrm>
              <a:off x="517683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4</a:t>
              </a:r>
            </a:p>
          </p:txBody>
        </p:sp>
        <p:sp>
          <p:nvSpPr>
            <p:cNvPr id="82980" name="Text Box 57"/>
            <p:cNvSpPr txBox="1">
              <a:spLocks noChangeArrowheads="1"/>
            </p:cNvSpPr>
            <p:nvPr/>
          </p:nvSpPr>
          <p:spPr bwMode="auto">
            <a:xfrm>
              <a:off x="62071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5</a:t>
              </a:r>
            </a:p>
          </p:txBody>
        </p:sp>
        <p:sp>
          <p:nvSpPr>
            <p:cNvPr id="273466" name="Rectangle 58"/>
            <p:cNvSpPr>
              <a:spLocks noChangeArrowheads="1"/>
            </p:cNvSpPr>
            <p:nvPr/>
          </p:nvSpPr>
          <p:spPr bwMode="auto">
            <a:xfrm>
              <a:off x="1114425" y="5446713"/>
              <a:ext cx="7040563" cy="114935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82982" name="Rectangle 59"/>
            <p:cNvSpPr>
              <a:spLocks noChangeArrowheads="1"/>
            </p:cNvSpPr>
            <p:nvPr/>
          </p:nvSpPr>
          <p:spPr bwMode="auto">
            <a:xfrm>
              <a:off x="5137150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83" name="Rectangle 60"/>
            <p:cNvSpPr>
              <a:spLocks noChangeArrowheads="1"/>
            </p:cNvSpPr>
            <p:nvPr/>
          </p:nvSpPr>
          <p:spPr bwMode="auto">
            <a:xfrm>
              <a:off x="615473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84" name="Rectangle 61"/>
            <p:cNvSpPr>
              <a:spLocks noChangeArrowheads="1"/>
            </p:cNvSpPr>
            <p:nvPr/>
          </p:nvSpPr>
          <p:spPr bwMode="auto">
            <a:xfrm>
              <a:off x="717232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85" name="Rectangle 62"/>
            <p:cNvSpPr>
              <a:spLocks noChangeArrowheads="1"/>
            </p:cNvSpPr>
            <p:nvPr/>
          </p:nvSpPr>
          <p:spPr bwMode="auto">
            <a:xfrm>
              <a:off x="4121150" y="5459413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86" name="Rectangle 63"/>
            <p:cNvSpPr>
              <a:spLocks noChangeArrowheads="1"/>
            </p:cNvSpPr>
            <p:nvPr/>
          </p:nvSpPr>
          <p:spPr bwMode="auto">
            <a:xfrm>
              <a:off x="3103563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87" name="Rectangle 64"/>
            <p:cNvSpPr>
              <a:spLocks noChangeArrowheads="1"/>
            </p:cNvSpPr>
            <p:nvPr/>
          </p:nvSpPr>
          <p:spPr bwMode="auto">
            <a:xfrm>
              <a:off x="208597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88" name="Rectangle 65"/>
            <p:cNvSpPr>
              <a:spLocks noChangeArrowheads="1"/>
            </p:cNvSpPr>
            <p:nvPr/>
          </p:nvSpPr>
          <p:spPr bwMode="auto">
            <a:xfrm>
              <a:off x="106838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82989" name="Text Box 66"/>
            <p:cNvSpPr txBox="1">
              <a:spLocks noChangeArrowheads="1"/>
            </p:cNvSpPr>
            <p:nvPr/>
          </p:nvSpPr>
          <p:spPr bwMode="auto">
            <a:xfrm>
              <a:off x="1114425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82990" name="Text Box 67"/>
            <p:cNvSpPr txBox="1">
              <a:spLocks noChangeArrowheads="1"/>
            </p:cNvSpPr>
            <p:nvPr/>
          </p:nvSpPr>
          <p:spPr bwMode="auto">
            <a:xfrm>
              <a:off x="3155950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82991" name="Text Box 68"/>
            <p:cNvSpPr txBox="1">
              <a:spLocks noChangeArrowheads="1"/>
            </p:cNvSpPr>
            <p:nvPr/>
          </p:nvSpPr>
          <p:spPr bwMode="auto">
            <a:xfrm>
              <a:off x="41735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82992" name="Text Box 69"/>
            <p:cNvSpPr txBox="1">
              <a:spLocks noChangeArrowheads="1"/>
            </p:cNvSpPr>
            <p:nvPr/>
          </p:nvSpPr>
          <p:spPr bwMode="auto">
            <a:xfrm>
              <a:off x="2098675" y="5559425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82993" name="Text Box 70"/>
            <p:cNvSpPr txBox="1">
              <a:spLocks noChangeArrowheads="1"/>
            </p:cNvSpPr>
            <p:nvPr/>
          </p:nvSpPr>
          <p:spPr bwMode="auto">
            <a:xfrm>
              <a:off x="5180013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82994" name="Text Box 71"/>
            <p:cNvSpPr txBox="1">
              <a:spLocks noChangeArrowheads="1"/>
            </p:cNvSpPr>
            <p:nvPr/>
          </p:nvSpPr>
          <p:spPr bwMode="auto">
            <a:xfrm>
              <a:off x="62309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82995" name="Text Box 72"/>
            <p:cNvSpPr txBox="1">
              <a:spLocks noChangeArrowheads="1"/>
            </p:cNvSpPr>
            <p:nvPr/>
          </p:nvSpPr>
          <p:spPr bwMode="auto">
            <a:xfrm>
              <a:off x="721518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82996" name="Line 73"/>
            <p:cNvSpPr>
              <a:spLocks noChangeShapeType="1"/>
            </p:cNvSpPr>
            <p:nvPr/>
          </p:nvSpPr>
          <p:spPr bwMode="auto">
            <a:xfrm>
              <a:off x="20732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97" name="Line 74"/>
            <p:cNvSpPr>
              <a:spLocks noChangeShapeType="1"/>
            </p:cNvSpPr>
            <p:nvPr/>
          </p:nvSpPr>
          <p:spPr bwMode="auto">
            <a:xfrm>
              <a:off x="3100388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98" name="Line 75"/>
            <p:cNvSpPr>
              <a:spLocks noChangeShapeType="1"/>
            </p:cNvSpPr>
            <p:nvPr/>
          </p:nvSpPr>
          <p:spPr bwMode="auto">
            <a:xfrm>
              <a:off x="41179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99" name="Line 76"/>
            <p:cNvSpPr>
              <a:spLocks noChangeShapeType="1"/>
            </p:cNvSpPr>
            <p:nvPr/>
          </p:nvSpPr>
          <p:spPr bwMode="auto">
            <a:xfrm>
              <a:off x="5135563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00" name="Line 77"/>
            <p:cNvSpPr>
              <a:spLocks noChangeShapeType="1"/>
            </p:cNvSpPr>
            <p:nvPr/>
          </p:nvSpPr>
          <p:spPr bwMode="auto">
            <a:xfrm>
              <a:off x="6153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01" name="Line 78"/>
            <p:cNvSpPr>
              <a:spLocks noChangeShapeType="1"/>
            </p:cNvSpPr>
            <p:nvPr/>
          </p:nvSpPr>
          <p:spPr bwMode="auto">
            <a:xfrm>
              <a:off x="7169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02" name="Line 79"/>
            <p:cNvSpPr>
              <a:spLocks noChangeShapeType="1"/>
            </p:cNvSpPr>
            <p:nvPr/>
          </p:nvSpPr>
          <p:spPr bwMode="auto">
            <a:xfrm flipH="1">
              <a:off x="1114425" y="5456238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03" name="Line 80"/>
            <p:cNvSpPr>
              <a:spLocks noChangeShapeType="1"/>
            </p:cNvSpPr>
            <p:nvPr/>
          </p:nvSpPr>
          <p:spPr bwMode="auto">
            <a:xfrm flipH="1">
              <a:off x="7218363" y="5456238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04" name="Text Box 81"/>
            <p:cNvSpPr txBox="1">
              <a:spLocks noChangeArrowheads="1"/>
            </p:cNvSpPr>
            <p:nvPr/>
          </p:nvSpPr>
          <p:spPr bwMode="auto">
            <a:xfrm>
              <a:off x="2098675" y="5724525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6</a:t>
              </a:r>
            </a:p>
          </p:txBody>
        </p:sp>
        <p:sp>
          <p:nvSpPr>
            <p:cNvPr id="83005" name="Text Box 82"/>
            <p:cNvSpPr txBox="1">
              <a:spLocks noChangeArrowheads="1"/>
            </p:cNvSpPr>
            <p:nvPr/>
          </p:nvSpPr>
          <p:spPr bwMode="auto">
            <a:xfrm>
              <a:off x="313848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7</a:t>
              </a:r>
            </a:p>
          </p:txBody>
        </p:sp>
        <p:sp>
          <p:nvSpPr>
            <p:cNvPr id="83006" name="Text Box 83"/>
            <p:cNvSpPr txBox="1">
              <a:spLocks noChangeArrowheads="1"/>
            </p:cNvSpPr>
            <p:nvPr/>
          </p:nvSpPr>
          <p:spPr bwMode="auto">
            <a:xfrm>
              <a:off x="41497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8</a:t>
              </a:r>
            </a:p>
          </p:txBody>
        </p:sp>
        <p:sp>
          <p:nvSpPr>
            <p:cNvPr id="83007" name="Text Box 84"/>
            <p:cNvSpPr txBox="1">
              <a:spLocks noChangeArrowheads="1"/>
            </p:cNvSpPr>
            <p:nvPr/>
          </p:nvSpPr>
          <p:spPr bwMode="auto">
            <a:xfrm>
              <a:off x="517683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9</a:t>
              </a:r>
            </a:p>
          </p:txBody>
        </p:sp>
        <p:sp>
          <p:nvSpPr>
            <p:cNvPr id="83008" name="Text Box 85"/>
            <p:cNvSpPr txBox="1">
              <a:spLocks noChangeArrowheads="1"/>
            </p:cNvSpPr>
            <p:nvPr/>
          </p:nvSpPr>
          <p:spPr bwMode="auto">
            <a:xfrm>
              <a:off x="62071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10</a:t>
              </a:r>
            </a:p>
          </p:txBody>
        </p:sp>
        <p:sp>
          <p:nvSpPr>
            <p:cNvPr id="83009" name="Line 86"/>
            <p:cNvSpPr>
              <a:spLocks noChangeShapeType="1"/>
            </p:cNvSpPr>
            <p:nvPr/>
          </p:nvSpPr>
          <p:spPr bwMode="auto">
            <a:xfrm>
              <a:off x="1120775" y="5448300"/>
              <a:ext cx="7050088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3495" name="Rectangle 87"/>
            <p:cNvSpPr>
              <a:spLocks noChangeArrowheads="1"/>
            </p:cNvSpPr>
            <p:nvPr/>
          </p:nvSpPr>
          <p:spPr bwMode="auto">
            <a:xfrm>
              <a:off x="3959225" y="292893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ASM</a:t>
              </a:r>
            </a:p>
          </p:txBody>
        </p:sp>
        <p:sp>
          <p:nvSpPr>
            <p:cNvPr id="273496" name="Rectangle 88"/>
            <p:cNvSpPr>
              <a:spLocks noChangeArrowheads="1"/>
            </p:cNvSpPr>
            <p:nvPr/>
          </p:nvSpPr>
          <p:spPr bwMode="auto">
            <a:xfrm>
              <a:off x="5594350" y="292893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XYZ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Entities</a:t>
            </a:r>
            <a:endParaRPr lang="en-US" dirty="0"/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QS-SU-070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085138"/>
            <a:ext cx="7312025" cy="4746625"/>
            <a:chOff x="906463" y="1417638"/>
            <a:chExt cx="7312025" cy="4746625"/>
          </a:xfrm>
        </p:grpSpPr>
        <p:sp>
          <p:nvSpPr>
            <p:cNvPr id="120902" name="Rectangle 70"/>
            <p:cNvSpPr>
              <a:spLocks noChangeArrowheads="1"/>
            </p:cNvSpPr>
            <p:nvPr/>
          </p:nvSpPr>
          <p:spPr bwMode="auto">
            <a:xfrm>
              <a:off x="4559300" y="1587500"/>
              <a:ext cx="3644900" cy="1765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>
                  <a:latin typeface="+mj-lt"/>
                </a:rPr>
                <a:t>An Entity is a business unit with financial reporting responsibility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>
                  <a:latin typeface="+mj-lt"/>
                </a:rPr>
                <a:t>An Entity may have as many Sites as needed</a:t>
              </a:r>
            </a:p>
          </p:txBody>
        </p:sp>
        <p:sp>
          <p:nvSpPr>
            <p:cNvPr id="19461" name="Rectangle 81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62" name="Rectangle 82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grpSp>
          <p:nvGrpSpPr>
            <p:cNvPr id="19463" name="Group 83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9513" name="Freeform 84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4" name="AutoShape 85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5" name="Freeform 86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6" name="Freeform 87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7" name="AutoShape 88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8" name="AutoShape 89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9" name="Line 90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0" name="Oval 91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1" name="Oval 92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2" name="Rectangle 93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3" name="Freeform 94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4" name="AutoShape 95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5" name="AutoShape 96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6" name="AutoShape 97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7" name="AutoShape 98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9528" name="Picture 99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9464" name="Group 100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9484" name="Group 101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9511" name="Freeform 102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12" name="Freeform 103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9485" name="Freeform 104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86" name="AutoShape 105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87" name="Freeform 106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88" name="AutoShape 107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89" name="AutoShape 108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90" name="Freeform 109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91" name="Rectangle 110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92" name="AutoShape 111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93" name="AutoShape 112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94" name="AutoShape 113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9495" name="Group 114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9505" name="Freeform 115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6" name="AutoShape 116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7" name="Freeform 117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8" name="Freeform 118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9" name="Line 119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10" name="Freeform 120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9496" name="AutoShape 121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97" name="Freeform 122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98" name="AutoShape 123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99" name="AutoShape 124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0" name="AutoShape 125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1" name="AutoShape 126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2" name="AutoShape 127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3" name="Rectangle 128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4" name="AutoShape 129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9465" name="Rectangle 130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9466" name="Rectangle 131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9467" name="Rectangle 132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68" name="Rectangle 133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9469" name="Group 134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9471" name="Freeform 135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72" name="AutoShape 136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73" name="AutoShape 137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74" name="AutoShape 138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75" name="AutoShape 139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76" name="Rectangle 140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77" name="Rectangle 141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78" name="AutoShape 142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79" name="Rectangle 143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80" name="AutoShape 144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81" name="AutoShape 145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82" name="AutoShape 146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483" name="Freeform 147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9470" name="Rectangle 148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Departments, Work Centers &amp; Machines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QS-SU-700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235900" y="786875"/>
            <a:ext cx="6669088" cy="5487988"/>
            <a:chOff x="1247775" y="1190625"/>
            <a:chExt cx="6669088" cy="5487988"/>
          </a:xfrm>
        </p:grpSpPr>
        <p:sp>
          <p:nvSpPr>
            <p:cNvPr id="275537" name="Rectangle 81"/>
            <p:cNvSpPr>
              <a:spLocks noChangeArrowheads="1"/>
            </p:cNvSpPr>
            <p:nvPr/>
          </p:nvSpPr>
          <p:spPr bwMode="auto">
            <a:xfrm>
              <a:off x="1247775" y="1190625"/>
              <a:ext cx="6669088" cy="5487988"/>
            </a:xfrm>
            <a:prstGeom prst="rect">
              <a:avLst/>
            </a:prstGeom>
            <a:solidFill>
              <a:srgbClr val="EDD1C5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600" dirty="0">
                <a:latin typeface="+mj-lt"/>
              </a:endParaRPr>
            </a:p>
          </p:txBody>
        </p:sp>
        <p:sp>
          <p:nvSpPr>
            <p:cNvPr id="275538" name="Rectangle 82"/>
            <p:cNvSpPr>
              <a:spLocks noChangeArrowheads="1"/>
            </p:cNvSpPr>
            <p:nvPr/>
          </p:nvSpPr>
          <p:spPr bwMode="auto">
            <a:xfrm>
              <a:off x="2011363" y="2097088"/>
              <a:ext cx="5375275" cy="44116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200" dirty="0">
                <a:latin typeface="+mj-lt"/>
              </a:endParaRPr>
            </a:p>
          </p:txBody>
        </p:sp>
        <p:sp>
          <p:nvSpPr>
            <p:cNvPr id="83974" name="Text Box 83"/>
            <p:cNvSpPr txBox="1">
              <a:spLocks noChangeArrowheads="1"/>
            </p:cNvSpPr>
            <p:nvPr/>
          </p:nvSpPr>
          <p:spPr bwMode="auto">
            <a:xfrm>
              <a:off x="1260475" y="1243013"/>
              <a:ext cx="6626225" cy="701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000">
                  <a:latin typeface="+mj-lt"/>
                </a:rPr>
                <a:t>Department  =  PROD</a:t>
              </a:r>
            </a:p>
            <a:p>
              <a:pPr algn="ctr" eaLnBrk="0" hangingPunct="0"/>
              <a:r>
                <a:rPr lang="en-US" sz="2000">
                  <a:latin typeface="+mj-lt"/>
                </a:rPr>
                <a:t> QMI Production</a:t>
              </a:r>
            </a:p>
          </p:txBody>
        </p:sp>
        <p:sp>
          <p:nvSpPr>
            <p:cNvPr id="83975" name="Text Box 84"/>
            <p:cNvSpPr txBox="1">
              <a:spLocks noChangeArrowheads="1"/>
            </p:cNvSpPr>
            <p:nvPr/>
          </p:nvSpPr>
          <p:spPr bwMode="auto">
            <a:xfrm>
              <a:off x="3043238" y="2246313"/>
              <a:ext cx="3206750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>
                  <a:latin typeface="+mj-lt"/>
                </a:rPr>
                <a:t>Work Center  =  ASM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Assembly</a:t>
              </a:r>
            </a:p>
          </p:txBody>
        </p:sp>
        <p:sp>
          <p:nvSpPr>
            <p:cNvPr id="83976" name="Text Box 85"/>
            <p:cNvSpPr txBox="1">
              <a:spLocks noChangeArrowheads="1"/>
            </p:cNvSpPr>
            <p:nvPr/>
          </p:nvSpPr>
          <p:spPr bwMode="auto">
            <a:xfrm>
              <a:off x="2012950" y="2827338"/>
              <a:ext cx="5351463" cy="8309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Machines  =  2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Set Up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Labor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Burden %  =  40</a:t>
              </a:r>
              <a:endParaRPr lang="en-US" sz="2400">
                <a:latin typeface="+mj-lt"/>
              </a:endParaRPr>
            </a:p>
          </p:txBody>
        </p:sp>
        <p:sp>
          <p:nvSpPr>
            <p:cNvPr id="275542" name="Rectangle 86"/>
            <p:cNvSpPr>
              <a:spLocks noChangeArrowheads="1"/>
            </p:cNvSpPr>
            <p:nvPr/>
          </p:nvSpPr>
          <p:spPr bwMode="auto">
            <a:xfrm>
              <a:off x="3362325" y="4117975"/>
              <a:ext cx="2717800" cy="1795463"/>
            </a:xfrm>
            <a:prstGeom prst="rect">
              <a:avLst/>
            </a:prstGeom>
            <a:solidFill>
              <a:srgbClr val="D8DAC9"/>
            </a:solidFill>
            <a:ln w="38100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83978" name="Rectangle 87"/>
            <p:cNvSpPr>
              <a:spLocks noChangeArrowheads="1"/>
            </p:cNvSpPr>
            <p:nvPr/>
          </p:nvSpPr>
          <p:spPr bwMode="auto">
            <a:xfrm>
              <a:off x="3336925" y="4117975"/>
              <a:ext cx="272891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1400">
                  <a:latin typeface="+mj-lt"/>
                </a:rPr>
                <a:t>Machines</a:t>
              </a:r>
            </a:p>
          </p:txBody>
        </p:sp>
        <p:grpSp>
          <p:nvGrpSpPr>
            <p:cNvPr id="83979" name="Group 88"/>
            <p:cNvGrpSpPr>
              <a:grpSpLocks/>
            </p:cNvGrpSpPr>
            <p:nvPr/>
          </p:nvGrpSpPr>
          <p:grpSpPr bwMode="auto">
            <a:xfrm>
              <a:off x="3454400" y="4492625"/>
              <a:ext cx="1028700" cy="558800"/>
              <a:chOff x="2665" y="1248"/>
              <a:chExt cx="797" cy="433"/>
            </a:xfrm>
          </p:grpSpPr>
          <p:sp>
            <p:nvSpPr>
              <p:cNvPr id="84002" name="AutoShape 89"/>
              <p:cNvSpPr>
                <a:spLocks noChangeArrowheads="1"/>
              </p:cNvSpPr>
              <p:nvPr/>
            </p:nvSpPr>
            <p:spPr bwMode="auto">
              <a:xfrm>
                <a:off x="2665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03" name="Oval 90"/>
              <p:cNvSpPr>
                <a:spLocks noChangeArrowheads="1"/>
              </p:cNvSpPr>
              <p:nvPr/>
            </p:nvSpPr>
            <p:spPr bwMode="auto">
              <a:xfrm>
                <a:off x="2711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04" name="Oval 91"/>
              <p:cNvSpPr>
                <a:spLocks noChangeArrowheads="1"/>
              </p:cNvSpPr>
              <p:nvPr/>
            </p:nvSpPr>
            <p:spPr bwMode="auto">
              <a:xfrm>
                <a:off x="273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05" name="AutoShape 92"/>
              <p:cNvSpPr>
                <a:spLocks noChangeArrowheads="1"/>
              </p:cNvSpPr>
              <p:nvPr/>
            </p:nvSpPr>
            <p:spPr bwMode="auto">
              <a:xfrm>
                <a:off x="2747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06" name="AutoShape 93"/>
              <p:cNvSpPr>
                <a:spLocks noChangeArrowheads="1"/>
              </p:cNvSpPr>
              <p:nvPr/>
            </p:nvSpPr>
            <p:spPr bwMode="auto">
              <a:xfrm>
                <a:off x="3330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07" name="AutoShape 94"/>
              <p:cNvSpPr>
                <a:spLocks noChangeArrowheads="1"/>
              </p:cNvSpPr>
              <p:nvPr/>
            </p:nvSpPr>
            <p:spPr bwMode="auto">
              <a:xfrm>
                <a:off x="2817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08" name="AutoShape 95"/>
              <p:cNvSpPr>
                <a:spLocks noChangeArrowheads="1"/>
              </p:cNvSpPr>
              <p:nvPr/>
            </p:nvSpPr>
            <p:spPr bwMode="auto">
              <a:xfrm>
                <a:off x="2815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09" name="AutoShape 96"/>
              <p:cNvSpPr>
                <a:spLocks noChangeArrowheads="1"/>
              </p:cNvSpPr>
              <p:nvPr/>
            </p:nvSpPr>
            <p:spPr bwMode="auto">
              <a:xfrm>
                <a:off x="2728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10" name="AutoShape 97"/>
              <p:cNvSpPr>
                <a:spLocks noChangeArrowheads="1"/>
              </p:cNvSpPr>
              <p:nvPr/>
            </p:nvSpPr>
            <p:spPr bwMode="auto">
              <a:xfrm>
                <a:off x="274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11" name="AutoShape 98"/>
              <p:cNvSpPr>
                <a:spLocks noChangeArrowheads="1"/>
              </p:cNvSpPr>
              <p:nvPr/>
            </p:nvSpPr>
            <p:spPr bwMode="auto">
              <a:xfrm>
                <a:off x="330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12" name="Oval 99"/>
              <p:cNvSpPr>
                <a:spLocks noChangeArrowheads="1"/>
              </p:cNvSpPr>
              <p:nvPr/>
            </p:nvSpPr>
            <p:spPr bwMode="auto">
              <a:xfrm>
                <a:off x="3392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13" name="Oval 100"/>
              <p:cNvSpPr>
                <a:spLocks noChangeArrowheads="1"/>
              </p:cNvSpPr>
              <p:nvPr/>
            </p:nvSpPr>
            <p:spPr bwMode="auto">
              <a:xfrm>
                <a:off x="341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14" name="Oval 101"/>
              <p:cNvSpPr>
                <a:spLocks noChangeArrowheads="1"/>
              </p:cNvSpPr>
              <p:nvPr/>
            </p:nvSpPr>
            <p:spPr bwMode="auto">
              <a:xfrm>
                <a:off x="2949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15" name="Oval 102"/>
              <p:cNvSpPr>
                <a:spLocks noChangeArrowheads="1"/>
              </p:cNvSpPr>
              <p:nvPr/>
            </p:nvSpPr>
            <p:spPr bwMode="auto">
              <a:xfrm>
                <a:off x="3030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16" name="AutoShape 103"/>
              <p:cNvSpPr>
                <a:spLocks noChangeArrowheads="1"/>
              </p:cNvSpPr>
              <p:nvPr/>
            </p:nvSpPr>
            <p:spPr bwMode="auto">
              <a:xfrm>
                <a:off x="2997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17" name="Oval 104"/>
              <p:cNvSpPr>
                <a:spLocks noChangeArrowheads="1"/>
              </p:cNvSpPr>
              <p:nvPr/>
            </p:nvSpPr>
            <p:spPr bwMode="auto">
              <a:xfrm>
                <a:off x="3030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18" name="AutoShape 105"/>
              <p:cNvSpPr>
                <a:spLocks noChangeArrowheads="1"/>
              </p:cNvSpPr>
              <p:nvPr/>
            </p:nvSpPr>
            <p:spPr bwMode="auto">
              <a:xfrm>
                <a:off x="2997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3980" name="Group 106"/>
            <p:cNvGrpSpPr>
              <a:grpSpLocks/>
            </p:cNvGrpSpPr>
            <p:nvPr/>
          </p:nvGrpSpPr>
          <p:grpSpPr bwMode="auto">
            <a:xfrm>
              <a:off x="4884738" y="4492625"/>
              <a:ext cx="1028700" cy="558800"/>
              <a:chOff x="3774" y="1248"/>
              <a:chExt cx="797" cy="433"/>
            </a:xfrm>
          </p:grpSpPr>
          <p:sp>
            <p:nvSpPr>
              <p:cNvPr id="83985" name="AutoShape 107"/>
              <p:cNvSpPr>
                <a:spLocks noChangeArrowheads="1"/>
              </p:cNvSpPr>
              <p:nvPr/>
            </p:nvSpPr>
            <p:spPr bwMode="auto">
              <a:xfrm>
                <a:off x="3774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86" name="Oval 108"/>
              <p:cNvSpPr>
                <a:spLocks noChangeArrowheads="1"/>
              </p:cNvSpPr>
              <p:nvPr/>
            </p:nvSpPr>
            <p:spPr bwMode="auto">
              <a:xfrm>
                <a:off x="3820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87" name="Oval 109"/>
              <p:cNvSpPr>
                <a:spLocks noChangeArrowheads="1"/>
              </p:cNvSpPr>
              <p:nvPr/>
            </p:nvSpPr>
            <p:spPr bwMode="auto">
              <a:xfrm>
                <a:off x="384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88" name="AutoShape 110"/>
              <p:cNvSpPr>
                <a:spLocks noChangeArrowheads="1"/>
              </p:cNvSpPr>
              <p:nvPr/>
            </p:nvSpPr>
            <p:spPr bwMode="auto">
              <a:xfrm>
                <a:off x="3856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89" name="AutoShape 111"/>
              <p:cNvSpPr>
                <a:spLocks noChangeArrowheads="1"/>
              </p:cNvSpPr>
              <p:nvPr/>
            </p:nvSpPr>
            <p:spPr bwMode="auto">
              <a:xfrm>
                <a:off x="4439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0" name="AutoShape 112"/>
              <p:cNvSpPr>
                <a:spLocks noChangeArrowheads="1"/>
              </p:cNvSpPr>
              <p:nvPr/>
            </p:nvSpPr>
            <p:spPr bwMode="auto">
              <a:xfrm>
                <a:off x="3926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1" name="AutoShape 113"/>
              <p:cNvSpPr>
                <a:spLocks noChangeArrowheads="1"/>
              </p:cNvSpPr>
              <p:nvPr/>
            </p:nvSpPr>
            <p:spPr bwMode="auto">
              <a:xfrm>
                <a:off x="3924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2" name="AutoShape 114"/>
              <p:cNvSpPr>
                <a:spLocks noChangeArrowheads="1"/>
              </p:cNvSpPr>
              <p:nvPr/>
            </p:nvSpPr>
            <p:spPr bwMode="auto">
              <a:xfrm>
                <a:off x="3837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3" name="AutoShape 115"/>
              <p:cNvSpPr>
                <a:spLocks noChangeArrowheads="1"/>
              </p:cNvSpPr>
              <p:nvPr/>
            </p:nvSpPr>
            <p:spPr bwMode="auto">
              <a:xfrm>
                <a:off x="384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4" name="AutoShape 116"/>
              <p:cNvSpPr>
                <a:spLocks noChangeArrowheads="1"/>
              </p:cNvSpPr>
              <p:nvPr/>
            </p:nvSpPr>
            <p:spPr bwMode="auto">
              <a:xfrm>
                <a:off x="440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5" name="Oval 117"/>
              <p:cNvSpPr>
                <a:spLocks noChangeArrowheads="1"/>
              </p:cNvSpPr>
              <p:nvPr/>
            </p:nvSpPr>
            <p:spPr bwMode="auto">
              <a:xfrm>
                <a:off x="4501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6" name="Oval 118"/>
              <p:cNvSpPr>
                <a:spLocks noChangeArrowheads="1"/>
              </p:cNvSpPr>
              <p:nvPr/>
            </p:nvSpPr>
            <p:spPr bwMode="auto">
              <a:xfrm>
                <a:off x="452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7" name="Oval 119"/>
              <p:cNvSpPr>
                <a:spLocks noChangeArrowheads="1"/>
              </p:cNvSpPr>
              <p:nvPr/>
            </p:nvSpPr>
            <p:spPr bwMode="auto">
              <a:xfrm>
                <a:off x="4058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8" name="Oval 120"/>
              <p:cNvSpPr>
                <a:spLocks noChangeArrowheads="1"/>
              </p:cNvSpPr>
              <p:nvPr/>
            </p:nvSpPr>
            <p:spPr bwMode="auto">
              <a:xfrm>
                <a:off x="4139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3999" name="AutoShape 121"/>
              <p:cNvSpPr>
                <a:spLocks noChangeArrowheads="1"/>
              </p:cNvSpPr>
              <p:nvPr/>
            </p:nvSpPr>
            <p:spPr bwMode="auto">
              <a:xfrm>
                <a:off x="4106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00" name="Oval 122"/>
              <p:cNvSpPr>
                <a:spLocks noChangeArrowheads="1"/>
              </p:cNvSpPr>
              <p:nvPr/>
            </p:nvSpPr>
            <p:spPr bwMode="auto">
              <a:xfrm>
                <a:off x="4139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001" name="AutoShape 123"/>
              <p:cNvSpPr>
                <a:spLocks noChangeArrowheads="1"/>
              </p:cNvSpPr>
              <p:nvPr/>
            </p:nvSpPr>
            <p:spPr bwMode="auto">
              <a:xfrm>
                <a:off x="4106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3981" name="Rectangle 124"/>
            <p:cNvSpPr>
              <a:spLocks noChangeArrowheads="1"/>
            </p:cNvSpPr>
            <p:nvPr/>
          </p:nvSpPr>
          <p:spPr bwMode="auto">
            <a:xfrm>
              <a:off x="3659188" y="5091113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1</a:t>
              </a:r>
            </a:p>
          </p:txBody>
        </p:sp>
        <p:sp>
          <p:nvSpPr>
            <p:cNvPr id="83982" name="Rectangle 125"/>
            <p:cNvSpPr>
              <a:spLocks noChangeArrowheads="1"/>
            </p:cNvSpPr>
            <p:nvPr/>
          </p:nvSpPr>
          <p:spPr bwMode="auto">
            <a:xfrm>
              <a:off x="5113338" y="5081588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2</a:t>
              </a:r>
            </a:p>
          </p:txBody>
        </p:sp>
        <p:sp>
          <p:nvSpPr>
            <p:cNvPr id="83983" name="Freeform 126"/>
            <p:cNvSpPr>
              <a:spLocks/>
            </p:cNvSpPr>
            <p:nvPr/>
          </p:nvSpPr>
          <p:spPr bwMode="auto">
            <a:xfrm>
              <a:off x="4017963" y="5337175"/>
              <a:ext cx="1544637" cy="260350"/>
            </a:xfrm>
            <a:custGeom>
              <a:avLst/>
              <a:gdLst>
                <a:gd name="T0" fmla="*/ 0 w 1197"/>
                <a:gd name="T1" fmla="*/ 0 h 202"/>
                <a:gd name="T2" fmla="*/ 0 w 1197"/>
                <a:gd name="T3" fmla="*/ 2147483647 h 202"/>
                <a:gd name="T4" fmla="*/ 2147483647 w 1197"/>
                <a:gd name="T5" fmla="*/ 2147483647 h 202"/>
                <a:gd name="T6" fmla="*/ 2147483647 w 1197"/>
                <a:gd name="T7" fmla="*/ 0 h 2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7"/>
                <a:gd name="T13" fmla="*/ 0 h 202"/>
                <a:gd name="T14" fmla="*/ 1197 w 1197"/>
                <a:gd name="T15" fmla="*/ 202 h 2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7" h="202">
                  <a:moveTo>
                    <a:pt x="0" y="0"/>
                  </a:moveTo>
                  <a:lnTo>
                    <a:pt x="0" y="201"/>
                  </a:lnTo>
                  <a:lnTo>
                    <a:pt x="1196" y="201"/>
                  </a:lnTo>
                  <a:lnTo>
                    <a:pt x="1196" y="0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984" name="Rectangle 127"/>
            <p:cNvSpPr>
              <a:spLocks noChangeArrowheads="1"/>
            </p:cNvSpPr>
            <p:nvPr/>
          </p:nvSpPr>
          <p:spPr bwMode="auto">
            <a:xfrm>
              <a:off x="4163577" y="5349875"/>
              <a:ext cx="1239123" cy="39754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n-US" sz="1000">
                  <a:latin typeface="+mj-lt"/>
                </a:rPr>
                <a:t>Interchangeable</a:t>
              </a:r>
            </a:p>
            <a:p>
              <a:pPr algn="ctr" eaLnBrk="0" hangingPunct="0"/>
              <a:r>
                <a:rPr lang="en-US" sz="1000">
                  <a:latin typeface="+mj-lt"/>
                </a:rPr>
                <a:t>Machines</a:t>
              </a:r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Routings</a:t>
            </a:r>
            <a:endParaRPr lang="en-US" dirty="0"/>
          </a:p>
        </p:txBody>
      </p:sp>
      <p:sp>
        <p:nvSpPr>
          <p:cNvPr id="849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QS-SU-710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227063" y="1579100"/>
            <a:ext cx="6688196" cy="3929063"/>
            <a:chOff x="1500188" y="2006600"/>
            <a:chExt cx="6688196" cy="3929063"/>
          </a:xfrm>
          <a:effectLst>
            <a:outerShdw dist="76200" dir="2700000" algn="ctr" rotWithShape="0">
              <a:schemeClr val="bg1">
                <a:lumMod val="75000"/>
              </a:schemeClr>
            </a:outerShdw>
          </a:effectLst>
        </p:grpSpPr>
        <p:pic>
          <p:nvPicPr>
            <p:cNvPr id="84996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00188" y="3289300"/>
              <a:ext cx="1792287" cy="26463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6" name="TextBox 25"/>
            <p:cNvSpPr txBox="1"/>
            <p:nvPr/>
          </p:nvSpPr>
          <p:spPr>
            <a:xfrm>
              <a:off x="3573405" y="2006600"/>
              <a:ext cx="2113079" cy="83099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A87C6"/>
              </a:solidFill>
            </a:ln>
            <a:effectLst>
              <a:outerShdw dist="635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latin typeface="+mj-lt"/>
                </a:rPr>
                <a:t>Op 10</a:t>
              </a:r>
            </a:p>
            <a:p>
              <a:pPr algn="ctr">
                <a:defRPr/>
              </a:pPr>
              <a:r>
                <a:rPr lang="en-US" sz="1600" dirty="0">
                  <a:latin typeface="+mj-lt"/>
                </a:rPr>
                <a:t>Assemble</a:t>
              </a:r>
            </a:p>
            <a:p>
              <a:pPr algn="ctr">
                <a:defRPr/>
              </a:pPr>
              <a:r>
                <a:rPr lang="en-US" sz="1600" dirty="0">
                  <a:latin typeface="+mj-lt"/>
                </a:rPr>
                <a:t>Medical Ultrasound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841817" y="3086100"/>
              <a:ext cx="2113079" cy="83099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A87C6"/>
              </a:solidFill>
            </a:ln>
            <a:effectLst>
              <a:outerShdw dist="762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latin typeface="+mj-lt"/>
                </a:rPr>
                <a:t>Op 20</a:t>
              </a:r>
            </a:p>
            <a:p>
              <a:pPr algn="ctr">
                <a:defRPr/>
              </a:pPr>
              <a:r>
                <a:rPr lang="en-US" sz="1600" dirty="0">
                  <a:latin typeface="+mj-lt"/>
                </a:rPr>
                <a:t>Test</a:t>
              </a:r>
            </a:p>
            <a:p>
              <a:pPr algn="ctr">
                <a:defRPr/>
              </a:pPr>
              <a:r>
                <a:rPr lang="en-US" sz="1600" dirty="0">
                  <a:latin typeface="+mj-lt"/>
                </a:rPr>
                <a:t>Medical Ultrasound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075305" y="4211638"/>
              <a:ext cx="2113079" cy="83099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A87C6"/>
              </a:solidFill>
            </a:ln>
            <a:effectLst>
              <a:outerShdw dist="762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latin typeface="+mj-lt"/>
                </a:rPr>
                <a:t>Op 30</a:t>
              </a:r>
            </a:p>
            <a:p>
              <a:pPr algn="ctr">
                <a:defRPr/>
              </a:pPr>
              <a:r>
                <a:rPr lang="en-US" sz="1600" dirty="0">
                  <a:latin typeface="+mj-lt"/>
                </a:rPr>
                <a:t>Pack</a:t>
              </a:r>
            </a:p>
            <a:p>
              <a:pPr algn="ctr">
                <a:defRPr/>
              </a:pPr>
              <a:r>
                <a:rPr lang="en-US" sz="1600" dirty="0">
                  <a:latin typeface="+mj-lt"/>
                </a:rPr>
                <a:t>Medical Ultrasound</a:t>
              </a:r>
            </a:p>
          </p:txBody>
        </p:sp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Shop Calendar</a:t>
            </a:r>
            <a:endParaRPr lang="en-US" dirty="0"/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QS-SU-720</a:t>
            </a:r>
          </a:p>
        </p:txBody>
      </p:sp>
      <p:pic>
        <p:nvPicPr>
          <p:cNvPr id="8602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20625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Define Departments</a:t>
            </a:r>
            <a:endParaRPr lang="en-US" dirty="0"/>
          </a:p>
        </p:txBody>
      </p:sp>
      <p:sp>
        <p:nvSpPr>
          <p:cNvPr id="870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QS-SU-730</a:t>
            </a:r>
          </a:p>
        </p:txBody>
      </p:sp>
      <p:pic>
        <p:nvPicPr>
          <p:cNvPr id="8704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788" y="1191175"/>
            <a:ext cx="6448425" cy="471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Work Centers/Machines</a:t>
            </a:r>
            <a:endParaRPr lang="en-US" dirty="0"/>
          </a:p>
        </p:txBody>
      </p:sp>
      <p:sp>
        <p:nvSpPr>
          <p:cNvPr id="880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QS-SU-740</a:t>
            </a:r>
          </a:p>
        </p:txBody>
      </p:sp>
      <p:pic>
        <p:nvPicPr>
          <p:cNvPr id="8806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788" y="1514075"/>
            <a:ext cx="644842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Routing</a:t>
            </a:r>
            <a:endParaRPr lang="en-US" dirty="0"/>
          </a:p>
        </p:txBody>
      </p:sp>
      <p:sp>
        <p:nvSpPr>
          <p:cNvPr id="890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32600" y="840663"/>
            <a:ext cx="8677275" cy="5475287"/>
            <a:chOff x="244475" y="1173163"/>
            <a:chExt cx="8677275" cy="5475287"/>
          </a:xfrm>
        </p:grpSpPr>
        <p:pic>
          <p:nvPicPr>
            <p:cNvPr id="89090" name="Picture 5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4475" y="1173163"/>
              <a:ext cx="7610475" cy="5200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093" name="Picture 6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22488" y="1468438"/>
              <a:ext cx="6799262" cy="5180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Results in Routing Inquiry</a:t>
            </a:r>
            <a:endParaRPr lang="en-US" dirty="0"/>
          </a:p>
        </p:txBody>
      </p:sp>
      <p:sp>
        <p:nvSpPr>
          <p:cNvPr id="901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QS-SU-760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90438" y="1299125"/>
            <a:ext cx="7762875" cy="4568825"/>
            <a:chOff x="642938" y="1809750"/>
            <a:chExt cx="7762875" cy="4568825"/>
          </a:xfrm>
        </p:grpSpPr>
        <p:pic>
          <p:nvPicPr>
            <p:cNvPr id="90114" name="Picture 6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38" y="1809750"/>
              <a:ext cx="7762875" cy="1838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117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95438" y="3235325"/>
              <a:ext cx="5953125" cy="3143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911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QS-SU-770</a:t>
            </a:r>
          </a:p>
        </p:txBody>
      </p:sp>
      <p:sp>
        <p:nvSpPr>
          <p:cNvPr id="91153" name="Text Box 52"/>
          <p:cNvSpPr txBox="1">
            <a:spLocks noChangeArrowheads="1"/>
          </p:cNvSpPr>
          <p:nvPr/>
        </p:nvSpPr>
        <p:spPr bwMode="auto">
          <a:xfrm>
            <a:off x="6281738" y="3402013"/>
            <a:ext cx="2817812" cy="21129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>
                <a:solidFill>
                  <a:srgbClr val="808080"/>
                </a:solidFill>
              </a:rPr>
              <a:t> </a:t>
            </a:r>
            <a:r>
              <a:rPr lang="en-US" sz="1400" b="1">
                <a:solidFill>
                  <a:srgbClr val="808080"/>
                </a:solidFill>
              </a:rPr>
              <a:t>Product line</a:t>
            </a:r>
            <a:r>
              <a:rPr lang="en-US" sz="1400">
                <a:solidFill>
                  <a:srgbClr val="808080"/>
                </a:solidFill>
              </a:rPr>
              <a:t>	</a:t>
            </a:r>
            <a:br>
              <a:rPr lang="en-US" sz="1400">
                <a:solidFill>
                  <a:srgbClr val="808080"/>
                </a:solidFill>
              </a:rPr>
            </a:br>
            <a:r>
              <a:rPr lang="en-US" sz="1400">
                <a:solidFill>
                  <a:srgbClr val="808080"/>
                </a:solidFill>
              </a:rPr>
              <a:t>	</a:t>
            </a:r>
            <a:r>
              <a:rPr lang="en-US" sz="1400" i="1">
                <a:solidFill>
                  <a:srgbClr val="808080"/>
                </a:solidFill>
              </a:rPr>
              <a:t>Product Line Maintenance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>
                <a:solidFill>
                  <a:srgbClr val="808080"/>
                </a:solidFill>
              </a:rPr>
              <a:t> </a:t>
            </a:r>
            <a:r>
              <a:rPr lang="en-US" sz="1400" b="1">
                <a:solidFill>
                  <a:srgbClr val="808080"/>
                </a:solidFill>
              </a:rPr>
              <a:t>Current Cost Method </a:t>
            </a:r>
            <a:br>
              <a:rPr lang="en-US" sz="1400" b="1">
                <a:solidFill>
                  <a:srgbClr val="808080"/>
                </a:solidFill>
              </a:rPr>
            </a:br>
            <a:r>
              <a:rPr lang="en-US" sz="1400" i="1">
                <a:solidFill>
                  <a:srgbClr val="808080"/>
                </a:solidFill>
              </a:rPr>
              <a:t>	Inventory Control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>
                <a:solidFill>
                  <a:srgbClr val="808080"/>
                </a:solidFill>
              </a:rPr>
              <a:t> </a:t>
            </a:r>
            <a:r>
              <a:rPr lang="en-US" sz="1400" b="1">
                <a:solidFill>
                  <a:srgbClr val="808080"/>
                </a:solidFill>
              </a:rPr>
              <a:t>Item data</a:t>
            </a:r>
            <a:r>
              <a:rPr lang="en-US" sz="1400">
                <a:solidFill>
                  <a:srgbClr val="808080"/>
                </a:solidFill>
              </a:rPr>
              <a:t>	</a:t>
            </a:r>
            <a:br>
              <a:rPr lang="en-US" sz="1400">
                <a:solidFill>
                  <a:srgbClr val="808080"/>
                </a:solidFill>
              </a:rPr>
            </a:br>
            <a:r>
              <a:rPr lang="en-US" sz="1400" i="1">
                <a:solidFill>
                  <a:srgbClr val="808080"/>
                </a:solidFill>
              </a:rPr>
              <a:t>	Item Master Maintenance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9063" algn="l"/>
              </a:tabLst>
            </a:pPr>
            <a:r>
              <a:rPr lang="en-US" sz="1400">
                <a:solidFill>
                  <a:srgbClr val="808080"/>
                </a:solidFill>
              </a:rPr>
              <a:t> </a:t>
            </a:r>
            <a:r>
              <a:rPr lang="en-US" sz="1400" b="1">
                <a:solidFill>
                  <a:srgbClr val="808080"/>
                </a:solidFill>
              </a:rPr>
              <a:t>Product Structure</a:t>
            </a:r>
            <a:r>
              <a:rPr lang="en-US" sz="1400">
                <a:solidFill>
                  <a:srgbClr val="808080"/>
                </a:solidFill>
              </a:rPr>
              <a:t>	</a:t>
            </a:r>
            <a:br>
              <a:rPr lang="en-US" sz="1400">
                <a:solidFill>
                  <a:srgbClr val="808080"/>
                </a:solidFill>
              </a:rPr>
            </a:br>
            <a:r>
              <a:rPr lang="en-US" sz="1400" i="1">
                <a:solidFill>
                  <a:srgbClr val="808080"/>
                </a:solidFill>
              </a:rPr>
              <a:t>	Product Structure Maintenance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94388" y="739050"/>
            <a:ext cx="8534400" cy="5340350"/>
            <a:chOff x="258763" y="1368425"/>
            <a:chExt cx="8534400" cy="5340350"/>
          </a:xfrm>
        </p:grpSpPr>
        <p:sp>
          <p:nvSpPr>
            <p:cNvPr id="378883" name="Rectangle 3"/>
            <p:cNvSpPr>
              <a:spLocks noChangeArrowheads="1"/>
            </p:cNvSpPr>
            <p:nvPr/>
          </p:nvSpPr>
          <p:spPr bwMode="auto">
            <a:xfrm>
              <a:off x="452438" y="1595438"/>
              <a:ext cx="2487612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378884" name="Rectangle 4"/>
            <p:cNvSpPr>
              <a:spLocks noChangeArrowheads="1"/>
            </p:cNvSpPr>
            <p:nvPr/>
          </p:nvSpPr>
          <p:spPr bwMode="auto">
            <a:xfrm>
              <a:off x="3389313" y="1595438"/>
              <a:ext cx="2486025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378885" name="Rectangle 5"/>
            <p:cNvSpPr>
              <a:spLocks noChangeArrowheads="1"/>
            </p:cNvSpPr>
            <p:nvPr/>
          </p:nvSpPr>
          <p:spPr bwMode="auto">
            <a:xfrm>
              <a:off x="6305550" y="1595438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91143" name="Group 23"/>
            <p:cNvGrpSpPr>
              <a:grpSpLocks/>
            </p:cNvGrpSpPr>
            <p:nvPr/>
          </p:nvGrpSpPr>
          <p:grpSpPr bwMode="auto">
            <a:xfrm>
              <a:off x="709613" y="2098675"/>
              <a:ext cx="2109787" cy="860425"/>
              <a:chOff x="673" y="1182"/>
              <a:chExt cx="1810" cy="739"/>
            </a:xfrm>
          </p:grpSpPr>
          <p:sp>
            <p:nvSpPr>
              <p:cNvPr id="91163" name="Freeform 2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64" name="AutoShape 2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65" name="AutoShape 2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66" name="AutoShape 2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67" name="AutoShape 2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68" name="Rectangle 2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69" name="Rectangle 3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70" name="AutoShape 3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71" name="Rectangle 3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72" name="AutoShape 3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73" name="AutoShape 3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74" name="AutoShape 3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75" name="Freeform 3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1144" name="Rectangle 37"/>
            <p:cNvSpPr>
              <a:spLocks noChangeArrowheads="1"/>
            </p:cNvSpPr>
            <p:nvPr/>
          </p:nvSpPr>
          <p:spPr bwMode="auto">
            <a:xfrm>
              <a:off x="3731999" y="1692275"/>
              <a:ext cx="1849866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91145" name="Rectangle 38"/>
            <p:cNvSpPr>
              <a:spLocks noChangeArrowheads="1"/>
            </p:cNvSpPr>
            <p:nvPr/>
          </p:nvSpPr>
          <p:spPr bwMode="auto">
            <a:xfrm>
              <a:off x="479425" y="1692275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Entity, Site, Locations</a:t>
              </a:r>
            </a:p>
          </p:txBody>
        </p:sp>
        <p:pic>
          <p:nvPicPr>
            <p:cNvPr id="91146" name="Picture 39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9725" y="2139950"/>
              <a:ext cx="1076325" cy="1058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147" name="Rectangle 40"/>
            <p:cNvSpPr>
              <a:spLocks noChangeArrowheads="1"/>
            </p:cNvSpPr>
            <p:nvPr/>
          </p:nvSpPr>
          <p:spPr bwMode="auto">
            <a:xfrm>
              <a:off x="6691540" y="1692275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91148" name="AutoShape 41"/>
            <p:cNvSpPr>
              <a:spLocks noChangeArrowheads="1"/>
            </p:cNvSpPr>
            <p:nvPr/>
          </p:nvSpPr>
          <p:spPr bwMode="auto">
            <a:xfrm>
              <a:off x="2800350" y="2084388"/>
              <a:ext cx="692150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1149" name="AutoShape 42"/>
            <p:cNvSpPr>
              <a:spLocks noChangeArrowheads="1"/>
            </p:cNvSpPr>
            <p:nvPr/>
          </p:nvSpPr>
          <p:spPr bwMode="auto">
            <a:xfrm>
              <a:off x="5741988" y="2084388"/>
              <a:ext cx="690562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1150" name="Group 43"/>
            <p:cNvGrpSpPr>
              <a:grpSpLocks/>
            </p:cNvGrpSpPr>
            <p:nvPr/>
          </p:nvGrpSpPr>
          <p:grpSpPr bwMode="auto">
            <a:xfrm>
              <a:off x="258763" y="1368425"/>
              <a:ext cx="477837" cy="477838"/>
              <a:chOff x="0" y="351"/>
              <a:chExt cx="401" cy="401"/>
            </a:xfrm>
          </p:grpSpPr>
          <p:sp>
            <p:nvSpPr>
              <p:cNvPr id="91161" name="Oval 44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62" name="Text Box 45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91151" name="Group 46"/>
            <p:cNvGrpSpPr>
              <a:grpSpLocks/>
            </p:cNvGrpSpPr>
            <p:nvPr/>
          </p:nvGrpSpPr>
          <p:grpSpPr bwMode="auto">
            <a:xfrm>
              <a:off x="3173413" y="1368425"/>
              <a:ext cx="477837" cy="477838"/>
              <a:chOff x="0" y="351"/>
              <a:chExt cx="401" cy="401"/>
            </a:xfrm>
          </p:grpSpPr>
          <p:sp>
            <p:nvSpPr>
              <p:cNvPr id="91159" name="Oval 4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60" name="Text Box 4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91152" name="Group 49"/>
            <p:cNvGrpSpPr>
              <a:grpSpLocks/>
            </p:cNvGrpSpPr>
            <p:nvPr/>
          </p:nvGrpSpPr>
          <p:grpSpPr bwMode="auto">
            <a:xfrm>
              <a:off x="6102350" y="1368425"/>
              <a:ext cx="477838" cy="477838"/>
              <a:chOff x="0" y="351"/>
              <a:chExt cx="401" cy="401"/>
            </a:xfrm>
          </p:grpSpPr>
          <p:sp>
            <p:nvSpPr>
              <p:cNvPr id="91157" name="Oval 5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1158" name="Text Box 5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91154" name="Text Box 53"/>
            <p:cNvSpPr txBox="1">
              <a:spLocks noChangeArrowheads="1"/>
            </p:cNvSpPr>
            <p:nvPr/>
          </p:nvSpPr>
          <p:spPr bwMode="auto">
            <a:xfrm>
              <a:off x="3440113" y="3413125"/>
              <a:ext cx="2630487" cy="3108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GL calendar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GL Calendar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Standard transaction 	(loan)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Standard Transaction 	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Post transaction to GL 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Transaction Post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Balance sheet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Balance Sheet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91155" name="Text Box 55"/>
            <p:cNvSpPr txBox="1">
              <a:spLocks noChangeArrowheads="1"/>
            </p:cNvSpPr>
            <p:nvPr/>
          </p:nvSpPr>
          <p:spPr bwMode="auto">
            <a:xfrm>
              <a:off x="611188" y="3413125"/>
              <a:ext cx="2593975" cy="32956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address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Company Address Maint.</a:t>
              </a:r>
              <a:endParaRPr lang="en-US" sz="140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Entity Code 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Default entity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System/Account Control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Bank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Bank Maintenance 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and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 	Accounts Payable Control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Inventory status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	Inventory Status Code 	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Site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	Site 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Location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	Location Maintenance</a:t>
              </a:r>
            </a:p>
          </p:txBody>
        </p:sp>
        <p:pic>
          <p:nvPicPr>
            <p:cNvPr id="91156" name="Picture 1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61213" y="2081213"/>
              <a:ext cx="752475" cy="11128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QS-SU-780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127375" y="1276350"/>
            <a:ext cx="2946400" cy="4399191"/>
            <a:chOff x="3127375" y="1276350"/>
            <a:chExt cx="2946400" cy="4399191"/>
          </a:xfrm>
        </p:grpSpPr>
        <p:sp>
          <p:nvSpPr>
            <p:cNvPr id="380931" name="Rectangle 3"/>
            <p:cNvSpPr>
              <a:spLocks noChangeArrowheads="1"/>
            </p:cNvSpPr>
            <p:nvPr/>
          </p:nvSpPr>
          <p:spPr bwMode="auto">
            <a:xfrm>
              <a:off x="3321050" y="1503363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92165" name="Rectangle 4"/>
            <p:cNvSpPr>
              <a:spLocks noChangeArrowheads="1"/>
            </p:cNvSpPr>
            <p:nvPr/>
          </p:nvSpPr>
          <p:spPr bwMode="auto">
            <a:xfrm>
              <a:off x="3348038" y="1600200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92166" name="Text Box 5"/>
            <p:cNvSpPr txBox="1">
              <a:spLocks noChangeArrowheads="1"/>
            </p:cNvSpPr>
            <p:nvPr/>
          </p:nvSpPr>
          <p:spPr bwMode="auto">
            <a:xfrm>
              <a:off x="3479800" y="3321050"/>
              <a:ext cx="2593975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Shop calendar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latin typeface="+mj-lt"/>
                </a:rPr>
                <a:t> </a:t>
              </a:r>
              <a:r>
                <a:rPr lang="en-US" sz="1400" b="1" i="1" dirty="0">
                  <a:latin typeface="+mj-lt"/>
                </a:rPr>
                <a:t>Departments</a:t>
              </a:r>
              <a:r>
                <a:rPr lang="en-US" sz="1400" i="1" dirty="0">
                  <a:latin typeface="+mj-lt"/>
                </a:rPr>
                <a:t> </a:t>
              </a:r>
              <a:br>
                <a:rPr lang="en-US" sz="1400" i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Work Center</a:t>
              </a:r>
              <a:r>
                <a:rPr lang="en-US" sz="1400" dirty="0">
                  <a:latin typeface="+mj-lt"/>
                </a:rPr>
                <a:t> 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Work Center </a:t>
              </a:r>
              <a:r>
                <a:rPr lang="en-US" sz="1400" i="1" dirty="0" smtClean="0">
                  <a:latin typeface="+mj-lt"/>
                </a:rPr>
                <a:t>	Maintenance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Routings</a:t>
              </a:r>
              <a:r>
                <a:rPr lang="en-US" sz="1400" dirty="0">
                  <a:latin typeface="+mj-lt"/>
                </a:rPr>
                <a:t> </a:t>
              </a:r>
              <a:r>
                <a:rPr lang="en-US" sz="1400" i="1" dirty="0">
                  <a:latin typeface="+mj-lt"/>
                </a:rPr>
                <a:t>	Routing Maintenance</a:t>
              </a:r>
            </a:p>
          </p:txBody>
        </p:sp>
        <p:grpSp>
          <p:nvGrpSpPr>
            <p:cNvPr id="92167" name="Group 6"/>
            <p:cNvGrpSpPr>
              <a:grpSpLocks/>
            </p:cNvGrpSpPr>
            <p:nvPr/>
          </p:nvGrpSpPr>
          <p:grpSpPr bwMode="auto">
            <a:xfrm>
              <a:off x="3127375" y="1276350"/>
              <a:ext cx="477838" cy="477838"/>
              <a:chOff x="0" y="351"/>
              <a:chExt cx="401" cy="401"/>
            </a:xfrm>
          </p:grpSpPr>
          <p:sp>
            <p:nvSpPr>
              <p:cNvPr id="92169" name="Oval 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70" name="Text Box 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92168" name="Picture 9" descr="BD05161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24313" y="1965325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QS-SU-790</a:t>
            </a:r>
          </a:p>
        </p:txBody>
      </p:sp>
      <p:pic>
        <p:nvPicPr>
          <p:cNvPr id="93188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Sites</a:t>
            </a:r>
            <a:endParaRPr lang="en-US" dirty="0"/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QS-SU-080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32638"/>
            <a:ext cx="7316787" cy="4746625"/>
            <a:chOff x="906463" y="1417638"/>
            <a:chExt cx="7316787" cy="4746625"/>
          </a:xfrm>
        </p:grpSpPr>
        <p:sp>
          <p:nvSpPr>
            <p:cNvPr id="614469" name="Rectangle 69"/>
            <p:cNvSpPr>
              <a:spLocks noChangeArrowheads="1"/>
            </p:cNvSpPr>
            <p:nvPr/>
          </p:nvSpPr>
          <p:spPr bwMode="auto">
            <a:xfrm>
              <a:off x="4567238" y="1584325"/>
              <a:ext cx="3656012" cy="2070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>
                  <a:latin typeface="+mj-lt"/>
                </a:rPr>
                <a:t>An Entity requires at least one site to plan, manage and control inventory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>
                  <a:latin typeface="+mj-lt"/>
                </a:rPr>
                <a:t>Separate sites are usually setup for separate physical locations</a:t>
              </a:r>
            </a:p>
          </p:txBody>
        </p:sp>
        <p:sp>
          <p:nvSpPr>
            <p:cNvPr id="20485" name="Rectangle 140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6" name="Rectangle 141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sp>
          <p:nvSpPr>
            <p:cNvPr id="20487" name="Rectangle 142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0488" name="Group 143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20537" name="Freeform 144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38" name="AutoShape 145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39" name="Freeform 146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0" name="Freeform 147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1" name="AutoShape 148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2" name="AutoShape 149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3" name="Line 150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4" name="Oval 151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5" name="Oval 152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6" name="Rectangle 153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7" name="Freeform 154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8" name="AutoShape 155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49" name="AutoShape 156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50" name="AutoShape 157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51" name="AutoShape 158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20552" name="Picture 159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20489" name="Rectangle 160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20490" name="Group 161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20524" name="Freeform 162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25" name="AutoShape 163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26" name="AutoShape 164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27" name="AutoShape 165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28" name="AutoShape 166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29" name="Rectangle 167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30" name="Rectangle 168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31" name="AutoShape 169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32" name="Rectangle 170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33" name="AutoShape 171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34" name="AutoShape 172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35" name="AutoShape 173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36" name="Freeform 174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0491" name="Group 175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20495" name="Group 176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20522" name="Freeform 177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0523" name="Freeform 178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20496" name="Freeform 179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497" name="AutoShape 180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498" name="Freeform 181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499" name="AutoShape 182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00" name="AutoShape 183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01" name="Freeform 184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02" name="Rectangle 185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03" name="AutoShape 186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04" name="AutoShape 187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05" name="AutoShape 188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20506" name="Group 189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20516" name="Freeform 190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0517" name="AutoShape 191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0518" name="Freeform 192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0519" name="Freeform 193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0520" name="Line 194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0521" name="Freeform 195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20507" name="AutoShape 196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08" name="Freeform 197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09" name="AutoShape 198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10" name="AutoShape 199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11" name="AutoShape 200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12" name="AutoShape 201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13" name="AutoShape 202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14" name="Rectangle 203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0515" name="AutoShape 204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0492" name="Rectangle 205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20493" name="Rectangle 206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20494" name="Rectangle 207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Standard Edition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Cost Calculations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952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QS-SU-810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243525" y="1327325"/>
            <a:ext cx="8616950" cy="4327525"/>
            <a:chOff x="184150" y="1695450"/>
            <a:chExt cx="8616950" cy="4327525"/>
          </a:xfrm>
        </p:grpSpPr>
        <p:sp>
          <p:nvSpPr>
            <p:cNvPr id="393219" name="Rectangle 3"/>
            <p:cNvSpPr>
              <a:spLocks noChangeArrowheads="1"/>
            </p:cNvSpPr>
            <p:nvPr/>
          </p:nvSpPr>
          <p:spPr bwMode="auto">
            <a:xfrm>
              <a:off x="4318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393220" name="Rectangle 4"/>
            <p:cNvSpPr>
              <a:spLocks noChangeArrowheads="1"/>
            </p:cNvSpPr>
            <p:nvPr/>
          </p:nvSpPr>
          <p:spPr bwMode="auto">
            <a:xfrm>
              <a:off x="33782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393221" name="Rectangle 5"/>
            <p:cNvSpPr>
              <a:spLocks noChangeArrowheads="1"/>
            </p:cNvSpPr>
            <p:nvPr/>
          </p:nvSpPr>
          <p:spPr bwMode="auto">
            <a:xfrm>
              <a:off x="630555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95238" name="Rectangle 23"/>
            <p:cNvSpPr>
              <a:spLocks noChangeArrowheads="1"/>
            </p:cNvSpPr>
            <p:nvPr/>
          </p:nvSpPr>
          <p:spPr bwMode="auto">
            <a:xfrm>
              <a:off x="3367384" y="2019300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95239" name="Rectangle 24"/>
            <p:cNvSpPr>
              <a:spLocks noChangeArrowheads="1"/>
            </p:cNvSpPr>
            <p:nvPr/>
          </p:nvSpPr>
          <p:spPr bwMode="auto">
            <a:xfrm>
              <a:off x="623888" y="1943100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95240" name="Picture 25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1788" y="2468563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1" name="Rectangle 26"/>
            <p:cNvSpPr>
              <a:spLocks noChangeArrowheads="1"/>
            </p:cNvSpPr>
            <p:nvPr/>
          </p:nvSpPr>
          <p:spPr bwMode="auto">
            <a:xfrm>
              <a:off x="6350070" y="2019300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95242" name="AutoShape 27"/>
            <p:cNvSpPr>
              <a:spLocks noChangeArrowheads="1"/>
            </p:cNvSpPr>
            <p:nvPr/>
          </p:nvSpPr>
          <p:spPr bwMode="auto">
            <a:xfrm>
              <a:off x="2787650" y="2413000"/>
              <a:ext cx="693738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5243" name="AutoShape 28"/>
            <p:cNvSpPr>
              <a:spLocks noChangeArrowheads="1"/>
            </p:cNvSpPr>
            <p:nvPr/>
          </p:nvSpPr>
          <p:spPr bwMode="auto">
            <a:xfrm>
              <a:off x="5738813" y="2413000"/>
              <a:ext cx="693737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5244" name="Group 29"/>
            <p:cNvGrpSpPr>
              <a:grpSpLocks/>
            </p:cNvGrpSpPr>
            <p:nvPr/>
          </p:nvGrpSpPr>
          <p:grpSpPr bwMode="auto">
            <a:xfrm>
              <a:off x="688975" y="2617788"/>
              <a:ext cx="2117725" cy="863600"/>
              <a:chOff x="673" y="1182"/>
              <a:chExt cx="1810" cy="739"/>
            </a:xfrm>
          </p:grpSpPr>
          <p:sp>
            <p:nvSpPr>
              <p:cNvPr id="95270" name="Freeform 30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71" name="AutoShape 31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72" name="AutoShape 32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73" name="AutoShape 33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74" name="AutoShape 34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75" name="Rectangle 35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76" name="Rectangle 36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77" name="AutoShape 37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78" name="Rectangle 38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79" name="AutoShape 39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80" name="AutoShape 40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81" name="AutoShape 41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82" name="Freeform 42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95245" name="Group 43"/>
            <p:cNvGrpSpPr>
              <a:grpSpLocks/>
            </p:cNvGrpSpPr>
            <p:nvPr/>
          </p:nvGrpSpPr>
          <p:grpSpPr bwMode="auto">
            <a:xfrm>
              <a:off x="184150" y="1695450"/>
              <a:ext cx="477838" cy="477838"/>
              <a:chOff x="0" y="351"/>
              <a:chExt cx="401" cy="401"/>
            </a:xfrm>
          </p:grpSpPr>
          <p:sp>
            <p:nvSpPr>
              <p:cNvPr id="95268" name="Oval 44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69" name="Text Box 45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95246" name="Group 46"/>
            <p:cNvGrpSpPr>
              <a:grpSpLocks/>
            </p:cNvGrpSpPr>
            <p:nvPr/>
          </p:nvGrpSpPr>
          <p:grpSpPr bwMode="auto">
            <a:xfrm>
              <a:off x="3098800" y="1695450"/>
              <a:ext cx="477838" cy="477838"/>
              <a:chOff x="0" y="351"/>
              <a:chExt cx="401" cy="401"/>
            </a:xfrm>
          </p:grpSpPr>
          <p:sp>
            <p:nvSpPr>
              <p:cNvPr id="95266" name="Oval 4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67" name="Text Box 4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95247" name="Group 49"/>
            <p:cNvGrpSpPr>
              <a:grpSpLocks/>
            </p:cNvGrpSpPr>
            <p:nvPr/>
          </p:nvGrpSpPr>
          <p:grpSpPr bwMode="auto">
            <a:xfrm>
              <a:off x="6027738" y="1695450"/>
              <a:ext cx="477837" cy="477838"/>
              <a:chOff x="0" y="351"/>
              <a:chExt cx="401" cy="401"/>
            </a:xfrm>
          </p:grpSpPr>
          <p:sp>
            <p:nvSpPr>
              <p:cNvPr id="95264" name="Oval 5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65" name="Text Box 5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393268" name="Rectangle 52"/>
            <p:cNvSpPr>
              <a:spLocks noChangeArrowheads="1"/>
            </p:cNvSpPr>
            <p:nvPr/>
          </p:nvSpPr>
          <p:spPr bwMode="auto">
            <a:xfrm>
              <a:off x="430213" y="4294188"/>
              <a:ext cx="2487612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95249" name="Rectangle 53"/>
            <p:cNvSpPr>
              <a:spLocks noChangeArrowheads="1"/>
            </p:cNvSpPr>
            <p:nvPr/>
          </p:nvSpPr>
          <p:spPr bwMode="auto">
            <a:xfrm>
              <a:off x="457200" y="4340225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93270" name="Rectangle 54"/>
            <p:cNvSpPr>
              <a:spLocks noChangeArrowheads="1"/>
            </p:cNvSpPr>
            <p:nvPr/>
          </p:nvSpPr>
          <p:spPr bwMode="auto">
            <a:xfrm>
              <a:off x="3367088" y="4294188"/>
              <a:ext cx="2486025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95251" name="Rectangle 55"/>
            <p:cNvSpPr>
              <a:spLocks noChangeArrowheads="1"/>
            </p:cNvSpPr>
            <p:nvPr/>
          </p:nvSpPr>
          <p:spPr bwMode="auto">
            <a:xfrm>
              <a:off x="3434796" y="4340225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95252" name="AutoShape 56"/>
            <p:cNvSpPr>
              <a:spLocks noChangeArrowheads="1"/>
            </p:cNvSpPr>
            <p:nvPr/>
          </p:nvSpPr>
          <p:spPr bwMode="auto">
            <a:xfrm>
              <a:off x="2778125" y="4783138"/>
              <a:ext cx="692150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5253" name="Group 57"/>
            <p:cNvGrpSpPr>
              <a:grpSpLocks/>
            </p:cNvGrpSpPr>
            <p:nvPr/>
          </p:nvGrpSpPr>
          <p:grpSpPr bwMode="auto">
            <a:xfrm>
              <a:off x="3151188" y="4067175"/>
              <a:ext cx="477837" cy="477838"/>
              <a:chOff x="0" y="351"/>
              <a:chExt cx="401" cy="401"/>
            </a:xfrm>
          </p:grpSpPr>
          <p:sp>
            <p:nvSpPr>
              <p:cNvPr id="95262" name="Oval 58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63" name="Text Box 59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grpSp>
          <p:nvGrpSpPr>
            <p:cNvPr id="95254" name="Group 60"/>
            <p:cNvGrpSpPr>
              <a:grpSpLocks/>
            </p:cNvGrpSpPr>
            <p:nvPr/>
          </p:nvGrpSpPr>
          <p:grpSpPr bwMode="auto">
            <a:xfrm>
              <a:off x="236538" y="4067175"/>
              <a:ext cx="477837" cy="477838"/>
              <a:chOff x="0" y="351"/>
              <a:chExt cx="401" cy="401"/>
            </a:xfrm>
          </p:grpSpPr>
          <p:sp>
            <p:nvSpPr>
              <p:cNvPr id="95260" name="Oval 6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5261" name="Text Box 6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95255" name="Picture 63" descr="j025008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7813" y="4687888"/>
              <a:ext cx="1208087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5256" name="Picture 64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756150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95257" name="AutoShape 65"/>
            <p:cNvCxnSpPr>
              <a:cxnSpLocks noChangeShapeType="1"/>
              <a:stCxn id="393221" idx="3"/>
              <a:endCxn id="393268" idx="1"/>
            </p:cNvCxnSpPr>
            <p:nvPr/>
          </p:nvCxnSpPr>
          <p:spPr bwMode="auto">
            <a:xfrm flipH="1">
              <a:off x="430213" y="2789238"/>
              <a:ext cx="8370887" cy="2370137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95259" name="Picture 1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61213" y="2436813"/>
              <a:ext cx="752475" cy="11128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Concepts </a:t>
            </a:r>
          </a:p>
          <a:p>
            <a:pPr lvl="1" eaLnBrk="1" hangingPunct="1"/>
            <a:r>
              <a:rPr lang="en-US" smtClean="0"/>
              <a:t> Routing Cost Roll-Up </a:t>
            </a:r>
          </a:p>
          <a:p>
            <a:pPr lvl="1" eaLnBrk="1" hangingPunct="1"/>
            <a:r>
              <a:rPr lang="en-US" smtClean="0"/>
              <a:t> Product Structure Cost Roll-Up</a:t>
            </a:r>
          </a:p>
          <a:p>
            <a:pPr lvl="1" eaLnBrk="1" hangingPunct="1"/>
            <a:r>
              <a:rPr lang="en-US" smtClean="0"/>
              <a:t> Current Cost Set Move to GL Set</a:t>
            </a:r>
          </a:p>
          <a:p>
            <a:pPr eaLnBrk="1" hangingPunct="1"/>
            <a:r>
              <a:rPr lang="en-US" smtClean="0"/>
              <a:t> Example</a:t>
            </a:r>
          </a:p>
          <a:p>
            <a:pPr lvl="1" eaLnBrk="1" hangingPunct="1"/>
            <a:r>
              <a:rPr lang="en-US" smtClean="0"/>
              <a:t>Review Standard Order Quantity for Item</a:t>
            </a:r>
          </a:p>
          <a:p>
            <a:pPr lvl="1" eaLnBrk="1" hangingPunct="1"/>
            <a:r>
              <a:rPr lang="en-US" smtClean="0"/>
              <a:t>Roll Up Routing Costs</a:t>
            </a:r>
          </a:p>
          <a:p>
            <a:pPr lvl="1" eaLnBrk="1" hangingPunct="1"/>
            <a:r>
              <a:rPr lang="en-US" smtClean="0"/>
              <a:t>Roll Up Product Structure Costs</a:t>
            </a:r>
          </a:p>
          <a:p>
            <a:pPr lvl="1" eaLnBrk="1" hangingPunct="1"/>
            <a:r>
              <a:rPr lang="en-US" smtClean="0"/>
              <a:t>Move Current Cost Set to GL Set</a:t>
            </a:r>
          </a:p>
          <a:p>
            <a:pPr eaLnBrk="1" hangingPunct="1"/>
            <a:r>
              <a:rPr lang="en-US" smtClean="0"/>
              <a:t> Activity</a:t>
            </a:r>
          </a:p>
          <a:p>
            <a:pPr eaLnBrk="1" hangingPunct="1"/>
            <a:endParaRPr lang="en-US" smtClean="0"/>
          </a:p>
        </p:txBody>
      </p:sp>
      <p:sp>
        <p:nvSpPr>
          <p:cNvPr id="962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Calculations:</a:t>
            </a:r>
            <a:r>
              <a:rPr lang="en-US" b="0" smtClean="0"/>
              <a:t> </a:t>
            </a:r>
            <a:r>
              <a:rPr lang="en-US" smtClean="0"/>
              <a:t>Topics</a:t>
            </a:r>
          </a:p>
        </p:txBody>
      </p:sp>
      <p:sp>
        <p:nvSpPr>
          <p:cNvPr id="962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QS-SU-820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Explain the information captured by a routing cost roll-up</a:t>
            </a:r>
          </a:p>
          <a:p>
            <a:r>
              <a:rPr lang="en-US" dirty="0" smtClean="0"/>
              <a:t>Explain the information captured by a product structure cost roll-up</a:t>
            </a:r>
          </a:p>
          <a:p>
            <a:r>
              <a:rPr lang="en-US" dirty="0" smtClean="0"/>
              <a:t>Explain the importance of the Order Quantity field to the routing cost roll-up</a:t>
            </a:r>
          </a:p>
          <a:p>
            <a:r>
              <a:rPr lang="en-US" dirty="0" smtClean="0"/>
              <a:t>Roll up routing and product structure costs</a:t>
            </a:r>
          </a:p>
          <a:p>
            <a:r>
              <a:rPr lang="en-US" dirty="0" smtClean="0"/>
              <a:t>Copy and move current costs to the GL cost set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972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972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QS-SU-830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 of Product Cost Information</a:t>
            </a:r>
            <a:endParaRPr lang="en-US" dirty="0"/>
          </a:p>
        </p:txBody>
      </p:sp>
      <p:sp>
        <p:nvSpPr>
          <p:cNvPr id="983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QS-SU-840</a:t>
            </a:r>
          </a:p>
        </p:txBody>
      </p:sp>
      <p:grpSp>
        <p:nvGrpSpPr>
          <p:cNvPr id="98307" name="Group 41"/>
          <p:cNvGrpSpPr>
            <a:grpSpLocks/>
          </p:cNvGrpSpPr>
          <p:nvPr/>
        </p:nvGrpSpPr>
        <p:grpSpPr bwMode="auto">
          <a:xfrm>
            <a:off x="87313" y="783576"/>
            <a:ext cx="8599487" cy="5421313"/>
            <a:chOff x="55" y="718"/>
            <a:chExt cx="5417" cy="3415"/>
          </a:xfrm>
        </p:grpSpPr>
        <p:sp>
          <p:nvSpPr>
            <p:cNvPr id="98308" name="Rectangle 5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8309" name="Rectangle 6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6183" name="Rectangle 7"/>
            <p:cNvSpPr>
              <a:spLocks noChangeArrowheads="1"/>
            </p:cNvSpPr>
            <p:nvPr/>
          </p:nvSpPr>
          <p:spPr bwMode="auto">
            <a:xfrm>
              <a:off x="253" y="210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 Work Center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Rates/Burden</a:t>
              </a:r>
            </a:p>
          </p:txBody>
        </p:sp>
        <p:sp>
          <p:nvSpPr>
            <p:cNvPr id="306184" name="Rectangle 8"/>
            <p:cNvSpPr>
              <a:spLocks noChangeArrowheads="1"/>
            </p:cNvSpPr>
            <p:nvPr/>
          </p:nvSpPr>
          <p:spPr bwMode="auto">
            <a:xfrm>
              <a:off x="252" y="74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Item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Costs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Material, OVH</a:t>
              </a:r>
            </a:p>
          </p:txBody>
        </p:sp>
        <p:sp>
          <p:nvSpPr>
            <p:cNvPr id="306185" name="Rectangle 9"/>
            <p:cNvSpPr>
              <a:spLocks noChangeArrowheads="1"/>
            </p:cNvSpPr>
            <p:nvPr/>
          </p:nvSpPr>
          <p:spPr bwMode="auto">
            <a:xfrm>
              <a:off x="2458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Product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Structure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Roll-Up</a:t>
              </a:r>
            </a:p>
          </p:txBody>
        </p:sp>
        <p:sp>
          <p:nvSpPr>
            <p:cNvPr id="306186" name="Rectangle 10"/>
            <p:cNvSpPr>
              <a:spLocks noChangeArrowheads="1"/>
            </p:cNvSpPr>
            <p:nvPr/>
          </p:nvSpPr>
          <p:spPr bwMode="auto">
            <a:xfrm>
              <a:off x="3505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Move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Current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Costs to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GL Costs</a:t>
              </a:r>
            </a:p>
          </p:txBody>
        </p:sp>
        <p:sp>
          <p:nvSpPr>
            <p:cNvPr id="306187" name="Rectangle 11"/>
            <p:cNvSpPr>
              <a:spLocks noChangeArrowheads="1"/>
            </p:cNvSpPr>
            <p:nvPr/>
          </p:nvSpPr>
          <p:spPr bwMode="auto">
            <a:xfrm>
              <a:off x="1316" y="2819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Routing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Roll-Up</a:t>
              </a:r>
            </a:p>
          </p:txBody>
        </p:sp>
        <p:sp>
          <p:nvSpPr>
            <p:cNvPr id="306189" name="Rectangle 13"/>
            <p:cNvSpPr>
              <a:spLocks noChangeArrowheads="1"/>
            </p:cNvSpPr>
            <p:nvPr/>
          </p:nvSpPr>
          <p:spPr bwMode="auto">
            <a:xfrm>
              <a:off x="253" y="1429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Product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Structures</a:t>
              </a:r>
            </a:p>
          </p:txBody>
        </p:sp>
        <p:sp>
          <p:nvSpPr>
            <p:cNvPr id="306193" name="Rectangle 17"/>
            <p:cNvSpPr>
              <a:spLocks noChangeArrowheads="1"/>
            </p:cNvSpPr>
            <p:nvPr/>
          </p:nvSpPr>
          <p:spPr bwMode="auto">
            <a:xfrm>
              <a:off x="4698" y="718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 Roll-Up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Freeze/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Unfreeze</a:t>
              </a:r>
            </a:p>
          </p:txBody>
        </p:sp>
        <p:sp>
          <p:nvSpPr>
            <p:cNvPr id="306194" name="Rectangle 18"/>
            <p:cNvSpPr>
              <a:spLocks noChangeArrowheads="1"/>
            </p:cNvSpPr>
            <p:nvPr/>
          </p:nvSpPr>
          <p:spPr bwMode="auto">
            <a:xfrm>
              <a:off x="4703" y="1882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Sales Order 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Revaluation</a:t>
              </a:r>
            </a:p>
          </p:txBody>
        </p:sp>
        <p:sp>
          <p:nvSpPr>
            <p:cNvPr id="306195" name="Rectangle 19"/>
            <p:cNvSpPr>
              <a:spLocks noChangeArrowheads="1"/>
            </p:cNvSpPr>
            <p:nvPr/>
          </p:nvSpPr>
          <p:spPr bwMode="auto">
            <a:xfrm>
              <a:off x="4702" y="3135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Revalue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WIP Material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</a:t>
              </a:r>
            </a:p>
          </p:txBody>
        </p:sp>
        <p:sp>
          <p:nvSpPr>
            <p:cNvPr id="306196" name="Rectangle 20"/>
            <p:cNvSpPr>
              <a:spLocks noChangeArrowheads="1"/>
            </p:cNvSpPr>
            <p:nvPr/>
          </p:nvSpPr>
          <p:spPr bwMode="auto">
            <a:xfrm>
              <a:off x="250" y="2817"/>
              <a:ext cx="770" cy="61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Routing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Setup/Run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Time</a:t>
              </a:r>
            </a:p>
          </p:txBody>
        </p:sp>
        <p:sp>
          <p:nvSpPr>
            <p:cNvPr id="306197" name="Rectangle 21"/>
            <p:cNvSpPr>
              <a:spLocks noChangeArrowheads="1"/>
            </p:cNvSpPr>
            <p:nvPr/>
          </p:nvSpPr>
          <p:spPr bwMode="auto">
            <a:xfrm>
              <a:off x="253" y="3514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Standard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Order Quantity</a:t>
              </a:r>
            </a:p>
          </p:txBody>
        </p:sp>
        <p:cxnSp>
          <p:nvCxnSpPr>
            <p:cNvPr id="98322" name="AutoShape 31"/>
            <p:cNvCxnSpPr>
              <a:cxnSpLocks noChangeShapeType="1"/>
              <a:stCxn id="306186" idx="3"/>
              <a:endCxn id="306194" idx="1"/>
            </p:cNvCxnSpPr>
            <p:nvPr/>
          </p:nvCxnSpPr>
          <p:spPr bwMode="auto">
            <a:xfrm>
              <a:off x="4275" y="2191"/>
              <a:ext cx="428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8323" name="AutoShape 32"/>
            <p:cNvCxnSpPr>
              <a:cxnSpLocks noChangeShapeType="1"/>
              <a:stCxn id="306186" idx="3"/>
              <a:endCxn id="306193" idx="1"/>
            </p:cNvCxnSpPr>
            <p:nvPr/>
          </p:nvCxnSpPr>
          <p:spPr bwMode="auto">
            <a:xfrm flipV="1">
              <a:off x="4275" y="1028"/>
              <a:ext cx="423" cy="1163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8324" name="AutoShape 33"/>
            <p:cNvCxnSpPr>
              <a:cxnSpLocks noChangeShapeType="1"/>
              <a:stCxn id="306186" idx="3"/>
              <a:endCxn id="306195" idx="1"/>
            </p:cNvCxnSpPr>
            <p:nvPr/>
          </p:nvCxnSpPr>
          <p:spPr bwMode="auto">
            <a:xfrm>
              <a:off x="4275" y="2191"/>
              <a:ext cx="427" cy="1254"/>
            </a:xfrm>
            <a:prstGeom prst="bentConnector3">
              <a:avLst>
                <a:gd name="adj1" fmla="val 4988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8325" name="AutoShape 34"/>
            <p:cNvCxnSpPr>
              <a:cxnSpLocks noChangeShapeType="1"/>
              <a:stCxn id="306185" idx="3"/>
              <a:endCxn id="306186" idx="1"/>
            </p:cNvCxnSpPr>
            <p:nvPr/>
          </p:nvCxnSpPr>
          <p:spPr bwMode="auto">
            <a:xfrm>
              <a:off x="3228" y="2191"/>
              <a:ext cx="27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8326" name="AutoShape 35"/>
            <p:cNvCxnSpPr>
              <a:cxnSpLocks noChangeShapeType="1"/>
              <a:stCxn id="306187" idx="3"/>
              <a:endCxn id="306185" idx="1"/>
            </p:cNvCxnSpPr>
            <p:nvPr/>
          </p:nvCxnSpPr>
          <p:spPr bwMode="auto">
            <a:xfrm flipV="1">
              <a:off x="2085" y="2191"/>
              <a:ext cx="373" cy="938"/>
            </a:xfrm>
            <a:prstGeom prst="bentConnector3">
              <a:avLst>
                <a:gd name="adj1" fmla="val 498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8327" name="AutoShape 36"/>
            <p:cNvCxnSpPr>
              <a:cxnSpLocks noChangeShapeType="1"/>
              <a:stCxn id="306184" idx="3"/>
              <a:endCxn id="306185" idx="1"/>
            </p:cNvCxnSpPr>
            <p:nvPr/>
          </p:nvCxnSpPr>
          <p:spPr bwMode="auto">
            <a:xfrm>
              <a:off x="1022" y="1056"/>
              <a:ext cx="1436" cy="113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8328" name="AutoShape 37"/>
            <p:cNvCxnSpPr>
              <a:cxnSpLocks noChangeShapeType="1"/>
              <a:stCxn id="306189" idx="3"/>
              <a:endCxn id="306185" idx="1"/>
            </p:cNvCxnSpPr>
            <p:nvPr/>
          </p:nvCxnSpPr>
          <p:spPr bwMode="auto">
            <a:xfrm>
              <a:off x="1023" y="1739"/>
              <a:ext cx="1435" cy="452"/>
            </a:xfrm>
            <a:prstGeom prst="bentConnector3">
              <a:avLst>
                <a:gd name="adj1" fmla="val 4996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8329" name="AutoShape 38"/>
            <p:cNvCxnSpPr>
              <a:cxnSpLocks noChangeShapeType="1"/>
              <a:stCxn id="306183" idx="3"/>
              <a:endCxn id="306187" idx="1"/>
            </p:cNvCxnSpPr>
            <p:nvPr/>
          </p:nvCxnSpPr>
          <p:spPr bwMode="auto">
            <a:xfrm>
              <a:off x="1023" y="2416"/>
              <a:ext cx="293" cy="713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8330" name="AutoShape 39"/>
            <p:cNvCxnSpPr>
              <a:cxnSpLocks noChangeShapeType="1"/>
              <a:stCxn id="306196" idx="3"/>
              <a:endCxn id="306187" idx="1"/>
            </p:cNvCxnSpPr>
            <p:nvPr/>
          </p:nvCxnSpPr>
          <p:spPr bwMode="auto">
            <a:xfrm>
              <a:off x="1020" y="3126"/>
              <a:ext cx="296" cy="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8331" name="AutoShape 40"/>
            <p:cNvCxnSpPr>
              <a:cxnSpLocks noChangeShapeType="1"/>
              <a:stCxn id="306197" idx="3"/>
              <a:endCxn id="306187" idx="1"/>
            </p:cNvCxnSpPr>
            <p:nvPr/>
          </p:nvCxnSpPr>
          <p:spPr bwMode="auto">
            <a:xfrm flipV="1">
              <a:off x="1023" y="3129"/>
              <a:ext cx="293" cy="695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Flow for Cost Calculations</a:t>
            </a:r>
            <a:endParaRPr lang="en-US" dirty="0"/>
          </a:p>
        </p:txBody>
      </p:sp>
      <p:sp>
        <p:nvSpPr>
          <p:cNvPr id="993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QS-SU-850</a:t>
            </a:r>
          </a:p>
        </p:txBody>
      </p:sp>
      <p:grpSp>
        <p:nvGrpSpPr>
          <p:cNvPr id="99331" name="Group 35"/>
          <p:cNvGrpSpPr>
            <a:grpSpLocks/>
          </p:cNvGrpSpPr>
          <p:nvPr/>
        </p:nvGrpSpPr>
        <p:grpSpPr bwMode="auto">
          <a:xfrm>
            <a:off x="3242063" y="2310125"/>
            <a:ext cx="2636837" cy="2420938"/>
            <a:chOff x="2044" y="814"/>
            <a:chExt cx="1661" cy="1525"/>
          </a:xfrm>
          <a:effectLst>
            <a:outerShdw blurRad="50800" dist="50800" dir="5400000" algn="ctr" rotWithShape="0">
              <a:schemeClr val="tx1">
                <a:lumMod val="75000"/>
                <a:lumOff val="25000"/>
              </a:schemeClr>
            </a:outerShdw>
          </a:effectLst>
        </p:grpSpPr>
        <p:sp>
          <p:nvSpPr>
            <p:cNvPr id="309278" name="Rectangle 30"/>
            <p:cNvSpPr>
              <a:spLocks noChangeArrowheads="1"/>
            </p:cNvSpPr>
            <p:nvPr/>
          </p:nvSpPr>
          <p:spPr bwMode="auto">
            <a:xfrm>
              <a:off x="2044" y="81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Roll up routing costs (current cost set)</a:t>
              </a:r>
            </a:p>
          </p:txBody>
        </p:sp>
        <p:sp>
          <p:nvSpPr>
            <p:cNvPr id="99334" name="Line 31"/>
            <p:cNvSpPr>
              <a:spLocks noChangeShapeType="1"/>
            </p:cNvSpPr>
            <p:nvPr/>
          </p:nvSpPr>
          <p:spPr bwMode="auto">
            <a:xfrm>
              <a:off x="2882" y="1194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280" name="Rectangle 32"/>
            <p:cNvSpPr>
              <a:spLocks noChangeArrowheads="1"/>
            </p:cNvSpPr>
            <p:nvPr/>
          </p:nvSpPr>
          <p:spPr bwMode="auto">
            <a:xfrm>
              <a:off x="2044" y="138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Roll up product structure costs (current cost set)</a:t>
              </a:r>
            </a:p>
          </p:txBody>
        </p:sp>
        <p:sp>
          <p:nvSpPr>
            <p:cNvPr id="99336" name="Line 33"/>
            <p:cNvSpPr>
              <a:spLocks noChangeShapeType="1"/>
            </p:cNvSpPr>
            <p:nvPr/>
          </p:nvSpPr>
          <p:spPr bwMode="auto">
            <a:xfrm>
              <a:off x="2882" y="1767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282" name="Rectangle 34"/>
            <p:cNvSpPr>
              <a:spLocks noChangeArrowheads="1"/>
            </p:cNvSpPr>
            <p:nvPr/>
          </p:nvSpPr>
          <p:spPr bwMode="auto">
            <a:xfrm>
              <a:off x="2044" y="1958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 dirty="0">
                  <a:latin typeface="+mj-lt"/>
                </a:rPr>
                <a:t>Move current costs to the general ledger</a:t>
              </a:r>
            </a:p>
          </p:txBody>
        </p:sp>
      </p:grp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</a:t>
            </a:r>
            <a:endParaRPr lang="en-US" dirty="0"/>
          </a:p>
        </p:txBody>
      </p:sp>
      <p:sp>
        <p:nvSpPr>
          <p:cNvPr id="1003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QS-SU-860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46838" y="1662275"/>
            <a:ext cx="8407400" cy="3723100"/>
            <a:chOff x="334963" y="2327275"/>
            <a:chExt cx="8407400" cy="3723100"/>
          </a:xfrm>
        </p:grpSpPr>
        <p:sp>
          <p:nvSpPr>
            <p:cNvPr id="100356" name="Text Box 9"/>
            <p:cNvSpPr txBox="1">
              <a:spLocks noChangeArrowheads="1"/>
            </p:cNvSpPr>
            <p:nvPr/>
          </p:nvSpPr>
          <p:spPr bwMode="auto">
            <a:xfrm>
              <a:off x="6061075" y="2327275"/>
              <a:ext cx="1854200" cy="138499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Routing Cost Roll-Up captures this-level manufacturing costs, lead times, and total yield</a:t>
              </a:r>
            </a:p>
          </p:txBody>
        </p:sp>
        <p:sp>
          <p:nvSpPr>
            <p:cNvPr id="100357" name="AutoShape 10"/>
            <p:cNvSpPr>
              <a:spLocks/>
            </p:cNvSpPr>
            <p:nvPr/>
          </p:nvSpPr>
          <p:spPr bwMode="auto">
            <a:xfrm>
              <a:off x="5564188" y="2397125"/>
              <a:ext cx="263525" cy="1219200"/>
            </a:xfrm>
            <a:prstGeom prst="rightBracket">
              <a:avLst>
                <a:gd name="adj" fmla="val 38554"/>
              </a:avLst>
            </a:prstGeom>
            <a:noFill/>
            <a:ln w="38100">
              <a:solidFill>
                <a:srgbClr val="818F2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58" name="Rectangle 12"/>
            <p:cNvSpPr>
              <a:spLocks noChangeArrowheads="1"/>
            </p:cNvSpPr>
            <p:nvPr/>
          </p:nvSpPr>
          <p:spPr bwMode="auto">
            <a:xfrm>
              <a:off x="2011185" y="2697163"/>
              <a:ext cx="149560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400">
                  <a:latin typeface="+mj-lt"/>
                </a:rPr>
                <a:t>This-Level Costs</a:t>
              </a:r>
              <a:endParaRPr lang="en-US" sz="1200">
                <a:latin typeface="+mj-lt"/>
              </a:endParaRPr>
            </a:p>
          </p:txBody>
        </p:sp>
        <p:sp>
          <p:nvSpPr>
            <p:cNvPr id="100359" name="Line 35"/>
            <p:cNvSpPr>
              <a:spLocks noChangeShapeType="1"/>
            </p:cNvSpPr>
            <p:nvPr/>
          </p:nvSpPr>
          <p:spPr bwMode="auto">
            <a:xfrm>
              <a:off x="1511300" y="3767138"/>
              <a:ext cx="5561013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0" name="Rectangle 36"/>
            <p:cNvSpPr>
              <a:spLocks noChangeArrowheads="1"/>
            </p:cNvSpPr>
            <p:nvPr/>
          </p:nvSpPr>
          <p:spPr bwMode="auto">
            <a:xfrm>
              <a:off x="1909763" y="5745163"/>
              <a:ext cx="187642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latin typeface="+mj-lt"/>
                </a:rPr>
                <a:t>Lower-Level Costs</a:t>
              </a:r>
              <a:endParaRPr lang="en-US" sz="1200">
                <a:latin typeface="+mj-lt"/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3608388" y="2397125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10-00</a:t>
              </a:r>
            </a:p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Medical Ultrasound</a:t>
              </a:r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334963" y="44592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600" dirty="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10-01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CPU/Monitor 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 $450.00</a:t>
              </a:r>
            </a:p>
            <a:p>
              <a:pPr algn="ctr" eaLnBrk="0" latinLnBrk="1" hangingPunct="0">
                <a:defRPr/>
              </a:pPr>
              <a:endParaRPr lang="en-US" sz="1600" dirty="0">
                <a:latin typeface="+mj-lt"/>
              </a:endParaRPr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2439988" y="44592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10-02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Keyboard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$25.00</a:t>
              </a:r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687888" y="44592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10-03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Cable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(48 in.) $7.50</a:t>
              </a:r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>
              <a:off x="6926263" y="44592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10-04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Sensor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$67.00</a:t>
              </a:r>
            </a:p>
          </p:txBody>
        </p:sp>
        <p:cxnSp>
          <p:nvCxnSpPr>
            <p:cNvPr id="100366" name="AutoShape 38"/>
            <p:cNvCxnSpPr>
              <a:cxnSpLocks noChangeShapeType="1"/>
              <a:stCxn id="36" idx="0"/>
              <a:endCxn id="33" idx="2"/>
            </p:cNvCxnSpPr>
            <p:nvPr/>
          </p:nvCxnSpPr>
          <p:spPr bwMode="auto">
            <a:xfrm rot="16200000">
              <a:off x="2413794" y="2356644"/>
              <a:ext cx="931863" cy="327342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0367" name="AutoShape 39"/>
            <p:cNvCxnSpPr>
              <a:cxnSpLocks noChangeShapeType="1"/>
              <a:stCxn id="37" idx="0"/>
              <a:endCxn id="33" idx="2"/>
            </p:cNvCxnSpPr>
            <p:nvPr/>
          </p:nvCxnSpPr>
          <p:spPr bwMode="auto">
            <a:xfrm rot="16200000">
              <a:off x="3466306" y="3409157"/>
              <a:ext cx="931863" cy="11684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0368" name="AutoShape 40"/>
            <p:cNvCxnSpPr>
              <a:cxnSpLocks noChangeShapeType="1"/>
              <a:stCxn id="38" idx="0"/>
              <a:endCxn id="33" idx="2"/>
            </p:cNvCxnSpPr>
            <p:nvPr/>
          </p:nvCxnSpPr>
          <p:spPr bwMode="auto">
            <a:xfrm rot="5400000" flipH="1">
              <a:off x="4590256" y="3453607"/>
              <a:ext cx="931863" cy="10795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0369" name="AutoShape 41"/>
            <p:cNvCxnSpPr>
              <a:cxnSpLocks noChangeShapeType="1"/>
              <a:stCxn id="39" idx="0"/>
              <a:endCxn id="33" idx="2"/>
            </p:cNvCxnSpPr>
            <p:nvPr/>
          </p:nvCxnSpPr>
          <p:spPr bwMode="auto">
            <a:xfrm rot="5400000" flipH="1">
              <a:off x="5709444" y="2334419"/>
              <a:ext cx="931863" cy="331787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 Calculations</a:t>
            </a:r>
            <a:endParaRPr lang="en-US" dirty="0"/>
          </a:p>
        </p:txBody>
      </p:sp>
      <p:sp>
        <p:nvSpPr>
          <p:cNvPr id="1013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QS-SU-870</a:t>
            </a:r>
          </a:p>
        </p:txBody>
      </p:sp>
      <p:sp>
        <p:nvSpPr>
          <p:cNvPr id="101379" name="Rectangle 5"/>
          <p:cNvSpPr>
            <a:spLocks noChangeArrowheads="1"/>
          </p:cNvSpPr>
          <p:nvPr/>
        </p:nvSpPr>
        <p:spPr bwMode="auto">
          <a:xfrm>
            <a:off x="485775" y="598488"/>
            <a:ext cx="825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3200" b="1">
              <a:solidFill>
                <a:srgbClr val="5A87C6"/>
              </a:solidFill>
            </a:endParaRPr>
          </a:p>
        </p:txBody>
      </p:sp>
      <p:pic>
        <p:nvPicPr>
          <p:cNvPr id="101381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300" y="1402250"/>
            <a:ext cx="6629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Calculation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QS-SU-880</a:t>
            </a:r>
          </a:p>
        </p:txBody>
      </p:sp>
      <p:pic>
        <p:nvPicPr>
          <p:cNvPr id="10240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400" y="905613"/>
            <a:ext cx="7037388" cy="518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1034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QS-SU-890</a:t>
            </a:r>
          </a:p>
        </p:txBody>
      </p:sp>
      <p:pic>
        <p:nvPicPr>
          <p:cNvPr id="10342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1035663"/>
            <a:ext cx="76962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A site can have multiple locations</a:t>
            </a:r>
          </a:p>
          <a:p>
            <a:pPr eaLnBrk="1" hangingPunct="1"/>
            <a:r>
              <a:rPr lang="en-US" sz="2400" dirty="0" smtClean="0"/>
              <a:t>A location is a place where inventory is stored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Locations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QS-SU-090</a:t>
            </a: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487910" y="3262259"/>
            <a:ext cx="1275991" cy="48795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2400" b="1" dirty="0">
                <a:solidFill>
                  <a:srgbClr val="003366"/>
                </a:solidFill>
                <a:latin typeface="+mj-lt"/>
              </a:rPr>
              <a:t>Plant A</a:t>
            </a:r>
          </a:p>
        </p:txBody>
      </p:sp>
      <p:grpSp>
        <p:nvGrpSpPr>
          <p:cNvPr id="21510" name="Group 5"/>
          <p:cNvGrpSpPr>
            <a:grpSpLocks/>
          </p:cNvGrpSpPr>
          <p:nvPr/>
        </p:nvGrpSpPr>
        <p:grpSpPr bwMode="auto">
          <a:xfrm>
            <a:off x="154442" y="2020694"/>
            <a:ext cx="2873375" cy="1173163"/>
            <a:chOff x="3200" y="472"/>
            <a:chExt cx="1810" cy="739"/>
          </a:xfrm>
        </p:grpSpPr>
        <p:sp>
          <p:nvSpPr>
            <p:cNvPr id="21534" name="Freeform 6"/>
            <p:cNvSpPr>
              <a:spLocks/>
            </p:cNvSpPr>
            <p:nvPr/>
          </p:nvSpPr>
          <p:spPr bwMode="auto">
            <a:xfrm>
              <a:off x="4306" y="86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5" name="AutoShape 7"/>
            <p:cNvSpPr>
              <a:spLocks noChangeArrowheads="1"/>
            </p:cNvSpPr>
            <p:nvPr/>
          </p:nvSpPr>
          <p:spPr bwMode="auto">
            <a:xfrm>
              <a:off x="3200" y="91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6" name="AutoShape 8"/>
            <p:cNvSpPr>
              <a:spLocks noChangeArrowheads="1"/>
            </p:cNvSpPr>
            <p:nvPr/>
          </p:nvSpPr>
          <p:spPr bwMode="auto">
            <a:xfrm>
              <a:off x="3572" y="72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7" name="AutoShape 9"/>
            <p:cNvSpPr>
              <a:spLocks noChangeArrowheads="1"/>
            </p:cNvSpPr>
            <p:nvPr/>
          </p:nvSpPr>
          <p:spPr bwMode="auto">
            <a:xfrm>
              <a:off x="4150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8" name="AutoShape 10"/>
            <p:cNvSpPr>
              <a:spLocks noChangeArrowheads="1"/>
            </p:cNvSpPr>
            <p:nvPr/>
          </p:nvSpPr>
          <p:spPr bwMode="auto">
            <a:xfrm>
              <a:off x="3946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9" name="Rectangle 11"/>
            <p:cNvSpPr>
              <a:spLocks noChangeArrowheads="1"/>
            </p:cNvSpPr>
            <p:nvPr/>
          </p:nvSpPr>
          <p:spPr bwMode="auto">
            <a:xfrm>
              <a:off x="3682" y="105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0" name="Rectangle 12"/>
            <p:cNvSpPr>
              <a:spLocks noChangeArrowheads="1"/>
            </p:cNvSpPr>
            <p:nvPr/>
          </p:nvSpPr>
          <p:spPr bwMode="auto">
            <a:xfrm>
              <a:off x="4083" y="106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1" name="AutoShape 13"/>
            <p:cNvSpPr>
              <a:spLocks noChangeArrowheads="1"/>
            </p:cNvSpPr>
            <p:nvPr/>
          </p:nvSpPr>
          <p:spPr bwMode="auto">
            <a:xfrm>
              <a:off x="3727" y="91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2" name="Rectangle 14"/>
            <p:cNvSpPr>
              <a:spLocks noChangeArrowheads="1"/>
            </p:cNvSpPr>
            <p:nvPr/>
          </p:nvSpPr>
          <p:spPr bwMode="auto">
            <a:xfrm>
              <a:off x="3291" y="103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3" name="AutoShape 15" descr="Horizontal brick"/>
            <p:cNvSpPr>
              <a:spLocks noChangeArrowheads="1"/>
            </p:cNvSpPr>
            <p:nvPr/>
          </p:nvSpPr>
          <p:spPr bwMode="auto">
            <a:xfrm>
              <a:off x="3430" y="47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4" name="AutoShape 16"/>
            <p:cNvSpPr>
              <a:spLocks noChangeArrowheads="1"/>
            </p:cNvSpPr>
            <p:nvPr/>
          </p:nvSpPr>
          <p:spPr bwMode="auto">
            <a:xfrm>
              <a:off x="3904" y="70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5" name="AutoShape 17"/>
            <p:cNvSpPr>
              <a:spLocks noChangeArrowheads="1"/>
            </p:cNvSpPr>
            <p:nvPr/>
          </p:nvSpPr>
          <p:spPr bwMode="auto">
            <a:xfrm>
              <a:off x="4221" y="65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6" name="Freeform 18"/>
            <p:cNvSpPr>
              <a:spLocks/>
            </p:cNvSpPr>
            <p:nvPr/>
          </p:nvSpPr>
          <p:spPr bwMode="auto">
            <a:xfrm>
              <a:off x="4426" y="72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511" name="Group 63"/>
          <p:cNvGrpSpPr>
            <a:grpSpLocks/>
          </p:cNvGrpSpPr>
          <p:nvPr/>
        </p:nvGrpSpPr>
        <p:grpSpPr bwMode="auto">
          <a:xfrm>
            <a:off x="2287338" y="2144238"/>
            <a:ext cx="6464300" cy="3503612"/>
            <a:chOff x="667" y="1855"/>
            <a:chExt cx="4072" cy="2207"/>
          </a:xfrm>
        </p:grpSpPr>
        <p:sp>
          <p:nvSpPr>
            <p:cNvPr id="21512" name="Rectangle 64"/>
            <p:cNvSpPr>
              <a:spLocks noChangeArrowheads="1"/>
            </p:cNvSpPr>
            <p:nvPr/>
          </p:nvSpPr>
          <p:spPr bwMode="auto">
            <a:xfrm>
              <a:off x="3846" y="2105"/>
              <a:ext cx="892" cy="1957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1513" name="Group 65"/>
            <p:cNvGrpSpPr>
              <a:grpSpLocks/>
            </p:cNvGrpSpPr>
            <p:nvPr/>
          </p:nvGrpSpPr>
          <p:grpSpPr bwMode="auto">
            <a:xfrm>
              <a:off x="1688" y="1856"/>
              <a:ext cx="2289" cy="461"/>
              <a:chOff x="2305" y="1952"/>
              <a:chExt cx="2289" cy="461"/>
            </a:xfrm>
          </p:grpSpPr>
          <p:sp>
            <p:nvSpPr>
              <p:cNvPr id="21532" name="Rectangle 66"/>
              <p:cNvSpPr>
                <a:spLocks noChangeArrowheads="1"/>
              </p:cNvSpPr>
              <p:nvPr/>
            </p:nvSpPr>
            <p:spPr bwMode="auto">
              <a:xfrm>
                <a:off x="2305" y="1952"/>
                <a:ext cx="2289" cy="461"/>
              </a:xfrm>
              <a:prstGeom prst="rect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533" name="Rectangle 67"/>
              <p:cNvSpPr>
                <a:spLocks noChangeArrowheads="1"/>
              </p:cNvSpPr>
              <p:nvPr/>
            </p:nvSpPr>
            <p:spPr bwMode="auto">
              <a:xfrm>
                <a:off x="2363" y="1984"/>
                <a:ext cx="1804" cy="3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1912" tIns="31750" rIns="61912" bIns="31750" anchor="ctr"/>
              <a:lstStyle/>
              <a:p>
                <a:pPr algn="ctr" defTabSz="417513" eaLnBrk="0" hangingPunct="0"/>
                <a:r>
                  <a:rPr kumimoji="1" lang="en-US" sz="1400" b="1">
                    <a:latin typeface="+mj-lt"/>
                  </a:rPr>
                  <a:t>Inspection</a:t>
                </a:r>
              </a:p>
            </p:txBody>
          </p:sp>
        </p:grpSp>
        <p:sp>
          <p:nvSpPr>
            <p:cNvPr id="21514" name="Rectangle 68"/>
            <p:cNvSpPr>
              <a:spLocks noChangeArrowheads="1"/>
            </p:cNvSpPr>
            <p:nvPr/>
          </p:nvSpPr>
          <p:spPr bwMode="auto">
            <a:xfrm>
              <a:off x="760" y="2568"/>
              <a:ext cx="1287" cy="92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515" name="Rectangle 69"/>
            <p:cNvSpPr>
              <a:spLocks noChangeArrowheads="1"/>
            </p:cNvSpPr>
            <p:nvPr/>
          </p:nvSpPr>
          <p:spPr bwMode="auto">
            <a:xfrm>
              <a:off x="706" y="2804"/>
              <a:ext cx="721" cy="40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Loading</a:t>
              </a:r>
            </a:p>
          </p:txBody>
        </p:sp>
        <p:sp>
          <p:nvSpPr>
            <p:cNvPr id="21516" name="Rectangle 70"/>
            <p:cNvSpPr>
              <a:spLocks noChangeArrowheads="1"/>
            </p:cNvSpPr>
            <p:nvPr/>
          </p:nvSpPr>
          <p:spPr bwMode="auto">
            <a:xfrm>
              <a:off x="4084" y="2772"/>
              <a:ext cx="653" cy="4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Inventory</a:t>
              </a:r>
            </a:p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1</a:t>
              </a:r>
            </a:p>
          </p:txBody>
        </p:sp>
        <p:sp>
          <p:nvSpPr>
            <p:cNvPr id="21517" name="Rectangle 71"/>
            <p:cNvSpPr>
              <a:spLocks noChangeArrowheads="1"/>
            </p:cNvSpPr>
            <p:nvPr/>
          </p:nvSpPr>
          <p:spPr bwMode="auto">
            <a:xfrm>
              <a:off x="3977" y="1855"/>
              <a:ext cx="762" cy="462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518" name="Rectangle 72"/>
            <p:cNvSpPr>
              <a:spLocks noChangeArrowheads="1"/>
            </p:cNvSpPr>
            <p:nvPr/>
          </p:nvSpPr>
          <p:spPr bwMode="auto">
            <a:xfrm>
              <a:off x="3598" y="1855"/>
              <a:ext cx="375" cy="223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519" name="Rectangle 73"/>
            <p:cNvSpPr>
              <a:spLocks noChangeArrowheads="1"/>
            </p:cNvSpPr>
            <p:nvPr/>
          </p:nvSpPr>
          <p:spPr bwMode="auto">
            <a:xfrm>
              <a:off x="3741" y="1860"/>
              <a:ext cx="623" cy="212"/>
            </a:xfrm>
            <a:prstGeom prst="rect">
              <a:avLst/>
            </a:prstGeom>
            <a:solidFill>
              <a:srgbClr val="EAF1EF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520" name="Rectangle 74"/>
            <p:cNvSpPr>
              <a:spLocks noChangeArrowheads="1"/>
            </p:cNvSpPr>
            <p:nvPr/>
          </p:nvSpPr>
          <p:spPr bwMode="auto">
            <a:xfrm>
              <a:off x="3993" y="1888"/>
              <a:ext cx="728" cy="4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Scrap</a:t>
              </a:r>
            </a:p>
          </p:txBody>
        </p:sp>
        <p:sp>
          <p:nvSpPr>
            <p:cNvPr id="21521" name="Rectangle 75"/>
            <p:cNvSpPr>
              <a:spLocks noChangeArrowheads="1"/>
            </p:cNvSpPr>
            <p:nvPr/>
          </p:nvSpPr>
          <p:spPr bwMode="auto">
            <a:xfrm>
              <a:off x="1688" y="2318"/>
              <a:ext cx="2401" cy="1402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522" name="Rectangle 76"/>
            <p:cNvSpPr>
              <a:spLocks noChangeArrowheads="1"/>
            </p:cNvSpPr>
            <p:nvPr/>
          </p:nvSpPr>
          <p:spPr bwMode="auto">
            <a:xfrm>
              <a:off x="1471" y="2768"/>
              <a:ext cx="684" cy="458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523" name="Rectangle 77"/>
            <p:cNvSpPr>
              <a:spLocks noChangeArrowheads="1"/>
            </p:cNvSpPr>
            <p:nvPr/>
          </p:nvSpPr>
          <p:spPr bwMode="auto">
            <a:xfrm>
              <a:off x="1693" y="2761"/>
              <a:ext cx="810" cy="485"/>
            </a:xfrm>
            <a:prstGeom prst="rect">
              <a:avLst/>
            </a:prstGeom>
            <a:solidFill>
              <a:srgbClr val="E5E1DA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524" name="Rectangle 78"/>
            <p:cNvSpPr>
              <a:spLocks noChangeArrowheads="1"/>
            </p:cNvSpPr>
            <p:nvPr/>
          </p:nvSpPr>
          <p:spPr bwMode="auto">
            <a:xfrm>
              <a:off x="1690" y="2762"/>
              <a:ext cx="2395" cy="4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Manufacturing Area (WIP)</a:t>
              </a:r>
            </a:p>
          </p:txBody>
        </p:sp>
        <p:sp>
          <p:nvSpPr>
            <p:cNvPr id="21525" name="Rectangle 79"/>
            <p:cNvSpPr>
              <a:spLocks noChangeArrowheads="1"/>
            </p:cNvSpPr>
            <p:nvPr/>
          </p:nvSpPr>
          <p:spPr bwMode="auto">
            <a:xfrm>
              <a:off x="667" y="2676"/>
              <a:ext cx="91" cy="704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526" name="Rectangle 80"/>
            <p:cNvSpPr>
              <a:spLocks noChangeArrowheads="1"/>
            </p:cNvSpPr>
            <p:nvPr/>
          </p:nvSpPr>
          <p:spPr bwMode="auto">
            <a:xfrm>
              <a:off x="703" y="2679"/>
              <a:ext cx="86" cy="699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1527" name="Group 81"/>
            <p:cNvGrpSpPr>
              <a:grpSpLocks/>
            </p:cNvGrpSpPr>
            <p:nvPr/>
          </p:nvGrpSpPr>
          <p:grpSpPr bwMode="auto">
            <a:xfrm>
              <a:off x="1687" y="3577"/>
              <a:ext cx="2692" cy="485"/>
              <a:chOff x="2304" y="3673"/>
              <a:chExt cx="2692" cy="485"/>
            </a:xfrm>
          </p:grpSpPr>
          <p:sp>
            <p:nvSpPr>
              <p:cNvPr id="21530" name="Rectangle 82"/>
              <p:cNvSpPr>
                <a:spLocks noChangeArrowheads="1"/>
              </p:cNvSpPr>
              <p:nvPr/>
            </p:nvSpPr>
            <p:spPr bwMode="auto">
              <a:xfrm>
                <a:off x="2304" y="3673"/>
                <a:ext cx="2692" cy="485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531" name="Rectangle 83"/>
              <p:cNvSpPr>
                <a:spLocks noChangeArrowheads="1"/>
              </p:cNvSpPr>
              <p:nvPr/>
            </p:nvSpPr>
            <p:spPr bwMode="auto">
              <a:xfrm>
                <a:off x="3732" y="3719"/>
                <a:ext cx="728" cy="40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1912" tIns="31750" rIns="61912" bIns="31750" anchor="ctr"/>
              <a:lstStyle/>
              <a:p>
                <a:pPr algn="ctr" defTabSz="417513" eaLnBrk="0" hangingPunct="0"/>
                <a:r>
                  <a:rPr kumimoji="1" lang="en-US" sz="1400" b="1">
                    <a:latin typeface="+mj-lt"/>
                  </a:rPr>
                  <a:t>Inventory</a:t>
                </a:r>
              </a:p>
              <a:p>
                <a:pPr algn="ctr" defTabSz="417513" eaLnBrk="0" hangingPunct="0"/>
                <a:r>
                  <a:rPr kumimoji="1" lang="en-US" sz="1400" b="1">
                    <a:latin typeface="+mj-lt"/>
                  </a:rPr>
                  <a:t>2</a:t>
                </a:r>
              </a:p>
            </p:txBody>
          </p:sp>
        </p:grpSp>
        <p:sp>
          <p:nvSpPr>
            <p:cNvPr id="21528" name="Rectangle 84"/>
            <p:cNvSpPr>
              <a:spLocks noChangeArrowheads="1"/>
            </p:cNvSpPr>
            <p:nvPr/>
          </p:nvSpPr>
          <p:spPr bwMode="auto">
            <a:xfrm>
              <a:off x="2270" y="3294"/>
              <a:ext cx="799" cy="459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529" name="Rectangle 85"/>
            <p:cNvSpPr>
              <a:spLocks noChangeArrowheads="1"/>
            </p:cNvSpPr>
            <p:nvPr/>
          </p:nvSpPr>
          <p:spPr bwMode="auto">
            <a:xfrm>
              <a:off x="2167" y="3090"/>
              <a:ext cx="937" cy="481"/>
            </a:xfrm>
            <a:prstGeom prst="rect">
              <a:avLst/>
            </a:prstGeom>
            <a:solidFill>
              <a:srgbClr val="E5E1DA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1044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QS-SU-900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63713" y="1045575"/>
            <a:ext cx="8607425" cy="4980400"/>
            <a:chOff x="334963" y="1425575"/>
            <a:chExt cx="8607425" cy="4980400"/>
          </a:xfrm>
        </p:grpSpPr>
        <p:sp>
          <p:nvSpPr>
            <p:cNvPr id="104452" name="Text Box 27"/>
            <p:cNvSpPr txBox="1">
              <a:spLocks noChangeArrowheads="1"/>
            </p:cNvSpPr>
            <p:nvPr/>
          </p:nvSpPr>
          <p:spPr bwMode="auto">
            <a:xfrm>
              <a:off x="7099300" y="1544638"/>
              <a:ext cx="1562100" cy="3108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Product Structure Cost Roll-Up captures lower-level component costs (and this-level and lower-level manufacturing costs already captured by routing cost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roll-ups)</a:t>
              </a:r>
            </a:p>
          </p:txBody>
        </p:sp>
        <p:sp>
          <p:nvSpPr>
            <p:cNvPr id="104453" name="AutoShape 53"/>
            <p:cNvSpPr>
              <a:spLocks/>
            </p:cNvSpPr>
            <p:nvPr/>
          </p:nvSpPr>
          <p:spPr bwMode="auto">
            <a:xfrm>
              <a:off x="8520113" y="1425575"/>
              <a:ext cx="422275" cy="4916488"/>
            </a:xfrm>
            <a:prstGeom prst="rightBracket">
              <a:avLst>
                <a:gd name="adj" fmla="val 76110"/>
              </a:avLst>
            </a:prstGeom>
            <a:noFill/>
            <a:ln w="38100">
              <a:solidFill>
                <a:srgbClr val="B5A6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4454" name="Text Box 9"/>
            <p:cNvSpPr txBox="1">
              <a:spLocks noChangeArrowheads="1"/>
            </p:cNvSpPr>
            <p:nvPr/>
          </p:nvSpPr>
          <p:spPr bwMode="auto">
            <a:xfrm>
              <a:off x="4884738" y="2682875"/>
              <a:ext cx="1854200" cy="138499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Routing Cost Roll-Up captures this-level manufacturing costs, lead times, and total yield</a:t>
              </a:r>
            </a:p>
          </p:txBody>
        </p:sp>
        <p:sp>
          <p:nvSpPr>
            <p:cNvPr id="104455" name="AutoShape 10"/>
            <p:cNvSpPr>
              <a:spLocks/>
            </p:cNvSpPr>
            <p:nvPr/>
          </p:nvSpPr>
          <p:spPr bwMode="auto">
            <a:xfrm>
              <a:off x="4387850" y="2752725"/>
              <a:ext cx="263525" cy="1219200"/>
            </a:xfrm>
            <a:prstGeom prst="rightBracket">
              <a:avLst>
                <a:gd name="adj" fmla="val 38554"/>
              </a:avLst>
            </a:prstGeom>
            <a:noFill/>
            <a:ln w="38100">
              <a:solidFill>
                <a:srgbClr val="818F2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4456" name="Rectangle 12"/>
            <p:cNvSpPr>
              <a:spLocks noChangeArrowheads="1"/>
            </p:cNvSpPr>
            <p:nvPr/>
          </p:nvSpPr>
          <p:spPr bwMode="auto">
            <a:xfrm>
              <a:off x="836435" y="3052763"/>
              <a:ext cx="149560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400">
                  <a:latin typeface="+mj-lt"/>
                </a:rPr>
                <a:t>This-Level Costs</a:t>
              </a:r>
              <a:endParaRPr lang="en-US" sz="1200">
                <a:latin typeface="+mj-lt"/>
              </a:endParaRPr>
            </a:p>
          </p:txBody>
        </p:sp>
        <p:sp>
          <p:nvSpPr>
            <p:cNvPr id="104457" name="Line 35"/>
            <p:cNvSpPr>
              <a:spLocks noChangeShapeType="1"/>
            </p:cNvSpPr>
            <p:nvPr/>
          </p:nvSpPr>
          <p:spPr bwMode="auto">
            <a:xfrm>
              <a:off x="1511300" y="4122738"/>
              <a:ext cx="5561013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4458" name="Rectangle 36"/>
            <p:cNvSpPr>
              <a:spLocks noChangeArrowheads="1"/>
            </p:cNvSpPr>
            <p:nvPr/>
          </p:nvSpPr>
          <p:spPr bwMode="auto">
            <a:xfrm>
              <a:off x="1909763" y="6100763"/>
              <a:ext cx="187642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latin typeface="+mj-lt"/>
                </a:rPr>
                <a:t>Lower-Level Costs</a:t>
              </a:r>
              <a:endParaRPr lang="en-US" sz="1200">
                <a:latin typeface="+mj-lt"/>
              </a:endParaRPr>
            </a:p>
          </p:txBody>
        </p:sp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2433638" y="2752725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10-00</a:t>
              </a:r>
            </a:p>
            <a:p>
              <a:pPr algn="ctr" eaLnBrk="0" hangingPunct="0">
                <a:defRPr/>
              </a:pPr>
              <a:r>
                <a:rPr lang="en-US" sz="1800" dirty="0">
                  <a:latin typeface="+mj-lt"/>
                </a:rPr>
                <a:t>Medical Ultrasound</a:t>
              </a:r>
            </a:p>
          </p:txBody>
        </p:sp>
        <p:sp>
          <p:nvSpPr>
            <p:cNvPr id="41" name="Rectangle 14"/>
            <p:cNvSpPr>
              <a:spLocks noChangeArrowheads="1"/>
            </p:cNvSpPr>
            <p:nvPr/>
          </p:nvSpPr>
          <p:spPr bwMode="auto">
            <a:xfrm>
              <a:off x="334963" y="48148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600" dirty="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10-01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CPU/Monitor 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 $450.00</a:t>
              </a:r>
            </a:p>
            <a:p>
              <a:pPr algn="ctr" eaLnBrk="0" latinLnBrk="1" hangingPunct="0">
                <a:defRPr/>
              </a:pPr>
              <a:endParaRPr lang="en-US" sz="1600" dirty="0">
                <a:latin typeface="+mj-lt"/>
              </a:endParaRPr>
            </a:p>
          </p:txBody>
        </p:sp>
        <p:sp>
          <p:nvSpPr>
            <p:cNvPr id="42" name="Rectangle 15"/>
            <p:cNvSpPr>
              <a:spLocks noChangeArrowheads="1"/>
            </p:cNvSpPr>
            <p:nvPr/>
          </p:nvSpPr>
          <p:spPr bwMode="auto">
            <a:xfrm>
              <a:off x="2439988" y="48148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10-02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Keyboard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$25.00</a:t>
              </a:r>
            </a:p>
          </p:txBody>
        </p:sp>
        <p:sp>
          <p:nvSpPr>
            <p:cNvPr id="43" name="Rectangle 16"/>
            <p:cNvSpPr>
              <a:spLocks noChangeArrowheads="1"/>
            </p:cNvSpPr>
            <p:nvPr/>
          </p:nvSpPr>
          <p:spPr bwMode="auto">
            <a:xfrm>
              <a:off x="4687888" y="48148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10-03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Cable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</a:t>
              </a:r>
              <a:r>
                <a:rPr lang="en-US" sz="1600" dirty="0" smtClean="0">
                  <a:latin typeface="+mj-lt"/>
                </a:rPr>
                <a:t>48 in</a:t>
              </a:r>
              <a:r>
                <a:rPr lang="en-US" sz="1600" dirty="0">
                  <a:latin typeface="+mj-lt"/>
                </a:rPr>
                <a:t>.) $7.50</a:t>
              </a: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6926263" y="4826763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10-04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Sensor</a:t>
              </a:r>
            </a:p>
            <a:p>
              <a:pPr algn="ctr" eaLnBrk="0" hangingPunct="0">
                <a:defRPr/>
              </a:pPr>
              <a:r>
                <a:rPr lang="en-US" sz="1600" dirty="0">
                  <a:latin typeface="+mj-lt"/>
                </a:rPr>
                <a:t>(1 ea.) $67.00</a:t>
              </a:r>
            </a:p>
          </p:txBody>
        </p:sp>
        <p:cxnSp>
          <p:nvCxnSpPr>
            <p:cNvPr id="104464" name="AutoShape 38"/>
            <p:cNvCxnSpPr>
              <a:cxnSpLocks noChangeShapeType="1"/>
              <a:stCxn id="41" idx="0"/>
              <a:endCxn id="40" idx="2"/>
            </p:cNvCxnSpPr>
            <p:nvPr/>
          </p:nvCxnSpPr>
          <p:spPr bwMode="auto">
            <a:xfrm rot="5400000" flipH="1" flipV="1">
              <a:off x="1826419" y="3299619"/>
              <a:ext cx="931863" cy="209867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4465" name="AutoShape 39"/>
            <p:cNvCxnSpPr>
              <a:cxnSpLocks noChangeShapeType="1"/>
              <a:stCxn id="42" idx="0"/>
              <a:endCxn id="40" idx="2"/>
            </p:cNvCxnSpPr>
            <p:nvPr/>
          </p:nvCxnSpPr>
          <p:spPr bwMode="auto">
            <a:xfrm rot="16200000" flipV="1">
              <a:off x="2878931" y="4345782"/>
              <a:ext cx="931863" cy="63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4466" name="AutoShape 40"/>
            <p:cNvCxnSpPr>
              <a:cxnSpLocks noChangeShapeType="1"/>
              <a:stCxn id="43" idx="0"/>
              <a:endCxn id="40" idx="2"/>
            </p:cNvCxnSpPr>
            <p:nvPr/>
          </p:nvCxnSpPr>
          <p:spPr bwMode="auto">
            <a:xfrm rot="16200000" flipV="1">
              <a:off x="4002881" y="3221832"/>
              <a:ext cx="931863" cy="22542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4467" name="AutoShape 41"/>
            <p:cNvCxnSpPr>
              <a:cxnSpLocks noChangeShapeType="1"/>
              <a:stCxn id="44" idx="0"/>
              <a:endCxn id="40" idx="2"/>
            </p:cNvCxnSpPr>
            <p:nvPr/>
          </p:nvCxnSpPr>
          <p:spPr bwMode="auto">
            <a:xfrm rot="16200000" flipV="1">
              <a:off x="5116132" y="2108581"/>
              <a:ext cx="943738" cy="44926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 Current Cost Set to GL Set</a:t>
            </a:r>
            <a:endParaRPr lang="en-US" dirty="0"/>
          </a:p>
        </p:txBody>
      </p:sp>
      <p:sp>
        <p:nvSpPr>
          <p:cNvPr id="1054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QS-SU-910</a:t>
            </a:r>
          </a:p>
        </p:txBody>
      </p:sp>
      <p:grpSp>
        <p:nvGrpSpPr>
          <p:cNvPr id="105476" name="Group 34"/>
          <p:cNvGrpSpPr>
            <a:grpSpLocks/>
          </p:cNvGrpSpPr>
          <p:nvPr/>
        </p:nvGrpSpPr>
        <p:grpSpPr bwMode="auto">
          <a:xfrm>
            <a:off x="2950850" y="2868475"/>
            <a:ext cx="3224213" cy="968375"/>
            <a:chOff x="1818" y="1584"/>
            <a:chExt cx="2031" cy="610"/>
          </a:xfrm>
        </p:grpSpPr>
        <p:sp>
          <p:nvSpPr>
            <p:cNvPr id="318499" name="Rectangle 35"/>
            <p:cNvSpPr>
              <a:spLocks noChangeArrowheads="1"/>
            </p:cNvSpPr>
            <p:nvPr/>
          </p:nvSpPr>
          <p:spPr bwMode="auto">
            <a:xfrm>
              <a:off x="1818" y="1605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Costs</a:t>
              </a:r>
            </a:p>
          </p:txBody>
        </p:sp>
        <p:sp>
          <p:nvSpPr>
            <p:cNvPr id="105478" name="AutoShape 36"/>
            <p:cNvSpPr>
              <a:spLocks noChangeArrowheads="1"/>
            </p:cNvSpPr>
            <p:nvPr/>
          </p:nvSpPr>
          <p:spPr bwMode="auto">
            <a:xfrm rot="5400000" flipV="1">
              <a:off x="2544" y="1672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8501" name="Rectangle 37" descr="Wide upward diagonal"/>
            <p:cNvSpPr>
              <a:spLocks noChangeArrowheads="1"/>
            </p:cNvSpPr>
            <p:nvPr/>
          </p:nvSpPr>
          <p:spPr bwMode="auto">
            <a:xfrm>
              <a:off x="3126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GL 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Costs</a:t>
              </a:r>
            </a:p>
          </p:txBody>
        </p:sp>
      </p:grp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Standard Order Quantity</a:t>
            </a:r>
            <a:endParaRPr lang="en-US" dirty="0"/>
          </a:p>
        </p:txBody>
      </p:sp>
      <p:sp>
        <p:nvSpPr>
          <p:cNvPr id="1064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QS-SU-920</a:t>
            </a:r>
          </a:p>
        </p:txBody>
      </p:sp>
      <p:pic>
        <p:nvPicPr>
          <p:cNvPr id="10650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" y="1017438"/>
            <a:ext cx="7800975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Routing Cost Roll-Up</a:t>
            </a:r>
            <a:endParaRPr lang="en-US" dirty="0"/>
          </a:p>
        </p:txBody>
      </p:sp>
      <p:sp>
        <p:nvSpPr>
          <p:cNvPr id="1075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QS-SU-930</a:t>
            </a:r>
          </a:p>
        </p:txBody>
      </p:sp>
      <p:pic>
        <p:nvPicPr>
          <p:cNvPr id="10752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538" y="957175"/>
            <a:ext cx="74009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Verify Routing Cost Roll-Up</a:t>
            </a:r>
            <a:endParaRPr lang="en-US" dirty="0"/>
          </a:p>
        </p:txBody>
      </p:sp>
      <p:sp>
        <p:nvSpPr>
          <p:cNvPr id="1085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QS-SU-940</a:t>
            </a:r>
          </a:p>
        </p:txBody>
      </p:sp>
      <p:pic>
        <p:nvPicPr>
          <p:cNvPr id="10854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888" y="831700"/>
            <a:ext cx="5856287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1095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QS-SU-950</a:t>
            </a:r>
          </a:p>
        </p:txBody>
      </p:sp>
      <p:pic>
        <p:nvPicPr>
          <p:cNvPr id="10957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926188"/>
            <a:ext cx="703897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Costs</a:t>
            </a:r>
            <a:endParaRPr lang="en-US" dirty="0"/>
          </a:p>
        </p:txBody>
      </p:sp>
      <p:sp>
        <p:nvSpPr>
          <p:cNvPr id="1105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QS-SU-960</a:t>
            </a:r>
          </a:p>
        </p:txBody>
      </p:sp>
      <p:pic>
        <p:nvPicPr>
          <p:cNvPr id="11059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88" y="2515413"/>
            <a:ext cx="89328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</a:t>
            </a:r>
            <a:endParaRPr lang="en-US" dirty="0"/>
          </a:p>
        </p:txBody>
      </p:sp>
      <p:sp>
        <p:nvSpPr>
          <p:cNvPr id="1116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QS-SU-970</a:t>
            </a:r>
          </a:p>
        </p:txBody>
      </p:sp>
      <p:pic>
        <p:nvPicPr>
          <p:cNvPr id="11162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047538"/>
            <a:ext cx="85820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 in Current and GL Cost Sets</a:t>
            </a:r>
            <a:endParaRPr lang="en-US" dirty="0"/>
          </a:p>
        </p:txBody>
      </p:sp>
      <p:sp>
        <p:nvSpPr>
          <p:cNvPr id="1126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QS-SU-980</a:t>
            </a:r>
          </a:p>
        </p:txBody>
      </p:sp>
      <p:pic>
        <p:nvPicPr>
          <p:cNvPr id="11264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928663"/>
            <a:ext cx="60007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QS-SU-990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55575" y="772263"/>
            <a:ext cx="8840788" cy="5340350"/>
            <a:chOff x="155575" y="1354138"/>
            <a:chExt cx="8840788" cy="5340350"/>
          </a:xfrm>
        </p:grpSpPr>
        <p:sp>
          <p:nvSpPr>
            <p:cNvPr id="382979" name="Rectangle 3"/>
            <p:cNvSpPr>
              <a:spLocks noChangeArrowheads="1"/>
            </p:cNvSpPr>
            <p:nvPr/>
          </p:nvSpPr>
          <p:spPr bwMode="auto">
            <a:xfrm>
              <a:off x="349250" y="1581150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382980" name="Rectangle 4"/>
            <p:cNvSpPr>
              <a:spLocks noChangeArrowheads="1"/>
            </p:cNvSpPr>
            <p:nvPr/>
          </p:nvSpPr>
          <p:spPr bwMode="auto">
            <a:xfrm>
              <a:off x="3286125" y="1581150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382981" name="Rectangle 5"/>
            <p:cNvSpPr>
              <a:spLocks noChangeArrowheads="1"/>
            </p:cNvSpPr>
            <p:nvPr/>
          </p:nvSpPr>
          <p:spPr bwMode="auto">
            <a:xfrm>
              <a:off x="6202363" y="1581150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113671" name="Group 23"/>
            <p:cNvGrpSpPr>
              <a:grpSpLocks/>
            </p:cNvGrpSpPr>
            <p:nvPr/>
          </p:nvGrpSpPr>
          <p:grpSpPr bwMode="auto">
            <a:xfrm>
              <a:off x="606425" y="2084388"/>
              <a:ext cx="2109788" cy="860425"/>
              <a:chOff x="673" y="1182"/>
              <a:chExt cx="1810" cy="739"/>
            </a:xfrm>
          </p:grpSpPr>
          <p:sp>
            <p:nvSpPr>
              <p:cNvPr id="113691" name="Freeform 2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92" name="AutoShape 2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93" name="AutoShape 2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94" name="AutoShape 2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95" name="AutoShape 2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96" name="Rectangle 2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97" name="Rectangle 3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98" name="AutoShape 3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99" name="Rectangle 3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700" name="AutoShape 3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701" name="AutoShape 3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702" name="AutoShape 3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703" name="Freeform 3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13672" name="Rectangle 37"/>
            <p:cNvSpPr>
              <a:spLocks noChangeArrowheads="1"/>
            </p:cNvSpPr>
            <p:nvPr/>
          </p:nvSpPr>
          <p:spPr bwMode="auto">
            <a:xfrm>
              <a:off x="3628811" y="1677988"/>
              <a:ext cx="1849866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113673" name="Rectangle 38"/>
            <p:cNvSpPr>
              <a:spLocks noChangeArrowheads="1"/>
            </p:cNvSpPr>
            <p:nvPr/>
          </p:nvSpPr>
          <p:spPr bwMode="auto">
            <a:xfrm>
              <a:off x="376238" y="1677988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Entity, Site, Locations</a:t>
              </a:r>
            </a:p>
          </p:txBody>
        </p:sp>
        <p:pic>
          <p:nvPicPr>
            <p:cNvPr id="113674" name="Picture 39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46538" y="2125663"/>
              <a:ext cx="1076325" cy="1058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675" name="Rectangle 40"/>
            <p:cNvSpPr>
              <a:spLocks noChangeArrowheads="1"/>
            </p:cNvSpPr>
            <p:nvPr/>
          </p:nvSpPr>
          <p:spPr bwMode="auto">
            <a:xfrm>
              <a:off x="6588352" y="1677988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113676" name="AutoShape 41"/>
            <p:cNvSpPr>
              <a:spLocks noChangeArrowheads="1"/>
            </p:cNvSpPr>
            <p:nvPr/>
          </p:nvSpPr>
          <p:spPr bwMode="auto">
            <a:xfrm>
              <a:off x="2697163" y="2070100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3677" name="AutoShape 42"/>
            <p:cNvSpPr>
              <a:spLocks noChangeArrowheads="1"/>
            </p:cNvSpPr>
            <p:nvPr/>
          </p:nvSpPr>
          <p:spPr bwMode="auto">
            <a:xfrm>
              <a:off x="5638800" y="2070100"/>
              <a:ext cx="690563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13678" name="Group 43"/>
            <p:cNvGrpSpPr>
              <a:grpSpLocks/>
            </p:cNvGrpSpPr>
            <p:nvPr/>
          </p:nvGrpSpPr>
          <p:grpSpPr bwMode="auto">
            <a:xfrm>
              <a:off x="155575" y="1354138"/>
              <a:ext cx="477838" cy="477837"/>
              <a:chOff x="0" y="351"/>
              <a:chExt cx="401" cy="401"/>
            </a:xfrm>
          </p:grpSpPr>
          <p:sp>
            <p:nvSpPr>
              <p:cNvPr id="113689" name="Oval 44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90" name="Text Box 45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113679" name="Group 46"/>
            <p:cNvGrpSpPr>
              <a:grpSpLocks/>
            </p:cNvGrpSpPr>
            <p:nvPr/>
          </p:nvGrpSpPr>
          <p:grpSpPr bwMode="auto">
            <a:xfrm>
              <a:off x="3070225" y="1354138"/>
              <a:ext cx="477838" cy="477837"/>
              <a:chOff x="0" y="351"/>
              <a:chExt cx="401" cy="401"/>
            </a:xfrm>
          </p:grpSpPr>
          <p:sp>
            <p:nvSpPr>
              <p:cNvPr id="113687" name="Oval 4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88" name="Text Box 4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113680" name="Group 49"/>
            <p:cNvGrpSpPr>
              <a:grpSpLocks/>
            </p:cNvGrpSpPr>
            <p:nvPr/>
          </p:nvGrpSpPr>
          <p:grpSpPr bwMode="auto">
            <a:xfrm>
              <a:off x="5999163" y="1354138"/>
              <a:ext cx="477837" cy="477837"/>
              <a:chOff x="0" y="351"/>
              <a:chExt cx="401" cy="401"/>
            </a:xfrm>
          </p:grpSpPr>
          <p:sp>
            <p:nvSpPr>
              <p:cNvPr id="113685" name="Oval 5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86" name="Text Box 5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113681" name="Text Box 52"/>
            <p:cNvSpPr txBox="1">
              <a:spLocks noChangeArrowheads="1"/>
            </p:cNvSpPr>
            <p:nvPr/>
          </p:nvSpPr>
          <p:spPr bwMode="auto">
            <a:xfrm>
              <a:off x="6178550" y="3387725"/>
              <a:ext cx="2817813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Product line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Product Line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Current Cost Method 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Inventory Control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Item data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Item Master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Product Structure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Product Structure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113682" name="Text Box 53"/>
            <p:cNvSpPr txBox="1">
              <a:spLocks noChangeArrowheads="1"/>
            </p:cNvSpPr>
            <p:nvPr/>
          </p:nvSpPr>
          <p:spPr bwMode="auto">
            <a:xfrm>
              <a:off x="3336925" y="3398838"/>
              <a:ext cx="2630488" cy="31085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GL calendar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GL Calendar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Standard transaction 	(loan)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Standard Transaction 	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Post transaction to GL 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Transaction Post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Balance sheet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Balance Sheet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113683" name="Text Box 55"/>
            <p:cNvSpPr txBox="1">
              <a:spLocks noChangeArrowheads="1"/>
            </p:cNvSpPr>
            <p:nvPr/>
          </p:nvSpPr>
          <p:spPr bwMode="auto">
            <a:xfrm>
              <a:off x="508000" y="3398838"/>
              <a:ext cx="2593975" cy="32956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Company address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Company Address Maint.</a:t>
              </a:r>
              <a:endParaRPr lang="en-US" sz="1400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Entity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err="1">
                  <a:solidFill>
                    <a:srgbClr val="808080"/>
                  </a:solidFill>
                  <a:latin typeface="+mj-lt"/>
                </a:rPr>
                <a:t>Entity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Code 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Default entity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System/Account Control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Bank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err="1">
                  <a:solidFill>
                    <a:srgbClr val="808080"/>
                  </a:solidFill>
                  <a:latin typeface="+mj-lt"/>
                </a:rPr>
                <a:t>Bank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Maintenance 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and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	Accounts Payable Control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Inventory status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Inventory Status Code 	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Site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err="1">
                  <a:solidFill>
                    <a:srgbClr val="808080"/>
                  </a:solidFill>
                  <a:latin typeface="+mj-lt"/>
                </a:rPr>
                <a:t>Site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Location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Location Maintenance</a:t>
              </a:r>
            </a:p>
          </p:txBody>
        </p:sp>
        <p:pic>
          <p:nvPicPr>
            <p:cNvPr id="113684" name="Picture 1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53263" y="2057400"/>
              <a:ext cx="754062" cy="11128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10371</TotalTime>
  <Words>2143</Words>
  <Application>Microsoft Office PowerPoint</Application>
  <PresentationFormat>On-screen Show (4:3)</PresentationFormat>
  <Paragraphs>891</Paragraphs>
  <Slides>101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101</vt:i4>
      </vt:variant>
    </vt:vector>
  </HeadingPairs>
  <TitlesOfParts>
    <vt:vector size="103" baseType="lpstr">
      <vt:lpstr>2_EX06PP_template</vt:lpstr>
      <vt:lpstr>QAD 2010 Template</vt:lpstr>
      <vt:lpstr>QAD Enterprise Applications Standard Edition</vt:lpstr>
      <vt:lpstr>Domains, Entities, Sites and Locations</vt:lpstr>
      <vt:lpstr>Topics</vt:lpstr>
      <vt:lpstr>Learning Objectives</vt:lpstr>
      <vt:lpstr>Database</vt:lpstr>
      <vt:lpstr>Database and Domains</vt:lpstr>
      <vt:lpstr>Entities</vt:lpstr>
      <vt:lpstr>Sites</vt:lpstr>
      <vt:lpstr>Locations</vt:lpstr>
      <vt:lpstr>Inventory Status Codes</vt:lpstr>
      <vt:lpstr>Single-Level Facility</vt:lpstr>
      <vt:lpstr>Two Locations</vt:lpstr>
      <vt:lpstr>Set Up Entity: Company Address</vt:lpstr>
      <vt:lpstr>Deselect Primary Entity</vt:lpstr>
      <vt:lpstr>Entity Code</vt:lpstr>
      <vt:lpstr>Default Account Control Settings</vt:lpstr>
      <vt:lpstr>Set Up Entity: Bank</vt:lpstr>
      <vt:lpstr>Set Up Entity: Bank</vt:lpstr>
      <vt:lpstr>Set Up Site: Inventory Status Code</vt:lpstr>
      <vt:lpstr>Set Up Site: Code</vt:lpstr>
      <vt:lpstr>Set Up: Location</vt:lpstr>
      <vt:lpstr>Review</vt:lpstr>
      <vt:lpstr>Review</vt:lpstr>
      <vt:lpstr>Activity</vt:lpstr>
      <vt:lpstr>Set Up: Printer</vt:lpstr>
      <vt:lpstr>Add Your Name to Print-Outs</vt:lpstr>
      <vt:lpstr>QAD Enterprise Applications Standard Edition</vt:lpstr>
      <vt:lpstr>Finance</vt:lpstr>
      <vt:lpstr>Topics</vt:lpstr>
      <vt:lpstr>Learning Objectives</vt:lpstr>
      <vt:lpstr>GL Calendar</vt:lpstr>
      <vt:lpstr>Transactions and the GL</vt:lpstr>
      <vt:lpstr>Post Transactions to the GL</vt:lpstr>
      <vt:lpstr>Financial Reports</vt:lpstr>
      <vt:lpstr>GL Calendar</vt:lpstr>
      <vt:lpstr>Standard Transaction</vt:lpstr>
      <vt:lpstr>Standard Transaction</vt:lpstr>
      <vt:lpstr>Post Transaction</vt:lpstr>
      <vt:lpstr>Balance Sheet</vt:lpstr>
      <vt:lpstr>Balance Sheet</vt:lpstr>
      <vt:lpstr>Review</vt:lpstr>
      <vt:lpstr>Activity</vt:lpstr>
      <vt:lpstr>QAD Enterprise Applications Standard Edition</vt:lpstr>
      <vt:lpstr>Product Definition</vt:lpstr>
      <vt:lpstr>Product Definition: Topics</vt:lpstr>
      <vt:lpstr>Learning Objectives</vt:lpstr>
      <vt:lpstr>Process Flow</vt:lpstr>
      <vt:lpstr>Product Lines</vt:lpstr>
      <vt:lpstr>Current Costs</vt:lpstr>
      <vt:lpstr>Items</vt:lpstr>
      <vt:lpstr>Items</vt:lpstr>
      <vt:lpstr>Product Structure</vt:lpstr>
      <vt:lpstr>Example: Product Lines</vt:lpstr>
      <vt:lpstr>Example: Cost Set Method</vt:lpstr>
      <vt:lpstr>Example: Item Information</vt:lpstr>
      <vt:lpstr>Example: Item Data and Inventory</vt:lpstr>
      <vt:lpstr>Example: Item Planning</vt:lpstr>
      <vt:lpstr>Example: Item Cost Data Frame</vt:lpstr>
      <vt:lpstr>Example: Product Structure</vt:lpstr>
      <vt:lpstr>Example: Set Up Product Structure</vt:lpstr>
      <vt:lpstr>Example: Product Structure Inquiry</vt:lpstr>
      <vt:lpstr>Review</vt:lpstr>
      <vt:lpstr>Activity</vt:lpstr>
      <vt:lpstr>QAD Enterprise Applications Standard Edition</vt:lpstr>
      <vt:lpstr>Manufacturing</vt:lpstr>
      <vt:lpstr>Manufacturing: Topics</vt:lpstr>
      <vt:lpstr>Manufacturing: Learning Objectives</vt:lpstr>
      <vt:lpstr>Manufacturing: Process Flow</vt:lpstr>
      <vt:lpstr>Manufacturing: Shop Calendar</vt:lpstr>
      <vt:lpstr>Departments, Work Centers &amp; Machines</vt:lpstr>
      <vt:lpstr>Manufacturing: Routings</vt:lpstr>
      <vt:lpstr>Example: Set Up Shop Calendar</vt:lpstr>
      <vt:lpstr>Example: Define Departments</vt:lpstr>
      <vt:lpstr>Define Work Centers/Machines</vt:lpstr>
      <vt:lpstr>Example: Set Up Routing</vt:lpstr>
      <vt:lpstr>Review Results in Routing Inquiry</vt:lpstr>
      <vt:lpstr>Review</vt:lpstr>
      <vt:lpstr>Review</vt:lpstr>
      <vt:lpstr>Activity</vt:lpstr>
      <vt:lpstr>QAD Enterprise Applications Standard Edition</vt:lpstr>
      <vt:lpstr>Cost Calculations</vt:lpstr>
      <vt:lpstr>Cost Calculations: Topics</vt:lpstr>
      <vt:lpstr>Learning Objectives</vt:lpstr>
      <vt:lpstr>Sources of Product Cost Information</vt:lpstr>
      <vt:lpstr>Work Flow for Cost Calculations</vt:lpstr>
      <vt:lpstr>Routing Cost Roll-Up</vt:lpstr>
      <vt:lpstr>Routing Cost Roll-Up Calculations</vt:lpstr>
      <vt:lpstr>Cost Calculation</vt:lpstr>
      <vt:lpstr>Cost Calculations</vt:lpstr>
      <vt:lpstr>Product Structure Cost Roll-Up</vt:lpstr>
      <vt:lpstr>Move Current Cost Set to GL Set</vt:lpstr>
      <vt:lpstr>Review Standard Order Quantity</vt:lpstr>
      <vt:lpstr>Example: Routing Cost Roll-Up</vt:lpstr>
      <vt:lpstr>Example: Verify Routing Cost Roll-Up</vt:lpstr>
      <vt:lpstr>Product Structure Cost Roll-Up</vt:lpstr>
      <vt:lpstr>Verify Costs</vt:lpstr>
      <vt:lpstr>Move Current Cost Set to GL</vt:lpstr>
      <vt:lpstr>Verify Cost in Current and GL Cost Sets</vt:lpstr>
      <vt:lpstr>Review</vt:lpstr>
      <vt:lpstr>Review</vt:lpstr>
      <vt:lpstr>Activity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615</cp:revision>
  <cp:lastPrinted>2001-05-04T21:48:00Z</cp:lastPrinted>
  <dcterms:created xsi:type="dcterms:W3CDTF">1998-03-17T23:27:45Z</dcterms:created>
  <dcterms:modified xsi:type="dcterms:W3CDTF">2011-02-15T22:49:52Z</dcterms:modified>
</cp:coreProperties>
</file>