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85" r:id="rId2"/>
  </p:sldMasterIdLst>
  <p:notesMasterIdLst>
    <p:notesMasterId r:id="rId55"/>
  </p:notesMasterIdLst>
  <p:sldIdLst>
    <p:sldId id="256" r:id="rId3"/>
    <p:sldId id="262" r:id="rId4"/>
    <p:sldId id="263" r:id="rId5"/>
    <p:sldId id="320" r:id="rId6"/>
    <p:sldId id="259" r:id="rId7"/>
    <p:sldId id="258" r:id="rId8"/>
    <p:sldId id="298" r:id="rId9"/>
    <p:sldId id="293" r:id="rId10"/>
    <p:sldId id="306" r:id="rId11"/>
    <p:sldId id="302" r:id="rId12"/>
    <p:sldId id="304" r:id="rId13"/>
    <p:sldId id="303" r:id="rId14"/>
    <p:sldId id="305" r:id="rId15"/>
    <p:sldId id="311" r:id="rId16"/>
    <p:sldId id="265" r:id="rId17"/>
    <p:sldId id="269" r:id="rId18"/>
    <p:sldId id="312" r:id="rId19"/>
    <p:sldId id="291" r:id="rId20"/>
    <p:sldId id="274" r:id="rId21"/>
    <p:sldId id="275" r:id="rId22"/>
    <p:sldId id="313" r:id="rId23"/>
    <p:sldId id="276" r:id="rId24"/>
    <p:sldId id="277" r:id="rId25"/>
    <p:sldId id="278" r:id="rId26"/>
    <p:sldId id="279" r:id="rId27"/>
    <p:sldId id="280" r:id="rId28"/>
    <p:sldId id="281" r:id="rId29"/>
    <p:sldId id="282" r:id="rId30"/>
    <p:sldId id="285" r:id="rId31"/>
    <p:sldId id="286" r:id="rId32"/>
    <p:sldId id="290" r:id="rId33"/>
    <p:sldId id="268" r:id="rId34"/>
    <p:sldId id="314" r:id="rId35"/>
    <p:sldId id="299" r:id="rId36"/>
    <p:sldId id="267" r:id="rId37"/>
    <p:sldId id="300" r:id="rId38"/>
    <p:sldId id="272" r:id="rId39"/>
    <p:sldId id="317" r:id="rId40"/>
    <p:sldId id="270" r:id="rId41"/>
    <p:sldId id="318" r:id="rId42"/>
    <p:sldId id="301" r:id="rId43"/>
    <p:sldId id="294" r:id="rId44"/>
    <p:sldId id="295" r:id="rId45"/>
    <p:sldId id="315" r:id="rId46"/>
    <p:sldId id="296" r:id="rId47"/>
    <p:sldId id="297" r:id="rId48"/>
    <p:sldId id="316" r:id="rId49"/>
    <p:sldId id="309" r:id="rId50"/>
    <p:sldId id="308" r:id="rId51"/>
    <p:sldId id="310" r:id="rId52"/>
    <p:sldId id="319" r:id="rId53"/>
    <p:sldId id="264" r:id="rId54"/>
  </p:sldIdLst>
  <p:sldSz cx="9144000" cy="6858000" type="screen4x3"/>
  <p:notesSz cx="6858000" cy="9144000"/>
  <p:defaultTextStyle>
    <a:defPPr>
      <a:defRPr lang="en-US"/>
    </a:defPPr>
    <a:lvl1pPr algn="r" rtl="0" fontAlgn="base">
      <a:spcBef>
        <a:spcPct val="0"/>
      </a:spcBef>
      <a:spcAft>
        <a:spcPct val="0"/>
      </a:spcAft>
      <a:defRPr sz="2800" kern="1200">
        <a:solidFill>
          <a:schemeClr val="tx1"/>
        </a:solidFill>
        <a:latin typeface="Tahoma" pitchFamily="34" charset="0"/>
        <a:ea typeface="+mn-ea"/>
        <a:cs typeface="+mn-cs"/>
      </a:defRPr>
    </a:lvl1pPr>
    <a:lvl2pPr marL="457200" algn="r" rtl="0" fontAlgn="base">
      <a:spcBef>
        <a:spcPct val="0"/>
      </a:spcBef>
      <a:spcAft>
        <a:spcPct val="0"/>
      </a:spcAft>
      <a:defRPr sz="2800" kern="1200">
        <a:solidFill>
          <a:schemeClr val="tx1"/>
        </a:solidFill>
        <a:latin typeface="Tahoma" pitchFamily="34" charset="0"/>
        <a:ea typeface="+mn-ea"/>
        <a:cs typeface="+mn-cs"/>
      </a:defRPr>
    </a:lvl2pPr>
    <a:lvl3pPr marL="914400" algn="r" rtl="0" fontAlgn="base">
      <a:spcBef>
        <a:spcPct val="0"/>
      </a:spcBef>
      <a:spcAft>
        <a:spcPct val="0"/>
      </a:spcAft>
      <a:defRPr sz="2800" kern="1200">
        <a:solidFill>
          <a:schemeClr val="tx1"/>
        </a:solidFill>
        <a:latin typeface="Tahoma" pitchFamily="34" charset="0"/>
        <a:ea typeface="+mn-ea"/>
        <a:cs typeface="+mn-cs"/>
      </a:defRPr>
    </a:lvl3pPr>
    <a:lvl4pPr marL="1371600" algn="r" rtl="0" fontAlgn="base">
      <a:spcBef>
        <a:spcPct val="0"/>
      </a:spcBef>
      <a:spcAft>
        <a:spcPct val="0"/>
      </a:spcAft>
      <a:defRPr sz="2800" kern="1200">
        <a:solidFill>
          <a:schemeClr val="tx1"/>
        </a:solidFill>
        <a:latin typeface="Tahoma" pitchFamily="34" charset="0"/>
        <a:ea typeface="+mn-ea"/>
        <a:cs typeface="+mn-cs"/>
      </a:defRPr>
    </a:lvl4pPr>
    <a:lvl5pPr marL="1828800" algn="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autoAdjust="0"/>
    <p:restoredTop sz="94021" autoAdjust="0"/>
  </p:normalViewPr>
  <p:slideViewPr>
    <p:cSldViewPr snapToGrid="0">
      <p:cViewPr varScale="1">
        <p:scale>
          <a:sx n="87" d="100"/>
          <a:sy n="87" d="100"/>
        </p:scale>
        <p:origin x="-78" y="-58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Lst>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_rels/viewProps.xml.rels><?xml version="1.0" encoding="UTF-8" standalone="yes"?>
<Relationships xmlns="http://schemas.openxmlformats.org/package/2006/relationships"><Relationship Id="rId8" Type="http://schemas.openxmlformats.org/officeDocument/2006/relationships/slide" Target="slides/slide46.xml"/><Relationship Id="rId3" Type="http://schemas.openxmlformats.org/officeDocument/2006/relationships/slide" Target="slides/slide31.xml"/><Relationship Id="rId7" Type="http://schemas.openxmlformats.org/officeDocument/2006/relationships/slide" Target="slides/slide43.xml"/><Relationship Id="rId2" Type="http://schemas.openxmlformats.org/officeDocument/2006/relationships/slide" Target="slides/slide30.xml"/><Relationship Id="rId1" Type="http://schemas.openxmlformats.org/officeDocument/2006/relationships/slide" Target="slides/slide23.xml"/><Relationship Id="rId6" Type="http://schemas.openxmlformats.org/officeDocument/2006/relationships/slide" Target="slides/slide42.xml"/><Relationship Id="rId5" Type="http://schemas.openxmlformats.org/officeDocument/2006/relationships/slide" Target="slides/slide39.xml"/><Relationship Id="rId10" Type="http://schemas.openxmlformats.org/officeDocument/2006/relationships/slide" Target="slides/slide52.xml"/><Relationship Id="rId4" Type="http://schemas.openxmlformats.org/officeDocument/2006/relationships/slide" Target="slides/slide32.xml"/><Relationship Id="rId9"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1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D76C1A04-901F-41DE-A7F5-721DD0344E1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8909A233-F891-4B6E-A324-824CC187C4D1}" type="slidenum">
              <a:rPr lang="en-US" smtClean="0"/>
              <a:pPr/>
              <a:t>1</a:t>
            </a:fld>
            <a:endParaRPr lang="en-US" smtClean="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p:spPr>
        <p:txBody>
          <a:bodyPr/>
          <a:lstStyle/>
          <a:p>
            <a:r>
              <a:rPr lang="en-US" smtClean="0"/>
              <a:t>By default, a report will display all the records available in the source data. However, you may want to retrieve just a certain range of records in the report; for example, sales records between last September and this March. You do this by setting search conditions to filter data in the report. You can also use filters to load existing search conditions.</a:t>
            </a:r>
          </a:p>
          <a:p>
            <a:pPr>
              <a:spcBef>
                <a:spcPts val="800"/>
              </a:spcBef>
            </a:pPr>
            <a:r>
              <a:rPr lang="en-US" smtClean="0"/>
              <a:t>To refine your search further, click the plus (+) icon to add another search row. You can add as many rows as needed, each with different search values and operators. When you specify several criteria, note that multiple criteria for the same field are treated as a logical AND condition. To remove a search criteria row, click on the delete (X) icon.</a:t>
            </a:r>
          </a:p>
          <a:p>
            <a:r>
              <a:rPr lang="en-US" smtClean="0"/>
              <a:t>If a report always contains a certain range of data and is exported to a certain format, you do not have to define the filter criteria and output settings every time you generate the report. You can save the search conditions and output settings as a filter and open it to load the same set of configurations when you run the report later. </a:t>
            </a:r>
          </a:p>
          <a:p>
            <a:r>
              <a:rPr lang="en-US" smtClean="0"/>
              <a:t>A filter is a personalized set of search conditions and settings, which means that the filters you created can only be accessed and managed by you and the administrator, and no one else.</a:t>
            </a:r>
          </a:p>
          <a:p>
            <a:pPr>
              <a:spcBef>
                <a:spcPts val="800"/>
              </a:spcBef>
            </a:pPr>
            <a:endParaRPr lang="en-US" smtClean="0"/>
          </a:p>
          <a:p>
            <a:pPr>
              <a:spcBef>
                <a:spcPts val="800"/>
              </a:spcBef>
            </a:pPr>
            <a:endParaRPr lang="en-US" smtClean="0"/>
          </a:p>
          <a:p>
            <a:pPr>
              <a:spcBef>
                <a:spcPts val="800"/>
              </a:spcBef>
            </a:pPr>
            <a:endParaRPr lang="en-US" smtClean="0"/>
          </a:p>
          <a:p>
            <a:pPr>
              <a:spcBef>
                <a:spcPts val="800"/>
              </a:spcBef>
            </a:pPr>
            <a:endParaRPr lang="en-US" smtClean="0"/>
          </a:p>
          <a:p>
            <a:endParaRPr lang="en-US" smtClean="0"/>
          </a:p>
          <a:p>
            <a:endParaRPr lang="en-US" smtClean="0"/>
          </a:p>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p:spPr>
        <p:txBody>
          <a:bodyPr/>
          <a:lstStyle/>
          <a:p>
            <a:r>
              <a:rPr lang="en-US" smtClean="0"/>
              <a:t>Use Settings (Report Settings window) to customize how certain elements of data will be displayed in the rendered report. In the Filter screen, click Settings on the toolbar to bring up the Report Settings dialog box.</a:t>
            </a:r>
          </a:p>
          <a:p>
            <a:pPr>
              <a:spcBef>
                <a:spcPts val="400"/>
              </a:spcBef>
            </a:pPr>
            <a:r>
              <a:rPr lang="en-US" smtClean="0"/>
              <a:t>Under the </a:t>
            </a:r>
            <a:r>
              <a:rPr lang="en-US" b="1" smtClean="0"/>
              <a:t>General</a:t>
            </a:r>
            <a:r>
              <a:rPr lang="en-US" smtClean="0"/>
              <a:t> tab, specify whether to display search criteria in the report, and if yes, whether to display this information in the report header or footer. Under the </a:t>
            </a:r>
            <a:r>
              <a:rPr lang="en-US" b="1" smtClean="0">
                <a:effectLst>
                  <a:outerShdw blurRad="38100" dist="38100" dir="2700000" algn="tl">
                    <a:srgbClr val="C0C0C0"/>
                  </a:outerShdw>
                </a:effectLst>
              </a:rPr>
              <a:t>Date</a:t>
            </a:r>
            <a:r>
              <a:rPr lang="en-US" smtClean="0"/>
              <a:t> tab, select a format for the dates to be displayed in the report and specify a date separator. You can see a sample of the date format you specify at the bottom of the dialog box. Under the </a:t>
            </a:r>
            <a:r>
              <a:rPr lang="en-US" b="1" smtClean="0"/>
              <a:t>Decimal</a:t>
            </a:r>
            <a:r>
              <a:rPr lang="en-US" smtClean="0"/>
              <a:t> tab, specify how numbers will be displayed in the report, including decimal separator, decimal digits, grouping separator, and grouping format. A sample number is displayed at the bottom of the dialog box. (Goes to system defaults, but you can over-ride those defaults here.)</a:t>
            </a:r>
          </a:p>
          <a:p>
            <a:pPr>
              <a:spcBef>
                <a:spcPts val="400"/>
              </a:spcBef>
            </a:pPr>
            <a:endParaRPr lang="en-US" smtClean="0"/>
          </a:p>
          <a:p>
            <a:pPr>
              <a:spcBef>
                <a:spcPts val="400"/>
              </a:spcBef>
            </a:pPr>
            <a:r>
              <a:rPr lang="en-US" smtClean="0"/>
              <a:t>These settings are not saved: you can just use these on the fly at run-time.</a:t>
            </a:r>
          </a:p>
          <a:p>
            <a:pPr>
              <a:spcBef>
                <a:spcPts val="400"/>
              </a:spcBef>
            </a:pPr>
            <a:endParaRPr lang="en-US" smtClean="0"/>
          </a:p>
          <a:p>
            <a:pPr>
              <a:spcBef>
                <a:spcPts val="400"/>
              </a:spcBef>
            </a:pPr>
            <a:endParaRPr lang="en-US" smtClean="0"/>
          </a:p>
          <a:p>
            <a:pPr>
              <a:spcBef>
                <a:spcPts val="400"/>
              </a:spcBef>
            </a:pPr>
            <a:endParaRPr lang="en-US" smtClean="0"/>
          </a:p>
          <a:p>
            <a:pPr>
              <a:spcBef>
                <a:spcPts val="400"/>
              </a:spcBef>
            </a:pPr>
            <a:endParaRPr lang="en-US" smtClean="0"/>
          </a:p>
          <a:p>
            <a:endParaRPr lang="en-US" smtClean="0"/>
          </a:p>
          <a:p>
            <a:endParaRPr lang="en-US" smtClean="0"/>
          </a:p>
          <a:p>
            <a:endParaRPr lang="en-US" smtClean="0"/>
          </a:p>
          <a:p>
            <a:endParaRPr lang="en-US" smtClean="0"/>
          </a:p>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pPr>
              <a:spcBef>
                <a:spcPts val="400"/>
              </a:spcBef>
            </a:pPr>
            <a:r>
              <a:rPr lang="en-US" b="1" smtClean="0"/>
              <a:t>Document</a:t>
            </a:r>
            <a:r>
              <a:rPr lang="en-US" smtClean="0"/>
              <a:t>: The report is displayed in the Report Viewer window. </a:t>
            </a:r>
          </a:p>
          <a:p>
            <a:pPr>
              <a:spcBef>
                <a:spcPts val="400"/>
              </a:spcBef>
            </a:pPr>
            <a:r>
              <a:rPr lang="en-US" b="1" smtClean="0"/>
              <a:t>Excel</a:t>
            </a:r>
            <a:r>
              <a:rPr lang="en-US" smtClean="0"/>
              <a:t>: The report is generated in Microsoft Excel format. You can save the file and open it in the Report Viewer window.</a:t>
            </a:r>
          </a:p>
          <a:p>
            <a:pPr>
              <a:spcBef>
                <a:spcPts val="400"/>
              </a:spcBef>
            </a:pPr>
            <a:r>
              <a:rPr lang="en-US" b="1" smtClean="0"/>
              <a:t>PDF</a:t>
            </a:r>
            <a:r>
              <a:rPr lang="en-US" smtClean="0"/>
              <a:t>: The report is generated in PDF format. You can save the file and open it in the Report Viewer window. </a:t>
            </a:r>
          </a:p>
          <a:p>
            <a:pPr>
              <a:spcBef>
                <a:spcPts val="400"/>
              </a:spcBef>
            </a:pPr>
            <a:endParaRPr lang="en-US" smtClean="0"/>
          </a:p>
          <a:p>
            <a:pPr>
              <a:spcBef>
                <a:spcPts val="400"/>
              </a:spcBef>
            </a:pPr>
            <a:endParaRPr lang="en-US" smtClean="0"/>
          </a:p>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p:spPr>
        <p:txBody>
          <a:bodyPr/>
          <a:lstStyle/>
          <a:p>
            <a:r>
              <a:rPr lang="en-US" b="1" smtClean="0"/>
              <a:t>Batch ID</a:t>
            </a:r>
            <a:r>
              <a:rPr lang="en-US" i="1" smtClean="0"/>
              <a:t> -- </a:t>
            </a:r>
            <a:r>
              <a:rPr lang="en-US" smtClean="0"/>
              <a:t>Specify the batch ID for the scheduled report. The batch ID is created by the administrator in Batch ID Maintenance (36.14.1) and determines when and how often the report will be run on the report server. (Specifies which batch to run it in.) (You first have to have a Batch ID created…)</a:t>
            </a:r>
          </a:p>
          <a:p>
            <a:r>
              <a:rPr lang="en-US" b="1" smtClean="0"/>
              <a:t>Printer</a:t>
            </a:r>
            <a:r>
              <a:rPr lang="en-US" smtClean="0"/>
              <a:t>  -- If you want to have the scheduled report printed, specify a printer to send the report to. Printers are set up for the report server by the administrator in Printer Setup Maintenance (36.13.2). (You can have it printed, saved to a PDF file, or both.)</a:t>
            </a:r>
            <a:endParaRPr lang="en-US" i="1" smtClean="0"/>
          </a:p>
          <a:p>
            <a:r>
              <a:rPr lang="en-US" b="1" smtClean="0"/>
              <a:t>E-Mail </a:t>
            </a:r>
            <a:r>
              <a:rPr lang="en-US" smtClean="0"/>
              <a:t> -- Enter e-mail addresses or Inbox user IDs you want to have scheduled report notifications sent to. Separate multiple entries with commas. (Will send a message to the QAD .NET UI’s InBox.)</a:t>
            </a:r>
            <a:endParaRPr lang="en-US" i="1" smtClean="0"/>
          </a:p>
          <a:p>
            <a:r>
              <a:rPr lang="en-US" b="1" smtClean="0"/>
              <a:t>Save Report Output</a:t>
            </a:r>
            <a:r>
              <a:rPr lang="en-US" smtClean="0"/>
              <a:t> -- Select this option if you want the report server to send the scheduled report output file to the document service. (Scheduled Report History File will indicate path to the generated PDF.)</a:t>
            </a:r>
            <a:endParaRPr lang="en-US" i="1" smtClean="0"/>
          </a:p>
          <a:p>
            <a:r>
              <a:rPr lang="en-US" b="1" smtClean="0"/>
              <a:t>Run Once</a:t>
            </a:r>
            <a:r>
              <a:rPr lang="en-US" smtClean="0"/>
              <a:t> -- Select this option if you want to mark the scheduled report as non-permanent. A non-permanent scheduled report will run only once with the next batch run, regardless how many times the associated batch is scheduled to run. A permanent scheduled report will run every time the batch is run.</a:t>
            </a:r>
          </a:p>
          <a:p>
            <a:r>
              <a:rPr lang="en-US" smtClean="0"/>
              <a:t>(After the first run, the report is removed from the list of reports that are run.)</a:t>
            </a:r>
            <a:endParaRPr lang="en-US" i="1" smtClean="0"/>
          </a:p>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NEW SLIDE</a:t>
            </a:r>
            <a:endParaRPr lang="en-US" dirty="0"/>
          </a:p>
        </p:txBody>
      </p:sp>
      <p:sp>
        <p:nvSpPr>
          <p:cNvPr id="4" name="Slide Number Placeholder 3"/>
          <p:cNvSpPr>
            <a:spLocks noGrp="1"/>
          </p:cNvSpPr>
          <p:nvPr>
            <p:ph type="sldNum" sz="quarter" idx="10"/>
          </p:nvPr>
        </p:nvSpPr>
        <p:spPr/>
        <p:txBody>
          <a:bodyPr/>
          <a:lstStyle/>
          <a:p>
            <a:pPr>
              <a:defRPr/>
            </a:pPr>
            <a:fld id="{D76C1A04-901F-41DE-A7F5-721DD0344E10}"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1FA1CD5A-FF93-4E0D-BB8B-42AFE171824D}" type="slidenum">
              <a:rPr lang="en-US" sz="1200">
                <a:latin typeface="Arial" charset="0"/>
              </a:rPr>
              <a:pPr/>
              <a:t>15</a:t>
            </a:fld>
            <a:endParaRPr lang="en-US" sz="120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r>
              <a:rPr lang="en-US" dirty="0" smtClean="0"/>
              <a:t>The Viewer screen includes the following options:</a:t>
            </a:r>
          </a:p>
          <a:p>
            <a:r>
              <a:rPr lang="en-US" b="1" dirty="0" smtClean="0"/>
              <a:t>Print</a:t>
            </a:r>
            <a:r>
              <a:rPr lang="en-US" dirty="0" smtClean="0"/>
              <a:t> – Send the report to a printer.</a:t>
            </a:r>
          </a:p>
          <a:p>
            <a:r>
              <a:rPr lang="en-US" b="1" dirty="0" smtClean="0"/>
              <a:t>Save</a:t>
            </a:r>
            <a:r>
              <a:rPr lang="en-US" dirty="0" smtClean="0"/>
              <a:t> – Save the report to a specified location.</a:t>
            </a:r>
          </a:p>
          <a:p>
            <a:r>
              <a:rPr lang="en-US" b="1" dirty="0" smtClean="0"/>
              <a:t>Refresh</a:t>
            </a:r>
            <a:r>
              <a:rPr lang="en-US" dirty="0" smtClean="0"/>
              <a:t> – Regenerate the report using your last setting.</a:t>
            </a:r>
          </a:p>
          <a:p>
            <a:r>
              <a:rPr lang="en-US" b="1" dirty="0" smtClean="0"/>
              <a:t>Actual Size</a:t>
            </a:r>
            <a:r>
              <a:rPr lang="en-US" dirty="0" smtClean="0"/>
              <a:t> – Display the report in its actual size.</a:t>
            </a:r>
          </a:p>
          <a:p>
            <a:r>
              <a:rPr lang="en-US" b="1" dirty="0" smtClean="0"/>
              <a:t>Page Width</a:t>
            </a:r>
            <a:r>
              <a:rPr lang="en-US" dirty="0" smtClean="0"/>
              <a:t> – Fit the report to the width of the Viewer screen.</a:t>
            </a:r>
          </a:p>
          <a:p>
            <a:r>
              <a:rPr lang="en-US" b="1" dirty="0" smtClean="0"/>
              <a:t>One Page</a:t>
            </a:r>
            <a:r>
              <a:rPr lang="en-US" dirty="0" smtClean="0"/>
              <a:t> – Display the report in a one-page view in the Viewer screen.</a:t>
            </a:r>
          </a:p>
          <a:p>
            <a:r>
              <a:rPr lang="en-US" b="1" dirty="0" smtClean="0"/>
              <a:t>Two Pages</a:t>
            </a:r>
            <a:r>
              <a:rPr lang="en-US" dirty="0" smtClean="0"/>
              <a:t> – Display the report in a side-by-side two-page view in the Report Viewer window.</a:t>
            </a:r>
          </a:p>
          <a:p>
            <a:r>
              <a:rPr lang="en-US" b="1" dirty="0" smtClean="0"/>
              <a:t>First Page</a:t>
            </a:r>
            <a:r>
              <a:rPr lang="en-US" dirty="0" smtClean="0"/>
              <a:t> – Jump to the first page.</a:t>
            </a:r>
          </a:p>
          <a:p>
            <a:r>
              <a:rPr lang="en-US" b="1" dirty="0" smtClean="0"/>
              <a:t>Previous Page</a:t>
            </a:r>
            <a:r>
              <a:rPr lang="en-US" dirty="0" smtClean="0"/>
              <a:t> – Go to the previous page.</a:t>
            </a:r>
          </a:p>
          <a:p>
            <a:r>
              <a:rPr lang="en-US" b="1" dirty="0" smtClean="0"/>
              <a:t>Next Page</a:t>
            </a:r>
            <a:r>
              <a:rPr lang="en-US" dirty="0" smtClean="0"/>
              <a:t> – Go to the next page.</a:t>
            </a:r>
          </a:p>
          <a:p>
            <a:r>
              <a:rPr lang="en-US" b="1" dirty="0" smtClean="0"/>
              <a:t>Last Page</a:t>
            </a:r>
            <a:r>
              <a:rPr lang="en-US" dirty="0" smtClean="0"/>
              <a:t> – Jump to the last page.</a:t>
            </a:r>
          </a:p>
          <a:p>
            <a:r>
              <a:rPr lang="en-US" b="1" dirty="0" smtClean="0"/>
              <a:t>Zoom In</a:t>
            </a:r>
            <a:r>
              <a:rPr lang="en-US" dirty="0" smtClean="0"/>
              <a:t> – Magnify the report preview size.</a:t>
            </a:r>
          </a:p>
          <a:p>
            <a:r>
              <a:rPr lang="en-US" b="1" dirty="0" smtClean="0"/>
              <a:t>Size</a:t>
            </a:r>
            <a:r>
              <a:rPr lang="en-US" dirty="0" smtClean="0"/>
              <a:t> – Specify the exact report preview size.</a:t>
            </a:r>
          </a:p>
          <a:p>
            <a:r>
              <a:rPr lang="en-US" b="1" dirty="0" smtClean="0"/>
              <a:t>Zoom Out</a:t>
            </a:r>
            <a:r>
              <a:rPr lang="en-US" dirty="0" smtClean="0"/>
              <a:t> – Decrease the report review size.</a:t>
            </a:r>
          </a:p>
          <a:p>
            <a:r>
              <a:rPr lang="en-US" b="1" dirty="0" smtClean="0"/>
              <a:t>Cancel Rendering</a:t>
            </a:r>
            <a:r>
              <a:rPr lang="en-US" dirty="0" smtClean="0"/>
              <a:t> – Cancel rendering the report.</a:t>
            </a:r>
          </a:p>
          <a:p>
            <a:endParaRPr lang="en-US" dirty="0" smtClean="0"/>
          </a:p>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8A848B1B-4A68-4B3E-A28B-486C6EE7C4D1}" type="slidenum">
              <a:rPr lang="en-US" sz="1200">
                <a:latin typeface="Arial" charset="0"/>
              </a:rPr>
              <a:pPr/>
              <a:t>16</a:t>
            </a:fld>
            <a:endParaRPr lang="en-US" sz="1200">
              <a:latin typeface="Arial"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a:spcBef>
                <a:spcPts val="800"/>
              </a:spcBef>
            </a:pPr>
            <a:r>
              <a:rPr lang="en-US" smtClean="0"/>
              <a:t>The QAD Reporting Framework contains five key components: report render engine, report layout definition, data source, pre-render engine, and report.</a:t>
            </a:r>
          </a:p>
          <a:p>
            <a:r>
              <a:rPr lang="en-US" b="1" smtClean="0"/>
              <a:t>Report render engine</a:t>
            </a:r>
          </a:p>
          <a:p>
            <a:r>
              <a:rPr lang="en-US" smtClean="0"/>
              <a:t>As the core of the solution, the report render engine takes in data set and report layout definition as inputs, then renders and produces the report output. Since the QAD Reporting Framework is a .NET solution, the report render engine can only run on the Windows operating system. </a:t>
            </a:r>
          </a:p>
          <a:p>
            <a:r>
              <a:rPr lang="en-US" smtClean="0"/>
              <a:t>The rendering process takes place on the computer that actually runs the report. If you run a report in the QAD .NET UI on your PC, then your PC’s CPU power is consumed to render the report, which helps to distribute the processing load across client machines.</a:t>
            </a:r>
          </a:p>
          <a:p>
            <a:r>
              <a:rPr lang="en-US" b="1" smtClean="0"/>
              <a:t>Data source</a:t>
            </a:r>
          </a:p>
          <a:p>
            <a:r>
              <a:rPr lang="en-US" smtClean="0"/>
              <a:t>Data to be displayed on the report are queried from the underlying business system through the data source definition. The QAD Reporting Framework supports three types of data sources: generic proxy (Progress program), browse, and Financials API. </a:t>
            </a:r>
          </a:p>
          <a:p>
            <a:r>
              <a:rPr lang="en-US" b="1" smtClean="0"/>
              <a:t>Report layout definition</a:t>
            </a:r>
          </a:p>
          <a:p>
            <a:r>
              <a:rPr lang="en-US" smtClean="0"/>
              <a:t>Report layout definition defines what gets displayed on the report, and where. You use Report Designer in the QAD .NET UI to define the report layout in WYSIWYG (What You See Is What You Get) fashion. You can also import and export report layout definitions as XML files, which makes it very easy for you to deploy reports or migrate them between systems, such as moving reports from the test environment to the production environment. </a:t>
            </a:r>
          </a:p>
          <a:p>
            <a:r>
              <a:rPr lang="en-US" b="1" smtClean="0"/>
              <a:t>Pre-render engine</a:t>
            </a:r>
          </a:p>
          <a:p>
            <a:r>
              <a:rPr lang="en-US" smtClean="0"/>
              <a:t>The pre-render engine pre-processes the report layout definition by applying a report template to it as well as performing label translations and produces a modified report layout definition. The resultant report layout definition along with the data source are then fed into the report render engine, which generates the actual report. </a:t>
            </a:r>
          </a:p>
          <a:p>
            <a:r>
              <a:rPr lang="en-US" b="1" smtClean="0"/>
              <a:t>Report output</a:t>
            </a:r>
          </a:p>
          <a:p>
            <a:r>
              <a:rPr lang="en-US" smtClean="0"/>
              <a:t>The report output can be rendered in three different formats, depending on your preference. The default format is a document displayed on the screen, which you can view by paging and zooming. You can then send it to printer if you want a hard copy. Alternately, the report can be exported into the PDF or Excel format, which you can print or save as a file. </a:t>
            </a:r>
          </a:p>
          <a:p>
            <a:pPr>
              <a:spcBef>
                <a:spcPts val="800"/>
              </a:spcBef>
            </a:pPr>
            <a:endParaRPr lang="en-US" smtClean="0"/>
          </a:p>
          <a:p>
            <a:pPr>
              <a:spcBef>
                <a:spcPts val="80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NEW SLIDE</a:t>
            </a:r>
            <a:endParaRPr lang="en-US" dirty="0"/>
          </a:p>
        </p:txBody>
      </p:sp>
      <p:sp>
        <p:nvSpPr>
          <p:cNvPr id="4" name="Slide Number Placeholder 3"/>
          <p:cNvSpPr>
            <a:spLocks noGrp="1"/>
          </p:cNvSpPr>
          <p:nvPr>
            <p:ph type="sldNum" sz="quarter" idx="10"/>
          </p:nvPr>
        </p:nvSpPr>
        <p:spPr/>
        <p:txBody>
          <a:bodyPr/>
          <a:lstStyle/>
          <a:p>
            <a:pPr>
              <a:defRPr/>
            </a:pPr>
            <a:fld id="{D76C1A04-901F-41DE-A7F5-721DD0344E10}"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p:spPr>
        <p:txBody>
          <a:bodyPr/>
          <a:lstStyle/>
          <a:p>
            <a:r>
              <a:rPr lang="en-US" smtClean="0"/>
              <a:t>Report Render Engine takes input from the data source and  the report layout defintion (where should these various fields go on the page ?)</a:t>
            </a:r>
          </a:p>
          <a:p>
            <a:r>
              <a:rPr lang="en-US" smtClean="0"/>
              <a:t>The output of this process is either the document viewer, PDF, Excel, or printer.</a:t>
            </a:r>
          </a:p>
          <a:p>
            <a:r>
              <a:rPr lang="en-US" smtClean="0"/>
              <a:t>We support three types of data source providers: Progress program, browse, Financial API (EE only).</a:t>
            </a:r>
          </a:p>
          <a:p>
            <a:endParaRPr lang="en-US" smtClean="0"/>
          </a:p>
          <a:p>
            <a:r>
              <a:rPr lang="en-US" smtClean="0"/>
              <a:t>Q: Is this a bought or built package?  Yes – some parts were bought and others were built.</a:t>
            </a:r>
          </a:p>
          <a:p>
            <a:r>
              <a:rPr lang="en-US" smtClean="0"/>
              <a:t>QAD built the pre-render engine, which applies templates and translates labels.</a:t>
            </a:r>
          </a:p>
          <a:p>
            <a:r>
              <a:rPr lang="en-US" smtClean="0"/>
              <a:t>Report Render Engine is from Component One.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r>
              <a:rPr lang="en-US" smtClean="0"/>
              <a:t>The report render engine takes in data set and report layout definition as inputs, then renders and produces the report output.</a:t>
            </a:r>
          </a:p>
          <a:p>
            <a:r>
              <a:rPr lang="en-US" smtClean="0"/>
              <a:t>The report render engine is based on Component One.</a:t>
            </a:r>
          </a:p>
          <a:p>
            <a:r>
              <a:rPr lang="en-US" smtClean="0"/>
              <a:t>The report render engine is a .NET solution: the report render engine can only run on the Windows operating system.</a:t>
            </a:r>
          </a:p>
          <a:p>
            <a:r>
              <a:rPr lang="en-US" smtClean="0"/>
              <a:t>The rendering process takes place on the computer that actually runs the report. If you run a report in the QAD .NET UI on your PC, then your PC’s CPU power is consumed to render the report, which helps to distribute the processing load across client machines.</a:t>
            </a:r>
          </a:p>
          <a:p>
            <a:endParaRPr lang="en-US" smtClean="0"/>
          </a:p>
          <a:p>
            <a:r>
              <a:rPr lang="en-US" smtClean="0"/>
              <a:t>Component One has an active developer community.  Sometimes these forums can be useful to figure out odd details on report behavior.</a:t>
            </a:r>
          </a:p>
          <a:p>
            <a:endParaRPr lang="en-US" smtClean="0"/>
          </a:p>
          <a:p>
            <a:r>
              <a:rPr lang="en-US" smtClean="0"/>
              <a:t>(Only runs on QAD .NET UI)</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D2B556B8-42BB-4E62-9DE1-254B6CEA6078}" type="slidenum">
              <a:rPr lang="en-US" smtClean="0"/>
              <a:pPr/>
              <a:t>2</a:t>
            </a:fld>
            <a:endParaRPr lang="en-US" smtClean="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r>
              <a:rPr lang="en-US" smtClean="0"/>
              <a:t>[this standard slide goes in the introduction slide set to all guides but does not appear in the book, as it is covered by the legal page printed after the title page.]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NEW SLIDE</a:t>
            </a:r>
            <a:endParaRPr lang="en-US" dirty="0"/>
          </a:p>
        </p:txBody>
      </p:sp>
      <p:sp>
        <p:nvSpPr>
          <p:cNvPr id="4" name="Slide Number Placeholder 3"/>
          <p:cNvSpPr>
            <a:spLocks noGrp="1"/>
          </p:cNvSpPr>
          <p:nvPr>
            <p:ph type="sldNum" sz="quarter" idx="10"/>
          </p:nvPr>
        </p:nvSpPr>
        <p:spPr/>
        <p:txBody>
          <a:bodyPr/>
          <a:lstStyle/>
          <a:p>
            <a:pPr>
              <a:defRPr/>
            </a:pPr>
            <a:fld id="{D76C1A04-901F-41DE-A7F5-721DD0344E10}" type="slidenum">
              <a:rPr lang="en-US" smtClean="0"/>
              <a:pPr>
                <a:defRPr/>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p:spPr>
        <p:txBody>
          <a:bodyPr/>
          <a:lstStyle/>
          <a:p>
            <a:pPr>
              <a:spcBef>
                <a:spcPts val="800"/>
              </a:spcBef>
            </a:pPr>
            <a:r>
              <a:rPr lang="en-US" smtClean="0"/>
              <a:t>Before you create a report, you need to determine where your report data comes from. The QAD Reporting Framework supports three types of data sources: generic proxy (Progress program), browse, and QAD Financials API. Depending on which type of data source you use, you may need to perform some additional implementation steps.</a:t>
            </a:r>
          </a:p>
          <a:p>
            <a:pPr>
              <a:spcBef>
                <a:spcPts val="800"/>
              </a:spcBef>
            </a:pPr>
            <a:endParaRPr lang="en-US" smtClean="0"/>
          </a:p>
          <a:p>
            <a:pPr>
              <a:spcBef>
                <a:spcPts val="800"/>
              </a:spcBef>
            </a:pPr>
            <a:r>
              <a:rPr lang="en-US" smtClean="0"/>
              <a:t>NOTE: It is even possible to create a new data source type to connect to other stores of data.  This would require writing a .NET implementation of the IDataSourceProvider interface.</a:t>
            </a:r>
          </a:p>
          <a:p>
            <a:pPr>
              <a:spcBef>
                <a:spcPts val="800"/>
              </a:spcBef>
            </a:pPr>
            <a:endParaRPr lang="en-US" smtClean="0"/>
          </a:p>
          <a:p>
            <a:pPr>
              <a:spcBef>
                <a:spcPts val="800"/>
              </a:spcBef>
            </a:pPr>
            <a:r>
              <a:rPr lang="en-US" smtClean="0"/>
              <a:t>Rolling up your sleeves and writing Progress code is your most powerful method to create data sources.  (Most powerful, but not necessarily quicker or more convenient.)  If data is in a browse or Financials query, that’s easier, but the power of 4GL is available.</a:t>
            </a:r>
          </a:p>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p:spPr>
        <p:txBody>
          <a:bodyPr/>
          <a:lstStyle/>
          <a:p>
            <a:pPr>
              <a:spcBef>
                <a:spcPts val="800"/>
              </a:spcBef>
            </a:pPr>
            <a:r>
              <a:rPr lang="en-US" smtClean="0"/>
              <a:t>A </a:t>
            </a:r>
            <a:r>
              <a:rPr lang="en-US" b="1" smtClean="0"/>
              <a:t>report definition</a:t>
            </a:r>
            <a:r>
              <a:rPr lang="en-US" smtClean="0"/>
              <a:t> contains all the information that defines the data binding, layout, and customized formatting of a report. It is saved as an XML file that can be edited in the Report Designer, either visually or in the text editor mode.</a:t>
            </a:r>
          </a:p>
          <a:p>
            <a:pPr>
              <a:spcBef>
                <a:spcPts val="800"/>
              </a:spcBef>
            </a:pPr>
            <a:endParaRPr lang="en-US" smtClean="0"/>
          </a:p>
          <a:p>
            <a:pPr>
              <a:spcBef>
                <a:spcPts val="800"/>
              </a:spcBef>
            </a:pPr>
            <a:r>
              <a:rPr lang="en-US" smtClean="0"/>
              <a:t>Use the Report Resource Designer program to create report definitions.</a:t>
            </a:r>
          </a:p>
          <a:p>
            <a:endParaRPr lang="en-US" smtClean="0"/>
          </a:p>
          <a:p>
            <a:r>
              <a:rPr lang="en-US" smtClean="0"/>
              <a:t>Works similar to Crystal Reports or Jasper. Uses the same kind of “bands” to control where things get printed.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p:spPr>
        <p:txBody>
          <a:bodyPr/>
          <a:lstStyle/>
          <a:p>
            <a:pPr>
              <a:spcBef>
                <a:spcPts val="800"/>
              </a:spcBef>
            </a:pPr>
            <a:r>
              <a:rPr lang="en-US" smtClean="0"/>
              <a:t>After a report is designed, you can set filter criteria to filter data in the report, run the report, and send it to different output destinations.</a:t>
            </a:r>
          </a:p>
          <a:p>
            <a:pPr>
              <a:spcBef>
                <a:spcPts val="800"/>
              </a:spcBef>
            </a:pPr>
            <a:r>
              <a:rPr lang="en-US" smtClean="0"/>
              <a:t>You can choose from three output formats when the report is run: </a:t>
            </a:r>
          </a:p>
          <a:p>
            <a:pPr lvl="1"/>
            <a:r>
              <a:rPr lang="en-US" smtClean="0"/>
              <a:t>Document: The report is displayed in the Report Viewer window. </a:t>
            </a:r>
          </a:p>
          <a:p>
            <a:pPr lvl="1"/>
            <a:r>
              <a:rPr lang="en-US" smtClean="0"/>
              <a:t>Excel: The report is generated in Microsoft Excel format. You can save the file and open it in the Report Viewer window. </a:t>
            </a:r>
          </a:p>
          <a:p>
            <a:pPr lvl="1"/>
            <a:r>
              <a:rPr lang="en-US" smtClean="0"/>
              <a:t>PDF: The report is generated in PDF format. You can save the file and open it in the Report Viewer window. </a:t>
            </a:r>
          </a:p>
          <a:p>
            <a:pPr>
              <a:spcBef>
                <a:spcPts val="800"/>
              </a:spcBef>
            </a:pPr>
            <a:endParaRPr lang="en-US" smtClean="0"/>
          </a:p>
          <a:p>
            <a:pPr>
              <a:spcBef>
                <a:spcPts val="800"/>
              </a:spcBef>
            </a:pPr>
            <a:endParaRPr lang="en-US" smtClean="0"/>
          </a:p>
          <a:p>
            <a:pPr>
              <a:spcBef>
                <a:spcPts val="800"/>
              </a:spcBef>
            </a:pPr>
            <a:endParaRPr lang="en-US" smtClean="0"/>
          </a:p>
          <a:p>
            <a:pPr>
              <a:spcBef>
                <a:spcPts val="800"/>
              </a:spcBef>
            </a:pPr>
            <a:endParaRPr lang="en-US" smtClean="0"/>
          </a:p>
          <a:p>
            <a:pPr>
              <a:spcBef>
                <a:spcPts val="800"/>
              </a:spcBef>
            </a:pPr>
            <a:endParaRPr lang="en-US" smtClean="0"/>
          </a:p>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p:spPr>
        <p:txBody>
          <a:bodyPr/>
          <a:lstStyle/>
          <a:p>
            <a:r>
              <a:rPr lang="en-US" smtClean="0"/>
              <a:t>You can automate the process of generating routine reports by scheduling them to automatically run at specified times or intervals and have the reports sent to a specified destination, such as a printer or the document service on the report server. </a:t>
            </a:r>
          </a:p>
          <a:p>
            <a:r>
              <a:rPr lang="en-US" smtClean="0"/>
              <a:t>To schedule reports to run at a specified time or interval, on the report server, you create a Windows scheduled task for a batch and group the reports in the batch. </a:t>
            </a:r>
          </a:p>
          <a:p>
            <a:r>
              <a:rPr lang="en-US" smtClean="0"/>
              <a:t>The Windows Task Scheduler should be configured to launch the Report Batch Processor, which is a non-GUI instance of the QAD .NET UI launched from the command line, for a specific batch as scheduled and runs all the scheduled reports grouped in the batch. If already set up, the report outputs are sent to the QAD .NET UI document service and/or server-side printer as configured. </a:t>
            </a:r>
          </a:p>
          <a:p>
            <a:r>
              <a:rPr lang="en-US" smtClean="0"/>
              <a:t>Multiple report servers can be set up for increased throughput and failover. The different servers can be configured to process different batches, or can even jointly process reports in the same batch. The Report Batch Processor coordinates the processing of scheduled reports with different priorities in the correct sequence across multiple report servers.</a:t>
            </a:r>
          </a:p>
          <a:p>
            <a:endParaRPr lang="en-US" smtClean="0"/>
          </a:p>
          <a:p>
            <a:r>
              <a:rPr lang="en-US" smtClean="0"/>
              <a:t>Where do the Windows server processes run? Whatever machines you want to designate.</a:t>
            </a:r>
          </a:p>
          <a:p>
            <a:endParaRPr lang="en-US" smtClean="0"/>
          </a:p>
          <a:p>
            <a:r>
              <a:rPr lang="en-US" smtClean="0"/>
              <a:t>A batch report participants:</a:t>
            </a:r>
          </a:p>
          <a:p>
            <a:r>
              <a:rPr lang="en-US" smtClean="0"/>
              <a:t>End-user requesting it</a:t>
            </a:r>
          </a:p>
          <a:p>
            <a:r>
              <a:rPr lang="en-US" smtClean="0"/>
              <a:t>Enters into QAD admin database</a:t>
            </a:r>
          </a:p>
          <a:p>
            <a:r>
              <a:rPr lang="en-US" smtClean="0"/>
              <a:t>Now any report server can point to that database and process the batch.</a:t>
            </a:r>
          </a:p>
          <a:p>
            <a:endParaRPr lang="en-US" smtClean="0"/>
          </a:p>
          <a:p>
            <a:endParaRPr lang="en-US" smtClean="0"/>
          </a:p>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r>
              <a:rPr lang="en-US" smtClean="0"/>
              <a:t>Part of a normal QAD .NET UI installation, no special installation needed.</a:t>
            </a:r>
          </a:p>
          <a:p>
            <a:endParaRPr lang="en-US" smtClean="0"/>
          </a:p>
          <a:p>
            <a:r>
              <a:rPr lang="en-US" smtClean="0"/>
              <a:t>It’s possible to have on server machine with multiple processes (for multiple batches).  All report server processes “are created equal.”</a:t>
            </a:r>
          </a:p>
          <a:p>
            <a:r>
              <a:rPr lang="en-US" smtClean="0"/>
              <a:t>These are not daemon processes that are run.  It’s just a batch process that is run and then it is done.</a:t>
            </a:r>
          </a:p>
          <a:p>
            <a:endParaRPr lang="en-US" smtClean="0"/>
          </a:p>
          <a:p>
            <a:r>
              <a:rPr lang="en-US" smtClean="0"/>
              <a:t>For EE systems, there is also a report daemon. However, this is not part of the Reporting Framework – it is a legacy item and not related to the Reporting Framework.</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84DBF586-68FF-49E8-AEDB-FCE968B16430}" type="slidenum">
              <a:rPr lang="en-US" sz="1200">
                <a:latin typeface="Arial" charset="0"/>
              </a:rPr>
              <a:pPr/>
              <a:t>32</a:t>
            </a:fld>
            <a:endParaRPr lang="en-US" sz="1200">
              <a:latin typeface="Arial"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a:spcBef>
                <a:spcPts val="800"/>
              </a:spcBef>
            </a:pPr>
            <a:r>
              <a:rPr lang="en-US" smtClean="0"/>
              <a:t>Use Report Resource Maintenance to create a report resource.</a:t>
            </a:r>
          </a:p>
          <a:p>
            <a:pPr>
              <a:spcBef>
                <a:spcPts val="800"/>
              </a:spcBef>
            </a:pPr>
            <a:endParaRPr lang="en-US" smtClean="0"/>
          </a:p>
          <a:p>
            <a:pPr>
              <a:spcBef>
                <a:spcPts val="800"/>
              </a:spcBef>
            </a:pPr>
            <a:r>
              <a:rPr lang="en-US" smtClean="0"/>
              <a:t>Starting point for developing reports in the system.  Report code is aka “RRO code”</a:t>
            </a:r>
          </a:p>
          <a:p>
            <a:pPr>
              <a:spcBef>
                <a:spcPts val="800"/>
              </a:spcBef>
            </a:pPr>
            <a:endParaRPr lang="en-US" smtClean="0"/>
          </a:p>
          <a:p>
            <a:pPr>
              <a:spcBef>
                <a:spcPts val="800"/>
              </a:spcBef>
            </a:pPr>
            <a:r>
              <a:rPr lang="en-US" smtClean="0"/>
              <a:t>As a customer, avoid using “QAD_” in your report codes – use some other identifier. The QAD_ identifier is for indicated reports shipped by QAD.</a:t>
            </a:r>
          </a:p>
          <a:p>
            <a:pPr>
              <a:spcBef>
                <a:spcPts val="800"/>
              </a:spcBef>
            </a:pPr>
            <a:endParaRPr lang="en-US" smtClean="0"/>
          </a:p>
          <a:p>
            <a:pPr>
              <a:spcBef>
                <a:spcPts val="800"/>
              </a:spcBef>
            </a:pPr>
            <a:endParaRPr lang="en-US" smtClean="0"/>
          </a:p>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7585782A-8640-41F8-851E-CFCF838E0D40}" type="slidenum">
              <a:rPr lang="en-US" sz="1200">
                <a:latin typeface="Arial" charset="0"/>
              </a:rPr>
              <a:pPr/>
              <a:t>34</a:t>
            </a:fld>
            <a:endParaRPr lang="en-US" sz="1200">
              <a:latin typeface="Arial"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r>
              <a:rPr lang="en-US" smtClean="0"/>
              <a:t>Open Report Resource Maintenance and enter the following fields. Open Report Resource Maintenance and enter the following fields. Click Next or press Enter to move to the next frame or field; click Back to return to the previous field. </a:t>
            </a:r>
          </a:p>
          <a:p>
            <a:r>
              <a:rPr lang="en-US" i="1" smtClean="0"/>
              <a:t>Report Code</a:t>
            </a:r>
            <a:endParaRPr lang="en-US" smtClean="0"/>
          </a:p>
          <a:p>
            <a:r>
              <a:rPr lang="en-US" smtClean="0"/>
              <a:t>Specify a code that identifies a report resource. </a:t>
            </a:r>
            <a:endParaRPr lang="en-US" i="1" smtClean="0"/>
          </a:p>
          <a:p>
            <a:r>
              <a:rPr lang="en-US" smtClean="0"/>
              <a:t>QAD-provided built-in reports, report resources and templates all begin with “QAD_”. Do not create or modify reports, report resources, or templates with this prefix. Otherwise, your customized changes will get overwritten during system upgrades from QAD. </a:t>
            </a:r>
            <a:endParaRPr lang="en-US" i="1" smtClean="0"/>
          </a:p>
          <a:p>
            <a:r>
              <a:rPr lang="en-US" i="1" smtClean="0"/>
              <a:t>Category</a:t>
            </a:r>
            <a:endParaRPr lang="en-US" smtClean="0"/>
          </a:p>
          <a:p>
            <a:r>
              <a:rPr lang="en-US" smtClean="0"/>
              <a:t>Select one of the following report resource types for different report providers: Report for QAD .NET-based reporting and Dashboard for Cognos dashboard reports. </a:t>
            </a:r>
            <a:endParaRPr lang="en-US" i="1" smtClean="0"/>
          </a:p>
          <a:p>
            <a:r>
              <a:rPr lang="en-US" smtClean="0"/>
              <a:t>Cognos dashboard reports are currently not implemented. </a:t>
            </a:r>
            <a:endParaRPr lang="en-US" i="1" smtClean="0"/>
          </a:p>
          <a:p>
            <a:r>
              <a:rPr lang="en-US" i="1" smtClean="0"/>
              <a:t>Data Source Type</a:t>
            </a:r>
            <a:endParaRPr lang="en-US" smtClean="0"/>
          </a:p>
          <a:p>
            <a:r>
              <a:rPr lang="en-US" smtClean="0"/>
              <a:t>Specify a data source type that indicates how the report retrieves its data: </a:t>
            </a:r>
            <a:endParaRPr lang="en-US" i="1" smtClean="0"/>
          </a:p>
          <a:p>
            <a:pPr marL="742950" lvl="1" indent="-285750"/>
            <a:r>
              <a:rPr lang="en-US" smtClean="0"/>
              <a:t>Browse: The report uses browses as its data source. Both classic browses (created in Browse Maintenance) and Financials browses (created in the Financials CBF tool) are supported. </a:t>
            </a:r>
            <a:endParaRPr lang="en-US" i="1" smtClean="0"/>
          </a:p>
          <a:p>
            <a:pPr marL="742950" lvl="1" indent="-285750"/>
            <a:r>
              <a:rPr lang="en-US" smtClean="0"/>
              <a:t>Proxy: The report accesses the database through the generic proxy program. </a:t>
            </a:r>
            <a:endParaRPr lang="en-US" i="1" smtClean="0"/>
          </a:p>
          <a:p>
            <a:pPr marL="742950" lvl="1" indent="-285750"/>
            <a:r>
              <a:rPr lang="en-US" smtClean="0"/>
              <a:t>Financials API: The report retrieves data through the QAD Financials API. </a:t>
            </a:r>
            <a:endParaRPr lang="en-US" i="1" smtClean="0"/>
          </a:p>
          <a:p>
            <a:r>
              <a:rPr lang="en-US" i="1" smtClean="0"/>
              <a:t>Data Source Ref</a:t>
            </a:r>
            <a:endParaRPr lang="en-US" smtClean="0"/>
          </a:p>
          <a:p>
            <a:r>
              <a:rPr lang="en-US" smtClean="0"/>
              <a:t>Provide the reference information for retrieving data through the data source provider. </a:t>
            </a:r>
            <a:endParaRPr lang="en-US" i="1" smtClean="0"/>
          </a:p>
          <a:p>
            <a:pPr marL="742950" lvl="1" indent="-285750"/>
            <a:r>
              <a:rPr lang="en-US" smtClean="0"/>
              <a:t>For classic QAD ERP browses maintained in Browse Maintenance, enter </a:t>
            </a:r>
            <a:r>
              <a:rPr lang="en-US" i="1" smtClean="0"/>
              <a:t>&lt;BrowseServerType&gt;:&lt;QueryID&gt;</a:t>
            </a:r>
            <a:r>
              <a:rPr lang="en-US" smtClean="0"/>
              <a:t>; for example, QAD.Browse.MfgProBrowseServer:so009. </a:t>
            </a:r>
            <a:r>
              <a:rPr lang="en-US" i="1" smtClean="0"/>
              <a:t>&lt;BrowseServerType&gt;</a:t>
            </a:r>
            <a:r>
              <a:rPr lang="en-US" smtClean="0"/>
              <a:t> is optional. If it is not specified, the data source reference defaults to the QAD ERP browse server. In this case, so009 is equivalent to QAD.Browse.MfgProBrowseServer:so009.</a:t>
            </a:r>
          </a:p>
          <a:p>
            <a:pPr marL="742950" lvl="1" indent="-285750"/>
            <a:r>
              <a:rPr lang="en-US" smtClean="0"/>
              <a:t>For Financials browses created in the Financials CBF tool, enter the following: </a:t>
            </a:r>
          </a:p>
          <a:p>
            <a:pPr marL="742950" lvl="1" indent="-285750"/>
            <a:r>
              <a:rPr lang="en-US" smtClean="0"/>
              <a:t>BaseAdapters.CBAdapters.QadBrowseAdapter:</a:t>
            </a:r>
            <a:r>
              <a:rPr lang="en-US" i="1" smtClean="0"/>
              <a:t>&lt;BusinessComponent&gt;.&lt;QueryMethod&gt;</a:t>
            </a:r>
            <a:endParaRPr lang="en-US" smtClean="0"/>
          </a:p>
          <a:p>
            <a:pPr marL="742950" lvl="1" indent="-285750"/>
            <a:r>
              <a:rPr lang="en-US" smtClean="0"/>
              <a:t>Here is an example using this naming syntax: </a:t>
            </a:r>
          </a:p>
          <a:p>
            <a:pPr marL="742950" lvl="1" indent="-285750"/>
            <a:r>
              <a:rPr lang="en-US" smtClean="0"/>
              <a:t>BaseAdapters.CBAdapters.QadBrowseAdapter:BJournalEntry.SelectPosting</a:t>
            </a:r>
          </a:p>
          <a:p>
            <a:pPr marL="742950" lvl="1" indent="-285750"/>
            <a:r>
              <a:rPr lang="en-US" smtClean="0"/>
              <a:t>For the generic proxy data source, specify a data source proxy program file name; for example, myReport.p. </a:t>
            </a:r>
          </a:p>
          <a:p>
            <a:pPr marL="742950" lvl="1" indent="-285750"/>
            <a:r>
              <a:rPr lang="en-US" smtClean="0"/>
              <a:t>For the Financials API data source, specify a Financials reporting component name followed by a method name; for example, BGLReport.GLList, where BGLReport is a component name and GLList is a method name. </a:t>
            </a:r>
          </a:p>
          <a:p>
            <a:r>
              <a:rPr lang="en-US" i="1" smtClean="0"/>
              <a:t>Description</a:t>
            </a:r>
            <a:endParaRPr lang="en-US" smtClean="0"/>
          </a:p>
          <a:p>
            <a:r>
              <a:rPr lang="en-US" smtClean="0"/>
              <a:t>Provide a description of the report resource.</a:t>
            </a:r>
            <a:endParaRPr lang="en-US" i="1" smtClean="0"/>
          </a:p>
          <a:p>
            <a:r>
              <a:rPr lang="en-US" i="1" smtClean="0"/>
              <a:t>Default Definition</a:t>
            </a:r>
            <a:endParaRPr lang="en-US" smtClean="0"/>
          </a:p>
          <a:p>
            <a:r>
              <a:rPr lang="en-US" smtClean="0"/>
              <a:t>Specify the default report definition for the report resource. When you open a report resource in Report Viewer or Report Designer, this report definition is loaded by default. </a:t>
            </a:r>
            <a:endParaRPr lang="en-US" i="1" smtClean="0"/>
          </a:p>
          <a:p>
            <a:pPr>
              <a:spcBef>
                <a:spcPts val="40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E5D39109-2A9B-4263-A184-4D4E369402BB}" type="slidenum">
              <a:rPr lang="en-US" sz="1200">
                <a:latin typeface="Arial" charset="0"/>
              </a:rPr>
              <a:pPr/>
              <a:t>35</a:t>
            </a:fld>
            <a:endParaRPr lang="en-US" sz="1200">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r>
              <a:rPr lang="en-US" smtClean="0"/>
              <a:t>Use the Report Resource Designer to create a report definition.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p:spPr>
        <p:txBody>
          <a:bodyPr/>
          <a:lstStyle/>
          <a:p>
            <a:r>
              <a:rPr lang="en-US" smtClean="0"/>
              <a:t>To use the Report Resource Designer:</a:t>
            </a:r>
          </a:p>
          <a:p>
            <a:r>
              <a:rPr lang="en-US" smtClean="0"/>
              <a:t>Type Report Resource Designer in the menu search field and press Enter. </a:t>
            </a:r>
          </a:p>
          <a:p>
            <a:r>
              <a:rPr lang="en-US" smtClean="0"/>
              <a:t>Click the New icon on the Report Designer Toolbar. The Report Wizard window appears. Select the report resource you previously created and click Next. </a:t>
            </a:r>
          </a:p>
          <a:p>
            <a:r>
              <a:rPr lang="en-US" smtClean="0"/>
              <a:t>Select a report template or select None to use the default built-in report template. Click Next. </a:t>
            </a:r>
          </a:p>
          <a:p>
            <a:r>
              <a:rPr lang="en-US" smtClean="0"/>
              <a:t>Select a table as the report data source and click Next. All the available tables you can select as data sources are listed in a tree. </a:t>
            </a:r>
          </a:p>
          <a:p>
            <a:r>
              <a:rPr lang="en-US" smtClean="0"/>
              <a:t>To view all the fields in a table, click the plus sign next to the table to expand the tree.</a:t>
            </a:r>
          </a:p>
          <a:p>
            <a:r>
              <a:rPr lang="en-US" smtClean="0"/>
              <a:t>This screen offers you several options to define how the data will be organized on the page. Select the layout that best approximates what you want the final report to look like.</a:t>
            </a:r>
          </a:p>
          <a:p>
            <a:r>
              <a:rPr lang="en-US" smtClean="0"/>
              <a:t>Select Fields into the report.</a:t>
            </a:r>
          </a:p>
          <a:p>
            <a:r>
              <a:rPr lang="en-US" smtClean="0"/>
              <a:t>The Summary screen recaps the information you have specified for the report definition. If you want to modify the settings, click Back to return to previous steps to edit them; otherwise, click Finish to complete the basic report setup and exit Report Wizard. </a:t>
            </a:r>
          </a:p>
          <a:p>
            <a:r>
              <a:rPr lang="en-US" smtClean="0"/>
              <a:t>When you return to the Report Designer main screen, the report displays in the visual design mode in the Design pane based on the newly created report definition. Save the report as a new report definition. You can further customize it in Report Designer.</a:t>
            </a:r>
          </a:p>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FB781861-4162-43A9-9C17-7ED44906EAC4}" type="slidenum">
              <a:rPr lang="en-US" smtClean="0"/>
              <a:pPr/>
              <a:t>3</a:t>
            </a:fld>
            <a:endParaRPr lang="en-US"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r>
              <a:rPr lang="en-US" smtClean="0"/>
              <a:t>[The Facilities slide goes in the introduction chapter of every course. It is not printed in the book because it is not necessary for self-study courses but in a classroom environment the instructor should explain facilities information to the class]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8A93B4BC-4604-4507-AB81-3A07FEF5DFF4}" type="slidenum">
              <a:rPr lang="en-US" sz="1200">
                <a:latin typeface="Arial" charset="0"/>
              </a:rPr>
              <a:pPr/>
              <a:t>37</a:t>
            </a:fld>
            <a:endParaRPr lang="en-US" sz="1200">
              <a:latin typeface="Arial"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r>
              <a:rPr lang="en-US" smtClean="0"/>
              <a:t>Users open reports through report menu items that they have been given access to based on their role membership. Use Menu System Maintenance to create a menu item to provide access to a report resource.</a:t>
            </a:r>
          </a:p>
          <a:p>
            <a:r>
              <a:rPr lang="en-US" smtClean="0"/>
              <a:t>In the Exec Procedure field, enter a component-based activity specified in the form of a uniform resource name (URN):</a:t>
            </a:r>
          </a:p>
          <a:p>
            <a:r>
              <a:rPr lang="en-US" smtClean="0"/>
              <a:t>urn:qad-report:c1:</a:t>
            </a:r>
            <a:r>
              <a:rPr lang="en-US" i="1" smtClean="0"/>
              <a:t>ReportCode</a:t>
            </a:r>
            <a:endParaRPr lang="en-US" smtClean="0"/>
          </a:p>
          <a:p>
            <a:r>
              <a:rPr lang="en-US" smtClean="0"/>
              <a:t>Where </a:t>
            </a:r>
            <a:r>
              <a:rPr lang="en-US" i="1" smtClean="0"/>
              <a:t>ReportCode</a:t>
            </a:r>
            <a:r>
              <a:rPr lang="en-US" smtClean="0"/>
              <a:t> is the report code of the report resource you are creating a menu item for.</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7EE49E5A-3B1F-451E-AC27-5C9559C5F78B}" type="slidenum">
              <a:rPr lang="en-US" sz="1200">
                <a:latin typeface="Arial" charset="0"/>
              </a:rPr>
              <a:pPr/>
              <a:t>39</a:t>
            </a:fld>
            <a:endParaRPr lang="en-US" sz="1200">
              <a:latin typeface="Arial"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r>
              <a:rPr lang="en-US" dirty="0" smtClean="0"/>
              <a:t>You design report templates in Template Designer, which is similar to the Report Resource Designer.</a:t>
            </a:r>
          </a:p>
          <a:p>
            <a:r>
              <a:rPr lang="en-US" dirty="0" smtClean="0"/>
              <a:t>The toolbar contains the following buttons that are specific to Template Designer: Edit Template, Edit Groups, Configure, Import, and Export.</a:t>
            </a:r>
          </a:p>
          <a:p>
            <a:endParaRPr lang="en-US" dirty="0" smtClean="0"/>
          </a:p>
          <a:p>
            <a:r>
              <a:rPr lang="en-US" dirty="0" smtClean="0"/>
              <a:t>The template-inherited properties are inherited at run-time.</a:t>
            </a:r>
          </a:p>
          <a:p>
            <a:endParaRPr lang="en-US" dirty="0" smtClean="0"/>
          </a:p>
          <a:p>
            <a:r>
              <a:rPr lang="en-US" dirty="0" smtClean="0"/>
              <a:t>Are there specific QAD templates that should not be touched (QAD shipped templates)?  -- Yes…</a:t>
            </a:r>
          </a:p>
          <a:p>
            <a:endParaRPr lang="en-US" dirty="0" smtClean="0"/>
          </a:p>
          <a:p>
            <a:r>
              <a:rPr lang="en-US" dirty="0" smtClean="0"/>
              <a:t>Can you have levels of hierarchy of templates? No. Template mechanism limited in that a report can inherit from one and only one template. Just one level of inheritance.</a:t>
            </a:r>
          </a:p>
          <a:p>
            <a:endParaRPr lang="en-US" dirty="0" smtClean="0"/>
          </a:p>
          <a:p>
            <a:endParaRPr lang="en-US" dirty="0" smtClean="0"/>
          </a:p>
          <a:p>
            <a:endParaRPr lang="en-US" dirty="0" smtClean="0"/>
          </a:p>
          <a:p>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r>
              <a:rPr lang="en-US" smtClean="0"/>
              <a:t>The Template Designer works similarly to the Report Resource Designer, but there are a few important differences.</a:t>
            </a:r>
          </a:p>
          <a:p>
            <a:endParaRPr lang="en-US" smtClean="0"/>
          </a:p>
          <a:p>
            <a:r>
              <a:rPr lang="en-US" smtClean="0"/>
              <a:t>Fields placed in template sections (except for the Detail section, to be discussed next) behave much like fields in Report Resource Designer: the fields themselves will get put onto any reports whose sections inherit from the template sections.  For example, the logo, title, and other fields in the PageHeader section of the template will automatically appear as fields in all reports that have sections pointing to the template’s PageHeader section.  </a:t>
            </a:r>
          </a:p>
          <a:p>
            <a:endParaRPr lang="en-US" smtClean="0"/>
          </a:p>
          <a:p>
            <a:r>
              <a:rPr lang="en-US" smtClean="0"/>
              <a:t>Fields in the Detail section of a template have a completely different behavior: they do not actually appear on any reports, but instead can be used to define properties (e.g. font, fore color) that can be inherited by actual fields in reports.  Report fields can specify which template field to inherit properties from.</a:t>
            </a:r>
          </a:p>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32F6DF1B-2BC3-4896-9C01-53C38A2863FA}" type="slidenum">
              <a:rPr lang="en-US" sz="1200">
                <a:latin typeface="Arial" charset="0"/>
              </a:rPr>
              <a:pPr/>
              <a:t>42</a:t>
            </a:fld>
            <a:endParaRPr lang="en-US" sz="1200">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a:spcBef>
                <a:spcPts val="800"/>
              </a:spcBef>
            </a:pPr>
            <a:r>
              <a:rPr lang="en-US" smtClean="0"/>
              <a:t>When a report developer saves entries in Report Resource Maintenance, or saves report layout definitions in Report Resource Designer or Template Designer, the information is saved into tables in the qadadmin database.  The export and import programs provide a way to conveniently get this data into and out of the database by allowing the data to be serialized to and from local XML files.</a:t>
            </a:r>
          </a:p>
          <a:p>
            <a:pPr>
              <a:spcBef>
                <a:spcPts val="800"/>
              </a:spcBef>
            </a:pPr>
            <a:endParaRPr lang="en-US" smtClean="0"/>
          </a:p>
          <a:p>
            <a:pPr>
              <a:spcBef>
                <a:spcPts val="800"/>
              </a:spcBef>
            </a:pPr>
            <a:r>
              <a:rPr lang="en-US" smtClean="0"/>
              <a:t>Use Report Resource Import to import report resource XML files into the system.</a:t>
            </a:r>
          </a:p>
          <a:p>
            <a:pPr>
              <a:spcBef>
                <a:spcPts val="800"/>
              </a:spcBef>
            </a:pPr>
            <a:endParaRPr lang="en-US" smtClean="0"/>
          </a:p>
          <a:p>
            <a:pPr>
              <a:spcBef>
                <a:spcPts val="800"/>
              </a:spcBef>
            </a:pPr>
            <a:r>
              <a:rPr lang="en-US" smtClean="0"/>
              <a:t>Use Report Resource Export to export data of specified report resources into XML files. This function lets you back up report resources or create report resource files to be imported into another system.</a:t>
            </a:r>
          </a:p>
          <a:p>
            <a:pPr>
              <a:spcBef>
                <a:spcPts val="800"/>
              </a:spcBef>
            </a:pPr>
            <a:endParaRPr lang="en-US" smtClean="0"/>
          </a:p>
          <a:p>
            <a:pPr>
              <a:spcBef>
                <a:spcPts val="800"/>
              </a:spcBef>
            </a:pPr>
            <a:r>
              <a:rPr lang="en-US" smtClean="0"/>
              <a:t>(Tools for practicing programmer paranoia!)</a:t>
            </a:r>
          </a:p>
          <a:p>
            <a:pPr>
              <a:spcBef>
                <a:spcPts val="800"/>
              </a:spcBef>
            </a:pPr>
            <a:endParaRPr lang="en-US" smtClean="0"/>
          </a:p>
          <a:p>
            <a:pPr>
              <a:spcBef>
                <a:spcPts val="800"/>
              </a:spcBef>
            </a:pPr>
            <a:r>
              <a:rPr lang="en-US" smtClean="0"/>
              <a:t>Templates have their own import / export options as well.  </a:t>
            </a:r>
          </a:p>
          <a:p>
            <a:pPr>
              <a:spcBef>
                <a:spcPts val="800"/>
              </a:spcBef>
            </a:pPr>
            <a:endParaRPr lang="en-US" smtClean="0"/>
          </a:p>
          <a:p>
            <a:pPr>
              <a:spcBef>
                <a:spcPts val="800"/>
              </a:spcBef>
            </a:pPr>
            <a:r>
              <a:rPr lang="en-US" smtClean="0"/>
              <a:t>Export before edit!</a:t>
            </a:r>
          </a:p>
          <a:p>
            <a:pPr>
              <a:spcBef>
                <a:spcPts val="800"/>
              </a:spcBef>
            </a:pPr>
            <a:endParaRPr lang="en-US" smtClean="0"/>
          </a:p>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953E1093-939A-4DEF-AC25-3C5C76C30626}" type="slidenum">
              <a:rPr lang="en-US" sz="1200">
                <a:latin typeface="Arial" charset="0"/>
              </a:rPr>
              <a:pPr/>
              <a:t>43</a:t>
            </a:fld>
            <a:endParaRPr lang="en-US" sz="120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mtClean="0"/>
              <a:t>It is strongly recommended that report developers regularly export the reports they are creating to XML.  Besides providing data backup and providing a textual artifact that can be version controlled, exported reports can also be used to resolve problems resulting from multiple report developers inadvertently working on the same report (which should generally be avoided).</a:t>
            </a:r>
          </a:p>
          <a:p>
            <a:endParaRPr lang="en-US" smtClean="0"/>
          </a:p>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AA9702EA-A53A-4FB6-BCD3-86637CEB0726}" type="slidenum">
              <a:rPr lang="en-US" sz="1200">
                <a:latin typeface="Arial" charset="0"/>
              </a:rPr>
              <a:pPr/>
              <a:t>45</a:t>
            </a:fld>
            <a:endParaRPr lang="en-US" sz="1200">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3B175C62-9612-4328-BC55-ABE65FB82B5C}" type="slidenum">
              <a:rPr lang="en-US" sz="1200">
                <a:latin typeface="Arial" charset="0"/>
              </a:rPr>
              <a:pPr/>
              <a:t>46</a:t>
            </a:fld>
            <a:endParaRPr lang="en-US" sz="1200">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118FC3AC-F775-4713-B2ED-F2EC4D3BEEA7}" type="slidenum">
              <a:rPr lang="en-US" sz="1200">
                <a:latin typeface="Arial" charset="0"/>
              </a:rPr>
              <a:pPr/>
              <a:t>50</a:t>
            </a:fld>
            <a:endParaRPr lang="en-US" sz="1200">
              <a:latin typeface="Arial"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78B0A6AE-FCB7-424C-86B7-DB50D3A6A1F8}" type="slidenum">
              <a:rPr lang="en-US" smtClean="0"/>
              <a:pPr/>
              <a:t>52</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0" u="none" baseline="0" dirty="0" smtClean="0">
                <a:solidFill>
                  <a:srgbClr val="FF0000"/>
                </a:solidFill>
              </a:rPr>
              <a:t>CTD:  Do we have an image we can use for slides that state the ground rules?</a:t>
            </a:r>
            <a:endParaRPr lang="en-US" b="1" i="0" u="none" dirty="0" smtClean="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897D0C9E-CA21-437B-90AF-4F0DADB3F333}" type="slidenum">
              <a:rPr lang="en-US" smtClean="0"/>
              <a:pPr/>
              <a:t>5</a:t>
            </a:fld>
            <a:endParaRPr lang="en-US" smtClean="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0570C5A1-E65E-4336-BB2F-D16D9FF6DD8D}" type="slidenum">
              <a:rPr lang="en-US" smtClean="0"/>
              <a:pPr/>
              <a:t>6</a:t>
            </a:fld>
            <a:endParaRPr 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lnSpc>
                <a:spcPct val="90000"/>
              </a:lnSpc>
            </a:pPr>
            <a:r>
              <a:rPr lang="en-US" smtClean="0"/>
              <a:t>A </a:t>
            </a:r>
            <a:r>
              <a:rPr lang="en-US" b="1" smtClean="0"/>
              <a:t>report</a:t>
            </a:r>
            <a:r>
              <a:rPr lang="en-US" smtClean="0"/>
              <a:t> is a collection of your desired data, as defined in the report resource, organized in your desired format as defined in the report definition.</a:t>
            </a:r>
          </a:p>
          <a:p>
            <a:pPr eaLnBrk="1" hangingPunct="1">
              <a:lnSpc>
                <a:spcPct val="90000"/>
              </a:lnSpc>
            </a:pPr>
            <a:r>
              <a:rPr lang="en-US" smtClean="0"/>
              <a:t>Report resources provide the data you want to display in the report while report definitions specify how to display the data in the report:</a:t>
            </a:r>
          </a:p>
          <a:p>
            <a:pPr eaLnBrk="1" hangingPunct="1">
              <a:lnSpc>
                <a:spcPct val="90000"/>
              </a:lnSpc>
            </a:pPr>
            <a:r>
              <a:rPr lang="en-US" smtClean="0"/>
              <a:t>A </a:t>
            </a:r>
            <a:r>
              <a:rPr lang="en-US" b="1" smtClean="0"/>
              <a:t>report resource object</a:t>
            </a:r>
            <a:r>
              <a:rPr lang="en-US" smtClean="0"/>
              <a:t> (</a:t>
            </a:r>
            <a:r>
              <a:rPr lang="en-US" b="1" smtClean="0"/>
              <a:t>report resource</a:t>
            </a:r>
            <a:r>
              <a:rPr lang="en-US" smtClean="0"/>
              <a:t>) represents a unique, cross-domain report object that contains report metadata, report definitions, report data source definitions, filter definitions, report parameters, and report settings. </a:t>
            </a:r>
          </a:p>
          <a:p>
            <a:pPr eaLnBrk="1" hangingPunct="1">
              <a:lnSpc>
                <a:spcPct val="90000"/>
              </a:lnSpc>
            </a:pPr>
            <a:r>
              <a:rPr lang="en-US" smtClean="0"/>
              <a:t>A </a:t>
            </a:r>
            <a:r>
              <a:rPr lang="en-US" b="1" smtClean="0"/>
              <a:t>report definition</a:t>
            </a:r>
            <a:r>
              <a:rPr lang="en-US" smtClean="0"/>
              <a:t> contains all the information that defines that data binding, layout, and customized formatting of a report.  It is saved as an XML file that can be edited in the Report Designer.</a:t>
            </a:r>
          </a:p>
          <a:p>
            <a:pPr>
              <a:lnSpc>
                <a:spcPct val="90000"/>
              </a:lnSpc>
            </a:pPr>
            <a:r>
              <a:rPr lang="en-US" smtClean="0"/>
              <a:t>A </a:t>
            </a:r>
            <a:r>
              <a:rPr lang="en-US" b="1" smtClean="0"/>
              <a:t>report template</a:t>
            </a:r>
            <a:r>
              <a:rPr lang="en-US" smtClean="0"/>
              <a:t> is special kind of report definition that cannot be rendered directly by itself, but instead can be used to control certain aspects of the rendering of other reports. When designing a report, a template can be specified (optionally) in which case the report can inherit many kinds of attributes from the template, such as field colors and fonts. If at a later time these attributes are changed in the template, those changes will be seen in every report that is using that template. Any given report can inherit from at most one template, but a given template may be used to control any number of reports. Thus templates enable report developers to making changes in a single place (the template) which will have a mass effect on many reports. This is a powerful tool that can assist the report development process in many ways, such as reducing initial development time, enforcing common standards across reports, and quickly implementing future changes to these standards.</a:t>
            </a:r>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C00A4D11-8D98-4D30-972D-3BFB852CF805}" type="slidenum">
              <a:rPr lang="en-US" sz="1200">
                <a:latin typeface="Arial" charset="0"/>
              </a:rPr>
              <a:pPr/>
              <a:t>7</a:t>
            </a:fld>
            <a:endParaRPr lang="en-US" sz="1200">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a:spcBef>
                <a:spcPts val="800"/>
              </a:spcBef>
            </a:pPr>
            <a:r>
              <a:rPr lang="en-US" smtClean="0"/>
              <a:t>The </a:t>
            </a:r>
            <a:r>
              <a:rPr lang="en-US" b="1" smtClean="0"/>
              <a:t>Report Viewer</a:t>
            </a:r>
            <a:r>
              <a:rPr lang="en-US" smtClean="0"/>
              <a:t> includes two tabs: </a:t>
            </a:r>
            <a:r>
              <a:rPr lang="en-US" b="1" smtClean="0"/>
              <a:t>Filter</a:t>
            </a:r>
            <a:r>
              <a:rPr lang="en-US" smtClean="0"/>
              <a:t> for the filter screen and </a:t>
            </a:r>
            <a:r>
              <a:rPr lang="en-US" b="1" smtClean="0"/>
              <a:t>Viewer</a:t>
            </a:r>
            <a:r>
              <a:rPr lang="en-US" smtClean="0"/>
              <a:t> for the viewer screen.</a:t>
            </a:r>
          </a:p>
          <a:p>
            <a:pPr>
              <a:spcBef>
                <a:spcPts val="800"/>
              </a:spcBef>
            </a:pPr>
            <a:endParaRPr lang="en-US" smtClean="0"/>
          </a:p>
          <a:p>
            <a:pPr>
              <a:spcBef>
                <a:spcPts val="800"/>
              </a:spcBef>
            </a:pPr>
            <a:r>
              <a:rPr lang="en-US" smtClean="0"/>
              <a:t>In Report Viewer, use the toolbar buttons to navigate through the report and perform other functions such as saving and printing.</a:t>
            </a:r>
          </a:p>
          <a:p>
            <a:pPr>
              <a:spcBef>
                <a:spcPts val="800"/>
              </a:spcBef>
            </a:pPr>
            <a:r>
              <a:rPr lang="en-US" smtClean="0"/>
              <a:t>You can directly run reports from browses by selecting Report from the Action menu in the browse screen. The sorting, grouping, and search criteria in the browse are all carried over to the report, which uses the browse as its data source.</a:t>
            </a:r>
          </a:p>
          <a:p>
            <a:pPr>
              <a:spcBef>
                <a:spcPts val="800"/>
              </a:spcBef>
            </a:pPr>
            <a:r>
              <a:rPr lang="en-US" smtClean="0"/>
              <a:t>If a report always contains a certain range of data and is exported to a certain format, you do not have to define the filter criteria and output settings every time you generate the report. You can save the search conditions and output settings as a filter and open it to load the same set of configurations when you run the report later. </a:t>
            </a:r>
          </a:p>
          <a:p>
            <a:pPr>
              <a:spcBef>
                <a:spcPts val="800"/>
              </a:spcBef>
            </a:pPr>
            <a:endParaRPr lang="en-US" smtClean="0"/>
          </a:p>
          <a:p>
            <a:pPr>
              <a:spcBef>
                <a:spcPts val="800"/>
              </a:spcBef>
            </a:pPr>
            <a:endParaRPr lang="en-US" smtClean="0"/>
          </a:p>
          <a:p>
            <a:pPr>
              <a:spcBef>
                <a:spcPts val="800"/>
              </a:spcBef>
            </a:pPr>
            <a:endParaRPr lang="en-US" smtClean="0"/>
          </a:p>
          <a:p>
            <a:pPr>
              <a:spcBef>
                <a:spcPts val="800"/>
              </a:spcBef>
            </a:pPr>
            <a:r>
              <a:rPr lang="en-US" smtClean="0"/>
              <a:t>Reports are displayed in the Report Viewer, which includes two tabs for the Filter screen and the Viewer screen. First, let’s explore the Filter screen and then let’s explore the Viewer screen.</a:t>
            </a:r>
          </a:p>
          <a:p>
            <a:pPr>
              <a:spcBef>
                <a:spcPts val="800"/>
              </a:spcBef>
            </a:pPr>
            <a:endParaRPr lang="en-US" smtClean="0"/>
          </a:p>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0BD5B034-00D6-4276-87F0-E3FDB56F758E}" type="slidenum">
              <a:rPr lang="en-US" sz="1200">
                <a:latin typeface="Arial" charset="0"/>
              </a:rPr>
              <a:pPr/>
              <a:t>8</a:t>
            </a:fld>
            <a:endParaRPr lang="en-US" sz="1200">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a:spcBef>
                <a:spcPts val="800"/>
              </a:spcBef>
            </a:pPr>
            <a:r>
              <a:rPr lang="en-US" smtClean="0"/>
              <a:t>You can access the Filter screen by clicking on the Report Viewer’s Filter tab. On the Filter screen, you can manage search conditions to filter report results, save filters, specify report settings, and specify output document types. Finally, you can schedule reports.</a:t>
            </a:r>
          </a:p>
          <a:p>
            <a:pPr>
              <a:spcBef>
                <a:spcPts val="800"/>
              </a:spcBef>
            </a:pPr>
            <a:endParaRPr lang="en-US" smtClean="0"/>
          </a:p>
          <a:p>
            <a:pPr>
              <a:spcBef>
                <a:spcPts val="800"/>
              </a:spcBef>
            </a:pPr>
            <a:r>
              <a:rPr lang="en-US" smtClean="0"/>
              <a:t>Saved filters are stored in the database.  By default, only the user who saved the filter will be able to access it. However, an administrator can control the visibility of saved filters.</a:t>
            </a:r>
          </a:p>
          <a:p>
            <a:pPr>
              <a:spcBef>
                <a:spcPts val="800"/>
              </a:spcBef>
            </a:pPr>
            <a:endParaRPr lang="en-US" smtClean="0"/>
          </a:p>
          <a:p>
            <a:pPr>
              <a:spcBef>
                <a:spcPts val="800"/>
              </a:spcBef>
            </a:pPr>
            <a:endParaRPr lang="en-US" smtClean="0"/>
          </a:p>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p:spPr>
        <p:txBody>
          <a:bodyPr/>
          <a:lstStyle/>
          <a:p>
            <a:pPr>
              <a:spcBef>
                <a:spcPts val="800"/>
              </a:spcBef>
            </a:pPr>
            <a:r>
              <a:rPr lang="en-US" smtClean="0"/>
              <a:t>After a report is designed, you can set filter criteria to filter data in the report, run the report, and send it to different output destinations.</a:t>
            </a:r>
          </a:p>
          <a:p>
            <a:pPr>
              <a:spcBef>
                <a:spcPts val="800"/>
              </a:spcBef>
            </a:pPr>
            <a:r>
              <a:rPr lang="en-US" smtClean="0"/>
              <a:t>Use the Filter screen to set the Search Conditions that specify the filter criteria, the Settings option to specify General, Data, and Decimal preferences, and the output type pull-down to specify output type as Document, Excel, or PDF.</a:t>
            </a:r>
          </a:p>
          <a:p>
            <a:pPr>
              <a:spcBef>
                <a:spcPts val="800"/>
              </a:spcBef>
            </a:pPr>
            <a:r>
              <a:rPr lang="en-US" smtClean="0"/>
              <a:t>Of course, to run the report, click Run!</a:t>
            </a:r>
          </a:p>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RF-IN-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RF-IN-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RF-IN-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RF-IN-</a:t>
            </a: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3.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latin typeface="Tahoma" charset="0"/>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smtClean="0">
                <a:latin typeface="Arial" charset="0"/>
              </a:defRPr>
            </a:lvl1pPr>
          </a:lstStyle>
          <a:p>
            <a:pPr>
              <a:defRPr/>
            </a:pPr>
            <a:r>
              <a:rPr lang="en-US" smtClean="0"/>
              <a:t>RF-IN-</a:t>
            </a:r>
            <a:endParaRPr lang="en-US"/>
          </a:p>
        </p:txBody>
      </p:sp>
    </p:spTree>
  </p:cSld>
  <p:clrMap bg1="lt1" tx1="dk1" bg2="lt2" tx2="dk2" accent1="accent1" accent2="accent2" accent3="accent3" accent4="accent4" accent5="accent5" accent6="accent6" hlink="hlink" folHlink="folHlink"/>
  <p:sldLayoutIdLst>
    <p:sldLayoutId id="2147483684" r:id="rId1"/>
    <p:sldLayoutId id="2147483683" r:id="rId2"/>
    <p:sldLayoutId id="2147483682" r:id="rId3"/>
    <p:sldLayoutId id="2147483681" r:id="rId4"/>
    <p:sldLayoutId id="2147483680" r:id="rId5"/>
    <p:sldLayoutId id="2147483679" r:id="rId6"/>
    <p:sldLayoutId id="2147483678" r:id="rId7"/>
    <p:sldLayoutId id="2147483677" r:id="rId8"/>
    <p:sldLayoutId id="2147483676" r:id="rId9"/>
    <p:sldLayoutId id="2147483675" r:id="rId10"/>
    <p:sldLayoutId id="2147483674"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RF-IN-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mtClean="0"/>
              <a:t>Reporting Framework Training Course</a:t>
            </a:r>
          </a:p>
        </p:txBody>
      </p:sp>
      <p:sp>
        <p:nvSpPr>
          <p:cNvPr id="3075" name="Rectangle 3"/>
          <p:cNvSpPr>
            <a:spLocks noGrp="1" noChangeArrowheads="1"/>
          </p:cNvSpPr>
          <p:nvPr>
            <p:ph type="body" sz="quarter" idx="10"/>
          </p:nvPr>
        </p:nvSpPr>
        <p:spPr/>
        <p:txBody>
          <a:bodyPr/>
          <a:lstStyle/>
          <a:p>
            <a:pPr eaLnBrk="1" hangingPunct="1"/>
            <a:r>
              <a:rPr lang="en-US" b="1" dirty="0" smtClean="0"/>
              <a:t>QAD Enterprise Applications </a:t>
            </a:r>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p:cNvSpPr>
            <a:spLocks noGrp="1" noChangeArrowheads="1"/>
          </p:cNvSpPr>
          <p:nvPr>
            <p:ph idx="1"/>
          </p:nvPr>
        </p:nvSpPr>
        <p:spPr/>
        <p:txBody>
          <a:bodyPr>
            <a:normAutofit lnSpcReduction="10000"/>
          </a:bodyPr>
          <a:lstStyle/>
          <a:p>
            <a:r>
              <a:rPr lang="en-US" dirty="0" smtClean="0"/>
              <a:t>Search Operators include:</a:t>
            </a:r>
          </a:p>
          <a:p>
            <a:pPr lvl="1"/>
            <a:r>
              <a:rPr lang="en-US" dirty="0" smtClean="0"/>
              <a:t>equals</a:t>
            </a:r>
          </a:p>
          <a:p>
            <a:pPr lvl="1"/>
            <a:r>
              <a:rPr lang="en-US" dirty="0" smtClean="0"/>
              <a:t>not equals</a:t>
            </a:r>
          </a:p>
          <a:p>
            <a:pPr lvl="1"/>
            <a:r>
              <a:rPr lang="en-US" dirty="0" smtClean="0"/>
              <a:t>contains</a:t>
            </a:r>
          </a:p>
          <a:p>
            <a:pPr lvl="1"/>
            <a:r>
              <a:rPr lang="en-US" dirty="0" smtClean="0"/>
              <a:t>range</a:t>
            </a:r>
          </a:p>
          <a:p>
            <a:pPr lvl="1"/>
            <a:r>
              <a:rPr lang="en-US" dirty="0" smtClean="0"/>
              <a:t>starts at</a:t>
            </a:r>
          </a:p>
          <a:p>
            <a:pPr lvl="1"/>
            <a:r>
              <a:rPr lang="en-US" dirty="0" smtClean="0"/>
              <a:t>greater than</a:t>
            </a:r>
          </a:p>
          <a:p>
            <a:pPr lvl="1"/>
            <a:r>
              <a:rPr lang="en-US" dirty="0" smtClean="0"/>
              <a:t>less than</a:t>
            </a:r>
          </a:p>
          <a:p>
            <a:pPr lvl="1"/>
            <a:r>
              <a:rPr lang="en-US" dirty="0" smtClean="0"/>
              <a:t>is null</a:t>
            </a:r>
          </a:p>
          <a:p>
            <a:pPr lvl="1"/>
            <a:r>
              <a:rPr lang="en-US" dirty="0" smtClean="0"/>
              <a:t>is not null</a:t>
            </a:r>
          </a:p>
          <a:p>
            <a:r>
              <a:rPr lang="en-US" dirty="0" smtClean="0"/>
              <a:t>Adding search conditions</a:t>
            </a:r>
          </a:p>
          <a:p>
            <a:r>
              <a:rPr lang="en-US" dirty="0" smtClean="0"/>
              <a:t>Saving search conditions</a:t>
            </a:r>
          </a:p>
        </p:txBody>
      </p:sp>
      <p:sp>
        <p:nvSpPr>
          <p:cNvPr id="100354" name="Rectangle 2"/>
          <p:cNvSpPr>
            <a:spLocks noGrp="1" noChangeArrowheads="1"/>
          </p:cNvSpPr>
          <p:nvPr>
            <p:ph type="title"/>
          </p:nvPr>
        </p:nvSpPr>
        <p:spPr/>
        <p:txBody>
          <a:bodyPr/>
          <a:lstStyle/>
          <a:p>
            <a:r>
              <a:rPr lang="en-US" smtClean="0"/>
              <a:t>Search Conditions</a:t>
            </a:r>
            <a:endParaRPr lang="en-US" dirty="0" smtClean="0"/>
          </a:p>
        </p:txBody>
      </p:sp>
      <p:sp>
        <p:nvSpPr>
          <p:cNvPr id="5" name="Footer Placeholder 4"/>
          <p:cNvSpPr>
            <a:spLocks noGrp="1"/>
          </p:cNvSpPr>
          <p:nvPr>
            <p:ph type="ftr" sz="quarter" idx="10"/>
          </p:nvPr>
        </p:nvSpPr>
        <p:spPr/>
        <p:txBody>
          <a:bodyPr/>
          <a:lstStyle/>
          <a:p>
            <a:r>
              <a:rPr lang="en-US" smtClean="0"/>
              <a:t>RF-IN-090</a:t>
            </a:r>
            <a:endParaRPr lang="en-US" dirty="0"/>
          </a:p>
        </p:txBody>
      </p:sp>
      <p:pic>
        <p:nvPicPr>
          <p:cNvPr id="100356" name="Picture 4"/>
          <p:cNvPicPr>
            <a:picLocks noChangeAspect="1" noChangeArrowheads="1"/>
          </p:cNvPicPr>
          <p:nvPr/>
        </p:nvPicPr>
        <p:blipFill>
          <a:blip r:embed="rId3" cstate="print"/>
          <a:stretch>
            <a:fillRect/>
          </a:stretch>
        </p:blipFill>
        <p:spPr bwMode="auto">
          <a:xfrm>
            <a:off x="3219450" y="2133600"/>
            <a:ext cx="5772956" cy="165758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00355">
                                            <p:txEl>
                                              <p:pRg st="0" end="0"/>
                                            </p:txEl>
                                          </p:spTgt>
                                        </p:tgtEl>
                                        <p:attrNameLst>
                                          <p:attrName>style.fontStyle</p:attrName>
                                        </p:attrNameLst>
                                      </p:cBhvr>
                                      <p:to>
                                        <p:strVal val="normal"/>
                                      </p:to>
                                    </p:set>
                                    <p:set>
                                      <p:cBhvr override="childStyle">
                                        <p:cTn id="7" dur="indefinite"/>
                                        <p:tgtEl>
                                          <p:spTgt spid="100355">
                                            <p:txEl>
                                              <p:pRg st="0" end="0"/>
                                            </p:txEl>
                                          </p:spTgt>
                                        </p:tgtEl>
                                        <p:attrNameLst>
                                          <p:attrName>style.fontWeight</p:attrName>
                                        </p:attrNameLst>
                                      </p:cBhvr>
                                      <p:to>
                                        <p:strVal val="bold"/>
                                      </p:to>
                                    </p:set>
                                    <p:set>
                                      <p:cBhvr override="childStyle">
                                        <p:cTn id="8" dur="indefinite"/>
                                        <p:tgtEl>
                                          <p:spTgt spid="10035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00355">
                                            <p:txEl>
                                              <p:pRg st="1" end="1"/>
                                            </p:txEl>
                                          </p:spTgt>
                                        </p:tgtEl>
                                        <p:attrNameLst>
                                          <p:attrName>style.fontStyle</p:attrName>
                                        </p:attrNameLst>
                                      </p:cBhvr>
                                      <p:to>
                                        <p:strVal val="normal"/>
                                      </p:to>
                                    </p:set>
                                    <p:set>
                                      <p:cBhvr override="childStyle">
                                        <p:cTn id="13" dur="indefinite"/>
                                        <p:tgtEl>
                                          <p:spTgt spid="100355">
                                            <p:txEl>
                                              <p:pRg st="1" end="1"/>
                                            </p:txEl>
                                          </p:spTgt>
                                        </p:tgtEl>
                                        <p:attrNameLst>
                                          <p:attrName>style.fontWeight</p:attrName>
                                        </p:attrNameLst>
                                      </p:cBhvr>
                                      <p:to>
                                        <p:strVal val="bold"/>
                                      </p:to>
                                    </p:set>
                                    <p:set>
                                      <p:cBhvr override="childStyle">
                                        <p:cTn id="14" dur="indefinite"/>
                                        <p:tgtEl>
                                          <p:spTgt spid="10035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00355">
                                            <p:txEl>
                                              <p:pRg st="2" end="2"/>
                                            </p:txEl>
                                          </p:spTgt>
                                        </p:tgtEl>
                                        <p:attrNameLst>
                                          <p:attrName>style.fontStyle</p:attrName>
                                        </p:attrNameLst>
                                      </p:cBhvr>
                                      <p:to>
                                        <p:strVal val="normal"/>
                                      </p:to>
                                    </p:set>
                                    <p:set>
                                      <p:cBhvr override="childStyle">
                                        <p:cTn id="19" dur="indefinite"/>
                                        <p:tgtEl>
                                          <p:spTgt spid="100355">
                                            <p:txEl>
                                              <p:pRg st="2" end="2"/>
                                            </p:txEl>
                                          </p:spTgt>
                                        </p:tgtEl>
                                        <p:attrNameLst>
                                          <p:attrName>style.fontWeight</p:attrName>
                                        </p:attrNameLst>
                                      </p:cBhvr>
                                      <p:to>
                                        <p:strVal val="bold"/>
                                      </p:to>
                                    </p:set>
                                    <p:set>
                                      <p:cBhvr override="childStyle">
                                        <p:cTn id="20" dur="indefinite"/>
                                        <p:tgtEl>
                                          <p:spTgt spid="10035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00355">
                                            <p:txEl>
                                              <p:pRg st="3" end="3"/>
                                            </p:txEl>
                                          </p:spTgt>
                                        </p:tgtEl>
                                        <p:attrNameLst>
                                          <p:attrName>style.fontStyle</p:attrName>
                                        </p:attrNameLst>
                                      </p:cBhvr>
                                      <p:to>
                                        <p:strVal val="normal"/>
                                      </p:to>
                                    </p:set>
                                    <p:set>
                                      <p:cBhvr override="childStyle">
                                        <p:cTn id="25" dur="indefinite"/>
                                        <p:tgtEl>
                                          <p:spTgt spid="100355">
                                            <p:txEl>
                                              <p:pRg st="3" end="3"/>
                                            </p:txEl>
                                          </p:spTgt>
                                        </p:tgtEl>
                                        <p:attrNameLst>
                                          <p:attrName>style.fontWeight</p:attrName>
                                        </p:attrNameLst>
                                      </p:cBhvr>
                                      <p:to>
                                        <p:strVal val="bold"/>
                                      </p:to>
                                    </p:set>
                                    <p:set>
                                      <p:cBhvr override="childStyle">
                                        <p:cTn id="26" dur="indefinite"/>
                                        <p:tgtEl>
                                          <p:spTgt spid="100355">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00355">
                                            <p:txEl>
                                              <p:pRg st="4" end="4"/>
                                            </p:txEl>
                                          </p:spTgt>
                                        </p:tgtEl>
                                        <p:attrNameLst>
                                          <p:attrName>style.fontStyle</p:attrName>
                                        </p:attrNameLst>
                                      </p:cBhvr>
                                      <p:to>
                                        <p:strVal val="normal"/>
                                      </p:to>
                                    </p:set>
                                    <p:set>
                                      <p:cBhvr override="childStyle">
                                        <p:cTn id="31" dur="indefinite"/>
                                        <p:tgtEl>
                                          <p:spTgt spid="100355">
                                            <p:txEl>
                                              <p:pRg st="4" end="4"/>
                                            </p:txEl>
                                          </p:spTgt>
                                        </p:tgtEl>
                                        <p:attrNameLst>
                                          <p:attrName>style.fontWeight</p:attrName>
                                        </p:attrNameLst>
                                      </p:cBhvr>
                                      <p:to>
                                        <p:strVal val="bold"/>
                                      </p:to>
                                    </p:set>
                                    <p:set>
                                      <p:cBhvr override="childStyle">
                                        <p:cTn id="32" dur="indefinite"/>
                                        <p:tgtEl>
                                          <p:spTgt spid="100355">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00355">
                                            <p:txEl>
                                              <p:pRg st="5" end="5"/>
                                            </p:txEl>
                                          </p:spTgt>
                                        </p:tgtEl>
                                        <p:attrNameLst>
                                          <p:attrName>style.fontStyle</p:attrName>
                                        </p:attrNameLst>
                                      </p:cBhvr>
                                      <p:to>
                                        <p:strVal val="normal"/>
                                      </p:to>
                                    </p:set>
                                    <p:set>
                                      <p:cBhvr override="childStyle">
                                        <p:cTn id="37" dur="indefinite"/>
                                        <p:tgtEl>
                                          <p:spTgt spid="100355">
                                            <p:txEl>
                                              <p:pRg st="5" end="5"/>
                                            </p:txEl>
                                          </p:spTgt>
                                        </p:tgtEl>
                                        <p:attrNameLst>
                                          <p:attrName>style.fontWeight</p:attrName>
                                        </p:attrNameLst>
                                      </p:cBhvr>
                                      <p:to>
                                        <p:strVal val="bold"/>
                                      </p:to>
                                    </p:set>
                                    <p:set>
                                      <p:cBhvr override="childStyle">
                                        <p:cTn id="38" dur="indefinite"/>
                                        <p:tgtEl>
                                          <p:spTgt spid="100355">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00355">
                                            <p:txEl>
                                              <p:pRg st="6" end="6"/>
                                            </p:txEl>
                                          </p:spTgt>
                                        </p:tgtEl>
                                        <p:attrNameLst>
                                          <p:attrName>style.fontStyle</p:attrName>
                                        </p:attrNameLst>
                                      </p:cBhvr>
                                      <p:to>
                                        <p:strVal val="normal"/>
                                      </p:to>
                                    </p:set>
                                    <p:set>
                                      <p:cBhvr override="childStyle">
                                        <p:cTn id="43" dur="indefinite"/>
                                        <p:tgtEl>
                                          <p:spTgt spid="100355">
                                            <p:txEl>
                                              <p:pRg st="6" end="6"/>
                                            </p:txEl>
                                          </p:spTgt>
                                        </p:tgtEl>
                                        <p:attrNameLst>
                                          <p:attrName>style.fontWeight</p:attrName>
                                        </p:attrNameLst>
                                      </p:cBhvr>
                                      <p:to>
                                        <p:strVal val="bold"/>
                                      </p:to>
                                    </p:set>
                                    <p:set>
                                      <p:cBhvr override="childStyle">
                                        <p:cTn id="44" dur="indefinite"/>
                                        <p:tgtEl>
                                          <p:spTgt spid="100355">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00355">
                                            <p:txEl>
                                              <p:pRg st="7" end="7"/>
                                            </p:txEl>
                                          </p:spTgt>
                                        </p:tgtEl>
                                        <p:attrNameLst>
                                          <p:attrName>style.fontStyle</p:attrName>
                                        </p:attrNameLst>
                                      </p:cBhvr>
                                      <p:to>
                                        <p:strVal val="normal"/>
                                      </p:to>
                                    </p:set>
                                    <p:set>
                                      <p:cBhvr override="childStyle">
                                        <p:cTn id="49" dur="indefinite"/>
                                        <p:tgtEl>
                                          <p:spTgt spid="100355">
                                            <p:txEl>
                                              <p:pRg st="7" end="7"/>
                                            </p:txEl>
                                          </p:spTgt>
                                        </p:tgtEl>
                                        <p:attrNameLst>
                                          <p:attrName>style.fontWeight</p:attrName>
                                        </p:attrNameLst>
                                      </p:cBhvr>
                                      <p:to>
                                        <p:strVal val="bold"/>
                                      </p:to>
                                    </p:set>
                                    <p:set>
                                      <p:cBhvr override="childStyle">
                                        <p:cTn id="50" dur="indefinite"/>
                                        <p:tgtEl>
                                          <p:spTgt spid="100355">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100355">
                                            <p:txEl>
                                              <p:pRg st="8" end="8"/>
                                            </p:txEl>
                                          </p:spTgt>
                                        </p:tgtEl>
                                        <p:attrNameLst>
                                          <p:attrName>style.fontStyle</p:attrName>
                                        </p:attrNameLst>
                                      </p:cBhvr>
                                      <p:to>
                                        <p:strVal val="normal"/>
                                      </p:to>
                                    </p:set>
                                    <p:set>
                                      <p:cBhvr override="childStyle">
                                        <p:cTn id="55" dur="indefinite"/>
                                        <p:tgtEl>
                                          <p:spTgt spid="100355">
                                            <p:txEl>
                                              <p:pRg st="8" end="8"/>
                                            </p:txEl>
                                          </p:spTgt>
                                        </p:tgtEl>
                                        <p:attrNameLst>
                                          <p:attrName>style.fontWeight</p:attrName>
                                        </p:attrNameLst>
                                      </p:cBhvr>
                                      <p:to>
                                        <p:strVal val="bold"/>
                                      </p:to>
                                    </p:set>
                                    <p:set>
                                      <p:cBhvr override="childStyle">
                                        <p:cTn id="56" dur="indefinite"/>
                                        <p:tgtEl>
                                          <p:spTgt spid="100355">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100355">
                                            <p:txEl>
                                              <p:pRg st="9" end="9"/>
                                            </p:txEl>
                                          </p:spTgt>
                                        </p:tgtEl>
                                        <p:attrNameLst>
                                          <p:attrName>style.fontStyle</p:attrName>
                                        </p:attrNameLst>
                                      </p:cBhvr>
                                      <p:to>
                                        <p:strVal val="normal"/>
                                      </p:to>
                                    </p:set>
                                    <p:set>
                                      <p:cBhvr override="childStyle">
                                        <p:cTn id="61" dur="indefinite"/>
                                        <p:tgtEl>
                                          <p:spTgt spid="100355">
                                            <p:txEl>
                                              <p:pRg st="9" end="9"/>
                                            </p:txEl>
                                          </p:spTgt>
                                        </p:tgtEl>
                                        <p:attrNameLst>
                                          <p:attrName>style.fontWeight</p:attrName>
                                        </p:attrNameLst>
                                      </p:cBhvr>
                                      <p:to>
                                        <p:strVal val="bold"/>
                                      </p:to>
                                    </p:set>
                                    <p:set>
                                      <p:cBhvr override="childStyle">
                                        <p:cTn id="62" dur="indefinite"/>
                                        <p:tgtEl>
                                          <p:spTgt spid="100355">
                                            <p:txEl>
                                              <p:pRg st="9" end="9"/>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100355">
                                            <p:txEl>
                                              <p:pRg st="10" end="10"/>
                                            </p:txEl>
                                          </p:spTgt>
                                        </p:tgtEl>
                                        <p:attrNameLst>
                                          <p:attrName>style.fontStyle</p:attrName>
                                        </p:attrNameLst>
                                      </p:cBhvr>
                                      <p:to>
                                        <p:strVal val="normal"/>
                                      </p:to>
                                    </p:set>
                                    <p:set>
                                      <p:cBhvr override="childStyle">
                                        <p:cTn id="67" dur="indefinite"/>
                                        <p:tgtEl>
                                          <p:spTgt spid="100355">
                                            <p:txEl>
                                              <p:pRg st="10" end="10"/>
                                            </p:txEl>
                                          </p:spTgt>
                                        </p:tgtEl>
                                        <p:attrNameLst>
                                          <p:attrName>style.fontWeight</p:attrName>
                                        </p:attrNameLst>
                                      </p:cBhvr>
                                      <p:to>
                                        <p:strVal val="bold"/>
                                      </p:to>
                                    </p:set>
                                    <p:set>
                                      <p:cBhvr override="childStyle">
                                        <p:cTn id="68" dur="indefinite"/>
                                        <p:tgtEl>
                                          <p:spTgt spid="100355">
                                            <p:txEl>
                                              <p:pRg st="10" end="10"/>
                                            </p:txEl>
                                          </p:spTgt>
                                        </p:tgtEl>
                                        <p:attrNameLst>
                                          <p:attrName>style.textDecorationUnderline</p:attrName>
                                        </p:attrNameLst>
                                      </p:cBhvr>
                                      <p:to>
                                        <p:strVal val="false"/>
                                      </p:to>
                                    </p:set>
                                  </p:childTnLst>
                                </p:cTn>
                              </p:par>
                            </p:childTnLst>
                          </p:cTn>
                        </p:par>
                      </p:childTnLst>
                    </p:cTn>
                  </p:par>
                  <p:par>
                    <p:cTn id="69" fill="hold">
                      <p:stCondLst>
                        <p:cond delay="indefinite"/>
                      </p:stCondLst>
                      <p:childTnLst>
                        <p:par>
                          <p:cTn id="70" fill="hold">
                            <p:stCondLst>
                              <p:cond delay="0"/>
                            </p:stCondLst>
                            <p:childTnLst>
                              <p:par>
                                <p:cTn id="71" presetID="5" presetClass="emph" presetSubtype="1" nodeType="clickEffect">
                                  <p:stCondLst>
                                    <p:cond delay="0"/>
                                  </p:stCondLst>
                                  <p:endCondLst>
                                    <p:cond evt="onNext" delay="0">
                                      <p:tgtEl>
                                        <p:sldTgt/>
                                      </p:tgtEl>
                                    </p:cond>
                                  </p:endCondLst>
                                  <p:childTnLst>
                                    <p:set>
                                      <p:cBhvr override="childStyle">
                                        <p:cTn id="72" dur="indefinite"/>
                                        <p:tgtEl>
                                          <p:spTgt spid="100355">
                                            <p:txEl>
                                              <p:pRg st="11" end="11"/>
                                            </p:txEl>
                                          </p:spTgt>
                                        </p:tgtEl>
                                        <p:attrNameLst>
                                          <p:attrName>style.fontStyle</p:attrName>
                                        </p:attrNameLst>
                                      </p:cBhvr>
                                      <p:to>
                                        <p:strVal val="normal"/>
                                      </p:to>
                                    </p:set>
                                    <p:set>
                                      <p:cBhvr override="childStyle">
                                        <p:cTn id="73" dur="indefinite"/>
                                        <p:tgtEl>
                                          <p:spTgt spid="100355">
                                            <p:txEl>
                                              <p:pRg st="11" end="11"/>
                                            </p:txEl>
                                          </p:spTgt>
                                        </p:tgtEl>
                                        <p:attrNameLst>
                                          <p:attrName>style.fontWeight</p:attrName>
                                        </p:attrNameLst>
                                      </p:cBhvr>
                                      <p:to>
                                        <p:strVal val="bold"/>
                                      </p:to>
                                    </p:set>
                                    <p:set>
                                      <p:cBhvr override="childStyle">
                                        <p:cTn id="74" dur="indefinite"/>
                                        <p:tgtEl>
                                          <p:spTgt spid="100355">
                                            <p:txEl>
                                              <p:pRg st="11" end="1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3"/>
          <p:cNvSpPr>
            <a:spLocks noGrp="1" noChangeArrowheads="1"/>
          </p:cNvSpPr>
          <p:nvPr>
            <p:ph idx="1"/>
          </p:nvPr>
        </p:nvSpPr>
        <p:spPr/>
        <p:txBody>
          <a:bodyPr/>
          <a:lstStyle/>
          <a:p>
            <a:r>
              <a:rPr lang="en-US" dirty="0" smtClean="0"/>
              <a:t>General</a:t>
            </a:r>
          </a:p>
          <a:p>
            <a:r>
              <a:rPr lang="en-US" dirty="0" smtClean="0"/>
              <a:t>Data</a:t>
            </a:r>
          </a:p>
          <a:p>
            <a:r>
              <a:rPr lang="en-US" dirty="0" smtClean="0"/>
              <a:t>Decimal</a:t>
            </a:r>
          </a:p>
        </p:txBody>
      </p:sp>
      <p:sp>
        <p:nvSpPr>
          <p:cNvPr id="104450" name="Rectangle 2"/>
          <p:cNvSpPr>
            <a:spLocks noGrp="1" noChangeArrowheads="1"/>
          </p:cNvSpPr>
          <p:nvPr>
            <p:ph type="title"/>
          </p:nvPr>
        </p:nvSpPr>
        <p:spPr/>
        <p:txBody>
          <a:bodyPr/>
          <a:lstStyle/>
          <a:p>
            <a:r>
              <a:rPr lang="en-US" smtClean="0"/>
              <a:t>Settings</a:t>
            </a:r>
            <a:endParaRPr lang="en-US" dirty="0" smtClean="0"/>
          </a:p>
        </p:txBody>
      </p:sp>
      <p:sp>
        <p:nvSpPr>
          <p:cNvPr id="5" name="Footer Placeholder 4"/>
          <p:cNvSpPr>
            <a:spLocks noGrp="1"/>
          </p:cNvSpPr>
          <p:nvPr>
            <p:ph type="ftr" sz="quarter" idx="10"/>
          </p:nvPr>
        </p:nvSpPr>
        <p:spPr/>
        <p:txBody>
          <a:bodyPr/>
          <a:lstStyle/>
          <a:p>
            <a:r>
              <a:rPr lang="en-US" smtClean="0"/>
              <a:t>RF-IN-100</a:t>
            </a:r>
            <a:endParaRPr lang="en-US" dirty="0"/>
          </a:p>
        </p:txBody>
      </p:sp>
      <p:pic>
        <p:nvPicPr>
          <p:cNvPr id="104452" name="Picture 4"/>
          <p:cNvPicPr>
            <a:picLocks noChangeAspect="1" noChangeArrowheads="1"/>
          </p:cNvPicPr>
          <p:nvPr/>
        </p:nvPicPr>
        <p:blipFill>
          <a:blip r:embed="rId3" cstate="print"/>
          <a:stretch>
            <a:fillRect/>
          </a:stretch>
        </p:blipFill>
        <p:spPr bwMode="auto">
          <a:xfrm>
            <a:off x="3952875" y="952500"/>
            <a:ext cx="4258270" cy="32199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04451">
                                            <p:txEl>
                                              <p:pRg st="0" end="0"/>
                                            </p:txEl>
                                          </p:spTgt>
                                        </p:tgtEl>
                                        <p:attrNameLst>
                                          <p:attrName>style.fontStyle</p:attrName>
                                        </p:attrNameLst>
                                      </p:cBhvr>
                                      <p:to>
                                        <p:strVal val="normal"/>
                                      </p:to>
                                    </p:set>
                                    <p:set>
                                      <p:cBhvr override="childStyle">
                                        <p:cTn id="7" dur="indefinite"/>
                                        <p:tgtEl>
                                          <p:spTgt spid="104451">
                                            <p:txEl>
                                              <p:pRg st="0" end="0"/>
                                            </p:txEl>
                                          </p:spTgt>
                                        </p:tgtEl>
                                        <p:attrNameLst>
                                          <p:attrName>style.fontWeight</p:attrName>
                                        </p:attrNameLst>
                                      </p:cBhvr>
                                      <p:to>
                                        <p:strVal val="bold"/>
                                      </p:to>
                                    </p:set>
                                    <p:set>
                                      <p:cBhvr override="childStyle">
                                        <p:cTn id="8" dur="indefinite"/>
                                        <p:tgtEl>
                                          <p:spTgt spid="10445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04451">
                                            <p:txEl>
                                              <p:pRg st="1" end="1"/>
                                            </p:txEl>
                                          </p:spTgt>
                                        </p:tgtEl>
                                        <p:attrNameLst>
                                          <p:attrName>style.fontStyle</p:attrName>
                                        </p:attrNameLst>
                                      </p:cBhvr>
                                      <p:to>
                                        <p:strVal val="normal"/>
                                      </p:to>
                                    </p:set>
                                    <p:set>
                                      <p:cBhvr override="childStyle">
                                        <p:cTn id="13" dur="indefinite"/>
                                        <p:tgtEl>
                                          <p:spTgt spid="104451">
                                            <p:txEl>
                                              <p:pRg st="1" end="1"/>
                                            </p:txEl>
                                          </p:spTgt>
                                        </p:tgtEl>
                                        <p:attrNameLst>
                                          <p:attrName>style.fontWeight</p:attrName>
                                        </p:attrNameLst>
                                      </p:cBhvr>
                                      <p:to>
                                        <p:strVal val="bold"/>
                                      </p:to>
                                    </p:set>
                                    <p:set>
                                      <p:cBhvr override="childStyle">
                                        <p:cTn id="14" dur="indefinite"/>
                                        <p:tgtEl>
                                          <p:spTgt spid="10445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04451">
                                            <p:txEl>
                                              <p:pRg st="2" end="2"/>
                                            </p:txEl>
                                          </p:spTgt>
                                        </p:tgtEl>
                                        <p:attrNameLst>
                                          <p:attrName>style.fontStyle</p:attrName>
                                        </p:attrNameLst>
                                      </p:cBhvr>
                                      <p:to>
                                        <p:strVal val="normal"/>
                                      </p:to>
                                    </p:set>
                                    <p:set>
                                      <p:cBhvr override="childStyle">
                                        <p:cTn id="19" dur="indefinite"/>
                                        <p:tgtEl>
                                          <p:spTgt spid="104451">
                                            <p:txEl>
                                              <p:pRg st="2" end="2"/>
                                            </p:txEl>
                                          </p:spTgt>
                                        </p:tgtEl>
                                        <p:attrNameLst>
                                          <p:attrName>style.fontWeight</p:attrName>
                                        </p:attrNameLst>
                                      </p:cBhvr>
                                      <p:to>
                                        <p:strVal val="bold"/>
                                      </p:to>
                                    </p:set>
                                    <p:set>
                                      <p:cBhvr override="childStyle">
                                        <p:cTn id="20" dur="indefinite"/>
                                        <p:tgtEl>
                                          <p:spTgt spid="104451">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idx="1"/>
          </p:nvPr>
        </p:nvSpPr>
        <p:spPr/>
        <p:txBody>
          <a:bodyPr/>
          <a:lstStyle/>
          <a:p>
            <a:r>
              <a:rPr lang="en-US" dirty="0" smtClean="0"/>
              <a:t>Select output type from pull-down </a:t>
            </a:r>
          </a:p>
          <a:p>
            <a:r>
              <a:rPr lang="en-US" dirty="0" smtClean="0"/>
              <a:t>Output types include:</a:t>
            </a:r>
          </a:p>
          <a:p>
            <a:pPr lvl="1"/>
            <a:r>
              <a:rPr lang="en-US" dirty="0" smtClean="0"/>
              <a:t>Document</a:t>
            </a:r>
          </a:p>
          <a:p>
            <a:pPr lvl="1"/>
            <a:r>
              <a:rPr lang="en-US" dirty="0" smtClean="0"/>
              <a:t>Excel</a:t>
            </a:r>
          </a:p>
          <a:p>
            <a:pPr lvl="1"/>
            <a:r>
              <a:rPr lang="en-US" dirty="0" smtClean="0"/>
              <a:t>PDF</a:t>
            </a:r>
          </a:p>
        </p:txBody>
      </p:sp>
      <p:sp>
        <p:nvSpPr>
          <p:cNvPr id="102402" name="Rectangle 2"/>
          <p:cNvSpPr>
            <a:spLocks noGrp="1" noChangeArrowheads="1"/>
          </p:cNvSpPr>
          <p:nvPr>
            <p:ph type="title"/>
          </p:nvPr>
        </p:nvSpPr>
        <p:spPr/>
        <p:txBody>
          <a:bodyPr/>
          <a:lstStyle/>
          <a:p>
            <a:r>
              <a:rPr lang="en-US" smtClean="0"/>
              <a:t>Output Document Types</a:t>
            </a:r>
          </a:p>
        </p:txBody>
      </p:sp>
      <p:sp>
        <p:nvSpPr>
          <p:cNvPr id="5" name="Footer Placeholder 4"/>
          <p:cNvSpPr>
            <a:spLocks noGrp="1"/>
          </p:cNvSpPr>
          <p:nvPr>
            <p:ph type="ftr" sz="quarter" idx="10"/>
          </p:nvPr>
        </p:nvSpPr>
        <p:spPr/>
        <p:txBody>
          <a:bodyPr/>
          <a:lstStyle/>
          <a:p>
            <a:r>
              <a:rPr lang="en-US" smtClean="0"/>
              <a:t>RF-IN-110</a:t>
            </a:r>
            <a:endParaRPr lang="en-US" dirty="0"/>
          </a:p>
        </p:txBody>
      </p:sp>
      <p:pic>
        <p:nvPicPr>
          <p:cNvPr id="102404" name="Picture 4"/>
          <p:cNvPicPr>
            <a:picLocks noChangeAspect="1" noChangeArrowheads="1"/>
          </p:cNvPicPr>
          <p:nvPr/>
        </p:nvPicPr>
        <p:blipFill>
          <a:blip r:embed="rId3" cstate="print"/>
          <a:srcRect/>
          <a:stretch>
            <a:fillRect/>
          </a:stretch>
        </p:blipFill>
        <p:spPr bwMode="auto">
          <a:xfrm>
            <a:off x="914400" y="4038600"/>
            <a:ext cx="6943725" cy="1085850"/>
          </a:xfrm>
          <a:prstGeom prst="rect">
            <a:avLst/>
          </a:prstGeom>
          <a:noFill/>
          <a:ln w="9525" algn="ctr">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02403">
                                            <p:txEl>
                                              <p:pRg st="0" end="0"/>
                                            </p:txEl>
                                          </p:spTgt>
                                        </p:tgtEl>
                                        <p:attrNameLst>
                                          <p:attrName>style.fontStyle</p:attrName>
                                        </p:attrNameLst>
                                      </p:cBhvr>
                                      <p:to>
                                        <p:strVal val="normal"/>
                                      </p:to>
                                    </p:set>
                                    <p:set>
                                      <p:cBhvr override="childStyle">
                                        <p:cTn id="7" dur="indefinite"/>
                                        <p:tgtEl>
                                          <p:spTgt spid="102403">
                                            <p:txEl>
                                              <p:pRg st="0" end="0"/>
                                            </p:txEl>
                                          </p:spTgt>
                                        </p:tgtEl>
                                        <p:attrNameLst>
                                          <p:attrName>style.fontWeight</p:attrName>
                                        </p:attrNameLst>
                                      </p:cBhvr>
                                      <p:to>
                                        <p:strVal val="bold"/>
                                      </p:to>
                                    </p:set>
                                    <p:set>
                                      <p:cBhvr override="childStyle">
                                        <p:cTn id="8" dur="indefinite"/>
                                        <p:tgtEl>
                                          <p:spTgt spid="10240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02403">
                                            <p:txEl>
                                              <p:pRg st="1" end="1"/>
                                            </p:txEl>
                                          </p:spTgt>
                                        </p:tgtEl>
                                        <p:attrNameLst>
                                          <p:attrName>style.fontStyle</p:attrName>
                                        </p:attrNameLst>
                                      </p:cBhvr>
                                      <p:to>
                                        <p:strVal val="normal"/>
                                      </p:to>
                                    </p:set>
                                    <p:set>
                                      <p:cBhvr override="childStyle">
                                        <p:cTn id="13" dur="indefinite"/>
                                        <p:tgtEl>
                                          <p:spTgt spid="102403">
                                            <p:txEl>
                                              <p:pRg st="1" end="1"/>
                                            </p:txEl>
                                          </p:spTgt>
                                        </p:tgtEl>
                                        <p:attrNameLst>
                                          <p:attrName>style.fontWeight</p:attrName>
                                        </p:attrNameLst>
                                      </p:cBhvr>
                                      <p:to>
                                        <p:strVal val="bold"/>
                                      </p:to>
                                    </p:set>
                                    <p:set>
                                      <p:cBhvr override="childStyle">
                                        <p:cTn id="14" dur="indefinite"/>
                                        <p:tgtEl>
                                          <p:spTgt spid="10240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02403">
                                            <p:txEl>
                                              <p:pRg st="2" end="2"/>
                                            </p:txEl>
                                          </p:spTgt>
                                        </p:tgtEl>
                                        <p:attrNameLst>
                                          <p:attrName>style.fontStyle</p:attrName>
                                        </p:attrNameLst>
                                      </p:cBhvr>
                                      <p:to>
                                        <p:strVal val="normal"/>
                                      </p:to>
                                    </p:set>
                                    <p:set>
                                      <p:cBhvr override="childStyle">
                                        <p:cTn id="19" dur="indefinite"/>
                                        <p:tgtEl>
                                          <p:spTgt spid="102403">
                                            <p:txEl>
                                              <p:pRg st="2" end="2"/>
                                            </p:txEl>
                                          </p:spTgt>
                                        </p:tgtEl>
                                        <p:attrNameLst>
                                          <p:attrName>style.fontWeight</p:attrName>
                                        </p:attrNameLst>
                                      </p:cBhvr>
                                      <p:to>
                                        <p:strVal val="bold"/>
                                      </p:to>
                                    </p:set>
                                    <p:set>
                                      <p:cBhvr override="childStyle">
                                        <p:cTn id="20" dur="indefinite"/>
                                        <p:tgtEl>
                                          <p:spTgt spid="10240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02403">
                                            <p:txEl>
                                              <p:pRg st="3" end="3"/>
                                            </p:txEl>
                                          </p:spTgt>
                                        </p:tgtEl>
                                        <p:attrNameLst>
                                          <p:attrName>style.fontStyle</p:attrName>
                                        </p:attrNameLst>
                                      </p:cBhvr>
                                      <p:to>
                                        <p:strVal val="normal"/>
                                      </p:to>
                                    </p:set>
                                    <p:set>
                                      <p:cBhvr override="childStyle">
                                        <p:cTn id="25" dur="indefinite"/>
                                        <p:tgtEl>
                                          <p:spTgt spid="102403">
                                            <p:txEl>
                                              <p:pRg st="3" end="3"/>
                                            </p:txEl>
                                          </p:spTgt>
                                        </p:tgtEl>
                                        <p:attrNameLst>
                                          <p:attrName>style.fontWeight</p:attrName>
                                        </p:attrNameLst>
                                      </p:cBhvr>
                                      <p:to>
                                        <p:strVal val="bold"/>
                                      </p:to>
                                    </p:set>
                                    <p:set>
                                      <p:cBhvr override="childStyle">
                                        <p:cTn id="26" dur="indefinite"/>
                                        <p:tgtEl>
                                          <p:spTgt spid="10240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02403">
                                            <p:txEl>
                                              <p:pRg st="4" end="4"/>
                                            </p:txEl>
                                          </p:spTgt>
                                        </p:tgtEl>
                                        <p:attrNameLst>
                                          <p:attrName>style.fontStyle</p:attrName>
                                        </p:attrNameLst>
                                      </p:cBhvr>
                                      <p:to>
                                        <p:strVal val="normal"/>
                                      </p:to>
                                    </p:set>
                                    <p:set>
                                      <p:cBhvr override="childStyle">
                                        <p:cTn id="31" dur="indefinite"/>
                                        <p:tgtEl>
                                          <p:spTgt spid="102403">
                                            <p:txEl>
                                              <p:pRg st="4" end="4"/>
                                            </p:txEl>
                                          </p:spTgt>
                                        </p:tgtEl>
                                        <p:attrNameLst>
                                          <p:attrName>style.fontWeight</p:attrName>
                                        </p:attrNameLst>
                                      </p:cBhvr>
                                      <p:to>
                                        <p:strVal val="bold"/>
                                      </p:to>
                                    </p:set>
                                    <p:set>
                                      <p:cBhvr override="childStyle">
                                        <p:cTn id="32" dur="indefinite"/>
                                        <p:tgtEl>
                                          <p:spTgt spid="102403">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idx="1"/>
          </p:nvPr>
        </p:nvSpPr>
        <p:spPr/>
        <p:txBody>
          <a:bodyPr/>
          <a:lstStyle/>
          <a:p>
            <a:r>
              <a:rPr lang="en-US" dirty="0" smtClean="0"/>
              <a:t>To schedule reports, choose Schedule &gt; New</a:t>
            </a:r>
          </a:p>
          <a:p>
            <a:r>
              <a:rPr lang="en-US" dirty="0" smtClean="0"/>
              <a:t>Specify options, including:</a:t>
            </a:r>
          </a:p>
          <a:p>
            <a:pPr lvl="1"/>
            <a:r>
              <a:rPr lang="en-US" dirty="0" smtClean="0"/>
              <a:t>Batch ID</a:t>
            </a:r>
          </a:p>
          <a:p>
            <a:pPr lvl="1"/>
            <a:r>
              <a:rPr lang="en-US" dirty="0" smtClean="0"/>
              <a:t>Printer</a:t>
            </a:r>
          </a:p>
          <a:p>
            <a:pPr lvl="1"/>
            <a:r>
              <a:rPr lang="en-US" dirty="0" smtClean="0"/>
              <a:t>E-Mail</a:t>
            </a:r>
          </a:p>
          <a:p>
            <a:pPr lvl="1"/>
            <a:r>
              <a:rPr lang="en-US" dirty="0" smtClean="0"/>
              <a:t>Save Report Output</a:t>
            </a:r>
          </a:p>
          <a:p>
            <a:pPr lvl="1"/>
            <a:r>
              <a:rPr lang="en-US" dirty="0" smtClean="0"/>
              <a:t>Run Once</a:t>
            </a:r>
          </a:p>
        </p:txBody>
      </p:sp>
      <p:sp>
        <p:nvSpPr>
          <p:cNvPr id="106498" name="Rectangle 2"/>
          <p:cNvSpPr>
            <a:spLocks noGrp="1" noChangeArrowheads="1"/>
          </p:cNvSpPr>
          <p:nvPr>
            <p:ph type="title"/>
          </p:nvPr>
        </p:nvSpPr>
        <p:spPr/>
        <p:txBody>
          <a:bodyPr/>
          <a:lstStyle/>
          <a:p>
            <a:r>
              <a:rPr lang="en-US" smtClean="0"/>
              <a:t>Scheduled Reports</a:t>
            </a:r>
            <a:endParaRPr lang="en-US" dirty="0" smtClean="0"/>
          </a:p>
        </p:txBody>
      </p:sp>
      <p:sp>
        <p:nvSpPr>
          <p:cNvPr id="4" name="Footer Placeholder 3"/>
          <p:cNvSpPr>
            <a:spLocks noGrp="1"/>
          </p:cNvSpPr>
          <p:nvPr>
            <p:ph type="ftr" sz="quarter" idx="10"/>
          </p:nvPr>
        </p:nvSpPr>
        <p:spPr/>
        <p:txBody>
          <a:bodyPr/>
          <a:lstStyle/>
          <a:p>
            <a:r>
              <a:rPr lang="en-US" smtClean="0"/>
              <a:t>RF-IN-120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06499">
                                            <p:txEl>
                                              <p:pRg st="0" end="0"/>
                                            </p:txEl>
                                          </p:spTgt>
                                        </p:tgtEl>
                                        <p:attrNameLst>
                                          <p:attrName>style.fontStyle</p:attrName>
                                        </p:attrNameLst>
                                      </p:cBhvr>
                                      <p:to>
                                        <p:strVal val="normal"/>
                                      </p:to>
                                    </p:set>
                                    <p:set>
                                      <p:cBhvr override="childStyle">
                                        <p:cTn id="7" dur="indefinite"/>
                                        <p:tgtEl>
                                          <p:spTgt spid="106499">
                                            <p:txEl>
                                              <p:pRg st="0" end="0"/>
                                            </p:txEl>
                                          </p:spTgt>
                                        </p:tgtEl>
                                        <p:attrNameLst>
                                          <p:attrName>style.fontWeight</p:attrName>
                                        </p:attrNameLst>
                                      </p:cBhvr>
                                      <p:to>
                                        <p:strVal val="bold"/>
                                      </p:to>
                                    </p:set>
                                    <p:set>
                                      <p:cBhvr override="childStyle">
                                        <p:cTn id="8" dur="indefinite"/>
                                        <p:tgtEl>
                                          <p:spTgt spid="1064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06499">
                                            <p:txEl>
                                              <p:pRg st="1" end="1"/>
                                            </p:txEl>
                                          </p:spTgt>
                                        </p:tgtEl>
                                        <p:attrNameLst>
                                          <p:attrName>style.fontStyle</p:attrName>
                                        </p:attrNameLst>
                                      </p:cBhvr>
                                      <p:to>
                                        <p:strVal val="normal"/>
                                      </p:to>
                                    </p:set>
                                    <p:set>
                                      <p:cBhvr override="childStyle">
                                        <p:cTn id="13" dur="indefinite"/>
                                        <p:tgtEl>
                                          <p:spTgt spid="106499">
                                            <p:txEl>
                                              <p:pRg st="1" end="1"/>
                                            </p:txEl>
                                          </p:spTgt>
                                        </p:tgtEl>
                                        <p:attrNameLst>
                                          <p:attrName>style.fontWeight</p:attrName>
                                        </p:attrNameLst>
                                      </p:cBhvr>
                                      <p:to>
                                        <p:strVal val="bold"/>
                                      </p:to>
                                    </p:set>
                                    <p:set>
                                      <p:cBhvr override="childStyle">
                                        <p:cTn id="14" dur="indefinite"/>
                                        <p:tgtEl>
                                          <p:spTgt spid="1064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06499">
                                            <p:txEl>
                                              <p:pRg st="2" end="2"/>
                                            </p:txEl>
                                          </p:spTgt>
                                        </p:tgtEl>
                                        <p:attrNameLst>
                                          <p:attrName>style.fontStyle</p:attrName>
                                        </p:attrNameLst>
                                      </p:cBhvr>
                                      <p:to>
                                        <p:strVal val="normal"/>
                                      </p:to>
                                    </p:set>
                                    <p:set>
                                      <p:cBhvr override="childStyle">
                                        <p:cTn id="19" dur="indefinite"/>
                                        <p:tgtEl>
                                          <p:spTgt spid="106499">
                                            <p:txEl>
                                              <p:pRg st="2" end="2"/>
                                            </p:txEl>
                                          </p:spTgt>
                                        </p:tgtEl>
                                        <p:attrNameLst>
                                          <p:attrName>style.fontWeight</p:attrName>
                                        </p:attrNameLst>
                                      </p:cBhvr>
                                      <p:to>
                                        <p:strVal val="bold"/>
                                      </p:to>
                                    </p:set>
                                    <p:set>
                                      <p:cBhvr override="childStyle">
                                        <p:cTn id="20" dur="indefinite"/>
                                        <p:tgtEl>
                                          <p:spTgt spid="10649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06499">
                                            <p:txEl>
                                              <p:pRg st="3" end="3"/>
                                            </p:txEl>
                                          </p:spTgt>
                                        </p:tgtEl>
                                        <p:attrNameLst>
                                          <p:attrName>style.fontStyle</p:attrName>
                                        </p:attrNameLst>
                                      </p:cBhvr>
                                      <p:to>
                                        <p:strVal val="normal"/>
                                      </p:to>
                                    </p:set>
                                    <p:set>
                                      <p:cBhvr override="childStyle">
                                        <p:cTn id="25" dur="indefinite"/>
                                        <p:tgtEl>
                                          <p:spTgt spid="106499">
                                            <p:txEl>
                                              <p:pRg st="3" end="3"/>
                                            </p:txEl>
                                          </p:spTgt>
                                        </p:tgtEl>
                                        <p:attrNameLst>
                                          <p:attrName>style.fontWeight</p:attrName>
                                        </p:attrNameLst>
                                      </p:cBhvr>
                                      <p:to>
                                        <p:strVal val="bold"/>
                                      </p:to>
                                    </p:set>
                                    <p:set>
                                      <p:cBhvr override="childStyle">
                                        <p:cTn id="26" dur="indefinite"/>
                                        <p:tgtEl>
                                          <p:spTgt spid="10649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06499">
                                            <p:txEl>
                                              <p:pRg st="4" end="4"/>
                                            </p:txEl>
                                          </p:spTgt>
                                        </p:tgtEl>
                                        <p:attrNameLst>
                                          <p:attrName>style.fontStyle</p:attrName>
                                        </p:attrNameLst>
                                      </p:cBhvr>
                                      <p:to>
                                        <p:strVal val="normal"/>
                                      </p:to>
                                    </p:set>
                                    <p:set>
                                      <p:cBhvr override="childStyle">
                                        <p:cTn id="31" dur="indefinite"/>
                                        <p:tgtEl>
                                          <p:spTgt spid="106499">
                                            <p:txEl>
                                              <p:pRg st="4" end="4"/>
                                            </p:txEl>
                                          </p:spTgt>
                                        </p:tgtEl>
                                        <p:attrNameLst>
                                          <p:attrName>style.fontWeight</p:attrName>
                                        </p:attrNameLst>
                                      </p:cBhvr>
                                      <p:to>
                                        <p:strVal val="bold"/>
                                      </p:to>
                                    </p:set>
                                    <p:set>
                                      <p:cBhvr override="childStyle">
                                        <p:cTn id="32" dur="indefinite"/>
                                        <p:tgtEl>
                                          <p:spTgt spid="10649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06499">
                                            <p:txEl>
                                              <p:pRg st="5" end="5"/>
                                            </p:txEl>
                                          </p:spTgt>
                                        </p:tgtEl>
                                        <p:attrNameLst>
                                          <p:attrName>style.fontStyle</p:attrName>
                                        </p:attrNameLst>
                                      </p:cBhvr>
                                      <p:to>
                                        <p:strVal val="normal"/>
                                      </p:to>
                                    </p:set>
                                    <p:set>
                                      <p:cBhvr override="childStyle">
                                        <p:cTn id="37" dur="indefinite"/>
                                        <p:tgtEl>
                                          <p:spTgt spid="106499">
                                            <p:txEl>
                                              <p:pRg st="5" end="5"/>
                                            </p:txEl>
                                          </p:spTgt>
                                        </p:tgtEl>
                                        <p:attrNameLst>
                                          <p:attrName>style.fontWeight</p:attrName>
                                        </p:attrNameLst>
                                      </p:cBhvr>
                                      <p:to>
                                        <p:strVal val="bold"/>
                                      </p:to>
                                    </p:set>
                                    <p:set>
                                      <p:cBhvr override="childStyle">
                                        <p:cTn id="38" dur="indefinite"/>
                                        <p:tgtEl>
                                          <p:spTgt spid="10649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06499">
                                            <p:txEl>
                                              <p:pRg st="6" end="6"/>
                                            </p:txEl>
                                          </p:spTgt>
                                        </p:tgtEl>
                                        <p:attrNameLst>
                                          <p:attrName>style.fontStyle</p:attrName>
                                        </p:attrNameLst>
                                      </p:cBhvr>
                                      <p:to>
                                        <p:strVal val="normal"/>
                                      </p:to>
                                    </p:set>
                                    <p:set>
                                      <p:cBhvr override="childStyle">
                                        <p:cTn id="43" dur="indefinite"/>
                                        <p:tgtEl>
                                          <p:spTgt spid="106499">
                                            <p:txEl>
                                              <p:pRg st="6" end="6"/>
                                            </p:txEl>
                                          </p:spTgt>
                                        </p:tgtEl>
                                        <p:attrNameLst>
                                          <p:attrName>style.fontWeight</p:attrName>
                                        </p:attrNameLst>
                                      </p:cBhvr>
                                      <p:to>
                                        <p:strVal val="bold"/>
                                      </p:to>
                                    </p:set>
                                    <p:set>
                                      <p:cBhvr override="childStyle">
                                        <p:cTn id="44" dur="indefinite"/>
                                        <p:tgtEl>
                                          <p:spTgt spid="106499">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 view scheduled reports, use Scheduled Report Browse (choose Schedule &gt; View Schedule)</a:t>
            </a:r>
          </a:p>
          <a:p>
            <a:r>
              <a:rPr lang="en-US" dirty="0" smtClean="0"/>
              <a:t>To maintain a scheduled report, use Scheduled Report Maintenance</a:t>
            </a:r>
          </a:p>
          <a:p>
            <a:r>
              <a:rPr lang="en-US" dirty="0" smtClean="0"/>
              <a:t>To view scheduled report history, use Scheduled Report History</a:t>
            </a:r>
          </a:p>
        </p:txBody>
      </p:sp>
      <p:sp>
        <p:nvSpPr>
          <p:cNvPr id="3" name="Title 2"/>
          <p:cNvSpPr>
            <a:spLocks noGrp="1"/>
          </p:cNvSpPr>
          <p:nvPr>
            <p:ph type="title"/>
          </p:nvPr>
        </p:nvSpPr>
        <p:spPr/>
        <p:txBody>
          <a:bodyPr/>
          <a:lstStyle/>
          <a:p>
            <a:r>
              <a:rPr lang="en-US" smtClean="0"/>
              <a:t>Scheduled Reports</a:t>
            </a:r>
            <a:endParaRPr lang="en-US" dirty="0"/>
          </a:p>
        </p:txBody>
      </p:sp>
      <p:sp>
        <p:nvSpPr>
          <p:cNvPr id="4" name="Footer Placeholder 3"/>
          <p:cNvSpPr>
            <a:spLocks noGrp="1"/>
          </p:cNvSpPr>
          <p:nvPr>
            <p:ph type="ftr" sz="quarter" idx="10"/>
          </p:nvPr>
        </p:nvSpPr>
        <p:spPr/>
        <p:txBody>
          <a:bodyPr/>
          <a:lstStyle/>
          <a:p>
            <a:r>
              <a:rPr lang="en-US" dirty="0" smtClean="0"/>
              <a:t>RF-IN-121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
                                            <p:txEl>
                                              <p:pRg st="2" end="2"/>
                                            </p:txEl>
                                          </p:spTgt>
                                        </p:tgtEl>
                                        <p:attrNameLst>
                                          <p:attrName>style.fontStyle</p:attrName>
                                        </p:attrNameLst>
                                      </p:cBhvr>
                                      <p:to>
                                        <p:strVal val="normal"/>
                                      </p:to>
                                    </p:set>
                                    <p:set>
                                      <p:cBhvr override="childStyle">
                                        <p:cTn id="19" dur="indefinite"/>
                                        <p:tgtEl>
                                          <p:spTgt spid="2">
                                            <p:txEl>
                                              <p:pRg st="2" end="2"/>
                                            </p:txEl>
                                          </p:spTgt>
                                        </p:tgtEl>
                                        <p:attrNameLst>
                                          <p:attrName>style.fontWeight</p:attrName>
                                        </p:attrNameLst>
                                      </p:cBhvr>
                                      <p:to>
                                        <p:strVal val="bold"/>
                                      </p:to>
                                    </p:set>
                                    <p:set>
                                      <p:cBhvr override="childStyle">
                                        <p:cTn id="20" dur="indefinite"/>
                                        <p:tgtEl>
                                          <p:spTgt spid="2">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pPr eaLnBrk="1" hangingPunct="1"/>
            <a:r>
              <a:rPr lang="en-US" dirty="0" smtClean="0"/>
              <a:t>Toolbar (Print, Save, Refresh)</a:t>
            </a:r>
          </a:p>
          <a:p>
            <a:pPr eaLnBrk="1" hangingPunct="1"/>
            <a:r>
              <a:rPr lang="en-US" dirty="0" smtClean="0"/>
              <a:t>Navigation and View Controls</a:t>
            </a:r>
          </a:p>
        </p:txBody>
      </p:sp>
      <p:sp>
        <p:nvSpPr>
          <p:cNvPr id="31746" name="Rectangle 2"/>
          <p:cNvSpPr>
            <a:spLocks noGrp="1" noChangeArrowheads="1"/>
          </p:cNvSpPr>
          <p:nvPr>
            <p:ph type="title"/>
          </p:nvPr>
        </p:nvSpPr>
        <p:spPr/>
        <p:txBody>
          <a:bodyPr/>
          <a:lstStyle/>
          <a:p>
            <a:pPr eaLnBrk="1" hangingPunct="1"/>
            <a:r>
              <a:rPr lang="en-US" smtClean="0"/>
              <a:t>Viewer Screen</a:t>
            </a:r>
          </a:p>
        </p:txBody>
      </p:sp>
      <p:pic>
        <p:nvPicPr>
          <p:cNvPr id="31753" name="Picture 9"/>
          <p:cNvPicPr>
            <a:picLocks noChangeAspect="1" noChangeArrowheads="1"/>
          </p:cNvPicPr>
          <p:nvPr/>
        </p:nvPicPr>
        <p:blipFill>
          <a:blip r:embed="rId3" cstate="print"/>
          <a:stretch>
            <a:fillRect/>
          </a:stretch>
        </p:blipFill>
        <p:spPr bwMode="auto">
          <a:xfrm>
            <a:off x="439914" y="2286000"/>
            <a:ext cx="8266667" cy="3648584"/>
          </a:xfrm>
          <a:prstGeom prst="rect">
            <a:avLst/>
          </a:prstGeom>
          <a:noFill/>
          <a:ln>
            <a:noFill/>
          </a:ln>
        </p:spPr>
      </p:pic>
      <p:sp>
        <p:nvSpPr>
          <p:cNvPr id="5" name="Footer Placeholder 4"/>
          <p:cNvSpPr>
            <a:spLocks noGrp="1"/>
          </p:cNvSpPr>
          <p:nvPr>
            <p:ph type="ftr" sz="quarter" idx="10"/>
          </p:nvPr>
        </p:nvSpPr>
        <p:spPr/>
        <p:txBody>
          <a:bodyPr/>
          <a:lstStyle/>
          <a:p>
            <a:pPr>
              <a:defRPr/>
            </a:pPr>
            <a:r>
              <a:rPr lang="en-US" dirty="0" smtClean="0"/>
              <a:t>RF-IN-130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1747">
                                            <p:txEl>
                                              <p:pRg st="0" end="0"/>
                                            </p:txEl>
                                          </p:spTgt>
                                        </p:tgtEl>
                                        <p:attrNameLst>
                                          <p:attrName>style.fontStyle</p:attrName>
                                        </p:attrNameLst>
                                      </p:cBhvr>
                                      <p:to>
                                        <p:strVal val="normal"/>
                                      </p:to>
                                    </p:set>
                                    <p:set>
                                      <p:cBhvr override="childStyle">
                                        <p:cTn id="7" dur="indefinite"/>
                                        <p:tgtEl>
                                          <p:spTgt spid="31747">
                                            <p:txEl>
                                              <p:pRg st="0" end="0"/>
                                            </p:txEl>
                                          </p:spTgt>
                                        </p:tgtEl>
                                        <p:attrNameLst>
                                          <p:attrName>style.fontWeight</p:attrName>
                                        </p:attrNameLst>
                                      </p:cBhvr>
                                      <p:to>
                                        <p:strVal val="bold"/>
                                      </p:to>
                                    </p:set>
                                    <p:set>
                                      <p:cBhvr override="childStyle">
                                        <p:cTn id="8" dur="indefinite"/>
                                        <p:tgtEl>
                                          <p:spTgt spid="317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1747">
                                            <p:txEl>
                                              <p:pRg st="1" end="1"/>
                                            </p:txEl>
                                          </p:spTgt>
                                        </p:tgtEl>
                                        <p:attrNameLst>
                                          <p:attrName>style.fontStyle</p:attrName>
                                        </p:attrNameLst>
                                      </p:cBhvr>
                                      <p:to>
                                        <p:strVal val="normal"/>
                                      </p:to>
                                    </p:set>
                                    <p:set>
                                      <p:cBhvr override="childStyle">
                                        <p:cTn id="13" dur="indefinite"/>
                                        <p:tgtEl>
                                          <p:spTgt spid="31747">
                                            <p:txEl>
                                              <p:pRg st="1" end="1"/>
                                            </p:txEl>
                                          </p:spTgt>
                                        </p:tgtEl>
                                        <p:attrNameLst>
                                          <p:attrName>style.fontWeight</p:attrName>
                                        </p:attrNameLst>
                                      </p:cBhvr>
                                      <p:to>
                                        <p:strVal val="bold"/>
                                      </p:to>
                                    </p:set>
                                    <p:set>
                                      <p:cBhvr override="childStyle">
                                        <p:cTn id="14" dur="indefinite"/>
                                        <p:tgtEl>
                                          <p:spTgt spid="31747">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lstStyle/>
          <a:p>
            <a:r>
              <a:rPr lang="en-US" dirty="0" smtClean="0"/>
              <a:t>High Level Overview</a:t>
            </a:r>
          </a:p>
          <a:p>
            <a:r>
              <a:rPr lang="en-US" dirty="0" smtClean="0"/>
              <a:t>Report Render Engine</a:t>
            </a:r>
          </a:p>
          <a:p>
            <a:r>
              <a:rPr lang="en-US" dirty="0" smtClean="0"/>
              <a:t>Data Source</a:t>
            </a:r>
          </a:p>
          <a:p>
            <a:r>
              <a:rPr lang="en-US" dirty="0" smtClean="0"/>
              <a:t>Layout Definition</a:t>
            </a:r>
          </a:p>
          <a:p>
            <a:pPr lvl="1"/>
            <a:r>
              <a:rPr lang="en-US" dirty="0" smtClean="0"/>
              <a:t>Pre-Render Engine</a:t>
            </a:r>
          </a:p>
          <a:p>
            <a:endParaRPr lang="en-US" dirty="0" smtClean="0"/>
          </a:p>
        </p:txBody>
      </p:sp>
      <p:sp>
        <p:nvSpPr>
          <p:cNvPr id="39938" name="Rectangle 2"/>
          <p:cNvSpPr>
            <a:spLocks noGrp="1" noChangeArrowheads="1"/>
          </p:cNvSpPr>
          <p:nvPr>
            <p:ph type="title"/>
          </p:nvPr>
        </p:nvSpPr>
        <p:spPr/>
        <p:txBody>
          <a:bodyPr/>
          <a:lstStyle/>
          <a:p>
            <a:r>
              <a:rPr lang="en-US" dirty="0" smtClean="0"/>
              <a:t>Reporting Framework Architecture</a:t>
            </a:r>
          </a:p>
        </p:txBody>
      </p:sp>
      <p:sp>
        <p:nvSpPr>
          <p:cNvPr id="4" name="Footer Placeholder 3"/>
          <p:cNvSpPr>
            <a:spLocks noGrp="1"/>
          </p:cNvSpPr>
          <p:nvPr>
            <p:ph type="ftr" sz="quarter" idx="10"/>
          </p:nvPr>
        </p:nvSpPr>
        <p:spPr/>
        <p:txBody>
          <a:bodyPr/>
          <a:lstStyle/>
          <a:p>
            <a:r>
              <a:rPr lang="en-US" smtClean="0"/>
              <a:t>RF-IN-140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9939">
                                            <p:txEl>
                                              <p:pRg st="0" end="0"/>
                                            </p:txEl>
                                          </p:spTgt>
                                        </p:tgtEl>
                                        <p:attrNameLst>
                                          <p:attrName>style.fontStyle</p:attrName>
                                        </p:attrNameLst>
                                      </p:cBhvr>
                                      <p:to>
                                        <p:strVal val="normal"/>
                                      </p:to>
                                    </p:set>
                                    <p:set>
                                      <p:cBhvr override="childStyle">
                                        <p:cTn id="7" dur="indefinite"/>
                                        <p:tgtEl>
                                          <p:spTgt spid="39939">
                                            <p:txEl>
                                              <p:pRg st="0" end="0"/>
                                            </p:txEl>
                                          </p:spTgt>
                                        </p:tgtEl>
                                        <p:attrNameLst>
                                          <p:attrName>style.fontWeight</p:attrName>
                                        </p:attrNameLst>
                                      </p:cBhvr>
                                      <p:to>
                                        <p:strVal val="bold"/>
                                      </p:to>
                                    </p:set>
                                    <p:set>
                                      <p:cBhvr override="childStyle">
                                        <p:cTn id="8" dur="indefinite"/>
                                        <p:tgtEl>
                                          <p:spTgt spid="399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9939">
                                            <p:txEl>
                                              <p:pRg st="1" end="1"/>
                                            </p:txEl>
                                          </p:spTgt>
                                        </p:tgtEl>
                                        <p:attrNameLst>
                                          <p:attrName>style.fontStyle</p:attrName>
                                        </p:attrNameLst>
                                      </p:cBhvr>
                                      <p:to>
                                        <p:strVal val="normal"/>
                                      </p:to>
                                    </p:set>
                                    <p:set>
                                      <p:cBhvr override="childStyle">
                                        <p:cTn id="13" dur="indefinite"/>
                                        <p:tgtEl>
                                          <p:spTgt spid="39939">
                                            <p:txEl>
                                              <p:pRg st="1" end="1"/>
                                            </p:txEl>
                                          </p:spTgt>
                                        </p:tgtEl>
                                        <p:attrNameLst>
                                          <p:attrName>style.fontWeight</p:attrName>
                                        </p:attrNameLst>
                                      </p:cBhvr>
                                      <p:to>
                                        <p:strVal val="bold"/>
                                      </p:to>
                                    </p:set>
                                    <p:set>
                                      <p:cBhvr override="childStyle">
                                        <p:cTn id="14" dur="indefinite"/>
                                        <p:tgtEl>
                                          <p:spTgt spid="399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9939">
                                            <p:txEl>
                                              <p:pRg st="2" end="2"/>
                                            </p:txEl>
                                          </p:spTgt>
                                        </p:tgtEl>
                                        <p:attrNameLst>
                                          <p:attrName>style.fontStyle</p:attrName>
                                        </p:attrNameLst>
                                      </p:cBhvr>
                                      <p:to>
                                        <p:strVal val="normal"/>
                                      </p:to>
                                    </p:set>
                                    <p:set>
                                      <p:cBhvr override="childStyle">
                                        <p:cTn id="19" dur="indefinite"/>
                                        <p:tgtEl>
                                          <p:spTgt spid="39939">
                                            <p:txEl>
                                              <p:pRg st="2" end="2"/>
                                            </p:txEl>
                                          </p:spTgt>
                                        </p:tgtEl>
                                        <p:attrNameLst>
                                          <p:attrName>style.fontWeight</p:attrName>
                                        </p:attrNameLst>
                                      </p:cBhvr>
                                      <p:to>
                                        <p:strVal val="bold"/>
                                      </p:to>
                                    </p:set>
                                    <p:set>
                                      <p:cBhvr override="childStyle">
                                        <p:cTn id="20" dur="indefinite"/>
                                        <p:tgtEl>
                                          <p:spTgt spid="399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9939">
                                            <p:txEl>
                                              <p:pRg st="3" end="3"/>
                                            </p:txEl>
                                          </p:spTgt>
                                        </p:tgtEl>
                                        <p:attrNameLst>
                                          <p:attrName>style.fontStyle</p:attrName>
                                        </p:attrNameLst>
                                      </p:cBhvr>
                                      <p:to>
                                        <p:strVal val="normal"/>
                                      </p:to>
                                    </p:set>
                                    <p:set>
                                      <p:cBhvr override="childStyle">
                                        <p:cTn id="25" dur="indefinite"/>
                                        <p:tgtEl>
                                          <p:spTgt spid="39939">
                                            <p:txEl>
                                              <p:pRg st="3" end="3"/>
                                            </p:txEl>
                                          </p:spTgt>
                                        </p:tgtEl>
                                        <p:attrNameLst>
                                          <p:attrName>style.fontWeight</p:attrName>
                                        </p:attrNameLst>
                                      </p:cBhvr>
                                      <p:to>
                                        <p:strVal val="bold"/>
                                      </p:to>
                                    </p:set>
                                    <p:set>
                                      <p:cBhvr override="childStyle">
                                        <p:cTn id="26" dur="indefinite"/>
                                        <p:tgtEl>
                                          <p:spTgt spid="39939">
                                            <p:txEl>
                                              <p:pRg st="3" end="3"/>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39939">
                                            <p:txEl>
                                              <p:pRg st="4" end="4"/>
                                            </p:txEl>
                                          </p:spTgt>
                                        </p:tgtEl>
                                        <p:attrNameLst>
                                          <p:attrName>style.fontStyle</p:attrName>
                                        </p:attrNameLst>
                                      </p:cBhvr>
                                      <p:to>
                                        <p:strVal val="normal"/>
                                      </p:to>
                                    </p:set>
                                    <p:set>
                                      <p:cBhvr override="childStyle">
                                        <p:cTn id="29" dur="indefinite"/>
                                        <p:tgtEl>
                                          <p:spTgt spid="39939">
                                            <p:txEl>
                                              <p:pRg st="4" end="4"/>
                                            </p:txEl>
                                          </p:spTgt>
                                        </p:tgtEl>
                                        <p:attrNameLst>
                                          <p:attrName>style.fontWeight</p:attrName>
                                        </p:attrNameLst>
                                      </p:cBhvr>
                                      <p:to>
                                        <p:strVal val="bold"/>
                                      </p:to>
                                    </p:set>
                                    <p:set>
                                      <p:cBhvr override="childStyle">
                                        <p:cTn id="30" dur="indefinite"/>
                                        <p:tgtEl>
                                          <p:spTgt spid="3993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Report Output</a:t>
            </a:r>
          </a:p>
          <a:p>
            <a:r>
              <a:rPr lang="en-US" dirty="0" smtClean="0"/>
              <a:t>Report Server and Scheduled Reports</a:t>
            </a:r>
          </a:p>
          <a:p>
            <a:r>
              <a:rPr lang="en-US" dirty="0" smtClean="0"/>
              <a:t>Installation and Deployment</a:t>
            </a:r>
          </a:p>
          <a:p>
            <a:pPr lvl="1"/>
            <a:r>
              <a:rPr lang="en-US" dirty="0" smtClean="0"/>
              <a:t>Client</a:t>
            </a:r>
          </a:p>
          <a:p>
            <a:pPr lvl="1"/>
            <a:r>
              <a:rPr lang="en-US" dirty="0" smtClean="0"/>
              <a:t>Server</a:t>
            </a:r>
          </a:p>
        </p:txBody>
      </p:sp>
      <p:sp>
        <p:nvSpPr>
          <p:cNvPr id="7" name="Title 6"/>
          <p:cNvSpPr>
            <a:spLocks noGrp="1"/>
          </p:cNvSpPr>
          <p:nvPr>
            <p:ph type="title"/>
          </p:nvPr>
        </p:nvSpPr>
        <p:spPr/>
        <p:txBody>
          <a:bodyPr/>
          <a:lstStyle/>
          <a:p>
            <a:r>
              <a:rPr lang="en-US" dirty="0" smtClean="0"/>
              <a:t>Reporting Framework Architecture</a:t>
            </a:r>
            <a:endParaRPr lang="en-US" dirty="0"/>
          </a:p>
        </p:txBody>
      </p:sp>
      <p:sp>
        <p:nvSpPr>
          <p:cNvPr id="4" name="Footer Placeholder 3"/>
          <p:cNvSpPr>
            <a:spLocks noGrp="1"/>
          </p:cNvSpPr>
          <p:nvPr>
            <p:ph type="ftr" sz="quarter" idx="10"/>
          </p:nvPr>
        </p:nvSpPr>
        <p:spPr/>
        <p:txBody>
          <a:bodyPr/>
          <a:lstStyle/>
          <a:p>
            <a:r>
              <a:rPr lang="en-US" dirty="0" smtClean="0"/>
              <a:t>RF-IN-141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
                                            <p:txEl>
                                              <p:pRg st="2" end="2"/>
                                            </p:txEl>
                                          </p:spTgt>
                                        </p:tgtEl>
                                        <p:attrNameLst>
                                          <p:attrName>style.fontStyle</p:attrName>
                                        </p:attrNameLst>
                                      </p:cBhvr>
                                      <p:to>
                                        <p:strVal val="normal"/>
                                      </p:to>
                                    </p:set>
                                    <p:set>
                                      <p:cBhvr override="childStyle">
                                        <p:cTn id="19" dur="indefinite"/>
                                        <p:tgtEl>
                                          <p:spTgt spid="2">
                                            <p:txEl>
                                              <p:pRg st="2" end="2"/>
                                            </p:txEl>
                                          </p:spTgt>
                                        </p:tgtEl>
                                        <p:attrNameLst>
                                          <p:attrName>style.fontWeight</p:attrName>
                                        </p:attrNameLst>
                                      </p:cBhvr>
                                      <p:to>
                                        <p:strVal val="bold"/>
                                      </p:to>
                                    </p:set>
                                    <p:set>
                                      <p:cBhvr override="childStyle">
                                        <p:cTn id="20" dur="indefinite"/>
                                        <p:tgtEl>
                                          <p:spTgt spid="2">
                                            <p:txEl>
                                              <p:pRg st="2" end="2"/>
                                            </p:txEl>
                                          </p:spTgt>
                                        </p:tgtEl>
                                        <p:attrNameLst>
                                          <p:attrName>style.textDecorationUnderline</p:attrName>
                                        </p:attrNameLst>
                                      </p:cBhvr>
                                      <p:to>
                                        <p:strVal val="false"/>
                                      </p:to>
                                    </p:set>
                                  </p:childTnLst>
                                </p:cTn>
                              </p:par>
                              <p:par>
                                <p:cTn id="21" presetID="5" presetClass="emph" presetSubtype="1" nodeType="withEffect">
                                  <p:stCondLst>
                                    <p:cond delay="0"/>
                                  </p:stCondLst>
                                  <p:endCondLst>
                                    <p:cond evt="onNext" delay="0">
                                      <p:tgtEl>
                                        <p:sldTgt/>
                                      </p:tgtEl>
                                    </p:cond>
                                  </p:endCondLst>
                                  <p:childTnLst>
                                    <p:set>
                                      <p:cBhvr override="childStyle">
                                        <p:cTn id="22" dur="indefinite"/>
                                        <p:tgtEl>
                                          <p:spTgt spid="2">
                                            <p:txEl>
                                              <p:pRg st="3" end="3"/>
                                            </p:txEl>
                                          </p:spTgt>
                                        </p:tgtEl>
                                        <p:attrNameLst>
                                          <p:attrName>style.fontStyle</p:attrName>
                                        </p:attrNameLst>
                                      </p:cBhvr>
                                      <p:to>
                                        <p:strVal val="normal"/>
                                      </p:to>
                                    </p:set>
                                    <p:set>
                                      <p:cBhvr override="childStyle">
                                        <p:cTn id="23" dur="indefinite"/>
                                        <p:tgtEl>
                                          <p:spTgt spid="2">
                                            <p:txEl>
                                              <p:pRg st="3" end="3"/>
                                            </p:txEl>
                                          </p:spTgt>
                                        </p:tgtEl>
                                        <p:attrNameLst>
                                          <p:attrName>style.fontWeight</p:attrName>
                                        </p:attrNameLst>
                                      </p:cBhvr>
                                      <p:to>
                                        <p:strVal val="bold"/>
                                      </p:to>
                                    </p:set>
                                    <p:set>
                                      <p:cBhvr override="childStyle">
                                        <p:cTn id="24" dur="indefinite"/>
                                        <p:tgtEl>
                                          <p:spTgt spid="2">
                                            <p:txEl>
                                              <p:pRg st="3" end="3"/>
                                            </p:txEl>
                                          </p:spTgt>
                                        </p:tgtEl>
                                        <p:attrNameLst>
                                          <p:attrName>style.textDecorationUnderline</p:attrName>
                                        </p:attrNameLst>
                                      </p:cBhvr>
                                      <p:to>
                                        <p:strVal val="false"/>
                                      </p:to>
                                    </p:set>
                                  </p:childTnLst>
                                </p:cTn>
                              </p:par>
                              <p:par>
                                <p:cTn id="25" presetID="5" presetClass="emph" presetSubtype="1" nodeType="withEffect">
                                  <p:stCondLst>
                                    <p:cond delay="0"/>
                                  </p:stCondLst>
                                  <p:endCondLst>
                                    <p:cond evt="onNext" delay="0">
                                      <p:tgtEl>
                                        <p:sldTgt/>
                                      </p:tgtEl>
                                    </p:cond>
                                  </p:endCondLst>
                                  <p:childTnLst>
                                    <p:set>
                                      <p:cBhvr override="childStyle">
                                        <p:cTn id="26" dur="indefinite"/>
                                        <p:tgtEl>
                                          <p:spTgt spid="2">
                                            <p:txEl>
                                              <p:pRg st="4" end="4"/>
                                            </p:txEl>
                                          </p:spTgt>
                                        </p:tgtEl>
                                        <p:attrNameLst>
                                          <p:attrName>style.fontStyle</p:attrName>
                                        </p:attrNameLst>
                                      </p:cBhvr>
                                      <p:to>
                                        <p:strVal val="normal"/>
                                      </p:to>
                                    </p:set>
                                    <p:set>
                                      <p:cBhvr override="childStyle">
                                        <p:cTn id="27" dur="indefinite"/>
                                        <p:tgtEl>
                                          <p:spTgt spid="2">
                                            <p:txEl>
                                              <p:pRg st="4" end="4"/>
                                            </p:txEl>
                                          </p:spTgt>
                                        </p:tgtEl>
                                        <p:attrNameLst>
                                          <p:attrName>style.fontWeight</p:attrName>
                                        </p:attrNameLst>
                                      </p:cBhvr>
                                      <p:to>
                                        <p:strVal val="bold"/>
                                      </p:to>
                                    </p:set>
                                    <p:set>
                                      <p:cBhvr override="childStyle">
                                        <p:cTn id="28" dur="indefinite"/>
                                        <p:tgtEl>
                                          <p:spTgt spid="2">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5"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71686"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71687" name="Text Box 15"/>
          <p:cNvSpPr txBox="1">
            <a:spLocks noChangeArrowheads="1"/>
          </p:cNvSpPr>
          <p:nvPr/>
        </p:nvSpPr>
        <p:spPr bwMode="auto">
          <a:xfrm>
            <a:off x="7223760" y="3209925"/>
            <a:ext cx="1920240" cy="1708160"/>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UI Viewer</a:t>
            </a:r>
          </a:p>
          <a:p>
            <a:pPr algn="l">
              <a:spcBef>
                <a:spcPct val="50000"/>
              </a:spcBef>
              <a:buFontTx/>
              <a:buChar char="-"/>
            </a:pPr>
            <a:r>
              <a:rPr lang="en-US" sz="1400" dirty="0">
                <a:latin typeface="+mj-lt"/>
                <a:cs typeface="Arial" charset="0"/>
              </a:rPr>
              <a:t> PDF</a:t>
            </a:r>
          </a:p>
          <a:p>
            <a:pPr algn="l">
              <a:spcBef>
                <a:spcPct val="50000"/>
              </a:spcBef>
              <a:buFontTx/>
              <a:buChar char="-"/>
            </a:pPr>
            <a:r>
              <a:rPr lang="en-US" sz="1400" dirty="0">
                <a:latin typeface="+mj-lt"/>
                <a:cs typeface="Arial" charset="0"/>
              </a:rPr>
              <a:t> Excel</a:t>
            </a:r>
          </a:p>
          <a:p>
            <a:pPr algn="l">
              <a:spcBef>
                <a:spcPct val="50000"/>
              </a:spcBef>
              <a:buFontTx/>
              <a:buChar char="-"/>
            </a:pPr>
            <a:r>
              <a:rPr lang="en-US" sz="1400" dirty="0">
                <a:latin typeface="+mj-lt"/>
                <a:cs typeface="Arial" charset="0"/>
              </a:rPr>
              <a:t> User can send to printer</a:t>
            </a:r>
          </a:p>
        </p:txBody>
      </p:sp>
      <p:sp>
        <p:nvSpPr>
          <p:cNvPr id="71688"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71689"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71690"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71691"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71694"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
        <p:nvSpPr>
          <p:cNvPr id="17" name="Footer Placeholder 16"/>
          <p:cNvSpPr>
            <a:spLocks noGrp="1"/>
          </p:cNvSpPr>
          <p:nvPr>
            <p:ph type="ftr" sz="quarter" idx="10"/>
          </p:nvPr>
        </p:nvSpPr>
        <p:spPr/>
        <p:txBody>
          <a:bodyPr/>
          <a:lstStyle/>
          <a:p>
            <a:pPr>
              <a:defRPr/>
            </a:pPr>
            <a:r>
              <a:rPr lang="en-US" dirty="0" smtClean="0"/>
              <a:t>RF-IN-150</a:t>
            </a:r>
            <a:endParaRPr lang="en-US" dirty="0"/>
          </a:p>
        </p:txBody>
      </p:sp>
      <p:cxnSp>
        <p:nvCxnSpPr>
          <p:cNvPr id="19" name="Elbow Connector 18"/>
          <p:cNvCxnSpPr>
            <a:stCxn id="71694" idx="3"/>
            <a:endCxn id="71690"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Elbow Connector 20"/>
          <p:cNvCxnSpPr>
            <a:stCxn id="71690" idx="3"/>
            <a:endCxn id="71689"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Elbow Connector 22"/>
          <p:cNvCxnSpPr>
            <a:stCxn id="71685" idx="4"/>
            <a:endCxn id="71689"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Elbow Connector 24"/>
          <p:cNvCxnSpPr>
            <a:stCxn id="71689" idx="3"/>
            <a:endCxn id="71686"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
        <p:nvSpPr>
          <p:cNvPr id="17" name="Footer Placeholder 16"/>
          <p:cNvSpPr>
            <a:spLocks noGrp="1"/>
          </p:cNvSpPr>
          <p:nvPr>
            <p:ph type="ftr" sz="quarter" idx="10"/>
          </p:nvPr>
        </p:nvSpPr>
        <p:spPr/>
        <p:txBody>
          <a:bodyPr/>
          <a:lstStyle/>
          <a:p>
            <a:pPr>
              <a:defRPr/>
            </a:pPr>
            <a:r>
              <a:rPr lang="en-US" dirty="0" smtClean="0"/>
              <a:t>RF-IN-160</a:t>
            </a:r>
            <a:endParaRPr lang="en-US" dirty="0"/>
          </a:p>
        </p:txBody>
      </p:sp>
      <p:sp>
        <p:nvSpPr>
          <p:cNvPr id="41"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42"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43" name="Text Box 15"/>
          <p:cNvSpPr txBox="1">
            <a:spLocks noChangeArrowheads="1"/>
          </p:cNvSpPr>
          <p:nvPr/>
        </p:nvSpPr>
        <p:spPr bwMode="auto">
          <a:xfrm>
            <a:off x="7223760" y="3209925"/>
            <a:ext cx="1920240" cy="1708160"/>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UI Viewer</a:t>
            </a:r>
          </a:p>
          <a:p>
            <a:pPr algn="l">
              <a:spcBef>
                <a:spcPct val="50000"/>
              </a:spcBef>
              <a:buFontTx/>
              <a:buChar char="-"/>
            </a:pPr>
            <a:r>
              <a:rPr lang="en-US" sz="1400" dirty="0">
                <a:latin typeface="+mj-lt"/>
                <a:cs typeface="Arial" charset="0"/>
              </a:rPr>
              <a:t> PDF</a:t>
            </a:r>
          </a:p>
          <a:p>
            <a:pPr algn="l">
              <a:spcBef>
                <a:spcPct val="50000"/>
              </a:spcBef>
              <a:buFontTx/>
              <a:buChar char="-"/>
            </a:pPr>
            <a:r>
              <a:rPr lang="en-US" sz="1400" dirty="0">
                <a:latin typeface="+mj-lt"/>
                <a:cs typeface="Arial" charset="0"/>
              </a:rPr>
              <a:t> Excel</a:t>
            </a:r>
          </a:p>
          <a:p>
            <a:pPr algn="l">
              <a:spcBef>
                <a:spcPct val="50000"/>
              </a:spcBef>
              <a:buFontTx/>
              <a:buChar char="-"/>
            </a:pPr>
            <a:r>
              <a:rPr lang="en-US" sz="1400" dirty="0">
                <a:latin typeface="+mj-lt"/>
                <a:cs typeface="Arial" charset="0"/>
              </a:rPr>
              <a:t> User can send to printer</a:t>
            </a:r>
          </a:p>
        </p:txBody>
      </p:sp>
      <p:sp>
        <p:nvSpPr>
          <p:cNvPr id="44"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45" name="Rectangle 17"/>
          <p:cNvSpPr>
            <a:spLocks noChangeArrowheads="1"/>
          </p:cNvSpPr>
          <p:nvPr/>
        </p:nvSpPr>
        <p:spPr bwMode="auto">
          <a:xfrm>
            <a:off x="4966337" y="2228850"/>
            <a:ext cx="1371600" cy="1021556"/>
          </a:xfrm>
          <a:prstGeom prst="roundRect">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46"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47"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48"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49" name="Elbow Connector 48"/>
          <p:cNvCxnSpPr>
            <a:stCxn id="48" idx="3"/>
            <a:endCxn id="46"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46" idx="3"/>
            <a:endCxn id="45"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1" name="Elbow Connector 50"/>
          <p:cNvCxnSpPr>
            <a:stCxn id="41" idx="4"/>
            <a:endCxn id="45"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2" name="Elbow Connector 51"/>
          <p:cNvCxnSpPr>
            <a:stCxn id="45" idx="3"/>
            <a:endCxn id="42"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idx="1"/>
          </p:nvPr>
        </p:nvSpPr>
        <p:spPr>
          <a:xfrm>
            <a:off x="494908" y="381000"/>
            <a:ext cx="8153400" cy="5867400"/>
          </a:xfrm>
        </p:spPr>
        <p:txBody>
          <a:bodyPr/>
          <a:lstStyle/>
          <a:p>
            <a:pPr marL="0" indent="0" eaLnBrk="1" hangingPunct="1">
              <a:lnSpc>
                <a:spcPct val="70000"/>
              </a:lnSpc>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lnSpc>
                <a:spcPct val="70000"/>
              </a:lnSpc>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lnSpc>
                <a:spcPct val="70000"/>
              </a:lnSpc>
              <a:buNone/>
            </a:pPr>
            <a:r>
              <a:rPr lang="en-US" sz="1800" dirty="0" smtClean="0"/>
              <a:t>QAD and MFG/PRO are registered trademarks of QAD Inc. The QAD logo is a trademark of QAD Inc.</a:t>
            </a:r>
          </a:p>
          <a:p>
            <a:pPr marL="0" indent="0" eaLnBrk="1" hangingPunct="1">
              <a:lnSpc>
                <a:spcPct val="70000"/>
              </a:lnSpc>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lnSpc>
                <a:spcPct val="70000"/>
              </a:lnSpc>
              <a:buNone/>
            </a:pPr>
            <a:r>
              <a:rPr lang="en-US" sz="1800" dirty="0" smtClean="0"/>
              <a:t>Copyright © 2011 by QAD Inc.</a:t>
            </a:r>
          </a:p>
          <a:p>
            <a:pPr marL="0" indent="0">
              <a:lnSpc>
                <a:spcPct val="70000"/>
              </a:lnSpc>
              <a:buNone/>
            </a:pPr>
            <a:endParaRPr lang="en-US" sz="1800" b="1" dirty="0" smtClean="0"/>
          </a:p>
          <a:p>
            <a:pPr marL="0" indent="0" eaLnBrk="1" hangingPunct="1">
              <a:lnSpc>
                <a:spcPct val="70000"/>
              </a:lnSpc>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
        <p:nvSpPr>
          <p:cNvPr id="3" name="Footer Placeholder 2"/>
          <p:cNvSpPr>
            <a:spLocks noGrp="1"/>
          </p:cNvSpPr>
          <p:nvPr>
            <p:ph type="ftr" sz="quarter" idx="10"/>
          </p:nvPr>
        </p:nvSpPr>
        <p:spPr/>
        <p:txBody>
          <a:bodyPr/>
          <a:lstStyle/>
          <a:p>
            <a:pPr>
              <a:defRPr/>
            </a:pPr>
            <a:r>
              <a:rPr lang="en-US" dirty="0" smtClean="0"/>
              <a:t>RF-IN-020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idx="1"/>
          </p:nvPr>
        </p:nvSpPr>
        <p:spPr/>
        <p:txBody>
          <a:bodyPr tIns="45720" bIns="45720"/>
          <a:lstStyle/>
          <a:p>
            <a:pPr eaLnBrk="1" hangingPunct="1"/>
            <a:r>
              <a:rPr lang="en-US" dirty="0" smtClean="0"/>
              <a:t>Third party tool (Component One)</a:t>
            </a:r>
          </a:p>
          <a:p>
            <a:pPr lvl="1" eaLnBrk="1" hangingPunct="1"/>
            <a:r>
              <a:rPr lang="en-US" dirty="0" smtClean="0"/>
              <a:t>No end-user license fees to QAD customers</a:t>
            </a:r>
          </a:p>
          <a:p>
            <a:pPr lvl="1" eaLnBrk="1" hangingPunct="1"/>
            <a:r>
              <a:rPr lang="en-US" dirty="0" smtClean="0"/>
              <a:t>http://www.componentone.com/</a:t>
            </a:r>
          </a:p>
          <a:p>
            <a:pPr lvl="1" eaLnBrk="1" hangingPunct="1"/>
            <a:r>
              <a:rPr lang="en-US" dirty="0" smtClean="0"/>
              <a:t>http://helpcentral.componentone.com/CS/forums/</a:t>
            </a:r>
          </a:p>
          <a:p>
            <a:pPr eaLnBrk="1" hangingPunct="1"/>
            <a:r>
              <a:rPr lang="en-US" dirty="0" smtClean="0"/>
              <a:t>.NET (Windows only) solution</a:t>
            </a:r>
          </a:p>
        </p:txBody>
      </p:sp>
      <p:sp>
        <p:nvSpPr>
          <p:cNvPr id="55298" name="Rectangle 2"/>
          <p:cNvSpPr>
            <a:spLocks noGrp="1" noChangeArrowheads="1"/>
          </p:cNvSpPr>
          <p:nvPr>
            <p:ph type="title"/>
          </p:nvPr>
        </p:nvSpPr>
        <p:spPr/>
        <p:txBody>
          <a:bodyPr anchor="ctr"/>
          <a:lstStyle/>
          <a:p>
            <a:pPr eaLnBrk="1" hangingPunct="1"/>
            <a:r>
              <a:rPr lang="en-US" dirty="0" smtClean="0"/>
              <a:t>Report Render Engine</a:t>
            </a:r>
          </a:p>
        </p:txBody>
      </p:sp>
      <p:sp>
        <p:nvSpPr>
          <p:cNvPr id="4" name="Footer Placeholder 3"/>
          <p:cNvSpPr>
            <a:spLocks noGrp="1"/>
          </p:cNvSpPr>
          <p:nvPr>
            <p:ph type="ftr" sz="quarter" idx="10"/>
          </p:nvPr>
        </p:nvSpPr>
        <p:spPr/>
        <p:txBody>
          <a:bodyPr/>
          <a:lstStyle/>
          <a:p>
            <a:pPr>
              <a:defRPr/>
            </a:pPr>
            <a:r>
              <a:rPr lang="en-US" dirty="0" smtClean="0"/>
              <a:t>RF-IN-170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5299">
                                            <p:txEl>
                                              <p:pRg st="0" end="0"/>
                                            </p:txEl>
                                          </p:spTgt>
                                        </p:tgtEl>
                                        <p:attrNameLst>
                                          <p:attrName>style.fontStyle</p:attrName>
                                        </p:attrNameLst>
                                      </p:cBhvr>
                                      <p:to>
                                        <p:strVal val="normal"/>
                                      </p:to>
                                    </p:set>
                                    <p:set>
                                      <p:cBhvr override="childStyle">
                                        <p:cTn id="7" dur="indefinite"/>
                                        <p:tgtEl>
                                          <p:spTgt spid="55299">
                                            <p:txEl>
                                              <p:pRg st="0" end="0"/>
                                            </p:txEl>
                                          </p:spTgt>
                                        </p:tgtEl>
                                        <p:attrNameLst>
                                          <p:attrName>style.fontWeight</p:attrName>
                                        </p:attrNameLst>
                                      </p:cBhvr>
                                      <p:to>
                                        <p:strVal val="bold"/>
                                      </p:to>
                                    </p:set>
                                    <p:set>
                                      <p:cBhvr override="childStyle">
                                        <p:cTn id="8" dur="indefinite"/>
                                        <p:tgtEl>
                                          <p:spTgt spid="552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5299">
                                            <p:txEl>
                                              <p:pRg st="1" end="1"/>
                                            </p:txEl>
                                          </p:spTgt>
                                        </p:tgtEl>
                                        <p:attrNameLst>
                                          <p:attrName>style.fontStyle</p:attrName>
                                        </p:attrNameLst>
                                      </p:cBhvr>
                                      <p:to>
                                        <p:strVal val="normal"/>
                                      </p:to>
                                    </p:set>
                                    <p:set>
                                      <p:cBhvr override="childStyle">
                                        <p:cTn id="13" dur="indefinite"/>
                                        <p:tgtEl>
                                          <p:spTgt spid="55299">
                                            <p:txEl>
                                              <p:pRg st="1" end="1"/>
                                            </p:txEl>
                                          </p:spTgt>
                                        </p:tgtEl>
                                        <p:attrNameLst>
                                          <p:attrName>style.fontWeight</p:attrName>
                                        </p:attrNameLst>
                                      </p:cBhvr>
                                      <p:to>
                                        <p:strVal val="bold"/>
                                      </p:to>
                                    </p:set>
                                    <p:set>
                                      <p:cBhvr override="childStyle">
                                        <p:cTn id="14" dur="indefinite"/>
                                        <p:tgtEl>
                                          <p:spTgt spid="552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5299">
                                            <p:txEl>
                                              <p:pRg st="2" end="2"/>
                                            </p:txEl>
                                          </p:spTgt>
                                        </p:tgtEl>
                                        <p:attrNameLst>
                                          <p:attrName>style.fontStyle</p:attrName>
                                        </p:attrNameLst>
                                      </p:cBhvr>
                                      <p:to>
                                        <p:strVal val="normal"/>
                                      </p:to>
                                    </p:set>
                                    <p:set>
                                      <p:cBhvr override="childStyle">
                                        <p:cTn id="19" dur="indefinite"/>
                                        <p:tgtEl>
                                          <p:spTgt spid="55299">
                                            <p:txEl>
                                              <p:pRg st="2" end="2"/>
                                            </p:txEl>
                                          </p:spTgt>
                                        </p:tgtEl>
                                        <p:attrNameLst>
                                          <p:attrName>style.fontWeight</p:attrName>
                                        </p:attrNameLst>
                                      </p:cBhvr>
                                      <p:to>
                                        <p:strVal val="bold"/>
                                      </p:to>
                                    </p:set>
                                    <p:set>
                                      <p:cBhvr override="childStyle">
                                        <p:cTn id="20" dur="indefinite"/>
                                        <p:tgtEl>
                                          <p:spTgt spid="5529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5299">
                                            <p:txEl>
                                              <p:pRg st="3" end="3"/>
                                            </p:txEl>
                                          </p:spTgt>
                                        </p:tgtEl>
                                        <p:attrNameLst>
                                          <p:attrName>style.fontStyle</p:attrName>
                                        </p:attrNameLst>
                                      </p:cBhvr>
                                      <p:to>
                                        <p:strVal val="normal"/>
                                      </p:to>
                                    </p:set>
                                    <p:set>
                                      <p:cBhvr override="childStyle">
                                        <p:cTn id="25" dur="indefinite"/>
                                        <p:tgtEl>
                                          <p:spTgt spid="55299">
                                            <p:txEl>
                                              <p:pRg st="3" end="3"/>
                                            </p:txEl>
                                          </p:spTgt>
                                        </p:tgtEl>
                                        <p:attrNameLst>
                                          <p:attrName>style.fontWeight</p:attrName>
                                        </p:attrNameLst>
                                      </p:cBhvr>
                                      <p:to>
                                        <p:strVal val="bold"/>
                                      </p:to>
                                    </p:set>
                                    <p:set>
                                      <p:cBhvr override="childStyle">
                                        <p:cTn id="26" dur="indefinite"/>
                                        <p:tgtEl>
                                          <p:spTgt spid="5529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5299">
                                            <p:txEl>
                                              <p:pRg st="4" end="4"/>
                                            </p:txEl>
                                          </p:spTgt>
                                        </p:tgtEl>
                                        <p:attrNameLst>
                                          <p:attrName>style.fontStyle</p:attrName>
                                        </p:attrNameLst>
                                      </p:cBhvr>
                                      <p:to>
                                        <p:strVal val="normal"/>
                                      </p:to>
                                    </p:set>
                                    <p:set>
                                      <p:cBhvr override="childStyle">
                                        <p:cTn id="31" dur="indefinite"/>
                                        <p:tgtEl>
                                          <p:spTgt spid="55299">
                                            <p:txEl>
                                              <p:pRg st="4" end="4"/>
                                            </p:txEl>
                                          </p:spTgt>
                                        </p:tgtEl>
                                        <p:attrNameLst>
                                          <p:attrName>style.fontWeight</p:attrName>
                                        </p:attrNameLst>
                                      </p:cBhvr>
                                      <p:to>
                                        <p:strVal val="bold"/>
                                      </p:to>
                                    </p:set>
                                    <p:set>
                                      <p:cBhvr override="childStyle">
                                        <p:cTn id="32" dur="indefinite"/>
                                        <p:tgtEl>
                                          <p:spTgt spid="5529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Inputs:</a:t>
            </a:r>
          </a:p>
          <a:p>
            <a:pPr lvl="1"/>
            <a:r>
              <a:rPr lang="en-US" dirty="0" smtClean="0"/>
              <a:t>Data set (queried from data source)</a:t>
            </a:r>
          </a:p>
          <a:p>
            <a:pPr lvl="1"/>
            <a:r>
              <a:rPr lang="en-US" dirty="0" smtClean="0"/>
              <a:t>Report layout definition (page layout)</a:t>
            </a:r>
          </a:p>
          <a:p>
            <a:r>
              <a:rPr lang="en-US" dirty="0" smtClean="0"/>
              <a:t>Output:</a:t>
            </a:r>
          </a:p>
          <a:p>
            <a:pPr lvl="1"/>
            <a:r>
              <a:rPr lang="en-US" dirty="0" smtClean="0"/>
              <a:t>Rendered report</a:t>
            </a:r>
          </a:p>
        </p:txBody>
      </p:sp>
      <p:sp>
        <p:nvSpPr>
          <p:cNvPr id="3" name="Title 2"/>
          <p:cNvSpPr>
            <a:spLocks noGrp="1"/>
          </p:cNvSpPr>
          <p:nvPr>
            <p:ph type="title"/>
          </p:nvPr>
        </p:nvSpPr>
        <p:spPr/>
        <p:txBody>
          <a:bodyPr/>
          <a:lstStyle/>
          <a:p>
            <a:r>
              <a:rPr lang="en-US" smtClean="0"/>
              <a:t>Report Render Engine</a:t>
            </a:r>
            <a:endParaRPr lang="en-US" dirty="0"/>
          </a:p>
        </p:txBody>
      </p:sp>
      <p:sp>
        <p:nvSpPr>
          <p:cNvPr id="4" name="Footer Placeholder 3"/>
          <p:cNvSpPr>
            <a:spLocks noGrp="1"/>
          </p:cNvSpPr>
          <p:nvPr>
            <p:ph type="ftr" sz="quarter" idx="10"/>
          </p:nvPr>
        </p:nvSpPr>
        <p:spPr/>
        <p:txBody>
          <a:bodyPr/>
          <a:lstStyle/>
          <a:p>
            <a:r>
              <a:rPr lang="en-US" dirty="0" smtClean="0"/>
              <a:t>RF-IN-171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endCondLst>
                                    <p:cond evt="onNext" delay="0">
                                      <p:tgtEl>
                                        <p:sldTgt/>
                                      </p:tgtEl>
                                    </p:cond>
                                  </p:endCondLst>
                                  <p:childTnLst>
                                    <p:set>
                                      <p:cBhvr override="childStyle">
                                        <p:cTn id="10" dur="indefinite"/>
                                        <p:tgtEl>
                                          <p:spTgt spid="2">
                                            <p:txEl>
                                              <p:pRg st="1" end="1"/>
                                            </p:txEl>
                                          </p:spTgt>
                                        </p:tgtEl>
                                        <p:attrNameLst>
                                          <p:attrName>style.fontStyle</p:attrName>
                                        </p:attrNameLst>
                                      </p:cBhvr>
                                      <p:to>
                                        <p:strVal val="normal"/>
                                      </p:to>
                                    </p:set>
                                    <p:set>
                                      <p:cBhvr override="childStyle">
                                        <p:cTn id="11" dur="indefinite"/>
                                        <p:tgtEl>
                                          <p:spTgt spid="2">
                                            <p:txEl>
                                              <p:pRg st="1" end="1"/>
                                            </p:txEl>
                                          </p:spTgt>
                                        </p:tgtEl>
                                        <p:attrNameLst>
                                          <p:attrName>style.fontWeight</p:attrName>
                                        </p:attrNameLst>
                                      </p:cBhvr>
                                      <p:to>
                                        <p:strVal val="bold"/>
                                      </p:to>
                                    </p:set>
                                    <p:set>
                                      <p:cBhvr override="childStyle">
                                        <p:cTn id="12" dur="indefinite"/>
                                        <p:tgtEl>
                                          <p:spTgt spid="2">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endCondLst>
                                    <p:cond evt="onNext" delay="0">
                                      <p:tgtEl>
                                        <p:sldTgt/>
                                      </p:tgtEl>
                                    </p:cond>
                                  </p:endCondLst>
                                  <p:childTnLst>
                                    <p:set>
                                      <p:cBhvr override="childStyle">
                                        <p:cTn id="14" dur="indefinite"/>
                                        <p:tgtEl>
                                          <p:spTgt spid="2">
                                            <p:txEl>
                                              <p:pRg st="2" end="2"/>
                                            </p:txEl>
                                          </p:spTgt>
                                        </p:tgtEl>
                                        <p:attrNameLst>
                                          <p:attrName>style.fontStyle</p:attrName>
                                        </p:attrNameLst>
                                      </p:cBhvr>
                                      <p:to>
                                        <p:strVal val="normal"/>
                                      </p:to>
                                    </p:set>
                                    <p:set>
                                      <p:cBhvr override="childStyle">
                                        <p:cTn id="15" dur="indefinite"/>
                                        <p:tgtEl>
                                          <p:spTgt spid="2">
                                            <p:txEl>
                                              <p:pRg st="2" end="2"/>
                                            </p:txEl>
                                          </p:spTgt>
                                        </p:tgtEl>
                                        <p:attrNameLst>
                                          <p:attrName>style.fontWeight</p:attrName>
                                        </p:attrNameLst>
                                      </p:cBhvr>
                                      <p:to>
                                        <p:strVal val="bold"/>
                                      </p:to>
                                    </p:set>
                                    <p:set>
                                      <p:cBhvr override="childStyle">
                                        <p:cTn id="16" dur="indefinite"/>
                                        <p:tgtEl>
                                          <p:spTgt spid="2">
                                            <p:txEl>
                                              <p:pRg st="2" end="2"/>
                                            </p:txEl>
                                          </p:spTgt>
                                        </p:tgtEl>
                                        <p:attrNameLst>
                                          <p:attrName>style.textDecorationUnderline</p:attrName>
                                        </p:attrNameLst>
                                      </p:cBhvr>
                                      <p:to>
                                        <p:strVal val="false"/>
                                      </p:to>
                                    </p:set>
                                  </p:childTnLst>
                                </p:cTn>
                              </p:par>
                            </p:childTnLst>
                          </p:cTn>
                        </p:par>
                      </p:childTnLst>
                    </p:cTn>
                  </p:par>
                  <p:par>
                    <p:cTn id="17" fill="hold">
                      <p:stCondLst>
                        <p:cond delay="indefinite"/>
                      </p:stCondLst>
                      <p:childTnLst>
                        <p:par>
                          <p:cTn id="18" fill="hold">
                            <p:stCondLst>
                              <p:cond delay="0"/>
                            </p:stCondLst>
                            <p:childTnLst>
                              <p:par>
                                <p:cTn id="19" presetID="5" presetClass="emph" presetSubtype="1" nodeType="clickEffect">
                                  <p:stCondLst>
                                    <p:cond delay="0"/>
                                  </p:stCondLst>
                                  <p:endCondLst>
                                    <p:cond evt="onNext" delay="0">
                                      <p:tgtEl>
                                        <p:sldTgt/>
                                      </p:tgtEl>
                                    </p:cond>
                                  </p:endCondLst>
                                  <p:childTnLst>
                                    <p:set>
                                      <p:cBhvr override="childStyle">
                                        <p:cTn id="20" dur="indefinite"/>
                                        <p:tgtEl>
                                          <p:spTgt spid="2">
                                            <p:txEl>
                                              <p:pRg st="3" end="3"/>
                                            </p:txEl>
                                          </p:spTgt>
                                        </p:tgtEl>
                                        <p:attrNameLst>
                                          <p:attrName>style.fontStyle</p:attrName>
                                        </p:attrNameLst>
                                      </p:cBhvr>
                                      <p:to>
                                        <p:strVal val="normal"/>
                                      </p:to>
                                    </p:set>
                                    <p:set>
                                      <p:cBhvr override="childStyle">
                                        <p:cTn id="21" dur="indefinite"/>
                                        <p:tgtEl>
                                          <p:spTgt spid="2">
                                            <p:txEl>
                                              <p:pRg st="3" end="3"/>
                                            </p:txEl>
                                          </p:spTgt>
                                        </p:tgtEl>
                                        <p:attrNameLst>
                                          <p:attrName>style.fontWeight</p:attrName>
                                        </p:attrNameLst>
                                      </p:cBhvr>
                                      <p:to>
                                        <p:strVal val="bold"/>
                                      </p:to>
                                    </p:set>
                                    <p:set>
                                      <p:cBhvr override="childStyle">
                                        <p:cTn id="22" dur="indefinite"/>
                                        <p:tgtEl>
                                          <p:spTgt spid="2">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2">
                                            <p:txEl>
                                              <p:pRg st="4" end="4"/>
                                            </p:txEl>
                                          </p:spTgt>
                                        </p:tgtEl>
                                        <p:attrNameLst>
                                          <p:attrName>style.fontStyle</p:attrName>
                                        </p:attrNameLst>
                                      </p:cBhvr>
                                      <p:to>
                                        <p:strVal val="normal"/>
                                      </p:to>
                                    </p:set>
                                    <p:set>
                                      <p:cBhvr override="childStyle">
                                        <p:cTn id="25" dur="indefinite"/>
                                        <p:tgtEl>
                                          <p:spTgt spid="2">
                                            <p:txEl>
                                              <p:pRg st="4" end="4"/>
                                            </p:txEl>
                                          </p:spTgt>
                                        </p:tgtEl>
                                        <p:attrNameLst>
                                          <p:attrName>style.fontWeight</p:attrName>
                                        </p:attrNameLst>
                                      </p:cBhvr>
                                      <p:to>
                                        <p:strVal val="bold"/>
                                      </p:to>
                                    </p:set>
                                    <p:set>
                                      <p:cBhvr override="childStyle">
                                        <p:cTn id="26" dur="indefinite"/>
                                        <p:tgtEl>
                                          <p:spTgt spid="2">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
        <p:nvSpPr>
          <p:cNvPr id="17" name="Footer Placeholder 16"/>
          <p:cNvSpPr>
            <a:spLocks noGrp="1"/>
          </p:cNvSpPr>
          <p:nvPr>
            <p:ph type="ftr" sz="quarter" idx="10"/>
          </p:nvPr>
        </p:nvSpPr>
        <p:spPr/>
        <p:txBody>
          <a:bodyPr/>
          <a:lstStyle/>
          <a:p>
            <a:pPr>
              <a:defRPr/>
            </a:pPr>
            <a:r>
              <a:rPr lang="en-US" dirty="0" smtClean="0"/>
              <a:t>RF-IN-180</a:t>
            </a:r>
            <a:endParaRPr lang="en-US" dirty="0"/>
          </a:p>
        </p:txBody>
      </p:sp>
      <p:sp>
        <p:nvSpPr>
          <p:cNvPr id="16" name="AutoShape 13"/>
          <p:cNvSpPr>
            <a:spLocks noChangeArrowheads="1"/>
          </p:cNvSpPr>
          <p:nvPr/>
        </p:nvSpPr>
        <p:spPr bwMode="auto">
          <a:xfrm>
            <a:off x="2404111" y="3352800"/>
            <a:ext cx="1295400" cy="1524000"/>
          </a:xfrm>
          <a:prstGeom prst="can">
            <a:avLst>
              <a:gd name="adj" fmla="val 29412"/>
            </a:avLst>
          </a:prstGeom>
          <a:solidFill>
            <a:schemeClr val="accent2">
              <a:lumMod val="75000"/>
            </a:schemeClr>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30"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31" name="Text Box 15"/>
          <p:cNvSpPr txBox="1">
            <a:spLocks noChangeArrowheads="1"/>
          </p:cNvSpPr>
          <p:nvPr/>
        </p:nvSpPr>
        <p:spPr bwMode="auto">
          <a:xfrm>
            <a:off x="7223760" y="3209925"/>
            <a:ext cx="1920240" cy="1708160"/>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UI Viewer</a:t>
            </a:r>
          </a:p>
          <a:p>
            <a:pPr algn="l">
              <a:spcBef>
                <a:spcPct val="50000"/>
              </a:spcBef>
              <a:buFontTx/>
              <a:buChar char="-"/>
            </a:pPr>
            <a:r>
              <a:rPr lang="en-US" sz="1400" dirty="0">
                <a:latin typeface="+mj-lt"/>
                <a:cs typeface="Arial" charset="0"/>
              </a:rPr>
              <a:t> PDF</a:t>
            </a:r>
          </a:p>
          <a:p>
            <a:pPr algn="l">
              <a:spcBef>
                <a:spcPct val="50000"/>
              </a:spcBef>
              <a:buFontTx/>
              <a:buChar char="-"/>
            </a:pPr>
            <a:r>
              <a:rPr lang="en-US" sz="1400" dirty="0">
                <a:latin typeface="+mj-lt"/>
                <a:cs typeface="Arial" charset="0"/>
              </a:rPr>
              <a:t> Excel</a:t>
            </a:r>
          </a:p>
          <a:p>
            <a:pPr algn="l">
              <a:spcBef>
                <a:spcPct val="50000"/>
              </a:spcBef>
              <a:buFontTx/>
              <a:buChar char="-"/>
            </a:pPr>
            <a:r>
              <a:rPr lang="en-US" sz="1400" dirty="0">
                <a:latin typeface="+mj-lt"/>
                <a:cs typeface="Arial" charset="0"/>
              </a:rPr>
              <a:t> User can send to printer</a:t>
            </a:r>
          </a:p>
        </p:txBody>
      </p:sp>
      <p:sp>
        <p:nvSpPr>
          <p:cNvPr id="32"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33"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34"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35"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36"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37" name="Elbow Connector 36"/>
          <p:cNvCxnSpPr>
            <a:stCxn id="36" idx="3"/>
            <a:endCxn id="34"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8" name="Elbow Connector 37"/>
          <p:cNvCxnSpPr>
            <a:stCxn id="34" idx="3"/>
            <a:endCxn id="33"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Elbow Connector 38"/>
          <p:cNvCxnSpPr>
            <a:stCxn id="16" idx="4"/>
            <a:endCxn id="33"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0" name="Elbow Connector 39"/>
          <p:cNvCxnSpPr>
            <a:stCxn id="33" idx="3"/>
            <a:endCxn id="30"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idx="1"/>
          </p:nvPr>
        </p:nvSpPr>
        <p:spPr/>
        <p:txBody>
          <a:bodyPr tIns="45720" bIns="45720"/>
          <a:lstStyle/>
          <a:p>
            <a:pPr eaLnBrk="1" hangingPunct="1"/>
            <a:r>
              <a:rPr lang="en-US" dirty="0" smtClean="0"/>
              <a:t>Progress program (“Proxy”)</a:t>
            </a:r>
          </a:p>
          <a:p>
            <a:pPr lvl="1" eaLnBrk="1" hangingPunct="1"/>
            <a:r>
              <a:rPr lang="en-US" sz="2000" dirty="0" smtClean="0"/>
              <a:t>Most capable and flexible option</a:t>
            </a:r>
          </a:p>
          <a:p>
            <a:pPr lvl="1" eaLnBrk="1" hangingPunct="1"/>
            <a:r>
              <a:rPr lang="en-US" sz="2000" dirty="0" smtClean="0"/>
              <a:t>Requires coding</a:t>
            </a:r>
          </a:p>
          <a:p>
            <a:pPr eaLnBrk="1" hangingPunct="1"/>
            <a:r>
              <a:rPr lang="en-US" dirty="0" smtClean="0"/>
              <a:t>Browse</a:t>
            </a:r>
          </a:p>
          <a:p>
            <a:pPr lvl="1" eaLnBrk="1" hangingPunct="1"/>
            <a:r>
              <a:rPr lang="en-US" sz="2000" dirty="0" smtClean="0"/>
              <a:t>Created with Browse Maintenance program</a:t>
            </a:r>
          </a:p>
          <a:p>
            <a:pPr lvl="1" eaLnBrk="1" hangingPunct="1"/>
            <a:r>
              <a:rPr lang="en-US" sz="2000" dirty="0" smtClean="0"/>
              <a:t>No coding required</a:t>
            </a:r>
          </a:p>
          <a:p>
            <a:pPr eaLnBrk="1" hangingPunct="1"/>
            <a:r>
              <a:rPr lang="en-US" dirty="0" smtClean="0"/>
              <a:t>Financial Query API</a:t>
            </a:r>
          </a:p>
          <a:p>
            <a:pPr lvl="1" eaLnBrk="1" hangingPunct="1"/>
            <a:r>
              <a:rPr lang="en-US" sz="2000" dirty="0" smtClean="0"/>
              <a:t>Created with CBF tool</a:t>
            </a:r>
          </a:p>
        </p:txBody>
      </p:sp>
      <p:sp>
        <p:nvSpPr>
          <p:cNvPr id="57346" name="Rectangle 2"/>
          <p:cNvSpPr>
            <a:spLocks noGrp="1" noChangeArrowheads="1"/>
          </p:cNvSpPr>
          <p:nvPr>
            <p:ph type="title"/>
          </p:nvPr>
        </p:nvSpPr>
        <p:spPr/>
        <p:txBody>
          <a:bodyPr anchor="ctr"/>
          <a:lstStyle/>
          <a:p>
            <a:pPr eaLnBrk="1" hangingPunct="1"/>
            <a:r>
              <a:rPr lang="en-US" smtClean="0"/>
              <a:t>Report Data Sources</a:t>
            </a:r>
          </a:p>
        </p:txBody>
      </p:sp>
      <p:sp>
        <p:nvSpPr>
          <p:cNvPr id="4" name="Footer Placeholder 3"/>
          <p:cNvSpPr>
            <a:spLocks noGrp="1"/>
          </p:cNvSpPr>
          <p:nvPr>
            <p:ph type="ftr" sz="quarter" idx="10"/>
          </p:nvPr>
        </p:nvSpPr>
        <p:spPr/>
        <p:txBody>
          <a:bodyPr/>
          <a:lstStyle/>
          <a:p>
            <a:pPr>
              <a:defRPr/>
            </a:pPr>
            <a:r>
              <a:rPr lang="en-US" dirty="0" smtClean="0"/>
              <a:t>RF-IN-190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7347">
                                            <p:txEl>
                                              <p:pRg st="0" end="0"/>
                                            </p:txEl>
                                          </p:spTgt>
                                        </p:tgtEl>
                                        <p:attrNameLst>
                                          <p:attrName>style.fontStyle</p:attrName>
                                        </p:attrNameLst>
                                      </p:cBhvr>
                                      <p:to>
                                        <p:strVal val="normal"/>
                                      </p:to>
                                    </p:set>
                                    <p:set>
                                      <p:cBhvr override="childStyle">
                                        <p:cTn id="7" dur="indefinite"/>
                                        <p:tgtEl>
                                          <p:spTgt spid="57347">
                                            <p:txEl>
                                              <p:pRg st="0" end="0"/>
                                            </p:txEl>
                                          </p:spTgt>
                                        </p:tgtEl>
                                        <p:attrNameLst>
                                          <p:attrName>style.fontWeight</p:attrName>
                                        </p:attrNameLst>
                                      </p:cBhvr>
                                      <p:to>
                                        <p:strVal val="bold"/>
                                      </p:to>
                                    </p:set>
                                    <p:set>
                                      <p:cBhvr override="childStyle">
                                        <p:cTn id="8" dur="indefinite"/>
                                        <p:tgtEl>
                                          <p:spTgt spid="57347">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endCondLst>
                                    <p:cond evt="onNext" delay="0">
                                      <p:tgtEl>
                                        <p:sldTgt/>
                                      </p:tgtEl>
                                    </p:cond>
                                  </p:endCondLst>
                                  <p:childTnLst>
                                    <p:set>
                                      <p:cBhvr override="childStyle">
                                        <p:cTn id="10" dur="indefinite"/>
                                        <p:tgtEl>
                                          <p:spTgt spid="57347">
                                            <p:txEl>
                                              <p:pRg st="1" end="1"/>
                                            </p:txEl>
                                          </p:spTgt>
                                        </p:tgtEl>
                                        <p:attrNameLst>
                                          <p:attrName>style.fontStyle</p:attrName>
                                        </p:attrNameLst>
                                      </p:cBhvr>
                                      <p:to>
                                        <p:strVal val="normal"/>
                                      </p:to>
                                    </p:set>
                                    <p:set>
                                      <p:cBhvr override="childStyle">
                                        <p:cTn id="11" dur="indefinite"/>
                                        <p:tgtEl>
                                          <p:spTgt spid="57347">
                                            <p:txEl>
                                              <p:pRg st="1" end="1"/>
                                            </p:txEl>
                                          </p:spTgt>
                                        </p:tgtEl>
                                        <p:attrNameLst>
                                          <p:attrName>style.fontWeight</p:attrName>
                                        </p:attrNameLst>
                                      </p:cBhvr>
                                      <p:to>
                                        <p:strVal val="bold"/>
                                      </p:to>
                                    </p:set>
                                    <p:set>
                                      <p:cBhvr override="childStyle">
                                        <p:cTn id="12" dur="indefinite"/>
                                        <p:tgtEl>
                                          <p:spTgt spid="57347">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endCondLst>
                                    <p:cond evt="onNext" delay="0">
                                      <p:tgtEl>
                                        <p:sldTgt/>
                                      </p:tgtEl>
                                    </p:cond>
                                  </p:endCondLst>
                                  <p:childTnLst>
                                    <p:set>
                                      <p:cBhvr override="childStyle">
                                        <p:cTn id="14" dur="indefinite"/>
                                        <p:tgtEl>
                                          <p:spTgt spid="57347">
                                            <p:txEl>
                                              <p:pRg st="2" end="2"/>
                                            </p:txEl>
                                          </p:spTgt>
                                        </p:tgtEl>
                                        <p:attrNameLst>
                                          <p:attrName>style.fontStyle</p:attrName>
                                        </p:attrNameLst>
                                      </p:cBhvr>
                                      <p:to>
                                        <p:strVal val="normal"/>
                                      </p:to>
                                    </p:set>
                                    <p:set>
                                      <p:cBhvr override="childStyle">
                                        <p:cTn id="15" dur="indefinite"/>
                                        <p:tgtEl>
                                          <p:spTgt spid="57347">
                                            <p:txEl>
                                              <p:pRg st="2" end="2"/>
                                            </p:txEl>
                                          </p:spTgt>
                                        </p:tgtEl>
                                        <p:attrNameLst>
                                          <p:attrName>style.fontWeight</p:attrName>
                                        </p:attrNameLst>
                                      </p:cBhvr>
                                      <p:to>
                                        <p:strVal val="bold"/>
                                      </p:to>
                                    </p:set>
                                    <p:set>
                                      <p:cBhvr override="childStyle">
                                        <p:cTn id="16" dur="indefinite"/>
                                        <p:tgtEl>
                                          <p:spTgt spid="57347">
                                            <p:txEl>
                                              <p:pRg st="2" end="2"/>
                                            </p:txEl>
                                          </p:spTgt>
                                        </p:tgtEl>
                                        <p:attrNameLst>
                                          <p:attrName>style.textDecorationUnderline</p:attrName>
                                        </p:attrNameLst>
                                      </p:cBhvr>
                                      <p:to>
                                        <p:strVal val="false"/>
                                      </p:to>
                                    </p:set>
                                  </p:childTnLst>
                                </p:cTn>
                              </p:par>
                            </p:childTnLst>
                          </p:cTn>
                        </p:par>
                      </p:childTnLst>
                    </p:cTn>
                  </p:par>
                  <p:par>
                    <p:cTn id="17" fill="hold">
                      <p:stCondLst>
                        <p:cond delay="indefinite"/>
                      </p:stCondLst>
                      <p:childTnLst>
                        <p:par>
                          <p:cTn id="18" fill="hold">
                            <p:stCondLst>
                              <p:cond delay="0"/>
                            </p:stCondLst>
                            <p:childTnLst>
                              <p:par>
                                <p:cTn id="19" presetID="5" presetClass="emph" presetSubtype="1" nodeType="clickEffect">
                                  <p:stCondLst>
                                    <p:cond delay="0"/>
                                  </p:stCondLst>
                                  <p:endCondLst>
                                    <p:cond evt="onNext" delay="0">
                                      <p:tgtEl>
                                        <p:sldTgt/>
                                      </p:tgtEl>
                                    </p:cond>
                                  </p:endCondLst>
                                  <p:childTnLst>
                                    <p:set>
                                      <p:cBhvr override="childStyle">
                                        <p:cTn id="20" dur="indefinite"/>
                                        <p:tgtEl>
                                          <p:spTgt spid="57347">
                                            <p:txEl>
                                              <p:pRg st="3" end="3"/>
                                            </p:txEl>
                                          </p:spTgt>
                                        </p:tgtEl>
                                        <p:attrNameLst>
                                          <p:attrName>style.fontStyle</p:attrName>
                                        </p:attrNameLst>
                                      </p:cBhvr>
                                      <p:to>
                                        <p:strVal val="normal"/>
                                      </p:to>
                                    </p:set>
                                    <p:set>
                                      <p:cBhvr override="childStyle">
                                        <p:cTn id="21" dur="indefinite"/>
                                        <p:tgtEl>
                                          <p:spTgt spid="57347">
                                            <p:txEl>
                                              <p:pRg st="3" end="3"/>
                                            </p:txEl>
                                          </p:spTgt>
                                        </p:tgtEl>
                                        <p:attrNameLst>
                                          <p:attrName>style.fontWeight</p:attrName>
                                        </p:attrNameLst>
                                      </p:cBhvr>
                                      <p:to>
                                        <p:strVal val="bold"/>
                                      </p:to>
                                    </p:set>
                                    <p:set>
                                      <p:cBhvr override="childStyle">
                                        <p:cTn id="22" dur="indefinite"/>
                                        <p:tgtEl>
                                          <p:spTgt spid="57347">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57347">
                                            <p:txEl>
                                              <p:pRg st="4" end="4"/>
                                            </p:txEl>
                                          </p:spTgt>
                                        </p:tgtEl>
                                        <p:attrNameLst>
                                          <p:attrName>style.fontStyle</p:attrName>
                                        </p:attrNameLst>
                                      </p:cBhvr>
                                      <p:to>
                                        <p:strVal val="normal"/>
                                      </p:to>
                                    </p:set>
                                    <p:set>
                                      <p:cBhvr override="childStyle">
                                        <p:cTn id="25" dur="indefinite"/>
                                        <p:tgtEl>
                                          <p:spTgt spid="57347">
                                            <p:txEl>
                                              <p:pRg st="4" end="4"/>
                                            </p:txEl>
                                          </p:spTgt>
                                        </p:tgtEl>
                                        <p:attrNameLst>
                                          <p:attrName>style.fontWeight</p:attrName>
                                        </p:attrNameLst>
                                      </p:cBhvr>
                                      <p:to>
                                        <p:strVal val="bold"/>
                                      </p:to>
                                    </p:set>
                                    <p:set>
                                      <p:cBhvr override="childStyle">
                                        <p:cTn id="26" dur="indefinite"/>
                                        <p:tgtEl>
                                          <p:spTgt spid="57347">
                                            <p:txEl>
                                              <p:pRg st="4" end="4"/>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57347">
                                            <p:txEl>
                                              <p:pRg st="5" end="5"/>
                                            </p:txEl>
                                          </p:spTgt>
                                        </p:tgtEl>
                                        <p:attrNameLst>
                                          <p:attrName>style.fontStyle</p:attrName>
                                        </p:attrNameLst>
                                      </p:cBhvr>
                                      <p:to>
                                        <p:strVal val="normal"/>
                                      </p:to>
                                    </p:set>
                                    <p:set>
                                      <p:cBhvr override="childStyle">
                                        <p:cTn id="29" dur="indefinite"/>
                                        <p:tgtEl>
                                          <p:spTgt spid="57347">
                                            <p:txEl>
                                              <p:pRg st="5" end="5"/>
                                            </p:txEl>
                                          </p:spTgt>
                                        </p:tgtEl>
                                        <p:attrNameLst>
                                          <p:attrName>style.fontWeight</p:attrName>
                                        </p:attrNameLst>
                                      </p:cBhvr>
                                      <p:to>
                                        <p:strVal val="bold"/>
                                      </p:to>
                                    </p:set>
                                    <p:set>
                                      <p:cBhvr override="childStyle">
                                        <p:cTn id="30" dur="indefinite"/>
                                        <p:tgtEl>
                                          <p:spTgt spid="57347">
                                            <p:txEl>
                                              <p:pRg st="5" end="5"/>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57347">
                                            <p:txEl>
                                              <p:pRg st="6" end="6"/>
                                            </p:txEl>
                                          </p:spTgt>
                                        </p:tgtEl>
                                        <p:attrNameLst>
                                          <p:attrName>style.fontStyle</p:attrName>
                                        </p:attrNameLst>
                                      </p:cBhvr>
                                      <p:to>
                                        <p:strVal val="normal"/>
                                      </p:to>
                                    </p:set>
                                    <p:set>
                                      <p:cBhvr override="childStyle">
                                        <p:cTn id="35" dur="indefinite"/>
                                        <p:tgtEl>
                                          <p:spTgt spid="57347">
                                            <p:txEl>
                                              <p:pRg st="6" end="6"/>
                                            </p:txEl>
                                          </p:spTgt>
                                        </p:tgtEl>
                                        <p:attrNameLst>
                                          <p:attrName>style.fontWeight</p:attrName>
                                        </p:attrNameLst>
                                      </p:cBhvr>
                                      <p:to>
                                        <p:strVal val="bold"/>
                                      </p:to>
                                    </p:set>
                                    <p:set>
                                      <p:cBhvr override="childStyle">
                                        <p:cTn id="36" dur="indefinite"/>
                                        <p:tgtEl>
                                          <p:spTgt spid="57347">
                                            <p:txEl>
                                              <p:pRg st="6" end="6"/>
                                            </p:txEl>
                                          </p:spTgt>
                                        </p:tgtEl>
                                        <p:attrNameLst>
                                          <p:attrName>style.textDecorationUnderline</p:attrName>
                                        </p:attrNameLst>
                                      </p:cBhvr>
                                      <p:to>
                                        <p:strVal val="false"/>
                                      </p:to>
                                    </p:set>
                                  </p:childTnLst>
                                </p:cTn>
                              </p:par>
                              <p:par>
                                <p:cTn id="37" presetID="5" presetClass="emph" presetSubtype="1" nodeType="withEffect">
                                  <p:stCondLst>
                                    <p:cond delay="0"/>
                                  </p:stCondLst>
                                  <p:endCondLst>
                                    <p:cond evt="onNext" delay="0">
                                      <p:tgtEl>
                                        <p:sldTgt/>
                                      </p:tgtEl>
                                    </p:cond>
                                  </p:endCondLst>
                                  <p:childTnLst>
                                    <p:set>
                                      <p:cBhvr override="childStyle">
                                        <p:cTn id="38" dur="indefinite"/>
                                        <p:tgtEl>
                                          <p:spTgt spid="57347">
                                            <p:txEl>
                                              <p:pRg st="7" end="7"/>
                                            </p:txEl>
                                          </p:spTgt>
                                        </p:tgtEl>
                                        <p:attrNameLst>
                                          <p:attrName>style.fontStyle</p:attrName>
                                        </p:attrNameLst>
                                      </p:cBhvr>
                                      <p:to>
                                        <p:strVal val="normal"/>
                                      </p:to>
                                    </p:set>
                                    <p:set>
                                      <p:cBhvr override="childStyle">
                                        <p:cTn id="39" dur="indefinite"/>
                                        <p:tgtEl>
                                          <p:spTgt spid="57347">
                                            <p:txEl>
                                              <p:pRg st="7" end="7"/>
                                            </p:txEl>
                                          </p:spTgt>
                                        </p:tgtEl>
                                        <p:attrNameLst>
                                          <p:attrName>style.fontWeight</p:attrName>
                                        </p:attrNameLst>
                                      </p:cBhvr>
                                      <p:to>
                                        <p:strVal val="bold"/>
                                      </p:to>
                                    </p:set>
                                    <p:set>
                                      <p:cBhvr override="childStyle">
                                        <p:cTn id="40" dur="indefinite"/>
                                        <p:tgtEl>
                                          <p:spTgt spid="5734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
        <p:nvSpPr>
          <p:cNvPr id="17" name="Footer Placeholder 16"/>
          <p:cNvSpPr>
            <a:spLocks noGrp="1"/>
          </p:cNvSpPr>
          <p:nvPr>
            <p:ph type="ftr" sz="quarter" idx="10"/>
          </p:nvPr>
        </p:nvSpPr>
        <p:spPr/>
        <p:txBody>
          <a:bodyPr/>
          <a:lstStyle/>
          <a:p>
            <a:pPr>
              <a:defRPr/>
            </a:pPr>
            <a:r>
              <a:rPr lang="en-US" dirty="0" smtClean="0"/>
              <a:t>RF-IN-200</a:t>
            </a:r>
            <a:endParaRPr lang="en-US" dirty="0"/>
          </a:p>
        </p:txBody>
      </p:sp>
      <p:sp>
        <p:nvSpPr>
          <p:cNvPr id="41"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42"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43" name="Text Box 15"/>
          <p:cNvSpPr txBox="1">
            <a:spLocks noChangeArrowheads="1"/>
          </p:cNvSpPr>
          <p:nvPr/>
        </p:nvSpPr>
        <p:spPr bwMode="auto">
          <a:xfrm>
            <a:off x="7223760" y="3209925"/>
            <a:ext cx="1920240" cy="1708160"/>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UI Viewer</a:t>
            </a:r>
          </a:p>
          <a:p>
            <a:pPr algn="l">
              <a:spcBef>
                <a:spcPct val="50000"/>
              </a:spcBef>
              <a:buFontTx/>
              <a:buChar char="-"/>
            </a:pPr>
            <a:r>
              <a:rPr lang="en-US" sz="1400" dirty="0">
                <a:latin typeface="+mj-lt"/>
                <a:cs typeface="Arial" charset="0"/>
              </a:rPr>
              <a:t> PDF</a:t>
            </a:r>
          </a:p>
          <a:p>
            <a:pPr algn="l">
              <a:spcBef>
                <a:spcPct val="50000"/>
              </a:spcBef>
              <a:buFontTx/>
              <a:buChar char="-"/>
            </a:pPr>
            <a:r>
              <a:rPr lang="en-US" sz="1400" dirty="0">
                <a:latin typeface="+mj-lt"/>
                <a:cs typeface="Arial" charset="0"/>
              </a:rPr>
              <a:t> Excel</a:t>
            </a:r>
          </a:p>
          <a:p>
            <a:pPr algn="l">
              <a:spcBef>
                <a:spcPct val="50000"/>
              </a:spcBef>
              <a:buFontTx/>
              <a:buChar char="-"/>
            </a:pPr>
            <a:r>
              <a:rPr lang="en-US" sz="1400" dirty="0">
                <a:latin typeface="+mj-lt"/>
                <a:cs typeface="Arial" charset="0"/>
              </a:rPr>
              <a:t> User can send to printer</a:t>
            </a:r>
          </a:p>
        </p:txBody>
      </p:sp>
      <p:sp>
        <p:nvSpPr>
          <p:cNvPr id="44"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45"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46"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47"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48" name="AutoShape 24"/>
          <p:cNvSpPr>
            <a:spLocks noChangeArrowheads="1"/>
          </p:cNvSpPr>
          <p:nvPr/>
        </p:nvSpPr>
        <p:spPr bwMode="auto">
          <a:xfrm>
            <a:off x="470537" y="1295399"/>
            <a:ext cx="1066800" cy="1133475"/>
          </a:xfrm>
          <a:prstGeom prst="foldedCorner">
            <a:avLst>
              <a:gd name="adj" fmla="val 12500"/>
            </a:avLst>
          </a:prstGeom>
          <a:solidFill>
            <a:schemeClr val="accent2">
              <a:lumMod val="75000"/>
            </a:schemeClr>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49" name="Elbow Connector 48"/>
          <p:cNvCxnSpPr>
            <a:stCxn id="48" idx="3"/>
            <a:endCxn id="46"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46" idx="3"/>
            <a:endCxn id="45"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1" name="Elbow Connector 50"/>
          <p:cNvCxnSpPr>
            <a:stCxn id="41" idx="4"/>
            <a:endCxn id="45"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2" name="Elbow Connector 51"/>
          <p:cNvCxnSpPr>
            <a:stCxn id="45" idx="3"/>
            <a:endCxn id="42"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idx="1"/>
          </p:nvPr>
        </p:nvSpPr>
        <p:spPr/>
        <p:txBody>
          <a:bodyPr tIns="45720" bIns="45720"/>
          <a:lstStyle/>
          <a:p>
            <a:pPr eaLnBrk="1" hangingPunct="1"/>
            <a:r>
              <a:rPr lang="en-US" dirty="0" smtClean="0"/>
              <a:t>Defines what gets displayed where on the page </a:t>
            </a:r>
          </a:p>
          <a:p>
            <a:pPr eaLnBrk="1" hangingPunct="1"/>
            <a:r>
              <a:rPr lang="en-US" dirty="0" smtClean="0"/>
              <a:t>Created by report designer</a:t>
            </a:r>
          </a:p>
          <a:p>
            <a:pPr eaLnBrk="1" hangingPunct="1"/>
            <a:r>
              <a:rPr lang="en-US" dirty="0" smtClean="0"/>
              <a:t>Report Resource Designer program</a:t>
            </a:r>
          </a:p>
          <a:p>
            <a:pPr lvl="1" eaLnBrk="1" hangingPunct="1"/>
            <a:r>
              <a:rPr lang="en-US" sz="2000" dirty="0" smtClean="0"/>
              <a:t>WYSIWYG editor available in .NET UI</a:t>
            </a:r>
          </a:p>
          <a:p>
            <a:pPr lvl="1" eaLnBrk="1" hangingPunct="1"/>
            <a:r>
              <a:rPr lang="en-US" sz="2000" dirty="0" smtClean="0"/>
              <a:t>Banded layout model (like Crystal, Jasper)</a:t>
            </a:r>
          </a:p>
          <a:p>
            <a:pPr eaLnBrk="1" hangingPunct="1"/>
            <a:r>
              <a:rPr lang="en-US" dirty="0" smtClean="0"/>
              <a:t>Import/Export tool </a:t>
            </a:r>
          </a:p>
          <a:p>
            <a:pPr lvl="1" eaLnBrk="1" hangingPunct="1"/>
            <a:r>
              <a:rPr lang="en-US" sz="2000" dirty="0" smtClean="0"/>
              <a:t>Allows reports to be controlled as XML files</a:t>
            </a:r>
          </a:p>
          <a:p>
            <a:pPr lvl="1" eaLnBrk="1" hangingPunct="1"/>
            <a:r>
              <a:rPr lang="en-US" sz="2000" dirty="0" smtClean="0"/>
              <a:t>Useful for version control, deployment</a:t>
            </a:r>
          </a:p>
        </p:txBody>
      </p:sp>
      <p:sp>
        <p:nvSpPr>
          <p:cNvPr id="59394" name="Rectangle 2"/>
          <p:cNvSpPr>
            <a:spLocks noGrp="1" noChangeArrowheads="1"/>
          </p:cNvSpPr>
          <p:nvPr>
            <p:ph type="title"/>
          </p:nvPr>
        </p:nvSpPr>
        <p:spPr/>
        <p:txBody>
          <a:bodyPr anchor="ctr"/>
          <a:lstStyle/>
          <a:p>
            <a:pPr eaLnBrk="1" hangingPunct="1"/>
            <a:r>
              <a:rPr lang="en-US" smtClean="0"/>
              <a:t>Report Layout Definition</a:t>
            </a:r>
          </a:p>
        </p:txBody>
      </p:sp>
      <p:sp>
        <p:nvSpPr>
          <p:cNvPr id="4" name="Footer Placeholder 3"/>
          <p:cNvSpPr>
            <a:spLocks noGrp="1"/>
          </p:cNvSpPr>
          <p:nvPr>
            <p:ph type="ftr" sz="quarter" idx="10"/>
          </p:nvPr>
        </p:nvSpPr>
        <p:spPr/>
        <p:txBody>
          <a:bodyPr/>
          <a:lstStyle/>
          <a:p>
            <a:pPr>
              <a:defRPr/>
            </a:pPr>
            <a:r>
              <a:rPr lang="en-US" dirty="0" smtClean="0"/>
              <a:t>RF-IN-210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endCondLst>
                                    <p:cond evt="onNext" delay="0">
                                      <p:tgtEl>
                                        <p:sldTgt/>
                                      </p:tgtEl>
                                    </p:cond>
                                  </p:endCondLst>
                                  <p:childTnLst>
                                    <p:set>
                                      <p:cBhvr override="childStyle">
                                        <p:cTn id="6" dur="indefinite"/>
                                        <p:tgtEl>
                                          <p:spTgt spid="59395">
                                            <p:txEl>
                                              <p:pRg st="0" end="0"/>
                                            </p:txEl>
                                          </p:spTgt>
                                        </p:tgtEl>
                                        <p:attrNameLst>
                                          <p:attrName>style.fontStyle</p:attrName>
                                        </p:attrNameLst>
                                      </p:cBhvr>
                                      <p:to>
                                        <p:strVal val="normal"/>
                                      </p:to>
                                    </p:set>
                                    <p:set>
                                      <p:cBhvr override="childStyle">
                                        <p:cTn id="7" dur="indefinite"/>
                                        <p:tgtEl>
                                          <p:spTgt spid="59395">
                                            <p:txEl>
                                              <p:pRg st="0" end="0"/>
                                            </p:txEl>
                                          </p:spTgt>
                                        </p:tgtEl>
                                        <p:attrNameLst>
                                          <p:attrName>style.fontWeight</p:attrName>
                                        </p:attrNameLst>
                                      </p:cBhvr>
                                      <p:to>
                                        <p:strVal val="bold"/>
                                      </p:to>
                                    </p:set>
                                    <p:set>
                                      <p:cBhvr override="childStyle">
                                        <p:cTn id="8" dur="indefinite"/>
                                        <p:tgtEl>
                                          <p:spTgt spid="5939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grpId="0" nodeType="clickEffect">
                                  <p:stCondLst>
                                    <p:cond delay="0"/>
                                  </p:stCondLst>
                                  <p:endCondLst>
                                    <p:cond evt="onNext" delay="0">
                                      <p:tgtEl>
                                        <p:sldTgt/>
                                      </p:tgtEl>
                                    </p:cond>
                                  </p:endCondLst>
                                  <p:childTnLst>
                                    <p:set>
                                      <p:cBhvr override="childStyle">
                                        <p:cTn id="12" dur="indefinite"/>
                                        <p:tgtEl>
                                          <p:spTgt spid="59395">
                                            <p:txEl>
                                              <p:pRg st="1" end="1"/>
                                            </p:txEl>
                                          </p:spTgt>
                                        </p:tgtEl>
                                        <p:attrNameLst>
                                          <p:attrName>style.fontStyle</p:attrName>
                                        </p:attrNameLst>
                                      </p:cBhvr>
                                      <p:to>
                                        <p:strVal val="normal"/>
                                      </p:to>
                                    </p:set>
                                    <p:set>
                                      <p:cBhvr override="childStyle">
                                        <p:cTn id="13" dur="indefinite"/>
                                        <p:tgtEl>
                                          <p:spTgt spid="59395">
                                            <p:txEl>
                                              <p:pRg st="1" end="1"/>
                                            </p:txEl>
                                          </p:spTgt>
                                        </p:tgtEl>
                                        <p:attrNameLst>
                                          <p:attrName>style.fontWeight</p:attrName>
                                        </p:attrNameLst>
                                      </p:cBhvr>
                                      <p:to>
                                        <p:strVal val="bold"/>
                                      </p:to>
                                    </p:set>
                                    <p:set>
                                      <p:cBhvr override="childStyle">
                                        <p:cTn id="14" dur="indefinite"/>
                                        <p:tgtEl>
                                          <p:spTgt spid="5939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grpId="0" nodeType="clickEffect">
                                  <p:stCondLst>
                                    <p:cond delay="0"/>
                                  </p:stCondLst>
                                  <p:endCondLst>
                                    <p:cond evt="onNext" delay="0">
                                      <p:tgtEl>
                                        <p:sldTgt/>
                                      </p:tgtEl>
                                    </p:cond>
                                  </p:endCondLst>
                                  <p:childTnLst>
                                    <p:set>
                                      <p:cBhvr override="childStyle">
                                        <p:cTn id="18" dur="indefinite"/>
                                        <p:tgtEl>
                                          <p:spTgt spid="59395">
                                            <p:txEl>
                                              <p:pRg st="2" end="2"/>
                                            </p:txEl>
                                          </p:spTgt>
                                        </p:tgtEl>
                                        <p:attrNameLst>
                                          <p:attrName>style.fontStyle</p:attrName>
                                        </p:attrNameLst>
                                      </p:cBhvr>
                                      <p:to>
                                        <p:strVal val="normal"/>
                                      </p:to>
                                    </p:set>
                                    <p:set>
                                      <p:cBhvr override="childStyle">
                                        <p:cTn id="19" dur="indefinite"/>
                                        <p:tgtEl>
                                          <p:spTgt spid="59395">
                                            <p:txEl>
                                              <p:pRg st="2" end="2"/>
                                            </p:txEl>
                                          </p:spTgt>
                                        </p:tgtEl>
                                        <p:attrNameLst>
                                          <p:attrName>style.fontWeight</p:attrName>
                                        </p:attrNameLst>
                                      </p:cBhvr>
                                      <p:to>
                                        <p:strVal val="bold"/>
                                      </p:to>
                                    </p:set>
                                    <p:set>
                                      <p:cBhvr override="childStyle">
                                        <p:cTn id="20" dur="indefinite"/>
                                        <p:tgtEl>
                                          <p:spTgt spid="59395">
                                            <p:txEl>
                                              <p:pRg st="2" end="2"/>
                                            </p:txEl>
                                          </p:spTgt>
                                        </p:tgtEl>
                                        <p:attrNameLst>
                                          <p:attrName>style.textDecorationUnderline</p:attrName>
                                        </p:attrNameLst>
                                      </p:cBhvr>
                                      <p:to>
                                        <p:strVal val="false"/>
                                      </p:to>
                                    </p:set>
                                  </p:childTnLst>
                                </p:cTn>
                              </p:par>
                              <p:par>
                                <p:cTn id="21" presetID="5" presetClass="emph" presetSubtype="1" grpId="0" nodeType="withEffect">
                                  <p:stCondLst>
                                    <p:cond delay="0"/>
                                  </p:stCondLst>
                                  <p:endCondLst>
                                    <p:cond evt="onNext" delay="0">
                                      <p:tgtEl>
                                        <p:sldTgt/>
                                      </p:tgtEl>
                                    </p:cond>
                                  </p:endCondLst>
                                  <p:childTnLst>
                                    <p:set>
                                      <p:cBhvr override="childStyle">
                                        <p:cTn id="22" dur="indefinite"/>
                                        <p:tgtEl>
                                          <p:spTgt spid="59395">
                                            <p:txEl>
                                              <p:pRg st="3" end="3"/>
                                            </p:txEl>
                                          </p:spTgt>
                                        </p:tgtEl>
                                        <p:attrNameLst>
                                          <p:attrName>style.fontStyle</p:attrName>
                                        </p:attrNameLst>
                                      </p:cBhvr>
                                      <p:to>
                                        <p:strVal val="normal"/>
                                      </p:to>
                                    </p:set>
                                    <p:set>
                                      <p:cBhvr override="childStyle">
                                        <p:cTn id="23" dur="indefinite"/>
                                        <p:tgtEl>
                                          <p:spTgt spid="59395">
                                            <p:txEl>
                                              <p:pRg st="3" end="3"/>
                                            </p:txEl>
                                          </p:spTgt>
                                        </p:tgtEl>
                                        <p:attrNameLst>
                                          <p:attrName>style.fontWeight</p:attrName>
                                        </p:attrNameLst>
                                      </p:cBhvr>
                                      <p:to>
                                        <p:strVal val="bold"/>
                                      </p:to>
                                    </p:set>
                                    <p:set>
                                      <p:cBhvr override="childStyle">
                                        <p:cTn id="24" dur="indefinite"/>
                                        <p:tgtEl>
                                          <p:spTgt spid="59395">
                                            <p:txEl>
                                              <p:pRg st="3" end="3"/>
                                            </p:txEl>
                                          </p:spTgt>
                                        </p:tgtEl>
                                        <p:attrNameLst>
                                          <p:attrName>style.textDecorationUnderline</p:attrName>
                                        </p:attrNameLst>
                                      </p:cBhvr>
                                      <p:to>
                                        <p:strVal val="false"/>
                                      </p:to>
                                    </p:set>
                                  </p:childTnLst>
                                </p:cTn>
                              </p:par>
                              <p:par>
                                <p:cTn id="25" presetID="5" presetClass="emph" presetSubtype="1" grpId="0" nodeType="withEffect">
                                  <p:stCondLst>
                                    <p:cond delay="0"/>
                                  </p:stCondLst>
                                  <p:endCondLst>
                                    <p:cond evt="onNext" delay="0">
                                      <p:tgtEl>
                                        <p:sldTgt/>
                                      </p:tgtEl>
                                    </p:cond>
                                  </p:endCondLst>
                                  <p:childTnLst>
                                    <p:set>
                                      <p:cBhvr override="childStyle">
                                        <p:cTn id="26" dur="indefinite"/>
                                        <p:tgtEl>
                                          <p:spTgt spid="59395">
                                            <p:txEl>
                                              <p:pRg st="4" end="4"/>
                                            </p:txEl>
                                          </p:spTgt>
                                        </p:tgtEl>
                                        <p:attrNameLst>
                                          <p:attrName>style.fontStyle</p:attrName>
                                        </p:attrNameLst>
                                      </p:cBhvr>
                                      <p:to>
                                        <p:strVal val="normal"/>
                                      </p:to>
                                    </p:set>
                                    <p:set>
                                      <p:cBhvr override="childStyle">
                                        <p:cTn id="27" dur="indefinite"/>
                                        <p:tgtEl>
                                          <p:spTgt spid="59395">
                                            <p:txEl>
                                              <p:pRg st="4" end="4"/>
                                            </p:txEl>
                                          </p:spTgt>
                                        </p:tgtEl>
                                        <p:attrNameLst>
                                          <p:attrName>style.fontWeight</p:attrName>
                                        </p:attrNameLst>
                                      </p:cBhvr>
                                      <p:to>
                                        <p:strVal val="bold"/>
                                      </p:to>
                                    </p:set>
                                    <p:set>
                                      <p:cBhvr override="childStyle">
                                        <p:cTn id="28" dur="indefinite"/>
                                        <p:tgtEl>
                                          <p:spTgt spid="59395">
                                            <p:txEl>
                                              <p:pRg st="4" end="4"/>
                                            </p:txEl>
                                          </p:spTgt>
                                        </p:tgtEl>
                                        <p:attrNameLst>
                                          <p:attrName>style.textDecorationUnderline</p:attrName>
                                        </p:attrNameLst>
                                      </p:cBhvr>
                                      <p:to>
                                        <p:strVal val="false"/>
                                      </p:to>
                                    </p:set>
                                  </p:childTnLst>
                                </p:cTn>
                              </p:par>
                            </p:childTnLst>
                          </p:cTn>
                        </p:par>
                      </p:childTnLst>
                    </p:cTn>
                  </p:par>
                  <p:par>
                    <p:cTn id="29" fill="hold">
                      <p:stCondLst>
                        <p:cond delay="indefinite"/>
                      </p:stCondLst>
                      <p:childTnLst>
                        <p:par>
                          <p:cTn id="30" fill="hold">
                            <p:stCondLst>
                              <p:cond delay="0"/>
                            </p:stCondLst>
                            <p:childTnLst>
                              <p:par>
                                <p:cTn id="31" presetID="5" presetClass="emph" presetSubtype="1" grpId="0" nodeType="clickEffect">
                                  <p:stCondLst>
                                    <p:cond delay="0"/>
                                  </p:stCondLst>
                                  <p:endCondLst>
                                    <p:cond evt="onNext" delay="0">
                                      <p:tgtEl>
                                        <p:sldTgt/>
                                      </p:tgtEl>
                                    </p:cond>
                                  </p:endCondLst>
                                  <p:childTnLst>
                                    <p:set>
                                      <p:cBhvr override="childStyle">
                                        <p:cTn id="32" dur="indefinite"/>
                                        <p:tgtEl>
                                          <p:spTgt spid="59395">
                                            <p:txEl>
                                              <p:pRg st="5" end="5"/>
                                            </p:txEl>
                                          </p:spTgt>
                                        </p:tgtEl>
                                        <p:attrNameLst>
                                          <p:attrName>style.fontStyle</p:attrName>
                                        </p:attrNameLst>
                                      </p:cBhvr>
                                      <p:to>
                                        <p:strVal val="normal"/>
                                      </p:to>
                                    </p:set>
                                    <p:set>
                                      <p:cBhvr override="childStyle">
                                        <p:cTn id="33" dur="indefinite"/>
                                        <p:tgtEl>
                                          <p:spTgt spid="59395">
                                            <p:txEl>
                                              <p:pRg st="5" end="5"/>
                                            </p:txEl>
                                          </p:spTgt>
                                        </p:tgtEl>
                                        <p:attrNameLst>
                                          <p:attrName>style.fontWeight</p:attrName>
                                        </p:attrNameLst>
                                      </p:cBhvr>
                                      <p:to>
                                        <p:strVal val="bold"/>
                                      </p:to>
                                    </p:set>
                                    <p:set>
                                      <p:cBhvr override="childStyle">
                                        <p:cTn id="34" dur="indefinite"/>
                                        <p:tgtEl>
                                          <p:spTgt spid="59395">
                                            <p:txEl>
                                              <p:pRg st="5" end="5"/>
                                            </p:txEl>
                                          </p:spTgt>
                                        </p:tgtEl>
                                        <p:attrNameLst>
                                          <p:attrName>style.textDecorationUnderline</p:attrName>
                                        </p:attrNameLst>
                                      </p:cBhvr>
                                      <p:to>
                                        <p:strVal val="false"/>
                                      </p:to>
                                    </p:set>
                                  </p:childTnLst>
                                </p:cTn>
                              </p:par>
                              <p:par>
                                <p:cTn id="35" presetID="5" presetClass="emph" presetSubtype="1" grpId="0" nodeType="withEffect">
                                  <p:stCondLst>
                                    <p:cond delay="0"/>
                                  </p:stCondLst>
                                  <p:endCondLst>
                                    <p:cond evt="onNext" delay="0">
                                      <p:tgtEl>
                                        <p:sldTgt/>
                                      </p:tgtEl>
                                    </p:cond>
                                  </p:endCondLst>
                                  <p:childTnLst>
                                    <p:set>
                                      <p:cBhvr override="childStyle">
                                        <p:cTn id="36" dur="indefinite"/>
                                        <p:tgtEl>
                                          <p:spTgt spid="59395">
                                            <p:txEl>
                                              <p:pRg st="6" end="6"/>
                                            </p:txEl>
                                          </p:spTgt>
                                        </p:tgtEl>
                                        <p:attrNameLst>
                                          <p:attrName>style.fontStyle</p:attrName>
                                        </p:attrNameLst>
                                      </p:cBhvr>
                                      <p:to>
                                        <p:strVal val="normal"/>
                                      </p:to>
                                    </p:set>
                                    <p:set>
                                      <p:cBhvr override="childStyle">
                                        <p:cTn id="37" dur="indefinite"/>
                                        <p:tgtEl>
                                          <p:spTgt spid="59395">
                                            <p:txEl>
                                              <p:pRg st="6" end="6"/>
                                            </p:txEl>
                                          </p:spTgt>
                                        </p:tgtEl>
                                        <p:attrNameLst>
                                          <p:attrName>style.fontWeight</p:attrName>
                                        </p:attrNameLst>
                                      </p:cBhvr>
                                      <p:to>
                                        <p:strVal val="bold"/>
                                      </p:to>
                                    </p:set>
                                    <p:set>
                                      <p:cBhvr override="childStyle">
                                        <p:cTn id="38" dur="indefinite"/>
                                        <p:tgtEl>
                                          <p:spTgt spid="59395">
                                            <p:txEl>
                                              <p:pRg st="6" end="6"/>
                                            </p:txEl>
                                          </p:spTgt>
                                        </p:tgtEl>
                                        <p:attrNameLst>
                                          <p:attrName>style.textDecorationUnderline</p:attrName>
                                        </p:attrNameLst>
                                      </p:cBhvr>
                                      <p:to>
                                        <p:strVal val="false"/>
                                      </p:to>
                                    </p:set>
                                  </p:childTnLst>
                                </p:cTn>
                              </p:par>
                              <p:par>
                                <p:cTn id="39" presetID="5" presetClass="emph" presetSubtype="1" grpId="0" nodeType="withEffect">
                                  <p:stCondLst>
                                    <p:cond delay="0"/>
                                  </p:stCondLst>
                                  <p:endCondLst>
                                    <p:cond evt="onNext" delay="0">
                                      <p:tgtEl>
                                        <p:sldTgt/>
                                      </p:tgtEl>
                                    </p:cond>
                                  </p:endCondLst>
                                  <p:childTnLst>
                                    <p:set>
                                      <p:cBhvr override="childStyle">
                                        <p:cTn id="40" dur="indefinite"/>
                                        <p:tgtEl>
                                          <p:spTgt spid="59395">
                                            <p:txEl>
                                              <p:pRg st="7" end="7"/>
                                            </p:txEl>
                                          </p:spTgt>
                                        </p:tgtEl>
                                        <p:attrNameLst>
                                          <p:attrName>style.fontStyle</p:attrName>
                                        </p:attrNameLst>
                                      </p:cBhvr>
                                      <p:to>
                                        <p:strVal val="normal"/>
                                      </p:to>
                                    </p:set>
                                    <p:set>
                                      <p:cBhvr override="childStyle">
                                        <p:cTn id="41" dur="indefinite"/>
                                        <p:tgtEl>
                                          <p:spTgt spid="59395">
                                            <p:txEl>
                                              <p:pRg st="7" end="7"/>
                                            </p:txEl>
                                          </p:spTgt>
                                        </p:tgtEl>
                                        <p:attrNameLst>
                                          <p:attrName>style.fontWeight</p:attrName>
                                        </p:attrNameLst>
                                      </p:cBhvr>
                                      <p:to>
                                        <p:strVal val="bold"/>
                                      </p:to>
                                    </p:set>
                                    <p:set>
                                      <p:cBhvr override="childStyle">
                                        <p:cTn id="42" dur="indefinite"/>
                                        <p:tgtEl>
                                          <p:spTgt spid="5939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
        <p:nvSpPr>
          <p:cNvPr id="17" name="Footer Placeholder 16"/>
          <p:cNvSpPr>
            <a:spLocks noGrp="1"/>
          </p:cNvSpPr>
          <p:nvPr>
            <p:ph type="ftr" sz="quarter" idx="10"/>
          </p:nvPr>
        </p:nvSpPr>
        <p:spPr/>
        <p:txBody>
          <a:bodyPr/>
          <a:lstStyle/>
          <a:p>
            <a:pPr>
              <a:defRPr/>
            </a:pPr>
            <a:r>
              <a:rPr lang="en-US" dirty="0" smtClean="0"/>
              <a:t>RF-IN-220</a:t>
            </a:r>
            <a:endParaRPr lang="en-US" dirty="0"/>
          </a:p>
        </p:txBody>
      </p:sp>
      <p:sp>
        <p:nvSpPr>
          <p:cNvPr id="16"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30" name="AutoShape 14"/>
          <p:cNvSpPr>
            <a:spLocks noChangeArrowheads="1"/>
          </p:cNvSpPr>
          <p:nvPr/>
        </p:nvSpPr>
        <p:spPr bwMode="auto">
          <a:xfrm>
            <a:off x="7223761" y="2266950"/>
            <a:ext cx="914400" cy="942975"/>
          </a:xfrm>
          <a:prstGeom prst="foldedCorner">
            <a:avLst>
              <a:gd name="adj" fmla="val 12500"/>
            </a:avLst>
          </a:prstGeom>
          <a:solidFill>
            <a:schemeClr val="accent2">
              <a:lumMod val="75000"/>
            </a:schemeClr>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31" name="Text Box 15"/>
          <p:cNvSpPr txBox="1">
            <a:spLocks noChangeArrowheads="1"/>
          </p:cNvSpPr>
          <p:nvPr/>
        </p:nvSpPr>
        <p:spPr bwMode="auto">
          <a:xfrm>
            <a:off x="7223760" y="3209925"/>
            <a:ext cx="1920240" cy="1708160"/>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UI Viewer</a:t>
            </a:r>
          </a:p>
          <a:p>
            <a:pPr algn="l">
              <a:spcBef>
                <a:spcPct val="50000"/>
              </a:spcBef>
              <a:buFontTx/>
              <a:buChar char="-"/>
            </a:pPr>
            <a:r>
              <a:rPr lang="en-US" sz="1400" dirty="0">
                <a:latin typeface="+mj-lt"/>
                <a:cs typeface="Arial" charset="0"/>
              </a:rPr>
              <a:t> PDF</a:t>
            </a:r>
          </a:p>
          <a:p>
            <a:pPr algn="l">
              <a:spcBef>
                <a:spcPct val="50000"/>
              </a:spcBef>
              <a:buFontTx/>
              <a:buChar char="-"/>
            </a:pPr>
            <a:r>
              <a:rPr lang="en-US" sz="1400" dirty="0">
                <a:latin typeface="+mj-lt"/>
                <a:cs typeface="Arial" charset="0"/>
              </a:rPr>
              <a:t> Excel</a:t>
            </a:r>
          </a:p>
          <a:p>
            <a:pPr algn="l">
              <a:spcBef>
                <a:spcPct val="50000"/>
              </a:spcBef>
              <a:buFontTx/>
              <a:buChar char="-"/>
            </a:pPr>
            <a:r>
              <a:rPr lang="en-US" sz="1400" dirty="0">
                <a:latin typeface="+mj-lt"/>
                <a:cs typeface="Arial" charset="0"/>
              </a:rPr>
              <a:t> User can send to printer</a:t>
            </a:r>
          </a:p>
        </p:txBody>
      </p:sp>
      <p:sp>
        <p:nvSpPr>
          <p:cNvPr id="32"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33"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34"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35"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36"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37" name="Elbow Connector 36"/>
          <p:cNvCxnSpPr>
            <a:stCxn id="36" idx="3"/>
            <a:endCxn id="34"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8" name="Elbow Connector 37"/>
          <p:cNvCxnSpPr>
            <a:stCxn id="34" idx="3"/>
            <a:endCxn id="33"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Elbow Connector 38"/>
          <p:cNvCxnSpPr>
            <a:stCxn id="16" idx="4"/>
            <a:endCxn id="33"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0" name="Elbow Connector 39"/>
          <p:cNvCxnSpPr>
            <a:stCxn id="33" idx="3"/>
            <a:endCxn id="30"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idx="1"/>
          </p:nvPr>
        </p:nvSpPr>
        <p:spPr/>
        <p:txBody>
          <a:bodyPr tIns="45720" bIns="45720"/>
          <a:lstStyle/>
          <a:p>
            <a:pPr eaLnBrk="1" hangingPunct="1"/>
            <a:r>
              <a:rPr lang="en-US" dirty="0" smtClean="0"/>
              <a:t>Reports can be rendered in various formats:</a:t>
            </a:r>
          </a:p>
          <a:p>
            <a:pPr lvl="1" eaLnBrk="1" hangingPunct="1"/>
            <a:r>
              <a:rPr lang="en-US" sz="2000" dirty="0" smtClean="0"/>
              <a:t>.NET UI viewer form (“Document” format)</a:t>
            </a:r>
          </a:p>
          <a:p>
            <a:pPr lvl="1" eaLnBrk="1" hangingPunct="1"/>
            <a:r>
              <a:rPr lang="en-US" sz="2000" dirty="0" smtClean="0"/>
              <a:t>PDF file</a:t>
            </a:r>
          </a:p>
          <a:p>
            <a:pPr lvl="1" eaLnBrk="1" hangingPunct="1"/>
            <a:r>
              <a:rPr lang="en-US" sz="2000" dirty="0" smtClean="0"/>
              <a:t>Excel file</a:t>
            </a:r>
          </a:p>
        </p:txBody>
      </p:sp>
      <p:sp>
        <p:nvSpPr>
          <p:cNvPr id="61442" name="Rectangle 2"/>
          <p:cNvSpPr>
            <a:spLocks noGrp="1" noChangeArrowheads="1"/>
          </p:cNvSpPr>
          <p:nvPr>
            <p:ph type="title"/>
          </p:nvPr>
        </p:nvSpPr>
        <p:spPr/>
        <p:txBody>
          <a:bodyPr anchor="ctr"/>
          <a:lstStyle/>
          <a:p>
            <a:pPr eaLnBrk="1" hangingPunct="1"/>
            <a:r>
              <a:rPr lang="en-US" smtClean="0"/>
              <a:t>Report Output</a:t>
            </a:r>
          </a:p>
        </p:txBody>
      </p:sp>
      <p:sp>
        <p:nvSpPr>
          <p:cNvPr id="4" name="Footer Placeholder 3"/>
          <p:cNvSpPr>
            <a:spLocks noGrp="1"/>
          </p:cNvSpPr>
          <p:nvPr>
            <p:ph type="ftr" sz="quarter" idx="10"/>
          </p:nvPr>
        </p:nvSpPr>
        <p:spPr/>
        <p:txBody>
          <a:bodyPr/>
          <a:lstStyle/>
          <a:p>
            <a:pPr>
              <a:defRPr/>
            </a:pPr>
            <a:r>
              <a:rPr lang="en-US" dirty="0" smtClean="0"/>
              <a:t>RF-IN-230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1443">
                                            <p:txEl>
                                              <p:pRg st="0" end="0"/>
                                            </p:txEl>
                                          </p:spTgt>
                                        </p:tgtEl>
                                        <p:attrNameLst>
                                          <p:attrName>style.fontStyle</p:attrName>
                                        </p:attrNameLst>
                                      </p:cBhvr>
                                      <p:to>
                                        <p:strVal val="normal"/>
                                      </p:to>
                                    </p:set>
                                    <p:set>
                                      <p:cBhvr override="childStyle">
                                        <p:cTn id="7" dur="indefinite"/>
                                        <p:tgtEl>
                                          <p:spTgt spid="61443">
                                            <p:txEl>
                                              <p:pRg st="0" end="0"/>
                                            </p:txEl>
                                          </p:spTgt>
                                        </p:tgtEl>
                                        <p:attrNameLst>
                                          <p:attrName>style.fontWeight</p:attrName>
                                        </p:attrNameLst>
                                      </p:cBhvr>
                                      <p:to>
                                        <p:strVal val="bold"/>
                                      </p:to>
                                    </p:set>
                                    <p:set>
                                      <p:cBhvr override="childStyle">
                                        <p:cTn id="8" dur="indefinite"/>
                                        <p:tgtEl>
                                          <p:spTgt spid="614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1443">
                                            <p:txEl>
                                              <p:pRg st="1" end="1"/>
                                            </p:txEl>
                                          </p:spTgt>
                                        </p:tgtEl>
                                        <p:attrNameLst>
                                          <p:attrName>style.fontStyle</p:attrName>
                                        </p:attrNameLst>
                                      </p:cBhvr>
                                      <p:to>
                                        <p:strVal val="normal"/>
                                      </p:to>
                                    </p:set>
                                    <p:set>
                                      <p:cBhvr override="childStyle">
                                        <p:cTn id="13" dur="indefinite"/>
                                        <p:tgtEl>
                                          <p:spTgt spid="61443">
                                            <p:txEl>
                                              <p:pRg st="1" end="1"/>
                                            </p:txEl>
                                          </p:spTgt>
                                        </p:tgtEl>
                                        <p:attrNameLst>
                                          <p:attrName>style.fontWeight</p:attrName>
                                        </p:attrNameLst>
                                      </p:cBhvr>
                                      <p:to>
                                        <p:strVal val="bold"/>
                                      </p:to>
                                    </p:set>
                                    <p:set>
                                      <p:cBhvr override="childStyle">
                                        <p:cTn id="14" dur="indefinite"/>
                                        <p:tgtEl>
                                          <p:spTgt spid="614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1443">
                                            <p:txEl>
                                              <p:pRg st="2" end="2"/>
                                            </p:txEl>
                                          </p:spTgt>
                                        </p:tgtEl>
                                        <p:attrNameLst>
                                          <p:attrName>style.fontStyle</p:attrName>
                                        </p:attrNameLst>
                                      </p:cBhvr>
                                      <p:to>
                                        <p:strVal val="normal"/>
                                      </p:to>
                                    </p:set>
                                    <p:set>
                                      <p:cBhvr override="childStyle">
                                        <p:cTn id="19" dur="indefinite"/>
                                        <p:tgtEl>
                                          <p:spTgt spid="61443">
                                            <p:txEl>
                                              <p:pRg st="2" end="2"/>
                                            </p:txEl>
                                          </p:spTgt>
                                        </p:tgtEl>
                                        <p:attrNameLst>
                                          <p:attrName>style.fontWeight</p:attrName>
                                        </p:attrNameLst>
                                      </p:cBhvr>
                                      <p:to>
                                        <p:strVal val="bold"/>
                                      </p:to>
                                    </p:set>
                                    <p:set>
                                      <p:cBhvr override="childStyle">
                                        <p:cTn id="20" dur="indefinite"/>
                                        <p:tgtEl>
                                          <p:spTgt spid="614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1443">
                                            <p:txEl>
                                              <p:pRg st="3" end="3"/>
                                            </p:txEl>
                                          </p:spTgt>
                                        </p:tgtEl>
                                        <p:attrNameLst>
                                          <p:attrName>style.fontStyle</p:attrName>
                                        </p:attrNameLst>
                                      </p:cBhvr>
                                      <p:to>
                                        <p:strVal val="normal"/>
                                      </p:to>
                                    </p:set>
                                    <p:set>
                                      <p:cBhvr override="childStyle">
                                        <p:cTn id="25" dur="indefinite"/>
                                        <p:tgtEl>
                                          <p:spTgt spid="61443">
                                            <p:txEl>
                                              <p:pRg st="3" end="3"/>
                                            </p:txEl>
                                          </p:spTgt>
                                        </p:tgtEl>
                                        <p:attrNameLst>
                                          <p:attrName>style.fontWeight</p:attrName>
                                        </p:attrNameLst>
                                      </p:cBhvr>
                                      <p:to>
                                        <p:strVal val="bold"/>
                                      </p:to>
                                    </p:set>
                                    <p:set>
                                      <p:cBhvr override="childStyle">
                                        <p:cTn id="26" dur="indefinite"/>
                                        <p:tgtEl>
                                          <p:spTgt spid="61443">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
        <p:nvSpPr>
          <p:cNvPr id="17" name="Footer Placeholder 16"/>
          <p:cNvSpPr>
            <a:spLocks noGrp="1"/>
          </p:cNvSpPr>
          <p:nvPr>
            <p:ph type="ftr" sz="quarter" idx="10"/>
          </p:nvPr>
        </p:nvSpPr>
        <p:spPr/>
        <p:txBody>
          <a:bodyPr/>
          <a:lstStyle/>
          <a:p>
            <a:pPr>
              <a:defRPr/>
            </a:pPr>
            <a:r>
              <a:rPr lang="en-US" dirty="0" smtClean="0"/>
              <a:t>RF-IN-240</a:t>
            </a:r>
            <a:endParaRPr lang="en-US" dirty="0"/>
          </a:p>
        </p:txBody>
      </p:sp>
      <p:sp>
        <p:nvSpPr>
          <p:cNvPr id="16"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18"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19" name="Text Box 15"/>
          <p:cNvSpPr txBox="1">
            <a:spLocks noChangeArrowheads="1"/>
          </p:cNvSpPr>
          <p:nvPr/>
        </p:nvSpPr>
        <p:spPr bwMode="auto">
          <a:xfrm>
            <a:off x="7223760" y="3209925"/>
            <a:ext cx="1920240" cy="1708160"/>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UI Viewer</a:t>
            </a:r>
          </a:p>
          <a:p>
            <a:pPr algn="l">
              <a:spcBef>
                <a:spcPct val="50000"/>
              </a:spcBef>
              <a:buFontTx/>
              <a:buChar char="-"/>
            </a:pPr>
            <a:r>
              <a:rPr lang="en-US" sz="1400" dirty="0">
                <a:latin typeface="+mj-lt"/>
                <a:cs typeface="Arial" charset="0"/>
              </a:rPr>
              <a:t> PDF</a:t>
            </a:r>
          </a:p>
          <a:p>
            <a:pPr algn="l">
              <a:spcBef>
                <a:spcPct val="50000"/>
              </a:spcBef>
              <a:buFontTx/>
              <a:buChar char="-"/>
            </a:pPr>
            <a:r>
              <a:rPr lang="en-US" sz="1400" dirty="0">
                <a:latin typeface="+mj-lt"/>
                <a:cs typeface="Arial" charset="0"/>
              </a:rPr>
              <a:t> Excel</a:t>
            </a:r>
          </a:p>
          <a:p>
            <a:pPr algn="l">
              <a:spcBef>
                <a:spcPct val="50000"/>
              </a:spcBef>
              <a:buFontTx/>
              <a:buChar char="-"/>
            </a:pPr>
            <a:r>
              <a:rPr lang="en-US" sz="1400" dirty="0">
                <a:latin typeface="+mj-lt"/>
                <a:cs typeface="Arial" charset="0"/>
              </a:rPr>
              <a:t> User can send to printer</a:t>
            </a:r>
          </a:p>
        </p:txBody>
      </p:sp>
      <p:sp>
        <p:nvSpPr>
          <p:cNvPr id="20"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21"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22"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23"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24"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25" name="Elbow Connector 24"/>
          <p:cNvCxnSpPr>
            <a:stCxn id="24" idx="3"/>
            <a:endCxn id="22"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22" idx="3"/>
            <a:endCxn id="21"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16" idx="4"/>
            <a:endCxn id="21"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Elbow Connector 27"/>
          <p:cNvCxnSpPr>
            <a:stCxn id="21" idx="3"/>
            <a:endCxn id="18"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458550" y="2771775"/>
            <a:ext cx="18288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Windows Task </a:t>
            </a:r>
          </a:p>
          <a:p>
            <a:pPr algn="ctr"/>
            <a:r>
              <a:rPr lang="en-US" sz="1800" dirty="0">
                <a:solidFill>
                  <a:schemeClr val="bg1"/>
                </a:solidFill>
                <a:effectLst>
                  <a:outerShdw blurRad="38100" dist="38100" dir="2700000" algn="tl">
                    <a:srgbClr val="000000">
                      <a:alpha val="43137"/>
                    </a:srgbClr>
                  </a:outerShdw>
                </a:effectLst>
                <a:latin typeface="+mj-lt"/>
                <a:cs typeface="Arial" charset="0"/>
              </a:rPr>
              <a:t>Scheduler</a:t>
            </a:r>
          </a:p>
        </p:txBody>
      </p:sp>
      <p:sp>
        <p:nvSpPr>
          <p:cNvPr id="65539" name="Rectangle 4"/>
          <p:cNvSpPr>
            <a:spLocks noChangeArrowheads="1"/>
          </p:cNvSpPr>
          <p:nvPr/>
        </p:nvSpPr>
        <p:spPr bwMode="auto">
          <a:xfrm>
            <a:off x="6979103" y="1247775"/>
            <a:ext cx="1676400" cy="1298448"/>
          </a:xfrm>
          <a:prstGeom prst="roundRect">
            <a:avLst/>
          </a:prstGeom>
          <a:solidFill>
            <a:schemeClr val="accent1"/>
          </a:solidFill>
          <a:ln w="9525">
            <a:noFill/>
            <a:miter lim="800000"/>
            <a:headEnd/>
            <a:tailEnd/>
          </a:ln>
        </p:spPr>
        <p:txBody>
          <a:bodyPr wrap="none" anchor="ctr"/>
          <a:lstStyle/>
          <a:p>
            <a:pPr algn="ctr"/>
            <a:r>
              <a:rPr lang="en-US" sz="1800">
                <a:solidFill>
                  <a:schemeClr val="bg1"/>
                </a:solidFill>
                <a:effectLst>
                  <a:outerShdw blurRad="38100" dist="38100" dir="2700000" algn="tl">
                    <a:srgbClr val="000000">
                      <a:alpha val="43137"/>
                    </a:srgbClr>
                  </a:outerShdw>
                </a:effectLst>
                <a:latin typeface="+mj-lt"/>
                <a:cs typeface="Arial" charset="0"/>
              </a:rPr>
              <a:t>Document </a:t>
            </a:r>
          </a:p>
          <a:p>
            <a:pPr algn="ctr"/>
            <a:r>
              <a:rPr lang="en-US" sz="1800">
                <a:solidFill>
                  <a:schemeClr val="bg1"/>
                </a:solidFill>
                <a:effectLst>
                  <a:outerShdw blurRad="38100" dist="38100" dir="2700000" algn="tl">
                    <a:srgbClr val="000000">
                      <a:alpha val="43137"/>
                    </a:srgbClr>
                  </a:outerShdw>
                </a:effectLst>
                <a:latin typeface="+mj-lt"/>
                <a:cs typeface="Arial" charset="0"/>
              </a:rPr>
              <a:t>Service</a:t>
            </a:r>
          </a:p>
        </p:txBody>
      </p:sp>
      <p:sp>
        <p:nvSpPr>
          <p:cNvPr id="65540" name="Rectangle 5"/>
          <p:cNvSpPr>
            <a:spLocks noChangeArrowheads="1"/>
          </p:cNvSpPr>
          <p:nvPr/>
        </p:nvSpPr>
        <p:spPr bwMode="auto">
          <a:xfrm>
            <a:off x="6979103" y="277177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Printer</a:t>
            </a:r>
          </a:p>
        </p:txBody>
      </p:sp>
      <p:sp>
        <p:nvSpPr>
          <p:cNvPr id="65541" name="Rectangle 6"/>
          <p:cNvSpPr>
            <a:spLocks noChangeArrowheads="1"/>
          </p:cNvSpPr>
          <p:nvPr/>
        </p:nvSpPr>
        <p:spPr bwMode="auto">
          <a:xfrm>
            <a:off x="6979103" y="429577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Email</a:t>
            </a:r>
          </a:p>
          <a:p>
            <a:pPr algn="ctr"/>
            <a:r>
              <a:rPr lang="en-US" sz="1800" dirty="0">
                <a:solidFill>
                  <a:schemeClr val="bg1"/>
                </a:solidFill>
                <a:effectLst>
                  <a:outerShdw blurRad="38100" dist="38100" dir="2700000" algn="tl">
                    <a:srgbClr val="000000">
                      <a:alpha val="43137"/>
                    </a:srgbClr>
                  </a:outerShdw>
                </a:effectLst>
                <a:latin typeface="+mj-lt"/>
                <a:cs typeface="Arial" charset="0"/>
              </a:rPr>
              <a:t>Notifications</a:t>
            </a:r>
          </a:p>
        </p:txBody>
      </p:sp>
      <p:sp>
        <p:nvSpPr>
          <p:cNvPr id="65546" name="Text Box 11"/>
          <p:cNvSpPr txBox="1">
            <a:spLocks noChangeArrowheads="1"/>
          </p:cNvSpPr>
          <p:nvPr/>
        </p:nvSpPr>
        <p:spPr bwMode="auto">
          <a:xfrm>
            <a:off x="2275115" y="3000375"/>
            <a:ext cx="1359940" cy="307777"/>
          </a:xfrm>
          <a:prstGeom prst="rect">
            <a:avLst/>
          </a:prstGeom>
          <a:noFill/>
          <a:ln w="9525">
            <a:noFill/>
            <a:miter lim="800000"/>
            <a:headEnd/>
            <a:tailEnd/>
          </a:ln>
        </p:spPr>
        <p:txBody>
          <a:bodyPr wrap="square">
            <a:spAutoFit/>
          </a:bodyPr>
          <a:lstStyle/>
          <a:p>
            <a:pPr algn="ctr"/>
            <a:r>
              <a:rPr lang="en-US" sz="1400" dirty="0">
                <a:latin typeface="+mj-lt"/>
                <a:cs typeface="Arial" charset="0"/>
              </a:rPr>
              <a:t>Batch ID</a:t>
            </a:r>
          </a:p>
        </p:txBody>
      </p:sp>
      <p:sp>
        <p:nvSpPr>
          <p:cNvPr id="65548" name="Text Box 13"/>
          <p:cNvSpPr txBox="1">
            <a:spLocks noChangeArrowheads="1"/>
          </p:cNvSpPr>
          <p:nvPr/>
        </p:nvSpPr>
        <p:spPr bwMode="auto">
          <a:xfrm>
            <a:off x="3648075" y="4086225"/>
            <a:ext cx="2362200" cy="1708160"/>
          </a:xfrm>
          <a:prstGeom prst="rect">
            <a:avLst/>
          </a:prstGeom>
          <a:noFill/>
          <a:ln w="9525">
            <a:noFill/>
            <a:miter lim="800000"/>
            <a:headEnd/>
            <a:tailEnd/>
          </a:ln>
        </p:spPr>
        <p:txBody>
          <a:bodyPr>
            <a:spAutoFit/>
          </a:bodyPr>
          <a:lstStyle/>
          <a:p>
            <a:pPr algn="l">
              <a:spcBef>
                <a:spcPct val="50000"/>
              </a:spcBef>
              <a:buFontTx/>
              <a:buChar char="-"/>
            </a:pPr>
            <a:r>
              <a:rPr lang="en-US" sz="1400" dirty="0">
                <a:latin typeface="+mj-lt"/>
                <a:cs typeface="Arial" charset="0"/>
              </a:rPr>
              <a:t> Runs Reports in Batch Queue</a:t>
            </a:r>
          </a:p>
          <a:p>
            <a:pPr algn="l">
              <a:spcBef>
                <a:spcPct val="50000"/>
              </a:spcBef>
              <a:buFontTx/>
              <a:buChar char="-"/>
            </a:pPr>
            <a:r>
              <a:rPr lang="en-US" sz="1400" dirty="0">
                <a:latin typeface="+mj-lt"/>
                <a:cs typeface="Arial" charset="0"/>
              </a:rPr>
              <a:t> For each Report:</a:t>
            </a:r>
          </a:p>
          <a:p>
            <a:pPr lvl="1" algn="l">
              <a:spcBef>
                <a:spcPct val="50000"/>
              </a:spcBef>
              <a:buFontTx/>
              <a:buChar char="-"/>
            </a:pPr>
            <a:r>
              <a:rPr lang="en-US" sz="1400" dirty="0">
                <a:latin typeface="+mj-lt"/>
                <a:cs typeface="Arial" charset="0"/>
              </a:rPr>
              <a:t> Queries Data Source</a:t>
            </a:r>
          </a:p>
          <a:p>
            <a:pPr lvl="1" algn="l">
              <a:spcBef>
                <a:spcPct val="50000"/>
              </a:spcBef>
              <a:buFontTx/>
              <a:buChar char="-"/>
            </a:pPr>
            <a:r>
              <a:rPr lang="en-US" sz="1400" dirty="0">
                <a:latin typeface="+mj-lt"/>
                <a:cs typeface="Arial" charset="0"/>
              </a:rPr>
              <a:t> Renders Report</a:t>
            </a:r>
          </a:p>
        </p:txBody>
      </p:sp>
      <p:sp>
        <p:nvSpPr>
          <p:cNvPr id="65549" name="Text Box 14"/>
          <p:cNvSpPr txBox="1">
            <a:spLocks noChangeArrowheads="1"/>
          </p:cNvSpPr>
          <p:nvPr/>
        </p:nvSpPr>
        <p:spPr bwMode="auto">
          <a:xfrm>
            <a:off x="458550" y="4067175"/>
            <a:ext cx="2362200" cy="1277273"/>
          </a:xfrm>
          <a:prstGeom prst="rect">
            <a:avLst/>
          </a:prstGeom>
          <a:noFill/>
          <a:ln w="9525">
            <a:noFill/>
            <a:miter lim="800000"/>
            <a:headEnd/>
            <a:tailEnd/>
          </a:ln>
        </p:spPr>
        <p:txBody>
          <a:bodyPr>
            <a:spAutoFit/>
          </a:bodyPr>
          <a:lstStyle/>
          <a:p>
            <a:pPr algn="l">
              <a:spcBef>
                <a:spcPct val="50000"/>
              </a:spcBef>
              <a:buFontTx/>
              <a:buChar char="-"/>
            </a:pPr>
            <a:r>
              <a:rPr lang="en-US" sz="1400" dirty="0">
                <a:latin typeface="+mj-lt"/>
                <a:cs typeface="Arial" charset="0"/>
              </a:rPr>
              <a:t> Fires at time interval appropriate for batch queue</a:t>
            </a:r>
          </a:p>
          <a:p>
            <a:pPr algn="l">
              <a:spcBef>
                <a:spcPct val="50000"/>
              </a:spcBef>
              <a:buFontTx/>
              <a:buChar char="-"/>
            </a:pPr>
            <a:r>
              <a:rPr lang="en-US" sz="1400" dirty="0">
                <a:latin typeface="+mj-lt"/>
                <a:cs typeface="Arial" charset="0"/>
              </a:rPr>
              <a:t> e.g. Daily, Weekly, Monthly</a:t>
            </a:r>
          </a:p>
        </p:txBody>
      </p:sp>
      <p:sp>
        <p:nvSpPr>
          <p:cNvPr id="65550" name="Text Box 26"/>
          <p:cNvSpPr txBox="1">
            <a:spLocks noChangeArrowheads="1"/>
          </p:cNvSpPr>
          <p:nvPr/>
        </p:nvSpPr>
        <p:spPr bwMode="auto">
          <a:xfrm>
            <a:off x="3648075" y="2254250"/>
            <a:ext cx="1828800" cy="523220"/>
          </a:xfrm>
          <a:prstGeom prst="rect">
            <a:avLst/>
          </a:prstGeom>
          <a:noFill/>
          <a:ln w="9525">
            <a:noFill/>
            <a:miter lim="800000"/>
            <a:headEnd/>
            <a:tailEnd/>
          </a:ln>
        </p:spPr>
        <p:txBody>
          <a:bodyPr wrap="square">
            <a:spAutoFit/>
          </a:bodyPr>
          <a:lstStyle/>
          <a:p>
            <a:pPr algn="ctr">
              <a:spcBef>
                <a:spcPct val="50000"/>
              </a:spcBef>
            </a:pPr>
            <a:r>
              <a:rPr lang="en-US" sz="1400" dirty="0">
                <a:latin typeface="+mj-lt"/>
                <a:cs typeface="Arial" charset="0"/>
              </a:rPr>
              <a:t>Report Batch Processor</a:t>
            </a:r>
          </a:p>
        </p:txBody>
      </p:sp>
      <p:sp>
        <p:nvSpPr>
          <p:cNvPr id="26" name="Title 25"/>
          <p:cNvSpPr>
            <a:spLocks noGrp="1"/>
          </p:cNvSpPr>
          <p:nvPr>
            <p:ph type="title"/>
          </p:nvPr>
        </p:nvSpPr>
        <p:spPr/>
        <p:txBody>
          <a:bodyPr>
            <a:normAutofit/>
          </a:bodyPr>
          <a:lstStyle/>
          <a:p>
            <a:r>
              <a:rPr lang="en-US" dirty="0" smtClean="0">
                <a:latin typeface="+mj-lt"/>
              </a:rPr>
              <a:t>Reporting Server Architecture</a:t>
            </a:r>
            <a:endParaRPr lang="en-US" dirty="0">
              <a:latin typeface="+mj-lt"/>
            </a:endParaRPr>
          </a:p>
        </p:txBody>
      </p:sp>
      <p:sp>
        <p:nvSpPr>
          <p:cNvPr id="28" name="Footer Placeholder 27"/>
          <p:cNvSpPr>
            <a:spLocks noGrp="1"/>
          </p:cNvSpPr>
          <p:nvPr>
            <p:ph type="ftr" sz="quarter" idx="10"/>
          </p:nvPr>
        </p:nvSpPr>
        <p:spPr/>
        <p:txBody>
          <a:bodyPr/>
          <a:lstStyle/>
          <a:p>
            <a:pPr>
              <a:defRPr/>
            </a:pPr>
            <a:r>
              <a:rPr lang="en-US" dirty="0" smtClean="0">
                <a:latin typeface="+mj-lt"/>
              </a:rPr>
              <a:t>RF-IN-250</a:t>
            </a:r>
            <a:endParaRPr lang="en-US" dirty="0">
              <a:latin typeface="+mj-lt"/>
            </a:endParaRPr>
          </a:p>
        </p:txBody>
      </p:sp>
      <p:grpSp>
        <p:nvGrpSpPr>
          <p:cNvPr id="29" name="Group 28"/>
          <p:cNvGrpSpPr/>
          <p:nvPr/>
        </p:nvGrpSpPr>
        <p:grpSpPr>
          <a:xfrm>
            <a:off x="3648075" y="2771775"/>
            <a:ext cx="1828800" cy="1298448"/>
            <a:chOff x="3655219" y="2771775"/>
            <a:chExt cx="1828800" cy="1298448"/>
          </a:xfrm>
        </p:grpSpPr>
        <p:sp>
          <p:nvSpPr>
            <p:cNvPr id="65561" name="Rectangle 37"/>
            <p:cNvSpPr>
              <a:spLocks noChangeArrowheads="1"/>
            </p:cNvSpPr>
            <p:nvPr/>
          </p:nvSpPr>
          <p:spPr bwMode="auto">
            <a:xfrm>
              <a:off x="3655219" y="2771775"/>
              <a:ext cx="1828800" cy="1298448"/>
            </a:xfrm>
            <a:prstGeom prst="roundRect">
              <a:avLst/>
            </a:prstGeom>
            <a:noFill/>
            <a:ln w="38100">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grpSp>
          <p:nvGrpSpPr>
            <p:cNvPr id="41" name="Group 40"/>
            <p:cNvGrpSpPr/>
            <p:nvPr/>
          </p:nvGrpSpPr>
          <p:grpSpPr>
            <a:xfrm>
              <a:off x="3764757" y="3067000"/>
              <a:ext cx="1609725" cy="749080"/>
              <a:chOff x="561681" y="1295399"/>
              <a:chExt cx="7696200" cy="3581401"/>
            </a:xfrm>
          </p:grpSpPr>
          <p:sp>
            <p:nvSpPr>
              <p:cNvPr id="42" name="AutoShape 13"/>
              <p:cNvSpPr>
                <a:spLocks noChangeArrowheads="1"/>
              </p:cNvSpPr>
              <p:nvPr/>
            </p:nvSpPr>
            <p:spPr bwMode="auto">
              <a:xfrm>
                <a:off x="2542881" y="3352800"/>
                <a:ext cx="1295400" cy="1524000"/>
              </a:xfrm>
              <a:prstGeom prst="can">
                <a:avLst>
                  <a:gd name="adj" fmla="val 29412"/>
                </a:avLst>
              </a:prstGeom>
              <a:solidFill>
                <a:schemeClr val="accent1"/>
              </a:solidFill>
              <a:ln w="9525">
                <a:solidFill>
                  <a:schemeClr val="tx1">
                    <a:lumMod val="75000"/>
                    <a:lumOff val="25000"/>
                  </a:schemeClr>
                </a:solid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43" name="AutoShape 14"/>
              <p:cNvSpPr>
                <a:spLocks noChangeArrowheads="1"/>
              </p:cNvSpPr>
              <p:nvPr/>
            </p:nvSpPr>
            <p:spPr bwMode="auto">
              <a:xfrm>
                <a:off x="7343481" y="2266950"/>
                <a:ext cx="914400" cy="942975"/>
              </a:xfrm>
              <a:prstGeom prst="foldedCorner">
                <a:avLst>
                  <a:gd name="adj" fmla="val 12500"/>
                </a:avLst>
              </a:prstGeom>
              <a:solidFill>
                <a:schemeClr val="accent1"/>
              </a:solidFill>
              <a:ln w="9525">
                <a:solidFill>
                  <a:schemeClr val="tx1">
                    <a:lumMod val="75000"/>
                    <a:lumOff val="25000"/>
                  </a:schemeClr>
                </a:solid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44" name="Rectangle 17"/>
              <p:cNvSpPr>
                <a:spLocks noChangeArrowheads="1"/>
              </p:cNvSpPr>
              <p:nvPr/>
            </p:nvSpPr>
            <p:spPr bwMode="auto">
              <a:xfrm>
                <a:off x="5057481" y="2228850"/>
                <a:ext cx="1371600" cy="1021556"/>
              </a:xfrm>
              <a:prstGeom prst="roundRect">
                <a:avLst/>
              </a:prstGeom>
              <a:solidFill>
                <a:schemeClr val="accent1"/>
              </a:solidFill>
              <a:ln w="3175">
                <a:solidFill>
                  <a:schemeClr val="tx1">
                    <a:lumMod val="75000"/>
                    <a:lumOff val="2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45" name="Rectangle 18"/>
              <p:cNvSpPr>
                <a:spLocks noChangeArrowheads="1"/>
              </p:cNvSpPr>
              <p:nvPr/>
            </p:nvSpPr>
            <p:spPr bwMode="auto">
              <a:xfrm>
                <a:off x="2542881" y="1352550"/>
                <a:ext cx="1295400" cy="1021556"/>
              </a:xfrm>
              <a:prstGeom prst="roundRect">
                <a:avLst/>
              </a:prstGeom>
              <a:solidFill>
                <a:schemeClr val="accent1"/>
              </a:solidFill>
              <a:ln w="3175">
                <a:solidFill>
                  <a:schemeClr val="tx1">
                    <a:lumMod val="75000"/>
                    <a:lumOff val="2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46" name="AutoShape 24"/>
              <p:cNvSpPr>
                <a:spLocks noChangeArrowheads="1"/>
              </p:cNvSpPr>
              <p:nvPr/>
            </p:nvSpPr>
            <p:spPr bwMode="auto">
              <a:xfrm>
                <a:off x="561681" y="1295399"/>
                <a:ext cx="1066800" cy="1133475"/>
              </a:xfrm>
              <a:prstGeom prst="foldedCorner">
                <a:avLst>
                  <a:gd name="adj" fmla="val 12500"/>
                </a:avLst>
              </a:prstGeom>
              <a:solidFill>
                <a:schemeClr val="accent1"/>
              </a:solidFill>
              <a:ln w="9525">
                <a:solidFill>
                  <a:schemeClr val="tx1">
                    <a:lumMod val="75000"/>
                    <a:lumOff val="25000"/>
                  </a:schemeClr>
                </a:solid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47" name="Elbow Connector 46"/>
              <p:cNvCxnSpPr>
                <a:stCxn id="46" idx="3"/>
                <a:endCxn id="45" idx="1"/>
              </p:cNvCxnSpPr>
              <p:nvPr/>
            </p:nvCxnSpPr>
            <p:spPr>
              <a:xfrm>
                <a:off x="1628481" y="1862137"/>
                <a:ext cx="914400" cy="1191"/>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8" name="Elbow Connector 47"/>
              <p:cNvCxnSpPr>
                <a:stCxn id="45" idx="3"/>
                <a:endCxn id="44" idx="1"/>
              </p:cNvCxnSpPr>
              <p:nvPr/>
            </p:nvCxnSpPr>
            <p:spPr>
              <a:xfrm>
                <a:off x="3838281" y="1863328"/>
                <a:ext cx="1219200" cy="87630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9" name="Elbow Connector 48"/>
              <p:cNvCxnSpPr>
                <a:stCxn id="42" idx="4"/>
                <a:endCxn id="44" idx="1"/>
              </p:cNvCxnSpPr>
              <p:nvPr/>
            </p:nvCxnSpPr>
            <p:spPr>
              <a:xfrm flipV="1">
                <a:off x="3838281" y="2739628"/>
                <a:ext cx="1219200" cy="1375172"/>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44" idx="3"/>
                <a:endCxn id="43" idx="1"/>
              </p:cNvCxnSpPr>
              <p:nvPr/>
            </p:nvCxnSpPr>
            <p:spPr>
              <a:xfrm flipV="1">
                <a:off x="6429081" y="2738438"/>
                <a:ext cx="914400" cy="119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grpSp>
      </p:grpSp>
      <p:cxnSp>
        <p:nvCxnSpPr>
          <p:cNvPr id="52" name="Elbow Connector 51"/>
          <p:cNvCxnSpPr>
            <a:stCxn id="65538" idx="3"/>
            <a:endCxn id="65561" idx="1"/>
          </p:cNvCxnSpPr>
          <p:nvPr/>
        </p:nvCxnSpPr>
        <p:spPr>
          <a:xfrm>
            <a:off x="2287350" y="3420999"/>
            <a:ext cx="1360725"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4" name="Elbow Connector 53"/>
          <p:cNvCxnSpPr>
            <a:stCxn id="65561" idx="3"/>
            <a:endCxn id="65539" idx="1"/>
          </p:cNvCxnSpPr>
          <p:nvPr/>
        </p:nvCxnSpPr>
        <p:spPr>
          <a:xfrm flipV="1">
            <a:off x="5476875" y="189699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6" name="Elbow Connector 55"/>
          <p:cNvCxnSpPr>
            <a:stCxn id="65561" idx="3"/>
            <a:endCxn id="65540" idx="1"/>
          </p:cNvCxnSpPr>
          <p:nvPr/>
        </p:nvCxnSpPr>
        <p:spPr>
          <a:xfrm>
            <a:off x="5476875" y="3420999"/>
            <a:ext cx="1502228"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8" name="Elbow Connector 57"/>
          <p:cNvCxnSpPr>
            <a:stCxn id="65561" idx="3"/>
            <a:endCxn id="65541" idx="1"/>
          </p:cNvCxnSpPr>
          <p:nvPr/>
        </p:nvCxnSpPr>
        <p:spPr>
          <a:xfrm>
            <a:off x="5476875" y="342099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Facilities</a:t>
            </a:r>
          </a:p>
        </p:txBody>
      </p:sp>
      <p:grpSp>
        <p:nvGrpSpPr>
          <p:cNvPr id="5123" name="Group 92"/>
          <p:cNvGrpSpPr>
            <a:grpSpLocks/>
          </p:cNvGrpSpPr>
          <p:nvPr/>
        </p:nvGrpSpPr>
        <p:grpSpPr bwMode="auto">
          <a:xfrm>
            <a:off x="1138238" y="982663"/>
            <a:ext cx="6869112" cy="5037137"/>
            <a:chOff x="717" y="979"/>
            <a:chExt cx="4327" cy="3173"/>
          </a:xfrm>
        </p:grpSpPr>
        <p:grpSp>
          <p:nvGrpSpPr>
            <p:cNvPr id="5124" name="Group 78"/>
            <p:cNvGrpSpPr>
              <a:grpSpLocks/>
            </p:cNvGrpSpPr>
            <p:nvPr/>
          </p:nvGrpSpPr>
          <p:grpSpPr bwMode="auto">
            <a:xfrm>
              <a:off x="718" y="3231"/>
              <a:ext cx="4320" cy="921"/>
              <a:chOff x="718" y="3339"/>
              <a:chExt cx="4320" cy="921"/>
            </a:xfrm>
          </p:grpSpPr>
          <p:grpSp>
            <p:nvGrpSpPr>
              <p:cNvPr id="5176" name="Group 76"/>
              <p:cNvGrpSpPr>
                <a:grpSpLocks/>
              </p:cNvGrpSpPr>
              <p:nvPr/>
            </p:nvGrpSpPr>
            <p:grpSpPr bwMode="auto">
              <a:xfrm>
                <a:off x="4174" y="3339"/>
                <a:ext cx="864" cy="921"/>
                <a:chOff x="4174" y="3339"/>
                <a:chExt cx="864" cy="921"/>
              </a:xfrm>
            </p:grpSpPr>
            <p:sp>
              <p:nvSpPr>
                <p:cNvPr id="5196" name="Text Box 29"/>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Smoking</a:t>
                  </a:r>
                </a:p>
              </p:txBody>
            </p:sp>
            <p:grpSp>
              <p:nvGrpSpPr>
                <p:cNvPr id="5197" name="Group 65"/>
                <p:cNvGrpSpPr>
                  <a:grpSpLocks/>
                </p:cNvGrpSpPr>
                <p:nvPr/>
              </p:nvGrpSpPr>
              <p:grpSpPr bwMode="auto">
                <a:xfrm>
                  <a:off x="4260" y="3339"/>
                  <a:ext cx="691" cy="691"/>
                  <a:chOff x="4332" y="3206"/>
                  <a:chExt cx="638" cy="628"/>
                </a:xfrm>
              </p:grpSpPr>
              <p:sp>
                <p:nvSpPr>
                  <p:cNvPr id="5198" name="AutoShape 30"/>
                  <p:cNvSpPr>
                    <a:spLocks noChangeArrowheads="1"/>
                  </p:cNvSpPr>
                  <p:nvPr/>
                </p:nvSpPr>
                <p:spPr bwMode="auto">
                  <a:xfrm>
                    <a:off x="4332" y="3206"/>
                    <a:ext cx="638" cy="628"/>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99" name="Group 64"/>
                  <p:cNvGrpSpPr>
                    <a:grpSpLocks/>
                  </p:cNvGrpSpPr>
                  <p:nvPr/>
                </p:nvGrpSpPr>
                <p:grpSpPr bwMode="auto">
                  <a:xfrm>
                    <a:off x="4426" y="3364"/>
                    <a:ext cx="441" cy="277"/>
                    <a:chOff x="4507" y="3397"/>
                    <a:chExt cx="316" cy="198"/>
                  </a:xfrm>
                </p:grpSpPr>
                <p:grpSp>
                  <p:nvGrpSpPr>
                    <p:cNvPr id="5200" name="Group 32"/>
                    <p:cNvGrpSpPr>
                      <a:grpSpLocks/>
                    </p:cNvGrpSpPr>
                    <p:nvPr/>
                  </p:nvGrpSpPr>
                  <p:grpSpPr bwMode="auto">
                    <a:xfrm>
                      <a:off x="4507" y="3549"/>
                      <a:ext cx="316" cy="46"/>
                      <a:chOff x="4682" y="3335"/>
                      <a:chExt cx="337" cy="49"/>
                    </a:xfrm>
                  </p:grpSpPr>
                  <p:sp>
                    <p:nvSpPr>
                      <p:cNvPr id="5204" name="Rectangle 33"/>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pPr algn="ctr"/>
                        <a:endParaRPr lang="en-US">
                          <a:latin typeface="+mj-lt"/>
                        </a:endParaRPr>
                      </a:p>
                    </p:txBody>
                  </p:sp>
                  <p:sp>
                    <p:nvSpPr>
                      <p:cNvPr id="5205" name="Rectangle 34"/>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pPr algn="ctr"/>
                        <a:endParaRPr lang="en-US">
                          <a:latin typeface="+mj-lt"/>
                        </a:endParaRPr>
                      </a:p>
                    </p:txBody>
                  </p:sp>
                  <p:sp>
                    <p:nvSpPr>
                      <p:cNvPr id="68643" name="Rectangle 35"/>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pPr algn="ctr">
                          <a:defRPr/>
                        </a:pPr>
                        <a:endParaRPr lang="en-US">
                          <a:latin typeface="+mj-lt"/>
                        </a:endParaRPr>
                      </a:p>
                    </p:txBody>
                  </p:sp>
                </p:grpSp>
                <p:grpSp>
                  <p:nvGrpSpPr>
                    <p:cNvPr id="5201" name="Group 36"/>
                    <p:cNvGrpSpPr>
                      <a:grpSpLocks/>
                    </p:cNvGrpSpPr>
                    <p:nvPr/>
                  </p:nvGrpSpPr>
                  <p:grpSpPr bwMode="auto">
                    <a:xfrm>
                      <a:off x="4638" y="3397"/>
                      <a:ext cx="185" cy="147"/>
                      <a:chOff x="4822" y="3171"/>
                      <a:chExt cx="197" cy="158"/>
                    </a:xfrm>
                  </p:grpSpPr>
                  <p:sp>
                    <p:nvSpPr>
                      <p:cNvPr id="68645" name="Freeform 37"/>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lgn="ctr">
                          <a:defRPr/>
                        </a:pPr>
                        <a:endParaRPr lang="en-US">
                          <a:latin typeface="+mj-lt"/>
                        </a:endParaRPr>
                      </a:p>
                    </p:txBody>
                  </p:sp>
                  <p:sp>
                    <p:nvSpPr>
                      <p:cNvPr id="68646" name="Freeform 38"/>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lgn="ctr">
                          <a:defRPr/>
                        </a:pPr>
                        <a:endParaRPr lang="en-US">
                          <a:latin typeface="+mj-lt"/>
                        </a:endParaRPr>
                      </a:p>
                    </p:txBody>
                  </p:sp>
                </p:grpSp>
              </p:grpSp>
            </p:grpSp>
          </p:grpSp>
          <p:grpSp>
            <p:nvGrpSpPr>
              <p:cNvPr id="5177" name="Group 75"/>
              <p:cNvGrpSpPr>
                <a:grpSpLocks/>
              </p:cNvGrpSpPr>
              <p:nvPr/>
            </p:nvGrpSpPr>
            <p:grpSpPr bwMode="auto">
              <a:xfrm>
                <a:off x="2447" y="3339"/>
                <a:ext cx="864" cy="921"/>
                <a:chOff x="2447" y="3339"/>
                <a:chExt cx="864" cy="921"/>
              </a:xfrm>
            </p:grpSpPr>
            <p:sp>
              <p:nvSpPr>
                <p:cNvPr id="5190" name="Text Box 40"/>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Parking</a:t>
                  </a:r>
                </a:p>
              </p:txBody>
            </p:sp>
            <p:grpSp>
              <p:nvGrpSpPr>
                <p:cNvPr id="5191" name="Group 41"/>
                <p:cNvGrpSpPr>
                  <a:grpSpLocks/>
                </p:cNvGrpSpPr>
                <p:nvPr/>
              </p:nvGrpSpPr>
              <p:grpSpPr bwMode="auto">
                <a:xfrm>
                  <a:off x="2532" y="3339"/>
                  <a:ext cx="691" cy="691"/>
                  <a:chOff x="2544" y="3017"/>
                  <a:chExt cx="681" cy="679"/>
                </a:xfrm>
              </p:grpSpPr>
              <p:sp>
                <p:nvSpPr>
                  <p:cNvPr id="5192" name="AutoShape 42"/>
                  <p:cNvSpPr>
                    <a:spLocks noChangeArrowheads="1"/>
                  </p:cNvSpPr>
                  <p:nvPr/>
                </p:nvSpPr>
                <p:spPr bwMode="auto">
                  <a:xfrm>
                    <a:off x="2544" y="3017"/>
                    <a:ext cx="681" cy="679"/>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93" name="Group 43"/>
                  <p:cNvGrpSpPr>
                    <a:grpSpLocks/>
                  </p:cNvGrpSpPr>
                  <p:nvPr/>
                </p:nvGrpSpPr>
                <p:grpSpPr bwMode="auto">
                  <a:xfrm>
                    <a:off x="2697" y="3120"/>
                    <a:ext cx="375" cy="497"/>
                    <a:chOff x="2712" y="3093"/>
                    <a:chExt cx="375" cy="497"/>
                  </a:xfrm>
                </p:grpSpPr>
                <p:sp>
                  <p:nvSpPr>
                    <p:cNvPr id="5194" name="Freeform 44"/>
                    <p:cNvSpPr>
                      <a:spLocks/>
                    </p:cNvSpPr>
                    <p:nvPr/>
                  </p:nvSpPr>
                  <p:spPr bwMode="auto">
                    <a:xfrm>
                      <a:off x="2712" y="3093"/>
                      <a:ext cx="375" cy="497"/>
                    </a:xfrm>
                    <a:custGeom>
                      <a:avLst/>
                      <a:gdLst>
                        <a:gd name="T0" fmla="*/ 0 w 1503"/>
                        <a:gd name="T1" fmla="*/ 0 h 1989"/>
                        <a:gd name="T2" fmla="*/ 15 w 1503"/>
                        <a:gd name="T3" fmla="*/ 0 h 1989"/>
                        <a:gd name="T4" fmla="*/ 17 w 1503"/>
                        <a:gd name="T5" fmla="*/ 0 h 1989"/>
                        <a:gd name="T6" fmla="*/ 18 w 1503"/>
                        <a:gd name="T7" fmla="*/ 0 h 1989"/>
                        <a:gd name="T8" fmla="*/ 19 w 1503"/>
                        <a:gd name="T9" fmla="*/ 1 h 1989"/>
                        <a:gd name="T10" fmla="*/ 20 w 1503"/>
                        <a:gd name="T11" fmla="*/ 1 h 1989"/>
                        <a:gd name="T12" fmla="*/ 20 w 1503"/>
                        <a:gd name="T13" fmla="*/ 2 h 1989"/>
                        <a:gd name="T14" fmla="*/ 21 w 1503"/>
                        <a:gd name="T15" fmla="*/ 3 h 1989"/>
                        <a:gd name="T16" fmla="*/ 22 w 1503"/>
                        <a:gd name="T17" fmla="*/ 4 h 1989"/>
                        <a:gd name="T18" fmla="*/ 22 w 1503"/>
                        <a:gd name="T19" fmla="*/ 5 h 1989"/>
                        <a:gd name="T20" fmla="*/ 23 w 1503"/>
                        <a:gd name="T21" fmla="*/ 6 h 1989"/>
                        <a:gd name="T22" fmla="*/ 23 w 1503"/>
                        <a:gd name="T23" fmla="*/ 7 h 1989"/>
                        <a:gd name="T24" fmla="*/ 23 w 1503"/>
                        <a:gd name="T25" fmla="*/ 8 h 1989"/>
                        <a:gd name="T26" fmla="*/ 23 w 1503"/>
                        <a:gd name="T27" fmla="*/ 8 h 1989"/>
                        <a:gd name="T28" fmla="*/ 23 w 1503"/>
                        <a:gd name="T29" fmla="*/ 9 h 1989"/>
                        <a:gd name="T30" fmla="*/ 23 w 1503"/>
                        <a:gd name="T31" fmla="*/ 10 h 1989"/>
                        <a:gd name="T32" fmla="*/ 23 w 1503"/>
                        <a:gd name="T33" fmla="*/ 11 h 1989"/>
                        <a:gd name="T34" fmla="*/ 23 w 1503"/>
                        <a:gd name="T35" fmla="*/ 12 h 1989"/>
                        <a:gd name="T36" fmla="*/ 23 w 1503"/>
                        <a:gd name="T37" fmla="*/ 13 h 1989"/>
                        <a:gd name="T38" fmla="*/ 23 w 1503"/>
                        <a:gd name="T39" fmla="*/ 14 h 1989"/>
                        <a:gd name="T40" fmla="*/ 22 w 1503"/>
                        <a:gd name="T41" fmla="*/ 15 h 1989"/>
                        <a:gd name="T42" fmla="*/ 22 w 1503"/>
                        <a:gd name="T43" fmla="*/ 16 h 1989"/>
                        <a:gd name="T44" fmla="*/ 21 w 1503"/>
                        <a:gd name="T45" fmla="*/ 17 h 1989"/>
                        <a:gd name="T46" fmla="*/ 20 w 1503"/>
                        <a:gd name="T47" fmla="*/ 17 h 1989"/>
                        <a:gd name="T48" fmla="*/ 20 w 1503"/>
                        <a:gd name="T49" fmla="*/ 18 h 1989"/>
                        <a:gd name="T50" fmla="*/ 19 w 1503"/>
                        <a:gd name="T51" fmla="*/ 19 h 1989"/>
                        <a:gd name="T52" fmla="*/ 18 w 1503"/>
                        <a:gd name="T53" fmla="*/ 19 h 1989"/>
                        <a:gd name="T54" fmla="*/ 17 w 1503"/>
                        <a:gd name="T55" fmla="*/ 19 h 1989"/>
                        <a:gd name="T56" fmla="*/ 16 w 1503"/>
                        <a:gd name="T57" fmla="*/ 20 h 1989"/>
                        <a:gd name="T58" fmla="*/ 15 w 1503"/>
                        <a:gd name="T59" fmla="*/ 20 h 1989"/>
                        <a:gd name="T60" fmla="*/ 15 w 1503"/>
                        <a:gd name="T61" fmla="*/ 20 h 1989"/>
                        <a:gd name="T62" fmla="*/ 6 w 1503"/>
                        <a:gd name="T63" fmla="*/ 20 h 1989"/>
                        <a:gd name="T64" fmla="*/ 6 w 1503"/>
                        <a:gd name="T65" fmla="*/ 31 h 1989"/>
                        <a:gd name="T66" fmla="*/ 0 w 1503"/>
                        <a:gd name="T67" fmla="*/ 31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pPr algn="ctr"/>
                      <a:endParaRPr lang="en-US">
                        <a:latin typeface="+mj-lt"/>
                      </a:endParaRPr>
                    </a:p>
                  </p:txBody>
                </p:sp>
                <p:sp>
                  <p:nvSpPr>
                    <p:cNvPr id="5195" name="Freeform 45"/>
                    <p:cNvSpPr>
                      <a:spLocks/>
                    </p:cNvSpPr>
                    <p:nvPr/>
                  </p:nvSpPr>
                  <p:spPr bwMode="auto">
                    <a:xfrm>
                      <a:off x="2812" y="3175"/>
                      <a:ext cx="175" cy="142"/>
                    </a:xfrm>
                    <a:custGeom>
                      <a:avLst/>
                      <a:gdLst>
                        <a:gd name="T0" fmla="*/ 0 w 702"/>
                        <a:gd name="T1" fmla="*/ 0 h 569"/>
                        <a:gd name="T2" fmla="*/ 0 w 702"/>
                        <a:gd name="T3" fmla="*/ 9 h 569"/>
                        <a:gd name="T4" fmla="*/ 8 w 702"/>
                        <a:gd name="T5" fmla="*/ 9 h 569"/>
                        <a:gd name="T6" fmla="*/ 8 w 702"/>
                        <a:gd name="T7" fmla="*/ 9 h 569"/>
                        <a:gd name="T8" fmla="*/ 8 w 702"/>
                        <a:gd name="T9" fmla="*/ 9 h 569"/>
                        <a:gd name="T10" fmla="*/ 9 w 702"/>
                        <a:gd name="T11" fmla="*/ 9 h 569"/>
                        <a:gd name="T12" fmla="*/ 9 w 702"/>
                        <a:gd name="T13" fmla="*/ 8 h 569"/>
                        <a:gd name="T14" fmla="*/ 9 w 702"/>
                        <a:gd name="T15" fmla="*/ 8 h 569"/>
                        <a:gd name="T16" fmla="*/ 10 w 702"/>
                        <a:gd name="T17" fmla="*/ 8 h 569"/>
                        <a:gd name="T18" fmla="*/ 10 w 702"/>
                        <a:gd name="T19" fmla="*/ 7 h 569"/>
                        <a:gd name="T20" fmla="*/ 10 w 702"/>
                        <a:gd name="T21" fmla="*/ 7 h 569"/>
                        <a:gd name="T22" fmla="*/ 10 w 702"/>
                        <a:gd name="T23" fmla="*/ 7 h 569"/>
                        <a:gd name="T24" fmla="*/ 10 w 702"/>
                        <a:gd name="T25" fmla="*/ 6 h 569"/>
                        <a:gd name="T26" fmla="*/ 11 w 702"/>
                        <a:gd name="T27" fmla="*/ 6 h 569"/>
                        <a:gd name="T28" fmla="*/ 11 w 702"/>
                        <a:gd name="T29" fmla="*/ 6 h 569"/>
                        <a:gd name="T30" fmla="*/ 11 w 702"/>
                        <a:gd name="T31" fmla="*/ 5 h 569"/>
                        <a:gd name="T32" fmla="*/ 11 w 702"/>
                        <a:gd name="T33" fmla="*/ 5 h 569"/>
                        <a:gd name="T34" fmla="*/ 11 w 702"/>
                        <a:gd name="T35" fmla="*/ 4 h 569"/>
                        <a:gd name="T36" fmla="*/ 11 w 702"/>
                        <a:gd name="T37" fmla="*/ 4 h 569"/>
                        <a:gd name="T38" fmla="*/ 11 w 702"/>
                        <a:gd name="T39" fmla="*/ 3 h 569"/>
                        <a:gd name="T40" fmla="*/ 11 w 702"/>
                        <a:gd name="T41" fmla="*/ 3 h 569"/>
                        <a:gd name="T42" fmla="*/ 10 w 702"/>
                        <a:gd name="T43" fmla="*/ 3 h 569"/>
                        <a:gd name="T44" fmla="*/ 10 w 702"/>
                        <a:gd name="T45" fmla="*/ 2 h 569"/>
                        <a:gd name="T46" fmla="*/ 10 w 702"/>
                        <a:gd name="T47" fmla="*/ 2 h 569"/>
                        <a:gd name="T48" fmla="*/ 10 w 702"/>
                        <a:gd name="T49" fmla="*/ 1 h 569"/>
                        <a:gd name="T50" fmla="*/ 10 w 702"/>
                        <a:gd name="T51" fmla="*/ 1 h 569"/>
                        <a:gd name="T52" fmla="*/ 9 w 702"/>
                        <a:gd name="T53" fmla="*/ 1 h 569"/>
                        <a:gd name="T54" fmla="*/ 9 w 702"/>
                        <a:gd name="T55" fmla="*/ 1 h 569"/>
                        <a:gd name="T56" fmla="*/ 9 w 702"/>
                        <a:gd name="T57" fmla="*/ 0 h 569"/>
                        <a:gd name="T58" fmla="*/ 8 w 702"/>
                        <a:gd name="T59" fmla="*/ 0 h 569"/>
                        <a:gd name="T60" fmla="*/ 8 w 702"/>
                        <a:gd name="T61" fmla="*/ 0 h 569"/>
                        <a:gd name="T62" fmla="*/ 8 w 702"/>
                        <a:gd name="T63" fmla="*/ 0 h 569"/>
                        <a:gd name="T64" fmla="*/ 7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pPr algn="ctr"/>
                      <a:endParaRPr lang="en-US">
                        <a:latin typeface="+mj-lt"/>
                      </a:endParaRPr>
                    </a:p>
                  </p:txBody>
                </p:sp>
              </p:grpSp>
            </p:grpSp>
          </p:grpSp>
          <p:grpSp>
            <p:nvGrpSpPr>
              <p:cNvPr id="5178" name="Group 74"/>
              <p:cNvGrpSpPr>
                <a:grpSpLocks/>
              </p:cNvGrpSpPr>
              <p:nvPr/>
            </p:nvGrpSpPr>
            <p:grpSpPr bwMode="auto">
              <a:xfrm>
                <a:off x="718" y="3339"/>
                <a:ext cx="864" cy="921"/>
                <a:chOff x="718" y="3339"/>
                <a:chExt cx="864" cy="921"/>
              </a:xfrm>
            </p:grpSpPr>
            <p:sp>
              <p:nvSpPr>
                <p:cNvPr id="5179" name="Text Box 47"/>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Restrooms</a:t>
                  </a:r>
                </a:p>
              </p:txBody>
            </p:sp>
            <p:grpSp>
              <p:nvGrpSpPr>
                <p:cNvPr id="5180" name="Group 48"/>
                <p:cNvGrpSpPr>
                  <a:grpSpLocks/>
                </p:cNvGrpSpPr>
                <p:nvPr/>
              </p:nvGrpSpPr>
              <p:grpSpPr bwMode="auto">
                <a:xfrm>
                  <a:off x="805" y="3339"/>
                  <a:ext cx="691" cy="691"/>
                  <a:chOff x="1440" y="3024"/>
                  <a:chExt cx="681" cy="679"/>
                </a:xfrm>
              </p:grpSpPr>
              <p:sp>
                <p:nvSpPr>
                  <p:cNvPr id="5181" name="AutoShape 49"/>
                  <p:cNvSpPr>
                    <a:spLocks noChangeArrowheads="1"/>
                  </p:cNvSpPr>
                  <p:nvPr/>
                </p:nvSpPr>
                <p:spPr bwMode="auto">
                  <a:xfrm>
                    <a:off x="1440" y="3024"/>
                    <a:ext cx="681" cy="679"/>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82" name="Group 50"/>
                  <p:cNvGrpSpPr>
                    <a:grpSpLocks/>
                  </p:cNvGrpSpPr>
                  <p:nvPr/>
                </p:nvGrpSpPr>
                <p:grpSpPr bwMode="auto">
                  <a:xfrm>
                    <a:off x="1505" y="3103"/>
                    <a:ext cx="559" cy="545"/>
                    <a:chOff x="625" y="3069"/>
                    <a:chExt cx="559" cy="545"/>
                  </a:xfrm>
                </p:grpSpPr>
                <p:grpSp>
                  <p:nvGrpSpPr>
                    <p:cNvPr id="5183" name="Group 51"/>
                    <p:cNvGrpSpPr>
                      <a:grpSpLocks/>
                    </p:cNvGrpSpPr>
                    <p:nvPr/>
                  </p:nvGrpSpPr>
                  <p:grpSpPr bwMode="auto">
                    <a:xfrm>
                      <a:off x="625" y="3075"/>
                      <a:ext cx="209" cy="539"/>
                      <a:chOff x="625" y="3075"/>
                      <a:chExt cx="209" cy="539"/>
                    </a:xfrm>
                  </p:grpSpPr>
                  <p:sp>
                    <p:nvSpPr>
                      <p:cNvPr id="5188" name="Freeform 52"/>
                      <p:cNvSpPr>
                        <a:spLocks/>
                      </p:cNvSpPr>
                      <p:nvPr/>
                    </p:nvSpPr>
                    <p:spPr bwMode="auto">
                      <a:xfrm>
                        <a:off x="625" y="3177"/>
                        <a:ext cx="209" cy="437"/>
                      </a:xfrm>
                      <a:custGeom>
                        <a:avLst/>
                        <a:gdLst>
                          <a:gd name="T0" fmla="*/ 10 w 837"/>
                          <a:gd name="T1" fmla="*/ 0 h 1747"/>
                          <a:gd name="T2" fmla="*/ 11 w 837"/>
                          <a:gd name="T3" fmla="*/ 0 h 1747"/>
                          <a:gd name="T4" fmla="*/ 11 w 837"/>
                          <a:gd name="T5" fmla="*/ 0 h 1747"/>
                          <a:gd name="T6" fmla="*/ 12 w 837"/>
                          <a:gd name="T7" fmla="*/ 1 h 1747"/>
                          <a:gd name="T8" fmla="*/ 12 w 837"/>
                          <a:gd name="T9" fmla="*/ 1 h 1747"/>
                          <a:gd name="T10" fmla="*/ 13 w 837"/>
                          <a:gd name="T11" fmla="*/ 1 h 1747"/>
                          <a:gd name="T12" fmla="*/ 13 w 837"/>
                          <a:gd name="T13" fmla="*/ 2 h 1747"/>
                          <a:gd name="T14" fmla="*/ 13 w 837"/>
                          <a:gd name="T15" fmla="*/ 13 h 1747"/>
                          <a:gd name="T16" fmla="*/ 13 w 837"/>
                          <a:gd name="T17" fmla="*/ 13 h 1747"/>
                          <a:gd name="T18" fmla="*/ 13 w 837"/>
                          <a:gd name="T19" fmla="*/ 13 h 1747"/>
                          <a:gd name="T20" fmla="*/ 12 w 837"/>
                          <a:gd name="T21" fmla="*/ 14 h 1747"/>
                          <a:gd name="T22" fmla="*/ 12 w 837"/>
                          <a:gd name="T23" fmla="*/ 14 h 1747"/>
                          <a:gd name="T24" fmla="*/ 11 w 837"/>
                          <a:gd name="T25" fmla="*/ 13 h 1747"/>
                          <a:gd name="T26" fmla="*/ 11 w 837"/>
                          <a:gd name="T27" fmla="*/ 13 h 1747"/>
                          <a:gd name="T28" fmla="*/ 11 w 837"/>
                          <a:gd name="T29" fmla="*/ 13 h 1747"/>
                          <a:gd name="T30" fmla="*/ 11 w 837"/>
                          <a:gd name="T31" fmla="*/ 13 h 1747"/>
                          <a:gd name="T32" fmla="*/ 10 w 837"/>
                          <a:gd name="T33" fmla="*/ 26 h 1747"/>
                          <a:gd name="T34" fmla="*/ 10 w 837"/>
                          <a:gd name="T35" fmla="*/ 27 h 1747"/>
                          <a:gd name="T36" fmla="*/ 9 w 837"/>
                          <a:gd name="T37" fmla="*/ 27 h 1747"/>
                          <a:gd name="T38" fmla="*/ 9 w 837"/>
                          <a:gd name="T39" fmla="*/ 27 h 1747"/>
                          <a:gd name="T40" fmla="*/ 8 w 837"/>
                          <a:gd name="T41" fmla="*/ 27 h 1747"/>
                          <a:gd name="T42" fmla="*/ 8 w 837"/>
                          <a:gd name="T43" fmla="*/ 27 h 1747"/>
                          <a:gd name="T44" fmla="*/ 7 w 837"/>
                          <a:gd name="T45" fmla="*/ 27 h 1747"/>
                          <a:gd name="T46" fmla="*/ 7 w 837"/>
                          <a:gd name="T47" fmla="*/ 27 h 1747"/>
                          <a:gd name="T48" fmla="*/ 7 w 837"/>
                          <a:gd name="T49" fmla="*/ 26 h 1747"/>
                          <a:gd name="T50" fmla="*/ 6 w 837"/>
                          <a:gd name="T51" fmla="*/ 13 h 1747"/>
                          <a:gd name="T52" fmla="*/ 6 w 837"/>
                          <a:gd name="T53" fmla="*/ 26 h 1747"/>
                          <a:gd name="T54" fmla="*/ 6 w 837"/>
                          <a:gd name="T55" fmla="*/ 27 h 1747"/>
                          <a:gd name="T56" fmla="*/ 5 w 837"/>
                          <a:gd name="T57" fmla="*/ 27 h 1747"/>
                          <a:gd name="T58" fmla="*/ 4 w 837"/>
                          <a:gd name="T59" fmla="*/ 27 h 1747"/>
                          <a:gd name="T60" fmla="*/ 4 w 837"/>
                          <a:gd name="T61" fmla="*/ 27 h 1747"/>
                          <a:gd name="T62" fmla="*/ 3 w 837"/>
                          <a:gd name="T63" fmla="*/ 27 h 1747"/>
                          <a:gd name="T64" fmla="*/ 3 w 837"/>
                          <a:gd name="T65" fmla="*/ 27 h 1747"/>
                          <a:gd name="T66" fmla="*/ 3 w 837"/>
                          <a:gd name="T67" fmla="*/ 26 h 1747"/>
                          <a:gd name="T68" fmla="*/ 2 w 837"/>
                          <a:gd name="T69" fmla="*/ 13 h 1747"/>
                          <a:gd name="T70" fmla="*/ 2 w 837"/>
                          <a:gd name="T71" fmla="*/ 13 h 1747"/>
                          <a:gd name="T72" fmla="*/ 2 w 837"/>
                          <a:gd name="T73" fmla="*/ 13 h 1747"/>
                          <a:gd name="T74" fmla="*/ 2 w 837"/>
                          <a:gd name="T75" fmla="*/ 13 h 1747"/>
                          <a:gd name="T76" fmla="*/ 1 w 837"/>
                          <a:gd name="T77" fmla="*/ 14 h 1747"/>
                          <a:gd name="T78" fmla="*/ 1 w 837"/>
                          <a:gd name="T79" fmla="*/ 14 h 1747"/>
                          <a:gd name="T80" fmla="*/ 1 w 837"/>
                          <a:gd name="T81" fmla="*/ 13 h 1747"/>
                          <a:gd name="T82" fmla="*/ 0 w 837"/>
                          <a:gd name="T83" fmla="*/ 13 h 1747"/>
                          <a:gd name="T84" fmla="*/ 0 w 837"/>
                          <a:gd name="T85" fmla="*/ 13 h 1747"/>
                          <a:gd name="T86" fmla="*/ 0 w 837"/>
                          <a:gd name="T87" fmla="*/ 13 h 1747"/>
                          <a:gd name="T88" fmla="*/ 0 w 837"/>
                          <a:gd name="T89" fmla="*/ 2 h 1747"/>
                          <a:gd name="T90" fmla="*/ 0 w 837"/>
                          <a:gd name="T91" fmla="*/ 2 h 1747"/>
                          <a:gd name="T92" fmla="*/ 1 w 837"/>
                          <a:gd name="T93" fmla="*/ 1 h 1747"/>
                          <a:gd name="T94" fmla="*/ 1 w 837"/>
                          <a:gd name="T95" fmla="*/ 0 h 1747"/>
                          <a:gd name="T96" fmla="*/ 2 w 837"/>
                          <a:gd name="T97" fmla="*/ 0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pPr algn="ctr"/>
                        <a:endParaRPr lang="en-US">
                          <a:latin typeface="+mj-lt"/>
                        </a:endParaRPr>
                      </a:p>
                    </p:txBody>
                  </p:sp>
                  <p:sp>
                    <p:nvSpPr>
                      <p:cNvPr id="5189" name="Oval 53"/>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pPr algn="ctr"/>
                        <a:endParaRPr lang="en-US">
                          <a:latin typeface="+mj-lt"/>
                        </a:endParaRPr>
                      </a:p>
                    </p:txBody>
                  </p:sp>
                </p:grpSp>
                <p:grpSp>
                  <p:nvGrpSpPr>
                    <p:cNvPr id="5184" name="Group 54"/>
                    <p:cNvGrpSpPr>
                      <a:grpSpLocks/>
                    </p:cNvGrpSpPr>
                    <p:nvPr/>
                  </p:nvGrpSpPr>
                  <p:grpSpPr bwMode="auto">
                    <a:xfrm>
                      <a:off x="934" y="3075"/>
                      <a:ext cx="250" cy="538"/>
                      <a:chOff x="934" y="3075"/>
                      <a:chExt cx="250" cy="538"/>
                    </a:xfrm>
                  </p:grpSpPr>
                  <p:sp>
                    <p:nvSpPr>
                      <p:cNvPr id="5186" name="Freeform 55"/>
                      <p:cNvSpPr>
                        <a:spLocks/>
                      </p:cNvSpPr>
                      <p:nvPr/>
                    </p:nvSpPr>
                    <p:spPr bwMode="auto">
                      <a:xfrm>
                        <a:off x="934" y="3177"/>
                        <a:ext cx="250" cy="436"/>
                      </a:xfrm>
                      <a:custGeom>
                        <a:avLst/>
                        <a:gdLst>
                          <a:gd name="T0" fmla="*/ 11 w 1002"/>
                          <a:gd name="T1" fmla="*/ 0 h 1744"/>
                          <a:gd name="T2" fmla="*/ 12 w 1002"/>
                          <a:gd name="T3" fmla="*/ 0 h 1744"/>
                          <a:gd name="T4" fmla="*/ 12 w 1002"/>
                          <a:gd name="T5" fmla="*/ 1 h 1744"/>
                          <a:gd name="T6" fmla="*/ 13 w 1002"/>
                          <a:gd name="T7" fmla="*/ 1 h 1744"/>
                          <a:gd name="T8" fmla="*/ 13 w 1002"/>
                          <a:gd name="T9" fmla="*/ 2 h 1744"/>
                          <a:gd name="T10" fmla="*/ 13 w 1002"/>
                          <a:gd name="T11" fmla="*/ 2 h 1744"/>
                          <a:gd name="T12" fmla="*/ 15 w 1002"/>
                          <a:gd name="T13" fmla="*/ 10 h 1744"/>
                          <a:gd name="T14" fmla="*/ 15 w 1002"/>
                          <a:gd name="T15" fmla="*/ 11 h 1744"/>
                          <a:gd name="T16" fmla="*/ 15 w 1002"/>
                          <a:gd name="T17" fmla="*/ 11 h 1744"/>
                          <a:gd name="T18" fmla="*/ 15 w 1002"/>
                          <a:gd name="T19" fmla="*/ 12 h 1744"/>
                          <a:gd name="T20" fmla="*/ 14 w 1002"/>
                          <a:gd name="T21" fmla="*/ 12 h 1744"/>
                          <a:gd name="T22" fmla="*/ 14 w 1002"/>
                          <a:gd name="T23" fmla="*/ 12 h 1744"/>
                          <a:gd name="T24" fmla="*/ 13 w 1002"/>
                          <a:gd name="T25" fmla="*/ 11 h 1744"/>
                          <a:gd name="T26" fmla="*/ 13 w 1002"/>
                          <a:gd name="T27" fmla="*/ 11 h 1744"/>
                          <a:gd name="T28" fmla="*/ 14 w 1002"/>
                          <a:gd name="T29" fmla="*/ 17 h 1744"/>
                          <a:gd name="T30" fmla="*/ 11 w 1002"/>
                          <a:gd name="T31" fmla="*/ 26 h 1744"/>
                          <a:gd name="T32" fmla="*/ 11 w 1002"/>
                          <a:gd name="T33" fmla="*/ 27 h 1744"/>
                          <a:gd name="T34" fmla="*/ 11 w 1002"/>
                          <a:gd name="T35" fmla="*/ 27 h 1744"/>
                          <a:gd name="T36" fmla="*/ 10 w 1002"/>
                          <a:gd name="T37" fmla="*/ 27 h 1744"/>
                          <a:gd name="T38" fmla="*/ 10 w 1002"/>
                          <a:gd name="T39" fmla="*/ 27 h 1744"/>
                          <a:gd name="T40" fmla="*/ 9 w 1002"/>
                          <a:gd name="T41" fmla="*/ 27 h 1744"/>
                          <a:gd name="T42" fmla="*/ 9 w 1002"/>
                          <a:gd name="T43" fmla="*/ 27 h 1744"/>
                          <a:gd name="T44" fmla="*/ 9 w 1002"/>
                          <a:gd name="T45" fmla="*/ 27 h 1744"/>
                          <a:gd name="T46" fmla="*/ 8 w 1002"/>
                          <a:gd name="T47" fmla="*/ 26 h 1744"/>
                          <a:gd name="T48" fmla="*/ 7 w 1002"/>
                          <a:gd name="T49" fmla="*/ 26 h 1744"/>
                          <a:gd name="T50" fmla="*/ 7 w 1002"/>
                          <a:gd name="T51" fmla="*/ 27 h 1744"/>
                          <a:gd name="T52" fmla="*/ 7 w 1002"/>
                          <a:gd name="T53" fmla="*/ 27 h 1744"/>
                          <a:gd name="T54" fmla="*/ 6 w 1002"/>
                          <a:gd name="T55" fmla="*/ 27 h 1744"/>
                          <a:gd name="T56" fmla="*/ 6 w 1002"/>
                          <a:gd name="T57" fmla="*/ 27 h 1744"/>
                          <a:gd name="T58" fmla="*/ 5 w 1002"/>
                          <a:gd name="T59" fmla="*/ 27 h 1744"/>
                          <a:gd name="T60" fmla="*/ 5 w 1002"/>
                          <a:gd name="T61" fmla="*/ 27 h 1744"/>
                          <a:gd name="T62" fmla="*/ 4 w 1002"/>
                          <a:gd name="T63" fmla="*/ 27 h 1744"/>
                          <a:gd name="T64" fmla="*/ 4 w 1002"/>
                          <a:gd name="T65" fmla="*/ 26 h 1744"/>
                          <a:gd name="T66" fmla="*/ 4 w 1002"/>
                          <a:gd name="T67" fmla="*/ 17 h 1744"/>
                          <a:gd name="T68" fmla="*/ 4 w 1002"/>
                          <a:gd name="T69" fmla="*/ 4 h 1744"/>
                          <a:gd name="T70" fmla="*/ 2 w 1002"/>
                          <a:gd name="T71" fmla="*/ 11 h 1744"/>
                          <a:gd name="T72" fmla="*/ 2 w 1002"/>
                          <a:gd name="T73" fmla="*/ 12 h 1744"/>
                          <a:gd name="T74" fmla="*/ 1 w 1002"/>
                          <a:gd name="T75" fmla="*/ 12 h 1744"/>
                          <a:gd name="T76" fmla="*/ 1 w 1002"/>
                          <a:gd name="T77" fmla="*/ 12 h 1744"/>
                          <a:gd name="T78" fmla="*/ 0 w 1002"/>
                          <a:gd name="T79" fmla="*/ 12 h 1744"/>
                          <a:gd name="T80" fmla="*/ 0 w 1002"/>
                          <a:gd name="T81" fmla="*/ 11 h 1744"/>
                          <a:gd name="T82" fmla="*/ 0 w 1002"/>
                          <a:gd name="T83" fmla="*/ 11 h 1744"/>
                          <a:gd name="T84" fmla="*/ 2 w 1002"/>
                          <a:gd name="T85" fmla="*/ 2 h 1744"/>
                          <a:gd name="T86" fmla="*/ 2 w 1002"/>
                          <a:gd name="T87" fmla="*/ 2 h 1744"/>
                          <a:gd name="T88" fmla="*/ 2 w 1002"/>
                          <a:gd name="T89" fmla="*/ 1 h 1744"/>
                          <a:gd name="T90" fmla="*/ 3 w 1002"/>
                          <a:gd name="T91" fmla="*/ 1 h 1744"/>
                          <a:gd name="T92" fmla="*/ 3 w 1002"/>
                          <a:gd name="T93" fmla="*/ 1 h 1744"/>
                          <a:gd name="T94" fmla="*/ 4 w 1002"/>
                          <a:gd name="T95" fmla="*/ 0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pPr algn="ctr"/>
                        <a:endParaRPr lang="en-US">
                          <a:latin typeface="+mj-lt"/>
                        </a:endParaRPr>
                      </a:p>
                    </p:txBody>
                  </p:sp>
                  <p:sp>
                    <p:nvSpPr>
                      <p:cNvPr id="5187" name="Oval 56"/>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pPr algn="ctr"/>
                        <a:endParaRPr lang="en-US">
                          <a:latin typeface="+mj-lt"/>
                        </a:endParaRPr>
                      </a:p>
                    </p:txBody>
                  </p:sp>
                </p:grpSp>
                <p:sp>
                  <p:nvSpPr>
                    <p:cNvPr id="5185" name="Rectangle 57"/>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pPr algn="ctr"/>
                      <a:endParaRPr lang="en-US">
                        <a:latin typeface="+mj-lt"/>
                      </a:endParaRPr>
                    </a:p>
                  </p:txBody>
                </p:sp>
              </p:grpSp>
            </p:grpSp>
          </p:grpSp>
        </p:grpSp>
        <p:grpSp>
          <p:nvGrpSpPr>
            <p:cNvPr id="5125" name="Group 73"/>
            <p:cNvGrpSpPr>
              <a:grpSpLocks/>
            </p:cNvGrpSpPr>
            <p:nvPr/>
          </p:nvGrpSpPr>
          <p:grpSpPr bwMode="auto">
            <a:xfrm>
              <a:off x="717" y="2125"/>
              <a:ext cx="4327" cy="923"/>
              <a:chOff x="717" y="2151"/>
              <a:chExt cx="4327" cy="923"/>
            </a:xfrm>
          </p:grpSpPr>
          <p:grpSp>
            <p:nvGrpSpPr>
              <p:cNvPr id="5157" name="Group 70"/>
              <p:cNvGrpSpPr>
                <a:grpSpLocks/>
              </p:cNvGrpSpPr>
              <p:nvPr/>
            </p:nvGrpSpPr>
            <p:grpSpPr bwMode="auto">
              <a:xfrm>
                <a:off x="717" y="2151"/>
                <a:ext cx="864" cy="923"/>
                <a:chOff x="717" y="2151"/>
                <a:chExt cx="864" cy="923"/>
              </a:xfrm>
            </p:grpSpPr>
            <p:sp>
              <p:nvSpPr>
                <p:cNvPr id="5169" name="Text Box 8"/>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Messages</a:t>
                  </a:r>
                </a:p>
              </p:txBody>
            </p:sp>
            <p:grpSp>
              <p:nvGrpSpPr>
                <p:cNvPr id="5170" name="Group 9"/>
                <p:cNvGrpSpPr>
                  <a:grpSpLocks/>
                </p:cNvGrpSpPr>
                <p:nvPr/>
              </p:nvGrpSpPr>
              <p:grpSpPr bwMode="auto">
                <a:xfrm>
                  <a:off x="805" y="2151"/>
                  <a:ext cx="691" cy="691"/>
                  <a:chOff x="567" y="1891"/>
                  <a:chExt cx="681" cy="679"/>
                </a:xfrm>
              </p:grpSpPr>
              <p:sp>
                <p:nvSpPr>
                  <p:cNvPr id="5171" name="AutoShape 10"/>
                  <p:cNvSpPr>
                    <a:spLocks noChangeArrowheads="1"/>
                  </p:cNvSpPr>
                  <p:nvPr/>
                </p:nvSpPr>
                <p:spPr bwMode="auto">
                  <a:xfrm>
                    <a:off x="567" y="1891"/>
                    <a:ext cx="681" cy="679"/>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72" name="Group 11"/>
                  <p:cNvGrpSpPr>
                    <a:grpSpLocks/>
                  </p:cNvGrpSpPr>
                  <p:nvPr/>
                </p:nvGrpSpPr>
                <p:grpSpPr bwMode="auto">
                  <a:xfrm>
                    <a:off x="658" y="2064"/>
                    <a:ext cx="494" cy="366"/>
                    <a:chOff x="1581" y="2706"/>
                    <a:chExt cx="494" cy="366"/>
                  </a:xfrm>
                </p:grpSpPr>
                <p:sp>
                  <p:nvSpPr>
                    <p:cNvPr id="5173" name="Rectangle 1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pPr algn="ctr"/>
                      <a:endParaRPr lang="en-US">
                        <a:latin typeface="+mj-lt"/>
                      </a:endParaRPr>
                    </a:p>
                  </p:txBody>
                </p:sp>
                <p:sp>
                  <p:nvSpPr>
                    <p:cNvPr id="5174" name="Rectangle 1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pPr algn="ctr"/>
                      <a:endParaRPr lang="en-US">
                        <a:latin typeface="+mj-lt"/>
                      </a:endParaRPr>
                    </a:p>
                  </p:txBody>
                </p:sp>
                <p:sp>
                  <p:nvSpPr>
                    <p:cNvPr id="5175" name="Freeform 14"/>
                    <p:cNvSpPr>
                      <a:spLocks/>
                    </p:cNvSpPr>
                    <p:nvPr/>
                  </p:nvSpPr>
                  <p:spPr bwMode="auto">
                    <a:xfrm>
                      <a:off x="1609" y="2733"/>
                      <a:ext cx="438" cy="311"/>
                    </a:xfrm>
                    <a:custGeom>
                      <a:avLst/>
                      <a:gdLst>
                        <a:gd name="T0" fmla="*/ 2 w 1755"/>
                        <a:gd name="T1" fmla="*/ 0 h 1242"/>
                        <a:gd name="T2" fmla="*/ 11 w 1755"/>
                        <a:gd name="T3" fmla="*/ 10 h 1242"/>
                        <a:gd name="T4" fmla="*/ 12 w 1755"/>
                        <a:gd name="T5" fmla="*/ 10 h 1242"/>
                        <a:gd name="T6" fmla="*/ 12 w 1755"/>
                        <a:gd name="T7" fmla="*/ 11 h 1242"/>
                        <a:gd name="T8" fmla="*/ 12 w 1755"/>
                        <a:gd name="T9" fmla="*/ 11 h 1242"/>
                        <a:gd name="T10" fmla="*/ 13 w 1755"/>
                        <a:gd name="T11" fmla="*/ 11 h 1242"/>
                        <a:gd name="T12" fmla="*/ 13 w 1755"/>
                        <a:gd name="T13" fmla="*/ 11 h 1242"/>
                        <a:gd name="T14" fmla="*/ 14 w 1755"/>
                        <a:gd name="T15" fmla="*/ 11 h 1242"/>
                        <a:gd name="T16" fmla="*/ 14 w 1755"/>
                        <a:gd name="T17" fmla="*/ 11 h 1242"/>
                        <a:gd name="T18" fmla="*/ 14 w 1755"/>
                        <a:gd name="T19" fmla="*/ 11 h 1242"/>
                        <a:gd name="T20" fmla="*/ 15 w 1755"/>
                        <a:gd name="T21" fmla="*/ 11 h 1242"/>
                        <a:gd name="T22" fmla="*/ 15 w 1755"/>
                        <a:gd name="T23" fmla="*/ 11 h 1242"/>
                        <a:gd name="T24" fmla="*/ 15 w 1755"/>
                        <a:gd name="T25" fmla="*/ 10 h 1242"/>
                        <a:gd name="T26" fmla="*/ 16 w 1755"/>
                        <a:gd name="T27" fmla="*/ 10 h 1242"/>
                        <a:gd name="T28" fmla="*/ 25 w 1755"/>
                        <a:gd name="T29" fmla="*/ 0 h 1242"/>
                        <a:gd name="T30" fmla="*/ 27 w 1755"/>
                        <a:gd name="T31" fmla="*/ 0 h 1242"/>
                        <a:gd name="T32" fmla="*/ 27 w 1755"/>
                        <a:gd name="T33" fmla="*/ 2 h 1242"/>
                        <a:gd name="T34" fmla="*/ 19 w 1755"/>
                        <a:gd name="T35" fmla="*/ 10 h 1242"/>
                        <a:gd name="T36" fmla="*/ 27 w 1755"/>
                        <a:gd name="T37" fmla="*/ 18 h 1242"/>
                        <a:gd name="T38" fmla="*/ 27 w 1755"/>
                        <a:gd name="T39" fmla="*/ 20 h 1242"/>
                        <a:gd name="T40" fmla="*/ 25 w 1755"/>
                        <a:gd name="T41" fmla="*/ 20 h 1242"/>
                        <a:gd name="T42" fmla="*/ 17 w 1755"/>
                        <a:gd name="T43" fmla="*/ 12 h 1242"/>
                        <a:gd name="T44" fmla="*/ 17 w 1755"/>
                        <a:gd name="T45" fmla="*/ 12 h 1242"/>
                        <a:gd name="T46" fmla="*/ 17 w 1755"/>
                        <a:gd name="T47" fmla="*/ 12 h 1242"/>
                        <a:gd name="T48" fmla="*/ 16 w 1755"/>
                        <a:gd name="T49" fmla="*/ 13 h 1242"/>
                        <a:gd name="T50" fmla="*/ 16 w 1755"/>
                        <a:gd name="T51" fmla="*/ 13 h 1242"/>
                        <a:gd name="T52" fmla="*/ 15 w 1755"/>
                        <a:gd name="T53" fmla="*/ 13 h 1242"/>
                        <a:gd name="T54" fmla="*/ 15 w 1755"/>
                        <a:gd name="T55" fmla="*/ 14 h 1242"/>
                        <a:gd name="T56" fmla="*/ 14 w 1755"/>
                        <a:gd name="T57" fmla="*/ 14 h 1242"/>
                        <a:gd name="T58" fmla="*/ 14 w 1755"/>
                        <a:gd name="T59" fmla="*/ 14 h 1242"/>
                        <a:gd name="T60" fmla="*/ 13 w 1755"/>
                        <a:gd name="T61" fmla="*/ 14 h 1242"/>
                        <a:gd name="T62" fmla="*/ 12 w 1755"/>
                        <a:gd name="T63" fmla="*/ 14 h 1242"/>
                        <a:gd name="T64" fmla="*/ 12 w 1755"/>
                        <a:gd name="T65" fmla="*/ 13 h 1242"/>
                        <a:gd name="T66" fmla="*/ 11 w 1755"/>
                        <a:gd name="T67" fmla="*/ 13 h 1242"/>
                        <a:gd name="T68" fmla="*/ 11 w 1755"/>
                        <a:gd name="T69" fmla="*/ 13 h 1242"/>
                        <a:gd name="T70" fmla="*/ 10 w 1755"/>
                        <a:gd name="T71" fmla="*/ 12 h 1242"/>
                        <a:gd name="T72" fmla="*/ 10 w 1755"/>
                        <a:gd name="T73" fmla="*/ 12 h 1242"/>
                        <a:gd name="T74" fmla="*/ 10 w 1755"/>
                        <a:gd name="T75" fmla="*/ 12 h 1242"/>
                        <a:gd name="T76" fmla="*/ 2 w 1755"/>
                        <a:gd name="T77" fmla="*/ 20 h 1242"/>
                        <a:gd name="T78" fmla="*/ 0 w 1755"/>
                        <a:gd name="T79" fmla="*/ 20 h 1242"/>
                        <a:gd name="T80" fmla="*/ 0 w 1755"/>
                        <a:gd name="T81" fmla="*/ 18 h 1242"/>
                        <a:gd name="T82" fmla="*/ 8 w 1755"/>
                        <a:gd name="T83" fmla="*/ 10 h 1242"/>
                        <a:gd name="T84" fmla="*/ 0 w 1755"/>
                        <a:gd name="T85" fmla="*/ 2 h 1242"/>
                        <a:gd name="T86" fmla="*/ 0 w 1755"/>
                        <a:gd name="T87" fmla="*/ 0 h 1242"/>
                        <a:gd name="T88" fmla="*/ 2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chemeClr val="tx1"/>
                    </a:solidFill>
                    <a:ln w="9525">
                      <a:noFill/>
                      <a:round/>
                      <a:headEnd/>
                      <a:tailEnd/>
                    </a:ln>
                  </p:spPr>
                  <p:txBody>
                    <a:bodyPr/>
                    <a:lstStyle/>
                    <a:p>
                      <a:pPr algn="ctr"/>
                      <a:endParaRPr lang="en-US">
                        <a:latin typeface="+mj-lt"/>
                      </a:endParaRPr>
                    </a:p>
                  </p:txBody>
                </p:sp>
              </p:grpSp>
            </p:grpSp>
          </p:grpSp>
          <p:grpSp>
            <p:nvGrpSpPr>
              <p:cNvPr id="5158" name="Group 71"/>
              <p:cNvGrpSpPr>
                <a:grpSpLocks/>
              </p:cNvGrpSpPr>
              <p:nvPr/>
            </p:nvGrpSpPr>
            <p:grpSpPr bwMode="auto">
              <a:xfrm>
                <a:off x="2447" y="2151"/>
                <a:ext cx="864" cy="923"/>
                <a:chOff x="2447" y="2151"/>
                <a:chExt cx="864" cy="923"/>
              </a:xfrm>
            </p:grpSpPr>
            <p:sp>
              <p:nvSpPr>
                <p:cNvPr id="5162" name="Text Box 16"/>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Breaks</a:t>
                  </a:r>
                </a:p>
              </p:txBody>
            </p:sp>
            <p:grpSp>
              <p:nvGrpSpPr>
                <p:cNvPr id="5163" name="Group 61"/>
                <p:cNvGrpSpPr>
                  <a:grpSpLocks/>
                </p:cNvGrpSpPr>
                <p:nvPr/>
              </p:nvGrpSpPr>
              <p:grpSpPr bwMode="auto">
                <a:xfrm>
                  <a:off x="2533" y="2151"/>
                  <a:ext cx="691" cy="691"/>
                  <a:chOff x="2479" y="2162"/>
                  <a:chExt cx="639" cy="628"/>
                </a:xfrm>
              </p:grpSpPr>
              <p:sp>
                <p:nvSpPr>
                  <p:cNvPr id="5164" name="AutoShape 18"/>
                  <p:cNvSpPr>
                    <a:spLocks noChangeArrowheads="1"/>
                  </p:cNvSpPr>
                  <p:nvPr/>
                </p:nvSpPr>
                <p:spPr bwMode="auto">
                  <a:xfrm>
                    <a:off x="2479" y="2162"/>
                    <a:ext cx="639" cy="628"/>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65" name="Group 60"/>
                  <p:cNvGrpSpPr>
                    <a:grpSpLocks/>
                  </p:cNvGrpSpPr>
                  <p:nvPr/>
                </p:nvGrpSpPr>
                <p:grpSpPr bwMode="auto">
                  <a:xfrm>
                    <a:off x="2554" y="2340"/>
                    <a:ext cx="474" cy="272"/>
                    <a:chOff x="2554" y="2340"/>
                    <a:chExt cx="474" cy="272"/>
                  </a:xfrm>
                </p:grpSpPr>
                <p:sp>
                  <p:nvSpPr>
                    <p:cNvPr id="68630" name="Freeform 2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lgn="ctr">
                        <a:defRPr/>
                      </a:pPr>
                      <a:endParaRPr lang="en-US">
                        <a:latin typeface="+mj-lt"/>
                      </a:endParaRPr>
                    </a:p>
                  </p:txBody>
                </p:sp>
                <p:sp>
                  <p:nvSpPr>
                    <p:cNvPr id="68631" name="Freeform 23"/>
                    <p:cNvSpPr>
                      <a:spLocks/>
                    </p:cNvSpPr>
                    <p:nvPr/>
                  </p:nvSpPr>
                  <p:spPr bwMode="auto">
                    <a:xfrm>
                      <a:off x="2928"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lgn="ctr">
                        <a:defRPr/>
                      </a:pPr>
                      <a:endParaRPr lang="en-US">
                        <a:latin typeface="+mj-lt"/>
                      </a:endParaRPr>
                    </a:p>
                  </p:txBody>
                </p:sp>
                <p:sp>
                  <p:nvSpPr>
                    <p:cNvPr id="68628" name="Freeform 20"/>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lgn="ctr">
                        <a:defRPr/>
                      </a:pPr>
                      <a:endParaRPr lang="en-US">
                        <a:latin typeface="+mj-lt"/>
                      </a:endParaRPr>
                    </a:p>
                  </p:txBody>
                </p:sp>
              </p:grpSp>
            </p:grpSp>
          </p:grpSp>
          <p:grpSp>
            <p:nvGrpSpPr>
              <p:cNvPr id="5159" name="Group 72"/>
              <p:cNvGrpSpPr>
                <a:grpSpLocks/>
              </p:cNvGrpSpPr>
              <p:nvPr/>
            </p:nvGrpSpPr>
            <p:grpSpPr bwMode="auto">
              <a:xfrm>
                <a:off x="4170" y="2258"/>
                <a:ext cx="874" cy="816"/>
                <a:chOff x="4170" y="2258"/>
                <a:chExt cx="874" cy="816"/>
              </a:xfrm>
            </p:grpSpPr>
            <p:sp>
              <p:nvSpPr>
                <p:cNvPr id="5160" name="Rectangle 6"/>
                <p:cNvSpPr>
                  <a:spLocks noChangeArrowheads="1"/>
                </p:cNvSpPr>
                <p:nvPr/>
              </p:nvSpPr>
              <p:spPr bwMode="auto">
                <a:xfrm>
                  <a:off x="4170" y="2258"/>
                  <a:ext cx="874" cy="489"/>
                </a:xfrm>
                <a:prstGeom prst="rect">
                  <a:avLst/>
                </a:prstGeom>
                <a:solidFill>
                  <a:schemeClr val="bg1"/>
                </a:solidFill>
                <a:ln w="25400">
                  <a:solidFill>
                    <a:schemeClr val="tx1"/>
                  </a:solidFill>
                  <a:miter lim="800000"/>
                  <a:headEnd/>
                  <a:tailEnd/>
                </a:ln>
              </p:spPr>
              <p:txBody>
                <a:bodyPr wrap="none" lIns="45720" anchor="ctr"/>
                <a:lstStyle/>
                <a:p>
                  <a:pPr algn="ctr" eaLnBrk="0" hangingPunct="0"/>
                  <a:r>
                    <a:rPr lang="en-US" sz="4400" b="1">
                      <a:solidFill>
                        <a:srgbClr val="FF3300"/>
                      </a:solidFill>
                      <a:latin typeface="+mj-lt"/>
                    </a:rPr>
                    <a:t>EXIT</a:t>
                  </a:r>
                </a:p>
              </p:txBody>
            </p:sp>
            <p:sp>
              <p:nvSpPr>
                <p:cNvPr id="5161" name="Text Box 63"/>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Exits</a:t>
                  </a:r>
                </a:p>
              </p:txBody>
            </p:sp>
          </p:grpSp>
        </p:grpSp>
        <p:grpSp>
          <p:nvGrpSpPr>
            <p:cNvPr id="5126" name="Group 91"/>
            <p:cNvGrpSpPr>
              <a:grpSpLocks/>
            </p:cNvGrpSpPr>
            <p:nvPr/>
          </p:nvGrpSpPr>
          <p:grpSpPr bwMode="auto">
            <a:xfrm>
              <a:off x="718" y="979"/>
              <a:ext cx="4320" cy="966"/>
              <a:chOff x="718" y="979"/>
              <a:chExt cx="4320" cy="966"/>
            </a:xfrm>
          </p:grpSpPr>
          <p:grpSp>
            <p:nvGrpSpPr>
              <p:cNvPr id="5127" name="Group 68"/>
              <p:cNvGrpSpPr>
                <a:grpSpLocks/>
              </p:cNvGrpSpPr>
              <p:nvPr/>
            </p:nvGrpSpPr>
            <p:grpSpPr bwMode="auto">
              <a:xfrm>
                <a:off x="4174" y="1024"/>
                <a:ext cx="864" cy="921"/>
                <a:chOff x="4174" y="1231"/>
                <a:chExt cx="864" cy="921"/>
              </a:xfrm>
            </p:grpSpPr>
            <p:sp>
              <p:nvSpPr>
                <p:cNvPr id="5153" name="Text Box 25"/>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Emergency</a:t>
                  </a:r>
                </a:p>
              </p:txBody>
            </p:sp>
            <p:grpSp>
              <p:nvGrpSpPr>
                <p:cNvPr id="5154" name="Group 26"/>
                <p:cNvGrpSpPr>
                  <a:grpSpLocks/>
                </p:cNvGrpSpPr>
                <p:nvPr/>
              </p:nvGrpSpPr>
              <p:grpSpPr bwMode="auto">
                <a:xfrm>
                  <a:off x="4260" y="1231"/>
                  <a:ext cx="691" cy="691"/>
                  <a:chOff x="3639" y="768"/>
                  <a:chExt cx="681" cy="679"/>
                </a:xfrm>
              </p:grpSpPr>
              <p:sp>
                <p:nvSpPr>
                  <p:cNvPr id="5155" name="AutoShape 27"/>
                  <p:cNvSpPr>
                    <a:spLocks noChangeArrowheads="1"/>
                  </p:cNvSpPr>
                  <p:nvPr/>
                </p:nvSpPr>
                <p:spPr bwMode="auto">
                  <a:xfrm>
                    <a:off x="3639" y="768"/>
                    <a:ext cx="681" cy="679"/>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sp>
                <p:nvSpPr>
                  <p:cNvPr id="5156" name="Freeform 28"/>
                  <p:cNvSpPr>
                    <a:spLocks/>
                  </p:cNvSpPr>
                  <p:nvPr/>
                </p:nvSpPr>
                <p:spPr bwMode="auto">
                  <a:xfrm>
                    <a:off x="3696" y="816"/>
                    <a:ext cx="573" cy="573"/>
                  </a:xfrm>
                  <a:custGeom>
                    <a:avLst/>
                    <a:gdLst>
                      <a:gd name="T0" fmla="*/ 12 w 2290"/>
                      <a:gd name="T1" fmla="*/ 0 h 2290"/>
                      <a:gd name="T2" fmla="*/ 24 w 2290"/>
                      <a:gd name="T3" fmla="*/ 0 h 2290"/>
                      <a:gd name="T4" fmla="*/ 24 w 2290"/>
                      <a:gd name="T5" fmla="*/ 12 h 2290"/>
                      <a:gd name="T6" fmla="*/ 36 w 2290"/>
                      <a:gd name="T7" fmla="*/ 12 h 2290"/>
                      <a:gd name="T8" fmla="*/ 36 w 2290"/>
                      <a:gd name="T9" fmla="*/ 24 h 2290"/>
                      <a:gd name="T10" fmla="*/ 24 w 2290"/>
                      <a:gd name="T11" fmla="*/ 24 h 2290"/>
                      <a:gd name="T12" fmla="*/ 24 w 2290"/>
                      <a:gd name="T13" fmla="*/ 36 h 2290"/>
                      <a:gd name="T14" fmla="*/ 12 w 2290"/>
                      <a:gd name="T15" fmla="*/ 36 h 2290"/>
                      <a:gd name="T16" fmla="*/ 12 w 2290"/>
                      <a:gd name="T17" fmla="*/ 24 h 2290"/>
                      <a:gd name="T18" fmla="*/ 0 w 2290"/>
                      <a:gd name="T19" fmla="*/ 24 h 2290"/>
                      <a:gd name="T20" fmla="*/ 0 w 2290"/>
                      <a:gd name="T21" fmla="*/ 12 h 2290"/>
                      <a:gd name="T22" fmla="*/ 12 w 2290"/>
                      <a:gd name="T23" fmla="*/ 12 h 2290"/>
                      <a:gd name="T24" fmla="*/ 12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pPr algn="ctr"/>
                    <a:endParaRPr lang="en-US">
                      <a:latin typeface="+mj-lt"/>
                    </a:endParaRPr>
                  </a:p>
                </p:txBody>
              </p:sp>
            </p:grpSp>
          </p:grpSp>
          <p:grpSp>
            <p:nvGrpSpPr>
              <p:cNvPr id="5128" name="Group 67"/>
              <p:cNvGrpSpPr>
                <a:grpSpLocks/>
              </p:cNvGrpSpPr>
              <p:nvPr/>
            </p:nvGrpSpPr>
            <p:grpSpPr bwMode="auto">
              <a:xfrm>
                <a:off x="2446" y="979"/>
                <a:ext cx="864" cy="966"/>
                <a:chOff x="2446" y="1186"/>
                <a:chExt cx="864" cy="966"/>
              </a:xfrm>
            </p:grpSpPr>
            <p:sp>
              <p:nvSpPr>
                <p:cNvPr id="5151" name="Text Box 5"/>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Class Hours</a:t>
                  </a:r>
                </a:p>
              </p:txBody>
            </p:sp>
            <p:pic>
              <p:nvPicPr>
                <p:cNvPr id="5152" name="Picture 59" descr="Clock"/>
                <p:cNvPicPr>
                  <a:picLocks noChangeAspect="1" noChangeArrowheads="1"/>
                </p:cNvPicPr>
                <p:nvPr/>
              </p:nvPicPr>
              <p:blipFill>
                <a:blip r:embed="rId3" cstate="print"/>
                <a:srcRect/>
                <a:stretch>
                  <a:fillRect/>
                </a:stretch>
              </p:blipFill>
              <p:spPr bwMode="auto">
                <a:xfrm>
                  <a:off x="2485" y="1186"/>
                  <a:ext cx="788" cy="789"/>
                </a:xfrm>
                <a:prstGeom prst="rect">
                  <a:avLst/>
                </a:prstGeom>
                <a:noFill/>
                <a:ln w="9525">
                  <a:noFill/>
                  <a:miter lim="800000"/>
                  <a:headEnd/>
                  <a:tailEnd/>
                </a:ln>
              </p:spPr>
            </p:pic>
          </p:grpSp>
          <p:grpSp>
            <p:nvGrpSpPr>
              <p:cNvPr id="5129" name="Group 90"/>
              <p:cNvGrpSpPr>
                <a:grpSpLocks/>
              </p:cNvGrpSpPr>
              <p:nvPr/>
            </p:nvGrpSpPr>
            <p:grpSpPr bwMode="auto">
              <a:xfrm>
                <a:off x="718" y="1002"/>
                <a:ext cx="864" cy="943"/>
                <a:chOff x="718" y="1002"/>
                <a:chExt cx="864" cy="943"/>
              </a:xfrm>
            </p:grpSpPr>
            <p:sp>
              <p:nvSpPr>
                <p:cNvPr id="5130" name="Text Box 4"/>
                <p:cNvSpPr txBox="1">
                  <a:spLocks noChangeArrowheads="1"/>
                </p:cNvSpPr>
                <p:nvPr/>
              </p:nvSpPr>
              <p:spPr bwMode="auto">
                <a:xfrm>
                  <a:off x="718" y="1715"/>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Phone/Fax</a:t>
                  </a:r>
                </a:p>
              </p:txBody>
            </p:sp>
            <p:grpSp>
              <p:nvGrpSpPr>
                <p:cNvPr id="5131" name="Group 89"/>
                <p:cNvGrpSpPr>
                  <a:grpSpLocks/>
                </p:cNvGrpSpPr>
                <p:nvPr/>
              </p:nvGrpSpPr>
              <p:grpSpPr bwMode="auto">
                <a:xfrm>
                  <a:off x="767" y="1002"/>
                  <a:ext cx="765" cy="736"/>
                  <a:chOff x="767" y="1002"/>
                  <a:chExt cx="765" cy="736"/>
                </a:xfrm>
              </p:grpSpPr>
              <p:sp>
                <p:nvSpPr>
                  <p:cNvPr id="5132" name="AutoShape 69"/>
                  <p:cNvSpPr>
                    <a:spLocks noChangeAspect="1" noChangeArrowheads="1" noTextEdit="1"/>
                  </p:cNvSpPr>
                  <p:nvPr/>
                </p:nvSpPr>
                <p:spPr bwMode="auto">
                  <a:xfrm>
                    <a:off x="767" y="1002"/>
                    <a:ext cx="765" cy="736"/>
                  </a:xfrm>
                  <a:prstGeom prst="rect">
                    <a:avLst/>
                  </a:prstGeom>
                  <a:noFill/>
                  <a:ln w="9525">
                    <a:noFill/>
                    <a:miter lim="800000"/>
                    <a:headEnd/>
                    <a:tailEnd/>
                  </a:ln>
                </p:spPr>
                <p:txBody>
                  <a:bodyPr/>
                  <a:lstStyle/>
                  <a:p>
                    <a:endParaRPr lang="en-US">
                      <a:latin typeface="+mj-lt"/>
                    </a:endParaRPr>
                  </a:p>
                </p:txBody>
              </p:sp>
              <p:grpSp>
                <p:nvGrpSpPr>
                  <p:cNvPr id="5133" name="Group 88"/>
                  <p:cNvGrpSpPr>
                    <a:grpSpLocks/>
                  </p:cNvGrpSpPr>
                  <p:nvPr/>
                </p:nvGrpSpPr>
                <p:grpSpPr bwMode="auto">
                  <a:xfrm>
                    <a:off x="793" y="1026"/>
                    <a:ext cx="715" cy="689"/>
                    <a:chOff x="793" y="1026"/>
                    <a:chExt cx="715" cy="689"/>
                  </a:xfrm>
                </p:grpSpPr>
                <p:sp>
                  <p:nvSpPr>
                    <p:cNvPr id="5134" name="Oval 70"/>
                    <p:cNvSpPr>
                      <a:spLocks noChangeArrowheads="1"/>
                    </p:cNvSpPr>
                    <p:nvPr/>
                  </p:nvSpPr>
                  <p:spPr bwMode="auto">
                    <a:xfrm>
                      <a:off x="793" y="1026"/>
                      <a:ext cx="715" cy="689"/>
                    </a:xfrm>
                    <a:prstGeom prst="ellipse">
                      <a:avLst/>
                    </a:prstGeom>
                    <a:solidFill>
                      <a:srgbClr val="D7E2F1"/>
                    </a:solidFill>
                    <a:ln w="25400">
                      <a:solidFill>
                        <a:srgbClr val="000000"/>
                      </a:solidFill>
                      <a:round/>
                      <a:headEnd/>
                      <a:tailEnd/>
                    </a:ln>
                  </p:spPr>
                  <p:txBody>
                    <a:bodyPr/>
                    <a:lstStyle/>
                    <a:p>
                      <a:pPr algn="ctr"/>
                      <a:endParaRPr lang="en-US">
                        <a:latin typeface="+mj-lt"/>
                      </a:endParaRPr>
                    </a:p>
                  </p:txBody>
                </p:sp>
                <p:grpSp>
                  <p:nvGrpSpPr>
                    <p:cNvPr id="5135" name="Group 87"/>
                    <p:cNvGrpSpPr>
                      <a:grpSpLocks/>
                    </p:cNvGrpSpPr>
                    <p:nvPr/>
                  </p:nvGrpSpPr>
                  <p:grpSpPr bwMode="auto">
                    <a:xfrm>
                      <a:off x="870" y="1180"/>
                      <a:ext cx="560" cy="381"/>
                      <a:chOff x="870" y="1180"/>
                      <a:chExt cx="560" cy="381"/>
                    </a:xfrm>
                  </p:grpSpPr>
                  <p:grpSp>
                    <p:nvGrpSpPr>
                      <p:cNvPr id="5136" name="Group 83"/>
                      <p:cNvGrpSpPr>
                        <a:grpSpLocks/>
                      </p:cNvGrpSpPr>
                      <p:nvPr/>
                    </p:nvGrpSpPr>
                    <p:grpSpPr bwMode="auto">
                      <a:xfrm>
                        <a:off x="870" y="1180"/>
                        <a:ext cx="560" cy="178"/>
                        <a:chOff x="870" y="1180"/>
                        <a:chExt cx="560" cy="178"/>
                      </a:xfrm>
                    </p:grpSpPr>
                    <p:sp>
                      <p:nvSpPr>
                        <p:cNvPr id="25684" name="Freeform 84"/>
                        <p:cNvSpPr>
                          <a:spLocks/>
                        </p:cNvSpPr>
                        <p:nvPr/>
                      </p:nvSpPr>
                      <p:spPr bwMode="auto">
                        <a:xfrm>
                          <a:off x="929" y="1180"/>
                          <a:ext cx="444" cy="94"/>
                        </a:xfrm>
                        <a:custGeom>
                          <a:avLst/>
                          <a:gdLst/>
                          <a:ahLst/>
                          <a:cxnLst>
                            <a:cxn ang="0">
                              <a:pos x="1468" y="262"/>
                            </a:cxn>
                            <a:cxn ang="0">
                              <a:pos x="737" y="1"/>
                            </a:cxn>
                            <a:cxn ang="0">
                              <a:pos x="0" y="279"/>
                            </a:cxn>
                            <a:cxn ang="0">
                              <a:pos x="738" y="318"/>
                            </a:cxn>
                            <a:cxn ang="0">
                              <a:pos x="1468" y="262"/>
                            </a:cxn>
                          </a:cxnLst>
                          <a:rect l="0" t="0" r="r" b="b"/>
                          <a:pathLst>
                            <a:path w="1468" h="318">
                              <a:moveTo>
                                <a:pt x="1468" y="262"/>
                              </a:moveTo>
                              <a:cubicBezTo>
                                <a:pt x="1405" y="111"/>
                                <a:pt x="1097" y="1"/>
                                <a:pt x="737" y="1"/>
                              </a:cubicBezTo>
                              <a:cubicBezTo>
                                <a:pt x="362" y="0"/>
                                <a:pt x="45" y="120"/>
                                <a:pt x="0" y="279"/>
                              </a:cubicBezTo>
                              <a:lnTo>
                                <a:pt x="738" y="318"/>
                              </a:lnTo>
                              <a:lnTo>
                                <a:pt x="1468" y="262"/>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lgn="ctr">
                            <a:defRPr/>
                          </a:pPr>
                          <a:endParaRPr lang="en-US">
                            <a:latin typeface="+mj-lt"/>
                          </a:endParaRPr>
                        </a:p>
                      </p:txBody>
                    </p:sp>
                    <p:sp>
                      <p:nvSpPr>
                        <p:cNvPr id="25685" name="Freeform 85"/>
                        <p:cNvSpPr>
                          <a:spLocks/>
                        </p:cNvSpPr>
                        <p:nvPr/>
                      </p:nvSpPr>
                      <p:spPr bwMode="auto">
                        <a:xfrm>
                          <a:off x="1253" y="1214"/>
                          <a:ext cx="177" cy="144"/>
                        </a:xfrm>
                        <a:custGeom>
                          <a:avLst/>
                          <a:gdLst/>
                          <a:ahLst/>
                          <a:cxnLst>
                            <a:cxn ang="0">
                              <a:pos x="446" y="481"/>
                            </a:cxn>
                            <a:cxn ang="0">
                              <a:pos x="588" y="283"/>
                            </a:cxn>
                            <a:cxn ang="0">
                              <a:pos x="221" y="0"/>
                            </a:cxn>
                            <a:cxn ang="0">
                              <a:pos x="0" y="283"/>
                            </a:cxn>
                            <a:cxn ang="0">
                              <a:pos x="446" y="481"/>
                            </a:cxn>
                          </a:cxnLst>
                          <a:rect l="0" t="0" r="r" b="b"/>
                          <a:pathLst>
                            <a:path w="588" h="481">
                              <a:moveTo>
                                <a:pt x="446" y="481"/>
                              </a:moveTo>
                              <a:cubicBezTo>
                                <a:pt x="537" y="426"/>
                                <a:pt x="588" y="355"/>
                                <a:pt x="588" y="283"/>
                              </a:cubicBezTo>
                              <a:cubicBezTo>
                                <a:pt x="588" y="158"/>
                                <a:pt x="443" y="47"/>
                                <a:pt x="221" y="0"/>
                              </a:cubicBezTo>
                              <a:lnTo>
                                <a:pt x="0" y="283"/>
                              </a:lnTo>
                              <a:lnTo>
                                <a:pt x="446" y="481"/>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lgn="ctr">
                            <a:defRPr/>
                          </a:pPr>
                          <a:endParaRPr lang="en-US">
                            <a:latin typeface="+mj-lt"/>
                          </a:endParaRPr>
                        </a:p>
                      </p:txBody>
                    </p:sp>
                    <p:sp>
                      <p:nvSpPr>
                        <p:cNvPr id="25686" name="Freeform 86"/>
                        <p:cNvSpPr>
                          <a:spLocks/>
                        </p:cNvSpPr>
                        <p:nvPr/>
                      </p:nvSpPr>
                      <p:spPr bwMode="auto">
                        <a:xfrm>
                          <a:off x="870" y="1214"/>
                          <a:ext cx="178" cy="143"/>
                        </a:xfrm>
                        <a:custGeom>
                          <a:avLst/>
                          <a:gdLst/>
                          <a:ahLst/>
                          <a:cxnLst>
                            <a:cxn ang="0">
                              <a:pos x="365" y="0"/>
                            </a:cxn>
                            <a:cxn ang="0">
                              <a:pos x="1" y="282"/>
                            </a:cxn>
                            <a:cxn ang="0">
                              <a:pos x="142" y="481"/>
                            </a:cxn>
                            <a:cxn ang="0">
                              <a:pos x="589" y="283"/>
                            </a:cxn>
                            <a:cxn ang="0">
                              <a:pos x="365" y="0"/>
                            </a:cxn>
                          </a:cxnLst>
                          <a:rect l="0" t="0" r="r" b="b"/>
                          <a:pathLst>
                            <a:path w="589" h="481">
                              <a:moveTo>
                                <a:pt x="365" y="0"/>
                              </a:moveTo>
                              <a:cubicBezTo>
                                <a:pt x="144" y="48"/>
                                <a:pt x="1" y="159"/>
                                <a:pt x="1" y="282"/>
                              </a:cubicBezTo>
                              <a:cubicBezTo>
                                <a:pt x="0" y="355"/>
                                <a:pt x="51" y="426"/>
                                <a:pt x="142" y="481"/>
                              </a:cubicBezTo>
                              <a:lnTo>
                                <a:pt x="589" y="283"/>
                              </a:lnTo>
                              <a:lnTo>
                                <a:pt x="365" y="0"/>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lgn="ctr">
                            <a:defRPr/>
                          </a:pPr>
                          <a:endParaRPr lang="en-US">
                            <a:latin typeface="+mj-lt"/>
                          </a:endParaRPr>
                        </a:p>
                      </p:txBody>
                    </p:sp>
                  </p:grpSp>
                  <p:grpSp>
                    <p:nvGrpSpPr>
                      <p:cNvPr id="5137" name="Group 72"/>
                      <p:cNvGrpSpPr>
                        <a:grpSpLocks/>
                      </p:cNvGrpSpPr>
                      <p:nvPr/>
                    </p:nvGrpSpPr>
                    <p:grpSpPr bwMode="auto">
                      <a:xfrm>
                        <a:off x="955" y="1264"/>
                        <a:ext cx="389" cy="297"/>
                        <a:chOff x="955" y="1264"/>
                        <a:chExt cx="389" cy="297"/>
                      </a:xfrm>
                    </p:grpSpPr>
                    <p:grpSp>
                      <p:nvGrpSpPr>
                        <p:cNvPr id="5143" name="Group 73"/>
                        <p:cNvGrpSpPr>
                          <a:grpSpLocks/>
                        </p:cNvGrpSpPr>
                        <p:nvPr/>
                      </p:nvGrpSpPr>
                      <p:grpSpPr bwMode="auto">
                        <a:xfrm>
                          <a:off x="1066" y="1264"/>
                          <a:ext cx="165" cy="27"/>
                          <a:chOff x="1066" y="1264"/>
                          <a:chExt cx="165" cy="27"/>
                        </a:xfrm>
                      </p:grpSpPr>
                      <p:sp>
                        <p:nvSpPr>
                          <p:cNvPr id="5146" name="AutoShape 74"/>
                          <p:cNvSpPr>
                            <a:spLocks noChangeArrowheads="1"/>
                          </p:cNvSpPr>
                          <p:nvPr/>
                        </p:nvSpPr>
                        <p:spPr bwMode="auto">
                          <a:xfrm>
                            <a:off x="1207" y="1264"/>
                            <a:ext cx="24" cy="27"/>
                          </a:xfrm>
                          <a:prstGeom prst="roundRect">
                            <a:avLst>
                              <a:gd name="adj" fmla="val 84704"/>
                            </a:avLst>
                          </a:prstGeom>
                          <a:solidFill>
                            <a:srgbClr val="000000"/>
                          </a:solidFill>
                          <a:ln w="3175">
                            <a:solidFill>
                              <a:srgbClr val="000000"/>
                            </a:solidFill>
                            <a:round/>
                            <a:headEnd/>
                            <a:tailEnd/>
                          </a:ln>
                        </p:spPr>
                        <p:txBody>
                          <a:bodyPr/>
                          <a:lstStyle/>
                          <a:p>
                            <a:pPr algn="ctr"/>
                            <a:endParaRPr lang="en-US">
                              <a:latin typeface="+mj-lt"/>
                            </a:endParaRPr>
                          </a:p>
                        </p:txBody>
                      </p:sp>
                      <p:sp>
                        <p:nvSpPr>
                          <p:cNvPr id="5147" name="AutoShape 75"/>
                          <p:cNvSpPr>
                            <a:spLocks noChangeArrowheads="1"/>
                          </p:cNvSpPr>
                          <p:nvPr/>
                        </p:nvSpPr>
                        <p:spPr bwMode="auto">
                          <a:xfrm>
                            <a:off x="1066" y="1266"/>
                            <a:ext cx="27" cy="25"/>
                          </a:xfrm>
                          <a:prstGeom prst="roundRect">
                            <a:avLst>
                              <a:gd name="adj" fmla="val 78259"/>
                            </a:avLst>
                          </a:prstGeom>
                          <a:solidFill>
                            <a:srgbClr val="000000"/>
                          </a:solidFill>
                          <a:ln w="3175">
                            <a:solidFill>
                              <a:srgbClr val="000000"/>
                            </a:solidFill>
                            <a:round/>
                            <a:headEnd/>
                            <a:tailEnd/>
                          </a:ln>
                        </p:spPr>
                        <p:txBody>
                          <a:bodyPr/>
                          <a:lstStyle/>
                          <a:p>
                            <a:pPr algn="ctr"/>
                            <a:endParaRPr lang="en-US">
                              <a:latin typeface="+mj-lt"/>
                            </a:endParaRPr>
                          </a:p>
                        </p:txBody>
                      </p:sp>
                    </p:grpSp>
                    <p:sp>
                      <p:nvSpPr>
                        <p:cNvPr id="5144" name="Freeform 76"/>
                        <p:cNvSpPr>
                          <a:spLocks/>
                        </p:cNvSpPr>
                        <p:nvPr/>
                      </p:nvSpPr>
                      <p:spPr bwMode="auto">
                        <a:xfrm>
                          <a:off x="962" y="1282"/>
                          <a:ext cx="375" cy="121"/>
                        </a:xfrm>
                        <a:custGeom>
                          <a:avLst/>
                          <a:gdLst>
                            <a:gd name="T0" fmla="*/ 87 w 1502"/>
                            <a:gd name="T1" fmla="*/ 0 h 484"/>
                            <a:gd name="T2" fmla="*/ 288 w 1502"/>
                            <a:gd name="T3" fmla="*/ 0 h 484"/>
                            <a:gd name="T4" fmla="*/ 375 w 1502"/>
                            <a:gd name="T5" fmla="*/ 121 h 484"/>
                            <a:gd name="T6" fmla="*/ 0 w 1502"/>
                            <a:gd name="T7" fmla="*/ 121 h 484"/>
                            <a:gd name="T8" fmla="*/ 87 w 1502"/>
                            <a:gd name="T9" fmla="*/ 0 h 484"/>
                            <a:gd name="T10" fmla="*/ 0 60000 65536"/>
                            <a:gd name="T11" fmla="*/ 0 60000 65536"/>
                            <a:gd name="T12" fmla="*/ 0 60000 65536"/>
                            <a:gd name="T13" fmla="*/ 0 60000 65536"/>
                            <a:gd name="T14" fmla="*/ 0 60000 65536"/>
                            <a:gd name="T15" fmla="*/ 0 w 1502"/>
                            <a:gd name="T16" fmla="*/ 0 h 484"/>
                            <a:gd name="T17" fmla="*/ 1502 w 1502"/>
                            <a:gd name="T18" fmla="*/ 484 h 484"/>
                          </a:gdLst>
                          <a:ahLst/>
                          <a:cxnLst>
                            <a:cxn ang="T10">
                              <a:pos x="T0" y="T1"/>
                            </a:cxn>
                            <a:cxn ang="T11">
                              <a:pos x="T2" y="T3"/>
                            </a:cxn>
                            <a:cxn ang="T12">
                              <a:pos x="T4" y="T5"/>
                            </a:cxn>
                            <a:cxn ang="T13">
                              <a:pos x="T6" y="T7"/>
                            </a:cxn>
                            <a:cxn ang="T14">
                              <a:pos x="T8" y="T9"/>
                            </a:cxn>
                          </a:cxnLst>
                          <a:rect l="T15" t="T16" r="T17" b="T18"/>
                          <a:pathLst>
                            <a:path w="1502" h="484">
                              <a:moveTo>
                                <a:pt x="347" y="0"/>
                              </a:moveTo>
                              <a:lnTo>
                                <a:pt x="1154" y="0"/>
                              </a:lnTo>
                              <a:lnTo>
                                <a:pt x="1502" y="484"/>
                              </a:lnTo>
                              <a:lnTo>
                                <a:pt x="0" y="483"/>
                              </a:lnTo>
                              <a:lnTo>
                                <a:pt x="347" y="0"/>
                              </a:lnTo>
                              <a:close/>
                            </a:path>
                          </a:pathLst>
                        </a:custGeom>
                        <a:solidFill>
                          <a:srgbClr val="000000"/>
                        </a:solidFill>
                        <a:ln w="3175">
                          <a:solidFill>
                            <a:srgbClr val="000000"/>
                          </a:solidFill>
                          <a:round/>
                          <a:headEnd/>
                          <a:tailEnd/>
                        </a:ln>
                      </p:spPr>
                      <p:txBody>
                        <a:bodyPr/>
                        <a:lstStyle/>
                        <a:p>
                          <a:pPr algn="ctr"/>
                          <a:endParaRPr lang="en-US">
                            <a:latin typeface="+mj-lt"/>
                          </a:endParaRPr>
                        </a:p>
                      </p:txBody>
                    </p:sp>
                    <p:sp>
                      <p:nvSpPr>
                        <p:cNvPr id="25677" name="AutoShape 77"/>
                        <p:cNvSpPr>
                          <a:spLocks noChangeArrowheads="1"/>
                        </p:cNvSpPr>
                        <p:nvPr/>
                      </p:nvSpPr>
                      <p:spPr bwMode="auto">
                        <a:xfrm>
                          <a:off x="955" y="1396"/>
                          <a:ext cx="389" cy="165"/>
                        </a:xfrm>
                        <a:prstGeom prst="roundRect">
                          <a:avLst>
                            <a:gd name="adj" fmla="val 12833"/>
                          </a:avLst>
                        </a:prstGeom>
                        <a:solidFill>
                          <a:srgbClr val="000000"/>
                        </a:solidFill>
                        <a:ln w="3175">
                          <a:solidFill>
                            <a:srgbClr val="000000"/>
                          </a:solidFill>
                          <a:round/>
                          <a:headEnd/>
                          <a:tailEnd/>
                        </a:ln>
                        <a:effectLst>
                          <a:outerShdw dist="35921" dir="2700000" algn="ctr" rotWithShape="0">
                            <a:schemeClr val="tx2"/>
                          </a:outerShdw>
                        </a:effectLst>
                      </p:spPr>
                      <p:txBody>
                        <a:bodyPr/>
                        <a:lstStyle/>
                        <a:p>
                          <a:pPr algn="ctr">
                            <a:defRPr/>
                          </a:pPr>
                          <a:endParaRPr lang="en-US">
                            <a:latin typeface="+mj-lt"/>
                          </a:endParaRPr>
                        </a:p>
                      </p:txBody>
                    </p:sp>
                  </p:grpSp>
                  <p:grpSp>
                    <p:nvGrpSpPr>
                      <p:cNvPr id="5138" name="Group 78"/>
                      <p:cNvGrpSpPr>
                        <a:grpSpLocks/>
                      </p:cNvGrpSpPr>
                      <p:nvPr/>
                    </p:nvGrpSpPr>
                    <p:grpSpPr bwMode="auto">
                      <a:xfrm>
                        <a:off x="1057" y="1288"/>
                        <a:ext cx="190" cy="163"/>
                        <a:chOff x="1057" y="1288"/>
                        <a:chExt cx="190" cy="163"/>
                      </a:xfrm>
                    </p:grpSpPr>
                    <p:sp>
                      <p:nvSpPr>
                        <p:cNvPr id="5139" name="Freeform 79"/>
                        <p:cNvSpPr>
                          <a:spLocks/>
                        </p:cNvSpPr>
                        <p:nvPr/>
                      </p:nvSpPr>
                      <p:spPr bwMode="auto">
                        <a:xfrm>
                          <a:off x="1058" y="1288"/>
                          <a:ext cx="189" cy="162"/>
                        </a:xfrm>
                        <a:custGeom>
                          <a:avLst/>
                          <a:gdLst>
                            <a:gd name="T0" fmla="*/ 38 w 758"/>
                            <a:gd name="T1" fmla="*/ 0 h 652"/>
                            <a:gd name="T2" fmla="*/ 0 w 758"/>
                            <a:gd name="T3" fmla="*/ 162 h 652"/>
                            <a:gd name="T4" fmla="*/ 189 w 758"/>
                            <a:gd name="T5" fmla="*/ 162 h 652"/>
                            <a:gd name="T6" fmla="*/ 148 w 758"/>
                            <a:gd name="T7" fmla="*/ 0 h 652"/>
                            <a:gd name="T8" fmla="*/ 38 w 758"/>
                            <a:gd name="T9" fmla="*/ 0 h 652"/>
                            <a:gd name="T10" fmla="*/ 0 60000 65536"/>
                            <a:gd name="T11" fmla="*/ 0 60000 65536"/>
                            <a:gd name="T12" fmla="*/ 0 60000 65536"/>
                            <a:gd name="T13" fmla="*/ 0 60000 65536"/>
                            <a:gd name="T14" fmla="*/ 0 60000 65536"/>
                            <a:gd name="T15" fmla="*/ 0 w 758"/>
                            <a:gd name="T16" fmla="*/ 0 h 652"/>
                            <a:gd name="T17" fmla="*/ 758 w 758"/>
                            <a:gd name="T18" fmla="*/ 652 h 652"/>
                          </a:gdLst>
                          <a:ahLst/>
                          <a:cxnLst>
                            <a:cxn ang="T10">
                              <a:pos x="T0" y="T1"/>
                            </a:cxn>
                            <a:cxn ang="T11">
                              <a:pos x="T2" y="T3"/>
                            </a:cxn>
                            <a:cxn ang="T12">
                              <a:pos x="T4" y="T5"/>
                            </a:cxn>
                            <a:cxn ang="T13">
                              <a:pos x="T6" y="T7"/>
                            </a:cxn>
                            <a:cxn ang="T14">
                              <a:pos x="T8" y="T9"/>
                            </a:cxn>
                          </a:cxnLst>
                          <a:rect l="T15" t="T16" r="T17" b="T18"/>
                          <a:pathLst>
                            <a:path w="758" h="652">
                              <a:moveTo>
                                <a:pt x="152" y="0"/>
                              </a:moveTo>
                              <a:lnTo>
                                <a:pt x="0" y="652"/>
                              </a:lnTo>
                              <a:lnTo>
                                <a:pt x="758" y="652"/>
                              </a:lnTo>
                              <a:lnTo>
                                <a:pt x="595" y="0"/>
                              </a:lnTo>
                              <a:lnTo>
                                <a:pt x="152" y="0"/>
                              </a:lnTo>
                              <a:close/>
                            </a:path>
                          </a:pathLst>
                        </a:custGeom>
                        <a:solidFill>
                          <a:srgbClr val="FFFFFF"/>
                        </a:solidFill>
                        <a:ln w="15875">
                          <a:solidFill>
                            <a:srgbClr val="000000"/>
                          </a:solidFill>
                          <a:round/>
                          <a:headEnd/>
                          <a:tailEnd/>
                        </a:ln>
                      </p:spPr>
                      <p:txBody>
                        <a:bodyPr/>
                        <a:lstStyle/>
                        <a:p>
                          <a:pPr algn="ctr"/>
                          <a:endParaRPr lang="en-US">
                            <a:latin typeface="+mj-lt"/>
                          </a:endParaRPr>
                        </a:p>
                      </p:txBody>
                    </p:sp>
                    <p:sp>
                      <p:nvSpPr>
                        <p:cNvPr id="5140" name="Freeform 80"/>
                        <p:cNvSpPr>
                          <a:spLocks/>
                        </p:cNvSpPr>
                        <p:nvPr/>
                      </p:nvSpPr>
                      <p:spPr bwMode="auto">
                        <a:xfrm>
                          <a:off x="1057" y="1288"/>
                          <a:ext cx="74" cy="163"/>
                        </a:xfrm>
                        <a:custGeom>
                          <a:avLst/>
                          <a:gdLst>
                            <a:gd name="T0" fmla="*/ 38 w 295"/>
                            <a:gd name="T1" fmla="*/ 0 h 651"/>
                            <a:gd name="T2" fmla="*/ 0 w 295"/>
                            <a:gd name="T3" fmla="*/ 162 h 651"/>
                            <a:gd name="T4" fmla="*/ 63 w 295"/>
                            <a:gd name="T5" fmla="*/ 163 h 651"/>
                            <a:gd name="T6" fmla="*/ 74 w 295"/>
                            <a:gd name="T7" fmla="*/ 0 h 651"/>
                            <a:gd name="T8" fmla="*/ 38 w 295"/>
                            <a:gd name="T9" fmla="*/ 0 h 651"/>
                            <a:gd name="T10" fmla="*/ 0 60000 65536"/>
                            <a:gd name="T11" fmla="*/ 0 60000 65536"/>
                            <a:gd name="T12" fmla="*/ 0 60000 65536"/>
                            <a:gd name="T13" fmla="*/ 0 60000 65536"/>
                            <a:gd name="T14" fmla="*/ 0 60000 65536"/>
                            <a:gd name="T15" fmla="*/ 0 w 295"/>
                            <a:gd name="T16" fmla="*/ 0 h 651"/>
                            <a:gd name="T17" fmla="*/ 295 w 295"/>
                            <a:gd name="T18" fmla="*/ 651 h 651"/>
                          </a:gdLst>
                          <a:ahLst/>
                          <a:cxnLst>
                            <a:cxn ang="T10">
                              <a:pos x="T0" y="T1"/>
                            </a:cxn>
                            <a:cxn ang="T11">
                              <a:pos x="T2" y="T3"/>
                            </a:cxn>
                            <a:cxn ang="T12">
                              <a:pos x="T4" y="T5"/>
                            </a:cxn>
                            <a:cxn ang="T13">
                              <a:pos x="T6" y="T7"/>
                            </a:cxn>
                            <a:cxn ang="T14">
                              <a:pos x="T8" y="T9"/>
                            </a:cxn>
                          </a:cxnLst>
                          <a:rect l="T15" t="T16" r="T17" b="T18"/>
                          <a:pathLst>
                            <a:path w="295" h="651">
                              <a:moveTo>
                                <a:pt x="153" y="0"/>
                              </a:moveTo>
                              <a:lnTo>
                                <a:pt x="0" y="648"/>
                              </a:lnTo>
                              <a:lnTo>
                                <a:pt x="253" y="651"/>
                              </a:lnTo>
                              <a:lnTo>
                                <a:pt x="295" y="0"/>
                              </a:lnTo>
                              <a:lnTo>
                                <a:pt x="153" y="0"/>
                              </a:lnTo>
                              <a:close/>
                            </a:path>
                          </a:pathLst>
                        </a:custGeom>
                        <a:solidFill>
                          <a:srgbClr val="FFFFFF"/>
                        </a:solidFill>
                        <a:ln w="15875">
                          <a:solidFill>
                            <a:srgbClr val="000000"/>
                          </a:solidFill>
                          <a:round/>
                          <a:headEnd/>
                          <a:tailEnd/>
                        </a:ln>
                      </p:spPr>
                      <p:txBody>
                        <a:bodyPr/>
                        <a:lstStyle/>
                        <a:p>
                          <a:pPr algn="ctr"/>
                          <a:endParaRPr lang="en-US">
                            <a:latin typeface="+mj-lt"/>
                          </a:endParaRPr>
                        </a:p>
                      </p:txBody>
                    </p:sp>
                    <p:sp>
                      <p:nvSpPr>
                        <p:cNvPr id="25681" name="Freeform 81"/>
                        <p:cNvSpPr>
                          <a:spLocks/>
                        </p:cNvSpPr>
                        <p:nvPr/>
                      </p:nvSpPr>
                      <p:spPr bwMode="auto">
                        <a:xfrm>
                          <a:off x="1170" y="1289"/>
                          <a:ext cx="77" cy="162"/>
                        </a:xfrm>
                        <a:custGeom>
                          <a:avLst/>
                          <a:gdLst/>
                          <a:ahLst/>
                          <a:cxnLst>
                            <a:cxn ang="0">
                              <a:pos x="150" y="0"/>
                            </a:cxn>
                            <a:cxn ang="0">
                              <a:pos x="305" y="647"/>
                            </a:cxn>
                            <a:cxn ang="0">
                              <a:pos x="43" y="648"/>
                            </a:cxn>
                            <a:cxn ang="0">
                              <a:pos x="0" y="0"/>
                            </a:cxn>
                            <a:cxn ang="0">
                              <a:pos x="150" y="0"/>
                            </a:cxn>
                          </a:cxnLst>
                          <a:rect l="0" t="0" r="r" b="b"/>
                          <a:pathLst>
                            <a:path w="305" h="648">
                              <a:moveTo>
                                <a:pt x="150" y="0"/>
                              </a:moveTo>
                              <a:lnTo>
                                <a:pt x="305" y="647"/>
                              </a:lnTo>
                              <a:lnTo>
                                <a:pt x="43" y="648"/>
                              </a:lnTo>
                              <a:lnTo>
                                <a:pt x="0" y="0"/>
                              </a:lnTo>
                              <a:lnTo>
                                <a:pt x="150" y="0"/>
                              </a:lnTo>
                              <a:close/>
                            </a:path>
                          </a:pathLst>
                        </a:custGeom>
                        <a:solidFill>
                          <a:srgbClr val="FFFFFF"/>
                        </a:solidFill>
                        <a:ln w="15875">
                          <a:solidFill>
                            <a:srgbClr val="000000"/>
                          </a:solidFill>
                          <a:prstDash val="solid"/>
                          <a:round/>
                          <a:headEnd/>
                          <a:tailEnd/>
                        </a:ln>
                        <a:effectLst>
                          <a:outerShdw dist="35921" dir="2700000" algn="ctr" rotWithShape="0">
                            <a:schemeClr val="tx2"/>
                          </a:outerShdw>
                        </a:effectLst>
                      </p:spPr>
                      <p:txBody>
                        <a:bodyPr/>
                        <a:lstStyle/>
                        <a:p>
                          <a:pPr algn="ctr">
                            <a:defRPr/>
                          </a:pPr>
                          <a:endParaRPr lang="en-US">
                            <a:latin typeface="+mj-lt"/>
                          </a:endParaRPr>
                        </a:p>
                      </p:txBody>
                    </p:sp>
                    <p:sp>
                      <p:nvSpPr>
                        <p:cNvPr id="5142" name="Freeform 82"/>
                        <p:cNvSpPr>
                          <a:spLocks/>
                        </p:cNvSpPr>
                        <p:nvPr/>
                      </p:nvSpPr>
                      <p:spPr bwMode="auto">
                        <a:xfrm>
                          <a:off x="1073" y="1331"/>
                          <a:ext cx="158" cy="53"/>
                        </a:xfrm>
                        <a:custGeom>
                          <a:avLst/>
                          <a:gdLst>
                            <a:gd name="T0" fmla="*/ 13 w 631"/>
                            <a:gd name="T1" fmla="*/ 0 h 213"/>
                            <a:gd name="T2" fmla="*/ 0 w 631"/>
                            <a:gd name="T3" fmla="*/ 53 h 213"/>
                            <a:gd name="T4" fmla="*/ 158 w 631"/>
                            <a:gd name="T5" fmla="*/ 53 h 213"/>
                            <a:gd name="T6" fmla="*/ 145 w 631"/>
                            <a:gd name="T7" fmla="*/ 0 h 213"/>
                            <a:gd name="T8" fmla="*/ 13 w 631"/>
                            <a:gd name="T9" fmla="*/ 0 h 213"/>
                            <a:gd name="T10" fmla="*/ 0 60000 65536"/>
                            <a:gd name="T11" fmla="*/ 0 60000 65536"/>
                            <a:gd name="T12" fmla="*/ 0 60000 65536"/>
                            <a:gd name="T13" fmla="*/ 0 60000 65536"/>
                            <a:gd name="T14" fmla="*/ 0 60000 65536"/>
                            <a:gd name="T15" fmla="*/ 0 w 631"/>
                            <a:gd name="T16" fmla="*/ 0 h 213"/>
                            <a:gd name="T17" fmla="*/ 631 w 631"/>
                            <a:gd name="T18" fmla="*/ 213 h 213"/>
                          </a:gdLst>
                          <a:ahLst/>
                          <a:cxnLst>
                            <a:cxn ang="T10">
                              <a:pos x="T0" y="T1"/>
                            </a:cxn>
                            <a:cxn ang="T11">
                              <a:pos x="T2" y="T3"/>
                            </a:cxn>
                            <a:cxn ang="T12">
                              <a:pos x="T4" y="T5"/>
                            </a:cxn>
                            <a:cxn ang="T13">
                              <a:pos x="T6" y="T7"/>
                            </a:cxn>
                            <a:cxn ang="T14">
                              <a:pos x="T8" y="T9"/>
                            </a:cxn>
                          </a:cxnLst>
                          <a:rect l="T15" t="T16" r="T17" b="T18"/>
                          <a:pathLst>
                            <a:path w="631" h="213">
                              <a:moveTo>
                                <a:pt x="50" y="2"/>
                              </a:moveTo>
                              <a:lnTo>
                                <a:pt x="0" y="213"/>
                              </a:lnTo>
                              <a:lnTo>
                                <a:pt x="631" y="213"/>
                              </a:lnTo>
                              <a:lnTo>
                                <a:pt x="581" y="0"/>
                              </a:lnTo>
                              <a:lnTo>
                                <a:pt x="50" y="2"/>
                              </a:lnTo>
                            </a:path>
                          </a:pathLst>
                        </a:custGeom>
                        <a:noFill/>
                        <a:ln w="15875">
                          <a:solidFill>
                            <a:srgbClr val="000000"/>
                          </a:solidFill>
                          <a:round/>
                          <a:headEnd/>
                          <a:tailEnd/>
                        </a:ln>
                      </p:spPr>
                      <p:txBody>
                        <a:bodyPr/>
                        <a:lstStyle/>
                        <a:p>
                          <a:pPr algn="ctr"/>
                          <a:endParaRPr lang="en-US">
                            <a:latin typeface="+mj-lt"/>
                          </a:endParaRPr>
                        </a:p>
                      </p:txBody>
                    </p:sp>
                  </p:grpSp>
                </p:grpSp>
              </p:grpSp>
            </p:grpSp>
          </p:grpSp>
        </p:grpSp>
      </p:grpSp>
      <p:sp>
        <p:nvSpPr>
          <p:cNvPr id="87" name="Footer Placeholder 86"/>
          <p:cNvSpPr>
            <a:spLocks noGrp="1"/>
          </p:cNvSpPr>
          <p:nvPr>
            <p:ph type="ftr" sz="quarter" idx="10"/>
          </p:nvPr>
        </p:nvSpPr>
        <p:spPr/>
        <p:txBody>
          <a:bodyPr/>
          <a:lstStyle/>
          <a:p>
            <a:pPr>
              <a:defRPr/>
            </a:pPr>
            <a:r>
              <a:rPr lang="en-US" dirty="0" smtClean="0"/>
              <a:t>RF-IN-030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p:txBody>
          <a:bodyPr/>
          <a:lstStyle/>
          <a:p>
            <a:r>
              <a:rPr lang="en-US" dirty="0" smtClean="0"/>
              <a:t>Report Server(s) run queues of reports (batches)</a:t>
            </a:r>
          </a:p>
          <a:p>
            <a:r>
              <a:rPr lang="en-US" dirty="0" smtClean="0"/>
              <a:t>Server processes </a:t>
            </a:r>
          </a:p>
          <a:p>
            <a:pPr lvl="1"/>
            <a:r>
              <a:rPr lang="en-US" dirty="0" smtClean="0"/>
              <a:t>Non-GUI .NET UI processes</a:t>
            </a:r>
          </a:p>
          <a:p>
            <a:pPr lvl="1"/>
            <a:r>
              <a:rPr lang="en-US" dirty="0" smtClean="0"/>
              <a:t>Standard installation of .NET UI</a:t>
            </a:r>
          </a:p>
          <a:p>
            <a:pPr lvl="1"/>
            <a:r>
              <a:rPr lang="en-US" dirty="0" smtClean="0"/>
              <a:t>Launched from command line</a:t>
            </a:r>
          </a:p>
          <a:p>
            <a:r>
              <a:rPr lang="en-US" dirty="0" smtClean="0"/>
              <a:t>Windows Task Scheduler used to periodically launch batches (e.g. daily, monthly)</a:t>
            </a:r>
          </a:p>
          <a:p>
            <a:r>
              <a:rPr lang="en-US" dirty="0" smtClean="0"/>
              <a:t>Output to printer and/or file on web server</a:t>
            </a:r>
          </a:p>
          <a:p>
            <a:r>
              <a:rPr lang="en-US" dirty="0" smtClean="0"/>
              <a:t>Optional notifications to email, .NET UI Inbox</a:t>
            </a:r>
          </a:p>
        </p:txBody>
      </p:sp>
      <p:sp>
        <p:nvSpPr>
          <p:cNvPr id="66562" name="Rectangle 2"/>
          <p:cNvSpPr>
            <a:spLocks noGrp="1" noChangeArrowheads="1"/>
          </p:cNvSpPr>
          <p:nvPr>
            <p:ph type="title"/>
          </p:nvPr>
        </p:nvSpPr>
        <p:spPr/>
        <p:txBody>
          <a:bodyPr/>
          <a:lstStyle/>
          <a:p>
            <a:r>
              <a:rPr lang="en-US" smtClean="0"/>
              <a:t>Scheduled Reports</a:t>
            </a:r>
          </a:p>
        </p:txBody>
      </p:sp>
      <p:sp>
        <p:nvSpPr>
          <p:cNvPr id="4" name="Footer Placeholder 3"/>
          <p:cNvSpPr>
            <a:spLocks noGrp="1"/>
          </p:cNvSpPr>
          <p:nvPr>
            <p:ph type="ftr" sz="quarter" idx="10"/>
          </p:nvPr>
        </p:nvSpPr>
        <p:spPr/>
        <p:txBody>
          <a:bodyPr/>
          <a:lstStyle/>
          <a:p>
            <a:r>
              <a:rPr lang="en-US" smtClean="0"/>
              <a:t>RF-IN-260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6563">
                                            <p:txEl>
                                              <p:pRg st="0" end="0"/>
                                            </p:txEl>
                                          </p:spTgt>
                                        </p:tgtEl>
                                        <p:attrNameLst>
                                          <p:attrName>style.fontStyle</p:attrName>
                                        </p:attrNameLst>
                                      </p:cBhvr>
                                      <p:to>
                                        <p:strVal val="normal"/>
                                      </p:to>
                                    </p:set>
                                    <p:set>
                                      <p:cBhvr override="childStyle">
                                        <p:cTn id="7" dur="indefinite"/>
                                        <p:tgtEl>
                                          <p:spTgt spid="66563">
                                            <p:txEl>
                                              <p:pRg st="0" end="0"/>
                                            </p:txEl>
                                          </p:spTgt>
                                        </p:tgtEl>
                                        <p:attrNameLst>
                                          <p:attrName>style.fontWeight</p:attrName>
                                        </p:attrNameLst>
                                      </p:cBhvr>
                                      <p:to>
                                        <p:strVal val="bold"/>
                                      </p:to>
                                    </p:set>
                                    <p:set>
                                      <p:cBhvr override="childStyle">
                                        <p:cTn id="8" dur="indefinite"/>
                                        <p:tgtEl>
                                          <p:spTgt spid="6656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6563">
                                            <p:txEl>
                                              <p:pRg st="1" end="1"/>
                                            </p:txEl>
                                          </p:spTgt>
                                        </p:tgtEl>
                                        <p:attrNameLst>
                                          <p:attrName>style.fontStyle</p:attrName>
                                        </p:attrNameLst>
                                      </p:cBhvr>
                                      <p:to>
                                        <p:strVal val="normal"/>
                                      </p:to>
                                    </p:set>
                                    <p:set>
                                      <p:cBhvr override="childStyle">
                                        <p:cTn id="13" dur="indefinite"/>
                                        <p:tgtEl>
                                          <p:spTgt spid="66563">
                                            <p:txEl>
                                              <p:pRg st="1" end="1"/>
                                            </p:txEl>
                                          </p:spTgt>
                                        </p:tgtEl>
                                        <p:attrNameLst>
                                          <p:attrName>style.fontWeight</p:attrName>
                                        </p:attrNameLst>
                                      </p:cBhvr>
                                      <p:to>
                                        <p:strVal val="bold"/>
                                      </p:to>
                                    </p:set>
                                    <p:set>
                                      <p:cBhvr override="childStyle">
                                        <p:cTn id="14" dur="indefinite"/>
                                        <p:tgtEl>
                                          <p:spTgt spid="66563">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66563">
                                            <p:txEl>
                                              <p:pRg st="2" end="2"/>
                                            </p:txEl>
                                          </p:spTgt>
                                        </p:tgtEl>
                                        <p:attrNameLst>
                                          <p:attrName>style.fontStyle</p:attrName>
                                        </p:attrNameLst>
                                      </p:cBhvr>
                                      <p:to>
                                        <p:strVal val="normal"/>
                                      </p:to>
                                    </p:set>
                                    <p:set>
                                      <p:cBhvr override="childStyle">
                                        <p:cTn id="17" dur="indefinite"/>
                                        <p:tgtEl>
                                          <p:spTgt spid="66563">
                                            <p:txEl>
                                              <p:pRg st="2" end="2"/>
                                            </p:txEl>
                                          </p:spTgt>
                                        </p:tgtEl>
                                        <p:attrNameLst>
                                          <p:attrName>style.fontWeight</p:attrName>
                                        </p:attrNameLst>
                                      </p:cBhvr>
                                      <p:to>
                                        <p:strVal val="bold"/>
                                      </p:to>
                                    </p:set>
                                    <p:set>
                                      <p:cBhvr override="childStyle">
                                        <p:cTn id="18" dur="indefinite"/>
                                        <p:tgtEl>
                                          <p:spTgt spid="66563">
                                            <p:txEl>
                                              <p:pRg st="2" end="2"/>
                                            </p:txEl>
                                          </p:spTgt>
                                        </p:tgtEl>
                                        <p:attrNameLst>
                                          <p:attrName>style.textDecorationUnderline</p:attrName>
                                        </p:attrNameLst>
                                      </p:cBhvr>
                                      <p:to>
                                        <p:strVal val="false"/>
                                      </p:to>
                                    </p:set>
                                  </p:childTnLst>
                                </p:cTn>
                              </p:par>
                              <p:par>
                                <p:cTn id="19" presetID="5" presetClass="emph" presetSubtype="1" nodeType="withEffect">
                                  <p:stCondLst>
                                    <p:cond delay="0"/>
                                  </p:stCondLst>
                                  <p:endCondLst>
                                    <p:cond evt="onNext" delay="0">
                                      <p:tgtEl>
                                        <p:sldTgt/>
                                      </p:tgtEl>
                                    </p:cond>
                                  </p:endCondLst>
                                  <p:childTnLst>
                                    <p:set>
                                      <p:cBhvr override="childStyle">
                                        <p:cTn id="20" dur="indefinite"/>
                                        <p:tgtEl>
                                          <p:spTgt spid="66563">
                                            <p:txEl>
                                              <p:pRg st="3" end="3"/>
                                            </p:txEl>
                                          </p:spTgt>
                                        </p:tgtEl>
                                        <p:attrNameLst>
                                          <p:attrName>style.fontStyle</p:attrName>
                                        </p:attrNameLst>
                                      </p:cBhvr>
                                      <p:to>
                                        <p:strVal val="normal"/>
                                      </p:to>
                                    </p:set>
                                    <p:set>
                                      <p:cBhvr override="childStyle">
                                        <p:cTn id="21" dur="indefinite"/>
                                        <p:tgtEl>
                                          <p:spTgt spid="66563">
                                            <p:txEl>
                                              <p:pRg st="3" end="3"/>
                                            </p:txEl>
                                          </p:spTgt>
                                        </p:tgtEl>
                                        <p:attrNameLst>
                                          <p:attrName>style.fontWeight</p:attrName>
                                        </p:attrNameLst>
                                      </p:cBhvr>
                                      <p:to>
                                        <p:strVal val="bold"/>
                                      </p:to>
                                    </p:set>
                                    <p:set>
                                      <p:cBhvr override="childStyle">
                                        <p:cTn id="22" dur="indefinite"/>
                                        <p:tgtEl>
                                          <p:spTgt spid="66563">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66563">
                                            <p:txEl>
                                              <p:pRg st="4" end="4"/>
                                            </p:txEl>
                                          </p:spTgt>
                                        </p:tgtEl>
                                        <p:attrNameLst>
                                          <p:attrName>style.fontStyle</p:attrName>
                                        </p:attrNameLst>
                                      </p:cBhvr>
                                      <p:to>
                                        <p:strVal val="normal"/>
                                      </p:to>
                                    </p:set>
                                    <p:set>
                                      <p:cBhvr override="childStyle">
                                        <p:cTn id="25" dur="indefinite"/>
                                        <p:tgtEl>
                                          <p:spTgt spid="66563">
                                            <p:txEl>
                                              <p:pRg st="4" end="4"/>
                                            </p:txEl>
                                          </p:spTgt>
                                        </p:tgtEl>
                                        <p:attrNameLst>
                                          <p:attrName>style.fontWeight</p:attrName>
                                        </p:attrNameLst>
                                      </p:cBhvr>
                                      <p:to>
                                        <p:strVal val="bold"/>
                                      </p:to>
                                    </p:set>
                                    <p:set>
                                      <p:cBhvr override="childStyle">
                                        <p:cTn id="26" dur="indefinite"/>
                                        <p:tgtEl>
                                          <p:spTgt spid="66563">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6563">
                                            <p:txEl>
                                              <p:pRg st="5" end="5"/>
                                            </p:txEl>
                                          </p:spTgt>
                                        </p:tgtEl>
                                        <p:attrNameLst>
                                          <p:attrName>style.fontStyle</p:attrName>
                                        </p:attrNameLst>
                                      </p:cBhvr>
                                      <p:to>
                                        <p:strVal val="normal"/>
                                      </p:to>
                                    </p:set>
                                    <p:set>
                                      <p:cBhvr override="childStyle">
                                        <p:cTn id="31" dur="indefinite"/>
                                        <p:tgtEl>
                                          <p:spTgt spid="66563">
                                            <p:txEl>
                                              <p:pRg st="5" end="5"/>
                                            </p:txEl>
                                          </p:spTgt>
                                        </p:tgtEl>
                                        <p:attrNameLst>
                                          <p:attrName>style.fontWeight</p:attrName>
                                        </p:attrNameLst>
                                      </p:cBhvr>
                                      <p:to>
                                        <p:strVal val="bold"/>
                                      </p:to>
                                    </p:set>
                                    <p:set>
                                      <p:cBhvr override="childStyle">
                                        <p:cTn id="32" dur="indefinite"/>
                                        <p:tgtEl>
                                          <p:spTgt spid="66563">
                                            <p:txEl>
                                              <p:pRg st="5" end="5"/>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66563">
                                            <p:txEl>
                                              <p:pRg st="6" end="6"/>
                                            </p:txEl>
                                          </p:spTgt>
                                        </p:tgtEl>
                                        <p:attrNameLst>
                                          <p:attrName>style.fontStyle</p:attrName>
                                        </p:attrNameLst>
                                      </p:cBhvr>
                                      <p:to>
                                        <p:strVal val="normal"/>
                                      </p:to>
                                    </p:set>
                                    <p:set>
                                      <p:cBhvr override="childStyle">
                                        <p:cTn id="37" dur="indefinite"/>
                                        <p:tgtEl>
                                          <p:spTgt spid="66563">
                                            <p:txEl>
                                              <p:pRg st="6" end="6"/>
                                            </p:txEl>
                                          </p:spTgt>
                                        </p:tgtEl>
                                        <p:attrNameLst>
                                          <p:attrName>style.fontWeight</p:attrName>
                                        </p:attrNameLst>
                                      </p:cBhvr>
                                      <p:to>
                                        <p:strVal val="bold"/>
                                      </p:to>
                                    </p:set>
                                    <p:set>
                                      <p:cBhvr override="childStyle">
                                        <p:cTn id="38" dur="indefinite"/>
                                        <p:tgtEl>
                                          <p:spTgt spid="66563">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66563">
                                            <p:txEl>
                                              <p:pRg st="7" end="7"/>
                                            </p:txEl>
                                          </p:spTgt>
                                        </p:tgtEl>
                                        <p:attrNameLst>
                                          <p:attrName>style.fontStyle</p:attrName>
                                        </p:attrNameLst>
                                      </p:cBhvr>
                                      <p:to>
                                        <p:strVal val="normal"/>
                                      </p:to>
                                    </p:set>
                                    <p:set>
                                      <p:cBhvr override="childStyle">
                                        <p:cTn id="43" dur="indefinite"/>
                                        <p:tgtEl>
                                          <p:spTgt spid="66563">
                                            <p:txEl>
                                              <p:pRg st="7" end="7"/>
                                            </p:txEl>
                                          </p:spTgt>
                                        </p:tgtEl>
                                        <p:attrNameLst>
                                          <p:attrName>style.fontWeight</p:attrName>
                                        </p:attrNameLst>
                                      </p:cBhvr>
                                      <p:to>
                                        <p:strVal val="bold"/>
                                      </p:to>
                                    </p:set>
                                    <p:set>
                                      <p:cBhvr override="childStyle">
                                        <p:cTn id="44" dur="indefinite"/>
                                        <p:tgtEl>
                                          <p:spTgt spid="6656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lstStyle/>
          <a:p>
            <a:r>
              <a:rPr lang="en-US" dirty="0" smtClean="0"/>
              <a:t>Report Framework seamlessly integrated into .NET UI</a:t>
            </a:r>
          </a:p>
          <a:p>
            <a:r>
              <a:rPr lang="en-US" dirty="0" smtClean="0"/>
              <a:t>No special installation needed</a:t>
            </a:r>
          </a:p>
          <a:p>
            <a:r>
              <a:rPr lang="en-US" dirty="0" smtClean="0"/>
              <a:t>No license fees to customers</a:t>
            </a:r>
          </a:p>
          <a:p>
            <a:r>
              <a:rPr lang="en-US" dirty="0" smtClean="0"/>
              <a:t>Report Server Installation</a:t>
            </a:r>
          </a:p>
          <a:p>
            <a:pPr lvl="1"/>
            <a:r>
              <a:rPr lang="en-US" dirty="0" smtClean="0"/>
              <a:t>Windows OS required</a:t>
            </a:r>
          </a:p>
          <a:p>
            <a:pPr lvl="1"/>
            <a:r>
              <a:rPr lang="en-US" dirty="0" smtClean="0"/>
              <a:t>Install QAD .NET UI client in standard fashion</a:t>
            </a:r>
          </a:p>
          <a:p>
            <a:pPr lvl="1"/>
            <a:r>
              <a:rPr lang="en-US" dirty="0" smtClean="0"/>
              <a:t>Run the server using command line (no GUI)</a:t>
            </a:r>
          </a:p>
          <a:p>
            <a:pPr lvl="1"/>
            <a:r>
              <a:rPr lang="en-US" dirty="0" smtClean="0"/>
              <a:t>Can deploy multiple servers</a:t>
            </a:r>
          </a:p>
          <a:p>
            <a:pPr lvl="2"/>
            <a:r>
              <a:rPr lang="en-US" dirty="0" smtClean="0"/>
              <a:t>Failover</a:t>
            </a:r>
          </a:p>
          <a:p>
            <a:pPr lvl="2"/>
            <a:r>
              <a:rPr lang="en-US" dirty="0" smtClean="0"/>
              <a:t>Increased throughput</a:t>
            </a:r>
          </a:p>
          <a:p>
            <a:pPr lvl="1"/>
            <a:endParaRPr lang="en-US" dirty="0" smtClean="0"/>
          </a:p>
          <a:p>
            <a:endParaRPr lang="en-US" dirty="0" smtClean="0"/>
          </a:p>
        </p:txBody>
      </p:sp>
      <p:sp>
        <p:nvSpPr>
          <p:cNvPr id="70658" name="Rectangle 2"/>
          <p:cNvSpPr>
            <a:spLocks noGrp="1" noChangeArrowheads="1"/>
          </p:cNvSpPr>
          <p:nvPr>
            <p:ph type="title"/>
          </p:nvPr>
        </p:nvSpPr>
        <p:spPr/>
        <p:txBody>
          <a:bodyPr/>
          <a:lstStyle/>
          <a:p>
            <a:r>
              <a:rPr lang="en-US" smtClean="0"/>
              <a:t>Installation and Deployment</a:t>
            </a:r>
            <a:endParaRPr lang="en-US" dirty="0" smtClean="0"/>
          </a:p>
        </p:txBody>
      </p:sp>
      <p:sp>
        <p:nvSpPr>
          <p:cNvPr id="4" name="Footer Placeholder 3"/>
          <p:cNvSpPr>
            <a:spLocks noGrp="1"/>
          </p:cNvSpPr>
          <p:nvPr>
            <p:ph type="ftr" sz="quarter" idx="10"/>
          </p:nvPr>
        </p:nvSpPr>
        <p:spPr/>
        <p:txBody>
          <a:bodyPr/>
          <a:lstStyle/>
          <a:p>
            <a:r>
              <a:rPr lang="en-US" smtClean="0"/>
              <a:t>RF-IN-270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0659">
                                            <p:txEl>
                                              <p:pRg st="0" end="0"/>
                                            </p:txEl>
                                          </p:spTgt>
                                        </p:tgtEl>
                                        <p:attrNameLst>
                                          <p:attrName>style.fontStyle</p:attrName>
                                        </p:attrNameLst>
                                      </p:cBhvr>
                                      <p:to>
                                        <p:strVal val="normal"/>
                                      </p:to>
                                    </p:set>
                                    <p:set>
                                      <p:cBhvr override="childStyle">
                                        <p:cTn id="7" dur="indefinite"/>
                                        <p:tgtEl>
                                          <p:spTgt spid="70659">
                                            <p:txEl>
                                              <p:pRg st="0" end="0"/>
                                            </p:txEl>
                                          </p:spTgt>
                                        </p:tgtEl>
                                        <p:attrNameLst>
                                          <p:attrName>style.fontWeight</p:attrName>
                                        </p:attrNameLst>
                                      </p:cBhvr>
                                      <p:to>
                                        <p:strVal val="bold"/>
                                      </p:to>
                                    </p:set>
                                    <p:set>
                                      <p:cBhvr override="childStyle">
                                        <p:cTn id="8" dur="indefinite"/>
                                        <p:tgtEl>
                                          <p:spTgt spid="706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0659">
                                            <p:txEl>
                                              <p:pRg st="1" end="1"/>
                                            </p:txEl>
                                          </p:spTgt>
                                        </p:tgtEl>
                                        <p:attrNameLst>
                                          <p:attrName>style.fontStyle</p:attrName>
                                        </p:attrNameLst>
                                      </p:cBhvr>
                                      <p:to>
                                        <p:strVal val="normal"/>
                                      </p:to>
                                    </p:set>
                                    <p:set>
                                      <p:cBhvr override="childStyle">
                                        <p:cTn id="13" dur="indefinite"/>
                                        <p:tgtEl>
                                          <p:spTgt spid="70659">
                                            <p:txEl>
                                              <p:pRg st="1" end="1"/>
                                            </p:txEl>
                                          </p:spTgt>
                                        </p:tgtEl>
                                        <p:attrNameLst>
                                          <p:attrName>style.fontWeight</p:attrName>
                                        </p:attrNameLst>
                                      </p:cBhvr>
                                      <p:to>
                                        <p:strVal val="bold"/>
                                      </p:to>
                                    </p:set>
                                    <p:set>
                                      <p:cBhvr override="childStyle">
                                        <p:cTn id="14" dur="indefinite"/>
                                        <p:tgtEl>
                                          <p:spTgt spid="706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0659">
                                            <p:txEl>
                                              <p:pRg st="2" end="2"/>
                                            </p:txEl>
                                          </p:spTgt>
                                        </p:tgtEl>
                                        <p:attrNameLst>
                                          <p:attrName>style.fontStyle</p:attrName>
                                        </p:attrNameLst>
                                      </p:cBhvr>
                                      <p:to>
                                        <p:strVal val="normal"/>
                                      </p:to>
                                    </p:set>
                                    <p:set>
                                      <p:cBhvr override="childStyle">
                                        <p:cTn id="19" dur="indefinite"/>
                                        <p:tgtEl>
                                          <p:spTgt spid="70659">
                                            <p:txEl>
                                              <p:pRg st="2" end="2"/>
                                            </p:txEl>
                                          </p:spTgt>
                                        </p:tgtEl>
                                        <p:attrNameLst>
                                          <p:attrName>style.fontWeight</p:attrName>
                                        </p:attrNameLst>
                                      </p:cBhvr>
                                      <p:to>
                                        <p:strVal val="bold"/>
                                      </p:to>
                                    </p:set>
                                    <p:set>
                                      <p:cBhvr override="childStyle">
                                        <p:cTn id="20" dur="indefinite"/>
                                        <p:tgtEl>
                                          <p:spTgt spid="7065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70659">
                                            <p:txEl>
                                              <p:pRg st="3" end="3"/>
                                            </p:txEl>
                                          </p:spTgt>
                                        </p:tgtEl>
                                        <p:attrNameLst>
                                          <p:attrName>style.fontStyle</p:attrName>
                                        </p:attrNameLst>
                                      </p:cBhvr>
                                      <p:to>
                                        <p:strVal val="normal"/>
                                      </p:to>
                                    </p:set>
                                    <p:set>
                                      <p:cBhvr override="childStyle">
                                        <p:cTn id="25" dur="indefinite"/>
                                        <p:tgtEl>
                                          <p:spTgt spid="70659">
                                            <p:txEl>
                                              <p:pRg st="3" end="3"/>
                                            </p:txEl>
                                          </p:spTgt>
                                        </p:tgtEl>
                                        <p:attrNameLst>
                                          <p:attrName>style.fontWeight</p:attrName>
                                        </p:attrNameLst>
                                      </p:cBhvr>
                                      <p:to>
                                        <p:strVal val="bold"/>
                                      </p:to>
                                    </p:set>
                                    <p:set>
                                      <p:cBhvr override="childStyle">
                                        <p:cTn id="26" dur="indefinite"/>
                                        <p:tgtEl>
                                          <p:spTgt spid="7065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0659">
                                            <p:txEl>
                                              <p:pRg st="4" end="4"/>
                                            </p:txEl>
                                          </p:spTgt>
                                        </p:tgtEl>
                                        <p:attrNameLst>
                                          <p:attrName>style.fontStyle</p:attrName>
                                        </p:attrNameLst>
                                      </p:cBhvr>
                                      <p:to>
                                        <p:strVal val="normal"/>
                                      </p:to>
                                    </p:set>
                                    <p:set>
                                      <p:cBhvr override="childStyle">
                                        <p:cTn id="31" dur="indefinite"/>
                                        <p:tgtEl>
                                          <p:spTgt spid="70659">
                                            <p:txEl>
                                              <p:pRg st="4" end="4"/>
                                            </p:txEl>
                                          </p:spTgt>
                                        </p:tgtEl>
                                        <p:attrNameLst>
                                          <p:attrName>style.fontWeight</p:attrName>
                                        </p:attrNameLst>
                                      </p:cBhvr>
                                      <p:to>
                                        <p:strVal val="bold"/>
                                      </p:to>
                                    </p:set>
                                    <p:set>
                                      <p:cBhvr override="childStyle">
                                        <p:cTn id="32" dur="indefinite"/>
                                        <p:tgtEl>
                                          <p:spTgt spid="7065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0659">
                                            <p:txEl>
                                              <p:pRg st="5" end="5"/>
                                            </p:txEl>
                                          </p:spTgt>
                                        </p:tgtEl>
                                        <p:attrNameLst>
                                          <p:attrName>style.fontStyle</p:attrName>
                                        </p:attrNameLst>
                                      </p:cBhvr>
                                      <p:to>
                                        <p:strVal val="normal"/>
                                      </p:to>
                                    </p:set>
                                    <p:set>
                                      <p:cBhvr override="childStyle">
                                        <p:cTn id="37" dur="indefinite"/>
                                        <p:tgtEl>
                                          <p:spTgt spid="70659">
                                            <p:txEl>
                                              <p:pRg st="5" end="5"/>
                                            </p:txEl>
                                          </p:spTgt>
                                        </p:tgtEl>
                                        <p:attrNameLst>
                                          <p:attrName>style.fontWeight</p:attrName>
                                        </p:attrNameLst>
                                      </p:cBhvr>
                                      <p:to>
                                        <p:strVal val="bold"/>
                                      </p:to>
                                    </p:set>
                                    <p:set>
                                      <p:cBhvr override="childStyle">
                                        <p:cTn id="38" dur="indefinite"/>
                                        <p:tgtEl>
                                          <p:spTgt spid="7065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70659">
                                            <p:txEl>
                                              <p:pRg st="6" end="6"/>
                                            </p:txEl>
                                          </p:spTgt>
                                        </p:tgtEl>
                                        <p:attrNameLst>
                                          <p:attrName>style.fontStyle</p:attrName>
                                        </p:attrNameLst>
                                      </p:cBhvr>
                                      <p:to>
                                        <p:strVal val="normal"/>
                                      </p:to>
                                    </p:set>
                                    <p:set>
                                      <p:cBhvr override="childStyle">
                                        <p:cTn id="43" dur="indefinite"/>
                                        <p:tgtEl>
                                          <p:spTgt spid="70659">
                                            <p:txEl>
                                              <p:pRg st="6" end="6"/>
                                            </p:txEl>
                                          </p:spTgt>
                                        </p:tgtEl>
                                        <p:attrNameLst>
                                          <p:attrName>style.fontWeight</p:attrName>
                                        </p:attrNameLst>
                                      </p:cBhvr>
                                      <p:to>
                                        <p:strVal val="bold"/>
                                      </p:to>
                                    </p:set>
                                    <p:set>
                                      <p:cBhvr override="childStyle">
                                        <p:cTn id="44" dur="indefinite"/>
                                        <p:tgtEl>
                                          <p:spTgt spid="7065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70659">
                                            <p:txEl>
                                              <p:pRg st="7" end="7"/>
                                            </p:txEl>
                                          </p:spTgt>
                                        </p:tgtEl>
                                        <p:attrNameLst>
                                          <p:attrName>style.fontStyle</p:attrName>
                                        </p:attrNameLst>
                                      </p:cBhvr>
                                      <p:to>
                                        <p:strVal val="normal"/>
                                      </p:to>
                                    </p:set>
                                    <p:set>
                                      <p:cBhvr override="childStyle">
                                        <p:cTn id="49" dur="indefinite"/>
                                        <p:tgtEl>
                                          <p:spTgt spid="70659">
                                            <p:txEl>
                                              <p:pRg st="7" end="7"/>
                                            </p:txEl>
                                          </p:spTgt>
                                        </p:tgtEl>
                                        <p:attrNameLst>
                                          <p:attrName>style.fontWeight</p:attrName>
                                        </p:attrNameLst>
                                      </p:cBhvr>
                                      <p:to>
                                        <p:strVal val="bold"/>
                                      </p:to>
                                    </p:set>
                                    <p:set>
                                      <p:cBhvr override="childStyle">
                                        <p:cTn id="50" dur="indefinite"/>
                                        <p:tgtEl>
                                          <p:spTgt spid="70659">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70659">
                                            <p:txEl>
                                              <p:pRg st="8" end="8"/>
                                            </p:txEl>
                                          </p:spTgt>
                                        </p:tgtEl>
                                        <p:attrNameLst>
                                          <p:attrName>style.fontStyle</p:attrName>
                                        </p:attrNameLst>
                                      </p:cBhvr>
                                      <p:to>
                                        <p:strVal val="normal"/>
                                      </p:to>
                                    </p:set>
                                    <p:set>
                                      <p:cBhvr override="childStyle">
                                        <p:cTn id="55" dur="indefinite"/>
                                        <p:tgtEl>
                                          <p:spTgt spid="70659">
                                            <p:txEl>
                                              <p:pRg st="8" end="8"/>
                                            </p:txEl>
                                          </p:spTgt>
                                        </p:tgtEl>
                                        <p:attrNameLst>
                                          <p:attrName>style.fontWeight</p:attrName>
                                        </p:attrNameLst>
                                      </p:cBhvr>
                                      <p:to>
                                        <p:strVal val="bold"/>
                                      </p:to>
                                    </p:set>
                                    <p:set>
                                      <p:cBhvr override="childStyle">
                                        <p:cTn id="56" dur="indefinite"/>
                                        <p:tgtEl>
                                          <p:spTgt spid="70659">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70659">
                                            <p:txEl>
                                              <p:pRg st="9" end="9"/>
                                            </p:txEl>
                                          </p:spTgt>
                                        </p:tgtEl>
                                        <p:attrNameLst>
                                          <p:attrName>style.fontStyle</p:attrName>
                                        </p:attrNameLst>
                                      </p:cBhvr>
                                      <p:to>
                                        <p:strVal val="normal"/>
                                      </p:to>
                                    </p:set>
                                    <p:set>
                                      <p:cBhvr override="childStyle">
                                        <p:cTn id="61" dur="indefinite"/>
                                        <p:tgtEl>
                                          <p:spTgt spid="70659">
                                            <p:txEl>
                                              <p:pRg st="9" end="9"/>
                                            </p:txEl>
                                          </p:spTgt>
                                        </p:tgtEl>
                                        <p:attrNameLst>
                                          <p:attrName>style.fontWeight</p:attrName>
                                        </p:attrNameLst>
                                      </p:cBhvr>
                                      <p:to>
                                        <p:strVal val="bold"/>
                                      </p:to>
                                    </p:set>
                                    <p:set>
                                      <p:cBhvr override="childStyle">
                                        <p:cTn id="62" dur="indefinite"/>
                                        <p:tgtEl>
                                          <p:spTgt spid="70659">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lstStyle/>
          <a:p>
            <a:r>
              <a:rPr lang="en-US" dirty="0" smtClean="0"/>
              <a:t>Specify report code of your choice</a:t>
            </a:r>
          </a:p>
          <a:p>
            <a:pPr lvl="1"/>
            <a:r>
              <a:rPr lang="en-US" dirty="0" smtClean="0"/>
              <a:t>Must be unique</a:t>
            </a:r>
          </a:p>
          <a:p>
            <a:pPr lvl="1"/>
            <a:r>
              <a:rPr lang="en-US" dirty="0" smtClean="0"/>
              <a:t>QAD-shipped reports use “QAD_” prefix</a:t>
            </a:r>
          </a:p>
          <a:p>
            <a:r>
              <a:rPr lang="en-US" dirty="0" smtClean="0"/>
              <a:t>Specify report type = “Report”</a:t>
            </a:r>
          </a:p>
          <a:p>
            <a:r>
              <a:rPr lang="en-US" dirty="0" smtClean="0"/>
              <a:t>Specify desired data source type</a:t>
            </a:r>
          </a:p>
          <a:p>
            <a:pPr lvl="1"/>
            <a:r>
              <a:rPr lang="en-US" dirty="0" smtClean="0"/>
              <a:t>Browse, Proxy, or </a:t>
            </a:r>
            <a:r>
              <a:rPr lang="en-US" dirty="0" err="1" smtClean="0"/>
              <a:t>FinancialAPI</a:t>
            </a:r>
            <a:r>
              <a:rPr lang="en-US" dirty="0" smtClean="0"/>
              <a:t> (EE only)</a:t>
            </a:r>
          </a:p>
        </p:txBody>
      </p:sp>
      <p:sp>
        <p:nvSpPr>
          <p:cNvPr id="37890" name="Rectangle 2"/>
          <p:cNvSpPr>
            <a:spLocks noGrp="1" noChangeArrowheads="1"/>
          </p:cNvSpPr>
          <p:nvPr>
            <p:ph type="title"/>
          </p:nvPr>
        </p:nvSpPr>
        <p:spPr/>
        <p:txBody>
          <a:bodyPr/>
          <a:lstStyle/>
          <a:p>
            <a:r>
              <a:rPr lang="en-US" smtClean="0"/>
              <a:t>Report Resource Maintenance</a:t>
            </a:r>
            <a:endParaRPr lang="en-US" dirty="0" smtClean="0"/>
          </a:p>
        </p:txBody>
      </p:sp>
      <p:sp>
        <p:nvSpPr>
          <p:cNvPr id="4" name="Footer Placeholder 3"/>
          <p:cNvSpPr>
            <a:spLocks noGrp="1"/>
          </p:cNvSpPr>
          <p:nvPr>
            <p:ph type="ftr" sz="quarter" idx="10"/>
          </p:nvPr>
        </p:nvSpPr>
        <p:spPr/>
        <p:txBody>
          <a:bodyPr/>
          <a:lstStyle/>
          <a:p>
            <a:r>
              <a:rPr lang="en-US" smtClean="0"/>
              <a:t>RF-IN-280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7891">
                                            <p:txEl>
                                              <p:pRg st="0" end="0"/>
                                            </p:txEl>
                                          </p:spTgt>
                                        </p:tgtEl>
                                        <p:attrNameLst>
                                          <p:attrName>style.fontStyle</p:attrName>
                                        </p:attrNameLst>
                                      </p:cBhvr>
                                      <p:to>
                                        <p:strVal val="normal"/>
                                      </p:to>
                                    </p:set>
                                    <p:set>
                                      <p:cBhvr override="childStyle">
                                        <p:cTn id="7" dur="indefinite"/>
                                        <p:tgtEl>
                                          <p:spTgt spid="37891">
                                            <p:txEl>
                                              <p:pRg st="0" end="0"/>
                                            </p:txEl>
                                          </p:spTgt>
                                        </p:tgtEl>
                                        <p:attrNameLst>
                                          <p:attrName>style.fontWeight</p:attrName>
                                        </p:attrNameLst>
                                      </p:cBhvr>
                                      <p:to>
                                        <p:strVal val="bold"/>
                                      </p:to>
                                    </p:set>
                                    <p:set>
                                      <p:cBhvr override="childStyle">
                                        <p:cTn id="8" dur="indefinite"/>
                                        <p:tgtEl>
                                          <p:spTgt spid="3789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7891">
                                            <p:txEl>
                                              <p:pRg st="1" end="1"/>
                                            </p:txEl>
                                          </p:spTgt>
                                        </p:tgtEl>
                                        <p:attrNameLst>
                                          <p:attrName>style.fontStyle</p:attrName>
                                        </p:attrNameLst>
                                      </p:cBhvr>
                                      <p:to>
                                        <p:strVal val="normal"/>
                                      </p:to>
                                    </p:set>
                                    <p:set>
                                      <p:cBhvr override="childStyle">
                                        <p:cTn id="13" dur="indefinite"/>
                                        <p:tgtEl>
                                          <p:spTgt spid="37891">
                                            <p:txEl>
                                              <p:pRg st="1" end="1"/>
                                            </p:txEl>
                                          </p:spTgt>
                                        </p:tgtEl>
                                        <p:attrNameLst>
                                          <p:attrName>style.fontWeight</p:attrName>
                                        </p:attrNameLst>
                                      </p:cBhvr>
                                      <p:to>
                                        <p:strVal val="bold"/>
                                      </p:to>
                                    </p:set>
                                    <p:set>
                                      <p:cBhvr override="childStyle">
                                        <p:cTn id="14" dur="indefinite"/>
                                        <p:tgtEl>
                                          <p:spTgt spid="3789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7891">
                                            <p:txEl>
                                              <p:pRg st="2" end="2"/>
                                            </p:txEl>
                                          </p:spTgt>
                                        </p:tgtEl>
                                        <p:attrNameLst>
                                          <p:attrName>style.fontStyle</p:attrName>
                                        </p:attrNameLst>
                                      </p:cBhvr>
                                      <p:to>
                                        <p:strVal val="normal"/>
                                      </p:to>
                                    </p:set>
                                    <p:set>
                                      <p:cBhvr override="childStyle">
                                        <p:cTn id="19" dur="indefinite"/>
                                        <p:tgtEl>
                                          <p:spTgt spid="37891">
                                            <p:txEl>
                                              <p:pRg st="2" end="2"/>
                                            </p:txEl>
                                          </p:spTgt>
                                        </p:tgtEl>
                                        <p:attrNameLst>
                                          <p:attrName>style.fontWeight</p:attrName>
                                        </p:attrNameLst>
                                      </p:cBhvr>
                                      <p:to>
                                        <p:strVal val="bold"/>
                                      </p:to>
                                    </p:set>
                                    <p:set>
                                      <p:cBhvr override="childStyle">
                                        <p:cTn id="20" dur="indefinite"/>
                                        <p:tgtEl>
                                          <p:spTgt spid="3789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7891">
                                            <p:txEl>
                                              <p:pRg st="3" end="3"/>
                                            </p:txEl>
                                          </p:spTgt>
                                        </p:tgtEl>
                                        <p:attrNameLst>
                                          <p:attrName>style.fontStyle</p:attrName>
                                        </p:attrNameLst>
                                      </p:cBhvr>
                                      <p:to>
                                        <p:strVal val="normal"/>
                                      </p:to>
                                    </p:set>
                                    <p:set>
                                      <p:cBhvr override="childStyle">
                                        <p:cTn id="25" dur="indefinite"/>
                                        <p:tgtEl>
                                          <p:spTgt spid="37891">
                                            <p:txEl>
                                              <p:pRg st="3" end="3"/>
                                            </p:txEl>
                                          </p:spTgt>
                                        </p:tgtEl>
                                        <p:attrNameLst>
                                          <p:attrName>style.fontWeight</p:attrName>
                                        </p:attrNameLst>
                                      </p:cBhvr>
                                      <p:to>
                                        <p:strVal val="bold"/>
                                      </p:to>
                                    </p:set>
                                    <p:set>
                                      <p:cBhvr override="childStyle">
                                        <p:cTn id="26" dur="indefinite"/>
                                        <p:tgtEl>
                                          <p:spTgt spid="3789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7891">
                                            <p:txEl>
                                              <p:pRg st="4" end="4"/>
                                            </p:txEl>
                                          </p:spTgt>
                                        </p:tgtEl>
                                        <p:attrNameLst>
                                          <p:attrName>style.fontStyle</p:attrName>
                                        </p:attrNameLst>
                                      </p:cBhvr>
                                      <p:to>
                                        <p:strVal val="normal"/>
                                      </p:to>
                                    </p:set>
                                    <p:set>
                                      <p:cBhvr override="childStyle">
                                        <p:cTn id="31" dur="indefinite"/>
                                        <p:tgtEl>
                                          <p:spTgt spid="37891">
                                            <p:txEl>
                                              <p:pRg st="4" end="4"/>
                                            </p:txEl>
                                          </p:spTgt>
                                        </p:tgtEl>
                                        <p:attrNameLst>
                                          <p:attrName>style.fontWeight</p:attrName>
                                        </p:attrNameLst>
                                      </p:cBhvr>
                                      <p:to>
                                        <p:strVal val="bold"/>
                                      </p:to>
                                    </p:set>
                                    <p:set>
                                      <p:cBhvr override="childStyle">
                                        <p:cTn id="32" dur="indefinite"/>
                                        <p:tgtEl>
                                          <p:spTgt spid="3789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7891">
                                            <p:txEl>
                                              <p:pRg st="5" end="5"/>
                                            </p:txEl>
                                          </p:spTgt>
                                        </p:tgtEl>
                                        <p:attrNameLst>
                                          <p:attrName>style.fontStyle</p:attrName>
                                        </p:attrNameLst>
                                      </p:cBhvr>
                                      <p:to>
                                        <p:strVal val="normal"/>
                                      </p:to>
                                    </p:set>
                                    <p:set>
                                      <p:cBhvr override="childStyle">
                                        <p:cTn id="37" dur="indefinite"/>
                                        <p:tgtEl>
                                          <p:spTgt spid="37891">
                                            <p:txEl>
                                              <p:pRg st="5" end="5"/>
                                            </p:txEl>
                                          </p:spTgt>
                                        </p:tgtEl>
                                        <p:attrNameLst>
                                          <p:attrName>style.fontWeight</p:attrName>
                                        </p:attrNameLst>
                                      </p:cBhvr>
                                      <p:to>
                                        <p:strVal val="bold"/>
                                      </p:to>
                                    </p:set>
                                    <p:set>
                                      <p:cBhvr override="childStyle">
                                        <p:cTn id="38" dur="indefinite"/>
                                        <p:tgtEl>
                                          <p:spTgt spid="37891">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Specify data source reference</a:t>
            </a:r>
          </a:p>
          <a:p>
            <a:pPr lvl="1"/>
            <a:r>
              <a:rPr lang="en-US" dirty="0" smtClean="0"/>
              <a:t>e.g. browse ID (if using Browse data source)</a:t>
            </a:r>
          </a:p>
          <a:p>
            <a:pPr lvl="1"/>
            <a:r>
              <a:rPr lang="en-US" dirty="0" smtClean="0"/>
              <a:t>e.g. .p program name (if using Proxy data source)</a:t>
            </a:r>
          </a:p>
          <a:p>
            <a:pPr lvl="1"/>
            <a:r>
              <a:rPr lang="en-US" dirty="0" smtClean="0"/>
              <a:t>e.g. financial report query object (if </a:t>
            </a:r>
            <a:r>
              <a:rPr lang="en-US" dirty="0" err="1" smtClean="0"/>
              <a:t>FinancialAPI</a:t>
            </a:r>
            <a:r>
              <a:rPr lang="en-US" dirty="0" smtClean="0"/>
              <a:t>)</a:t>
            </a:r>
          </a:p>
        </p:txBody>
      </p:sp>
      <p:sp>
        <p:nvSpPr>
          <p:cNvPr id="3" name="Title 2"/>
          <p:cNvSpPr>
            <a:spLocks noGrp="1"/>
          </p:cNvSpPr>
          <p:nvPr>
            <p:ph type="title"/>
          </p:nvPr>
        </p:nvSpPr>
        <p:spPr/>
        <p:txBody>
          <a:bodyPr/>
          <a:lstStyle/>
          <a:p>
            <a:r>
              <a:rPr lang="en-US" smtClean="0"/>
              <a:t>Report Resource Maintenance</a:t>
            </a:r>
            <a:endParaRPr lang="en-US" dirty="0"/>
          </a:p>
        </p:txBody>
      </p:sp>
      <p:sp>
        <p:nvSpPr>
          <p:cNvPr id="4" name="Footer Placeholder 3"/>
          <p:cNvSpPr>
            <a:spLocks noGrp="1"/>
          </p:cNvSpPr>
          <p:nvPr>
            <p:ph type="ftr" sz="quarter" idx="10"/>
          </p:nvPr>
        </p:nvSpPr>
        <p:spPr/>
        <p:txBody>
          <a:bodyPr/>
          <a:lstStyle/>
          <a:p>
            <a:r>
              <a:rPr lang="en-US" dirty="0" smtClean="0"/>
              <a:t>RF-IN-281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
                                            <p:txEl>
                                              <p:pRg st="2" end="2"/>
                                            </p:txEl>
                                          </p:spTgt>
                                        </p:tgtEl>
                                        <p:attrNameLst>
                                          <p:attrName>style.fontStyle</p:attrName>
                                        </p:attrNameLst>
                                      </p:cBhvr>
                                      <p:to>
                                        <p:strVal val="normal"/>
                                      </p:to>
                                    </p:set>
                                    <p:set>
                                      <p:cBhvr override="childStyle">
                                        <p:cTn id="19" dur="indefinite"/>
                                        <p:tgtEl>
                                          <p:spTgt spid="2">
                                            <p:txEl>
                                              <p:pRg st="2" end="2"/>
                                            </p:txEl>
                                          </p:spTgt>
                                        </p:tgtEl>
                                        <p:attrNameLst>
                                          <p:attrName>style.fontWeight</p:attrName>
                                        </p:attrNameLst>
                                      </p:cBhvr>
                                      <p:to>
                                        <p:strVal val="bold"/>
                                      </p:to>
                                    </p:set>
                                    <p:set>
                                      <p:cBhvr override="childStyle">
                                        <p:cTn id="20" dur="indefinite"/>
                                        <p:tgtEl>
                                          <p:spTgt spid="2">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2">
                                            <p:txEl>
                                              <p:pRg st="3" end="3"/>
                                            </p:txEl>
                                          </p:spTgt>
                                        </p:tgtEl>
                                        <p:attrNameLst>
                                          <p:attrName>style.fontStyle</p:attrName>
                                        </p:attrNameLst>
                                      </p:cBhvr>
                                      <p:to>
                                        <p:strVal val="normal"/>
                                      </p:to>
                                    </p:set>
                                    <p:set>
                                      <p:cBhvr override="childStyle">
                                        <p:cTn id="25" dur="indefinite"/>
                                        <p:tgtEl>
                                          <p:spTgt spid="2">
                                            <p:txEl>
                                              <p:pRg st="3" end="3"/>
                                            </p:txEl>
                                          </p:spTgt>
                                        </p:tgtEl>
                                        <p:attrNameLst>
                                          <p:attrName>style.fontWeight</p:attrName>
                                        </p:attrNameLst>
                                      </p:cBhvr>
                                      <p:to>
                                        <p:strVal val="bold"/>
                                      </p:to>
                                    </p:set>
                                    <p:set>
                                      <p:cBhvr override="childStyle">
                                        <p:cTn id="26" dur="indefinite"/>
                                        <p:tgtEl>
                                          <p:spTgt spid="2">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r>
              <a:rPr lang="en-US" smtClean="0"/>
              <a:t>Using Report Resource Maintenance</a:t>
            </a:r>
          </a:p>
        </p:txBody>
      </p:sp>
      <p:pic>
        <p:nvPicPr>
          <p:cNvPr id="92165" name="Picture 5"/>
          <p:cNvPicPr>
            <a:picLocks noChangeAspect="1" noChangeArrowheads="1"/>
          </p:cNvPicPr>
          <p:nvPr/>
        </p:nvPicPr>
        <p:blipFill>
          <a:blip r:embed="rId3" cstate="print"/>
          <a:srcRect/>
          <a:stretch>
            <a:fillRect/>
          </a:stretch>
        </p:blipFill>
        <p:spPr bwMode="auto">
          <a:xfrm>
            <a:off x="628454" y="1590675"/>
            <a:ext cx="7877175" cy="369570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RF-IN-290</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dirty="0" smtClean="0"/>
              <a:t>Create/modify report page layout designs (a.k.a. ”report layout definitions”)</a:t>
            </a:r>
          </a:p>
          <a:p>
            <a:r>
              <a:rPr lang="en-US" dirty="0" smtClean="0"/>
              <a:t>Report Code must already exist (RR </a:t>
            </a:r>
            <a:r>
              <a:rPr lang="en-US" dirty="0" err="1" smtClean="0"/>
              <a:t>Maint</a:t>
            </a:r>
            <a:r>
              <a:rPr lang="en-US" dirty="0" smtClean="0"/>
              <a:t>.)</a:t>
            </a:r>
          </a:p>
          <a:p>
            <a:r>
              <a:rPr lang="en-US" dirty="0" smtClean="0"/>
              <a:t>Report can have one or more definitions</a:t>
            </a:r>
          </a:p>
          <a:p>
            <a:r>
              <a:rPr lang="en-US" dirty="0" smtClean="0"/>
              <a:t>WYSIWYG </a:t>
            </a:r>
            <a:r>
              <a:rPr lang="en-US" dirty="0" err="1" smtClean="0"/>
              <a:t>drag+drop</a:t>
            </a:r>
            <a:r>
              <a:rPr lang="en-US" dirty="0" smtClean="0"/>
              <a:t> report layout editor</a:t>
            </a:r>
          </a:p>
          <a:p>
            <a:r>
              <a:rPr lang="en-US" dirty="0" smtClean="0"/>
              <a:t>Organized into sections (or “bands”), similar to Crystal, Jasper</a:t>
            </a:r>
          </a:p>
          <a:p>
            <a:r>
              <a:rPr lang="en-US" dirty="0" smtClean="0"/>
              <a:t>Deeper look into designer covered later</a:t>
            </a:r>
          </a:p>
        </p:txBody>
      </p:sp>
      <p:sp>
        <p:nvSpPr>
          <p:cNvPr id="35842" name="Rectangle 2"/>
          <p:cNvSpPr>
            <a:spLocks noGrp="1" noChangeArrowheads="1"/>
          </p:cNvSpPr>
          <p:nvPr>
            <p:ph type="title"/>
          </p:nvPr>
        </p:nvSpPr>
        <p:spPr/>
        <p:txBody>
          <a:bodyPr/>
          <a:lstStyle/>
          <a:p>
            <a:r>
              <a:rPr lang="en-US" smtClean="0"/>
              <a:t>Report Resource Designer</a:t>
            </a:r>
            <a:endParaRPr lang="en-US" dirty="0" smtClean="0"/>
          </a:p>
        </p:txBody>
      </p:sp>
      <p:sp>
        <p:nvSpPr>
          <p:cNvPr id="4" name="Footer Placeholder 3"/>
          <p:cNvSpPr>
            <a:spLocks noGrp="1"/>
          </p:cNvSpPr>
          <p:nvPr>
            <p:ph type="ftr" sz="quarter" idx="10"/>
          </p:nvPr>
        </p:nvSpPr>
        <p:spPr/>
        <p:txBody>
          <a:bodyPr/>
          <a:lstStyle/>
          <a:p>
            <a:r>
              <a:rPr lang="en-US" smtClean="0"/>
              <a:t>RF-IN-300</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5843">
                                            <p:txEl>
                                              <p:pRg st="1" end="1"/>
                                            </p:txEl>
                                          </p:spTgt>
                                        </p:tgtEl>
                                        <p:attrNameLst>
                                          <p:attrName>style.fontStyle</p:attrName>
                                        </p:attrNameLst>
                                      </p:cBhvr>
                                      <p:to>
                                        <p:strVal val="normal"/>
                                      </p:to>
                                    </p:set>
                                    <p:set>
                                      <p:cBhvr override="childStyle">
                                        <p:cTn id="13" dur="indefinite"/>
                                        <p:tgtEl>
                                          <p:spTgt spid="35843">
                                            <p:txEl>
                                              <p:pRg st="1" end="1"/>
                                            </p:txEl>
                                          </p:spTgt>
                                        </p:tgtEl>
                                        <p:attrNameLst>
                                          <p:attrName>style.fontWeight</p:attrName>
                                        </p:attrNameLst>
                                      </p:cBhvr>
                                      <p:to>
                                        <p:strVal val="bold"/>
                                      </p:to>
                                    </p:set>
                                    <p:set>
                                      <p:cBhvr override="childStyle">
                                        <p:cTn id="14" dur="indefinite"/>
                                        <p:tgtEl>
                                          <p:spTgt spid="358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5843">
                                            <p:txEl>
                                              <p:pRg st="2" end="2"/>
                                            </p:txEl>
                                          </p:spTgt>
                                        </p:tgtEl>
                                        <p:attrNameLst>
                                          <p:attrName>style.fontStyle</p:attrName>
                                        </p:attrNameLst>
                                      </p:cBhvr>
                                      <p:to>
                                        <p:strVal val="normal"/>
                                      </p:to>
                                    </p:set>
                                    <p:set>
                                      <p:cBhvr override="childStyle">
                                        <p:cTn id="19" dur="indefinite"/>
                                        <p:tgtEl>
                                          <p:spTgt spid="35843">
                                            <p:txEl>
                                              <p:pRg st="2" end="2"/>
                                            </p:txEl>
                                          </p:spTgt>
                                        </p:tgtEl>
                                        <p:attrNameLst>
                                          <p:attrName>style.fontWeight</p:attrName>
                                        </p:attrNameLst>
                                      </p:cBhvr>
                                      <p:to>
                                        <p:strVal val="bold"/>
                                      </p:to>
                                    </p:set>
                                    <p:set>
                                      <p:cBhvr override="childStyle">
                                        <p:cTn id="20" dur="indefinite"/>
                                        <p:tgtEl>
                                          <p:spTgt spid="358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5843">
                                            <p:txEl>
                                              <p:pRg st="3" end="3"/>
                                            </p:txEl>
                                          </p:spTgt>
                                        </p:tgtEl>
                                        <p:attrNameLst>
                                          <p:attrName>style.fontStyle</p:attrName>
                                        </p:attrNameLst>
                                      </p:cBhvr>
                                      <p:to>
                                        <p:strVal val="normal"/>
                                      </p:to>
                                    </p:set>
                                    <p:set>
                                      <p:cBhvr override="childStyle">
                                        <p:cTn id="25" dur="indefinite"/>
                                        <p:tgtEl>
                                          <p:spTgt spid="35843">
                                            <p:txEl>
                                              <p:pRg st="3" end="3"/>
                                            </p:txEl>
                                          </p:spTgt>
                                        </p:tgtEl>
                                        <p:attrNameLst>
                                          <p:attrName>style.fontWeight</p:attrName>
                                        </p:attrNameLst>
                                      </p:cBhvr>
                                      <p:to>
                                        <p:strVal val="bold"/>
                                      </p:to>
                                    </p:set>
                                    <p:set>
                                      <p:cBhvr override="childStyle">
                                        <p:cTn id="26" dur="indefinite"/>
                                        <p:tgtEl>
                                          <p:spTgt spid="358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5843">
                                            <p:txEl>
                                              <p:pRg st="4" end="4"/>
                                            </p:txEl>
                                          </p:spTgt>
                                        </p:tgtEl>
                                        <p:attrNameLst>
                                          <p:attrName>style.fontStyle</p:attrName>
                                        </p:attrNameLst>
                                      </p:cBhvr>
                                      <p:to>
                                        <p:strVal val="normal"/>
                                      </p:to>
                                    </p:set>
                                    <p:set>
                                      <p:cBhvr override="childStyle">
                                        <p:cTn id="31" dur="indefinite"/>
                                        <p:tgtEl>
                                          <p:spTgt spid="35843">
                                            <p:txEl>
                                              <p:pRg st="4" end="4"/>
                                            </p:txEl>
                                          </p:spTgt>
                                        </p:tgtEl>
                                        <p:attrNameLst>
                                          <p:attrName>style.fontWeight</p:attrName>
                                        </p:attrNameLst>
                                      </p:cBhvr>
                                      <p:to>
                                        <p:strVal val="bold"/>
                                      </p:to>
                                    </p:set>
                                    <p:set>
                                      <p:cBhvr override="childStyle">
                                        <p:cTn id="32" dur="indefinite"/>
                                        <p:tgtEl>
                                          <p:spTgt spid="3584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5843">
                                            <p:txEl>
                                              <p:pRg st="5" end="5"/>
                                            </p:txEl>
                                          </p:spTgt>
                                        </p:tgtEl>
                                        <p:attrNameLst>
                                          <p:attrName>style.fontStyle</p:attrName>
                                        </p:attrNameLst>
                                      </p:cBhvr>
                                      <p:to>
                                        <p:strVal val="normal"/>
                                      </p:to>
                                    </p:set>
                                    <p:set>
                                      <p:cBhvr override="childStyle">
                                        <p:cTn id="37" dur="indefinite"/>
                                        <p:tgtEl>
                                          <p:spTgt spid="35843">
                                            <p:txEl>
                                              <p:pRg st="5" end="5"/>
                                            </p:txEl>
                                          </p:spTgt>
                                        </p:tgtEl>
                                        <p:attrNameLst>
                                          <p:attrName>style.fontWeight</p:attrName>
                                        </p:attrNameLst>
                                      </p:cBhvr>
                                      <p:to>
                                        <p:strVal val="bold"/>
                                      </p:to>
                                    </p:set>
                                    <p:set>
                                      <p:cBhvr override="childStyle">
                                        <p:cTn id="38" dur="indefinite"/>
                                        <p:tgtEl>
                                          <p:spTgt spid="35843">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smtClean="0"/>
              <a:t>Using Report Resource Designer</a:t>
            </a:r>
          </a:p>
        </p:txBody>
      </p:sp>
      <p:pic>
        <p:nvPicPr>
          <p:cNvPr id="96263" name="Picture 7"/>
          <p:cNvPicPr>
            <a:picLocks noChangeAspect="1" noChangeArrowheads="1"/>
          </p:cNvPicPr>
          <p:nvPr/>
        </p:nvPicPr>
        <p:blipFill>
          <a:blip r:embed="rId3" cstate="print"/>
          <a:srcRect/>
          <a:stretch>
            <a:fillRect/>
          </a:stretch>
        </p:blipFill>
        <p:spPr bwMode="auto">
          <a:xfrm>
            <a:off x="447773" y="990600"/>
            <a:ext cx="8248650" cy="506730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RF-IN-310</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p:txBody>
          <a:bodyPr/>
          <a:lstStyle/>
          <a:p>
            <a:r>
              <a:rPr lang="en-US" dirty="0" smtClean="0"/>
              <a:t>Report code must exist with at least one layout definition</a:t>
            </a:r>
          </a:p>
          <a:p>
            <a:pPr lvl="1"/>
            <a:r>
              <a:rPr lang="en-US" dirty="0" smtClean="0"/>
              <a:t>The default definition will be executed when the menu item is run</a:t>
            </a:r>
          </a:p>
          <a:p>
            <a:r>
              <a:rPr lang="en-US" dirty="0" smtClean="0"/>
              <a:t>Use Menu System Maintenance to create a standard menu item</a:t>
            </a:r>
          </a:p>
          <a:p>
            <a:pPr lvl="1"/>
            <a:r>
              <a:rPr lang="en-US" dirty="0" smtClean="0"/>
              <a:t>Exec Procedure must be a URN of the form:</a:t>
            </a:r>
          </a:p>
          <a:p>
            <a:pPr lvl="2"/>
            <a:r>
              <a:rPr lang="en-US" dirty="0" smtClean="0"/>
              <a:t>urn:qad-report:c1:ReportCode</a:t>
            </a:r>
          </a:p>
        </p:txBody>
      </p:sp>
      <p:sp>
        <p:nvSpPr>
          <p:cNvPr id="50178" name="Rectangle 2"/>
          <p:cNvSpPr>
            <a:spLocks noGrp="1" noChangeArrowheads="1"/>
          </p:cNvSpPr>
          <p:nvPr>
            <p:ph type="title"/>
          </p:nvPr>
        </p:nvSpPr>
        <p:spPr/>
        <p:txBody>
          <a:bodyPr/>
          <a:lstStyle/>
          <a:p>
            <a:r>
              <a:rPr lang="en-US" smtClean="0"/>
              <a:t>Adding Reports to Menu</a:t>
            </a:r>
            <a:endParaRPr lang="en-US" dirty="0" smtClean="0"/>
          </a:p>
        </p:txBody>
      </p:sp>
      <p:sp>
        <p:nvSpPr>
          <p:cNvPr id="4" name="Footer Placeholder 3"/>
          <p:cNvSpPr>
            <a:spLocks noGrp="1"/>
          </p:cNvSpPr>
          <p:nvPr>
            <p:ph type="ftr" sz="quarter" idx="10"/>
          </p:nvPr>
        </p:nvSpPr>
        <p:spPr/>
        <p:txBody>
          <a:bodyPr/>
          <a:lstStyle/>
          <a:p>
            <a:r>
              <a:rPr lang="en-US" smtClean="0"/>
              <a:t>RF-IN-320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0179">
                                            <p:txEl>
                                              <p:pRg st="0" end="0"/>
                                            </p:txEl>
                                          </p:spTgt>
                                        </p:tgtEl>
                                        <p:attrNameLst>
                                          <p:attrName>style.fontStyle</p:attrName>
                                        </p:attrNameLst>
                                      </p:cBhvr>
                                      <p:to>
                                        <p:strVal val="normal"/>
                                      </p:to>
                                    </p:set>
                                    <p:set>
                                      <p:cBhvr override="childStyle">
                                        <p:cTn id="7" dur="indefinite"/>
                                        <p:tgtEl>
                                          <p:spTgt spid="50179">
                                            <p:txEl>
                                              <p:pRg st="0" end="0"/>
                                            </p:txEl>
                                          </p:spTgt>
                                        </p:tgtEl>
                                        <p:attrNameLst>
                                          <p:attrName>style.fontWeight</p:attrName>
                                        </p:attrNameLst>
                                      </p:cBhvr>
                                      <p:to>
                                        <p:strVal val="bold"/>
                                      </p:to>
                                    </p:set>
                                    <p:set>
                                      <p:cBhvr override="childStyle">
                                        <p:cTn id="8" dur="indefinite"/>
                                        <p:tgtEl>
                                          <p:spTgt spid="5017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0179">
                                            <p:txEl>
                                              <p:pRg st="1" end="1"/>
                                            </p:txEl>
                                          </p:spTgt>
                                        </p:tgtEl>
                                        <p:attrNameLst>
                                          <p:attrName>style.fontStyle</p:attrName>
                                        </p:attrNameLst>
                                      </p:cBhvr>
                                      <p:to>
                                        <p:strVal val="normal"/>
                                      </p:to>
                                    </p:set>
                                    <p:set>
                                      <p:cBhvr override="childStyle">
                                        <p:cTn id="13" dur="indefinite"/>
                                        <p:tgtEl>
                                          <p:spTgt spid="50179">
                                            <p:txEl>
                                              <p:pRg st="1" end="1"/>
                                            </p:txEl>
                                          </p:spTgt>
                                        </p:tgtEl>
                                        <p:attrNameLst>
                                          <p:attrName>style.fontWeight</p:attrName>
                                        </p:attrNameLst>
                                      </p:cBhvr>
                                      <p:to>
                                        <p:strVal val="bold"/>
                                      </p:to>
                                    </p:set>
                                    <p:set>
                                      <p:cBhvr override="childStyle">
                                        <p:cTn id="14" dur="indefinite"/>
                                        <p:tgtEl>
                                          <p:spTgt spid="5017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0179">
                                            <p:txEl>
                                              <p:pRg st="2" end="2"/>
                                            </p:txEl>
                                          </p:spTgt>
                                        </p:tgtEl>
                                        <p:attrNameLst>
                                          <p:attrName>style.fontStyle</p:attrName>
                                        </p:attrNameLst>
                                      </p:cBhvr>
                                      <p:to>
                                        <p:strVal val="normal"/>
                                      </p:to>
                                    </p:set>
                                    <p:set>
                                      <p:cBhvr override="childStyle">
                                        <p:cTn id="19" dur="indefinite"/>
                                        <p:tgtEl>
                                          <p:spTgt spid="50179">
                                            <p:txEl>
                                              <p:pRg st="2" end="2"/>
                                            </p:txEl>
                                          </p:spTgt>
                                        </p:tgtEl>
                                        <p:attrNameLst>
                                          <p:attrName>style.fontWeight</p:attrName>
                                        </p:attrNameLst>
                                      </p:cBhvr>
                                      <p:to>
                                        <p:strVal val="bold"/>
                                      </p:to>
                                    </p:set>
                                    <p:set>
                                      <p:cBhvr override="childStyle">
                                        <p:cTn id="20" dur="indefinite"/>
                                        <p:tgtEl>
                                          <p:spTgt spid="5017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0179">
                                            <p:txEl>
                                              <p:pRg st="3" end="3"/>
                                            </p:txEl>
                                          </p:spTgt>
                                        </p:tgtEl>
                                        <p:attrNameLst>
                                          <p:attrName>style.fontStyle</p:attrName>
                                        </p:attrNameLst>
                                      </p:cBhvr>
                                      <p:to>
                                        <p:strVal val="normal"/>
                                      </p:to>
                                    </p:set>
                                    <p:set>
                                      <p:cBhvr override="childStyle">
                                        <p:cTn id="25" dur="indefinite"/>
                                        <p:tgtEl>
                                          <p:spTgt spid="50179">
                                            <p:txEl>
                                              <p:pRg st="3" end="3"/>
                                            </p:txEl>
                                          </p:spTgt>
                                        </p:tgtEl>
                                        <p:attrNameLst>
                                          <p:attrName>style.fontWeight</p:attrName>
                                        </p:attrNameLst>
                                      </p:cBhvr>
                                      <p:to>
                                        <p:strVal val="bold"/>
                                      </p:to>
                                    </p:set>
                                    <p:set>
                                      <p:cBhvr override="childStyle">
                                        <p:cTn id="26" dur="indefinite"/>
                                        <p:tgtEl>
                                          <p:spTgt spid="5017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0179">
                                            <p:txEl>
                                              <p:pRg st="4" end="4"/>
                                            </p:txEl>
                                          </p:spTgt>
                                        </p:tgtEl>
                                        <p:attrNameLst>
                                          <p:attrName>style.fontStyle</p:attrName>
                                        </p:attrNameLst>
                                      </p:cBhvr>
                                      <p:to>
                                        <p:strVal val="normal"/>
                                      </p:to>
                                    </p:set>
                                    <p:set>
                                      <p:cBhvr override="childStyle">
                                        <p:cTn id="31" dur="indefinite"/>
                                        <p:tgtEl>
                                          <p:spTgt spid="50179">
                                            <p:txEl>
                                              <p:pRg st="4" end="4"/>
                                            </p:txEl>
                                          </p:spTgt>
                                        </p:tgtEl>
                                        <p:attrNameLst>
                                          <p:attrName>style.fontWeight</p:attrName>
                                        </p:attrNameLst>
                                      </p:cBhvr>
                                      <p:to>
                                        <p:strVal val="bold"/>
                                      </p:to>
                                    </p:set>
                                    <p:set>
                                      <p:cBhvr override="childStyle">
                                        <p:cTn id="32" dur="indefinite"/>
                                        <p:tgtEl>
                                          <p:spTgt spid="5017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Grant menu item authorization using standard menu security tools</a:t>
            </a:r>
          </a:p>
          <a:p>
            <a:pPr lvl="1"/>
            <a:r>
              <a:rPr lang="en-US" dirty="0" smtClean="0"/>
              <a:t>SE: Menu Security Maintenance</a:t>
            </a:r>
          </a:p>
          <a:p>
            <a:pPr lvl="1"/>
            <a:r>
              <a:rPr lang="en-US" dirty="0" smtClean="0"/>
              <a:t>EE: Role Permissions Maintain</a:t>
            </a:r>
          </a:p>
        </p:txBody>
      </p:sp>
      <p:sp>
        <p:nvSpPr>
          <p:cNvPr id="3" name="Title 2"/>
          <p:cNvSpPr>
            <a:spLocks noGrp="1"/>
          </p:cNvSpPr>
          <p:nvPr>
            <p:ph type="title"/>
          </p:nvPr>
        </p:nvSpPr>
        <p:spPr/>
        <p:txBody>
          <a:bodyPr/>
          <a:lstStyle/>
          <a:p>
            <a:r>
              <a:rPr lang="en-US" smtClean="0"/>
              <a:t>Adding Reports to Menu</a:t>
            </a:r>
            <a:endParaRPr lang="en-US" dirty="0"/>
          </a:p>
        </p:txBody>
      </p:sp>
      <p:sp>
        <p:nvSpPr>
          <p:cNvPr id="4" name="Footer Placeholder 3"/>
          <p:cNvSpPr>
            <a:spLocks noGrp="1"/>
          </p:cNvSpPr>
          <p:nvPr>
            <p:ph type="ftr" sz="quarter" idx="10"/>
          </p:nvPr>
        </p:nvSpPr>
        <p:spPr/>
        <p:txBody>
          <a:bodyPr/>
          <a:lstStyle/>
          <a:p>
            <a:r>
              <a:rPr lang="en-US" dirty="0" smtClean="0"/>
              <a:t>RF-IN-321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
                                            <p:txEl>
                                              <p:pRg st="2" end="2"/>
                                            </p:txEl>
                                          </p:spTgt>
                                        </p:tgtEl>
                                        <p:attrNameLst>
                                          <p:attrName>style.fontStyle</p:attrName>
                                        </p:attrNameLst>
                                      </p:cBhvr>
                                      <p:to>
                                        <p:strVal val="normal"/>
                                      </p:to>
                                    </p:set>
                                    <p:set>
                                      <p:cBhvr override="childStyle">
                                        <p:cTn id="19" dur="indefinite"/>
                                        <p:tgtEl>
                                          <p:spTgt spid="2">
                                            <p:txEl>
                                              <p:pRg st="2" end="2"/>
                                            </p:txEl>
                                          </p:spTgt>
                                        </p:tgtEl>
                                        <p:attrNameLst>
                                          <p:attrName>style.fontWeight</p:attrName>
                                        </p:attrNameLst>
                                      </p:cBhvr>
                                      <p:to>
                                        <p:strVal val="bold"/>
                                      </p:to>
                                    </p:set>
                                    <p:set>
                                      <p:cBhvr override="childStyle">
                                        <p:cTn id="20" dur="indefinite"/>
                                        <p:tgtEl>
                                          <p:spTgt spid="2">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lstStyle/>
          <a:p>
            <a:r>
              <a:rPr lang="en-US" dirty="0" smtClean="0"/>
              <a:t>Used to create / modify report templates</a:t>
            </a:r>
          </a:p>
          <a:p>
            <a:r>
              <a:rPr lang="en-US" dirty="0" smtClean="0"/>
              <a:t>A report template is a mechanism by which attributes can be inherited by one or more reports</a:t>
            </a:r>
          </a:p>
          <a:p>
            <a:pPr lvl="1"/>
            <a:r>
              <a:rPr lang="en-US" dirty="0" smtClean="0"/>
              <a:t>Similar to CSS for web page design</a:t>
            </a:r>
          </a:p>
          <a:p>
            <a:pPr lvl="1"/>
            <a:r>
              <a:rPr lang="en-US" dirty="0" smtClean="0"/>
              <a:t>Inherited attributes include properties such as fonts, colors, and alignment</a:t>
            </a:r>
          </a:p>
          <a:p>
            <a:pPr lvl="1"/>
            <a:r>
              <a:rPr lang="en-US" dirty="0" smtClean="0"/>
              <a:t>Fields can be inherited (e.g. standard page header content, logos)</a:t>
            </a:r>
          </a:p>
        </p:txBody>
      </p:sp>
      <p:sp>
        <p:nvSpPr>
          <p:cNvPr id="41986" name="Rectangle 2"/>
          <p:cNvSpPr>
            <a:spLocks noGrp="1" noChangeArrowheads="1"/>
          </p:cNvSpPr>
          <p:nvPr>
            <p:ph type="title"/>
          </p:nvPr>
        </p:nvSpPr>
        <p:spPr/>
        <p:txBody>
          <a:bodyPr/>
          <a:lstStyle/>
          <a:p>
            <a:r>
              <a:rPr lang="en-US" smtClean="0"/>
              <a:t>Template Designer</a:t>
            </a:r>
            <a:endParaRPr lang="en-US" dirty="0" smtClean="0"/>
          </a:p>
        </p:txBody>
      </p:sp>
      <p:sp>
        <p:nvSpPr>
          <p:cNvPr id="4" name="Footer Placeholder 3"/>
          <p:cNvSpPr>
            <a:spLocks noGrp="1"/>
          </p:cNvSpPr>
          <p:nvPr>
            <p:ph type="ftr" sz="quarter" idx="10"/>
          </p:nvPr>
        </p:nvSpPr>
        <p:spPr/>
        <p:txBody>
          <a:bodyPr/>
          <a:lstStyle/>
          <a:p>
            <a:r>
              <a:rPr lang="en-US" smtClean="0"/>
              <a:t>RF-IN-330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1987">
                                            <p:txEl>
                                              <p:pRg st="0" end="0"/>
                                            </p:txEl>
                                          </p:spTgt>
                                        </p:tgtEl>
                                        <p:attrNameLst>
                                          <p:attrName>style.fontStyle</p:attrName>
                                        </p:attrNameLst>
                                      </p:cBhvr>
                                      <p:to>
                                        <p:strVal val="normal"/>
                                      </p:to>
                                    </p:set>
                                    <p:set>
                                      <p:cBhvr override="childStyle">
                                        <p:cTn id="7" dur="indefinite"/>
                                        <p:tgtEl>
                                          <p:spTgt spid="41987">
                                            <p:txEl>
                                              <p:pRg st="0" end="0"/>
                                            </p:txEl>
                                          </p:spTgt>
                                        </p:tgtEl>
                                        <p:attrNameLst>
                                          <p:attrName>style.fontWeight</p:attrName>
                                        </p:attrNameLst>
                                      </p:cBhvr>
                                      <p:to>
                                        <p:strVal val="bold"/>
                                      </p:to>
                                    </p:set>
                                    <p:set>
                                      <p:cBhvr override="childStyle">
                                        <p:cTn id="8" dur="indefinite"/>
                                        <p:tgtEl>
                                          <p:spTgt spid="419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1987">
                                            <p:txEl>
                                              <p:pRg st="1" end="1"/>
                                            </p:txEl>
                                          </p:spTgt>
                                        </p:tgtEl>
                                        <p:attrNameLst>
                                          <p:attrName>style.fontStyle</p:attrName>
                                        </p:attrNameLst>
                                      </p:cBhvr>
                                      <p:to>
                                        <p:strVal val="normal"/>
                                      </p:to>
                                    </p:set>
                                    <p:set>
                                      <p:cBhvr override="childStyle">
                                        <p:cTn id="13" dur="indefinite"/>
                                        <p:tgtEl>
                                          <p:spTgt spid="41987">
                                            <p:txEl>
                                              <p:pRg st="1" end="1"/>
                                            </p:txEl>
                                          </p:spTgt>
                                        </p:tgtEl>
                                        <p:attrNameLst>
                                          <p:attrName>style.fontWeight</p:attrName>
                                        </p:attrNameLst>
                                      </p:cBhvr>
                                      <p:to>
                                        <p:strVal val="bold"/>
                                      </p:to>
                                    </p:set>
                                    <p:set>
                                      <p:cBhvr override="childStyle">
                                        <p:cTn id="14" dur="indefinite"/>
                                        <p:tgtEl>
                                          <p:spTgt spid="419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1987">
                                            <p:txEl>
                                              <p:pRg st="2" end="2"/>
                                            </p:txEl>
                                          </p:spTgt>
                                        </p:tgtEl>
                                        <p:attrNameLst>
                                          <p:attrName>style.fontStyle</p:attrName>
                                        </p:attrNameLst>
                                      </p:cBhvr>
                                      <p:to>
                                        <p:strVal val="normal"/>
                                      </p:to>
                                    </p:set>
                                    <p:set>
                                      <p:cBhvr override="childStyle">
                                        <p:cTn id="19" dur="indefinite"/>
                                        <p:tgtEl>
                                          <p:spTgt spid="41987">
                                            <p:txEl>
                                              <p:pRg st="2" end="2"/>
                                            </p:txEl>
                                          </p:spTgt>
                                        </p:tgtEl>
                                        <p:attrNameLst>
                                          <p:attrName>style.fontWeight</p:attrName>
                                        </p:attrNameLst>
                                      </p:cBhvr>
                                      <p:to>
                                        <p:strVal val="bold"/>
                                      </p:to>
                                    </p:set>
                                    <p:set>
                                      <p:cBhvr override="childStyle">
                                        <p:cTn id="20" dur="indefinite"/>
                                        <p:tgtEl>
                                          <p:spTgt spid="4198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1987">
                                            <p:txEl>
                                              <p:pRg st="3" end="3"/>
                                            </p:txEl>
                                          </p:spTgt>
                                        </p:tgtEl>
                                        <p:attrNameLst>
                                          <p:attrName>style.fontStyle</p:attrName>
                                        </p:attrNameLst>
                                      </p:cBhvr>
                                      <p:to>
                                        <p:strVal val="normal"/>
                                      </p:to>
                                    </p:set>
                                    <p:set>
                                      <p:cBhvr override="childStyle">
                                        <p:cTn id="25" dur="indefinite"/>
                                        <p:tgtEl>
                                          <p:spTgt spid="41987">
                                            <p:txEl>
                                              <p:pRg st="3" end="3"/>
                                            </p:txEl>
                                          </p:spTgt>
                                        </p:tgtEl>
                                        <p:attrNameLst>
                                          <p:attrName>style.fontWeight</p:attrName>
                                        </p:attrNameLst>
                                      </p:cBhvr>
                                      <p:to>
                                        <p:strVal val="bold"/>
                                      </p:to>
                                    </p:set>
                                    <p:set>
                                      <p:cBhvr override="childStyle">
                                        <p:cTn id="26" dur="indefinite"/>
                                        <p:tgtEl>
                                          <p:spTgt spid="4198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41987">
                                            <p:txEl>
                                              <p:pRg st="4" end="4"/>
                                            </p:txEl>
                                          </p:spTgt>
                                        </p:tgtEl>
                                        <p:attrNameLst>
                                          <p:attrName>style.fontStyle</p:attrName>
                                        </p:attrNameLst>
                                      </p:cBhvr>
                                      <p:to>
                                        <p:strVal val="normal"/>
                                      </p:to>
                                    </p:set>
                                    <p:set>
                                      <p:cBhvr override="childStyle">
                                        <p:cTn id="31" dur="indefinite"/>
                                        <p:tgtEl>
                                          <p:spTgt spid="41987">
                                            <p:txEl>
                                              <p:pRg st="4" end="4"/>
                                            </p:txEl>
                                          </p:spTgt>
                                        </p:tgtEl>
                                        <p:attrNameLst>
                                          <p:attrName>style.fontWeight</p:attrName>
                                        </p:attrNameLst>
                                      </p:cBhvr>
                                      <p:to>
                                        <p:strVal val="bold"/>
                                      </p:to>
                                    </p:set>
                                    <p:set>
                                      <p:cBhvr override="childStyle">
                                        <p:cTn id="32" dur="indefinite"/>
                                        <p:tgtEl>
                                          <p:spTgt spid="4198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Silence all mobile </a:t>
            </a:r>
            <a:r>
              <a:rPr lang="en-US" dirty="0" smtClean="0"/>
              <a:t>devices</a:t>
            </a:r>
          </a:p>
          <a:p>
            <a:r>
              <a:rPr lang="en-US" dirty="0" smtClean="0"/>
              <a:t>Refrain from multi-tasking </a:t>
            </a:r>
            <a:r>
              <a:rPr lang="en-US" dirty="0" smtClean="0"/>
              <a:t>(e-mail, etc.)</a:t>
            </a:r>
          </a:p>
          <a:p>
            <a:r>
              <a:rPr lang="en-US" dirty="0" smtClean="0"/>
              <a:t>Ask questions anytime</a:t>
            </a:r>
          </a:p>
          <a:p>
            <a:r>
              <a:rPr lang="en-US" dirty="0" smtClean="0"/>
              <a:t>Return from breaks on time</a:t>
            </a:r>
          </a:p>
          <a:p>
            <a:r>
              <a:rPr lang="en-US" dirty="0" smtClean="0"/>
              <a:t>Participate!</a:t>
            </a:r>
          </a:p>
          <a:p>
            <a:pPr>
              <a:buNone/>
            </a:pPr>
            <a:endParaRPr lang="en-US" dirty="0"/>
          </a:p>
        </p:txBody>
      </p:sp>
      <p:sp>
        <p:nvSpPr>
          <p:cNvPr id="3" name="Title 2"/>
          <p:cNvSpPr>
            <a:spLocks noGrp="1"/>
          </p:cNvSpPr>
          <p:nvPr>
            <p:ph type="title"/>
          </p:nvPr>
        </p:nvSpPr>
        <p:spPr/>
        <p:txBody>
          <a:bodyPr/>
          <a:lstStyle/>
          <a:p>
            <a:r>
              <a:rPr lang="en-US" dirty="0" smtClean="0"/>
              <a:t>Ground Rules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childTnLst>
                                    <p:set>
                                      <p:cBhvr override="childStyle">
                                        <p:cTn id="10" dur="indefinite"/>
                                        <p:tgtEl>
                                          <p:spTgt spid="2">
                                            <p:txEl>
                                              <p:pRg st="1" end="1"/>
                                            </p:txEl>
                                          </p:spTgt>
                                        </p:tgtEl>
                                        <p:attrNameLst>
                                          <p:attrName>style.fontStyle</p:attrName>
                                        </p:attrNameLst>
                                      </p:cBhvr>
                                      <p:to>
                                        <p:strVal val="normal"/>
                                      </p:to>
                                    </p:set>
                                    <p:set>
                                      <p:cBhvr override="childStyle">
                                        <p:cTn id="11" dur="indefinite"/>
                                        <p:tgtEl>
                                          <p:spTgt spid="2">
                                            <p:txEl>
                                              <p:pRg st="1" end="1"/>
                                            </p:txEl>
                                          </p:spTgt>
                                        </p:tgtEl>
                                        <p:attrNameLst>
                                          <p:attrName>style.fontWeight</p:attrName>
                                        </p:attrNameLst>
                                      </p:cBhvr>
                                      <p:to>
                                        <p:strVal val="bold"/>
                                      </p:to>
                                    </p:set>
                                    <p:set>
                                      <p:cBhvr override="childStyle">
                                        <p:cTn id="12" dur="indefinite"/>
                                        <p:tgtEl>
                                          <p:spTgt spid="2">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childTnLst>
                                    <p:set>
                                      <p:cBhvr override="childStyle">
                                        <p:cTn id="14" dur="indefinite"/>
                                        <p:tgtEl>
                                          <p:spTgt spid="2">
                                            <p:txEl>
                                              <p:pRg st="2" end="2"/>
                                            </p:txEl>
                                          </p:spTgt>
                                        </p:tgtEl>
                                        <p:attrNameLst>
                                          <p:attrName>style.fontStyle</p:attrName>
                                        </p:attrNameLst>
                                      </p:cBhvr>
                                      <p:to>
                                        <p:strVal val="normal"/>
                                      </p:to>
                                    </p:set>
                                    <p:set>
                                      <p:cBhvr override="childStyle">
                                        <p:cTn id="15" dur="indefinite"/>
                                        <p:tgtEl>
                                          <p:spTgt spid="2">
                                            <p:txEl>
                                              <p:pRg st="2" end="2"/>
                                            </p:txEl>
                                          </p:spTgt>
                                        </p:tgtEl>
                                        <p:attrNameLst>
                                          <p:attrName>style.fontWeight</p:attrName>
                                        </p:attrNameLst>
                                      </p:cBhvr>
                                      <p:to>
                                        <p:strVal val="bold"/>
                                      </p:to>
                                    </p:set>
                                    <p:set>
                                      <p:cBhvr override="childStyle">
                                        <p:cTn id="16" dur="indefinite"/>
                                        <p:tgtEl>
                                          <p:spTgt spid="2">
                                            <p:txEl>
                                              <p:pRg st="2" end="2"/>
                                            </p:txEl>
                                          </p:spTgt>
                                        </p:tgtEl>
                                        <p:attrNameLst>
                                          <p:attrName>style.textDecorationUnderline</p:attrName>
                                        </p:attrNameLst>
                                      </p:cBhvr>
                                      <p:to>
                                        <p:strVal val="false"/>
                                      </p:to>
                                    </p:set>
                                  </p:childTnLst>
                                </p:cTn>
                              </p:par>
                              <p:par>
                                <p:cTn id="17" presetID="5" presetClass="emph" presetSubtype="1" nodeType="withEffect">
                                  <p:stCondLst>
                                    <p:cond delay="0"/>
                                  </p:stCondLst>
                                  <p:childTnLst>
                                    <p:set>
                                      <p:cBhvr override="childStyle">
                                        <p:cTn id="18" dur="indefinite"/>
                                        <p:tgtEl>
                                          <p:spTgt spid="2">
                                            <p:txEl>
                                              <p:pRg st="3" end="3"/>
                                            </p:txEl>
                                          </p:spTgt>
                                        </p:tgtEl>
                                        <p:attrNameLst>
                                          <p:attrName>style.fontStyle</p:attrName>
                                        </p:attrNameLst>
                                      </p:cBhvr>
                                      <p:to>
                                        <p:strVal val="normal"/>
                                      </p:to>
                                    </p:set>
                                    <p:set>
                                      <p:cBhvr override="childStyle">
                                        <p:cTn id="19" dur="indefinite"/>
                                        <p:tgtEl>
                                          <p:spTgt spid="2">
                                            <p:txEl>
                                              <p:pRg st="3" end="3"/>
                                            </p:txEl>
                                          </p:spTgt>
                                        </p:tgtEl>
                                        <p:attrNameLst>
                                          <p:attrName>style.fontWeight</p:attrName>
                                        </p:attrNameLst>
                                      </p:cBhvr>
                                      <p:to>
                                        <p:strVal val="bold"/>
                                      </p:to>
                                    </p:set>
                                    <p:set>
                                      <p:cBhvr override="childStyle">
                                        <p:cTn id="20" dur="indefinite"/>
                                        <p:tgtEl>
                                          <p:spTgt spid="2">
                                            <p:txEl>
                                              <p:pRg st="3" end="3"/>
                                            </p:txEl>
                                          </p:spTgt>
                                        </p:tgtEl>
                                        <p:attrNameLst>
                                          <p:attrName>style.textDecorationUnderline</p:attrName>
                                        </p:attrNameLst>
                                      </p:cBhvr>
                                      <p:to>
                                        <p:strVal val="false"/>
                                      </p:to>
                                    </p:set>
                                  </p:childTnLst>
                                </p:cTn>
                              </p:par>
                              <p:par>
                                <p:cTn id="21" presetID="5" presetClass="emph" presetSubtype="1" nodeType="withEffect">
                                  <p:stCondLst>
                                    <p:cond delay="0"/>
                                  </p:stCondLst>
                                  <p:childTnLst>
                                    <p:set>
                                      <p:cBhvr override="childStyle">
                                        <p:cTn id="22" dur="indefinite"/>
                                        <p:tgtEl>
                                          <p:spTgt spid="2">
                                            <p:txEl>
                                              <p:pRg st="4" end="4"/>
                                            </p:txEl>
                                          </p:spTgt>
                                        </p:tgtEl>
                                        <p:attrNameLst>
                                          <p:attrName>style.fontStyle</p:attrName>
                                        </p:attrNameLst>
                                      </p:cBhvr>
                                      <p:to>
                                        <p:strVal val="normal"/>
                                      </p:to>
                                    </p:set>
                                    <p:set>
                                      <p:cBhvr override="childStyle">
                                        <p:cTn id="23" dur="indefinite"/>
                                        <p:tgtEl>
                                          <p:spTgt spid="2">
                                            <p:txEl>
                                              <p:pRg st="4" end="4"/>
                                            </p:txEl>
                                          </p:spTgt>
                                        </p:tgtEl>
                                        <p:attrNameLst>
                                          <p:attrName>style.fontWeight</p:attrName>
                                        </p:attrNameLst>
                                      </p:cBhvr>
                                      <p:to>
                                        <p:strVal val="bold"/>
                                      </p:to>
                                    </p:set>
                                    <p:set>
                                      <p:cBhvr override="childStyle">
                                        <p:cTn id="24" dur="indefinite"/>
                                        <p:tgtEl>
                                          <p:spTgt spid="2">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Allows for mass changes to many reports by changing just a template common to them</a:t>
            </a:r>
          </a:p>
          <a:p>
            <a:r>
              <a:rPr lang="en-US" dirty="0" smtClean="0"/>
              <a:t>Useful mechanism for standardization</a:t>
            </a:r>
          </a:p>
          <a:p>
            <a:endParaRPr lang="en-US" dirty="0"/>
          </a:p>
        </p:txBody>
      </p:sp>
      <p:sp>
        <p:nvSpPr>
          <p:cNvPr id="3" name="Title 2"/>
          <p:cNvSpPr>
            <a:spLocks noGrp="1"/>
          </p:cNvSpPr>
          <p:nvPr>
            <p:ph type="title"/>
          </p:nvPr>
        </p:nvSpPr>
        <p:spPr/>
        <p:txBody>
          <a:bodyPr/>
          <a:lstStyle/>
          <a:p>
            <a:r>
              <a:rPr lang="en-US" dirty="0" smtClean="0"/>
              <a:t>Template Designer</a:t>
            </a:r>
            <a:endParaRPr lang="en-US" dirty="0"/>
          </a:p>
        </p:txBody>
      </p:sp>
      <p:sp>
        <p:nvSpPr>
          <p:cNvPr id="4" name="Footer Placeholder 3"/>
          <p:cNvSpPr>
            <a:spLocks noGrp="1"/>
          </p:cNvSpPr>
          <p:nvPr>
            <p:ph type="ftr" sz="quarter" idx="10"/>
          </p:nvPr>
        </p:nvSpPr>
        <p:spPr/>
        <p:txBody>
          <a:bodyPr/>
          <a:lstStyle/>
          <a:p>
            <a:pPr>
              <a:defRPr/>
            </a:pPr>
            <a:r>
              <a:rPr lang="en-US" dirty="0" smtClean="0"/>
              <a:t>RF-IN-331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smtClean="0"/>
              <a:t>Using Template Designer</a:t>
            </a:r>
          </a:p>
        </p:txBody>
      </p:sp>
      <p:pic>
        <p:nvPicPr>
          <p:cNvPr id="98308" name="Picture 4"/>
          <p:cNvPicPr>
            <a:picLocks noChangeAspect="1" noChangeArrowheads="1"/>
          </p:cNvPicPr>
          <p:nvPr/>
        </p:nvPicPr>
        <p:blipFill>
          <a:blip r:embed="rId3" cstate="print"/>
          <a:srcRect/>
          <a:stretch>
            <a:fillRect/>
          </a:stretch>
        </p:blipFill>
        <p:spPr bwMode="auto">
          <a:xfrm>
            <a:off x="439130" y="990600"/>
            <a:ext cx="8267700" cy="51244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RF-IN-340</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idx="1"/>
          </p:nvPr>
        </p:nvSpPr>
        <p:spPr/>
        <p:txBody>
          <a:bodyPr/>
          <a:lstStyle/>
          <a:p>
            <a:r>
              <a:rPr lang="en-US" smtClean="0"/>
              <a:t>Report Resource Export</a:t>
            </a:r>
          </a:p>
          <a:p>
            <a:r>
              <a:rPr lang="en-US" smtClean="0"/>
              <a:t>Report Resource Import</a:t>
            </a:r>
          </a:p>
          <a:p>
            <a:r>
              <a:rPr lang="en-US" smtClean="0"/>
              <a:t>Development Process Guidelines</a:t>
            </a:r>
            <a:endParaRPr lang="en-US" dirty="0" smtClean="0"/>
          </a:p>
        </p:txBody>
      </p:sp>
      <p:sp>
        <p:nvSpPr>
          <p:cNvPr id="76802" name="Rectangle 2"/>
          <p:cNvSpPr>
            <a:spLocks noGrp="1" noChangeArrowheads="1"/>
          </p:cNvSpPr>
          <p:nvPr>
            <p:ph type="title"/>
          </p:nvPr>
        </p:nvSpPr>
        <p:spPr>
          <a:xfrm>
            <a:off x="348340" y="182880"/>
            <a:ext cx="8686800" cy="708730"/>
          </a:xfrm>
        </p:spPr>
        <p:txBody>
          <a:bodyPr>
            <a:normAutofit fontScale="90000"/>
          </a:bodyPr>
          <a:lstStyle/>
          <a:p>
            <a:r>
              <a:rPr lang="en-US" dirty="0" smtClean="0"/>
              <a:t>Report Import/Export and Development Process</a:t>
            </a:r>
          </a:p>
        </p:txBody>
      </p:sp>
      <p:sp>
        <p:nvSpPr>
          <p:cNvPr id="4" name="Footer Placeholder 3"/>
          <p:cNvSpPr>
            <a:spLocks noGrp="1"/>
          </p:cNvSpPr>
          <p:nvPr>
            <p:ph type="ftr" sz="quarter" idx="10"/>
          </p:nvPr>
        </p:nvSpPr>
        <p:spPr/>
        <p:txBody>
          <a:bodyPr/>
          <a:lstStyle/>
          <a:p>
            <a:r>
              <a:rPr lang="en-US" smtClean="0"/>
              <a:t>RF-IN-350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6803">
                                            <p:txEl>
                                              <p:pRg st="0" end="0"/>
                                            </p:txEl>
                                          </p:spTgt>
                                        </p:tgtEl>
                                        <p:attrNameLst>
                                          <p:attrName>style.fontStyle</p:attrName>
                                        </p:attrNameLst>
                                      </p:cBhvr>
                                      <p:to>
                                        <p:strVal val="normal"/>
                                      </p:to>
                                    </p:set>
                                    <p:set>
                                      <p:cBhvr override="childStyle">
                                        <p:cTn id="7" dur="indefinite"/>
                                        <p:tgtEl>
                                          <p:spTgt spid="76803">
                                            <p:txEl>
                                              <p:pRg st="0" end="0"/>
                                            </p:txEl>
                                          </p:spTgt>
                                        </p:tgtEl>
                                        <p:attrNameLst>
                                          <p:attrName>style.fontWeight</p:attrName>
                                        </p:attrNameLst>
                                      </p:cBhvr>
                                      <p:to>
                                        <p:strVal val="bold"/>
                                      </p:to>
                                    </p:set>
                                    <p:set>
                                      <p:cBhvr override="childStyle">
                                        <p:cTn id="8" dur="indefinite"/>
                                        <p:tgtEl>
                                          <p:spTgt spid="7680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6803">
                                            <p:txEl>
                                              <p:pRg st="1" end="1"/>
                                            </p:txEl>
                                          </p:spTgt>
                                        </p:tgtEl>
                                        <p:attrNameLst>
                                          <p:attrName>style.fontStyle</p:attrName>
                                        </p:attrNameLst>
                                      </p:cBhvr>
                                      <p:to>
                                        <p:strVal val="normal"/>
                                      </p:to>
                                    </p:set>
                                    <p:set>
                                      <p:cBhvr override="childStyle">
                                        <p:cTn id="13" dur="indefinite"/>
                                        <p:tgtEl>
                                          <p:spTgt spid="76803">
                                            <p:txEl>
                                              <p:pRg st="1" end="1"/>
                                            </p:txEl>
                                          </p:spTgt>
                                        </p:tgtEl>
                                        <p:attrNameLst>
                                          <p:attrName>style.fontWeight</p:attrName>
                                        </p:attrNameLst>
                                      </p:cBhvr>
                                      <p:to>
                                        <p:strVal val="bold"/>
                                      </p:to>
                                    </p:set>
                                    <p:set>
                                      <p:cBhvr override="childStyle">
                                        <p:cTn id="14" dur="indefinite"/>
                                        <p:tgtEl>
                                          <p:spTgt spid="7680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6803">
                                            <p:txEl>
                                              <p:pRg st="2" end="2"/>
                                            </p:txEl>
                                          </p:spTgt>
                                        </p:tgtEl>
                                        <p:attrNameLst>
                                          <p:attrName>style.fontStyle</p:attrName>
                                        </p:attrNameLst>
                                      </p:cBhvr>
                                      <p:to>
                                        <p:strVal val="normal"/>
                                      </p:to>
                                    </p:set>
                                    <p:set>
                                      <p:cBhvr override="childStyle">
                                        <p:cTn id="19" dur="indefinite"/>
                                        <p:tgtEl>
                                          <p:spTgt spid="76803">
                                            <p:txEl>
                                              <p:pRg st="2" end="2"/>
                                            </p:txEl>
                                          </p:spTgt>
                                        </p:tgtEl>
                                        <p:attrNameLst>
                                          <p:attrName>style.fontWeight</p:attrName>
                                        </p:attrNameLst>
                                      </p:cBhvr>
                                      <p:to>
                                        <p:strVal val="bold"/>
                                      </p:to>
                                    </p:set>
                                    <p:set>
                                      <p:cBhvr override="childStyle">
                                        <p:cTn id="20" dur="indefinite"/>
                                        <p:tgtEl>
                                          <p:spTgt spid="7680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idx="1"/>
          </p:nvPr>
        </p:nvSpPr>
        <p:spPr/>
        <p:txBody>
          <a:bodyPr/>
          <a:lstStyle/>
          <a:p>
            <a:r>
              <a:rPr lang="en-US" dirty="0" smtClean="0"/>
              <a:t>Report Resource Import / Export programs</a:t>
            </a:r>
          </a:p>
          <a:p>
            <a:pPr lvl="1"/>
            <a:r>
              <a:rPr lang="en-US" dirty="0" smtClean="0"/>
              <a:t>Import report definitions from XML file(s) to DB records</a:t>
            </a:r>
          </a:p>
          <a:p>
            <a:pPr lvl="1"/>
            <a:r>
              <a:rPr lang="en-US" dirty="0" smtClean="0"/>
              <a:t>Export report definitions from DB records to XML file(s)</a:t>
            </a:r>
          </a:p>
          <a:p>
            <a:r>
              <a:rPr lang="en-US" dirty="0" smtClean="0"/>
              <a:t>Allows reports to be controlled as XML files</a:t>
            </a:r>
          </a:p>
          <a:p>
            <a:r>
              <a:rPr lang="en-US" dirty="0" smtClean="0"/>
              <a:t>Useful for backup, version control, deployment</a:t>
            </a:r>
          </a:p>
        </p:txBody>
      </p:sp>
      <p:sp>
        <p:nvSpPr>
          <p:cNvPr id="78850" name="Rectangle 2"/>
          <p:cNvSpPr>
            <a:spLocks noGrp="1" noChangeArrowheads="1"/>
          </p:cNvSpPr>
          <p:nvPr>
            <p:ph type="title"/>
          </p:nvPr>
        </p:nvSpPr>
        <p:spPr>
          <a:xfrm>
            <a:off x="348340" y="182880"/>
            <a:ext cx="8686800" cy="708730"/>
          </a:xfrm>
        </p:spPr>
        <p:txBody>
          <a:bodyPr>
            <a:normAutofit fontScale="90000"/>
          </a:bodyPr>
          <a:lstStyle/>
          <a:p>
            <a:r>
              <a:rPr lang="en-US" dirty="0" smtClean="0"/>
              <a:t>Report Import/Export and Development Process</a:t>
            </a:r>
          </a:p>
        </p:txBody>
      </p:sp>
      <p:sp>
        <p:nvSpPr>
          <p:cNvPr id="4" name="Footer Placeholder 3"/>
          <p:cNvSpPr>
            <a:spLocks noGrp="1"/>
          </p:cNvSpPr>
          <p:nvPr>
            <p:ph type="ftr" sz="quarter" idx="10"/>
          </p:nvPr>
        </p:nvSpPr>
        <p:spPr/>
        <p:txBody>
          <a:bodyPr/>
          <a:lstStyle/>
          <a:p>
            <a:r>
              <a:rPr lang="en-US" dirty="0" smtClean="0"/>
              <a:t>RF-IN-360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8851">
                                            <p:txEl>
                                              <p:pRg st="0" end="0"/>
                                            </p:txEl>
                                          </p:spTgt>
                                        </p:tgtEl>
                                        <p:attrNameLst>
                                          <p:attrName>style.fontStyle</p:attrName>
                                        </p:attrNameLst>
                                      </p:cBhvr>
                                      <p:to>
                                        <p:strVal val="normal"/>
                                      </p:to>
                                    </p:set>
                                    <p:set>
                                      <p:cBhvr override="childStyle">
                                        <p:cTn id="7" dur="indefinite"/>
                                        <p:tgtEl>
                                          <p:spTgt spid="78851">
                                            <p:txEl>
                                              <p:pRg st="0" end="0"/>
                                            </p:txEl>
                                          </p:spTgt>
                                        </p:tgtEl>
                                        <p:attrNameLst>
                                          <p:attrName>style.fontWeight</p:attrName>
                                        </p:attrNameLst>
                                      </p:cBhvr>
                                      <p:to>
                                        <p:strVal val="bold"/>
                                      </p:to>
                                    </p:set>
                                    <p:set>
                                      <p:cBhvr override="childStyle">
                                        <p:cTn id="8" dur="indefinite"/>
                                        <p:tgtEl>
                                          <p:spTgt spid="7885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8851">
                                            <p:txEl>
                                              <p:pRg st="1" end="1"/>
                                            </p:txEl>
                                          </p:spTgt>
                                        </p:tgtEl>
                                        <p:attrNameLst>
                                          <p:attrName>style.fontStyle</p:attrName>
                                        </p:attrNameLst>
                                      </p:cBhvr>
                                      <p:to>
                                        <p:strVal val="normal"/>
                                      </p:to>
                                    </p:set>
                                    <p:set>
                                      <p:cBhvr override="childStyle">
                                        <p:cTn id="13" dur="indefinite"/>
                                        <p:tgtEl>
                                          <p:spTgt spid="78851">
                                            <p:txEl>
                                              <p:pRg st="1" end="1"/>
                                            </p:txEl>
                                          </p:spTgt>
                                        </p:tgtEl>
                                        <p:attrNameLst>
                                          <p:attrName>style.fontWeight</p:attrName>
                                        </p:attrNameLst>
                                      </p:cBhvr>
                                      <p:to>
                                        <p:strVal val="bold"/>
                                      </p:to>
                                    </p:set>
                                    <p:set>
                                      <p:cBhvr override="childStyle">
                                        <p:cTn id="14" dur="indefinite"/>
                                        <p:tgtEl>
                                          <p:spTgt spid="7885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8851">
                                            <p:txEl>
                                              <p:pRg st="2" end="2"/>
                                            </p:txEl>
                                          </p:spTgt>
                                        </p:tgtEl>
                                        <p:attrNameLst>
                                          <p:attrName>style.fontStyle</p:attrName>
                                        </p:attrNameLst>
                                      </p:cBhvr>
                                      <p:to>
                                        <p:strVal val="normal"/>
                                      </p:to>
                                    </p:set>
                                    <p:set>
                                      <p:cBhvr override="childStyle">
                                        <p:cTn id="19" dur="indefinite"/>
                                        <p:tgtEl>
                                          <p:spTgt spid="78851">
                                            <p:txEl>
                                              <p:pRg st="2" end="2"/>
                                            </p:txEl>
                                          </p:spTgt>
                                        </p:tgtEl>
                                        <p:attrNameLst>
                                          <p:attrName>style.fontWeight</p:attrName>
                                        </p:attrNameLst>
                                      </p:cBhvr>
                                      <p:to>
                                        <p:strVal val="bold"/>
                                      </p:to>
                                    </p:set>
                                    <p:set>
                                      <p:cBhvr override="childStyle">
                                        <p:cTn id="20" dur="indefinite"/>
                                        <p:tgtEl>
                                          <p:spTgt spid="7885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8851">
                                            <p:txEl>
                                              <p:pRg st="3" end="3"/>
                                            </p:txEl>
                                          </p:spTgt>
                                        </p:tgtEl>
                                        <p:attrNameLst>
                                          <p:attrName>style.fontStyle</p:attrName>
                                        </p:attrNameLst>
                                      </p:cBhvr>
                                      <p:to>
                                        <p:strVal val="normal"/>
                                      </p:to>
                                    </p:set>
                                    <p:set>
                                      <p:cBhvr override="childStyle">
                                        <p:cTn id="25" dur="indefinite"/>
                                        <p:tgtEl>
                                          <p:spTgt spid="78851">
                                            <p:txEl>
                                              <p:pRg st="3" end="3"/>
                                            </p:txEl>
                                          </p:spTgt>
                                        </p:tgtEl>
                                        <p:attrNameLst>
                                          <p:attrName>style.fontWeight</p:attrName>
                                        </p:attrNameLst>
                                      </p:cBhvr>
                                      <p:to>
                                        <p:strVal val="bold"/>
                                      </p:to>
                                    </p:set>
                                    <p:set>
                                      <p:cBhvr override="childStyle">
                                        <p:cTn id="26" dur="indefinite"/>
                                        <p:tgtEl>
                                          <p:spTgt spid="7885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8851">
                                            <p:txEl>
                                              <p:pRg st="4" end="4"/>
                                            </p:txEl>
                                          </p:spTgt>
                                        </p:tgtEl>
                                        <p:attrNameLst>
                                          <p:attrName>style.fontStyle</p:attrName>
                                        </p:attrNameLst>
                                      </p:cBhvr>
                                      <p:to>
                                        <p:strVal val="normal"/>
                                      </p:to>
                                    </p:set>
                                    <p:set>
                                      <p:cBhvr override="childStyle">
                                        <p:cTn id="31" dur="indefinite"/>
                                        <p:tgtEl>
                                          <p:spTgt spid="78851">
                                            <p:txEl>
                                              <p:pRg st="4" end="4"/>
                                            </p:txEl>
                                          </p:spTgt>
                                        </p:tgtEl>
                                        <p:attrNameLst>
                                          <p:attrName>style.fontWeight</p:attrName>
                                        </p:attrNameLst>
                                      </p:cBhvr>
                                      <p:to>
                                        <p:strVal val="bold"/>
                                      </p:to>
                                    </p:set>
                                    <p:set>
                                      <p:cBhvr override="childStyle">
                                        <p:cTn id="32" dur="indefinite"/>
                                        <p:tgtEl>
                                          <p:spTgt spid="78851">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Granularity: One XML file per RRO</a:t>
            </a:r>
          </a:p>
          <a:p>
            <a:r>
              <a:rPr lang="en-US" dirty="0" smtClean="0"/>
              <a:t>XML contains the following:</a:t>
            </a:r>
          </a:p>
          <a:p>
            <a:pPr lvl="1"/>
            <a:r>
              <a:rPr lang="en-US" dirty="0" smtClean="0"/>
              <a:t>All information about the RRO</a:t>
            </a:r>
          </a:p>
          <a:p>
            <a:pPr lvl="1"/>
            <a:r>
              <a:rPr lang="en-US" dirty="0" smtClean="0"/>
              <a:t>All report layout definitions for the RRO</a:t>
            </a:r>
          </a:p>
          <a:p>
            <a:pPr lvl="1"/>
            <a:r>
              <a:rPr lang="en-US" dirty="0" smtClean="0"/>
              <a:t>Contains reference to data source, but not the data source itself </a:t>
            </a:r>
          </a:p>
          <a:p>
            <a:pPr lvl="2"/>
            <a:r>
              <a:rPr lang="en-US" dirty="0" smtClean="0"/>
              <a:t>e.g. Proxy .p data source programs need separate file control</a:t>
            </a:r>
          </a:p>
        </p:txBody>
      </p:sp>
      <p:sp>
        <p:nvSpPr>
          <p:cNvPr id="7" name="Title 6"/>
          <p:cNvSpPr>
            <a:spLocks noGrp="1"/>
          </p:cNvSpPr>
          <p:nvPr>
            <p:ph type="title"/>
          </p:nvPr>
        </p:nvSpPr>
        <p:spPr>
          <a:xfrm>
            <a:off x="348340" y="182880"/>
            <a:ext cx="8686800" cy="708730"/>
          </a:xfrm>
        </p:spPr>
        <p:txBody>
          <a:bodyPr>
            <a:normAutofit fontScale="90000"/>
          </a:bodyPr>
          <a:lstStyle/>
          <a:p>
            <a:r>
              <a:rPr lang="en-US" dirty="0" smtClean="0"/>
              <a:t>Report Import/Export and Development Process</a:t>
            </a:r>
            <a:endParaRPr lang="en-US" dirty="0"/>
          </a:p>
        </p:txBody>
      </p:sp>
      <p:sp>
        <p:nvSpPr>
          <p:cNvPr id="4" name="Footer Placeholder 3"/>
          <p:cNvSpPr>
            <a:spLocks noGrp="1"/>
          </p:cNvSpPr>
          <p:nvPr>
            <p:ph type="ftr" sz="quarter" idx="10"/>
          </p:nvPr>
        </p:nvSpPr>
        <p:spPr>
          <a:xfrm>
            <a:off x="8207828" y="6638544"/>
            <a:ext cx="914400" cy="219456"/>
          </a:xfrm>
        </p:spPr>
        <p:txBody>
          <a:bodyPr/>
          <a:lstStyle/>
          <a:p>
            <a:r>
              <a:rPr lang="en-US" dirty="0" smtClean="0"/>
              <a:t>RF-IN-361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
                                            <p:txEl>
                                              <p:pRg st="2" end="2"/>
                                            </p:txEl>
                                          </p:spTgt>
                                        </p:tgtEl>
                                        <p:attrNameLst>
                                          <p:attrName>style.fontStyle</p:attrName>
                                        </p:attrNameLst>
                                      </p:cBhvr>
                                      <p:to>
                                        <p:strVal val="normal"/>
                                      </p:to>
                                    </p:set>
                                    <p:set>
                                      <p:cBhvr override="childStyle">
                                        <p:cTn id="19" dur="indefinite"/>
                                        <p:tgtEl>
                                          <p:spTgt spid="2">
                                            <p:txEl>
                                              <p:pRg st="2" end="2"/>
                                            </p:txEl>
                                          </p:spTgt>
                                        </p:tgtEl>
                                        <p:attrNameLst>
                                          <p:attrName>style.fontWeight</p:attrName>
                                        </p:attrNameLst>
                                      </p:cBhvr>
                                      <p:to>
                                        <p:strVal val="bold"/>
                                      </p:to>
                                    </p:set>
                                    <p:set>
                                      <p:cBhvr override="childStyle">
                                        <p:cTn id="20" dur="indefinite"/>
                                        <p:tgtEl>
                                          <p:spTgt spid="2">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2">
                                            <p:txEl>
                                              <p:pRg st="3" end="3"/>
                                            </p:txEl>
                                          </p:spTgt>
                                        </p:tgtEl>
                                        <p:attrNameLst>
                                          <p:attrName>style.fontStyle</p:attrName>
                                        </p:attrNameLst>
                                      </p:cBhvr>
                                      <p:to>
                                        <p:strVal val="normal"/>
                                      </p:to>
                                    </p:set>
                                    <p:set>
                                      <p:cBhvr override="childStyle">
                                        <p:cTn id="25" dur="indefinite"/>
                                        <p:tgtEl>
                                          <p:spTgt spid="2">
                                            <p:txEl>
                                              <p:pRg st="3" end="3"/>
                                            </p:txEl>
                                          </p:spTgt>
                                        </p:tgtEl>
                                        <p:attrNameLst>
                                          <p:attrName>style.fontWeight</p:attrName>
                                        </p:attrNameLst>
                                      </p:cBhvr>
                                      <p:to>
                                        <p:strVal val="bold"/>
                                      </p:to>
                                    </p:set>
                                    <p:set>
                                      <p:cBhvr override="childStyle">
                                        <p:cTn id="26" dur="indefinite"/>
                                        <p:tgtEl>
                                          <p:spTgt spid="2">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2">
                                            <p:txEl>
                                              <p:pRg st="4" end="4"/>
                                            </p:txEl>
                                          </p:spTgt>
                                        </p:tgtEl>
                                        <p:attrNameLst>
                                          <p:attrName>style.fontStyle</p:attrName>
                                        </p:attrNameLst>
                                      </p:cBhvr>
                                      <p:to>
                                        <p:strVal val="normal"/>
                                      </p:to>
                                    </p:set>
                                    <p:set>
                                      <p:cBhvr override="childStyle">
                                        <p:cTn id="31" dur="indefinite"/>
                                        <p:tgtEl>
                                          <p:spTgt spid="2">
                                            <p:txEl>
                                              <p:pRg st="4" end="4"/>
                                            </p:txEl>
                                          </p:spTgt>
                                        </p:tgtEl>
                                        <p:attrNameLst>
                                          <p:attrName>style.fontWeight</p:attrName>
                                        </p:attrNameLst>
                                      </p:cBhvr>
                                      <p:to>
                                        <p:strVal val="bold"/>
                                      </p:to>
                                    </p:set>
                                    <p:set>
                                      <p:cBhvr override="childStyle">
                                        <p:cTn id="32" dur="indefinite"/>
                                        <p:tgtEl>
                                          <p:spTgt spid="2">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2">
                                            <p:txEl>
                                              <p:pRg st="5" end="5"/>
                                            </p:txEl>
                                          </p:spTgt>
                                        </p:tgtEl>
                                        <p:attrNameLst>
                                          <p:attrName>style.fontStyle</p:attrName>
                                        </p:attrNameLst>
                                      </p:cBhvr>
                                      <p:to>
                                        <p:strVal val="normal"/>
                                      </p:to>
                                    </p:set>
                                    <p:set>
                                      <p:cBhvr override="childStyle">
                                        <p:cTn id="37" dur="indefinite"/>
                                        <p:tgtEl>
                                          <p:spTgt spid="2">
                                            <p:txEl>
                                              <p:pRg st="5" end="5"/>
                                            </p:txEl>
                                          </p:spTgt>
                                        </p:tgtEl>
                                        <p:attrNameLst>
                                          <p:attrName>style.fontWeight</p:attrName>
                                        </p:attrNameLst>
                                      </p:cBhvr>
                                      <p:to>
                                        <p:strVal val="bold"/>
                                      </p:to>
                                    </p:set>
                                    <p:set>
                                      <p:cBhvr override="childStyle">
                                        <p:cTn id="38" dur="indefinite"/>
                                        <p:tgtEl>
                                          <p:spTgt spid="2">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lstStyle/>
          <a:p>
            <a:r>
              <a:rPr lang="en-US" dirty="0" smtClean="0"/>
              <a:t>Available on all QAD browses</a:t>
            </a:r>
          </a:p>
          <a:p>
            <a:r>
              <a:rPr lang="en-US" dirty="0" smtClean="0"/>
              <a:t>Requires QAD 2009.1 or higher (.NET UI 2.8.2)</a:t>
            </a:r>
          </a:p>
          <a:p>
            <a:r>
              <a:rPr lang="en-US" dirty="0" smtClean="0"/>
              <a:t>Creates a report from any running Browse</a:t>
            </a:r>
          </a:p>
          <a:p>
            <a:pPr lvl="1"/>
            <a:r>
              <a:rPr lang="en-US" dirty="0" smtClean="0"/>
              <a:t>Alternate visualization of the browse data</a:t>
            </a:r>
          </a:p>
          <a:p>
            <a:r>
              <a:rPr lang="en-US" dirty="0" smtClean="0"/>
              <a:t>Run from </a:t>
            </a:r>
            <a:r>
              <a:rPr lang="en-US" dirty="0" err="1" smtClean="0"/>
              <a:t>browse’s</a:t>
            </a:r>
            <a:r>
              <a:rPr lang="en-US" dirty="0" smtClean="0"/>
              <a:t> Action -&gt; Report menu</a:t>
            </a:r>
          </a:p>
          <a:p>
            <a:pPr lvl="1"/>
            <a:r>
              <a:rPr lang="en-US" dirty="0" smtClean="0"/>
              <a:t>Report is dynamically auto-generated</a:t>
            </a:r>
          </a:p>
          <a:p>
            <a:pPr lvl="1"/>
            <a:r>
              <a:rPr lang="en-US" dirty="0" smtClean="0"/>
              <a:t>Report is opened in a new tab and auto-run</a:t>
            </a:r>
          </a:p>
          <a:p>
            <a:pPr lvl="1"/>
            <a:r>
              <a:rPr lang="en-US" dirty="0" smtClean="0"/>
              <a:t>All records matching the browse search conditions will be queried for the report</a:t>
            </a:r>
          </a:p>
        </p:txBody>
      </p:sp>
      <p:sp>
        <p:nvSpPr>
          <p:cNvPr id="80898" name="Rectangle 2"/>
          <p:cNvSpPr>
            <a:spLocks noGrp="1" noChangeArrowheads="1"/>
          </p:cNvSpPr>
          <p:nvPr>
            <p:ph type="title"/>
          </p:nvPr>
        </p:nvSpPr>
        <p:spPr/>
        <p:txBody>
          <a:bodyPr/>
          <a:lstStyle/>
          <a:p>
            <a:r>
              <a:rPr lang="en-US" smtClean="0"/>
              <a:t>Browse-to-Report Feature</a:t>
            </a:r>
          </a:p>
        </p:txBody>
      </p:sp>
      <p:sp>
        <p:nvSpPr>
          <p:cNvPr id="4" name="Footer Placeholder 3"/>
          <p:cNvSpPr>
            <a:spLocks noGrp="1"/>
          </p:cNvSpPr>
          <p:nvPr>
            <p:ph type="ftr" sz="quarter" idx="10"/>
          </p:nvPr>
        </p:nvSpPr>
        <p:spPr/>
        <p:txBody>
          <a:bodyPr/>
          <a:lstStyle/>
          <a:p>
            <a:r>
              <a:rPr lang="en-US" smtClean="0"/>
              <a:t>RF-IN-370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0899">
                                            <p:txEl>
                                              <p:pRg st="0" end="0"/>
                                            </p:txEl>
                                          </p:spTgt>
                                        </p:tgtEl>
                                        <p:attrNameLst>
                                          <p:attrName>style.fontStyle</p:attrName>
                                        </p:attrNameLst>
                                      </p:cBhvr>
                                      <p:to>
                                        <p:strVal val="normal"/>
                                      </p:to>
                                    </p:set>
                                    <p:set>
                                      <p:cBhvr override="childStyle">
                                        <p:cTn id="7" dur="indefinite"/>
                                        <p:tgtEl>
                                          <p:spTgt spid="80899">
                                            <p:txEl>
                                              <p:pRg st="0" end="0"/>
                                            </p:txEl>
                                          </p:spTgt>
                                        </p:tgtEl>
                                        <p:attrNameLst>
                                          <p:attrName>style.fontWeight</p:attrName>
                                        </p:attrNameLst>
                                      </p:cBhvr>
                                      <p:to>
                                        <p:strVal val="bold"/>
                                      </p:to>
                                    </p:set>
                                    <p:set>
                                      <p:cBhvr override="childStyle">
                                        <p:cTn id="8" dur="indefinite"/>
                                        <p:tgtEl>
                                          <p:spTgt spid="808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0899">
                                            <p:txEl>
                                              <p:pRg st="1" end="1"/>
                                            </p:txEl>
                                          </p:spTgt>
                                        </p:tgtEl>
                                        <p:attrNameLst>
                                          <p:attrName>style.fontStyle</p:attrName>
                                        </p:attrNameLst>
                                      </p:cBhvr>
                                      <p:to>
                                        <p:strVal val="normal"/>
                                      </p:to>
                                    </p:set>
                                    <p:set>
                                      <p:cBhvr override="childStyle">
                                        <p:cTn id="13" dur="indefinite"/>
                                        <p:tgtEl>
                                          <p:spTgt spid="80899">
                                            <p:txEl>
                                              <p:pRg st="1" end="1"/>
                                            </p:txEl>
                                          </p:spTgt>
                                        </p:tgtEl>
                                        <p:attrNameLst>
                                          <p:attrName>style.fontWeight</p:attrName>
                                        </p:attrNameLst>
                                      </p:cBhvr>
                                      <p:to>
                                        <p:strVal val="bold"/>
                                      </p:to>
                                    </p:set>
                                    <p:set>
                                      <p:cBhvr override="childStyle">
                                        <p:cTn id="14" dur="indefinite"/>
                                        <p:tgtEl>
                                          <p:spTgt spid="808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0899">
                                            <p:txEl>
                                              <p:pRg st="2" end="2"/>
                                            </p:txEl>
                                          </p:spTgt>
                                        </p:tgtEl>
                                        <p:attrNameLst>
                                          <p:attrName>style.fontStyle</p:attrName>
                                        </p:attrNameLst>
                                      </p:cBhvr>
                                      <p:to>
                                        <p:strVal val="normal"/>
                                      </p:to>
                                    </p:set>
                                    <p:set>
                                      <p:cBhvr override="childStyle">
                                        <p:cTn id="19" dur="indefinite"/>
                                        <p:tgtEl>
                                          <p:spTgt spid="80899">
                                            <p:txEl>
                                              <p:pRg st="2" end="2"/>
                                            </p:txEl>
                                          </p:spTgt>
                                        </p:tgtEl>
                                        <p:attrNameLst>
                                          <p:attrName>style.fontWeight</p:attrName>
                                        </p:attrNameLst>
                                      </p:cBhvr>
                                      <p:to>
                                        <p:strVal val="bold"/>
                                      </p:to>
                                    </p:set>
                                    <p:set>
                                      <p:cBhvr override="childStyle">
                                        <p:cTn id="20" dur="indefinite"/>
                                        <p:tgtEl>
                                          <p:spTgt spid="8089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0899">
                                            <p:txEl>
                                              <p:pRg st="3" end="3"/>
                                            </p:txEl>
                                          </p:spTgt>
                                        </p:tgtEl>
                                        <p:attrNameLst>
                                          <p:attrName>style.fontStyle</p:attrName>
                                        </p:attrNameLst>
                                      </p:cBhvr>
                                      <p:to>
                                        <p:strVal val="normal"/>
                                      </p:to>
                                    </p:set>
                                    <p:set>
                                      <p:cBhvr override="childStyle">
                                        <p:cTn id="25" dur="indefinite"/>
                                        <p:tgtEl>
                                          <p:spTgt spid="80899">
                                            <p:txEl>
                                              <p:pRg st="3" end="3"/>
                                            </p:txEl>
                                          </p:spTgt>
                                        </p:tgtEl>
                                        <p:attrNameLst>
                                          <p:attrName>style.fontWeight</p:attrName>
                                        </p:attrNameLst>
                                      </p:cBhvr>
                                      <p:to>
                                        <p:strVal val="bold"/>
                                      </p:to>
                                    </p:set>
                                    <p:set>
                                      <p:cBhvr override="childStyle">
                                        <p:cTn id="26" dur="indefinite"/>
                                        <p:tgtEl>
                                          <p:spTgt spid="8089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0899">
                                            <p:txEl>
                                              <p:pRg st="4" end="4"/>
                                            </p:txEl>
                                          </p:spTgt>
                                        </p:tgtEl>
                                        <p:attrNameLst>
                                          <p:attrName>style.fontStyle</p:attrName>
                                        </p:attrNameLst>
                                      </p:cBhvr>
                                      <p:to>
                                        <p:strVal val="normal"/>
                                      </p:to>
                                    </p:set>
                                    <p:set>
                                      <p:cBhvr override="childStyle">
                                        <p:cTn id="31" dur="indefinite"/>
                                        <p:tgtEl>
                                          <p:spTgt spid="80899">
                                            <p:txEl>
                                              <p:pRg st="4" end="4"/>
                                            </p:txEl>
                                          </p:spTgt>
                                        </p:tgtEl>
                                        <p:attrNameLst>
                                          <p:attrName>style.fontWeight</p:attrName>
                                        </p:attrNameLst>
                                      </p:cBhvr>
                                      <p:to>
                                        <p:strVal val="bold"/>
                                      </p:to>
                                    </p:set>
                                    <p:set>
                                      <p:cBhvr override="childStyle">
                                        <p:cTn id="32" dur="indefinite"/>
                                        <p:tgtEl>
                                          <p:spTgt spid="8089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0899">
                                            <p:txEl>
                                              <p:pRg st="5" end="5"/>
                                            </p:txEl>
                                          </p:spTgt>
                                        </p:tgtEl>
                                        <p:attrNameLst>
                                          <p:attrName>style.fontStyle</p:attrName>
                                        </p:attrNameLst>
                                      </p:cBhvr>
                                      <p:to>
                                        <p:strVal val="normal"/>
                                      </p:to>
                                    </p:set>
                                    <p:set>
                                      <p:cBhvr override="childStyle">
                                        <p:cTn id="37" dur="indefinite"/>
                                        <p:tgtEl>
                                          <p:spTgt spid="80899">
                                            <p:txEl>
                                              <p:pRg st="5" end="5"/>
                                            </p:txEl>
                                          </p:spTgt>
                                        </p:tgtEl>
                                        <p:attrNameLst>
                                          <p:attrName>style.fontWeight</p:attrName>
                                        </p:attrNameLst>
                                      </p:cBhvr>
                                      <p:to>
                                        <p:strVal val="bold"/>
                                      </p:to>
                                    </p:set>
                                    <p:set>
                                      <p:cBhvr override="childStyle">
                                        <p:cTn id="38" dur="indefinite"/>
                                        <p:tgtEl>
                                          <p:spTgt spid="8089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0899">
                                            <p:txEl>
                                              <p:pRg st="6" end="6"/>
                                            </p:txEl>
                                          </p:spTgt>
                                        </p:tgtEl>
                                        <p:attrNameLst>
                                          <p:attrName>style.fontStyle</p:attrName>
                                        </p:attrNameLst>
                                      </p:cBhvr>
                                      <p:to>
                                        <p:strVal val="normal"/>
                                      </p:to>
                                    </p:set>
                                    <p:set>
                                      <p:cBhvr override="childStyle">
                                        <p:cTn id="43" dur="indefinite"/>
                                        <p:tgtEl>
                                          <p:spTgt spid="80899">
                                            <p:txEl>
                                              <p:pRg st="6" end="6"/>
                                            </p:txEl>
                                          </p:spTgt>
                                        </p:tgtEl>
                                        <p:attrNameLst>
                                          <p:attrName>style.fontWeight</p:attrName>
                                        </p:attrNameLst>
                                      </p:cBhvr>
                                      <p:to>
                                        <p:strVal val="bold"/>
                                      </p:to>
                                    </p:set>
                                    <p:set>
                                      <p:cBhvr override="childStyle">
                                        <p:cTn id="44" dur="indefinite"/>
                                        <p:tgtEl>
                                          <p:spTgt spid="8089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0899">
                                            <p:txEl>
                                              <p:pRg st="7" end="7"/>
                                            </p:txEl>
                                          </p:spTgt>
                                        </p:tgtEl>
                                        <p:attrNameLst>
                                          <p:attrName>style.fontStyle</p:attrName>
                                        </p:attrNameLst>
                                      </p:cBhvr>
                                      <p:to>
                                        <p:strVal val="normal"/>
                                      </p:to>
                                    </p:set>
                                    <p:set>
                                      <p:cBhvr override="childStyle">
                                        <p:cTn id="49" dur="indefinite"/>
                                        <p:tgtEl>
                                          <p:spTgt spid="80899">
                                            <p:txEl>
                                              <p:pRg st="7" end="7"/>
                                            </p:txEl>
                                          </p:spTgt>
                                        </p:tgtEl>
                                        <p:attrNameLst>
                                          <p:attrName>style.fontWeight</p:attrName>
                                        </p:attrNameLst>
                                      </p:cBhvr>
                                      <p:to>
                                        <p:strVal val="bold"/>
                                      </p:to>
                                    </p:set>
                                    <p:set>
                                      <p:cBhvr override="childStyle">
                                        <p:cTn id="50" dur="indefinite"/>
                                        <p:tgtEl>
                                          <p:spTgt spid="8089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p:txBody>
          <a:bodyPr/>
          <a:lstStyle/>
          <a:p>
            <a:r>
              <a:rPr lang="en-US" dirty="0" smtClean="0"/>
              <a:t>User can customize the report layout using browse settings</a:t>
            </a:r>
          </a:p>
          <a:p>
            <a:pPr lvl="1"/>
            <a:r>
              <a:rPr lang="en-US" dirty="0" smtClean="0"/>
              <a:t>For example:</a:t>
            </a:r>
          </a:p>
          <a:p>
            <a:pPr lvl="2"/>
            <a:r>
              <a:rPr lang="en-US" dirty="0" smtClean="0"/>
              <a:t>Column size, order and visibility</a:t>
            </a:r>
          </a:p>
          <a:p>
            <a:pPr lvl="2"/>
            <a:r>
              <a:rPr lang="en-US" dirty="0" smtClean="0"/>
              <a:t>Summaries</a:t>
            </a:r>
          </a:p>
          <a:p>
            <a:pPr lvl="2"/>
            <a:r>
              <a:rPr lang="en-US" dirty="0" smtClean="0"/>
              <a:t>Groups</a:t>
            </a:r>
          </a:p>
          <a:p>
            <a:pPr lvl="2"/>
            <a:r>
              <a:rPr lang="en-US" dirty="0" smtClean="0"/>
              <a:t>Sort column</a:t>
            </a:r>
          </a:p>
          <a:p>
            <a:pPr lvl="1"/>
            <a:r>
              <a:rPr lang="en-US" dirty="0" smtClean="0"/>
              <a:t>Limitation:</a:t>
            </a:r>
          </a:p>
          <a:p>
            <a:pPr lvl="2"/>
            <a:r>
              <a:rPr lang="en-US" dirty="0" smtClean="0"/>
              <a:t>Chart in browse is not put into report</a:t>
            </a:r>
          </a:p>
        </p:txBody>
      </p:sp>
      <p:sp>
        <p:nvSpPr>
          <p:cNvPr id="82946" name="Rectangle 2"/>
          <p:cNvSpPr>
            <a:spLocks noGrp="1" noChangeArrowheads="1"/>
          </p:cNvSpPr>
          <p:nvPr>
            <p:ph type="title"/>
          </p:nvPr>
        </p:nvSpPr>
        <p:spPr/>
        <p:txBody>
          <a:bodyPr/>
          <a:lstStyle/>
          <a:p>
            <a:r>
              <a:rPr lang="en-US" smtClean="0"/>
              <a:t>Browse-to-Report Feature: Customization</a:t>
            </a:r>
            <a:endParaRPr lang="en-US" dirty="0" smtClean="0"/>
          </a:p>
        </p:txBody>
      </p:sp>
      <p:sp>
        <p:nvSpPr>
          <p:cNvPr id="4" name="Footer Placeholder 3"/>
          <p:cNvSpPr>
            <a:spLocks noGrp="1"/>
          </p:cNvSpPr>
          <p:nvPr>
            <p:ph type="ftr" sz="quarter" idx="10"/>
          </p:nvPr>
        </p:nvSpPr>
        <p:spPr/>
        <p:txBody>
          <a:bodyPr/>
          <a:lstStyle/>
          <a:p>
            <a:r>
              <a:rPr lang="en-US" smtClean="0"/>
              <a:t>RF-IN-380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2947">
                                            <p:txEl>
                                              <p:pRg st="0" end="0"/>
                                            </p:txEl>
                                          </p:spTgt>
                                        </p:tgtEl>
                                        <p:attrNameLst>
                                          <p:attrName>style.fontStyle</p:attrName>
                                        </p:attrNameLst>
                                      </p:cBhvr>
                                      <p:to>
                                        <p:strVal val="normal"/>
                                      </p:to>
                                    </p:set>
                                    <p:set>
                                      <p:cBhvr override="childStyle">
                                        <p:cTn id="7" dur="indefinite"/>
                                        <p:tgtEl>
                                          <p:spTgt spid="82947">
                                            <p:txEl>
                                              <p:pRg st="0" end="0"/>
                                            </p:txEl>
                                          </p:spTgt>
                                        </p:tgtEl>
                                        <p:attrNameLst>
                                          <p:attrName>style.fontWeight</p:attrName>
                                        </p:attrNameLst>
                                      </p:cBhvr>
                                      <p:to>
                                        <p:strVal val="bold"/>
                                      </p:to>
                                    </p:set>
                                    <p:set>
                                      <p:cBhvr override="childStyle">
                                        <p:cTn id="8" dur="indefinite"/>
                                        <p:tgtEl>
                                          <p:spTgt spid="829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2947">
                                            <p:txEl>
                                              <p:pRg st="1" end="1"/>
                                            </p:txEl>
                                          </p:spTgt>
                                        </p:tgtEl>
                                        <p:attrNameLst>
                                          <p:attrName>style.fontStyle</p:attrName>
                                        </p:attrNameLst>
                                      </p:cBhvr>
                                      <p:to>
                                        <p:strVal val="normal"/>
                                      </p:to>
                                    </p:set>
                                    <p:set>
                                      <p:cBhvr override="childStyle">
                                        <p:cTn id="13" dur="indefinite"/>
                                        <p:tgtEl>
                                          <p:spTgt spid="82947">
                                            <p:txEl>
                                              <p:pRg st="1" end="1"/>
                                            </p:txEl>
                                          </p:spTgt>
                                        </p:tgtEl>
                                        <p:attrNameLst>
                                          <p:attrName>style.fontWeight</p:attrName>
                                        </p:attrNameLst>
                                      </p:cBhvr>
                                      <p:to>
                                        <p:strVal val="bold"/>
                                      </p:to>
                                    </p:set>
                                    <p:set>
                                      <p:cBhvr override="childStyle">
                                        <p:cTn id="14" dur="indefinite"/>
                                        <p:tgtEl>
                                          <p:spTgt spid="829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2947">
                                            <p:txEl>
                                              <p:pRg st="2" end="2"/>
                                            </p:txEl>
                                          </p:spTgt>
                                        </p:tgtEl>
                                        <p:attrNameLst>
                                          <p:attrName>style.fontStyle</p:attrName>
                                        </p:attrNameLst>
                                      </p:cBhvr>
                                      <p:to>
                                        <p:strVal val="normal"/>
                                      </p:to>
                                    </p:set>
                                    <p:set>
                                      <p:cBhvr override="childStyle">
                                        <p:cTn id="19" dur="indefinite"/>
                                        <p:tgtEl>
                                          <p:spTgt spid="82947">
                                            <p:txEl>
                                              <p:pRg st="2" end="2"/>
                                            </p:txEl>
                                          </p:spTgt>
                                        </p:tgtEl>
                                        <p:attrNameLst>
                                          <p:attrName>style.fontWeight</p:attrName>
                                        </p:attrNameLst>
                                      </p:cBhvr>
                                      <p:to>
                                        <p:strVal val="bold"/>
                                      </p:to>
                                    </p:set>
                                    <p:set>
                                      <p:cBhvr override="childStyle">
                                        <p:cTn id="20" dur="indefinite"/>
                                        <p:tgtEl>
                                          <p:spTgt spid="8294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2947">
                                            <p:txEl>
                                              <p:pRg st="3" end="3"/>
                                            </p:txEl>
                                          </p:spTgt>
                                        </p:tgtEl>
                                        <p:attrNameLst>
                                          <p:attrName>style.fontStyle</p:attrName>
                                        </p:attrNameLst>
                                      </p:cBhvr>
                                      <p:to>
                                        <p:strVal val="normal"/>
                                      </p:to>
                                    </p:set>
                                    <p:set>
                                      <p:cBhvr override="childStyle">
                                        <p:cTn id="25" dur="indefinite"/>
                                        <p:tgtEl>
                                          <p:spTgt spid="82947">
                                            <p:txEl>
                                              <p:pRg st="3" end="3"/>
                                            </p:txEl>
                                          </p:spTgt>
                                        </p:tgtEl>
                                        <p:attrNameLst>
                                          <p:attrName>style.fontWeight</p:attrName>
                                        </p:attrNameLst>
                                      </p:cBhvr>
                                      <p:to>
                                        <p:strVal val="bold"/>
                                      </p:to>
                                    </p:set>
                                    <p:set>
                                      <p:cBhvr override="childStyle">
                                        <p:cTn id="26" dur="indefinite"/>
                                        <p:tgtEl>
                                          <p:spTgt spid="8294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2947">
                                            <p:txEl>
                                              <p:pRg st="4" end="4"/>
                                            </p:txEl>
                                          </p:spTgt>
                                        </p:tgtEl>
                                        <p:attrNameLst>
                                          <p:attrName>style.fontStyle</p:attrName>
                                        </p:attrNameLst>
                                      </p:cBhvr>
                                      <p:to>
                                        <p:strVal val="normal"/>
                                      </p:to>
                                    </p:set>
                                    <p:set>
                                      <p:cBhvr override="childStyle">
                                        <p:cTn id="31" dur="indefinite"/>
                                        <p:tgtEl>
                                          <p:spTgt spid="82947">
                                            <p:txEl>
                                              <p:pRg st="4" end="4"/>
                                            </p:txEl>
                                          </p:spTgt>
                                        </p:tgtEl>
                                        <p:attrNameLst>
                                          <p:attrName>style.fontWeight</p:attrName>
                                        </p:attrNameLst>
                                      </p:cBhvr>
                                      <p:to>
                                        <p:strVal val="bold"/>
                                      </p:to>
                                    </p:set>
                                    <p:set>
                                      <p:cBhvr override="childStyle">
                                        <p:cTn id="32" dur="indefinite"/>
                                        <p:tgtEl>
                                          <p:spTgt spid="8294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2947">
                                            <p:txEl>
                                              <p:pRg st="5" end="5"/>
                                            </p:txEl>
                                          </p:spTgt>
                                        </p:tgtEl>
                                        <p:attrNameLst>
                                          <p:attrName>style.fontStyle</p:attrName>
                                        </p:attrNameLst>
                                      </p:cBhvr>
                                      <p:to>
                                        <p:strVal val="normal"/>
                                      </p:to>
                                    </p:set>
                                    <p:set>
                                      <p:cBhvr override="childStyle">
                                        <p:cTn id="37" dur="indefinite"/>
                                        <p:tgtEl>
                                          <p:spTgt spid="82947">
                                            <p:txEl>
                                              <p:pRg st="5" end="5"/>
                                            </p:txEl>
                                          </p:spTgt>
                                        </p:tgtEl>
                                        <p:attrNameLst>
                                          <p:attrName>style.fontWeight</p:attrName>
                                        </p:attrNameLst>
                                      </p:cBhvr>
                                      <p:to>
                                        <p:strVal val="bold"/>
                                      </p:to>
                                    </p:set>
                                    <p:set>
                                      <p:cBhvr override="childStyle">
                                        <p:cTn id="38" dur="indefinite"/>
                                        <p:tgtEl>
                                          <p:spTgt spid="8294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2947">
                                            <p:txEl>
                                              <p:pRg st="6" end="6"/>
                                            </p:txEl>
                                          </p:spTgt>
                                        </p:tgtEl>
                                        <p:attrNameLst>
                                          <p:attrName>style.fontStyle</p:attrName>
                                        </p:attrNameLst>
                                      </p:cBhvr>
                                      <p:to>
                                        <p:strVal val="normal"/>
                                      </p:to>
                                    </p:set>
                                    <p:set>
                                      <p:cBhvr override="childStyle">
                                        <p:cTn id="43" dur="indefinite"/>
                                        <p:tgtEl>
                                          <p:spTgt spid="82947">
                                            <p:txEl>
                                              <p:pRg st="6" end="6"/>
                                            </p:txEl>
                                          </p:spTgt>
                                        </p:tgtEl>
                                        <p:attrNameLst>
                                          <p:attrName>style.fontWeight</p:attrName>
                                        </p:attrNameLst>
                                      </p:cBhvr>
                                      <p:to>
                                        <p:strVal val="bold"/>
                                      </p:to>
                                    </p:set>
                                    <p:set>
                                      <p:cBhvr override="childStyle">
                                        <p:cTn id="44" dur="indefinite"/>
                                        <p:tgtEl>
                                          <p:spTgt spid="82947">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2947">
                                            <p:txEl>
                                              <p:pRg st="7" end="7"/>
                                            </p:txEl>
                                          </p:spTgt>
                                        </p:tgtEl>
                                        <p:attrNameLst>
                                          <p:attrName>style.fontStyle</p:attrName>
                                        </p:attrNameLst>
                                      </p:cBhvr>
                                      <p:to>
                                        <p:strVal val="normal"/>
                                      </p:to>
                                    </p:set>
                                    <p:set>
                                      <p:cBhvr override="childStyle">
                                        <p:cTn id="49" dur="indefinite"/>
                                        <p:tgtEl>
                                          <p:spTgt spid="82947">
                                            <p:txEl>
                                              <p:pRg st="7" end="7"/>
                                            </p:txEl>
                                          </p:spTgt>
                                        </p:tgtEl>
                                        <p:attrNameLst>
                                          <p:attrName>style.fontWeight</p:attrName>
                                        </p:attrNameLst>
                                      </p:cBhvr>
                                      <p:to>
                                        <p:strVal val="bold"/>
                                      </p:to>
                                    </p:set>
                                    <p:set>
                                      <p:cBhvr override="childStyle">
                                        <p:cTn id="50" dur="indefinite"/>
                                        <p:tgtEl>
                                          <p:spTgt spid="8294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Saving browse to Favorites menu saves settings</a:t>
            </a:r>
          </a:p>
          <a:p>
            <a:r>
              <a:rPr lang="en-US" dirty="0" smtClean="0"/>
              <a:t>Empowers any end user to perform report layout customization</a:t>
            </a:r>
          </a:p>
        </p:txBody>
      </p:sp>
      <p:sp>
        <p:nvSpPr>
          <p:cNvPr id="3" name="Title 2"/>
          <p:cNvSpPr>
            <a:spLocks noGrp="1"/>
          </p:cNvSpPr>
          <p:nvPr>
            <p:ph type="title"/>
          </p:nvPr>
        </p:nvSpPr>
        <p:spPr/>
        <p:txBody>
          <a:bodyPr/>
          <a:lstStyle/>
          <a:p>
            <a:r>
              <a:rPr lang="en-US" dirty="0" smtClean="0"/>
              <a:t>Browse-to-Report Feature: Customization</a:t>
            </a:r>
            <a:endParaRPr lang="en-US" dirty="0"/>
          </a:p>
        </p:txBody>
      </p:sp>
      <p:sp>
        <p:nvSpPr>
          <p:cNvPr id="4" name="Footer Placeholder 3"/>
          <p:cNvSpPr>
            <a:spLocks noGrp="1"/>
          </p:cNvSpPr>
          <p:nvPr>
            <p:ph type="ftr" sz="quarter" idx="10"/>
          </p:nvPr>
        </p:nvSpPr>
        <p:spPr/>
        <p:txBody>
          <a:bodyPr/>
          <a:lstStyle/>
          <a:p>
            <a:pPr>
              <a:defRPr/>
            </a:pPr>
            <a:r>
              <a:rPr lang="en-US" dirty="0" smtClean="0"/>
              <a:t>RF-IN-381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3" name="Picture 3"/>
          <p:cNvPicPr>
            <a:picLocks noGrp="1" noChangeAspect="1" noChangeArrowheads="1"/>
          </p:cNvPicPr>
          <p:nvPr>
            <p:ph idx="1"/>
          </p:nvPr>
        </p:nvPicPr>
        <p:blipFill>
          <a:blip r:embed="rId2" cstate="print"/>
          <a:stretch>
            <a:fillRect/>
          </a:stretch>
        </p:blipFill>
        <p:spPr>
          <a:xfrm>
            <a:off x="815585" y="838200"/>
            <a:ext cx="7512829" cy="5424488"/>
          </a:xfrm>
        </p:spPr>
      </p:pic>
      <p:sp>
        <p:nvSpPr>
          <p:cNvPr id="117762" name="Rectangle 2"/>
          <p:cNvSpPr>
            <a:spLocks noGrp="1" noChangeArrowheads="1"/>
          </p:cNvSpPr>
          <p:nvPr>
            <p:ph type="title"/>
          </p:nvPr>
        </p:nvSpPr>
        <p:spPr/>
        <p:txBody>
          <a:bodyPr/>
          <a:lstStyle/>
          <a:p>
            <a:r>
              <a:rPr lang="en-US" smtClean="0"/>
              <a:t>Using Browse-to-Report Feature</a:t>
            </a:r>
          </a:p>
        </p:txBody>
      </p:sp>
      <p:sp>
        <p:nvSpPr>
          <p:cNvPr id="4" name="Footer Placeholder 3"/>
          <p:cNvSpPr>
            <a:spLocks noGrp="1"/>
          </p:cNvSpPr>
          <p:nvPr>
            <p:ph type="ftr" sz="quarter" idx="10"/>
          </p:nvPr>
        </p:nvSpPr>
        <p:spPr/>
        <p:txBody>
          <a:bodyPr/>
          <a:lstStyle/>
          <a:p>
            <a:pPr>
              <a:defRPr/>
            </a:pPr>
            <a:r>
              <a:rPr lang="en-US" dirty="0" smtClean="0"/>
              <a:t>RF-IN-390</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9" name="Picture 3"/>
          <p:cNvPicPr>
            <a:picLocks noGrp="1" noChangeAspect="1" noChangeArrowheads="1"/>
          </p:cNvPicPr>
          <p:nvPr>
            <p:ph idx="1"/>
          </p:nvPr>
        </p:nvPicPr>
        <p:blipFill>
          <a:blip r:embed="rId2" cstate="print"/>
          <a:stretch>
            <a:fillRect/>
          </a:stretch>
        </p:blipFill>
        <p:spPr>
          <a:xfrm>
            <a:off x="669856" y="838200"/>
            <a:ext cx="7804287" cy="5424488"/>
          </a:xfrm>
        </p:spPr>
      </p:pic>
      <p:sp>
        <p:nvSpPr>
          <p:cNvPr id="116738" name="Rectangle 2"/>
          <p:cNvSpPr>
            <a:spLocks noGrp="1" noChangeArrowheads="1"/>
          </p:cNvSpPr>
          <p:nvPr>
            <p:ph type="title"/>
          </p:nvPr>
        </p:nvSpPr>
        <p:spPr/>
        <p:txBody>
          <a:bodyPr/>
          <a:lstStyle/>
          <a:p>
            <a:r>
              <a:rPr lang="en-US" smtClean="0"/>
              <a:t>Browse-to-Report Feature: Output</a:t>
            </a:r>
          </a:p>
        </p:txBody>
      </p:sp>
      <p:sp>
        <p:nvSpPr>
          <p:cNvPr id="4" name="Footer Placeholder 3"/>
          <p:cNvSpPr>
            <a:spLocks noGrp="1"/>
          </p:cNvSpPr>
          <p:nvPr>
            <p:ph type="ftr" sz="quarter" idx="10"/>
          </p:nvPr>
        </p:nvSpPr>
        <p:spPr/>
        <p:txBody>
          <a:bodyPr/>
          <a:lstStyle/>
          <a:p>
            <a:pPr>
              <a:defRPr/>
            </a:pPr>
            <a:r>
              <a:rPr lang="en-US" dirty="0" smtClean="0"/>
              <a:t>RF-IN-400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buFont typeface="Webdings" pitchFamily="18" charset="2"/>
              <a:buNone/>
            </a:pPr>
            <a:r>
              <a:rPr lang="en-US" b="1" dirty="0" smtClean="0"/>
              <a:t>In this course you will learn how to:</a:t>
            </a:r>
          </a:p>
          <a:p>
            <a:r>
              <a:rPr lang="en-US" dirty="0" smtClean="0"/>
              <a:t>Create new reports and add them to the QAD menu</a:t>
            </a:r>
          </a:p>
          <a:p>
            <a:r>
              <a:rPr lang="en-US" dirty="0" smtClean="0"/>
              <a:t>Work with tools and techniques for page layout design, including use of templates</a:t>
            </a:r>
          </a:p>
          <a:p>
            <a:r>
              <a:rPr lang="en-US" dirty="0" smtClean="0"/>
              <a:t>Write the Progress code for a custom data source</a:t>
            </a:r>
          </a:p>
          <a:p>
            <a:r>
              <a:rPr lang="en-US" dirty="0" smtClean="0"/>
              <a:t>Administer the Reporting Framework, including report server(s) for scheduled batch reports </a:t>
            </a:r>
          </a:p>
          <a:p>
            <a:pPr eaLnBrk="1" hangingPunct="1"/>
            <a:endParaRPr lang="en-US" dirty="0" smtClean="0"/>
          </a:p>
        </p:txBody>
      </p:sp>
      <p:sp>
        <p:nvSpPr>
          <p:cNvPr id="6146" name="Rectangle 2"/>
          <p:cNvSpPr>
            <a:spLocks noGrp="1" noChangeArrowheads="1"/>
          </p:cNvSpPr>
          <p:nvPr>
            <p:ph type="title"/>
          </p:nvPr>
        </p:nvSpPr>
        <p:spPr/>
        <p:txBody>
          <a:bodyPr/>
          <a:lstStyle/>
          <a:p>
            <a:pPr eaLnBrk="1" hangingPunct="1"/>
            <a:r>
              <a:rPr lang="en-US" smtClean="0"/>
              <a:t>Course Objectives</a:t>
            </a:r>
          </a:p>
        </p:txBody>
      </p:sp>
      <p:sp>
        <p:nvSpPr>
          <p:cNvPr id="4" name="Footer Placeholder 3"/>
          <p:cNvSpPr>
            <a:spLocks noGrp="1"/>
          </p:cNvSpPr>
          <p:nvPr>
            <p:ph type="ftr" sz="quarter" idx="10"/>
          </p:nvPr>
        </p:nvSpPr>
        <p:spPr/>
        <p:txBody>
          <a:bodyPr/>
          <a:lstStyle/>
          <a:p>
            <a:pPr>
              <a:defRPr/>
            </a:pPr>
            <a:r>
              <a:rPr lang="en-US" smtClean="0"/>
              <a:t>RF-IN-040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147">
                                            <p:txEl>
                                              <p:pRg st="1" end="1"/>
                                            </p:txEl>
                                          </p:spTgt>
                                        </p:tgtEl>
                                        <p:attrNameLst>
                                          <p:attrName>style.fontStyle</p:attrName>
                                        </p:attrNameLst>
                                      </p:cBhvr>
                                      <p:to>
                                        <p:strVal val="normal"/>
                                      </p:to>
                                    </p:set>
                                    <p:set>
                                      <p:cBhvr override="childStyle">
                                        <p:cTn id="7" dur="indefinite"/>
                                        <p:tgtEl>
                                          <p:spTgt spid="6147">
                                            <p:txEl>
                                              <p:pRg st="1" end="1"/>
                                            </p:txEl>
                                          </p:spTgt>
                                        </p:tgtEl>
                                        <p:attrNameLst>
                                          <p:attrName>style.fontWeight</p:attrName>
                                        </p:attrNameLst>
                                      </p:cBhvr>
                                      <p:to>
                                        <p:strVal val="bold"/>
                                      </p:to>
                                    </p:set>
                                    <p:set>
                                      <p:cBhvr override="childStyle">
                                        <p:cTn id="8" dur="indefinite"/>
                                        <p:tgtEl>
                                          <p:spTgt spid="614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147">
                                            <p:txEl>
                                              <p:pRg st="2" end="2"/>
                                            </p:txEl>
                                          </p:spTgt>
                                        </p:tgtEl>
                                        <p:attrNameLst>
                                          <p:attrName>style.fontStyle</p:attrName>
                                        </p:attrNameLst>
                                      </p:cBhvr>
                                      <p:to>
                                        <p:strVal val="normal"/>
                                      </p:to>
                                    </p:set>
                                    <p:set>
                                      <p:cBhvr override="childStyle">
                                        <p:cTn id="13" dur="indefinite"/>
                                        <p:tgtEl>
                                          <p:spTgt spid="6147">
                                            <p:txEl>
                                              <p:pRg st="2" end="2"/>
                                            </p:txEl>
                                          </p:spTgt>
                                        </p:tgtEl>
                                        <p:attrNameLst>
                                          <p:attrName>style.fontWeight</p:attrName>
                                        </p:attrNameLst>
                                      </p:cBhvr>
                                      <p:to>
                                        <p:strVal val="bold"/>
                                      </p:to>
                                    </p:set>
                                    <p:set>
                                      <p:cBhvr override="childStyle">
                                        <p:cTn id="14" dur="indefinite"/>
                                        <p:tgtEl>
                                          <p:spTgt spid="614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147">
                                            <p:txEl>
                                              <p:pRg st="3" end="3"/>
                                            </p:txEl>
                                          </p:spTgt>
                                        </p:tgtEl>
                                        <p:attrNameLst>
                                          <p:attrName>style.fontStyle</p:attrName>
                                        </p:attrNameLst>
                                      </p:cBhvr>
                                      <p:to>
                                        <p:strVal val="normal"/>
                                      </p:to>
                                    </p:set>
                                    <p:set>
                                      <p:cBhvr override="childStyle">
                                        <p:cTn id="19" dur="indefinite"/>
                                        <p:tgtEl>
                                          <p:spTgt spid="6147">
                                            <p:txEl>
                                              <p:pRg st="3" end="3"/>
                                            </p:txEl>
                                          </p:spTgt>
                                        </p:tgtEl>
                                        <p:attrNameLst>
                                          <p:attrName>style.fontWeight</p:attrName>
                                        </p:attrNameLst>
                                      </p:cBhvr>
                                      <p:to>
                                        <p:strVal val="bold"/>
                                      </p:to>
                                    </p:set>
                                    <p:set>
                                      <p:cBhvr override="childStyle">
                                        <p:cTn id="20" dur="indefinite"/>
                                        <p:tgtEl>
                                          <p:spTgt spid="6147">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147">
                                            <p:txEl>
                                              <p:pRg st="4" end="4"/>
                                            </p:txEl>
                                          </p:spTgt>
                                        </p:tgtEl>
                                        <p:attrNameLst>
                                          <p:attrName>style.fontStyle</p:attrName>
                                        </p:attrNameLst>
                                      </p:cBhvr>
                                      <p:to>
                                        <p:strVal val="normal"/>
                                      </p:to>
                                    </p:set>
                                    <p:set>
                                      <p:cBhvr override="childStyle">
                                        <p:cTn id="25" dur="indefinite"/>
                                        <p:tgtEl>
                                          <p:spTgt spid="6147">
                                            <p:txEl>
                                              <p:pRg st="4" end="4"/>
                                            </p:txEl>
                                          </p:spTgt>
                                        </p:tgtEl>
                                        <p:attrNameLst>
                                          <p:attrName>style.fontWeight</p:attrName>
                                        </p:attrNameLst>
                                      </p:cBhvr>
                                      <p:to>
                                        <p:strVal val="bold"/>
                                      </p:to>
                                    </p:set>
                                    <p:set>
                                      <p:cBhvr override="childStyle">
                                        <p:cTn id="26" dur="indefinite"/>
                                        <p:tgtEl>
                                          <p:spTgt spid="614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p:txBody>
          <a:bodyPr/>
          <a:lstStyle/>
          <a:p>
            <a:r>
              <a:rPr lang="en-US" dirty="0" smtClean="0"/>
              <a:t>1) Create a new Sales Order report based on a Browse data source (use browse so009)</a:t>
            </a:r>
          </a:p>
          <a:p>
            <a:pPr lvl="1"/>
            <a:r>
              <a:rPr lang="en-US" dirty="0" smtClean="0"/>
              <a:t>Report Resource Maintenance</a:t>
            </a:r>
          </a:p>
          <a:p>
            <a:pPr lvl="1"/>
            <a:r>
              <a:rPr lang="en-US" dirty="0" smtClean="0"/>
              <a:t>Report Resource Designer</a:t>
            </a:r>
          </a:p>
          <a:p>
            <a:r>
              <a:rPr lang="en-US" dirty="0" smtClean="0"/>
              <a:t>2) Test run from Report Resource Designer program </a:t>
            </a:r>
          </a:p>
        </p:txBody>
      </p:sp>
      <p:sp>
        <p:nvSpPr>
          <p:cNvPr id="118786" name="Rectangle 2"/>
          <p:cNvSpPr>
            <a:spLocks noGrp="1" noChangeArrowheads="1"/>
          </p:cNvSpPr>
          <p:nvPr>
            <p:ph type="title"/>
          </p:nvPr>
        </p:nvSpPr>
        <p:spPr/>
        <p:txBody>
          <a:bodyPr/>
          <a:lstStyle/>
          <a:p>
            <a:r>
              <a:rPr lang="en-US" smtClean="0"/>
              <a:t>Exercise</a:t>
            </a:r>
            <a:endParaRPr lang="en-US" dirty="0" smtClean="0"/>
          </a:p>
        </p:txBody>
      </p:sp>
      <p:sp>
        <p:nvSpPr>
          <p:cNvPr id="4" name="Footer Placeholder 3"/>
          <p:cNvSpPr>
            <a:spLocks noGrp="1"/>
          </p:cNvSpPr>
          <p:nvPr>
            <p:ph type="ftr" sz="quarter" idx="10"/>
          </p:nvPr>
        </p:nvSpPr>
        <p:spPr/>
        <p:txBody>
          <a:bodyPr/>
          <a:lstStyle/>
          <a:p>
            <a:r>
              <a:rPr lang="en-US" smtClean="0"/>
              <a:t>RF-IN-410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8787">
                                            <p:txEl>
                                              <p:pRg st="0" end="0"/>
                                            </p:txEl>
                                          </p:spTgt>
                                        </p:tgtEl>
                                        <p:attrNameLst>
                                          <p:attrName>style.fontStyle</p:attrName>
                                        </p:attrNameLst>
                                      </p:cBhvr>
                                      <p:to>
                                        <p:strVal val="normal"/>
                                      </p:to>
                                    </p:set>
                                    <p:set>
                                      <p:cBhvr override="childStyle">
                                        <p:cTn id="7" dur="indefinite"/>
                                        <p:tgtEl>
                                          <p:spTgt spid="118787">
                                            <p:txEl>
                                              <p:pRg st="0" end="0"/>
                                            </p:txEl>
                                          </p:spTgt>
                                        </p:tgtEl>
                                        <p:attrNameLst>
                                          <p:attrName>style.fontWeight</p:attrName>
                                        </p:attrNameLst>
                                      </p:cBhvr>
                                      <p:to>
                                        <p:strVal val="bold"/>
                                      </p:to>
                                    </p:set>
                                    <p:set>
                                      <p:cBhvr override="childStyle">
                                        <p:cTn id="8" dur="indefinite"/>
                                        <p:tgtEl>
                                          <p:spTgt spid="1187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8787">
                                            <p:txEl>
                                              <p:pRg st="1" end="1"/>
                                            </p:txEl>
                                          </p:spTgt>
                                        </p:tgtEl>
                                        <p:attrNameLst>
                                          <p:attrName>style.fontStyle</p:attrName>
                                        </p:attrNameLst>
                                      </p:cBhvr>
                                      <p:to>
                                        <p:strVal val="normal"/>
                                      </p:to>
                                    </p:set>
                                    <p:set>
                                      <p:cBhvr override="childStyle">
                                        <p:cTn id="13" dur="indefinite"/>
                                        <p:tgtEl>
                                          <p:spTgt spid="118787">
                                            <p:txEl>
                                              <p:pRg st="1" end="1"/>
                                            </p:txEl>
                                          </p:spTgt>
                                        </p:tgtEl>
                                        <p:attrNameLst>
                                          <p:attrName>style.fontWeight</p:attrName>
                                        </p:attrNameLst>
                                      </p:cBhvr>
                                      <p:to>
                                        <p:strVal val="bold"/>
                                      </p:to>
                                    </p:set>
                                    <p:set>
                                      <p:cBhvr override="childStyle">
                                        <p:cTn id="14" dur="indefinite"/>
                                        <p:tgtEl>
                                          <p:spTgt spid="1187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8787">
                                            <p:txEl>
                                              <p:pRg st="2" end="2"/>
                                            </p:txEl>
                                          </p:spTgt>
                                        </p:tgtEl>
                                        <p:attrNameLst>
                                          <p:attrName>style.fontStyle</p:attrName>
                                        </p:attrNameLst>
                                      </p:cBhvr>
                                      <p:to>
                                        <p:strVal val="normal"/>
                                      </p:to>
                                    </p:set>
                                    <p:set>
                                      <p:cBhvr override="childStyle">
                                        <p:cTn id="19" dur="indefinite"/>
                                        <p:tgtEl>
                                          <p:spTgt spid="118787">
                                            <p:txEl>
                                              <p:pRg st="2" end="2"/>
                                            </p:txEl>
                                          </p:spTgt>
                                        </p:tgtEl>
                                        <p:attrNameLst>
                                          <p:attrName>style.fontWeight</p:attrName>
                                        </p:attrNameLst>
                                      </p:cBhvr>
                                      <p:to>
                                        <p:strVal val="bold"/>
                                      </p:to>
                                    </p:set>
                                    <p:set>
                                      <p:cBhvr override="childStyle">
                                        <p:cTn id="20" dur="indefinite"/>
                                        <p:tgtEl>
                                          <p:spTgt spid="11878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18787">
                                            <p:txEl>
                                              <p:pRg st="3" end="3"/>
                                            </p:txEl>
                                          </p:spTgt>
                                        </p:tgtEl>
                                        <p:attrNameLst>
                                          <p:attrName>style.fontStyle</p:attrName>
                                        </p:attrNameLst>
                                      </p:cBhvr>
                                      <p:to>
                                        <p:strVal val="normal"/>
                                      </p:to>
                                    </p:set>
                                    <p:set>
                                      <p:cBhvr override="childStyle">
                                        <p:cTn id="25" dur="indefinite"/>
                                        <p:tgtEl>
                                          <p:spTgt spid="118787">
                                            <p:txEl>
                                              <p:pRg st="3" end="3"/>
                                            </p:txEl>
                                          </p:spTgt>
                                        </p:tgtEl>
                                        <p:attrNameLst>
                                          <p:attrName>style.fontWeight</p:attrName>
                                        </p:attrNameLst>
                                      </p:cBhvr>
                                      <p:to>
                                        <p:strVal val="bold"/>
                                      </p:to>
                                    </p:set>
                                    <p:set>
                                      <p:cBhvr override="childStyle">
                                        <p:cTn id="26" dur="indefinite"/>
                                        <p:tgtEl>
                                          <p:spTgt spid="118787">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3) Export the report to XML</a:t>
            </a:r>
          </a:p>
          <a:p>
            <a:pPr lvl="1"/>
            <a:r>
              <a:rPr lang="en-US" dirty="0" smtClean="0"/>
              <a:t>Report Resource Export</a:t>
            </a:r>
          </a:p>
          <a:p>
            <a:r>
              <a:rPr lang="en-US" dirty="0" smtClean="0"/>
              <a:t>4) Add the report to the menu</a:t>
            </a:r>
          </a:p>
          <a:p>
            <a:pPr lvl="1"/>
            <a:r>
              <a:rPr lang="en-US" dirty="0" smtClean="0"/>
              <a:t>Menu System Maintenance</a:t>
            </a:r>
          </a:p>
          <a:p>
            <a:pPr lvl="1"/>
            <a:r>
              <a:rPr lang="en-US" dirty="0" smtClean="0"/>
              <a:t>Role Permissions Maintain (EE)</a:t>
            </a:r>
          </a:p>
          <a:p>
            <a:pPr lvl="1"/>
            <a:r>
              <a:rPr lang="en-US" dirty="0" smtClean="0"/>
              <a:t>To refresh menu display, log off QAD .NET UI and then log in</a:t>
            </a:r>
          </a:p>
          <a:p>
            <a:pPr lvl="1"/>
            <a:r>
              <a:rPr lang="en-US" dirty="0" smtClean="0"/>
              <a:t>Run it from the menu</a:t>
            </a:r>
          </a:p>
        </p:txBody>
      </p:sp>
      <p:sp>
        <p:nvSpPr>
          <p:cNvPr id="3" name="Title 2"/>
          <p:cNvSpPr>
            <a:spLocks noGrp="1"/>
          </p:cNvSpPr>
          <p:nvPr>
            <p:ph type="title"/>
          </p:nvPr>
        </p:nvSpPr>
        <p:spPr/>
        <p:txBody>
          <a:bodyPr/>
          <a:lstStyle/>
          <a:p>
            <a:r>
              <a:rPr lang="en-US" dirty="0" smtClean="0"/>
              <a:t>Exercise</a:t>
            </a:r>
            <a:endParaRPr lang="en-US" dirty="0"/>
          </a:p>
        </p:txBody>
      </p:sp>
      <p:sp>
        <p:nvSpPr>
          <p:cNvPr id="4" name="Footer Placeholder 3"/>
          <p:cNvSpPr>
            <a:spLocks noGrp="1"/>
          </p:cNvSpPr>
          <p:nvPr>
            <p:ph type="ftr" sz="quarter" idx="10"/>
          </p:nvPr>
        </p:nvSpPr>
        <p:spPr/>
        <p:txBody>
          <a:bodyPr/>
          <a:lstStyle/>
          <a:p>
            <a:r>
              <a:rPr lang="en-US" dirty="0" smtClean="0"/>
              <a:t>RF-IN-415</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
                                            <p:txEl>
                                              <p:pRg st="2" end="2"/>
                                            </p:txEl>
                                          </p:spTgt>
                                        </p:tgtEl>
                                        <p:attrNameLst>
                                          <p:attrName>style.fontStyle</p:attrName>
                                        </p:attrNameLst>
                                      </p:cBhvr>
                                      <p:to>
                                        <p:strVal val="normal"/>
                                      </p:to>
                                    </p:set>
                                    <p:set>
                                      <p:cBhvr override="childStyle">
                                        <p:cTn id="19" dur="indefinite"/>
                                        <p:tgtEl>
                                          <p:spTgt spid="2">
                                            <p:txEl>
                                              <p:pRg st="2" end="2"/>
                                            </p:txEl>
                                          </p:spTgt>
                                        </p:tgtEl>
                                        <p:attrNameLst>
                                          <p:attrName>style.fontWeight</p:attrName>
                                        </p:attrNameLst>
                                      </p:cBhvr>
                                      <p:to>
                                        <p:strVal val="bold"/>
                                      </p:to>
                                    </p:set>
                                    <p:set>
                                      <p:cBhvr override="childStyle">
                                        <p:cTn id="20" dur="indefinite"/>
                                        <p:tgtEl>
                                          <p:spTgt spid="2">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2">
                                            <p:txEl>
                                              <p:pRg st="3" end="3"/>
                                            </p:txEl>
                                          </p:spTgt>
                                        </p:tgtEl>
                                        <p:attrNameLst>
                                          <p:attrName>style.fontStyle</p:attrName>
                                        </p:attrNameLst>
                                      </p:cBhvr>
                                      <p:to>
                                        <p:strVal val="normal"/>
                                      </p:to>
                                    </p:set>
                                    <p:set>
                                      <p:cBhvr override="childStyle">
                                        <p:cTn id="25" dur="indefinite"/>
                                        <p:tgtEl>
                                          <p:spTgt spid="2">
                                            <p:txEl>
                                              <p:pRg st="3" end="3"/>
                                            </p:txEl>
                                          </p:spTgt>
                                        </p:tgtEl>
                                        <p:attrNameLst>
                                          <p:attrName>style.fontWeight</p:attrName>
                                        </p:attrNameLst>
                                      </p:cBhvr>
                                      <p:to>
                                        <p:strVal val="bold"/>
                                      </p:to>
                                    </p:set>
                                    <p:set>
                                      <p:cBhvr override="childStyle">
                                        <p:cTn id="26" dur="indefinite"/>
                                        <p:tgtEl>
                                          <p:spTgt spid="2">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2">
                                            <p:txEl>
                                              <p:pRg st="4" end="4"/>
                                            </p:txEl>
                                          </p:spTgt>
                                        </p:tgtEl>
                                        <p:attrNameLst>
                                          <p:attrName>style.fontStyle</p:attrName>
                                        </p:attrNameLst>
                                      </p:cBhvr>
                                      <p:to>
                                        <p:strVal val="normal"/>
                                      </p:to>
                                    </p:set>
                                    <p:set>
                                      <p:cBhvr override="childStyle">
                                        <p:cTn id="31" dur="indefinite"/>
                                        <p:tgtEl>
                                          <p:spTgt spid="2">
                                            <p:txEl>
                                              <p:pRg st="4" end="4"/>
                                            </p:txEl>
                                          </p:spTgt>
                                        </p:tgtEl>
                                        <p:attrNameLst>
                                          <p:attrName>style.fontWeight</p:attrName>
                                        </p:attrNameLst>
                                      </p:cBhvr>
                                      <p:to>
                                        <p:strVal val="bold"/>
                                      </p:to>
                                    </p:set>
                                    <p:set>
                                      <p:cBhvr override="childStyle">
                                        <p:cTn id="32" dur="indefinite"/>
                                        <p:tgtEl>
                                          <p:spTgt spid="2">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2">
                                            <p:txEl>
                                              <p:pRg st="5" end="5"/>
                                            </p:txEl>
                                          </p:spTgt>
                                        </p:tgtEl>
                                        <p:attrNameLst>
                                          <p:attrName>style.fontStyle</p:attrName>
                                        </p:attrNameLst>
                                      </p:cBhvr>
                                      <p:to>
                                        <p:strVal val="normal"/>
                                      </p:to>
                                    </p:set>
                                    <p:set>
                                      <p:cBhvr override="childStyle">
                                        <p:cTn id="37" dur="indefinite"/>
                                        <p:tgtEl>
                                          <p:spTgt spid="2">
                                            <p:txEl>
                                              <p:pRg st="5" end="5"/>
                                            </p:txEl>
                                          </p:spTgt>
                                        </p:tgtEl>
                                        <p:attrNameLst>
                                          <p:attrName>style.fontWeight</p:attrName>
                                        </p:attrNameLst>
                                      </p:cBhvr>
                                      <p:to>
                                        <p:strVal val="bold"/>
                                      </p:to>
                                    </p:set>
                                    <p:set>
                                      <p:cBhvr override="childStyle">
                                        <p:cTn id="38" dur="indefinite"/>
                                        <p:tgtEl>
                                          <p:spTgt spid="2">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2">
                                            <p:txEl>
                                              <p:pRg st="6" end="6"/>
                                            </p:txEl>
                                          </p:spTgt>
                                        </p:tgtEl>
                                        <p:attrNameLst>
                                          <p:attrName>style.fontStyle</p:attrName>
                                        </p:attrNameLst>
                                      </p:cBhvr>
                                      <p:to>
                                        <p:strVal val="normal"/>
                                      </p:to>
                                    </p:set>
                                    <p:set>
                                      <p:cBhvr override="childStyle">
                                        <p:cTn id="43" dur="indefinite"/>
                                        <p:tgtEl>
                                          <p:spTgt spid="2">
                                            <p:txEl>
                                              <p:pRg st="6" end="6"/>
                                            </p:txEl>
                                          </p:spTgt>
                                        </p:tgtEl>
                                        <p:attrNameLst>
                                          <p:attrName>style.fontWeight</p:attrName>
                                        </p:attrNameLst>
                                      </p:cBhvr>
                                      <p:to>
                                        <p:strVal val="bold"/>
                                      </p:to>
                                    </p:set>
                                    <p:set>
                                      <p:cBhvr override="childStyle">
                                        <p:cTn id="44" dur="indefinite"/>
                                        <p:tgtEl>
                                          <p:spTgt spid="2">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lstStyle/>
          <a:p>
            <a:pPr eaLnBrk="1" hangingPunct="1"/>
            <a:r>
              <a:rPr lang="en-US" dirty="0" smtClean="0"/>
              <a:t>Report Viewer</a:t>
            </a:r>
          </a:p>
          <a:p>
            <a:pPr eaLnBrk="1" hangingPunct="1"/>
            <a:r>
              <a:rPr lang="en-US" dirty="0" smtClean="0"/>
              <a:t>Report Render Engine</a:t>
            </a:r>
          </a:p>
          <a:p>
            <a:pPr eaLnBrk="1" hangingPunct="1"/>
            <a:r>
              <a:rPr lang="en-US" dirty="0" smtClean="0"/>
              <a:t>Report Data Sources</a:t>
            </a:r>
          </a:p>
          <a:p>
            <a:pPr eaLnBrk="1" hangingPunct="1"/>
            <a:r>
              <a:rPr lang="en-US" dirty="0" smtClean="0"/>
              <a:t>Report Layout Definition</a:t>
            </a:r>
          </a:p>
          <a:p>
            <a:pPr eaLnBrk="1" hangingPunct="1"/>
            <a:r>
              <a:rPr lang="en-US" dirty="0" smtClean="0"/>
              <a:t>Report Resource Maintenance</a:t>
            </a:r>
          </a:p>
          <a:p>
            <a:pPr eaLnBrk="1" hangingPunct="1"/>
            <a:r>
              <a:rPr lang="en-US" dirty="0" smtClean="0"/>
              <a:t>Template Designer</a:t>
            </a:r>
          </a:p>
          <a:p>
            <a:pPr eaLnBrk="1" hangingPunct="1"/>
            <a:r>
              <a:rPr lang="en-US" dirty="0" smtClean="0"/>
              <a:t>Report Export/Import and Development Process</a:t>
            </a:r>
          </a:p>
          <a:p>
            <a:pPr eaLnBrk="1" hangingPunct="1"/>
            <a:r>
              <a:rPr lang="en-US" dirty="0" smtClean="0"/>
              <a:t>Browse-to-Report Feature</a:t>
            </a:r>
          </a:p>
        </p:txBody>
      </p:sp>
      <p:sp>
        <p:nvSpPr>
          <p:cNvPr id="10242" name="Rectangle 2"/>
          <p:cNvSpPr>
            <a:spLocks noGrp="1" noChangeArrowheads="1"/>
          </p:cNvSpPr>
          <p:nvPr>
            <p:ph type="title"/>
          </p:nvPr>
        </p:nvSpPr>
        <p:spPr/>
        <p:txBody>
          <a:bodyPr/>
          <a:lstStyle/>
          <a:p>
            <a:pPr eaLnBrk="1" hangingPunct="1"/>
            <a:r>
              <a:rPr lang="en-US" dirty="0" smtClean="0"/>
              <a:t>Summary</a:t>
            </a:r>
          </a:p>
        </p:txBody>
      </p:sp>
      <p:sp>
        <p:nvSpPr>
          <p:cNvPr id="4" name="Footer Placeholder 3"/>
          <p:cNvSpPr>
            <a:spLocks noGrp="1"/>
          </p:cNvSpPr>
          <p:nvPr>
            <p:ph type="ftr" sz="quarter" idx="10"/>
          </p:nvPr>
        </p:nvSpPr>
        <p:spPr/>
        <p:txBody>
          <a:bodyPr/>
          <a:lstStyle/>
          <a:p>
            <a:pPr>
              <a:defRPr/>
            </a:pPr>
            <a:r>
              <a:rPr lang="en-US" dirty="0" smtClean="0"/>
              <a:t>RF-IN-420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0243">
                                            <p:txEl>
                                              <p:pRg st="0" end="0"/>
                                            </p:txEl>
                                          </p:spTgt>
                                        </p:tgtEl>
                                        <p:attrNameLst>
                                          <p:attrName>style.fontStyle</p:attrName>
                                        </p:attrNameLst>
                                      </p:cBhvr>
                                      <p:to>
                                        <p:strVal val="normal"/>
                                      </p:to>
                                    </p:set>
                                    <p:set>
                                      <p:cBhvr override="childStyle">
                                        <p:cTn id="7" dur="indefinite"/>
                                        <p:tgtEl>
                                          <p:spTgt spid="10243">
                                            <p:txEl>
                                              <p:pRg st="0" end="0"/>
                                            </p:txEl>
                                          </p:spTgt>
                                        </p:tgtEl>
                                        <p:attrNameLst>
                                          <p:attrName>style.fontWeight</p:attrName>
                                        </p:attrNameLst>
                                      </p:cBhvr>
                                      <p:to>
                                        <p:strVal val="bold"/>
                                      </p:to>
                                    </p:set>
                                    <p:set>
                                      <p:cBhvr override="childStyle">
                                        <p:cTn id="8" dur="indefinite"/>
                                        <p:tgtEl>
                                          <p:spTgt spid="102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0243">
                                            <p:txEl>
                                              <p:pRg st="1" end="1"/>
                                            </p:txEl>
                                          </p:spTgt>
                                        </p:tgtEl>
                                        <p:attrNameLst>
                                          <p:attrName>style.fontStyle</p:attrName>
                                        </p:attrNameLst>
                                      </p:cBhvr>
                                      <p:to>
                                        <p:strVal val="normal"/>
                                      </p:to>
                                    </p:set>
                                    <p:set>
                                      <p:cBhvr override="childStyle">
                                        <p:cTn id="13" dur="indefinite"/>
                                        <p:tgtEl>
                                          <p:spTgt spid="10243">
                                            <p:txEl>
                                              <p:pRg st="1" end="1"/>
                                            </p:txEl>
                                          </p:spTgt>
                                        </p:tgtEl>
                                        <p:attrNameLst>
                                          <p:attrName>style.fontWeight</p:attrName>
                                        </p:attrNameLst>
                                      </p:cBhvr>
                                      <p:to>
                                        <p:strVal val="bold"/>
                                      </p:to>
                                    </p:set>
                                    <p:set>
                                      <p:cBhvr override="childStyle">
                                        <p:cTn id="14" dur="indefinite"/>
                                        <p:tgtEl>
                                          <p:spTgt spid="102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0243">
                                            <p:txEl>
                                              <p:pRg st="2" end="2"/>
                                            </p:txEl>
                                          </p:spTgt>
                                        </p:tgtEl>
                                        <p:attrNameLst>
                                          <p:attrName>style.fontStyle</p:attrName>
                                        </p:attrNameLst>
                                      </p:cBhvr>
                                      <p:to>
                                        <p:strVal val="normal"/>
                                      </p:to>
                                    </p:set>
                                    <p:set>
                                      <p:cBhvr override="childStyle">
                                        <p:cTn id="19" dur="indefinite"/>
                                        <p:tgtEl>
                                          <p:spTgt spid="10243">
                                            <p:txEl>
                                              <p:pRg st="2" end="2"/>
                                            </p:txEl>
                                          </p:spTgt>
                                        </p:tgtEl>
                                        <p:attrNameLst>
                                          <p:attrName>style.fontWeight</p:attrName>
                                        </p:attrNameLst>
                                      </p:cBhvr>
                                      <p:to>
                                        <p:strVal val="bold"/>
                                      </p:to>
                                    </p:set>
                                    <p:set>
                                      <p:cBhvr override="childStyle">
                                        <p:cTn id="20" dur="indefinite"/>
                                        <p:tgtEl>
                                          <p:spTgt spid="102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0243">
                                            <p:txEl>
                                              <p:pRg st="3" end="3"/>
                                            </p:txEl>
                                          </p:spTgt>
                                        </p:tgtEl>
                                        <p:attrNameLst>
                                          <p:attrName>style.fontStyle</p:attrName>
                                        </p:attrNameLst>
                                      </p:cBhvr>
                                      <p:to>
                                        <p:strVal val="normal"/>
                                      </p:to>
                                    </p:set>
                                    <p:set>
                                      <p:cBhvr override="childStyle">
                                        <p:cTn id="25" dur="indefinite"/>
                                        <p:tgtEl>
                                          <p:spTgt spid="10243">
                                            <p:txEl>
                                              <p:pRg st="3" end="3"/>
                                            </p:txEl>
                                          </p:spTgt>
                                        </p:tgtEl>
                                        <p:attrNameLst>
                                          <p:attrName>style.fontWeight</p:attrName>
                                        </p:attrNameLst>
                                      </p:cBhvr>
                                      <p:to>
                                        <p:strVal val="bold"/>
                                      </p:to>
                                    </p:set>
                                    <p:set>
                                      <p:cBhvr override="childStyle">
                                        <p:cTn id="26" dur="indefinite"/>
                                        <p:tgtEl>
                                          <p:spTgt spid="102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0243">
                                            <p:txEl>
                                              <p:pRg st="4" end="4"/>
                                            </p:txEl>
                                          </p:spTgt>
                                        </p:tgtEl>
                                        <p:attrNameLst>
                                          <p:attrName>style.fontStyle</p:attrName>
                                        </p:attrNameLst>
                                      </p:cBhvr>
                                      <p:to>
                                        <p:strVal val="normal"/>
                                      </p:to>
                                    </p:set>
                                    <p:set>
                                      <p:cBhvr override="childStyle">
                                        <p:cTn id="31" dur="indefinite"/>
                                        <p:tgtEl>
                                          <p:spTgt spid="10243">
                                            <p:txEl>
                                              <p:pRg st="4" end="4"/>
                                            </p:txEl>
                                          </p:spTgt>
                                        </p:tgtEl>
                                        <p:attrNameLst>
                                          <p:attrName>style.fontWeight</p:attrName>
                                        </p:attrNameLst>
                                      </p:cBhvr>
                                      <p:to>
                                        <p:strVal val="bold"/>
                                      </p:to>
                                    </p:set>
                                    <p:set>
                                      <p:cBhvr override="childStyle">
                                        <p:cTn id="32" dur="indefinite"/>
                                        <p:tgtEl>
                                          <p:spTgt spid="1024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0243">
                                            <p:txEl>
                                              <p:pRg st="5" end="5"/>
                                            </p:txEl>
                                          </p:spTgt>
                                        </p:tgtEl>
                                        <p:attrNameLst>
                                          <p:attrName>style.fontStyle</p:attrName>
                                        </p:attrNameLst>
                                      </p:cBhvr>
                                      <p:to>
                                        <p:strVal val="normal"/>
                                      </p:to>
                                    </p:set>
                                    <p:set>
                                      <p:cBhvr override="childStyle">
                                        <p:cTn id="37" dur="indefinite"/>
                                        <p:tgtEl>
                                          <p:spTgt spid="10243">
                                            <p:txEl>
                                              <p:pRg st="5" end="5"/>
                                            </p:txEl>
                                          </p:spTgt>
                                        </p:tgtEl>
                                        <p:attrNameLst>
                                          <p:attrName>style.fontWeight</p:attrName>
                                        </p:attrNameLst>
                                      </p:cBhvr>
                                      <p:to>
                                        <p:strVal val="bold"/>
                                      </p:to>
                                    </p:set>
                                    <p:set>
                                      <p:cBhvr override="childStyle">
                                        <p:cTn id="38" dur="indefinite"/>
                                        <p:tgtEl>
                                          <p:spTgt spid="1024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0243">
                                            <p:txEl>
                                              <p:pRg st="6" end="6"/>
                                            </p:txEl>
                                          </p:spTgt>
                                        </p:tgtEl>
                                        <p:attrNameLst>
                                          <p:attrName>style.fontStyle</p:attrName>
                                        </p:attrNameLst>
                                      </p:cBhvr>
                                      <p:to>
                                        <p:strVal val="normal"/>
                                      </p:to>
                                    </p:set>
                                    <p:set>
                                      <p:cBhvr override="childStyle">
                                        <p:cTn id="43" dur="indefinite"/>
                                        <p:tgtEl>
                                          <p:spTgt spid="10243">
                                            <p:txEl>
                                              <p:pRg st="6" end="6"/>
                                            </p:txEl>
                                          </p:spTgt>
                                        </p:tgtEl>
                                        <p:attrNameLst>
                                          <p:attrName>style.fontWeight</p:attrName>
                                        </p:attrNameLst>
                                      </p:cBhvr>
                                      <p:to>
                                        <p:strVal val="bold"/>
                                      </p:to>
                                    </p:set>
                                    <p:set>
                                      <p:cBhvr override="childStyle">
                                        <p:cTn id="44" dur="indefinite"/>
                                        <p:tgtEl>
                                          <p:spTgt spid="1024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0243">
                                            <p:txEl>
                                              <p:pRg st="7" end="7"/>
                                            </p:txEl>
                                          </p:spTgt>
                                        </p:tgtEl>
                                        <p:attrNameLst>
                                          <p:attrName>style.fontStyle</p:attrName>
                                        </p:attrNameLst>
                                      </p:cBhvr>
                                      <p:to>
                                        <p:strVal val="normal"/>
                                      </p:to>
                                    </p:set>
                                    <p:set>
                                      <p:cBhvr override="childStyle">
                                        <p:cTn id="49" dur="indefinite"/>
                                        <p:tgtEl>
                                          <p:spTgt spid="10243">
                                            <p:txEl>
                                              <p:pRg st="7" end="7"/>
                                            </p:txEl>
                                          </p:spTgt>
                                        </p:tgtEl>
                                        <p:attrNameLst>
                                          <p:attrName>style.fontWeight</p:attrName>
                                        </p:attrNameLst>
                                      </p:cBhvr>
                                      <p:to>
                                        <p:strVal val="bold"/>
                                      </p:to>
                                    </p:set>
                                    <p:set>
                                      <p:cBhvr override="childStyle">
                                        <p:cTn id="50" dur="indefinite"/>
                                        <p:tgtEl>
                                          <p:spTgt spid="1024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lstStyle/>
          <a:p>
            <a:r>
              <a:rPr lang="en-US" dirty="0" smtClean="0"/>
              <a:t>Report</a:t>
            </a:r>
          </a:p>
          <a:p>
            <a:r>
              <a:rPr lang="en-US" dirty="0" smtClean="0"/>
              <a:t>Report Resource Object (RRO)</a:t>
            </a:r>
          </a:p>
          <a:p>
            <a:r>
              <a:rPr lang="en-US" dirty="0" smtClean="0"/>
              <a:t>Report Definition (Page Layout Definition)</a:t>
            </a:r>
          </a:p>
          <a:p>
            <a:r>
              <a:rPr lang="en-US" dirty="0" smtClean="0"/>
              <a:t>Report Template</a:t>
            </a:r>
          </a:p>
        </p:txBody>
      </p:sp>
      <p:sp>
        <p:nvSpPr>
          <p:cNvPr id="7170" name="Rectangle 2"/>
          <p:cNvSpPr>
            <a:spLocks noGrp="1" noChangeArrowheads="1"/>
          </p:cNvSpPr>
          <p:nvPr>
            <p:ph type="title"/>
          </p:nvPr>
        </p:nvSpPr>
        <p:spPr/>
        <p:txBody>
          <a:bodyPr/>
          <a:lstStyle/>
          <a:p>
            <a:r>
              <a:rPr lang="en-US" smtClean="0"/>
              <a:t>Terminology</a:t>
            </a:r>
          </a:p>
        </p:txBody>
      </p:sp>
      <p:sp>
        <p:nvSpPr>
          <p:cNvPr id="5" name="Footer Placeholder 4"/>
          <p:cNvSpPr>
            <a:spLocks noGrp="1"/>
          </p:cNvSpPr>
          <p:nvPr>
            <p:ph type="ftr" sz="quarter" idx="10"/>
          </p:nvPr>
        </p:nvSpPr>
        <p:spPr/>
        <p:txBody>
          <a:bodyPr/>
          <a:lstStyle/>
          <a:p>
            <a:r>
              <a:rPr lang="en-US" smtClean="0"/>
              <a:t>RF-IN-050</a:t>
            </a:r>
            <a:endParaRPr lang="en-US" dirty="0"/>
          </a:p>
        </p:txBody>
      </p:sp>
      <p:pic>
        <p:nvPicPr>
          <p:cNvPr id="7172" name="Picture 4" descr="Book_Terminology"/>
          <p:cNvPicPr>
            <a:picLocks noChangeAspect="1" noChangeArrowheads="1"/>
          </p:cNvPicPr>
          <p:nvPr/>
        </p:nvPicPr>
        <p:blipFill>
          <a:blip r:embed="rId3" cstate="print"/>
          <a:srcRect/>
          <a:stretch>
            <a:fillRect/>
          </a:stretch>
        </p:blipFill>
        <p:spPr bwMode="auto">
          <a:xfrm>
            <a:off x="6629400" y="5105400"/>
            <a:ext cx="1841500" cy="823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171">
                                            <p:txEl>
                                              <p:pRg st="0" end="0"/>
                                            </p:txEl>
                                          </p:spTgt>
                                        </p:tgtEl>
                                        <p:attrNameLst>
                                          <p:attrName>style.fontStyle</p:attrName>
                                        </p:attrNameLst>
                                      </p:cBhvr>
                                      <p:to>
                                        <p:strVal val="normal"/>
                                      </p:to>
                                    </p:set>
                                    <p:set>
                                      <p:cBhvr override="childStyle">
                                        <p:cTn id="7" dur="indefinite"/>
                                        <p:tgtEl>
                                          <p:spTgt spid="7171">
                                            <p:txEl>
                                              <p:pRg st="0" end="0"/>
                                            </p:txEl>
                                          </p:spTgt>
                                        </p:tgtEl>
                                        <p:attrNameLst>
                                          <p:attrName>style.fontWeight</p:attrName>
                                        </p:attrNameLst>
                                      </p:cBhvr>
                                      <p:to>
                                        <p:strVal val="bold"/>
                                      </p:to>
                                    </p:set>
                                    <p:set>
                                      <p:cBhvr override="childStyle">
                                        <p:cTn id="8" dur="indefinite"/>
                                        <p:tgtEl>
                                          <p:spTgt spid="717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171">
                                            <p:txEl>
                                              <p:pRg st="1" end="1"/>
                                            </p:txEl>
                                          </p:spTgt>
                                        </p:tgtEl>
                                        <p:attrNameLst>
                                          <p:attrName>style.fontStyle</p:attrName>
                                        </p:attrNameLst>
                                      </p:cBhvr>
                                      <p:to>
                                        <p:strVal val="normal"/>
                                      </p:to>
                                    </p:set>
                                    <p:set>
                                      <p:cBhvr override="childStyle">
                                        <p:cTn id="13" dur="indefinite"/>
                                        <p:tgtEl>
                                          <p:spTgt spid="7171">
                                            <p:txEl>
                                              <p:pRg st="1" end="1"/>
                                            </p:txEl>
                                          </p:spTgt>
                                        </p:tgtEl>
                                        <p:attrNameLst>
                                          <p:attrName>style.fontWeight</p:attrName>
                                        </p:attrNameLst>
                                      </p:cBhvr>
                                      <p:to>
                                        <p:strVal val="bold"/>
                                      </p:to>
                                    </p:set>
                                    <p:set>
                                      <p:cBhvr override="childStyle">
                                        <p:cTn id="14" dur="indefinite"/>
                                        <p:tgtEl>
                                          <p:spTgt spid="717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171">
                                            <p:txEl>
                                              <p:pRg st="2" end="2"/>
                                            </p:txEl>
                                          </p:spTgt>
                                        </p:tgtEl>
                                        <p:attrNameLst>
                                          <p:attrName>style.fontStyle</p:attrName>
                                        </p:attrNameLst>
                                      </p:cBhvr>
                                      <p:to>
                                        <p:strVal val="normal"/>
                                      </p:to>
                                    </p:set>
                                    <p:set>
                                      <p:cBhvr override="childStyle">
                                        <p:cTn id="19" dur="indefinite"/>
                                        <p:tgtEl>
                                          <p:spTgt spid="7171">
                                            <p:txEl>
                                              <p:pRg st="2" end="2"/>
                                            </p:txEl>
                                          </p:spTgt>
                                        </p:tgtEl>
                                        <p:attrNameLst>
                                          <p:attrName>style.fontWeight</p:attrName>
                                        </p:attrNameLst>
                                      </p:cBhvr>
                                      <p:to>
                                        <p:strVal val="bold"/>
                                      </p:to>
                                    </p:set>
                                    <p:set>
                                      <p:cBhvr override="childStyle">
                                        <p:cTn id="20" dur="indefinite"/>
                                        <p:tgtEl>
                                          <p:spTgt spid="717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171">
                                            <p:txEl>
                                              <p:pRg st="3" end="3"/>
                                            </p:txEl>
                                          </p:spTgt>
                                        </p:tgtEl>
                                        <p:attrNameLst>
                                          <p:attrName>style.fontStyle</p:attrName>
                                        </p:attrNameLst>
                                      </p:cBhvr>
                                      <p:to>
                                        <p:strVal val="normal"/>
                                      </p:to>
                                    </p:set>
                                    <p:set>
                                      <p:cBhvr override="childStyle">
                                        <p:cTn id="25" dur="indefinite"/>
                                        <p:tgtEl>
                                          <p:spTgt spid="7171">
                                            <p:txEl>
                                              <p:pRg st="3" end="3"/>
                                            </p:txEl>
                                          </p:spTgt>
                                        </p:tgtEl>
                                        <p:attrNameLst>
                                          <p:attrName>style.fontWeight</p:attrName>
                                        </p:attrNameLst>
                                      </p:cBhvr>
                                      <p:to>
                                        <p:strVal val="bold"/>
                                      </p:to>
                                    </p:set>
                                    <p:set>
                                      <p:cBhvr override="childStyle">
                                        <p:cTn id="26" dur="indefinite"/>
                                        <p:tgtEl>
                                          <p:spTgt spid="7171">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idx="1"/>
          </p:nvPr>
        </p:nvSpPr>
        <p:spPr/>
        <p:txBody>
          <a:bodyPr/>
          <a:lstStyle/>
          <a:p>
            <a:pPr eaLnBrk="1" hangingPunct="1"/>
            <a:r>
              <a:rPr lang="en-US" dirty="0" smtClean="0"/>
              <a:t>Filter Screen</a:t>
            </a:r>
          </a:p>
          <a:p>
            <a:pPr eaLnBrk="1" hangingPunct="1"/>
            <a:r>
              <a:rPr lang="en-US" dirty="0" smtClean="0"/>
              <a:t>Viewer Screen</a:t>
            </a:r>
          </a:p>
          <a:p>
            <a:pPr eaLnBrk="1" hangingPunct="1"/>
            <a:endParaRPr lang="en-US" dirty="0" smtClean="0"/>
          </a:p>
        </p:txBody>
      </p:sp>
      <p:sp>
        <p:nvSpPr>
          <p:cNvPr id="84994" name="Rectangle 2"/>
          <p:cNvSpPr>
            <a:spLocks noGrp="1" noChangeArrowheads="1"/>
          </p:cNvSpPr>
          <p:nvPr>
            <p:ph type="title"/>
          </p:nvPr>
        </p:nvSpPr>
        <p:spPr/>
        <p:txBody>
          <a:bodyPr/>
          <a:lstStyle/>
          <a:p>
            <a:pPr eaLnBrk="1" hangingPunct="1"/>
            <a:r>
              <a:rPr lang="en-US" smtClean="0"/>
              <a:t>Report Viewer Demo &amp; Features</a:t>
            </a:r>
          </a:p>
        </p:txBody>
      </p:sp>
      <p:sp>
        <p:nvSpPr>
          <p:cNvPr id="4" name="Footer Placeholder 3"/>
          <p:cNvSpPr>
            <a:spLocks noGrp="1"/>
          </p:cNvSpPr>
          <p:nvPr>
            <p:ph type="ftr" sz="quarter" idx="10"/>
          </p:nvPr>
        </p:nvSpPr>
        <p:spPr/>
        <p:txBody>
          <a:bodyPr/>
          <a:lstStyle/>
          <a:p>
            <a:pPr>
              <a:defRPr/>
            </a:pPr>
            <a:r>
              <a:rPr lang="en-US" dirty="0" smtClean="0"/>
              <a:t>RF-IN-060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4995">
                                            <p:txEl>
                                              <p:pRg st="0" end="0"/>
                                            </p:txEl>
                                          </p:spTgt>
                                        </p:tgtEl>
                                        <p:attrNameLst>
                                          <p:attrName>style.fontStyle</p:attrName>
                                        </p:attrNameLst>
                                      </p:cBhvr>
                                      <p:to>
                                        <p:strVal val="normal"/>
                                      </p:to>
                                    </p:set>
                                    <p:set>
                                      <p:cBhvr override="childStyle">
                                        <p:cTn id="7" dur="indefinite"/>
                                        <p:tgtEl>
                                          <p:spTgt spid="84995">
                                            <p:txEl>
                                              <p:pRg st="0" end="0"/>
                                            </p:txEl>
                                          </p:spTgt>
                                        </p:tgtEl>
                                        <p:attrNameLst>
                                          <p:attrName>style.fontWeight</p:attrName>
                                        </p:attrNameLst>
                                      </p:cBhvr>
                                      <p:to>
                                        <p:strVal val="bold"/>
                                      </p:to>
                                    </p:set>
                                    <p:set>
                                      <p:cBhvr override="childStyle">
                                        <p:cTn id="8" dur="indefinite"/>
                                        <p:tgtEl>
                                          <p:spTgt spid="8499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4995">
                                            <p:txEl>
                                              <p:pRg st="1" end="1"/>
                                            </p:txEl>
                                          </p:spTgt>
                                        </p:tgtEl>
                                        <p:attrNameLst>
                                          <p:attrName>style.fontStyle</p:attrName>
                                        </p:attrNameLst>
                                      </p:cBhvr>
                                      <p:to>
                                        <p:strVal val="normal"/>
                                      </p:to>
                                    </p:set>
                                    <p:set>
                                      <p:cBhvr override="childStyle">
                                        <p:cTn id="13" dur="indefinite"/>
                                        <p:tgtEl>
                                          <p:spTgt spid="84995">
                                            <p:txEl>
                                              <p:pRg st="1" end="1"/>
                                            </p:txEl>
                                          </p:spTgt>
                                        </p:tgtEl>
                                        <p:attrNameLst>
                                          <p:attrName>style.fontWeight</p:attrName>
                                        </p:attrNameLst>
                                      </p:cBhvr>
                                      <p:to>
                                        <p:strVal val="bold"/>
                                      </p:to>
                                    </p:set>
                                    <p:set>
                                      <p:cBhvr override="childStyle">
                                        <p:cTn id="14" dur="indefinite"/>
                                        <p:tgtEl>
                                          <p:spTgt spid="84995">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p:txBody>
          <a:bodyPr/>
          <a:lstStyle/>
          <a:p>
            <a:pPr eaLnBrk="1" hangingPunct="1"/>
            <a:r>
              <a:rPr lang="en-US" dirty="0" smtClean="0"/>
              <a:t>Search Conditions</a:t>
            </a:r>
          </a:p>
          <a:p>
            <a:pPr eaLnBrk="1" hangingPunct="1"/>
            <a:r>
              <a:rPr lang="en-US" dirty="0" smtClean="0"/>
              <a:t>Saved Filters</a:t>
            </a:r>
          </a:p>
          <a:p>
            <a:pPr eaLnBrk="1" hangingPunct="1"/>
            <a:r>
              <a:rPr lang="en-US" dirty="0" smtClean="0"/>
              <a:t>Report Settings (General, Data, Decimal)</a:t>
            </a:r>
          </a:p>
          <a:p>
            <a:pPr eaLnBrk="1" hangingPunct="1"/>
            <a:r>
              <a:rPr lang="en-US" dirty="0" smtClean="0"/>
              <a:t>Output Document Types</a:t>
            </a:r>
          </a:p>
          <a:p>
            <a:pPr eaLnBrk="1" hangingPunct="1"/>
            <a:r>
              <a:rPr lang="en-US" dirty="0" smtClean="0"/>
              <a:t>Requesting Scheduled Reports</a:t>
            </a:r>
          </a:p>
        </p:txBody>
      </p:sp>
      <p:sp>
        <p:nvSpPr>
          <p:cNvPr id="74754" name="Rectangle 2"/>
          <p:cNvSpPr>
            <a:spLocks noGrp="1" noChangeArrowheads="1"/>
          </p:cNvSpPr>
          <p:nvPr>
            <p:ph type="title"/>
          </p:nvPr>
        </p:nvSpPr>
        <p:spPr/>
        <p:txBody>
          <a:bodyPr/>
          <a:lstStyle/>
          <a:p>
            <a:pPr eaLnBrk="1" hangingPunct="1"/>
            <a:r>
              <a:rPr lang="en-US" smtClean="0"/>
              <a:t>Filter Screen</a:t>
            </a:r>
          </a:p>
        </p:txBody>
      </p:sp>
      <p:sp>
        <p:nvSpPr>
          <p:cNvPr id="4" name="Footer Placeholder 3"/>
          <p:cNvSpPr>
            <a:spLocks noGrp="1"/>
          </p:cNvSpPr>
          <p:nvPr>
            <p:ph type="ftr" sz="quarter" idx="10"/>
          </p:nvPr>
        </p:nvSpPr>
        <p:spPr/>
        <p:txBody>
          <a:bodyPr/>
          <a:lstStyle/>
          <a:p>
            <a:pPr>
              <a:defRPr/>
            </a:pPr>
            <a:r>
              <a:rPr lang="en-US" dirty="0" smtClean="0"/>
              <a:t>RF-IN-070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4755">
                                            <p:txEl>
                                              <p:pRg st="0" end="0"/>
                                            </p:txEl>
                                          </p:spTgt>
                                        </p:tgtEl>
                                        <p:attrNameLst>
                                          <p:attrName>style.fontStyle</p:attrName>
                                        </p:attrNameLst>
                                      </p:cBhvr>
                                      <p:to>
                                        <p:strVal val="normal"/>
                                      </p:to>
                                    </p:set>
                                    <p:set>
                                      <p:cBhvr override="childStyle">
                                        <p:cTn id="7" dur="indefinite"/>
                                        <p:tgtEl>
                                          <p:spTgt spid="74755">
                                            <p:txEl>
                                              <p:pRg st="0" end="0"/>
                                            </p:txEl>
                                          </p:spTgt>
                                        </p:tgtEl>
                                        <p:attrNameLst>
                                          <p:attrName>style.fontWeight</p:attrName>
                                        </p:attrNameLst>
                                      </p:cBhvr>
                                      <p:to>
                                        <p:strVal val="bold"/>
                                      </p:to>
                                    </p:set>
                                    <p:set>
                                      <p:cBhvr override="childStyle">
                                        <p:cTn id="8" dur="indefinite"/>
                                        <p:tgtEl>
                                          <p:spTgt spid="7475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4755">
                                            <p:txEl>
                                              <p:pRg st="1" end="1"/>
                                            </p:txEl>
                                          </p:spTgt>
                                        </p:tgtEl>
                                        <p:attrNameLst>
                                          <p:attrName>style.fontStyle</p:attrName>
                                        </p:attrNameLst>
                                      </p:cBhvr>
                                      <p:to>
                                        <p:strVal val="normal"/>
                                      </p:to>
                                    </p:set>
                                    <p:set>
                                      <p:cBhvr override="childStyle">
                                        <p:cTn id="13" dur="indefinite"/>
                                        <p:tgtEl>
                                          <p:spTgt spid="74755">
                                            <p:txEl>
                                              <p:pRg st="1" end="1"/>
                                            </p:txEl>
                                          </p:spTgt>
                                        </p:tgtEl>
                                        <p:attrNameLst>
                                          <p:attrName>style.fontWeight</p:attrName>
                                        </p:attrNameLst>
                                      </p:cBhvr>
                                      <p:to>
                                        <p:strVal val="bold"/>
                                      </p:to>
                                    </p:set>
                                    <p:set>
                                      <p:cBhvr override="childStyle">
                                        <p:cTn id="14" dur="indefinite"/>
                                        <p:tgtEl>
                                          <p:spTgt spid="7475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4755">
                                            <p:txEl>
                                              <p:pRg st="2" end="2"/>
                                            </p:txEl>
                                          </p:spTgt>
                                        </p:tgtEl>
                                        <p:attrNameLst>
                                          <p:attrName>style.fontStyle</p:attrName>
                                        </p:attrNameLst>
                                      </p:cBhvr>
                                      <p:to>
                                        <p:strVal val="normal"/>
                                      </p:to>
                                    </p:set>
                                    <p:set>
                                      <p:cBhvr override="childStyle">
                                        <p:cTn id="19" dur="indefinite"/>
                                        <p:tgtEl>
                                          <p:spTgt spid="74755">
                                            <p:txEl>
                                              <p:pRg st="2" end="2"/>
                                            </p:txEl>
                                          </p:spTgt>
                                        </p:tgtEl>
                                        <p:attrNameLst>
                                          <p:attrName>style.fontWeight</p:attrName>
                                        </p:attrNameLst>
                                      </p:cBhvr>
                                      <p:to>
                                        <p:strVal val="bold"/>
                                      </p:to>
                                    </p:set>
                                    <p:set>
                                      <p:cBhvr override="childStyle">
                                        <p:cTn id="20" dur="indefinite"/>
                                        <p:tgtEl>
                                          <p:spTgt spid="7475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4755">
                                            <p:txEl>
                                              <p:pRg st="3" end="3"/>
                                            </p:txEl>
                                          </p:spTgt>
                                        </p:tgtEl>
                                        <p:attrNameLst>
                                          <p:attrName>style.fontStyle</p:attrName>
                                        </p:attrNameLst>
                                      </p:cBhvr>
                                      <p:to>
                                        <p:strVal val="normal"/>
                                      </p:to>
                                    </p:set>
                                    <p:set>
                                      <p:cBhvr override="childStyle">
                                        <p:cTn id="25" dur="indefinite"/>
                                        <p:tgtEl>
                                          <p:spTgt spid="74755">
                                            <p:txEl>
                                              <p:pRg st="3" end="3"/>
                                            </p:txEl>
                                          </p:spTgt>
                                        </p:tgtEl>
                                        <p:attrNameLst>
                                          <p:attrName>style.fontWeight</p:attrName>
                                        </p:attrNameLst>
                                      </p:cBhvr>
                                      <p:to>
                                        <p:strVal val="bold"/>
                                      </p:to>
                                    </p:set>
                                    <p:set>
                                      <p:cBhvr override="childStyle">
                                        <p:cTn id="26" dur="indefinite"/>
                                        <p:tgtEl>
                                          <p:spTgt spid="74755">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4755">
                                            <p:txEl>
                                              <p:pRg st="4" end="4"/>
                                            </p:txEl>
                                          </p:spTgt>
                                        </p:tgtEl>
                                        <p:attrNameLst>
                                          <p:attrName>style.fontStyle</p:attrName>
                                        </p:attrNameLst>
                                      </p:cBhvr>
                                      <p:to>
                                        <p:strVal val="normal"/>
                                      </p:to>
                                    </p:set>
                                    <p:set>
                                      <p:cBhvr override="childStyle">
                                        <p:cTn id="31" dur="indefinite"/>
                                        <p:tgtEl>
                                          <p:spTgt spid="74755">
                                            <p:txEl>
                                              <p:pRg st="4" end="4"/>
                                            </p:txEl>
                                          </p:spTgt>
                                        </p:tgtEl>
                                        <p:attrNameLst>
                                          <p:attrName>style.fontWeight</p:attrName>
                                        </p:attrNameLst>
                                      </p:cBhvr>
                                      <p:to>
                                        <p:strVal val="bold"/>
                                      </p:to>
                                    </p:set>
                                    <p:set>
                                      <p:cBhvr override="childStyle">
                                        <p:cTn id="32" dur="indefinite"/>
                                        <p:tgtEl>
                                          <p:spTgt spid="74755">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smtClean="0"/>
              <a:t>Using Filter Screen</a:t>
            </a:r>
          </a:p>
        </p:txBody>
      </p:sp>
      <p:pic>
        <p:nvPicPr>
          <p:cNvPr id="108548" name="Picture 4"/>
          <p:cNvPicPr>
            <a:picLocks noChangeAspect="1" noChangeArrowheads="1"/>
          </p:cNvPicPr>
          <p:nvPr/>
        </p:nvPicPr>
        <p:blipFill>
          <a:blip r:embed="rId3" cstate="print"/>
          <a:stretch>
            <a:fillRect/>
          </a:stretch>
        </p:blipFill>
        <p:spPr bwMode="auto">
          <a:xfrm>
            <a:off x="485481" y="1371600"/>
            <a:ext cx="8164065" cy="4048690"/>
          </a:xfrm>
          <a:prstGeom prst="rect">
            <a:avLst/>
          </a:prstGeom>
          <a:noFill/>
          <a:ln>
            <a:noFill/>
          </a:ln>
        </p:spPr>
      </p:pic>
      <p:sp>
        <p:nvSpPr>
          <p:cNvPr id="4" name="Footer Placeholder 3"/>
          <p:cNvSpPr>
            <a:spLocks noGrp="1"/>
          </p:cNvSpPr>
          <p:nvPr>
            <p:ph type="ftr" sz="quarter" idx="10"/>
          </p:nvPr>
        </p:nvSpPr>
        <p:spPr/>
        <p:txBody>
          <a:bodyPr/>
          <a:lstStyle/>
          <a:p>
            <a:pPr>
              <a:defRPr/>
            </a:pPr>
            <a:r>
              <a:rPr lang="en-US" dirty="0" smtClean="0"/>
              <a:t>RF-IN-080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4280</TotalTime>
  <Words>5206</Words>
  <Application>Microsoft Office PowerPoint</Application>
  <PresentationFormat>On-screen Show (4:3)</PresentationFormat>
  <Paragraphs>683</Paragraphs>
  <Slides>52</Slides>
  <Notes>38</Notes>
  <HiddenSlides>1</HiddenSlides>
  <MMClips>0</MMClips>
  <ScaleCrop>false</ScaleCrop>
  <HeadingPairs>
    <vt:vector size="4" baseType="variant">
      <vt:variant>
        <vt:lpstr>Theme</vt:lpstr>
      </vt:variant>
      <vt:variant>
        <vt:i4>2</vt:i4>
      </vt:variant>
      <vt:variant>
        <vt:lpstr>Slide Titles</vt:lpstr>
      </vt:variant>
      <vt:variant>
        <vt:i4>52</vt:i4>
      </vt:variant>
    </vt:vector>
  </HeadingPairs>
  <TitlesOfParts>
    <vt:vector size="54" baseType="lpstr">
      <vt:lpstr>1_EX06PP_template</vt:lpstr>
      <vt:lpstr>QAD 2010 Template</vt:lpstr>
      <vt:lpstr>Reporting Framework Training Course</vt:lpstr>
      <vt:lpstr>Slide 2</vt:lpstr>
      <vt:lpstr>Facilities</vt:lpstr>
      <vt:lpstr>Ground Rules</vt:lpstr>
      <vt:lpstr>Course Objectives</vt:lpstr>
      <vt:lpstr>Terminology</vt:lpstr>
      <vt:lpstr>Report Viewer Demo &amp; Features</vt:lpstr>
      <vt:lpstr>Filter Screen</vt:lpstr>
      <vt:lpstr>Using Filter Screen</vt:lpstr>
      <vt:lpstr>Search Conditions</vt:lpstr>
      <vt:lpstr>Settings</vt:lpstr>
      <vt:lpstr>Output Document Types</vt:lpstr>
      <vt:lpstr>Scheduled Reports</vt:lpstr>
      <vt:lpstr>Scheduled Reports</vt:lpstr>
      <vt:lpstr>Viewer Screen</vt:lpstr>
      <vt:lpstr>Reporting Framework Architecture</vt:lpstr>
      <vt:lpstr>Reporting Framework Architecture</vt:lpstr>
      <vt:lpstr>Reporting Framework Architecture</vt:lpstr>
      <vt:lpstr>Reporting Framework Architecture</vt:lpstr>
      <vt:lpstr>Report Render Engine</vt:lpstr>
      <vt:lpstr>Report Render Engine</vt:lpstr>
      <vt:lpstr>Reporting Framework Architecture</vt:lpstr>
      <vt:lpstr>Report Data Sources</vt:lpstr>
      <vt:lpstr>Reporting Framework Architecture</vt:lpstr>
      <vt:lpstr>Report Layout Definition</vt:lpstr>
      <vt:lpstr>Reporting Framework Architecture</vt:lpstr>
      <vt:lpstr>Report Output</vt:lpstr>
      <vt:lpstr>Reporting Framework Architecture</vt:lpstr>
      <vt:lpstr>Reporting Server Architecture</vt:lpstr>
      <vt:lpstr>Scheduled Reports</vt:lpstr>
      <vt:lpstr>Installation and Deployment</vt:lpstr>
      <vt:lpstr>Report Resource Maintenance</vt:lpstr>
      <vt:lpstr>Report Resource Maintenance</vt:lpstr>
      <vt:lpstr>Using Report Resource Maintenance</vt:lpstr>
      <vt:lpstr>Report Resource Designer</vt:lpstr>
      <vt:lpstr>Using Report Resource Designer</vt:lpstr>
      <vt:lpstr>Adding Reports to Menu</vt:lpstr>
      <vt:lpstr>Adding Reports to Menu</vt:lpstr>
      <vt:lpstr>Template Designer</vt:lpstr>
      <vt:lpstr>Template Designer</vt:lpstr>
      <vt:lpstr>Using Template Designer</vt:lpstr>
      <vt:lpstr>Report Import/Export and Development Process</vt:lpstr>
      <vt:lpstr>Report Import/Export and Development Process</vt:lpstr>
      <vt:lpstr>Report Import/Export and Development Process</vt:lpstr>
      <vt:lpstr>Browse-to-Report Feature</vt:lpstr>
      <vt:lpstr>Browse-to-Report Feature: Customization</vt:lpstr>
      <vt:lpstr>Browse-to-Report Feature: Customization</vt:lpstr>
      <vt:lpstr>Using Browse-to-Report Feature</vt:lpstr>
      <vt:lpstr>Browse-to-Report Feature: Output</vt:lpstr>
      <vt:lpstr>Exercise</vt:lpstr>
      <vt:lpstr>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[Book Title]</dc:title>
  <dc:creator>njm</dc:creator>
  <cp:lastModifiedBy>njm</cp:lastModifiedBy>
  <cp:revision>240</cp:revision>
  <dcterms:created xsi:type="dcterms:W3CDTF">2009-06-02T22:56:33Z</dcterms:created>
  <dcterms:modified xsi:type="dcterms:W3CDTF">2012-01-12T01:11:47Z</dcterms:modified>
</cp:coreProperties>
</file>