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37"/>
  </p:notesMasterIdLst>
  <p:sldIdLst>
    <p:sldId id="256" r:id="rId2"/>
    <p:sldId id="258" r:id="rId3"/>
    <p:sldId id="267" r:id="rId4"/>
    <p:sldId id="263" r:id="rId5"/>
    <p:sldId id="266" r:id="rId6"/>
    <p:sldId id="257" r:id="rId7"/>
    <p:sldId id="298" r:id="rId8"/>
    <p:sldId id="262" r:id="rId9"/>
    <p:sldId id="264" r:id="rId10"/>
    <p:sldId id="288" r:id="rId11"/>
    <p:sldId id="276" r:id="rId12"/>
    <p:sldId id="277" r:id="rId13"/>
    <p:sldId id="295" r:id="rId14"/>
    <p:sldId id="278" r:id="rId15"/>
    <p:sldId id="279" r:id="rId16"/>
    <p:sldId id="271" r:id="rId17"/>
    <p:sldId id="280" r:id="rId18"/>
    <p:sldId id="273" r:id="rId19"/>
    <p:sldId id="293" r:id="rId20"/>
    <p:sldId id="284" r:id="rId21"/>
    <p:sldId id="283" r:id="rId22"/>
    <p:sldId id="297" r:id="rId23"/>
    <p:sldId id="285" r:id="rId24"/>
    <p:sldId id="287" r:id="rId25"/>
    <p:sldId id="299" r:id="rId26"/>
    <p:sldId id="282" r:id="rId27"/>
    <p:sldId id="286" r:id="rId28"/>
    <p:sldId id="300" r:id="rId29"/>
    <p:sldId id="292" r:id="rId30"/>
    <p:sldId id="291" r:id="rId31"/>
    <p:sldId id="290" r:id="rId32"/>
    <p:sldId id="289" r:id="rId33"/>
    <p:sldId id="294" r:id="rId34"/>
    <p:sldId id="301" r:id="rId35"/>
    <p:sldId id="259" r:id="rId36"/>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890C4C"/>
    <a:srgbClr val="990033"/>
    <a:srgbClr val="B2B2B2"/>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9772" autoAdjust="0"/>
  </p:normalViewPr>
  <p:slideViewPr>
    <p:cSldViewPr snapToGrid="0">
      <p:cViewPr varScale="1">
        <p:scale>
          <a:sx n="87" d="100"/>
          <a:sy n="87" d="100"/>
        </p:scale>
        <p:origin x="-78" y="-5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45E33B6F-C62E-4D99-A2B8-797F42254B4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1B013FDD-ABF1-4AA6-9839-F54047D65146}"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F5CF5EC-CE6B-45FE-8AC0-4D607516C64C}" type="slidenum">
              <a:rPr lang="en-US" sz="1200">
                <a:latin typeface="Arial" charset="0"/>
              </a:rPr>
              <a:pPr algn="r"/>
              <a:t>10</a:t>
            </a:fld>
            <a:endParaRPr lang="en-US" sz="1200">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r>
              <a:rPr lang="en-US" smtClean="0"/>
              <a:t>NOTE: QRF scheduled report servers should not be confused with the financial report daemons in the EE product.  The latter is separate from the QRF and is used in conjunction with the Crystal Reports for EE financials.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r>
              <a:rPr lang="en-US" smtClean="0"/>
              <a:t>Q: more detailed info on doc service … this is the one under /configurations where favorites are stored, etc.</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r>
              <a:rPr lang="en-US" smtClean="0"/>
              <a:t>When multiple report server processes are run, they can be either on the same machine or different machines.</a:t>
            </a:r>
          </a:p>
          <a:p>
            <a:r>
              <a:rPr lang="en-US" smtClean="0"/>
              <a:t>The physical partitioning can be determined by examining batch frequency and number of reports.  Report rendering is a CPU-intensive process.</a:t>
            </a:r>
          </a:p>
          <a:p>
            <a:r>
              <a:rPr lang="en-US" smtClean="0"/>
              <a:t>Any one report server process is linked to a single Batch ID.</a:t>
            </a:r>
          </a:p>
          <a:p>
            <a:r>
              <a:rPr lang="en-US" smtClean="0"/>
              <a:t>It is allowed to have multiple server processes handling the same Batch ID.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29DF3D5-3DF5-425F-A6BB-2CF75105D929}" type="slidenum">
              <a:rPr lang="en-US" sz="1200">
                <a:latin typeface="Arial" charset="0"/>
              </a:rPr>
              <a:pPr algn="r"/>
              <a:t>19</a:t>
            </a:fld>
            <a:endParaRPr lang="en-US" sz="1200">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A8AFA82-74AB-4F27-8AD7-68D013250E98}" type="slidenum">
              <a:rPr lang="en-US" sz="1200">
                <a:latin typeface="Arial" charset="0"/>
              </a:rPr>
              <a:pPr algn="r"/>
              <a:t>20</a:t>
            </a:fld>
            <a:endParaRPr lang="en-US" sz="120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EC91FBB-C8C3-4F8D-941E-E62C77961ABF}" type="slidenum">
              <a:rPr lang="en-US" sz="1200">
                <a:latin typeface="Arial" charset="0"/>
              </a:rPr>
              <a:pPr algn="r"/>
              <a:t>21</a:t>
            </a:fld>
            <a:endParaRPr lang="en-US" sz="1200">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EC91FBB-C8C3-4F8D-941E-E62C77961ABF}" type="slidenum">
              <a:rPr lang="en-US" sz="1200">
                <a:latin typeface="Arial" charset="0"/>
              </a:rPr>
              <a:pPr algn="r"/>
              <a:t>22</a:t>
            </a:fld>
            <a:endParaRPr lang="en-US" sz="1200">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08CB52C-1191-43E5-A0B2-FF524A527812}" type="slidenum">
              <a:rPr lang="en-US" sz="1200">
                <a:latin typeface="Arial" charset="0"/>
              </a:rPr>
              <a:pPr algn="r"/>
              <a:t>23</a:t>
            </a:fld>
            <a:endParaRPr lang="en-US" sz="1200">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2F77B3C-D191-485A-921F-3CAC79D40F6B}" type="slidenum">
              <a:rPr lang="en-US" sz="1200">
                <a:latin typeface="Arial" charset="0"/>
              </a:rPr>
              <a:pPr algn="r"/>
              <a:t>25</a:t>
            </a:fld>
            <a:endParaRPr lang="en-US" sz="120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88BE7AF5-2257-4810-9149-23F7F375E127}"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B59B62-9D55-44C1-84E5-08025C5C840D}" type="slidenum">
              <a:rPr lang="en-US" sz="1200">
                <a:latin typeface="Arial" charset="0"/>
              </a:rPr>
              <a:pPr algn="r"/>
              <a:t>26</a:t>
            </a:fld>
            <a:endParaRPr lang="en-US" sz="1200">
              <a:latin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a:r>
              <a:rPr lang="en-US" smtClean="0"/>
              <a:t>Available dynamic variables to use in the email template:</a:t>
            </a:r>
          </a:p>
          <a:p>
            <a:pPr marL="228600" indent="-228600"/>
            <a:r>
              <a:rPr lang="en-US" smtClean="0"/>
              <a:t>${RRO_CODE} : Report Code (as entered in Report Resource Maintenance)</a:t>
            </a:r>
          </a:p>
          <a:p>
            <a:pPr marL="228600" indent="-228600"/>
            <a:r>
              <a:rPr lang="en-US" smtClean="0"/>
              <a:t>${RRO_DESC} : Description (as entered in Report Resource Maintenance)</a:t>
            </a:r>
          </a:p>
          <a:p>
            <a:pPr marL="228600" indent="-228600"/>
            <a:r>
              <a:rPr lang="en-US" smtClean="0"/>
              <a:t>${SR_DESC} : Scheduled Report Description (as entered in the New Schedule Report form)</a:t>
            </a:r>
          </a:p>
          <a:p>
            <a:pPr marL="228600" indent="-228600"/>
            <a:r>
              <a:rPr lang="en-US" smtClean="0"/>
              <a:t>${REPORT_FILE_LINK} : URL Link to output PDF file (if file output was specified when scheduled report was requested)</a:t>
            </a:r>
          </a:p>
          <a:p>
            <a:pPr marL="228600" indent="-228600"/>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CAE5827-7500-4ECE-BF2C-EC6B6A578230}" type="slidenum">
              <a:rPr lang="en-US" sz="1200">
                <a:latin typeface="Arial" charset="0"/>
              </a:rPr>
              <a:pPr algn="r"/>
              <a:t>27</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CAE5827-7500-4ECE-BF2C-EC6B6A578230}" type="slidenum">
              <a:rPr lang="en-US" sz="1200">
                <a:latin typeface="Arial" charset="0"/>
              </a:rPr>
              <a:pPr algn="r"/>
              <a:t>28</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F526C6E-C378-490C-BEEE-12A2088C478B}" type="slidenum">
              <a:rPr lang="en-US" sz="1200">
                <a:latin typeface="Arial" charset="0"/>
              </a:rPr>
              <a:pPr algn="r"/>
              <a:t>33</a:t>
            </a:fld>
            <a:endParaRPr lang="en-US" sz="1200">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F526C6E-C378-490C-BEEE-12A2088C478B}" type="slidenum">
              <a:rPr lang="en-US" sz="1200">
                <a:latin typeface="Arial" charset="0"/>
              </a:rPr>
              <a:pPr algn="r"/>
              <a:t>34</a:t>
            </a:fld>
            <a:endParaRPr lang="en-US" sz="1200">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804D7351-B88D-466D-857B-09AE067D1CA6}" type="slidenum">
              <a:rPr lang="en-US" smtClean="0"/>
              <a:pPr/>
              <a:t>35</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FB960D-B7A1-471B-9CEC-D3E7618AFE57}" type="slidenum">
              <a:rPr lang="en-US" sz="1200">
                <a:latin typeface="Arial" charset="0"/>
              </a:rPr>
              <a:pPr algn="r"/>
              <a:t>3</a:t>
            </a:fld>
            <a:endParaRPr lang="en-US" sz="1200">
              <a:latin typeface="Arial"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mtClean="0"/>
              <a:t>It is possible to write a new custom data source provider implementation.   For example, you might have a non-QAD data store that you wish to report against.  Write a .NET class that implements the IDatasourceProvider interface, deploy it in the .NET UI environment, and register it by adding a &lt;Provider&gt; section to client-session.xml.  The Name is arbitrary (and will appear in the data source options in ReportResourceMaintenance), and the Assembly and Class name must match the DLL and class name (with full namespace) that you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BA3857B-DDA0-4C46-94CC-F5A1B5A02C29}" type="slidenum">
              <a:rPr lang="en-US" sz="1200">
                <a:latin typeface="Arial" charset="0"/>
              </a:rPr>
              <a:pPr algn="r"/>
              <a:t>4</a:t>
            </a:fld>
            <a:endParaRPr lang="en-US" sz="1200">
              <a:latin typeface="Arial"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marL="228600" indent="-228600" eaLnBrk="1" hangingPunct="1"/>
            <a:r>
              <a:rPr lang="en-US" smtClean="0"/>
              <a:t>It is possible to write a new custom data source provider implementation.   For example, you might have a non-QAD data store that you wish to report against.  </a:t>
            </a:r>
          </a:p>
          <a:p>
            <a:pPr marL="228600" indent="-228600" eaLnBrk="1" hangingPunct="1"/>
            <a:endParaRPr lang="en-US" smtClean="0"/>
          </a:p>
          <a:p>
            <a:pPr marL="228600" indent="-228600" eaLnBrk="1" hangingPunct="1"/>
            <a:r>
              <a:rPr lang="en-US" smtClean="0"/>
              <a:t>Steps:</a:t>
            </a:r>
          </a:p>
          <a:p>
            <a:pPr marL="228600" indent="-228600" eaLnBrk="1" hangingPunct="1">
              <a:buFontTx/>
              <a:buAutoNum type="arabicParenR"/>
            </a:pPr>
            <a:r>
              <a:rPr lang="en-US" smtClean="0"/>
              <a:t>Write a .NET class that implements the IDatasourceProvider interface</a:t>
            </a:r>
          </a:p>
          <a:p>
            <a:pPr marL="228600" indent="-228600" eaLnBrk="1" hangingPunct="1">
              <a:buFontTx/>
              <a:buAutoNum type="arabicParenR"/>
            </a:pPr>
            <a:r>
              <a:rPr lang="en-US" smtClean="0"/>
              <a:t>Deploy it in a DLL in the .NET UI environment</a:t>
            </a:r>
          </a:p>
          <a:p>
            <a:pPr marL="228600" indent="-228600" eaLnBrk="1" hangingPunct="1">
              <a:buFontTx/>
              <a:buAutoNum type="arabicParenR"/>
            </a:pPr>
            <a:r>
              <a:rPr lang="en-US" smtClean="0"/>
              <a:t>Add a generalized code entry for it: FieldName=rptres_datasource_type, Value=any integer (safest to pick one &gt;100 to avoid future QAD conflicts), Comments:arbitrary; will appear in the code lookup in RR Maint</a:t>
            </a:r>
          </a:p>
          <a:p>
            <a:pPr marL="228600" indent="-228600" eaLnBrk="1" hangingPunct="1">
              <a:buFontTx/>
              <a:buAutoNum type="arabicParenR"/>
            </a:pPr>
            <a:r>
              <a:rPr lang="en-US" smtClean="0"/>
              <a:t>register it by adding a &lt;Provider&gt; section to client-session.xml.  The Name should match the integer chosen for the code value in step 3, and the Assembly and Class name must match the DLL and class name (with full namespace) that you developed.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484C911-94EE-485D-B0AA-3D2AED734A04}" type="slidenum">
              <a:rPr lang="en-US" sz="1200">
                <a:latin typeface="Arial" charset="0"/>
              </a:rPr>
              <a:pPr algn="r"/>
              <a:t>5</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FF7238B2-F607-4791-80CF-C55FA52BDE03}" type="slidenum">
              <a:rPr lang="en-US" smtClean="0"/>
              <a:pPr/>
              <a:t>6</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FF7238B2-F607-4791-80CF-C55FA52BDE03}" type="slidenum">
              <a:rPr lang="en-US" smtClean="0"/>
              <a:pPr/>
              <a:t>7</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9ABB2A7-A696-41BE-A0E6-AE33A72FBBEE}" type="slidenum">
              <a:rPr lang="en-US" sz="1200">
                <a:latin typeface="Arial" charset="0"/>
              </a:rPr>
              <a:pPr algn="r"/>
              <a:t>8</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AA15A16-C667-4F3B-B896-EAD34F25C991}" type="slidenum">
              <a:rPr lang="en-US" sz="1200">
                <a:latin typeface="Arial" charset="0"/>
              </a:rPr>
              <a:pPr algn="r"/>
              <a:t>9</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mtClean="0"/>
              <a:t>The ReportCode value in the URN must match the one entered into Report Resource Maintenance for the desired report.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RF-ADMN-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mtClean="0"/>
              <a:t>Reporting Framework Administration</a:t>
            </a:r>
          </a:p>
        </p:txBody>
      </p:sp>
      <p:sp>
        <p:nvSpPr>
          <p:cNvPr id="3075" name="Rectangle 3"/>
          <p:cNvSpPr>
            <a:spLocks noGrp="1" noChangeArrowheads="1"/>
          </p:cNvSpPr>
          <p:nvPr>
            <p:ph type="body" sz="quarter" idx="10"/>
          </p:nvPr>
        </p:nvSpPr>
        <p:spPr/>
        <p:txBody>
          <a:bodyPr/>
          <a:lstStyle/>
          <a:p>
            <a:r>
              <a:rPr lang="en-US" smtClean="0"/>
              <a:t>Reporting Framework Training Course</a:t>
            </a:r>
          </a:p>
        </p:txBody>
      </p:sp>
      <p:sp>
        <p:nvSpPr>
          <p:cNvPr id="7" name="Text Placeholder 6"/>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idx="1"/>
          </p:nvPr>
        </p:nvSpPr>
        <p:spPr/>
        <p:txBody>
          <a:bodyPr/>
          <a:lstStyle/>
          <a:p>
            <a:r>
              <a:rPr lang="en-US" smtClean="0"/>
              <a:t>Locate client-session.xml on your system</a:t>
            </a:r>
          </a:p>
          <a:p>
            <a:r>
              <a:rPr lang="en-US" smtClean="0"/>
              <a:t>View the file (use vi or more)</a:t>
            </a:r>
          </a:p>
          <a:p>
            <a:pPr lvl="1"/>
            <a:r>
              <a:rPr lang="en-US" smtClean="0"/>
              <a:t>Locate the ReportDataSourceProviders section</a:t>
            </a:r>
          </a:p>
          <a:p>
            <a:pPr lvl="1"/>
            <a:r>
              <a:rPr lang="en-US" smtClean="0"/>
              <a:t>Locate the SMTP section</a:t>
            </a:r>
          </a:p>
          <a:p>
            <a:r>
              <a:rPr lang="en-US" smtClean="0"/>
              <a:t>Launch User Role View</a:t>
            </a:r>
          </a:p>
          <a:p>
            <a:pPr lvl="1"/>
            <a:r>
              <a:rPr lang="en-US" smtClean="0"/>
              <a:t>Determine which users are in the rptAdmin and rptDsgn groups </a:t>
            </a:r>
            <a:endParaRPr lang="en-US" dirty="0" smtClean="0"/>
          </a:p>
        </p:txBody>
      </p:sp>
      <p:sp>
        <p:nvSpPr>
          <p:cNvPr id="73730" name="Rectangle 2"/>
          <p:cNvSpPr>
            <a:spLocks noGrp="1" noChangeArrowheads="1"/>
          </p:cNvSpPr>
          <p:nvPr>
            <p:ph type="title"/>
          </p:nvPr>
        </p:nvSpPr>
        <p:spPr/>
        <p:txBody>
          <a:bodyPr/>
          <a:lstStyle/>
          <a:p>
            <a:r>
              <a:rPr lang="en-US" smtClean="0"/>
              <a:t>Exercise</a:t>
            </a:r>
            <a:endParaRPr lang="en-US" smtClean="0"/>
          </a:p>
        </p:txBody>
      </p:sp>
      <p:sp>
        <p:nvSpPr>
          <p:cNvPr id="4" name="Footer Placeholder 3"/>
          <p:cNvSpPr>
            <a:spLocks noGrp="1"/>
          </p:cNvSpPr>
          <p:nvPr>
            <p:ph type="ftr" sz="quarter" idx="10"/>
          </p:nvPr>
        </p:nvSpPr>
        <p:spPr/>
        <p:txBody>
          <a:bodyPr/>
          <a:lstStyle/>
          <a:p>
            <a:r>
              <a:rPr lang="en-US" smtClean="0"/>
              <a:t>RF-ADMN-090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3731">
                                            <p:txEl>
                                              <p:pRg st="0" end="0"/>
                                            </p:txEl>
                                          </p:spTgt>
                                        </p:tgtEl>
                                        <p:attrNameLst>
                                          <p:attrName>style.fontStyle</p:attrName>
                                        </p:attrNameLst>
                                      </p:cBhvr>
                                      <p:to>
                                        <p:strVal val="normal"/>
                                      </p:to>
                                    </p:set>
                                    <p:set>
                                      <p:cBhvr override="childStyle">
                                        <p:cTn id="7" dur="indefinite"/>
                                        <p:tgtEl>
                                          <p:spTgt spid="73731">
                                            <p:txEl>
                                              <p:pRg st="0" end="0"/>
                                            </p:txEl>
                                          </p:spTgt>
                                        </p:tgtEl>
                                        <p:attrNameLst>
                                          <p:attrName>style.fontWeight</p:attrName>
                                        </p:attrNameLst>
                                      </p:cBhvr>
                                      <p:to>
                                        <p:strVal val="bold"/>
                                      </p:to>
                                    </p:set>
                                    <p:set>
                                      <p:cBhvr override="childStyle">
                                        <p:cTn id="8" dur="indefinite"/>
                                        <p:tgtEl>
                                          <p:spTgt spid="737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3731">
                                            <p:txEl>
                                              <p:pRg st="1" end="1"/>
                                            </p:txEl>
                                          </p:spTgt>
                                        </p:tgtEl>
                                        <p:attrNameLst>
                                          <p:attrName>style.fontStyle</p:attrName>
                                        </p:attrNameLst>
                                      </p:cBhvr>
                                      <p:to>
                                        <p:strVal val="normal"/>
                                      </p:to>
                                    </p:set>
                                    <p:set>
                                      <p:cBhvr override="childStyle">
                                        <p:cTn id="13" dur="indefinite"/>
                                        <p:tgtEl>
                                          <p:spTgt spid="73731">
                                            <p:txEl>
                                              <p:pRg st="1" end="1"/>
                                            </p:txEl>
                                          </p:spTgt>
                                        </p:tgtEl>
                                        <p:attrNameLst>
                                          <p:attrName>style.fontWeight</p:attrName>
                                        </p:attrNameLst>
                                      </p:cBhvr>
                                      <p:to>
                                        <p:strVal val="bold"/>
                                      </p:to>
                                    </p:set>
                                    <p:set>
                                      <p:cBhvr override="childStyle">
                                        <p:cTn id="14" dur="indefinite"/>
                                        <p:tgtEl>
                                          <p:spTgt spid="737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3731">
                                            <p:txEl>
                                              <p:pRg st="2" end="2"/>
                                            </p:txEl>
                                          </p:spTgt>
                                        </p:tgtEl>
                                        <p:attrNameLst>
                                          <p:attrName>style.fontStyle</p:attrName>
                                        </p:attrNameLst>
                                      </p:cBhvr>
                                      <p:to>
                                        <p:strVal val="normal"/>
                                      </p:to>
                                    </p:set>
                                    <p:set>
                                      <p:cBhvr override="childStyle">
                                        <p:cTn id="19" dur="indefinite"/>
                                        <p:tgtEl>
                                          <p:spTgt spid="73731">
                                            <p:txEl>
                                              <p:pRg st="2" end="2"/>
                                            </p:txEl>
                                          </p:spTgt>
                                        </p:tgtEl>
                                        <p:attrNameLst>
                                          <p:attrName>style.fontWeight</p:attrName>
                                        </p:attrNameLst>
                                      </p:cBhvr>
                                      <p:to>
                                        <p:strVal val="bold"/>
                                      </p:to>
                                    </p:set>
                                    <p:set>
                                      <p:cBhvr override="childStyle">
                                        <p:cTn id="20" dur="indefinite"/>
                                        <p:tgtEl>
                                          <p:spTgt spid="7373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3731">
                                            <p:txEl>
                                              <p:pRg st="3" end="3"/>
                                            </p:txEl>
                                          </p:spTgt>
                                        </p:tgtEl>
                                        <p:attrNameLst>
                                          <p:attrName>style.fontStyle</p:attrName>
                                        </p:attrNameLst>
                                      </p:cBhvr>
                                      <p:to>
                                        <p:strVal val="normal"/>
                                      </p:to>
                                    </p:set>
                                    <p:set>
                                      <p:cBhvr override="childStyle">
                                        <p:cTn id="25" dur="indefinite"/>
                                        <p:tgtEl>
                                          <p:spTgt spid="73731">
                                            <p:txEl>
                                              <p:pRg st="3" end="3"/>
                                            </p:txEl>
                                          </p:spTgt>
                                        </p:tgtEl>
                                        <p:attrNameLst>
                                          <p:attrName>style.fontWeight</p:attrName>
                                        </p:attrNameLst>
                                      </p:cBhvr>
                                      <p:to>
                                        <p:strVal val="bold"/>
                                      </p:to>
                                    </p:set>
                                    <p:set>
                                      <p:cBhvr override="childStyle">
                                        <p:cTn id="26" dur="indefinite"/>
                                        <p:tgtEl>
                                          <p:spTgt spid="7373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3731">
                                            <p:txEl>
                                              <p:pRg st="4" end="4"/>
                                            </p:txEl>
                                          </p:spTgt>
                                        </p:tgtEl>
                                        <p:attrNameLst>
                                          <p:attrName>style.fontStyle</p:attrName>
                                        </p:attrNameLst>
                                      </p:cBhvr>
                                      <p:to>
                                        <p:strVal val="normal"/>
                                      </p:to>
                                    </p:set>
                                    <p:set>
                                      <p:cBhvr override="childStyle">
                                        <p:cTn id="31" dur="indefinite"/>
                                        <p:tgtEl>
                                          <p:spTgt spid="73731">
                                            <p:txEl>
                                              <p:pRg st="4" end="4"/>
                                            </p:txEl>
                                          </p:spTgt>
                                        </p:tgtEl>
                                        <p:attrNameLst>
                                          <p:attrName>style.fontWeight</p:attrName>
                                        </p:attrNameLst>
                                      </p:cBhvr>
                                      <p:to>
                                        <p:strVal val="bold"/>
                                      </p:to>
                                    </p:set>
                                    <p:set>
                                      <p:cBhvr override="childStyle">
                                        <p:cTn id="32" dur="indefinite"/>
                                        <p:tgtEl>
                                          <p:spTgt spid="7373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3731">
                                            <p:txEl>
                                              <p:pRg st="5" end="5"/>
                                            </p:txEl>
                                          </p:spTgt>
                                        </p:tgtEl>
                                        <p:attrNameLst>
                                          <p:attrName>style.fontStyle</p:attrName>
                                        </p:attrNameLst>
                                      </p:cBhvr>
                                      <p:to>
                                        <p:strVal val="normal"/>
                                      </p:to>
                                    </p:set>
                                    <p:set>
                                      <p:cBhvr override="childStyle">
                                        <p:cTn id="37" dur="indefinite"/>
                                        <p:tgtEl>
                                          <p:spTgt spid="73731">
                                            <p:txEl>
                                              <p:pRg st="5" end="5"/>
                                            </p:txEl>
                                          </p:spTgt>
                                        </p:tgtEl>
                                        <p:attrNameLst>
                                          <p:attrName>style.fontWeight</p:attrName>
                                        </p:attrNameLst>
                                      </p:cBhvr>
                                      <p:to>
                                        <p:strVal val="bold"/>
                                      </p:to>
                                    </p:set>
                                    <p:set>
                                      <p:cBhvr override="childStyle">
                                        <p:cTn id="38" dur="indefinite"/>
                                        <p:tgtEl>
                                          <p:spTgt spid="7373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p:txBody>
          <a:bodyPr/>
          <a:lstStyle/>
          <a:p>
            <a:r>
              <a:rPr lang="en-US" smtClean="0"/>
              <a:t>Report Server(s) run queues of reports (batches)</a:t>
            </a:r>
          </a:p>
          <a:p>
            <a:r>
              <a:rPr lang="en-US" smtClean="0"/>
              <a:t>Server processes </a:t>
            </a:r>
          </a:p>
          <a:p>
            <a:pPr lvl="1"/>
            <a:r>
              <a:rPr lang="en-US" smtClean="0"/>
              <a:t>Non-GUI .NET UI processes</a:t>
            </a:r>
          </a:p>
          <a:p>
            <a:pPr lvl="1"/>
            <a:r>
              <a:rPr lang="en-US" smtClean="0"/>
              <a:t>Standard installation of .NET UI</a:t>
            </a:r>
          </a:p>
          <a:p>
            <a:pPr lvl="1"/>
            <a:r>
              <a:rPr lang="en-US" smtClean="0"/>
              <a:t>Launched from command line</a:t>
            </a:r>
          </a:p>
          <a:p>
            <a:r>
              <a:rPr lang="en-US" smtClean="0"/>
              <a:t>Windows Task Scheduler used to periodically launch batches (e.g. daily, monthly)</a:t>
            </a:r>
          </a:p>
          <a:p>
            <a:r>
              <a:rPr lang="en-US" smtClean="0"/>
              <a:t>Output to printer and/or file on web server</a:t>
            </a:r>
          </a:p>
          <a:p>
            <a:r>
              <a:rPr lang="en-US" smtClean="0"/>
              <a:t>Optional notifications to email, .NET UI Inbox</a:t>
            </a:r>
            <a:endParaRPr lang="en-US" dirty="0" smtClean="0"/>
          </a:p>
        </p:txBody>
      </p:sp>
      <p:sp>
        <p:nvSpPr>
          <p:cNvPr id="51202" name="Rectangle 2"/>
          <p:cNvSpPr>
            <a:spLocks noGrp="1" noChangeArrowheads="1"/>
          </p:cNvSpPr>
          <p:nvPr>
            <p:ph type="title"/>
          </p:nvPr>
        </p:nvSpPr>
        <p:spPr/>
        <p:txBody>
          <a:bodyPr/>
          <a:lstStyle/>
          <a:p>
            <a:r>
              <a:rPr lang="en-US" smtClean="0"/>
              <a:t>Scheduled Reports</a:t>
            </a:r>
            <a:endParaRPr lang="en-US" dirty="0" smtClean="0"/>
          </a:p>
        </p:txBody>
      </p:sp>
      <p:sp>
        <p:nvSpPr>
          <p:cNvPr id="4" name="Footer Placeholder 3"/>
          <p:cNvSpPr>
            <a:spLocks noGrp="1"/>
          </p:cNvSpPr>
          <p:nvPr>
            <p:ph type="ftr" sz="quarter" idx="10"/>
          </p:nvPr>
        </p:nvSpPr>
        <p:spPr/>
        <p:txBody>
          <a:bodyPr/>
          <a:lstStyle/>
          <a:p>
            <a:r>
              <a:rPr lang="en-US" smtClean="0"/>
              <a:t>RF-ADMN-100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03">
                                            <p:txEl>
                                              <p:pRg st="0" end="0"/>
                                            </p:txEl>
                                          </p:spTgt>
                                        </p:tgtEl>
                                        <p:attrNameLst>
                                          <p:attrName>style.fontStyle</p:attrName>
                                        </p:attrNameLst>
                                      </p:cBhvr>
                                      <p:to>
                                        <p:strVal val="normal"/>
                                      </p:to>
                                    </p:set>
                                    <p:set>
                                      <p:cBhvr override="childStyle">
                                        <p:cTn id="7" dur="indefinite"/>
                                        <p:tgtEl>
                                          <p:spTgt spid="51203">
                                            <p:txEl>
                                              <p:pRg st="0" end="0"/>
                                            </p:txEl>
                                          </p:spTgt>
                                        </p:tgtEl>
                                        <p:attrNameLst>
                                          <p:attrName>style.fontWeight</p:attrName>
                                        </p:attrNameLst>
                                      </p:cBhvr>
                                      <p:to>
                                        <p:strVal val="bold"/>
                                      </p:to>
                                    </p:set>
                                    <p:set>
                                      <p:cBhvr override="childStyle">
                                        <p:cTn id="8" dur="indefinite"/>
                                        <p:tgtEl>
                                          <p:spTgt spid="512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03">
                                            <p:txEl>
                                              <p:pRg st="1" end="1"/>
                                            </p:txEl>
                                          </p:spTgt>
                                        </p:tgtEl>
                                        <p:attrNameLst>
                                          <p:attrName>style.fontStyle</p:attrName>
                                        </p:attrNameLst>
                                      </p:cBhvr>
                                      <p:to>
                                        <p:strVal val="normal"/>
                                      </p:to>
                                    </p:set>
                                    <p:set>
                                      <p:cBhvr override="childStyle">
                                        <p:cTn id="13" dur="indefinite"/>
                                        <p:tgtEl>
                                          <p:spTgt spid="51203">
                                            <p:txEl>
                                              <p:pRg st="1" end="1"/>
                                            </p:txEl>
                                          </p:spTgt>
                                        </p:tgtEl>
                                        <p:attrNameLst>
                                          <p:attrName>style.fontWeight</p:attrName>
                                        </p:attrNameLst>
                                      </p:cBhvr>
                                      <p:to>
                                        <p:strVal val="bold"/>
                                      </p:to>
                                    </p:set>
                                    <p:set>
                                      <p:cBhvr override="childStyle">
                                        <p:cTn id="14" dur="indefinite"/>
                                        <p:tgtEl>
                                          <p:spTgt spid="512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1203">
                                            <p:txEl>
                                              <p:pRg st="2" end="2"/>
                                            </p:txEl>
                                          </p:spTgt>
                                        </p:tgtEl>
                                        <p:attrNameLst>
                                          <p:attrName>style.fontStyle</p:attrName>
                                        </p:attrNameLst>
                                      </p:cBhvr>
                                      <p:to>
                                        <p:strVal val="normal"/>
                                      </p:to>
                                    </p:set>
                                    <p:set>
                                      <p:cBhvr override="childStyle">
                                        <p:cTn id="19" dur="indefinite"/>
                                        <p:tgtEl>
                                          <p:spTgt spid="51203">
                                            <p:txEl>
                                              <p:pRg st="2" end="2"/>
                                            </p:txEl>
                                          </p:spTgt>
                                        </p:tgtEl>
                                        <p:attrNameLst>
                                          <p:attrName>style.fontWeight</p:attrName>
                                        </p:attrNameLst>
                                      </p:cBhvr>
                                      <p:to>
                                        <p:strVal val="bold"/>
                                      </p:to>
                                    </p:set>
                                    <p:set>
                                      <p:cBhvr override="childStyle">
                                        <p:cTn id="20" dur="indefinite"/>
                                        <p:tgtEl>
                                          <p:spTgt spid="5120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1203">
                                            <p:txEl>
                                              <p:pRg st="3" end="3"/>
                                            </p:txEl>
                                          </p:spTgt>
                                        </p:tgtEl>
                                        <p:attrNameLst>
                                          <p:attrName>style.fontStyle</p:attrName>
                                        </p:attrNameLst>
                                      </p:cBhvr>
                                      <p:to>
                                        <p:strVal val="normal"/>
                                      </p:to>
                                    </p:set>
                                    <p:set>
                                      <p:cBhvr override="childStyle">
                                        <p:cTn id="25" dur="indefinite"/>
                                        <p:tgtEl>
                                          <p:spTgt spid="51203">
                                            <p:txEl>
                                              <p:pRg st="3" end="3"/>
                                            </p:txEl>
                                          </p:spTgt>
                                        </p:tgtEl>
                                        <p:attrNameLst>
                                          <p:attrName>style.fontWeight</p:attrName>
                                        </p:attrNameLst>
                                      </p:cBhvr>
                                      <p:to>
                                        <p:strVal val="bold"/>
                                      </p:to>
                                    </p:set>
                                    <p:set>
                                      <p:cBhvr override="childStyle">
                                        <p:cTn id="26" dur="indefinite"/>
                                        <p:tgtEl>
                                          <p:spTgt spid="5120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1203">
                                            <p:txEl>
                                              <p:pRg st="4" end="4"/>
                                            </p:txEl>
                                          </p:spTgt>
                                        </p:tgtEl>
                                        <p:attrNameLst>
                                          <p:attrName>style.fontStyle</p:attrName>
                                        </p:attrNameLst>
                                      </p:cBhvr>
                                      <p:to>
                                        <p:strVal val="normal"/>
                                      </p:to>
                                    </p:set>
                                    <p:set>
                                      <p:cBhvr override="childStyle">
                                        <p:cTn id="31" dur="indefinite"/>
                                        <p:tgtEl>
                                          <p:spTgt spid="51203">
                                            <p:txEl>
                                              <p:pRg st="4" end="4"/>
                                            </p:txEl>
                                          </p:spTgt>
                                        </p:tgtEl>
                                        <p:attrNameLst>
                                          <p:attrName>style.fontWeight</p:attrName>
                                        </p:attrNameLst>
                                      </p:cBhvr>
                                      <p:to>
                                        <p:strVal val="bold"/>
                                      </p:to>
                                    </p:set>
                                    <p:set>
                                      <p:cBhvr override="childStyle">
                                        <p:cTn id="32" dur="indefinite"/>
                                        <p:tgtEl>
                                          <p:spTgt spid="5120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1203">
                                            <p:txEl>
                                              <p:pRg st="5" end="5"/>
                                            </p:txEl>
                                          </p:spTgt>
                                        </p:tgtEl>
                                        <p:attrNameLst>
                                          <p:attrName>style.fontStyle</p:attrName>
                                        </p:attrNameLst>
                                      </p:cBhvr>
                                      <p:to>
                                        <p:strVal val="normal"/>
                                      </p:to>
                                    </p:set>
                                    <p:set>
                                      <p:cBhvr override="childStyle">
                                        <p:cTn id="37" dur="indefinite"/>
                                        <p:tgtEl>
                                          <p:spTgt spid="51203">
                                            <p:txEl>
                                              <p:pRg st="5" end="5"/>
                                            </p:txEl>
                                          </p:spTgt>
                                        </p:tgtEl>
                                        <p:attrNameLst>
                                          <p:attrName>style.fontWeight</p:attrName>
                                        </p:attrNameLst>
                                      </p:cBhvr>
                                      <p:to>
                                        <p:strVal val="bold"/>
                                      </p:to>
                                    </p:set>
                                    <p:set>
                                      <p:cBhvr override="childStyle">
                                        <p:cTn id="38" dur="indefinite"/>
                                        <p:tgtEl>
                                          <p:spTgt spid="5120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1203">
                                            <p:txEl>
                                              <p:pRg st="6" end="6"/>
                                            </p:txEl>
                                          </p:spTgt>
                                        </p:tgtEl>
                                        <p:attrNameLst>
                                          <p:attrName>style.fontStyle</p:attrName>
                                        </p:attrNameLst>
                                      </p:cBhvr>
                                      <p:to>
                                        <p:strVal val="normal"/>
                                      </p:to>
                                    </p:set>
                                    <p:set>
                                      <p:cBhvr override="childStyle">
                                        <p:cTn id="43" dur="indefinite"/>
                                        <p:tgtEl>
                                          <p:spTgt spid="51203">
                                            <p:txEl>
                                              <p:pRg st="6" end="6"/>
                                            </p:txEl>
                                          </p:spTgt>
                                        </p:tgtEl>
                                        <p:attrNameLst>
                                          <p:attrName>style.fontWeight</p:attrName>
                                        </p:attrNameLst>
                                      </p:cBhvr>
                                      <p:to>
                                        <p:strVal val="bold"/>
                                      </p:to>
                                    </p:set>
                                    <p:set>
                                      <p:cBhvr override="childStyle">
                                        <p:cTn id="44" dur="indefinite"/>
                                        <p:tgtEl>
                                          <p:spTgt spid="5120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51203">
                                            <p:txEl>
                                              <p:pRg st="7" end="7"/>
                                            </p:txEl>
                                          </p:spTgt>
                                        </p:tgtEl>
                                        <p:attrNameLst>
                                          <p:attrName>style.fontStyle</p:attrName>
                                        </p:attrNameLst>
                                      </p:cBhvr>
                                      <p:to>
                                        <p:strVal val="normal"/>
                                      </p:to>
                                    </p:set>
                                    <p:set>
                                      <p:cBhvr override="childStyle">
                                        <p:cTn id="49" dur="indefinite"/>
                                        <p:tgtEl>
                                          <p:spTgt spid="51203">
                                            <p:txEl>
                                              <p:pRg st="7" end="7"/>
                                            </p:txEl>
                                          </p:spTgt>
                                        </p:tgtEl>
                                        <p:attrNameLst>
                                          <p:attrName>style.fontWeight</p:attrName>
                                        </p:attrNameLst>
                                      </p:cBhvr>
                                      <p:to>
                                        <p:strVal val="bold"/>
                                      </p:to>
                                    </p:set>
                                    <p:set>
                                      <p:cBhvr override="childStyle">
                                        <p:cTn id="50" dur="indefinite"/>
                                        <p:tgtEl>
                                          <p:spTgt spid="5120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normAutofit/>
          </a:bodyPr>
          <a:lstStyle/>
          <a:p>
            <a:pPr>
              <a:buNone/>
            </a:pPr>
            <a:r>
              <a:rPr lang="en-US" b="1" dirty="0" smtClean="0"/>
              <a:t>Installation and Deployment</a:t>
            </a:r>
          </a:p>
          <a:p>
            <a:r>
              <a:rPr lang="en-US" dirty="0" smtClean="0"/>
              <a:t>Report Framework seamlessly integrated into .NET UI</a:t>
            </a:r>
          </a:p>
          <a:p>
            <a:r>
              <a:rPr lang="en-US" dirty="0" smtClean="0"/>
              <a:t>No special installation needed</a:t>
            </a:r>
          </a:p>
          <a:p>
            <a:r>
              <a:rPr lang="en-US" dirty="0" smtClean="0"/>
              <a:t>No license fees to customers</a:t>
            </a:r>
          </a:p>
        </p:txBody>
      </p:sp>
      <p:sp>
        <p:nvSpPr>
          <p:cNvPr id="52226" name="Rectangle 2"/>
          <p:cNvSpPr>
            <a:spLocks noGrp="1" noChangeArrowheads="1"/>
          </p:cNvSpPr>
          <p:nvPr>
            <p:ph type="title"/>
          </p:nvPr>
        </p:nvSpPr>
        <p:spPr/>
        <p:txBody>
          <a:bodyPr>
            <a:normAutofit/>
          </a:bodyPr>
          <a:lstStyle/>
          <a:p>
            <a:r>
              <a:rPr lang="en-US" dirty="0" smtClean="0"/>
              <a:t>Scheduled Reports</a:t>
            </a:r>
          </a:p>
        </p:txBody>
      </p:sp>
      <p:sp>
        <p:nvSpPr>
          <p:cNvPr id="4" name="Footer Placeholder 3"/>
          <p:cNvSpPr>
            <a:spLocks noGrp="1"/>
          </p:cNvSpPr>
          <p:nvPr>
            <p:ph type="ftr" sz="quarter" idx="10"/>
          </p:nvPr>
        </p:nvSpPr>
        <p:spPr/>
        <p:txBody>
          <a:bodyPr/>
          <a:lstStyle/>
          <a:p>
            <a:r>
              <a:rPr lang="en-US" smtClean="0"/>
              <a:t>RF-ADMN-110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1" end="1"/>
                                            </p:txEl>
                                          </p:spTgt>
                                        </p:tgtEl>
                                        <p:attrNameLst>
                                          <p:attrName>style.fontStyle</p:attrName>
                                        </p:attrNameLst>
                                      </p:cBhvr>
                                      <p:to>
                                        <p:strVal val="normal"/>
                                      </p:to>
                                    </p:set>
                                    <p:set>
                                      <p:cBhvr override="childStyle">
                                        <p:cTn id="7" dur="indefinite"/>
                                        <p:tgtEl>
                                          <p:spTgt spid="52227">
                                            <p:txEl>
                                              <p:pRg st="1" end="1"/>
                                            </p:txEl>
                                          </p:spTgt>
                                        </p:tgtEl>
                                        <p:attrNameLst>
                                          <p:attrName>style.fontWeight</p:attrName>
                                        </p:attrNameLst>
                                      </p:cBhvr>
                                      <p:to>
                                        <p:strVal val="bold"/>
                                      </p:to>
                                    </p:set>
                                    <p:set>
                                      <p:cBhvr override="childStyle">
                                        <p:cTn id="8" dur="indefinite"/>
                                        <p:tgtEl>
                                          <p:spTgt spid="5222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2" end="2"/>
                                            </p:txEl>
                                          </p:spTgt>
                                        </p:tgtEl>
                                        <p:attrNameLst>
                                          <p:attrName>style.fontStyle</p:attrName>
                                        </p:attrNameLst>
                                      </p:cBhvr>
                                      <p:to>
                                        <p:strVal val="normal"/>
                                      </p:to>
                                    </p:set>
                                    <p:set>
                                      <p:cBhvr override="childStyle">
                                        <p:cTn id="13" dur="indefinite"/>
                                        <p:tgtEl>
                                          <p:spTgt spid="52227">
                                            <p:txEl>
                                              <p:pRg st="2" end="2"/>
                                            </p:txEl>
                                          </p:spTgt>
                                        </p:tgtEl>
                                        <p:attrNameLst>
                                          <p:attrName>style.fontWeight</p:attrName>
                                        </p:attrNameLst>
                                      </p:cBhvr>
                                      <p:to>
                                        <p:strVal val="bold"/>
                                      </p:to>
                                    </p:set>
                                    <p:set>
                                      <p:cBhvr override="childStyle">
                                        <p:cTn id="14" dur="indefinite"/>
                                        <p:tgtEl>
                                          <p:spTgt spid="5222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2227">
                                            <p:txEl>
                                              <p:pRg st="3" end="3"/>
                                            </p:txEl>
                                          </p:spTgt>
                                        </p:tgtEl>
                                        <p:attrNameLst>
                                          <p:attrName>style.fontStyle</p:attrName>
                                        </p:attrNameLst>
                                      </p:cBhvr>
                                      <p:to>
                                        <p:strVal val="normal"/>
                                      </p:to>
                                    </p:set>
                                    <p:set>
                                      <p:cBhvr override="childStyle">
                                        <p:cTn id="19" dur="indefinite"/>
                                        <p:tgtEl>
                                          <p:spTgt spid="52227">
                                            <p:txEl>
                                              <p:pRg st="3" end="3"/>
                                            </p:txEl>
                                          </p:spTgt>
                                        </p:tgtEl>
                                        <p:attrNameLst>
                                          <p:attrName>style.fontWeight</p:attrName>
                                        </p:attrNameLst>
                                      </p:cBhvr>
                                      <p:to>
                                        <p:strVal val="bold"/>
                                      </p:to>
                                    </p:set>
                                    <p:set>
                                      <p:cBhvr override="childStyle">
                                        <p:cTn id="20" dur="indefinite"/>
                                        <p:tgtEl>
                                          <p:spTgt spid="5222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normAutofit/>
          </a:bodyPr>
          <a:lstStyle/>
          <a:p>
            <a:pPr>
              <a:buNone/>
            </a:pPr>
            <a:r>
              <a:rPr lang="en-US" b="1" dirty="0" smtClean="0"/>
              <a:t>Installation and Deployment (continued)</a:t>
            </a:r>
          </a:p>
          <a:p>
            <a:r>
              <a:rPr lang="en-US" dirty="0" smtClean="0"/>
              <a:t>Report Server Installation</a:t>
            </a:r>
          </a:p>
          <a:p>
            <a:pPr lvl="1"/>
            <a:r>
              <a:rPr lang="en-US" dirty="0" smtClean="0"/>
              <a:t>Windows OS required</a:t>
            </a:r>
          </a:p>
          <a:p>
            <a:pPr lvl="1"/>
            <a:r>
              <a:rPr lang="en-US" dirty="0" smtClean="0"/>
              <a:t>Install .NET UI client in standard fashion</a:t>
            </a:r>
          </a:p>
          <a:p>
            <a:pPr lvl="1"/>
            <a:r>
              <a:rPr lang="en-US" dirty="0" smtClean="0"/>
              <a:t>Run the server using command line (no GUI)</a:t>
            </a:r>
          </a:p>
          <a:p>
            <a:pPr lvl="1"/>
            <a:r>
              <a:rPr lang="en-US" dirty="0" smtClean="0"/>
              <a:t>Can deploy multiple servers</a:t>
            </a:r>
          </a:p>
          <a:p>
            <a:pPr lvl="2"/>
            <a:r>
              <a:rPr lang="en-US" dirty="0" smtClean="0"/>
              <a:t>Failover</a:t>
            </a:r>
          </a:p>
          <a:p>
            <a:pPr lvl="2"/>
            <a:r>
              <a:rPr lang="en-US" dirty="0" smtClean="0"/>
              <a:t>Increased throughput</a:t>
            </a:r>
          </a:p>
        </p:txBody>
      </p:sp>
      <p:sp>
        <p:nvSpPr>
          <p:cNvPr id="52226" name="Rectangle 2"/>
          <p:cNvSpPr>
            <a:spLocks noGrp="1" noChangeArrowheads="1"/>
          </p:cNvSpPr>
          <p:nvPr>
            <p:ph type="title"/>
          </p:nvPr>
        </p:nvSpPr>
        <p:spPr/>
        <p:txBody>
          <a:bodyPr>
            <a:normAutofit/>
          </a:bodyPr>
          <a:lstStyle/>
          <a:p>
            <a:r>
              <a:rPr lang="en-US" dirty="0" smtClean="0"/>
              <a:t>Scheduled Reports</a:t>
            </a:r>
          </a:p>
        </p:txBody>
      </p:sp>
      <p:sp>
        <p:nvSpPr>
          <p:cNvPr id="4" name="Footer Placeholder 3"/>
          <p:cNvSpPr>
            <a:spLocks noGrp="1"/>
          </p:cNvSpPr>
          <p:nvPr>
            <p:ph type="ftr" sz="quarter" idx="10"/>
          </p:nvPr>
        </p:nvSpPr>
        <p:spPr/>
        <p:txBody>
          <a:bodyPr/>
          <a:lstStyle/>
          <a:p>
            <a:r>
              <a:rPr lang="en-US" smtClean="0"/>
              <a:t>RF-ADMN-110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1" end="1"/>
                                            </p:txEl>
                                          </p:spTgt>
                                        </p:tgtEl>
                                        <p:attrNameLst>
                                          <p:attrName>style.fontStyle</p:attrName>
                                        </p:attrNameLst>
                                      </p:cBhvr>
                                      <p:to>
                                        <p:strVal val="normal"/>
                                      </p:to>
                                    </p:set>
                                    <p:set>
                                      <p:cBhvr override="childStyle">
                                        <p:cTn id="7" dur="indefinite"/>
                                        <p:tgtEl>
                                          <p:spTgt spid="52227">
                                            <p:txEl>
                                              <p:pRg st="1" end="1"/>
                                            </p:txEl>
                                          </p:spTgt>
                                        </p:tgtEl>
                                        <p:attrNameLst>
                                          <p:attrName>style.fontWeight</p:attrName>
                                        </p:attrNameLst>
                                      </p:cBhvr>
                                      <p:to>
                                        <p:strVal val="bold"/>
                                      </p:to>
                                    </p:set>
                                    <p:set>
                                      <p:cBhvr override="childStyle">
                                        <p:cTn id="8" dur="indefinite"/>
                                        <p:tgtEl>
                                          <p:spTgt spid="5222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2" end="2"/>
                                            </p:txEl>
                                          </p:spTgt>
                                        </p:tgtEl>
                                        <p:attrNameLst>
                                          <p:attrName>style.fontStyle</p:attrName>
                                        </p:attrNameLst>
                                      </p:cBhvr>
                                      <p:to>
                                        <p:strVal val="normal"/>
                                      </p:to>
                                    </p:set>
                                    <p:set>
                                      <p:cBhvr override="childStyle">
                                        <p:cTn id="13" dur="indefinite"/>
                                        <p:tgtEl>
                                          <p:spTgt spid="52227">
                                            <p:txEl>
                                              <p:pRg st="2" end="2"/>
                                            </p:txEl>
                                          </p:spTgt>
                                        </p:tgtEl>
                                        <p:attrNameLst>
                                          <p:attrName>style.fontWeight</p:attrName>
                                        </p:attrNameLst>
                                      </p:cBhvr>
                                      <p:to>
                                        <p:strVal val="bold"/>
                                      </p:to>
                                    </p:set>
                                    <p:set>
                                      <p:cBhvr override="childStyle">
                                        <p:cTn id="14" dur="indefinite"/>
                                        <p:tgtEl>
                                          <p:spTgt spid="5222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2227">
                                            <p:txEl>
                                              <p:pRg st="3" end="3"/>
                                            </p:txEl>
                                          </p:spTgt>
                                        </p:tgtEl>
                                        <p:attrNameLst>
                                          <p:attrName>style.fontStyle</p:attrName>
                                        </p:attrNameLst>
                                      </p:cBhvr>
                                      <p:to>
                                        <p:strVal val="normal"/>
                                      </p:to>
                                    </p:set>
                                    <p:set>
                                      <p:cBhvr override="childStyle">
                                        <p:cTn id="19" dur="indefinite"/>
                                        <p:tgtEl>
                                          <p:spTgt spid="52227">
                                            <p:txEl>
                                              <p:pRg st="3" end="3"/>
                                            </p:txEl>
                                          </p:spTgt>
                                        </p:tgtEl>
                                        <p:attrNameLst>
                                          <p:attrName>style.fontWeight</p:attrName>
                                        </p:attrNameLst>
                                      </p:cBhvr>
                                      <p:to>
                                        <p:strVal val="bold"/>
                                      </p:to>
                                    </p:set>
                                    <p:set>
                                      <p:cBhvr override="childStyle">
                                        <p:cTn id="20" dur="indefinite"/>
                                        <p:tgtEl>
                                          <p:spTgt spid="5222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2227">
                                            <p:txEl>
                                              <p:pRg st="4" end="4"/>
                                            </p:txEl>
                                          </p:spTgt>
                                        </p:tgtEl>
                                        <p:attrNameLst>
                                          <p:attrName>style.fontStyle</p:attrName>
                                        </p:attrNameLst>
                                      </p:cBhvr>
                                      <p:to>
                                        <p:strVal val="normal"/>
                                      </p:to>
                                    </p:set>
                                    <p:set>
                                      <p:cBhvr override="childStyle">
                                        <p:cTn id="25" dur="indefinite"/>
                                        <p:tgtEl>
                                          <p:spTgt spid="52227">
                                            <p:txEl>
                                              <p:pRg st="4" end="4"/>
                                            </p:txEl>
                                          </p:spTgt>
                                        </p:tgtEl>
                                        <p:attrNameLst>
                                          <p:attrName>style.fontWeight</p:attrName>
                                        </p:attrNameLst>
                                      </p:cBhvr>
                                      <p:to>
                                        <p:strVal val="bold"/>
                                      </p:to>
                                    </p:set>
                                    <p:set>
                                      <p:cBhvr override="childStyle">
                                        <p:cTn id="26" dur="indefinite"/>
                                        <p:tgtEl>
                                          <p:spTgt spid="52227">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2227">
                                            <p:txEl>
                                              <p:pRg st="5" end="5"/>
                                            </p:txEl>
                                          </p:spTgt>
                                        </p:tgtEl>
                                        <p:attrNameLst>
                                          <p:attrName>style.fontStyle</p:attrName>
                                        </p:attrNameLst>
                                      </p:cBhvr>
                                      <p:to>
                                        <p:strVal val="normal"/>
                                      </p:to>
                                    </p:set>
                                    <p:set>
                                      <p:cBhvr override="childStyle">
                                        <p:cTn id="31" dur="indefinite"/>
                                        <p:tgtEl>
                                          <p:spTgt spid="52227">
                                            <p:txEl>
                                              <p:pRg st="5" end="5"/>
                                            </p:txEl>
                                          </p:spTgt>
                                        </p:tgtEl>
                                        <p:attrNameLst>
                                          <p:attrName>style.fontWeight</p:attrName>
                                        </p:attrNameLst>
                                      </p:cBhvr>
                                      <p:to>
                                        <p:strVal val="bold"/>
                                      </p:to>
                                    </p:set>
                                    <p:set>
                                      <p:cBhvr override="childStyle">
                                        <p:cTn id="32" dur="indefinite"/>
                                        <p:tgtEl>
                                          <p:spTgt spid="52227">
                                            <p:txEl>
                                              <p:pRg st="5" end="5"/>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52227">
                                            <p:txEl>
                                              <p:pRg st="6" end="6"/>
                                            </p:txEl>
                                          </p:spTgt>
                                        </p:tgtEl>
                                        <p:attrNameLst>
                                          <p:attrName>style.fontStyle</p:attrName>
                                        </p:attrNameLst>
                                      </p:cBhvr>
                                      <p:to>
                                        <p:strVal val="normal"/>
                                      </p:to>
                                    </p:set>
                                    <p:set>
                                      <p:cBhvr override="childStyle">
                                        <p:cTn id="35" dur="indefinite"/>
                                        <p:tgtEl>
                                          <p:spTgt spid="52227">
                                            <p:txEl>
                                              <p:pRg st="6" end="6"/>
                                            </p:txEl>
                                          </p:spTgt>
                                        </p:tgtEl>
                                        <p:attrNameLst>
                                          <p:attrName>style.fontWeight</p:attrName>
                                        </p:attrNameLst>
                                      </p:cBhvr>
                                      <p:to>
                                        <p:strVal val="bold"/>
                                      </p:to>
                                    </p:set>
                                    <p:set>
                                      <p:cBhvr override="childStyle">
                                        <p:cTn id="36" dur="indefinite"/>
                                        <p:tgtEl>
                                          <p:spTgt spid="52227">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52227">
                                            <p:txEl>
                                              <p:pRg st="7" end="7"/>
                                            </p:txEl>
                                          </p:spTgt>
                                        </p:tgtEl>
                                        <p:attrNameLst>
                                          <p:attrName>style.fontStyle</p:attrName>
                                        </p:attrNameLst>
                                      </p:cBhvr>
                                      <p:to>
                                        <p:strVal val="normal"/>
                                      </p:to>
                                    </p:set>
                                    <p:set>
                                      <p:cBhvr override="childStyle">
                                        <p:cTn id="39" dur="indefinite"/>
                                        <p:tgtEl>
                                          <p:spTgt spid="52227">
                                            <p:txEl>
                                              <p:pRg st="7" end="7"/>
                                            </p:txEl>
                                          </p:spTgt>
                                        </p:tgtEl>
                                        <p:attrNameLst>
                                          <p:attrName>style.fontWeight</p:attrName>
                                        </p:attrNameLst>
                                      </p:cBhvr>
                                      <p:to>
                                        <p:strVal val="bold"/>
                                      </p:to>
                                    </p:set>
                                    <p:set>
                                      <p:cBhvr override="childStyle">
                                        <p:cTn id="40" dur="indefinite"/>
                                        <p:tgtEl>
                                          <p:spTgt spid="5222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fontScale="90000"/>
          </a:bodyPr>
          <a:lstStyle/>
          <a:p>
            <a:r>
              <a:rPr lang="en-US" smtClean="0"/>
              <a:t>Reporting Framework Rendering Architecture</a:t>
            </a:r>
            <a:endParaRPr lang="en-US" dirty="0"/>
          </a:p>
        </p:txBody>
      </p:sp>
      <p:sp>
        <p:nvSpPr>
          <p:cNvPr id="17" name="Footer Placeholder 16"/>
          <p:cNvSpPr>
            <a:spLocks noGrp="1"/>
          </p:cNvSpPr>
          <p:nvPr>
            <p:ph type="ftr" sz="quarter" idx="10"/>
          </p:nvPr>
        </p:nvSpPr>
        <p:spPr/>
        <p:txBody>
          <a:bodyPr/>
          <a:lstStyle/>
          <a:p>
            <a:r>
              <a:rPr lang="en-US" smtClean="0"/>
              <a:t>RF-ADMN-120</a:t>
            </a:r>
            <a:endParaRPr lang="en-US" dirty="0"/>
          </a:p>
        </p:txBody>
      </p:sp>
      <p:sp>
        <p:nvSpPr>
          <p:cNvPr id="18"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19"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20"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21"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22"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3"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4"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25"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26" name="Elbow Connector 25"/>
          <p:cNvCxnSpPr>
            <a:stCxn id="25" idx="3"/>
            <a:endCxn id="23"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23" idx="3"/>
            <a:endCxn id="22"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18" idx="4"/>
            <a:endCxn id="22"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2" idx="3"/>
            <a:endCxn id="19"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26"/>
                                        </p:tgtEl>
                                        <p:attrNameLst>
                                          <p:attrName>stroke.color</p:attrName>
                                        </p:attrNameLst>
                                      </p:cBhvr>
                                      <p:to>
                                        <a:schemeClr val="accent2"/>
                                      </p:to>
                                    </p:animClr>
                                    <p:set>
                                      <p:cBhvr>
                                        <p:cTn id="7" dur="500" fill="hold"/>
                                        <p:tgtEl>
                                          <p:spTgt spid="26"/>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27"/>
                                        </p:tgtEl>
                                        <p:attrNameLst>
                                          <p:attrName>stroke.color</p:attrName>
                                        </p:attrNameLst>
                                      </p:cBhvr>
                                      <p:to>
                                        <a:schemeClr val="accent2"/>
                                      </p:to>
                                    </p:animClr>
                                    <p:set>
                                      <p:cBhvr>
                                        <p:cTn id="11" dur="500" fill="hold"/>
                                        <p:tgtEl>
                                          <p:spTgt spid="27"/>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28"/>
                                        </p:tgtEl>
                                        <p:attrNameLst>
                                          <p:attrName>stroke.color</p:attrName>
                                        </p:attrNameLst>
                                      </p:cBhvr>
                                      <p:to>
                                        <a:schemeClr val="accent2"/>
                                      </p:to>
                                    </p:animClr>
                                    <p:set>
                                      <p:cBhvr>
                                        <p:cTn id="14" dur="500" fill="hold"/>
                                        <p:tgtEl>
                                          <p:spTgt spid="28"/>
                                        </p:tgtEl>
                                        <p:attrNameLst>
                                          <p:attrName>stroke.on</p:attrName>
                                        </p:attrNameLst>
                                      </p:cBhvr>
                                      <p:to>
                                        <p:strVal val="true"/>
                                      </p:to>
                                    </p:set>
                                  </p:childTnLst>
                                </p:cTn>
                              </p:par>
                            </p:childTnLst>
                          </p:cTn>
                        </p:par>
                        <p:par>
                          <p:cTn id="15" fill="hold">
                            <p:stCondLst>
                              <p:cond delay="2000"/>
                            </p:stCondLst>
                            <p:childTnLst>
                              <p:par>
                                <p:cTn id="16" presetID="7" presetClass="emph" presetSubtype="2" accel="50000" decel="50000" autoRev="1" fill="hold" nodeType="afterEffect">
                                  <p:stCondLst>
                                    <p:cond delay="0"/>
                                  </p:stCondLst>
                                  <p:childTnLst>
                                    <p:animClr clrSpc="rgb">
                                      <p:cBhvr>
                                        <p:cTn id="17" dur="500" fill="hold"/>
                                        <p:tgtEl>
                                          <p:spTgt spid="29"/>
                                        </p:tgtEl>
                                        <p:attrNameLst>
                                          <p:attrName>stroke.color</p:attrName>
                                        </p:attrNameLst>
                                      </p:cBhvr>
                                      <p:to>
                                        <a:schemeClr val="accent2"/>
                                      </p:to>
                                    </p:animClr>
                                    <p:set>
                                      <p:cBhvr>
                                        <p:cTn id="18" dur="500" fill="hold"/>
                                        <p:tgtEl>
                                          <p:spTgt spid="2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en-US" dirty="0" smtClean="0"/>
              <a:t>Scheduled Report Server- Architecture</a:t>
            </a:r>
            <a:endParaRPr lang="en-US" dirty="0"/>
          </a:p>
        </p:txBody>
      </p:sp>
      <p:sp>
        <p:nvSpPr>
          <p:cNvPr id="27" name="Footer Placeholder 26"/>
          <p:cNvSpPr>
            <a:spLocks noGrp="1"/>
          </p:cNvSpPr>
          <p:nvPr>
            <p:ph type="ftr" sz="quarter" idx="10"/>
          </p:nvPr>
        </p:nvSpPr>
        <p:spPr/>
        <p:txBody>
          <a:bodyPr/>
          <a:lstStyle/>
          <a:p>
            <a:pPr>
              <a:defRPr/>
            </a:pPr>
            <a:r>
              <a:rPr lang="en-US" dirty="0" smtClean="0"/>
              <a:t>RF-ADMN-130</a:t>
            </a:r>
            <a:endParaRPr lang="en-US" dirty="0"/>
          </a:p>
        </p:txBody>
      </p:sp>
      <p:sp>
        <p:nvSpPr>
          <p:cNvPr id="30" name="Rectangle 2"/>
          <p:cNvSpPr>
            <a:spLocks noChangeArrowheads="1"/>
          </p:cNvSpPr>
          <p:nvPr/>
        </p:nvSpPr>
        <p:spPr bwMode="auto">
          <a:xfrm>
            <a:off x="458550" y="2771775"/>
            <a:ext cx="18288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Windows Task </a:t>
            </a:r>
          </a:p>
          <a:p>
            <a:pPr algn="ctr"/>
            <a:r>
              <a:rPr lang="en-US" sz="1800" dirty="0">
                <a:solidFill>
                  <a:schemeClr val="bg1"/>
                </a:solidFill>
                <a:effectLst>
                  <a:outerShdw blurRad="38100" dist="38100" dir="2700000" algn="tl">
                    <a:srgbClr val="000000">
                      <a:alpha val="43137"/>
                    </a:srgbClr>
                  </a:outerShdw>
                </a:effectLst>
                <a:latin typeface="+mj-lt"/>
                <a:cs typeface="Arial" charset="0"/>
              </a:rPr>
              <a:t>Scheduler</a:t>
            </a:r>
          </a:p>
        </p:txBody>
      </p:sp>
      <p:sp>
        <p:nvSpPr>
          <p:cNvPr id="31" name="Rectangle 4"/>
          <p:cNvSpPr>
            <a:spLocks noChangeArrowheads="1"/>
          </p:cNvSpPr>
          <p:nvPr/>
        </p:nvSpPr>
        <p:spPr bwMode="auto">
          <a:xfrm>
            <a:off x="6979103" y="1247775"/>
            <a:ext cx="1676400" cy="1298448"/>
          </a:xfrm>
          <a:prstGeom prst="roundRect">
            <a:avLst/>
          </a:prstGeom>
          <a:solidFill>
            <a:schemeClr val="accent1"/>
          </a:solidFill>
          <a:ln w="9525">
            <a:noFill/>
            <a:miter lim="800000"/>
            <a:headEnd/>
            <a:tailEnd/>
          </a:ln>
        </p:spPr>
        <p:txBody>
          <a:bodyPr wrap="none" anchor="ctr"/>
          <a:lstStyle/>
          <a:p>
            <a:pPr algn="ctr"/>
            <a:r>
              <a:rPr lang="en-US" sz="1800">
                <a:solidFill>
                  <a:schemeClr val="bg1"/>
                </a:solidFill>
                <a:effectLst>
                  <a:outerShdw blurRad="38100" dist="38100" dir="2700000" algn="tl">
                    <a:srgbClr val="000000">
                      <a:alpha val="43137"/>
                    </a:srgbClr>
                  </a:outerShdw>
                </a:effectLst>
                <a:latin typeface="+mj-lt"/>
                <a:cs typeface="Arial" charset="0"/>
              </a:rPr>
              <a:t>Document </a:t>
            </a:r>
          </a:p>
          <a:p>
            <a:pPr algn="ctr"/>
            <a:r>
              <a:rPr lang="en-US" sz="1800">
                <a:solidFill>
                  <a:schemeClr val="bg1"/>
                </a:solidFill>
                <a:effectLst>
                  <a:outerShdw blurRad="38100" dist="38100" dir="2700000" algn="tl">
                    <a:srgbClr val="000000">
                      <a:alpha val="43137"/>
                    </a:srgbClr>
                  </a:outerShdw>
                </a:effectLst>
                <a:latin typeface="+mj-lt"/>
                <a:cs typeface="Arial" charset="0"/>
              </a:rPr>
              <a:t>Service</a:t>
            </a:r>
          </a:p>
        </p:txBody>
      </p:sp>
      <p:sp>
        <p:nvSpPr>
          <p:cNvPr id="32" name="Rectangle 5"/>
          <p:cNvSpPr>
            <a:spLocks noChangeArrowheads="1"/>
          </p:cNvSpPr>
          <p:nvPr/>
        </p:nvSpPr>
        <p:spPr bwMode="auto">
          <a:xfrm>
            <a:off x="6979103" y="2771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Printer</a:t>
            </a:r>
          </a:p>
        </p:txBody>
      </p:sp>
      <p:sp>
        <p:nvSpPr>
          <p:cNvPr id="33" name="Rectangle 6"/>
          <p:cNvSpPr>
            <a:spLocks noChangeArrowheads="1"/>
          </p:cNvSpPr>
          <p:nvPr/>
        </p:nvSpPr>
        <p:spPr bwMode="auto">
          <a:xfrm>
            <a:off x="6979103" y="4295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Email</a:t>
            </a:r>
          </a:p>
          <a:p>
            <a:pPr algn="ctr"/>
            <a:r>
              <a:rPr lang="en-US" sz="1800" dirty="0">
                <a:solidFill>
                  <a:schemeClr val="bg1"/>
                </a:solidFill>
                <a:effectLst>
                  <a:outerShdw blurRad="38100" dist="38100" dir="2700000" algn="tl">
                    <a:srgbClr val="000000">
                      <a:alpha val="43137"/>
                    </a:srgbClr>
                  </a:outerShdw>
                </a:effectLst>
                <a:latin typeface="+mj-lt"/>
                <a:cs typeface="Arial" charset="0"/>
              </a:rPr>
              <a:t>Notifications</a:t>
            </a:r>
          </a:p>
        </p:txBody>
      </p:sp>
      <p:sp>
        <p:nvSpPr>
          <p:cNvPr id="34" name="Text Box 11"/>
          <p:cNvSpPr txBox="1">
            <a:spLocks noChangeArrowheads="1"/>
          </p:cNvSpPr>
          <p:nvPr/>
        </p:nvSpPr>
        <p:spPr bwMode="auto">
          <a:xfrm>
            <a:off x="2275115" y="3000375"/>
            <a:ext cx="1359940" cy="307777"/>
          </a:xfrm>
          <a:prstGeom prst="rect">
            <a:avLst/>
          </a:prstGeom>
          <a:noFill/>
          <a:ln w="9525">
            <a:noFill/>
            <a:miter lim="800000"/>
            <a:headEnd/>
            <a:tailEnd/>
          </a:ln>
        </p:spPr>
        <p:txBody>
          <a:bodyPr wrap="square">
            <a:spAutoFit/>
          </a:bodyPr>
          <a:lstStyle/>
          <a:p>
            <a:pPr algn="ctr"/>
            <a:r>
              <a:rPr lang="en-US" sz="1400" dirty="0">
                <a:latin typeface="+mj-lt"/>
                <a:cs typeface="Arial" charset="0"/>
              </a:rPr>
              <a:t>Batch ID</a:t>
            </a:r>
          </a:p>
        </p:txBody>
      </p:sp>
      <p:sp>
        <p:nvSpPr>
          <p:cNvPr id="35" name="Text Box 13"/>
          <p:cNvSpPr txBox="1">
            <a:spLocks noChangeArrowheads="1"/>
          </p:cNvSpPr>
          <p:nvPr/>
        </p:nvSpPr>
        <p:spPr bwMode="auto">
          <a:xfrm>
            <a:off x="3648075" y="4086225"/>
            <a:ext cx="2362200" cy="1708160"/>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Runs Reports in Batch Queue</a:t>
            </a:r>
          </a:p>
          <a:p>
            <a:pPr algn="l">
              <a:spcBef>
                <a:spcPct val="50000"/>
              </a:spcBef>
              <a:buFontTx/>
              <a:buChar char="-"/>
            </a:pPr>
            <a:r>
              <a:rPr lang="en-US" sz="1400" dirty="0">
                <a:latin typeface="+mj-lt"/>
                <a:cs typeface="Arial" charset="0"/>
              </a:rPr>
              <a:t> For each Report:</a:t>
            </a:r>
          </a:p>
          <a:p>
            <a:pPr lvl="1" algn="l">
              <a:spcBef>
                <a:spcPct val="50000"/>
              </a:spcBef>
              <a:buFontTx/>
              <a:buChar char="-"/>
            </a:pPr>
            <a:r>
              <a:rPr lang="en-US" sz="1400" dirty="0">
                <a:latin typeface="+mj-lt"/>
                <a:cs typeface="Arial" charset="0"/>
              </a:rPr>
              <a:t> Queries Data Source</a:t>
            </a:r>
          </a:p>
          <a:p>
            <a:pPr lvl="1" algn="l">
              <a:spcBef>
                <a:spcPct val="50000"/>
              </a:spcBef>
              <a:buFontTx/>
              <a:buChar char="-"/>
            </a:pPr>
            <a:r>
              <a:rPr lang="en-US" sz="1400" dirty="0">
                <a:latin typeface="+mj-lt"/>
                <a:cs typeface="Arial" charset="0"/>
              </a:rPr>
              <a:t> Renders Report</a:t>
            </a:r>
          </a:p>
        </p:txBody>
      </p:sp>
      <p:sp>
        <p:nvSpPr>
          <p:cNvPr id="36" name="Text Box 14"/>
          <p:cNvSpPr txBox="1">
            <a:spLocks noChangeArrowheads="1"/>
          </p:cNvSpPr>
          <p:nvPr/>
        </p:nvSpPr>
        <p:spPr bwMode="auto">
          <a:xfrm>
            <a:off x="458550" y="4067175"/>
            <a:ext cx="2362200" cy="1277273"/>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Fires at time interval appropriate for batch queue</a:t>
            </a:r>
          </a:p>
          <a:p>
            <a:pPr algn="l">
              <a:spcBef>
                <a:spcPct val="50000"/>
              </a:spcBef>
              <a:buFontTx/>
              <a:buChar char="-"/>
            </a:pPr>
            <a:r>
              <a:rPr lang="en-US" sz="1400" dirty="0">
                <a:latin typeface="+mj-lt"/>
                <a:cs typeface="Arial" charset="0"/>
              </a:rPr>
              <a:t> e.g. Daily, Weekly, Monthly</a:t>
            </a:r>
          </a:p>
        </p:txBody>
      </p:sp>
      <p:sp>
        <p:nvSpPr>
          <p:cNvPr id="37" name="Text Box 26"/>
          <p:cNvSpPr txBox="1">
            <a:spLocks noChangeArrowheads="1"/>
          </p:cNvSpPr>
          <p:nvPr/>
        </p:nvSpPr>
        <p:spPr bwMode="auto">
          <a:xfrm>
            <a:off x="3648075" y="2254250"/>
            <a:ext cx="1828800" cy="523220"/>
          </a:xfrm>
          <a:prstGeom prst="rect">
            <a:avLst/>
          </a:prstGeom>
          <a:noFill/>
          <a:ln w="9525">
            <a:noFill/>
            <a:miter lim="800000"/>
            <a:headEnd/>
            <a:tailEnd/>
          </a:ln>
        </p:spPr>
        <p:txBody>
          <a:bodyPr wrap="square">
            <a:spAutoFit/>
          </a:bodyPr>
          <a:lstStyle/>
          <a:p>
            <a:pPr algn="ctr">
              <a:spcBef>
                <a:spcPct val="50000"/>
              </a:spcBef>
            </a:pPr>
            <a:r>
              <a:rPr lang="en-US" sz="1400" dirty="0">
                <a:latin typeface="+mj-lt"/>
                <a:cs typeface="Arial" charset="0"/>
              </a:rPr>
              <a:t>Report Batch Processor</a:t>
            </a:r>
          </a:p>
        </p:txBody>
      </p:sp>
      <p:grpSp>
        <p:nvGrpSpPr>
          <p:cNvPr id="38" name="Group 37"/>
          <p:cNvGrpSpPr/>
          <p:nvPr/>
        </p:nvGrpSpPr>
        <p:grpSpPr>
          <a:xfrm>
            <a:off x="3648075" y="2771775"/>
            <a:ext cx="1828800" cy="1298448"/>
            <a:chOff x="3655219" y="2771775"/>
            <a:chExt cx="1828800" cy="1298448"/>
          </a:xfrm>
        </p:grpSpPr>
        <p:sp>
          <p:nvSpPr>
            <p:cNvPr id="39" name="Rectangle 37"/>
            <p:cNvSpPr>
              <a:spLocks noChangeArrowheads="1"/>
            </p:cNvSpPr>
            <p:nvPr/>
          </p:nvSpPr>
          <p:spPr bwMode="auto">
            <a:xfrm>
              <a:off x="3655219"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grpSp>
          <p:nvGrpSpPr>
            <p:cNvPr id="40" name="Group 40"/>
            <p:cNvGrpSpPr/>
            <p:nvPr/>
          </p:nvGrpSpPr>
          <p:grpSpPr>
            <a:xfrm>
              <a:off x="3764757" y="3067000"/>
              <a:ext cx="1609726" cy="749079"/>
              <a:chOff x="561681" y="1295399"/>
              <a:chExt cx="7696200" cy="3581401"/>
            </a:xfrm>
          </p:grpSpPr>
          <p:sp>
            <p:nvSpPr>
              <p:cNvPr id="41" name="AutoShape 13"/>
              <p:cNvSpPr>
                <a:spLocks noChangeArrowheads="1"/>
              </p:cNvSpPr>
              <p:nvPr/>
            </p:nvSpPr>
            <p:spPr bwMode="auto">
              <a:xfrm>
                <a:off x="2542881" y="3352800"/>
                <a:ext cx="1295400" cy="1524000"/>
              </a:xfrm>
              <a:prstGeom prst="can">
                <a:avLst>
                  <a:gd name="adj" fmla="val 29412"/>
                </a:avLst>
              </a:prstGeom>
              <a:solidFill>
                <a:schemeClr val="accent1"/>
              </a:solidFill>
              <a:ln w="9525">
                <a:noFill/>
                <a:miter lim="800000"/>
                <a:headEnd/>
                <a:tailEnd/>
              </a:ln>
              <a:effectLst/>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42" name="AutoShape 14"/>
              <p:cNvSpPr>
                <a:spLocks noChangeArrowheads="1"/>
              </p:cNvSpPr>
              <p:nvPr/>
            </p:nvSpPr>
            <p:spPr bwMode="auto">
              <a:xfrm>
                <a:off x="7343481" y="2266950"/>
                <a:ext cx="914400" cy="9429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sp>
            <p:nvSpPr>
              <p:cNvPr id="43" name="Rectangle 17"/>
              <p:cNvSpPr>
                <a:spLocks noChangeArrowheads="1"/>
              </p:cNvSpPr>
              <p:nvPr/>
            </p:nvSpPr>
            <p:spPr bwMode="auto">
              <a:xfrm>
                <a:off x="5057481" y="2228850"/>
                <a:ext cx="13716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4" name="Rectangle 18"/>
              <p:cNvSpPr>
                <a:spLocks noChangeArrowheads="1"/>
              </p:cNvSpPr>
              <p:nvPr/>
            </p:nvSpPr>
            <p:spPr bwMode="auto">
              <a:xfrm>
                <a:off x="2542881" y="1352550"/>
                <a:ext cx="12954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5" name="AutoShape 24"/>
              <p:cNvSpPr>
                <a:spLocks noChangeArrowheads="1"/>
              </p:cNvSpPr>
              <p:nvPr/>
            </p:nvSpPr>
            <p:spPr bwMode="auto">
              <a:xfrm>
                <a:off x="561681" y="1295399"/>
                <a:ext cx="1066800" cy="11334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cxnSp>
            <p:nvCxnSpPr>
              <p:cNvPr id="46" name="Elbow Connector 45"/>
              <p:cNvCxnSpPr>
                <a:stCxn id="45" idx="3"/>
                <a:endCxn id="44" idx="1"/>
              </p:cNvCxnSpPr>
              <p:nvPr/>
            </p:nvCxnSpPr>
            <p:spPr>
              <a:xfrm>
                <a:off x="1628481" y="1862137"/>
                <a:ext cx="914400" cy="1191"/>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44" idx="3"/>
                <a:endCxn id="43" idx="1"/>
              </p:cNvCxnSpPr>
              <p:nvPr/>
            </p:nvCxnSpPr>
            <p:spPr>
              <a:xfrm>
                <a:off x="3838281" y="1863328"/>
                <a:ext cx="1219200" cy="87630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8" name="Elbow Connector 47"/>
              <p:cNvCxnSpPr>
                <a:stCxn id="41" idx="4"/>
                <a:endCxn id="43" idx="1"/>
              </p:cNvCxnSpPr>
              <p:nvPr/>
            </p:nvCxnSpPr>
            <p:spPr>
              <a:xfrm flipV="1">
                <a:off x="3838281" y="2739628"/>
                <a:ext cx="1219200" cy="1375172"/>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9" name="Elbow Connector 48"/>
              <p:cNvCxnSpPr>
                <a:stCxn id="43" idx="3"/>
                <a:endCxn id="42" idx="1"/>
              </p:cNvCxnSpPr>
              <p:nvPr/>
            </p:nvCxnSpPr>
            <p:spPr>
              <a:xfrm flipV="1">
                <a:off x="6429081" y="2738438"/>
                <a:ext cx="914400" cy="119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grpSp>
      </p:grpSp>
      <p:cxnSp>
        <p:nvCxnSpPr>
          <p:cNvPr id="50" name="Elbow Connector 49"/>
          <p:cNvCxnSpPr>
            <a:stCxn id="30" idx="3"/>
            <a:endCxn id="39" idx="1"/>
          </p:cNvCxnSpPr>
          <p:nvPr/>
        </p:nvCxnSpPr>
        <p:spPr>
          <a:xfrm>
            <a:off x="2287350" y="3420999"/>
            <a:ext cx="1360725"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Elbow Connector 50"/>
          <p:cNvCxnSpPr>
            <a:stCxn id="39" idx="3"/>
            <a:endCxn id="31" idx="1"/>
          </p:cNvCxnSpPr>
          <p:nvPr/>
        </p:nvCxnSpPr>
        <p:spPr>
          <a:xfrm flipV="1">
            <a:off x="5476875" y="1896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39" idx="3"/>
            <a:endCxn id="32" idx="1"/>
          </p:cNvCxnSpPr>
          <p:nvPr/>
        </p:nvCxnSpPr>
        <p:spPr>
          <a:xfrm>
            <a:off x="5476875" y="3420999"/>
            <a:ext cx="1502228"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9" idx="3"/>
            <a:endCxn id="33" idx="1"/>
          </p:cNvCxnSpPr>
          <p:nvPr/>
        </p:nvCxnSpPr>
        <p:spPr>
          <a:xfrm>
            <a:off x="5476875" y="3420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50"/>
                                        </p:tgtEl>
                                        <p:attrNameLst>
                                          <p:attrName>stroke.color</p:attrName>
                                        </p:attrNameLst>
                                      </p:cBhvr>
                                      <p:to>
                                        <a:schemeClr val="accent2"/>
                                      </p:to>
                                    </p:animClr>
                                    <p:set>
                                      <p:cBhvr>
                                        <p:cTn id="7" dur="500" fill="hold"/>
                                        <p:tgtEl>
                                          <p:spTgt spid="50"/>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51"/>
                                        </p:tgtEl>
                                        <p:attrNameLst>
                                          <p:attrName>stroke.color</p:attrName>
                                        </p:attrNameLst>
                                      </p:cBhvr>
                                      <p:to>
                                        <a:schemeClr val="accent2"/>
                                      </p:to>
                                    </p:animClr>
                                    <p:set>
                                      <p:cBhvr>
                                        <p:cTn id="11" dur="500" fill="hold"/>
                                        <p:tgtEl>
                                          <p:spTgt spid="51"/>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52"/>
                                        </p:tgtEl>
                                        <p:attrNameLst>
                                          <p:attrName>stroke.color</p:attrName>
                                        </p:attrNameLst>
                                      </p:cBhvr>
                                      <p:to>
                                        <a:schemeClr val="accent2"/>
                                      </p:to>
                                    </p:animClr>
                                    <p:set>
                                      <p:cBhvr>
                                        <p:cTn id="14" dur="500" fill="hold"/>
                                        <p:tgtEl>
                                          <p:spTgt spid="52"/>
                                        </p:tgtEl>
                                        <p:attrNameLst>
                                          <p:attrName>stroke.on</p:attrName>
                                        </p:attrNameLst>
                                      </p:cBhvr>
                                      <p:to>
                                        <p:strVal val="true"/>
                                      </p:to>
                                    </p:set>
                                  </p:childTnLst>
                                </p:cTn>
                              </p:par>
                              <p:par>
                                <p:cTn id="15" presetID="7" presetClass="emph" presetSubtype="2" accel="50000" decel="50000" autoRev="1" fill="hold" nodeType="withEffect">
                                  <p:stCondLst>
                                    <p:cond delay="0"/>
                                  </p:stCondLst>
                                  <p:childTnLst>
                                    <p:animClr clrSpc="rgb">
                                      <p:cBhvr>
                                        <p:cTn id="16" dur="500" fill="hold"/>
                                        <p:tgtEl>
                                          <p:spTgt spid="53"/>
                                        </p:tgtEl>
                                        <p:attrNameLst>
                                          <p:attrName>stroke.color</p:attrName>
                                        </p:attrNameLst>
                                      </p:cBhvr>
                                      <p:to>
                                        <a:schemeClr val="accent2"/>
                                      </p:to>
                                    </p:animClr>
                                    <p:set>
                                      <p:cBhvr>
                                        <p:cTn id="17" dur="500" fill="hold"/>
                                        <p:tgtEl>
                                          <p:spTgt spid="5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1333500" y="1295400"/>
            <a:ext cx="6477000" cy="4267200"/>
          </a:xfrm>
          <a:prstGeom prst="rect">
            <a:avLst/>
          </a:prstGeom>
          <a:solidFill>
            <a:schemeClr val="bg1"/>
          </a:solidFill>
          <a:ln w="57150">
            <a:solidFill>
              <a:schemeClr val="tx1">
                <a:lumMod val="75000"/>
                <a:lumOff val="25000"/>
              </a:schemeClr>
            </a:solidFill>
            <a:miter lim="800000"/>
            <a:headEnd/>
            <a:tailEnd/>
          </a:ln>
          <a:effectLst/>
        </p:spPr>
        <p:txBody>
          <a:bodyPr wrap="none" anchor="ctr"/>
          <a:lstStyle/>
          <a:p>
            <a:endParaRPr lang="en-US">
              <a:latin typeface="+mj-lt"/>
            </a:endParaRPr>
          </a:p>
        </p:txBody>
      </p:sp>
      <p:sp>
        <p:nvSpPr>
          <p:cNvPr id="44035" name="Rectangle 3"/>
          <p:cNvSpPr>
            <a:spLocks noChangeArrowheads="1"/>
          </p:cNvSpPr>
          <p:nvPr/>
        </p:nvSpPr>
        <p:spPr bwMode="auto">
          <a:xfrm>
            <a:off x="1813543" y="1592714"/>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 </a:t>
            </a:r>
            <a:r>
              <a:rPr lang="en-US" sz="1800" dirty="0" err="1">
                <a:solidFill>
                  <a:schemeClr val="bg1"/>
                </a:solidFill>
                <a:effectLst>
                  <a:outerShdw blurRad="38100" dist="38100" dir="2700000" algn="tl">
                    <a:srgbClr val="000000">
                      <a:alpha val="43137"/>
                    </a:srgbClr>
                  </a:outerShdw>
                </a:effectLst>
                <a:latin typeface="+mj-lt"/>
                <a:cs typeface="Arial" charset="0"/>
              </a:rPr>
              <a:t>Iterator</a:t>
            </a:r>
            <a:endParaRPr lang="en-US" sz="1800" dirty="0">
              <a:solidFill>
                <a:schemeClr val="bg1"/>
              </a:solidFill>
              <a:effectLst>
                <a:outerShdw blurRad="38100" dist="38100" dir="2700000" algn="tl">
                  <a:srgbClr val="000000">
                    <a:alpha val="43137"/>
                  </a:srgbClr>
                </a:outerShdw>
              </a:effectLst>
              <a:latin typeface="+mj-lt"/>
              <a:cs typeface="Arial" charset="0"/>
            </a:endParaRPr>
          </a:p>
          <a:p>
            <a:r>
              <a:rPr lang="en-US" sz="1800" dirty="0">
                <a:solidFill>
                  <a:schemeClr val="bg1"/>
                </a:solidFill>
                <a:effectLst>
                  <a:outerShdw blurRad="38100" dist="38100" dir="2700000" algn="tl">
                    <a:srgbClr val="000000">
                      <a:alpha val="43137"/>
                    </a:srgbClr>
                  </a:outerShdw>
                </a:effectLst>
                <a:latin typeface="+mj-lt"/>
                <a:cs typeface="Arial" charset="0"/>
              </a:rPr>
              <a:t>(C#)</a:t>
            </a:r>
          </a:p>
        </p:txBody>
      </p:sp>
      <p:sp>
        <p:nvSpPr>
          <p:cNvPr id="44036" name="Rectangle 4"/>
          <p:cNvSpPr>
            <a:spLocks noChangeArrowheads="1"/>
          </p:cNvSpPr>
          <p:nvPr/>
        </p:nvSpPr>
        <p:spPr bwMode="auto">
          <a:xfrm>
            <a:off x="1813543" y="3951520"/>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a:t>
            </a:r>
          </a:p>
          <a:p>
            <a:r>
              <a:rPr lang="en-US" sz="1800" dirty="0">
                <a:solidFill>
                  <a:schemeClr val="bg1"/>
                </a:solidFill>
                <a:effectLst>
                  <a:outerShdw blurRad="38100" dist="38100" dir="2700000" algn="tl">
                    <a:srgbClr val="000000">
                      <a:alpha val="43137"/>
                    </a:srgbClr>
                  </a:outerShdw>
                </a:effectLst>
                <a:latin typeface="+mj-lt"/>
                <a:cs typeface="Arial" charset="0"/>
              </a:rPr>
              <a:t>Coordinator </a:t>
            </a:r>
          </a:p>
          <a:p>
            <a:r>
              <a:rPr lang="en-US" sz="1800" dirty="0">
                <a:solidFill>
                  <a:schemeClr val="bg1"/>
                </a:solidFill>
                <a:effectLst>
                  <a:outerShdw blurRad="38100" dist="38100" dir="2700000" algn="tl">
                    <a:srgbClr val="000000">
                      <a:alpha val="43137"/>
                    </a:srgbClr>
                  </a:outerShdw>
                </a:effectLst>
                <a:latin typeface="+mj-lt"/>
                <a:cs typeface="Arial" charset="0"/>
              </a:rPr>
              <a:t>(Progress </a:t>
            </a:r>
          </a:p>
          <a:p>
            <a:r>
              <a:rPr lang="en-US" sz="1800" dirty="0">
                <a:solidFill>
                  <a:schemeClr val="bg1"/>
                </a:solidFill>
                <a:effectLst>
                  <a:outerShdw blurRad="38100" dist="38100" dir="2700000" algn="tl">
                    <a:srgbClr val="000000">
                      <a:alpha val="43137"/>
                    </a:srgbClr>
                  </a:outerShdw>
                </a:effectLst>
                <a:latin typeface="+mj-lt"/>
                <a:cs typeface="Arial" charset="0"/>
              </a:rPr>
              <a:t>App Server)</a:t>
            </a:r>
          </a:p>
        </p:txBody>
      </p:sp>
      <p:sp>
        <p:nvSpPr>
          <p:cNvPr id="44038" name="AutoShape 6"/>
          <p:cNvSpPr>
            <a:spLocks noChangeArrowheads="1"/>
          </p:cNvSpPr>
          <p:nvPr/>
        </p:nvSpPr>
        <p:spPr bwMode="auto">
          <a:xfrm>
            <a:off x="420171" y="2111827"/>
            <a:ext cx="1295400" cy="257175"/>
          </a:xfrm>
          <a:prstGeom prst="rightArrow">
            <a:avLst>
              <a:gd name="adj1" fmla="val 50000"/>
              <a:gd name="adj2" fmla="val 125926"/>
            </a:avLst>
          </a:prstGeom>
          <a:solidFill>
            <a:schemeClr val="accent2"/>
          </a:solidFill>
          <a:ln w="9525">
            <a:noFill/>
            <a:miter lim="800000"/>
            <a:headEnd/>
            <a:tailEnd/>
          </a:ln>
          <a:effectLst/>
        </p:spPr>
        <p:txBody>
          <a:bodyPr wrap="none" anchor="ctr"/>
          <a:lstStyle/>
          <a:p>
            <a:endParaRPr lang="en-US">
              <a:latin typeface="+mj-lt"/>
            </a:endParaRPr>
          </a:p>
        </p:txBody>
      </p:sp>
      <p:sp>
        <p:nvSpPr>
          <p:cNvPr id="44039" name="AutoShape 7"/>
          <p:cNvSpPr>
            <a:spLocks noChangeArrowheads="1"/>
          </p:cNvSpPr>
          <p:nvPr/>
        </p:nvSpPr>
        <p:spPr bwMode="auto">
          <a:xfrm>
            <a:off x="3772971" y="2111827"/>
            <a:ext cx="1524000" cy="257175"/>
          </a:xfrm>
          <a:prstGeom prst="rightArrow">
            <a:avLst>
              <a:gd name="adj1" fmla="val 50000"/>
              <a:gd name="adj2" fmla="val 148148"/>
            </a:avLst>
          </a:prstGeom>
          <a:solidFill>
            <a:schemeClr val="accent2"/>
          </a:solidFill>
          <a:ln w="9525">
            <a:noFill/>
            <a:miter lim="800000"/>
            <a:headEnd/>
            <a:tailEnd/>
          </a:ln>
          <a:effectLst/>
        </p:spPr>
        <p:txBody>
          <a:bodyPr wrap="none" anchor="ctr"/>
          <a:lstStyle/>
          <a:p>
            <a:endParaRPr lang="en-US">
              <a:latin typeface="+mj-lt"/>
            </a:endParaRPr>
          </a:p>
        </p:txBody>
      </p:sp>
      <p:sp>
        <p:nvSpPr>
          <p:cNvPr id="44041" name="Text Box 9"/>
          <p:cNvSpPr txBox="1">
            <a:spLocks noChangeArrowheads="1"/>
          </p:cNvSpPr>
          <p:nvPr/>
        </p:nvSpPr>
        <p:spPr bwMode="auto">
          <a:xfrm>
            <a:off x="272150" y="2514596"/>
            <a:ext cx="1132114" cy="685800"/>
          </a:xfrm>
          <a:prstGeom prst="rect">
            <a:avLst/>
          </a:prstGeom>
          <a:noFill/>
          <a:ln w="9525">
            <a:noFill/>
            <a:miter lim="800000"/>
            <a:headEnd/>
            <a:tailEnd/>
          </a:ln>
          <a:effectLst/>
        </p:spPr>
        <p:txBody>
          <a:bodyPr wrap="square">
            <a:spAutoFit/>
          </a:bodyPr>
          <a:lstStyle/>
          <a:p>
            <a:pPr algn="l">
              <a:spcBef>
                <a:spcPct val="50000"/>
              </a:spcBef>
            </a:pPr>
            <a:r>
              <a:rPr lang="en-US" sz="1800" b="1" dirty="0">
                <a:latin typeface="+mj-lt"/>
                <a:cs typeface="Arial" charset="0"/>
              </a:rPr>
              <a:t>Input:</a:t>
            </a:r>
          </a:p>
          <a:p>
            <a:pPr algn="l">
              <a:spcBef>
                <a:spcPct val="50000"/>
              </a:spcBef>
            </a:pPr>
            <a:r>
              <a:rPr lang="en-US" sz="1400" dirty="0">
                <a:latin typeface="+mj-lt"/>
                <a:cs typeface="Arial" charset="0"/>
              </a:rPr>
              <a:t>- Batch ID</a:t>
            </a:r>
          </a:p>
        </p:txBody>
      </p:sp>
      <p:sp>
        <p:nvSpPr>
          <p:cNvPr id="44042" name="Text Box 10"/>
          <p:cNvSpPr txBox="1">
            <a:spLocks noChangeArrowheads="1"/>
          </p:cNvSpPr>
          <p:nvPr/>
        </p:nvSpPr>
        <p:spPr bwMode="auto">
          <a:xfrm>
            <a:off x="7837716" y="2514598"/>
            <a:ext cx="1371600" cy="1338828"/>
          </a:xfrm>
          <a:prstGeom prst="rect">
            <a:avLst/>
          </a:prstGeom>
          <a:noFill/>
          <a:ln w="9525">
            <a:noFill/>
            <a:miter lim="800000"/>
            <a:headEnd/>
            <a:tailEnd/>
          </a:ln>
          <a:effectLst/>
        </p:spPr>
        <p:txBody>
          <a:bodyPr>
            <a:spAutoFit/>
          </a:bodyPr>
          <a:lstStyle/>
          <a:p>
            <a:pPr algn="l">
              <a:spcBef>
                <a:spcPct val="50000"/>
              </a:spcBef>
            </a:pPr>
            <a:r>
              <a:rPr lang="en-US" sz="1800" b="1" dirty="0">
                <a:latin typeface="+mj-lt"/>
                <a:cs typeface="Arial" charset="0"/>
              </a:rPr>
              <a:t>Output:</a:t>
            </a:r>
          </a:p>
          <a:p>
            <a:pPr algn="l">
              <a:spcBef>
                <a:spcPct val="50000"/>
              </a:spcBef>
            </a:pPr>
            <a:r>
              <a:rPr lang="en-US" sz="1400" dirty="0">
                <a:latin typeface="+mj-lt"/>
                <a:cs typeface="Arial" charset="0"/>
              </a:rPr>
              <a:t>- </a:t>
            </a:r>
            <a:r>
              <a:rPr lang="en-US" sz="1400" dirty="0" smtClean="0">
                <a:latin typeface="+mj-lt"/>
                <a:cs typeface="Arial" charset="0"/>
              </a:rPr>
              <a:t>Printer</a:t>
            </a:r>
            <a:endParaRPr lang="en-US" sz="1400" dirty="0">
              <a:latin typeface="+mj-lt"/>
              <a:cs typeface="Arial" charset="0"/>
            </a:endParaRPr>
          </a:p>
          <a:p>
            <a:pPr algn="l">
              <a:spcBef>
                <a:spcPct val="50000"/>
              </a:spcBef>
            </a:pPr>
            <a:r>
              <a:rPr lang="en-US" sz="1400" dirty="0">
                <a:latin typeface="+mj-lt"/>
                <a:cs typeface="Arial" charset="0"/>
              </a:rPr>
              <a:t>- Doc </a:t>
            </a:r>
            <a:r>
              <a:rPr lang="en-US" sz="1400" dirty="0" smtClean="0">
                <a:latin typeface="+mj-lt"/>
                <a:cs typeface="Arial" charset="0"/>
              </a:rPr>
              <a:t>service</a:t>
            </a:r>
            <a:endParaRPr lang="en-US" sz="1400" dirty="0">
              <a:latin typeface="+mj-lt"/>
              <a:cs typeface="Arial" charset="0"/>
            </a:endParaRPr>
          </a:p>
          <a:p>
            <a:pPr algn="l">
              <a:spcBef>
                <a:spcPct val="50000"/>
              </a:spcBef>
            </a:pPr>
            <a:r>
              <a:rPr lang="en-US" sz="1400" dirty="0">
                <a:latin typeface="+mj-lt"/>
                <a:cs typeface="Arial" charset="0"/>
              </a:rPr>
              <a:t>- Email</a:t>
            </a:r>
          </a:p>
        </p:txBody>
      </p:sp>
      <p:sp>
        <p:nvSpPr>
          <p:cNvPr id="44043" name="AutoShape 11"/>
          <p:cNvSpPr>
            <a:spLocks noChangeArrowheads="1"/>
          </p:cNvSpPr>
          <p:nvPr/>
        </p:nvSpPr>
        <p:spPr bwMode="auto">
          <a:xfrm>
            <a:off x="7539431" y="2111827"/>
            <a:ext cx="1295400" cy="257175"/>
          </a:xfrm>
          <a:prstGeom prst="rightArrow">
            <a:avLst>
              <a:gd name="adj1" fmla="val 50000"/>
              <a:gd name="adj2" fmla="val 125926"/>
            </a:avLst>
          </a:prstGeom>
          <a:solidFill>
            <a:schemeClr val="accent2"/>
          </a:solidFill>
          <a:ln w="9525">
            <a:noFill/>
            <a:miter lim="800000"/>
            <a:headEnd/>
            <a:tailEnd/>
          </a:ln>
          <a:effectLst/>
        </p:spPr>
        <p:txBody>
          <a:bodyPr wrap="none" anchor="ctr"/>
          <a:lstStyle/>
          <a:p>
            <a:endParaRPr lang="en-US">
              <a:latin typeface="+mj-lt"/>
            </a:endParaRPr>
          </a:p>
        </p:txBody>
      </p:sp>
      <p:sp>
        <p:nvSpPr>
          <p:cNvPr id="44044" name="Text Box 12"/>
          <p:cNvSpPr txBox="1">
            <a:spLocks noChangeArrowheads="1"/>
          </p:cNvSpPr>
          <p:nvPr/>
        </p:nvSpPr>
        <p:spPr bwMode="auto">
          <a:xfrm>
            <a:off x="3766457" y="1592716"/>
            <a:ext cx="1545772" cy="366712"/>
          </a:xfrm>
          <a:prstGeom prst="rect">
            <a:avLst/>
          </a:prstGeom>
          <a:noFill/>
          <a:ln w="9525">
            <a:noFill/>
            <a:miter lim="800000"/>
            <a:headEnd/>
            <a:tailEnd/>
          </a:ln>
          <a:effectLst/>
        </p:spPr>
        <p:txBody>
          <a:bodyPr wrap="square">
            <a:spAutoFit/>
          </a:bodyPr>
          <a:lstStyle/>
          <a:p>
            <a:pPr>
              <a:spcBef>
                <a:spcPct val="50000"/>
              </a:spcBef>
            </a:pPr>
            <a:r>
              <a:rPr lang="en-US" sz="1800" dirty="0" err="1">
                <a:latin typeface="+mj-lt"/>
                <a:cs typeface="Arial" charset="0"/>
              </a:rPr>
              <a:t>rptsr_mstr</a:t>
            </a:r>
            <a:r>
              <a:rPr lang="en-US" sz="1800" dirty="0">
                <a:latin typeface="+mj-lt"/>
                <a:cs typeface="Arial" charset="0"/>
              </a:rPr>
              <a:t> ID</a:t>
            </a:r>
          </a:p>
        </p:txBody>
      </p:sp>
      <p:sp>
        <p:nvSpPr>
          <p:cNvPr id="44045" name="AutoShape 13"/>
          <p:cNvSpPr>
            <a:spLocks noChangeArrowheads="1"/>
          </p:cNvSpPr>
          <p:nvPr/>
        </p:nvSpPr>
        <p:spPr bwMode="auto">
          <a:xfrm>
            <a:off x="3544371" y="4038600"/>
            <a:ext cx="838200" cy="257175"/>
          </a:xfrm>
          <a:prstGeom prst="rightArrow">
            <a:avLst>
              <a:gd name="adj1" fmla="val 50000"/>
              <a:gd name="adj2" fmla="val 81481"/>
            </a:avLst>
          </a:prstGeom>
          <a:solidFill>
            <a:schemeClr val="accent2"/>
          </a:solidFill>
          <a:ln w="9525">
            <a:noFill/>
            <a:miter lim="800000"/>
            <a:headEnd/>
            <a:tailEnd/>
          </a:ln>
          <a:effectLst/>
        </p:spPr>
        <p:txBody>
          <a:bodyPr wrap="none" anchor="ctr"/>
          <a:lstStyle/>
          <a:p>
            <a:endParaRPr lang="en-US">
              <a:latin typeface="+mj-lt"/>
            </a:endParaRPr>
          </a:p>
        </p:txBody>
      </p:sp>
      <p:sp>
        <p:nvSpPr>
          <p:cNvPr id="44046" name="AutoShape 14"/>
          <p:cNvSpPr>
            <a:spLocks noChangeArrowheads="1"/>
          </p:cNvSpPr>
          <p:nvPr/>
        </p:nvSpPr>
        <p:spPr bwMode="auto">
          <a:xfrm>
            <a:off x="2020371" y="2971800"/>
            <a:ext cx="838200" cy="685800"/>
          </a:xfrm>
          <a:prstGeom prst="curvedUpArrow">
            <a:avLst>
              <a:gd name="adj1" fmla="val 24444"/>
              <a:gd name="adj2" fmla="val 48889"/>
              <a:gd name="adj3" fmla="val 33333"/>
            </a:avLst>
          </a:prstGeom>
          <a:solidFill>
            <a:schemeClr val="accent2"/>
          </a:solidFill>
          <a:ln w="9525">
            <a:noFill/>
            <a:miter lim="800000"/>
            <a:headEnd/>
            <a:tailEnd/>
          </a:ln>
          <a:effectLst/>
        </p:spPr>
        <p:txBody>
          <a:bodyPr wrap="none" anchor="ctr"/>
          <a:lstStyle/>
          <a:p>
            <a:endParaRPr lang="en-US">
              <a:latin typeface="+mj-lt"/>
            </a:endParaRPr>
          </a:p>
        </p:txBody>
      </p:sp>
      <p:sp>
        <p:nvSpPr>
          <p:cNvPr id="44047" name="Text Box 15"/>
          <p:cNvSpPr txBox="1">
            <a:spLocks noChangeArrowheads="1"/>
          </p:cNvSpPr>
          <p:nvPr/>
        </p:nvSpPr>
        <p:spPr bwMode="auto">
          <a:xfrm>
            <a:off x="2891231" y="3048000"/>
            <a:ext cx="2209800" cy="523220"/>
          </a:xfrm>
          <a:prstGeom prst="rect">
            <a:avLst/>
          </a:prstGeom>
          <a:noFill/>
          <a:ln w="9525">
            <a:noFill/>
            <a:miter lim="800000"/>
            <a:headEnd/>
            <a:tailEnd/>
          </a:ln>
          <a:effectLst/>
        </p:spPr>
        <p:txBody>
          <a:bodyPr>
            <a:spAutoFit/>
          </a:bodyPr>
          <a:lstStyle/>
          <a:p>
            <a:pPr algn="l">
              <a:spcBef>
                <a:spcPct val="50000"/>
              </a:spcBef>
            </a:pPr>
            <a:r>
              <a:rPr lang="en-US" sz="1400" dirty="0">
                <a:latin typeface="+mj-lt"/>
                <a:cs typeface="Arial" charset="0"/>
              </a:rPr>
              <a:t>Returns next </a:t>
            </a:r>
            <a:r>
              <a:rPr lang="en-US" sz="1400" dirty="0" err="1">
                <a:latin typeface="+mj-lt"/>
                <a:cs typeface="Arial" charset="0"/>
              </a:rPr>
              <a:t>rptsr_mstr</a:t>
            </a:r>
            <a:r>
              <a:rPr lang="en-US" sz="1400" dirty="0">
                <a:latin typeface="+mj-lt"/>
                <a:cs typeface="Arial" charset="0"/>
              </a:rPr>
              <a:t> ID to process</a:t>
            </a:r>
          </a:p>
        </p:txBody>
      </p:sp>
      <p:sp>
        <p:nvSpPr>
          <p:cNvPr id="44048" name="AutoShape 16"/>
          <p:cNvSpPr>
            <a:spLocks noChangeArrowheads="1"/>
          </p:cNvSpPr>
          <p:nvPr/>
        </p:nvSpPr>
        <p:spPr bwMode="auto">
          <a:xfrm>
            <a:off x="4567627" y="3712030"/>
            <a:ext cx="1295400" cy="1524000"/>
          </a:xfrm>
          <a:prstGeom prst="can">
            <a:avLst>
              <a:gd name="adj" fmla="val 29412"/>
            </a:avLst>
          </a:prstGeom>
          <a:solidFill>
            <a:schemeClr val="accent1"/>
          </a:solidFill>
          <a:ln w="9525">
            <a:noFill/>
            <a:round/>
            <a:headEnd/>
            <a:tailEnd/>
          </a:ln>
          <a:effectLst/>
        </p:spPr>
        <p:txBody>
          <a:bodyPr wrap="none" anchor="ctr"/>
          <a:lstStyle/>
          <a:p>
            <a:r>
              <a:rPr lang="en-US" sz="1800" dirty="0" err="1">
                <a:solidFill>
                  <a:schemeClr val="bg1"/>
                </a:solidFill>
                <a:effectLst>
                  <a:outerShdw blurRad="38100" dist="38100" dir="2700000" algn="tl">
                    <a:srgbClr val="000000">
                      <a:alpha val="43137"/>
                    </a:srgbClr>
                  </a:outerShdw>
                </a:effectLst>
                <a:latin typeface="+mj-lt"/>
                <a:cs typeface="Arial" charset="0"/>
              </a:rPr>
              <a:t>rptsr_mstr</a:t>
            </a:r>
            <a:endParaRPr lang="en-US" sz="1800" dirty="0">
              <a:solidFill>
                <a:schemeClr val="bg1"/>
              </a:solidFill>
              <a:effectLst>
                <a:outerShdw blurRad="38100" dist="38100" dir="2700000" algn="tl">
                  <a:srgbClr val="000000">
                    <a:alpha val="43137"/>
                  </a:srgbClr>
                </a:outerShdw>
              </a:effectLst>
              <a:latin typeface="+mj-lt"/>
              <a:cs typeface="Arial" charset="0"/>
            </a:endParaRPr>
          </a:p>
          <a:p>
            <a:r>
              <a:rPr lang="en-US" sz="1800" dirty="0" err="1">
                <a:solidFill>
                  <a:schemeClr val="bg1"/>
                </a:solidFill>
                <a:effectLst>
                  <a:outerShdw blurRad="38100" dist="38100" dir="2700000" algn="tl">
                    <a:srgbClr val="000000">
                      <a:alpha val="43137"/>
                    </a:srgbClr>
                  </a:outerShdw>
                </a:effectLst>
                <a:latin typeface="+mj-lt"/>
                <a:cs typeface="Arial" charset="0"/>
              </a:rPr>
              <a:t>rptsr_hist</a:t>
            </a:r>
            <a:endParaRPr lang="en-US" sz="1800" dirty="0">
              <a:solidFill>
                <a:schemeClr val="bg1"/>
              </a:solidFill>
              <a:effectLst>
                <a:outerShdw blurRad="38100" dist="38100" dir="2700000" algn="tl">
                  <a:srgbClr val="000000">
                    <a:alpha val="43137"/>
                  </a:srgbClr>
                </a:outerShdw>
              </a:effectLst>
              <a:latin typeface="+mj-lt"/>
              <a:cs typeface="Arial" charset="0"/>
            </a:endParaRPr>
          </a:p>
        </p:txBody>
      </p:sp>
      <p:sp>
        <p:nvSpPr>
          <p:cNvPr id="44049" name="AutoShape 17"/>
          <p:cNvSpPr>
            <a:spLocks noChangeArrowheads="1"/>
          </p:cNvSpPr>
          <p:nvPr/>
        </p:nvSpPr>
        <p:spPr bwMode="auto">
          <a:xfrm rot="10800000">
            <a:off x="3544371" y="4314825"/>
            <a:ext cx="838200" cy="257175"/>
          </a:xfrm>
          <a:prstGeom prst="rightArrow">
            <a:avLst>
              <a:gd name="adj1" fmla="val 50000"/>
              <a:gd name="adj2" fmla="val 81481"/>
            </a:avLst>
          </a:prstGeom>
          <a:solidFill>
            <a:schemeClr val="accent2"/>
          </a:solidFill>
          <a:ln w="9525">
            <a:noFill/>
            <a:miter lim="800000"/>
            <a:headEnd/>
            <a:tailEnd/>
          </a:ln>
          <a:effectLst/>
        </p:spPr>
        <p:txBody>
          <a:bodyPr wrap="none" anchor="ctr"/>
          <a:lstStyle/>
          <a:p>
            <a:endParaRPr lang="en-US">
              <a:latin typeface="+mj-lt"/>
            </a:endParaRPr>
          </a:p>
        </p:txBody>
      </p:sp>
      <p:sp>
        <p:nvSpPr>
          <p:cNvPr id="44051" name="Text Box 19"/>
          <p:cNvSpPr txBox="1">
            <a:spLocks noChangeArrowheads="1"/>
          </p:cNvSpPr>
          <p:nvPr/>
        </p:nvSpPr>
        <p:spPr bwMode="auto">
          <a:xfrm>
            <a:off x="5379719" y="2909773"/>
            <a:ext cx="2042161" cy="641350"/>
          </a:xfrm>
          <a:prstGeom prst="rect">
            <a:avLst/>
          </a:prstGeom>
          <a:noFill/>
          <a:ln w="9525">
            <a:noFill/>
            <a:miter lim="800000"/>
            <a:headEnd/>
            <a:tailEnd/>
          </a:ln>
          <a:effectLst/>
        </p:spPr>
        <p:txBody>
          <a:bodyPr wrap="square">
            <a:spAutoFit/>
          </a:bodyPr>
          <a:lstStyle/>
          <a:p>
            <a:r>
              <a:rPr lang="en-US" sz="1800" dirty="0">
                <a:latin typeface="+mj-lt"/>
              </a:rPr>
              <a:t>Report Processor (C#)</a:t>
            </a:r>
            <a:endParaRPr lang="en-US" sz="1800" dirty="0">
              <a:latin typeface="+mj-lt"/>
              <a:cs typeface="Arial" charset="0"/>
            </a:endParaRPr>
          </a:p>
        </p:txBody>
      </p:sp>
      <p:sp>
        <p:nvSpPr>
          <p:cNvPr id="44063" name="Text Box 31"/>
          <p:cNvSpPr txBox="1">
            <a:spLocks noChangeArrowheads="1"/>
          </p:cNvSpPr>
          <p:nvPr/>
        </p:nvSpPr>
        <p:spPr bwMode="auto">
          <a:xfrm>
            <a:off x="4339027" y="5181600"/>
            <a:ext cx="1752600" cy="366713"/>
          </a:xfrm>
          <a:prstGeom prst="rect">
            <a:avLst/>
          </a:prstGeom>
          <a:noFill/>
          <a:ln w="9525">
            <a:noFill/>
            <a:miter lim="800000"/>
            <a:headEnd/>
            <a:tailEnd/>
          </a:ln>
          <a:effectLst/>
        </p:spPr>
        <p:txBody>
          <a:bodyPr>
            <a:spAutoFit/>
          </a:bodyPr>
          <a:lstStyle/>
          <a:p>
            <a:pPr>
              <a:spcBef>
                <a:spcPct val="50000"/>
              </a:spcBef>
            </a:pPr>
            <a:r>
              <a:rPr lang="en-US" sz="1800" dirty="0" err="1">
                <a:latin typeface="+mj-lt"/>
                <a:cs typeface="Arial" charset="0"/>
              </a:rPr>
              <a:t>qadadm</a:t>
            </a:r>
            <a:r>
              <a:rPr lang="en-US" sz="1800" dirty="0">
                <a:latin typeface="+mj-lt"/>
                <a:cs typeface="Arial" charset="0"/>
              </a:rPr>
              <a:t> DB</a:t>
            </a:r>
          </a:p>
        </p:txBody>
      </p:sp>
      <p:sp>
        <p:nvSpPr>
          <p:cNvPr id="30" name="Title 29"/>
          <p:cNvSpPr>
            <a:spLocks noGrp="1"/>
          </p:cNvSpPr>
          <p:nvPr>
            <p:ph type="title"/>
          </p:nvPr>
        </p:nvSpPr>
        <p:spPr/>
        <p:txBody>
          <a:bodyPr>
            <a:normAutofit/>
          </a:bodyPr>
          <a:lstStyle/>
          <a:p>
            <a:r>
              <a:rPr lang="en-US" dirty="0" smtClean="0">
                <a:latin typeface="+mj-lt"/>
              </a:rPr>
              <a:t>Batch Processor - Internal Design</a:t>
            </a:r>
            <a:endParaRPr lang="en-US" dirty="0">
              <a:latin typeface="+mj-lt"/>
            </a:endParaRPr>
          </a:p>
        </p:txBody>
      </p:sp>
      <p:sp>
        <p:nvSpPr>
          <p:cNvPr id="32" name="Footer Placeholder 31"/>
          <p:cNvSpPr>
            <a:spLocks noGrp="1"/>
          </p:cNvSpPr>
          <p:nvPr>
            <p:ph type="ftr" sz="quarter" idx="10"/>
          </p:nvPr>
        </p:nvSpPr>
        <p:spPr/>
        <p:txBody>
          <a:bodyPr/>
          <a:lstStyle/>
          <a:p>
            <a:pPr>
              <a:defRPr/>
            </a:pPr>
            <a:r>
              <a:rPr lang="en-US" dirty="0" smtClean="0"/>
              <a:t>RF-ADMN-140</a:t>
            </a:r>
            <a:endParaRPr lang="en-US" dirty="0"/>
          </a:p>
        </p:txBody>
      </p:sp>
      <p:grpSp>
        <p:nvGrpSpPr>
          <p:cNvPr id="45" name="Group 44"/>
          <p:cNvGrpSpPr/>
          <p:nvPr/>
        </p:nvGrpSpPr>
        <p:grpSpPr>
          <a:xfrm>
            <a:off x="5476879" y="1591190"/>
            <a:ext cx="1828800" cy="1298448"/>
            <a:chOff x="3655219" y="2771775"/>
            <a:chExt cx="1828800" cy="1298448"/>
          </a:xfrm>
        </p:grpSpPr>
        <p:sp>
          <p:nvSpPr>
            <p:cNvPr id="46" name="Rectangle 37"/>
            <p:cNvSpPr>
              <a:spLocks noChangeArrowheads="1"/>
            </p:cNvSpPr>
            <p:nvPr/>
          </p:nvSpPr>
          <p:spPr bwMode="auto">
            <a:xfrm>
              <a:off x="3655219"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grpSp>
          <p:nvGrpSpPr>
            <p:cNvPr id="47" name="Group 40"/>
            <p:cNvGrpSpPr/>
            <p:nvPr/>
          </p:nvGrpSpPr>
          <p:grpSpPr>
            <a:xfrm>
              <a:off x="3764757" y="3067000"/>
              <a:ext cx="1609726" cy="749079"/>
              <a:chOff x="561681" y="1295399"/>
              <a:chExt cx="7696200" cy="3581401"/>
            </a:xfrm>
          </p:grpSpPr>
          <p:sp>
            <p:nvSpPr>
              <p:cNvPr id="48" name="AutoShape 13"/>
              <p:cNvSpPr>
                <a:spLocks noChangeArrowheads="1"/>
              </p:cNvSpPr>
              <p:nvPr/>
            </p:nvSpPr>
            <p:spPr bwMode="auto">
              <a:xfrm>
                <a:off x="2542881" y="3352800"/>
                <a:ext cx="1295400" cy="1524000"/>
              </a:xfrm>
              <a:prstGeom prst="can">
                <a:avLst>
                  <a:gd name="adj" fmla="val 29412"/>
                </a:avLst>
              </a:prstGeom>
              <a:solidFill>
                <a:schemeClr val="accent1"/>
              </a:solidFill>
              <a:ln w="9525">
                <a:noFill/>
                <a:miter lim="800000"/>
                <a:headEnd/>
                <a:tailEnd/>
              </a:ln>
              <a:effectLst/>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49" name="AutoShape 14"/>
              <p:cNvSpPr>
                <a:spLocks noChangeArrowheads="1"/>
              </p:cNvSpPr>
              <p:nvPr/>
            </p:nvSpPr>
            <p:spPr bwMode="auto">
              <a:xfrm>
                <a:off x="7343481" y="2266950"/>
                <a:ext cx="914400" cy="9429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sp>
            <p:nvSpPr>
              <p:cNvPr id="50" name="Rectangle 17"/>
              <p:cNvSpPr>
                <a:spLocks noChangeArrowheads="1"/>
              </p:cNvSpPr>
              <p:nvPr/>
            </p:nvSpPr>
            <p:spPr bwMode="auto">
              <a:xfrm>
                <a:off x="5057481" y="2228850"/>
                <a:ext cx="13716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1" name="Rectangle 18"/>
              <p:cNvSpPr>
                <a:spLocks noChangeArrowheads="1"/>
              </p:cNvSpPr>
              <p:nvPr/>
            </p:nvSpPr>
            <p:spPr bwMode="auto">
              <a:xfrm>
                <a:off x="2542881" y="1352550"/>
                <a:ext cx="12954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2" name="AutoShape 24"/>
              <p:cNvSpPr>
                <a:spLocks noChangeArrowheads="1"/>
              </p:cNvSpPr>
              <p:nvPr/>
            </p:nvSpPr>
            <p:spPr bwMode="auto">
              <a:xfrm>
                <a:off x="561681" y="1295399"/>
                <a:ext cx="1066800" cy="11334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cxnSp>
            <p:nvCxnSpPr>
              <p:cNvPr id="53" name="Elbow Connector 52"/>
              <p:cNvCxnSpPr>
                <a:stCxn id="52" idx="3"/>
                <a:endCxn id="51" idx="1"/>
              </p:cNvCxnSpPr>
              <p:nvPr/>
            </p:nvCxnSpPr>
            <p:spPr>
              <a:xfrm>
                <a:off x="1628481" y="1862137"/>
                <a:ext cx="914400" cy="1191"/>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4" name="Elbow Connector 53"/>
              <p:cNvCxnSpPr>
                <a:stCxn id="51" idx="3"/>
                <a:endCxn id="50" idx="1"/>
              </p:cNvCxnSpPr>
              <p:nvPr/>
            </p:nvCxnSpPr>
            <p:spPr>
              <a:xfrm>
                <a:off x="3838281" y="1863328"/>
                <a:ext cx="1219200" cy="87630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5" name="Elbow Connector 54"/>
              <p:cNvCxnSpPr>
                <a:stCxn id="48" idx="4"/>
                <a:endCxn id="50" idx="1"/>
              </p:cNvCxnSpPr>
              <p:nvPr/>
            </p:nvCxnSpPr>
            <p:spPr>
              <a:xfrm flipV="1">
                <a:off x="3838281" y="2739628"/>
                <a:ext cx="1219200" cy="1375172"/>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6" name="Elbow Connector 55"/>
              <p:cNvCxnSpPr>
                <a:stCxn id="50" idx="3"/>
                <a:endCxn id="49" idx="1"/>
              </p:cNvCxnSpPr>
              <p:nvPr/>
            </p:nvCxnSpPr>
            <p:spPr>
              <a:xfrm flipV="1">
                <a:off x="6429081" y="2738438"/>
                <a:ext cx="914400" cy="119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038"/>
                                        </p:tgtEl>
                                        <p:attrNameLst>
                                          <p:attrName>style.visibility</p:attrName>
                                        </p:attrNameLst>
                                      </p:cBhvr>
                                      <p:to>
                                        <p:strVal val="visible"/>
                                      </p:to>
                                    </p:set>
                                    <p:animEffect transition="in" filter="fade">
                                      <p:cBhvr>
                                        <p:cTn id="7" dur="500"/>
                                        <p:tgtEl>
                                          <p:spTgt spid="440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046"/>
                                        </p:tgtEl>
                                        <p:attrNameLst>
                                          <p:attrName>style.visibility</p:attrName>
                                        </p:attrNameLst>
                                      </p:cBhvr>
                                      <p:to>
                                        <p:strVal val="visible"/>
                                      </p:to>
                                    </p:set>
                                    <p:animEffect transition="in" filter="fade">
                                      <p:cBhvr>
                                        <p:cTn id="11" dur="500"/>
                                        <p:tgtEl>
                                          <p:spTgt spid="4404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4045"/>
                                        </p:tgtEl>
                                        <p:attrNameLst>
                                          <p:attrName>style.visibility</p:attrName>
                                        </p:attrNameLst>
                                      </p:cBhvr>
                                      <p:to>
                                        <p:strVal val="visible"/>
                                      </p:to>
                                    </p:set>
                                    <p:animEffect transition="in" filter="fade">
                                      <p:cBhvr>
                                        <p:cTn id="15" dur="500"/>
                                        <p:tgtEl>
                                          <p:spTgt spid="4404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4049"/>
                                        </p:tgtEl>
                                        <p:attrNameLst>
                                          <p:attrName>style.visibility</p:attrName>
                                        </p:attrNameLst>
                                      </p:cBhvr>
                                      <p:to>
                                        <p:strVal val="visible"/>
                                      </p:to>
                                    </p:set>
                                    <p:animEffect transition="in" filter="fade">
                                      <p:cBhvr>
                                        <p:cTn id="19" dur="500"/>
                                        <p:tgtEl>
                                          <p:spTgt spid="440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039"/>
                                        </p:tgtEl>
                                        <p:attrNameLst>
                                          <p:attrName>style.visibility</p:attrName>
                                        </p:attrNameLst>
                                      </p:cBhvr>
                                      <p:to>
                                        <p:strVal val="visible"/>
                                      </p:to>
                                    </p:set>
                                    <p:animEffect transition="in" filter="fade">
                                      <p:cBhvr>
                                        <p:cTn id="23" dur="500"/>
                                        <p:tgtEl>
                                          <p:spTgt spid="4403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4043"/>
                                        </p:tgtEl>
                                        <p:attrNameLst>
                                          <p:attrName>style.visibility</p:attrName>
                                        </p:attrNameLst>
                                      </p:cBhvr>
                                      <p:to>
                                        <p:strVal val="visible"/>
                                      </p:to>
                                    </p:set>
                                    <p:animEffect transition="in" filter="fade">
                                      <p:cBhvr>
                                        <p:cTn id="27" dur="500"/>
                                        <p:tgtEl>
                                          <p:spTgt spid="44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animBg="1"/>
      <p:bldP spid="44039" grpId="0" animBg="1"/>
      <p:bldP spid="44043" grpId="0" animBg="1"/>
      <p:bldP spid="44045" grpId="0" animBg="1"/>
      <p:bldP spid="44046" grpId="0" animBg="1"/>
      <p:bldP spid="4404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Content Placeholder 66"/>
          <p:cNvSpPr>
            <a:spLocks noGrp="1"/>
          </p:cNvSpPr>
          <p:nvPr>
            <p:ph idx="1"/>
          </p:nvPr>
        </p:nvSpPr>
        <p:spPr>
          <a:xfrm>
            <a:off x="457200" y="891611"/>
            <a:ext cx="8458200" cy="610618"/>
          </a:xfrm>
        </p:spPr>
        <p:txBody>
          <a:bodyPr>
            <a:normAutofit/>
          </a:bodyPr>
          <a:lstStyle/>
          <a:p>
            <a:pPr>
              <a:buNone/>
            </a:pPr>
            <a:r>
              <a:rPr lang="en-US" dirty="0" smtClean="0"/>
              <a:t>Batch Processor – More Realistic Design Picture </a:t>
            </a:r>
            <a:endParaRPr lang="en-US" dirty="0"/>
          </a:p>
        </p:txBody>
      </p:sp>
      <p:sp>
        <p:nvSpPr>
          <p:cNvPr id="32" name="Title 31"/>
          <p:cNvSpPr>
            <a:spLocks noGrp="1"/>
          </p:cNvSpPr>
          <p:nvPr>
            <p:ph type="title"/>
          </p:nvPr>
        </p:nvSpPr>
        <p:spPr/>
        <p:txBody>
          <a:bodyPr>
            <a:noAutofit/>
          </a:bodyPr>
          <a:lstStyle/>
          <a:p>
            <a:r>
              <a:rPr lang="en-US" sz="2600" dirty="0" smtClean="0"/>
              <a:t>Scheduled Report Server</a:t>
            </a:r>
            <a:endParaRPr lang="en-US" sz="2600" dirty="0"/>
          </a:p>
        </p:txBody>
      </p:sp>
      <p:sp>
        <p:nvSpPr>
          <p:cNvPr id="34" name="Footer Placeholder 33"/>
          <p:cNvSpPr>
            <a:spLocks noGrp="1"/>
          </p:cNvSpPr>
          <p:nvPr>
            <p:ph type="ftr" sz="quarter" idx="10"/>
          </p:nvPr>
        </p:nvSpPr>
        <p:spPr/>
        <p:txBody>
          <a:bodyPr/>
          <a:lstStyle/>
          <a:p>
            <a:pPr>
              <a:defRPr/>
            </a:pPr>
            <a:r>
              <a:rPr lang="en-US" dirty="0" smtClean="0"/>
              <a:t>RF-ADMN-150</a:t>
            </a:r>
            <a:endParaRPr lang="en-US" dirty="0"/>
          </a:p>
        </p:txBody>
      </p:sp>
      <p:sp>
        <p:nvSpPr>
          <p:cNvPr id="35" name="Rectangle 2"/>
          <p:cNvSpPr>
            <a:spLocks noChangeArrowheads="1"/>
          </p:cNvSpPr>
          <p:nvPr/>
        </p:nvSpPr>
        <p:spPr bwMode="auto">
          <a:xfrm>
            <a:off x="458550" y="3098355"/>
            <a:ext cx="18288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Windows Task </a:t>
            </a:r>
          </a:p>
          <a:p>
            <a:pPr algn="ctr"/>
            <a:r>
              <a:rPr lang="en-US" sz="1800" dirty="0">
                <a:solidFill>
                  <a:schemeClr val="bg1"/>
                </a:solidFill>
                <a:effectLst>
                  <a:outerShdw blurRad="38100" dist="38100" dir="2700000" algn="tl">
                    <a:srgbClr val="000000">
                      <a:alpha val="43137"/>
                    </a:srgbClr>
                  </a:outerShdw>
                </a:effectLst>
                <a:latin typeface="+mj-lt"/>
                <a:cs typeface="Arial" charset="0"/>
              </a:rPr>
              <a:t>Scheduler</a:t>
            </a:r>
          </a:p>
        </p:txBody>
      </p:sp>
      <p:sp>
        <p:nvSpPr>
          <p:cNvPr id="36" name="Rectangle 4"/>
          <p:cNvSpPr>
            <a:spLocks noChangeArrowheads="1"/>
          </p:cNvSpPr>
          <p:nvPr/>
        </p:nvSpPr>
        <p:spPr bwMode="auto">
          <a:xfrm>
            <a:off x="6979103" y="1574355"/>
            <a:ext cx="1676400" cy="1298448"/>
          </a:xfrm>
          <a:prstGeom prst="roundRect">
            <a:avLst/>
          </a:prstGeom>
          <a:solidFill>
            <a:schemeClr val="accent1"/>
          </a:solidFill>
          <a:ln w="9525">
            <a:noFill/>
            <a:miter lim="800000"/>
            <a:headEnd/>
            <a:tailEnd/>
          </a:ln>
        </p:spPr>
        <p:txBody>
          <a:bodyPr wrap="none" anchor="ctr"/>
          <a:lstStyle/>
          <a:p>
            <a:pPr algn="ctr"/>
            <a:r>
              <a:rPr lang="en-US" sz="1800">
                <a:solidFill>
                  <a:schemeClr val="bg1"/>
                </a:solidFill>
                <a:effectLst>
                  <a:outerShdw blurRad="38100" dist="38100" dir="2700000" algn="tl">
                    <a:srgbClr val="000000">
                      <a:alpha val="43137"/>
                    </a:srgbClr>
                  </a:outerShdw>
                </a:effectLst>
                <a:latin typeface="+mj-lt"/>
                <a:cs typeface="Arial" charset="0"/>
              </a:rPr>
              <a:t>Document </a:t>
            </a:r>
          </a:p>
          <a:p>
            <a:pPr algn="ctr"/>
            <a:r>
              <a:rPr lang="en-US" sz="1800">
                <a:solidFill>
                  <a:schemeClr val="bg1"/>
                </a:solidFill>
                <a:effectLst>
                  <a:outerShdw blurRad="38100" dist="38100" dir="2700000" algn="tl">
                    <a:srgbClr val="000000">
                      <a:alpha val="43137"/>
                    </a:srgbClr>
                  </a:outerShdw>
                </a:effectLst>
                <a:latin typeface="+mj-lt"/>
                <a:cs typeface="Arial" charset="0"/>
              </a:rPr>
              <a:t>Service</a:t>
            </a:r>
          </a:p>
        </p:txBody>
      </p:sp>
      <p:sp>
        <p:nvSpPr>
          <p:cNvPr id="37" name="Rectangle 5"/>
          <p:cNvSpPr>
            <a:spLocks noChangeArrowheads="1"/>
          </p:cNvSpPr>
          <p:nvPr/>
        </p:nvSpPr>
        <p:spPr bwMode="auto">
          <a:xfrm>
            <a:off x="6979103" y="309835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Printer</a:t>
            </a:r>
          </a:p>
        </p:txBody>
      </p:sp>
      <p:sp>
        <p:nvSpPr>
          <p:cNvPr id="38" name="Rectangle 6"/>
          <p:cNvSpPr>
            <a:spLocks noChangeArrowheads="1"/>
          </p:cNvSpPr>
          <p:nvPr/>
        </p:nvSpPr>
        <p:spPr bwMode="auto">
          <a:xfrm>
            <a:off x="6979103" y="462235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Email</a:t>
            </a:r>
          </a:p>
          <a:p>
            <a:pPr algn="ctr"/>
            <a:r>
              <a:rPr lang="en-US" sz="1800" dirty="0">
                <a:solidFill>
                  <a:schemeClr val="bg1"/>
                </a:solidFill>
                <a:effectLst>
                  <a:outerShdw blurRad="38100" dist="38100" dir="2700000" algn="tl">
                    <a:srgbClr val="000000">
                      <a:alpha val="43137"/>
                    </a:srgbClr>
                  </a:outerShdw>
                </a:effectLst>
                <a:latin typeface="+mj-lt"/>
                <a:cs typeface="Arial" charset="0"/>
              </a:rPr>
              <a:t>Notifications</a:t>
            </a:r>
          </a:p>
        </p:txBody>
      </p:sp>
      <p:sp>
        <p:nvSpPr>
          <p:cNvPr id="39" name="Text Box 11"/>
          <p:cNvSpPr txBox="1">
            <a:spLocks noChangeArrowheads="1"/>
          </p:cNvSpPr>
          <p:nvPr/>
        </p:nvSpPr>
        <p:spPr bwMode="auto">
          <a:xfrm>
            <a:off x="2275115" y="3326955"/>
            <a:ext cx="1359940" cy="307777"/>
          </a:xfrm>
          <a:prstGeom prst="rect">
            <a:avLst/>
          </a:prstGeom>
          <a:noFill/>
          <a:ln w="9525">
            <a:noFill/>
            <a:miter lim="800000"/>
            <a:headEnd/>
            <a:tailEnd/>
          </a:ln>
        </p:spPr>
        <p:txBody>
          <a:bodyPr wrap="square">
            <a:spAutoFit/>
          </a:bodyPr>
          <a:lstStyle/>
          <a:p>
            <a:pPr algn="ctr"/>
            <a:r>
              <a:rPr lang="en-US" sz="1400" dirty="0">
                <a:latin typeface="+mj-lt"/>
                <a:cs typeface="Arial" charset="0"/>
              </a:rPr>
              <a:t>Batch ID</a:t>
            </a:r>
          </a:p>
        </p:txBody>
      </p:sp>
      <p:sp>
        <p:nvSpPr>
          <p:cNvPr id="40" name="Text Box 26"/>
          <p:cNvSpPr txBox="1">
            <a:spLocks noChangeArrowheads="1"/>
          </p:cNvSpPr>
          <p:nvPr/>
        </p:nvSpPr>
        <p:spPr bwMode="auto">
          <a:xfrm>
            <a:off x="3648075" y="2765892"/>
            <a:ext cx="1828800" cy="307777"/>
          </a:xfrm>
          <a:prstGeom prst="rect">
            <a:avLst/>
          </a:prstGeom>
          <a:noFill/>
          <a:ln w="9525">
            <a:noFill/>
            <a:miter lim="800000"/>
            <a:headEnd/>
            <a:tailEnd/>
          </a:ln>
        </p:spPr>
        <p:txBody>
          <a:bodyPr wrap="square">
            <a:spAutoFit/>
          </a:bodyPr>
          <a:lstStyle/>
          <a:p>
            <a:pPr algn="ctr">
              <a:spcBef>
                <a:spcPct val="50000"/>
              </a:spcBef>
            </a:pPr>
            <a:r>
              <a:rPr lang="en-US" sz="1400" dirty="0" smtClean="0">
                <a:latin typeface="+mj-lt"/>
                <a:cs typeface="Arial" charset="0"/>
              </a:rPr>
              <a:t>Batch </a:t>
            </a:r>
            <a:r>
              <a:rPr lang="en-US" sz="1400" dirty="0">
                <a:latin typeface="+mj-lt"/>
                <a:cs typeface="Arial" charset="0"/>
              </a:rPr>
              <a:t>Processor</a:t>
            </a:r>
          </a:p>
        </p:txBody>
      </p:sp>
      <p:cxnSp>
        <p:nvCxnSpPr>
          <p:cNvPr id="41" name="Elbow Connector 40"/>
          <p:cNvCxnSpPr>
            <a:stCxn id="35" idx="3"/>
          </p:cNvCxnSpPr>
          <p:nvPr/>
        </p:nvCxnSpPr>
        <p:spPr>
          <a:xfrm>
            <a:off x="2287350" y="3747579"/>
            <a:ext cx="1360725"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2" name="Elbow Connector 41"/>
          <p:cNvCxnSpPr>
            <a:endCxn id="36" idx="1"/>
          </p:cNvCxnSpPr>
          <p:nvPr/>
        </p:nvCxnSpPr>
        <p:spPr>
          <a:xfrm flipV="1">
            <a:off x="5476875" y="222357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3" name="Elbow Connector 42"/>
          <p:cNvCxnSpPr>
            <a:endCxn id="37" idx="1"/>
          </p:cNvCxnSpPr>
          <p:nvPr/>
        </p:nvCxnSpPr>
        <p:spPr>
          <a:xfrm>
            <a:off x="5476875" y="3747579"/>
            <a:ext cx="1502228"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4" name="Elbow Connector 43"/>
          <p:cNvCxnSpPr>
            <a:endCxn id="38" idx="1"/>
          </p:cNvCxnSpPr>
          <p:nvPr/>
        </p:nvCxnSpPr>
        <p:spPr>
          <a:xfrm>
            <a:off x="5476875" y="374757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45" name="Group 44"/>
          <p:cNvGrpSpPr/>
          <p:nvPr/>
        </p:nvGrpSpPr>
        <p:grpSpPr>
          <a:xfrm>
            <a:off x="3648075" y="3098355"/>
            <a:ext cx="1828800" cy="1298448"/>
            <a:chOff x="3648075" y="2771775"/>
            <a:chExt cx="1828800" cy="1298448"/>
          </a:xfrm>
        </p:grpSpPr>
        <p:sp>
          <p:nvSpPr>
            <p:cNvPr id="46" name="Rectangle 37"/>
            <p:cNvSpPr>
              <a:spLocks noChangeArrowheads="1"/>
            </p:cNvSpPr>
            <p:nvPr/>
          </p:nvSpPr>
          <p:spPr bwMode="auto">
            <a:xfrm>
              <a:off x="3648075"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47" name="Rectangle 4"/>
            <p:cNvSpPr>
              <a:spLocks noChangeArrowheads="1"/>
            </p:cNvSpPr>
            <p:nvPr/>
          </p:nvSpPr>
          <p:spPr bwMode="auto">
            <a:xfrm>
              <a:off x="3794515" y="2882905"/>
              <a:ext cx="433387" cy="365760"/>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48" name="Rectangle 5"/>
            <p:cNvSpPr>
              <a:spLocks noChangeArrowheads="1"/>
            </p:cNvSpPr>
            <p:nvPr/>
          </p:nvSpPr>
          <p:spPr bwMode="auto">
            <a:xfrm>
              <a:off x="3794515" y="3548860"/>
              <a:ext cx="433387" cy="365760"/>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50" name="AutoShape 9"/>
            <p:cNvSpPr>
              <a:spLocks noChangeArrowheads="1"/>
            </p:cNvSpPr>
            <p:nvPr/>
          </p:nvSpPr>
          <p:spPr bwMode="auto">
            <a:xfrm>
              <a:off x="3845719" y="3328306"/>
              <a:ext cx="323850" cy="142875"/>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51" name="AutoShape 10"/>
            <p:cNvSpPr>
              <a:spLocks noChangeArrowheads="1"/>
            </p:cNvSpPr>
            <p:nvPr/>
          </p:nvSpPr>
          <p:spPr bwMode="auto">
            <a:xfrm>
              <a:off x="4796238" y="3548860"/>
              <a:ext cx="334963" cy="365760"/>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grpSp>
          <p:nvGrpSpPr>
            <p:cNvPr id="52" name="Group 60"/>
            <p:cNvGrpSpPr/>
            <p:nvPr/>
          </p:nvGrpSpPr>
          <p:grpSpPr>
            <a:xfrm>
              <a:off x="4290987" y="3648878"/>
              <a:ext cx="457201" cy="207164"/>
              <a:chOff x="4290987" y="3612366"/>
              <a:chExt cx="457201" cy="207164"/>
            </a:xfrm>
            <a:solidFill>
              <a:schemeClr val="accent2"/>
            </a:solidFill>
          </p:grpSpPr>
          <p:sp>
            <p:nvSpPr>
              <p:cNvPr id="64" name="AutoShape 8"/>
              <p:cNvSpPr>
                <a:spLocks noChangeArrowheads="1"/>
              </p:cNvSpPr>
              <p:nvPr/>
            </p:nvSpPr>
            <p:spPr bwMode="auto">
              <a:xfrm>
                <a:off x="4290987" y="3612366"/>
                <a:ext cx="457200" cy="109728"/>
              </a:xfrm>
              <a:prstGeom prst="rightArrow">
                <a:avLst>
                  <a:gd name="adj1" fmla="val 50000"/>
                  <a:gd name="adj2" fmla="val 69387"/>
                </a:avLst>
              </a:prstGeom>
              <a:grpFill/>
              <a:ln w="3175">
                <a:solidFill>
                  <a:schemeClr val="tx1"/>
                </a:solidFill>
                <a:miter lim="800000"/>
                <a:headEnd/>
                <a:tailEnd/>
              </a:ln>
              <a:effectLst/>
            </p:spPr>
            <p:txBody>
              <a:bodyPr wrap="none" anchor="ctr"/>
              <a:lstStyle/>
              <a:p>
                <a:endParaRPr lang="en-US"/>
              </a:p>
            </p:txBody>
          </p:sp>
          <p:sp>
            <p:nvSpPr>
              <p:cNvPr id="65" name="AutoShape 11"/>
              <p:cNvSpPr>
                <a:spLocks noChangeArrowheads="1"/>
              </p:cNvSpPr>
              <p:nvPr/>
            </p:nvSpPr>
            <p:spPr bwMode="auto">
              <a:xfrm rot="10800000">
                <a:off x="4290988" y="3709802"/>
                <a:ext cx="457200" cy="109728"/>
              </a:xfrm>
              <a:prstGeom prst="rightArrow">
                <a:avLst>
                  <a:gd name="adj1" fmla="val 50000"/>
                  <a:gd name="adj2" fmla="val 69388"/>
                </a:avLst>
              </a:prstGeom>
              <a:grpFill/>
              <a:ln w="3175">
                <a:solidFill>
                  <a:schemeClr val="tx1"/>
                </a:solidFill>
                <a:miter lim="800000"/>
                <a:headEnd/>
                <a:tailEnd/>
              </a:ln>
              <a:effectLst/>
            </p:spPr>
            <p:txBody>
              <a:bodyPr wrap="none" anchor="ctr"/>
              <a:lstStyle/>
              <a:p>
                <a:endParaRPr lang="en-US"/>
              </a:p>
            </p:txBody>
          </p:sp>
        </p:grpSp>
        <p:grpSp>
          <p:nvGrpSpPr>
            <p:cNvPr id="53" name="Group 59"/>
            <p:cNvGrpSpPr/>
            <p:nvPr/>
          </p:nvGrpSpPr>
          <p:grpSpPr>
            <a:xfrm>
              <a:off x="4538666" y="2882905"/>
              <a:ext cx="850106" cy="457200"/>
              <a:chOff x="4574381" y="2909888"/>
              <a:chExt cx="850106" cy="457200"/>
            </a:xfrm>
          </p:grpSpPr>
          <p:sp>
            <p:nvSpPr>
              <p:cNvPr id="54" name="AutoShape 13"/>
              <p:cNvSpPr>
                <a:spLocks noChangeArrowheads="1"/>
              </p:cNvSpPr>
              <p:nvPr/>
            </p:nvSpPr>
            <p:spPr bwMode="auto">
              <a:xfrm>
                <a:off x="4809462" y="3178978"/>
                <a:ext cx="133468" cy="157021"/>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55" name="AutoShape 14"/>
              <p:cNvSpPr>
                <a:spLocks noChangeArrowheads="1"/>
              </p:cNvSpPr>
              <p:nvPr/>
            </p:nvSpPr>
            <p:spPr bwMode="auto">
              <a:xfrm>
                <a:off x="5304079" y="3067100"/>
                <a:ext cx="94213" cy="97157"/>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56" name="Rectangle 17"/>
              <p:cNvSpPr>
                <a:spLocks noChangeArrowheads="1"/>
              </p:cNvSpPr>
              <p:nvPr/>
            </p:nvSpPr>
            <p:spPr bwMode="auto">
              <a:xfrm>
                <a:off x="5068547" y="3063175"/>
                <a:ext cx="141319" cy="105253"/>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7" name="Rectangle 18"/>
              <p:cNvSpPr>
                <a:spLocks noChangeArrowheads="1"/>
              </p:cNvSpPr>
              <p:nvPr/>
            </p:nvSpPr>
            <p:spPr bwMode="auto">
              <a:xfrm>
                <a:off x="4809462" y="2972887"/>
                <a:ext cx="133468" cy="105253"/>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8" name="AutoShape 24"/>
              <p:cNvSpPr>
                <a:spLocks noChangeArrowheads="1"/>
              </p:cNvSpPr>
              <p:nvPr/>
            </p:nvSpPr>
            <p:spPr bwMode="auto">
              <a:xfrm>
                <a:off x="4605334" y="2966999"/>
                <a:ext cx="109915" cy="116785"/>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59" name="Elbow Connector 58"/>
              <p:cNvCxnSpPr>
                <a:stCxn id="58" idx="3"/>
                <a:endCxn id="57" idx="1"/>
              </p:cNvCxnSpPr>
              <p:nvPr/>
            </p:nvCxnSpPr>
            <p:spPr>
              <a:xfrm>
                <a:off x="4715249" y="3025391"/>
                <a:ext cx="94213" cy="123"/>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0" name="Elbow Connector 59"/>
              <p:cNvCxnSpPr>
                <a:stCxn id="57" idx="3"/>
                <a:endCxn id="56" idx="1"/>
              </p:cNvCxnSpPr>
              <p:nvPr/>
            </p:nvCxnSpPr>
            <p:spPr>
              <a:xfrm>
                <a:off x="4942930" y="3025514"/>
                <a:ext cx="125617" cy="90287"/>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1" name="Elbow Connector 60"/>
              <p:cNvCxnSpPr>
                <a:stCxn id="54" idx="4"/>
                <a:endCxn id="56" idx="1"/>
              </p:cNvCxnSpPr>
              <p:nvPr/>
            </p:nvCxnSpPr>
            <p:spPr>
              <a:xfrm flipV="1">
                <a:off x="4942930" y="3115801"/>
                <a:ext cx="125617" cy="141687"/>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2" name="Elbow Connector 61"/>
              <p:cNvCxnSpPr>
                <a:stCxn id="56" idx="3"/>
                <a:endCxn id="55" idx="1"/>
              </p:cNvCxnSpPr>
              <p:nvPr/>
            </p:nvCxnSpPr>
            <p:spPr>
              <a:xfrm flipV="1">
                <a:off x="5209866" y="3115679"/>
                <a:ext cx="94213" cy="123"/>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sp>
            <p:nvSpPr>
              <p:cNvPr id="63" name="Rectangle 4"/>
              <p:cNvSpPr>
                <a:spLocks noChangeArrowheads="1"/>
              </p:cNvSpPr>
              <p:nvPr/>
            </p:nvSpPr>
            <p:spPr bwMode="auto">
              <a:xfrm>
                <a:off x="4574381" y="2909888"/>
                <a:ext cx="850106" cy="457200"/>
              </a:xfrm>
              <a:prstGeom prst="roundRect">
                <a:avLst/>
              </a:prstGeom>
              <a:noFill/>
              <a:ln w="9525">
                <a:solidFill>
                  <a:schemeClr val="tx1"/>
                </a:solidFill>
                <a:miter lim="800000"/>
                <a:headEnd/>
                <a:tailEnd/>
              </a:ln>
              <a:effectLst/>
            </p:spPr>
            <p:txBody>
              <a:bodyPr wrap="none" anchor="ctr"/>
              <a:lstStyle/>
              <a:p>
                <a:endParaRPr lang="en-US" sz="1800">
                  <a:latin typeface="Arial" charset="0"/>
                  <a:cs typeface="Arial" charset="0"/>
                </a:endParaRPr>
              </a:p>
            </p:txBody>
          </p:sp>
        </p:grpSp>
      </p:grpSp>
      <p:sp>
        <p:nvSpPr>
          <p:cNvPr id="66" name="AutoShape 8"/>
          <p:cNvSpPr>
            <a:spLocks noChangeArrowheads="1"/>
          </p:cNvSpPr>
          <p:nvPr/>
        </p:nvSpPr>
        <p:spPr bwMode="auto">
          <a:xfrm>
            <a:off x="4255294" y="3399195"/>
            <a:ext cx="269082" cy="109728"/>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41"/>
                                        </p:tgtEl>
                                        <p:attrNameLst>
                                          <p:attrName>stroke.color</p:attrName>
                                        </p:attrNameLst>
                                      </p:cBhvr>
                                      <p:to>
                                        <a:schemeClr val="accent2"/>
                                      </p:to>
                                    </p:animClr>
                                    <p:set>
                                      <p:cBhvr>
                                        <p:cTn id="7" dur="500" fill="hold"/>
                                        <p:tgtEl>
                                          <p:spTgt spid="41"/>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42"/>
                                        </p:tgtEl>
                                        <p:attrNameLst>
                                          <p:attrName>stroke.color</p:attrName>
                                        </p:attrNameLst>
                                      </p:cBhvr>
                                      <p:to>
                                        <a:schemeClr val="accent2"/>
                                      </p:to>
                                    </p:animClr>
                                    <p:set>
                                      <p:cBhvr>
                                        <p:cTn id="11" dur="500" fill="hold"/>
                                        <p:tgtEl>
                                          <p:spTgt spid="42"/>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43"/>
                                        </p:tgtEl>
                                        <p:attrNameLst>
                                          <p:attrName>stroke.color</p:attrName>
                                        </p:attrNameLst>
                                      </p:cBhvr>
                                      <p:to>
                                        <a:schemeClr val="accent2"/>
                                      </p:to>
                                    </p:animClr>
                                    <p:set>
                                      <p:cBhvr>
                                        <p:cTn id="14" dur="500" fill="hold"/>
                                        <p:tgtEl>
                                          <p:spTgt spid="43"/>
                                        </p:tgtEl>
                                        <p:attrNameLst>
                                          <p:attrName>stroke.on</p:attrName>
                                        </p:attrNameLst>
                                      </p:cBhvr>
                                      <p:to>
                                        <p:strVal val="true"/>
                                      </p:to>
                                    </p:set>
                                  </p:childTnLst>
                                </p:cTn>
                              </p:par>
                              <p:par>
                                <p:cTn id="15" presetID="7" presetClass="emph" presetSubtype="2" accel="50000" decel="50000" autoRev="1" fill="hold" nodeType="withEffect">
                                  <p:stCondLst>
                                    <p:cond delay="0"/>
                                  </p:stCondLst>
                                  <p:childTnLst>
                                    <p:animClr clrSpc="rgb">
                                      <p:cBhvr>
                                        <p:cTn id="16" dur="500" fill="hold"/>
                                        <p:tgtEl>
                                          <p:spTgt spid="44"/>
                                        </p:tgtEl>
                                        <p:attrNameLst>
                                          <p:attrName>stroke.color</p:attrName>
                                        </p:attrNameLst>
                                      </p:cBhvr>
                                      <p:to>
                                        <a:schemeClr val="accent2"/>
                                      </p:to>
                                    </p:animClr>
                                    <p:set>
                                      <p:cBhvr>
                                        <p:cTn id="17" dur="500" fill="hold"/>
                                        <p:tgtEl>
                                          <p:spTgt spid="44"/>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84" name="Rectangle 80"/>
          <p:cNvSpPr>
            <a:spLocks noChangeArrowheads="1"/>
          </p:cNvSpPr>
          <p:nvPr/>
        </p:nvSpPr>
        <p:spPr bwMode="auto">
          <a:xfrm>
            <a:off x="3733800" y="4593776"/>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a:t>
            </a:r>
          </a:p>
          <a:p>
            <a:r>
              <a:rPr lang="en-US" sz="1800" dirty="0">
                <a:solidFill>
                  <a:schemeClr val="bg1"/>
                </a:solidFill>
                <a:effectLst>
                  <a:outerShdw blurRad="38100" dist="38100" dir="2700000" algn="tl">
                    <a:srgbClr val="000000">
                      <a:alpha val="43137"/>
                    </a:srgbClr>
                  </a:outerShdw>
                </a:effectLst>
                <a:latin typeface="+mj-lt"/>
                <a:cs typeface="Arial" charset="0"/>
              </a:rPr>
              <a:t>Coordinator </a:t>
            </a:r>
          </a:p>
          <a:p>
            <a:r>
              <a:rPr lang="en-US" sz="1800" dirty="0">
                <a:solidFill>
                  <a:schemeClr val="bg1"/>
                </a:solidFill>
                <a:effectLst>
                  <a:outerShdw blurRad="38100" dist="38100" dir="2700000" algn="tl">
                    <a:srgbClr val="000000">
                      <a:alpha val="43137"/>
                    </a:srgbClr>
                  </a:outerShdw>
                </a:effectLst>
                <a:latin typeface="+mj-lt"/>
                <a:cs typeface="Arial" charset="0"/>
              </a:rPr>
              <a:t>(Progress </a:t>
            </a:r>
          </a:p>
          <a:p>
            <a:r>
              <a:rPr lang="en-US" sz="1800" dirty="0">
                <a:solidFill>
                  <a:schemeClr val="bg1"/>
                </a:solidFill>
                <a:effectLst>
                  <a:outerShdw blurRad="38100" dist="38100" dir="2700000" algn="tl">
                    <a:srgbClr val="000000">
                      <a:alpha val="43137"/>
                    </a:srgbClr>
                  </a:outerShdw>
                </a:effectLst>
                <a:latin typeface="+mj-lt"/>
                <a:cs typeface="Arial" charset="0"/>
              </a:rPr>
              <a:t>App Server)</a:t>
            </a:r>
          </a:p>
        </p:txBody>
      </p:sp>
      <p:sp>
        <p:nvSpPr>
          <p:cNvPr id="47185" name="AutoShape 81"/>
          <p:cNvSpPr>
            <a:spLocks noChangeArrowheads="1"/>
          </p:cNvSpPr>
          <p:nvPr/>
        </p:nvSpPr>
        <p:spPr bwMode="auto">
          <a:xfrm>
            <a:off x="5590783" y="4898576"/>
            <a:ext cx="838200" cy="257175"/>
          </a:xfrm>
          <a:prstGeom prst="rightArrow">
            <a:avLst>
              <a:gd name="adj1" fmla="val 50000"/>
              <a:gd name="adj2" fmla="val 81481"/>
            </a:avLst>
          </a:prstGeom>
          <a:solidFill>
            <a:schemeClr val="accent2"/>
          </a:solidFill>
          <a:ln w="9525">
            <a:solidFill>
              <a:schemeClr val="tx1"/>
            </a:solidFill>
            <a:miter lim="800000"/>
            <a:headEnd/>
            <a:tailEnd/>
          </a:ln>
          <a:effectLst/>
        </p:spPr>
        <p:txBody>
          <a:bodyPr wrap="none" anchor="ctr"/>
          <a:lstStyle/>
          <a:p>
            <a:endParaRPr lang="en-US">
              <a:latin typeface="+mj-lt"/>
            </a:endParaRPr>
          </a:p>
        </p:txBody>
      </p:sp>
      <p:sp>
        <p:nvSpPr>
          <p:cNvPr id="47187" name="Text Box 83"/>
          <p:cNvSpPr txBox="1">
            <a:spLocks noChangeArrowheads="1"/>
          </p:cNvSpPr>
          <p:nvPr/>
        </p:nvSpPr>
        <p:spPr bwMode="auto">
          <a:xfrm>
            <a:off x="723508" y="3993701"/>
            <a:ext cx="2209800" cy="523220"/>
          </a:xfrm>
          <a:prstGeom prst="rect">
            <a:avLst/>
          </a:prstGeom>
          <a:noFill/>
          <a:ln w="9525">
            <a:noFill/>
            <a:miter lim="800000"/>
            <a:headEnd/>
            <a:tailEnd/>
          </a:ln>
          <a:effectLst/>
        </p:spPr>
        <p:txBody>
          <a:bodyPr>
            <a:spAutoFit/>
          </a:bodyPr>
          <a:lstStyle/>
          <a:p>
            <a:pPr algn="l">
              <a:spcBef>
                <a:spcPct val="50000"/>
              </a:spcBef>
            </a:pPr>
            <a:r>
              <a:rPr lang="en-US" sz="1400" dirty="0">
                <a:latin typeface="+mj-lt"/>
                <a:cs typeface="Arial" charset="0"/>
              </a:rPr>
              <a:t>Returns next </a:t>
            </a:r>
            <a:r>
              <a:rPr lang="en-US" sz="1400" dirty="0" err="1">
                <a:latin typeface="+mj-lt"/>
                <a:cs typeface="Arial" charset="0"/>
              </a:rPr>
              <a:t>rptsr_mstr</a:t>
            </a:r>
            <a:r>
              <a:rPr lang="en-US" sz="1400" dirty="0">
                <a:latin typeface="+mj-lt"/>
                <a:cs typeface="Arial" charset="0"/>
              </a:rPr>
              <a:t> ID to process</a:t>
            </a:r>
          </a:p>
        </p:txBody>
      </p:sp>
      <p:sp>
        <p:nvSpPr>
          <p:cNvPr id="47188" name="AutoShape 84"/>
          <p:cNvSpPr>
            <a:spLocks noChangeArrowheads="1"/>
          </p:cNvSpPr>
          <p:nvPr/>
        </p:nvSpPr>
        <p:spPr bwMode="auto">
          <a:xfrm>
            <a:off x="6570499" y="4517576"/>
            <a:ext cx="1295400" cy="1524000"/>
          </a:xfrm>
          <a:prstGeom prst="can">
            <a:avLst>
              <a:gd name="adj" fmla="val 29412"/>
            </a:avLst>
          </a:prstGeom>
          <a:solidFill>
            <a:schemeClr val="accent1"/>
          </a:solidFill>
          <a:ln w="9525">
            <a:noFill/>
            <a:round/>
            <a:headEnd/>
            <a:tailEnd/>
          </a:ln>
          <a:effectLst/>
        </p:spPr>
        <p:txBody>
          <a:bodyPr wrap="none" anchor="ctr"/>
          <a:lstStyle/>
          <a:p>
            <a:r>
              <a:rPr lang="en-US" sz="1800">
                <a:solidFill>
                  <a:schemeClr val="bg1"/>
                </a:solidFill>
                <a:effectLst>
                  <a:outerShdw blurRad="38100" dist="38100" dir="2700000" algn="tl">
                    <a:srgbClr val="000000">
                      <a:alpha val="43137"/>
                    </a:srgbClr>
                  </a:outerShdw>
                </a:effectLst>
                <a:latin typeface="+mj-lt"/>
                <a:cs typeface="Arial" charset="0"/>
              </a:rPr>
              <a:t>rptsr_mstr</a:t>
            </a:r>
          </a:p>
          <a:p>
            <a:r>
              <a:rPr lang="en-US" sz="1800">
                <a:solidFill>
                  <a:schemeClr val="bg1"/>
                </a:solidFill>
                <a:effectLst>
                  <a:outerShdw blurRad="38100" dist="38100" dir="2700000" algn="tl">
                    <a:srgbClr val="000000">
                      <a:alpha val="43137"/>
                    </a:srgbClr>
                  </a:outerShdw>
                </a:effectLst>
                <a:latin typeface="+mj-lt"/>
                <a:cs typeface="Arial" charset="0"/>
              </a:rPr>
              <a:t>rptsr_hist</a:t>
            </a:r>
          </a:p>
        </p:txBody>
      </p:sp>
      <p:sp>
        <p:nvSpPr>
          <p:cNvPr id="47189" name="AutoShape 85"/>
          <p:cNvSpPr>
            <a:spLocks noChangeArrowheads="1"/>
          </p:cNvSpPr>
          <p:nvPr/>
        </p:nvSpPr>
        <p:spPr bwMode="auto">
          <a:xfrm rot="10800000">
            <a:off x="5590783" y="5174801"/>
            <a:ext cx="838200" cy="257175"/>
          </a:xfrm>
          <a:prstGeom prst="rightArrow">
            <a:avLst>
              <a:gd name="adj1" fmla="val 50000"/>
              <a:gd name="adj2" fmla="val 81481"/>
            </a:avLst>
          </a:prstGeom>
          <a:solidFill>
            <a:schemeClr val="accent2"/>
          </a:solidFill>
          <a:ln w="9525">
            <a:solidFill>
              <a:schemeClr val="tx1"/>
            </a:solidFill>
            <a:miter lim="800000"/>
            <a:headEnd/>
            <a:tailEnd/>
          </a:ln>
          <a:effectLst/>
        </p:spPr>
        <p:txBody>
          <a:bodyPr wrap="none" anchor="ctr"/>
          <a:lstStyle/>
          <a:p>
            <a:endParaRPr lang="en-US">
              <a:latin typeface="+mj-lt"/>
            </a:endParaRPr>
          </a:p>
        </p:txBody>
      </p:sp>
      <p:sp>
        <p:nvSpPr>
          <p:cNvPr id="106" name="Content Placeholder 105"/>
          <p:cNvSpPr>
            <a:spLocks noGrp="1"/>
          </p:cNvSpPr>
          <p:nvPr>
            <p:ph idx="1"/>
          </p:nvPr>
        </p:nvSpPr>
        <p:spPr/>
        <p:txBody>
          <a:bodyPr/>
          <a:lstStyle/>
          <a:p>
            <a:pPr>
              <a:buNone/>
            </a:pPr>
            <a:r>
              <a:rPr lang="en-US" dirty="0" smtClean="0"/>
              <a:t>Multiple Report Server Processes</a:t>
            </a:r>
            <a:endParaRPr lang="en-US" dirty="0"/>
          </a:p>
        </p:txBody>
      </p:sp>
      <p:sp>
        <p:nvSpPr>
          <p:cNvPr id="74" name="Title 73"/>
          <p:cNvSpPr>
            <a:spLocks noGrp="1"/>
          </p:cNvSpPr>
          <p:nvPr>
            <p:ph type="title"/>
          </p:nvPr>
        </p:nvSpPr>
        <p:spPr/>
        <p:txBody>
          <a:bodyPr>
            <a:normAutofit/>
          </a:bodyPr>
          <a:lstStyle/>
          <a:p>
            <a:r>
              <a:rPr lang="en-US" dirty="0" smtClean="0"/>
              <a:t>Scheduled </a:t>
            </a:r>
            <a:r>
              <a:rPr lang="en-US" dirty="0" smtClean="0"/>
              <a:t>Reports</a:t>
            </a:r>
            <a:endParaRPr lang="en-US" dirty="0"/>
          </a:p>
        </p:txBody>
      </p:sp>
      <p:sp>
        <p:nvSpPr>
          <p:cNvPr id="76" name="Footer Placeholder 75"/>
          <p:cNvSpPr>
            <a:spLocks noGrp="1"/>
          </p:cNvSpPr>
          <p:nvPr>
            <p:ph type="ftr" sz="quarter" idx="10"/>
          </p:nvPr>
        </p:nvSpPr>
        <p:spPr/>
        <p:txBody>
          <a:bodyPr/>
          <a:lstStyle/>
          <a:p>
            <a:pPr>
              <a:defRPr/>
            </a:pPr>
            <a:r>
              <a:rPr lang="en-US" dirty="0" smtClean="0"/>
              <a:t>RF-ADMN-160</a:t>
            </a:r>
            <a:endParaRPr lang="en-US" dirty="0"/>
          </a:p>
        </p:txBody>
      </p:sp>
      <p:grpSp>
        <p:nvGrpSpPr>
          <p:cNvPr id="179" name="Group 178"/>
          <p:cNvGrpSpPr/>
          <p:nvPr/>
        </p:nvGrpSpPr>
        <p:grpSpPr>
          <a:xfrm>
            <a:off x="3534735" y="1533529"/>
            <a:ext cx="2057400" cy="1770970"/>
            <a:chOff x="3534735" y="1348468"/>
            <a:chExt cx="2057400" cy="1770970"/>
          </a:xfrm>
        </p:grpSpPr>
        <p:sp>
          <p:nvSpPr>
            <p:cNvPr id="47193" name="Text Box 89"/>
            <p:cNvSpPr txBox="1">
              <a:spLocks noChangeArrowheads="1"/>
            </p:cNvSpPr>
            <p:nvPr/>
          </p:nvSpPr>
          <p:spPr bwMode="auto">
            <a:xfrm>
              <a:off x="3534735" y="1348468"/>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Y</a:t>
              </a:r>
            </a:p>
          </p:txBody>
        </p:sp>
        <p:grpSp>
          <p:nvGrpSpPr>
            <p:cNvPr id="111" name="Group 110"/>
            <p:cNvGrpSpPr/>
            <p:nvPr/>
          </p:nvGrpSpPr>
          <p:grpSpPr>
            <a:xfrm>
              <a:off x="3534735" y="1671638"/>
              <a:ext cx="2057400" cy="1447800"/>
              <a:chOff x="3847708" y="1671638"/>
              <a:chExt cx="2057400" cy="1447800"/>
            </a:xfrm>
          </p:grpSpPr>
          <p:sp>
            <p:nvSpPr>
              <p:cNvPr id="47145"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47156"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7"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8"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9"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00" name="Elbow Connector 99"/>
              <p:cNvCxnSpPr>
                <a:stCxn id="78" idx="3"/>
                <a:endCxn id="47157"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02" name="Elbow Connector 101"/>
              <p:cNvCxnSpPr>
                <a:stCxn id="78" idx="3"/>
                <a:endCxn id="47159"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04" name="Elbow Connector 103"/>
              <p:cNvCxnSpPr>
                <a:endCxn id="47158"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10" name="Group 109"/>
              <p:cNvGrpSpPr/>
              <p:nvPr/>
            </p:nvGrpSpPr>
            <p:grpSpPr>
              <a:xfrm>
                <a:off x="4581514" y="2203046"/>
                <a:ext cx="477680" cy="392906"/>
                <a:chOff x="4581514" y="2203046"/>
                <a:chExt cx="477680" cy="392906"/>
              </a:xfrm>
            </p:grpSpPr>
            <p:sp>
              <p:nvSpPr>
                <p:cNvPr id="78"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79"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80"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81"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82"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95"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96"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85"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86"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87"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88"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89"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90" name="Elbow Connector 89"/>
                <p:cNvCxnSpPr>
                  <a:stCxn id="89" idx="3"/>
                  <a:endCxn id="88"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1" name="Elbow Connector 90"/>
                <p:cNvCxnSpPr>
                  <a:stCxn id="88" idx="3"/>
                  <a:endCxn id="87"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2" name="Elbow Connector 91"/>
                <p:cNvCxnSpPr>
                  <a:stCxn id="85" idx="4"/>
                  <a:endCxn id="87"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3" name="Elbow Connector 92"/>
                <p:cNvCxnSpPr>
                  <a:stCxn id="87" idx="3"/>
                  <a:endCxn id="86"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94"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05"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07" name="Elbow Connector 106"/>
              <p:cNvCxnSpPr>
                <a:stCxn id="47156" idx="3"/>
                <a:endCxn id="78"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grpSp>
        <p:nvGrpSpPr>
          <p:cNvPr id="180" name="Group 179"/>
          <p:cNvGrpSpPr/>
          <p:nvPr/>
        </p:nvGrpSpPr>
        <p:grpSpPr>
          <a:xfrm>
            <a:off x="6275212" y="1533530"/>
            <a:ext cx="2057400" cy="1770969"/>
            <a:chOff x="6275212" y="1402898"/>
            <a:chExt cx="2057400" cy="1770969"/>
          </a:xfrm>
        </p:grpSpPr>
        <p:sp>
          <p:nvSpPr>
            <p:cNvPr id="47194" name="Text Box 90"/>
            <p:cNvSpPr txBox="1">
              <a:spLocks noChangeArrowheads="1"/>
            </p:cNvSpPr>
            <p:nvPr/>
          </p:nvSpPr>
          <p:spPr bwMode="auto">
            <a:xfrm>
              <a:off x="6275212" y="1402898"/>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Y</a:t>
              </a:r>
            </a:p>
          </p:txBody>
        </p:sp>
        <p:grpSp>
          <p:nvGrpSpPr>
            <p:cNvPr id="112" name="Group 111"/>
            <p:cNvGrpSpPr/>
            <p:nvPr/>
          </p:nvGrpSpPr>
          <p:grpSpPr>
            <a:xfrm>
              <a:off x="6275212" y="1726067"/>
              <a:ext cx="2057400" cy="1447800"/>
              <a:chOff x="3847708" y="1671638"/>
              <a:chExt cx="2057400" cy="1447800"/>
            </a:xfrm>
          </p:grpSpPr>
          <p:sp>
            <p:nvSpPr>
              <p:cNvPr id="113"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114"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5"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6"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7"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18" name="Elbow Connector 117"/>
              <p:cNvCxnSpPr>
                <a:stCxn id="123" idx="3"/>
                <a:endCxn id="115"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19" name="Elbow Connector 118"/>
              <p:cNvCxnSpPr>
                <a:stCxn id="123" idx="3"/>
                <a:endCxn id="117"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20" name="Elbow Connector 119"/>
              <p:cNvCxnSpPr>
                <a:endCxn id="116"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21" name="Group 109"/>
              <p:cNvGrpSpPr/>
              <p:nvPr/>
            </p:nvGrpSpPr>
            <p:grpSpPr>
              <a:xfrm>
                <a:off x="4581514" y="2203046"/>
                <a:ext cx="477680" cy="392906"/>
                <a:chOff x="4581514" y="2203046"/>
                <a:chExt cx="477680" cy="392906"/>
              </a:xfrm>
            </p:grpSpPr>
            <p:sp>
              <p:nvSpPr>
                <p:cNvPr id="123"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124"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25"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26"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127"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128"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129"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130"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131"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132"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33"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34"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135" name="Elbow Connector 134"/>
                <p:cNvCxnSpPr>
                  <a:stCxn id="134" idx="3"/>
                  <a:endCxn id="133"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6" name="Elbow Connector 135"/>
                <p:cNvCxnSpPr>
                  <a:stCxn id="133" idx="3"/>
                  <a:endCxn id="132"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7" name="Elbow Connector 136"/>
                <p:cNvCxnSpPr>
                  <a:stCxn id="130" idx="4"/>
                  <a:endCxn id="132"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8" name="Elbow Connector 137"/>
                <p:cNvCxnSpPr>
                  <a:stCxn id="132" idx="3"/>
                  <a:endCxn id="131"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139"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40"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22" name="Elbow Connector 121"/>
              <p:cNvCxnSpPr>
                <a:stCxn id="114" idx="3"/>
                <a:endCxn id="123"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grpSp>
        <p:nvGrpSpPr>
          <p:cNvPr id="178" name="Group 177"/>
          <p:cNvGrpSpPr/>
          <p:nvPr/>
        </p:nvGrpSpPr>
        <p:grpSpPr>
          <a:xfrm>
            <a:off x="794258" y="1533529"/>
            <a:ext cx="2057400" cy="1770971"/>
            <a:chOff x="794258" y="1315810"/>
            <a:chExt cx="2057400" cy="1770971"/>
          </a:xfrm>
        </p:grpSpPr>
        <p:sp>
          <p:nvSpPr>
            <p:cNvPr id="47192" name="Text Box 88"/>
            <p:cNvSpPr txBox="1">
              <a:spLocks noChangeArrowheads="1"/>
            </p:cNvSpPr>
            <p:nvPr/>
          </p:nvSpPr>
          <p:spPr bwMode="auto">
            <a:xfrm>
              <a:off x="794258" y="1315810"/>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X</a:t>
              </a:r>
            </a:p>
          </p:txBody>
        </p:sp>
        <p:grpSp>
          <p:nvGrpSpPr>
            <p:cNvPr id="141" name="Group 140"/>
            <p:cNvGrpSpPr/>
            <p:nvPr/>
          </p:nvGrpSpPr>
          <p:grpSpPr>
            <a:xfrm>
              <a:off x="794258" y="1638981"/>
              <a:ext cx="2057400" cy="1447800"/>
              <a:chOff x="3847708" y="1671638"/>
              <a:chExt cx="2057400" cy="1447800"/>
            </a:xfrm>
          </p:grpSpPr>
          <p:sp>
            <p:nvSpPr>
              <p:cNvPr id="142"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143"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4"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5"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6"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47" name="Elbow Connector 146"/>
              <p:cNvCxnSpPr>
                <a:stCxn id="152" idx="3"/>
                <a:endCxn id="144"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48" name="Elbow Connector 147"/>
              <p:cNvCxnSpPr>
                <a:stCxn id="152" idx="3"/>
                <a:endCxn id="146"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49" name="Elbow Connector 148"/>
              <p:cNvCxnSpPr>
                <a:endCxn id="145"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50" name="Group 109"/>
              <p:cNvGrpSpPr/>
              <p:nvPr/>
            </p:nvGrpSpPr>
            <p:grpSpPr>
              <a:xfrm>
                <a:off x="4581514" y="2203046"/>
                <a:ext cx="477680" cy="392906"/>
                <a:chOff x="4581514" y="2203046"/>
                <a:chExt cx="477680" cy="392906"/>
              </a:xfrm>
            </p:grpSpPr>
            <p:sp>
              <p:nvSpPr>
                <p:cNvPr id="152"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153"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54"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55"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156"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157"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158"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159"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160"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161"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62"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63"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164" name="Elbow Connector 163"/>
                <p:cNvCxnSpPr>
                  <a:stCxn id="163" idx="3"/>
                  <a:endCxn id="162"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5" name="Elbow Connector 164"/>
                <p:cNvCxnSpPr>
                  <a:stCxn id="162" idx="3"/>
                  <a:endCxn id="161"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6" name="Elbow Connector 165"/>
                <p:cNvCxnSpPr>
                  <a:stCxn id="159" idx="4"/>
                  <a:endCxn id="161"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7" name="Elbow Connector 166"/>
                <p:cNvCxnSpPr>
                  <a:stCxn id="161" idx="3"/>
                  <a:endCxn id="160"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168"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69"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51" name="Elbow Connector 150"/>
              <p:cNvCxnSpPr>
                <a:stCxn id="143" idx="3"/>
                <a:endCxn id="152"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cxnSp>
        <p:nvCxnSpPr>
          <p:cNvPr id="174" name="Elbow Connector 173"/>
          <p:cNvCxnSpPr>
            <a:endCxn id="47184" idx="0"/>
          </p:cNvCxnSpPr>
          <p:nvPr/>
        </p:nvCxnSpPr>
        <p:spPr>
          <a:xfrm rot="16200000" flipH="1">
            <a:off x="2552841" y="2574617"/>
            <a:ext cx="1289276" cy="274904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6" name="Elbow Connector 175"/>
          <p:cNvCxnSpPr>
            <a:endCxn id="47184" idx="0"/>
          </p:cNvCxnSpPr>
          <p:nvPr/>
        </p:nvCxnSpPr>
        <p:spPr>
          <a:xfrm rot="5400000">
            <a:off x="5293318" y="2583181"/>
            <a:ext cx="1289277" cy="273191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174"/>
                                        </p:tgtEl>
                                        <p:attrNameLst>
                                          <p:attrName>stroke.color</p:attrName>
                                        </p:attrNameLst>
                                      </p:cBhvr>
                                      <p:to>
                                        <a:schemeClr val="accent2"/>
                                      </p:to>
                                    </p:animClr>
                                    <p:set>
                                      <p:cBhvr>
                                        <p:cTn id="7" dur="500" fill="hold"/>
                                        <p:tgtEl>
                                          <p:spTgt spid="174"/>
                                        </p:tgtEl>
                                        <p:attrNameLst>
                                          <p:attrName>stroke.on</p:attrName>
                                        </p:attrNameLst>
                                      </p:cBhvr>
                                      <p:to>
                                        <p:strVal val="true"/>
                                      </p:to>
                                    </p:set>
                                  </p:childTnLst>
                                </p:cTn>
                              </p:par>
                              <p:par>
                                <p:cTn id="8" presetID="7" presetClass="emph" presetSubtype="2" accel="50000" decel="50000" autoRev="1" fill="hold" nodeType="withEffect">
                                  <p:stCondLst>
                                    <p:cond delay="0"/>
                                  </p:stCondLst>
                                  <p:childTnLst>
                                    <p:animClr clrSpc="rgb">
                                      <p:cBhvr>
                                        <p:cTn id="9" dur="500" fill="hold"/>
                                        <p:tgtEl>
                                          <p:spTgt spid="176"/>
                                        </p:tgtEl>
                                        <p:attrNameLst>
                                          <p:attrName>stroke.color</p:attrName>
                                        </p:attrNameLst>
                                      </p:cBhvr>
                                      <p:to>
                                        <a:schemeClr val="accent2"/>
                                      </p:to>
                                    </p:animClr>
                                    <p:set>
                                      <p:cBhvr>
                                        <p:cTn id="10" dur="500" fill="hold"/>
                                        <p:tgtEl>
                                          <p:spTgt spid="176"/>
                                        </p:tgtEl>
                                        <p:attrNameLst>
                                          <p:attrName>stroke.on</p:attrName>
                                        </p:attrNameLst>
                                      </p:cBhvr>
                                      <p:to>
                                        <p:strVal val="true"/>
                                      </p:to>
                                    </p:se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7185"/>
                                        </p:tgtEl>
                                        <p:attrNameLst>
                                          <p:attrName>style.visibility</p:attrName>
                                        </p:attrNameLst>
                                      </p:cBhvr>
                                      <p:to>
                                        <p:strVal val="visible"/>
                                      </p:to>
                                    </p:set>
                                    <p:animEffect transition="in" filter="fade">
                                      <p:cBhvr>
                                        <p:cTn id="14" dur="500"/>
                                        <p:tgtEl>
                                          <p:spTgt spid="47185"/>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189"/>
                                        </p:tgtEl>
                                        <p:attrNameLst>
                                          <p:attrName>style.visibility</p:attrName>
                                        </p:attrNameLst>
                                      </p:cBhvr>
                                      <p:to>
                                        <p:strVal val="visible"/>
                                      </p:to>
                                    </p:set>
                                    <p:animEffect transition="in" filter="fade">
                                      <p:cBhvr>
                                        <p:cTn id="18" dur="500"/>
                                        <p:tgtEl>
                                          <p:spTgt spid="4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85" grpId="0" animBg="1"/>
      <p:bldP spid="4718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p:txBody>
          <a:bodyPr>
            <a:normAutofit/>
          </a:bodyPr>
          <a:lstStyle/>
          <a:p>
            <a:r>
              <a:rPr lang="en-US" dirty="0" smtClean="0"/>
              <a:t>Scheduled report records in </a:t>
            </a:r>
            <a:r>
              <a:rPr lang="en-US" dirty="0" smtClean="0"/>
              <a:t>batch </a:t>
            </a:r>
            <a:r>
              <a:rPr lang="en-US" dirty="0" smtClean="0"/>
              <a:t>queues have </a:t>
            </a:r>
            <a:r>
              <a:rPr lang="en-US" dirty="0" smtClean="0"/>
              <a:t>a field containing current </a:t>
            </a:r>
            <a:r>
              <a:rPr lang="en-US" dirty="0" smtClean="0"/>
              <a:t>status</a:t>
            </a:r>
          </a:p>
          <a:p>
            <a:pPr lvl="1"/>
            <a:r>
              <a:rPr lang="en-US" sz="2000" dirty="0" err="1" smtClean="0">
                <a:latin typeface="Courier New" pitchFamily="49" charset="0"/>
              </a:rPr>
              <a:t>rptsr_mstr.rptsr_status</a:t>
            </a:r>
            <a:endParaRPr lang="en-US" dirty="0" smtClean="0"/>
          </a:p>
          <a:p>
            <a:r>
              <a:rPr lang="en-US" dirty="0" smtClean="0"/>
              <a:t>Used by batch processor to </a:t>
            </a:r>
            <a:r>
              <a:rPr lang="en-US" dirty="0" smtClean="0"/>
              <a:t>coordinate processing </a:t>
            </a:r>
            <a:r>
              <a:rPr lang="en-US" dirty="0" smtClean="0"/>
              <a:t>of the batch</a:t>
            </a:r>
          </a:p>
          <a:p>
            <a:r>
              <a:rPr lang="en-US" dirty="0" smtClean="0"/>
              <a:t>Status Values:</a:t>
            </a:r>
          </a:p>
          <a:p>
            <a:pPr lvl="1"/>
            <a:r>
              <a:rPr lang="en-US" b="1" dirty="0" smtClean="0"/>
              <a:t>NEW:</a:t>
            </a:r>
            <a:r>
              <a:rPr lang="en-US" dirty="0" smtClean="0"/>
              <a:t>			Newly </a:t>
            </a:r>
            <a:r>
              <a:rPr lang="en-US" dirty="0" smtClean="0"/>
              <a:t>created and has never run</a:t>
            </a:r>
          </a:p>
          <a:p>
            <a:pPr lvl="1"/>
            <a:r>
              <a:rPr lang="en-US" b="1" dirty="0" smtClean="0"/>
              <a:t>WAITING: </a:t>
            </a:r>
            <a:r>
              <a:rPr lang="en-US" dirty="0" smtClean="0"/>
              <a:t>	</a:t>
            </a:r>
            <a:r>
              <a:rPr lang="en-US" dirty="0" smtClean="0"/>
              <a:t>	Initialized </a:t>
            </a:r>
            <a:r>
              <a:rPr lang="en-US" dirty="0" smtClean="0"/>
              <a:t>to run in current batch run</a:t>
            </a:r>
          </a:p>
          <a:p>
            <a:pPr lvl="1"/>
            <a:r>
              <a:rPr lang="en-US" b="1" dirty="0" smtClean="0"/>
              <a:t>RUNNING:	</a:t>
            </a:r>
            <a:r>
              <a:rPr lang="en-US" dirty="0" smtClean="0"/>
              <a:t>	Currently </a:t>
            </a:r>
            <a:r>
              <a:rPr lang="en-US" dirty="0" smtClean="0"/>
              <a:t>running</a:t>
            </a:r>
          </a:p>
          <a:p>
            <a:pPr lvl="1"/>
            <a:r>
              <a:rPr lang="en-US" b="1" dirty="0" smtClean="0"/>
              <a:t>COMPLETED:</a:t>
            </a:r>
            <a:r>
              <a:rPr lang="en-US" dirty="0" smtClean="0"/>
              <a:t>	Finished </a:t>
            </a:r>
            <a:r>
              <a:rPr lang="en-US" dirty="0" smtClean="0"/>
              <a:t>running, with no errors</a:t>
            </a:r>
          </a:p>
          <a:p>
            <a:pPr lvl="1"/>
            <a:r>
              <a:rPr lang="en-US" b="1" dirty="0" smtClean="0"/>
              <a:t>ERROR:</a:t>
            </a:r>
            <a:r>
              <a:rPr lang="en-US" dirty="0" smtClean="0"/>
              <a:t>			Finished </a:t>
            </a:r>
            <a:r>
              <a:rPr lang="en-US" dirty="0" smtClean="0"/>
              <a:t>running, with errors</a:t>
            </a:r>
            <a:r>
              <a:rPr lang="en-US" sz="1600" dirty="0" smtClean="0"/>
              <a:t> </a:t>
            </a:r>
            <a:endParaRPr lang="en-US" dirty="0" smtClean="0"/>
          </a:p>
        </p:txBody>
      </p:sp>
      <p:sp>
        <p:nvSpPr>
          <p:cNvPr id="79874" name="Rectangle 2"/>
          <p:cNvSpPr>
            <a:spLocks noGrp="1" noChangeArrowheads="1"/>
          </p:cNvSpPr>
          <p:nvPr>
            <p:ph type="title"/>
          </p:nvPr>
        </p:nvSpPr>
        <p:spPr/>
        <p:txBody>
          <a:bodyPr/>
          <a:lstStyle/>
          <a:p>
            <a:pPr eaLnBrk="1" hangingPunct="1"/>
            <a:r>
              <a:rPr lang="en-US" smtClean="0"/>
              <a:t>Scheduled Report </a:t>
            </a:r>
            <a:r>
              <a:rPr lang="en-US" i="1" smtClean="0"/>
              <a:t>Status</a:t>
            </a:r>
          </a:p>
        </p:txBody>
      </p:sp>
      <p:sp>
        <p:nvSpPr>
          <p:cNvPr id="4" name="Footer Placeholder 3"/>
          <p:cNvSpPr>
            <a:spLocks noGrp="1"/>
          </p:cNvSpPr>
          <p:nvPr>
            <p:ph type="ftr" sz="quarter" idx="10"/>
          </p:nvPr>
        </p:nvSpPr>
        <p:spPr/>
        <p:txBody>
          <a:bodyPr/>
          <a:lstStyle/>
          <a:p>
            <a:pPr>
              <a:defRPr/>
            </a:pPr>
            <a:r>
              <a:rPr lang="en-US" dirty="0" smtClean="0"/>
              <a:t>RF-ADMN-170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9875">
                                            <p:txEl>
                                              <p:pRg st="0" end="0"/>
                                            </p:txEl>
                                          </p:spTgt>
                                        </p:tgtEl>
                                        <p:attrNameLst>
                                          <p:attrName>style.fontStyle</p:attrName>
                                        </p:attrNameLst>
                                      </p:cBhvr>
                                      <p:to>
                                        <p:strVal val="normal"/>
                                      </p:to>
                                    </p:set>
                                    <p:set>
                                      <p:cBhvr override="childStyle">
                                        <p:cTn id="7" dur="indefinite"/>
                                        <p:tgtEl>
                                          <p:spTgt spid="79875">
                                            <p:txEl>
                                              <p:pRg st="0" end="0"/>
                                            </p:txEl>
                                          </p:spTgt>
                                        </p:tgtEl>
                                        <p:attrNameLst>
                                          <p:attrName>style.fontWeight</p:attrName>
                                        </p:attrNameLst>
                                      </p:cBhvr>
                                      <p:to>
                                        <p:strVal val="bold"/>
                                      </p:to>
                                    </p:set>
                                    <p:set>
                                      <p:cBhvr override="childStyle">
                                        <p:cTn id="8" dur="indefinite"/>
                                        <p:tgtEl>
                                          <p:spTgt spid="79875">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79875">
                                            <p:txEl>
                                              <p:pRg st="1" end="1"/>
                                            </p:txEl>
                                          </p:spTgt>
                                        </p:tgtEl>
                                        <p:attrNameLst>
                                          <p:attrName>style.fontStyle</p:attrName>
                                        </p:attrNameLst>
                                      </p:cBhvr>
                                      <p:to>
                                        <p:strVal val="normal"/>
                                      </p:to>
                                    </p:set>
                                    <p:set>
                                      <p:cBhvr override="childStyle">
                                        <p:cTn id="11" dur="indefinite"/>
                                        <p:tgtEl>
                                          <p:spTgt spid="79875">
                                            <p:txEl>
                                              <p:pRg st="1" end="1"/>
                                            </p:txEl>
                                          </p:spTgt>
                                        </p:tgtEl>
                                        <p:attrNameLst>
                                          <p:attrName>style.fontWeight</p:attrName>
                                        </p:attrNameLst>
                                      </p:cBhvr>
                                      <p:to>
                                        <p:strVal val="bold"/>
                                      </p:to>
                                    </p:set>
                                    <p:set>
                                      <p:cBhvr override="childStyle">
                                        <p:cTn id="12" dur="indefinite"/>
                                        <p:tgtEl>
                                          <p:spTgt spid="79875">
                                            <p:txEl>
                                              <p:pRg st="1" end="1"/>
                                            </p:txEl>
                                          </p:spTgt>
                                        </p:tgtEl>
                                        <p:attrNameLst>
                                          <p:attrName>style.textDecorationUnderline</p:attrName>
                                        </p:attrNameLst>
                                      </p:cBhvr>
                                      <p:to>
                                        <p:strVal val="false"/>
                                      </p:to>
                                    </p:set>
                                  </p:childTnLst>
                                </p:cTn>
                              </p:par>
                            </p:childTnLst>
                          </p:cTn>
                        </p:par>
                      </p:childTnLst>
                    </p:cTn>
                  </p:par>
                  <p:par>
                    <p:cTn id="13" fill="hold">
                      <p:stCondLst>
                        <p:cond delay="indefinite"/>
                      </p:stCondLst>
                      <p:childTnLst>
                        <p:par>
                          <p:cTn id="14" fill="hold">
                            <p:stCondLst>
                              <p:cond delay="0"/>
                            </p:stCondLst>
                            <p:childTnLst>
                              <p:par>
                                <p:cTn id="15" presetID="5" presetClass="emph" presetSubtype="1" nodeType="clickEffect">
                                  <p:stCondLst>
                                    <p:cond delay="0"/>
                                  </p:stCondLst>
                                  <p:endCondLst>
                                    <p:cond evt="onNext" delay="0">
                                      <p:tgtEl>
                                        <p:sldTgt/>
                                      </p:tgtEl>
                                    </p:cond>
                                  </p:endCondLst>
                                  <p:childTnLst>
                                    <p:set>
                                      <p:cBhvr override="childStyle">
                                        <p:cTn id="16" dur="indefinite"/>
                                        <p:tgtEl>
                                          <p:spTgt spid="79875">
                                            <p:txEl>
                                              <p:pRg st="2" end="2"/>
                                            </p:txEl>
                                          </p:spTgt>
                                        </p:tgtEl>
                                        <p:attrNameLst>
                                          <p:attrName>style.fontStyle</p:attrName>
                                        </p:attrNameLst>
                                      </p:cBhvr>
                                      <p:to>
                                        <p:strVal val="normal"/>
                                      </p:to>
                                    </p:set>
                                    <p:set>
                                      <p:cBhvr override="childStyle">
                                        <p:cTn id="17" dur="indefinite"/>
                                        <p:tgtEl>
                                          <p:spTgt spid="79875">
                                            <p:txEl>
                                              <p:pRg st="2" end="2"/>
                                            </p:txEl>
                                          </p:spTgt>
                                        </p:tgtEl>
                                        <p:attrNameLst>
                                          <p:attrName>style.fontWeight</p:attrName>
                                        </p:attrNameLst>
                                      </p:cBhvr>
                                      <p:to>
                                        <p:strVal val="bold"/>
                                      </p:to>
                                    </p:set>
                                    <p:set>
                                      <p:cBhvr override="childStyle">
                                        <p:cTn id="18" dur="indefinite"/>
                                        <p:tgtEl>
                                          <p:spTgt spid="79875">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childTnLst>
                                    <p:set>
                                      <p:cBhvr override="childStyle">
                                        <p:cTn id="22" dur="indefinite"/>
                                        <p:tgtEl>
                                          <p:spTgt spid="79875">
                                            <p:txEl>
                                              <p:pRg st="3" end="3"/>
                                            </p:txEl>
                                          </p:spTgt>
                                        </p:tgtEl>
                                        <p:attrNameLst>
                                          <p:attrName>style.fontStyle</p:attrName>
                                        </p:attrNameLst>
                                      </p:cBhvr>
                                      <p:to>
                                        <p:strVal val="normal"/>
                                      </p:to>
                                    </p:set>
                                    <p:set>
                                      <p:cBhvr override="childStyle">
                                        <p:cTn id="23" dur="indefinite"/>
                                        <p:tgtEl>
                                          <p:spTgt spid="79875">
                                            <p:txEl>
                                              <p:pRg st="3" end="3"/>
                                            </p:txEl>
                                          </p:spTgt>
                                        </p:tgtEl>
                                        <p:attrNameLst>
                                          <p:attrName>style.fontWeight</p:attrName>
                                        </p:attrNameLst>
                                      </p:cBhvr>
                                      <p:to>
                                        <p:strVal val="bold"/>
                                      </p:to>
                                    </p:set>
                                    <p:set>
                                      <p:cBhvr override="childStyle">
                                        <p:cTn id="24" dur="indefinite"/>
                                        <p:tgtEl>
                                          <p:spTgt spid="79875">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79875">
                                            <p:txEl>
                                              <p:pRg st="4" end="4"/>
                                            </p:txEl>
                                          </p:spTgt>
                                        </p:tgtEl>
                                        <p:attrNameLst>
                                          <p:attrName>style.fontStyle</p:attrName>
                                        </p:attrNameLst>
                                      </p:cBhvr>
                                      <p:to>
                                        <p:strVal val="normal"/>
                                      </p:to>
                                    </p:set>
                                    <p:set>
                                      <p:cBhvr override="childStyle">
                                        <p:cTn id="29" dur="indefinite"/>
                                        <p:tgtEl>
                                          <p:spTgt spid="79875">
                                            <p:txEl>
                                              <p:pRg st="4" end="4"/>
                                            </p:txEl>
                                          </p:spTgt>
                                        </p:tgtEl>
                                        <p:attrNameLst>
                                          <p:attrName>style.fontWeight</p:attrName>
                                        </p:attrNameLst>
                                      </p:cBhvr>
                                      <p:to>
                                        <p:strVal val="bold"/>
                                      </p:to>
                                    </p:set>
                                    <p:set>
                                      <p:cBhvr override="childStyle">
                                        <p:cTn id="30" dur="indefinite"/>
                                        <p:tgtEl>
                                          <p:spTgt spid="79875">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79875">
                                            <p:txEl>
                                              <p:pRg st="5" end="5"/>
                                            </p:txEl>
                                          </p:spTgt>
                                        </p:tgtEl>
                                        <p:attrNameLst>
                                          <p:attrName>style.fontStyle</p:attrName>
                                        </p:attrNameLst>
                                      </p:cBhvr>
                                      <p:to>
                                        <p:strVal val="normal"/>
                                      </p:to>
                                    </p:set>
                                    <p:set>
                                      <p:cBhvr override="childStyle">
                                        <p:cTn id="35" dur="indefinite"/>
                                        <p:tgtEl>
                                          <p:spTgt spid="79875">
                                            <p:txEl>
                                              <p:pRg st="5" end="5"/>
                                            </p:txEl>
                                          </p:spTgt>
                                        </p:tgtEl>
                                        <p:attrNameLst>
                                          <p:attrName>style.fontWeight</p:attrName>
                                        </p:attrNameLst>
                                      </p:cBhvr>
                                      <p:to>
                                        <p:strVal val="bold"/>
                                      </p:to>
                                    </p:set>
                                    <p:set>
                                      <p:cBhvr override="childStyle">
                                        <p:cTn id="36" dur="indefinite"/>
                                        <p:tgtEl>
                                          <p:spTgt spid="79875">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79875">
                                            <p:txEl>
                                              <p:pRg st="6" end="6"/>
                                            </p:txEl>
                                          </p:spTgt>
                                        </p:tgtEl>
                                        <p:attrNameLst>
                                          <p:attrName>style.fontStyle</p:attrName>
                                        </p:attrNameLst>
                                      </p:cBhvr>
                                      <p:to>
                                        <p:strVal val="normal"/>
                                      </p:to>
                                    </p:set>
                                    <p:set>
                                      <p:cBhvr override="childStyle">
                                        <p:cTn id="41" dur="indefinite"/>
                                        <p:tgtEl>
                                          <p:spTgt spid="79875">
                                            <p:txEl>
                                              <p:pRg st="6" end="6"/>
                                            </p:txEl>
                                          </p:spTgt>
                                        </p:tgtEl>
                                        <p:attrNameLst>
                                          <p:attrName>style.fontWeight</p:attrName>
                                        </p:attrNameLst>
                                      </p:cBhvr>
                                      <p:to>
                                        <p:strVal val="bold"/>
                                      </p:to>
                                    </p:set>
                                    <p:set>
                                      <p:cBhvr override="childStyle">
                                        <p:cTn id="42" dur="indefinite"/>
                                        <p:tgtEl>
                                          <p:spTgt spid="79875">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79875">
                                            <p:txEl>
                                              <p:pRg st="7" end="7"/>
                                            </p:txEl>
                                          </p:spTgt>
                                        </p:tgtEl>
                                        <p:attrNameLst>
                                          <p:attrName>style.fontStyle</p:attrName>
                                        </p:attrNameLst>
                                      </p:cBhvr>
                                      <p:to>
                                        <p:strVal val="normal"/>
                                      </p:to>
                                    </p:set>
                                    <p:set>
                                      <p:cBhvr override="childStyle">
                                        <p:cTn id="47" dur="indefinite"/>
                                        <p:tgtEl>
                                          <p:spTgt spid="79875">
                                            <p:txEl>
                                              <p:pRg st="7" end="7"/>
                                            </p:txEl>
                                          </p:spTgt>
                                        </p:tgtEl>
                                        <p:attrNameLst>
                                          <p:attrName>style.fontWeight</p:attrName>
                                        </p:attrNameLst>
                                      </p:cBhvr>
                                      <p:to>
                                        <p:strVal val="bold"/>
                                      </p:to>
                                    </p:set>
                                    <p:set>
                                      <p:cBhvr override="childStyle">
                                        <p:cTn id="48" dur="indefinite"/>
                                        <p:tgtEl>
                                          <p:spTgt spid="79875">
                                            <p:txEl>
                                              <p:pRg st="7" end="7"/>
                                            </p:txEl>
                                          </p:spTgt>
                                        </p:tgtEl>
                                        <p:attrNameLst>
                                          <p:attrName>style.textDecorationUnderline</p:attrName>
                                        </p:attrNameLst>
                                      </p:cBhvr>
                                      <p:to>
                                        <p:strVal val="false"/>
                                      </p:to>
                                    </p:set>
                                  </p:childTnLst>
                                </p:cTn>
                              </p:par>
                            </p:childTnLst>
                          </p:cTn>
                        </p:par>
                      </p:childTnLst>
                    </p:cTn>
                  </p:par>
                  <p:par>
                    <p:cTn id="49" fill="hold">
                      <p:stCondLst>
                        <p:cond delay="indefinite"/>
                      </p:stCondLst>
                      <p:childTnLst>
                        <p:par>
                          <p:cTn id="50" fill="hold">
                            <p:stCondLst>
                              <p:cond delay="0"/>
                            </p:stCondLst>
                            <p:childTnLst>
                              <p:par>
                                <p:cTn id="51" presetID="5" presetClass="emph" presetSubtype="1" nodeType="clickEffect">
                                  <p:stCondLst>
                                    <p:cond delay="0"/>
                                  </p:stCondLst>
                                  <p:endCondLst>
                                    <p:cond evt="onNext" delay="0">
                                      <p:tgtEl>
                                        <p:sldTgt/>
                                      </p:tgtEl>
                                    </p:cond>
                                  </p:endCondLst>
                                  <p:childTnLst>
                                    <p:set>
                                      <p:cBhvr override="childStyle">
                                        <p:cTn id="52" dur="indefinite"/>
                                        <p:tgtEl>
                                          <p:spTgt spid="79875">
                                            <p:txEl>
                                              <p:pRg st="8" end="8"/>
                                            </p:txEl>
                                          </p:spTgt>
                                        </p:tgtEl>
                                        <p:attrNameLst>
                                          <p:attrName>style.fontStyle</p:attrName>
                                        </p:attrNameLst>
                                      </p:cBhvr>
                                      <p:to>
                                        <p:strVal val="normal"/>
                                      </p:to>
                                    </p:set>
                                    <p:set>
                                      <p:cBhvr override="childStyle">
                                        <p:cTn id="53" dur="indefinite"/>
                                        <p:tgtEl>
                                          <p:spTgt spid="79875">
                                            <p:txEl>
                                              <p:pRg st="8" end="8"/>
                                            </p:txEl>
                                          </p:spTgt>
                                        </p:tgtEl>
                                        <p:attrNameLst>
                                          <p:attrName>style.fontWeight</p:attrName>
                                        </p:attrNameLst>
                                      </p:cBhvr>
                                      <p:to>
                                        <p:strVal val="bold"/>
                                      </p:to>
                                    </p:set>
                                    <p:set>
                                      <p:cBhvr override="childStyle">
                                        <p:cTn id="54" dur="indefinite"/>
                                        <p:tgtEl>
                                          <p:spTgt spid="79875">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dirty="0" smtClean="0"/>
              <a:t>In this session you will learn how to:</a:t>
            </a:r>
          </a:p>
          <a:p>
            <a:pPr eaLnBrk="1" hangingPunct="1"/>
            <a:r>
              <a:rPr lang="en-US" dirty="0" smtClean="0"/>
              <a:t>Configure the QAD Reporting Framework</a:t>
            </a:r>
          </a:p>
          <a:p>
            <a:pPr eaLnBrk="1" hangingPunct="1"/>
            <a:r>
              <a:rPr lang="en-US" dirty="0" smtClean="0"/>
              <a:t>Set up user authorization for report development and admin programs</a:t>
            </a:r>
          </a:p>
          <a:p>
            <a:pPr eaLnBrk="1" hangingPunct="1"/>
            <a:r>
              <a:rPr lang="en-US" dirty="0" smtClean="0"/>
              <a:t>Manage reports on the system menu</a:t>
            </a:r>
          </a:p>
          <a:p>
            <a:pPr eaLnBrk="1" hangingPunct="1"/>
            <a:r>
              <a:rPr lang="en-US" dirty="0" smtClean="0"/>
              <a:t>Administer scheduled report servers</a:t>
            </a:r>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
        <p:nvSpPr>
          <p:cNvPr id="4" name="Footer Placeholder 3"/>
          <p:cNvSpPr>
            <a:spLocks noGrp="1"/>
          </p:cNvSpPr>
          <p:nvPr>
            <p:ph type="ftr" sz="quarter" idx="10"/>
          </p:nvPr>
        </p:nvSpPr>
        <p:spPr/>
        <p:txBody>
          <a:bodyPr/>
          <a:lstStyle/>
          <a:p>
            <a:pPr>
              <a:defRPr/>
            </a:pPr>
            <a:r>
              <a:rPr lang="en-US" dirty="0" smtClean="0"/>
              <a:t>RF-ADMN-020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1" end="1"/>
                                            </p:txEl>
                                          </p:spTgt>
                                        </p:tgtEl>
                                        <p:attrNameLst>
                                          <p:attrName>style.fontStyle</p:attrName>
                                        </p:attrNameLst>
                                      </p:cBhvr>
                                      <p:to>
                                        <p:strVal val="normal"/>
                                      </p:to>
                                    </p:set>
                                    <p:set>
                                      <p:cBhvr override="childStyle">
                                        <p:cTn id="7" dur="indefinite"/>
                                        <p:tgtEl>
                                          <p:spTgt spid="4099">
                                            <p:txEl>
                                              <p:pRg st="1" end="1"/>
                                            </p:txEl>
                                          </p:spTgt>
                                        </p:tgtEl>
                                        <p:attrNameLst>
                                          <p:attrName>style.fontWeight</p:attrName>
                                        </p:attrNameLst>
                                      </p:cBhvr>
                                      <p:to>
                                        <p:strVal val="bold"/>
                                      </p:to>
                                    </p:set>
                                    <p:set>
                                      <p:cBhvr override="childStyle">
                                        <p:cTn id="8" dur="indefinite"/>
                                        <p:tgtEl>
                                          <p:spTgt spid="409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2" end="2"/>
                                            </p:txEl>
                                          </p:spTgt>
                                        </p:tgtEl>
                                        <p:attrNameLst>
                                          <p:attrName>style.fontStyle</p:attrName>
                                        </p:attrNameLst>
                                      </p:cBhvr>
                                      <p:to>
                                        <p:strVal val="normal"/>
                                      </p:to>
                                    </p:set>
                                    <p:set>
                                      <p:cBhvr override="childStyle">
                                        <p:cTn id="13" dur="indefinite"/>
                                        <p:tgtEl>
                                          <p:spTgt spid="4099">
                                            <p:txEl>
                                              <p:pRg st="2" end="2"/>
                                            </p:txEl>
                                          </p:spTgt>
                                        </p:tgtEl>
                                        <p:attrNameLst>
                                          <p:attrName>style.fontWeight</p:attrName>
                                        </p:attrNameLst>
                                      </p:cBhvr>
                                      <p:to>
                                        <p:strVal val="bold"/>
                                      </p:to>
                                    </p:set>
                                    <p:set>
                                      <p:cBhvr override="childStyle">
                                        <p:cTn id="14" dur="indefinite"/>
                                        <p:tgtEl>
                                          <p:spTgt spid="4099">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3" end="3"/>
                                            </p:txEl>
                                          </p:spTgt>
                                        </p:tgtEl>
                                        <p:attrNameLst>
                                          <p:attrName>style.fontStyle</p:attrName>
                                        </p:attrNameLst>
                                      </p:cBhvr>
                                      <p:to>
                                        <p:strVal val="normal"/>
                                      </p:to>
                                    </p:set>
                                    <p:set>
                                      <p:cBhvr override="childStyle">
                                        <p:cTn id="19" dur="indefinite"/>
                                        <p:tgtEl>
                                          <p:spTgt spid="4099">
                                            <p:txEl>
                                              <p:pRg st="3" end="3"/>
                                            </p:txEl>
                                          </p:spTgt>
                                        </p:tgtEl>
                                        <p:attrNameLst>
                                          <p:attrName>style.fontWeight</p:attrName>
                                        </p:attrNameLst>
                                      </p:cBhvr>
                                      <p:to>
                                        <p:strVal val="bold"/>
                                      </p:to>
                                    </p:set>
                                    <p:set>
                                      <p:cBhvr override="childStyle">
                                        <p:cTn id="20" dur="indefinite"/>
                                        <p:tgtEl>
                                          <p:spTgt spid="4099">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4" end="4"/>
                                            </p:txEl>
                                          </p:spTgt>
                                        </p:tgtEl>
                                        <p:attrNameLst>
                                          <p:attrName>style.fontStyle</p:attrName>
                                        </p:attrNameLst>
                                      </p:cBhvr>
                                      <p:to>
                                        <p:strVal val="normal"/>
                                      </p:to>
                                    </p:set>
                                    <p:set>
                                      <p:cBhvr override="childStyle">
                                        <p:cTn id="25" dur="indefinite"/>
                                        <p:tgtEl>
                                          <p:spTgt spid="4099">
                                            <p:txEl>
                                              <p:pRg st="4" end="4"/>
                                            </p:txEl>
                                          </p:spTgt>
                                        </p:tgtEl>
                                        <p:attrNameLst>
                                          <p:attrName>style.fontWeight</p:attrName>
                                        </p:attrNameLst>
                                      </p:cBhvr>
                                      <p:to>
                                        <p:strVal val="bold"/>
                                      </p:to>
                                    </p:set>
                                    <p:set>
                                      <p:cBhvr override="childStyle">
                                        <p:cTn id="26" dur="indefinite"/>
                                        <p:tgtEl>
                                          <p:spTgt spid="40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pPr>
              <a:buNone/>
            </a:pPr>
            <a:r>
              <a:rPr lang="en-US" b="1" dirty="0" smtClean="0"/>
              <a:t>Batch ID Maintenance</a:t>
            </a:r>
          </a:p>
          <a:p>
            <a:pPr eaLnBrk="1" hangingPunct="1"/>
            <a:r>
              <a:rPr lang="en-US" dirty="0" smtClean="0"/>
              <a:t>Same </a:t>
            </a:r>
            <a:r>
              <a:rPr lang="en-US" dirty="0" smtClean="0"/>
              <a:t>batch DB table used (</a:t>
            </a:r>
            <a:r>
              <a:rPr lang="en-US" dirty="0" err="1" smtClean="0"/>
              <a:t>bc_mstr</a:t>
            </a:r>
            <a:r>
              <a:rPr lang="en-US" dirty="0" smtClean="0"/>
              <a:t>) as for legacy MFG/PRO reports</a:t>
            </a:r>
          </a:p>
          <a:p>
            <a:pPr lvl="1" eaLnBrk="1" hangingPunct="1"/>
            <a:r>
              <a:rPr lang="en-US" dirty="0" smtClean="0"/>
              <a:t>Different detail table: </a:t>
            </a:r>
            <a:r>
              <a:rPr lang="en-US" dirty="0" err="1" smtClean="0"/>
              <a:t>rptsr_mstr</a:t>
            </a:r>
            <a:r>
              <a:rPr lang="en-US" dirty="0" smtClean="0"/>
              <a:t> (one record per scheduled report)</a:t>
            </a:r>
          </a:p>
          <a:p>
            <a:pPr lvl="1" eaLnBrk="1" hangingPunct="1"/>
            <a:r>
              <a:rPr lang="en-US" dirty="0" smtClean="0"/>
              <a:t>Each batch ID can logically a queue of scheduled reports (as </a:t>
            </a:r>
            <a:r>
              <a:rPr lang="en-US" dirty="0" err="1" smtClean="0"/>
              <a:t>rptsr_mstr</a:t>
            </a:r>
            <a:r>
              <a:rPr lang="en-US" dirty="0" smtClean="0"/>
              <a:t> records)</a:t>
            </a:r>
          </a:p>
          <a:p>
            <a:pPr eaLnBrk="1" hangingPunct="1"/>
            <a:r>
              <a:rPr lang="en-US" dirty="0" smtClean="0"/>
              <a:t>Same </a:t>
            </a:r>
            <a:r>
              <a:rPr lang="en-US" i="1" dirty="0" smtClean="0"/>
              <a:t>Batch ID Maintenance</a:t>
            </a:r>
            <a:r>
              <a:rPr lang="en-US" dirty="0" smtClean="0"/>
              <a:t> program as for legacy MFG/PRO reports</a:t>
            </a:r>
          </a:p>
        </p:txBody>
      </p:sp>
      <p:sp>
        <p:nvSpPr>
          <p:cNvPr id="64514" name="Rectangle 2"/>
          <p:cNvSpPr>
            <a:spLocks noGrp="1" noChangeArrowheads="1"/>
          </p:cNvSpPr>
          <p:nvPr>
            <p:ph type="title"/>
          </p:nvPr>
        </p:nvSpPr>
        <p:spPr/>
        <p:txBody>
          <a:bodyPr>
            <a:normAutofit/>
          </a:bodyPr>
          <a:lstStyle/>
          <a:p>
            <a:pPr eaLnBrk="1" hangingPunct="1"/>
            <a:r>
              <a:rPr lang="en-US" dirty="0" smtClean="0"/>
              <a:t>Scheduled Report </a:t>
            </a:r>
            <a:r>
              <a:rPr lang="en-US" dirty="0" smtClean="0"/>
              <a:t>Administration</a:t>
            </a:r>
            <a:endParaRPr lang="en-US" sz="2400" dirty="0" smtClean="0"/>
          </a:p>
        </p:txBody>
      </p:sp>
      <p:pic>
        <p:nvPicPr>
          <p:cNvPr id="64517" name="Picture 5"/>
          <p:cNvPicPr>
            <a:picLocks noChangeAspect="1" noChangeArrowheads="1"/>
          </p:cNvPicPr>
          <p:nvPr/>
        </p:nvPicPr>
        <p:blipFill>
          <a:blip r:embed="rId3" cstate="print"/>
          <a:srcRect/>
          <a:stretch>
            <a:fillRect/>
          </a:stretch>
        </p:blipFill>
        <p:spPr bwMode="auto">
          <a:xfrm>
            <a:off x="514546" y="4419600"/>
            <a:ext cx="8096250" cy="1914525"/>
          </a:xfrm>
          <a:prstGeom prst="rect">
            <a:avLst/>
          </a:prstGeom>
          <a:noFill/>
          <a:ln w="9525" algn="ctr">
            <a:noFill/>
            <a:miter lim="800000"/>
            <a:headEnd/>
            <a:tailEnd/>
          </a:ln>
          <a:effectLst/>
        </p:spPr>
      </p:pic>
      <p:sp>
        <p:nvSpPr>
          <p:cNvPr id="5" name="Footer Placeholder 4"/>
          <p:cNvSpPr>
            <a:spLocks noGrp="1"/>
          </p:cNvSpPr>
          <p:nvPr>
            <p:ph type="ftr" sz="quarter" idx="10"/>
          </p:nvPr>
        </p:nvSpPr>
        <p:spPr/>
        <p:txBody>
          <a:bodyPr/>
          <a:lstStyle/>
          <a:p>
            <a:pPr>
              <a:defRPr/>
            </a:pPr>
            <a:r>
              <a:rPr lang="en-US" dirty="0" smtClean="0"/>
              <a:t>RF-ADMN-180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4515">
                                            <p:txEl>
                                              <p:pRg st="1" end="1"/>
                                            </p:txEl>
                                          </p:spTgt>
                                        </p:tgtEl>
                                        <p:attrNameLst>
                                          <p:attrName>style.fontStyle</p:attrName>
                                        </p:attrNameLst>
                                      </p:cBhvr>
                                      <p:to>
                                        <p:strVal val="normal"/>
                                      </p:to>
                                    </p:set>
                                    <p:set>
                                      <p:cBhvr override="childStyle">
                                        <p:cTn id="7" dur="indefinite"/>
                                        <p:tgtEl>
                                          <p:spTgt spid="64515">
                                            <p:txEl>
                                              <p:pRg st="1" end="1"/>
                                            </p:txEl>
                                          </p:spTgt>
                                        </p:tgtEl>
                                        <p:attrNameLst>
                                          <p:attrName>style.fontWeight</p:attrName>
                                        </p:attrNameLst>
                                      </p:cBhvr>
                                      <p:to>
                                        <p:strVal val="bold"/>
                                      </p:to>
                                    </p:set>
                                    <p:set>
                                      <p:cBhvr override="childStyle">
                                        <p:cTn id="8" dur="indefinite"/>
                                        <p:tgtEl>
                                          <p:spTgt spid="64515">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4515">
                                            <p:txEl>
                                              <p:pRg st="2" end="2"/>
                                            </p:txEl>
                                          </p:spTgt>
                                        </p:tgtEl>
                                        <p:attrNameLst>
                                          <p:attrName>style.fontStyle</p:attrName>
                                        </p:attrNameLst>
                                      </p:cBhvr>
                                      <p:to>
                                        <p:strVal val="normal"/>
                                      </p:to>
                                    </p:set>
                                    <p:set>
                                      <p:cBhvr override="childStyle">
                                        <p:cTn id="13" dur="indefinite"/>
                                        <p:tgtEl>
                                          <p:spTgt spid="64515">
                                            <p:txEl>
                                              <p:pRg st="2" end="2"/>
                                            </p:txEl>
                                          </p:spTgt>
                                        </p:tgtEl>
                                        <p:attrNameLst>
                                          <p:attrName>style.fontWeight</p:attrName>
                                        </p:attrNameLst>
                                      </p:cBhvr>
                                      <p:to>
                                        <p:strVal val="bold"/>
                                      </p:to>
                                    </p:set>
                                    <p:set>
                                      <p:cBhvr override="childStyle">
                                        <p:cTn id="14" dur="indefinite"/>
                                        <p:tgtEl>
                                          <p:spTgt spid="64515">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4515">
                                            <p:txEl>
                                              <p:pRg st="3" end="3"/>
                                            </p:txEl>
                                          </p:spTgt>
                                        </p:tgtEl>
                                        <p:attrNameLst>
                                          <p:attrName>style.fontStyle</p:attrName>
                                        </p:attrNameLst>
                                      </p:cBhvr>
                                      <p:to>
                                        <p:strVal val="normal"/>
                                      </p:to>
                                    </p:set>
                                    <p:set>
                                      <p:cBhvr override="childStyle">
                                        <p:cTn id="19" dur="indefinite"/>
                                        <p:tgtEl>
                                          <p:spTgt spid="64515">
                                            <p:txEl>
                                              <p:pRg st="3" end="3"/>
                                            </p:txEl>
                                          </p:spTgt>
                                        </p:tgtEl>
                                        <p:attrNameLst>
                                          <p:attrName>style.fontWeight</p:attrName>
                                        </p:attrNameLst>
                                      </p:cBhvr>
                                      <p:to>
                                        <p:strVal val="bold"/>
                                      </p:to>
                                    </p:set>
                                    <p:set>
                                      <p:cBhvr override="childStyle">
                                        <p:cTn id="20" dur="indefinite"/>
                                        <p:tgtEl>
                                          <p:spTgt spid="64515">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4515">
                                            <p:txEl>
                                              <p:pRg st="4" end="4"/>
                                            </p:txEl>
                                          </p:spTgt>
                                        </p:tgtEl>
                                        <p:attrNameLst>
                                          <p:attrName>style.fontStyle</p:attrName>
                                        </p:attrNameLst>
                                      </p:cBhvr>
                                      <p:to>
                                        <p:strVal val="normal"/>
                                      </p:to>
                                    </p:set>
                                    <p:set>
                                      <p:cBhvr override="childStyle">
                                        <p:cTn id="25" dur="indefinite"/>
                                        <p:tgtEl>
                                          <p:spTgt spid="64515">
                                            <p:txEl>
                                              <p:pRg st="4" end="4"/>
                                            </p:txEl>
                                          </p:spTgt>
                                        </p:tgtEl>
                                        <p:attrNameLst>
                                          <p:attrName>style.fontWeight</p:attrName>
                                        </p:attrNameLst>
                                      </p:cBhvr>
                                      <p:to>
                                        <p:strVal val="bold"/>
                                      </p:to>
                                    </p:set>
                                    <p:set>
                                      <p:cBhvr override="childStyle">
                                        <p:cTn id="26" dur="indefinite"/>
                                        <p:tgtEl>
                                          <p:spTgt spid="64515">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a:xfrm>
            <a:off x="457200" y="891610"/>
            <a:ext cx="8523514" cy="5424523"/>
          </a:xfrm>
        </p:spPr>
        <p:txBody>
          <a:bodyPr>
            <a:normAutofit/>
          </a:bodyPr>
          <a:lstStyle/>
          <a:p>
            <a:pPr>
              <a:buNone/>
            </a:pPr>
            <a:r>
              <a:rPr lang="en-US" b="1" dirty="0" smtClean="0"/>
              <a:t>Configuring Windows Task Scheduler</a:t>
            </a:r>
          </a:p>
          <a:p>
            <a:r>
              <a:rPr lang="en-US" dirty="0" smtClean="0"/>
              <a:t>Every time the scheduler fires, a report server process launches for a specific Batch ID</a:t>
            </a:r>
          </a:p>
          <a:p>
            <a:pPr lvl="1"/>
            <a:r>
              <a:rPr lang="en-US" dirty="0" smtClean="0"/>
              <a:t>e.g. Can have nightly, weekly, monthly batches</a:t>
            </a:r>
          </a:p>
        </p:txBody>
      </p:sp>
      <p:sp>
        <p:nvSpPr>
          <p:cNvPr id="62466" name="Rectangle 2"/>
          <p:cNvSpPr>
            <a:spLocks noGrp="1" noChangeArrowheads="1"/>
          </p:cNvSpPr>
          <p:nvPr>
            <p:ph type="title"/>
          </p:nvPr>
        </p:nvSpPr>
        <p:spPr/>
        <p:txBody>
          <a:bodyPr/>
          <a:lstStyle/>
          <a:p>
            <a:r>
              <a:rPr lang="en-US" dirty="0" smtClean="0"/>
              <a:t>Scheduled Report Administration</a:t>
            </a:r>
            <a:endParaRPr lang="en-US" dirty="0" smtClean="0"/>
          </a:p>
        </p:txBody>
      </p:sp>
      <p:sp>
        <p:nvSpPr>
          <p:cNvPr id="5" name="Footer Placeholder 4"/>
          <p:cNvSpPr>
            <a:spLocks noGrp="1"/>
          </p:cNvSpPr>
          <p:nvPr>
            <p:ph type="ftr" sz="quarter" idx="10"/>
          </p:nvPr>
        </p:nvSpPr>
        <p:spPr/>
        <p:txBody>
          <a:bodyPr/>
          <a:lstStyle/>
          <a:p>
            <a:r>
              <a:rPr lang="en-US" smtClean="0"/>
              <a:t>RF-ADMN-190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2467">
                                            <p:txEl>
                                              <p:pRg st="1" end="1"/>
                                            </p:txEl>
                                          </p:spTgt>
                                        </p:tgtEl>
                                        <p:attrNameLst>
                                          <p:attrName>style.fontStyle</p:attrName>
                                        </p:attrNameLst>
                                      </p:cBhvr>
                                      <p:to>
                                        <p:strVal val="normal"/>
                                      </p:to>
                                    </p:set>
                                    <p:set>
                                      <p:cBhvr override="childStyle">
                                        <p:cTn id="7" dur="indefinite"/>
                                        <p:tgtEl>
                                          <p:spTgt spid="62467">
                                            <p:txEl>
                                              <p:pRg st="1" end="1"/>
                                            </p:txEl>
                                          </p:spTgt>
                                        </p:tgtEl>
                                        <p:attrNameLst>
                                          <p:attrName>style.fontWeight</p:attrName>
                                        </p:attrNameLst>
                                      </p:cBhvr>
                                      <p:to>
                                        <p:strVal val="bold"/>
                                      </p:to>
                                    </p:set>
                                    <p:set>
                                      <p:cBhvr override="childStyle">
                                        <p:cTn id="8" dur="indefinite"/>
                                        <p:tgtEl>
                                          <p:spTgt spid="6246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2467">
                                            <p:txEl>
                                              <p:pRg st="2" end="2"/>
                                            </p:txEl>
                                          </p:spTgt>
                                        </p:tgtEl>
                                        <p:attrNameLst>
                                          <p:attrName>style.fontStyle</p:attrName>
                                        </p:attrNameLst>
                                      </p:cBhvr>
                                      <p:to>
                                        <p:strVal val="normal"/>
                                      </p:to>
                                    </p:set>
                                    <p:set>
                                      <p:cBhvr override="childStyle">
                                        <p:cTn id="13" dur="indefinite"/>
                                        <p:tgtEl>
                                          <p:spTgt spid="62467">
                                            <p:txEl>
                                              <p:pRg st="2" end="2"/>
                                            </p:txEl>
                                          </p:spTgt>
                                        </p:tgtEl>
                                        <p:attrNameLst>
                                          <p:attrName>style.fontWeight</p:attrName>
                                        </p:attrNameLst>
                                      </p:cBhvr>
                                      <p:to>
                                        <p:strVal val="bold"/>
                                      </p:to>
                                    </p:set>
                                    <p:set>
                                      <p:cBhvr override="childStyle">
                                        <p:cTn id="14" dur="indefinite"/>
                                        <p:tgtEl>
                                          <p:spTgt spid="6246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a:xfrm>
            <a:off x="457200" y="891611"/>
            <a:ext cx="8658226" cy="3440904"/>
          </a:xfrm>
        </p:spPr>
        <p:txBody>
          <a:bodyPr>
            <a:noAutofit/>
          </a:bodyPr>
          <a:lstStyle/>
          <a:p>
            <a:pPr>
              <a:buNone/>
            </a:pPr>
            <a:r>
              <a:rPr lang="en-US" b="1" dirty="0" smtClean="0"/>
              <a:t>Configuring Windows Task Scheduler (continued)</a:t>
            </a:r>
          </a:p>
          <a:p>
            <a:r>
              <a:rPr lang="en-US" sz="2400" dirty="0" smtClean="0"/>
              <a:t>Configure the Task Scheduler to use a command-line to launch the report server:</a:t>
            </a:r>
          </a:p>
          <a:p>
            <a:pPr lvl="1"/>
            <a:r>
              <a:rPr lang="en-US" sz="2000" dirty="0" smtClean="0"/>
              <a:t>For local parameter file reference:</a:t>
            </a:r>
          </a:p>
          <a:p>
            <a:pPr lvl="2"/>
            <a:r>
              <a:rPr lang="en-US" sz="1600" dirty="0" err="1" smtClean="0"/>
              <a:t>QAD.Client.exe</a:t>
            </a:r>
            <a:r>
              <a:rPr lang="en-US" sz="1600" dirty="0" smtClean="0"/>
              <a:t> -</a:t>
            </a:r>
            <a:r>
              <a:rPr lang="en-US" sz="1600" dirty="0" err="1" smtClean="0"/>
              <a:t>param.url:file</a:t>
            </a:r>
            <a:r>
              <a:rPr lang="en-US" sz="1600" dirty="0" smtClean="0"/>
              <a:t>:///c:/</a:t>
            </a:r>
            <a:r>
              <a:rPr lang="en-US" sz="1600" dirty="0" err="1" smtClean="0"/>
              <a:t>params.pf</a:t>
            </a:r>
            <a:endParaRPr lang="en-US" sz="1600" dirty="0" smtClean="0"/>
          </a:p>
          <a:p>
            <a:pPr lvl="1"/>
            <a:r>
              <a:rPr lang="en-US" sz="2000" dirty="0" smtClean="0"/>
              <a:t>For remote parameter file reference:</a:t>
            </a:r>
          </a:p>
          <a:p>
            <a:pPr lvl="2"/>
            <a:r>
              <a:rPr lang="en-US" sz="1800" dirty="0" err="1" smtClean="0"/>
              <a:t>QAD.Client.exe</a:t>
            </a:r>
            <a:r>
              <a:rPr lang="en-US" sz="1800" dirty="0" smtClean="0"/>
              <a:t> -</a:t>
            </a:r>
            <a:r>
              <a:rPr lang="en-US" sz="1800" dirty="0" err="1" smtClean="0"/>
              <a:t>param.url:http</a:t>
            </a:r>
            <a:r>
              <a:rPr lang="en-US" sz="1800" dirty="0" smtClean="0"/>
              <a:t>://</a:t>
            </a:r>
            <a:r>
              <a:rPr lang="en-US" sz="1800" dirty="0" err="1" smtClean="0"/>
              <a:t>somehost</a:t>
            </a:r>
            <a:r>
              <a:rPr lang="en-US" sz="1800" dirty="0" smtClean="0"/>
              <a:t>/rpt/</a:t>
            </a:r>
            <a:r>
              <a:rPr lang="en-US" sz="1800" dirty="0" err="1" smtClean="0"/>
              <a:t>params.pf</a:t>
            </a:r>
            <a:endParaRPr lang="en-US" sz="1800" dirty="0" smtClean="0"/>
          </a:p>
          <a:p>
            <a:pPr lvl="1"/>
            <a:r>
              <a:rPr lang="en-US" sz="2000" dirty="0" smtClean="0"/>
              <a:t>Example params.pf file:</a:t>
            </a:r>
            <a:endParaRPr lang="en-US" sz="2000" dirty="0" smtClean="0"/>
          </a:p>
        </p:txBody>
      </p:sp>
      <p:sp>
        <p:nvSpPr>
          <p:cNvPr id="62466" name="Rectangle 2"/>
          <p:cNvSpPr>
            <a:spLocks noGrp="1" noChangeArrowheads="1"/>
          </p:cNvSpPr>
          <p:nvPr>
            <p:ph type="title"/>
          </p:nvPr>
        </p:nvSpPr>
        <p:spPr/>
        <p:txBody>
          <a:bodyPr/>
          <a:lstStyle/>
          <a:p>
            <a:r>
              <a:rPr lang="en-US" dirty="0" smtClean="0"/>
              <a:t>Scheduled Report Administration</a:t>
            </a:r>
            <a:endParaRPr lang="en-US" dirty="0" smtClean="0"/>
          </a:p>
        </p:txBody>
      </p:sp>
      <p:sp>
        <p:nvSpPr>
          <p:cNvPr id="5" name="Footer Placeholder 4"/>
          <p:cNvSpPr>
            <a:spLocks noGrp="1"/>
          </p:cNvSpPr>
          <p:nvPr>
            <p:ph type="ftr" sz="quarter" idx="10"/>
          </p:nvPr>
        </p:nvSpPr>
        <p:spPr/>
        <p:txBody>
          <a:bodyPr/>
          <a:lstStyle/>
          <a:p>
            <a:r>
              <a:rPr lang="en-US" smtClean="0"/>
              <a:t>RF-ADMN-190</a:t>
            </a:r>
            <a:endParaRPr lang="en-US" dirty="0"/>
          </a:p>
        </p:txBody>
      </p:sp>
      <p:sp>
        <p:nvSpPr>
          <p:cNvPr id="62468" name="Text Box 4"/>
          <p:cNvSpPr txBox="1">
            <a:spLocks noChangeArrowheads="1"/>
          </p:cNvSpPr>
          <p:nvPr/>
        </p:nvSpPr>
        <p:spPr bwMode="auto">
          <a:xfrm>
            <a:off x="1600200" y="4012526"/>
            <a:ext cx="5943600" cy="2339102"/>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lgn="l"/>
            <a:r>
              <a:rPr lang="en-US" sz="1400" dirty="0">
                <a:latin typeface="Courier New" pitchFamily="49" charset="0"/>
                <a:cs typeface="Courier New" pitchFamily="49" charset="0"/>
              </a:rPr>
              <a:t>-silent</a:t>
            </a:r>
          </a:p>
          <a:p>
            <a:pPr lvl="4" algn="l"/>
            <a:r>
              <a:rPr lang="en-US" sz="1400" dirty="0">
                <a:latin typeface="Courier New" pitchFamily="49" charset="0"/>
                <a:cs typeface="Courier New" pitchFamily="49" charset="0"/>
              </a:rPr>
              <a:t>-</a:t>
            </a:r>
            <a:r>
              <a:rPr lang="en-US" sz="1400" dirty="0" err="1">
                <a:latin typeface="Courier New" pitchFamily="49" charset="0"/>
                <a:cs typeface="Courier New" pitchFamily="49" charset="0"/>
              </a:rPr>
              <a:t>config-name:test</a:t>
            </a:r>
            <a:endParaRPr lang="en-US" sz="1400" dirty="0">
              <a:latin typeface="Courier New" pitchFamily="49" charset="0"/>
              <a:cs typeface="Courier New" pitchFamily="49" charset="0"/>
            </a:endParaRPr>
          </a:p>
          <a:p>
            <a:pPr lvl="4" algn="l"/>
            <a:r>
              <a:rPr lang="en-US" sz="1400" dirty="0">
                <a:latin typeface="Courier New" pitchFamily="49" charset="0"/>
                <a:cs typeface="Courier New" pitchFamily="49" charset="0"/>
              </a:rPr>
              <a:t>-</a:t>
            </a:r>
            <a:r>
              <a:rPr lang="en-US" sz="1400" dirty="0" err="1">
                <a:latin typeface="Courier New" pitchFamily="49" charset="0"/>
                <a:cs typeface="Courier New" pitchFamily="49" charset="0"/>
              </a:rPr>
              <a:t>user:mfg</a:t>
            </a:r>
            <a:endParaRPr lang="en-US" sz="1400" dirty="0">
              <a:latin typeface="Courier New" pitchFamily="49" charset="0"/>
              <a:cs typeface="Courier New" pitchFamily="49" charset="0"/>
            </a:endParaRPr>
          </a:p>
          <a:p>
            <a:pPr lvl="4" algn="l"/>
            <a:r>
              <a:rPr lang="en-US" sz="1400" dirty="0">
                <a:latin typeface="Courier New" pitchFamily="49" charset="0"/>
                <a:cs typeface="Courier New" pitchFamily="49" charset="0"/>
              </a:rPr>
              <a:t>-password:(blank)</a:t>
            </a:r>
          </a:p>
          <a:p>
            <a:pPr lvl="4" algn="l"/>
            <a:r>
              <a:rPr lang="en-US" sz="1400" b="1" dirty="0" smtClean="0">
                <a:latin typeface="Courier New" pitchFamily="49" charset="0"/>
                <a:cs typeface="Courier New" pitchFamily="49" charset="0"/>
              </a:rPr>
              <a:t>-</a:t>
            </a:r>
            <a:r>
              <a:rPr lang="en-US" sz="1400" u="sng" dirty="0" smtClean="0">
                <a:latin typeface="Courier New" pitchFamily="49" charset="0"/>
                <a:cs typeface="Courier New" pitchFamily="49" charset="0"/>
              </a:rPr>
              <a:t>workspace:Domain1.1000</a:t>
            </a:r>
          </a:p>
          <a:p>
            <a:pPr lvl="4" algn="l"/>
            <a:r>
              <a:rPr lang="en-US" sz="1400" dirty="0" smtClean="0">
                <a:latin typeface="Courier New" pitchFamily="49" charset="0"/>
                <a:cs typeface="Courier New" pitchFamily="49" charset="0"/>
              </a:rPr>
              <a:t>-</a:t>
            </a:r>
            <a:r>
              <a:rPr lang="en-US" sz="1400" u="sng" dirty="0" smtClean="0">
                <a:latin typeface="Courier New" pitchFamily="49" charset="0"/>
                <a:cs typeface="Courier New" pitchFamily="49" charset="0"/>
              </a:rPr>
              <a:t>report-batch:nightly1</a:t>
            </a:r>
          </a:p>
          <a:p>
            <a:pPr lvl="4" algn="l"/>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enable:qad.plugin.services</a:t>
            </a:r>
            <a:endParaRPr lang="en-US" sz="1400" dirty="0" smtClean="0">
              <a:latin typeface="Courier New" pitchFamily="49" charset="0"/>
              <a:cs typeface="Courier New" pitchFamily="49" charset="0"/>
            </a:endParaRPr>
          </a:p>
          <a:p>
            <a:pPr lvl="4" algn="l"/>
            <a:r>
              <a:rPr lang="en-US" sz="1400" dirty="0" smtClean="0">
                <a:latin typeface="Courier New" pitchFamily="49" charset="0"/>
                <a:cs typeface="Courier New" pitchFamily="49" charset="0"/>
              </a:rPr>
              <a:t>-</a:t>
            </a:r>
            <a:r>
              <a:rPr lang="en-US" sz="1400" dirty="0" err="1">
                <a:latin typeface="Courier New" pitchFamily="49" charset="0"/>
                <a:cs typeface="Courier New" pitchFamily="49" charset="0"/>
              </a:rPr>
              <a:t>enable:qad.plugin.reports</a:t>
            </a:r>
            <a:endParaRPr lang="en-US" sz="1400" dirty="0">
              <a:latin typeface="Courier New" pitchFamily="49" charset="0"/>
              <a:cs typeface="Courier New" pitchFamily="49" charset="0"/>
            </a:endParaRPr>
          </a:p>
          <a:p>
            <a:pPr lvl="4" algn="l"/>
            <a:r>
              <a:rPr lang="en-US" sz="1400" dirty="0">
                <a:latin typeface="Courier New" pitchFamily="49" charset="0"/>
                <a:cs typeface="Courier New" pitchFamily="49" charset="0"/>
              </a:rPr>
              <a:t>-</a:t>
            </a:r>
            <a:r>
              <a:rPr lang="en-US" sz="1400" dirty="0" err="1">
                <a:latin typeface="Courier New" pitchFamily="49" charset="0"/>
                <a:cs typeface="Courier New" pitchFamily="49" charset="0"/>
              </a:rPr>
              <a:t>enable:qad.plugin.reportserver</a:t>
            </a:r>
            <a:endParaRPr lang="en-US" sz="1400" dirty="0">
              <a:latin typeface="Courier New" pitchFamily="49" charset="0"/>
              <a:cs typeface="Courier New" pitchFamily="49" charset="0"/>
            </a:endParaRPr>
          </a:p>
          <a:p>
            <a:pPr lvl="4" algn="l"/>
            <a:r>
              <a:rPr lang="en-US" sz="1400" dirty="0">
                <a:latin typeface="Courier New" pitchFamily="49" charset="0"/>
                <a:cs typeface="Courier New" pitchFamily="49" charset="0"/>
              </a:rPr>
              <a:t>-</a:t>
            </a:r>
            <a:r>
              <a:rPr lang="en-US" sz="1400" dirty="0" smtClean="0">
                <a:latin typeface="Courier New" pitchFamily="49" charset="0"/>
                <a:cs typeface="Courier New" pitchFamily="49" charset="0"/>
              </a:rPr>
              <a:t>report-</a:t>
            </a:r>
            <a:r>
              <a:rPr lang="en-US" sz="1400" dirty="0" err="1" smtClean="0">
                <a:latin typeface="Courier New" pitchFamily="49" charset="0"/>
                <a:cs typeface="Courier New" pitchFamily="49" charset="0"/>
              </a:rPr>
              <a:t>mode:batch</a:t>
            </a:r>
            <a:endParaRPr lang="en-US" sz="1400" dirty="0">
              <a:latin typeface="Courier New" pitchFamily="49" charset="0"/>
              <a:cs typeface="Courier New"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2467">
                                            <p:txEl>
                                              <p:pRg st="1" end="1"/>
                                            </p:txEl>
                                          </p:spTgt>
                                        </p:tgtEl>
                                        <p:attrNameLst>
                                          <p:attrName>style.fontStyle</p:attrName>
                                        </p:attrNameLst>
                                      </p:cBhvr>
                                      <p:to>
                                        <p:strVal val="normal"/>
                                      </p:to>
                                    </p:set>
                                    <p:set>
                                      <p:cBhvr override="childStyle">
                                        <p:cTn id="7" dur="indefinite"/>
                                        <p:tgtEl>
                                          <p:spTgt spid="62467">
                                            <p:txEl>
                                              <p:pRg st="1" end="1"/>
                                            </p:txEl>
                                          </p:spTgt>
                                        </p:tgtEl>
                                        <p:attrNameLst>
                                          <p:attrName>style.fontWeight</p:attrName>
                                        </p:attrNameLst>
                                      </p:cBhvr>
                                      <p:to>
                                        <p:strVal val="bold"/>
                                      </p:to>
                                    </p:set>
                                    <p:set>
                                      <p:cBhvr override="childStyle">
                                        <p:cTn id="8" dur="indefinite"/>
                                        <p:tgtEl>
                                          <p:spTgt spid="6246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2467">
                                            <p:txEl>
                                              <p:pRg st="2" end="2"/>
                                            </p:txEl>
                                          </p:spTgt>
                                        </p:tgtEl>
                                        <p:attrNameLst>
                                          <p:attrName>style.fontStyle</p:attrName>
                                        </p:attrNameLst>
                                      </p:cBhvr>
                                      <p:to>
                                        <p:strVal val="normal"/>
                                      </p:to>
                                    </p:set>
                                    <p:set>
                                      <p:cBhvr override="childStyle">
                                        <p:cTn id="13" dur="indefinite"/>
                                        <p:tgtEl>
                                          <p:spTgt spid="62467">
                                            <p:txEl>
                                              <p:pRg st="2" end="2"/>
                                            </p:txEl>
                                          </p:spTgt>
                                        </p:tgtEl>
                                        <p:attrNameLst>
                                          <p:attrName>style.fontWeight</p:attrName>
                                        </p:attrNameLst>
                                      </p:cBhvr>
                                      <p:to>
                                        <p:strVal val="bold"/>
                                      </p:to>
                                    </p:set>
                                    <p:set>
                                      <p:cBhvr override="childStyle">
                                        <p:cTn id="14" dur="indefinite"/>
                                        <p:tgtEl>
                                          <p:spTgt spid="62467">
                                            <p:txEl>
                                              <p:pRg st="2" end="2"/>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62467">
                                            <p:txEl>
                                              <p:pRg st="3" end="3"/>
                                            </p:txEl>
                                          </p:spTgt>
                                        </p:tgtEl>
                                        <p:attrNameLst>
                                          <p:attrName>style.fontStyle</p:attrName>
                                        </p:attrNameLst>
                                      </p:cBhvr>
                                      <p:to>
                                        <p:strVal val="normal"/>
                                      </p:to>
                                    </p:set>
                                    <p:set>
                                      <p:cBhvr override="childStyle">
                                        <p:cTn id="17" dur="indefinite"/>
                                        <p:tgtEl>
                                          <p:spTgt spid="62467">
                                            <p:txEl>
                                              <p:pRg st="3" end="3"/>
                                            </p:txEl>
                                          </p:spTgt>
                                        </p:tgtEl>
                                        <p:attrNameLst>
                                          <p:attrName>style.fontWeight</p:attrName>
                                        </p:attrNameLst>
                                      </p:cBhvr>
                                      <p:to>
                                        <p:strVal val="bold"/>
                                      </p:to>
                                    </p:set>
                                    <p:set>
                                      <p:cBhvr override="childStyle">
                                        <p:cTn id="18" dur="indefinite"/>
                                        <p:tgtEl>
                                          <p:spTgt spid="62467">
                                            <p:txEl>
                                              <p:pRg st="3" end="3"/>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62467">
                                            <p:txEl>
                                              <p:pRg st="4" end="4"/>
                                            </p:txEl>
                                          </p:spTgt>
                                        </p:tgtEl>
                                        <p:attrNameLst>
                                          <p:attrName>style.fontStyle</p:attrName>
                                        </p:attrNameLst>
                                      </p:cBhvr>
                                      <p:to>
                                        <p:strVal val="normal"/>
                                      </p:to>
                                    </p:set>
                                    <p:set>
                                      <p:cBhvr override="childStyle">
                                        <p:cTn id="23" dur="indefinite"/>
                                        <p:tgtEl>
                                          <p:spTgt spid="62467">
                                            <p:txEl>
                                              <p:pRg st="4" end="4"/>
                                            </p:txEl>
                                          </p:spTgt>
                                        </p:tgtEl>
                                        <p:attrNameLst>
                                          <p:attrName>style.fontWeight</p:attrName>
                                        </p:attrNameLst>
                                      </p:cBhvr>
                                      <p:to>
                                        <p:strVal val="bold"/>
                                      </p:to>
                                    </p:set>
                                    <p:set>
                                      <p:cBhvr override="childStyle">
                                        <p:cTn id="24" dur="indefinite"/>
                                        <p:tgtEl>
                                          <p:spTgt spid="62467">
                                            <p:txEl>
                                              <p:pRg st="4" end="4"/>
                                            </p:txEl>
                                          </p:spTgt>
                                        </p:tgtEl>
                                        <p:attrNameLst>
                                          <p:attrName>style.textDecorationUnderline</p:attrName>
                                        </p:attrNameLst>
                                      </p:cBhvr>
                                      <p:to>
                                        <p:strVal val="false"/>
                                      </p:to>
                                    </p:set>
                                  </p:childTnLst>
                                </p:cTn>
                              </p:par>
                              <p:par>
                                <p:cTn id="25" presetID="5" presetClass="emph" presetSubtype="1" nodeType="withEffect">
                                  <p:stCondLst>
                                    <p:cond delay="0"/>
                                  </p:stCondLst>
                                  <p:endCondLst>
                                    <p:cond evt="onNext" delay="0">
                                      <p:tgtEl>
                                        <p:sldTgt/>
                                      </p:tgtEl>
                                    </p:cond>
                                  </p:endCondLst>
                                  <p:childTnLst>
                                    <p:set>
                                      <p:cBhvr override="childStyle">
                                        <p:cTn id="26" dur="indefinite"/>
                                        <p:tgtEl>
                                          <p:spTgt spid="62467">
                                            <p:txEl>
                                              <p:pRg st="5" end="5"/>
                                            </p:txEl>
                                          </p:spTgt>
                                        </p:tgtEl>
                                        <p:attrNameLst>
                                          <p:attrName>style.fontStyle</p:attrName>
                                        </p:attrNameLst>
                                      </p:cBhvr>
                                      <p:to>
                                        <p:strVal val="normal"/>
                                      </p:to>
                                    </p:set>
                                    <p:set>
                                      <p:cBhvr override="childStyle">
                                        <p:cTn id="27" dur="indefinite"/>
                                        <p:tgtEl>
                                          <p:spTgt spid="62467">
                                            <p:txEl>
                                              <p:pRg st="5" end="5"/>
                                            </p:txEl>
                                          </p:spTgt>
                                        </p:tgtEl>
                                        <p:attrNameLst>
                                          <p:attrName>style.fontWeight</p:attrName>
                                        </p:attrNameLst>
                                      </p:cBhvr>
                                      <p:to>
                                        <p:strVal val="bold"/>
                                      </p:to>
                                    </p:set>
                                    <p:set>
                                      <p:cBhvr override="childStyle">
                                        <p:cTn id="28" dur="indefinite"/>
                                        <p:tgtEl>
                                          <p:spTgt spid="62467">
                                            <p:txEl>
                                              <p:pRg st="5" end="5"/>
                                            </p:txEl>
                                          </p:spTgt>
                                        </p:tgtEl>
                                        <p:attrNameLst>
                                          <p:attrName>style.textDecorationUnderline</p:attrName>
                                        </p:attrNameLst>
                                      </p:cBhvr>
                                      <p:to>
                                        <p:strVal val="false"/>
                                      </p:to>
                                    </p:set>
                                  </p:childTnLst>
                                </p:cTn>
                              </p:par>
                            </p:childTnLst>
                          </p:cTn>
                        </p:par>
                      </p:childTnLst>
                    </p:cTn>
                  </p:par>
                  <p:par>
                    <p:cTn id="29" fill="hold">
                      <p:stCondLst>
                        <p:cond delay="indefinite"/>
                      </p:stCondLst>
                      <p:childTnLst>
                        <p:par>
                          <p:cTn id="30" fill="hold">
                            <p:stCondLst>
                              <p:cond delay="0"/>
                            </p:stCondLst>
                            <p:childTnLst>
                              <p:par>
                                <p:cTn id="31" presetID="5" presetClass="emph" presetSubtype="1" nodeType="clickEffect">
                                  <p:stCondLst>
                                    <p:cond delay="0"/>
                                  </p:stCondLst>
                                  <p:endCondLst>
                                    <p:cond evt="onNext" delay="0">
                                      <p:tgtEl>
                                        <p:sldTgt/>
                                      </p:tgtEl>
                                    </p:cond>
                                  </p:endCondLst>
                                  <p:childTnLst>
                                    <p:set>
                                      <p:cBhvr override="childStyle">
                                        <p:cTn id="32" dur="indefinite"/>
                                        <p:tgtEl>
                                          <p:spTgt spid="62467">
                                            <p:txEl>
                                              <p:pRg st="6" end="6"/>
                                            </p:txEl>
                                          </p:spTgt>
                                        </p:tgtEl>
                                        <p:attrNameLst>
                                          <p:attrName>style.fontStyle</p:attrName>
                                        </p:attrNameLst>
                                      </p:cBhvr>
                                      <p:to>
                                        <p:strVal val="normal"/>
                                      </p:to>
                                    </p:set>
                                    <p:set>
                                      <p:cBhvr override="childStyle">
                                        <p:cTn id="33" dur="indefinite"/>
                                        <p:tgtEl>
                                          <p:spTgt spid="62467">
                                            <p:txEl>
                                              <p:pRg st="6" end="6"/>
                                            </p:txEl>
                                          </p:spTgt>
                                        </p:tgtEl>
                                        <p:attrNameLst>
                                          <p:attrName>style.fontWeight</p:attrName>
                                        </p:attrNameLst>
                                      </p:cBhvr>
                                      <p:to>
                                        <p:strVal val="bold"/>
                                      </p:to>
                                    </p:set>
                                    <p:set>
                                      <p:cBhvr override="childStyle">
                                        <p:cTn id="34" dur="indefinite"/>
                                        <p:tgtEl>
                                          <p:spTgt spid="62467">
                                            <p:txEl>
                                              <p:pRg st="6" end="6"/>
                                            </p:txEl>
                                          </p:spTgt>
                                        </p:tgtEl>
                                        <p:attrNameLst>
                                          <p:attrName>style.textDecorationUnderline</p:attrName>
                                        </p:attrNameLst>
                                      </p:cBhvr>
                                      <p:to>
                                        <p:strVal val="false"/>
                                      </p:to>
                                    </p:set>
                                  </p:childTnLst>
                                </p:cTn>
                              </p:par>
                              <p:par>
                                <p:cTn id="35" presetID="5" presetClass="emph" presetSubtype="1" nodeType="withEffect">
                                  <p:stCondLst>
                                    <p:cond delay="0"/>
                                  </p:stCondLst>
                                  <p:endCondLst>
                                    <p:cond evt="onNext" delay="0">
                                      <p:tgtEl>
                                        <p:sldTgt/>
                                      </p:tgtEl>
                                    </p:cond>
                                  </p:endCondLst>
                                  <p:childTnLst>
                                    <p:set>
                                      <p:cBhvr override="childStyle">
                                        <p:cTn id="36" dur="indefinite"/>
                                        <p:tgtEl>
                                          <p:spTgt spid="62468">
                                            <p:txEl>
                                              <p:pRg st="4" end="4"/>
                                            </p:txEl>
                                          </p:spTgt>
                                        </p:tgtEl>
                                        <p:attrNameLst>
                                          <p:attrName>style.fontStyle</p:attrName>
                                        </p:attrNameLst>
                                      </p:cBhvr>
                                      <p:to>
                                        <p:strVal val="normal"/>
                                      </p:to>
                                    </p:set>
                                    <p:set>
                                      <p:cBhvr override="childStyle">
                                        <p:cTn id="37" dur="indefinite"/>
                                        <p:tgtEl>
                                          <p:spTgt spid="62468">
                                            <p:txEl>
                                              <p:pRg st="4" end="4"/>
                                            </p:txEl>
                                          </p:spTgt>
                                        </p:tgtEl>
                                        <p:attrNameLst>
                                          <p:attrName>style.fontWeight</p:attrName>
                                        </p:attrNameLst>
                                      </p:cBhvr>
                                      <p:to>
                                        <p:strVal val="bold"/>
                                      </p:to>
                                    </p:set>
                                    <p:set>
                                      <p:cBhvr override="childStyle">
                                        <p:cTn id="38" dur="indefinite"/>
                                        <p:tgtEl>
                                          <p:spTgt spid="62468">
                                            <p:txEl>
                                              <p:pRg st="4" end="4"/>
                                            </p:txEl>
                                          </p:spTgt>
                                        </p:tgtEl>
                                        <p:attrNameLst>
                                          <p:attrName>style.textDecorationUnderline</p:attrName>
                                        </p:attrNameLst>
                                      </p:cBhvr>
                                      <p:to>
                                        <p:strVal val="false"/>
                                      </p:to>
                                    </p:set>
                                  </p:childTnLst>
                                </p:cTn>
                              </p:par>
                              <p:par>
                                <p:cTn id="39" presetID="5" presetClass="emph" presetSubtype="1" nodeType="withEffect">
                                  <p:stCondLst>
                                    <p:cond delay="0"/>
                                  </p:stCondLst>
                                  <p:endCondLst>
                                    <p:cond evt="onNext" delay="0">
                                      <p:tgtEl>
                                        <p:sldTgt/>
                                      </p:tgtEl>
                                    </p:cond>
                                  </p:endCondLst>
                                  <p:childTnLst>
                                    <p:set>
                                      <p:cBhvr override="childStyle">
                                        <p:cTn id="40" dur="indefinite"/>
                                        <p:tgtEl>
                                          <p:spTgt spid="62468">
                                            <p:txEl>
                                              <p:pRg st="5" end="5"/>
                                            </p:txEl>
                                          </p:spTgt>
                                        </p:tgtEl>
                                        <p:attrNameLst>
                                          <p:attrName>style.fontStyle</p:attrName>
                                        </p:attrNameLst>
                                      </p:cBhvr>
                                      <p:to>
                                        <p:strVal val="normal"/>
                                      </p:to>
                                    </p:set>
                                    <p:set>
                                      <p:cBhvr override="childStyle">
                                        <p:cTn id="41" dur="indefinite"/>
                                        <p:tgtEl>
                                          <p:spTgt spid="62468">
                                            <p:txEl>
                                              <p:pRg st="5" end="5"/>
                                            </p:txEl>
                                          </p:spTgt>
                                        </p:tgtEl>
                                        <p:attrNameLst>
                                          <p:attrName>style.fontWeight</p:attrName>
                                        </p:attrNameLst>
                                      </p:cBhvr>
                                      <p:to>
                                        <p:strVal val="bold"/>
                                      </p:to>
                                    </p:set>
                                    <p:set>
                                      <p:cBhvr override="childStyle">
                                        <p:cTn id="42" dur="indefinite"/>
                                        <p:tgtEl>
                                          <p:spTgt spid="62468">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r>
              <a:rPr lang="en-US" dirty="0" smtClean="0"/>
              <a:t>Scheduled Report printers:</a:t>
            </a:r>
          </a:p>
          <a:p>
            <a:pPr lvl="1"/>
            <a:r>
              <a:rPr lang="en-US" dirty="0" smtClean="0"/>
              <a:t>must be set up as Windows printers on the report server machine(s)</a:t>
            </a:r>
          </a:p>
          <a:p>
            <a:pPr lvl="2"/>
            <a:r>
              <a:rPr lang="en-US" dirty="0" smtClean="0"/>
              <a:t>Allows the .NET report server processes to use them</a:t>
            </a:r>
          </a:p>
          <a:p>
            <a:pPr lvl="1"/>
            <a:r>
              <a:rPr lang="en-US" dirty="0" smtClean="0"/>
              <a:t>Must be set up in QAD Applications</a:t>
            </a:r>
          </a:p>
          <a:p>
            <a:pPr lvl="2"/>
            <a:r>
              <a:rPr lang="en-US" dirty="0" smtClean="0"/>
              <a:t>Allows the UI to use them (New Scheduled Report form printer lookup)</a:t>
            </a:r>
          </a:p>
          <a:p>
            <a:pPr lvl="2"/>
            <a:r>
              <a:rPr lang="en-US" dirty="0" smtClean="0"/>
              <a:t>Use </a:t>
            </a:r>
            <a:r>
              <a:rPr lang="en-US" i="1" dirty="0" smtClean="0"/>
              <a:t>Printer Setup Maintenance</a:t>
            </a:r>
            <a:r>
              <a:rPr lang="en-US" dirty="0" smtClean="0"/>
              <a:t> (36.13.2)</a:t>
            </a:r>
            <a:r>
              <a:rPr lang="en-US" sz="1800" dirty="0" smtClean="0"/>
              <a:t> </a:t>
            </a:r>
          </a:p>
          <a:p>
            <a:pPr lvl="2"/>
            <a:r>
              <a:rPr lang="en-US" dirty="0" smtClean="0"/>
              <a:t>e.g. Device Pathname=\\shnt07\XMPR03</a:t>
            </a:r>
          </a:p>
        </p:txBody>
      </p:sp>
      <p:sp>
        <p:nvSpPr>
          <p:cNvPr id="67586" name="Rectangle 2"/>
          <p:cNvSpPr>
            <a:spLocks noGrp="1" noChangeArrowheads="1"/>
          </p:cNvSpPr>
          <p:nvPr>
            <p:ph type="title"/>
          </p:nvPr>
        </p:nvSpPr>
        <p:spPr/>
        <p:txBody>
          <a:bodyPr/>
          <a:lstStyle/>
          <a:p>
            <a:pPr eaLnBrk="1" hangingPunct="1"/>
            <a:r>
              <a:rPr lang="en-US" smtClean="0"/>
              <a:t>Printer Setup</a:t>
            </a:r>
          </a:p>
        </p:txBody>
      </p:sp>
      <p:sp>
        <p:nvSpPr>
          <p:cNvPr id="4" name="Footer Placeholder 3"/>
          <p:cNvSpPr>
            <a:spLocks noGrp="1"/>
          </p:cNvSpPr>
          <p:nvPr>
            <p:ph type="ftr" sz="quarter" idx="10"/>
          </p:nvPr>
        </p:nvSpPr>
        <p:spPr/>
        <p:txBody>
          <a:bodyPr/>
          <a:lstStyle/>
          <a:p>
            <a:pPr>
              <a:defRPr/>
            </a:pPr>
            <a:r>
              <a:rPr lang="en-US" dirty="0" smtClean="0"/>
              <a:t>RF-ADMN-200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7587">
                                            <p:txEl>
                                              <p:pRg st="0" end="0"/>
                                            </p:txEl>
                                          </p:spTgt>
                                        </p:tgtEl>
                                        <p:attrNameLst>
                                          <p:attrName>style.fontStyle</p:attrName>
                                        </p:attrNameLst>
                                      </p:cBhvr>
                                      <p:to>
                                        <p:strVal val="normal"/>
                                      </p:to>
                                    </p:set>
                                    <p:set>
                                      <p:cBhvr override="childStyle">
                                        <p:cTn id="7" dur="indefinite"/>
                                        <p:tgtEl>
                                          <p:spTgt spid="67587">
                                            <p:txEl>
                                              <p:pRg st="0" end="0"/>
                                            </p:txEl>
                                          </p:spTgt>
                                        </p:tgtEl>
                                        <p:attrNameLst>
                                          <p:attrName>style.fontWeight</p:attrName>
                                        </p:attrNameLst>
                                      </p:cBhvr>
                                      <p:to>
                                        <p:strVal val="bold"/>
                                      </p:to>
                                    </p:set>
                                    <p:set>
                                      <p:cBhvr override="childStyle">
                                        <p:cTn id="8" dur="indefinite"/>
                                        <p:tgtEl>
                                          <p:spTgt spid="675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7587">
                                            <p:txEl>
                                              <p:pRg st="1" end="1"/>
                                            </p:txEl>
                                          </p:spTgt>
                                        </p:tgtEl>
                                        <p:attrNameLst>
                                          <p:attrName>style.fontStyle</p:attrName>
                                        </p:attrNameLst>
                                      </p:cBhvr>
                                      <p:to>
                                        <p:strVal val="normal"/>
                                      </p:to>
                                    </p:set>
                                    <p:set>
                                      <p:cBhvr override="childStyle">
                                        <p:cTn id="13" dur="indefinite"/>
                                        <p:tgtEl>
                                          <p:spTgt spid="67587">
                                            <p:txEl>
                                              <p:pRg st="1" end="1"/>
                                            </p:txEl>
                                          </p:spTgt>
                                        </p:tgtEl>
                                        <p:attrNameLst>
                                          <p:attrName>style.fontWeight</p:attrName>
                                        </p:attrNameLst>
                                      </p:cBhvr>
                                      <p:to>
                                        <p:strVal val="bold"/>
                                      </p:to>
                                    </p:set>
                                    <p:set>
                                      <p:cBhvr override="childStyle">
                                        <p:cTn id="14" dur="indefinite"/>
                                        <p:tgtEl>
                                          <p:spTgt spid="675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7587">
                                            <p:txEl>
                                              <p:pRg st="2" end="2"/>
                                            </p:txEl>
                                          </p:spTgt>
                                        </p:tgtEl>
                                        <p:attrNameLst>
                                          <p:attrName>style.fontStyle</p:attrName>
                                        </p:attrNameLst>
                                      </p:cBhvr>
                                      <p:to>
                                        <p:strVal val="normal"/>
                                      </p:to>
                                    </p:set>
                                    <p:set>
                                      <p:cBhvr override="childStyle">
                                        <p:cTn id="19" dur="indefinite"/>
                                        <p:tgtEl>
                                          <p:spTgt spid="67587">
                                            <p:txEl>
                                              <p:pRg st="2" end="2"/>
                                            </p:txEl>
                                          </p:spTgt>
                                        </p:tgtEl>
                                        <p:attrNameLst>
                                          <p:attrName>style.fontWeight</p:attrName>
                                        </p:attrNameLst>
                                      </p:cBhvr>
                                      <p:to>
                                        <p:strVal val="bold"/>
                                      </p:to>
                                    </p:set>
                                    <p:set>
                                      <p:cBhvr override="childStyle">
                                        <p:cTn id="20" dur="indefinite"/>
                                        <p:tgtEl>
                                          <p:spTgt spid="675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7587">
                                            <p:txEl>
                                              <p:pRg st="3" end="3"/>
                                            </p:txEl>
                                          </p:spTgt>
                                        </p:tgtEl>
                                        <p:attrNameLst>
                                          <p:attrName>style.fontStyle</p:attrName>
                                        </p:attrNameLst>
                                      </p:cBhvr>
                                      <p:to>
                                        <p:strVal val="normal"/>
                                      </p:to>
                                    </p:set>
                                    <p:set>
                                      <p:cBhvr override="childStyle">
                                        <p:cTn id="25" dur="indefinite"/>
                                        <p:tgtEl>
                                          <p:spTgt spid="67587">
                                            <p:txEl>
                                              <p:pRg st="3" end="3"/>
                                            </p:txEl>
                                          </p:spTgt>
                                        </p:tgtEl>
                                        <p:attrNameLst>
                                          <p:attrName>style.fontWeight</p:attrName>
                                        </p:attrNameLst>
                                      </p:cBhvr>
                                      <p:to>
                                        <p:strVal val="bold"/>
                                      </p:to>
                                    </p:set>
                                    <p:set>
                                      <p:cBhvr override="childStyle">
                                        <p:cTn id="26" dur="indefinite"/>
                                        <p:tgtEl>
                                          <p:spTgt spid="6758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7587">
                                            <p:txEl>
                                              <p:pRg st="4" end="4"/>
                                            </p:txEl>
                                          </p:spTgt>
                                        </p:tgtEl>
                                        <p:attrNameLst>
                                          <p:attrName>style.fontStyle</p:attrName>
                                        </p:attrNameLst>
                                      </p:cBhvr>
                                      <p:to>
                                        <p:strVal val="normal"/>
                                      </p:to>
                                    </p:set>
                                    <p:set>
                                      <p:cBhvr override="childStyle">
                                        <p:cTn id="31" dur="indefinite"/>
                                        <p:tgtEl>
                                          <p:spTgt spid="67587">
                                            <p:txEl>
                                              <p:pRg st="4" end="4"/>
                                            </p:txEl>
                                          </p:spTgt>
                                        </p:tgtEl>
                                        <p:attrNameLst>
                                          <p:attrName>style.fontWeight</p:attrName>
                                        </p:attrNameLst>
                                      </p:cBhvr>
                                      <p:to>
                                        <p:strVal val="bold"/>
                                      </p:to>
                                    </p:set>
                                    <p:set>
                                      <p:cBhvr override="childStyle">
                                        <p:cTn id="32" dur="indefinite"/>
                                        <p:tgtEl>
                                          <p:spTgt spid="6758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7587">
                                            <p:txEl>
                                              <p:pRg st="5" end="5"/>
                                            </p:txEl>
                                          </p:spTgt>
                                        </p:tgtEl>
                                        <p:attrNameLst>
                                          <p:attrName>style.fontStyle</p:attrName>
                                        </p:attrNameLst>
                                      </p:cBhvr>
                                      <p:to>
                                        <p:strVal val="normal"/>
                                      </p:to>
                                    </p:set>
                                    <p:set>
                                      <p:cBhvr override="childStyle">
                                        <p:cTn id="37" dur="indefinite"/>
                                        <p:tgtEl>
                                          <p:spTgt spid="67587">
                                            <p:txEl>
                                              <p:pRg st="5" end="5"/>
                                            </p:txEl>
                                          </p:spTgt>
                                        </p:tgtEl>
                                        <p:attrNameLst>
                                          <p:attrName>style.fontWeight</p:attrName>
                                        </p:attrNameLst>
                                      </p:cBhvr>
                                      <p:to>
                                        <p:strVal val="bold"/>
                                      </p:to>
                                    </p:set>
                                    <p:set>
                                      <p:cBhvr override="childStyle">
                                        <p:cTn id="38" dur="indefinite"/>
                                        <p:tgtEl>
                                          <p:spTgt spid="6758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7587">
                                            <p:txEl>
                                              <p:pRg st="6" end="6"/>
                                            </p:txEl>
                                          </p:spTgt>
                                        </p:tgtEl>
                                        <p:attrNameLst>
                                          <p:attrName>style.fontStyle</p:attrName>
                                        </p:attrNameLst>
                                      </p:cBhvr>
                                      <p:to>
                                        <p:strVal val="normal"/>
                                      </p:to>
                                    </p:set>
                                    <p:set>
                                      <p:cBhvr override="childStyle">
                                        <p:cTn id="43" dur="indefinite"/>
                                        <p:tgtEl>
                                          <p:spTgt spid="67587">
                                            <p:txEl>
                                              <p:pRg st="6" end="6"/>
                                            </p:txEl>
                                          </p:spTgt>
                                        </p:tgtEl>
                                        <p:attrNameLst>
                                          <p:attrName>style.fontWeight</p:attrName>
                                        </p:attrNameLst>
                                      </p:cBhvr>
                                      <p:to>
                                        <p:strVal val="bold"/>
                                      </p:to>
                                    </p:set>
                                    <p:set>
                                      <p:cBhvr override="childStyle">
                                        <p:cTn id="44" dur="indefinite"/>
                                        <p:tgtEl>
                                          <p:spTgt spid="6758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mtClean="0"/>
              <a:t>Using Printer Setup Maintenance</a:t>
            </a:r>
          </a:p>
        </p:txBody>
      </p:sp>
      <p:pic>
        <p:nvPicPr>
          <p:cNvPr id="72711" name="Picture 7"/>
          <p:cNvPicPr>
            <a:picLocks noChangeAspect="1" noChangeArrowheads="1"/>
          </p:cNvPicPr>
          <p:nvPr/>
        </p:nvPicPr>
        <p:blipFill>
          <a:blip r:embed="rId2" cstate="print"/>
          <a:stretch>
            <a:fillRect/>
          </a:stretch>
        </p:blipFill>
        <p:spPr bwMode="auto">
          <a:xfrm>
            <a:off x="552254" y="923925"/>
            <a:ext cx="8028572" cy="5323810"/>
          </a:xfrm>
          <a:prstGeom prst="rect">
            <a:avLst/>
          </a:prstGeom>
          <a:noFill/>
          <a:ln>
            <a:noFill/>
          </a:ln>
        </p:spPr>
      </p:pic>
      <p:sp>
        <p:nvSpPr>
          <p:cNvPr id="4" name="Footer Placeholder 3"/>
          <p:cNvSpPr>
            <a:spLocks noGrp="1"/>
          </p:cNvSpPr>
          <p:nvPr>
            <p:ph type="ftr" sz="quarter" idx="10"/>
          </p:nvPr>
        </p:nvSpPr>
        <p:spPr/>
        <p:txBody>
          <a:bodyPr/>
          <a:lstStyle/>
          <a:p>
            <a:pPr>
              <a:defRPr/>
            </a:pPr>
            <a:r>
              <a:rPr lang="en-US" dirty="0" smtClean="0"/>
              <a:t>RF-ADMN-210</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r>
              <a:rPr lang="en-US" dirty="0" smtClean="0"/>
              <a:t>Configures the .NET UI system to tell it what SMTP server to use for sending email</a:t>
            </a:r>
          </a:p>
          <a:p>
            <a:r>
              <a:rPr lang="en-US" dirty="0" smtClean="0"/>
              <a:t>Use the following entry in client-session.xml:</a:t>
            </a:r>
          </a:p>
        </p:txBody>
      </p:sp>
      <p:sp>
        <p:nvSpPr>
          <p:cNvPr id="58370" name="Rectangle 2"/>
          <p:cNvSpPr>
            <a:spLocks noGrp="1" noChangeArrowheads="1"/>
          </p:cNvSpPr>
          <p:nvPr>
            <p:ph type="title"/>
          </p:nvPr>
        </p:nvSpPr>
        <p:spPr/>
        <p:txBody>
          <a:bodyPr/>
          <a:lstStyle/>
          <a:p>
            <a:pPr eaLnBrk="1" hangingPunct="1"/>
            <a:r>
              <a:rPr lang="en-US" dirty="0" smtClean="0"/>
              <a:t>Email SMTP Settings</a:t>
            </a:r>
          </a:p>
        </p:txBody>
      </p:sp>
      <p:sp>
        <p:nvSpPr>
          <p:cNvPr id="58372" name="Text Box 4"/>
          <p:cNvSpPr txBox="1">
            <a:spLocks noChangeArrowheads="1"/>
          </p:cNvSpPr>
          <p:nvPr/>
        </p:nvSpPr>
        <p:spPr bwMode="auto">
          <a:xfrm>
            <a:off x="535649" y="2732310"/>
            <a:ext cx="4395580" cy="3777343"/>
          </a:xfrm>
          <a:prstGeom prst="rect">
            <a:avLst/>
          </a:prstGeom>
          <a:noFill/>
          <a:ln w="9525" algn="ctr">
            <a:noFill/>
            <a:miter lim="800000"/>
            <a:headEnd/>
            <a:tailEnd/>
          </a:ln>
          <a:effectLst/>
        </p:spPr>
        <p:txBody>
          <a:bodyPr wrap="square" tIns="91440" rIns="0" bIns="91440">
            <a:noAutofit/>
          </a:bodyPr>
          <a:lstStyle/>
          <a:p>
            <a:pPr algn="l"/>
            <a:r>
              <a:rPr lang="en-US" sz="1400" dirty="0"/>
              <a:t>&lt;Configuration&gt;</a:t>
            </a:r>
          </a:p>
          <a:p>
            <a:pPr algn="l"/>
            <a:r>
              <a:rPr lang="en-US" sz="1400" dirty="0"/>
              <a:t>...</a:t>
            </a:r>
          </a:p>
          <a:p>
            <a:pPr algn="l"/>
            <a:r>
              <a:rPr lang="en-US" sz="1400" dirty="0"/>
              <a:t>&lt;!-- SMTP server host name --&gt;</a:t>
            </a:r>
          </a:p>
          <a:p>
            <a:pPr algn="l"/>
            <a:r>
              <a:rPr lang="en-US" sz="1400" dirty="0"/>
              <a:t>&lt;</a:t>
            </a:r>
            <a:r>
              <a:rPr lang="en-US" sz="1400" dirty="0" err="1"/>
              <a:t>Smtp.Host</a:t>
            </a:r>
            <a:r>
              <a:rPr lang="en-US" sz="1400" dirty="0"/>
              <a:t>&gt;</a:t>
            </a:r>
            <a:r>
              <a:rPr lang="en-US" sz="1400" dirty="0" err="1"/>
              <a:t>SMTPHostname</a:t>
            </a:r>
            <a:r>
              <a:rPr lang="en-US" sz="1400" dirty="0"/>
              <a:t>&lt;/</a:t>
            </a:r>
            <a:r>
              <a:rPr lang="en-US" sz="1400" dirty="0" err="1"/>
              <a:t>Smtp.Host</a:t>
            </a:r>
            <a:r>
              <a:rPr lang="en-US" sz="1400" dirty="0"/>
              <a:t>&gt;</a:t>
            </a:r>
          </a:p>
          <a:p>
            <a:pPr algn="l"/>
            <a:r>
              <a:rPr lang="en-US" sz="1400" dirty="0"/>
              <a:t>&lt;!-- SMTP port name --&gt;</a:t>
            </a:r>
          </a:p>
          <a:p>
            <a:pPr algn="l"/>
            <a:r>
              <a:rPr lang="en-US" sz="1400" dirty="0"/>
              <a:t>&lt;</a:t>
            </a:r>
            <a:r>
              <a:rPr lang="en-US" sz="1400" dirty="0" err="1"/>
              <a:t>Smtp.Port</a:t>
            </a:r>
            <a:r>
              <a:rPr lang="en-US" sz="1400" dirty="0"/>
              <a:t>&gt;</a:t>
            </a:r>
            <a:r>
              <a:rPr lang="en-US" sz="1400" dirty="0" err="1"/>
              <a:t>SMTPPortNumber</a:t>
            </a:r>
            <a:r>
              <a:rPr lang="en-US" sz="1400" dirty="0"/>
              <a:t>&lt;/</a:t>
            </a:r>
            <a:r>
              <a:rPr lang="en-US" sz="1400" dirty="0" err="1"/>
              <a:t>Smtp.Port</a:t>
            </a:r>
            <a:r>
              <a:rPr lang="en-US" sz="1400" dirty="0"/>
              <a:t>&gt;</a:t>
            </a:r>
          </a:p>
          <a:p>
            <a:pPr algn="l"/>
            <a:r>
              <a:rPr lang="en-US" sz="1400" dirty="0"/>
              <a:t>&lt;!-- SMTP from email address --&gt;</a:t>
            </a:r>
          </a:p>
          <a:p>
            <a:pPr algn="l"/>
            <a:r>
              <a:rPr lang="en-US" sz="1400" dirty="0"/>
              <a:t>&lt;</a:t>
            </a:r>
            <a:r>
              <a:rPr lang="en-US" sz="1400" dirty="0" err="1"/>
              <a:t>Smtp.From</a:t>
            </a:r>
            <a:r>
              <a:rPr lang="en-US" sz="1400" dirty="0"/>
              <a:t>&gt;E-Mail&lt;/</a:t>
            </a:r>
            <a:r>
              <a:rPr lang="en-US" sz="1400" dirty="0" err="1"/>
              <a:t>Smtp.From</a:t>
            </a:r>
            <a:r>
              <a:rPr lang="en-US" sz="1400" dirty="0"/>
              <a:t>&gt;</a:t>
            </a:r>
          </a:p>
          <a:p>
            <a:pPr algn="l"/>
            <a:r>
              <a:rPr lang="en-US" sz="1400" dirty="0"/>
              <a:t>&lt;!-- SMTP username --&gt;</a:t>
            </a:r>
          </a:p>
          <a:p>
            <a:pPr algn="l"/>
            <a:r>
              <a:rPr lang="en-US" sz="1400" dirty="0"/>
              <a:t>&lt;</a:t>
            </a:r>
            <a:r>
              <a:rPr lang="en-US" sz="1400" dirty="0" err="1"/>
              <a:t>Smtp.Username</a:t>
            </a:r>
            <a:r>
              <a:rPr lang="en-US" sz="1400" dirty="0"/>
              <a:t>&gt;</a:t>
            </a:r>
            <a:r>
              <a:rPr lang="en-US" sz="1400" dirty="0" err="1"/>
              <a:t>SMTPUsername</a:t>
            </a:r>
            <a:r>
              <a:rPr lang="en-US" sz="1400" dirty="0"/>
              <a:t>&lt;/</a:t>
            </a:r>
            <a:r>
              <a:rPr lang="en-US" sz="1400" dirty="0" err="1"/>
              <a:t>Smtp.Username</a:t>
            </a:r>
            <a:r>
              <a:rPr lang="en-US" sz="1400" dirty="0"/>
              <a:t>&gt;</a:t>
            </a:r>
          </a:p>
          <a:p>
            <a:pPr algn="l"/>
            <a:r>
              <a:rPr lang="en-US" sz="1400" dirty="0"/>
              <a:t>&lt;!-- SMTP password --&gt;</a:t>
            </a:r>
          </a:p>
          <a:p>
            <a:pPr algn="l"/>
            <a:r>
              <a:rPr lang="en-US" sz="1400" dirty="0"/>
              <a:t>&lt;</a:t>
            </a:r>
            <a:r>
              <a:rPr lang="en-US" sz="1400" dirty="0" err="1"/>
              <a:t>Smtp.Password</a:t>
            </a:r>
            <a:r>
              <a:rPr lang="en-US" sz="1400" dirty="0"/>
              <a:t>&gt;</a:t>
            </a:r>
            <a:r>
              <a:rPr lang="en-US" sz="1400" dirty="0" err="1"/>
              <a:t>SMTPassword</a:t>
            </a:r>
            <a:r>
              <a:rPr lang="en-US" sz="1400" dirty="0"/>
              <a:t>&lt;/</a:t>
            </a:r>
            <a:r>
              <a:rPr lang="en-US" sz="1400" dirty="0" err="1"/>
              <a:t>Smtp.Password</a:t>
            </a:r>
            <a:r>
              <a:rPr lang="en-US" sz="1400" dirty="0"/>
              <a:t>&gt;</a:t>
            </a:r>
          </a:p>
          <a:p>
            <a:pPr algn="l"/>
            <a:r>
              <a:rPr lang="en-US" sz="1400" dirty="0"/>
              <a:t>&lt;!-- SMTP use SSL --&gt;</a:t>
            </a:r>
          </a:p>
          <a:p>
            <a:pPr algn="l"/>
            <a:r>
              <a:rPr lang="en-US" sz="1400" dirty="0"/>
              <a:t>&lt;</a:t>
            </a:r>
            <a:r>
              <a:rPr lang="en-US" sz="1400" dirty="0" err="1"/>
              <a:t>Smtp.UseSSL</a:t>
            </a:r>
            <a:r>
              <a:rPr lang="en-US" sz="1400" dirty="0"/>
              <a:t>&gt;false&lt;/</a:t>
            </a:r>
            <a:r>
              <a:rPr lang="en-US" sz="1400" dirty="0" err="1"/>
              <a:t>Smtp.UseSSL</a:t>
            </a:r>
            <a:r>
              <a:rPr lang="en-US" sz="1400" dirty="0"/>
              <a:t>&gt;</a:t>
            </a:r>
          </a:p>
          <a:p>
            <a:pPr algn="l"/>
            <a:r>
              <a:rPr lang="en-US" sz="1400" dirty="0"/>
              <a:t>…</a:t>
            </a:r>
          </a:p>
          <a:p>
            <a:pPr algn="l"/>
            <a:r>
              <a:rPr lang="en-US" sz="1400" dirty="0"/>
              <a:t>&lt;/Configuration&gt;</a:t>
            </a:r>
            <a:endParaRPr lang="en-US" sz="1400" dirty="0">
              <a:latin typeface="Courier New" pitchFamily="49" charset="0"/>
            </a:endParaRPr>
          </a:p>
        </p:txBody>
      </p:sp>
      <p:sp>
        <p:nvSpPr>
          <p:cNvPr id="58373" name="Text Box 5"/>
          <p:cNvSpPr txBox="1">
            <a:spLocks noChangeArrowheads="1"/>
          </p:cNvSpPr>
          <p:nvPr/>
        </p:nvSpPr>
        <p:spPr bwMode="auto">
          <a:xfrm>
            <a:off x="4879056" y="2732310"/>
            <a:ext cx="4197096" cy="3156857"/>
          </a:xfrm>
          <a:prstGeom prst="rect">
            <a:avLst/>
          </a:prstGeom>
          <a:noFill/>
          <a:ln w="9525" algn="ctr">
            <a:noFill/>
            <a:miter lim="800000"/>
            <a:headEnd/>
            <a:tailEnd/>
          </a:ln>
          <a:effectLst/>
        </p:spPr>
        <p:txBody>
          <a:bodyPr wrap="square" tIns="91440" bIns="91440">
            <a:noAutofit/>
          </a:bodyPr>
          <a:lstStyle/>
          <a:p>
            <a:pPr algn="l"/>
            <a:r>
              <a:rPr lang="en-US" sz="1400" dirty="0"/>
              <a:t>&lt;Configuration&gt;</a:t>
            </a:r>
          </a:p>
          <a:p>
            <a:pPr algn="l"/>
            <a:r>
              <a:rPr lang="en-US" sz="1400" dirty="0"/>
              <a:t>...</a:t>
            </a:r>
          </a:p>
          <a:p>
            <a:pPr algn="l"/>
            <a:r>
              <a:rPr lang="en-US" sz="1400" dirty="0"/>
              <a:t>&lt;</a:t>
            </a:r>
            <a:r>
              <a:rPr lang="en-US" sz="1400" dirty="0" err="1"/>
              <a:t>Smtp.Host</a:t>
            </a:r>
            <a:r>
              <a:rPr lang="en-US" sz="1400" dirty="0"/>
              <a:t>&gt;smtp.mycompany.com&lt;/</a:t>
            </a:r>
            <a:r>
              <a:rPr lang="en-US" sz="1400" dirty="0" err="1"/>
              <a:t>Smtp.Host</a:t>
            </a:r>
            <a:r>
              <a:rPr lang="en-US" sz="1400" dirty="0"/>
              <a:t>&gt;</a:t>
            </a:r>
          </a:p>
          <a:p>
            <a:pPr algn="l"/>
            <a:r>
              <a:rPr lang="en-US" sz="1400" dirty="0"/>
              <a:t>&lt;</a:t>
            </a:r>
            <a:r>
              <a:rPr lang="en-US" sz="1400" dirty="0" err="1"/>
              <a:t>Smtp.Port</a:t>
            </a:r>
            <a:r>
              <a:rPr lang="en-US" sz="1400" dirty="0"/>
              <a:t>&gt;25&lt;/</a:t>
            </a:r>
            <a:r>
              <a:rPr lang="en-US" sz="1400" dirty="0" err="1"/>
              <a:t>Smtp.Port</a:t>
            </a:r>
            <a:r>
              <a:rPr lang="en-US" sz="1400" dirty="0"/>
              <a:t>&gt;</a:t>
            </a:r>
          </a:p>
          <a:p>
            <a:pPr algn="l"/>
            <a:r>
              <a:rPr lang="en-US" sz="1400" dirty="0"/>
              <a:t>&lt;</a:t>
            </a:r>
            <a:r>
              <a:rPr lang="en-US" sz="1400" dirty="0" err="1"/>
              <a:t>Smtp.From</a:t>
            </a:r>
            <a:r>
              <a:rPr lang="en-US" sz="1400" dirty="0"/>
              <a:t>&gt;Report Server &lt;joedoe@qad.com&gt;&lt;/</a:t>
            </a:r>
            <a:r>
              <a:rPr lang="en-US" sz="1400" dirty="0" err="1"/>
              <a:t>Smtp.From</a:t>
            </a:r>
            <a:r>
              <a:rPr lang="en-US" sz="1400" dirty="0"/>
              <a:t>&gt;</a:t>
            </a:r>
          </a:p>
          <a:p>
            <a:pPr algn="l"/>
            <a:r>
              <a:rPr lang="en-US" sz="1400" dirty="0"/>
              <a:t>&lt;</a:t>
            </a:r>
            <a:r>
              <a:rPr lang="en-US" sz="1400" dirty="0" err="1"/>
              <a:t>Smtp.Username</a:t>
            </a:r>
            <a:r>
              <a:rPr lang="en-US" sz="1400" dirty="0"/>
              <a:t>&gt;admin&lt;/</a:t>
            </a:r>
            <a:r>
              <a:rPr lang="en-US" sz="1400" dirty="0" err="1"/>
              <a:t>Smtp.Username</a:t>
            </a:r>
            <a:r>
              <a:rPr lang="en-US" sz="1400" dirty="0"/>
              <a:t>&gt;</a:t>
            </a:r>
          </a:p>
          <a:p>
            <a:pPr algn="l"/>
            <a:r>
              <a:rPr lang="en-US" sz="1400" dirty="0"/>
              <a:t>&lt;</a:t>
            </a:r>
            <a:r>
              <a:rPr lang="en-US" sz="1400" dirty="0" err="1"/>
              <a:t>Smtp.Password</a:t>
            </a:r>
            <a:r>
              <a:rPr lang="en-US" sz="1400" dirty="0"/>
              <a:t>&gt;123&lt;/</a:t>
            </a:r>
            <a:r>
              <a:rPr lang="en-US" sz="1400" dirty="0" err="1"/>
              <a:t>Smtp.Password</a:t>
            </a:r>
            <a:r>
              <a:rPr lang="en-US" sz="1400" dirty="0"/>
              <a:t>&gt;</a:t>
            </a:r>
          </a:p>
          <a:p>
            <a:pPr algn="l"/>
            <a:r>
              <a:rPr lang="en-US" sz="1400" dirty="0"/>
              <a:t>&lt;</a:t>
            </a:r>
            <a:r>
              <a:rPr lang="en-US" sz="1400" dirty="0" err="1"/>
              <a:t>Smtp.UseSSL</a:t>
            </a:r>
            <a:r>
              <a:rPr lang="en-US" sz="1400" dirty="0"/>
              <a:t>&gt;false&lt;/</a:t>
            </a:r>
            <a:r>
              <a:rPr lang="en-US" sz="1400" dirty="0" err="1"/>
              <a:t>Smtp.UseSSL</a:t>
            </a:r>
            <a:r>
              <a:rPr lang="en-US" sz="1400" dirty="0"/>
              <a:t>&gt;</a:t>
            </a:r>
          </a:p>
          <a:p>
            <a:pPr algn="l"/>
            <a:r>
              <a:rPr lang="en-US" sz="1400" dirty="0"/>
              <a:t>…</a:t>
            </a:r>
          </a:p>
          <a:p>
            <a:pPr algn="l"/>
            <a:r>
              <a:rPr lang="en-US" sz="1400" dirty="0"/>
              <a:t>&lt;/Configuration&gt;</a:t>
            </a:r>
          </a:p>
        </p:txBody>
      </p:sp>
      <p:sp>
        <p:nvSpPr>
          <p:cNvPr id="58374" name="Text Box 6"/>
          <p:cNvSpPr txBox="1">
            <a:spLocks noChangeArrowheads="1"/>
          </p:cNvSpPr>
          <p:nvPr/>
        </p:nvSpPr>
        <p:spPr bwMode="auto">
          <a:xfrm>
            <a:off x="535650" y="2351310"/>
            <a:ext cx="4128564" cy="458788"/>
          </a:xfrm>
          <a:prstGeom prst="rect">
            <a:avLst/>
          </a:prstGeom>
          <a:noFill/>
          <a:ln w="9525" algn="ctr">
            <a:noFill/>
            <a:miter lim="800000"/>
            <a:headEnd/>
            <a:tailEnd/>
          </a:ln>
          <a:effectLst/>
        </p:spPr>
        <p:txBody>
          <a:bodyPr wrap="square" tIns="91440" rIns="0" bIns="91440">
            <a:noAutofit/>
          </a:bodyPr>
          <a:lstStyle/>
          <a:p>
            <a:pPr algn="l">
              <a:spcBef>
                <a:spcPct val="50000"/>
              </a:spcBef>
            </a:pPr>
            <a:r>
              <a:rPr lang="en-US" sz="1800" b="1" dirty="0">
                <a:latin typeface="+mj-lt"/>
              </a:rPr>
              <a:t>Template:</a:t>
            </a:r>
          </a:p>
        </p:txBody>
      </p:sp>
      <p:sp>
        <p:nvSpPr>
          <p:cNvPr id="58375" name="Text Box 7"/>
          <p:cNvSpPr txBox="1">
            <a:spLocks noChangeArrowheads="1"/>
          </p:cNvSpPr>
          <p:nvPr/>
        </p:nvSpPr>
        <p:spPr bwMode="auto">
          <a:xfrm>
            <a:off x="4879057" y="2351310"/>
            <a:ext cx="4197096" cy="458788"/>
          </a:xfrm>
          <a:prstGeom prst="rect">
            <a:avLst/>
          </a:prstGeom>
          <a:noFill/>
          <a:ln w="9525" algn="ctr">
            <a:noFill/>
            <a:miter lim="800000"/>
            <a:headEnd/>
            <a:tailEnd/>
          </a:ln>
          <a:effectLst/>
        </p:spPr>
        <p:txBody>
          <a:bodyPr tIns="91440" bIns="91440">
            <a:spAutoFit/>
          </a:bodyPr>
          <a:lstStyle/>
          <a:p>
            <a:pPr algn="l">
              <a:spcBef>
                <a:spcPct val="50000"/>
              </a:spcBef>
            </a:pPr>
            <a:r>
              <a:rPr lang="en-US" sz="1800" b="1" dirty="0">
                <a:latin typeface="+mj-lt"/>
              </a:rPr>
              <a:t>Example:</a:t>
            </a:r>
          </a:p>
        </p:txBody>
      </p:sp>
      <p:sp>
        <p:nvSpPr>
          <p:cNvPr id="9" name="Footer Placeholder 8"/>
          <p:cNvSpPr>
            <a:spLocks noGrp="1"/>
          </p:cNvSpPr>
          <p:nvPr>
            <p:ph type="ftr" sz="quarter" idx="10"/>
          </p:nvPr>
        </p:nvSpPr>
        <p:spPr/>
        <p:txBody>
          <a:bodyPr/>
          <a:lstStyle/>
          <a:p>
            <a:pPr>
              <a:defRPr/>
            </a:pPr>
            <a:r>
              <a:rPr lang="en-US" dirty="0" smtClean="0"/>
              <a:t>RF-ADMN-220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8371">
                                            <p:txEl>
                                              <p:pRg st="0" end="0"/>
                                            </p:txEl>
                                          </p:spTgt>
                                        </p:tgtEl>
                                        <p:attrNameLst>
                                          <p:attrName>style.fontStyle</p:attrName>
                                        </p:attrNameLst>
                                      </p:cBhvr>
                                      <p:to>
                                        <p:strVal val="normal"/>
                                      </p:to>
                                    </p:set>
                                    <p:set>
                                      <p:cBhvr override="childStyle">
                                        <p:cTn id="7" dur="indefinite"/>
                                        <p:tgtEl>
                                          <p:spTgt spid="58371">
                                            <p:txEl>
                                              <p:pRg st="0" end="0"/>
                                            </p:txEl>
                                          </p:spTgt>
                                        </p:tgtEl>
                                        <p:attrNameLst>
                                          <p:attrName>style.fontWeight</p:attrName>
                                        </p:attrNameLst>
                                      </p:cBhvr>
                                      <p:to>
                                        <p:strVal val="bold"/>
                                      </p:to>
                                    </p:set>
                                    <p:set>
                                      <p:cBhvr override="childStyle">
                                        <p:cTn id="8" dur="indefinite"/>
                                        <p:tgtEl>
                                          <p:spTgt spid="5837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8371">
                                            <p:txEl>
                                              <p:pRg st="1" end="1"/>
                                            </p:txEl>
                                          </p:spTgt>
                                        </p:tgtEl>
                                        <p:attrNameLst>
                                          <p:attrName>style.fontStyle</p:attrName>
                                        </p:attrNameLst>
                                      </p:cBhvr>
                                      <p:to>
                                        <p:strVal val="normal"/>
                                      </p:to>
                                    </p:set>
                                    <p:set>
                                      <p:cBhvr override="childStyle">
                                        <p:cTn id="13" dur="indefinite"/>
                                        <p:tgtEl>
                                          <p:spTgt spid="58371">
                                            <p:txEl>
                                              <p:pRg st="1" end="1"/>
                                            </p:txEl>
                                          </p:spTgt>
                                        </p:tgtEl>
                                        <p:attrNameLst>
                                          <p:attrName>style.fontWeight</p:attrName>
                                        </p:attrNameLst>
                                      </p:cBhvr>
                                      <p:to>
                                        <p:strVal val="bold"/>
                                      </p:to>
                                    </p:set>
                                    <p:set>
                                      <p:cBhvr override="childStyle">
                                        <p:cTn id="14" dur="indefinite"/>
                                        <p:tgtEl>
                                          <p:spTgt spid="58371">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lstStyle/>
          <a:p>
            <a:r>
              <a:rPr lang="en-US" dirty="0" smtClean="0"/>
              <a:t>Allows administrator to customize the email notifications sent from report servers</a:t>
            </a:r>
          </a:p>
          <a:p>
            <a:r>
              <a:rPr lang="en-US" dirty="0" smtClean="0"/>
              <a:t>File located on home server:</a:t>
            </a:r>
          </a:p>
          <a:p>
            <a:pPr lvl="1">
              <a:buFont typeface="Times New Roman" pitchFamily="18" charset="0"/>
              <a:buNone/>
            </a:pPr>
            <a:r>
              <a:rPr lang="en-US" sz="1200" dirty="0" smtClean="0"/>
              <a:t>	</a:t>
            </a:r>
            <a:r>
              <a:rPr lang="en-US" sz="1600" dirty="0" smtClean="0"/>
              <a:t>report-email-template.txt</a:t>
            </a:r>
          </a:p>
          <a:p>
            <a:r>
              <a:rPr lang="en-US" dirty="0" smtClean="0"/>
              <a:t>File location:</a:t>
            </a:r>
          </a:p>
          <a:p>
            <a:pPr lvl="1">
              <a:buFont typeface="Times New Roman" pitchFamily="18" charset="0"/>
              <a:buNone/>
            </a:pPr>
            <a:r>
              <a:rPr lang="en-US" sz="1400" dirty="0" smtClean="0"/>
              <a:t>	</a:t>
            </a:r>
            <a:r>
              <a:rPr lang="en-US" sz="1600" dirty="0" smtClean="0"/>
              <a:t>&lt;</a:t>
            </a:r>
            <a:r>
              <a:rPr lang="en-US" sz="1600" dirty="0" err="1" smtClean="0"/>
              <a:t>TomcatInstallDir</a:t>
            </a:r>
            <a:r>
              <a:rPr lang="en-US" sz="1600" dirty="0" smtClean="0"/>
              <a:t>&gt;/</a:t>
            </a:r>
            <a:r>
              <a:rPr lang="en-US" sz="1600" dirty="0" err="1" smtClean="0"/>
              <a:t>webapps</a:t>
            </a:r>
            <a:r>
              <a:rPr lang="en-US" sz="1600" dirty="0" smtClean="0"/>
              <a:t>/</a:t>
            </a:r>
            <a:r>
              <a:rPr lang="en-US" sz="1600" dirty="0" err="1" smtClean="0"/>
              <a:t>qadhome</a:t>
            </a:r>
            <a:r>
              <a:rPr lang="en-US" sz="1600" dirty="0" smtClean="0"/>
              <a:t>/configurations/&lt;</a:t>
            </a:r>
            <a:r>
              <a:rPr lang="en-US" sz="1600" dirty="0" err="1" smtClean="0"/>
              <a:t>config</a:t>
            </a:r>
            <a:r>
              <a:rPr lang="en-US" sz="1600" dirty="0" smtClean="0"/>
              <a:t>&gt;/storage/reports/</a:t>
            </a:r>
          </a:p>
          <a:p>
            <a:r>
              <a:rPr lang="en-US" dirty="0" smtClean="0"/>
              <a:t>Example Contents:</a:t>
            </a:r>
          </a:p>
        </p:txBody>
      </p:sp>
      <p:sp>
        <p:nvSpPr>
          <p:cNvPr id="60418" name="Rectangle 2"/>
          <p:cNvSpPr>
            <a:spLocks noGrp="1" noChangeArrowheads="1"/>
          </p:cNvSpPr>
          <p:nvPr>
            <p:ph type="title"/>
          </p:nvPr>
        </p:nvSpPr>
        <p:spPr/>
        <p:txBody>
          <a:bodyPr/>
          <a:lstStyle/>
          <a:p>
            <a:pPr eaLnBrk="1" hangingPunct="1"/>
            <a:r>
              <a:rPr lang="en-US" smtClean="0"/>
              <a:t>Email Template File</a:t>
            </a:r>
          </a:p>
        </p:txBody>
      </p:sp>
      <p:sp>
        <p:nvSpPr>
          <p:cNvPr id="60421" name="Text Box 5"/>
          <p:cNvSpPr txBox="1">
            <a:spLocks noChangeArrowheads="1"/>
          </p:cNvSpPr>
          <p:nvPr/>
        </p:nvSpPr>
        <p:spPr bwMode="auto">
          <a:xfrm>
            <a:off x="903514" y="4298950"/>
            <a:ext cx="7315200" cy="1908215"/>
          </a:xfrm>
          <a:prstGeom prst="rect">
            <a:avLst/>
          </a:prstGeom>
          <a:noFill/>
          <a:ln w="9525" algn="ctr">
            <a:solidFill>
              <a:schemeClr val="tx1">
                <a:lumMod val="75000"/>
                <a:lumOff val="25000"/>
              </a:schemeClr>
            </a:solidFill>
            <a:miter lim="800000"/>
            <a:headEnd/>
            <a:tailEnd/>
          </a:ln>
          <a:effectLst/>
        </p:spPr>
        <p:txBody>
          <a:bodyPr wrap="square" tIns="91440" bIns="91440">
            <a:spAutoFit/>
          </a:bodyPr>
          <a:lstStyle/>
          <a:p>
            <a:pPr algn="l"/>
            <a:r>
              <a:rPr lang="en-US" sz="1400" dirty="0">
                <a:latin typeface="Courier New" pitchFamily="49" charset="0"/>
                <a:cs typeface="Courier New" pitchFamily="49" charset="0"/>
              </a:rPr>
              <a:t>[SUBJECT]</a:t>
            </a:r>
          </a:p>
          <a:p>
            <a:pPr algn="l"/>
            <a:r>
              <a:rPr lang="en-US" sz="1400" dirty="0">
                <a:latin typeface="Courier New" pitchFamily="49" charset="0"/>
                <a:cs typeface="Courier New" pitchFamily="49" charset="0"/>
              </a:rPr>
              <a:t>Scheduled Report Completed: {$RRO_DESC}</a:t>
            </a:r>
          </a:p>
          <a:p>
            <a:pPr algn="l"/>
            <a:r>
              <a:rPr lang="en-US" sz="1400" dirty="0">
                <a:latin typeface="Courier New" pitchFamily="49" charset="0"/>
                <a:cs typeface="Courier New" pitchFamily="49" charset="0"/>
              </a:rPr>
              <a:t>[BODY]</a:t>
            </a:r>
          </a:p>
          <a:p>
            <a:pPr algn="l"/>
            <a:r>
              <a:rPr lang="en-US" sz="1400" dirty="0">
                <a:latin typeface="Courier New" pitchFamily="49" charset="0"/>
                <a:cs typeface="Courier New" pitchFamily="49" charset="0"/>
              </a:rPr>
              <a:t>A scheduled report from QAD Enterprise Applications has completed:</a:t>
            </a:r>
          </a:p>
          <a:p>
            <a:pPr algn="l"/>
            <a:endParaRPr lang="en-US" sz="1400" dirty="0">
              <a:latin typeface="Courier New" pitchFamily="49" charset="0"/>
              <a:cs typeface="Courier New" pitchFamily="49" charset="0"/>
            </a:endParaRPr>
          </a:p>
          <a:p>
            <a:pPr algn="l"/>
            <a:r>
              <a:rPr lang="en-US" sz="1400" dirty="0">
                <a:latin typeface="Courier New" pitchFamily="49" charset="0"/>
                <a:cs typeface="Courier New" pitchFamily="49" charset="0"/>
              </a:rPr>
              <a:t>Report:         {$RRO_DESC} ({$RRO_CODE})</a:t>
            </a:r>
          </a:p>
          <a:p>
            <a:pPr algn="l"/>
            <a:r>
              <a:rPr lang="en-US" sz="1400" dirty="0">
                <a:latin typeface="Courier New" pitchFamily="49" charset="0"/>
                <a:cs typeface="Courier New" pitchFamily="49" charset="0"/>
              </a:rPr>
              <a:t>Description:    {$SR_DESC}</a:t>
            </a:r>
          </a:p>
          <a:p>
            <a:pPr algn="l"/>
            <a:r>
              <a:rPr lang="en-US" sz="1400" dirty="0">
                <a:latin typeface="Courier New" pitchFamily="49" charset="0"/>
                <a:cs typeface="Courier New" pitchFamily="49" charset="0"/>
              </a:rPr>
              <a:t>Link to Report: {$REPORT_FILE_LINK}</a:t>
            </a:r>
          </a:p>
        </p:txBody>
      </p:sp>
      <p:sp>
        <p:nvSpPr>
          <p:cNvPr id="5" name="Footer Placeholder 4"/>
          <p:cNvSpPr>
            <a:spLocks noGrp="1"/>
          </p:cNvSpPr>
          <p:nvPr>
            <p:ph type="ftr" sz="quarter" idx="10"/>
          </p:nvPr>
        </p:nvSpPr>
        <p:spPr/>
        <p:txBody>
          <a:bodyPr/>
          <a:lstStyle/>
          <a:p>
            <a:pPr>
              <a:defRPr/>
            </a:pPr>
            <a:r>
              <a:rPr lang="en-US" dirty="0" smtClean="0"/>
              <a:t>RF-ADMN-230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0419">
                                            <p:txEl>
                                              <p:pRg st="0" end="0"/>
                                            </p:txEl>
                                          </p:spTgt>
                                        </p:tgtEl>
                                        <p:attrNameLst>
                                          <p:attrName>style.fontStyle</p:attrName>
                                        </p:attrNameLst>
                                      </p:cBhvr>
                                      <p:to>
                                        <p:strVal val="normal"/>
                                      </p:to>
                                    </p:set>
                                    <p:set>
                                      <p:cBhvr override="childStyle">
                                        <p:cTn id="7" dur="indefinite"/>
                                        <p:tgtEl>
                                          <p:spTgt spid="60419">
                                            <p:txEl>
                                              <p:pRg st="0" end="0"/>
                                            </p:txEl>
                                          </p:spTgt>
                                        </p:tgtEl>
                                        <p:attrNameLst>
                                          <p:attrName>style.fontWeight</p:attrName>
                                        </p:attrNameLst>
                                      </p:cBhvr>
                                      <p:to>
                                        <p:strVal val="bold"/>
                                      </p:to>
                                    </p:set>
                                    <p:set>
                                      <p:cBhvr override="childStyle">
                                        <p:cTn id="8" dur="indefinite"/>
                                        <p:tgtEl>
                                          <p:spTgt spid="6041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0419">
                                            <p:txEl>
                                              <p:pRg st="1" end="1"/>
                                            </p:txEl>
                                          </p:spTgt>
                                        </p:tgtEl>
                                        <p:attrNameLst>
                                          <p:attrName>style.fontStyle</p:attrName>
                                        </p:attrNameLst>
                                      </p:cBhvr>
                                      <p:to>
                                        <p:strVal val="normal"/>
                                      </p:to>
                                    </p:set>
                                    <p:set>
                                      <p:cBhvr override="childStyle">
                                        <p:cTn id="13" dur="indefinite"/>
                                        <p:tgtEl>
                                          <p:spTgt spid="60419">
                                            <p:txEl>
                                              <p:pRg st="1" end="1"/>
                                            </p:txEl>
                                          </p:spTgt>
                                        </p:tgtEl>
                                        <p:attrNameLst>
                                          <p:attrName>style.fontWeight</p:attrName>
                                        </p:attrNameLst>
                                      </p:cBhvr>
                                      <p:to>
                                        <p:strVal val="bold"/>
                                      </p:to>
                                    </p:set>
                                    <p:set>
                                      <p:cBhvr override="childStyle">
                                        <p:cTn id="14" dur="indefinite"/>
                                        <p:tgtEl>
                                          <p:spTgt spid="60419">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60419">
                                            <p:txEl>
                                              <p:pRg st="2" end="2"/>
                                            </p:txEl>
                                          </p:spTgt>
                                        </p:tgtEl>
                                        <p:attrNameLst>
                                          <p:attrName>style.fontStyle</p:attrName>
                                        </p:attrNameLst>
                                      </p:cBhvr>
                                      <p:to>
                                        <p:strVal val="normal"/>
                                      </p:to>
                                    </p:set>
                                    <p:set>
                                      <p:cBhvr override="childStyle">
                                        <p:cTn id="17" dur="indefinite"/>
                                        <p:tgtEl>
                                          <p:spTgt spid="60419">
                                            <p:txEl>
                                              <p:pRg st="2" end="2"/>
                                            </p:txEl>
                                          </p:spTgt>
                                        </p:tgtEl>
                                        <p:attrNameLst>
                                          <p:attrName>style.fontWeight</p:attrName>
                                        </p:attrNameLst>
                                      </p:cBhvr>
                                      <p:to>
                                        <p:strVal val="bold"/>
                                      </p:to>
                                    </p:set>
                                    <p:set>
                                      <p:cBhvr override="childStyle">
                                        <p:cTn id="18" dur="indefinite"/>
                                        <p:tgtEl>
                                          <p:spTgt spid="60419">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60419">
                                            <p:txEl>
                                              <p:pRg st="3" end="3"/>
                                            </p:txEl>
                                          </p:spTgt>
                                        </p:tgtEl>
                                        <p:attrNameLst>
                                          <p:attrName>style.fontStyle</p:attrName>
                                        </p:attrNameLst>
                                      </p:cBhvr>
                                      <p:to>
                                        <p:strVal val="normal"/>
                                      </p:to>
                                    </p:set>
                                    <p:set>
                                      <p:cBhvr override="childStyle">
                                        <p:cTn id="23" dur="indefinite"/>
                                        <p:tgtEl>
                                          <p:spTgt spid="60419">
                                            <p:txEl>
                                              <p:pRg st="3" end="3"/>
                                            </p:txEl>
                                          </p:spTgt>
                                        </p:tgtEl>
                                        <p:attrNameLst>
                                          <p:attrName>style.fontWeight</p:attrName>
                                        </p:attrNameLst>
                                      </p:cBhvr>
                                      <p:to>
                                        <p:strVal val="bold"/>
                                      </p:to>
                                    </p:set>
                                    <p:set>
                                      <p:cBhvr override="childStyle">
                                        <p:cTn id="24" dur="indefinite"/>
                                        <p:tgtEl>
                                          <p:spTgt spid="60419">
                                            <p:txEl>
                                              <p:pRg st="3" end="3"/>
                                            </p:txEl>
                                          </p:spTgt>
                                        </p:tgtEl>
                                        <p:attrNameLst>
                                          <p:attrName>style.textDecorationUnderline</p:attrName>
                                        </p:attrNameLst>
                                      </p:cBhvr>
                                      <p:to>
                                        <p:strVal val="false"/>
                                      </p:to>
                                    </p:set>
                                  </p:childTnLst>
                                </p:cTn>
                              </p:par>
                              <p:par>
                                <p:cTn id="25" presetID="5" presetClass="emph" presetSubtype="1" nodeType="withEffect">
                                  <p:stCondLst>
                                    <p:cond delay="0"/>
                                  </p:stCondLst>
                                  <p:endCondLst>
                                    <p:cond evt="onNext" delay="0">
                                      <p:tgtEl>
                                        <p:sldTgt/>
                                      </p:tgtEl>
                                    </p:cond>
                                  </p:endCondLst>
                                  <p:childTnLst>
                                    <p:set>
                                      <p:cBhvr override="childStyle">
                                        <p:cTn id="26" dur="indefinite"/>
                                        <p:tgtEl>
                                          <p:spTgt spid="60419">
                                            <p:txEl>
                                              <p:pRg st="4" end="4"/>
                                            </p:txEl>
                                          </p:spTgt>
                                        </p:tgtEl>
                                        <p:attrNameLst>
                                          <p:attrName>style.fontStyle</p:attrName>
                                        </p:attrNameLst>
                                      </p:cBhvr>
                                      <p:to>
                                        <p:strVal val="normal"/>
                                      </p:to>
                                    </p:set>
                                    <p:set>
                                      <p:cBhvr override="childStyle">
                                        <p:cTn id="27" dur="indefinite"/>
                                        <p:tgtEl>
                                          <p:spTgt spid="60419">
                                            <p:txEl>
                                              <p:pRg st="4" end="4"/>
                                            </p:txEl>
                                          </p:spTgt>
                                        </p:tgtEl>
                                        <p:attrNameLst>
                                          <p:attrName>style.fontWeight</p:attrName>
                                        </p:attrNameLst>
                                      </p:cBhvr>
                                      <p:to>
                                        <p:strVal val="bold"/>
                                      </p:to>
                                    </p:set>
                                    <p:set>
                                      <p:cBhvr override="childStyle">
                                        <p:cTn id="28" dur="indefinite"/>
                                        <p:tgtEl>
                                          <p:spTgt spid="60419">
                                            <p:txEl>
                                              <p:pRg st="4" end="4"/>
                                            </p:txEl>
                                          </p:spTgt>
                                        </p:tgtEl>
                                        <p:attrNameLst>
                                          <p:attrName>style.textDecorationUnderline</p:attrName>
                                        </p:attrNameLst>
                                      </p:cBhvr>
                                      <p:to>
                                        <p:strVal val="false"/>
                                      </p:to>
                                    </p:set>
                                  </p:childTnLst>
                                </p:cTn>
                              </p:par>
                            </p:childTnLst>
                          </p:cTn>
                        </p:par>
                      </p:childTnLst>
                    </p:cTn>
                  </p:par>
                  <p:par>
                    <p:cTn id="29" fill="hold">
                      <p:stCondLst>
                        <p:cond delay="indefinite"/>
                      </p:stCondLst>
                      <p:childTnLst>
                        <p:par>
                          <p:cTn id="30" fill="hold">
                            <p:stCondLst>
                              <p:cond delay="0"/>
                            </p:stCondLst>
                            <p:childTnLst>
                              <p:par>
                                <p:cTn id="31" presetID="5" presetClass="emph" presetSubtype="1" nodeType="clickEffect">
                                  <p:stCondLst>
                                    <p:cond delay="0"/>
                                  </p:stCondLst>
                                  <p:endCondLst>
                                    <p:cond evt="onNext" delay="0">
                                      <p:tgtEl>
                                        <p:sldTgt/>
                                      </p:tgtEl>
                                    </p:cond>
                                  </p:endCondLst>
                                  <p:childTnLst>
                                    <p:set>
                                      <p:cBhvr override="childStyle">
                                        <p:cTn id="32" dur="indefinite"/>
                                        <p:tgtEl>
                                          <p:spTgt spid="60419">
                                            <p:txEl>
                                              <p:pRg st="5" end="5"/>
                                            </p:txEl>
                                          </p:spTgt>
                                        </p:tgtEl>
                                        <p:attrNameLst>
                                          <p:attrName>style.fontStyle</p:attrName>
                                        </p:attrNameLst>
                                      </p:cBhvr>
                                      <p:to>
                                        <p:strVal val="normal"/>
                                      </p:to>
                                    </p:set>
                                    <p:set>
                                      <p:cBhvr override="childStyle">
                                        <p:cTn id="33" dur="indefinite"/>
                                        <p:tgtEl>
                                          <p:spTgt spid="60419">
                                            <p:txEl>
                                              <p:pRg st="5" end="5"/>
                                            </p:txEl>
                                          </p:spTgt>
                                        </p:tgtEl>
                                        <p:attrNameLst>
                                          <p:attrName>style.fontWeight</p:attrName>
                                        </p:attrNameLst>
                                      </p:cBhvr>
                                      <p:to>
                                        <p:strVal val="bold"/>
                                      </p:to>
                                    </p:set>
                                    <p:set>
                                      <p:cBhvr override="childStyle">
                                        <p:cTn id="34" dur="indefinite"/>
                                        <p:tgtEl>
                                          <p:spTgt spid="6041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r>
              <a:rPr lang="en-US" dirty="0" smtClean="0"/>
              <a:t>Any End User</a:t>
            </a:r>
          </a:p>
          <a:p>
            <a:pPr lvl="1"/>
            <a:r>
              <a:rPr lang="en-US" dirty="0" smtClean="0"/>
              <a:t>Can create and monitor scheduled reports from the report viewer screen</a:t>
            </a:r>
          </a:p>
          <a:p>
            <a:pPr lvl="1"/>
            <a:r>
              <a:rPr lang="en-US" dirty="0" smtClean="0"/>
              <a:t>Visibility restricted to the current report open in viewer</a:t>
            </a:r>
          </a:p>
        </p:txBody>
      </p:sp>
      <p:sp>
        <p:nvSpPr>
          <p:cNvPr id="70658" name="Rectangle 2"/>
          <p:cNvSpPr>
            <a:spLocks noGrp="1" noChangeArrowheads="1"/>
          </p:cNvSpPr>
          <p:nvPr>
            <p:ph type="title"/>
          </p:nvPr>
        </p:nvSpPr>
        <p:spPr/>
        <p:txBody>
          <a:bodyPr/>
          <a:lstStyle/>
          <a:p>
            <a:r>
              <a:rPr lang="en-US" smtClean="0"/>
              <a:t>Scheduled Report Administration</a:t>
            </a:r>
            <a:endParaRPr lang="en-US" dirty="0" smtClean="0"/>
          </a:p>
        </p:txBody>
      </p:sp>
      <p:sp>
        <p:nvSpPr>
          <p:cNvPr id="4" name="Footer Placeholder 3"/>
          <p:cNvSpPr>
            <a:spLocks noGrp="1"/>
          </p:cNvSpPr>
          <p:nvPr>
            <p:ph type="ftr" sz="quarter" idx="10"/>
          </p:nvPr>
        </p:nvSpPr>
        <p:spPr/>
        <p:txBody>
          <a:bodyPr/>
          <a:lstStyle/>
          <a:p>
            <a:r>
              <a:rPr lang="en-US" smtClean="0"/>
              <a:t>RF-ADMN-240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r>
              <a:rPr lang="en-US" dirty="0" smtClean="0"/>
              <a:t>Administrator</a:t>
            </a:r>
          </a:p>
          <a:p>
            <a:pPr lvl="1"/>
            <a:r>
              <a:rPr lang="en-US" dirty="0" smtClean="0"/>
              <a:t>Scheduled Report Browse</a:t>
            </a:r>
          </a:p>
          <a:p>
            <a:pPr lvl="2"/>
            <a:r>
              <a:rPr lang="en-US" dirty="0" smtClean="0"/>
              <a:t>Shows current status of all scheduled reports in each batch</a:t>
            </a:r>
          </a:p>
          <a:p>
            <a:pPr lvl="1"/>
            <a:r>
              <a:rPr lang="en-US" dirty="0" smtClean="0"/>
              <a:t>Scheduled Report History Browse</a:t>
            </a:r>
          </a:p>
          <a:p>
            <a:pPr lvl="2"/>
            <a:r>
              <a:rPr lang="en-US" dirty="0" smtClean="0"/>
              <a:t>Shows all past scheduled report runs</a:t>
            </a:r>
          </a:p>
          <a:p>
            <a:pPr lvl="1"/>
            <a:r>
              <a:rPr lang="en-US" dirty="0" smtClean="0"/>
              <a:t>Scheduled Report Maintenance</a:t>
            </a:r>
          </a:p>
          <a:p>
            <a:pPr lvl="2"/>
            <a:r>
              <a:rPr lang="en-US" dirty="0" smtClean="0"/>
              <a:t>Allows viewing and editing of scheduled report properties</a:t>
            </a:r>
          </a:p>
          <a:p>
            <a:pPr lvl="2"/>
            <a:r>
              <a:rPr lang="en-US" dirty="0" smtClean="0"/>
              <a:t>e.g. changing priorities, deleting</a:t>
            </a:r>
            <a:endParaRPr lang="en-US" dirty="0" smtClean="0"/>
          </a:p>
        </p:txBody>
      </p:sp>
      <p:sp>
        <p:nvSpPr>
          <p:cNvPr id="70658" name="Rectangle 2"/>
          <p:cNvSpPr>
            <a:spLocks noGrp="1" noChangeArrowheads="1"/>
          </p:cNvSpPr>
          <p:nvPr>
            <p:ph type="title"/>
          </p:nvPr>
        </p:nvSpPr>
        <p:spPr/>
        <p:txBody>
          <a:bodyPr/>
          <a:lstStyle/>
          <a:p>
            <a:r>
              <a:rPr lang="en-US" smtClean="0"/>
              <a:t>Scheduled Report Administration</a:t>
            </a:r>
            <a:endParaRPr lang="en-US" dirty="0" smtClean="0"/>
          </a:p>
        </p:txBody>
      </p:sp>
      <p:sp>
        <p:nvSpPr>
          <p:cNvPr id="4" name="Footer Placeholder 3"/>
          <p:cNvSpPr>
            <a:spLocks noGrp="1"/>
          </p:cNvSpPr>
          <p:nvPr>
            <p:ph type="ftr" sz="quarter" idx="10"/>
          </p:nvPr>
        </p:nvSpPr>
        <p:spPr/>
        <p:txBody>
          <a:bodyPr/>
          <a:lstStyle/>
          <a:p>
            <a:r>
              <a:rPr lang="en-US" smtClean="0"/>
              <a:t>RF-ADMN-240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0659">
                                            <p:txEl>
                                              <p:pRg st="7" end="7"/>
                                            </p:txEl>
                                          </p:spTgt>
                                        </p:tgtEl>
                                        <p:attrNameLst>
                                          <p:attrName>style.fontStyle</p:attrName>
                                        </p:attrNameLst>
                                      </p:cBhvr>
                                      <p:to>
                                        <p:strVal val="normal"/>
                                      </p:to>
                                    </p:set>
                                    <p:set>
                                      <p:cBhvr override="childStyle">
                                        <p:cTn id="49" dur="indefinite"/>
                                        <p:tgtEl>
                                          <p:spTgt spid="70659">
                                            <p:txEl>
                                              <p:pRg st="7" end="7"/>
                                            </p:txEl>
                                          </p:spTgt>
                                        </p:tgtEl>
                                        <p:attrNameLst>
                                          <p:attrName>style.fontWeight</p:attrName>
                                        </p:attrNameLst>
                                      </p:cBhvr>
                                      <p:to>
                                        <p:strVal val="bold"/>
                                      </p:to>
                                    </p:set>
                                    <p:set>
                                      <p:cBhvr override="childStyle">
                                        <p:cTn id="50" dur="indefinite"/>
                                        <p:tgtEl>
                                          <p:spTgt spid="7065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a:buNone/>
            </a:pPr>
            <a:r>
              <a:rPr lang="en-US" sz="2000" dirty="0" smtClean="0"/>
              <a:t>Scheduling and monitoring can be done from the </a:t>
            </a:r>
            <a:r>
              <a:rPr lang="en-US" sz="2000" dirty="0" smtClean="0"/>
              <a:t>viewer</a:t>
            </a:r>
            <a:endParaRPr lang="en-US" sz="2000" dirty="0" smtClean="0"/>
          </a:p>
        </p:txBody>
      </p:sp>
      <p:sp>
        <p:nvSpPr>
          <p:cNvPr id="78850" name="Rectangle 2"/>
          <p:cNvSpPr>
            <a:spLocks noGrp="1" noChangeArrowheads="1"/>
          </p:cNvSpPr>
          <p:nvPr>
            <p:ph type="title"/>
          </p:nvPr>
        </p:nvSpPr>
        <p:spPr/>
        <p:txBody>
          <a:bodyPr/>
          <a:lstStyle/>
          <a:p>
            <a:r>
              <a:rPr lang="en-US" smtClean="0"/>
              <a:t>End User Report Scheduling</a:t>
            </a:r>
          </a:p>
        </p:txBody>
      </p:sp>
      <p:sp>
        <p:nvSpPr>
          <p:cNvPr id="5" name="Footer Placeholder 4"/>
          <p:cNvSpPr>
            <a:spLocks noGrp="1"/>
          </p:cNvSpPr>
          <p:nvPr>
            <p:ph type="ftr" sz="quarter" idx="10"/>
          </p:nvPr>
        </p:nvSpPr>
        <p:spPr/>
        <p:txBody>
          <a:bodyPr/>
          <a:lstStyle/>
          <a:p>
            <a:pPr>
              <a:defRPr/>
            </a:pPr>
            <a:r>
              <a:rPr lang="en-US" dirty="0" smtClean="0"/>
              <a:t>RF-ADMN-250</a:t>
            </a:r>
            <a:endParaRPr lang="en-US" dirty="0"/>
          </a:p>
        </p:txBody>
      </p:sp>
      <p:pic>
        <p:nvPicPr>
          <p:cNvPr id="78853" name="Picture 5"/>
          <p:cNvPicPr>
            <a:picLocks noChangeAspect="1" noChangeArrowheads="1"/>
          </p:cNvPicPr>
          <p:nvPr/>
        </p:nvPicPr>
        <p:blipFill>
          <a:blip r:embed="rId2" cstate="print"/>
          <a:stretch>
            <a:fillRect/>
          </a:stretch>
        </p:blipFill>
        <p:spPr bwMode="auto">
          <a:xfrm>
            <a:off x="709073" y="1317168"/>
            <a:ext cx="7725854" cy="4580953"/>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r>
              <a:rPr lang="en-US" dirty="0" smtClean="0"/>
              <a:t>Several reporting-related settings must exist in the client-session.xml configuration file on the .NET UI home server</a:t>
            </a:r>
          </a:p>
          <a:p>
            <a:r>
              <a:rPr lang="en-US" dirty="0" smtClean="0"/>
              <a:t>File location:</a:t>
            </a:r>
          </a:p>
          <a:p>
            <a:pPr lvl="1">
              <a:buFont typeface="Times New Roman" pitchFamily="18" charset="0"/>
              <a:buNone/>
            </a:pPr>
            <a:r>
              <a:rPr lang="en-US" sz="1400" dirty="0" smtClean="0"/>
              <a:t>	&lt;</a:t>
            </a:r>
            <a:r>
              <a:rPr lang="en-US" sz="1400" dirty="0" err="1" smtClean="0"/>
              <a:t>TomcatInstallDir</a:t>
            </a:r>
            <a:r>
              <a:rPr lang="en-US" sz="1400" dirty="0" smtClean="0"/>
              <a:t>&gt;/</a:t>
            </a:r>
            <a:r>
              <a:rPr lang="en-US" sz="1400" dirty="0" err="1" smtClean="0"/>
              <a:t>webapps</a:t>
            </a:r>
            <a:r>
              <a:rPr lang="en-US" sz="1400" dirty="0" smtClean="0"/>
              <a:t>/</a:t>
            </a:r>
            <a:r>
              <a:rPr lang="en-US" sz="1400" dirty="0" err="1" smtClean="0"/>
              <a:t>qadhome</a:t>
            </a:r>
            <a:r>
              <a:rPr lang="en-US" sz="1400" dirty="0" smtClean="0"/>
              <a:t>/configurations/&lt;</a:t>
            </a:r>
            <a:r>
              <a:rPr lang="en-US" sz="1400" dirty="0" err="1" smtClean="0"/>
              <a:t>config</a:t>
            </a:r>
            <a:r>
              <a:rPr lang="en-US" sz="1400" dirty="0" smtClean="0"/>
              <a:t>&gt;/client-session.xml</a:t>
            </a:r>
          </a:p>
          <a:p>
            <a:r>
              <a:rPr lang="en-US" dirty="0" smtClean="0"/>
              <a:t>Reporting-related entries:</a:t>
            </a:r>
          </a:p>
          <a:p>
            <a:pPr lvl="1"/>
            <a:r>
              <a:rPr lang="en-US" dirty="0" err="1" smtClean="0"/>
              <a:t>ReportDataSourceProviders</a:t>
            </a:r>
            <a:endParaRPr lang="en-US" dirty="0" smtClean="0"/>
          </a:p>
          <a:p>
            <a:pPr lvl="2"/>
            <a:r>
              <a:rPr lang="en-US" dirty="0" smtClean="0"/>
              <a:t>Tells system how to load data source implementation classes</a:t>
            </a:r>
          </a:p>
          <a:p>
            <a:pPr lvl="2"/>
            <a:r>
              <a:rPr lang="en-US" dirty="0" smtClean="0"/>
              <a:t>Allows custom implementations to be added</a:t>
            </a:r>
          </a:p>
          <a:p>
            <a:pPr lvl="1"/>
            <a:r>
              <a:rPr lang="en-US" dirty="0" smtClean="0"/>
              <a:t>SMTP settings</a:t>
            </a:r>
          </a:p>
          <a:p>
            <a:pPr lvl="2"/>
            <a:r>
              <a:rPr lang="en-US" dirty="0" smtClean="0"/>
              <a:t>For email notifications from scheduled report runs</a:t>
            </a:r>
          </a:p>
        </p:txBody>
      </p:sp>
      <p:sp>
        <p:nvSpPr>
          <p:cNvPr id="37890" name="Rectangle 2"/>
          <p:cNvSpPr>
            <a:spLocks noGrp="1" noChangeArrowheads="1"/>
          </p:cNvSpPr>
          <p:nvPr>
            <p:ph type="title"/>
          </p:nvPr>
        </p:nvSpPr>
        <p:spPr/>
        <p:txBody>
          <a:bodyPr/>
          <a:lstStyle/>
          <a:p>
            <a:pPr eaLnBrk="1" hangingPunct="1"/>
            <a:r>
              <a:rPr lang="en-US" smtClean="0"/>
              <a:t>System Configuration: client-session.xml</a:t>
            </a:r>
          </a:p>
        </p:txBody>
      </p:sp>
      <p:sp>
        <p:nvSpPr>
          <p:cNvPr id="4" name="Footer Placeholder 3"/>
          <p:cNvSpPr>
            <a:spLocks noGrp="1"/>
          </p:cNvSpPr>
          <p:nvPr>
            <p:ph type="ftr" sz="quarter" idx="10"/>
          </p:nvPr>
        </p:nvSpPr>
        <p:spPr/>
        <p:txBody>
          <a:bodyPr/>
          <a:lstStyle/>
          <a:p>
            <a:pPr>
              <a:defRPr/>
            </a:pPr>
            <a:r>
              <a:rPr lang="en-US" smtClean="0"/>
              <a:t>RF-ADMN-030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7891">
                                            <p:txEl>
                                              <p:pRg st="0" end="0"/>
                                            </p:txEl>
                                          </p:spTgt>
                                        </p:tgtEl>
                                        <p:attrNameLst>
                                          <p:attrName>style.fontStyle</p:attrName>
                                        </p:attrNameLst>
                                      </p:cBhvr>
                                      <p:to>
                                        <p:strVal val="normal"/>
                                      </p:to>
                                    </p:set>
                                    <p:set>
                                      <p:cBhvr override="childStyle">
                                        <p:cTn id="7" dur="indefinite"/>
                                        <p:tgtEl>
                                          <p:spTgt spid="37891">
                                            <p:txEl>
                                              <p:pRg st="0" end="0"/>
                                            </p:txEl>
                                          </p:spTgt>
                                        </p:tgtEl>
                                        <p:attrNameLst>
                                          <p:attrName>style.fontWeight</p:attrName>
                                        </p:attrNameLst>
                                      </p:cBhvr>
                                      <p:to>
                                        <p:strVal val="bold"/>
                                      </p:to>
                                    </p:set>
                                    <p:set>
                                      <p:cBhvr override="childStyle">
                                        <p:cTn id="8" dur="indefinite"/>
                                        <p:tgtEl>
                                          <p:spTgt spid="378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7891">
                                            <p:txEl>
                                              <p:pRg st="1" end="1"/>
                                            </p:txEl>
                                          </p:spTgt>
                                        </p:tgtEl>
                                        <p:attrNameLst>
                                          <p:attrName>style.fontStyle</p:attrName>
                                        </p:attrNameLst>
                                      </p:cBhvr>
                                      <p:to>
                                        <p:strVal val="normal"/>
                                      </p:to>
                                    </p:set>
                                    <p:set>
                                      <p:cBhvr override="childStyle">
                                        <p:cTn id="13" dur="indefinite"/>
                                        <p:tgtEl>
                                          <p:spTgt spid="37891">
                                            <p:txEl>
                                              <p:pRg st="1" end="1"/>
                                            </p:txEl>
                                          </p:spTgt>
                                        </p:tgtEl>
                                        <p:attrNameLst>
                                          <p:attrName>style.fontWeight</p:attrName>
                                        </p:attrNameLst>
                                      </p:cBhvr>
                                      <p:to>
                                        <p:strVal val="bold"/>
                                      </p:to>
                                    </p:set>
                                    <p:set>
                                      <p:cBhvr override="childStyle">
                                        <p:cTn id="14" dur="indefinite"/>
                                        <p:tgtEl>
                                          <p:spTgt spid="37891">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37891">
                                            <p:txEl>
                                              <p:pRg st="2" end="2"/>
                                            </p:txEl>
                                          </p:spTgt>
                                        </p:tgtEl>
                                        <p:attrNameLst>
                                          <p:attrName>style.fontStyle</p:attrName>
                                        </p:attrNameLst>
                                      </p:cBhvr>
                                      <p:to>
                                        <p:strVal val="normal"/>
                                      </p:to>
                                    </p:set>
                                    <p:set>
                                      <p:cBhvr override="childStyle">
                                        <p:cTn id="17" dur="indefinite"/>
                                        <p:tgtEl>
                                          <p:spTgt spid="37891">
                                            <p:txEl>
                                              <p:pRg st="2" end="2"/>
                                            </p:txEl>
                                          </p:spTgt>
                                        </p:tgtEl>
                                        <p:attrNameLst>
                                          <p:attrName>style.fontWeight</p:attrName>
                                        </p:attrNameLst>
                                      </p:cBhvr>
                                      <p:to>
                                        <p:strVal val="bold"/>
                                      </p:to>
                                    </p:set>
                                    <p:set>
                                      <p:cBhvr override="childStyle">
                                        <p:cTn id="18" dur="indefinite"/>
                                        <p:tgtEl>
                                          <p:spTgt spid="37891">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37891">
                                            <p:txEl>
                                              <p:pRg st="3" end="3"/>
                                            </p:txEl>
                                          </p:spTgt>
                                        </p:tgtEl>
                                        <p:attrNameLst>
                                          <p:attrName>style.fontStyle</p:attrName>
                                        </p:attrNameLst>
                                      </p:cBhvr>
                                      <p:to>
                                        <p:strVal val="normal"/>
                                      </p:to>
                                    </p:set>
                                    <p:set>
                                      <p:cBhvr override="childStyle">
                                        <p:cTn id="23" dur="indefinite"/>
                                        <p:tgtEl>
                                          <p:spTgt spid="37891">
                                            <p:txEl>
                                              <p:pRg st="3" end="3"/>
                                            </p:txEl>
                                          </p:spTgt>
                                        </p:tgtEl>
                                        <p:attrNameLst>
                                          <p:attrName>style.fontWeight</p:attrName>
                                        </p:attrNameLst>
                                      </p:cBhvr>
                                      <p:to>
                                        <p:strVal val="bold"/>
                                      </p:to>
                                    </p:set>
                                    <p:set>
                                      <p:cBhvr override="childStyle">
                                        <p:cTn id="24" dur="indefinite"/>
                                        <p:tgtEl>
                                          <p:spTgt spid="37891">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37891">
                                            <p:txEl>
                                              <p:pRg st="4" end="4"/>
                                            </p:txEl>
                                          </p:spTgt>
                                        </p:tgtEl>
                                        <p:attrNameLst>
                                          <p:attrName>style.fontStyle</p:attrName>
                                        </p:attrNameLst>
                                      </p:cBhvr>
                                      <p:to>
                                        <p:strVal val="normal"/>
                                      </p:to>
                                    </p:set>
                                    <p:set>
                                      <p:cBhvr override="childStyle">
                                        <p:cTn id="29" dur="indefinite"/>
                                        <p:tgtEl>
                                          <p:spTgt spid="37891">
                                            <p:txEl>
                                              <p:pRg st="4" end="4"/>
                                            </p:txEl>
                                          </p:spTgt>
                                        </p:tgtEl>
                                        <p:attrNameLst>
                                          <p:attrName>style.fontWeight</p:attrName>
                                        </p:attrNameLst>
                                      </p:cBhvr>
                                      <p:to>
                                        <p:strVal val="bold"/>
                                      </p:to>
                                    </p:set>
                                    <p:set>
                                      <p:cBhvr override="childStyle">
                                        <p:cTn id="30" dur="indefinite"/>
                                        <p:tgtEl>
                                          <p:spTgt spid="37891">
                                            <p:txEl>
                                              <p:pRg st="4" end="4"/>
                                            </p:txEl>
                                          </p:spTgt>
                                        </p:tgtEl>
                                        <p:attrNameLst>
                                          <p:attrName>style.textDecorationUnderline</p:attrName>
                                        </p:attrNameLst>
                                      </p:cBhvr>
                                      <p:to>
                                        <p:strVal val="false"/>
                                      </p:to>
                                    </p:set>
                                  </p:childTnLst>
                                </p:cTn>
                              </p:par>
                              <p:par>
                                <p:cTn id="31" presetID="5" presetClass="emph" presetSubtype="1" nodeType="withEffect">
                                  <p:stCondLst>
                                    <p:cond delay="0"/>
                                  </p:stCondLst>
                                  <p:endCondLst>
                                    <p:cond evt="onNext" delay="0">
                                      <p:tgtEl>
                                        <p:sldTgt/>
                                      </p:tgtEl>
                                    </p:cond>
                                  </p:endCondLst>
                                  <p:childTnLst>
                                    <p:set>
                                      <p:cBhvr override="childStyle">
                                        <p:cTn id="32" dur="indefinite"/>
                                        <p:tgtEl>
                                          <p:spTgt spid="37891">
                                            <p:txEl>
                                              <p:pRg st="5" end="5"/>
                                            </p:txEl>
                                          </p:spTgt>
                                        </p:tgtEl>
                                        <p:attrNameLst>
                                          <p:attrName>style.fontStyle</p:attrName>
                                        </p:attrNameLst>
                                      </p:cBhvr>
                                      <p:to>
                                        <p:strVal val="normal"/>
                                      </p:to>
                                    </p:set>
                                    <p:set>
                                      <p:cBhvr override="childStyle">
                                        <p:cTn id="33" dur="indefinite"/>
                                        <p:tgtEl>
                                          <p:spTgt spid="37891">
                                            <p:txEl>
                                              <p:pRg st="5" end="5"/>
                                            </p:txEl>
                                          </p:spTgt>
                                        </p:tgtEl>
                                        <p:attrNameLst>
                                          <p:attrName>style.fontWeight</p:attrName>
                                        </p:attrNameLst>
                                      </p:cBhvr>
                                      <p:to>
                                        <p:strVal val="bold"/>
                                      </p:to>
                                    </p:set>
                                    <p:set>
                                      <p:cBhvr override="childStyle">
                                        <p:cTn id="34" dur="indefinite"/>
                                        <p:tgtEl>
                                          <p:spTgt spid="37891">
                                            <p:txEl>
                                              <p:pRg st="5" end="5"/>
                                            </p:txEl>
                                          </p:spTgt>
                                        </p:tgtEl>
                                        <p:attrNameLst>
                                          <p:attrName>style.textDecorationUnderline</p:attrName>
                                        </p:attrNameLst>
                                      </p:cBhvr>
                                      <p:to>
                                        <p:strVal val="false"/>
                                      </p:to>
                                    </p:set>
                                  </p:childTnLst>
                                </p:cTn>
                              </p:par>
                              <p:par>
                                <p:cTn id="35" presetID="5" presetClass="emph" presetSubtype="1" nodeType="withEffect">
                                  <p:stCondLst>
                                    <p:cond delay="0"/>
                                  </p:stCondLst>
                                  <p:endCondLst>
                                    <p:cond evt="onNext" delay="0">
                                      <p:tgtEl>
                                        <p:sldTgt/>
                                      </p:tgtEl>
                                    </p:cond>
                                  </p:endCondLst>
                                  <p:childTnLst>
                                    <p:set>
                                      <p:cBhvr override="childStyle">
                                        <p:cTn id="36" dur="indefinite"/>
                                        <p:tgtEl>
                                          <p:spTgt spid="37891">
                                            <p:txEl>
                                              <p:pRg st="6" end="6"/>
                                            </p:txEl>
                                          </p:spTgt>
                                        </p:tgtEl>
                                        <p:attrNameLst>
                                          <p:attrName>style.fontStyle</p:attrName>
                                        </p:attrNameLst>
                                      </p:cBhvr>
                                      <p:to>
                                        <p:strVal val="normal"/>
                                      </p:to>
                                    </p:set>
                                    <p:set>
                                      <p:cBhvr override="childStyle">
                                        <p:cTn id="37" dur="indefinite"/>
                                        <p:tgtEl>
                                          <p:spTgt spid="37891">
                                            <p:txEl>
                                              <p:pRg st="6" end="6"/>
                                            </p:txEl>
                                          </p:spTgt>
                                        </p:tgtEl>
                                        <p:attrNameLst>
                                          <p:attrName>style.fontWeight</p:attrName>
                                        </p:attrNameLst>
                                      </p:cBhvr>
                                      <p:to>
                                        <p:strVal val="bold"/>
                                      </p:to>
                                    </p:set>
                                    <p:set>
                                      <p:cBhvr override="childStyle">
                                        <p:cTn id="38" dur="indefinite"/>
                                        <p:tgtEl>
                                          <p:spTgt spid="37891">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7891">
                                            <p:txEl>
                                              <p:pRg st="7" end="7"/>
                                            </p:txEl>
                                          </p:spTgt>
                                        </p:tgtEl>
                                        <p:attrNameLst>
                                          <p:attrName>style.fontStyle</p:attrName>
                                        </p:attrNameLst>
                                      </p:cBhvr>
                                      <p:to>
                                        <p:strVal val="normal"/>
                                      </p:to>
                                    </p:set>
                                    <p:set>
                                      <p:cBhvr override="childStyle">
                                        <p:cTn id="43" dur="indefinite"/>
                                        <p:tgtEl>
                                          <p:spTgt spid="37891">
                                            <p:txEl>
                                              <p:pRg st="7" end="7"/>
                                            </p:txEl>
                                          </p:spTgt>
                                        </p:tgtEl>
                                        <p:attrNameLst>
                                          <p:attrName>style.fontWeight</p:attrName>
                                        </p:attrNameLst>
                                      </p:cBhvr>
                                      <p:to>
                                        <p:strVal val="bold"/>
                                      </p:to>
                                    </p:set>
                                    <p:set>
                                      <p:cBhvr override="childStyle">
                                        <p:cTn id="44" dur="indefinite"/>
                                        <p:tgtEl>
                                          <p:spTgt spid="37891">
                                            <p:txEl>
                                              <p:pRg st="7" end="7"/>
                                            </p:txEl>
                                          </p:spTgt>
                                        </p:tgtEl>
                                        <p:attrNameLst>
                                          <p:attrName>style.textDecorationUnderline</p:attrName>
                                        </p:attrNameLst>
                                      </p:cBhvr>
                                      <p:to>
                                        <p:strVal val="false"/>
                                      </p:to>
                                    </p:set>
                                  </p:childTnLst>
                                </p:cTn>
                              </p:par>
                              <p:par>
                                <p:cTn id="45" presetID="5" presetClass="emph" presetSubtype="1" nodeType="withEffect">
                                  <p:stCondLst>
                                    <p:cond delay="0"/>
                                  </p:stCondLst>
                                  <p:endCondLst>
                                    <p:cond evt="onNext" delay="0">
                                      <p:tgtEl>
                                        <p:sldTgt/>
                                      </p:tgtEl>
                                    </p:cond>
                                  </p:endCondLst>
                                  <p:childTnLst>
                                    <p:set>
                                      <p:cBhvr override="childStyle">
                                        <p:cTn id="46" dur="indefinite"/>
                                        <p:tgtEl>
                                          <p:spTgt spid="37891">
                                            <p:txEl>
                                              <p:pRg st="8" end="8"/>
                                            </p:txEl>
                                          </p:spTgt>
                                        </p:tgtEl>
                                        <p:attrNameLst>
                                          <p:attrName>style.fontStyle</p:attrName>
                                        </p:attrNameLst>
                                      </p:cBhvr>
                                      <p:to>
                                        <p:strVal val="normal"/>
                                      </p:to>
                                    </p:set>
                                    <p:set>
                                      <p:cBhvr override="childStyle">
                                        <p:cTn id="47" dur="indefinite"/>
                                        <p:tgtEl>
                                          <p:spTgt spid="37891">
                                            <p:txEl>
                                              <p:pRg st="8" end="8"/>
                                            </p:txEl>
                                          </p:spTgt>
                                        </p:tgtEl>
                                        <p:attrNameLst>
                                          <p:attrName>style.fontWeight</p:attrName>
                                        </p:attrNameLst>
                                      </p:cBhvr>
                                      <p:to>
                                        <p:strVal val="bold"/>
                                      </p:to>
                                    </p:set>
                                    <p:set>
                                      <p:cBhvr override="childStyle">
                                        <p:cTn id="48" dur="indefinite"/>
                                        <p:tgtEl>
                                          <p:spTgt spid="3789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a:buNone/>
            </a:pPr>
            <a:r>
              <a:rPr lang="en-US" sz="2000" dirty="0" smtClean="0"/>
              <a:t>Shows current status of scheduled reports in each </a:t>
            </a:r>
            <a:r>
              <a:rPr lang="en-US" sz="2000" dirty="0" smtClean="0"/>
              <a:t>batch</a:t>
            </a:r>
            <a:endParaRPr lang="en-US" sz="2000" dirty="0" smtClean="0"/>
          </a:p>
        </p:txBody>
      </p:sp>
      <p:sp>
        <p:nvSpPr>
          <p:cNvPr id="77826" name="Rectangle 2"/>
          <p:cNvSpPr>
            <a:spLocks noGrp="1" noChangeArrowheads="1"/>
          </p:cNvSpPr>
          <p:nvPr>
            <p:ph type="title"/>
          </p:nvPr>
        </p:nvSpPr>
        <p:spPr/>
        <p:txBody>
          <a:bodyPr/>
          <a:lstStyle/>
          <a:p>
            <a:r>
              <a:rPr lang="en-US" smtClean="0"/>
              <a:t>Scheduled Report Browse</a:t>
            </a:r>
          </a:p>
        </p:txBody>
      </p:sp>
      <p:sp>
        <p:nvSpPr>
          <p:cNvPr id="5" name="Footer Placeholder 4"/>
          <p:cNvSpPr>
            <a:spLocks noGrp="1"/>
          </p:cNvSpPr>
          <p:nvPr>
            <p:ph type="ftr" sz="quarter" idx="10"/>
          </p:nvPr>
        </p:nvSpPr>
        <p:spPr/>
        <p:txBody>
          <a:bodyPr/>
          <a:lstStyle/>
          <a:p>
            <a:pPr>
              <a:defRPr/>
            </a:pPr>
            <a:r>
              <a:rPr lang="en-US" dirty="0" smtClean="0"/>
              <a:t>RF-ADMN-260</a:t>
            </a:r>
            <a:endParaRPr lang="en-US" dirty="0"/>
          </a:p>
        </p:txBody>
      </p:sp>
      <p:pic>
        <p:nvPicPr>
          <p:cNvPr id="77829" name="Picture 5"/>
          <p:cNvPicPr>
            <a:picLocks noChangeAspect="1" noChangeArrowheads="1"/>
          </p:cNvPicPr>
          <p:nvPr/>
        </p:nvPicPr>
        <p:blipFill>
          <a:blip r:embed="rId2" cstate="print"/>
          <a:stretch>
            <a:fillRect/>
          </a:stretch>
        </p:blipFill>
        <p:spPr bwMode="auto">
          <a:xfrm>
            <a:off x="498848" y="1305829"/>
            <a:ext cx="8146304" cy="5094971"/>
          </a:xfrm>
          <a:prstGeom prst="rect">
            <a:avLst/>
          </a:prstGeom>
          <a:noFill/>
          <a:ln>
            <a:no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a:buNone/>
            </a:pPr>
            <a:r>
              <a:rPr lang="en-US" sz="2000" dirty="0" smtClean="0"/>
              <a:t>Shows past scheduled report </a:t>
            </a:r>
            <a:r>
              <a:rPr lang="en-US" sz="2000" dirty="0" smtClean="0"/>
              <a:t>runs</a:t>
            </a:r>
            <a:endParaRPr lang="en-US" sz="2000" dirty="0" smtClean="0"/>
          </a:p>
        </p:txBody>
      </p:sp>
      <p:sp>
        <p:nvSpPr>
          <p:cNvPr id="76802" name="Rectangle 2"/>
          <p:cNvSpPr>
            <a:spLocks noGrp="1" noChangeArrowheads="1"/>
          </p:cNvSpPr>
          <p:nvPr>
            <p:ph type="title"/>
          </p:nvPr>
        </p:nvSpPr>
        <p:spPr/>
        <p:txBody>
          <a:bodyPr/>
          <a:lstStyle/>
          <a:p>
            <a:r>
              <a:rPr lang="en-US" smtClean="0"/>
              <a:t>Scheduled Report History Browse</a:t>
            </a:r>
          </a:p>
        </p:txBody>
      </p:sp>
      <p:sp>
        <p:nvSpPr>
          <p:cNvPr id="5" name="Footer Placeholder 4"/>
          <p:cNvSpPr>
            <a:spLocks noGrp="1"/>
          </p:cNvSpPr>
          <p:nvPr>
            <p:ph type="ftr" sz="quarter" idx="10"/>
          </p:nvPr>
        </p:nvSpPr>
        <p:spPr/>
        <p:txBody>
          <a:bodyPr/>
          <a:lstStyle/>
          <a:p>
            <a:pPr>
              <a:defRPr/>
            </a:pPr>
            <a:r>
              <a:rPr lang="en-US" dirty="0" smtClean="0"/>
              <a:t>RF-ADMN-270</a:t>
            </a:r>
            <a:endParaRPr lang="en-US" dirty="0"/>
          </a:p>
        </p:txBody>
      </p:sp>
      <p:pic>
        <p:nvPicPr>
          <p:cNvPr id="76805" name="Picture 5"/>
          <p:cNvPicPr>
            <a:picLocks noChangeAspect="1" noChangeArrowheads="1"/>
          </p:cNvPicPr>
          <p:nvPr/>
        </p:nvPicPr>
        <p:blipFill>
          <a:blip r:embed="rId2" cstate="print"/>
          <a:stretch>
            <a:fillRect/>
          </a:stretch>
        </p:blipFill>
        <p:spPr bwMode="auto">
          <a:xfrm>
            <a:off x="457714" y="1304017"/>
            <a:ext cx="8228572" cy="5057143"/>
          </a:xfrm>
          <a:prstGeom prst="rect">
            <a:avLst/>
          </a:prstGeom>
          <a:noFill/>
          <a:ln>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199" y="891610"/>
            <a:ext cx="8534401" cy="5424523"/>
          </a:xfrm>
        </p:spPr>
        <p:txBody>
          <a:bodyPr>
            <a:normAutofit/>
          </a:bodyPr>
          <a:lstStyle/>
          <a:p>
            <a:pPr>
              <a:buNone/>
            </a:pPr>
            <a:r>
              <a:rPr lang="en-US" sz="2000" dirty="0" smtClean="0"/>
              <a:t>Allows viewing and editing of scheduled report properties</a:t>
            </a:r>
          </a:p>
          <a:p>
            <a:endParaRPr lang="en-US" sz="2000" dirty="0"/>
          </a:p>
        </p:txBody>
      </p:sp>
      <p:sp>
        <p:nvSpPr>
          <p:cNvPr id="75778" name="Rectangle 2"/>
          <p:cNvSpPr>
            <a:spLocks noGrp="1" noChangeArrowheads="1"/>
          </p:cNvSpPr>
          <p:nvPr>
            <p:ph type="title"/>
          </p:nvPr>
        </p:nvSpPr>
        <p:spPr/>
        <p:txBody>
          <a:bodyPr/>
          <a:lstStyle/>
          <a:p>
            <a:r>
              <a:rPr lang="en-US" smtClean="0"/>
              <a:t>Scheduled Report Maintenance</a:t>
            </a:r>
          </a:p>
        </p:txBody>
      </p:sp>
      <p:sp>
        <p:nvSpPr>
          <p:cNvPr id="5" name="Footer Placeholder 4"/>
          <p:cNvSpPr>
            <a:spLocks noGrp="1"/>
          </p:cNvSpPr>
          <p:nvPr>
            <p:ph type="ftr" sz="quarter" idx="10"/>
          </p:nvPr>
        </p:nvSpPr>
        <p:spPr/>
        <p:txBody>
          <a:bodyPr/>
          <a:lstStyle/>
          <a:p>
            <a:pPr>
              <a:defRPr/>
            </a:pPr>
            <a:r>
              <a:rPr lang="en-US" dirty="0" smtClean="0"/>
              <a:t>RF-ADMN-280</a:t>
            </a:r>
            <a:endParaRPr lang="en-US" dirty="0"/>
          </a:p>
        </p:txBody>
      </p:sp>
      <p:pic>
        <p:nvPicPr>
          <p:cNvPr id="75780" name="Picture 4"/>
          <p:cNvPicPr>
            <a:picLocks noChangeAspect="1" noChangeArrowheads="1"/>
          </p:cNvPicPr>
          <p:nvPr/>
        </p:nvPicPr>
        <p:blipFill>
          <a:blip r:embed="rId2" cstate="print"/>
          <a:stretch>
            <a:fillRect/>
          </a:stretch>
        </p:blipFill>
        <p:spPr bwMode="auto">
          <a:xfrm>
            <a:off x="709300" y="1317168"/>
            <a:ext cx="7725400" cy="5105404"/>
          </a:xfrm>
          <a:prstGeom prst="rect">
            <a:avLst/>
          </a:prstGeom>
          <a:noFill/>
          <a:ln>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p:txBody>
          <a:bodyPr>
            <a:normAutofit/>
          </a:bodyPr>
          <a:lstStyle/>
          <a:p>
            <a:pPr marL="514350" indent="-514350">
              <a:buFont typeface="+mj-lt"/>
              <a:buAutoNum type="arabicPeriod"/>
            </a:pPr>
            <a:r>
              <a:rPr lang="en-US" dirty="0" smtClean="0"/>
              <a:t>Create a new batch ID</a:t>
            </a:r>
          </a:p>
          <a:p>
            <a:pPr lvl="1"/>
            <a:r>
              <a:rPr lang="en-US" dirty="0" smtClean="0"/>
              <a:t>Batch ID Maintenance</a:t>
            </a:r>
          </a:p>
          <a:p>
            <a:pPr marL="514350" indent="-514350">
              <a:buFont typeface="+mj-lt"/>
              <a:buAutoNum type="arabicPeriod"/>
            </a:pPr>
            <a:r>
              <a:rPr lang="en-US" dirty="0" smtClean="0"/>
              <a:t>Create several scheduled reports in the batch</a:t>
            </a:r>
          </a:p>
          <a:p>
            <a:pPr lvl="1"/>
            <a:r>
              <a:rPr lang="en-US" dirty="0" smtClean="0"/>
              <a:t>Run report from menu, use Schedule button</a:t>
            </a:r>
          </a:p>
          <a:p>
            <a:pPr lvl="1"/>
            <a:r>
              <a:rPr lang="en-US" dirty="0" smtClean="0"/>
              <a:t>Make sure some have </a:t>
            </a:r>
            <a:r>
              <a:rPr lang="en-US" dirty="0" err="1" smtClean="0"/>
              <a:t>RunOnce</a:t>
            </a:r>
            <a:r>
              <a:rPr lang="en-US" dirty="0" smtClean="0"/>
              <a:t>=false, </a:t>
            </a:r>
            <a:r>
              <a:rPr lang="en-US" dirty="0" err="1" smtClean="0"/>
              <a:t>SaveFile</a:t>
            </a:r>
            <a:r>
              <a:rPr lang="en-US" dirty="0" smtClean="0"/>
              <a:t>=true</a:t>
            </a:r>
          </a:p>
          <a:p>
            <a:pPr lvl="1"/>
            <a:r>
              <a:rPr lang="en-US" dirty="0" smtClean="0"/>
              <a:t>Use View Schedule button to review</a:t>
            </a:r>
          </a:p>
        </p:txBody>
      </p:sp>
      <p:sp>
        <p:nvSpPr>
          <p:cNvPr id="81922" name="Rectangle 2"/>
          <p:cNvSpPr>
            <a:spLocks noGrp="1" noChangeArrowheads="1"/>
          </p:cNvSpPr>
          <p:nvPr>
            <p:ph type="title"/>
          </p:nvPr>
        </p:nvSpPr>
        <p:spPr/>
        <p:txBody>
          <a:bodyPr/>
          <a:lstStyle/>
          <a:p>
            <a:r>
              <a:rPr lang="en-US" smtClean="0"/>
              <a:t>Scheduled Reports: Exercise</a:t>
            </a:r>
            <a:endParaRPr lang="en-US" smtClean="0"/>
          </a:p>
        </p:txBody>
      </p:sp>
      <p:sp>
        <p:nvSpPr>
          <p:cNvPr id="4" name="Footer Placeholder 3"/>
          <p:cNvSpPr>
            <a:spLocks noGrp="1"/>
          </p:cNvSpPr>
          <p:nvPr>
            <p:ph type="ftr" sz="quarter" idx="10"/>
          </p:nvPr>
        </p:nvSpPr>
        <p:spPr/>
        <p:txBody>
          <a:bodyPr/>
          <a:lstStyle/>
          <a:p>
            <a:r>
              <a:rPr lang="en-US" smtClean="0"/>
              <a:t>RF-ADMN-290</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p:txBody>
          <a:bodyPr>
            <a:normAutofit fontScale="92500" lnSpcReduction="10000"/>
          </a:bodyPr>
          <a:lstStyle/>
          <a:p>
            <a:pPr marL="514350" indent="-514350">
              <a:buFont typeface="+mj-lt"/>
              <a:buAutoNum type="arabicPeriod" startAt="3"/>
            </a:pPr>
            <a:r>
              <a:rPr lang="en-US" dirty="0" smtClean="0"/>
              <a:t>Configure and run a scheduled report server process</a:t>
            </a:r>
          </a:p>
          <a:p>
            <a:pPr lvl="1"/>
            <a:r>
              <a:rPr lang="en-US" dirty="0" smtClean="0"/>
              <a:t>A) From DOS prompt</a:t>
            </a:r>
          </a:p>
          <a:p>
            <a:pPr lvl="1"/>
            <a:r>
              <a:rPr lang="en-US" dirty="0" smtClean="0"/>
              <a:t>B) From Windows Task Scheduler</a:t>
            </a:r>
          </a:p>
          <a:p>
            <a:pPr lvl="2"/>
            <a:r>
              <a:rPr lang="en-US" dirty="0" smtClean="0"/>
              <a:t>Start &gt; Control Panel &gt; Scheduled Tasks</a:t>
            </a:r>
          </a:p>
          <a:p>
            <a:pPr lvl="1"/>
            <a:r>
              <a:rPr lang="en-US" dirty="0" smtClean="0"/>
              <a:t>Monitor batch runs using Scheduled Report Browse and Scheduled Report History Browse</a:t>
            </a:r>
          </a:p>
          <a:p>
            <a:pPr marL="514350" indent="-457200">
              <a:buFont typeface="+mj-lt"/>
              <a:buAutoNum type="arabicPeriod" startAt="3"/>
            </a:pPr>
            <a:r>
              <a:rPr lang="en-US" dirty="0" smtClean="0"/>
              <a:t>Modify batch using Scheduled Report Maintenance</a:t>
            </a:r>
          </a:p>
          <a:p>
            <a:pPr lvl="1"/>
            <a:r>
              <a:rPr lang="en-US" dirty="0" smtClean="0"/>
              <a:t>Delete one of the scheduled reports from the batch</a:t>
            </a:r>
          </a:p>
          <a:p>
            <a:pPr lvl="1"/>
            <a:r>
              <a:rPr lang="en-US" dirty="0" smtClean="0"/>
              <a:t>Change some priority values to change order of running</a:t>
            </a:r>
          </a:p>
          <a:p>
            <a:pPr lvl="1"/>
            <a:r>
              <a:rPr lang="en-US" dirty="0" smtClean="0"/>
              <a:t>Run batch again and see if the behavior is as expected</a:t>
            </a:r>
          </a:p>
          <a:p>
            <a:pPr lvl="1"/>
            <a:endParaRPr lang="en-US" dirty="0" smtClean="0"/>
          </a:p>
        </p:txBody>
      </p:sp>
      <p:sp>
        <p:nvSpPr>
          <p:cNvPr id="81922" name="Rectangle 2"/>
          <p:cNvSpPr>
            <a:spLocks noGrp="1" noChangeArrowheads="1"/>
          </p:cNvSpPr>
          <p:nvPr>
            <p:ph type="title"/>
          </p:nvPr>
        </p:nvSpPr>
        <p:spPr/>
        <p:txBody>
          <a:bodyPr/>
          <a:lstStyle/>
          <a:p>
            <a:r>
              <a:rPr lang="en-US" smtClean="0"/>
              <a:t>Scheduled Reports: Exercise</a:t>
            </a:r>
            <a:endParaRPr lang="en-US" smtClean="0"/>
          </a:p>
        </p:txBody>
      </p:sp>
      <p:sp>
        <p:nvSpPr>
          <p:cNvPr id="4" name="Footer Placeholder 3"/>
          <p:cNvSpPr>
            <a:spLocks noGrp="1"/>
          </p:cNvSpPr>
          <p:nvPr>
            <p:ph type="ftr" sz="quarter" idx="10"/>
          </p:nvPr>
        </p:nvSpPr>
        <p:spPr/>
        <p:txBody>
          <a:bodyPr/>
          <a:lstStyle/>
          <a:p>
            <a:r>
              <a:rPr lang="en-US" smtClean="0"/>
              <a:t>RF-ADMN-290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dirty="0" smtClean="0"/>
              <a:t>In this session you have learned how to:</a:t>
            </a:r>
          </a:p>
          <a:p>
            <a:pPr eaLnBrk="1" hangingPunct="1"/>
            <a:r>
              <a:rPr lang="en-US" dirty="0" smtClean="0"/>
              <a:t>Configure the QAD Reporting Framework</a:t>
            </a:r>
          </a:p>
          <a:p>
            <a:pPr eaLnBrk="1" hangingPunct="1"/>
            <a:r>
              <a:rPr lang="en-US" dirty="0" smtClean="0"/>
              <a:t>Set up user authorization for report development and admin programs</a:t>
            </a:r>
          </a:p>
          <a:p>
            <a:pPr eaLnBrk="1" hangingPunct="1"/>
            <a:r>
              <a:rPr lang="en-US" dirty="0" smtClean="0"/>
              <a:t>Manage reports on the system menu</a:t>
            </a:r>
          </a:p>
          <a:p>
            <a:pPr eaLnBrk="1" hangingPunct="1"/>
            <a:r>
              <a:rPr lang="en-US" dirty="0" smtClean="0"/>
              <a:t>Administer scheduled report servers</a:t>
            </a:r>
          </a:p>
        </p:txBody>
      </p:sp>
      <p:sp>
        <p:nvSpPr>
          <p:cNvPr id="6146" name="Rectangle 2"/>
          <p:cNvSpPr>
            <a:spLocks noGrp="1" noChangeArrowheads="1"/>
          </p:cNvSpPr>
          <p:nvPr>
            <p:ph type="title"/>
          </p:nvPr>
        </p:nvSpPr>
        <p:spPr/>
        <p:txBody>
          <a:bodyPr/>
          <a:lstStyle/>
          <a:p>
            <a:pPr eaLnBrk="1" hangingPunct="1"/>
            <a:r>
              <a:rPr lang="en-US" smtClean="0"/>
              <a:t>Summary</a:t>
            </a:r>
          </a:p>
        </p:txBody>
      </p:sp>
      <p:sp>
        <p:nvSpPr>
          <p:cNvPr id="4" name="Footer Placeholder 3"/>
          <p:cNvSpPr>
            <a:spLocks noGrp="1"/>
          </p:cNvSpPr>
          <p:nvPr>
            <p:ph type="ftr" sz="quarter" idx="10"/>
          </p:nvPr>
        </p:nvSpPr>
        <p:spPr/>
        <p:txBody>
          <a:bodyPr/>
          <a:lstStyle/>
          <a:p>
            <a:pPr>
              <a:defRPr/>
            </a:pPr>
            <a:r>
              <a:rPr lang="en-US" dirty="0" smtClean="0"/>
              <a:t>RF-ADMN-300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7">
                                            <p:txEl>
                                              <p:pRg st="1" end="1"/>
                                            </p:txEl>
                                          </p:spTgt>
                                        </p:tgtEl>
                                        <p:attrNameLst>
                                          <p:attrName>style.fontStyle</p:attrName>
                                        </p:attrNameLst>
                                      </p:cBhvr>
                                      <p:to>
                                        <p:strVal val="normal"/>
                                      </p:to>
                                    </p:set>
                                    <p:set>
                                      <p:cBhvr override="childStyle">
                                        <p:cTn id="7" dur="indefinite"/>
                                        <p:tgtEl>
                                          <p:spTgt spid="6147">
                                            <p:txEl>
                                              <p:pRg st="1" end="1"/>
                                            </p:txEl>
                                          </p:spTgt>
                                        </p:tgtEl>
                                        <p:attrNameLst>
                                          <p:attrName>style.fontWeight</p:attrName>
                                        </p:attrNameLst>
                                      </p:cBhvr>
                                      <p:to>
                                        <p:strVal val="bold"/>
                                      </p:to>
                                    </p:set>
                                    <p:set>
                                      <p:cBhvr override="childStyle">
                                        <p:cTn id="8" dur="indefinite"/>
                                        <p:tgtEl>
                                          <p:spTgt spid="614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7">
                                            <p:txEl>
                                              <p:pRg st="2" end="2"/>
                                            </p:txEl>
                                          </p:spTgt>
                                        </p:tgtEl>
                                        <p:attrNameLst>
                                          <p:attrName>style.fontStyle</p:attrName>
                                        </p:attrNameLst>
                                      </p:cBhvr>
                                      <p:to>
                                        <p:strVal val="normal"/>
                                      </p:to>
                                    </p:set>
                                    <p:set>
                                      <p:cBhvr override="childStyle">
                                        <p:cTn id="13" dur="indefinite"/>
                                        <p:tgtEl>
                                          <p:spTgt spid="6147">
                                            <p:txEl>
                                              <p:pRg st="2" end="2"/>
                                            </p:txEl>
                                          </p:spTgt>
                                        </p:tgtEl>
                                        <p:attrNameLst>
                                          <p:attrName>style.fontWeight</p:attrName>
                                        </p:attrNameLst>
                                      </p:cBhvr>
                                      <p:to>
                                        <p:strVal val="bold"/>
                                      </p:to>
                                    </p:set>
                                    <p:set>
                                      <p:cBhvr override="childStyle">
                                        <p:cTn id="14" dur="indefinite"/>
                                        <p:tgtEl>
                                          <p:spTgt spid="614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147">
                                            <p:txEl>
                                              <p:pRg st="3" end="3"/>
                                            </p:txEl>
                                          </p:spTgt>
                                        </p:tgtEl>
                                        <p:attrNameLst>
                                          <p:attrName>style.fontStyle</p:attrName>
                                        </p:attrNameLst>
                                      </p:cBhvr>
                                      <p:to>
                                        <p:strVal val="normal"/>
                                      </p:to>
                                    </p:set>
                                    <p:set>
                                      <p:cBhvr override="childStyle">
                                        <p:cTn id="19" dur="indefinite"/>
                                        <p:tgtEl>
                                          <p:spTgt spid="6147">
                                            <p:txEl>
                                              <p:pRg st="3" end="3"/>
                                            </p:txEl>
                                          </p:spTgt>
                                        </p:tgtEl>
                                        <p:attrNameLst>
                                          <p:attrName>style.fontWeight</p:attrName>
                                        </p:attrNameLst>
                                      </p:cBhvr>
                                      <p:to>
                                        <p:strVal val="bold"/>
                                      </p:to>
                                    </p:set>
                                    <p:set>
                                      <p:cBhvr override="childStyle">
                                        <p:cTn id="20" dur="indefinite"/>
                                        <p:tgtEl>
                                          <p:spTgt spid="614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147">
                                            <p:txEl>
                                              <p:pRg st="4" end="4"/>
                                            </p:txEl>
                                          </p:spTgt>
                                        </p:tgtEl>
                                        <p:attrNameLst>
                                          <p:attrName>style.fontStyle</p:attrName>
                                        </p:attrNameLst>
                                      </p:cBhvr>
                                      <p:to>
                                        <p:strVal val="normal"/>
                                      </p:to>
                                    </p:set>
                                    <p:set>
                                      <p:cBhvr override="childStyle">
                                        <p:cTn id="25" dur="indefinite"/>
                                        <p:tgtEl>
                                          <p:spTgt spid="6147">
                                            <p:txEl>
                                              <p:pRg st="4" end="4"/>
                                            </p:txEl>
                                          </p:spTgt>
                                        </p:tgtEl>
                                        <p:attrNameLst>
                                          <p:attrName>style.fontWeight</p:attrName>
                                        </p:attrNameLst>
                                      </p:cBhvr>
                                      <p:to>
                                        <p:strVal val="bold"/>
                                      </p:to>
                                    </p:set>
                                    <p:set>
                                      <p:cBhvr override="childStyle">
                                        <p:cTn id="26" dur="indefinite"/>
                                        <p:tgtEl>
                                          <p:spTgt spid="614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r>
              <a:rPr lang="en-US" dirty="0" smtClean="0"/>
              <a:t>Registers report data source provider implementations</a:t>
            </a:r>
          </a:p>
          <a:p>
            <a:r>
              <a:rPr lang="en-US" dirty="0" smtClean="0"/>
              <a:t>The following is the entry as currently shipped:</a:t>
            </a:r>
          </a:p>
        </p:txBody>
      </p:sp>
      <p:sp>
        <p:nvSpPr>
          <p:cNvPr id="29698" name="Rectangle 2"/>
          <p:cNvSpPr>
            <a:spLocks noGrp="1" noChangeArrowheads="1"/>
          </p:cNvSpPr>
          <p:nvPr>
            <p:ph type="title"/>
          </p:nvPr>
        </p:nvSpPr>
        <p:spPr/>
        <p:txBody>
          <a:bodyPr/>
          <a:lstStyle/>
          <a:p>
            <a:pPr eaLnBrk="1" hangingPunct="1"/>
            <a:r>
              <a:rPr lang="en-US" smtClean="0"/>
              <a:t>Report Data Source Provider Settings</a:t>
            </a:r>
          </a:p>
        </p:txBody>
      </p:sp>
      <p:sp>
        <p:nvSpPr>
          <p:cNvPr id="29700" name="Text Box 4"/>
          <p:cNvSpPr txBox="1">
            <a:spLocks noChangeArrowheads="1"/>
          </p:cNvSpPr>
          <p:nvPr/>
        </p:nvSpPr>
        <p:spPr bwMode="auto">
          <a:xfrm>
            <a:off x="333081" y="2819400"/>
            <a:ext cx="8458200" cy="3323987"/>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latin typeface="Courier New" pitchFamily="49" charset="0"/>
              </a:rPr>
              <a:t>&lt;</a:t>
            </a:r>
            <a:r>
              <a:rPr lang="en-US" sz="1200" dirty="0" err="1">
                <a:latin typeface="Courier New" pitchFamily="49" charset="0"/>
              </a:rPr>
              <a:t>ReportDataSourceProviders</a:t>
            </a:r>
            <a:r>
              <a:rPr lang="en-US" sz="1200" dirty="0">
                <a:latin typeface="Courier New" pitchFamily="49" charset="0"/>
              </a:rPr>
              <a:t>&gt;</a:t>
            </a:r>
          </a:p>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GenericProxy</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QAD.Plugin.Reports.ReportFramework</a:t>
            </a:r>
            <a:r>
              <a:rPr lang="en-US" sz="1200" dirty="0">
                <a:latin typeface="Courier New" pitchFamily="49" charset="0"/>
              </a:rPr>
              <a:t>&lt;/Assembly&gt;           </a:t>
            </a:r>
          </a:p>
          <a:p>
            <a:pPr algn="l"/>
            <a:r>
              <a:rPr lang="en-US" sz="1200" dirty="0">
                <a:latin typeface="Courier New" pitchFamily="49" charset="0"/>
              </a:rPr>
              <a:t>        &lt;Class&gt;QAD.Plugin.Reports.ReportFramework.GenericProxyDatasourceProvider&lt;/Class&gt;</a:t>
            </a:r>
          </a:p>
          <a:p>
            <a:pPr algn="l"/>
            <a:r>
              <a:rPr lang="en-US" sz="1200" dirty="0">
                <a:latin typeface="Courier New" pitchFamily="49" charset="0"/>
              </a:rPr>
              <a:t>    &lt;/Provider&gt;</a:t>
            </a:r>
          </a:p>
          <a:p>
            <a:pPr algn="l"/>
            <a:r>
              <a:rPr lang="en-US" sz="1200" dirty="0">
                <a:latin typeface="Courier New" pitchFamily="49" charset="0"/>
              </a:rPr>
              <a:t>    &lt;Provider&gt;</a:t>
            </a:r>
          </a:p>
          <a:p>
            <a:pPr algn="l"/>
            <a:r>
              <a:rPr lang="en-US" sz="1200" dirty="0">
                <a:latin typeface="Courier New" pitchFamily="49" charset="0"/>
              </a:rPr>
              <a:t>        &lt;Name&gt;Browse&lt;/Name&gt;</a:t>
            </a:r>
          </a:p>
          <a:p>
            <a:pPr algn="l"/>
            <a:r>
              <a:rPr lang="en-US" sz="1200" dirty="0">
                <a:latin typeface="Courier New" pitchFamily="49" charset="0"/>
              </a:rPr>
              <a:t>        &lt;Assembly&gt;</a:t>
            </a:r>
            <a:r>
              <a:rPr lang="en-US" sz="1200" dirty="0" err="1">
                <a:latin typeface="Courier New" pitchFamily="49" charset="0"/>
              </a:rPr>
              <a:t>QAD.Browse</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QAD.Browse.BrowseDatasourceProvider</a:t>
            </a:r>
            <a:r>
              <a:rPr lang="en-US" sz="1200" dirty="0">
                <a:latin typeface="Courier New" pitchFamily="49" charset="0"/>
              </a:rPr>
              <a:t>&lt;/Class&gt;</a:t>
            </a:r>
          </a:p>
          <a:p>
            <a:pPr algn="l"/>
            <a:r>
              <a:rPr lang="en-US" sz="1200" dirty="0">
                <a:latin typeface="Courier New" pitchFamily="49" charset="0"/>
              </a:rPr>
              <a:t>    &lt;/Provider&gt;</a:t>
            </a:r>
          </a:p>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FinancialAPI</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BaseLibrary</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BaseLibrary.Reports.BLFDatasourceProvider</a:t>
            </a:r>
            <a:r>
              <a:rPr lang="en-US" sz="1200" dirty="0">
                <a:latin typeface="Courier New" pitchFamily="49" charset="0"/>
              </a:rPr>
              <a:t>&lt;/Class&gt;</a:t>
            </a:r>
          </a:p>
          <a:p>
            <a:pPr algn="l"/>
            <a:r>
              <a:rPr lang="en-US" sz="1200" dirty="0">
                <a:latin typeface="Courier New" pitchFamily="49" charset="0"/>
              </a:rPr>
              <a:t>    &lt;/Provider&gt;</a:t>
            </a:r>
          </a:p>
          <a:p>
            <a:pPr algn="l"/>
            <a:r>
              <a:rPr lang="en-US" sz="1200" dirty="0">
                <a:latin typeface="Courier New" pitchFamily="49" charset="0"/>
              </a:rPr>
              <a:t>&lt;/</a:t>
            </a:r>
            <a:r>
              <a:rPr lang="en-US" sz="1200" dirty="0" err="1">
                <a:latin typeface="Courier New" pitchFamily="49" charset="0"/>
              </a:rPr>
              <a:t>ReportDataSourceProviders</a:t>
            </a:r>
            <a:r>
              <a:rPr lang="en-US" sz="1200" dirty="0" smtClean="0">
                <a:latin typeface="Courier New" pitchFamily="49" charset="0"/>
              </a:rPr>
              <a:t>&gt;</a:t>
            </a:r>
            <a:endParaRPr lang="en-US" sz="1200" dirty="0">
              <a:latin typeface="Courier New" pitchFamily="49" charset="0"/>
            </a:endParaRPr>
          </a:p>
        </p:txBody>
      </p:sp>
      <p:sp>
        <p:nvSpPr>
          <p:cNvPr id="5" name="Footer Placeholder 4"/>
          <p:cNvSpPr>
            <a:spLocks noGrp="1"/>
          </p:cNvSpPr>
          <p:nvPr>
            <p:ph type="ftr" sz="quarter" idx="10"/>
          </p:nvPr>
        </p:nvSpPr>
        <p:spPr/>
        <p:txBody>
          <a:bodyPr/>
          <a:lstStyle/>
          <a:p>
            <a:pPr>
              <a:defRPr/>
            </a:pPr>
            <a:r>
              <a:rPr lang="en-US" dirty="0" smtClean="0"/>
              <a:t>RF-ADMN-040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9699">
                                            <p:txEl>
                                              <p:pRg st="0" end="0"/>
                                            </p:txEl>
                                          </p:spTgt>
                                        </p:tgtEl>
                                        <p:attrNameLst>
                                          <p:attrName>style.fontStyle</p:attrName>
                                        </p:attrNameLst>
                                      </p:cBhvr>
                                      <p:to>
                                        <p:strVal val="normal"/>
                                      </p:to>
                                    </p:set>
                                    <p:set>
                                      <p:cBhvr override="childStyle">
                                        <p:cTn id="7" dur="indefinite"/>
                                        <p:tgtEl>
                                          <p:spTgt spid="29699">
                                            <p:txEl>
                                              <p:pRg st="0" end="0"/>
                                            </p:txEl>
                                          </p:spTgt>
                                        </p:tgtEl>
                                        <p:attrNameLst>
                                          <p:attrName>style.fontWeight</p:attrName>
                                        </p:attrNameLst>
                                      </p:cBhvr>
                                      <p:to>
                                        <p:strVal val="bold"/>
                                      </p:to>
                                    </p:set>
                                    <p:set>
                                      <p:cBhvr override="childStyle">
                                        <p:cTn id="8" dur="indefinite"/>
                                        <p:tgtEl>
                                          <p:spTgt spid="296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9699">
                                            <p:txEl>
                                              <p:pRg st="1" end="1"/>
                                            </p:txEl>
                                          </p:spTgt>
                                        </p:tgtEl>
                                        <p:attrNameLst>
                                          <p:attrName>style.fontStyle</p:attrName>
                                        </p:attrNameLst>
                                      </p:cBhvr>
                                      <p:to>
                                        <p:strVal val="normal"/>
                                      </p:to>
                                    </p:set>
                                    <p:set>
                                      <p:cBhvr override="childStyle">
                                        <p:cTn id="13" dur="indefinite"/>
                                        <p:tgtEl>
                                          <p:spTgt spid="29699">
                                            <p:txEl>
                                              <p:pRg st="1" end="1"/>
                                            </p:txEl>
                                          </p:spTgt>
                                        </p:tgtEl>
                                        <p:attrNameLst>
                                          <p:attrName>style.fontWeight</p:attrName>
                                        </p:attrNameLst>
                                      </p:cBhvr>
                                      <p:to>
                                        <p:strVal val="bold"/>
                                      </p:to>
                                    </p:set>
                                    <p:set>
                                      <p:cBhvr override="childStyle">
                                        <p:cTn id="14" dur="indefinite"/>
                                        <p:tgtEl>
                                          <p:spTgt spid="29699">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dirty="0" smtClean="0"/>
              <a:t>The entry for the </a:t>
            </a:r>
            <a:r>
              <a:rPr lang="en-US" dirty="0" err="1" smtClean="0"/>
              <a:t>FinancialAPI</a:t>
            </a:r>
            <a:r>
              <a:rPr lang="en-US" dirty="0" smtClean="0"/>
              <a:t> changed between 2009 EE and 2009.1 EE releases</a:t>
            </a:r>
          </a:p>
          <a:p>
            <a:pPr lvl="1"/>
            <a:r>
              <a:rPr lang="en-US" dirty="0" smtClean="0"/>
              <a:t>Entry for 2009 EE: </a:t>
            </a:r>
          </a:p>
          <a:p>
            <a:pPr lvl="1"/>
            <a:endParaRPr lang="en-US" dirty="0" smtClean="0"/>
          </a:p>
          <a:p>
            <a:pPr lvl="1"/>
            <a:endParaRPr lang="en-US" dirty="0" smtClean="0"/>
          </a:p>
          <a:p>
            <a:pPr lvl="1"/>
            <a:endParaRPr lang="en-US" dirty="0" smtClean="0"/>
          </a:p>
          <a:p>
            <a:pPr lvl="1"/>
            <a:endParaRPr lang="en-US" sz="1800" dirty="0" smtClean="0"/>
          </a:p>
          <a:p>
            <a:pPr lvl="1"/>
            <a:r>
              <a:rPr lang="en-US" dirty="0" smtClean="0"/>
              <a:t>Entry for 2009.1 EE:</a:t>
            </a:r>
          </a:p>
        </p:txBody>
      </p:sp>
      <p:sp>
        <p:nvSpPr>
          <p:cNvPr id="35842" name="Rectangle 2"/>
          <p:cNvSpPr>
            <a:spLocks noGrp="1" noChangeArrowheads="1"/>
          </p:cNvSpPr>
          <p:nvPr>
            <p:ph type="title"/>
          </p:nvPr>
        </p:nvSpPr>
        <p:spPr/>
        <p:txBody>
          <a:bodyPr>
            <a:normAutofit fontScale="90000"/>
          </a:bodyPr>
          <a:lstStyle/>
          <a:p>
            <a:pPr eaLnBrk="1" hangingPunct="1"/>
            <a:r>
              <a:rPr lang="en-US" sz="2800" smtClean="0"/>
              <a:t>Data Source Provider Settings – Change For Financials</a:t>
            </a:r>
          </a:p>
        </p:txBody>
      </p:sp>
      <p:sp>
        <p:nvSpPr>
          <p:cNvPr id="35844" name="Text Box 4"/>
          <p:cNvSpPr txBox="1">
            <a:spLocks noChangeArrowheads="1"/>
          </p:cNvSpPr>
          <p:nvPr/>
        </p:nvSpPr>
        <p:spPr bwMode="auto">
          <a:xfrm>
            <a:off x="320040" y="2346960"/>
            <a:ext cx="8503920" cy="1261884"/>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400" dirty="0">
                <a:latin typeface="Courier New" pitchFamily="49" charset="0"/>
              </a:rPr>
              <a:t>    &lt;Provider&gt;</a:t>
            </a:r>
          </a:p>
          <a:p>
            <a:pPr algn="l"/>
            <a:r>
              <a:rPr lang="en-US" sz="1400" dirty="0">
                <a:latin typeface="Courier New" pitchFamily="49" charset="0"/>
              </a:rPr>
              <a:t>        &lt;Name&gt;</a:t>
            </a:r>
            <a:r>
              <a:rPr lang="en-US" sz="1400" dirty="0" err="1">
                <a:latin typeface="Courier New" pitchFamily="49" charset="0"/>
              </a:rPr>
              <a:t>FinancialAPI</a:t>
            </a:r>
            <a:r>
              <a:rPr lang="en-US" sz="1400" dirty="0">
                <a:latin typeface="Courier New" pitchFamily="49" charset="0"/>
              </a:rPr>
              <a:t>&lt;/Name&gt;</a:t>
            </a:r>
          </a:p>
          <a:p>
            <a:pPr algn="l"/>
            <a:r>
              <a:rPr lang="en-US" sz="1400" dirty="0">
                <a:latin typeface="Courier New" pitchFamily="49" charset="0"/>
              </a:rPr>
              <a:t>        &lt;Assembly&gt;</a:t>
            </a:r>
            <a:r>
              <a:rPr lang="en-US" sz="1400" dirty="0" err="1">
                <a:latin typeface="Courier New" pitchFamily="49" charset="0"/>
              </a:rPr>
              <a:t>BaseLibrary</a:t>
            </a:r>
            <a:r>
              <a:rPr lang="en-US" sz="1400" dirty="0">
                <a:latin typeface="Courier New" pitchFamily="49" charset="0"/>
              </a:rPr>
              <a:t>&lt;/Assembly&gt;</a:t>
            </a:r>
          </a:p>
          <a:p>
            <a:pPr algn="l"/>
            <a:r>
              <a:rPr lang="en-US" sz="1400" dirty="0">
                <a:latin typeface="Courier New" pitchFamily="49" charset="0"/>
              </a:rPr>
              <a:t>        &lt;Class&gt;</a:t>
            </a:r>
            <a:r>
              <a:rPr lang="en-US" sz="1400" dirty="0" err="1">
                <a:latin typeface="Courier New" pitchFamily="49" charset="0"/>
              </a:rPr>
              <a:t>BaseLibrary.Reports.BLFDatasourceProvider</a:t>
            </a:r>
            <a:r>
              <a:rPr lang="en-US" sz="1400" dirty="0">
                <a:latin typeface="Courier New" pitchFamily="49" charset="0"/>
              </a:rPr>
              <a:t>&lt;/Class&gt;</a:t>
            </a:r>
          </a:p>
          <a:p>
            <a:pPr algn="l"/>
            <a:r>
              <a:rPr lang="en-US" sz="1400" dirty="0">
                <a:latin typeface="Courier New" pitchFamily="49" charset="0"/>
              </a:rPr>
              <a:t>    &lt;/Provider</a:t>
            </a:r>
            <a:r>
              <a:rPr lang="en-US" sz="1400" dirty="0" smtClean="0">
                <a:latin typeface="Courier New" pitchFamily="49" charset="0"/>
              </a:rPr>
              <a:t>&gt;</a:t>
            </a:r>
            <a:endParaRPr lang="en-US" sz="1400" dirty="0">
              <a:latin typeface="Courier New" pitchFamily="49" charset="0"/>
            </a:endParaRPr>
          </a:p>
        </p:txBody>
      </p:sp>
      <p:sp>
        <p:nvSpPr>
          <p:cNvPr id="35845" name="Text Box 5"/>
          <p:cNvSpPr txBox="1">
            <a:spLocks noChangeArrowheads="1"/>
          </p:cNvSpPr>
          <p:nvPr/>
        </p:nvSpPr>
        <p:spPr bwMode="auto">
          <a:xfrm>
            <a:off x="320040" y="4572000"/>
            <a:ext cx="8503920" cy="1463040"/>
          </a:xfrm>
          <a:prstGeom prst="rect">
            <a:avLst/>
          </a:prstGeom>
          <a:noFill/>
          <a:ln w="9525" algn="ctr">
            <a:solidFill>
              <a:schemeClr val="tx1">
                <a:lumMod val="75000"/>
                <a:lumOff val="25000"/>
              </a:schemeClr>
            </a:solidFill>
            <a:miter lim="800000"/>
            <a:headEnd/>
            <a:tailEnd/>
          </a:ln>
          <a:effectLst/>
        </p:spPr>
        <p:txBody>
          <a:bodyPr wrap="square" tIns="91440" bIns="91440">
            <a:spAutoFit/>
          </a:bodyPr>
          <a:lstStyle/>
          <a:p>
            <a:pPr algn="l"/>
            <a:r>
              <a:rPr lang="en-US" sz="1400" dirty="0">
                <a:latin typeface="Courier New" pitchFamily="49" charset="0"/>
              </a:rPr>
              <a:t>    &lt;Provider&gt;</a:t>
            </a:r>
          </a:p>
          <a:p>
            <a:pPr algn="l"/>
            <a:r>
              <a:rPr lang="en-US" sz="1400" dirty="0">
                <a:latin typeface="Courier New" pitchFamily="49" charset="0"/>
              </a:rPr>
              <a:t>        &lt;Name&gt;</a:t>
            </a:r>
            <a:r>
              <a:rPr lang="en-US" sz="1400" dirty="0" err="1">
                <a:latin typeface="Courier New" pitchFamily="49" charset="0"/>
              </a:rPr>
              <a:t>FinancialAPI</a:t>
            </a:r>
            <a:r>
              <a:rPr lang="en-US" sz="1400" dirty="0">
                <a:latin typeface="Courier New" pitchFamily="49" charset="0"/>
              </a:rPr>
              <a:t>&lt;/Name&gt;</a:t>
            </a:r>
          </a:p>
          <a:p>
            <a:pPr algn="l"/>
            <a:r>
              <a:rPr lang="en-US" sz="1400" dirty="0">
                <a:latin typeface="Courier New" pitchFamily="49" charset="0"/>
              </a:rPr>
              <a:t>        &lt;Assembly&gt;</a:t>
            </a:r>
            <a:r>
              <a:rPr lang="en-US" sz="1400" dirty="0" err="1">
                <a:latin typeface="Courier New" pitchFamily="49" charset="0"/>
              </a:rPr>
              <a:t>BaseAdapters.Reporting</a:t>
            </a:r>
            <a:r>
              <a:rPr lang="en-US" sz="1400" dirty="0">
                <a:latin typeface="Courier New" pitchFamily="49" charset="0"/>
              </a:rPr>
              <a:t>&lt;/Assembly&gt;                       </a:t>
            </a:r>
          </a:p>
          <a:p>
            <a:pPr algn="l"/>
            <a:r>
              <a:rPr lang="en-US" sz="1400" dirty="0">
                <a:latin typeface="Courier New" pitchFamily="49" charset="0"/>
              </a:rPr>
              <a:t>        &lt;Class&gt;</a:t>
            </a:r>
            <a:r>
              <a:rPr lang="en-US" sz="1400" dirty="0" err="1">
                <a:latin typeface="Courier New" pitchFamily="49" charset="0"/>
              </a:rPr>
              <a:t>BaseAdapters.Reporting.DatasourceProvider.BLFDatasourceProvider</a:t>
            </a:r>
            <a:r>
              <a:rPr lang="en-US" sz="1400" dirty="0">
                <a:latin typeface="Courier New" pitchFamily="49" charset="0"/>
              </a:rPr>
              <a:t>&lt;/Class&gt;</a:t>
            </a:r>
          </a:p>
          <a:p>
            <a:pPr algn="l"/>
            <a:r>
              <a:rPr lang="en-US" sz="1400" dirty="0">
                <a:latin typeface="Courier New" pitchFamily="49" charset="0"/>
              </a:rPr>
              <a:t>    &lt;/Provider</a:t>
            </a:r>
            <a:r>
              <a:rPr lang="en-US" sz="1400" dirty="0" smtClean="0">
                <a:latin typeface="Courier New" pitchFamily="49" charset="0"/>
              </a:rPr>
              <a:t>&gt;</a:t>
            </a:r>
            <a:endParaRPr lang="en-US" sz="1400" dirty="0" smtClean="0">
              <a:latin typeface="Courier New" pitchFamily="49" charset="0"/>
            </a:endParaRPr>
          </a:p>
        </p:txBody>
      </p:sp>
      <p:sp>
        <p:nvSpPr>
          <p:cNvPr id="6" name="Footer Placeholder 5"/>
          <p:cNvSpPr>
            <a:spLocks noGrp="1"/>
          </p:cNvSpPr>
          <p:nvPr>
            <p:ph type="ftr" sz="quarter" idx="10"/>
          </p:nvPr>
        </p:nvSpPr>
        <p:spPr/>
        <p:txBody>
          <a:bodyPr/>
          <a:lstStyle/>
          <a:p>
            <a:pPr>
              <a:defRPr/>
            </a:pPr>
            <a:r>
              <a:rPr lang="en-US" dirty="0" smtClean="0"/>
              <a:t>RF-ADMN-050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par>
                                <p:cTn id="15" presetID="5" presetClass="emph" presetSubtype="1" grpId="0" nodeType="withEffect">
                                  <p:stCondLst>
                                    <p:cond delay="0"/>
                                  </p:stCondLst>
                                  <p:endCondLst>
                                    <p:cond evt="onNext" delay="0">
                                      <p:tgtEl>
                                        <p:sldTgt/>
                                      </p:tgtEl>
                                    </p:cond>
                                  </p:endCondLst>
                                  <p:childTnLst>
                                    <p:set>
                                      <p:cBhvr override="childStyle">
                                        <p:cTn id="16" dur="indefinite"/>
                                        <p:tgtEl>
                                          <p:spTgt spid="35844"/>
                                        </p:tgtEl>
                                        <p:attrNameLst>
                                          <p:attrName>style.fontStyle</p:attrName>
                                        </p:attrNameLst>
                                      </p:cBhvr>
                                      <p:to>
                                        <p:strVal val="normal"/>
                                      </p:to>
                                    </p:set>
                                    <p:set>
                                      <p:cBhvr override="childStyle">
                                        <p:cTn id="17" dur="indefinite"/>
                                        <p:tgtEl>
                                          <p:spTgt spid="35844"/>
                                        </p:tgtEl>
                                        <p:attrNameLst>
                                          <p:attrName>style.fontWeight</p:attrName>
                                        </p:attrNameLst>
                                      </p:cBhvr>
                                      <p:to>
                                        <p:strVal val="bold"/>
                                      </p:to>
                                    </p:set>
                                    <p:set>
                                      <p:cBhvr override="childStyle">
                                        <p:cTn id="18" dur="indefinite"/>
                                        <p:tgtEl>
                                          <p:spTgt spid="35844"/>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35843">
                                            <p:txEl>
                                              <p:pRg st="6" end="6"/>
                                            </p:txEl>
                                          </p:spTgt>
                                        </p:tgtEl>
                                        <p:attrNameLst>
                                          <p:attrName>style.fontStyle</p:attrName>
                                        </p:attrNameLst>
                                      </p:cBhvr>
                                      <p:to>
                                        <p:strVal val="normal"/>
                                      </p:to>
                                    </p:set>
                                    <p:set>
                                      <p:cBhvr override="childStyle">
                                        <p:cTn id="23" dur="indefinite"/>
                                        <p:tgtEl>
                                          <p:spTgt spid="35843">
                                            <p:txEl>
                                              <p:pRg st="6" end="6"/>
                                            </p:txEl>
                                          </p:spTgt>
                                        </p:tgtEl>
                                        <p:attrNameLst>
                                          <p:attrName>style.fontWeight</p:attrName>
                                        </p:attrNameLst>
                                      </p:cBhvr>
                                      <p:to>
                                        <p:strVal val="bold"/>
                                      </p:to>
                                    </p:set>
                                    <p:set>
                                      <p:cBhvr override="childStyle">
                                        <p:cTn id="24" dur="indefinite"/>
                                        <p:tgtEl>
                                          <p:spTgt spid="35843">
                                            <p:txEl>
                                              <p:pRg st="6" end="6"/>
                                            </p:txEl>
                                          </p:spTgt>
                                        </p:tgtEl>
                                        <p:attrNameLst>
                                          <p:attrName>style.textDecorationUnderline</p:attrName>
                                        </p:attrNameLst>
                                      </p:cBhvr>
                                      <p:to>
                                        <p:strVal val="false"/>
                                      </p:to>
                                    </p:set>
                                  </p:childTnLst>
                                </p:cTn>
                              </p:par>
                              <p:par>
                                <p:cTn id="25" presetID="5" presetClass="emph" presetSubtype="1" grpId="0" nodeType="withEffect">
                                  <p:stCondLst>
                                    <p:cond delay="0"/>
                                  </p:stCondLst>
                                  <p:endCondLst>
                                    <p:cond evt="onNext" delay="0">
                                      <p:tgtEl>
                                        <p:sldTgt/>
                                      </p:tgtEl>
                                    </p:cond>
                                  </p:endCondLst>
                                  <p:childTnLst>
                                    <p:set>
                                      <p:cBhvr override="childStyle">
                                        <p:cTn id="26" dur="indefinite"/>
                                        <p:tgtEl>
                                          <p:spTgt spid="35845"/>
                                        </p:tgtEl>
                                        <p:attrNameLst>
                                          <p:attrName>style.fontStyle</p:attrName>
                                        </p:attrNameLst>
                                      </p:cBhvr>
                                      <p:to>
                                        <p:strVal val="normal"/>
                                      </p:to>
                                    </p:set>
                                    <p:set>
                                      <p:cBhvr override="childStyle">
                                        <p:cTn id="27" dur="indefinite"/>
                                        <p:tgtEl>
                                          <p:spTgt spid="35845"/>
                                        </p:tgtEl>
                                        <p:attrNameLst>
                                          <p:attrName>style.fontWeight</p:attrName>
                                        </p:attrNameLst>
                                      </p:cBhvr>
                                      <p:to>
                                        <p:strVal val="bold"/>
                                      </p:to>
                                    </p:set>
                                    <p:set>
                                      <p:cBhvr override="childStyle">
                                        <p:cTn id="28" dur="indefinite"/>
                                        <p:tgtEl>
                                          <p:spTgt spid="35845"/>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normAutofit/>
          </a:bodyPr>
          <a:lstStyle/>
          <a:p>
            <a:r>
              <a:rPr lang="en-US" dirty="0" smtClean="0"/>
              <a:t>Roles used to grant access to report development and admin programs</a:t>
            </a:r>
          </a:p>
          <a:p>
            <a:r>
              <a:rPr lang="en-US" dirty="0" err="1" smtClean="0"/>
              <a:t>rptAdmin</a:t>
            </a:r>
            <a:r>
              <a:rPr lang="en-US" dirty="0" smtClean="0"/>
              <a:t> membership allows access to all reporting programs</a:t>
            </a:r>
          </a:p>
          <a:p>
            <a:r>
              <a:rPr lang="en-US" dirty="0" err="1" smtClean="0"/>
              <a:t>rptDsgn</a:t>
            </a:r>
            <a:r>
              <a:rPr lang="en-US" dirty="0" smtClean="0"/>
              <a:t> membership allows access to a subset of the programs </a:t>
            </a:r>
          </a:p>
          <a:p>
            <a:pPr lvl="1"/>
            <a:r>
              <a:rPr lang="en-US" dirty="0" smtClean="0"/>
              <a:t>Appropriate for report developers</a:t>
            </a:r>
          </a:p>
        </p:txBody>
      </p:sp>
      <p:sp>
        <p:nvSpPr>
          <p:cNvPr id="5122" name="Rectangle 2"/>
          <p:cNvSpPr>
            <a:spLocks noGrp="1" noChangeArrowheads="1"/>
          </p:cNvSpPr>
          <p:nvPr>
            <p:ph type="title"/>
          </p:nvPr>
        </p:nvSpPr>
        <p:spPr/>
        <p:txBody>
          <a:bodyPr/>
          <a:lstStyle/>
          <a:p>
            <a:r>
              <a:rPr lang="en-US" smtClean="0"/>
              <a:t>rptAdmin and rptDsgn Roles / Groups</a:t>
            </a:r>
            <a:endParaRPr lang="en-US" dirty="0" smtClean="0"/>
          </a:p>
        </p:txBody>
      </p:sp>
      <p:sp>
        <p:nvSpPr>
          <p:cNvPr id="4" name="Footer Placeholder 3"/>
          <p:cNvSpPr>
            <a:spLocks noGrp="1"/>
          </p:cNvSpPr>
          <p:nvPr>
            <p:ph type="ftr" sz="quarter" idx="10"/>
          </p:nvPr>
        </p:nvSpPr>
        <p:spPr/>
        <p:txBody>
          <a:bodyPr/>
          <a:lstStyle/>
          <a:p>
            <a:r>
              <a:rPr lang="en-US" smtClean="0"/>
              <a:t>RF-ADMN-060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3">
                                            <p:txEl>
                                              <p:pRg st="0" end="0"/>
                                            </p:txEl>
                                          </p:spTgt>
                                        </p:tgtEl>
                                        <p:attrNameLst>
                                          <p:attrName>style.fontStyle</p:attrName>
                                        </p:attrNameLst>
                                      </p:cBhvr>
                                      <p:to>
                                        <p:strVal val="normal"/>
                                      </p:to>
                                    </p:set>
                                    <p:set>
                                      <p:cBhvr override="childStyle">
                                        <p:cTn id="7" dur="indefinite"/>
                                        <p:tgtEl>
                                          <p:spTgt spid="5123">
                                            <p:txEl>
                                              <p:pRg st="0" end="0"/>
                                            </p:txEl>
                                          </p:spTgt>
                                        </p:tgtEl>
                                        <p:attrNameLst>
                                          <p:attrName>style.fontWeight</p:attrName>
                                        </p:attrNameLst>
                                      </p:cBhvr>
                                      <p:to>
                                        <p:strVal val="bold"/>
                                      </p:to>
                                    </p:set>
                                    <p:set>
                                      <p:cBhvr override="childStyle">
                                        <p:cTn id="8" dur="indefinite"/>
                                        <p:tgtEl>
                                          <p:spTgt spid="512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3">
                                            <p:txEl>
                                              <p:pRg st="1" end="1"/>
                                            </p:txEl>
                                          </p:spTgt>
                                        </p:tgtEl>
                                        <p:attrNameLst>
                                          <p:attrName>style.fontStyle</p:attrName>
                                        </p:attrNameLst>
                                      </p:cBhvr>
                                      <p:to>
                                        <p:strVal val="normal"/>
                                      </p:to>
                                    </p:set>
                                    <p:set>
                                      <p:cBhvr override="childStyle">
                                        <p:cTn id="13" dur="indefinite"/>
                                        <p:tgtEl>
                                          <p:spTgt spid="5123">
                                            <p:txEl>
                                              <p:pRg st="1" end="1"/>
                                            </p:txEl>
                                          </p:spTgt>
                                        </p:tgtEl>
                                        <p:attrNameLst>
                                          <p:attrName>style.fontWeight</p:attrName>
                                        </p:attrNameLst>
                                      </p:cBhvr>
                                      <p:to>
                                        <p:strVal val="bold"/>
                                      </p:to>
                                    </p:set>
                                    <p:set>
                                      <p:cBhvr override="childStyle">
                                        <p:cTn id="14" dur="indefinite"/>
                                        <p:tgtEl>
                                          <p:spTgt spid="512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123">
                                            <p:txEl>
                                              <p:pRg st="2" end="2"/>
                                            </p:txEl>
                                          </p:spTgt>
                                        </p:tgtEl>
                                        <p:attrNameLst>
                                          <p:attrName>style.fontStyle</p:attrName>
                                        </p:attrNameLst>
                                      </p:cBhvr>
                                      <p:to>
                                        <p:strVal val="normal"/>
                                      </p:to>
                                    </p:set>
                                    <p:set>
                                      <p:cBhvr override="childStyle">
                                        <p:cTn id="19" dur="indefinite"/>
                                        <p:tgtEl>
                                          <p:spTgt spid="5123">
                                            <p:txEl>
                                              <p:pRg st="2" end="2"/>
                                            </p:txEl>
                                          </p:spTgt>
                                        </p:tgtEl>
                                        <p:attrNameLst>
                                          <p:attrName>style.fontWeight</p:attrName>
                                        </p:attrNameLst>
                                      </p:cBhvr>
                                      <p:to>
                                        <p:strVal val="bold"/>
                                      </p:to>
                                    </p:set>
                                    <p:set>
                                      <p:cBhvr override="childStyle">
                                        <p:cTn id="20" dur="indefinite"/>
                                        <p:tgtEl>
                                          <p:spTgt spid="512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123">
                                            <p:txEl>
                                              <p:pRg st="3" end="3"/>
                                            </p:txEl>
                                          </p:spTgt>
                                        </p:tgtEl>
                                        <p:attrNameLst>
                                          <p:attrName>style.fontStyle</p:attrName>
                                        </p:attrNameLst>
                                      </p:cBhvr>
                                      <p:to>
                                        <p:strVal val="normal"/>
                                      </p:to>
                                    </p:set>
                                    <p:set>
                                      <p:cBhvr override="childStyle">
                                        <p:cTn id="25" dur="indefinite"/>
                                        <p:tgtEl>
                                          <p:spTgt spid="5123">
                                            <p:txEl>
                                              <p:pRg st="3" end="3"/>
                                            </p:txEl>
                                          </p:spTgt>
                                        </p:tgtEl>
                                        <p:attrNameLst>
                                          <p:attrName>style.fontWeight</p:attrName>
                                        </p:attrNameLst>
                                      </p:cBhvr>
                                      <p:to>
                                        <p:strVal val="bold"/>
                                      </p:to>
                                    </p:set>
                                    <p:set>
                                      <p:cBhvr override="childStyle">
                                        <p:cTn id="26" dur="indefinite"/>
                                        <p:tgtEl>
                                          <p:spTgt spid="512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normAutofit/>
          </a:bodyPr>
          <a:lstStyle/>
          <a:p>
            <a:r>
              <a:rPr lang="en-US" dirty="0" smtClean="0"/>
              <a:t>Admin Programs for User Roles (EE):</a:t>
            </a:r>
          </a:p>
          <a:p>
            <a:pPr lvl="1"/>
            <a:r>
              <a:rPr lang="en-US" dirty="0" smtClean="0"/>
              <a:t>Role View, Role Create, User Role View, Role Membership Maintain</a:t>
            </a:r>
          </a:p>
          <a:p>
            <a:r>
              <a:rPr lang="en-US" dirty="0" smtClean="0"/>
              <a:t>Admin Programs for User Groups (SE):</a:t>
            </a:r>
          </a:p>
          <a:p>
            <a:pPr lvl="1"/>
            <a:r>
              <a:rPr lang="en-US" dirty="0" smtClean="0"/>
              <a:t>User Group Maintenance</a:t>
            </a:r>
            <a:endParaRPr lang="en-US" dirty="0" smtClean="0"/>
          </a:p>
        </p:txBody>
      </p:sp>
      <p:sp>
        <p:nvSpPr>
          <p:cNvPr id="5122" name="Rectangle 2"/>
          <p:cNvSpPr>
            <a:spLocks noGrp="1" noChangeArrowheads="1"/>
          </p:cNvSpPr>
          <p:nvPr>
            <p:ph type="title"/>
          </p:nvPr>
        </p:nvSpPr>
        <p:spPr/>
        <p:txBody>
          <a:bodyPr/>
          <a:lstStyle/>
          <a:p>
            <a:r>
              <a:rPr lang="en-US" smtClean="0"/>
              <a:t>rptAdmin and rptDsgn Roles / Groups</a:t>
            </a:r>
            <a:endParaRPr lang="en-US" dirty="0" smtClean="0"/>
          </a:p>
        </p:txBody>
      </p:sp>
      <p:sp>
        <p:nvSpPr>
          <p:cNvPr id="4" name="Footer Placeholder 3"/>
          <p:cNvSpPr>
            <a:spLocks noGrp="1"/>
          </p:cNvSpPr>
          <p:nvPr>
            <p:ph type="ftr" sz="quarter" idx="10"/>
          </p:nvPr>
        </p:nvSpPr>
        <p:spPr/>
        <p:txBody>
          <a:bodyPr/>
          <a:lstStyle/>
          <a:p>
            <a:r>
              <a:rPr lang="en-US" smtClean="0"/>
              <a:t>RF-ADMN-060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3">
                                            <p:txEl>
                                              <p:pRg st="0" end="0"/>
                                            </p:txEl>
                                          </p:spTgt>
                                        </p:tgtEl>
                                        <p:attrNameLst>
                                          <p:attrName>style.fontStyle</p:attrName>
                                        </p:attrNameLst>
                                      </p:cBhvr>
                                      <p:to>
                                        <p:strVal val="normal"/>
                                      </p:to>
                                    </p:set>
                                    <p:set>
                                      <p:cBhvr override="childStyle">
                                        <p:cTn id="7" dur="indefinite"/>
                                        <p:tgtEl>
                                          <p:spTgt spid="5123">
                                            <p:txEl>
                                              <p:pRg st="0" end="0"/>
                                            </p:txEl>
                                          </p:spTgt>
                                        </p:tgtEl>
                                        <p:attrNameLst>
                                          <p:attrName>style.fontWeight</p:attrName>
                                        </p:attrNameLst>
                                      </p:cBhvr>
                                      <p:to>
                                        <p:strVal val="bold"/>
                                      </p:to>
                                    </p:set>
                                    <p:set>
                                      <p:cBhvr override="childStyle">
                                        <p:cTn id="8" dur="indefinite"/>
                                        <p:tgtEl>
                                          <p:spTgt spid="512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3">
                                            <p:txEl>
                                              <p:pRg st="1" end="1"/>
                                            </p:txEl>
                                          </p:spTgt>
                                        </p:tgtEl>
                                        <p:attrNameLst>
                                          <p:attrName>style.fontStyle</p:attrName>
                                        </p:attrNameLst>
                                      </p:cBhvr>
                                      <p:to>
                                        <p:strVal val="normal"/>
                                      </p:to>
                                    </p:set>
                                    <p:set>
                                      <p:cBhvr override="childStyle">
                                        <p:cTn id="13" dur="indefinite"/>
                                        <p:tgtEl>
                                          <p:spTgt spid="5123">
                                            <p:txEl>
                                              <p:pRg st="1" end="1"/>
                                            </p:txEl>
                                          </p:spTgt>
                                        </p:tgtEl>
                                        <p:attrNameLst>
                                          <p:attrName>style.fontWeight</p:attrName>
                                        </p:attrNameLst>
                                      </p:cBhvr>
                                      <p:to>
                                        <p:strVal val="bold"/>
                                      </p:to>
                                    </p:set>
                                    <p:set>
                                      <p:cBhvr override="childStyle">
                                        <p:cTn id="14" dur="indefinite"/>
                                        <p:tgtEl>
                                          <p:spTgt spid="512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123">
                                            <p:txEl>
                                              <p:pRg st="2" end="2"/>
                                            </p:txEl>
                                          </p:spTgt>
                                        </p:tgtEl>
                                        <p:attrNameLst>
                                          <p:attrName>style.fontStyle</p:attrName>
                                        </p:attrNameLst>
                                      </p:cBhvr>
                                      <p:to>
                                        <p:strVal val="normal"/>
                                      </p:to>
                                    </p:set>
                                    <p:set>
                                      <p:cBhvr override="childStyle">
                                        <p:cTn id="19" dur="indefinite"/>
                                        <p:tgtEl>
                                          <p:spTgt spid="5123">
                                            <p:txEl>
                                              <p:pRg st="2" end="2"/>
                                            </p:txEl>
                                          </p:spTgt>
                                        </p:tgtEl>
                                        <p:attrNameLst>
                                          <p:attrName>style.fontWeight</p:attrName>
                                        </p:attrNameLst>
                                      </p:cBhvr>
                                      <p:to>
                                        <p:strVal val="bold"/>
                                      </p:to>
                                    </p:set>
                                    <p:set>
                                      <p:cBhvr override="childStyle">
                                        <p:cTn id="20" dur="indefinite"/>
                                        <p:tgtEl>
                                          <p:spTgt spid="512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123">
                                            <p:txEl>
                                              <p:pRg st="3" end="3"/>
                                            </p:txEl>
                                          </p:spTgt>
                                        </p:tgtEl>
                                        <p:attrNameLst>
                                          <p:attrName>style.fontStyle</p:attrName>
                                        </p:attrNameLst>
                                      </p:cBhvr>
                                      <p:to>
                                        <p:strVal val="normal"/>
                                      </p:to>
                                    </p:set>
                                    <p:set>
                                      <p:cBhvr override="childStyle">
                                        <p:cTn id="25" dur="indefinite"/>
                                        <p:tgtEl>
                                          <p:spTgt spid="5123">
                                            <p:txEl>
                                              <p:pRg st="3" end="3"/>
                                            </p:txEl>
                                          </p:spTgt>
                                        </p:tgtEl>
                                        <p:attrNameLst>
                                          <p:attrName>style.fontWeight</p:attrName>
                                        </p:attrNameLst>
                                      </p:cBhvr>
                                      <p:to>
                                        <p:strVal val="bold"/>
                                      </p:to>
                                    </p:set>
                                    <p:set>
                                      <p:cBhvr override="childStyle">
                                        <p:cTn id="26" dur="indefinite"/>
                                        <p:tgtEl>
                                          <p:spTgt spid="512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Program Authorization Matrix</a:t>
            </a:r>
          </a:p>
        </p:txBody>
      </p:sp>
      <p:sp>
        <p:nvSpPr>
          <p:cNvPr id="4" name="Footer Placeholder 3"/>
          <p:cNvSpPr>
            <a:spLocks noGrp="1"/>
          </p:cNvSpPr>
          <p:nvPr>
            <p:ph type="ftr" sz="quarter" idx="10"/>
          </p:nvPr>
        </p:nvSpPr>
        <p:spPr/>
        <p:txBody>
          <a:bodyPr/>
          <a:lstStyle/>
          <a:p>
            <a:pPr>
              <a:defRPr/>
            </a:pPr>
            <a:r>
              <a:rPr lang="en-US" dirty="0" smtClean="0"/>
              <a:t>RF-ADMN-070</a:t>
            </a:r>
            <a:endParaRPr lang="en-US" dirty="0"/>
          </a:p>
        </p:txBody>
      </p:sp>
      <p:graphicFrame>
        <p:nvGraphicFramePr>
          <p:cNvPr id="5" name="Table 4"/>
          <p:cNvGraphicFramePr>
            <a:graphicFrameLocks noGrp="1"/>
          </p:cNvGraphicFramePr>
          <p:nvPr/>
        </p:nvGraphicFramePr>
        <p:xfrm>
          <a:off x="1143000" y="1417320"/>
          <a:ext cx="6858000" cy="4023360"/>
        </p:xfrm>
        <a:graphic>
          <a:graphicData uri="http://schemas.openxmlformats.org/drawingml/2006/table">
            <a:tbl>
              <a:tblPr firstRow="1" bandRow="1">
                <a:tableStyleId>{5C22544A-7EE6-4342-B048-85BDC9FD1C3A}</a:tableStyleId>
              </a:tblPr>
              <a:tblGrid>
                <a:gridCol w="4114800"/>
                <a:gridCol w="1371600"/>
                <a:gridCol w="1371600"/>
              </a:tblGrid>
              <a:tr h="365760">
                <a:tc>
                  <a:txBody>
                    <a:bodyPr/>
                    <a:lstStyle/>
                    <a:p>
                      <a:r>
                        <a:rPr lang="en-US" dirty="0" smtClean="0"/>
                        <a:t>Reporting Program</a:t>
                      </a:r>
                      <a:endParaRPr lang="en-US" dirty="0"/>
                    </a:p>
                  </a:txBody>
                  <a:tcPr/>
                </a:tc>
                <a:tc>
                  <a:txBody>
                    <a:bodyPr/>
                    <a:lstStyle/>
                    <a:p>
                      <a:r>
                        <a:rPr lang="en-US" dirty="0" err="1" smtClean="0"/>
                        <a:t>rptAdmin</a:t>
                      </a:r>
                      <a:endParaRPr lang="en-US" dirty="0"/>
                    </a:p>
                  </a:txBody>
                  <a:tcPr/>
                </a:tc>
                <a:tc>
                  <a:txBody>
                    <a:bodyPr/>
                    <a:lstStyle/>
                    <a:p>
                      <a:r>
                        <a:rPr lang="en-US" dirty="0" err="1" smtClean="0"/>
                        <a:t>rptDsgn</a:t>
                      </a:r>
                      <a:endParaRPr lang="en-US" dirty="0"/>
                    </a:p>
                  </a:txBody>
                  <a:tcPr/>
                </a:tc>
              </a:tr>
              <a:tr h="365760">
                <a:tc>
                  <a:txBody>
                    <a:bodyPr/>
                    <a:lstStyle/>
                    <a:p>
                      <a:r>
                        <a:rPr lang="en-US" dirty="0" smtClean="0"/>
                        <a:t>Report Designer</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Template Designer</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Allow</a:t>
                      </a:r>
                    </a:p>
                  </a:txBody>
                  <a:tcPr/>
                </a:tc>
                <a:tc>
                  <a:txBody>
                    <a:bodyPr/>
                    <a:lstStyle/>
                    <a:p>
                      <a:r>
                        <a:rPr lang="en-US" dirty="0" smtClean="0"/>
                        <a:t>Allow</a:t>
                      </a:r>
                      <a:endParaRPr lang="en-US" dirty="0"/>
                    </a:p>
                  </a:txBody>
                  <a:tcPr/>
                </a:tc>
              </a:tr>
              <a:tr h="365760">
                <a:tc>
                  <a:txBody>
                    <a:bodyPr/>
                    <a:lstStyle/>
                    <a:p>
                      <a:r>
                        <a:rPr lang="en-US" dirty="0" smtClean="0"/>
                        <a:t>Report Resource Import</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Allow</a:t>
                      </a:r>
                    </a:p>
                  </a:txBody>
                  <a:tcPr/>
                </a:tc>
                <a:tc>
                  <a:txBody>
                    <a:bodyPr/>
                    <a:lstStyle/>
                    <a:p>
                      <a:r>
                        <a:rPr lang="en-US" dirty="0" smtClean="0"/>
                        <a:t>Allow</a:t>
                      </a:r>
                      <a:endParaRPr lang="en-US" dirty="0"/>
                    </a:p>
                  </a:txBody>
                  <a:tcPr/>
                </a:tc>
              </a:tr>
              <a:tr h="365760">
                <a:tc>
                  <a:txBody>
                    <a:bodyPr/>
                    <a:lstStyle/>
                    <a:p>
                      <a:r>
                        <a:rPr lang="en-US" dirty="0" smtClean="0"/>
                        <a:t>Report</a:t>
                      </a:r>
                      <a:r>
                        <a:rPr lang="en-US" baseline="0" dirty="0" smtClean="0"/>
                        <a:t> Resource Export</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Scheduled Report Maintenance</a:t>
                      </a:r>
                      <a:endParaRPr lang="en-US" dirty="0"/>
                    </a:p>
                  </a:txBody>
                  <a:tcPr/>
                </a:tc>
                <a:tc>
                  <a:txBody>
                    <a:bodyPr/>
                    <a:lstStyle/>
                    <a:p>
                      <a:r>
                        <a:rPr lang="en-US" dirty="0" smtClean="0"/>
                        <a:t>Allow</a:t>
                      </a:r>
                      <a:endParaRPr lang="en-US" dirty="0"/>
                    </a:p>
                  </a:txBody>
                  <a:tcPr/>
                </a:tc>
                <a:tc>
                  <a:txBody>
                    <a:bodyPr/>
                    <a:lstStyle/>
                    <a:p>
                      <a:endParaRPr lang="en-US" dirty="0"/>
                    </a:p>
                  </a:txBody>
                  <a:tcPr/>
                </a:tc>
              </a:tr>
              <a:tr h="365760">
                <a:tc>
                  <a:txBody>
                    <a:bodyPr/>
                    <a:lstStyle/>
                    <a:p>
                      <a:r>
                        <a:rPr lang="en-US" dirty="0" smtClean="0"/>
                        <a:t>Report Resource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Report Parameter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Personal use Filter</a:t>
                      </a:r>
                      <a:r>
                        <a:rPr lang="en-US" baseline="0" dirty="0" smtClean="0"/>
                        <a:t>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Admin User Filter Maintenance</a:t>
                      </a:r>
                      <a:endParaRPr lang="en-US" dirty="0"/>
                    </a:p>
                  </a:txBody>
                  <a:tcPr/>
                </a:tc>
                <a:tc>
                  <a:txBody>
                    <a:bodyPr/>
                    <a:lstStyle/>
                    <a:p>
                      <a:r>
                        <a:rPr lang="en-US" dirty="0" smtClean="0"/>
                        <a:t>Allow</a:t>
                      </a:r>
                      <a:endParaRPr lang="en-US" dirty="0"/>
                    </a:p>
                  </a:txBody>
                  <a:tcPr/>
                </a:tc>
                <a:tc>
                  <a:txBody>
                    <a:bodyPr/>
                    <a:lstStyle/>
                    <a:p>
                      <a:endParaRPr lang="en-US" dirty="0"/>
                    </a:p>
                  </a:txBody>
                  <a:tcPr/>
                </a:tc>
              </a:tr>
              <a:tr h="365760">
                <a:tc>
                  <a:txBody>
                    <a:bodyPr/>
                    <a:lstStyle/>
                    <a:p>
                      <a:r>
                        <a:rPr lang="en-US" dirty="0" smtClean="0"/>
                        <a:t>Report Settings Restore</a:t>
                      </a:r>
                      <a:endParaRPr lang="en-US" dirty="0"/>
                    </a:p>
                  </a:txBody>
                  <a:tcPr/>
                </a:tc>
                <a:tc>
                  <a:txBody>
                    <a:bodyPr/>
                    <a:lstStyle/>
                    <a:p>
                      <a:r>
                        <a:rPr lang="en-US" dirty="0" smtClean="0"/>
                        <a:t>Allow</a:t>
                      </a:r>
                      <a:endParaRPr lang="en-US" dirty="0"/>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57199" y="891610"/>
            <a:ext cx="8545287" cy="5424523"/>
          </a:xfrm>
        </p:spPr>
        <p:txBody>
          <a:bodyPr/>
          <a:lstStyle/>
          <a:p>
            <a:pPr eaLnBrk="1" hangingPunct="1"/>
            <a:r>
              <a:rPr lang="en-US" smtClean="0"/>
              <a:t>Use standard Menu System Maintenance</a:t>
            </a:r>
          </a:p>
          <a:p>
            <a:pPr lvl="1" eaLnBrk="1" hangingPunct="1"/>
            <a:r>
              <a:rPr lang="en-US" smtClean="0"/>
              <a:t>Exec Procedure must be a URN of the format:</a:t>
            </a:r>
          </a:p>
          <a:p>
            <a:pPr lvl="1" eaLnBrk="1" hangingPunct="1">
              <a:buFont typeface="Times New Roman" pitchFamily="18" charset="0"/>
              <a:buNone/>
            </a:pPr>
            <a:r>
              <a:rPr lang="en-US" smtClean="0"/>
              <a:t>		  </a:t>
            </a:r>
            <a:r>
              <a:rPr lang="en-US" smtClean="0">
                <a:latin typeface="Courier New" pitchFamily="49" charset="0"/>
              </a:rPr>
              <a:t>urn:qad-report:c1:&lt;</a:t>
            </a:r>
            <a:r>
              <a:rPr lang="en-US" i="1" smtClean="0">
                <a:latin typeface="Courier New" pitchFamily="49" charset="0"/>
              </a:rPr>
              <a:t>ReportCode&gt;</a:t>
            </a:r>
          </a:p>
          <a:p>
            <a:pPr eaLnBrk="1" hangingPunct="1"/>
            <a:r>
              <a:rPr lang="en-US" smtClean="0"/>
              <a:t>If report has multiple layout definitions, the one marked </a:t>
            </a:r>
            <a:r>
              <a:rPr lang="en-US" i="1" smtClean="0"/>
              <a:t>default</a:t>
            </a:r>
            <a:r>
              <a:rPr lang="en-US" smtClean="0"/>
              <a:t> executes from the menu.</a:t>
            </a:r>
          </a:p>
          <a:p>
            <a:pPr eaLnBrk="1" hangingPunct="1"/>
            <a:r>
              <a:rPr lang="en-US" smtClean="0"/>
              <a:t>Menu security is done in standard fashion</a:t>
            </a:r>
          </a:p>
          <a:p>
            <a:pPr lvl="1" eaLnBrk="1" hangingPunct="1"/>
            <a:r>
              <a:rPr lang="en-US" smtClean="0"/>
              <a:t>EE: Role Permissions Maintain</a:t>
            </a:r>
          </a:p>
          <a:p>
            <a:pPr lvl="1" eaLnBrk="1" hangingPunct="1"/>
            <a:r>
              <a:rPr lang="en-US" smtClean="0"/>
              <a:t>SE: Menu Security Maintenance</a:t>
            </a:r>
            <a:endParaRPr lang="en-US" dirty="0" smtClean="0"/>
          </a:p>
        </p:txBody>
      </p:sp>
      <p:sp>
        <p:nvSpPr>
          <p:cNvPr id="31746" name="Rectangle 2"/>
          <p:cNvSpPr>
            <a:spLocks noGrp="1" noChangeArrowheads="1"/>
          </p:cNvSpPr>
          <p:nvPr>
            <p:ph type="title"/>
          </p:nvPr>
        </p:nvSpPr>
        <p:spPr/>
        <p:txBody>
          <a:bodyPr/>
          <a:lstStyle/>
          <a:p>
            <a:pPr eaLnBrk="1" hangingPunct="1"/>
            <a:r>
              <a:rPr lang="en-US" smtClean="0"/>
              <a:t>Adding a Report to the Menu</a:t>
            </a:r>
            <a:endParaRPr lang="en-US" dirty="0" smtClean="0"/>
          </a:p>
        </p:txBody>
      </p:sp>
      <p:sp>
        <p:nvSpPr>
          <p:cNvPr id="4" name="Footer Placeholder 3"/>
          <p:cNvSpPr>
            <a:spLocks noGrp="1"/>
          </p:cNvSpPr>
          <p:nvPr>
            <p:ph type="ftr" sz="quarter" idx="10"/>
          </p:nvPr>
        </p:nvSpPr>
        <p:spPr/>
        <p:txBody>
          <a:bodyPr/>
          <a:lstStyle/>
          <a:p>
            <a:pPr>
              <a:defRPr/>
            </a:pPr>
            <a:r>
              <a:rPr lang="en-US" smtClean="0"/>
              <a:t>RF-ADMN-080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31747">
                                            <p:txEl>
                                              <p:pRg st="2" end="2"/>
                                            </p:txEl>
                                          </p:spTgt>
                                        </p:tgtEl>
                                        <p:attrNameLst>
                                          <p:attrName>style.fontStyle</p:attrName>
                                        </p:attrNameLst>
                                      </p:cBhvr>
                                      <p:to>
                                        <p:strVal val="normal"/>
                                      </p:to>
                                    </p:set>
                                    <p:set>
                                      <p:cBhvr override="childStyle">
                                        <p:cTn id="17" dur="indefinite"/>
                                        <p:tgtEl>
                                          <p:spTgt spid="31747">
                                            <p:txEl>
                                              <p:pRg st="2" end="2"/>
                                            </p:txEl>
                                          </p:spTgt>
                                        </p:tgtEl>
                                        <p:attrNameLst>
                                          <p:attrName>style.fontWeight</p:attrName>
                                        </p:attrNameLst>
                                      </p:cBhvr>
                                      <p:to>
                                        <p:strVal val="bold"/>
                                      </p:to>
                                    </p:set>
                                    <p:set>
                                      <p:cBhvr override="childStyle">
                                        <p:cTn id="18" dur="indefinite"/>
                                        <p:tgtEl>
                                          <p:spTgt spid="31747">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31747">
                                            <p:txEl>
                                              <p:pRg st="3" end="3"/>
                                            </p:txEl>
                                          </p:spTgt>
                                        </p:tgtEl>
                                        <p:attrNameLst>
                                          <p:attrName>style.fontStyle</p:attrName>
                                        </p:attrNameLst>
                                      </p:cBhvr>
                                      <p:to>
                                        <p:strVal val="normal"/>
                                      </p:to>
                                    </p:set>
                                    <p:set>
                                      <p:cBhvr override="childStyle">
                                        <p:cTn id="23" dur="indefinite"/>
                                        <p:tgtEl>
                                          <p:spTgt spid="31747">
                                            <p:txEl>
                                              <p:pRg st="3" end="3"/>
                                            </p:txEl>
                                          </p:spTgt>
                                        </p:tgtEl>
                                        <p:attrNameLst>
                                          <p:attrName>style.fontWeight</p:attrName>
                                        </p:attrNameLst>
                                      </p:cBhvr>
                                      <p:to>
                                        <p:strVal val="bold"/>
                                      </p:to>
                                    </p:set>
                                    <p:set>
                                      <p:cBhvr override="childStyle">
                                        <p:cTn id="24" dur="indefinite"/>
                                        <p:tgtEl>
                                          <p:spTgt spid="31747">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31747">
                                            <p:txEl>
                                              <p:pRg st="4" end="4"/>
                                            </p:txEl>
                                          </p:spTgt>
                                        </p:tgtEl>
                                        <p:attrNameLst>
                                          <p:attrName>style.fontStyle</p:attrName>
                                        </p:attrNameLst>
                                      </p:cBhvr>
                                      <p:to>
                                        <p:strVal val="normal"/>
                                      </p:to>
                                    </p:set>
                                    <p:set>
                                      <p:cBhvr override="childStyle">
                                        <p:cTn id="29" dur="indefinite"/>
                                        <p:tgtEl>
                                          <p:spTgt spid="31747">
                                            <p:txEl>
                                              <p:pRg st="4" end="4"/>
                                            </p:txEl>
                                          </p:spTgt>
                                        </p:tgtEl>
                                        <p:attrNameLst>
                                          <p:attrName>style.fontWeight</p:attrName>
                                        </p:attrNameLst>
                                      </p:cBhvr>
                                      <p:to>
                                        <p:strVal val="bold"/>
                                      </p:to>
                                    </p:set>
                                    <p:set>
                                      <p:cBhvr override="childStyle">
                                        <p:cTn id="30" dur="indefinite"/>
                                        <p:tgtEl>
                                          <p:spTgt spid="31747">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31747">
                                            <p:txEl>
                                              <p:pRg st="5" end="5"/>
                                            </p:txEl>
                                          </p:spTgt>
                                        </p:tgtEl>
                                        <p:attrNameLst>
                                          <p:attrName>style.fontStyle</p:attrName>
                                        </p:attrNameLst>
                                      </p:cBhvr>
                                      <p:to>
                                        <p:strVal val="normal"/>
                                      </p:to>
                                    </p:set>
                                    <p:set>
                                      <p:cBhvr override="childStyle">
                                        <p:cTn id="35" dur="indefinite"/>
                                        <p:tgtEl>
                                          <p:spTgt spid="31747">
                                            <p:txEl>
                                              <p:pRg st="5" end="5"/>
                                            </p:txEl>
                                          </p:spTgt>
                                        </p:tgtEl>
                                        <p:attrNameLst>
                                          <p:attrName>style.fontWeight</p:attrName>
                                        </p:attrNameLst>
                                      </p:cBhvr>
                                      <p:to>
                                        <p:strVal val="bold"/>
                                      </p:to>
                                    </p:set>
                                    <p:set>
                                      <p:cBhvr override="childStyle">
                                        <p:cTn id="36" dur="indefinite"/>
                                        <p:tgtEl>
                                          <p:spTgt spid="31747">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31747">
                                            <p:txEl>
                                              <p:pRg st="6" end="6"/>
                                            </p:txEl>
                                          </p:spTgt>
                                        </p:tgtEl>
                                        <p:attrNameLst>
                                          <p:attrName>style.fontStyle</p:attrName>
                                        </p:attrNameLst>
                                      </p:cBhvr>
                                      <p:to>
                                        <p:strVal val="normal"/>
                                      </p:to>
                                    </p:set>
                                    <p:set>
                                      <p:cBhvr override="childStyle">
                                        <p:cTn id="41" dur="indefinite"/>
                                        <p:tgtEl>
                                          <p:spTgt spid="31747">
                                            <p:txEl>
                                              <p:pRg st="6" end="6"/>
                                            </p:txEl>
                                          </p:spTgt>
                                        </p:tgtEl>
                                        <p:attrNameLst>
                                          <p:attrName>style.fontWeight</p:attrName>
                                        </p:attrNameLst>
                                      </p:cBhvr>
                                      <p:to>
                                        <p:strVal val="bold"/>
                                      </p:to>
                                    </p:set>
                                    <p:set>
                                      <p:cBhvr override="childStyle">
                                        <p:cTn id="42" dur="indefinite"/>
                                        <p:tgtEl>
                                          <p:spTgt spid="317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1800</TotalTime>
  <Words>2020</Words>
  <Application>Microsoft Office PowerPoint</Application>
  <PresentationFormat>On-screen Show (4:3)</PresentationFormat>
  <Paragraphs>427</Paragraphs>
  <Slides>35</Slides>
  <Notes>25</Notes>
  <HiddenSlides>1</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QAD 2010 Template</vt:lpstr>
      <vt:lpstr>Reporting Framework Administration</vt:lpstr>
      <vt:lpstr>Session Objectives</vt:lpstr>
      <vt:lpstr>System Configuration: client-session.xml</vt:lpstr>
      <vt:lpstr>Report Data Source Provider Settings</vt:lpstr>
      <vt:lpstr>Data Source Provider Settings – Change For Financials</vt:lpstr>
      <vt:lpstr>rptAdmin and rptDsgn Roles / Groups</vt:lpstr>
      <vt:lpstr>rptAdmin and rptDsgn Roles / Groups</vt:lpstr>
      <vt:lpstr>Program Authorization Matrix</vt:lpstr>
      <vt:lpstr>Adding a Report to the Menu</vt:lpstr>
      <vt:lpstr>Exercise</vt:lpstr>
      <vt:lpstr>Scheduled Reports</vt:lpstr>
      <vt:lpstr>Scheduled Reports</vt:lpstr>
      <vt:lpstr>Scheduled Reports</vt:lpstr>
      <vt:lpstr>Reporting Framework Rendering Architecture</vt:lpstr>
      <vt:lpstr>Scheduled Report Server- Architecture</vt:lpstr>
      <vt:lpstr>Batch Processor - Internal Design</vt:lpstr>
      <vt:lpstr>Scheduled Report Server</vt:lpstr>
      <vt:lpstr>Scheduled Reports</vt:lpstr>
      <vt:lpstr>Scheduled Report Status</vt:lpstr>
      <vt:lpstr>Scheduled Report Administration</vt:lpstr>
      <vt:lpstr>Scheduled Report Administration</vt:lpstr>
      <vt:lpstr>Scheduled Report Administration</vt:lpstr>
      <vt:lpstr>Printer Setup</vt:lpstr>
      <vt:lpstr>Using Printer Setup Maintenance</vt:lpstr>
      <vt:lpstr>Email SMTP Settings</vt:lpstr>
      <vt:lpstr>Email Template File</vt:lpstr>
      <vt:lpstr>Scheduled Report Administration</vt:lpstr>
      <vt:lpstr>Scheduled Report Administration</vt:lpstr>
      <vt:lpstr>End User Report Scheduling</vt:lpstr>
      <vt:lpstr>Scheduled Report Browse</vt:lpstr>
      <vt:lpstr>Scheduled Report History Browse</vt:lpstr>
      <vt:lpstr>Scheduled Report Maintenance</vt:lpstr>
      <vt:lpstr>Scheduled Reports: Exercise</vt:lpstr>
      <vt:lpstr>Scheduled Reports: 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njm</cp:lastModifiedBy>
  <cp:revision>156</cp:revision>
  <dcterms:created xsi:type="dcterms:W3CDTF">2009-06-03T18:07:02Z</dcterms:created>
  <dcterms:modified xsi:type="dcterms:W3CDTF">2011-12-17T01:57:54Z</dcterms:modified>
</cp:coreProperties>
</file>