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89" r:id="rId1"/>
  </p:sldMasterIdLst>
  <p:notesMasterIdLst>
    <p:notesMasterId r:id="rId14"/>
  </p:notesMasterIdLst>
  <p:handoutMasterIdLst>
    <p:handoutMasterId r:id="rId15"/>
  </p:handoutMasterIdLst>
  <p:sldIdLst>
    <p:sldId id="257" r:id="rId2"/>
    <p:sldId id="258" r:id="rId3"/>
    <p:sldId id="280" r:id="rId4"/>
    <p:sldId id="271" r:id="rId5"/>
    <p:sldId id="272" r:id="rId6"/>
    <p:sldId id="273" r:id="rId7"/>
    <p:sldId id="274" r:id="rId8"/>
    <p:sldId id="275" r:id="rId9"/>
    <p:sldId id="276" r:id="rId10"/>
    <p:sldId id="277" r:id="rId11"/>
    <p:sldId id="278" r:id="rId12"/>
    <p:sldId id="279" r:id="rId13"/>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5788BE"/>
    <a:srgbClr val="000099"/>
    <a:srgbClr val="006600"/>
    <a:srgbClr val="FFCC00"/>
    <a:srgbClr val="009900"/>
    <a:srgbClr val="800080"/>
    <a:srgbClr val="FF9933"/>
    <a:srgbClr val="5A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p:scale>
          <a:sx n="100" d="100"/>
          <a:sy n="100" d="100"/>
        </p:scale>
        <p:origin x="-216" y="-174"/>
      </p:cViewPr>
      <p:guideLst>
        <p:guide orient="horz" pos="2146"/>
        <p:guide orient="horz"/>
        <p:guide pos="2883"/>
      </p:guideLst>
    </p:cSldViewPr>
  </p:slid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r>
              <a:rPr lang="en-US"/>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fld id="{5D2AD546-8188-4CFB-AF85-481E892D49B2}" type="datetime1">
              <a:rPr lang="en-US"/>
              <a:pPr>
                <a:defRPr/>
              </a:pPr>
              <a:t>1/5/2011</a:t>
            </a:fld>
            <a:endParaRPr lang="en-US"/>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4F574E5F-4DDA-4B63-8FBE-7200075DEF69}"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15363"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fld id="{F31DD628-2EDB-47BB-BA33-02F35FC341A3}" type="datetime1">
              <a:rPr lang="en-US"/>
              <a:pPr>
                <a:defRPr/>
              </a:pPr>
              <a:t>1/5/2011</a:t>
            </a:fld>
            <a:endParaRPr lang="en-US"/>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1D60E5D9-9D6B-473F-A6C1-6D918D72E2BF}" type="slidenum">
              <a:rPr lang="en-US"/>
              <a:pPr>
                <a:defRPr/>
              </a:pPr>
              <a:t>‹#›</a:t>
            </a:fld>
            <a:endParaRPr lang="en-US"/>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2009-SS-01IN-</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2009-SS-01IN-</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2009-SS-01IN-</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2009-SS-01IN-</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2009-SS-01IN-</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2009-SS-01IN-</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39938" name="Rectangle 2"/>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39939" name="Rectangle 3"/>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10100" y="1500188"/>
            <a:ext cx="4000500" cy="5053012"/>
          </a:xfrm>
        </p:spPr>
        <p:txBody>
          <a:bodyPr/>
          <a:lstStyle/>
          <a:p>
            <a:pPr lvl="0"/>
            <a:endParaRPr lang="en-US" noProof="0" smtClean="0"/>
          </a:p>
        </p:txBody>
      </p:sp>
      <p:sp>
        <p:nvSpPr>
          <p:cNvPr id="5" name="Rectangle 8"/>
          <p:cNvSpPr>
            <a:spLocks noGrp="1" noChangeArrowheads="1"/>
          </p:cNvSpPr>
          <p:nvPr>
            <p:ph type="ftr" sz="quarter" idx="10"/>
          </p:nvPr>
        </p:nvSpPr>
        <p:spPr>
          <a:ln/>
        </p:spPr>
        <p:txBody>
          <a:bodyPr/>
          <a:lstStyle>
            <a:lvl1pPr>
              <a:defRPr/>
            </a:lvl1pPr>
          </a:lstStyle>
          <a:p>
            <a:pPr>
              <a:defRPr/>
            </a:pPr>
            <a:r>
              <a:rPr lang="en-US"/>
              <a:t>2009-SS-01IN-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2009-SS-01IN-</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4.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oleObject" Target="../embeddings/oleObject4.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vmlDrawing" Target="../drawings/vmlDrawing3.vml"/><Relationship Id="rId4" Type="http://schemas.openxmlformats.org/officeDocument/2006/relationships/oleObject" Target="../embeddings/oleObject5.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6.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9"/>
          <p:cNvSpPr>
            <a:spLocks noGrp="1" noChangeArrowheads="1"/>
          </p:cNvSpPr>
          <p:nvPr>
            <p:ph type="title"/>
          </p:nvPr>
        </p:nvSpPr>
        <p:spPr/>
        <p:txBody>
          <a:bodyPr/>
          <a:lstStyle/>
          <a:p>
            <a:pPr eaLnBrk="1" hangingPunct="1"/>
            <a:r>
              <a:rPr lang="en-US" smtClean="0"/>
              <a:t>Supplier Schedules</a:t>
            </a:r>
          </a:p>
        </p:txBody>
      </p:sp>
      <p:sp>
        <p:nvSpPr>
          <p:cNvPr id="9219" name="Rectangle 10"/>
          <p:cNvSpPr>
            <a:spLocks noGrp="1" noChangeArrowheads="1"/>
          </p:cNvSpPr>
          <p:nvPr>
            <p:ph type="body" sz="quarter" idx="10"/>
          </p:nvPr>
        </p:nvSpPr>
        <p:spPr/>
        <p:txBody>
          <a:bodyPr/>
          <a:lstStyle/>
          <a:p>
            <a:pPr eaLnBrk="1" hangingPunct="1"/>
            <a:r>
              <a:rPr lang="en-US" sz="1800" smtClean="0"/>
              <a:t>QAD Enterprise Applications</a:t>
            </a:r>
            <a:endParaRPr lang="en-US" smtClean="0"/>
          </a:p>
        </p:txBody>
      </p:sp>
      <p:sp>
        <p:nvSpPr>
          <p:cNvPr id="4" name="Text Placeholder 3"/>
          <p:cNvSpPr>
            <a:spLocks noGrp="1"/>
          </p:cNvSpPr>
          <p:nvPr>
            <p:ph type="body" sz="quarter" idx="11"/>
          </p:nvPr>
        </p:nvSpPr>
        <p:spPr/>
        <p:txBody>
          <a:bodyPr/>
          <a:lstStyle/>
          <a:p>
            <a:r>
              <a:rPr lang="en-US" dirty="0" smtClean="0"/>
              <a:t>Training Presentation</a:t>
            </a:r>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Grp="1" noChangeArrowheads="1"/>
          </p:cNvSpPr>
          <p:nvPr>
            <p:ph type="title"/>
          </p:nvPr>
        </p:nvSpPr>
        <p:spPr/>
        <p:txBody>
          <a:bodyPr/>
          <a:lstStyle/>
          <a:p>
            <a:pPr eaLnBrk="1" hangingPunct="1"/>
            <a:r>
              <a:rPr lang="en-US" smtClean="0">
                <a:latin typeface="+mj-lt"/>
              </a:rPr>
              <a:t>Incoming Process Flow</a:t>
            </a:r>
          </a:p>
        </p:txBody>
      </p:sp>
      <p:sp>
        <p:nvSpPr>
          <p:cNvPr id="6147" name="Footer Placeholder 3"/>
          <p:cNvSpPr>
            <a:spLocks noGrp="1"/>
          </p:cNvSpPr>
          <p:nvPr>
            <p:ph type="ftr" sz="quarter" idx="10"/>
          </p:nvPr>
        </p:nvSpPr>
        <p:spPr>
          <a:noFill/>
        </p:spPr>
        <p:txBody>
          <a:bodyPr/>
          <a:lstStyle/>
          <a:p>
            <a:r>
              <a:rPr lang="en-US" smtClean="0">
                <a:latin typeface="+mj-lt"/>
              </a:rPr>
              <a:t>SS-01IN-100</a:t>
            </a:r>
          </a:p>
        </p:txBody>
      </p:sp>
      <p:sp>
        <p:nvSpPr>
          <p:cNvPr id="6199" name="AutoShape 6"/>
          <p:cNvSpPr>
            <a:spLocks noChangeArrowheads="1"/>
          </p:cNvSpPr>
          <p:nvPr/>
        </p:nvSpPr>
        <p:spPr bwMode="auto">
          <a:xfrm>
            <a:off x="5257009" y="5641650"/>
            <a:ext cx="2286000" cy="571825"/>
          </a:xfrm>
          <a:prstGeom prst="roundRect">
            <a:avLst>
              <a:gd name="adj" fmla="val 16667"/>
            </a:avLst>
          </a:prstGeom>
          <a:solidFill>
            <a:schemeClr val="bg1"/>
          </a:solidFill>
          <a:ln w="12700">
            <a:solidFill>
              <a:schemeClr val="tx2"/>
            </a:solidFill>
            <a:round/>
            <a:headEnd/>
            <a:tailEnd/>
          </a:ln>
        </p:spPr>
        <p:txBody>
          <a:bodyPr wrap="square" lIns="0" rIns="0" anchor="ctr"/>
          <a:lstStyle/>
          <a:p>
            <a:r>
              <a:rPr kumimoji="1" lang="en-US" sz="1800" b="1" dirty="0">
                <a:solidFill>
                  <a:srgbClr val="5A87C6"/>
                </a:solidFill>
                <a:latin typeface="+mj-lt"/>
              </a:rPr>
              <a:t>Confirm </a:t>
            </a:r>
            <a:r>
              <a:rPr kumimoji="1" lang="en-US" sz="1800" b="1" dirty="0" smtClean="0">
                <a:solidFill>
                  <a:srgbClr val="5A87C6"/>
                </a:solidFill>
                <a:latin typeface="+mj-lt"/>
              </a:rPr>
              <a:t>Receipt</a:t>
            </a:r>
            <a:endParaRPr kumimoji="1" lang="en-US" sz="1800" b="1" dirty="0">
              <a:solidFill>
                <a:srgbClr val="5A87C6"/>
              </a:solidFill>
              <a:latin typeface="+mj-lt"/>
            </a:endParaRPr>
          </a:p>
        </p:txBody>
      </p:sp>
      <p:sp>
        <p:nvSpPr>
          <p:cNvPr id="6184" name="Rectangle 10"/>
          <p:cNvSpPr>
            <a:spLocks noChangeArrowheads="1"/>
          </p:cNvSpPr>
          <p:nvPr/>
        </p:nvSpPr>
        <p:spPr bwMode="auto">
          <a:xfrm>
            <a:off x="507998" y="2506980"/>
            <a:ext cx="2640147" cy="365760"/>
          </a:xfrm>
          <a:prstGeom prst="rect">
            <a:avLst/>
          </a:prstGeom>
          <a:noFill/>
          <a:ln w="12700">
            <a:noFill/>
            <a:miter lim="800000"/>
            <a:headEnd/>
            <a:tailEnd/>
          </a:ln>
        </p:spPr>
        <p:txBody>
          <a:bodyPr wrap="none" lIns="90488" tIns="44450" rIns="90488" bIns="44450">
            <a:spAutoFit/>
          </a:bodyPr>
          <a:lstStyle/>
          <a:p>
            <a:pPr algn="l" eaLnBrk="0" hangingPunct="0"/>
            <a:r>
              <a:rPr kumimoji="1" lang="en-US" sz="1800" b="1" dirty="0">
                <a:solidFill>
                  <a:srgbClr val="5A87C6"/>
                </a:solidFill>
                <a:latin typeface="+mj-lt"/>
              </a:rPr>
              <a:t> Supplier - Ships Order</a:t>
            </a:r>
          </a:p>
        </p:txBody>
      </p:sp>
      <p:grpSp>
        <p:nvGrpSpPr>
          <p:cNvPr id="161" name="Group 160"/>
          <p:cNvGrpSpPr/>
          <p:nvPr/>
        </p:nvGrpSpPr>
        <p:grpSpPr>
          <a:xfrm>
            <a:off x="566737" y="1512620"/>
            <a:ext cx="2522538" cy="910166"/>
            <a:chOff x="723900" y="1160195"/>
            <a:chExt cx="2522538" cy="910166"/>
          </a:xfrm>
        </p:grpSpPr>
        <p:sp>
          <p:nvSpPr>
            <p:cNvPr id="6186" name="Freeform 12"/>
            <p:cNvSpPr>
              <a:spLocks/>
            </p:cNvSpPr>
            <p:nvPr/>
          </p:nvSpPr>
          <p:spPr bwMode="auto">
            <a:xfrm flipH="1">
              <a:off x="723900" y="1638449"/>
              <a:ext cx="983079" cy="420790"/>
            </a:xfrm>
            <a:custGeom>
              <a:avLst/>
              <a:gdLst>
                <a:gd name="T0" fmla="*/ 0 w 470"/>
                <a:gd name="T1" fmla="*/ 226 h 227"/>
                <a:gd name="T2" fmla="*/ 91 w 470"/>
                <a:gd name="T3" fmla="*/ 21 h 227"/>
                <a:gd name="T4" fmla="*/ 469 w 470"/>
                <a:gd name="T5" fmla="*/ 0 h 227"/>
                <a:gd name="T6" fmla="*/ 469 w 470"/>
                <a:gd name="T7" fmla="*/ 90 h 227"/>
                <a:gd name="T8" fmla="*/ 75 w 470"/>
                <a:gd name="T9" fmla="*/ 226 h 227"/>
                <a:gd name="T10" fmla="*/ 0 w 470"/>
                <a:gd name="T11" fmla="*/ 226 h 227"/>
                <a:gd name="T12" fmla="*/ 0 60000 65536"/>
                <a:gd name="T13" fmla="*/ 0 60000 65536"/>
                <a:gd name="T14" fmla="*/ 0 60000 65536"/>
                <a:gd name="T15" fmla="*/ 0 60000 65536"/>
                <a:gd name="T16" fmla="*/ 0 60000 65536"/>
                <a:gd name="T17" fmla="*/ 0 60000 65536"/>
                <a:gd name="T18" fmla="*/ 0 w 470"/>
                <a:gd name="T19" fmla="*/ 0 h 227"/>
                <a:gd name="T20" fmla="*/ 470 w 470"/>
                <a:gd name="T21" fmla="*/ 227 h 227"/>
              </a:gdLst>
              <a:ahLst/>
              <a:cxnLst>
                <a:cxn ang="T12">
                  <a:pos x="T0" y="T1"/>
                </a:cxn>
                <a:cxn ang="T13">
                  <a:pos x="T2" y="T3"/>
                </a:cxn>
                <a:cxn ang="T14">
                  <a:pos x="T4" y="T5"/>
                </a:cxn>
                <a:cxn ang="T15">
                  <a:pos x="T6" y="T7"/>
                </a:cxn>
                <a:cxn ang="T16">
                  <a:pos x="T8" y="T9"/>
                </a:cxn>
                <a:cxn ang="T17">
                  <a:pos x="T10" y="T11"/>
                </a:cxn>
              </a:cxnLst>
              <a:rect l="T18" t="T19" r="T20" b="T21"/>
              <a:pathLst>
                <a:path w="470" h="227">
                  <a:moveTo>
                    <a:pt x="0" y="226"/>
                  </a:moveTo>
                  <a:lnTo>
                    <a:pt x="91" y="21"/>
                  </a:lnTo>
                  <a:lnTo>
                    <a:pt x="469" y="0"/>
                  </a:lnTo>
                  <a:lnTo>
                    <a:pt x="469" y="90"/>
                  </a:lnTo>
                  <a:lnTo>
                    <a:pt x="75" y="226"/>
                  </a:lnTo>
                  <a:lnTo>
                    <a:pt x="0" y="226"/>
                  </a:lnTo>
                </a:path>
              </a:pathLst>
            </a:custGeom>
            <a:solidFill>
              <a:schemeClr val="bg1">
                <a:lumMod val="75000"/>
              </a:schemeClr>
            </a:solidFill>
            <a:ln w="12700" cap="rnd">
              <a:noFill/>
              <a:round/>
              <a:headEnd/>
              <a:tailEnd type="triangle" w="med" len="med"/>
            </a:ln>
          </p:spPr>
          <p:txBody>
            <a:bodyPr/>
            <a:lstStyle/>
            <a:p>
              <a:endParaRPr lang="en-US">
                <a:latin typeface="+mj-lt"/>
              </a:endParaRPr>
            </a:p>
          </p:txBody>
        </p:sp>
        <p:sp>
          <p:nvSpPr>
            <p:cNvPr id="6187" name="AutoShape 13"/>
            <p:cNvSpPr>
              <a:spLocks noChangeArrowheads="1"/>
            </p:cNvSpPr>
            <p:nvPr/>
          </p:nvSpPr>
          <p:spPr bwMode="auto">
            <a:xfrm flipH="1">
              <a:off x="2604299" y="1701475"/>
              <a:ext cx="642139" cy="268786"/>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latin typeface="+mj-lt"/>
              </a:endParaRPr>
            </a:p>
          </p:txBody>
        </p:sp>
        <p:sp>
          <p:nvSpPr>
            <p:cNvPr id="6188" name="AutoShape 14"/>
            <p:cNvSpPr>
              <a:spLocks noChangeArrowheads="1"/>
            </p:cNvSpPr>
            <p:nvPr/>
          </p:nvSpPr>
          <p:spPr bwMode="auto">
            <a:xfrm flipH="1">
              <a:off x="1378589" y="1477177"/>
              <a:ext cx="1349119" cy="587622"/>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latin typeface="+mj-lt"/>
              </a:endParaRPr>
            </a:p>
          </p:txBody>
        </p:sp>
        <p:sp>
          <p:nvSpPr>
            <p:cNvPr id="6189" name="AutoShape 15"/>
            <p:cNvSpPr>
              <a:spLocks noChangeArrowheads="1"/>
            </p:cNvSpPr>
            <p:nvPr/>
          </p:nvSpPr>
          <p:spPr bwMode="auto">
            <a:xfrm flipH="1">
              <a:off x="1738354" y="1703329"/>
              <a:ext cx="181974" cy="55611"/>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6190" name="AutoShape 16"/>
            <p:cNvSpPr>
              <a:spLocks noChangeArrowheads="1"/>
            </p:cNvSpPr>
            <p:nvPr/>
          </p:nvSpPr>
          <p:spPr bwMode="auto">
            <a:xfrm flipH="1">
              <a:off x="2022819" y="1703329"/>
              <a:ext cx="181974" cy="55611"/>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6191" name="Rectangle 17"/>
            <p:cNvSpPr>
              <a:spLocks noChangeArrowheads="1"/>
            </p:cNvSpPr>
            <p:nvPr/>
          </p:nvSpPr>
          <p:spPr bwMode="auto">
            <a:xfrm flipH="1">
              <a:off x="2259176" y="1883137"/>
              <a:ext cx="313749" cy="176101"/>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6192" name="Rectangle 18"/>
            <p:cNvSpPr>
              <a:spLocks noChangeArrowheads="1"/>
            </p:cNvSpPr>
            <p:nvPr/>
          </p:nvSpPr>
          <p:spPr bwMode="auto">
            <a:xfrm flipH="1">
              <a:off x="1700704" y="1888699"/>
              <a:ext cx="313749" cy="174248"/>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6193" name="AutoShape 19"/>
            <p:cNvSpPr>
              <a:spLocks noChangeArrowheads="1"/>
            </p:cNvSpPr>
            <p:nvPr/>
          </p:nvSpPr>
          <p:spPr bwMode="auto">
            <a:xfrm flipH="1">
              <a:off x="2330292" y="1710743"/>
              <a:ext cx="181974" cy="53757"/>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6194" name="Rectangle 20"/>
            <p:cNvSpPr>
              <a:spLocks noChangeArrowheads="1"/>
            </p:cNvSpPr>
            <p:nvPr/>
          </p:nvSpPr>
          <p:spPr bwMode="auto">
            <a:xfrm flipH="1">
              <a:off x="3020539" y="1851625"/>
              <a:ext cx="98308" cy="118637"/>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6195" name="AutoShape 21" descr="Horizontal brick"/>
            <p:cNvSpPr>
              <a:spLocks noChangeArrowheads="1"/>
            </p:cNvSpPr>
            <p:nvPr/>
          </p:nvSpPr>
          <p:spPr bwMode="auto">
            <a:xfrm flipH="1">
              <a:off x="2819740" y="1160195"/>
              <a:ext cx="104583" cy="574647"/>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a:latin typeface="+mj-lt"/>
              </a:endParaRPr>
            </a:p>
          </p:txBody>
        </p:sp>
        <p:sp>
          <p:nvSpPr>
            <p:cNvPr id="6196" name="AutoShape 22"/>
            <p:cNvSpPr>
              <a:spLocks noChangeArrowheads="1"/>
            </p:cNvSpPr>
            <p:nvPr/>
          </p:nvSpPr>
          <p:spPr bwMode="auto">
            <a:xfrm flipH="1">
              <a:off x="2039552" y="1447518"/>
              <a:ext cx="223807" cy="111222"/>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latin typeface="+mj-lt"/>
              </a:endParaRPr>
            </a:p>
          </p:txBody>
        </p:sp>
        <p:sp>
          <p:nvSpPr>
            <p:cNvPr id="6197" name="AutoShape 23"/>
            <p:cNvSpPr>
              <a:spLocks noChangeArrowheads="1"/>
            </p:cNvSpPr>
            <p:nvPr/>
          </p:nvSpPr>
          <p:spPr bwMode="auto">
            <a:xfrm flipH="1">
              <a:off x="1771820" y="1390054"/>
              <a:ext cx="50200" cy="135320"/>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latin typeface="+mj-lt"/>
              </a:endParaRPr>
            </a:p>
          </p:txBody>
        </p:sp>
        <p:sp>
          <p:nvSpPr>
            <p:cNvPr id="6198" name="Freeform 24"/>
            <p:cNvSpPr>
              <a:spLocks/>
            </p:cNvSpPr>
            <p:nvPr/>
          </p:nvSpPr>
          <p:spPr bwMode="auto">
            <a:xfrm flipH="1">
              <a:off x="1370222" y="1471616"/>
              <a:ext cx="169424" cy="598745"/>
            </a:xfrm>
            <a:custGeom>
              <a:avLst/>
              <a:gdLst>
                <a:gd name="T0" fmla="*/ 0 w 81"/>
                <a:gd name="T1" fmla="*/ 322 h 323"/>
                <a:gd name="T2" fmla="*/ 0 w 81"/>
                <a:gd name="T3" fmla="*/ 80 h 323"/>
                <a:gd name="T4" fmla="*/ 80 w 81"/>
                <a:gd name="T5" fmla="*/ 0 h 323"/>
                <a:gd name="T6" fmla="*/ 80 w 81"/>
                <a:gd name="T7" fmla="*/ 245 h 323"/>
                <a:gd name="T8" fmla="*/ 0 w 81"/>
                <a:gd name="T9" fmla="*/ 322 h 323"/>
                <a:gd name="T10" fmla="*/ 0 60000 65536"/>
                <a:gd name="T11" fmla="*/ 0 60000 65536"/>
                <a:gd name="T12" fmla="*/ 0 60000 65536"/>
                <a:gd name="T13" fmla="*/ 0 60000 65536"/>
                <a:gd name="T14" fmla="*/ 0 60000 65536"/>
                <a:gd name="T15" fmla="*/ 0 w 81"/>
                <a:gd name="T16" fmla="*/ 0 h 323"/>
                <a:gd name="T17" fmla="*/ 81 w 81"/>
                <a:gd name="T18" fmla="*/ 323 h 323"/>
              </a:gdLst>
              <a:ahLst/>
              <a:cxnLst>
                <a:cxn ang="T10">
                  <a:pos x="T0" y="T1"/>
                </a:cxn>
                <a:cxn ang="T11">
                  <a:pos x="T2" y="T3"/>
                </a:cxn>
                <a:cxn ang="T12">
                  <a:pos x="T4" y="T5"/>
                </a:cxn>
                <a:cxn ang="T13">
                  <a:pos x="T6" y="T7"/>
                </a:cxn>
                <a:cxn ang="T14">
                  <a:pos x="T8" y="T9"/>
                </a:cxn>
              </a:cxnLst>
              <a:rect l="T15" t="T16" r="T17" b="T18"/>
              <a:pathLst>
                <a:path w="81" h="323">
                  <a:moveTo>
                    <a:pt x="0" y="322"/>
                  </a:moveTo>
                  <a:lnTo>
                    <a:pt x="0" y="80"/>
                  </a:lnTo>
                  <a:lnTo>
                    <a:pt x="80" y="0"/>
                  </a:lnTo>
                  <a:lnTo>
                    <a:pt x="80" y="245"/>
                  </a:lnTo>
                  <a:lnTo>
                    <a:pt x="0" y="322"/>
                  </a:lnTo>
                </a:path>
              </a:pathLst>
            </a:custGeom>
            <a:solidFill>
              <a:srgbClr val="FCD599"/>
            </a:solidFill>
            <a:ln w="12700" cap="rnd">
              <a:solidFill>
                <a:schemeClr val="tx1"/>
              </a:solidFill>
              <a:round/>
              <a:headEnd/>
              <a:tailEnd/>
            </a:ln>
          </p:spPr>
          <p:txBody>
            <a:bodyPr/>
            <a:lstStyle/>
            <a:p>
              <a:endParaRPr lang="en-US">
                <a:latin typeface="+mj-lt"/>
              </a:endParaRPr>
            </a:p>
          </p:txBody>
        </p:sp>
      </p:grpSp>
      <p:sp>
        <p:nvSpPr>
          <p:cNvPr id="6181" name="Rectangle 29"/>
          <p:cNvSpPr>
            <a:spLocks noChangeArrowheads="1"/>
          </p:cNvSpPr>
          <p:nvPr/>
        </p:nvSpPr>
        <p:spPr bwMode="auto">
          <a:xfrm>
            <a:off x="4800600" y="2506980"/>
            <a:ext cx="3196389" cy="339067"/>
          </a:xfrm>
          <a:prstGeom prst="rect">
            <a:avLst/>
          </a:prstGeom>
          <a:noFill/>
          <a:ln w="12700">
            <a:noFill/>
            <a:miter lim="800000"/>
            <a:headEnd/>
            <a:tailEnd/>
          </a:ln>
        </p:spPr>
        <p:txBody>
          <a:bodyPr wrap="none" lIns="90488" tIns="44450" rIns="90488" bIns="44450">
            <a:spAutoFit/>
          </a:bodyPr>
          <a:lstStyle/>
          <a:p>
            <a:pPr eaLnBrk="0" hangingPunct="0">
              <a:lnSpc>
                <a:spcPct val="90000"/>
              </a:lnSpc>
            </a:pPr>
            <a:r>
              <a:rPr kumimoji="1" lang="en-GB" sz="1800" b="1" dirty="0">
                <a:solidFill>
                  <a:srgbClr val="5A87C6"/>
                </a:solidFill>
                <a:latin typeface="+mj-lt"/>
              </a:rPr>
              <a:t>Customer - Receives Order</a:t>
            </a:r>
          </a:p>
        </p:txBody>
      </p:sp>
      <p:cxnSp>
        <p:nvCxnSpPr>
          <p:cNvPr id="6179" name="AutoShape 31"/>
          <p:cNvCxnSpPr>
            <a:cxnSpLocks noChangeShapeType="1"/>
            <a:stCxn id="6181" idx="2"/>
            <a:endCxn id="6164" idx="0"/>
          </p:cNvCxnSpPr>
          <p:nvPr/>
        </p:nvCxnSpPr>
        <p:spPr bwMode="auto">
          <a:xfrm rot="16200000" flipH="1">
            <a:off x="6877609" y="2367233"/>
            <a:ext cx="421621" cy="1379248"/>
          </a:xfrm>
          <a:prstGeom prst="bentConnector3">
            <a:avLst>
              <a:gd name="adj1" fmla="val 50000"/>
            </a:avLst>
          </a:prstGeom>
          <a:noFill/>
          <a:ln w="38100">
            <a:solidFill>
              <a:schemeClr val="tx2"/>
            </a:solidFill>
            <a:miter lim="800000"/>
            <a:headEnd/>
            <a:tailEnd type="triangle" w="med" len="med"/>
          </a:ln>
        </p:spPr>
      </p:cxnSp>
      <p:cxnSp>
        <p:nvCxnSpPr>
          <p:cNvPr id="6180" name="AutoShape 32"/>
          <p:cNvCxnSpPr>
            <a:cxnSpLocks noChangeShapeType="1"/>
            <a:stCxn id="6181" idx="2"/>
            <a:endCxn id="6175" idx="0"/>
          </p:cNvCxnSpPr>
          <p:nvPr/>
        </p:nvCxnSpPr>
        <p:spPr bwMode="auto">
          <a:xfrm rot="5400000">
            <a:off x="5479375" y="2348247"/>
            <a:ext cx="421621" cy="1417220"/>
          </a:xfrm>
          <a:prstGeom prst="bentConnector3">
            <a:avLst>
              <a:gd name="adj1" fmla="val 50000"/>
            </a:avLst>
          </a:prstGeom>
          <a:noFill/>
          <a:ln w="38100">
            <a:solidFill>
              <a:schemeClr val="tx2"/>
            </a:solidFill>
            <a:miter lim="800000"/>
            <a:headEnd/>
            <a:tailEnd type="triangle" w="med" len="med"/>
          </a:ln>
        </p:spPr>
      </p:cxnSp>
      <p:sp>
        <p:nvSpPr>
          <p:cNvPr id="6175" name="AutoShape 35"/>
          <p:cNvSpPr>
            <a:spLocks noChangeArrowheads="1"/>
          </p:cNvSpPr>
          <p:nvPr/>
        </p:nvSpPr>
        <p:spPr bwMode="auto">
          <a:xfrm>
            <a:off x="3838575" y="3267668"/>
            <a:ext cx="2286000" cy="571825"/>
          </a:xfrm>
          <a:prstGeom prst="roundRect">
            <a:avLst>
              <a:gd name="adj" fmla="val 16667"/>
            </a:avLst>
          </a:prstGeom>
          <a:solidFill>
            <a:schemeClr val="bg1"/>
          </a:solidFill>
          <a:ln w="12700">
            <a:solidFill>
              <a:schemeClr val="tx2"/>
            </a:solidFill>
            <a:round/>
            <a:headEnd/>
            <a:tailEnd/>
          </a:ln>
        </p:spPr>
        <p:txBody>
          <a:bodyPr wrap="square" lIns="0" rIns="0" anchor="ctr"/>
          <a:lstStyle/>
          <a:p>
            <a:r>
              <a:rPr kumimoji="1" lang="en-US" sz="1800" b="1" dirty="0" smtClean="0">
                <a:solidFill>
                  <a:srgbClr val="5A87C6"/>
                </a:solidFill>
                <a:latin typeface="+mj-lt"/>
              </a:rPr>
              <a:t>ASN</a:t>
            </a:r>
          </a:p>
        </p:txBody>
      </p:sp>
      <p:cxnSp>
        <p:nvCxnSpPr>
          <p:cNvPr id="6174" name="AutoShape 37"/>
          <p:cNvCxnSpPr>
            <a:cxnSpLocks noChangeShapeType="1"/>
            <a:stCxn id="6175" idx="2"/>
            <a:endCxn id="6170" idx="0"/>
          </p:cNvCxnSpPr>
          <p:nvPr/>
        </p:nvCxnSpPr>
        <p:spPr bwMode="auto">
          <a:xfrm rot="5400000">
            <a:off x="4838968" y="3982005"/>
            <a:ext cx="285213" cy="1588"/>
          </a:xfrm>
          <a:prstGeom prst="straightConnector1">
            <a:avLst/>
          </a:prstGeom>
          <a:noFill/>
          <a:ln w="38100">
            <a:solidFill>
              <a:schemeClr val="tx2"/>
            </a:solidFill>
            <a:round/>
            <a:headEnd/>
            <a:tailEnd type="triangle" w="med" len="med"/>
          </a:ln>
        </p:spPr>
      </p:cxnSp>
      <p:sp>
        <p:nvSpPr>
          <p:cNvPr id="6170" name="AutoShape 39"/>
          <p:cNvSpPr>
            <a:spLocks noChangeArrowheads="1"/>
          </p:cNvSpPr>
          <p:nvPr/>
        </p:nvSpPr>
        <p:spPr bwMode="auto">
          <a:xfrm>
            <a:off x="3838575" y="4124707"/>
            <a:ext cx="2286000" cy="571824"/>
          </a:xfrm>
          <a:prstGeom prst="roundRect">
            <a:avLst>
              <a:gd name="adj" fmla="val 16667"/>
            </a:avLst>
          </a:prstGeom>
          <a:solidFill>
            <a:schemeClr val="bg1"/>
          </a:solidFill>
          <a:ln w="12700">
            <a:solidFill>
              <a:schemeClr val="tx2"/>
            </a:solidFill>
            <a:round/>
            <a:headEnd/>
            <a:tailEnd/>
          </a:ln>
        </p:spPr>
        <p:txBody>
          <a:bodyPr wrap="square" lIns="0" rIns="0" anchor="ctr"/>
          <a:lstStyle/>
          <a:p>
            <a:pPr eaLnBrk="0" hangingPunct="0"/>
            <a:r>
              <a:rPr kumimoji="1" lang="en-US" sz="1800" b="1" dirty="0">
                <a:solidFill>
                  <a:srgbClr val="5A87C6"/>
                </a:solidFill>
                <a:latin typeface="+mj-lt"/>
              </a:rPr>
              <a:t>QAD Gateway</a:t>
            </a:r>
          </a:p>
          <a:p>
            <a:pPr eaLnBrk="0" hangingPunct="0"/>
            <a:r>
              <a:rPr kumimoji="1" lang="en-US" sz="1800" b="1" dirty="0" smtClean="0">
                <a:solidFill>
                  <a:srgbClr val="5A87C6"/>
                </a:solidFill>
                <a:latin typeface="+mj-lt"/>
              </a:rPr>
              <a:t>Programs</a:t>
            </a:r>
            <a:endParaRPr kumimoji="1" lang="en-US" sz="1800" b="1" dirty="0">
              <a:solidFill>
                <a:srgbClr val="5A87C6"/>
              </a:solidFill>
              <a:latin typeface="+mj-lt"/>
            </a:endParaRPr>
          </a:p>
        </p:txBody>
      </p:sp>
      <p:cxnSp>
        <p:nvCxnSpPr>
          <p:cNvPr id="6172" name="AutoShape 41"/>
          <p:cNvCxnSpPr>
            <a:cxnSpLocks noChangeShapeType="1"/>
            <a:stCxn id="6170" idx="2"/>
            <a:endCxn id="6168" idx="0"/>
          </p:cNvCxnSpPr>
          <p:nvPr/>
        </p:nvCxnSpPr>
        <p:spPr bwMode="auto">
          <a:xfrm rot="5400000">
            <a:off x="4837570" y="4840441"/>
            <a:ext cx="288009" cy="1588"/>
          </a:xfrm>
          <a:prstGeom prst="straightConnector1">
            <a:avLst/>
          </a:prstGeom>
          <a:noFill/>
          <a:ln w="38100">
            <a:solidFill>
              <a:schemeClr val="tx2"/>
            </a:solidFill>
            <a:round/>
            <a:headEnd/>
            <a:tailEnd type="triangle" w="med" len="med"/>
          </a:ln>
        </p:spPr>
      </p:cxnSp>
      <p:sp>
        <p:nvSpPr>
          <p:cNvPr id="6168" name="AutoShape 44"/>
          <p:cNvSpPr>
            <a:spLocks noChangeArrowheads="1"/>
          </p:cNvSpPr>
          <p:nvPr/>
        </p:nvSpPr>
        <p:spPr bwMode="auto">
          <a:xfrm>
            <a:off x="3838575" y="4984541"/>
            <a:ext cx="2286000" cy="571825"/>
          </a:xfrm>
          <a:prstGeom prst="roundRect">
            <a:avLst>
              <a:gd name="adj" fmla="val 16667"/>
            </a:avLst>
          </a:prstGeom>
          <a:solidFill>
            <a:schemeClr val="bg1"/>
          </a:solidFill>
          <a:ln w="12700">
            <a:solidFill>
              <a:schemeClr val="tx2"/>
            </a:solidFill>
            <a:round/>
            <a:headEnd/>
            <a:tailEnd/>
          </a:ln>
        </p:spPr>
        <p:txBody>
          <a:bodyPr wrap="square" lIns="0" rIns="0" anchor="ctr"/>
          <a:lstStyle/>
          <a:p>
            <a:pPr eaLnBrk="0" hangingPunct="0"/>
            <a:r>
              <a:rPr kumimoji="1" lang="en-US" sz="1800" b="1" dirty="0">
                <a:solidFill>
                  <a:srgbClr val="5A87C6"/>
                </a:solidFill>
                <a:latin typeface="+mj-lt"/>
              </a:rPr>
              <a:t>EDI/</a:t>
            </a:r>
            <a:r>
              <a:rPr kumimoji="1" lang="en-US" sz="1800" b="1" dirty="0" err="1">
                <a:solidFill>
                  <a:srgbClr val="5A87C6"/>
                </a:solidFill>
                <a:latin typeface="+mj-lt"/>
              </a:rPr>
              <a:t>ECommerce</a:t>
            </a:r>
            <a:endParaRPr kumimoji="1" lang="en-US" sz="1800" b="1" dirty="0">
              <a:solidFill>
                <a:srgbClr val="5A87C6"/>
              </a:solidFill>
              <a:latin typeface="+mj-lt"/>
            </a:endParaRPr>
          </a:p>
          <a:p>
            <a:pPr eaLnBrk="0" hangingPunct="0"/>
            <a:r>
              <a:rPr kumimoji="1" lang="en-US" sz="1800" b="1" dirty="0">
                <a:solidFill>
                  <a:srgbClr val="5A87C6"/>
                </a:solidFill>
                <a:latin typeface="+mj-lt"/>
              </a:rPr>
              <a:t> Enabling </a:t>
            </a:r>
            <a:r>
              <a:rPr kumimoji="1" lang="en-US" sz="1800" b="1" dirty="0" smtClean="0">
                <a:solidFill>
                  <a:srgbClr val="5A87C6"/>
                </a:solidFill>
                <a:latin typeface="+mj-lt"/>
              </a:rPr>
              <a:t>Software</a:t>
            </a:r>
            <a:endParaRPr kumimoji="1" lang="en-US" sz="1800" b="1" dirty="0">
              <a:solidFill>
                <a:srgbClr val="5A87C6"/>
              </a:solidFill>
              <a:latin typeface="+mj-lt"/>
            </a:endParaRPr>
          </a:p>
        </p:txBody>
      </p:sp>
      <p:cxnSp>
        <p:nvCxnSpPr>
          <p:cNvPr id="6167" name="AutoShape 46"/>
          <p:cNvCxnSpPr>
            <a:cxnSpLocks noChangeShapeType="1"/>
            <a:stCxn id="6168" idx="2"/>
            <a:endCxn id="6199" idx="1"/>
          </p:cNvCxnSpPr>
          <p:nvPr/>
        </p:nvCxnSpPr>
        <p:spPr bwMode="auto">
          <a:xfrm rot="16200000" flipH="1">
            <a:off x="4933694" y="5604247"/>
            <a:ext cx="371197" cy="275434"/>
          </a:xfrm>
          <a:prstGeom prst="bentConnector2">
            <a:avLst/>
          </a:prstGeom>
          <a:noFill/>
          <a:ln w="38100">
            <a:solidFill>
              <a:schemeClr val="tx2"/>
            </a:solidFill>
            <a:miter lim="800000"/>
            <a:headEnd/>
            <a:tailEnd type="triangle" w="med" len="med"/>
          </a:ln>
        </p:spPr>
      </p:cxnSp>
      <p:sp>
        <p:nvSpPr>
          <p:cNvPr id="6164" name="AutoShape 49"/>
          <p:cNvSpPr>
            <a:spLocks noChangeArrowheads="1"/>
          </p:cNvSpPr>
          <p:nvPr/>
        </p:nvSpPr>
        <p:spPr bwMode="auto">
          <a:xfrm>
            <a:off x="6635043" y="3267668"/>
            <a:ext cx="2286000" cy="810901"/>
          </a:xfrm>
          <a:prstGeom prst="roundRect">
            <a:avLst>
              <a:gd name="adj" fmla="val 16667"/>
            </a:avLst>
          </a:prstGeom>
          <a:solidFill>
            <a:schemeClr val="bg1"/>
          </a:solidFill>
          <a:ln w="12700">
            <a:solidFill>
              <a:schemeClr val="tx2"/>
            </a:solidFill>
            <a:round/>
            <a:headEnd/>
            <a:tailEnd/>
          </a:ln>
        </p:spPr>
        <p:txBody>
          <a:bodyPr wrap="square" lIns="0" rIns="0" anchor="ctr"/>
          <a:lstStyle/>
          <a:p>
            <a:pPr eaLnBrk="0" hangingPunct="0"/>
            <a:r>
              <a:rPr kumimoji="1" lang="en-US" sz="1800" b="1" dirty="0">
                <a:solidFill>
                  <a:srgbClr val="5A87C6"/>
                </a:solidFill>
                <a:latin typeface="+mj-lt"/>
              </a:rPr>
              <a:t>Packing List</a:t>
            </a:r>
          </a:p>
          <a:p>
            <a:pPr eaLnBrk="0" hangingPunct="0"/>
            <a:r>
              <a:rPr kumimoji="1" lang="en-US" sz="1800" b="1" dirty="0">
                <a:solidFill>
                  <a:srgbClr val="5A87C6"/>
                </a:solidFill>
                <a:latin typeface="+mj-lt"/>
              </a:rPr>
              <a:t>Shipping Label</a:t>
            </a:r>
          </a:p>
          <a:p>
            <a:pPr eaLnBrk="0" hangingPunct="0"/>
            <a:r>
              <a:rPr kumimoji="1" lang="en-US" sz="1800" b="1" dirty="0" smtClean="0">
                <a:solidFill>
                  <a:srgbClr val="5A87C6"/>
                </a:solidFill>
                <a:latin typeface="+mj-lt"/>
              </a:rPr>
              <a:t>Invoice</a:t>
            </a:r>
            <a:endParaRPr kumimoji="1" lang="en-US" sz="1800" b="1" dirty="0">
              <a:solidFill>
                <a:srgbClr val="5A87C6"/>
              </a:solidFill>
              <a:latin typeface="+mj-lt"/>
            </a:endParaRPr>
          </a:p>
        </p:txBody>
      </p:sp>
      <p:cxnSp>
        <p:nvCxnSpPr>
          <p:cNvPr id="6163" name="AutoShape 51"/>
          <p:cNvCxnSpPr>
            <a:cxnSpLocks noChangeShapeType="1"/>
            <a:stCxn id="6164" idx="2"/>
            <a:endCxn id="6160" idx="0"/>
          </p:cNvCxnSpPr>
          <p:nvPr/>
        </p:nvCxnSpPr>
        <p:spPr bwMode="auto">
          <a:xfrm rot="5400000">
            <a:off x="7530579" y="4326033"/>
            <a:ext cx="494929" cy="1588"/>
          </a:xfrm>
          <a:prstGeom prst="straightConnector1">
            <a:avLst/>
          </a:prstGeom>
          <a:noFill/>
          <a:ln w="38100">
            <a:solidFill>
              <a:schemeClr val="tx2"/>
            </a:solidFill>
            <a:round/>
            <a:headEnd/>
            <a:tailEnd type="triangle" w="med" len="med"/>
          </a:ln>
        </p:spPr>
      </p:cxnSp>
      <p:sp>
        <p:nvSpPr>
          <p:cNvPr id="6160" name="AutoShape 54"/>
          <p:cNvSpPr>
            <a:spLocks noChangeArrowheads="1"/>
          </p:cNvSpPr>
          <p:nvPr/>
        </p:nvSpPr>
        <p:spPr bwMode="auto">
          <a:xfrm>
            <a:off x="6635043" y="4573498"/>
            <a:ext cx="2286000" cy="571825"/>
          </a:xfrm>
          <a:prstGeom prst="roundRect">
            <a:avLst>
              <a:gd name="adj" fmla="val 16667"/>
            </a:avLst>
          </a:prstGeom>
          <a:solidFill>
            <a:schemeClr val="bg1"/>
          </a:solidFill>
          <a:ln w="12700">
            <a:solidFill>
              <a:schemeClr val="tx2"/>
            </a:solidFill>
            <a:round/>
            <a:headEnd/>
            <a:tailEnd/>
          </a:ln>
        </p:spPr>
        <p:txBody>
          <a:bodyPr wrap="square" lIns="0" rIns="0" anchor="ctr"/>
          <a:lstStyle/>
          <a:p>
            <a:r>
              <a:rPr kumimoji="1" lang="en-US" sz="1800" b="1" dirty="0">
                <a:solidFill>
                  <a:srgbClr val="5A87C6"/>
                </a:solidFill>
                <a:latin typeface="+mj-lt"/>
              </a:rPr>
              <a:t>Create </a:t>
            </a:r>
            <a:r>
              <a:rPr kumimoji="1" lang="en-US" sz="1800" b="1" dirty="0" smtClean="0">
                <a:solidFill>
                  <a:srgbClr val="5A87C6"/>
                </a:solidFill>
                <a:latin typeface="+mj-lt"/>
              </a:rPr>
              <a:t>Shipper</a:t>
            </a:r>
            <a:endParaRPr kumimoji="1" lang="en-US" sz="1800" b="1" dirty="0">
              <a:solidFill>
                <a:srgbClr val="5A87C6"/>
              </a:solidFill>
              <a:latin typeface="+mj-lt"/>
            </a:endParaRPr>
          </a:p>
        </p:txBody>
      </p:sp>
      <p:cxnSp>
        <p:nvCxnSpPr>
          <p:cNvPr id="6159" name="AutoShape 56"/>
          <p:cNvCxnSpPr>
            <a:cxnSpLocks noChangeShapeType="1"/>
            <a:stCxn id="6160" idx="2"/>
            <a:endCxn id="6199" idx="3"/>
          </p:cNvCxnSpPr>
          <p:nvPr/>
        </p:nvCxnSpPr>
        <p:spPr bwMode="auto">
          <a:xfrm rot="5400000">
            <a:off x="7269406" y="5418926"/>
            <a:ext cx="782240" cy="235034"/>
          </a:xfrm>
          <a:prstGeom prst="bentConnector2">
            <a:avLst/>
          </a:prstGeom>
          <a:noFill/>
          <a:ln w="38100">
            <a:solidFill>
              <a:schemeClr val="tx2"/>
            </a:solidFill>
            <a:miter lim="800000"/>
            <a:headEnd/>
            <a:tailEnd type="triangle" w="med" len="med"/>
          </a:ln>
        </p:spPr>
      </p:cxnSp>
      <p:grpSp>
        <p:nvGrpSpPr>
          <p:cNvPr id="156" name="Group 155"/>
          <p:cNvGrpSpPr/>
          <p:nvPr/>
        </p:nvGrpSpPr>
        <p:grpSpPr>
          <a:xfrm>
            <a:off x="5206576" y="876300"/>
            <a:ext cx="2387230" cy="1548446"/>
            <a:chOff x="4889870" y="819150"/>
            <a:chExt cx="2387230" cy="1548446"/>
          </a:xfrm>
        </p:grpSpPr>
        <p:sp>
          <p:nvSpPr>
            <p:cNvPr id="47" name="AutoShape 197"/>
            <p:cNvSpPr>
              <a:spLocks noChangeAspect="1" noChangeArrowheads="1" noTextEdit="1"/>
            </p:cNvSpPr>
            <p:nvPr/>
          </p:nvSpPr>
          <p:spPr bwMode="auto">
            <a:xfrm>
              <a:off x="4889870" y="819150"/>
              <a:ext cx="2387230" cy="1548446"/>
            </a:xfrm>
            <a:prstGeom prst="rect">
              <a:avLst/>
            </a:prstGeom>
            <a:noFill/>
            <a:ln w="9525">
              <a:noFill/>
              <a:miter lim="800000"/>
              <a:headEnd/>
              <a:tailEnd/>
            </a:ln>
          </p:spPr>
          <p:txBody>
            <a:bodyPr/>
            <a:lstStyle/>
            <a:p>
              <a:endParaRPr lang="en-US">
                <a:latin typeface="+mj-lt"/>
              </a:endParaRPr>
            </a:p>
          </p:txBody>
        </p:sp>
        <p:grpSp>
          <p:nvGrpSpPr>
            <p:cNvPr id="48" name="Group 198"/>
            <p:cNvGrpSpPr>
              <a:grpSpLocks/>
            </p:cNvGrpSpPr>
            <p:nvPr/>
          </p:nvGrpSpPr>
          <p:grpSpPr bwMode="auto">
            <a:xfrm>
              <a:off x="5662592" y="1413705"/>
              <a:ext cx="536501" cy="147137"/>
              <a:chOff x="896" y="1946"/>
              <a:chExt cx="536" cy="147"/>
            </a:xfrm>
          </p:grpSpPr>
          <p:sp>
            <p:nvSpPr>
              <p:cNvPr id="154" name="Freeform 199"/>
              <p:cNvSpPr>
                <a:spLocks/>
              </p:cNvSpPr>
              <p:nvPr/>
            </p:nvSpPr>
            <p:spPr bwMode="auto">
              <a:xfrm>
                <a:off x="896" y="1946"/>
                <a:ext cx="363" cy="147"/>
              </a:xfrm>
              <a:custGeom>
                <a:avLst/>
                <a:gdLst>
                  <a:gd name="T0" fmla="*/ 0 w 726"/>
                  <a:gd name="T1" fmla="*/ 147 h 293"/>
                  <a:gd name="T2" fmla="*/ 0 w 726"/>
                  <a:gd name="T3" fmla="*/ 61 h 293"/>
                  <a:gd name="T4" fmla="*/ 363 w 726"/>
                  <a:gd name="T5" fmla="*/ 0 h 293"/>
                  <a:gd name="T6" fmla="*/ 363 w 726"/>
                  <a:gd name="T7" fmla="*/ 104 h 293"/>
                  <a:gd name="T8" fmla="*/ 0 w 726"/>
                  <a:gd name="T9" fmla="*/ 147 h 293"/>
                  <a:gd name="T10" fmla="*/ 0 60000 65536"/>
                  <a:gd name="T11" fmla="*/ 0 60000 65536"/>
                  <a:gd name="T12" fmla="*/ 0 60000 65536"/>
                  <a:gd name="T13" fmla="*/ 0 60000 65536"/>
                  <a:gd name="T14" fmla="*/ 0 60000 65536"/>
                  <a:gd name="T15" fmla="*/ 0 w 726"/>
                  <a:gd name="T16" fmla="*/ 0 h 293"/>
                  <a:gd name="T17" fmla="*/ 726 w 726"/>
                  <a:gd name="T18" fmla="*/ 293 h 293"/>
                </a:gdLst>
                <a:ahLst/>
                <a:cxnLst>
                  <a:cxn ang="T10">
                    <a:pos x="T0" y="T1"/>
                  </a:cxn>
                  <a:cxn ang="T11">
                    <a:pos x="T2" y="T3"/>
                  </a:cxn>
                  <a:cxn ang="T12">
                    <a:pos x="T4" y="T5"/>
                  </a:cxn>
                  <a:cxn ang="T13">
                    <a:pos x="T6" y="T7"/>
                  </a:cxn>
                  <a:cxn ang="T14">
                    <a:pos x="T8" y="T9"/>
                  </a:cxn>
                </a:cxnLst>
                <a:rect l="T15" t="T16" r="T17" b="T18"/>
                <a:pathLst>
                  <a:path w="726" h="293">
                    <a:moveTo>
                      <a:pt x="0" y="293"/>
                    </a:moveTo>
                    <a:lnTo>
                      <a:pt x="0" y="122"/>
                    </a:lnTo>
                    <a:lnTo>
                      <a:pt x="726" y="0"/>
                    </a:lnTo>
                    <a:lnTo>
                      <a:pt x="726" y="208"/>
                    </a:lnTo>
                    <a:lnTo>
                      <a:pt x="0" y="293"/>
                    </a:lnTo>
                    <a:close/>
                  </a:path>
                </a:pathLst>
              </a:custGeom>
              <a:solidFill>
                <a:srgbClr val="FF6600"/>
              </a:solidFill>
              <a:ln w="6350">
                <a:solidFill>
                  <a:srgbClr val="FF9900"/>
                </a:solidFill>
                <a:round/>
                <a:headEnd/>
                <a:tailEnd/>
              </a:ln>
            </p:spPr>
            <p:txBody>
              <a:bodyPr/>
              <a:lstStyle/>
              <a:p>
                <a:endParaRPr lang="en-US">
                  <a:latin typeface="+mj-lt"/>
                </a:endParaRPr>
              </a:p>
            </p:txBody>
          </p:sp>
          <p:sp>
            <p:nvSpPr>
              <p:cNvPr id="155" name="Freeform 200"/>
              <p:cNvSpPr>
                <a:spLocks/>
              </p:cNvSpPr>
              <p:nvPr/>
            </p:nvSpPr>
            <p:spPr bwMode="auto">
              <a:xfrm>
                <a:off x="1259" y="1946"/>
                <a:ext cx="173" cy="104"/>
              </a:xfrm>
              <a:custGeom>
                <a:avLst/>
                <a:gdLst>
                  <a:gd name="T0" fmla="*/ 0 w 346"/>
                  <a:gd name="T1" fmla="*/ 0 h 208"/>
                  <a:gd name="T2" fmla="*/ 0 w 346"/>
                  <a:gd name="T3" fmla="*/ 104 h 208"/>
                  <a:gd name="T4" fmla="*/ 173 w 346"/>
                  <a:gd name="T5" fmla="*/ 104 h 208"/>
                  <a:gd name="T6" fmla="*/ 173 w 346"/>
                  <a:gd name="T7" fmla="*/ 27 h 208"/>
                  <a:gd name="T8" fmla="*/ 0 w 346"/>
                  <a:gd name="T9" fmla="*/ 0 h 208"/>
                  <a:gd name="T10" fmla="*/ 0 60000 65536"/>
                  <a:gd name="T11" fmla="*/ 0 60000 65536"/>
                  <a:gd name="T12" fmla="*/ 0 60000 65536"/>
                  <a:gd name="T13" fmla="*/ 0 60000 65536"/>
                  <a:gd name="T14" fmla="*/ 0 60000 65536"/>
                  <a:gd name="T15" fmla="*/ 0 w 346"/>
                  <a:gd name="T16" fmla="*/ 0 h 208"/>
                  <a:gd name="T17" fmla="*/ 346 w 346"/>
                  <a:gd name="T18" fmla="*/ 208 h 208"/>
                </a:gdLst>
                <a:ahLst/>
                <a:cxnLst>
                  <a:cxn ang="T10">
                    <a:pos x="T0" y="T1"/>
                  </a:cxn>
                  <a:cxn ang="T11">
                    <a:pos x="T2" y="T3"/>
                  </a:cxn>
                  <a:cxn ang="T12">
                    <a:pos x="T4" y="T5"/>
                  </a:cxn>
                  <a:cxn ang="T13">
                    <a:pos x="T6" y="T7"/>
                  </a:cxn>
                  <a:cxn ang="T14">
                    <a:pos x="T8" y="T9"/>
                  </a:cxn>
                </a:cxnLst>
                <a:rect l="T15" t="T16" r="T17" b="T18"/>
                <a:pathLst>
                  <a:path w="346" h="208">
                    <a:moveTo>
                      <a:pt x="0" y="0"/>
                    </a:moveTo>
                    <a:lnTo>
                      <a:pt x="0" y="208"/>
                    </a:lnTo>
                    <a:lnTo>
                      <a:pt x="346" y="208"/>
                    </a:lnTo>
                    <a:lnTo>
                      <a:pt x="346" y="55"/>
                    </a:lnTo>
                    <a:lnTo>
                      <a:pt x="0" y="0"/>
                    </a:lnTo>
                    <a:close/>
                  </a:path>
                </a:pathLst>
              </a:custGeom>
              <a:solidFill>
                <a:srgbClr val="FF9900"/>
              </a:solidFill>
              <a:ln w="6350">
                <a:solidFill>
                  <a:srgbClr val="FF6600"/>
                </a:solidFill>
                <a:round/>
                <a:headEnd/>
                <a:tailEnd/>
              </a:ln>
            </p:spPr>
            <p:txBody>
              <a:bodyPr/>
              <a:lstStyle/>
              <a:p>
                <a:endParaRPr lang="en-US">
                  <a:latin typeface="+mj-lt"/>
                </a:endParaRPr>
              </a:p>
            </p:txBody>
          </p:sp>
        </p:grpSp>
        <p:grpSp>
          <p:nvGrpSpPr>
            <p:cNvPr id="49" name="Group 201"/>
            <p:cNvGrpSpPr>
              <a:grpSpLocks/>
            </p:cNvGrpSpPr>
            <p:nvPr/>
          </p:nvGrpSpPr>
          <p:grpSpPr bwMode="auto">
            <a:xfrm>
              <a:off x="6131029" y="819150"/>
              <a:ext cx="589551" cy="894836"/>
              <a:chOff x="1364" y="1352"/>
              <a:chExt cx="589" cy="894"/>
            </a:xfrm>
          </p:grpSpPr>
          <p:sp>
            <p:nvSpPr>
              <p:cNvPr id="151" name="Freeform 202"/>
              <p:cNvSpPr>
                <a:spLocks/>
              </p:cNvSpPr>
              <p:nvPr/>
            </p:nvSpPr>
            <p:spPr bwMode="auto">
              <a:xfrm>
                <a:off x="1364" y="1352"/>
                <a:ext cx="131" cy="841"/>
              </a:xfrm>
              <a:custGeom>
                <a:avLst/>
                <a:gdLst>
                  <a:gd name="T0" fmla="*/ 0 w 261"/>
                  <a:gd name="T1" fmla="*/ 841 h 1682"/>
                  <a:gd name="T2" fmla="*/ 37 w 261"/>
                  <a:gd name="T3" fmla="*/ 0 h 1682"/>
                  <a:gd name="T4" fmla="*/ 94 w 261"/>
                  <a:gd name="T5" fmla="*/ 0 h 1682"/>
                  <a:gd name="T6" fmla="*/ 131 w 261"/>
                  <a:gd name="T7" fmla="*/ 841 h 1682"/>
                  <a:gd name="T8" fmla="*/ 0 w 261"/>
                  <a:gd name="T9" fmla="*/ 841 h 1682"/>
                  <a:gd name="T10" fmla="*/ 0 60000 65536"/>
                  <a:gd name="T11" fmla="*/ 0 60000 65536"/>
                  <a:gd name="T12" fmla="*/ 0 60000 65536"/>
                  <a:gd name="T13" fmla="*/ 0 60000 65536"/>
                  <a:gd name="T14" fmla="*/ 0 60000 65536"/>
                  <a:gd name="T15" fmla="*/ 0 w 261"/>
                  <a:gd name="T16" fmla="*/ 0 h 1682"/>
                  <a:gd name="T17" fmla="*/ 261 w 261"/>
                  <a:gd name="T18" fmla="*/ 1682 h 1682"/>
                </a:gdLst>
                <a:ahLst/>
                <a:cxnLst>
                  <a:cxn ang="T10">
                    <a:pos x="T0" y="T1"/>
                  </a:cxn>
                  <a:cxn ang="T11">
                    <a:pos x="T2" y="T3"/>
                  </a:cxn>
                  <a:cxn ang="T12">
                    <a:pos x="T4" y="T5"/>
                  </a:cxn>
                  <a:cxn ang="T13">
                    <a:pos x="T6" y="T7"/>
                  </a:cxn>
                  <a:cxn ang="T14">
                    <a:pos x="T8" y="T9"/>
                  </a:cxn>
                </a:cxnLst>
                <a:rect l="T15" t="T16" r="T17" b="T18"/>
                <a:pathLst>
                  <a:path w="261" h="1682">
                    <a:moveTo>
                      <a:pt x="0" y="1682"/>
                    </a:moveTo>
                    <a:lnTo>
                      <a:pt x="73" y="0"/>
                    </a:lnTo>
                    <a:lnTo>
                      <a:pt x="188" y="0"/>
                    </a:lnTo>
                    <a:lnTo>
                      <a:pt x="261" y="1682"/>
                    </a:lnTo>
                    <a:lnTo>
                      <a:pt x="0" y="1682"/>
                    </a:lnTo>
                    <a:close/>
                  </a:path>
                </a:pathLst>
              </a:custGeom>
              <a:solidFill>
                <a:schemeClr val="hlink"/>
              </a:solidFill>
              <a:ln w="9525">
                <a:solidFill>
                  <a:schemeClr val="tx2"/>
                </a:solidFill>
                <a:round/>
                <a:headEnd/>
                <a:tailEnd/>
              </a:ln>
            </p:spPr>
            <p:txBody>
              <a:bodyPr/>
              <a:lstStyle/>
              <a:p>
                <a:endParaRPr lang="en-US">
                  <a:latin typeface="+mj-lt"/>
                </a:endParaRPr>
              </a:p>
            </p:txBody>
          </p:sp>
          <p:sp>
            <p:nvSpPr>
              <p:cNvPr id="152" name="Freeform 203"/>
              <p:cNvSpPr>
                <a:spLocks/>
              </p:cNvSpPr>
              <p:nvPr/>
            </p:nvSpPr>
            <p:spPr bwMode="auto">
              <a:xfrm>
                <a:off x="1582" y="1371"/>
                <a:ext cx="131" cy="834"/>
              </a:xfrm>
              <a:custGeom>
                <a:avLst/>
                <a:gdLst>
                  <a:gd name="T0" fmla="*/ 0 w 261"/>
                  <a:gd name="T1" fmla="*/ 834 h 1669"/>
                  <a:gd name="T2" fmla="*/ 36 w 261"/>
                  <a:gd name="T3" fmla="*/ 0 h 1669"/>
                  <a:gd name="T4" fmla="*/ 94 w 261"/>
                  <a:gd name="T5" fmla="*/ 0 h 1669"/>
                  <a:gd name="T6" fmla="*/ 131 w 261"/>
                  <a:gd name="T7" fmla="*/ 834 h 1669"/>
                  <a:gd name="T8" fmla="*/ 0 w 261"/>
                  <a:gd name="T9" fmla="*/ 834 h 1669"/>
                  <a:gd name="T10" fmla="*/ 0 60000 65536"/>
                  <a:gd name="T11" fmla="*/ 0 60000 65536"/>
                  <a:gd name="T12" fmla="*/ 0 60000 65536"/>
                  <a:gd name="T13" fmla="*/ 0 60000 65536"/>
                  <a:gd name="T14" fmla="*/ 0 60000 65536"/>
                  <a:gd name="T15" fmla="*/ 0 w 261"/>
                  <a:gd name="T16" fmla="*/ 0 h 1669"/>
                  <a:gd name="T17" fmla="*/ 261 w 261"/>
                  <a:gd name="T18" fmla="*/ 1669 h 1669"/>
                </a:gdLst>
                <a:ahLst/>
                <a:cxnLst>
                  <a:cxn ang="T10">
                    <a:pos x="T0" y="T1"/>
                  </a:cxn>
                  <a:cxn ang="T11">
                    <a:pos x="T2" y="T3"/>
                  </a:cxn>
                  <a:cxn ang="T12">
                    <a:pos x="T4" y="T5"/>
                  </a:cxn>
                  <a:cxn ang="T13">
                    <a:pos x="T6" y="T7"/>
                  </a:cxn>
                  <a:cxn ang="T14">
                    <a:pos x="T8" y="T9"/>
                  </a:cxn>
                </a:cxnLst>
                <a:rect l="T15" t="T16" r="T17" b="T18"/>
                <a:pathLst>
                  <a:path w="261" h="1669">
                    <a:moveTo>
                      <a:pt x="0" y="1669"/>
                    </a:moveTo>
                    <a:lnTo>
                      <a:pt x="72" y="0"/>
                    </a:lnTo>
                    <a:lnTo>
                      <a:pt x="188" y="0"/>
                    </a:lnTo>
                    <a:lnTo>
                      <a:pt x="261" y="1669"/>
                    </a:lnTo>
                    <a:lnTo>
                      <a:pt x="0" y="1669"/>
                    </a:lnTo>
                    <a:close/>
                  </a:path>
                </a:pathLst>
              </a:custGeom>
              <a:solidFill>
                <a:schemeClr val="hlink"/>
              </a:solidFill>
              <a:ln w="9525">
                <a:solidFill>
                  <a:schemeClr val="tx2"/>
                </a:solidFill>
                <a:round/>
                <a:headEnd/>
                <a:tailEnd/>
              </a:ln>
            </p:spPr>
            <p:txBody>
              <a:bodyPr/>
              <a:lstStyle/>
              <a:p>
                <a:endParaRPr lang="en-US">
                  <a:latin typeface="+mj-lt"/>
                </a:endParaRPr>
              </a:p>
            </p:txBody>
          </p:sp>
          <p:sp>
            <p:nvSpPr>
              <p:cNvPr id="153" name="Freeform 204"/>
              <p:cNvSpPr>
                <a:spLocks/>
              </p:cNvSpPr>
              <p:nvPr/>
            </p:nvSpPr>
            <p:spPr bwMode="auto">
              <a:xfrm>
                <a:off x="1822" y="1406"/>
                <a:ext cx="131" cy="840"/>
              </a:xfrm>
              <a:custGeom>
                <a:avLst/>
                <a:gdLst>
                  <a:gd name="T0" fmla="*/ 0 w 263"/>
                  <a:gd name="T1" fmla="*/ 840 h 1680"/>
                  <a:gd name="T2" fmla="*/ 37 w 263"/>
                  <a:gd name="T3" fmla="*/ 0 h 1680"/>
                  <a:gd name="T4" fmla="*/ 95 w 263"/>
                  <a:gd name="T5" fmla="*/ 0 h 1680"/>
                  <a:gd name="T6" fmla="*/ 131 w 263"/>
                  <a:gd name="T7" fmla="*/ 840 h 1680"/>
                  <a:gd name="T8" fmla="*/ 0 w 263"/>
                  <a:gd name="T9" fmla="*/ 840 h 1680"/>
                  <a:gd name="T10" fmla="*/ 0 60000 65536"/>
                  <a:gd name="T11" fmla="*/ 0 60000 65536"/>
                  <a:gd name="T12" fmla="*/ 0 60000 65536"/>
                  <a:gd name="T13" fmla="*/ 0 60000 65536"/>
                  <a:gd name="T14" fmla="*/ 0 60000 65536"/>
                  <a:gd name="T15" fmla="*/ 0 w 263"/>
                  <a:gd name="T16" fmla="*/ 0 h 1680"/>
                  <a:gd name="T17" fmla="*/ 263 w 263"/>
                  <a:gd name="T18" fmla="*/ 1680 h 1680"/>
                </a:gdLst>
                <a:ahLst/>
                <a:cxnLst>
                  <a:cxn ang="T10">
                    <a:pos x="T0" y="T1"/>
                  </a:cxn>
                  <a:cxn ang="T11">
                    <a:pos x="T2" y="T3"/>
                  </a:cxn>
                  <a:cxn ang="T12">
                    <a:pos x="T4" y="T5"/>
                  </a:cxn>
                  <a:cxn ang="T13">
                    <a:pos x="T6" y="T7"/>
                  </a:cxn>
                  <a:cxn ang="T14">
                    <a:pos x="T8" y="T9"/>
                  </a:cxn>
                </a:cxnLst>
                <a:rect l="T15" t="T16" r="T17" b="T18"/>
                <a:pathLst>
                  <a:path w="263" h="1680">
                    <a:moveTo>
                      <a:pt x="0" y="1680"/>
                    </a:moveTo>
                    <a:lnTo>
                      <a:pt x="74" y="0"/>
                    </a:lnTo>
                    <a:lnTo>
                      <a:pt x="191" y="0"/>
                    </a:lnTo>
                    <a:lnTo>
                      <a:pt x="263" y="1680"/>
                    </a:lnTo>
                    <a:lnTo>
                      <a:pt x="0" y="1680"/>
                    </a:lnTo>
                    <a:close/>
                  </a:path>
                </a:pathLst>
              </a:custGeom>
              <a:solidFill>
                <a:schemeClr val="hlink"/>
              </a:solidFill>
              <a:ln w="9525">
                <a:solidFill>
                  <a:schemeClr val="tx2"/>
                </a:solidFill>
                <a:round/>
                <a:headEnd/>
                <a:tailEnd/>
              </a:ln>
            </p:spPr>
            <p:txBody>
              <a:bodyPr/>
              <a:lstStyle/>
              <a:p>
                <a:endParaRPr lang="en-US">
                  <a:latin typeface="+mj-lt"/>
                </a:endParaRPr>
              </a:p>
            </p:txBody>
          </p:sp>
        </p:grpSp>
        <p:sp>
          <p:nvSpPr>
            <p:cNvPr id="50" name="Freeform 205"/>
            <p:cNvSpPr>
              <a:spLocks/>
            </p:cNvSpPr>
            <p:nvPr/>
          </p:nvSpPr>
          <p:spPr bwMode="auto">
            <a:xfrm>
              <a:off x="4889870" y="1877138"/>
              <a:ext cx="2387230" cy="490458"/>
            </a:xfrm>
            <a:custGeom>
              <a:avLst/>
              <a:gdLst>
                <a:gd name="T0" fmla="*/ 15 w 4770"/>
                <a:gd name="T1" fmla="*/ 31 h 980"/>
                <a:gd name="T2" fmla="*/ 31 w 4770"/>
                <a:gd name="T3" fmla="*/ 127 h 980"/>
                <a:gd name="T4" fmla="*/ 123 w 4770"/>
                <a:gd name="T5" fmla="*/ 175 h 980"/>
                <a:gd name="T6" fmla="*/ 270 w 4770"/>
                <a:gd name="T7" fmla="*/ 167 h 980"/>
                <a:gd name="T8" fmla="*/ 381 w 4770"/>
                <a:gd name="T9" fmla="*/ 207 h 980"/>
                <a:gd name="T10" fmla="*/ 461 w 4770"/>
                <a:gd name="T11" fmla="*/ 275 h 980"/>
                <a:gd name="T12" fmla="*/ 539 w 4770"/>
                <a:gd name="T13" fmla="*/ 355 h 980"/>
                <a:gd name="T14" fmla="*/ 688 w 4770"/>
                <a:gd name="T15" fmla="*/ 399 h 980"/>
                <a:gd name="T16" fmla="*/ 723 w 4770"/>
                <a:gd name="T17" fmla="*/ 403 h 980"/>
                <a:gd name="T18" fmla="*/ 738 w 4770"/>
                <a:gd name="T19" fmla="*/ 403 h 980"/>
                <a:gd name="T20" fmla="*/ 758 w 4770"/>
                <a:gd name="T21" fmla="*/ 403 h 980"/>
                <a:gd name="T22" fmla="*/ 850 w 4770"/>
                <a:gd name="T23" fmla="*/ 403 h 980"/>
                <a:gd name="T24" fmla="*/ 908 w 4770"/>
                <a:gd name="T25" fmla="*/ 403 h 980"/>
                <a:gd name="T26" fmla="*/ 923 w 4770"/>
                <a:gd name="T27" fmla="*/ 403 h 980"/>
                <a:gd name="T28" fmla="*/ 938 w 4770"/>
                <a:gd name="T29" fmla="*/ 403 h 980"/>
                <a:gd name="T30" fmla="*/ 954 w 4770"/>
                <a:gd name="T31" fmla="*/ 407 h 980"/>
                <a:gd name="T32" fmla="*/ 969 w 4770"/>
                <a:gd name="T33" fmla="*/ 407 h 980"/>
                <a:gd name="T34" fmla="*/ 1062 w 4770"/>
                <a:gd name="T35" fmla="*/ 426 h 980"/>
                <a:gd name="T36" fmla="*/ 1135 w 4770"/>
                <a:gd name="T37" fmla="*/ 462 h 980"/>
                <a:gd name="T38" fmla="*/ 1304 w 4770"/>
                <a:gd name="T39" fmla="*/ 490 h 980"/>
                <a:gd name="T40" fmla="*/ 1400 w 4770"/>
                <a:gd name="T41" fmla="*/ 438 h 980"/>
                <a:gd name="T42" fmla="*/ 1504 w 4770"/>
                <a:gd name="T43" fmla="*/ 403 h 980"/>
                <a:gd name="T44" fmla="*/ 1635 w 4770"/>
                <a:gd name="T45" fmla="*/ 303 h 980"/>
                <a:gd name="T46" fmla="*/ 1723 w 4770"/>
                <a:gd name="T47" fmla="*/ 291 h 980"/>
                <a:gd name="T48" fmla="*/ 1746 w 4770"/>
                <a:gd name="T49" fmla="*/ 295 h 980"/>
                <a:gd name="T50" fmla="*/ 1773 w 4770"/>
                <a:gd name="T51" fmla="*/ 295 h 980"/>
                <a:gd name="T52" fmla="*/ 1796 w 4770"/>
                <a:gd name="T53" fmla="*/ 299 h 980"/>
                <a:gd name="T54" fmla="*/ 1812 w 4770"/>
                <a:gd name="T55" fmla="*/ 303 h 980"/>
                <a:gd name="T56" fmla="*/ 1827 w 4770"/>
                <a:gd name="T57" fmla="*/ 307 h 980"/>
                <a:gd name="T58" fmla="*/ 1881 w 4770"/>
                <a:gd name="T59" fmla="*/ 319 h 980"/>
                <a:gd name="T60" fmla="*/ 2027 w 4770"/>
                <a:gd name="T61" fmla="*/ 255 h 980"/>
                <a:gd name="T62" fmla="*/ 2124 w 4770"/>
                <a:gd name="T63" fmla="*/ 175 h 980"/>
                <a:gd name="T64" fmla="*/ 2254 w 4770"/>
                <a:gd name="T65" fmla="*/ 163 h 980"/>
                <a:gd name="T66" fmla="*/ 2385 w 4770"/>
                <a:gd name="T67" fmla="*/ 80 h 980"/>
                <a:gd name="T68" fmla="*/ 2324 w 4770"/>
                <a:gd name="T69" fmla="*/ 0 h 98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770"/>
                <a:gd name="T106" fmla="*/ 0 h 980"/>
                <a:gd name="T107" fmla="*/ 4770 w 4770"/>
                <a:gd name="T108" fmla="*/ 980 h 98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770" h="980">
                  <a:moveTo>
                    <a:pt x="185" y="55"/>
                  </a:moveTo>
                  <a:lnTo>
                    <a:pt x="31" y="63"/>
                  </a:lnTo>
                  <a:lnTo>
                    <a:pt x="0" y="159"/>
                  </a:lnTo>
                  <a:lnTo>
                    <a:pt x="62" y="255"/>
                  </a:lnTo>
                  <a:lnTo>
                    <a:pt x="108" y="334"/>
                  </a:lnTo>
                  <a:lnTo>
                    <a:pt x="246" y="350"/>
                  </a:lnTo>
                  <a:lnTo>
                    <a:pt x="377" y="326"/>
                  </a:lnTo>
                  <a:lnTo>
                    <a:pt x="539" y="334"/>
                  </a:lnTo>
                  <a:lnTo>
                    <a:pt x="615" y="342"/>
                  </a:lnTo>
                  <a:lnTo>
                    <a:pt x="762" y="414"/>
                  </a:lnTo>
                  <a:lnTo>
                    <a:pt x="846" y="470"/>
                  </a:lnTo>
                  <a:lnTo>
                    <a:pt x="923" y="550"/>
                  </a:lnTo>
                  <a:lnTo>
                    <a:pt x="1008" y="637"/>
                  </a:lnTo>
                  <a:lnTo>
                    <a:pt x="1077" y="709"/>
                  </a:lnTo>
                  <a:lnTo>
                    <a:pt x="1269" y="781"/>
                  </a:lnTo>
                  <a:lnTo>
                    <a:pt x="1377" y="797"/>
                  </a:lnTo>
                  <a:lnTo>
                    <a:pt x="1423" y="805"/>
                  </a:lnTo>
                  <a:lnTo>
                    <a:pt x="1446" y="805"/>
                  </a:lnTo>
                  <a:lnTo>
                    <a:pt x="1462" y="805"/>
                  </a:lnTo>
                  <a:lnTo>
                    <a:pt x="1477" y="805"/>
                  </a:lnTo>
                  <a:lnTo>
                    <a:pt x="1493" y="805"/>
                  </a:lnTo>
                  <a:lnTo>
                    <a:pt x="1516" y="805"/>
                  </a:lnTo>
                  <a:lnTo>
                    <a:pt x="1569" y="805"/>
                  </a:lnTo>
                  <a:lnTo>
                    <a:pt x="1700" y="805"/>
                  </a:lnTo>
                  <a:lnTo>
                    <a:pt x="1800" y="805"/>
                  </a:lnTo>
                  <a:lnTo>
                    <a:pt x="1816" y="805"/>
                  </a:lnTo>
                  <a:lnTo>
                    <a:pt x="1831" y="805"/>
                  </a:lnTo>
                  <a:lnTo>
                    <a:pt x="1846" y="805"/>
                  </a:lnTo>
                  <a:lnTo>
                    <a:pt x="1862" y="805"/>
                  </a:lnTo>
                  <a:lnTo>
                    <a:pt x="1877" y="805"/>
                  </a:lnTo>
                  <a:lnTo>
                    <a:pt x="1893" y="813"/>
                  </a:lnTo>
                  <a:lnTo>
                    <a:pt x="1908" y="813"/>
                  </a:lnTo>
                  <a:lnTo>
                    <a:pt x="1923" y="813"/>
                  </a:lnTo>
                  <a:lnTo>
                    <a:pt x="1939" y="813"/>
                  </a:lnTo>
                  <a:lnTo>
                    <a:pt x="1954" y="821"/>
                  </a:lnTo>
                  <a:lnTo>
                    <a:pt x="2123" y="852"/>
                  </a:lnTo>
                  <a:lnTo>
                    <a:pt x="2185" y="876"/>
                  </a:lnTo>
                  <a:lnTo>
                    <a:pt x="2270" y="924"/>
                  </a:lnTo>
                  <a:lnTo>
                    <a:pt x="2316" y="956"/>
                  </a:lnTo>
                  <a:lnTo>
                    <a:pt x="2608" y="980"/>
                  </a:lnTo>
                  <a:lnTo>
                    <a:pt x="2724" y="940"/>
                  </a:lnTo>
                  <a:lnTo>
                    <a:pt x="2800" y="876"/>
                  </a:lnTo>
                  <a:lnTo>
                    <a:pt x="2931" y="813"/>
                  </a:lnTo>
                  <a:lnTo>
                    <a:pt x="3008" y="805"/>
                  </a:lnTo>
                  <a:lnTo>
                    <a:pt x="3116" y="789"/>
                  </a:lnTo>
                  <a:lnTo>
                    <a:pt x="3270" y="605"/>
                  </a:lnTo>
                  <a:lnTo>
                    <a:pt x="3401" y="581"/>
                  </a:lnTo>
                  <a:lnTo>
                    <a:pt x="3447" y="581"/>
                  </a:lnTo>
                  <a:lnTo>
                    <a:pt x="3470" y="581"/>
                  </a:lnTo>
                  <a:lnTo>
                    <a:pt x="3493" y="589"/>
                  </a:lnTo>
                  <a:lnTo>
                    <a:pt x="3524" y="589"/>
                  </a:lnTo>
                  <a:lnTo>
                    <a:pt x="3547" y="589"/>
                  </a:lnTo>
                  <a:lnTo>
                    <a:pt x="3570" y="589"/>
                  </a:lnTo>
                  <a:lnTo>
                    <a:pt x="3593" y="597"/>
                  </a:lnTo>
                  <a:lnTo>
                    <a:pt x="3608" y="597"/>
                  </a:lnTo>
                  <a:lnTo>
                    <a:pt x="3624" y="605"/>
                  </a:lnTo>
                  <a:lnTo>
                    <a:pt x="3639" y="605"/>
                  </a:lnTo>
                  <a:lnTo>
                    <a:pt x="3654" y="613"/>
                  </a:lnTo>
                  <a:lnTo>
                    <a:pt x="3670" y="621"/>
                  </a:lnTo>
                  <a:lnTo>
                    <a:pt x="3762" y="637"/>
                  </a:lnTo>
                  <a:lnTo>
                    <a:pt x="3939" y="621"/>
                  </a:lnTo>
                  <a:lnTo>
                    <a:pt x="4055" y="510"/>
                  </a:lnTo>
                  <a:lnTo>
                    <a:pt x="4162" y="398"/>
                  </a:lnTo>
                  <a:lnTo>
                    <a:pt x="4247" y="350"/>
                  </a:lnTo>
                  <a:lnTo>
                    <a:pt x="4385" y="374"/>
                  </a:lnTo>
                  <a:lnTo>
                    <a:pt x="4508" y="326"/>
                  </a:lnTo>
                  <a:lnTo>
                    <a:pt x="4570" y="223"/>
                  </a:lnTo>
                  <a:lnTo>
                    <a:pt x="4770" y="159"/>
                  </a:lnTo>
                  <a:lnTo>
                    <a:pt x="4770" y="55"/>
                  </a:lnTo>
                  <a:lnTo>
                    <a:pt x="4647" y="0"/>
                  </a:lnTo>
                  <a:lnTo>
                    <a:pt x="185" y="55"/>
                  </a:lnTo>
                  <a:close/>
                </a:path>
              </a:pathLst>
            </a:custGeom>
            <a:pattFill prst="divot">
              <a:fgClr>
                <a:srgbClr val="99CC00"/>
              </a:fgClr>
              <a:bgClr>
                <a:srgbClr val="8BBC00"/>
              </a:bgClr>
            </a:pattFill>
            <a:ln w="9525">
              <a:noFill/>
              <a:round/>
              <a:headEnd/>
              <a:tailEnd/>
            </a:ln>
          </p:spPr>
          <p:txBody>
            <a:bodyPr/>
            <a:lstStyle/>
            <a:p>
              <a:endParaRPr lang="en-US">
                <a:latin typeface="+mj-lt"/>
              </a:endParaRPr>
            </a:p>
          </p:txBody>
        </p:sp>
        <p:sp>
          <p:nvSpPr>
            <p:cNvPr id="51" name="Freeform 206"/>
            <p:cNvSpPr>
              <a:spLocks/>
            </p:cNvSpPr>
            <p:nvPr/>
          </p:nvSpPr>
          <p:spPr bwMode="auto">
            <a:xfrm>
              <a:off x="6859710" y="1976231"/>
              <a:ext cx="185173" cy="46043"/>
            </a:xfrm>
            <a:custGeom>
              <a:avLst/>
              <a:gdLst>
                <a:gd name="T0" fmla="*/ 0 w 369"/>
                <a:gd name="T1" fmla="*/ 35 h 91"/>
                <a:gd name="T2" fmla="*/ 140 w 369"/>
                <a:gd name="T3" fmla="*/ 0 h 91"/>
                <a:gd name="T4" fmla="*/ 185 w 369"/>
                <a:gd name="T5" fmla="*/ 11 h 91"/>
                <a:gd name="T6" fmla="*/ 35 w 369"/>
                <a:gd name="T7" fmla="*/ 46 h 91"/>
                <a:gd name="T8" fmla="*/ 0 w 369"/>
                <a:gd name="T9" fmla="*/ 35 h 91"/>
                <a:gd name="T10" fmla="*/ 0 60000 65536"/>
                <a:gd name="T11" fmla="*/ 0 60000 65536"/>
                <a:gd name="T12" fmla="*/ 0 60000 65536"/>
                <a:gd name="T13" fmla="*/ 0 60000 65536"/>
                <a:gd name="T14" fmla="*/ 0 60000 65536"/>
                <a:gd name="T15" fmla="*/ 0 w 369"/>
                <a:gd name="T16" fmla="*/ 0 h 91"/>
                <a:gd name="T17" fmla="*/ 369 w 369"/>
                <a:gd name="T18" fmla="*/ 91 h 91"/>
              </a:gdLst>
              <a:ahLst/>
              <a:cxnLst>
                <a:cxn ang="T10">
                  <a:pos x="T0" y="T1"/>
                </a:cxn>
                <a:cxn ang="T11">
                  <a:pos x="T2" y="T3"/>
                </a:cxn>
                <a:cxn ang="T12">
                  <a:pos x="T4" y="T5"/>
                </a:cxn>
                <a:cxn ang="T13">
                  <a:pos x="T6" y="T7"/>
                </a:cxn>
                <a:cxn ang="T14">
                  <a:pos x="T8" y="T9"/>
                </a:cxn>
              </a:cxnLst>
              <a:rect l="T15" t="T16" r="T17" b="T18"/>
              <a:pathLst>
                <a:path w="369" h="91">
                  <a:moveTo>
                    <a:pt x="0" y="70"/>
                  </a:moveTo>
                  <a:lnTo>
                    <a:pt x="280" y="0"/>
                  </a:lnTo>
                  <a:lnTo>
                    <a:pt x="369" y="22"/>
                  </a:lnTo>
                  <a:lnTo>
                    <a:pt x="70" y="91"/>
                  </a:lnTo>
                  <a:lnTo>
                    <a:pt x="0" y="70"/>
                  </a:lnTo>
                  <a:close/>
                </a:path>
              </a:pathLst>
            </a:custGeom>
            <a:solidFill>
              <a:srgbClr val="5B5B5B"/>
            </a:solidFill>
            <a:ln w="9525">
              <a:noFill/>
              <a:round/>
              <a:headEnd/>
              <a:tailEnd/>
            </a:ln>
          </p:spPr>
          <p:txBody>
            <a:bodyPr/>
            <a:lstStyle/>
            <a:p>
              <a:endParaRPr lang="en-US">
                <a:latin typeface="+mj-lt"/>
              </a:endParaRPr>
            </a:p>
          </p:txBody>
        </p:sp>
        <p:sp>
          <p:nvSpPr>
            <p:cNvPr id="52" name="Freeform 207"/>
            <p:cNvSpPr>
              <a:spLocks/>
            </p:cNvSpPr>
            <p:nvPr/>
          </p:nvSpPr>
          <p:spPr bwMode="auto">
            <a:xfrm>
              <a:off x="6859710" y="2011263"/>
              <a:ext cx="36034" cy="33031"/>
            </a:xfrm>
            <a:custGeom>
              <a:avLst/>
              <a:gdLst>
                <a:gd name="T0" fmla="*/ 0 w 70"/>
                <a:gd name="T1" fmla="*/ 0 h 65"/>
                <a:gd name="T2" fmla="*/ 36 w 70"/>
                <a:gd name="T3" fmla="*/ 11 h 65"/>
                <a:gd name="T4" fmla="*/ 36 w 70"/>
                <a:gd name="T5" fmla="*/ 33 h 65"/>
                <a:gd name="T6" fmla="*/ 0 w 70"/>
                <a:gd name="T7" fmla="*/ 19 h 65"/>
                <a:gd name="T8" fmla="*/ 0 w 70"/>
                <a:gd name="T9" fmla="*/ 0 h 65"/>
                <a:gd name="T10" fmla="*/ 0 60000 65536"/>
                <a:gd name="T11" fmla="*/ 0 60000 65536"/>
                <a:gd name="T12" fmla="*/ 0 60000 65536"/>
                <a:gd name="T13" fmla="*/ 0 60000 65536"/>
                <a:gd name="T14" fmla="*/ 0 60000 65536"/>
                <a:gd name="T15" fmla="*/ 0 w 70"/>
                <a:gd name="T16" fmla="*/ 0 h 65"/>
                <a:gd name="T17" fmla="*/ 70 w 70"/>
                <a:gd name="T18" fmla="*/ 65 h 65"/>
              </a:gdLst>
              <a:ahLst/>
              <a:cxnLst>
                <a:cxn ang="T10">
                  <a:pos x="T0" y="T1"/>
                </a:cxn>
                <a:cxn ang="T11">
                  <a:pos x="T2" y="T3"/>
                </a:cxn>
                <a:cxn ang="T12">
                  <a:pos x="T4" y="T5"/>
                </a:cxn>
                <a:cxn ang="T13">
                  <a:pos x="T6" y="T7"/>
                </a:cxn>
                <a:cxn ang="T14">
                  <a:pos x="T8" y="T9"/>
                </a:cxn>
              </a:cxnLst>
              <a:rect l="T15" t="T16" r="T17" b="T18"/>
              <a:pathLst>
                <a:path w="70" h="65">
                  <a:moveTo>
                    <a:pt x="0" y="0"/>
                  </a:moveTo>
                  <a:lnTo>
                    <a:pt x="70" y="21"/>
                  </a:lnTo>
                  <a:lnTo>
                    <a:pt x="70" y="65"/>
                  </a:lnTo>
                  <a:lnTo>
                    <a:pt x="0" y="37"/>
                  </a:lnTo>
                  <a:lnTo>
                    <a:pt x="0" y="0"/>
                  </a:lnTo>
                  <a:close/>
                </a:path>
              </a:pathLst>
            </a:custGeom>
            <a:solidFill>
              <a:srgbClr val="6C6C6C"/>
            </a:solidFill>
            <a:ln w="9525">
              <a:noFill/>
              <a:round/>
              <a:headEnd/>
              <a:tailEnd/>
            </a:ln>
          </p:spPr>
          <p:txBody>
            <a:bodyPr/>
            <a:lstStyle/>
            <a:p>
              <a:endParaRPr lang="en-US">
                <a:latin typeface="+mj-lt"/>
              </a:endParaRPr>
            </a:p>
          </p:txBody>
        </p:sp>
        <p:sp>
          <p:nvSpPr>
            <p:cNvPr id="53" name="Freeform 208"/>
            <p:cNvSpPr>
              <a:spLocks/>
            </p:cNvSpPr>
            <p:nvPr/>
          </p:nvSpPr>
          <p:spPr bwMode="auto">
            <a:xfrm>
              <a:off x="6859710" y="1788055"/>
              <a:ext cx="141132" cy="18017"/>
            </a:xfrm>
            <a:custGeom>
              <a:avLst/>
              <a:gdLst>
                <a:gd name="T0" fmla="*/ 0 w 280"/>
                <a:gd name="T1" fmla="*/ 8 h 35"/>
                <a:gd name="T2" fmla="*/ 141 w 280"/>
                <a:gd name="T3" fmla="*/ 0 h 35"/>
                <a:gd name="T4" fmla="*/ 129 w 280"/>
                <a:gd name="T5" fmla="*/ 11 h 35"/>
                <a:gd name="T6" fmla="*/ 0 w 280"/>
                <a:gd name="T7" fmla="*/ 18 h 35"/>
                <a:gd name="T8" fmla="*/ 0 w 280"/>
                <a:gd name="T9" fmla="*/ 8 h 35"/>
                <a:gd name="T10" fmla="*/ 0 60000 65536"/>
                <a:gd name="T11" fmla="*/ 0 60000 65536"/>
                <a:gd name="T12" fmla="*/ 0 60000 65536"/>
                <a:gd name="T13" fmla="*/ 0 60000 65536"/>
                <a:gd name="T14" fmla="*/ 0 60000 65536"/>
                <a:gd name="T15" fmla="*/ 0 w 280"/>
                <a:gd name="T16" fmla="*/ 0 h 35"/>
                <a:gd name="T17" fmla="*/ 280 w 280"/>
                <a:gd name="T18" fmla="*/ 35 h 35"/>
              </a:gdLst>
              <a:ahLst/>
              <a:cxnLst>
                <a:cxn ang="T10">
                  <a:pos x="T0" y="T1"/>
                </a:cxn>
                <a:cxn ang="T11">
                  <a:pos x="T2" y="T3"/>
                </a:cxn>
                <a:cxn ang="T12">
                  <a:pos x="T4" y="T5"/>
                </a:cxn>
                <a:cxn ang="T13">
                  <a:pos x="T6" y="T7"/>
                </a:cxn>
                <a:cxn ang="T14">
                  <a:pos x="T8" y="T9"/>
                </a:cxn>
              </a:cxnLst>
              <a:rect l="T15" t="T16" r="T17" b="T18"/>
              <a:pathLst>
                <a:path w="280" h="35">
                  <a:moveTo>
                    <a:pt x="0" y="16"/>
                  </a:moveTo>
                  <a:lnTo>
                    <a:pt x="280" y="0"/>
                  </a:lnTo>
                  <a:lnTo>
                    <a:pt x="256" y="21"/>
                  </a:lnTo>
                  <a:lnTo>
                    <a:pt x="0" y="35"/>
                  </a:lnTo>
                  <a:lnTo>
                    <a:pt x="0" y="16"/>
                  </a:lnTo>
                  <a:close/>
                </a:path>
              </a:pathLst>
            </a:custGeom>
            <a:solidFill>
              <a:srgbClr val="2F1D00"/>
            </a:solidFill>
            <a:ln w="9525">
              <a:noFill/>
              <a:round/>
              <a:headEnd/>
              <a:tailEnd/>
            </a:ln>
          </p:spPr>
          <p:txBody>
            <a:bodyPr/>
            <a:lstStyle/>
            <a:p>
              <a:endParaRPr lang="en-US">
                <a:latin typeface="+mj-lt"/>
              </a:endParaRPr>
            </a:p>
          </p:txBody>
        </p:sp>
        <p:sp>
          <p:nvSpPr>
            <p:cNvPr id="54" name="Freeform 209"/>
            <p:cNvSpPr>
              <a:spLocks/>
            </p:cNvSpPr>
            <p:nvPr/>
          </p:nvSpPr>
          <p:spPr bwMode="auto">
            <a:xfrm>
              <a:off x="6859710" y="1971226"/>
              <a:ext cx="141132" cy="40037"/>
            </a:xfrm>
            <a:custGeom>
              <a:avLst/>
              <a:gdLst>
                <a:gd name="T0" fmla="*/ 0 w 280"/>
                <a:gd name="T1" fmla="*/ 40 h 80"/>
                <a:gd name="T2" fmla="*/ 141 w 280"/>
                <a:gd name="T3" fmla="*/ 5 h 80"/>
                <a:gd name="T4" fmla="*/ 129 w 280"/>
                <a:gd name="T5" fmla="*/ 0 h 80"/>
                <a:gd name="T6" fmla="*/ 0 w 280"/>
                <a:gd name="T7" fmla="*/ 30 h 80"/>
                <a:gd name="T8" fmla="*/ 0 w 280"/>
                <a:gd name="T9" fmla="*/ 40 h 80"/>
                <a:gd name="T10" fmla="*/ 0 60000 65536"/>
                <a:gd name="T11" fmla="*/ 0 60000 65536"/>
                <a:gd name="T12" fmla="*/ 0 60000 65536"/>
                <a:gd name="T13" fmla="*/ 0 60000 65536"/>
                <a:gd name="T14" fmla="*/ 0 60000 65536"/>
                <a:gd name="T15" fmla="*/ 0 w 280"/>
                <a:gd name="T16" fmla="*/ 0 h 80"/>
                <a:gd name="T17" fmla="*/ 280 w 280"/>
                <a:gd name="T18" fmla="*/ 80 h 80"/>
              </a:gdLst>
              <a:ahLst/>
              <a:cxnLst>
                <a:cxn ang="T10">
                  <a:pos x="T0" y="T1"/>
                </a:cxn>
                <a:cxn ang="T11">
                  <a:pos x="T2" y="T3"/>
                </a:cxn>
                <a:cxn ang="T12">
                  <a:pos x="T4" y="T5"/>
                </a:cxn>
                <a:cxn ang="T13">
                  <a:pos x="T6" y="T7"/>
                </a:cxn>
                <a:cxn ang="T14">
                  <a:pos x="T8" y="T9"/>
                </a:cxn>
              </a:cxnLst>
              <a:rect l="T15" t="T16" r="T17" b="T18"/>
              <a:pathLst>
                <a:path w="280" h="80">
                  <a:moveTo>
                    <a:pt x="0" y="80"/>
                  </a:moveTo>
                  <a:lnTo>
                    <a:pt x="280" y="10"/>
                  </a:lnTo>
                  <a:lnTo>
                    <a:pt x="256" y="0"/>
                  </a:lnTo>
                  <a:lnTo>
                    <a:pt x="0" y="61"/>
                  </a:lnTo>
                  <a:lnTo>
                    <a:pt x="0" y="80"/>
                  </a:lnTo>
                  <a:close/>
                </a:path>
              </a:pathLst>
            </a:custGeom>
            <a:solidFill>
              <a:srgbClr val="563500"/>
            </a:solidFill>
            <a:ln w="9525">
              <a:noFill/>
              <a:round/>
              <a:headEnd/>
              <a:tailEnd/>
            </a:ln>
          </p:spPr>
          <p:txBody>
            <a:bodyPr/>
            <a:lstStyle/>
            <a:p>
              <a:endParaRPr lang="en-US">
                <a:latin typeface="+mj-lt"/>
              </a:endParaRPr>
            </a:p>
          </p:txBody>
        </p:sp>
        <p:grpSp>
          <p:nvGrpSpPr>
            <p:cNvPr id="55" name="Group 210"/>
            <p:cNvGrpSpPr>
              <a:grpSpLocks/>
            </p:cNvGrpSpPr>
            <p:nvPr/>
          </p:nvGrpSpPr>
          <p:grpSpPr bwMode="auto">
            <a:xfrm>
              <a:off x="4947924" y="1498785"/>
              <a:ext cx="1144069" cy="722675"/>
              <a:chOff x="182" y="2031"/>
              <a:chExt cx="1143" cy="722"/>
            </a:xfrm>
          </p:grpSpPr>
          <p:sp>
            <p:nvSpPr>
              <p:cNvPr id="99" name="Freeform 211"/>
              <p:cNvSpPr>
                <a:spLocks/>
              </p:cNvSpPr>
              <p:nvPr/>
            </p:nvSpPr>
            <p:spPr bwMode="auto">
              <a:xfrm>
                <a:off x="182" y="2031"/>
                <a:ext cx="1143" cy="722"/>
              </a:xfrm>
              <a:custGeom>
                <a:avLst/>
                <a:gdLst>
                  <a:gd name="T0" fmla="*/ 1143 w 2288"/>
                  <a:gd name="T1" fmla="*/ 0 h 1444"/>
                  <a:gd name="T2" fmla="*/ 1143 w 2288"/>
                  <a:gd name="T3" fmla="*/ 722 h 1444"/>
                  <a:gd name="T4" fmla="*/ 0 w 2288"/>
                  <a:gd name="T5" fmla="*/ 425 h 1444"/>
                  <a:gd name="T6" fmla="*/ 0 w 2288"/>
                  <a:gd name="T7" fmla="*/ 130 h 1444"/>
                  <a:gd name="T8" fmla="*/ 1143 w 2288"/>
                  <a:gd name="T9" fmla="*/ 0 h 1444"/>
                  <a:gd name="T10" fmla="*/ 0 60000 65536"/>
                  <a:gd name="T11" fmla="*/ 0 60000 65536"/>
                  <a:gd name="T12" fmla="*/ 0 60000 65536"/>
                  <a:gd name="T13" fmla="*/ 0 60000 65536"/>
                  <a:gd name="T14" fmla="*/ 0 60000 65536"/>
                  <a:gd name="T15" fmla="*/ 0 w 2288"/>
                  <a:gd name="T16" fmla="*/ 0 h 1444"/>
                  <a:gd name="T17" fmla="*/ 2288 w 2288"/>
                  <a:gd name="T18" fmla="*/ 1444 h 1444"/>
                </a:gdLst>
                <a:ahLst/>
                <a:cxnLst>
                  <a:cxn ang="T10">
                    <a:pos x="T0" y="T1"/>
                  </a:cxn>
                  <a:cxn ang="T11">
                    <a:pos x="T2" y="T3"/>
                  </a:cxn>
                  <a:cxn ang="T12">
                    <a:pos x="T4" y="T5"/>
                  </a:cxn>
                  <a:cxn ang="T13">
                    <a:pos x="T6" y="T7"/>
                  </a:cxn>
                  <a:cxn ang="T14">
                    <a:pos x="T8" y="T9"/>
                  </a:cxn>
                </a:cxnLst>
                <a:rect l="T15" t="T16" r="T17" b="T18"/>
                <a:pathLst>
                  <a:path w="2288" h="1444">
                    <a:moveTo>
                      <a:pt x="2288" y="0"/>
                    </a:moveTo>
                    <a:lnTo>
                      <a:pt x="2288" y="1444"/>
                    </a:lnTo>
                    <a:lnTo>
                      <a:pt x="0" y="851"/>
                    </a:lnTo>
                    <a:lnTo>
                      <a:pt x="0" y="259"/>
                    </a:lnTo>
                    <a:lnTo>
                      <a:pt x="2288" y="0"/>
                    </a:lnTo>
                    <a:close/>
                  </a:path>
                </a:pathLst>
              </a:custGeom>
              <a:solidFill>
                <a:srgbClr val="FFCC00"/>
              </a:solidFill>
              <a:ln w="9525">
                <a:solidFill>
                  <a:srgbClr val="FF9900"/>
                </a:solidFill>
                <a:round/>
                <a:headEnd/>
                <a:tailEnd/>
              </a:ln>
            </p:spPr>
            <p:txBody>
              <a:bodyPr/>
              <a:lstStyle/>
              <a:p>
                <a:endParaRPr lang="en-US">
                  <a:latin typeface="+mj-lt"/>
                </a:endParaRPr>
              </a:p>
            </p:txBody>
          </p:sp>
          <p:grpSp>
            <p:nvGrpSpPr>
              <p:cNvPr id="100" name="Group 212"/>
              <p:cNvGrpSpPr>
                <a:grpSpLocks/>
              </p:cNvGrpSpPr>
              <p:nvPr/>
            </p:nvGrpSpPr>
            <p:grpSpPr bwMode="auto">
              <a:xfrm>
                <a:off x="211" y="2114"/>
                <a:ext cx="1039" cy="466"/>
                <a:chOff x="211" y="2114"/>
                <a:chExt cx="1039" cy="466"/>
              </a:xfrm>
            </p:grpSpPr>
            <p:sp>
              <p:nvSpPr>
                <p:cNvPr id="101" name="Freeform 213"/>
                <p:cNvSpPr>
                  <a:spLocks/>
                </p:cNvSpPr>
                <p:nvPr/>
              </p:nvSpPr>
              <p:spPr bwMode="auto">
                <a:xfrm>
                  <a:off x="211" y="2114"/>
                  <a:ext cx="1039" cy="466"/>
                </a:xfrm>
                <a:custGeom>
                  <a:avLst/>
                  <a:gdLst>
                    <a:gd name="T0" fmla="*/ 0 w 2080"/>
                    <a:gd name="T1" fmla="*/ 76 h 932"/>
                    <a:gd name="T2" fmla="*/ 0 w 2080"/>
                    <a:gd name="T3" fmla="*/ 280 h 932"/>
                    <a:gd name="T4" fmla="*/ 1039 w 2080"/>
                    <a:gd name="T5" fmla="*/ 466 h 932"/>
                    <a:gd name="T6" fmla="*/ 1039 w 2080"/>
                    <a:gd name="T7" fmla="*/ 0 h 932"/>
                    <a:gd name="T8" fmla="*/ 0 w 2080"/>
                    <a:gd name="T9" fmla="*/ 76 h 932"/>
                    <a:gd name="T10" fmla="*/ 0 60000 65536"/>
                    <a:gd name="T11" fmla="*/ 0 60000 65536"/>
                    <a:gd name="T12" fmla="*/ 0 60000 65536"/>
                    <a:gd name="T13" fmla="*/ 0 60000 65536"/>
                    <a:gd name="T14" fmla="*/ 0 60000 65536"/>
                    <a:gd name="T15" fmla="*/ 0 w 2080"/>
                    <a:gd name="T16" fmla="*/ 0 h 932"/>
                    <a:gd name="T17" fmla="*/ 2080 w 2080"/>
                    <a:gd name="T18" fmla="*/ 932 h 932"/>
                  </a:gdLst>
                  <a:ahLst/>
                  <a:cxnLst>
                    <a:cxn ang="T10">
                      <a:pos x="T0" y="T1"/>
                    </a:cxn>
                    <a:cxn ang="T11">
                      <a:pos x="T2" y="T3"/>
                    </a:cxn>
                    <a:cxn ang="T12">
                      <a:pos x="T4" y="T5"/>
                    </a:cxn>
                    <a:cxn ang="T13">
                      <a:pos x="T6" y="T7"/>
                    </a:cxn>
                    <a:cxn ang="T14">
                      <a:pos x="T8" y="T9"/>
                    </a:cxn>
                  </a:cxnLst>
                  <a:rect l="T15" t="T16" r="T17" b="T18"/>
                  <a:pathLst>
                    <a:path w="2080" h="932">
                      <a:moveTo>
                        <a:pt x="0" y="151"/>
                      </a:moveTo>
                      <a:lnTo>
                        <a:pt x="0" y="560"/>
                      </a:lnTo>
                      <a:lnTo>
                        <a:pt x="2080" y="932"/>
                      </a:lnTo>
                      <a:lnTo>
                        <a:pt x="2080" y="0"/>
                      </a:lnTo>
                      <a:lnTo>
                        <a:pt x="0" y="151"/>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102" name="Line 214"/>
                <p:cNvSpPr>
                  <a:spLocks noChangeShapeType="1"/>
                </p:cNvSpPr>
                <p:nvPr/>
              </p:nvSpPr>
              <p:spPr bwMode="auto">
                <a:xfrm flipH="1">
                  <a:off x="211" y="2192"/>
                  <a:ext cx="1039" cy="32"/>
                </a:xfrm>
                <a:prstGeom prst="line">
                  <a:avLst/>
                </a:prstGeom>
                <a:noFill/>
                <a:ln w="9525">
                  <a:solidFill>
                    <a:srgbClr val="C0C0C0"/>
                  </a:solidFill>
                  <a:round/>
                  <a:headEnd/>
                  <a:tailEnd/>
                </a:ln>
              </p:spPr>
              <p:txBody>
                <a:bodyPr/>
                <a:lstStyle/>
                <a:p>
                  <a:endParaRPr lang="en-US">
                    <a:latin typeface="+mj-lt"/>
                  </a:endParaRPr>
                </a:p>
              </p:txBody>
            </p:sp>
            <p:sp>
              <p:nvSpPr>
                <p:cNvPr id="103" name="Line 215"/>
                <p:cNvSpPr>
                  <a:spLocks noChangeShapeType="1"/>
                </p:cNvSpPr>
                <p:nvPr/>
              </p:nvSpPr>
              <p:spPr bwMode="auto">
                <a:xfrm flipH="1" flipV="1">
                  <a:off x="211" y="2258"/>
                  <a:ext cx="1039" cy="11"/>
                </a:xfrm>
                <a:prstGeom prst="line">
                  <a:avLst/>
                </a:prstGeom>
                <a:noFill/>
                <a:ln w="9525">
                  <a:solidFill>
                    <a:srgbClr val="C0C0C0"/>
                  </a:solidFill>
                  <a:round/>
                  <a:headEnd/>
                  <a:tailEnd/>
                </a:ln>
              </p:spPr>
              <p:txBody>
                <a:bodyPr/>
                <a:lstStyle/>
                <a:p>
                  <a:endParaRPr lang="en-US">
                    <a:latin typeface="+mj-lt"/>
                  </a:endParaRPr>
                </a:p>
              </p:txBody>
            </p:sp>
            <p:sp>
              <p:nvSpPr>
                <p:cNvPr id="104" name="Line 216"/>
                <p:cNvSpPr>
                  <a:spLocks noChangeShapeType="1"/>
                </p:cNvSpPr>
                <p:nvPr/>
              </p:nvSpPr>
              <p:spPr bwMode="auto">
                <a:xfrm flipH="1" flipV="1">
                  <a:off x="211" y="2293"/>
                  <a:ext cx="1039" cy="55"/>
                </a:xfrm>
                <a:prstGeom prst="line">
                  <a:avLst/>
                </a:prstGeom>
                <a:noFill/>
                <a:ln w="9525">
                  <a:solidFill>
                    <a:srgbClr val="C0C0C0"/>
                  </a:solidFill>
                  <a:round/>
                  <a:headEnd/>
                  <a:tailEnd/>
                </a:ln>
              </p:spPr>
              <p:txBody>
                <a:bodyPr/>
                <a:lstStyle/>
                <a:p>
                  <a:endParaRPr lang="en-US">
                    <a:latin typeface="+mj-lt"/>
                  </a:endParaRPr>
                </a:p>
              </p:txBody>
            </p:sp>
            <p:sp>
              <p:nvSpPr>
                <p:cNvPr id="105" name="Line 217"/>
                <p:cNvSpPr>
                  <a:spLocks noChangeShapeType="1"/>
                </p:cNvSpPr>
                <p:nvPr/>
              </p:nvSpPr>
              <p:spPr bwMode="auto">
                <a:xfrm flipH="1" flipV="1">
                  <a:off x="211" y="2327"/>
                  <a:ext cx="1039" cy="98"/>
                </a:xfrm>
                <a:prstGeom prst="line">
                  <a:avLst/>
                </a:prstGeom>
                <a:noFill/>
                <a:ln w="9525">
                  <a:solidFill>
                    <a:srgbClr val="C0C0C0"/>
                  </a:solidFill>
                  <a:round/>
                  <a:headEnd/>
                  <a:tailEnd/>
                </a:ln>
              </p:spPr>
              <p:txBody>
                <a:bodyPr/>
                <a:lstStyle/>
                <a:p>
                  <a:endParaRPr lang="en-US">
                    <a:latin typeface="+mj-lt"/>
                  </a:endParaRPr>
                </a:p>
              </p:txBody>
            </p:sp>
            <p:sp>
              <p:nvSpPr>
                <p:cNvPr id="106" name="Line 218"/>
                <p:cNvSpPr>
                  <a:spLocks noChangeShapeType="1"/>
                </p:cNvSpPr>
                <p:nvPr/>
              </p:nvSpPr>
              <p:spPr bwMode="auto">
                <a:xfrm flipH="1" flipV="1">
                  <a:off x="211" y="2361"/>
                  <a:ext cx="1039" cy="141"/>
                </a:xfrm>
                <a:prstGeom prst="line">
                  <a:avLst/>
                </a:prstGeom>
                <a:noFill/>
                <a:ln w="9525">
                  <a:solidFill>
                    <a:srgbClr val="C0C0C0"/>
                  </a:solidFill>
                  <a:round/>
                  <a:headEnd/>
                  <a:tailEnd/>
                </a:ln>
              </p:spPr>
              <p:txBody>
                <a:bodyPr/>
                <a:lstStyle/>
                <a:p>
                  <a:endParaRPr lang="en-US">
                    <a:latin typeface="+mj-lt"/>
                  </a:endParaRPr>
                </a:p>
              </p:txBody>
            </p:sp>
            <p:sp>
              <p:nvSpPr>
                <p:cNvPr id="107" name="Line 219"/>
                <p:cNvSpPr>
                  <a:spLocks noChangeShapeType="1"/>
                </p:cNvSpPr>
                <p:nvPr/>
              </p:nvSpPr>
              <p:spPr bwMode="auto">
                <a:xfrm>
                  <a:off x="1154" y="2124"/>
                  <a:ext cx="0" cy="437"/>
                </a:xfrm>
                <a:prstGeom prst="line">
                  <a:avLst/>
                </a:prstGeom>
                <a:noFill/>
                <a:ln w="9525">
                  <a:solidFill>
                    <a:srgbClr val="404040"/>
                  </a:solidFill>
                  <a:round/>
                  <a:headEnd/>
                  <a:tailEnd/>
                </a:ln>
              </p:spPr>
              <p:txBody>
                <a:bodyPr/>
                <a:lstStyle/>
                <a:p>
                  <a:endParaRPr lang="en-US">
                    <a:latin typeface="+mj-lt"/>
                  </a:endParaRPr>
                </a:p>
              </p:txBody>
            </p:sp>
            <p:sp>
              <p:nvSpPr>
                <p:cNvPr id="108" name="Line 220"/>
                <p:cNvSpPr>
                  <a:spLocks noChangeShapeType="1"/>
                </p:cNvSpPr>
                <p:nvPr/>
              </p:nvSpPr>
              <p:spPr bwMode="auto">
                <a:xfrm>
                  <a:off x="1068" y="2129"/>
                  <a:ext cx="0" cy="419"/>
                </a:xfrm>
                <a:prstGeom prst="line">
                  <a:avLst/>
                </a:prstGeom>
                <a:noFill/>
                <a:ln w="9525">
                  <a:solidFill>
                    <a:srgbClr val="404040"/>
                  </a:solidFill>
                  <a:round/>
                  <a:headEnd/>
                  <a:tailEnd/>
                </a:ln>
              </p:spPr>
              <p:txBody>
                <a:bodyPr/>
                <a:lstStyle/>
                <a:p>
                  <a:endParaRPr lang="en-US">
                    <a:latin typeface="+mj-lt"/>
                  </a:endParaRPr>
                </a:p>
              </p:txBody>
            </p:sp>
            <p:sp>
              <p:nvSpPr>
                <p:cNvPr id="109" name="Line 221"/>
                <p:cNvSpPr>
                  <a:spLocks noChangeShapeType="1"/>
                </p:cNvSpPr>
                <p:nvPr/>
              </p:nvSpPr>
              <p:spPr bwMode="auto">
                <a:xfrm>
                  <a:off x="997" y="2134"/>
                  <a:ext cx="0" cy="402"/>
                </a:xfrm>
                <a:prstGeom prst="line">
                  <a:avLst/>
                </a:prstGeom>
                <a:noFill/>
                <a:ln w="9525">
                  <a:solidFill>
                    <a:srgbClr val="404040"/>
                  </a:solidFill>
                  <a:round/>
                  <a:headEnd/>
                  <a:tailEnd/>
                </a:ln>
              </p:spPr>
              <p:txBody>
                <a:bodyPr/>
                <a:lstStyle/>
                <a:p>
                  <a:endParaRPr lang="en-US">
                    <a:latin typeface="+mj-lt"/>
                  </a:endParaRPr>
                </a:p>
              </p:txBody>
            </p:sp>
            <p:sp>
              <p:nvSpPr>
                <p:cNvPr id="110" name="Line 222"/>
                <p:cNvSpPr>
                  <a:spLocks noChangeShapeType="1"/>
                </p:cNvSpPr>
                <p:nvPr/>
              </p:nvSpPr>
              <p:spPr bwMode="auto">
                <a:xfrm>
                  <a:off x="925" y="2140"/>
                  <a:ext cx="0" cy="382"/>
                </a:xfrm>
                <a:prstGeom prst="line">
                  <a:avLst/>
                </a:prstGeom>
                <a:noFill/>
                <a:ln w="9525">
                  <a:solidFill>
                    <a:srgbClr val="404040"/>
                  </a:solidFill>
                  <a:round/>
                  <a:headEnd/>
                  <a:tailEnd/>
                </a:ln>
              </p:spPr>
              <p:txBody>
                <a:bodyPr/>
                <a:lstStyle/>
                <a:p>
                  <a:endParaRPr lang="en-US">
                    <a:latin typeface="+mj-lt"/>
                  </a:endParaRPr>
                </a:p>
              </p:txBody>
            </p:sp>
            <p:sp>
              <p:nvSpPr>
                <p:cNvPr id="111" name="Line 223"/>
                <p:cNvSpPr>
                  <a:spLocks noChangeShapeType="1"/>
                </p:cNvSpPr>
                <p:nvPr/>
              </p:nvSpPr>
              <p:spPr bwMode="auto">
                <a:xfrm>
                  <a:off x="857" y="2143"/>
                  <a:ext cx="0" cy="368"/>
                </a:xfrm>
                <a:prstGeom prst="line">
                  <a:avLst/>
                </a:prstGeom>
                <a:noFill/>
                <a:ln w="9525">
                  <a:solidFill>
                    <a:srgbClr val="404040"/>
                  </a:solidFill>
                  <a:round/>
                  <a:headEnd/>
                  <a:tailEnd/>
                </a:ln>
              </p:spPr>
              <p:txBody>
                <a:bodyPr/>
                <a:lstStyle/>
                <a:p>
                  <a:endParaRPr lang="en-US">
                    <a:latin typeface="+mj-lt"/>
                  </a:endParaRPr>
                </a:p>
              </p:txBody>
            </p:sp>
            <p:sp>
              <p:nvSpPr>
                <p:cNvPr id="112" name="Line 224"/>
                <p:cNvSpPr>
                  <a:spLocks noChangeShapeType="1"/>
                </p:cNvSpPr>
                <p:nvPr/>
              </p:nvSpPr>
              <p:spPr bwMode="auto">
                <a:xfrm>
                  <a:off x="803" y="2146"/>
                  <a:ext cx="0" cy="354"/>
                </a:xfrm>
                <a:prstGeom prst="line">
                  <a:avLst/>
                </a:prstGeom>
                <a:noFill/>
                <a:ln w="9525">
                  <a:solidFill>
                    <a:srgbClr val="404040"/>
                  </a:solidFill>
                  <a:round/>
                  <a:headEnd/>
                  <a:tailEnd/>
                </a:ln>
              </p:spPr>
              <p:txBody>
                <a:bodyPr/>
                <a:lstStyle/>
                <a:p>
                  <a:endParaRPr lang="en-US">
                    <a:latin typeface="+mj-lt"/>
                  </a:endParaRPr>
                </a:p>
              </p:txBody>
            </p:sp>
            <p:sp>
              <p:nvSpPr>
                <p:cNvPr id="113" name="Line 225"/>
                <p:cNvSpPr>
                  <a:spLocks noChangeShapeType="1"/>
                </p:cNvSpPr>
                <p:nvPr/>
              </p:nvSpPr>
              <p:spPr bwMode="auto">
                <a:xfrm>
                  <a:off x="749" y="2150"/>
                  <a:ext cx="0" cy="341"/>
                </a:xfrm>
                <a:prstGeom prst="line">
                  <a:avLst/>
                </a:prstGeom>
                <a:noFill/>
                <a:ln w="9525">
                  <a:solidFill>
                    <a:srgbClr val="404040"/>
                  </a:solidFill>
                  <a:round/>
                  <a:headEnd/>
                  <a:tailEnd/>
                </a:ln>
              </p:spPr>
              <p:txBody>
                <a:bodyPr/>
                <a:lstStyle/>
                <a:p>
                  <a:endParaRPr lang="en-US">
                    <a:latin typeface="+mj-lt"/>
                  </a:endParaRPr>
                </a:p>
              </p:txBody>
            </p:sp>
            <p:sp>
              <p:nvSpPr>
                <p:cNvPr id="114" name="Line 226"/>
                <p:cNvSpPr>
                  <a:spLocks noChangeShapeType="1"/>
                </p:cNvSpPr>
                <p:nvPr/>
              </p:nvSpPr>
              <p:spPr bwMode="auto">
                <a:xfrm>
                  <a:off x="702" y="2155"/>
                  <a:ext cx="0" cy="328"/>
                </a:xfrm>
                <a:prstGeom prst="line">
                  <a:avLst/>
                </a:prstGeom>
                <a:noFill/>
                <a:ln w="9525">
                  <a:solidFill>
                    <a:srgbClr val="404040"/>
                  </a:solidFill>
                  <a:round/>
                  <a:headEnd/>
                  <a:tailEnd/>
                </a:ln>
              </p:spPr>
              <p:txBody>
                <a:bodyPr/>
                <a:lstStyle/>
                <a:p>
                  <a:endParaRPr lang="en-US">
                    <a:latin typeface="+mj-lt"/>
                  </a:endParaRPr>
                </a:p>
              </p:txBody>
            </p:sp>
            <p:sp>
              <p:nvSpPr>
                <p:cNvPr id="115" name="Line 227"/>
                <p:cNvSpPr>
                  <a:spLocks noChangeShapeType="1"/>
                </p:cNvSpPr>
                <p:nvPr/>
              </p:nvSpPr>
              <p:spPr bwMode="auto">
                <a:xfrm>
                  <a:off x="653" y="2158"/>
                  <a:ext cx="0" cy="316"/>
                </a:xfrm>
                <a:prstGeom prst="line">
                  <a:avLst/>
                </a:prstGeom>
                <a:noFill/>
                <a:ln w="9525">
                  <a:solidFill>
                    <a:srgbClr val="404040"/>
                  </a:solidFill>
                  <a:round/>
                  <a:headEnd/>
                  <a:tailEnd/>
                </a:ln>
              </p:spPr>
              <p:txBody>
                <a:bodyPr/>
                <a:lstStyle/>
                <a:p>
                  <a:endParaRPr lang="en-US">
                    <a:latin typeface="+mj-lt"/>
                  </a:endParaRPr>
                </a:p>
              </p:txBody>
            </p:sp>
            <p:sp>
              <p:nvSpPr>
                <p:cNvPr id="116" name="Line 228"/>
                <p:cNvSpPr>
                  <a:spLocks noChangeShapeType="1"/>
                </p:cNvSpPr>
                <p:nvPr/>
              </p:nvSpPr>
              <p:spPr bwMode="auto">
                <a:xfrm>
                  <a:off x="605" y="2162"/>
                  <a:ext cx="0" cy="303"/>
                </a:xfrm>
                <a:prstGeom prst="line">
                  <a:avLst/>
                </a:prstGeom>
                <a:noFill/>
                <a:ln w="9525">
                  <a:solidFill>
                    <a:srgbClr val="404040"/>
                  </a:solidFill>
                  <a:round/>
                  <a:headEnd/>
                  <a:tailEnd/>
                </a:ln>
              </p:spPr>
              <p:txBody>
                <a:bodyPr/>
                <a:lstStyle/>
                <a:p>
                  <a:endParaRPr lang="en-US">
                    <a:latin typeface="+mj-lt"/>
                  </a:endParaRPr>
                </a:p>
              </p:txBody>
            </p:sp>
            <p:sp>
              <p:nvSpPr>
                <p:cNvPr id="117" name="Line 229"/>
                <p:cNvSpPr>
                  <a:spLocks noChangeShapeType="1"/>
                </p:cNvSpPr>
                <p:nvPr/>
              </p:nvSpPr>
              <p:spPr bwMode="auto">
                <a:xfrm>
                  <a:off x="561" y="2164"/>
                  <a:ext cx="0" cy="293"/>
                </a:xfrm>
                <a:prstGeom prst="line">
                  <a:avLst/>
                </a:prstGeom>
                <a:noFill/>
                <a:ln w="9525">
                  <a:solidFill>
                    <a:srgbClr val="404040"/>
                  </a:solidFill>
                  <a:round/>
                  <a:headEnd/>
                  <a:tailEnd/>
                </a:ln>
              </p:spPr>
              <p:txBody>
                <a:bodyPr/>
                <a:lstStyle/>
                <a:p>
                  <a:endParaRPr lang="en-US">
                    <a:latin typeface="+mj-lt"/>
                  </a:endParaRPr>
                </a:p>
              </p:txBody>
            </p:sp>
            <p:sp>
              <p:nvSpPr>
                <p:cNvPr id="118" name="Line 230"/>
                <p:cNvSpPr>
                  <a:spLocks noChangeShapeType="1"/>
                </p:cNvSpPr>
                <p:nvPr/>
              </p:nvSpPr>
              <p:spPr bwMode="auto">
                <a:xfrm>
                  <a:off x="516" y="2168"/>
                  <a:ext cx="0" cy="281"/>
                </a:xfrm>
                <a:prstGeom prst="line">
                  <a:avLst/>
                </a:prstGeom>
                <a:noFill/>
                <a:ln w="9525">
                  <a:solidFill>
                    <a:srgbClr val="404040"/>
                  </a:solidFill>
                  <a:round/>
                  <a:headEnd/>
                  <a:tailEnd/>
                </a:ln>
              </p:spPr>
              <p:txBody>
                <a:bodyPr/>
                <a:lstStyle/>
                <a:p>
                  <a:endParaRPr lang="en-US">
                    <a:latin typeface="+mj-lt"/>
                  </a:endParaRPr>
                </a:p>
              </p:txBody>
            </p:sp>
            <p:sp>
              <p:nvSpPr>
                <p:cNvPr id="119" name="Line 231"/>
                <p:cNvSpPr>
                  <a:spLocks noChangeShapeType="1"/>
                </p:cNvSpPr>
                <p:nvPr/>
              </p:nvSpPr>
              <p:spPr bwMode="auto">
                <a:xfrm>
                  <a:off x="426" y="2175"/>
                  <a:ext cx="0" cy="258"/>
                </a:xfrm>
                <a:prstGeom prst="line">
                  <a:avLst/>
                </a:prstGeom>
                <a:noFill/>
                <a:ln w="9525">
                  <a:solidFill>
                    <a:srgbClr val="404040"/>
                  </a:solidFill>
                  <a:round/>
                  <a:headEnd/>
                  <a:tailEnd/>
                </a:ln>
              </p:spPr>
              <p:txBody>
                <a:bodyPr/>
                <a:lstStyle/>
                <a:p>
                  <a:endParaRPr lang="en-US">
                    <a:latin typeface="+mj-lt"/>
                  </a:endParaRPr>
                </a:p>
              </p:txBody>
            </p:sp>
            <p:sp>
              <p:nvSpPr>
                <p:cNvPr id="120" name="Line 232"/>
                <p:cNvSpPr>
                  <a:spLocks noChangeShapeType="1"/>
                </p:cNvSpPr>
                <p:nvPr/>
              </p:nvSpPr>
              <p:spPr bwMode="auto">
                <a:xfrm>
                  <a:off x="390" y="2177"/>
                  <a:ext cx="0" cy="250"/>
                </a:xfrm>
                <a:prstGeom prst="line">
                  <a:avLst/>
                </a:prstGeom>
                <a:noFill/>
                <a:ln w="9525">
                  <a:solidFill>
                    <a:srgbClr val="404040"/>
                  </a:solidFill>
                  <a:round/>
                  <a:headEnd/>
                  <a:tailEnd/>
                </a:ln>
              </p:spPr>
              <p:txBody>
                <a:bodyPr/>
                <a:lstStyle/>
                <a:p>
                  <a:endParaRPr lang="en-US">
                    <a:latin typeface="+mj-lt"/>
                  </a:endParaRPr>
                </a:p>
              </p:txBody>
            </p:sp>
            <p:sp>
              <p:nvSpPr>
                <p:cNvPr id="121" name="Line 233"/>
                <p:cNvSpPr>
                  <a:spLocks noChangeShapeType="1"/>
                </p:cNvSpPr>
                <p:nvPr/>
              </p:nvSpPr>
              <p:spPr bwMode="auto">
                <a:xfrm>
                  <a:off x="355" y="2180"/>
                  <a:ext cx="0" cy="241"/>
                </a:xfrm>
                <a:prstGeom prst="line">
                  <a:avLst/>
                </a:prstGeom>
                <a:noFill/>
                <a:ln w="9525">
                  <a:solidFill>
                    <a:srgbClr val="404040"/>
                  </a:solidFill>
                  <a:round/>
                  <a:headEnd/>
                  <a:tailEnd/>
                </a:ln>
              </p:spPr>
              <p:txBody>
                <a:bodyPr/>
                <a:lstStyle/>
                <a:p>
                  <a:endParaRPr lang="en-US">
                    <a:latin typeface="+mj-lt"/>
                  </a:endParaRPr>
                </a:p>
              </p:txBody>
            </p:sp>
            <p:sp>
              <p:nvSpPr>
                <p:cNvPr id="122" name="Line 234"/>
                <p:cNvSpPr>
                  <a:spLocks noChangeShapeType="1"/>
                </p:cNvSpPr>
                <p:nvPr/>
              </p:nvSpPr>
              <p:spPr bwMode="auto">
                <a:xfrm>
                  <a:off x="318" y="2182"/>
                  <a:ext cx="0" cy="231"/>
                </a:xfrm>
                <a:prstGeom prst="line">
                  <a:avLst/>
                </a:prstGeom>
                <a:noFill/>
                <a:ln w="9525">
                  <a:solidFill>
                    <a:srgbClr val="404040"/>
                  </a:solidFill>
                  <a:round/>
                  <a:headEnd/>
                  <a:tailEnd/>
                </a:ln>
              </p:spPr>
              <p:txBody>
                <a:bodyPr/>
                <a:lstStyle/>
                <a:p>
                  <a:endParaRPr lang="en-US">
                    <a:latin typeface="+mj-lt"/>
                  </a:endParaRPr>
                </a:p>
              </p:txBody>
            </p:sp>
            <p:sp>
              <p:nvSpPr>
                <p:cNvPr id="123" name="Line 235"/>
                <p:cNvSpPr>
                  <a:spLocks noChangeShapeType="1"/>
                </p:cNvSpPr>
                <p:nvPr/>
              </p:nvSpPr>
              <p:spPr bwMode="auto">
                <a:xfrm>
                  <a:off x="282" y="2184"/>
                  <a:ext cx="0" cy="223"/>
                </a:xfrm>
                <a:prstGeom prst="line">
                  <a:avLst/>
                </a:prstGeom>
                <a:noFill/>
                <a:ln w="9525">
                  <a:solidFill>
                    <a:srgbClr val="404040"/>
                  </a:solidFill>
                  <a:round/>
                  <a:headEnd/>
                  <a:tailEnd/>
                </a:ln>
              </p:spPr>
              <p:txBody>
                <a:bodyPr/>
                <a:lstStyle/>
                <a:p>
                  <a:endParaRPr lang="en-US">
                    <a:latin typeface="+mj-lt"/>
                  </a:endParaRPr>
                </a:p>
              </p:txBody>
            </p:sp>
            <p:sp>
              <p:nvSpPr>
                <p:cNvPr id="124" name="Line 236"/>
                <p:cNvSpPr>
                  <a:spLocks noChangeShapeType="1"/>
                </p:cNvSpPr>
                <p:nvPr/>
              </p:nvSpPr>
              <p:spPr bwMode="auto">
                <a:xfrm>
                  <a:off x="247" y="2187"/>
                  <a:ext cx="0" cy="215"/>
                </a:xfrm>
                <a:prstGeom prst="line">
                  <a:avLst/>
                </a:prstGeom>
                <a:noFill/>
                <a:ln w="9525">
                  <a:solidFill>
                    <a:srgbClr val="404040"/>
                  </a:solidFill>
                  <a:round/>
                  <a:headEnd/>
                  <a:tailEnd/>
                </a:ln>
              </p:spPr>
              <p:txBody>
                <a:bodyPr/>
                <a:lstStyle/>
                <a:p>
                  <a:endParaRPr lang="en-US">
                    <a:latin typeface="+mj-lt"/>
                  </a:endParaRPr>
                </a:p>
              </p:txBody>
            </p:sp>
            <p:sp>
              <p:nvSpPr>
                <p:cNvPr id="125" name="Freeform 237"/>
                <p:cNvSpPr>
                  <a:spLocks/>
                </p:cNvSpPr>
                <p:nvPr/>
              </p:nvSpPr>
              <p:spPr bwMode="auto">
                <a:xfrm>
                  <a:off x="211" y="2114"/>
                  <a:ext cx="1039" cy="466"/>
                </a:xfrm>
                <a:custGeom>
                  <a:avLst/>
                  <a:gdLst>
                    <a:gd name="T0" fmla="*/ 0 w 2080"/>
                    <a:gd name="T1" fmla="*/ 76 h 932"/>
                    <a:gd name="T2" fmla="*/ 0 w 2080"/>
                    <a:gd name="T3" fmla="*/ 280 h 932"/>
                    <a:gd name="T4" fmla="*/ 1039 w 2080"/>
                    <a:gd name="T5" fmla="*/ 466 h 932"/>
                    <a:gd name="T6" fmla="*/ 1039 w 2080"/>
                    <a:gd name="T7" fmla="*/ 0 h 932"/>
                    <a:gd name="T8" fmla="*/ 0 w 2080"/>
                    <a:gd name="T9" fmla="*/ 76 h 932"/>
                    <a:gd name="T10" fmla="*/ 0 60000 65536"/>
                    <a:gd name="T11" fmla="*/ 0 60000 65536"/>
                    <a:gd name="T12" fmla="*/ 0 60000 65536"/>
                    <a:gd name="T13" fmla="*/ 0 60000 65536"/>
                    <a:gd name="T14" fmla="*/ 0 60000 65536"/>
                    <a:gd name="T15" fmla="*/ 0 w 2080"/>
                    <a:gd name="T16" fmla="*/ 0 h 932"/>
                    <a:gd name="T17" fmla="*/ 2080 w 2080"/>
                    <a:gd name="T18" fmla="*/ 932 h 932"/>
                  </a:gdLst>
                  <a:ahLst/>
                  <a:cxnLst>
                    <a:cxn ang="T10">
                      <a:pos x="T0" y="T1"/>
                    </a:cxn>
                    <a:cxn ang="T11">
                      <a:pos x="T2" y="T3"/>
                    </a:cxn>
                    <a:cxn ang="T12">
                      <a:pos x="T4" y="T5"/>
                    </a:cxn>
                    <a:cxn ang="T13">
                      <a:pos x="T6" y="T7"/>
                    </a:cxn>
                    <a:cxn ang="T14">
                      <a:pos x="T8" y="T9"/>
                    </a:cxn>
                  </a:cxnLst>
                  <a:rect l="T15" t="T16" r="T17" b="T18"/>
                  <a:pathLst>
                    <a:path w="2080" h="932">
                      <a:moveTo>
                        <a:pt x="0" y="151"/>
                      </a:moveTo>
                      <a:lnTo>
                        <a:pt x="0" y="560"/>
                      </a:lnTo>
                      <a:lnTo>
                        <a:pt x="2080" y="932"/>
                      </a:lnTo>
                      <a:lnTo>
                        <a:pt x="2080" y="0"/>
                      </a:lnTo>
                      <a:lnTo>
                        <a:pt x="0" y="151"/>
                      </a:lnTo>
                    </a:path>
                  </a:pathLst>
                </a:custGeom>
                <a:noFill/>
                <a:ln w="9525">
                  <a:solidFill>
                    <a:srgbClr val="202020"/>
                  </a:solidFill>
                  <a:round/>
                  <a:headEnd/>
                  <a:tailEnd/>
                </a:ln>
              </p:spPr>
              <p:txBody>
                <a:bodyPr/>
                <a:lstStyle/>
                <a:p>
                  <a:endParaRPr lang="en-US">
                    <a:latin typeface="+mj-lt"/>
                  </a:endParaRPr>
                </a:p>
              </p:txBody>
            </p:sp>
            <p:grpSp>
              <p:nvGrpSpPr>
                <p:cNvPr id="126" name="Group 238"/>
                <p:cNvGrpSpPr>
                  <a:grpSpLocks/>
                </p:cNvGrpSpPr>
                <p:nvPr/>
              </p:nvGrpSpPr>
              <p:grpSpPr bwMode="auto">
                <a:xfrm>
                  <a:off x="263" y="2172"/>
                  <a:ext cx="930" cy="272"/>
                  <a:chOff x="263" y="2172"/>
                  <a:chExt cx="930" cy="272"/>
                </a:xfrm>
              </p:grpSpPr>
              <p:sp>
                <p:nvSpPr>
                  <p:cNvPr id="128" name="Line 239"/>
                  <p:cNvSpPr>
                    <a:spLocks noChangeShapeType="1"/>
                  </p:cNvSpPr>
                  <p:nvPr/>
                </p:nvSpPr>
                <p:spPr bwMode="auto">
                  <a:xfrm flipV="1">
                    <a:off x="263" y="2255"/>
                    <a:ext cx="35" cy="34"/>
                  </a:xfrm>
                  <a:prstGeom prst="line">
                    <a:avLst/>
                  </a:prstGeom>
                  <a:noFill/>
                  <a:ln w="8001">
                    <a:solidFill>
                      <a:schemeClr val="accent1"/>
                    </a:solidFill>
                    <a:round/>
                    <a:headEnd/>
                    <a:tailEnd/>
                  </a:ln>
                </p:spPr>
                <p:txBody>
                  <a:bodyPr/>
                  <a:lstStyle/>
                  <a:p>
                    <a:endParaRPr lang="en-US">
                      <a:latin typeface="+mj-lt"/>
                    </a:endParaRPr>
                  </a:p>
                </p:txBody>
              </p:sp>
              <p:sp>
                <p:nvSpPr>
                  <p:cNvPr id="129" name="Line 240"/>
                  <p:cNvSpPr>
                    <a:spLocks noChangeShapeType="1"/>
                  </p:cNvSpPr>
                  <p:nvPr/>
                </p:nvSpPr>
                <p:spPr bwMode="auto">
                  <a:xfrm flipV="1">
                    <a:off x="308" y="2215"/>
                    <a:ext cx="56" cy="54"/>
                  </a:xfrm>
                  <a:prstGeom prst="line">
                    <a:avLst/>
                  </a:prstGeom>
                  <a:noFill/>
                  <a:ln w="8001">
                    <a:solidFill>
                      <a:schemeClr val="accent1"/>
                    </a:solidFill>
                    <a:round/>
                    <a:headEnd/>
                    <a:tailEnd/>
                  </a:ln>
                </p:spPr>
                <p:txBody>
                  <a:bodyPr/>
                  <a:lstStyle/>
                  <a:p>
                    <a:endParaRPr lang="en-US">
                      <a:latin typeface="+mj-lt"/>
                    </a:endParaRPr>
                  </a:p>
                </p:txBody>
              </p:sp>
              <p:sp>
                <p:nvSpPr>
                  <p:cNvPr id="130" name="Line 241"/>
                  <p:cNvSpPr>
                    <a:spLocks noChangeShapeType="1"/>
                  </p:cNvSpPr>
                  <p:nvPr/>
                </p:nvSpPr>
                <p:spPr bwMode="auto">
                  <a:xfrm flipV="1">
                    <a:off x="266" y="2304"/>
                    <a:ext cx="42" cy="40"/>
                  </a:xfrm>
                  <a:prstGeom prst="line">
                    <a:avLst/>
                  </a:prstGeom>
                  <a:noFill/>
                  <a:ln w="8001">
                    <a:solidFill>
                      <a:schemeClr val="accent1"/>
                    </a:solidFill>
                    <a:round/>
                    <a:headEnd/>
                    <a:tailEnd/>
                  </a:ln>
                </p:spPr>
                <p:txBody>
                  <a:bodyPr/>
                  <a:lstStyle/>
                  <a:p>
                    <a:endParaRPr lang="en-US">
                      <a:latin typeface="+mj-lt"/>
                    </a:endParaRPr>
                  </a:p>
                </p:txBody>
              </p:sp>
              <p:sp>
                <p:nvSpPr>
                  <p:cNvPr id="131" name="Line 242"/>
                  <p:cNvSpPr>
                    <a:spLocks noChangeShapeType="1"/>
                  </p:cNvSpPr>
                  <p:nvPr/>
                </p:nvSpPr>
                <p:spPr bwMode="auto">
                  <a:xfrm flipV="1">
                    <a:off x="313" y="2283"/>
                    <a:ext cx="42" cy="39"/>
                  </a:xfrm>
                  <a:prstGeom prst="line">
                    <a:avLst/>
                  </a:prstGeom>
                  <a:noFill/>
                  <a:ln w="8001">
                    <a:solidFill>
                      <a:schemeClr val="accent1"/>
                    </a:solidFill>
                    <a:round/>
                    <a:headEnd/>
                    <a:tailEnd/>
                  </a:ln>
                </p:spPr>
                <p:txBody>
                  <a:bodyPr/>
                  <a:lstStyle/>
                  <a:p>
                    <a:endParaRPr lang="en-US">
                      <a:latin typeface="+mj-lt"/>
                    </a:endParaRPr>
                  </a:p>
                </p:txBody>
              </p:sp>
              <p:sp>
                <p:nvSpPr>
                  <p:cNvPr id="132" name="Line 243"/>
                  <p:cNvSpPr>
                    <a:spLocks noChangeShapeType="1"/>
                  </p:cNvSpPr>
                  <p:nvPr/>
                </p:nvSpPr>
                <p:spPr bwMode="auto">
                  <a:xfrm flipV="1">
                    <a:off x="466" y="2194"/>
                    <a:ext cx="91" cy="82"/>
                  </a:xfrm>
                  <a:prstGeom prst="line">
                    <a:avLst/>
                  </a:prstGeom>
                  <a:noFill/>
                  <a:ln w="8001">
                    <a:solidFill>
                      <a:schemeClr val="accent1"/>
                    </a:solidFill>
                    <a:round/>
                    <a:headEnd/>
                    <a:tailEnd/>
                  </a:ln>
                </p:spPr>
                <p:txBody>
                  <a:bodyPr/>
                  <a:lstStyle/>
                  <a:p>
                    <a:endParaRPr lang="en-US">
                      <a:latin typeface="+mj-lt"/>
                    </a:endParaRPr>
                  </a:p>
                </p:txBody>
              </p:sp>
              <p:sp>
                <p:nvSpPr>
                  <p:cNvPr id="133" name="Line 244"/>
                  <p:cNvSpPr>
                    <a:spLocks noChangeShapeType="1"/>
                  </p:cNvSpPr>
                  <p:nvPr/>
                </p:nvSpPr>
                <p:spPr bwMode="auto">
                  <a:xfrm flipV="1">
                    <a:off x="408" y="2258"/>
                    <a:ext cx="116" cy="109"/>
                  </a:xfrm>
                  <a:prstGeom prst="line">
                    <a:avLst/>
                  </a:prstGeom>
                  <a:noFill/>
                  <a:ln w="8001">
                    <a:solidFill>
                      <a:schemeClr val="accent1"/>
                    </a:solidFill>
                    <a:round/>
                    <a:headEnd/>
                    <a:tailEnd/>
                  </a:ln>
                </p:spPr>
                <p:txBody>
                  <a:bodyPr/>
                  <a:lstStyle/>
                  <a:p>
                    <a:endParaRPr lang="en-US">
                      <a:latin typeface="+mj-lt"/>
                    </a:endParaRPr>
                  </a:p>
                </p:txBody>
              </p:sp>
              <p:sp>
                <p:nvSpPr>
                  <p:cNvPr id="134" name="Line 245"/>
                  <p:cNvSpPr>
                    <a:spLocks noChangeShapeType="1"/>
                  </p:cNvSpPr>
                  <p:nvPr/>
                </p:nvSpPr>
                <p:spPr bwMode="auto">
                  <a:xfrm flipV="1">
                    <a:off x="489" y="2228"/>
                    <a:ext cx="86" cy="82"/>
                  </a:xfrm>
                  <a:prstGeom prst="line">
                    <a:avLst/>
                  </a:prstGeom>
                  <a:noFill/>
                  <a:ln w="8001">
                    <a:solidFill>
                      <a:schemeClr val="accent1"/>
                    </a:solidFill>
                    <a:round/>
                    <a:headEnd/>
                    <a:tailEnd/>
                  </a:ln>
                </p:spPr>
                <p:txBody>
                  <a:bodyPr/>
                  <a:lstStyle/>
                  <a:p>
                    <a:endParaRPr lang="en-US">
                      <a:latin typeface="+mj-lt"/>
                    </a:endParaRPr>
                  </a:p>
                </p:txBody>
              </p:sp>
              <p:sp>
                <p:nvSpPr>
                  <p:cNvPr id="135" name="Line 246"/>
                  <p:cNvSpPr>
                    <a:spLocks noChangeShapeType="1"/>
                  </p:cNvSpPr>
                  <p:nvPr/>
                </p:nvSpPr>
                <p:spPr bwMode="auto">
                  <a:xfrm flipV="1">
                    <a:off x="361" y="2292"/>
                    <a:ext cx="47" cy="45"/>
                  </a:xfrm>
                  <a:prstGeom prst="line">
                    <a:avLst/>
                  </a:prstGeom>
                  <a:noFill/>
                  <a:ln w="8001">
                    <a:solidFill>
                      <a:schemeClr val="accent1"/>
                    </a:solidFill>
                    <a:round/>
                    <a:headEnd/>
                    <a:tailEnd/>
                  </a:ln>
                </p:spPr>
                <p:txBody>
                  <a:bodyPr/>
                  <a:lstStyle/>
                  <a:p>
                    <a:endParaRPr lang="en-US">
                      <a:latin typeface="+mj-lt"/>
                    </a:endParaRPr>
                  </a:p>
                </p:txBody>
              </p:sp>
              <p:sp>
                <p:nvSpPr>
                  <p:cNvPr id="136" name="Line 247"/>
                  <p:cNvSpPr>
                    <a:spLocks noChangeShapeType="1"/>
                  </p:cNvSpPr>
                  <p:nvPr/>
                </p:nvSpPr>
                <p:spPr bwMode="auto">
                  <a:xfrm flipV="1">
                    <a:off x="644" y="2172"/>
                    <a:ext cx="79" cy="65"/>
                  </a:xfrm>
                  <a:prstGeom prst="line">
                    <a:avLst/>
                  </a:prstGeom>
                  <a:noFill/>
                  <a:ln w="8001">
                    <a:solidFill>
                      <a:schemeClr val="accent1"/>
                    </a:solidFill>
                    <a:round/>
                    <a:headEnd/>
                    <a:tailEnd/>
                  </a:ln>
                </p:spPr>
                <p:txBody>
                  <a:bodyPr/>
                  <a:lstStyle/>
                  <a:p>
                    <a:endParaRPr lang="en-US">
                      <a:latin typeface="+mj-lt"/>
                    </a:endParaRPr>
                  </a:p>
                </p:txBody>
              </p:sp>
              <p:sp>
                <p:nvSpPr>
                  <p:cNvPr id="137" name="Line 248"/>
                  <p:cNvSpPr>
                    <a:spLocks noChangeShapeType="1"/>
                  </p:cNvSpPr>
                  <p:nvPr/>
                </p:nvSpPr>
                <p:spPr bwMode="auto">
                  <a:xfrm flipV="1">
                    <a:off x="547" y="2295"/>
                    <a:ext cx="66" cy="66"/>
                  </a:xfrm>
                  <a:prstGeom prst="line">
                    <a:avLst/>
                  </a:prstGeom>
                  <a:noFill/>
                  <a:ln w="8001">
                    <a:solidFill>
                      <a:schemeClr val="accent1"/>
                    </a:solidFill>
                    <a:round/>
                    <a:headEnd/>
                    <a:tailEnd/>
                  </a:ln>
                </p:spPr>
                <p:txBody>
                  <a:bodyPr/>
                  <a:lstStyle/>
                  <a:p>
                    <a:endParaRPr lang="en-US">
                      <a:latin typeface="+mj-lt"/>
                    </a:endParaRPr>
                  </a:p>
                </p:txBody>
              </p:sp>
              <p:sp>
                <p:nvSpPr>
                  <p:cNvPr id="138" name="Line 249"/>
                  <p:cNvSpPr>
                    <a:spLocks noChangeShapeType="1"/>
                  </p:cNvSpPr>
                  <p:nvPr/>
                </p:nvSpPr>
                <p:spPr bwMode="auto">
                  <a:xfrm flipV="1">
                    <a:off x="614" y="2228"/>
                    <a:ext cx="100" cy="94"/>
                  </a:xfrm>
                  <a:prstGeom prst="line">
                    <a:avLst/>
                  </a:prstGeom>
                  <a:noFill/>
                  <a:ln w="8001">
                    <a:solidFill>
                      <a:schemeClr val="accent1"/>
                    </a:solidFill>
                    <a:round/>
                    <a:headEnd/>
                    <a:tailEnd/>
                  </a:ln>
                </p:spPr>
                <p:txBody>
                  <a:bodyPr/>
                  <a:lstStyle/>
                  <a:p>
                    <a:endParaRPr lang="en-US">
                      <a:latin typeface="+mj-lt"/>
                    </a:endParaRPr>
                  </a:p>
                </p:txBody>
              </p:sp>
              <p:sp>
                <p:nvSpPr>
                  <p:cNvPr id="139" name="Line 250"/>
                  <p:cNvSpPr>
                    <a:spLocks noChangeShapeType="1"/>
                  </p:cNvSpPr>
                  <p:nvPr/>
                </p:nvSpPr>
                <p:spPr bwMode="auto">
                  <a:xfrm flipV="1">
                    <a:off x="629" y="2343"/>
                    <a:ext cx="61" cy="54"/>
                  </a:xfrm>
                  <a:prstGeom prst="line">
                    <a:avLst/>
                  </a:prstGeom>
                  <a:noFill/>
                  <a:ln w="8001">
                    <a:solidFill>
                      <a:schemeClr val="accent1"/>
                    </a:solidFill>
                    <a:round/>
                    <a:headEnd/>
                    <a:tailEnd/>
                  </a:ln>
                </p:spPr>
                <p:txBody>
                  <a:bodyPr/>
                  <a:lstStyle/>
                  <a:p>
                    <a:endParaRPr lang="en-US">
                      <a:latin typeface="+mj-lt"/>
                    </a:endParaRPr>
                  </a:p>
                </p:txBody>
              </p:sp>
              <p:sp>
                <p:nvSpPr>
                  <p:cNvPr id="140" name="Line 251"/>
                  <p:cNvSpPr>
                    <a:spLocks noChangeShapeType="1"/>
                  </p:cNvSpPr>
                  <p:nvPr/>
                </p:nvSpPr>
                <p:spPr bwMode="auto">
                  <a:xfrm flipV="1">
                    <a:off x="717" y="2254"/>
                    <a:ext cx="99" cy="94"/>
                  </a:xfrm>
                  <a:prstGeom prst="line">
                    <a:avLst/>
                  </a:prstGeom>
                  <a:noFill/>
                  <a:ln w="8001">
                    <a:solidFill>
                      <a:schemeClr val="accent1"/>
                    </a:solidFill>
                    <a:round/>
                    <a:headEnd/>
                    <a:tailEnd/>
                  </a:ln>
                </p:spPr>
                <p:txBody>
                  <a:bodyPr/>
                  <a:lstStyle/>
                  <a:p>
                    <a:endParaRPr lang="en-US">
                      <a:latin typeface="+mj-lt"/>
                    </a:endParaRPr>
                  </a:p>
                </p:txBody>
              </p:sp>
              <p:sp>
                <p:nvSpPr>
                  <p:cNvPr id="141" name="Line 252"/>
                  <p:cNvSpPr>
                    <a:spLocks noChangeShapeType="1"/>
                  </p:cNvSpPr>
                  <p:nvPr/>
                </p:nvSpPr>
                <p:spPr bwMode="auto">
                  <a:xfrm flipV="1">
                    <a:off x="816" y="2190"/>
                    <a:ext cx="90" cy="88"/>
                  </a:xfrm>
                  <a:prstGeom prst="line">
                    <a:avLst/>
                  </a:prstGeom>
                  <a:noFill/>
                  <a:ln w="8001">
                    <a:solidFill>
                      <a:schemeClr val="accent1"/>
                    </a:solidFill>
                    <a:round/>
                    <a:headEnd/>
                    <a:tailEnd/>
                  </a:ln>
                </p:spPr>
                <p:txBody>
                  <a:bodyPr/>
                  <a:lstStyle/>
                  <a:p>
                    <a:endParaRPr lang="en-US">
                      <a:latin typeface="+mj-lt"/>
                    </a:endParaRPr>
                  </a:p>
                </p:txBody>
              </p:sp>
              <p:sp>
                <p:nvSpPr>
                  <p:cNvPr id="142" name="Line 253"/>
                  <p:cNvSpPr>
                    <a:spLocks noChangeShapeType="1"/>
                  </p:cNvSpPr>
                  <p:nvPr/>
                </p:nvSpPr>
                <p:spPr bwMode="auto">
                  <a:xfrm flipV="1">
                    <a:off x="737" y="2219"/>
                    <a:ext cx="88" cy="85"/>
                  </a:xfrm>
                  <a:prstGeom prst="line">
                    <a:avLst/>
                  </a:prstGeom>
                  <a:noFill/>
                  <a:ln w="8001">
                    <a:solidFill>
                      <a:schemeClr val="accent1"/>
                    </a:solidFill>
                    <a:round/>
                    <a:headEnd/>
                    <a:tailEnd/>
                  </a:ln>
                </p:spPr>
                <p:txBody>
                  <a:bodyPr/>
                  <a:lstStyle/>
                  <a:p>
                    <a:endParaRPr lang="en-US">
                      <a:latin typeface="+mj-lt"/>
                    </a:endParaRPr>
                  </a:p>
                </p:txBody>
              </p:sp>
              <p:sp>
                <p:nvSpPr>
                  <p:cNvPr id="143" name="Line 254"/>
                  <p:cNvSpPr>
                    <a:spLocks noChangeShapeType="1"/>
                  </p:cNvSpPr>
                  <p:nvPr/>
                </p:nvSpPr>
                <p:spPr bwMode="auto">
                  <a:xfrm flipV="1">
                    <a:off x="686" y="2333"/>
                    <a:ext cx="84" cy="74"/>
                  </a:xfrm>
                  <a:prstGeom prst="line">
                    <a:avLst/>
                  </a:prstGeom>
                  <a:noFill/>
                  <a:ln w="8001">
                    <a:solidFill>
                      <a:schemeClr val="accent1"/>
                    </a:solidFill>
                    <a:round/>
                    <a:headEnd/>
                    <a:tailEnd/>
                  </a:ln>
                </p:spPr>
                <p:txBody>
                  <a:bodyPr/>
                  <a:lstStyle/>
                  <a:p>
                    <a:endParaRPr lang="en-US">
                      <a:latin typeface="+mj-lt"/>
                    </a:endParaRPr>
                  </a:p>
                </p:txBody>
              </p:sp>
              <p:sp>
                <p:nvSpPr>
                  <p:cNvPr id="144" name="Line 255"/>
                  <p:cNvSpPr>
                    <a:spLocks noChangeShapeType="1"/>
                  </p:cNvSpPr>
                  <p:nvPr/>
                </p:nvSpPr>
                <p:spPr bwMode="auto">
                  <a:xfrm flipV="1">
                    <a:off x="891" y="2174"/>
                    <a:ext cx="104" cy="104"/>
                  </a:xfrm>
                  <a:prstGeom prst="line">
                    <a:avLst/>
                  </a:prstGeom>
                  <a:noFill/>
                  <a:ln w="8001">
                    <a:solidFill>
                      <a:schemeClr val="accent1"/>
                    </a:solidFill>
                    <a:round/>
                    <a:headEnd/>
                    <a:tailEnd/>
                  </a:ln>
                </p:spPr>
                <p:txBody>
                  <a:bodyPr/>
                  <a:lstStyle/>
                  <a:p>
                    <a:endParaRPr lang="en-US">
                      <a:latin typeface="+mj-lt"/>
                    </a:endParaRPr>
                  </a:p>
                </p:txBody>
              </p:sp>
              <p:sp>
                <p:nvSpPr>
                  <p:cNvPr id="145" name="Line 256"/>
                  <p:cNvSpPr>
                    <a:spLocks noChangeShapeType="1"/>
                  </p:cNvSpPr>
                  <p:nvPr/>
                </p:nvSpPr>
                <p:spPr bwMode="auto">
                  <a:xfrm flipV="1">
                    <a:off x="845" y="2244"/>
                    <a:ext cx="117" cy="121"/>
                  </a:xfrm>
                  <a:prstGeom prst="line">
                    <a:avLst/>
                  </a:prstGeom>
                  <a:noFill/>
                  <a:ln w="8001">
                    <a:solidFill>
                      <a:schemeClr val="accent1"/>
                    </a:solidFill>
                    <a:round/>
                    <a:headEnd/>
                    <a:tailEnd/>
                  </a:ln>
                </p:spPr>
                <p:txBody>
                  <a:bodyPr/>
                  <a:lstStyle/>
                  <a:p>
                    <a:endParaRPr lang="en-US">
                      <a:latin typeface="+mj-lt"/>
                    </a:endParaRPr>
                  </a:p>
                </p:txBody>
              </p:sp>
              <p:sp>
                <p:nvSpPr>
                  <p:cNvPr id="146" name="Line 257"/>
                  <p:cNvSpPr>
                    <a:spLocks noChangeShapeType="1"/>
                  </p:cNvSpPr>
                  <p:nvPr/>
                </p:nvSpPr>
                <p:spPr bwMode="auto">
                  <a:xfrm flipV="1">
                    <a:off x="813" y="2343"/>
                    <a:ext cx="102" cy="101"/>
                  </a:xfrm>
                  <a:prstGeom prst="line">
                    <a:avLst/>
                  </a:prstGeom>
                  <a:noFill/>
                  <a:ln w="8001">
                    <a:solidFill>
                      <a:schemeClr val="accent1"/>
                    </a:solidFill>
                    <a:round/>
                    <a:headEnd/>
                    <a:tailEnd/>
                  </a:ln>
                </p:spPr>
                <p:txBody>
                  <a:bodyPr/>
                  <a:lstStyle/>
                  <a:p>
                    <a:endParaRPr lang="en-US">
                      <a:latin typeface="+mj-lt"/>
                    </a:endParaRPr>
                  </a:p>
                </p:txBody>
              </p:sp>
              <p:sp>
                <p:nvSpPr>
                  <p:cNvPr id="147" name="Line 258"/>
                  <p:cNvSpPr>
                    <a:spLocks noChangeShapeType="1"/>
                  </p:cNvSpPr>
                  <p:nvPr/>
                </p:nvSpPr>
                <p:spPr bwMode="auto">
                  <a:xfrm flipV="1">
                    <a:off x="908" y="2283"/>
                    <a:ext cx="91" cy="89"/>
                  </a:xfrm>
                  <a:prstGeom prst="line">
                    <a:avLst/>
                  </a:prstGeom>
                  <a:noFill/>
                  <a:ln w="8001">
                    <a:solidFill>
                      <a:schemeClr val="accent1"/>
                    </a:solidFill>
                    <a:round/>
                    <a:headEnd/>
                    <a:tailEnd/>
                  </a:ln>
                </p:spPr>
                <p:txBody>
                  <a:bodyPr/>
                  <a:lstStyle/>
                  <a:p>
                    <a:endParaRPr lang="en-US">
                      <a:latin typeface="+mj-lt"/>
                    </a:endParaRPr>
                  </a:p>
                </p:txBody>
              </p:sp>
              <p:sp>
                <p:nvSpPr>
                  <p:cNvPr id="148" name="Line 259"/>
                  <p:cNvSpPr>
                    <a:spLocks noChangeShapeType="1"/>
                  </p:cNvSpPr>
                  <p:nvPr/>
                </p:nvSpPr>
                <p:spPr bwMode="auto">
                  <a:xfrm flipV="1">
                    <a:off x="1056" y="2221"/>
                    <a:ext cx="78" cy="80"/>
                  </a:xfrm>
                  <a:prstGeom prst="line">
                    <a:avLst/>
                  </a:prstGeom>
                  <a:noFill/>
                  <a:ln w="8001">
                    <a:solidFill>
                      <a:schemeClr val="accent1"/>
                    </a:solidFill>
                    <a:round/>
                    <a:headEnd/>
                    <a:tailEnd/>
                  </a:ln>
                </p:spPr>
                <p:txBody>
                  <a:bodyPr/>
                  <a:lstStyle/>
                  <a:p>
                    <a:endParaRPr lang="en-US">
                      <a:latin typeface="+mj-lt"/>
                    </a:endParaRPr>
                  </a:p>
                </p:txBody>
              </p:sp>
              <p:sp>
                <p:nvSpPr>
                  <p:cNvPr id="149" name="Line 260"/>
                  <p:cNvSpPr>
                    <a:spLocks noChangeShapeType="1"/>
                  </p:cNvSpPr>
                  <p:nvPr/>
                </p:nvSpPr>
                <p:spPr bwMode="auto">
                  <a:xfrm flipV="1">
                    <a:off x="1030" y="2363"/>
                    <a:ext cx="72" cy="70"/>
                  </a:xfrm>
                  <a:prstGeom prst="line">
                    <a:avLst/>
                  </a:prstGeom>
                  <a:noFill/>
                  <a:ln w="8001">
                    <a:solidFill>
                      <a:schemeClr val="accent1"/>
                    </a:solidFill>
                    <a:round/>
                    <a:headEnd/>
                    <a:tailEnd/>
                  </a:ln>
                </p:spPr>
                <p:txBody>
                  <a:bodyPr/>
                  <a:lstStyle/>
                  <a:p>
                    <a:endParaRPr lang="en-US">
                      <a:latin typeface="+mj-lt"/>
                    </a:endParaRPr>
                  </a:p>
                </p:txBody>
              </p:sp>
              <p:sp>
                <p:nvSpPr>
                  <p:cNvPr id="150" name="Line 261"/>
                  <p:cNvSpPr>
                    <a:spLocks noChangeShapeType="1"/>
                  </p:cNvSpPr>
                  <p:nvPr/>
                </p:nvSpPr>
                <p:spPr bwMode="auto">
                  <a:xfrm flipV="1">
                    <a:off x="1110" y="2296"/>
                    <a:ext cx="83" cy="88"/>
                  </a:xfrm>
                  <a:prstGeom prst="line">
                    <a:avLst/>
                  </a:prstGeom>
                  <a:noFill/>
                  <a:ln w="8001">
                    <a:solidFill>
                      <a:schemeClr val="accent1"/>
                    </a:solidFill>
                    <a:round/>
                    <a:headEnd/>
                    <a:tailEnd/>
                  </a:ln>
                </p:spPr>
                <p:txBody>
                  <a:bodyPr/>
                  <a:lstStyle/>
                  <a:p>
                    <a:endParaRPr lang="en-US">
                      <a:latin typeface="+mj-lt"/>
                    </a:endParaRPr>
                  </a:p>
                </p:txBody>
              </p:sp>
            </p:grpSp>
            <p:sp>
              <p:nvSpPr>
                <p:cNvPr id="127" name="Line 262"/>
                <p:cNvSpPr>
                  <a:spLocks noChangeShapeType="1"/>
                </p:cNvSpPr>
                <p:nvPr/>
              </p:nvSpPr>
              <p:spPr bwMode="auto">
                <a:xfrm>
                  <a:off x="472" y="2170"/>
                  <a:ext cx="0" cy="272"/>
                </a:xfrm>
                <a:prstGeom prst="line">
                  <a:avLst/>
                </a:prstGeom>
                <a:noFill/>
                <a:ln w="9525">
                  <a:solidFill>
                    <a:srgbClr val="404040"/>
                  </a:solidFill>
                  <a:round/>
                  <a:headEnd/>
                  <a:tailEnd/>
                </a:ln>
              </p:spPr>
              <p:txBody>
                <a:bodyPr/>
                <a:lstStyle/>
                <a:p>
                  <a:endParaRPr lang="en-US">
                    <a:latin typeface="+mj-lt"/>
                  </a:endParaRPr>
                </a:p>
              </p:txBody>
            </p:sp>
          </p:grpSp>
        </p:grpSp>
        <p:grpSp>
          <p:nvGrpSpPr>
            <p:cNvPr id="56" name="Group 263"/>
            <p:cNvGrpSpPr>
              <a:grpSpLocks/>
            </p:cNvGrpSpPr>
            <p:nvPr/>
          </p:nvGrpSpPr>
          <p:grpSpPr bwMode="auto">
            <a:xfrm>
              <a:off x="6091993" y="1498785"/>
              <a:ext cx="1145070" cy="722675"/>
              <a:chOff x="1325" y="2031"/>
              <a:chExt cx="1144" cy="722"/>
            </a:xfrm>
          </p:grpSpPr>
          <p:sp>
            <p:nvSpPr>
              <p:cNvPr id="57" name="Freeform 264"/>
              <p:cNvSpPr>
                <a:spLocks/>
              </p:cNvSpPr>
              <p:nvPr/>
            </p:nvSpPr>
            <p:spPr bwMode="auto">
              <a:xfrm>
                <a:off x="1325" y="2031"/>
                <a:ext cx="1144" cy="722"/>
              </a:xfrm>
              <a:custGeom>
                <a:avLst/>
                <a:gdLst>
                  <a:gd name="T0" fmla="*/ 0 w 2286"/>
                  <a:gd name="T1" fmla="*/ 0 h 1444"/>
                  <a:gd name="T2" fmla="*/ 0 w 2286"/>
                  <a:gd name="T3" fmla="*/ 722 h 1444"/>
                  <a:gd name="T4" fmla="*/ 1144 w 2286"/>
                  <a:gd name="T5" fmla="*/ 425 h 1444"/>
                  <a:gd name="T6" fmla="*/ 1144 w 2286"/>
                  <a:gd name="T7" fmla="*/ 130 h 1444"/>
                  <a:gd name="T8" fmla="*/ 0 w 2286"/>
                  <a:gd name="T9" fmla="*/ 0 h 1444"/>
                  <a:gd name="T10" fmla="*/ 0 60000 65536"/>
                  <a:gd name="T11" fmla="*/ 0 60000 65536"/>
                  <a:gd name="T12" fmla="*/ 0 60000 65536"/>
                  <a:gd name="T13" fmla="*/ 0 60000 65536"/>
                  <a:gd name="T14" fmla="*/ 0 60000 65536"/>
                  <a:gd name="T15" fmla="*/ 0 w 2286"/>
                  <a:gd name="T16" fmla="*/ 0 h 1444"/>
                  <a:gd name="T17" fmla="*/ 2286 w 2286"/>
                  <a:gd name="T18" fmla="*/ 1444 h 1444"/>
                </a:gdLst>
                <a:ahLst/>
                <a:cxnLst>
                  <a:cxn ang="T10">
                    <a:pos x="T0" y="T1"/>
                  </a:cxn>
                  <a:cxn ang="T11">
                    <a:pos x="T2" y="T3"/>
                  </a:cxn>
                  <a:cxn ang="T12">
                    <a:pos x="T4" y="T5"/>
                  </a:cxn>
                  <a:cxn ang="T13">
                    <a:pos x="T6" y="T7"/>
                  </a:cxn>
                  <a:cxn ang="T14">
                    <a:pos x="T8" y="T9"/>
                  </a:cxn>
                </a:cxnLst>
                <a:rect l="T15" t="T16" r="T17" b="T18"/>
                <a:pathLst>
                  <a:path w="2286" h="1444">
                    <a:moveTo>
                      <a:pt x="0" y="0"/>
                    </a:moveTo>
                    <a:lnTo>
                      <a:pt x="0" y="1444"/>
                    </a:lnTo>
                    <a:lnTo>
                      <a:pt x="2286" y="851"/>
                    </a:lnTo>
                    <a:lnTo>
                      <a:pt x="2286" y="259"/>
                    </a:lnTo>
                    <a:lnTo>
                      <a:pt x="0" y="0"/>
                    </a:lnTo>
                    <a:close/>
                  </a:path>
                </a:pathLst>
              </a:custGeom>
              <a:solidFill>
                <a:srgbClr val="FF9900"/>
              </a:solidFill>
              <a:ln w="9525">
                <a:solidFill>
                  <a:srgbClr val="FFCC00"/>
                </a:solidFill>
                <a:round/>
                <a:headEnd/>
                <a:tailEnd/>
              </a:ln>
            </p:spPr>
            <p:txBody>
              <a:bodyPr/>
              <a:lstStyle/>
              <a:p>
                <a:endParaRPr lang="en-US">
                  <a:latin typeface="+mj-lt"/>
                </a:endParaRPr>
              </a:p>
            </p:txBody>
          </p:sp>
          <p:sp>
            <p:nvSpPr>
              <p:cNvPr id="58" name="Freeform 265"/>
              <p:cNvSpPr>
                <a:spLocks/>
              </p:cNvSpPr>
              <p:nvPr/>
            </p:nvSpPr>
            <p:spPr bwMode="auto">
              <a:xfrm>
                <a:off x="2092" y="2320"/>
                <a:ext cx="141" cy="223"/>
              </a:xfrm>
              <a:custGeom>
                <a:avLst/>
                <a:gdLst>
                  <a:gd name="T0" fmla="*/ 0 w 280"/>
                  <a:gd name="T1" fmla="*/ 223 h 446"/>
                  <a:gd name="T2" fmla="*/ 0 w 280"/>
                  <a:gd name="T3" fmla="*/ 8 h 446"/>
                  <a:gd name="T4" fmla="*/ 141 w 280"/>
                  <a:gd name="T5" fmla="*/ 0 h 446"/>
                  <a:gd name="T6" fmla="*/ 141 w 280"/>
                  <a:gd name="T7" fmla="*/ 188 h 446"/>
                  <a:gd name="T8" fmla="*/ 0 w 280"/>
                  <a:gd name="T9" fmla="*/ 223 h 446"/>
                  <a:gd name="T10" fmla="*/ 0 60000 65536"/>
                  <a:gd name="T11" fmla="*/ 0 60000 65536"/>
                  <a:gd name="T12" fmla="*/ 0 60000 65536"/>
                  <a:gd name="T13" fmla="*/ 0 60000 65536"/>
                  <a:gd name="T14" fmla="*/ 0 60000 65536"/>
                  <a:gd name="T15" fmla="*/ 0 w 280"/>
                  <a:gd name="T16" fmla="*/ 0 h 446"/>
                  <a:gd name="T17" fmla="*/ 280 w 280"/>
                  <a:gd name="T18" fmla="*/ 446 h 446"/>
                </a:gdLst>
                <a:ahLst/>
                <a:cxnLst>
                  <a:cxn ang="T10">
                    <a:pos x="T0" y="T1"/>
                  </a:cxn>
                  <a:cxn ang="T11">
                    <a:pos x="T2" y="T3"/>
                  </a:cxn>
                  <a:cxn ang="T12">
                    <a:pos x="T4" y="T5"/>
                  </a:cxn>
                  <a:cxn ang="T13">
                    <a:pos x="T6" y="T7"/>
                  </a:cxn>
                  <a:cxn ang="T14">
                    <a:pos x="T8" y="T9"/>
                  </a:cxn>
                </a:cxnLst>
                <a:rect l="T15" t="T16" r="T17" b="T18"/>
                <a:pathLst>
                  <a:path w="280" h="446">
                    <a:moveTo>
                      <a:pt x="0" y="446"/>
                    </a:moveTo>
                    <a:lnTo>
                      <a:pt x="0" y="16"/>
                    </a:lnTo>
                    <a:lnTo>
                      <a:pt x="280" y="0"/>
                    </a:lnTo>
                    <a:lnTo>
                      <a:pt x="280" y="376"/>
                    </a:lnTo>
                    <a:lnTo>
                      <a:pt x="0" y="446"/>
                    </a:lnTo>
                    <a:close/>
                  </a:path>
                </a:pathLst>
              </a:custGeom>
              <a:pattFill prst="weave">
                <a:fgClr>
                  <a:schemeClr val="bg2"/>
                </a:fgClr>
                <a:bgClr>
                  <a:srgbClr val="333333"/>
                </a:bgClr>
              </a:pattFill>
              <a:ln w="9525">
                <a:noFill/>
                <a:round/>
                <a:headEnd/>
                <a:tailEnd/>
              </a:ln>
            </p:spPr>
            <p:txBody>
              <a:bodyPr/>
              <a:lstStyle/>
              <a:p>
                <a:endParaRPr lang="en-US">
                  <a:latin typeface="+mj-lt"/>
                </a:endParaRPr>
              </a:p>
            </p:txBody>
          </p:sp>
          <p:grpSp>
            <p:nvGrpSpPr>
              <p:cNvPr id="59" name="Group 266"/>
              <p:cNvGrpSpPr>
                <a:grpSpLocks/>
              </p:cNvGrpSpPr>
              <p:nvPr/>
            </p:nvGrpSpPr>
            <p:grpSpPr bwMode="auto">
              <a:xfrm>
                <a:off x="2280" y="2208"/>
                <a:ext cx="67" cy="149"/>
                <a:chOff x="2280" y="2208"/>
                <a:chExt cx="67" cy="149"/>
              </a:xfrm>
            </p:grpSpPr>
            <p:sp>
              <p:nvSpPr>
                <p:cNvPr id="91" name="Freeform 267"/>
                <p:cNvSpPr>
                  <a:spLocks/>
                </p:cNvSpPr>
                <p:nvPr/>
              </p:nvSpPr>
              <p:spPr bwMode="auto">
                <a:xfrm>
                  <a:off x="2280" y="2208"/>
                  <a:ext cx="67" cy="149"/>
                </a:xfrm>
                <a:custGeom>
                  <a:avLst/>
                  <a:gdLst>
                    <a:gd name="T0" fmla="*/ 0 w 134"/>
                    <a:gd name="T1" fmla="*/ 0 h 298"/>
                    <a:gd name="T2" fmla="*/ 67 w 134"/>
                    <a:gd name="T3" fmla="*/ 4 h 298"/>
                    <a:gd name="T4" fmla="*/ 67 w 134"/>
                    <a:gd name="T5" fmla="*/ 146 h 298"/>
                    <a:gd name="T6" fmla="*/ 0 w 134"/>
                    <a:gd name="T7" fmla="*/ 149 h 298"/>
                    <a:gd name="T8" fmla="*/ 0 w 134"/>
                    <a:gd name="T9" fmla="*/ 0 h 298"/>
                    <a:gd name="T10" fmla="*/ 0 60000 65536"/>
                    <a:gd name="T11" fmla="*/ 0 60000 65536"/>
                    <a:gd name="T12" fmla="*/ 0 60000 65536"/>
                    <a:gd name="T13" fmla="*/ 0 60000 65536"/>
                    <a:gd name="T14" fmla="*/ 0 60000 65536"/>
                    <a:gd name="T15" fmla="*/ 0 w 134"/>
                    <a:gd name="T16" fmla="*/ 0 h 298"/>
                    <a:gd name="T17" fmla="*/ 134 w 134"/>
                    <a:gd name="T18" fmla="*/ 298 h 298"/>
                  </a:gdLst>
                  <a:ahLst/>
                  <a:cxnLst>
                    <a:cxn ang="T10">
                      <a:pos x="T0" y="T1"/>
                    </a:cxn>
                    <a:cxn ang="T11">
                      <a:pos x="T2" y="T3"/>
                    </a:cxn>
                    <a:cxn ang="T12">
                      <a:pos x="T4" y="T5"/>
                    </a:cxn>
                    <a:cxn ang="T13">
                      <a:pos x="T6" y="T7"/>
                    </a:cxn>
                    <a:cxn ang="T14">
                      <a:pos x="T8" y="T9"/>
                    </a:cxn>
                  </a:cxnLst>
                  <a:rect l="T15" t="T16" r="T17" b="T18"/>
                  <a:pathLst>
                    <a:path w="134" h="298">
                      <a:moveTo>
                        <a:pt x="0" y="0"/>
                      </a:moveTo>
                      <a:lnTo>
                        <a:pt x="134" y="8"/>
                      </a:lnTo>
                      <a:lnTo>
                        <a:pt x="134" y="291"/>
                      </a:lnTo>
                      <a:lnTo>
                        <a:pt x="0" y="298"/>
                      </a:lnTo>
                      <a:lnTo>
                        <a:pt x="0" y="0"/>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92" name="Line 268"/>
                <p:cNvSpPr>
                  <a:spLocks noChangeShapeType="1"/>
                </p:cNvSpPr>
                <p:nvPr/>
              </p:nvSpPr>
              <p:spPr bwMode="auto">
                <a:xfrm flipV="1">
                  <a:off x="2298" y="2271"/>
                  <a:ext cx="23" cy="26"/>
                </a:xfrm>
                <a:prstGeom prst="line">
                  <a:avLst/>
                </a:prstGeom>
                <a:noFill/>
                <a:ln w="3175">
                  <a:solidFill>
                    <a:srgbClr val="7485A4"/>
                  </a:solidFill>
                  <a:round/>
                  <a:headEnd/>
                  <a:tailEnd/>
                </a:ln>
              </p:spPr>
              <p:txBody>
                <a:bodyPr/>
                <a:lstStyle/>
                <a:p>
                  <a:endParaRPr lang="en-US">
                    <a:latin typeface="+mj-lt"/>
                  </a:endParaRPr>
                </a:p>
              </p:txBody>
            </p:sp>
            <p:sp>
              <p:nvSpPr>
                <p:cNvPr id="93" name="Line 269"/>
                <p:cNvSpPr>
                  <a:spLocks noChangeShapeType="1"/>
                </p:cNvSpPr>
                <p:nvPr/>
              </p:nvSpPr>
              <p:spPr bwMode="auto">
                <a:xfrm flipV="1">
                  <a:off x="2292" y="2293"/>
                  <a:ext cx="29" cy="31"/>
                </a:xfrm>
                <a:prstGeom prst="line">
                  <a:avLst/>
                </a:prstGeom>
                <a:noFill/>
                <a:ln w="3175">
                  <a:solidFill>
                    <a:srgbClr val="7485A4"/>
                  </a:solidFill>
                  <a:round/>
                  <a:headEnd/>
                  <a:tailEnd/>
                </a:ln>
              </p:spPr>
              <p:txBody>
                <a:bodyPr/>
                <a:lstStyle/>
                <a:p>
                  <a:endParaRPr lang="en-US">
                    <a:latin typeface="+mj-lt"/>
                  </a:endParaRPr>
                </a:p>
              </p:txBody>
            </p:sp>
            <p:sp>
              <p:nvSpPr>
                <p:cNvPr id="94" name="Line 270"/>
                <p:cNvSpPr>
                  <a:spLocks noChangeShapeType="1"/>
                </p:cNvSpPr>
                <p:nvPr/>
              </p:nvSpPr>
              <p:spPr bwMode="auto">
                <a:xfrm flipV="1">
                  <a:off x="2321" y="2266"/>
                  <a:ext cx="16" cy="19"/>
                </a:xfrm>
                <a:prstGeom prst="line">
                  <a:avLst/>
                </a:prstGeom>
                <a:noFill/>
                <a:ln w="3175">
                  <a:solidFill>
                    <a:srgbClr val="7485A4"/>
                  </a:solidFill>
                  <a:round/>
                  <a:headEnd/>
                  <a:tailEnd/>
                </a:ln>
              </p:spPr>
              <p:txBody>
                <a:bodyPr/>
                <a:lstStyle/>
                <a:p>
                  <a:endParaRPr lang="en-US">
                    <a:latin typeface="+mj-lt"/>
                  </a:endParaRPr>
                </a:p>
              </p:txBody>
            </p:sp>
            <p:sp>
              <p:nvSpPr>
                <p:cNvPr id="95" name="Line 271"/>
                <p:cNvSpPr>
                  <a:spLocks noChangeShapeType="1"/>
                </p:cNvSpPr>
                <p:nvPr/>
              </p:nvSpPr>
              <p:spPr bwMode="auto">
                <a:xfrm>
                  <a:off x="2280" y="2257"/>
                  <a:ext cx="67" cy="2"/>
                </a:xfrm>
                <a:prstGeom prst="line">
                  <a:avLst/>
                </a:prstGeom>
                <a:noFill/>
                <a:ln w="6350">
                  <a:solidFill>
                    <a:srgbClr val="C0C0C0"/>
                  </a:solidFill>
                  <a:round/>
                  <a:headEnd/>
                  <a:tailEnd/>
                </a:ln>
              </p:spPr>
              <p:txBody>
                <a:bodyPr/>
                <a:lstStyle/>
                <a:p>
                  <a:endParaRPr lang="en-US">
                    <a:latin typeface="+mj-lt"/>
                  </a:endParaRPr>
                </a:p>
              </p:txBody>
            </p:sp>
            <p:sp>
              <p:nvSpPr>
                <p:cNvPr id="96" name="Line 272"/>
                <p:cNvSpPr>
                  <a:spLocks noChangeShapeType="1"/>
                </p:cNvSpPr>
                <p:nvPr/>
              </p:nvSpPr>
              <p:spPr bwMode="auto">
                <a:xfrm flipV="1">
                  <a:off x="2280" y="2306"/>
                  <a:ext cx="67" cy="1"/>
                </a:xfrm>
                <a:prstGeom prst="line">
                  <a:avLst/>
                </a:prstGeom>
                <a:noFill/>
                <a:ln w="6350">
                  <a:solidFill>
                    <a:srgbClr val="C0C0C0"/>
                  </a:solidFill>
                  <a:round/>
                  <a:headEnd/>
                  <a:tailEnd/>
                </a:ln>
              </p:spPr>
              <p:txBody>
                <a:bodyPr/>
                <a:lstStyle/>
                <a:p>
                  <a:endParaRPr lang="en-US">
                    <a:latin typeface="+mj-lt"/>
                  </a:endParaRPr>
                </a:p>
              </p:txBody>
            </p:sp>
            <p:sp>
              <p:nvSpPr>
                <p:cNvPr id="97" name="Line 273"/>
                <p:cNvSpPr>
                  <a:spLocks noChangeShapeType="1"/>
                </p:cNvSpPr>
                <p:nvPr/>
              </p:nvSpPr>
              <p:spPr bwMode="auto">
                <a:xfrm>
                  <a:off x="2313" y="2210"/>
                  <a:ext cx="0" cy="145"/>
                </a:xfrm>
                <a:prstGeom prst="line">
                  <a:avLst/>
                </a:prstGeom>
                <a:noFill/>
                <a:ln w="6350">
                  <a:solidFill>
                    <a:srgbClr val="272B36"/>
                  </a:solidFill>
                  <a:round/>
                  <a:headEnd/>
                  <a:tailEnd/>
                </a:ln>
              </p:spPr>
              <p:txBody>
                <a:bodyPr/>
                <a:lstStyle/>
                <a:p>
                  <a:endParaRPr lang="en-US">
                    <a:latin typeface="+mj-lt"/>
                  </a:endParaRPr>
                </a:p>
              </p:txBody>
            </p:sp>
            <p:sp>
              <p:nvSpPr>
                <p:cNvPr id="98" name="Freeform 274"/>
                <p:cNvSpPr>
                  <a:spLocks/>
                </p:cNvSpPr>
                <p:nvPr/>
              </p:nvSpPr>
              <p:spPr bwMode="auto">
                <a:xfrm>
                  <a:off x="2280" y="2208"/>
                  <a:ext cx="67" cy="149"/>
                </a:xfrm>
                <a:custGeom>
                  <a:avLst/>
                  <a:gdLst>
                    <a:gd name="T0" fmla="*/ 0 w 134"/>
                    <a:gd name="T1" fmla="*/ 0 h 298"/>
                    <a:gd name="T2" fmla="*/ 67 w 134"/>
                    <a:gd name="T3" fmla="*/ 4 h 298"/>
                    <a:gd name="T4" fmla="*/ 67 w 134"/>
                    <a:gd name="T5" fmla="*/ 146 h 298"/>
                    <a:gd name="T6" fmla="*/ 0 w 134"/>
                    <a:gd name="T7" fmla="*/ 149 h 298"/>
                    <a:gd name="T8" fmla="*/ 0 w 134"/>
                    <a:gd name="T9" fmla="*/ 0 h 298"/>
                    <a:gd name="T10" fmla="*/ 0 60000 65536"/>
                    <a:gd name="T11" fmla="*/ 0 60000 65536"/>
                    <a:gd name="T12" fmla="*/ 0 60000 65536"/>
                    <a:gd name="T13" fmla="*/ 0 60000 65536"/>
                    <a:gd name="T14" fmla="*/ 0 60000 65536"/>
                    <a:gd name="T15" fmla="*/ 0 w 134"/>
                    <a:gd name="T16" fmla="*/ 0 h 298"/>
                    <a:gd name="T17" fmla="*/ 134 w 134"/>
                    <a:gd name="T18" fmla="*/ 298 h 298"/>
                  </a:gdLst>
                  <a:ahLst/>
                  <a:cxnLst>
                    <a:cxn ang="T10">
                      <a:pos x="T0" y="T1"/>
                    </a:cxn>
                    <a:cxn ang="T11">
                      <a:pos x="T2" y="T3"/>
                    </a:cxn>
                    <a:cxn ang="T12">
                      <a:pos x="T4" y="T5"/>
                    </a:cxn>
                    <a:cxn ang="T13">
                      <a:pos x="T6" y="T7"/>
                    </a:cxn>
                    <a:cxn ang="T14">
                      <a:pos x="T8" y="T9"/>
                    </a:cxn>
                  </a:cxnLst>
                  <a:rect l="T15" t="T16" r="T17" b="T18"/>
                  <a:pathLst>
                    <a:path w="134" h="298">
                      <a:moveTo>
                        <a:pt x="0" y="0"/>
                      </a:moveTo>
                      <a:lnTo>
                        <a:pt x="134" y="8"/>
                      </a:lnTo>
                      <a:lnTo>
                        <a:pt x="134" y="291"/>
                      </a:lnTo>
                      <a:lnTo>
                        <a:pt x="0" y="298"/>
                      </a:lnTo>
                      <a:lnTo>
                        <a:pt x="0" y="0"/>
                      </a:lnTo>
                    </a:path>
                  </a:pathLst>
                </a:custGeom>
                <a:noFill/>
                <a:ln w="9525">
                  <a:solidFill>
                    <a:srgbClr val="212121"/>
                  </a:solidFill>
                  <a:round/>
                  <a:headEnd/>
                  <a:tailEnd/>
                </a:ln>
              </p:spPr>
              <p:txBody>
                <a:bodyPr/>
                <a:lstStyle/>
                <a:p>
                  <a:endParaRPr lang="en-US">
                    <a:latin typeface="+mj-lt"/>
                  </a:endParaRPr>
                </a:p>
              </p:txBody>
            </p:sp>
          </p:grpSp>
          <p:grpSp>
            <p:nvGrpSpPr>
              <p:cNvPr id="60" name="Group 275"/>
              <p:cNvGrpSpPr>
                <a:grpSpLocks/>
              </p:cNvGrpSpPr>
              <p:nvPr/>
            </p:nvGrpSpPr>
            <p:grpSpPr bwMode="auto">
              <a:xfrm>
                <a:off x="1388" y="2114"/>
                <a:ext cx="625" cy="466"/>
                <a:chOff x="1388" y="2114"/>
                <a:chExt cx="625" cy="466"/>
              </a:xfrm>
            </p:grpSpPr>
            <p:sp>
              <p:nvSpPr>
                <p:cNvPr id="61" name="Freeform 276"/>
                <p:cNvSpPr>
                  <a:spLocks/>
                </p:cNvSpPr>
                <p:nvPr/>
              </p:nvSpPr>
              <p:spPr bwMode="auto">
                <a:xfrm>
                  <a:off x="1388" y="2114"/>
                  <a:ext cx="625" cy="466"/>
                </a:xfrm>
                <a:custGeom>
                  <a:avLst/>
                  <a:gdLst>
                    <a:gd name="T0" fmla="*/ 625 w 1251"/>
                    <a:gd name="T1" fmla="*/ 36 h 932"/>
                    <a:gd name="T2" fmla="*/ 625 w 1251"/>
                    <a:gd name="T3" fmla="*/ 351 h 932"/>
                    <a:gd name="T4" fmla="*/ 0 w 1251"/>
                    <a:gd name="T5" fmla="*/ 466 h 932"/>
                    <a:gd name="T6" fmla="*/ 0 w 1251"/>
                    <a:gd name="T7" fmla="*/ 0 h 932"/>
                    <a:gd name="T8" fmla="*/ 625 w 1251"/>
                    <a:gd name="T9" fmla="*/ 36 h 932"/>
                    <a:gd name="T10" fmla="*/ 0 60000 65536"/>
                    <a:gd name="T11" fmla="*/ 0 60000 65536"/>
                    <a:gd name="T12" fmla="*/ 0 60000 65536"/>
                    <a:gd name="T13" fmla="*/ 0 60000 65536"/>
                    <a:gd name="T14" fmla="*/ 0 60000 65536"/>
                    <a:gd name="T15" fmla="*/ 0 w 1251"/>
                    <a:gd name="T16" fmla="*/ 0 h 932"/>
                    <a:gd name="T17" fmla="*/ 1251 w 1251"/>
                    <a:gd name="T18" fmla="*/ 932 h 932"/>
                  </a:gdLst>
                  <a:ahLst/>
                  <a:cxnLst>
                    <a:cxn ang="T10">
                      <a:pos x="T0" y="T1"/>
                    </a:cxn>
                    <a:cxn ang="T11">
                      <a:pos x="T2" y="T3"/>
                    </a:cxn>
                    <a:cxn ang="T12">
                      <a:pos x="T4" y="T5"/>
                    </a:cxn>
                    <a:cxn ang="T13">
                      <a:pos x="T6" y="T7"/>
                    </a:cxn>
                    <a:cxn ang="T14">
                      <a:pos x="T8" y="T9"/>
                    </a:cxn>
                  </a:cxnLst>
                  <a:rect l="T15" t="T16" r="T17" b="T18"/>
                  <a:pathLst>
                    <a:path w="1251" h="932">
                      <a:moveTo>
                        <a:pt x="1251" y="71"/>
                      </a:moveTo>
                      <a:lnTo>
                        <a:pt x="1251" y="701"/>
                      </a:lnTo>
                      <a:lnTo>
                        <a:pt x="0" y="932"/>
                      </a:lnTo>
                      <a:lnTo>
                        <a:pt x="0" y="0"/>
                      </a:lnTo>
                      <a:lnTo>
                        <a:pt x="1251" y="71"/>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62" name="Line 277"/>
                <p:cNvSpPr>
                  <a:spLocks noChangeShapeType="1"/>
                </p:cNvSpPr>
                <p:nvPr/>
              </p:nvSpPr>
              <p:spPr bwMode="auto">
                <a:xfrm>
                  <a:off x="1642" y="2130"/>
                  <a:ext cx="0" cy="408"/>
                </a:xfrm>
                <a:prstGeom prst="line">
                  <a:avLst/>
                </a:prstGeom>
                <a:noFill/>
                <a:ln w="9525">
                  <a:solidFill>
                    <a:srgbClr val="303543"/>
                  </a:solidFill>
                  <a:round/>
                  <a:headEnd/>
                  <a:tailEnd/>
                </a:ln>
              </p:spPr>
              <p:txBody>
                <a:bodyPr/>
                <a:lstStyle/>
                <a:p>
                  <a:endParaRPr lang="en-US">
                    <a:latin typeface="+mj-lt"/>
                  </a:endParaRPr>
                </a:p>
              </p:txBody>
            </p:sp>
            <p:sp>
              <p:nvSpPr>
                <p:cNvPr id="63" name="Line 278"/>
                <p:cNvSpPr>
                  <a:spLocks noChangeShapeType="1"/>
                </p:cNvSpPr>
                <p:nvPr/>
              </p:nvSpPr>
              <p:spPr bwMode="auto">
                <a:xfrm>
                  <a:off x="1711" y="2135"/>
                  <a:ext cx="0" cy="390"/>
                </a:xfrm>
                <a:prstGeom prst="line">
                  <a:avLst/>
                </a:prstGeom>
                <a:noFill/>
                <a:ln w="9525">
                  <a:solidFill>
                    <a:srgbClr val="303543"/>
                  </a:solidFill>
                  <a:round/>
                  <a:headEnd/>
                  <a:tailEnd/>
                </a:ln>
              </p:spPr>
              <p:txBody>
                <a:bodyPr/>
                <a:lstStyle/>
                <a:p>
                  <a:endParaRPr lang="en-US">
                    <a:latin typeface="+mj-lt"/>
                  </a:endParaRPr>
                </a:p>
              </p:txBody>
            </p:sp>
            <p:sp>
              <p:nvSpPr>
                <p:cNvPr id="64" name="Line 279"/>
                <p:cNvSpPr>
                  <a:spLocks noChangeShapeType="1"/>
                </p:cNvSpPr>
                <p:nvPr/>
              </p:nvSpPr>
              <p:spPr bwMode="auto">
                <a:xfrm>
                  <a:off x="1779" y="2140"/>
                  <a:ext cx="0" cy="373"/>
                </a:xfrm>
                <a:prstGeom prst="line">
                  <a:avLst/>
                </a:prstGeom>
                <a:noFill/>
                <a:ln w="9525">
                  <a:solidFill>
                    <a:srgbClr val="303543"/>
                  </a:solidFill>
                  <a:round/>
                  <a:headEnd/>
                  <a:tailEnd/>
                </a:ln>
              </p:spPr>
              <p:txBody>
                <a:bodyPr/>
                <a:lstStyle/>
                <a:p>
                  <a:endParaRPr lang="en-US">
                    <a:latin typeface="+mj-lt"/>
                  </a:endParaRPr>
                </a:p>
              </p:txBody>
            </p:sp>
            <p:sp>
              <p:nvSpPr>
                <p:cNvPr id="65" name="Freeform 280"/>
                <p:cNvSpPr>
                  <a:spLocks/>
                </p:cNvSpPr>
                <p:nvPr/>
              </p:nvSpPr>
              <p:spPr bwMode="auto">
                <a:xfrm>
                  <a:off x="1399" y="2114"/>
                  <a:ext cx="614" cy="466"/>
                </a:xfrm>
                <a:custGeom>
                  <a:avLst/>
                  <a:gdLst>
                    <a:gd name="T0" fmla="*/ 0 w 1229"/>
                    <a:gd name="T1" fmla="*/ 0 h 932"/>
                    <a:gd name="T2" fmla="*/ 0 w 1229"/>
                    <a:gd name="T3" fmla="*/ 466 h 932"/>
                    <a:gd name="T4" fmla="*/ 614 w 1229"/>
                    <a:gd name="T5" fmla="*/ 351 h 932"/>
                    <a:gd name="T6" fmla="*/ 614 w 1229"/>
                    <a:gd name="T7" fmla="*/ 36 h 932"/>
                    <a:gd name="T8" fmla="*/ 0 w 1229"/>
                    <a:gd name="T9" fmla="*/ 0 h 932"/>
                    <a:gd name="T10" fmla="*/ 0 60000 65536"/>
                    <a:gd name="T11" fmla="*/ 0 60000 65536"/>
                    <a:gd name="T12" fmla="*/ 0 60000 65536"/>
                    <a:gd name="T13" fmla="*/ 0 60000 65536"/>
                    <a:gd name="T14" fmla="*/ 0 60000 65536"/>
                    <a:gd name="T15" fmla="*/ 0 w 1229"/>
                    <a:gd name="T16" fmla="*/ 0 h 932"/>
                    <a:gd name="T17" fmla="*/ 1229 w 1229"/>
                    <a:gd name="T18" fmla="*/ 932 h 932"/>
                  </a:gdLst>
                  <a:ahLst/>
                  <a:cxnLst>
                    <a:cxn ang="T10">
                      <a:pos x="T0" y="T1"/>
                    </a:cxn>
                    <a:cxn ang="T11">
                      <a:pos x="T2" y="T3"/>
                    </a:cxn>
                    <a:cxn ang="T12">
                      <a:pos x="T4" y="T5"/>
                    </a:cxn>
                    <a:cxn ang="T13">
                      <a:pos x="T6" y="T7"/>
                    </a:cxn>
                    <a:cxn ang="T14">
                      <a:pos x="T8" y="T9"/>
                    </a:cxn>
                  </a:cxnLst>
                  <a:rect l="T15" t="T16" r="T17" b="T18"/>
                  <a:pathLst>
                    <a:path w="1229" h="932">
                      <a:moveTo>
                        <a:pt x="0" y="0"/>
                      </a:moveTo>
                      <a:lnTo>
                        <a:pt x="0" y="932"/>
                      </a:lnTo>
                      <a:lnTo>
                        <a:pt x="1229" y="701"/>
                      </a:lnTo>
                      <a:lnTo>
                        <a:pt x="1229" y="71"/>
                      </a:lnTo>
                      <a:lnTo>
                        <a:pt x="0" y="0"/>
                      </a:lnTo>
                    </a:path>
                  </a:pathLst>
                </a:custGeom>
                <a:noFill/>
                <a:ln w="9525">
                  <a:solidFill>
                    <a:srgbClr val="212121"/>
                  </a:solidFill>
                  <a:round/>
                  <a:headEnd/>
                  <a:tailEnd/>
                </a:ln>
              </p:spPr>
              <p:txBody>
                <a:bodyPr/>
                <a:lstStyle/>
                <a:p>
                  <a:endParaRPr lang="en-US">
                    <a:latin typeface="+mj-lt"/>
                  </a:endParaRPr>
                </a:p>
              </p:txBody>
            </p:sp>
            <p:sp>
              <p:nvSpPr>
                <p:cNvPr id="66" name="Line 281"/>
                <p:cNvSpPr>
                  <a:spLocks noChangeShapeType="1"/>
                </p:cNvSpPr>
                <p:nvPr/>
              </p:nvSpPr>
              <p:spPr bwMode="auto">
                <a:xfrm>
                  <a:off x="1484" y="2124"/>
                  <a:ext cx="0" cy="437"/>
                </a:xfrm>
                <a:prstGeom prst="line">
                  <a:avLst/>
                </a:prstGeom>
                <a:noFill/>
                <a:ln w="9525">
                  <a:solidFill>
                    <a:srgbClr val="404040"/>
                  </a:solidFill>
                  <a:round/>
                  <a:headEnd/>
                  <a:tailEnd/>
                </a:ln>
              </p:spPr>
              <p:txBody>
                <a:bodyPr/>
                <a:lstStyle/>
                <a:p>
                  <a:endParaRPr lang="en-US">
                    <a:latin typeface="+mj-lt"/>
                  </a:endParaRPr>
                </a:p>
              </p:txBody>
            </p:sp>
            <p:sp>
              <p:nvSpPr>
                <p:cNvPr id="67" name="Line 282"/>
                <p:cNvSpPr>
                  <a:spLocks noChangeShapeType="1"/>
                </p:cNvSpPr>
                <p:nvPr/>
              </p:nvSpPr>
              <p:spPr bwMode="auto">
                <a:xfrm>
                  <a:off x="1642" y="2134"/>
                  <a:ext cx="0" cy="402"/>
                </a:xfrm>
                <a:prstGeom prst="line">
                  <a:avLst/>
                </a:prstGeom>
                <a:noFill/>
                <a:ln w="9525">
                  <a:solidFill>
                    <a:srgbClr val="404040"/>
                  </a:solidFill>
                  <a:round/>
                  <a:headEnd/>
                  <a:tailEnd/>
                </a:ln>
              </p:spPr>
              <p:txBody>
                <a:bodyPr/>
                <a:lstStyle/>
                <a:p>
                  <a:endParaRPr lang="en-US">
                    <a:latin typeface="+mj-lt"/>
                  </a:endParaRPr>
                </a:p>
              </p:txBody>
            </p:sp>
            <p:sp>
              <p:nvSpPr>
                <p:cNvPr id="68" name="Line 283"/>
                <p:cNvSpPr>
                  <a:spLocks noChangeShapeType="1"/>
                </p:cNvSpPr>
                <p:nvPr/>
              </p:nvSpPr>
              <p:spPr bwMode="auto">
                <a:xfrm>
                  <a:off x="1713" y="2140"/>
                  <a:ext cx="0" cy="382"/>
                </a:xfrm>
                <a:prstGeom prst="line">
                  <a:avLst/>
                </a:prstGeom>
                <a:noFill/>
                <a:ln w="9525">
                  <a:solidFill>
                    <a:srgbClr val="404040"/>
                  </a:solidFill>
                  <a:round/>
                  <a:headEnd/>
                  <a:tailEnd/>
                </a:ln>
              </p:spPr>
              <p:txBody>
                <a:bodyPr/>
                <a:lstStyle/>
                <a:p>
                  <a:endParaRPr lang="en-US">
                    <a:latin typeface="+mj-lt"/>
                  </a:endParaRPr>
                </a:p>
              </p:txBody>
            </p:sp>
            <p:sp>
              <p:nvSpPr>
                <p:cNvPr id="69" name="Line 284"/>
                <p:cNvSpPr>
                  <a:spLocks noChangeShapeType="1"/>
                </p:cNvSpPr>
                <p:nvPr/>
              </p:nvSpPr>
              <p:spPr bwMode="auto">
                <a:xfrm>
                  <a:off x="1835" y="2146"/>
                  <a:ext cx="0" cy="354"/>
                </a:xfrm>
                <a:prstGeom prst="line">
                  <a:avLst/>
                </a:prstGeom>
                <a:noFill/>
                <a:ln w="9525">
                  <a:solidFill>
                    <a:srgbClr val="404040"/>
                  </a:solidFill>
                  <a:round/>
                  <a:headEnd/>
                  <a:tailEnd/>
                </a:ln>
              </p:spPr>
              <p:txBody>
                <a:bodyPr/>
                <a:lstStyle/>
                <a:p>
                  <a:endParaRPr lang="en-US">
                    <a:latin typeface="+mj-lt"/>
                  </a:endParaRPr>
                </a:p>
              </p:txBody>
            </p:sp>
            <p:sp>
              <p:nvSpPr>
                <p:cNvPr id="70" name="Line 285"/>
                <p:cNvSpPr>
                  <a:spLocks noChangeShapeType="1"/>
                </p:cNvSpPr>
                <p:nvPr/>
              </p:nvSpPr>
              <p:spPr bwMode="auto">
                <a:xfrm>
                  <a:off x="1889" y="2150"/>
                  <a:ext cx="0" cy="341"/>
                </a:xfrm>
                <a:prstGeom prst="line">
                  <a:avLst/>
                </a:prstGeom>
                <a:noFill/>
                <a:ln w="9525">
                  <a:solidFill>
                    <a:srgbClr val="404040"/>
                  </a:solidFill>
                  <a:round/>
                  <a:headEnd/>
                  <a:tailEnd/>
                </a:ln>
              </p:spPr>
              <p:txBody>
                <a:bodyPr/>
                <a:lstStyle/>
                <a:p>
                  <a:endParaRPr lang="en-US">
                    <a:latin typeface="+mj-lt"/>
                  </a:endParaRPr>
                </a:p>
              </p:txBody>
            </p:sp>
            <p:sp>
              <p:nvSpPr>
                <p:cNvPr id="71" name="Line 286"/>
                <p:cNvSpPr>
                  <a:spLocks noChangeShapeType="1"/>
                </p:cNvSpPr>
                <p:nvPr/>
              </p:nvSpPr>
              <p:spPr bwMode="auto">
                <a:xfrm>
                  <a:off x="1936" y="2155"/>
                  <a:ext cx="0" cy="328"/>
                </a:xfrm>
                <a:prstGeom prst="line">
                  <a:avLst/>
                </a:prstGeom>
                <a:noFill/>
                <a:ln w="9525">
                  <a:solidFill>
                    <a:srgbClr val="404040"/>
                  </a:solidFill>
                  <a:round/>
                  <a:headEnd/>
                  <a:tailEnd/>
                </a:ln>
              </p:spPr>
              <p:txBody>
                <a:bodyPr/>
                <a:lstStyle/>
                <a:p>
                  <a:endParaRPr lang="en-US">
                    <a:latin typeface="+mj-lt"/>
                  </a:endParaRPr>
                </a:p>
              </p:txBody>
            </p:sp>
            <p:sp>
              <p:nvSpPr>
                <p:cNvPr id="72" name="Line 287"/>
                <p:cNvSpPr>
                  <a:spLocks noChangeShapeType="1"/>
                </p:cNvSpPr>
                <p:nvPr/>
              </p:nvSpPr>
              <p:spPr bwMode="auto">
                <a:xfrm>
                  <a:off x="1986" y="2158"/>
                  <a:ext cx="0" cy="315"/>
                </a:xfrm>
                <a:prstGeom prst="line">
                  <a:avLst/>
                </a:prstGeom>
                <a:noFill/>
                <a:ln w="9525">
                  <a:solidFill>
                    <a:srgbClr val="404040"/>
                  </a:solidFill>
                  <a:round/>
                  <a:headEnd/>
                  <a:tailEnd/>
                </a:ln>
              </p:spPr>
              <p:txBody>
                <a:bodyPr/>
                <a:lstStyle/>
                <a:p>
                  <a:endParaRPr lang="en-US">
                    <a:latin typeface="+mj-lt"/>
                  </a:endParaRPr>
                </a:p>
              </p:txBody>
            </p:sp>
            <p:grpSp>
              <p:nvGrpSpPr>
                <p:cNvPr id="73" name="Group 288"/>
                <p:cNvGrpSpPr>
                  <a:grpSpLocks/>
                </p:cNvGrpSpPr>
                <p:nvPr/>
              </p:nvGrpSpPr>
              <p:grpSpPr bwMode="auto">
                <a:xfrm>
                  <a:off x="1445" y="2172"/>
                  <a:ext cx="564" cy="307"/>
                  <a:chOff x="1445" y="2172"/>
                  <a:chExt cx="564" cy="307"/>
                </a:xfrm>
              </p:grpSpPr>
              <p:sp>
                <p:nvSpPr>
                  <p:cNvPr id="80" name="Line 289"/>
                  <p:cNvSpPr>
                    <a:spLocks noChangeShapeType="1"/>
                  </p:cNvSpPr>
                  <p:nvPr/>
                </p:nvSpPr>
                <p:spPr bwMode="auto">
                  <a:xfrm flipH="1" flipV="1">
                    <a:off x="1915" y="2172"/>
                    <a:ext cx="79" cy="65"/>
                  </a:xfrm>
                  <a:prstGeom prst="line">
                    <a:avLst/>
                  </a:prstGeom>
                  <a:noFill/>
                  <a:ln w="8001">
                    <a:solidFill>
                      <a:schemeClr val="accent1"/>
                    </a:solidFill>
                    <a:round/>
                    <a:headEnd/>
                    <a:tailEnd/>
                  </a:ln>
                </p:spPr>
                <p:txBody>
                  <a:bodyPr/>
                  <a:lstStyle/>
                  <a:p>
                    <a:endParaRPr lang="en-US">
                      <a:latin typeface="+mj-lt"/>
                    </a:endParaRPr>
                  </a:p>
                </p:txBody>
              </p:sp>
              <p:sp>
                <p:nvSpPr>
                  <p:cNvPr id="81" name="Line 290"/>
                  <p:cNvSpPr>
                    <a:spLocks noChangeShapeType="1"/>
                  </p:cNvSpPr>
                  <p:nvPr/>
                </p:nvSpPr>
                <p:spPr bwMode="auto">
                  <a:xfrm flipH="1" flipV="1">
                    <a:off x="1948" y="2343"/>
                    <a:ext cx="61" cy="54"/>
                  </a:xfrm>
                  <a:prstGeom prst="line">
                    <a:avLst/>
                  </a:prstGeom>
                  <a:noFill/>
                  <a:ln w="8001">
                    <a:solidFill>
                      <a:schemeClr val="accent1"/>
                    </a:solidFill>
                    <a:round/>
                    <a:headEnd/>
                    <a:tailEnd/>
                  </a:ln>
                </p:spPr>
                <p:txBody>
                  <a:bodyPr/>
                  <a:lstStyle/>
                  <a:p>
                    <a:endParaRPr lang="en-US">
                      <a:latin typeface="+mj-lt"/>
                    </a:endParaRPr>
                  </a:p>
                </p:txBody>
              </p:sp>
              <p:sp>
                <p:nvSpPr>
                  <p:cNvPr id="82" name="Line 291"/>
                  <p:cNvSpPr>
                    <a:spLocks noChangeShapeType="1"/>
                  </p:cNvSpPr>
                  <p:nvPr/>
                </p:nvSpPr>
                <p:spPr bwMode="auto">
                  <a:xfrm flipH="1" flipV="1">
                    <a:off x="1822" y="2254"/>
                    <a:ext cx="99" cy="94"/>
                  </a:xfrm>
                  <a:prstGeom prst="line">
                    <a:avLst/>
                  </a:prstGeom>
                  <a:noFill/>
                  <a:ln w="8001">
                    <a:solidFill>
                      <a:schemeClr val="accent1"/>
                    </a:solidFill>
                    <a:round/>
                    <a:headEnd/>
                    <a:tailEnd/>
                  </a:ln>
                </p:spPr>
                <p:txBody>
                  <a:bodyPr/>
                  <a:lstStyle/>
                  <a:p>
                    <a:endParaRPr lang="en-US">
                      <a:latin typeface="+mj-lt"/>
                    </a:endParaRPr>
                  </a:p>
                </p:txBody>
              </p:sp>
              <p:sp>
                <p:nvSpPr>
                  <p:cNvPr id="83" name="Line 292"/>
                  <p:cNvSpPr>
                    <a:spLocks noChangeShapeType="1"/>
                  </p:cNvSpPr>
                  <p:nvPr/>
                </p:nvSpPr>
                <p:spPr bwMode="auto">
                  <a:xfrm flipH="1" flipV="1">
                    <a:off x="1452" y="2194"/>
                    <a:ext cx="89" cy="88"/>
                  </a:xfrm>
                  <a:prstGeom prst="line">
                    <a:avLst/>
                  </a:prstGeom>
                  <a:noFill/>
                  <a:ln w="8001">
                    <a:solidFill>
                      <a:schemeClr val="accent1"/>
                    </a:solidFill>
                    <a:round/>
                    <a:headEnd/>
                    <a:tailEnd/>
                  </a:ln>
                </p:spPr>
                <p:txBody>
                  <a:bodyPr/>
                  <a:lstStyle/>
                  <a:p>
                    <a:endParaRPr lang="en-US">
                      <a:latin typeface="+mj-lt"/>
                    </a:endParaRPr>
                  </a:p>
                </p:txBody>
              </p:sp>
              <p:sp>
                <p:nvSpPr>
                  <p:cNvPr id="84" name="Line 293"/>
                  <p:cNvSpPr>
                    <a:spLocks noChangeShapeType="1"/>
                  </p:cNvSpPr>
                  <p:nvPr/>
                </p:nvSpPr>
                <p:spPr bwMode="auto">
                  <a:xfrm flipH="1" flipV="1">
                    <a:off x="1813" y="2219"/>
                    <a:ext cx="88" cy="85"/>
                  </a:xfrm>
                  <a:prstGeom prst="line">
                    <a:avLst/>
                  </a:prstGeom>
                  <a:noFill/>
                  <a:ln w="8001">
                    <a:solidFill>
                      <a:schemeClr val="accent1"/>
                    </a:solidFill>
                    <a:round/>
                    <a:headEnd/>
                    <a:tailEnd/>
                  </a:ln>
                </p:spPr>
                <p:txBody>
                  <a:bodyPr/>
                  <a:lstStyle/>
                  <a:p>
                    <a:endParaRPr lang="en-US">
                      <a:latin typeface="+mj-lt"/>
                    </a:endParaRPr>
                  </a:p>
                </p:txBody>
              </p:sp>
              <p:sp>
                <p:nvSpPr>
                  <p:cNvPr id="85" name="Line 294"/>
                  <p:cNvSpPr>
                    <a:spLocks noChangeShapeType="1"/>
                  </p:cNvSpPr>
                  <p:nvPr/>
                </p:nvSpPr>
                <p:spPr bwMode="auto">
                  <a:xfrm flipH="1" flipV="1">
                    <a:off x="1868" y="2333"/>
                    <a:ext cx="85" cy="74"/>
                  </a:xfrm>
                  <a:prstGeom prst="line">
                    <a:avLst/>
                  </a:prstGeom>
                  <a:noFill/>
                  <a:ln w="8001">
                    <a:solidFill>
                      <a:schemeClr val="accent1"/>
                    </a:solidFill>
                    <a:round/>
                    <a:headEnd/>
                    <a:tailEnd/>
                  </a:ln>
                </p:spPr>
                <p:txBody>
                  <a:bodyPr/>
                  <a:lstStyle/>
                  <a:p>
                    <a:endParaRPr lang="en-US">
                      <a:latin typeface="+mj-lt"/>
                    </a:endParaRPr>
                  </a:p>
                </p:txBody>
              </p:sp>
              <p:sp>
                <p:nvSpPr>
                  <p:cNvPr id="86" name="Line 295"/>
                  <p:cNvSpPr>
                    <a:spLocks noChangeShapeType="1"/>
                  </p:cNvSpPr>
                  <p:nvPr/>
                </p:nvSpPr>
                <p:spPr bwMode="auto">
                  <a:xfrm flipH="1" flipV="1">
                    <a:off x="1643" y="2174"/>
                    <a:ext cx="104" cy="104"/>
                  </a:xfrm>
                  <a:prstGeom prst="line">
                    <a:avLst/>
                  </a:prstGeom>
                  <a:noFill/>
                  <a:ln w="8001">
                    <a:solidFill>
                      <a:schemeClr val="accent1"/>
                    </a:solidFill>
                    <a:round/>
                    <a:headEnd/>
                    <a:tailEnd/>
                  </a:ln>
                </p:spPr>
                <p:txBody>
                  <a:bodyPr/>
                  <a:lstStyle/>
                  <a:p>
                    <a:endParaRPr lang="en-US">
                      <a:latin typeface="+mj-lt"/>
                    </a:endParaRPr>
                  </a:p>
                </p:txBody>
              </p:sp>
              <p:sp>
                <p:nvSpPr>
                  <p:cNvPr id="87" name="Line 296"/>
                  <p:cNvSpPr>
                    <a:spLocks noChangeShapeType="1"/>
                  </p:cNvSpPr>
                  <p:nvPr/>
                </p:nvSpPr>
                <p:spPr bwMode="auto">
                  <a:xfrm flipH="1" flipV="1">
                    <a:off x="1676" y="2244"/>
                    <a:ext cx="117" cy="121"/>
                  </a:xfrm>
                  <a:prstGeom prst="line">
                    <a:avLst/>
                  </a:prstGeom>
                  <a:noFill/>
                  <a:ln w="8001">
                    <a:solidFill>
                      <a:schemeClr val="accent1"/>
                    </a:solidFill>
                    <a:round/>
                    <a:headEnd/>
                    <a:tailEnd/>
                  </a:ln>
                </p:spPr>
                <p:txBody>
                  <a:bodyPr/>
                  <a:lstStyle/>
                  <a:p>
                    <a:endParaRPr lang="en-US">
                      <a:latin typeface="+mj-lt"/>
                    </a:endParaRPr>
                  </a:p>
                </p:txBody>
              </p:sp>
              <p:sp>
                <p:nvSpPr>
                  <p:cNvPr id="88" name="Line 297"/>
                  <p:cNvSpPr>
                    <a:spLocks noChangeShapeType="1"/>
                  </p:cNvSpPr>
                  <p:nvPr/>
                </p:nvSpPr>
                <p:spPr bwMode="auto">
                  <a:xfrm flipH="1" flipV="1">
                    <a:off x="1558" y="2239"/>
                    <a:ext cx="102" cy="101"/>
                  </a:xfrm>
                  <a:prstGeom prst="line">
                    <a:avLst/>
                  </a:prstGeom>
                  <a:noFill/>
                  <a:ln w="8001">
                    <a:solidFill>
                      <a:schemeClr val="accent1"/>
                    </a:solidFill>
                    <a:round/>
                    <a:headEnd/>
                    <a:tailEnd/>
                  </a:ln>
                </p:spPr>
                <p:txBody>
                  <a:bodyPr/>
                  <a:lstStyle/>
                  <a:p>
                    <a:endParaRPr lang="en-US">
                      <a:latin typeface="+mj-lt"/>
                    </a:endParaRPr>
                  </a:p>
                </p:txBody>
              </p:sp>
              <p:sp>
                <p:nvSpPr>
                  <p:cNvPr id="89" name="Line 298"/>
                  <p:cNvSpPr>
                    <a:spLocks noChangeShapeType="1"/>
                  </p:cNvSpPr>
                  <p:nvPr/>
                </p:nvSpPr>
                <p:spPr bwMode="auto">
                  <a:xfrm flipH="1" flipV="1">
                    <a:off x="1601" y="2391"/>
                    <a:ext cx="91" cy="88"/>
                  </a:xfrm>
                  <a:prstGeom prst="line">
                    <a:avLst/>
                  </a:prstGeom>
                  <a:noFill/>
                  <a:ln w="8001">
                    <a:solidFill>
                      <a:schemeClr val="accent1"/>
                    </a:solidFill>
                    <a:round/>
                    <a:headEnd/>
                    <a:tailEnd/>
                  </a:ln>
                </p:spPr>
                <p:txBody>
                  <a:bodyPr/>
                  <a:lstStyle/>
                  <a:p>
                    <a:endParaRPr lang="en-US">
                      <a:latin typeface="+mj-lt"/>
                    </a:endParaRPr>
                  </a:p>
                </p:txBody>
              </p:sp>
              <p:sp>
                <p:nvSpPr>
                  <p:cNvPr id="90" name="Line 299"/>
                  <p:cNvSpPr>
                    <a:spLocks noChangeShapeType="1"/>
                  </p:cNvSpPr>
                  <p:nvPr/>
                </p:nvSpPr>
                <p:spPr bwMode="auto">
                  <a:xfrm flipH="1" flipV="1">
                    <a:off x="1445" y="2296"/>
                    <a:ext cx="83" cy="88"/>
                  </a:xfrm>
                  <a:prstGeom prst="line">
                    <a:avLst/>
                  </a:prstGeom>
                  <a:noFill/>
                  <a:ln w="8001">
                    <a:solidFill>
                      <a:schemeClr val="accent1"/>
                    </a:solidFill>
                    <a:round/>
                    <a:headEnd/>
                    <a:tailEnd/>
                  </a:ln>
                </p:spPr>
                <p:txBody>
                  <a:bodyPr/>
                  <a:lstStyle/>
                  <a:p>
                    <a:endParaRPr lang="en-US">
                      <a:latin typeface="+mj-lt"/>
                    </a:endParaRPr>
                  </a:p>
                </p:txBody>
              </p:sp>
            </p:grpSp>
            <p:sp>
              <p:nvSpPr>
                <p:cNvPr id="74" name="Line 300"/>
                <p:cNvSpPr>
                  <a:spLocks noChangeShapeType="1"/>
                </p:cNvSpPr>
                <p:nvPr/>
              </p:nvSpPr>
              <p:spPr bwMode="auto">
                <a:xfrm>
                  <a:off x="1561" y="2138"/>
                  <a:ext cx="0" cy="402"/>
                </a:xfrm>
                <a:prstGeom prst="line">
                  <a:avLst/>
                </a:prstGeom>
                <a:noFill/>
                <a:ln w="9525">
                  <a:solidFill>
                    <a:srgbClr val="404040"/>
                  </a:solidFill>
                  <a:round/>
                  <a:headEnd/>
                  <a:tailEnd/>
                </a:ln>
              </p:spPr>
              <p:txBody>
                <a:bodyPr/>
                <a:lstStyle/>
                <a:p>
                  <a:endParaRPr lang="en-US">
                    <a:latin typeface="+mj-lt"/>
                  </a:endParaRPr>
                </a:p>
              </p:txBody>
            </p:sp>
            <p:sp>
              <p:nvSpPr>
                <p:cNvPr id="75" name="Line 301"/>
                <p:cNvSpPr>
                  <a:spLocks noChangeShapeType="1"/>
                </p:cNvSpPr>
                <p:nvPr/>
              </p:nvSpPr>
              <p:spPr bwMode="auto">
                <a:xfrm>
                  <a:off x="1397" y="2186"/>
                  <a:ext cx="608" cy="20"/>
                </a:xfrm>
                <a:prstGeom prst="line">
                  <a:avLst/>
                </a:prstGeom>
                <a:noFill/>
                <a:ln w="9525">
                  <a:solidFill>
                    <a:srgbClr val="C0C0C0"/>
                  </a:solidFill>
                  <a:round/>
                  <a:headEnd/>
                  <a:tailEnd/>
                </a:ln>
              </p:spPr>
              <p:txBody>
                <a:bodyPr/>
                <a:lstStyle/>
                <a:p>
                  <a:endParaRPr lang="en-US">
                    <a:latin typeface="+mj-lt"/>
                  </a:endParaRPr>
                </a:p>
              </p:txBody>
            </p:sp>
            <p:sp>
              <p:nvSpPr>
                <p:cNvPr id="76" name="Line 302"/>
                <p:cNvSpPr>
                  <a:spLocks noChangeShapeType="1"/>
                </p:cNvSpPr>
                <p:nvPr/>
              </p:nvSpPr>
              <p:spPr bwMode="auto">
                <a:xfrm flipV="1">
                  <a:off x="1401" y="2261"/>
                  <a:ext cx="608" cy="4"/>
                </a:xfrm>
                <a:prstGeom prst="line">
                  <a:avLst/>
                </a:prstGeom>
                <a:noFill/>
                <a:ln w="9525">
                  <a:solidFill>
                    <a:srgbClr val="C0C0C0"/>
                  </a:solidFill>
                  <a:round/>
                  <a:headEnd/>
                  <a:tailEnd/>
                </a:ln>
              </p:spPr>
              <p:txBody>
                <a:bodyPr/>
                <a:lstStyle/>
                <a:p>
                  <a:endParaRPr lang="en-US">
                    <a:latin typeface="+mj-lt"/>
                  </a:endParaRPr>
                </a:p>
              </p:txBody>
            </p:sp>
            <p:sp>
              <p:nvSpPr>
                <p:cNvPr id="77" name="Line 303"/>
                <p:cNvSpPr>
                  <a:spLocks noChangeShapeType="1"/>
                </p:cNvSpPr>
                <p:nvPr/>
              </p:nvSpPr>
              <p:spPr bwMode="auto">
                <a:xfrm flipV="1">
                  <a:off x="1405" y="2321"/>
                  <a:ext cx="600" cy="32"/>
                </a:xfrm>
                <a:prstGeom prst="line">
                  <a:avLst/>
                </a:prstGeom>
                <a:noFill/>
                <a:ln w="9525">
                  <a:solidFill>
                    <a:srgbClr val="C0C0C0"/>
                  </a:solidFill>
                  <a:round/>
                  <a:headEnd/>
                  <a:tailEnd/>
                </a:ln>
              </p:spPr>
              <p:txBody>
                <a:bodyPr/>
                <a:lstStyle/>
                <a:p>
                  <a:endParaRPr lang="en-US">
                    <a:latin typeface="+mj-lt"/>
                  </a:endParaRPr>
                </a:p>
              </p:txBody>
            </p:sp>
            <p:sp>
              <p:nvSpPr>
                <p:cNvPr id="78" name="Line 304"/>
                <p:cNvSpPr>
                  <a:spLocks noChangeShapeType="1"/>
                </p:cNvSpPr>
                <p:nvPr/>
              </p:nvSpPr>
              <p:spPr bwMode="auto">
                <a:xfrm flipV="1">
                  <a:off x="1401" y="2425"/>
                  <a:ext cx="612" cy="75"/>
                </a:xfrm>
                <a:prstGeom prst="line">
                  <a:avLst/>
                </a:prstGeom>
                <a:noFill/>
                <a:ln w="9525">
                  <a:solidFill>
                    <a:srgbClr val="C0C0C0"/>
                  </a:solidFill>
                  <a:round/>
                  <a:headEnd/>
                  <a:tailEnd/>
                </a:ln>
              </p:spPr>
              <p:txBody>
                <a:bodyPr/>
                <a:lstStyle/>
                <a:p>
                  <a:endParaRPr lang="en-US">
                    <a:latin typeface="+mj-lt"/>
                  </a:endParaRPr>
                </a:p>
              </p:txBody>
            </p:sp>
            <p:sp>
              <p:nvSpPr>
                <p:cNvPr id="79" name="Line 305"/>
                <p:cNvSpPr>
                  <a:spLocks noChangeShapeType="1"/>
                </p:cNvSpPr>
                <p:nvPr/>
              </p:nvSpPr>
              <p:spPr bwMode="auto">
                <a:xfrm flipV="1">
                  <a:off x="1405" y="2373"/>
                  <a:ext cx="608" cy="56"/>
                </a:xfrm>
                <a:prstGeom prst="line">
                  <a:avLst/>
                </a:prstGeom>
                <a:noFill/>
                <a:ln w="9525">
                  <a:solidFill>
                    <a:srgbClr val="C0C0C0"/>
                  </a:solidFill>
                  <a:round/>
                  <a:headEnd/>
                  <a:tailEnd/>
                </a:ln>
              </p:spPr>
              <p:txBody>
                <a:bodyPr/>
                <a:lstStyle/>
                <a:p>
                  <a:endParaRPr lang="en-US">
                    <a:latin typeface="+mj-lt"/>
                  </a:endParaRPr>
                </a:p>
              </p:txBody>
            </p:sp>
          </p:grpSp>
        </p:grpSp>
      </p:grpSp>
      <p:cxnSp>
        <p:nvCxnSpPr>
          <p:cNvPr id="158" name="Straight Arrow Connector 157"/>
          <p:cNvCxnSpPr>
            <a:stCxn id="6184" idx="3"/>
            <a:endCxn id="6181" idx="1"/>
          </p:cNvCxnSpPr>
          <p:nvPr/>
        </p:nvCxnSpPr>
        <p:spPr>
          <a:xfrm flipV="1">
            <a:off x="3148145" y="2676514"/>
            <a:ext cx="1652455" cy="13346"/>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p:txBody>
          <a:bodyPr/>
          <a:lstStyle/>
          <a:p>
            <a:pPr>
              <a:buNone/>
            </a:pPr>
            <a:r>
              <a:rPr lang="en-US" b="1" smtClean="0"/>
              <a:t>In this class you learn how to:</a:t>
            </a:r>
          </a:p>
          <a:p>
            <a:r>
              <a:rPr lang="en-US" smtClean="0"/>
              <a:t>Identify key business considerations before setting up Supplier Schedules in QAD Enterprise Applications</a:t>
            </a:r>
          </a:p>
          <a:p>
            <a:r>
              <a:rPr lang="en-US" smtClean="0"/>
              <a:t>Set up Supplier Schedules in QAD Enterprise Applications</a:t>
            </a:r>
          </a:p>
          <a:p>
            <a:r>
              <a:rPr lang="en-US" smtClean="0"/>
              <a:t>Process Supplier Schedules in QAD Enterprise Applications</a:t>
            </a:r>
          </a:p>
          <a:p>
            <a:r>
              <a:rPr lang="en-US" smtClean="0"/>
              <a:t>Process Supplier Schedules Receipts in QAD Enterprise Applications</a:t>
            </a:r>
          </a:p>
          <a:p>
            <a:endParaRPr lang="en-US" dirty="0" smtClean="0"/>
          </a:p>
        </p:txBody>
      </p:sp>
      <p:sp>
        <p:nvSpPr>
          <p:cNvPr id="13315" name="Rectangle 2"/>
          <p:cNvSpPr>
            <a:spLocks noGrp="1" noChangeArrowheads="1"/>
          </p:cNvSpPr>
          <p:nvPr>
            <p:ph type="title"/>
          </p:nvPr>
        </p:nvSpPr>
        <p:spPr/>
        <p:txBody>
          <a:bodyPr/>
          <a:lstStyle/>
          <a:p>
            <a:r>
              <a:rPr lang="en-US" smtClean="0"/>
              <a:t>Course Objectives</a:t>
            </a:r>
          </a:p>
        </p:txBody>
      </p:sp>
      <p:sp>
        <p:nvSpPr>
          <p:cNvPr id="13314" name="Footer Placeholder 3"/>
          <p:cNvSpPr>
            <a:spLocks noGrp="1"/>
          </p:cNvSpPr>
          <p:nvPr>
            <p:ph type="ftr" sz="quarter" idx="10"/>
          </p:nvPr>
        </p:nvSpPr>
        <p:spPr/>
        <p:txBody>
          <a:bodyPr/>
          <a:lstStyle/>
          <a:p>
            <a:r>
              <a:rPr lang="en-US" dirty="0" smtClean="0"/>
              <a:t>SS-01IN-110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lstStyle/>
          <a:p>
            <a:pPr>
              <a:buFont typeface="Wingdings" pitchFamily="2" charset="2"/>
              <a:buChar char="ü"/>
            </a:pPr>
            <a:r>
              <a:rPr lang="en-US" dirty="0" smtClean="0"/>
              <a:t>Introduction to Supplier Schedules</a:t>
            </a:r>
          </a:p>
          <a:p>
            <a:r>
              <a:rPr lang="en-US" dirty="0" smtClean="0"/>
              <a:t>Business Considerations</a:t>
            </a:r>
          </a:p>
          <a:p>
            <a:r>
              <a:rPr lang="en-US" dirty="0" smtClean="0"/>
              <a:t>Set up Supplier Schedules</a:t>
            </a:r>
          </a:p>
          <a:p>
            <a:r>
              <a:rPr lang="en-US" dirty="0" smtClean="0"/>
              <a:t>Process Supplier Schedules</a:t>
            </a:r>
          </a:p>
          <a:p>
            <a:r>
              <a:rPr lang="en-US" dirty="0" smtClean="0"/>
              <a:t>Process Supplier Schedules Receipts</a:t>
            </a:r>
          </a:p>
          <a:p>
            <a:endParaRPr lang="en-US" dirty="0" smtClean="0"/>
          </a:p>
        </p:txBody>
      </p:sp>
      <p:sp>
        <p:nvSpPr>
          <p:cNvPr id="14339" name="Rectangle 2"/>
          <p:cNvSpPr>
            <a:spLocks noGrp="1" noChangeArrowheads="1"/>
          </p:cNvSpPr>
          <p:nvPr>
            <p:ph type="title"/>
          </p:nvPr>
        </p:nvSpPr>
        <p:spPr/>
        <p:txBody>
          <a:bodyPr/>
          <a:lstStyle/>
          <a:p>
            <a:r>
              <a:rPr lang="en-US" smtClean="0"/>
              <a:t>Course Overview</a:t>
            </a:r>
          </a:p>
        </p:txBody>
      </p:sp>
      <p:sp>
        <p:nvSpPr>
          <p:cNvPr id="14338" name="Footer Placeholder 3"/>
          <p:cNvSpPr>
            <a:spLocks noGrp="1"/>
          </p:cNvSpPr>
          <p:nvPr>
            <p:ph type="ftr" sz="quarter" idx="10"/>
          </p:nvPr>
        </p:nvSpPr>
        <p:spPr/>
        <p:txBody>
          <a:bodyPr/>
          <a:lstStyle/>
          <a:p>
            <a:r>
              <a:rPr lang="en-US" smtClean="0"/>
              <a:t>SS-01IN-120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oter Placeholder 1"/>
          <p:cNvSpPr>
            <a:spLocks noGrp="1"/>
          </p:cNvSpPr>
          <p:nvPr>
            <p:ph type="ftr" sz="quarter" idx="10"/>
          </p:nvPr>
        </p:nvSpPr>
        <p:spPr>
          <a:noFill/>
        </p:spPr>
        <p:txBody>
          <a:bodyPr/>
          <a:lstStyle/>
          <a:p>
            <a:r>
              <a:rPr lang="en-US" smtClean="0"/>
              <a:t>SS-01IN-020</a:t>
            </a:r>
          </a:p>
        </p:txBody>
      </p:sp>
      <p:sp>
        <p:nvSpPr>
          <p:cNvPr id="10243" name="Rectangle 2"/>
          <p:cNvSpPr>
            <a:spLocks noChangeArrowheads="1"/>
          </p:cNvSpPr>
          <p:nvPr/>
        </p:nvSpPr>
        <p:spPr bwMode="auto">
          <a:xfrm>
            <a:off x="112488" y="381450"/>
            <a:ext cx="8915400" cy="5768975"/>
          </a:xfrm>
          <a:prstGeom prst="rect">
            <a:avLst/>
          </a:prstGeom>
          <a:noFill/>
          <a:ln w="38100">
            <a:noFill/>
            <a:miter lim="800000"/>
            <a:headEnd/>
            <a:tailEnd/>
          </a:ln>
        </p:spPr>
        <p:txBody>
          <a:bodyPr anchor="ctr">
            <a:spAutoFit/>
          </a:bodyPr>
          <a:lstStyle/>
          <a:p>
            <a:pPr algn="l" eaLnBrk="0" hangingPunct="0">
              <a:lnSpc>
                <a:spcPct val="90000"/>
              </a:lnSpc>
              <a:spcBef>
                <a:spcPts val="1200"/>
              </a:spcBef>
            </a:pPr>
            <a:r>
              <a:rPr kumimoji="1" lang="en-US" sz="1400" dirty="0">
                <a:latin typeface="+mj-lt"/>
              </a:rPr>
              <a:t>This document contains proprietary information that is protected by copyright. No part of this document may be photocopied, reproduced, or translated without the prior written consent of QAD Inc. The information contained in this document is subject to change without notice.</a:t>
            </a:r>
          </a:p>
          <a:p>
            <a:pPr algn="l" eaLnBrk="0" hangingPunct="0">
              <a:lnSpc>
                <a:spcPct val="90000"/>
              </a:lnSpc>
              <a:spcBef>
                <a:spcPts val="1200"/>
              </a:spcBef>
            </a:pPr>
            <a:r>
              <a:rPr kumimoji="1" lang="en-US" sz="1400" dirty="0">
                <a:latin typeface="+mj-lt"/>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algn="l" eaLnBrk="0" hangingPunct="0">
              <a:lnSpc>
                <a:spcPct val="90000"/>
              </a:lnSpc>
              <a:spcBef>
                <a:spcPts val="1200"/>
              </a:spcBef>
            </a:pPr>
            <a:r>
              <a:rPr kumimoji="1" lang="en-US" sz="1400" dirty="0">
                <a:latin typeface="+mj-lt"/>
              </a:rPr>
              <a:t>Some states do not allow the exclusion of implied warranties or the limitation or exclusion of liability for incidental or consequential damages, so the above limitations and exclusion may not be applicable. </a:t>
            </a:r>
          </a:p>
          <a:p>
            <a:pPr algn="l" eaLnBrk="0" hangingPunct="0">
              <a:lnSpc>
                <a:spcPct val="90000"/>
              </a:lnSpc>
              <a:spcBef>
                <a:spcPts val="1200"/>
              </a:spcBef>
            </a:pPr>
            <a:r>
              <a:rPr kumimoji="1" lang="en-US" sz="1400" dirty="0">
                <a:latin typeface="+mj-lt"/>
              </a:rPr>
              <a:t>PROGRESS</a:t>
            </a:r>
            <a:r>
              <a:rPr kumimoji="1" lang="en-US" sz="1400" baseline="30000" dirty="0">
                <a:latin typeface="+mj-lt"/>
              </a:rPr>
              <a:t>®</a:t>
            </a:r>
            <a:r>
              <a:rPr kumimoji="1" lang="en-US" sz="1400" dirty="0">
                <a:latin typeface="+mj-lt"/>
              </a:rPr>
              <a:t> is a registered trademark of Progress Software Corporation. Windows™ is a trademark of Microsoft Corporation. </a:t>
            </a:r>
          </a:p>
          <a:p>
            <a:pPr algn="l" eaLnBrk="0" hangingPunct="0">
              <a:lnSpc>
                <a:spcPct val="90000"/>
              </a:lnSpc>
              <a:spcBef>
                <a:spcPts val="1200"/>
              </a:spcBef>
            </a:pPr>
            <a:r>
              <a:rPr kumimoji="1" lang="en-US" sz="1400" dirty="0">
                <a:latin typeface="+mj-lt"/>
              </a:rPr>
              <a:t>QAD Enterprise Applications</a:t>
            </a:r>
            <a:r>
              <a:rPr kumimoji="1" lang="en-US" sz="1400" baseline="30000" dirty="0">
                <a:latin typeface="+mj-lt"/>
              </a:rPr>
              <a:t>®</a:t>
            </a:r>
            <a:r>
              <a:rPr kumimoji="1" lang="en-US" sz="1400" dirty="0">
                <a:latin typeface="+mj-lt"/>
              </a:rPr>
              <a:t> is a registered trademark of QAD Inc. QAD is a  trademark of QAD Inc. </a:t>
            </a:r>
          </a:p>
          <a:p>
            <a:pPr algn="l" eaLnBrk="0" hangingPunct="0">
              <a:lnSpc>
                <a:spcPct val="90000"/>
              </a:lnSpc>
              <a:spcBef>
                <a:spcPts val="1200"/>
              </a:spcBef>
            </a:pPr>
            <a:r>
              <a:rPr kumimoji="1" lang="en-US" sz="1400" dirty="0">
                <a:latin typeface="+mj-lt"/>
              </a:rPr>
              <a:t>All other products and company names are used for identification purposes only, and may be trademarks of their respective owners.</a:t>
            </a:r>
          </a:p>
          <a:p>
            <a:pPr algn="l" eaLnBrk="0" hangingPunct="0">
              <a:lnSpc>
                <a:spcPct val="90000"/>
              </a:lnSpc>
              <a:spcBef>
                <a:spcPts val="1200"/>
              </a:spcBef>
            </a:pPr>
            <a:r>
              <a:rPr kumimoji="1" lang="en-US" sz="1400" dirty="0">
                <a:latin typeface="+mj-lt"/>
              </a:rPr>
              <a:t>©  Copyright 2001 by QAD Inc. All Rights Reserved.</a:t>
            </a:r>
            <a:br>
              <a:rPr kumimoji="1" lang="en-US" sz="1400" dirty="0">
                <a:latin typeface="+mj-lt"/>
              </a:rPr>
            </a:br>
            <a:r>
              <a:rPr kumimoji="1" lang="en-US" sz="1400" b="1" dirty="0">
                <a:latin typeface="+mj-lt"/>
              </a:rPr>
              <a:t/>
            </a:r>
            <a:br>
              <a:rPr kumimoji="1" lang="en-US" sz="1400" b="1" dirty="0">
                <a:latin typeface="+mj-lt"/>
              </a:rPr>
            </a:br>
            <a:r>
              <a:rPr kumimoji="1" lang="en-US" sz="1400" b="1" dirty="0">
                <a:latin typeface="+mj-lt"/>
              </a:rPr>
              <a:t>QAD Inc.</a:t>
            </a:r>
            <a:br>
              <a:rPr kumimoji="1" lang="en-US" sz="1400" b="1" dirty="0">
                <a:latin typeface="+mj-lt"/>
              </a:rPr>
            </a:br>
            <a:r>
              <a:rPr kumimoji="1" lang="en-US" sz="1400" dirty="0">
                <a:latin typeface="+mj-lt"/>
              </a:rPr>
              <a:t>6450 Via Real</a:t>
            </a:r>
            <a:br>
              <a:rPr kumimoji="1" lang="en-US" sz="1400" dirty="0">
                <a:latin typeface="+mj-lt"/>
              </a:rPr>
            </a:br>
            <a:r>
              <a:rPr kumimoji="1" lang="en-US" sz="1400" dirty="0" err="1">
                <a:latin typeface="+mj-lt"/>
              </a:rPr>
              <a:t>Carpinteria</a:t>
            </a:r>
            <a:r>
              <a:rPr kumimoji="1" lang="en-US" sz="1400" dirty="0">
                <a:latin typeface="+mj-lt"/>
              </a:rPr>
              <a:t>, California 93013</a:t>
            </a:r>
            <a:br>
              <a:rPr kumimoji="1" lang="en-US" sz="1400" dirty="0">
                <a:latin typeface="+mj-lt"/>
              </a:rPr>
            </a:br>
            <a:r>
              <a:rPr kumimoji="1" lang="en-US" sz="1400" dirty="0">
                <a:latin typeface="+mj-lt"/>
              </a:rPr>
              <a:t>Phone (805) 684-6614</a:t>
            </a:r>
            <a:br>
              <a:rPr kumimoji="1" lang="en-US" sz="1400" dirty="0">
                <a:latin typeface="+mj-lt"/>
              </a:rPr>
            </a:br>
            <a:r>
              <a:rPr kumimoji="1" lang="en-US" sz="1400" dirty="0">
                <a:latin typeface="+mj-lt"/>
              </a:rPr>
              <a:t>Fax (805) 684-1890</a:t>
            </a:r>
          </a:p>
          <a:p>
            <a:pPr algn="l" eaLnBrk="0" hangingPunct="0">
              <a:lnSpc>
                <a:spcPct val="90000"/>
              </a:lnSpc>
              <a:spcBef>
                <a:spcPts val="1200"/>
              </a:spcBef>
            </a:pPr>
            <a:r>
              <a:rPr kumimoji="1" lang="en-US" sz="1400" dirty="0">
                <a:latin typeface="+mj-lt"/>
              </a:rPr>
              <a:t>LearningServices@qad.com</a:t>
            </a:r>
            <a:br>
              <a:rPr kumimoji="1" lang="en-US" sz="1400" dirty="0">
                <a:latin typeface="+mj-lt"/>
              </a:rPr>
            </a:br>
            <a:r>
              <a:rPr kumimoji="1" lang="en-US" sz="1400" dirty="0">
                <a:latin typeface="+mj-lt"/>
              </a:rPr>
              <a:t>http://www.qad.com/services/learn/</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r>
              <a:rPr lang="en-US" smtClean="0"/>
              <a:t>Facilities</a:t>
            </a:r>
          </a:p>
        </p:txBody>
      </p:sp>
      <p:sp>
        <p:nvSpPr>
          <p:cNvPr id="11266" name="Footer Placeholder 3"/>
          <p:cNvSpPr>
            <a:spLocks noGrp="1"/>
          </p:cNvSpPr>
          <p:nvPr>
            <p:ph type="ftr" sz="quarter" idx="10"/>
          </p:nvPr>
        </p:nvSpPr>
        <p:spPr/>
        <p:txBody>
          <a:bodyPr/>
          <a:lstStyle/>
          <a:p>
            <a:r>
              <a:rPr lang="en-US" smtClean="0"/>
              <a:t>SS-01IN-030</a:t>
            </a:r>
          </a:p>
        </p:txBody>
      </p:sp>
      <p:grpSp>
        <p:nvGrpSpPr>
          <p:cNvPr id="11268" name="Group 4"/>
          <p:cNvGrpSpPr>
            <a:grpSpLocks/>
          </p:cNvGrpSpPr>
          <p:nvPr/>
        </p:nvGrpSpPr>
        <p:grpSpPr bwMode="auto">
          <a:xfrm>
            <a:off x="533400" y="1339175"/>
            <a:ext cx="7920038" cy="4695557"/>
            <a:chOff x="336" y="729"/>
            <a:chExt cx="4989" cy="3230"/>
          </a:xfrm>
        </p:grpSpPr>
        <p:grpSp>
          <p:nvGrpSpPr>
            <p:cNvPr id="11269" name="Group 5"/>
            <p:cNvGrpSpPr>
              <a:grpSpLocks/>
            </p:cNvGrpSpPr>
            <p:nvPr/>
          </p:nvGrpSpPr>
          <p:grpSpPr bwMode="auto">
            <a:xfrm>
              <a:off x="336" y="729"/>
              <a:ext cx="1167" cy="1021"/>
              <a:chOff x="336" y="912"/>
              <a:chExt cx="1167" cy="1021"/>
            </a:xfrm>
          </p:grpSpPr>
          <p:pic>
            <p:nvPicPr>
              <p:cNvPr id="11331" name="Picture 6" descr="PHONE8"/>
              <p:cNvPicPr>
                <a:picLocks noChangeAspect="1" noChangeArrowheads="1"/>
              </p:cNvPicPr>
              <p:nvPr/>
            </p:nvPicPr>
            <p:blipFill>
              <a:blip r:embed="rId3"/>
              <a:srcRect/>
              <a:stretch>
                <a:fillRect/>
              </a:stretch>
            </p:blipFill>
            <p:spPr bwMode="auto">
              <a:xfrm>
                <a:off x="490" y="912"/>
                <a:ext cx="816" cy="795"/>
              </a:xfrm>
              <a:prstGeom prst="rect">
                <a:avLst/>
              </a:prstGeom>
              <a:noFill/>
              <a:ln w="9525">
                <a:noFill/>
                <a:miter lim="800000"/>
                <a:headEnd/>
                <a:tailEnd/>
              </a:ln>
            </p:spPr>
          </p:pic>
          <p:sp>
            <p:nvSpPr>
              <p:cNvPr id="11332" name="Text Box 7"/>
              <p:cNvSpPr txBox="1">
                <a:spLocks noChangeArrowheads="1"/>
              </p:cNvSpPr>
              <p:nvPr/>
            </p:nvSpPr>
            <p:spPr bwMode="auto">
              <a:xfrm>
                <a:off x="336" y="1679"/>
                <a:ext cx="1167" cy="254"/>
              </a:xfrm>
              <a:prstGeom prst="rect">
                <a:avLst/>
              </a:prstGeom>
              <a:noFill/>
              <a:ln w="12700">
                <a:noFill/>
                <a:miter lim="800000"/>
                <a:headEnd/>
                <a:tailEnd/>
              </a:ln>
            </p:spPr>
            <p:txBody>
              <a:bodyPr wrap="none">
                <a:spAutoFit/>
              </a:bodyPr>
              <a:lstStyle/>
              <a:p>
                <a:pPr eaLnBrk="0" hangingPunct="0"/>
                <a:r>
                  <a:rPr kumimoji="1" lang="en-US" sz="1800" b="1">
                    <a:latin typeface="+mj-lt"/>
                  </a:rPr>
                  <a:t>Telephone/Fax</a:t>
                </a:r>
              </a:p>
            </p:txBody>
          </p:sp>
        </p:grpSp>
        <p:grpSp>
          <p:nvGrpSpPr>
            <p:cNvPr id="11270" name="Group 8"/>
            <p:cNvGrpSpPr>
              <a:grpSpLocks/>
            </p:cNvGrpSpPr>
            <p:nvPr/>
          </p:nvGrpSpPr>
          <p:grpSpPr bwMode="auto">
            <a:xfrm>
              <a:off x="2420" y="767"/>
              <a:ext cx="917" cy="982"/>
              <a:chOff x="2420" y="950"/>
              <a:chExt cx="917" cy="982"/>
            </a:xfrm>
          </p:grpSpPr>
          <p:pic>
            <p:nvPicPr>
              <p:cNvPr id="11329" name="Picture 9" descr="CLOCK"/>
              <p:cNvPicPr>
                <a:picLocks noChangeAspect="1" noChangeArrowheads="1"/>
              </p:cNvPicPr>
              <p:nvPr/>
            </p:nvPicPr>
            <p:blipFill>
              <a:blip r:embed="rId4"/>
              <a:srcRect/>
              <a:stretch>
                <a:fillRect/>
              </a:stretch>
            </p:blipFill>
            <p:spPr bwMode="auto">
              <a:xfrm>
                <a:off x="2547" y="950"/>
                <a:ext cx="701" cy="720"/>
              </a:xfrm>
              <a:prstGeom prst="rect">
                <a:avLst/>
              </a:prstGeom>
              <a:noFill/>
              <a:ln w="9525">
                <a:noFill/>
                <a:miter lim="800000"/>
                <a:headEnd/>
                <a:tailEnd/>
              </a:ln>
            </p:spPr>
          </p:pic>
          <p:sp>
            <p:nvSpPr>
              <p:cNvPr id="11330" name="Text Box 10"/>
              <p:cNvSpPr txBox="1">
                <a:spLocks noChangeArrowheads="1"/>
              </p:cNvSpPr>
              <p:nvPr/>
            </p:nvSpPr>
            <p:spPr bwMode="auto">
              <a:xfrm>
                <a:off x="2420" y="1678"/>
                <a:ext cx="917" cy="254"/>
              </a:xfrm>
              <a:prstGeom prst="rect">
                <a:avLst/>
              </a:prstGeom>
              <a:noFill/>
              <a:ln w="12700">
                <a:noFill/>
                <a:miter lim="800000"/>
                <a:headEnd/>
                <a:tailEnd/>
              </a:ln>
            </p:spPr>
            <p:txBody>
              <a:bodyPr wrap="none">
                <a:spAutoFit/>
              </a:bodyPr>
              <a:lstStyle/>
              <a:p>
                <a:pPr eaLnBrk="0" hangingPunct="0"/>
                <a:r>
                  <a:rPr kumimoji="1" lang="en-US" sz="1800" b="1">
                    <a:latin typeface="+mj-lt"/>
                  </a:rPr>
                  <a:t>Class Hours</a:t>
                </a:r>
              </a:p>
            </p:txBody>
          </p:sp>
        </p:grpSp>
        <p:sp>
          <p:nvSpPr>
            <p:cNvPr id="11271" name="Rectangle 11"/>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kumimoji="1" lang="en-US" sz="4800" b="1" dirty="0">
                  <a:solidFill>
                    <a:srgbClr val="FF3300"/>
                  </a:solidFill>
                  <a:latin typeface="+mj-lt"/>
                </a:rPr>
                <a:t>EXIT</a:t>
              </a:r>
            </a:p>
          </p:txBody>
        </p:sp>
        <p:grpSp>
          <p:nvGrpSpPr>
            <p:cNvPr id="11272" name="Group 12"/>
            <p:cNvGrpSpPr>
              <a:grpSpLocks/>
            </p:cNvGrpSpPr>
            <p:nvPr/>
          </p:nvGrpSpPr>
          <p:grpSpPr bwMode="auto">
            <a:xfrm>
              <a:off x="496" y="1872"/>
              <a:ext cx="816" cy="935"/>
              <a:chOff x="496" y="1872"/>
              <a:chExt cx="816" cy="935"/>
            </a:xfrm>
          </p:grpSpPr>
          <p:sp>
            <p:nvSpPr>
              <p:cNvPr id="11322" name="Text Box 13"/>
              <p:cNvSpPr txBox="1">
                <a:spLocks noChangeArrowheads="1"/>
              </p:cNvSpPr>
              <p:nvPr/>
            </p:nvSpPr>
            <p:spPr bwMode="auto">
              <a:xfrm>
                <a:off x="496" y="2553"/>
                <a:ext cx="816" cy="254"/>
              </a:xfrm>
              <a:prstGeom prst="rect">
                <a:avLst/>
              </a:prstGeom>
              <a:noFill/>
              <a:ln w="12700">
                <a:noFill/>
                <a:miter lim="800000"/>
                <a:headEnd/>
                <a:tailEnd/>
              </a:ln>
            </p:spPr>
            <p:txBody>
              <a:bodyPr wrap="none">
                <a:spAutoFit/>
              </a:bodyPr>
              <a:lstStyle/>
              <a:p>
                <a:pPr eaLnBrk="0" hangingPunct="0"/>
                <a:r>
                  <a:rPr kumimoji="1" lang="en-US" sz="1800" b="1">
                    <a:latin typeface="+mj-lt"/>
                  </a:rPr>
                  <a:t>Messages</a:t>
                </a:r>
              </a:p>
            </p:txBody>
          </p:sp>
          <p:grpSp>
            <p:nvGrpSpPr>
              <p:cNvPr id="11323" name="Group 14"/>
              <p:cNvGrpSpPr>
                <a:grpSpLocks/>
              </p:cNvGrpSpPr>
              <p:nvPr/>
            </p:nvGrpSpPr>
            <p:grpSpPr bwMode="auto">
              <a:xfrm>
                <a:off x="567" y="1872"/>
                <a:ext cx="681" cy="679"/>
                <a:chOff x="567" y="1891"/>
                <a:chExt cx="681" cy="679"/>
              </a:xfrm>
            </p:grpSpPr>
            <p:sp>
              <p:nvSpPr>
                <p:cNvPr id="11324" name="AutoShape 15"/>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325" name="Group 16"/>
                <p:cNvGrpSpPr>
                  <a:grpSpLocks/>
                </p:cNvGrpSpPr>
                <p:nvPr/>
              </p:nvGrpSpPr>
              <p:grpSpPr bwMode="auto">
                <a:xfrm>
                  <a:off x="658" y="2064"/>
                  <a:ext cx="494" cy="366"/>
                  <a:chOff x="1581" y="2706"/>
                  <a:chExt cx="494" cy="366"/>
                </a:xfrm>
              </p:grpSpPr>
              <p:sp>
                <p:nvSpPr>
                  <p:cNvPr id="11326" name="Rectangle 17"/>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11327" name="Rectangle 18"/>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11328" name="Freeform 19"/>
                  <p:cNvSpPr>
                    <a:spLocks/>
                  </p:cNvSpPr>
                  <p:nvPr/>
                </p:nvSpPr>
                <p:spPr bwMode="auto">
                  <a:xfrm>
                    <a:off x="1609" y="2733"/>
                    <a:ext cx="438" cy="311"/>
                  </a:xfrm>
                  <a:custGeom>
                    <a:avLst/>
                    <a:gdLst>
                      <a:gd name="T0" fmla="*/ 28 w 1755"/>
                      <a:gd name="T1" fmla="*/ 0 h 1242"/>
                      <a:gd name="T2" fmla="*/ 184 w 1755"/>
                      <a:gd name="T3" fmla="*/ 156 h 1242"/>
                      <a:gd name="T4" fmla="*/ 190 w 1755"/>
                      <a:gd name="T5" fmla="*/ 162 h 1242"/>
                      <a:gd name="T6" fmla="*/ 195 w 1755"/>
                      <a:gd name="T7" fmla="*/ 167 h 1242"/>
                      <a:gd name="T8" fmla="*/ 201 w 1755"/>
                      <a:gd name="T9" fmla="*/ 170 h 1242"/>
                      <a:gd name="T10" fmla="*/ 206 w 1755"/>
                      <a:gd name="T11" fmla="*/ 173 h 1242"/>
                      <a:gd name="T12" fmla="*/ 212 w 1755"/>
                      <a:gd name="T13" fmla="*/ 175 h 1242"/>
                      <a:gd name="T14" fmla="*/ 219 w 1755"/>
                      <a:gd name="T15" fmla="*/ 176 h 1242"/>
                      <a:gd name="T16" fmla="*/ 226 w 1755"/>
                      <a:gd name="T17" fmla="*/ 175 h 1242"/>
                      <a:gd name="T18" fmla="*/ 233 w 1755"/>
                      <a:gd name="T19" fmla="*/ 173 h 1242"/>
                      <a:gd name="T20" fmla="*/ 238 w 1755"/>
                      <a:gd name="T21" fmla="*/ 170 h 1242"/>
                      <a:gd name="T22" fmla="*/ 243 w 1755"/>
                      <a:gd name="T23" fmla="*/ 166 h 1242"/>
                      <a:gd name="T24" fmla="*/ 249 w 1755"/>
                      <a:gd name="T25" fmla="*/ 161 h 1242"/>
                      <a:gd name="T26" fmla="*/ 254 w 1755"/>
                      <a:gd name="T27" fmla="*/ 156 h 1242"/>
                      <a:gd name="T28" fmla="*/ 410 w 1755"/>
                      <a:gd name="T29" fmla="*/ 0 h 1242"/>
                      <a:gd name="T30" fmla="*/ 438 w 1755"/>
                      <a:gd name="T31" fmla="*/ 0 h 1242"/>
                      <a:gd name="T32" fmla="*/ 438 w 1755"/>
                      <a:gd name="T33" fmla="*/ 28 h 1242"/>
                      <a:gd name="T34" fmla="*/ 311 w 1755"/>
                      <a:gd name="T35" fmla="*/ 156 h 1242"/>
                      <a:gd name="T36" fmla="*/ 438 w 1755"/>
                      <a:gd name="T37" fmla="*/ 283 h 1242"/>
                      <a:gd name="T38" fmla="*/ 438 w 1755"/>
                      <a:gd name="T39" fmla="*/ 311 h 1242"/>
                      <a:gd name="T40" fmla="*/ 410 w 1755"/>
                      <a:gd name="T41" fmla="*/ 311 h 1242"/>
                      <a:gd name="T42" fmla="*/ 282 w 1755"/>
                      <a:gd name="T43" fmla="*/ 184 h 1242"/>
                      <a:gd name="T44" fmla="*/ 276 w 1755"/>
                      <a:gd name="T45" fmla="*/ 190 h 1242"/>
                      <a:gd name="T46" fmla="*/ 270 w 1755"/>
                      <a:gd name="T47" fmla="*/ 195 h 1242"/>
                      <a:gd name="T48" fmla="*/ 264 w 1755"/>
                      <a:gd name="T49" fmla="*/ 200 h 1242"/>
                      <a:gd name="T50" fmla="*/ 256 w 1755"/>
                      <a:gd name="T51" fmla="*/ 206 h 1242"/>
                      <a:gd name="T52" fmla="*/ 248 w 1755"/>
                      <a:gd name="T53" fmla="*/ 210 h 1242"/>
                      <a:gd name="T54" fmla="*/ 239 w 1755"/>
                      <a:gd name="T55" fmla="*/ 214 h 1242"/>
                      <a:gd name="T56" fmla="*/ 230 w 1755"/>
                      <a:gd name="T57" fmla="*/ 216 h 1242"/>
                      <a:gd name="T58" fmla="*/ 221 w 1755"/>
                      <a:gd name="T59" fmla="*/ 217 h 1242"/>
                      <a:gd name="T60" fmla="*/ 210 w 1755"/>
                      <a:gd name="T61" fmla="*/ 216 h 1242"/>
                      <a:gd name="T62" fmla="*/ 201 w 1755"/>
                      <a:gd name="T63" fmla="*/ 214 h 1242"/>
                      <a:gd name="T64" fmla="*/ 192 w 1755"/>
                      <a:gd name="T65" fmla="*/ 211 h 1242"/>
                      <a:gd name="T66" fmla="*/ 184 w 1755"/>
                      <a:gd name="T67" fmla="*/ 208 h 1242"/>
                      <a:gd name="T68" fmla="*/ 176 w 1755"/>
                      <a:gd name="T69" fmla="*/ 202 h 1242"/>
                      <a:gd name="T70" fmla="*/ 168 w 1755"/>
                      <a:gd name="T71" fmla="*/ 196 h 1242"/>
                      <a:gd name="T72" fmla="*/ 163 w 1755"/>
                      <a:gd name="T73" fmla="*/ 191 h 1242"/>
                      <a:gd name="T74" fmla="*/ 156 w 1755"/>
                      <a:gd name="T75" fmla="*/ 184 h 1242"/>
                      <a:gd name="T76" fmla="*/ 28 w 1755"/>
                      <a:gd name="T77" fmla="*/ 311 h 1242"/>
                      <a:gd name="T78" fmla="*/ 0 w 1755"/>
                      <a:gd name="T79" fmla="*/ 311 h 1242"/>
                      <a:gd name="T80" fmla="*/ 0 w 1755"/>
                      <a:gd name="T81" fmla="*/ 283 h 1242"/>
                      <a:gd name="T82" fmla="*/ 127 w 1755"/>
                      <a:gd name="T83" fmla="*/ 156 h 1242"/>
                      <a:gd name="T84" fmla="*/ 0 w 1755"/>
                      <a:gd name="T85" fmla="*/ 28 h 1242"/>
                      <a:gd name="T86" fmla="*/ 0 w 1755"/>
                      <a:gd name="T87" fmla="*/ 0 h 1242"/>
                      <a:gd name="T88" fmla="*/ 28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11273" name="Group 20"/>
            <p:cNvGrpSpPr>
              <a:grpSpLocks/>
            </p:cNvGrpSpPr>
            <p:nvPr/>
          </p:nvGrpSpPr>
          <p:grpSpPr bwMode="auto">
            <a:xfrm>
              <a:off x="2535" y="1872"/>
              <a:ext cx="681" cy="930"/>
              <a:chOff x="2535" y="1872"/>
              <a:chExt cx="681" cy="930"/>
            </a:xfrm>
          </p:grpSpPr>
          <p:sp>
            <p:nvSpPr>
              <p:cNvPr id="11314" name="Text Box 21"/>
              <p:cNvSpPr txBox="1">
                <a:spLocks noChangeArrowheads="1"/>
              </p:cNvSpPr>
              <p:nvPr/>
            </p:nvSpPr>
            <p:spPr bwMode="auto">
              <a:xfrm>
                <a:off x="2592" y="2549"/>
                <a:ext cx="596" cy="253"/>
              </a:xfrm>
              <a:prstGeom prst="rect">
                <a:avLst/>
              </a:prstGeom>
              <a:noFill/>
              <a:ln w="12700">
                <a:noFill/>
                <a:miter lim="800000"/>
                <a:headEnd/>
                <a:tailEnd/>
              </a:ln>
            </p:spPr>
            <p:txBody>
              <a:bodyPr wrap="none">
                <a:spAutoFit/>
              </a:bodyPr>
              <a:lstStyle/>
              <a:p>
                <a:pPr eaLnBrk="0" hangingPunct="0"/>
                <a:r>
                  <a:rPr kumimoji="1" lang="en-US" sz="1800" b="1">
                    <a:latin typeface="+mj-lt"/>
                  </a:rPr>
                  <a:t>Breaks</a:t>
                </a:r>
              </a:p>
            </p:txBody>
          </p:sp>
          <p:grpSp>
            <p:nvGrpSpPr>
              <p:cNvPr id="11315" name="Group 22"/>
              <p:cNvGrpSpPr>
                <a:grpSpLocks/>
              </p:cNvGrpSpPr>
              <p:nvPr/>
            </p:nvGrpSpPr>
            <p:grpSpPr bwMode="auto">
              <a:xfrm>
                <a:off x="2535" y="1872"/>
                <a:ext cx="681" cy="679"/>
                <a:chOff x="2535" y="1872"/>
                <a:chExt cx="681" cy="679"/>
              </a:xfrm>
            </p:grpSpPr>
            <p:sp>
              <p:nvSpPr>
                <p:cNvPr id="11316" name="AutoShape 23"/>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317" name="Group 24"/>
                <p:cNvGrpSpPr>
                  <a:grpSpLocks/>
                </p:cNvGrpSpPr>
                <p:nvPr/>
              </p:nvGrpSpPr>
              <p:grpSpPr bwMode="auto">
                <a:xfrm>
                  <a:off x="2615" y="2064"/>
                  <a:ext cx="505" cy="295"/>
                  <a:chOff x="2643" y="2080"/>
                  <a:chExt cx="505" cy="295"/>
                </a:xfrm>
              </p:grpSpPr>
              <p:sp>
                <p:nvSpPr>
                  <p:cNvPr id="11318" name="Freeform 25"/>
                  <p:cNvSpPr>
                    <a:spLocks/>
                  </p:cNvSpPr>
                  <p:nvPr/>
                </p:nvSpPr>
                <p:spPr bwMode="auto">
                  <a:xfrm>
                    <a:off x="2643" y="2326"/>
                    <a:ext cx="505" cy="49"/>
                  </a:xfrm>
                  <a:custGeom>
                    <a:avLst/>
                    <a:gdLst>
                      <a:gd name="T0" fmla="*/ 0 w 2021"/>
                      <a:gd name="T1" fmla="*/ 0 h 196"/>
                      <a:gd name="T2" fmla="*/ 505 w 2021"/>
                      <a:gd name="T3" fmla="*/ 0 h 196"/>
                      <a:gd name="T4" fmla="*/ 505 w 2021"/>
                      <a:gd name="T5" fmla="*/ 25 h 196"/>
                      <a:gd name="T6" fmla="*/ 504 w 2021"/>
                      <a:gd name="T7" fmla="*/ 27 h 196"/>
                      <a:gd name="T8" fmla="*/ 503 w 2021"/>
                      <a:gd name="T9" fmla="*/ 30 h 196"/>
                      <a:gd name="T10" fmla="*/ 503 w 2021"/>
                      <a:gd name="T11" fmla="*/ 33 h 196"/>
                      <a:gd name="T12" fmla="*/ 501 w 2021"/>
                      <a:gd name="T13" fmla="*/ 36 h 196"/>
                      <a:gd name="T14" fmla="*/ 498 w 2021"/>
                      <a:gd name="T15" fmla="*/ 38 h 196"/>
                      <a:gd name="T16" fmla="*/ 496 w 2021"/>
                      <a:gd name="T17" fmla="*/ 41 h 196"/>
                      <a:gd name="T18" fmla="*/ 492 w 2021"/>
                      <a:gd name="T19" fmla="*/ 43 h 196"/>
                      <a:gd name="T20" fmla="*/ 489 w 2021"/>
                      <a:gd name="T21" fmla="*/ 44 h 196"/>
                      <a:gd name="T22" fmla="*/ 486 w 2021"/>
                      <a:gd name="T23" fmla="*/ 46 h 196"/>
                      <a:gd name="T24" fmla="*/ 481 w 2021"/>
                      <a:gd name="T25" fmla="*/ 47 h 196"/>
                      <a:gd name="T26" fmla="*/ 478 w 2021"/>
                      <a:gd name="T27" fmla="*/ 48 h 196"/>
                      <a:gd name="T28" fmla="*/ 475 w 2021"/>
                      <a:gd name="T29" fmla="*/ 48 h 196"/>
                      <a:gd name="T30" fmla="*/ 471 w 2021"/>
                      <a:gd name="T31" fmla="*/ 49 h 196"/>
                      <a:gd name="T32" fmla="*/ 468 w 2021"/>
                      <a:gd name="T33" fmla="*/ 49 h 196"/>
                      <a:gd name="T34" fmla="*/ 37 w 2021"/>
                      <a:gd name="T35" fmla="*/ 49 h 196"/>
                      <a:gd name="T36" fmla="*/ 32 w 2021"/>
                      <a:gd name="T37" fmla="*/ 49 h 196"/>
                      <a:gd name="T38" fmla="*/ 28 w 2021"/>
                      <a:gd name="T39" fmla="*/ 48 h 196"/>
                      <a:gd name="T40" fmla="*/ 24 w 2021"/>
                      <a:gd name="T41" fmla="*/ 48 h 196"/>
                      <a:gd name="T42" fmla="*/ 21 w 2021"/>
                      <a:gd name="T43" fmla="*/ 47 h 196"/>
                      <a:gd name="T44" fmla="*/ 17 w 2021"/>
                      <a:gd name="T45" fmla="*/ 45 h 196"/>
                      <a:gd name="T46" fmla="*/ 14 w 2021"/>
                      <a:gd name="T47" fmla="*/ 44 h 196"/>
                      <a:gd name="T48" fmla="*/ 10 w 2021"/>
                      <a:gd name="T49" fmla="*/ 42 h 196"/>
                      <a:gd name="T50" fmla="*/ 7 w 2021"/>
                      <a:gd name="T51" fmla="*/ 39 h 196"/>
                      <a:gd name="T52" fmla="*/ 5 w 2021"/>
                      <a:gd name="T53" fmla="*/ 37 h 196"/>
                      <a:gd name="T54" fmla="*/ 2 w 2021"/>
                      <a:gd name="T55" fmla="*/ 34 h 196"/>
                      <a:gd name="T56" fmla="*/ 1 w 2021"/>
                      <a:gd name="T57" fmla="*/ 31 h 196"/>
                      <a:gd name="T58" fmla="*/ 0 w 2021"/>
                      <a:gd name="T59" fmla="*/ 28 h 196"/>
                      <a:gd name="T60" fmla="*/ 0 w 2021"/>
                      <a:gd name="T61" fmla="*/ 25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11319" name="Group 26"/>
                  <p:cNvGrpSpPr>
                    <a:grpSpLocks/>
                  </p:cNvGrpSpPr>
                  <p:nvPr/>
                </p:nvGrpSpPr>
                <p:grpSpPr bwMode="auto">
                  <a:xfrm>
                    <a:off x="2754" y="2080"/>
                    <a:ext cx="373" cy="234"/>
                    <a:chOff x="2754" y="2080"/>
                    <a:chExt cx="373" cy="234"/>
                  </a:xfrm>
                </p:grpSpPr>
                <p:sp>
                  <p:nvSpPr>
                    <p:cNvPr id="11320" name="Freeform 27"/>
                    <p:cNvSpPr>
                      <a:spLocks/>
                    </p:cNvSpPr>
                    <p:nvPr/>
                  </p:nvSpPr>
                  <p:spPr bwMode="auto">
                    <a:xfrm>
                      <a:off x="2754" y="2080"/>
                      <a:ext cx="283" cy="234"/>
                    </a:xfrm>
                    <a:custGeom>
                      <a:avLst/>
                      <a:gdLst>
                        <a:gd name="T0" fmla="*/ 0 w 1132"/>
                        <a:gd name="T1" fmla="*/ 0 h 935"/>
                        <a:gd name="T2" fmla="*/ 283 w 1132"/>
                        <a:gd name="T3" fmla="*/ 0 h 935"/>
                        <a:gd name="T4" fmla="*/ 283 w 1132"/>
                        <a:gd name="T5" fmla="*/ 209 h 935"/>
                        <a:gd name="T6" fmla="*/ 283 w 1132"/>
                        <a:gd name="T7" fmla="*/ 212 h 935"/>
                        <a:gd name="T8" fmla="*/ 282 w 1132"/>
                        <a:gd name="T9" fmla="*/ 216 h 935"/>
                        <a:gd name="T10" fmla="*/ 281 w 1132"/>
                        <a:gd name="T11" fmla="*/ 219 h 935"/>
                        <a:gd name="T12" fmla="*/ 280 w 1132"/>
                        <a:gd name="T13" fmla="*/ 222 h 935"/>
                        <a:gd name="T14" fmla="*/ 278 w 1132"/>
                        <a:gd name="T15" fmla="*/ 225 h 935"/>
                        <a:gd name="T16" fmla="*/ 275 w 1132"/>
                        <a:gd name="T17" fmla="*/ 227 h 935"/>
                        <a:gd name="T18" fmla="*/ 273 w 1132"/>
                        <a:gd name="T19" fmla="*/ 229 h 935"/>
                        <a:gd name="T20" fmla="*/ 270 w 1132"/>
                        <a:gd name="T21" fmla="*/ 231 h 935"/>
                        <a:gd name="T22" fmla="*/ 266 w 1132"/>
                        <a:gd name="T23" fmla="*/ 233 h 935"/>
                        <a:gd name="T24" fmla="*/ 263 w 1132"/>
                        <a:gd name="T25" fmla="*/ 233 h 935"/>
                        <a:gd name="T26" fmla="*/ 260 w 1132"/>
                        <a:gd name="T27" fmla="*/ 234 h 935"/>
                        <a:gd name="T28" fmla="*/ 258 w 1132"/>
                        <a:gd name="T29" fmla="*/ 234 h 935"/>
                        <a:gd name="T30" fmla="*/ 25 w 1132"/>
                        <a:gd name="T31" fmla="*/ 234 h 935"/>
                        <a:gd name="T32" fmla="*/ 22 w 1132"/>
                        <a:gd name="T33" fmla="*/ 233 h 935"/>
                        <a:gd name="T34" fmla="*/ 20 w 1132"/>
                        <a:gd name="T35" fmla="*/ 233 h 935"/>
                        <a:gd name="T36" fmla="*/ 18 w 1132"/>
                        <a:gd name="T37" fmla="*/ 233 h 935"/>
                        <a:gd name="T38" fmla="*/ 15 w 1132"/>
                        <a:gd name="T39" fmla="*/ 231 h 935"/>
                        <a:gd name="T40" fmla="*/ 12 w 1132"/>
                        <a:gd name="T41" fmla="*/ 230 h 935"/>
                        <a:gd name="T42" fmla="*/ 10 w 1132"/>
                        <a:gd name="T43" fmla="*/ 228 h 935"/>
                        <a:gd name="T44" fmla="*/ 8 w 1132"/>
                        <a:gd name="T45" fmla="*/ 227 h 935"/>
                        <a:gd name="T46" fmla="*/ 6 w 1132"/>
                        <a:gd name="T47" fmla="*/ 225 h 935"/>
                        <a:gd name="T48" fmla="*/ 5 w 1132"/>
                        <a:gd name="T49" fmla="*/ 224 h 935"/>
                        <a:gd name="T50" fmla="*/ 3 w 1132"/>
                        <a:gd name="T51" fmla="*/ 222 h 935"/>
                        <a:gd name="T52" fmla="*/ 2 w 1132"/>
                        <a:gd name="T53" fmla="*/ 220 h 935"/>
                        <a:gd name="T54" fmla="*/ 1 w 1132"/>
                        <a:gd name="T55" fmla="*/ 218 h 935"/>
                        <a:gd name="T56" fmla="*/ 1 w 1132"/>
                        <a:gd name="T57" fmla="*/ 216 h 935"/>
                        <a:gd name="T58" fmla="*/ 0 w 1132"/>
                        <a:gd name="T59" fmla="*/ 213 h 935"/>
                        <a:gd name="T60" fmla="*/ 0 w 1132"/>
                        <a:gd name="T61" fmla="*/ 211 h 935"/>
                        <a:gd name="T62" fmla="*/ 0 w 1132"/>
                        <a:gd name="T63" fmla="*/ 209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11321" name="Freeform 28"/>
                    <p:cNvSpPr>
                      <a:spLocks/>
                    </p:cNvSpPr>
                    <p:nvPr/>
                  </p:nvSpPr>
                  <p:spPr bwMode="auto">
                    <a:xfrm>
                      <a:off x="3036" y="2080"/>
                      <a:ext cx="91" cy="172"/>
                    </a:xfrm>
                    <a:custGeom>
                      <a:avLst/>
                      <a:gdLst>
                        <a:gd name="T0" fmla="*/ 10 w 364"/>
                        <a:gd name="T1" fmla="*/ 1 h 689"/>
                        <a:gd name="T2" fmla="*/ 31 w 364"/>
                        <a:gd name="T3" fmla="*/ 4 h 689"/>
                        <a:gd name="T4" fmla="*/ 46 w 364"/>
                        <a:gd name="T5" fmla="*/ 11 h 689"/>
                        <a:gd name="T6" fmla="*/ 59 w 364"/>
                        <a:gd name="T7" fmla="*/ 20 h 689"/>
                        <a:gd name="T8" fmla="*/ 72 w 364"/>
                        <a:gd name="T9" fmla="*/ 32 h 689"/>
                        <a:gd name="T10" fmla="*/ 81 w 364"/>
                        <a:gd name="T11" fmla="*/ 46 h 689"/>
                        <a:gd name="T12" fmla="*/ 88 w 364"/>
                        <a:gd name="T13" fmla="*/ 62 h 689"/>
                        <a:gd name="T14" fmla="*/ 91 w 364"/>
                        <a:gd name="T15" fmla="*/ 81 h 689"/>
                        <a:gd name="T16" fmla="*/ 91 w 364"/>
                        <a:gd name="T17" fmla="*/ 95 h 689"/>
                        <a:gd name="T18" fmla="*/ 89 w 364"/>
                        <a:gd name="T19" fmla="*/ 103 h 689"/>
                        <a:gd name="T20" fmla="*/ 86 w 364"/>
                        <a:gd name="T21" fmla="*/ 112 h 689"/>
                        <a:gd name="T22" fmla="*/ 83 w 364"/>
                        <a:gd name="T23" fmla="*/ 121 h 689"/>
                        <a:gd name="T24" fmla="*/ 79 w 364"/>
                        <a:gd name="T25" fmla="*/ 128 h 689"/>
                        <a:gd name="T26" fmla="*/ 74 w 364"/>
                        <a:gd name="T27" fmla="*/ 136 h 689"/>
                        <a:gd name="T28" fmla="*/ 69 w 364"/>
                        <a:gd name="T29" fmla="*/ 144 h 689"/>
                        <a:gd name="T30" fmla="*/ 62 w 364"/>
                        <a:gd name="T31" fmla="*/ 150 h 689"/>
                        <a:gd name="T32" fmla="*/ 54 w 364"/>
                        <a:gd name="T33" fmla="*/ 157 h 689"/>
                        <a:gd name="T34" fmla="*/ 45 w 364"/>
                        <a:gd name="T35" fmla="*/ 162 h 689"/>
                        <a:gd name="T36" fmla="*/ 37 w 364"/>
                        <a:gd name="T37" fmla="*/ 166 h 689"/>
                        <a:gd name="T38" fmla="*/ 26 w 364"/>
                        <a:gd name="T39" fmla="*/ 169 h 689"/>
                        <a:gd name="T40" fmla="*/ 15 w 364"/>
                        <a:gd name="T41" fmla="*/ 171 h 689"/>
                        <a:gd name="T42" fmla="*/ 5 w 364"/>
                        <a:gd name="T43" fmla="*/ 172 h 689"/>
                        <a:gd name="T44" fmla="*/ 0 w 364"/>
                        <a:gd name="T45" fmla="*/ 135 h 689"/>
                        <a:gd name="T46" fmla="*/ 7 w 364"/>
                        <a:gd name="T47" fmla="*/ 135 h 689"/>
                        <a:gd name="T48" fmla="*/ 15 w 364"/>
                        <a:gd name="T49" fmla="*/ 134 h 689"/>
                        <a:gd name="T50" fmla="*/ 23 w 364"/>
                        <a:gd name="T51" fmla="*/ 131 h 689"/>
                        <a:gd name="T52" fmla="*/ 31 w 364"/>
                        <a:gd name="T53" fmla="*/ 127 h 689"/>
                        <a:gd name="T54" fmla="*/ 38 w 364"/>
                        <a:gd name="T55" fmla="*/ 122 h 689"/>
                        <a:gd name="T56" fmla="*/ 43 w 364"/>
                        <a:gd name="T57" fmla="*/ 116 h 689"/>
                        <a:gd name="T58" fmla="*/ 47 w 364"/>
                        <a:gd name="T59" fmla="*/ 111 h 689"/>
                        <a:gd name="T60" fmla="*/ 50 w 364"/>
                        <a:gd name="T61" fmla="*/ 104 h 689"/>
                        <a:gd name="T62" fmla="*/ 52 w 364"/>
                        <a:gd name="T63" fmla="*/ 97 h 689"/>
                        <a:gd name="T64" fmla="*/ 53 w 364"/>
                        <a:gd name="T65" fmla="*/ 89 h 689"/>
                        <a:gd name="T66" fmla="*/ 53 w 364"/>
                        <a:gd name="T67" fmla="*/ 78 h 689"/>
                        <a:gd name="T68" fmla="*/ 51 w 364"/>
                        <a:gd name="T69" fmla="*/ 69 h 689"/>
                        <a:gd name="T70" fmla="*/ 47 w 364"/>
                        <a:gd name="T71" fmla="*/ 62 h 689"/>
                        <a:gd name="T72" fmla="*/ 42 w 364"/>
                        <a:gd name="T73" fmla="*/ 55 h 689"/>
                        <a:gd name="T74" fmla="*/ 36 w 364"/>
                        <a:gd name="T75" fmla="*/ 49 h 689"/>
                        <a:gd name="T76" fmla="*/ 27 w 364"/>
                        <a:gd name="T77" fmla="*/ 43 h 689"/>
                        <a:gd name="T78" fmla="*/ 17 w 364"/>
                        <a:gd name="T79" fmla="*/ 38 h 689"/>
                        <a:gd name="T80" fmla="*/ 0 w 364"/>
                        <a:gd name="T81" fmla="*/ 3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11274" name="Group 29"/>
            <p:cNvGrpSpPr>
              <a:grpSpLocks/>
            </p:cNvGrpSpPr>
            <p:nvPr/>
          </p:nvGrpSpPr>
          <p:grpSpPr bwMode="auto">
            <a:xfrm>
              <a:off x="4404" y="768"/>
              <a:ext cx="921" cy="983"/>
              <a:chOff x="4404" y="768"/>
              <a:chExt cx="921" cy="983"/>
            </a:xfrm>
          </p:grpSpPr>
          <p:sp>
            <p:nvSpPr>
              <p:cNvPr id="11310" name="Text Box 30"/>
              <p:cNvSpPr txBox="1">
                <a:spLocks noChangeArrowheads="1"/>
              </p:cNvSpPr>
              <p:nvPr/>
            </p:nvSpPr>
            <p:spPr bwMode="auto">
              <a:xfrm>
                <a:off x="4404" y="1497"/>
                <a:ext cx="921" cy="254"/>
              </a:xfrm>
              <a:prstGeom prst="rect">
                <a:avLst/>
              </a:prstGeom>
              <a:noFill/>
              <a:ln w="12700">
                <a:noFill/>
                <a:miter lim="800000"/>
                <a:headEnd/>
                <a:tailEnd/>
              </a:ln>
            </p:spPr>
            <p:txBody>
              <a:bodyPr wrap="none">
                <a:spAutoFit/>
              </a:bodyPr>
              <a:lstStyle/>
              <a:p>
                <a:pPr eaLnBrk="0" hangingPunct="0"/>
                <a:r>
                  <a:rPr kumimoji="1" lang="en-US" sz="1800" b="1">
                    <a:latin typeface="+mj-lt"/>
                  </a:rPr>
                  <a:t>Emergency</a:t>
                </a:r>
              </a:p>
            </p:txBody>
          </p:sp>
          <p:grpSp>
            <p:nvGrpSpPr>
              <p:cNvPr id="11311" name="Group 31"/>
              <p:cNvGrpSpPr>
                <a:grpSpLocks/>
              </p:cNvGrpSpPr>
              <p:nvPr/>
            </p:nvGrpSpPr>
            <p:grpSpPr bwMode="auto">
              <a:xfrm>
                <a:off x="4503" y="768"/>
                <a:ext cx="681" cy="679"/>
                <a:chOff x="3639" y="768"/>
                <a:chExt cx="681" cy="679"/>
              </a:xfrm>
            </p:grpSpPr>
            <p:sp>
              <p:nvSpPr>
                <p:cNvPr id="11312" name="AutoShape 32"/>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11313" name="Freeform 33"/>
                <p:cNvSpPr>
                  <a:spLocks/>
                </p:cNvSpPr>
                <p:nvPr/>
              </p:nvSpPr>
              <p:spPr bwMode="auto">
                <a:xfrm>
                  <a:off x="3696" y="816"/>
                  <a:ext cx="573" cy="573"/>
                </a:xfrm>
                <a:custGeom>
                  <a:avLst/>
                  <a:gdLst>
                    <a:gd name="T0" fmla="*/ 191 w 2290"/>
                    <a:gd name="T1" fmla="*/ 0 h 2290"/>
                    <a:gd name="T2" fmla="*/ 382 w 2290"/>
                    <a:gd name="T3" fmla="*/ 0 h 2290"/>
                    <a:gd name="T4" fmla="*/ 382 w 2290"/>
                    <a:gd name="T5" fmla="*/ 191 h 2290"/>
                    <a:gd name="T6" fmla="*/ 573 w 2290"/>
                    <a:gd name="T7" fmla="*/ 191 h 2290"/>
                    <a:gd name="T8" fmla="*/ 573 w 2290"/>
                    <a:gd name="T9" fmla="*/ 382 h 2290"/>
                    <a:gd name="T10" fmla="*/ 382 w 2290"/>
                    <a:gd name="T11" fmla="*/ 382 h 2290"/>
                    <a:gd name="T12" fmla="*/ 382 w 2290"/>
                    <a:gd name="T13" fmla="*/ 573 h 2290"/>
                    <a:gd name="T14" fmla="*/ 191 w 2290"/>
                    <a:gd name="T15" fmla="*/ 573 h 2290"/>
                    <a:gd name="T16" fmla="*/ 191 w 2290"/>
                    <a:gd name="T17" fmla="*/ 382 h 2290"/>
                    <a:gd name="T18" fmla="*/ 0 w 2290"/>
                    <a:gd name="T19" fmla="*/ 382 h 2290"/>
                    <a:gd name="T20" fmla="*/ 0 w 2290"/>
                    <a:gd name="T21" fmla="*/ 191 h 2290"/>
                    <a:gd name="T22" fmla="*/ 191 w 2290"/>
                    <a:gd name="T23" fmla="*/ 191 h 2290"/>
                    <a:gd name="T24" fmla="*/ 191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grpSp>
          <p:nvGrpSpPr>
            <p:cNvPr id="11275" name="Group 34"/>
            <p:cNvGrpSpPr>
              <a:grpSpLocks/>
            </p:cNvGrpSpPr>
            <p:nvPr/>
          </p:nvGrpSpPr>
          <p:grpSpPr bwMode="auto">
            <a:xfrm>
              <a:off x="4488" y="3000"/>
              <a:ext cx="724" cy="957"/>
              <a:chOff x="4488" y="2928"/>
              <a:chExt cx="724" cy="957"/>
            </a:xfrm>
          </p:grpSpPr>
          <p:sp>
            <p:nvSpPr>
              <p:cNvPr id="11295" name="Text Box 35"/>
              <p:cNvSpPr txBox="1">
                <a:spLocks noChangeArrowheads="1"/>
              </p:cNvSpPr>
              <p:nvPr/>
            </p:nvSpPr>
            <p:spPr bwMode="auto">
              <a:xfrm>
                <a:off x="4488" y="3633"/>
                <a:ext cx="724" cy="252"/>
              </a:xfrm>
              <a:prstGeom prst="rect">
                <a:avLst/>
              </a:prstGeom>
              <a:noFill/>
              <a:ln w="12700">
                <a:noFill/>
                <a:miter lim="800000"/>
                <a:headEnd/>
                <a:tailEnd/>
              </a:ln>
            </p:spPr>
            <p:txBody>
              <a:bodyPr wrap="none">
                <a:spAutoFit/>
              </a:bodyPr>
              <a:lstStyle/>
              <a:p>
                <a:pPr eaLnBrk="0" hangingPunct="0"/>
                <a:r>
                  <a:rPr kumimoji="1" lang="en-US" sz="1800" b="1">
                    <a:latin typeface="+mj-lt"/>
                  </a:rPr>
                  <a:t>Smoking</a:t>
                </a:r>
              </a:p>
            </p:txBody>
          </p:sp>
          <p:grpSp>
            <p:nvGrpSpPr>
              <p:cNvPr id="11296" name="Group 36"/>
              <p:cNvGrpSpPr>
                <a:grpSpLocks/>
              </p:cNvGrpSpPr>
              <p:nvPr/>
            </p:nvGrpSpPr>
            <p:grpSpPr bwMode="auto">
              <a:xfrm>
                <a:off x="4512" y="2928"/>
                <a:ext cx="681" cy="679"/>
                <a:chOff x="3504" y="3024"/>
                <a:chExt cx="681" cy="679"/>
              </a:xfrm>
            </p:grpSpPr>
            <p:sp>
              <p:nvSpPr>
                <p:cNvPr id="11297" name="AutoShape 37"/>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298" name="Group 38"/>
                <p:cNvGrpSpPr>
                  <a:grpSpLocks/>
                </p:cNvGrpSpPr>
                <p:nvPr/>
              </p:nvGrpSpPr>
              <p:grpSpPr bwMode="auto">
                <a:xfrm>
                  <a:off x="3587" y="3100"/>
                  <a:ext cx="541" cy="548"/>
                  <a:chOff x="4578" y="3040"/>
                  <a:chExt cx="541" cy="548"/>
                </a:xfrm>
              </p:grpSpPr>
              <p:grpSp>
                <p:nvGrpSpPr>
                  <p:cNvPr id="11299" name="Group 39"/>
                  <p:cNvGrpSpPr>
                    <a:grpSpLocks/>
                  </p:cNvGrpSpPr>
                  <p:nvPr/>
                </p:nvGrpSpPr>
                <p:grpSpPr bwMode="auto">
                  <a:xfrm>
                    <a:off x="4682" y="3171"/>
                    <a:ext cx="337" cy="213"/>
                    <a:chOff x="4682" y="3171"/>
                    <a:chExt cx="337" cy="213"/>
                  </a:xfrm>
                </p:grpSpPr>
                <p:grpSp>
                  <p:nvGrpSpPr>
                    <p:cNvPr id="11303" name="Group 40"/>
                    <p:cNvGrpSpPr>
                      <a:grpSpLocks/>
                    </p:cNvGrpSpPr>
                    <p:nvPr/>
                  </p:nvGrpSpPr>
                  <p:grpSpPr bwMode="auto">
                    <a:xfrm>
                      <a:off x="4682" y="3335"/>
                      <a:ext cx="337" cy="49"/>
                      <a:chOff x="4682" y="3335"/>
                      <a:chExt cx="337" cy="49"/>
                    </a:xfrm>
                  </p:grpSpPr>
                  <p:sp>
                    <p:nvSpPr>
                      <p:cNvPr id="11307" name="Rectangle 41"/>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11308" name="Rectangle 42"/>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11309" name="Rectangle 43"/>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11304" name="Group 44"/>
                    <p:cNvGrpSpPr>
                      <a:grpSpLocks/>
                    </p:cNvGrpSpPr>
                    <p:nvPr/>
                  </p:nvGrpSpPr>
                  <p:grpSpPr bwMode="auto">
                    <a:xfrm>
                      <a:off x="4822" y="3171"/>
                      <a:ext cx="197" cy="158"/>
                      <a:chOff x="4822" y="3171"/>
                      <a:chExt cx="197" cy="158"/>
                    </a:xfrm>
                  </p:grpSpPr>
                  <p:sp>
                    <p:nvSpPr>
                      <p:cNvPr id="11305" name="Freeform 45"/>
                      <p:cNvSpPr>
                        <a:spLocks/>
                      </p:cNvSpPr>
                      <p:nvPr/>
                    </p:nvSpPr>
                    <p:spPr bwMode="auto">
                      <a:xfrm>
                        <a:off x="4907" y="3177"/>
                        <a:ext cx="112" cy="152"/>
                      </a:xfrm>
                      <a:custGeom>
                        <a:avLst/>
                        <a:gdLst>
                          <a:gd name="T0" fmla="*/ 4 w 336"/>
                          <a:gd name="T1" fmla="*/ 1 h 456"/>
                          <a:gd name="T2" fmla="*/ 16 w 336"/>
                          <a:gd name="T3" fmla="*/ 3 h 456"/>
                          <a:gd name="T4" fmla="*/ 24 w 336"/>
                          <a:gd name="T5" fmla="*/ 8 h 456"/>
                          <a:gd name="T6" fmla="*/ 32 w 336"/>
                          <a:gd name="T7" fmla="*/ 14 h 456"/>
                          <a:gd name="T8" fmla="*/ 37 w 336"/>
                          <a:gd name="T9" fmla="*/ 21 h 456"/>
                          <a:gd name="T10" fmla="*/ 41 w 336"/>
                          <a:gd name="T11" fmla="*/ 29 h 456"/>
                          <a:gd name="T12" fmla="*/ 43 w 336"/>
                          <a:gd name="T13" fmla="*/ 38 h 456"/>
                          <a:gd name="T14" fmla="*/ 44 w 336"/>
                          <a:gd name="T15" fmla="*/ 46 h 456"/>
                          <a:gd name="T16" fmla="*/ 43 w 336"/>
                          <a:gd name="T17" fmla="*/ 51 h 456"/>
                          <a:gd name="T18" fmla="*/ 68 w 336"/>
                          <a:gd name="T19" fmla="*/ 51 h 456"/>
                          <a:gd name="T20" fmla="*/ 76 w 336"/>
                          <a:gd name="T21" fmla="*/ 53 h 456"/>
                          <a:gd name="T22" fmla="*/ 87 w 336"/>
                          <a:gd name="T23" fmla="*/ 57 h 456"/>
                          <a:gd name="T24" fmla="*/ 95 w 336"/>
                          <a:gd name="T25" fmla="*/ 62 h 456"/>
                          <a:gd name="T26" fmla="*/ 104 w 336"/>
                          <a:gd name="T27" fmla="*/ 70 h 456"/>
                          <a:gd name="T28" fmla="*/ 108 w 336"/>
                          <a:gd name="T29" fmla="*/ 79 h 456"/>
                          <a:gd name="T30" fmla="*/ 111 w 336"/>
                          <a:gd name="T31" fmla="*/ 87 h 456"/>
                          <a:gd name="T32" fmla="*/ 112 w 336"/>
                          <a:gd name="T33" fmla="*/ 95 h 456"/>
                          <a:gd name="T34" fmla="*/ 93 w 336"/>
                          <a:gd name="T35" fmla="*/ 152 h 456"/>
                          <a:gd name="T36" fmla="*/ 93 w 336"/>
                          <a:gd name="T37" fmla="*/ 92 h 456"/>
                          <a:gd name="T38" fmla="*/ 91 w 336"/>
                          <a:gd name="T39" fmla="*/ 86 h 456"/>
                          <a:gd name="T40" fmla="*/ 89 w 336"/>
                          <a:gd name="T41" fmla="*/ 80 h 456"/>
                          <a:gd name="T42" fmla="*/ 85 w 336"/>
                          <a:gd name="T43" fmla="*/ 76 h 456"/>
                          <a:gd name="T44" fmla="*/ 78 w 336"/>
                          <a:gd name="T45" fmla="*/ 72 h 456"/>
                          <a:gd name="T46" fmla="*/ 73 w 336"/>
                          <a:gd name="T47" fmla="*/ 70 h 456"/>
                          <a:gd name="T48" fmla="*/ 67 w 336"/>
                          <a:gd name="T49" fmla="*/ 69 h 456"/>
                          <a:gd name="T50" fmla="*/ 16 w 336"/>
                          <a:gd name="T51" fmla="*/ 68 h 456"/>
                          <a:gd name="T52" fmla="*/ 21 w 336"/>
                          <a:gd name="T53" fmla="*/ 62 h 456"/>
                          <a:gd name="T54" fmla="*/ 24 w 336"/>
                          <a:gd name="T55" fmla="*/ 57 h 456"/>
                          <a:gd name="T56" fmla="*/ 27 w 336"/>
                          <a:gd name="T57" fmla="*/ 50 h 456"/>
                          <a:gd name="T58" fmla="*/ 27 w 336"/>
                          <a:gd name="T59" fmla="*/ 43 h 456"/>
                          <a:gd name="T60" fmla="*/ 25 w 336"/>
                          <a:gd name="T61" fmla="*/ 34 h 456"/>
                          <a:gd name="T62" fmla="*/ 21 w 336"/>
                          <a:gd name="T63" fmla="*/ 28 h 456"/>
                          <a:gd name="T64" fmla="*/ 13 w 336"/>
                          <a:gd name="T65" fmla="*/ 21 h 456"/>
                          <a:gd name="T66" fmla="*/ 6 w 336"/>
                          <a:gd name="T67" fmla="*/ 18 h 456"/>
                          <a:gd name="T68" fmla="*/ 0 w 336"/>
                          <a:gd name="T69" fmla="*/ 17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11306" name="Freeform 46"/>
                      <p:cNvSpPr>
                        <a:spLocks/>
                      </p:cNvSpPr>
                      <p:nvPr/>
                    </p:nvSpPr>
                    <p:spPr bwMode="auto">
                      <a:xfrm>
                        <a:off x="4822" y="3171"/>
                        <a:ext cx="169" cy="158"/>
                      </a:xfrm>
                      <a:custGeom>
                        <a:avLst/>
                        <a:gdLst>
                          <a:gd name="T0" fmla="*/ 46 w 507"/>
                          <a:gd name="T1" fmla="*/ 17 h 474"/>
                          <a:gd name="T2" fmla="*/ 38 w 507"/>
                          <a:gd name="T3" fmla="*/ 17 h 474"/>
                          <a:gd name="T4" fmla="*/ 32 w 507"/>
                          <a:gd name="T5" fmla="*/ 19 h 474"/>
                          <a:gd name="T6" fmla="*/ 26 w 507"/>
                          <a:gd name="T7" fmla="*/ 23 h 474"/>
                          <a:gd name="T8" fmla="*/ 22 w 507"/>
                          <a:gd name="T9" fmla="*/ 28 h 474"/>
                          <a:gd name="T10" fmla="*/ 18 w 507"/>
                          <a:gd name="T11" fmla="*/ 33 h 474"/>
                          <a:gd name="T12" fmla="*/ 17 w 507"/>
                          <a:gd name="T13" fmla="*/ 38 h 474"/>
                          <a:gd name="T14" fmla="*/ 16 w 507"/>
                          <a:gd name="T15" fmla="*/ 45 h 474"/>
                          <a:gd name="T16" fmla="*/ 16 w 507"/>
                          <a:gd name="T17" fmla="*/ 52 h 474"/>
                          <a:gd name="T18" fmla="*/ 18 w 507"/>
                          <a:gd name="T19" fmla="*/ 58 h 474"/>
                          <a:gd name="T20" fmla="*/ 22 w 507"/>
                          <a:gd name="T21" fmla="*/ 63 h 474"/>
                          <a:gd name="T22" fmla="*/ 25 w 507"/>
                          <a:gd name="T23" fmla="*/ 66 h 474"/>
                          <a:gd name="T24" fmla="*/ 30 w 507"/>
                          <a:gd name="T25" fmla="*/ 70 h 474"/>
                          <a:gd name="T26" fmla="*/ 36 w 507"/>
                          <a:gd name="T27" fmla="*/ 72 h 474"/>
                          <a:gd name="T28" fmla="*/ 43 w 507"/>
                          <a:gd name="T29" fmla="*/ 73 h 474"/>
                          <a:gd name="T30" fmla="*/ 68 w 507"/>
                          <a:gd name="T31" fmla="*/ 74 h 474"/>
                          <a:gd name="T32" fmla="*/ 67 w 507"/>
                          <a:gd name="T33" fmla="*/ 78 h 474"/>
                          <a:gd name="T34" fmla="*/ 67 w 507"/>
                          <a:gd name="T35" fmla="*/ 83 h 474"/>
                          <a:gd name="T36" fmla="*/ 67 w 507"/>
                          <a:gd name="T37" fmla="*/ 88 h 474"/>
                          <a:gd name="T38" fmla="*/ 70 w 507"/>
                          <a:gd name="T39" fmla="*/ 93 h 474"/>
                          <a:gd name="T40" fmla="*/ 76 w 507"/>
                          <a:gd name="T41" fmla="*/ 96 h 474"/>
                          <a:gd name="T42" fmla="*/ 143 w 507"/>
                          <a:gd name="T43" fmla="*/ 96 h 474"/>
                          <a:gd name="T44" fmla="*/ 150 w 507"/>
                          <a:gd name="T45" fmla="*/ 98 h 474"/>
                          <a:gd name="T46" fmla="*/ 154 w 507"/>
                          <a:gd name="T47" fmla="*/ 99 h 474"/>
                          <a:gd name="T48" fmla="*/ 158 w 507"/>
                          <a:gd name="T49" fmla="*/ 101 h 474"/>
                          <a:gd name="T50" fmla="*/ 162 w 507"/>
                          <a:gd name="T51" fmla="*/ 105 h 474"/>
                          <a:gd name="T52" fmla="*/ 166 w 507"/>
                          <a:gd name="T53" fmla="*/ 111 h 474"/>
                          <a:gd name="T54" fmla="*/ 168 w 507"/>
                          <a:gd name="T55" fmla="*/ 117 h 474"/>
                          <a:gd name="T56" fmla="*/ 169 w 507"/>
                          <a:gd name="T57" fmla="*/ 122 h 474"/>
                          <a:gd name="T58" fmla="*/ 151 w 507"/>
                          <a:gd name="T59" fmla="*/ 158 h 474"/>
                          <a:gd name="T60" fmla="*/ 151 w 507"/>
                          <a:gd name="T61" fmla="*/ 121 h 474"/>
                          <a:gd name="T62" fmla="*/ 150 w 507"/>
                          <a:gd name="T63" fmla="*/ 117 h 474"/>
                          <a:gd name="T64" fmla="*/ 147 w 507"/>
                          <a:gd name="T65" fmla="*/ 115 h 474"/>
                          <a:gd name="T66" fmla="*/ 143 w 507"/>
                          <a:gd name="T67" fmla="*/ 113 h 474"/>
                          <a:gd name="T68" fmla="*/ 140 w 507"/>
                          <a:gd name="T69" fmla="*/ 113 h 474"/>
                          <a:gd name="T70" fmla="*/ 74 w 507"/>
                          <a:gd name="T71" fmla="*/ 113 h 474"/>
                          <a:gd name="T72" fmla="*/ 66 w 507"/>
                          <a:gd name="T73" fmla="*/ 111 h 474"/>
                          <a:gd name="T74" fmla="*/ 59 w 507"/>
                          <a:gd name="T75" fmla="*/ 106 h 474"/>
                          <a:gd name="T76" fmla="*/ 56 w 507"/>
                          <a:gd name="T77" fmla="*/ 103 h 474"/>
                          <a:gd name="T78" fmla="*/ 54 w 507"/>
                          <a:gd name="T79" fmla="*/ 98 h 474"/>
                          <a:gd name="T80" fmla="*/ 52 w 507"/>
                          <a:gd name="T81" fmla="*/ 93 h 474"/>
                          <a:gd name="T82" fmla="*/ 47 w 507"/>
                          <a:gd name="T83" fmla="*/ 90 h 474"/>
                          <a:gd name="T84" fmla="*/ 40 w 507"/>
                          <a:gd name="T85" fmla="*/ 90 h 474"/>
                          <a:gd name="T86" fmla="*/ 33 w 507"/>
                          <a:gd name="T87" fmla="*/ 89 h 474"/>
                          <a:gd name="T88" fmla="*/ 26 w 507"/>
                          <a:gd name="T89" fmla="*/ 87 h 474"/>
                          <a:gd name="T90" fmla="*/ 21 w 507"/>
                          <a:gd name="T91" fmla="*/ 84 h 474"/>
                          <a:gd name="T92" fmla="*/ 16 w 507"/>
                          <a:gd name="T93" fmla="*/ 80 h 474"/>
                          <a:gd name="T94" fmla="*/ 11 w 507"/>
                          <a:gd name="T95" fmla="*/ 75 h 474"/>
                          <a:gd name="T96" fmla="*/ 7 w 507"/>
                          <a:gd name="T97" fmla="*/ 70 h 474"/>
                          <a:gd name="T98" fmla="*/ 5 w 507"/>
                          <a:gd name="T99" fmla="*/ 65 h 474"/>
                          <a:gd name="T100" fmla="*/ 2 w 507"/>
                          <a:gd name="T101" fmla="*/ 59 h 474"/>
                          <a:gd name="T102" fmla="*/ 1 w 507"/>
                          <a:gd name="T103" fmla="*/ 54 h 474"/>
                          <a:gd name="T104" fmla="*/ 0 w 507"/>
                          <a:gd name="T105" fmla="*/ 48 h 474"/>
                          <a:gd name="T106" fmla="*/ 0 w 507"/>
                          <a:gd name="T107" fmla="*/ 41 h 474"/>
                          <a:gd name="T108" fmla="*/ 2 w 507"/>
                          <a:gd name="T109" fmla="*/ 34 h 474"/>
                          <a:gd name="T110" fmla="*/ 3 w 507"/>
                          <a:gd name="T111" fmla="*/ 28 h 474"/>
                          <a:gd name="T112" fmla="*/ 7 w 507"/>
                          <a:gd name="T113" fmla="*/ 21 h 474"/>
                          <a:gd name="T114" fmla="*/ 11 w 507"/>
                          <a:gd name="T115" fmla="*/ 15 h 474"/>
                          <a:gd name="T116" fmla="*/ 17 w 507"/>
                          <a:gd name="T117" fmla="*/ 10 h 474"/>
                          <a:gd name="T118" fmla="*/ 23 w 507"/>
                          <a:gd name="T119" fmla="*/ 6 h 474"/>
                          <a:gd name="T120" fmla="*/ 29 w 507"/>
                          <a:gd name="T121" fmla="*/ 3 h 474"/>
                          <a:gd name="T122" fmla="*/ 37 w 507"/>
                          <a:gd name="T123" fmla="*/ 1 h 474"/>
                          <a:gd name="T124" fmla="*/ 46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11300" name="Group 47"/>
                  <p:cNvGrpSpPr>
                    <a:grpSpLocks/>
                  </p:cNvGrpSpPr>
                  <p:nvPr/>
                </p:nvGrpSpPr>
                <p:grpSpPr bwMode="auto">
                  <a:xfrm>
                    <a:off x="4578" y="3040"/>
                    <a:ext cx="541" cy="548"/>
                    <a:chOff x="4578" y="3040"/>
                    <a:chExt cx="541" cy="548"/>
                  </a:xfrm>
                </p:grpSpPr>
                <p:sp>
                  <p:nvSpPr>
                    <p:cNvPr id="11301" name="Line 48"/>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latin typeface="+mj-lt"/>
                      </a:endParaRPr>
                    </a:p>
                  </p:txBody>
                </p:sp>
                <p:sp>
                  <p:nvSpPr>
                    <p:cNvPr id="11302" name="Oval 49"/>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en-US">
                        <a:latin typeface="+mj-lt"/>
                      </a:endParaRPr>
                    </a:p>
                  </p:txBody>
                </p:sp>
              </p:grpSp>
            </p:grpSp>
          </p:grpSp>
        </p:grpSp>
        <p:grpSp>
          <p:nvGrpSpPr>
            <p:cNvPr id="11276" name="Group 50"/>
            <p:cNvGrpSpPr>
              <a:grpSpLocks/>
            </p:cNvGrpSpPr>
            <p:nvPr/>
          </p:nvGrpSpPr>
          <p:grpSpPr bwMode="auto">
            <a:xfrm>
              <a:off x="2544" y="3017"/>
              <a:ext cx="681" cy="939"/>
              <a:chOff x="2544" y="3017"/>
              <a:chExt cx="681" cy="939"/>
            </a:xfrm>
          </p:grpSpPr>
          <p:sp>
            <p:nvSpPr>
              <p:cNvPr id="11289" name="Text Box 51"/>
              <p:cNvSpPr txBox="1">
                <a:spLocks noChangeArrowheads="1"/>
              </p:cNvSpPr>
              <p:nvPr/>
            </p:nvSpPr>
            <p:spPr bwMode="auto">
              <a:xfrm>
                <a:off x="2576" y="3704"/>
                <a:ext cx="644" cy="252"/>
              </a:xfrm>
              <a:prstGeom prst="rect">
                <a:avLst/>
              </a:prstGeom>
              <a:noFill/>
              <a:ln w="12700">
                <a:noFill/>
                <a:miter lim="800000"/>
                <a:headEnd/>
                <a:tailEnd/>
              </a:ln>
            </p:spPr>
            <p:txBody>
              <a:bodyPr wrap="none">
                <a:spAutoFit/>
              </a:bodyPr>
              <a:lstStyle/>
              <a:p>
                <a:pPr eaLnBrk="0" hangingPunct="0"/>
                <a:r>
                  <a:rPr kumimoji="1" lang="en-US" sz="1800" b="1">
                    <a:latin typeface="+mj-lt"/>
                  </a:rPr>
                  <a:t>Parking</a:t>
                </a:r>
              </a:p>
            </p:txBody>
          </p:sp>
          <p:grpSp>
            <p:nvGrpSpPr>
              <p:cNvPr id="11290" name="Group 52"/>
              <p:cNvGrpSpPr>
                <a:grpSpLocks/>
              </p:cNvGrpSpPr>
              <p:nvPr/>
            </p:nvGrpSpPr>
            <p:grpSpPr bwMode="auto">
              <a:xfrm>
                <a:off x="2544" y="3017"/>
                <a:ext cx="681" cy="679"/>
                <a:chOff x="2544" y="3017"/>
                <a:chExt cx="681" cy="679"/>
              </a:xfrm>
            </p:grpSpPr>
            <p:sp>
              <p:nvSpPr>
                <p:cNvPr id="11291" name="AutoShape 53"/>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292" name="Group 54"/>
                <p:cNvGrpSpPr>
                  <a:grpSpLocks/>
                </p:cNvGrpSpPr>
                <p:nvPr/>
              </p:nvGrpSpPr>
              <p:grpSpPr bwMode="auto">
                <a:xfrm>
                  <a:off x="2697" y="3120"/>
                  <a:ext cx="375" cy="497"/>
                  <a:chOff x="2712" y="3093"/>
                  <a:chExt cx="375" cy="497"/>
                </a:xfrm>
              </p:grpSpPr>
              <p:sp>
                <p:nvSpPr>
                  <p:cNvPr id="11293" name="Freeform 55"/>
                  <p:cNvSpPr>
                    <a:spLocks/>
                  </p:cNvSpPr>
                  <p:nvPr/>
                </p:nvSpPr>
                <p:spPr bwMode="auto">
                  <a:xfrm>
                    <a:off x="2712" y="3093"/>
                    <a:ext cx="375" cy="497"/>
                  </a:xfrm>
                  <a:custGeom>
                    <a:avLst/>
                    <a:gdLst>
                      <a:gd name="T0" fmla="*/ 0 w 1503"/>
                      <a:gd name="T1" fmla="*/ 0 h 1989"/>
                      <a:gd name="T2" fmla="*/ 250 w 1503"/>
                      <a:gd name="T3" fmla="*/ 0 h 1989"/>
                      <a:gd name="T4" fmla="*/ 270 w 1503"/>
                      <a:gd name="T5" fmla="*/ 3 h 1989"/>
                      <a:gd name="T6" fmla="*/ 286 w 1503"/>
                      <a:gd name="T7" fmla="*/ 7 h 1989"/>
                      <a:gd name="T8" fmla="*/ 302 w 1503"/>
                      <a:gd name="T9" fmla="*/ 15 h 1989"/>
                      <a:gd name="T10" fmla="*/ 316 w 1503"/>
                      <a:gd name="T11" fmla="*/ 22 h 1989"/>
                      <a:gd name="T12" fmla="*/ 328 w 1503"/>
                      <a:gd name="T13" fmla="*/ 33 h 1989"/>
                      <a:gd name="T14" fmla="*/ 340 w 1503"/>
                      <a:gd name="T15" fmla="*/ 46 h 1989"/>
                      <a:gd name="T16" fmla="*/ 351 w 1503"/>
                      <a:gd name="T17" fmla="*/ 61 h 1989"/>
                      <a:gd name="T18" fmla="*/ 360 w 1503"/>
                      <a:gd name="T19" fmla="*/ 76 h 1989"/>
                      <a:gd name="T20" fmla="*/ 368 w 1503"/>
                      <a:gd name="T21" fmla="*/ 95 h 1989"/>
                      <a:gd name="T22" fmla="*/ 371 w 1503"/>
                      <a:gd name="T23" fmla="*/ 109 h 1989"/>
                      <a:gd name="T24" fmla="*/ 373 w 1503"/>
                      <a:gd name="T25" fmla="*/ 123 h 1989"/>
                      <a:gd name="T26" fmla="*/ 375 w 1503"/>
                      <a:gd name="T27" fmla="*/ 138 h 1989"/>
                      <a:gd name="T28" fmla="*/ 375 w 1503"/>
                      <a:gd name="T29" fmla="*/ 151 h 1989"/>
                      <a:gd name="T30" fmla="*/ 375 w 1503"/>
                      <a:gd name="T31" fmla="*/ 164 h 1989"/>
                      <a:gd name="T32" fmla="*/ 373 w 1503"/>
                      <a:gd name="T33" fmla="*/ 179 h 1989"/>
                      <a:gd name="T34" fmla="*/ 372 w 1503"/>
                      <a:gd name="T35" fmla="*/ 192 h 1989"/>
                      <a:gd name="T36" fmla="*/ 369 w 1503"/>
                      <a:gd name="T37" fmla="*/ 207 h 1989"/>
                      <a:gd name="T38" fmla="*/ 363 w 1503"/>
                      <a:gd name="T39" fmla="*/ 225 h 1989"/>
                      <a:gd name="T40" fmla="*/ 357 w 1503"/>
                      <a:gd name="T41" fmla="*/ 241 h 1989"/>
                      <a:gd name="T42" fmla="*/ 348 w 1503"/>
                      <a:gd name="T43" fmla="*/ 257 h 1989"/>
                      <a:gd name="T44" fmla="*/ 339 w 1503"/>
                      <a:gd name="T45" fmla="*/ 269 h 1989"/>
                      <a:gd name="T46" fmla="*/ 330 w 1503"/>
                      <a:gd name="T47" fmla="*/ 279 h 1989"/>
                      <a:gd name="T48" fmla="*/ 319 w 1503"/>
                      <a:gd name="T49" fmla="*/ 289 h 1989"/>
                      <a:gd name="T50" fmla="*/ 305 w 1503"/>
                      <a:gd name="T51" fmla="*/ 299 h 1989"/>
                      <a:gd name="T52" fmla="*/ 289 w 1503"/>
                      <a:gd name="T53" fmla="*/ 307 h 1989"/>
                      <a:gd name="T54" fmla="*/ 276 w 1503"/>
                      <a:gd name="T55" fmla="*/ 312 h 1989"/>
                      <a:gd name="T56" fmla="*/ 263 w 1503"/>
                      <a:gd name="T57" fmla="*/ 315 h 1989"/>
                      <a:gd name="T58" fmla="*/ 245 w 1503"/>
                      <a:gd name="T59" fmla="*/ 317 h 1989"/>
                      <a:gd name="T60" fmla="*/ 235 w 1503"/>
                      <a:gd name="T61" fmla="*/ 318 h 1989"/>
                      <a:gd name="T62" fmla="*/ 100 w 1503"/>
                      <a:gd name="T63" fmla="*/ 318 h 1989"/>
                      <a:gd name="T64" fmla="*/ 100 w 1503"/>
                      <a:gd name="T65" fmla="*/ 497 h 1989"/>
                      <a:gd name="T66" fmla="*/ 0 w 1503"/>
                      <a:gd name="T67" fmla="*/ 497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11294" name="Freeform 56"/>
                  <p:cNvSpPr>
                    <a:spLocks/>
                  </p:cNvSpPr>
                  <p:nvPr/>
                </p:nvSpPr>
                <p:spPr bwMode="auto">
                  <a:xfrm>
                    <a:off x="2812" y="3175"/>
                    <a:ext cx="175" cy="142"/>
                  </a:xfrm>
                  <a:custGeom>
                    <a:avLst/>
                    <a:gdLst>
                      <a:gd name="T0" fmla="*/ 0 w 702"/>
                      <a:gd name="T1" fmla="*/ 0 h 569"/>
                      <a:gd name="T2" fmla="*/ 0 w 702"/>
                      <a:gd name="T3" fmla="*/ 142 h 569"/>
                      <a:gd name="T4" fmla="*/ 123 w 702"/>
                      <a:gd name="T5" fmla="*/ 142 h 569"/>
                      <a:gd name="T6" fmla="*/ 128 w 702"/>
                      <a:gd name="T7" fmla="*/ 142 h 569"/>
                      <a:gd name="T8" fmla="*/ 134 w 702"/>
                      <a:gd name="T9" fmla="*/ 141 h 569"/>
                      <a:gd name="T10" fmla="*/ 139 w 702"/>
                      <a:gd name="T11" fmla="*/ 139 h 569"/>
                      <a:gd name="T12" fmla="*/ 145 w 702"/>
                      <a:gd name="T13" fmla="*/ 136 h 569"/>
                      <a:gd name="T14" fmla="*/ 151 w 702"/>
                      <a:gd name="T15" fmla="*/ 132 h 569"/>
                      <a:gd name="T16" fmla="*/ 156 w 702"/>
                      <a:gd name="T17" fmla="*/ 127 h 569"/>
                      <a:gd name="T18" fmla="*/ 161 w 702"/>
                      <a:gd name="T19" fmla="*/ 121 h 569"/>
                      <a:gd name="T20" fmla="*/ 164 w 702"/>
                      <a:gd name="T21" fmla="*/ 116 h 569"/>
                      <a:gd name="T22" fmla="*/ 167 w 702"/>
                      <a:gd name="T23" fmla="*/ 110 h 569"/>
                      <a:gd name="T24" fmla="*/ 170 w 702"/>
                      <a:gd name="T25" fmla="*/ 105 h 569"/>
                      <a:gd name="T26" fmla="*/ 172 w 702"/>
                      <a:gd name="T27" fmla="*/ 98 h 569"/>
                      <a:gd name="T28" fmla="*/ 173 w 702"/>
                      <a:gd name="T29" fmla="*/ 92 h 569"/>
                      <a:gd name="T30" fmla="*/ 174 w 702"/>
                      <a:gd name="T31" fmla="*/ 85 h 569"/>
                      <a:gd name="T32" fmla="*/ 175 w 702"/>
                      <a:gd name="T33" fmla="*/ 77 h 569"/>
                      <a:gd name="T34" fmla="*/ 175 w 702"/>
                      <a:gd name="T35" fmla="*/ 71 h 569"/>
                      <a:gd name="T36" fmla="*/ 175 w 702"/>
                      <a:gd name="T37" fmla="*/ 64 h 569"/>
                      <a:gd name="T38" fmla="*/ 174 w 702"/>
                      <a:gd name="T39" fmla="*/ 56 h 569"/>
                      <a:gd name="T40" fmla="*/ 172 w 702"/>
                      <a:gd name="T41" fmla="*/ 49 h 569"/>
                      <a:gd name="T42" fmla="*/ 170 w 702"/>
                      <a:gd name="T43" fmla="*/ 43 h 569"/>
                      <a:gd name="T44" fmla="*/ 167 w 702"/>
                      <a:gd name="T45" fmla="*/ 36 h 569"/>
                      <a:gd name="T46" fmla="*/ 164 w 702"/>
                      <a:gd name="T47" fmla="*/ 31 h 569"/>
                      <a:gd name="T48" fmla="*/ 161 w 702"/>
                      <a:gd name="T49" fmla="*/ 25 h 569"/>
                      <a:gd name="T50" fmla="*/ 158 w 702"/>
                      <a:gd name="T51" fmla="*/ 21 h 569"/>
                      <a:gd name="T52" fmla="*/ 154 w 702"/>
                      <a:gd name="T53" fmla="*/ 16 h 569"/>
                      <a:gd name="T54" fmla="*/ 150 w 702"/>
                      <a:gd name="T55" fmla="*/ 12 h 569"/>
                      <a:gd name="T56" fmla="*/ 144 w 702"/>
                      <a:gd name="T57" fmla="*/ 8 h 569"/>
                      <a:gd name="T58" fmla="*/ 138 w 702"/>
                      <a:gd name="T59" fmla="*/ 4 h 569"/>
                      <a:gd name="T60" fmla="*/ 132 w 702"/>
                      <a:gd name="T61" fmla="*/ 2 h 569"/>
                      <a:gd name="T62" fmla="*/ 125 w 702"/>
                      <a:gd name="T63" fmla="*/ 0 h 569"/>
                      <a:gd name="T64" fmla="*/ 118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11277" name="Group 57"/>
            <p:cNvGrpSpPr>
              <a:grpSpLocks/>
            </p:cNvGrpSpPr>
            <p:nvPr/>
          </p:nvGrpSpPr>
          <p:grpSpPr bwMode="auto">
            <a:xfrm>
              <a:off x="464" y="3024"/>
              <a:ext cx="833" cy="935"/>
              <a:chOff x="464" y="3024"/>
              <a:chExt cx="833" cy="935"/>
            </a:xfrm>
          </p:grpSpPr>
          <p:sp>
            <p:nvSpPr>
              <p:cNvPr id="11278" name="Text Box 58"/>
              <p:cNvSpPr txBox="1">
                <a:spLocks noChangeArrowheads="1"/>
              </p:cNvSpPr>
              <p:nvPr/>
            </p:nvSpPr>
            <p:spPr bwMode="auto">
              <a:xfrm>
                <a:off x="464" y="3705"/>
                <a:ext cx="833" cy="254"/>
              </a:xfrm>
              <a:prstGeom prst="rect">
                <a:avLst/>
              </a:prstGeom>
              <a:noFill/>
              <a:ln w="12700">
                <a:noFill/>
                <a:miter lim="800000"/>
                <a:headEnd/>
                <a:tailEnd/>
              </a:ln>
            </p:spPr>
            <p:txBody>
              <a:bodyPr wrap="none">
                <a:spAutoFit/>
              </a:bodyPr>
              <a:lstStyle/>
              <a:p>
                <a:pPr eaLnBrk="0" hangingPunct="0"/>
                <a:r>
                  <a:rPr kumimoji="1" lang="en-US" sz="1800" b="1">
                    <a:latin typeface="+mj-lt"/>
                  </a:rPr>
                  <a:t>Restrooms</a:t>
                </a:r>
              </a:p>
            </p:txBody>
          </p:sp>
          <p:grpSp>
            <p:nvGrpSpPr>
              <p:cNvPr id="11279" name="Group 59"/>
              <p:cNvGrpSpPr>
                <a:grpSpLocks/>
              </p:cNvGrpSpPr>
              <p:nvPr/>
            </p:nvGrpSpPr>
            <p:grpSpPr bwMode="auto">
              <a:xfrm>
                <a:off x="567" y="3024"/>
                <a:ext cx="681" cy="679"/>
                <a:chOff x="1440" y="3024"/>
                <a:chExt cx="681" cy="679"/>
              </a:xfrm>
            </p:grpSpPr>
            <p:sp>
              <p:nvSpPr>
                <p:cNvPr id="11280" name="AutoShape 60"/>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281" name="Group 61"/>
                <p:cNvGrpSpPr>
                  <a:grpSpLocks/>
                </p:cNvGrpSpPr>
                <p:nvPr/>
              </p:nvGrpSpPr>
              <p:grpSpPr bwMode="auto">
                <a:xfrm>
                  <a:off x="1505" y="3103"/>
                  <a:ext cx="559" cy="545"/>
                  <a:chOff x="625" y="3069"/>
                  <a:chExt cx="559" cy="545"/>
                </a:xfrm>
              </p:grpSpPr>
              <p:grpSp>
                <p:nvGrpSpPr>
                  <p:cNvPr id="11282" name="Group 62"/>
                  <p:cNvGrpSpPr>
                    <a:grpSpLocks/>
                  </p:cNvGrpSpPr>
                  <p:nvPr/>
                </p:nvGrpSpPr>
                <p:grpSpPr bwMode="auto">
                  <a:xfrm>
                    <a:off x="625" y="3075"/>
                    <a:ext cx="209" cy="539"/>
                    <a:chOff x="625" y="3075"/>
                    <a:chExt cx="209" cy="539"/>
                  </a:xfrm>
                </p:grpSpPr>
                <p:sp>
                  <p:nvSpPr>
                    <p:cNvPr id="11287" name="Freeform 63"/>
                    <p:cNvSpPr>
                      <a:spLocks/>
                    </p:cNvSpPr>
                    <p:nvPr/>
                  </p:nvSpPr>
                  <p:spPr bwMode="auto">
                    <a:xfrm>
                      <a:off x="625" y="3177"/>
                      <a:ext cx="209" cy="437"/>
                    </a:xfrm>
                    <a:custGeom>
                      <a:avLst/>
                      <a:gdLst>
                        <a:gd name="T0" fmla="*/ 164 w 837"/>
                        <a:gd name="T1" fmla="*/ 0 h 1747"/>
                        <a:gd name="T2" fmla="*/ 172 w 837"/>
                        <a:gd name="T3" fmla="*/ 2 h 1747"/>
                        <a:gd name="T4" fmla="*/ 181 w 837"/>
                        <a:gd name="T5" fmla="*/ 4 h 1747"/>
                        <a:gd name="T6" fmla="*/ 188 w 837"/>
                        <a:gd name="T7" fmla="*/ 7 h 1747"/>
                        <a:gd name="T8" fmla="*/ 197 w 837"/>
                        <a:gd name="T9" fmla="*/ 13 h 1747"/>
                        <a:gd name="T10" fmla="*/ 204 w 837"/>
                        <a:gd name="T11" fmla="*/ 21 h 1747"/>
                        <a:gd name="T12" fmla="*/ 209 w 837"/>
                        <a:gd name="T13" fmla="*/ 31 h 1747"/>
                        <a:gd name="T14" fmla="*/ 209 w 837"/>
                        <a:gd name="T15" fmla="*/ 199 h 1747"/>
                        <a:gd name="T16" fmla="*/ 207 w 837"/>
                        <a:gd name="T17" fmla="*/ 204 h 1747"/>
                        <a:gd name="T18" fmla="*/ 203 w 837"/>
                        <a:gd name="T19" fmla="*/ 210 h 1747"/>
                        <a:gd name="T20" fmla="*/ 196 w 837"/>
                        <a:gd name="T21" fmla="*/ 214 h 1747"/>
                        <a:gd name="T22" fmla="*/ 188 w 837"/>
                        <a:gd name="T23" fmla="*/ 214 h 1747"/>
                        <a:gd name="T24" fmla="*/ 181 w 837"/>
                        <a:gd name="T25" fmla="*/ 212 h 1747"/>
                        <a:gd name="T26" fmla="*/ 176 w 837"/>
                        <a:gd name="T27" fmla="*/ 208 h 1747"/>
                        <a:gd name="T28" fmla="*/ 174 w 837"/>
                        <a:gd name="T29" fmla="*/ 203 h 1747"/>
                        <a:gd name="T30" fmla="*/ 172 w 837"/>
                        <a:gd name="T31" fmla="*/ 198 h 1747"/>
                        <a:gd name="T32" fmla="*/ 160 w 837"/>
                        <a:gd name="T33" fmla="*/ 412 h 1747"/>
                        <a:gd name="T34" fmla="*/ 158 w 837"/>
                        <a:gd name="T35" fmla="*/ 423 h 1747"/>
                        <a:gd name="T36" fmla="*/ 152 w 837"/>
                        <a:gd name="T37" fmla="*/ 431 h 1747"/>
                        <a:gd name="T38" fmla="*/ 144 w 837"/>
                        <a:gd name="T39" fmla="*/ 435 h 1747"/>
                        <a:gd name="T40" fmla="*/ 136 w 837"/>
                        <a:gd name="T41" fmla="*/ 437 h 1747"/>
                        <a:gd name="T42" fmla="*/ 127 w 837"/>
                        <a:gd name="T43" fmla="*/ 435 h 1747"/>
                        <a:gd name="T44" fmla="*/ 119 w 837"/>
                        <a:gd name="T45" fmla="*/ 431 h 1747"/>
                        <a:gd name="T46" fmla="*/ 114 w 837"/>
                        <a:gd name="T47" fmla="*/ 424 h 1747"/>
                        <a:gd name="T48" fmla="*/ 111 w 837"/>
                        <a:gd name="T49" fmla="*/ 418 h 1747"/>
                        <a:gd name="T50" fmla="*/ 98 w 837"/>
                        <a:gd name="T51" fmla="*/ 209 h 1747"/>
                        <a:gd name="T52" fmla="*/ 97 w 837"/>
                        <a:gd name="T53" fmla="*/ 420 h 1747"/>
                        <a:gd name="T54" fmla="*/ 92 w 837"/>
                        <a:gd name="T55" fmla="*/ 429 h 1747"/>
                        <a:gd name="T56" fmla="*/ 83 w 837"/>
                        <a:gd name="T57" fmla="*/ 435 h 1747"/>
                        <a:gd name="T58" fmla="*/ 72 w 837"/>
                        <a:gd name="T59" fmla="*/ 437 h 1747"/>
                        <a:gd name="T60" fmla="*/ 63 w 837"/>
                        <a:gd name="T61" fmla="*/ 435 h 1747"/>
                        <a:gd name="T62" fmla="*/ 56 w 837"/>
                        <a:gd name="T63" fmla="*/ 430 h 1747"/>
                        <a:gd name="T64" fmla="*/ 51 w 837"/>
                        <a:gd name="T65" fmla="*/ 423 h 1747"/>
                        <a:gd name="T66" fmla="*/ 49 w 837"/>
                        <a:gd name="T67" fmla="*/ 415 h 1747"/>
                        <a:gd name="T68" fmla="*/ 37 w 837"/>
                        <a:gd name="T69" fmla="*/ 198 h 1747"/>
                        <a:gd name="T70" fmla="*/ 35 w 837"/>
                        <a:gd name="T71" fmla="*/ 205 h 1747"/>
                        <a:gd name="T72" fmla="*/ 32 w 837"/>
                        <a:gd name="T73" fmla="*/ 209 h 1747"/>
                        <a:gd name="T74" fmla="*/ 27 w 837"/>
                        <a:gd name="T75" fmla="*/ 213 h 1747"/>
                        <a:gd name="T76" fmla="*/ 23 w 837"/>
                        <a:gd name="T77" fmla="*/ 214 h 1747"/>
                        <a:gd name="T78" fmla="*/ 16 w 837"/>
                        <a:gd name="T79" fmla="*/ 215 h 1747"/>
                        <a:gd name="T80" fmla="*/ 11 w 837"/>
                        <a:gd name="T81" fmla="*/ 213 h 1747"/>
                        <a:gd name="T82" fmla="*/ 7 w 837"/>
                        <a:gd name="T83" fmla="*/ 211 h 1747"/>
                        <a:gd name="T84" fmla="*/ 3 w 837"/>
                        <a:gd name="T85" fmla="*/ 207 h 1747"/>
                        <a:gd name="T86" fmla="*/ 1 w 837"/>
                        <a:gd name="T87" fmla="*/ 202 h 1747"/>
                        <a:gd name="T88" fmla="*/ 0 w 837"/>
                        <a:gd name="T89" fmla="*/ 36 h 1747"/>
                        <a:gd name="T90" fmla="*/ 5 w 837"/>
                        <a:gd name="T91" fmla="*/ 22 h 1747"/>
                        <a:gd name="T92" fmla="*/ 13 w 837"/>
                        <a:gd name="T93" fmla="*/ 14 h 1747"/>
                        <a:gd name="T94" fmla="*/ 26 w 837"/>
                        <a:gd name="T95" fmla="*/ 5 h 1747"/>
                        <a:gd name="T96" fmla="*/ 40 w 837"/>
                        <a:gd name="T97" fmla="*/ 2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11288" name="Oval 64"/>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11283" name="Group 65"/>
                  <p:cNvGrpSpPr>
                    <a:grpSpLocks/>
                  </p:cNvGrpSpPr>
                  <p:nvPr/>
                </p:nvGrpSpPr>
                <p:grpSpPr bwMode="auto">
                  <a:xfrm>
                    <a:off x="934" y="3075"/>
                    <a:ext cx="250" cy="538"/>
                    <a:chOff x="934" y="3075"/>
                    <a:chExt cx="250" cy="538"/>
                  </a:xfrm>
                </p:grpSpPr>
                <p:sp>
                  <p:nvSpPr>
                    <p:cNvPr id="11285" name="Freeform 66"/>
                    <p:cNvSpPr>
                      <a:spLocks/>
                    </p:cNvSpPr>
                    <p:nvPr/>
                  </p:nvSpPr>
                  <p:spPr bwMode="auto">
                    <a:xfrm>
                      <a:off x="934" y="3177"/>
                      <a:ext cx="250" cy="436"/>
                    </a:xfrm>
                    <a:custGeom>
                      <a:avLst/>
                      <a:gdLst>
                        <a:gd name="T0" fmla="*/ 186 w 1002"/>
                        <a:gd name="T1" fmla="*/ 1 h 1744"/>
                        <a:gd name="T2" fmla="*/ 194 w 1002"/>
                        <a:gd name="T3" fmla="*/ 3 h 1744"/>
                        <a:gd name="T4" fmla="*/ 202 w 1002"/>
                        <a:gd name="T5" fmla="*/ 8 h 1744"/>
                        <a:gd name="T6" fmla="*/ 208 w 1002"/>
                        <a:gd name="T7" fmla="*/ 15 h 1744"/>
                        <a:gd name="T8" fmla="*/ 212 w 1002"/>
                        <a:gd name="T9" fmla="*/ 22 h 1744"/>
                        <a:gd name="T10" fmla="*/ 215 w 1002"/>
                        <a:gd name="T11" fmla="*/ 31 h 1744"/>
                        <a:gd name="T12" fmla="*/ 249 w 1002"/>
                        <a:gd name="T13" fmla="*/ 164 h 1744"/>
                        <a:gd name="T14" fmla="*/ 250 w 1002"/>
                        <a:gd name="T15" fmla="*/ 173 h 1744"/>
                        <a:gd name="T16" fmla="*/ 246 w 1002"/>
                        <a:gd name="T17" fmla="*/ 180 h 1744"/>
                        <a:gd name="T18" fmla="*/ 239 w 1002"/>
                        <a:gd name="T19" fmla="*/ 186 h 1744"/>
                        <a:gd name="T20" fmla="*/ 231 w 1002"/>
                        <a:gd name="T21" fmla="*/ 187 h 1744"/>
                        <a:gd name="T22" fmla="*/ 224 w 1002"/>
                        <a:gd name="T23" fmla="*/ 185 h 1744"/>
                        <a:gd name="T24" fmla="*/ 218 w 1002"/>
                        <a:gd name="T25" fmla="*/ 181 h 1744"/>
                        <a:gd name="T26" fmla="*/ 214 w 1002"/>
                        <a:gd name="T27" fmla="*/ 173 h 1744"/>
                        <a:gd name="T28" fmla="*/ 227 w 1002"/>
                        <a:gd name="T29" fmla="*/ 270 h 1744"/>
                        <a:gd name="T30" fmla="*/ 181 w 1002"/>
                        <a:gd name="T31" fmla="*/ 419 h 1744"/>
                        <a:gd name="T32" fmla="*/ 177 w 1002"/>
                        <a:gd name="T33" fmla="*/ 427 h 1744"/>
                        <a:gd name="T34" fmla="*/ 171 w 1002"/>
                        <a:gd name="T35" fmla="*/ 433 h 1744"/>
                        <a:gd name="T36" fmla="*/ 164 w 1002"/>
                        <a:gd name="T37" fmla="*/ 435 h 1744"/>
                        <a:gd name="T38" fmla="*/ 156 w 1002"/>
                        <a:gd name="T39" fmla="*/ 436 h 1744"/>
                        <a:gd name="T40" fmla="*/ 148 w 1002"/>
                        <a:gd name="T41" fmla="*/ 433 h 1744"/>
                        <a:gd name="T42" fmla="*/ 142 w 1002"/>
                        <a:gd name="T43" fmla="*/ 428 h 1744"/>
                        <a:gd name="T44" fmla="*/ 139 w 1002"/>
                        <a:gd name="T45" fmla="*/ 422 h 1744"/>
                        <a:gd name="T46" fmla="*/ 137 w 1002"/>
                        <a:gd name="T47" fmla="*/ 416 h 1744"/>
                        <a:gd name="T48" fmla="*/ 115 w 1002"/>
                        <a:gd name="T49" fmla="*/ 416 h 1744"/>
                        <a:gd name="T50" fmla="*/ 113 w 1002"/>
                        <a:gd name="T51" fmla="*/ 422 h 1744"/>
                        <a:gd name="T52" fmla="*/ 108 w 1002"/>
                        <a:gd name="T53" fmla="*/ 429 h 1744"/>
                        <a:gd name="T54" fmla="*/ 102 w 1002"/>
                        <a:gd name="T55" fmla="*/ 434 h 1744"/>
                        <a:gd name="T56" fmla="*/ 94 w 1002"/>
                        <a:gd name="T57" fmla="*/ 436 h 1744"/>
                        <a:gd name="T58" fmla="*/ 86 w 1002"/>
                        <a:gd name="T59" fmla="*/ 435 h 1744"/>
                        <a:gd name="T60" fmla="*/ 79 w 1002"/>
                        <a:gd name="T61" fmla="*/ 432 h 1744"/>
                        <a:gd name="T62" fmla="*/ 74 w 1002"/>
                        <a:gd name="T63" fmla="*/ 428 h 1744"/>
                        <a:gd name="T64" fmla="*/ 70 w 1002"/>
                        <a:gd name="T65" fmla="*/ 420 h 1744"/>
                        <a:gd name="T66" fmla="*/ 70 w 1002"/>
                        <a:gd name="T67" fmla="*/ 271 h 1744"/>
                        <a:gd name="T68" fmla="*/ 70 w 1002"/>
                        <a:gd name="T69" fmla="*/ 61 h 1744"/>
                        <a:gd name="T70" fmla="*/ 34 w 1002"/>
                        <a:gd name="T71" fmla="*/ 181 h 1744"/>
                        <a:gd name="T72" fmla="*/ 29 w 1002"/>
                        <a:gd name="T73" fmla="*/ 188 h 1744"/>
                        <a:gd name="T74" fmla="*/ 21 w 1002"/>
                        <a:gd name="T75" fmla="*/ 190 h 1744"/>
                        <a:gd name="T76" fmla="*/ 12 w 1002"/>
                        <a:gd name="T77" fmla="*/ 189 h 1744"/>
                        <a:gd name="T78" fmla="*/ 5 w 1002"/>
                        <a:gd name="T79" fmla="*/ 185 h 1744"/>
                        <a:gd name="T80" fmla="*/ 1 w 1002"/>
                        <a:gd name="T81" fmla="*/ 178 h 1744"/>
                        <a:gd name="T82" fmla="*/ 0 w 1002"/>
                        <a:gd name="T83" fmla="*/ 171 h 1744"/>
                        <a:gd name="T84" fmla="*/ 36 w 1002"/>
                        <a:gd name="T85" fmla="*/ 37 h 1744"/>
                        <a:gd name="T86" fmla="*/ 37 w 1002"/>
                        <a:gd name="T87" fmla="*/ 28 h 1744"/>
                        <a:gd name="T88" fmla="*/ 40 w 1002"/>
                        <a:gd name="T89" fmla="*/ 21 h 1744"/>
                        <a:gd name="T90" fmla="*/ 45 w 1002"/>
                        <a:gd name="T91" fmla="*/ 13 h 1744"/>
                        <a:gd name="T92" fmla="*/ 52 w 1002"/>
                        <a:gd name="T93" fmla="*/ 6 h 1744"/>
                        <a:gd name="T94" fmla="*/ 60 w 1002"/>
                        <a:gd name="T95" fmla="*/ 2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11286" name="Oval 67"/>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11284" name="Rectangle 68"/>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lstStyle/>
          <a:p>
            <a:r>
              <a:rPr lang="en-US" smtClean="0"/>
              <a:t>Introduction to Supplier Schedules</a:t>
            </a:r>
          </a:p>
          <a:p>
            <a:r>
              <a:rPr lang="en-US" smtClean="0"/>
              <a:t>Business Considerations</a:t>
            </a:r>
          </a:p>
          <a:p>
            <a:r>
              <a:rPr lang="en-US" smtClean="0"/>
              <a:t>Set up Supplier Schedules</a:t>
            </a:r>
          </a:p>
          <a:p>
            <a:r>
              <a:rPr lang="en-US" smtClean="0"/>
              <a:t>Process Supplier Schedules</a:t>
            </a:r>
          </a:p>
          <a:p>
            <a:r>
              <a:rPr lang="en-US" smtClean="0"/>
              <a:t>Process Supplier Schedules Receipts</a:t>
            </a:r>
          </a:p>
        </p:txBody>
      </p:sp>
      <p:sp>
        <p:nvSpPr>
          <p:cNvPr id="12291" name="Rectangle 2"/>
          <p:cNvSpPr>
            <a:spLocks noGrp="1" noChangeArrowheads="1"/>
          </p:cNvSpPr>
          <p:nvPr>
            <p:ph type="title"/>
          </p:nvPr>
        </p:nvSpPr>
        <p:spPr/>
        <p:txBody>
          <a:bodyPr/>
          <a:lstStyle/>
          <a:p>
            <a:r>
              <a:rPr lang="en-US" smtClean="0"/>
              <a:t>Course Overview</a:t>
            </a:r>
          </a:p>
        </p:txBody>
      </p:sp>
      <p:sp>
        <p:nvSpPr>
          <p:cNvPr id="12290" name="Footer Placeholder 3"/>
          <p:cNvSpPr>
            <a:spLocks noGrp="1"/>
          </p:cNvSpPr>
          <p:nvPr>
            <p:ph type="ftr" sz="quarter" idx="10"/>
          </p:nvPr>
        </p:nvSpPr>
        <p:spPr/>
        <p:txBody>
          <a:bodyPr/>
          <a:lstStyle/>
          <a:p>
            <a:r>
              <a:rPr lang="en-US" smtClean="0"/>
              <a:t>SS-01IN-040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3" name="Group 122"/>
          <p:cNvGrpSpPr/>
          <p:nvPr/>
        </p:nvGrpSpPr>
        <p:grpSpPr>
          <a:xfrm>
            <a:off x="3093693" y="1092777"/>
            <a:ext cx="2286175" cy="1482898"/>
            <a:chOff x="4889870" y="819150"/>
            <a:chExt cx="2387230" cy="1548446"/>
          </a:xfrm>
        </p:grpSpPr>
        <p:sp>
          <p:nvSpPr>
            <p:cNvPr id="124" name="AutoShape 197"/>
            <p:cNvSpPr>
              <a:spLocks noChangeAspect="1" noChangeArrowheads="1" noTextEdit="1"/>
            </p:cNvSpPr>
            <p:nvPr/>
          </p:nvSpPr>
          <p:spPr bwMode="auto">
            <a:xfrm>
              <a:off x="4889870" y="819150"/>
              <a:ext cx="2387230" cy="1548446"/>
            </a:xfrm>
            <a:prstGeom prst="rect">
              <a:avLst/>
            </a:prstGeom>
            <a:noFill/>
            <a:ln w="9525">
              <a:noFill/>
              <a:miter lim="800000"/>
              <a:headEnd/>
              <a:tailEnd/>
            </a:ln>
          </p:spPr>
          <p:txBody>
            <a:bodyPr/>
            <a:lstStyle/>
            <a:p>
              <a:endParaRPr lang="en-US">
                <a:latin typeface="+mj-lt"/>
              </a:endParaRPr>
            </a:p>
          </p:txBody>
        </p:sp>
        <p:grpSp>
          <p:nvGrpSpPr>
            <p:cNvPr id="125" name="Group 198"/>
            <p:cNvGrpSpPr>
              <a:grpSpLocks/>
            </p:cNvGrpSpPr>
            <p:nvPr/>
          </p:nvGrpSpPr>
          <p:grpSpPr bwMode="auto">
            <a:xfrm>
              <a:off x="5662592" y="1413705"/>
              <a:ext cx="536501" cy="147137"/>
              <a:chOff x="896" y="1946"/>
              <a:chExt cx="536" cy="147"/>
            </a:xfrm>
          </p:grpSpPr>
          <p:sp>
            <p:nvSpPr>
              <p:cNvPr id="231" name="Freeform 199"/>
              <p:cNvSpPr>
                <a:spLocks/>
              </p:cNvSpPr>
              <p:nvPr/>
            </p:nvSpPr>
            <p:spPr bwMode="auto">
              <a:xfrm>
                <a:off x="896" y="1946"/>
                <a:ext cx="363" cy="147"/>
              </a:xfrm>
              <a:custGeom>
                <a:avLst/>
                <a:gdLst>
                  <a:gd name="T0" fmla="*/ 0 w 726"/>
                  <a:gd name="T1" fmla="*/ 147 h 293"/>
                  <a:gd name="T2" fmla="*/ 0 w 726"/>
                  <a:gd name="T3" fmla="*/ 61 h 293"/>
                  <a:gd name="T4" fmla="*/ 363 w 726"/>
                  <a:gd name="T5" fmla="*/ 0 h 293"/>
                  <a:gd name="T6" fmla="*/ 363 w 726"/>
                  <a:gd name="T7" fmla="*/ 104 h 293"/>
                  <a:gd name="T8" fmla="*/ 0 w 726"/>
                  <a:gd name="T9" fmla="*/ 147 h 293"/>
                  <a:gd name="T10" fmla="*/ 0 60000 65536"/>
                  <a:gd name="T11" fmla="*/ 0 60000 65536"/>
                  <a:gd name="T12" fmla="*/ 0 60000 65536"/>
                  <a:gd name="T13" fmla="*/ 0 60000 65536"/>
                  <a:gd name="T14" fmla="*/ 0 60000 65536"/>
                  <a:gd name="T15" fmla="*/ 0 w 726"/>
                  <a:gd name="T16" fmla="*/ 0 h 293"/>
                  <a:gd name="T17" fmla="*/ 726 w 726"/>
                  <a:gd name="T18" fmla="*/ 293 h 293"/>
                </a:gdLst>
                <a:ahLst/>
                <a:cxnLst>
                  <a:cxn ang="T10">
                    <a:pos x="T0" y="T1"/>
                  </a:cxn>
                  <a:cxn ang="T11">
                    <a:pos x="T2" y="T3"/>
                  </a:cxn>
                  <a:cxn ang="T12">
                    <a:pos x="T4" y="T5"/>
                  </a:cxn>
                  <a:cxn ang="T13">
                    <a:pos x="T6" y="T7"/>
                  </a:cxn>
                  <a:cxn ang="T14">
                    <a:pos x="T8" y="T9"/>
                  </a:cxn>
                </a:cxnLst>
                <a:rect l="T15" t="T16" r="T17" b="T18"/>
                <a:pathLst>
                  <a:path w="726" h="293">
                    <a:moveTo>
                      <a:pt x="0" y="293"/>
                    </a:moveTo>
                    <a:lnTo>
                      <a:pt x="0" y="122"/>
                    </a:lnTo>
                    <a:lnTo>
                      <a:pt x="726" y="0"/>
                    </a:lnTo>
                    <a:lnTo>
                      <a:pt x="726" y="208"/>
                    </a:lnTo>
                    <a:lnTo>
                      <a:pt x="0" y="293"/>
                    </a:lnTo>
                    <a:close/>
                  </a:path>
                </a:pathLst>
              </a:custGeom>
              <a:solidFill>
                <a:srgbClr val="FF6600"/>
              </a:solidFill>
              <a:ln w="6350">
                <a:solidFill>
                  <a:srgbClr val="FF9900"/>
                </a:solidFill>
                <a:round/>
                <a:headEnd/>
                <a:tailEnd/>
              </a:ln>
            </p:spPr>
            <p:txBody>
              <a:bodyPr/>
              <a:lstStyle/>
              <a:p>
                <a:endParaRPr lang="en-US">
                  <a:latin typeface="+mj-lt"/>
                </a:endParaRPr>
              </a:p>
            </p:txBody>
          </p:sp>
          <p:sp>
            <p:nvSpPr>
              <p:cNvPr id="232" name="Freeform 200"/>
              <p:cNvSpPr>
                <a:spLocks/>
              </p:cNvSpPr>
              <p:nvPr/>
            </p:nvSpPr>
            <p:spPr bwMode="auto">
              <a:xfrm>
                <a:off x="1259" y="1946"/>
                <a:ext cx="173" cy="104"/>
              </a:xfrm>
              <a:custGeom>
                <a:avLst/>
                <a:gdLst>
                  <a:gd name="T0" fmla="*/ 0 w 346"/>
                  <a:gd name="T1" fmla="*/ 0 h 208"/>
                  <a:gd name="T2" fmla="*/ 0 w 346"/>
                  <a:gd name="T3" fmla="*/ 104 h 208"/>
                  <a:gd name="T4" fmla="*/ 173 w 346"/>
                  <a:gd name="T5" fmla="*/ 104 h 208"/>
                  <a:gd name="T6" fmla="*/ 173 w 346"/>
                  <a:gd name="T7" fmla="*/ 27 h 208"/>
                  <a:gd name="T8" fmla="*/ 0 w 346"/>
                  <a:gd name="T9" fmla="*/ 0 h 208"/>
                  <a:gd name="T10" fmla="*/ 0 60000 65536"/>
                  <a:gd name="T11" fmla="*/ 0 60000 65536"/>
                  <a:gd name="T12" fmla="*/ 0 60000 65536"/>
                  <a:gd name="T13" fmla="*/ 0 60000 65536"/>
                  <a:gd name="T14" fmla="*/ 0 60000 65536"/>
                  <a:gd name="T15" fmla="*/ 0 w 346"/>
                  <a:gd name="T16" fmla="*/ 0 h 208"/>
                  <a:gd name="T17" fmla="*/ 346 w 346"/>
                  <a:gd name="T18" fmla="*/ 208 h 208"/>
                </a:gdLst>
                <a:ahLst/>
                <a:cxnLst>
                  <a:cxn ang="T10">
                    <a:pos x="T0" y="T1"/>
                  </a:cxn>
                  <a:cxn ang="T11">
                    <a:pos x="T2" y="T3"/>
                  </a:cxn>
                  <a:cxn ang="T12">
                    <a:pos x="T4" y="T5"/>
                  </a:cxn>
                  <a:cxn ang="T13">
                    <a:pos x="T6" y="T7"/>
                  </a:cxn>
                  <a:cxn ang="T14">
                    <a:pos x="T8" y="T9"/>
                  </a:cxn>
                </a:cxnLst>
                <a:rect l="T15" t="T16" r="T17" b="T18"/>
                <a:pathLst>
                  <a:path w="346" h="208">
                    <a:moveTo>
                      <a:pt x="0" y="0"/>
                    </a:moveTo>
                    <a:lnTo>
                      <a:pt x="0" y="208"/>
                    </a:lnTo>
                    <a:lnTo>
                      <a:pt x="346" y="208"/>
                    </a:lnTo>
                    <a:lnTo>
                      <a:pt x="346" y="55"/>
                    </a:lnTo>
                    <a:lnTo>
                      <a:pt x="0" y="0"/>
                    </a:lnTo>
                    <a:close/>
                  </a:path>
                </a:pathLst>
              </a:custGeom>
              <a:solidFill>
                <a:srgbClr val="FF9900"/>
              </a:solidFill>
              <a:ln w="6350">
                <a:solidFill>
                  <a:srgbClr val="FF6600"/>
                </a:solidFill>
                <a:round/>
                <a:headEnd/>
                <a:tailEnd/>
              </a:ln>
            </p:spPr>
            <p:txBody>
              <a:bodyPr/>
              <a:lstStyle/>
              <a:p>
                <a:endParaRPr lang="en-US">
                  <a:latin typeface="+mj-lt"/>
                </a:endParaRPr>
              </a:p>
            </p:txBody>
          </p:sp>
        </p:grpSp>
        <p:grpSp>
          <p:nvGrpSpPr>
            <p:cNvPr id="126" name="Group 201"/>
            <p:cNvGrpSpPr>
              <a:grpSpLocks/>
            </p:cNvGrpSpPr>
            <p:nvPr/>
          </p:nvGrpSpPr>
          <p:grpSpPr bwMode="auto">
            <a:xfrm>
              <a:off x="6131036" y="819150"/>
              <a:ext cx="589554" cy="894834"/>
              <a:chOff x="1364" y="1352"/>
              <a:chExt cx="589" cy="894"/>
            </a:xfrm>
          </p:grpSpPr>
          <p:sp>
            <p:nvSpPr>
              <p:cNvPr id="228" name="Freeform 202"/>
              <p:cNvSpPr>
                <a:spLocks/>
              </p:cNvSpPr>
              <p:nvPr/>
            </p:nvSpPr>
            <p:spPr bwMode="auto">
              <a:xfrm>
                <a:off x="1364" y="1352"/>
                <a:ext cx="131" cy="841"/>
              </a:xfrm>
              <a:custGeom>
                <a:avLst/>
                <a:gdLst>
                  <a:gd name="T0" fmla="*/ 0 w 261"/>
                  <a:gd name="T1" fmla="*/ 841 h 1682"/>
                  <a:gd name="T2" fmla="*/ 37 w 261"/>
                  <a:gd name="T3" fmla="*/ 0 h 1682"/>
                  <a:gd name="T4" fmla="*/ 94 w 261"/>
                  <a:gd name="T5" fmla="*/ 0 h 1682"/>
                  <a:gd name="T6" fmla="*/ 131 w 261"/>
                  <a:gd name="T7" fmla="*/ 841 h 1682"/>
                  <a:gd name="T8" fmla="*/ 0 w 261"/>
                  <a:gd name="T9" fmla="*/ 841 h 1682"/>
                  <a:gd name="T10" fmla="*/ 0 60000 65536"/>
                  <a:gd name="T11" fmla="*/ 0 60000 65536"/>
                  <a:gd name="T12" fmla="*/ 0 60000 65536"/>
                  <a:gd name="T13" fmla="*/ 0 60000 65536"/>
                  <a:gd name="T14" fmla="*/ 0 60000 65536"/>
                  <a:gd name="T15" fmla="*/ 0 w 261"/>
                  <a:gd name="T16" fmla="*/ 0 h 1682"/>
                  <a:gd name="T17" fmla="*/ 261 w 261"/>
                  <a:gd name="T18" fmla="*/ 1682 h 1682"/>
                </a:gdLst>
                <a:ahLst/>
                <a:cxnLst>
                  <a:cxn ang="T10">
                    <a:pos x="T0" y="T1"/>
                  </a:cxn>
                  <a:cxn ang="T11">
                    <a:pos x="T2" y="T3"/>
                  </a:cxn>
                  <a:cxn ang="T12">
                    <a:pos x="T4" y="T5"/>
                  </a:cxn>
                  <a:cxn ang="T13">
                    <a:pos x="T6" y="T7"/>
                  </a:cxn>
                  <a:cxn ang="T14">
                    <a:pos x="T8" y="T9"/>
                  </a:cxn>
                </a:cxnLst>
                <a:rect l="T15" t="T16" r="T17" b="T18"/>
                <a:pathLst>
                  <a:path w="261" h="1682">
                    <a:moveTo>
                      <a:pt x="0" y="1682"/>
                    </a:moveTo>
                    <a:lnTo>
                      <a:pt x="73" y="0"/>
                    </a:lnTo>
                    <a:lnTo>
                      <a:pt x="188" y="0"/>
                    </a:lnTo>
                    <a:lnTo>
                      <a:pt x="261" y="1682"/>
                    </a:lnTo>
                    <a:lnTo>
                      <a:pt x="0" y="1682"/>
                    </a:lnTo>
                    <a:close/>
                  </a:path>
                </a:pathLst>
              </a:custGeom>
              <a:solidFill>
                <a:schemeClr val="hlink"/>
              </a:solidFill>
              <a:ln w="9525">
                <a:solidFill>
                  <a:schemeClr val="tx2"/>
                </a:solidFill>
                <a:round/>
                <a:headEnd/>
                <a:tailEnd/>
              </a:ln>
            </p:spPr>
            <p:txBody>
              <a:bodyPr/>
              <a:lstStyle/>
              <a:p>
                <a:endParaRPr lang="en-US">
                  <a:latin typeface="+mj-lt"/>
                </a:endParaRPr>
              </a:p>
            </p:txBody>
          </p:sp>
          <p:sp>
            <p:nvSpPr>
              <p:cNvPr id="229" name="Freeform 203"/>
              <p:cNvSpPr>
                <a:spLocks/>
              </p:cNvSpPr>
              <p:nvPr/>
            </p:nvSpPr>
            <p:spPr bwMode="auto">
              <a:xfrm>
                <a:off x="1582" y="1371"/>
                <a:ext cx="131" cy="834"/>
              </a:xfrm>
              <a:custGeom>
                <a:avLst/>
                <a:gdLst>
                  <a:gd name="T0" fmla="*/ 0 w 261"/>
                  <a:gd name="T1" fmla="*/ 834 h 1669"/>
                  <a:gd name="T2" fmla="*/ 36 w 261"/>
                  <a:gd name="T3" fmla="*/ 0 h 1669"/>
                  <a:gd name="T4" fmla="*/ 94 w 261"/>
                  <a:gd name="T5" fmla="*/ 0 h 1669"/>
                  <a:gd name="T6" fmla="*/ 131 w 261"/>
                  <a:gd name="T7" fmla="*/ 834 h 1669"/>
                  <a:gd name="T8" fmla="*/ 0 w 261"/>
                  <a:gd name="T9" fmla="*/ 834 h 1669"/>
                  <a:gd name="T10" fmla="*/ 0 60000 65536"/>
                  <a:gd name="T11" fmla="*/ 0 60000 65536"/>
                  <a:gd name="T12" fmla="*/ 0 60000 65536"/>
                  <a:gd name="T13" fmla="*/ 0 60000 65536"/>
                  <a:gd name="T14" fmla="*/ 0 60000 65536"/>
                  <a:gd name="T15" fmla="*/ 0 w 261"/>
                  <a:gd name="T16" fmla="*/ 0 h 1669"/>
                  <a:gd name="T17" fmla="*/ 261 w 261"/>
                  <a:gd name="T18" fmla="*/ 1669 h 1669"/>
                </a:gdLst>
                <a:ahLst/>
                <a:cxnLst>
                  <a:cxn ang="T10">
                    <a:pos x="T0" y="T1"/>
                  </a:cxn>
                  <a:cxn ang="T11">
                    <a:pos x="T2" y="T3"/>
                  </a:cxn>
                  <a:cxn ang="T12">
                    <a:pos x="T4" y="T5"/>
                  </a:cxn>
                  <a:cxn ang="T13">
                    <a:pos x="T6" y="T7"/>
                  </a:cxn>
                  <a:cxn ang="T14">
                    <a:pos x="T8" y="T9"/>
                  </a:cxn>
                </a:cxnLst>
                <a:rect l="T15" t="T16" r="T17" b="T18"/>
                <a:pathLst>
                  <a:path w="261" h="1669">
                    <a:moveTo>
                      <a:pt x="0" y="1669"/>
                    </a:moveTo>
                    <a:lnTo>
                      <a:pt x="72" y="0"/>
                    </a:lnTo>
                    <a:lnTo>
                      <a:pt x="188" y="0"/>
                    </a:lnTo>
                    <a:lnTo>
                      <a:pt x="261" y="1669"/>
                    </a:lnTo>
                    <a:lnTo>
                      <a:pt x="0" y="1669"/>
                    </a:lnTo>
                    <a:close/>
                  </a:path>
                </a:pathLst>
              </a:custGeom>
              <a:solidFill>
                <a:schemeClr val="hlink"/>
              </a:solidFill>
              <a:ln w="9525">
                <a:solidFill>
                  <a:schemeClr val="tx2"/>
                </a:solidFill>
                <a:round/>
                <a:headEnd/>
                <a:tailEnd/>
              </a:ln>
            </p:spPr>
            <p:txBody>
              <a:bodyPr/>
              <a:lstStyle/>
              <a:p>
                <a:endParaRPr lang="en-US">
                  <a:latin typeface="+mj-lt"/>
                </a:endParaRPr>
              </a:p>
            </p:txBody>
          </p:sp>
          <p:sp>
            <p:nvSpPr>
              <p:cNvPr id="230" name="Freeform 204"/>
              <p:cNvSpPr>
                <a:spLocks/>
              </p:cNvSpPr>
              <p:nvPr/>
            </p:nvSpPr>
            <p:spPr bwMode="auto">
              <a:xfrm>
                <a:off x="1822" y="1406"/>
                <a:ext cx="131" cy="840"/>
              </a:xfrm>
              <a:custGeom>
                <a:avLst/>
                <a:gdLst>
                  <a:gd name="T0" fmla="*/ 0 w 263"/>
                  <a:gd name="T1" fmla="*/ 840 h 1680"/>
                  <a:gd name="T2" fmla="*/ 37 w 263"/>
                  <a:gd name="T3" fmla="*/ 0 h 1680"/>
                  <a:gd name="T4" fmla="*/ 95 w 263"/>
                  <a:gd name="T5" fmla="*/ 0 h 1680"/>
                  <a:gd name="T6" fmla="*/ 131 w 263"/>
                  <a:gd name="T7" fmla="*/ 840 h 1680"/>
                  <a:gd name="T8" fmla="*/ 0 w 263"/>
                  <a:gd name="T9" fmla="*/ 840 h 1680"/>
                  <a:gd name="T10" fmla="*/ 0 60000 65536"/>
                  <a:gd name="T11" fmla="*/ 0 60000 65536"/>
                  <a:gd name="T12" fmla="*/ 0 60000 65536"/>
                  <a:gd name="T13" fmla="*/ 0 60000 65536"/>
                  <a:gd name="T14" fmla="*/ 0 60000 65536"/>
                  <a:gd name="T15" fmla="*/ 0 w 263"/>
                  <a:gd name="T16" fmla="*/ 0 h 1680"/>
                  <a:gd name="T17" fmla="*/ 263 w 263"/>
                  <a:gd name="T18" fmla="*/ 1680 h 1680"/>
                </a:gdLst>
                <a:ahLst/>
                <a:cxnLst>
                  <a:cxn ang="T10">
                    <a:pos x="T0" y="T1"/>
                  </a:cxn>
                  <a:cxn ang="T11">
                    <a:pos x="T2" y="T3"/>
                  </a:cxn>
                  <a:cxn ang="T12">
                    <a:pos x="T4" y="T5"/>
                  </a:cxn>
                  <a:cxn ang="T13">
                    <a:pos x="T6" y="T7"/>
                  </a:cxn>
                  <a:cxn ang="T14">
                    <a:pos x="T8" y="T9"/>
                  </a:cxn>
                </a:cxnLst>
                <a:rect l="T15" t="T16" r="T17" b="T18"/>
                <a:pathLst>
                  <a:path w="263" h="1680">
                    <a:moveTo>
                      <a:pt x="0" y="1680"/>
                    </a:moveTo>
                    <a:lnTo>
                      <a:pt x="74" y="0"/>
                    </a:lnTo>
                    <a:lnTo>
                      <a:pt x="191" y="0"/>
                    </a:lnTo>
                    <a:lnTo>
                      <a:pt x="263" y="1680"/>
                    </a:lnTo>
                    <a:lnTo>
                      <a:pt x="0" y="1680"/>
                    </a:lnTo>
                    <a:close/>
                  </a:path>
                </a:pathLst>
              </a:custGeom>
              <a:solidFill>
                <a:schemeClr val="hlink"/>
              </a:solidFill>
              <a:ln w="9525">
                <a:solidFill>
                  <a:schemeClr val="tx2"/>
                </a:solidFill>
                <a:round/>
                <a:headEnd/>
                <a:tailEnd/>
              </a:ln>
            </p:spPr>
            <p:txBody>
              <a:bodyPr/>
              <a:lstStyle/>
              <a:p>
                <a:endParaRPr lang="en-US">
                  <a:latin typeface="+mj-lt"/>
                </a:endParaRPr>
              </a:p>
            </p:txBody>
          </p:sp>
        </p:grpSp>
        <p:sp>
          <p:nvSpPr>
            <p:cNvPr id="127" name="Freeform 205"/>
            <p:cNvSpPr>
              <a:spLocks/>
            </p:cNvSpPr>
            <p:nvPr/>
          </p:nvSpPr>
          <p:spPr bwMode="auto">
            <a:xfrm>
              <a:off x="4889870" y="1877138"/>
              <a:ext cx="2387230" cy="490458"/>
            </a:xfrm>
            <a:custGeom>
              <a:avLst/>
              <a:gdLst>
                <a:gd name="T0" fmla="*/ 15 w 4770"/>
                <a:gd name="T1" fmla="*/ 31 h 980"/>
                <a:gd name="T2" fmla="*/ 31 w 4770"/>
                <a:gd name="T3" fmla="*/ 127 h 980"/>
                <a:gd name="T4" fmla="*/ 123 w 4770"/>
                <a:gd name="T5" fmla="*/ 175 h 980"/>
                <a:gd name="T6" fmla="*/ 270 w 4770"/>
                <a:gd name="T7" fmla="*/ 167 h 980"/>
                <a:gd name="T8" fmla="*/ 381 w 4770"/>
                <a:gd name="T9" fmla="*/ 207 h 980"/>
                <a:gd name="T10" fmla="*/ 461 w 4770"/>
                <a:gd name="T11" fmla="*/ 275 h 980"/>
                <a:gd name="T12" fmla="*/ 539 w 4770"/>
                <a:gd name="T13" fmla="*/ 355 h 980"/>
                <a:gd name="T14" fmla="*/ 688 w 4770"/>
                <a:gd name="T15" fmla="*/ 399 h 980"/>
                <a:gd name="T16" fmla="*/ 723 w 4770"/>
                <a:gd name="T17" fmla="*/ 403 h 980"/>
                <a:gd name="T18" fmla="*/ 738 w 4770"/>
                <a:gd name="T19" fmla="*/ 403 h 980"/>
                <a:gd name="T20" fmla="*/ 758 w 4770"/>
                <a:gd name="T21" fmla="*/ 403 h 980"/>
                <a:gd name="T22" fmla="*/ 850 w 4770"/>
                <a:gd name="T23" fmla="*/ 403 h 980"/>
                <a:gd name="T24" fmla="*/ 908 w 4770"/>
                <a:gd name="T25" fmla="*/ 403 h 980"/>
                <a:gd name="T26" fmla="*/ 923 w 4770"/>
                <a:gd name="T27" fmla="*/ 403 h 980"/>
                <a:gd name="T28" fmla="*/ 938 w 4770"/>
                <a:gd name="T29" fmla="*/ 403 h 980"/>
                <a:gd name="T30" fmla="*/ 954 w 4770"/>
                <a:gd name="T31" fmla="*/ 407 h 980"/>
                <a:gd name="T32" fmla="*/ 969 w 4770"/>
                <a:gd name="T33" fmla="*/ 407 h 980"/>
                <a:gd name="T34" fmla="*/ 1062 w 4770"/>
                <a:gd name="T35" fmla="*/ 426 h 980"/>
                <a:gd name="T36" fmla="*/ 1135 w 4770"/>
                <a:gd name="T37" fmla="*/ 462 h 980"/>
                <a:gd name="T38" fmla="*/ 1304 w 4770"/>
                <a:gd name="T39" fmla="*/ 490 h 980"/>
                <a:gd name="T40" fmla="*/ 1400 w 4770"/>
                <a:gd name="T41" fmla="*/ 438 h 980"/>
                <a:gd name="T42" fmla="*/ 1504 w 4770"/>
                <a:gd name="T43" fmla="*/ 403 h 980"/>
                <a:gd name="T44" fmla="*/ 1635 w 4770"/>
                <a:gd name="T45" fmla="*/ 303 h 980"/>
                <a:gd name="T46" fmla="*/ 1723 w 4770"/>
                <a:gd name="T47" fmla="*/ 291 h 980"/>
                <a:gd name="T48" fmla="*/ 1746 w 4770"/>
                <a:gd name="T49" fmla="*/ 295 h 980"/>
                <a:gd name="T50" fmla="*/ 1773 w 4770"/>
                <a:gd name="T51" fmla="*/ 295 h 980"/>
                <a:gd name="T52" fmla="*/ 1796 w 4770"/>
                <a:gd name="T53" fmla="*/ 299 h 980"/>
                <a:gd name="T54" fmla="*/ 1812 w 4770"/>
                <a:gd name="T55" fmla="*/ 303 h 980"/>
                <a:gd name="T56" fmla="*/ 1827 w 4770"/>
                <a:gd name="T57" fmla="*/ 307 h 980"/>
                <a:gd name="T58" fmla="*/ 1881 w 4770"/>
                <a:gd name="T59" fmla="*/ 319 h 980"/>
                <a:gd name="T60" fmla="*/ 2027 w 4770"/>
                <a:gd name="T61" fmla="*/ 255 h 980"/>
                <a:gd name="T62" fmla="*/ 2124 w 4770"/>
                <a:gd name="T63" fmla="*/ 175 h 980"/>
                <a:gd name="T64" fmla="*/ 2254 w 4770"/>
                <a:gd name="T65" fmla="*/ 163 h 980"/>
                <a:gd name="T66" fmla="*/ 2385 w 4770"/>
                <a:gd name="T67" fmla="*/ 80 h 980"/>
                <a:gd name="T68" fmla="*/ 2324 w 4770"/>
                <a:gd name="T69" fmla="*/ 0 h 98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770"/>
                <a:gd name="T106" fmla="*/ 0 h 980"/>
                <a:gd name="T107" fmla="*/ 4770 w 4770"/>
                <a:gd name="T108" fmla="*/ 980 h 98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770" h="980">
                  <a:moveTo>
                    <a:pt x="185" y="55"/>
                  </a:moveTo>
                  <a:lnTo>
                    <a:pt x="31" y="63"/>
                  </a:lnTo>
                  <a:lnTo>
                    <a:pt x="0" y="159"/>
                  </a:lnTo>
                  <a:lnTo>
                    <a:pt x="62" y="255"/>
                  </a:lnTo>
                  <a:lnTo>
                    <a:pt x="108" y="334"/>
                  </a:lnTo>
                  <a:lnTo>
                    <a:pt x="246" y="350"/>
                  </a:lnTo>
                  <a:lnTo>
                    <a:pt x="377" y="326"/>
                  </a:lnTo>
                  <a:lnTo>
                    <a:pt x="539" y="334"/>
                  </a:lnTo>
                  <a:lnTo>
                    <a:pt x="615" y="342"/>
                  </a:lnTo>
                  <a:lnTo>
                    <a:pt x="762" y="414"/>
                  </a:lnTo>
                  <a:lnTo>
                    <a:pt x="846" y="470"/>
                  </a:lnTo>
                  <a:lnTo>
                    <a:pt x="923" y="550"/>
                  </a:lnTo>
                  <a:lnTo>
                    <a:pt x="1008" y="637"/>
                  </a:lnTo>
                  <a:lnTo>
                    <a:pt x="1077" y="709"/>
                  </a:lnTo>
                  <a:lnTo>
                    <a:pt x="1269" y="781"/>
                  </a:lnTo>
                  <a:lnTo>
                    <a:pt x="1377" y="797"/>
                  </a:lnTo>
                  <a:lnTo>
                    <a:pt x="1423" y="805"/>
                  </a:lnTo>
                  <a:lnTo>
                    <a:pt x="1446" y="805"/>
                  </a:lnTo>
                  <a:lnTo>
                    <a:pt x="1462" y="805"/>
                  </a:lnTo>
                  <a:lnTo>
                    <a:pt x="1477" y="805"/>
                  </a:lnTo>
                  <a:lnTo>
                    <a:pt x="1493" y="805"/>
                  </a:lnTo>
                  <a:lnTo>
                    <a:pt x="1516" y="805"/>
                  </a:lnTo>
                  <a:lnTo>
                    <a:pt x="1569" y="805"/>
                  </a:lnTo>
                  <a:lnTo>
                    <a:pt x="1700" y="805"/>
                  </a:lnTo>
                  <a:lnTo>
                    <a:pt x="1800" y="805"/>
                  </a:lnTo>
                  <a:lnTo>
                    <a:pt x="1816" y="805"/>
                  </a:lnTo>
                  <a:lnTo>
                    <a:pt x="1831" y="805"/>
                  </a:lnTo>
                  <a:lnTo>
                    <a:pt x="1846" y="805"/>
                  </a:lnTo>
                  <a:lnTo>
                    <a:pt x="1862" y="805"/>
                  </a:lnTo>
                  <a:lnTo>
                    <a:pt x="1877" y="805"/>
                  </a:lnTo>
                  <a:lnTo>
                    <a:pt x="1893" y="813"/>
                  </a:lnTo>
                  <a:lnTo>
                    <a:pt x="1908" y="813"/>
                  </a:lnTo>
                  <a:lnTo>
                    <a:pt x="1923" y="813"/>
                  </a:lnTo>
                  <a:lnTo>
                    <a:pt x="1939" y="813"/>
                  </a:lnTo>
                  <a:lnTo>
                    <a:pt x="1954" y="821"/>
                  </a:lnTo>
                  <a:lnTo>
                    <a:pt x="2123" y="852"/>
                  </a:lnTo>
                  <a:lnTo>
                    <a:pt x="2185" y="876"/>
                  </a:lnTo>
                  <a:lnTo>
                    <a:pt x="2270" y="924"/>
                  </a:lnTo>
                  <a:lnTo>
                    <a:pt x="2316" y="956"/>
                  </a:lnTo>
                  <a:lnTo>
                    <a:pt x="2608" y="980"/>
                  </a:lnTo>
                  <a:lnTo>
                    <a:pt x="2724" y="940"/>
                  </a:lnTo>
                  <a:lnTo>
                    <a:pt x="2800" y="876"/>
                  </a:lnTo>
                  <a:lnTo>
                    <a:pt x="2931" y="813"/>
                  </a:lnTo>
                  <a:lnTo>
                    <a:pt x="3008" y="805"/>
                  </a:lnTo>
                  <a:lnTo>
                    <a:pt x="3116" y="789"/>
                  </a:lnTo>
                  <a:lnTo>
                    <a:pt x="3270" y="605"/>
                  </a:lnTo>
                  <a:lnTo>
                    <a:pt x="3401" y="581"/>
                  </a:lnTo>
                  <a:lnTo>
                    <a:pt x="3447" y="581"/>
                  </a:lnTo>
                  <a:lnTo>
                    <a:pt x="3470" y="581"/>
                  </a:lnTo>
                  <a:lnTo>
                    <a:pt x="3493" y="589"/>
                  </a:lnTo>
                  <a:lnTo>
                    <a:pt x="3524" y="589"/>
                  </a:lnTo>
                  <a:lnTo>
                    <a:pt x="3547" y="589"/>
                  </a:lnTo>
                  <a:lnTo>
                    <a:pt x="3570" y="589"/>
                  </a:lnTo>
                  <a:lnTo>
                    <a:pt x="3593" y="597"/>
                  </a:lnTo>
                  <a:lnTo>
                    <a:pt x="3608" y="597"/>
                  </a:lnTo>
                  <a:lnTo>
                    <a:pt x="3624" y="605"/>
                  </a:lnTo>
                  <a:lnTo>
                    <a:pt x="3639" y="605"/>
                  </a:lnTo>
                  <a:lnTo>
                    <a:pt x="3654" y="613"/>
                  </a:lnTo>
                  <a:lnTo>
                    <a:pt x="3670" y="621"/>
                  </a:lnTo>
                  <a:lnTo>
                    <a:pt x="3762" y="637"/>
                  </a:lnTo>
                  <a:lnTo>
                    <a:pt x="3939" y="621"/>
                  </a:lnTo>
                  <a:lnTo>
                    <a:pt x="4055" y="510"/>
                  </a:lnTo>
                  <a:lnTo>
                    <a:pt x="4162" y="398"/>
                  </a:lnTo>
                  <a:lnTo>
                    <a:pt x="4247" y="350"/>
                  </a:lnTo>
                  <a:lnTo>
                    <a:pt x="4385" y="374"/>
                  </a:lnTo>
                  <a:lnTo>
                    <a:pt x="4508" y="326"/>
                  </a:lnTo>
                  <a:lnTo>
                    <a:pt x="4570" y="223"/>
                  </a:lnTo>
                  <a:lnTo>
                    <a:pt x="4770" y="159"/>
                  </a:lnTo>
                  <a:lnTo>
                    <a:pt x="4770" y="55"/>
                  </a:lnTo>
                  <a:lnTo>
                    <a:pt x="4647" y="0"/>
                  </a:lnTo>
                  <a:lnTo>
                    <a:pt x="185" y="55"/>
                  </a:lnTo>
                  <a:close/>
                </a:path>
              </a:pathLst>
            </a:custGeom>
            <a:pattFill prst="divot">
              <a:fgClr>
                <a:srgbClr val="99CC00"/>
              </a:fgClr>
              <a:bgClr>
                <a:srgbClr val="8BBC00"/>
              </a:bgClr>
            </a:pattFill>
            <a:ln w="9525">
              <a:noFill/>
              <a:round/>
              <a:headEnd/>
              <a:tailEnd/>
            </a:ln>
          </p:spPr>
          <p:txBody>
            <a:bodyPr/>
            <a:lstStyle/>
            <a:p>
              <a:endParaRPr lang="en-US">
                <a:latin typeface="+mj-lt"/>
              </a:endParaRPr>
            </a:p>
          </p:txBody>
        </p:sp>
        <p:sp>
          <p:nvSpPr>
            <p:cNvPr id="128" name="Freeform 206"/>
            <p:cNvSpPr>
              <a:spLocks/>
            </p:cNvSpPr>
            <p:nvPr/>
          </p:nvSpPr>
          <p:spPr bwMode="auto">
            <a:xfrm>
              <a:off x="6859710" y="1976231"/>
              <a:ext cx="185173" cy="46043"/>
            </a:xfrm>
            <a:custGeom>
              <a:avLst/>
              <a:gdLst>
                <a:gd name="T0" fmla="*/ 0 w 369"/>
                <a:gd name="T1" fmla="*/ 35 h 91"/>
                <a:gd name="T2" fmla="*/ 140 w 369"/>
                <a:gd name="T3" fmla="*/ 0 h 91"/>
                <a:gd name="T4" fmla="*/ 185 w 369"/>
                <a:gd name="T5" fmla="*/ 11 h 91"/>
                <a:gd name="T6" fmla="*/ 35 w 369"/>
                <a:gd name="T7" fmla="*/ 46 h 91"/>
                <a:gd name="T8" fmla="*/ 0 w 369"/>
                <a:gd name="T9" fmla="*/ 35 h 91"/>
                <a:gd name="T10" fmla="*/ 0 60000 65536"/>
                <a:gd name="T11" fmla="*/ 0 60000 65536"/>
                <a:gd name="T12" fmla="*/ 0 60000 65536"/>
                <a:gd name="T13" fmla="*/ 0 60000 65536"/>
                <a:gd name="T14" fmla="*/ 0 60000 65536"/>
                <a:gd name="T15" fmla="*/ 0 w 369"/>
                <a:gd name="T16" fmla="*/ 0 h 91"/>
                <a:gd name="T17" fmla="*/ 369 w 369"/>
                <a:gd name="T18" fmla="*/ 91 h 91"/>
              </a:gdLst>
              <a:ahLst/>
              <a:cxnLst>
                <a:cxn ang="T10">
                  <a:pos x="T0" y="T1"/>
                </a:cxn>
                <a:cxn ang="T11">
                  <a:pos x="T2" y="T3"/>
                </a:cxn>
                <a:cxn ang="T12">
                  <a:pos x="T4" y="T5"/>
                </a:cxn>
                <a:cxn ang="T13">
                  <a:pos x="T6" y="T7"/>
                </a:cxn>
                <a:cxn ang="T14">
                  <a:pos x="T8" y="T9"/>
                </a:cxn>
              </a:cxnLst>
              <a:rect l="T15" t="T16" r="T17" b="T18"/>
              <a:pathLst>
                <a:path w="369" h="91">
                  <a:moveTo>
                    <a:pt x="0" y="70"/>
                  </a:moveTo>
                  <a:lnTo>
                    <a:pt x="280" y="0"/>
                  </a:lnTo>
                  <a:lnTo>
                    <a:pt x="369" y="22"/>
                  </a:lnTo>
                  <a:lnTo>
                    <a:pt x="70" y="91"/>
                  </a:lnTo>
                  <a:lnTo>
                    <a:pt x="0" y="70"/>
                  </a:lnTo>
                  <a:close/>
                </a:path>
              </a:pathLst>
            </a:custGeom>
            <a:solidFill>
              <a:srgbClr val="5B5B5B"/>
            </a:solidFill>
            <a:ln w="9525">
              <a:noFill/>
              <a:round/>
              <a:headEnd/>
              <a:tailEnd/>
            </a:ln>
          </p:spPr>
          <p:txBody>
            <a:bodyPr/>
            <a:lstStyle/>
            <a:p>
              <a:endParaRPr lang="en-US">
                <a:latin typeface="+mj-lt"/>
              </a:endParaRPr>
            </a:p>
          </p:txBody>
        </p:sp>
        <p:sp>
          <p:nvSpPr>
            <p:cNvPr id="129" name="Freeform 207"/>
            <p:cNvSpPr>
              <a:spLocks/>
            </p:cNvSpPr>
            <p:nvPr/>
          </p:nvSpPr>
          <p:spPr bwMode="auto">
            <a:xfrm>
              <a:off x="6859710" y="2011263"/>
              <a:ext cx="36034" cy="33031"/>
            </a:xfrm>
            <a:custGeom>
              <a:avLst/>
              <a:gdLst>
                <a:gd name="T0" fmla="*/ 0 w 70"/>
                <a:gd name="T1" fmla="*/ 0 h 65"/>
                <a:gd name="T2" fmla="*/ 36 w 70"/>
                <a:gd name="T3" fmla="*/ 11 h 65"/>
                <a:gd name="T4" fmla="*/ 36 w 70"/>
                <a:gd name="T5" fmla="*/ 33 h 65"/>
                <a:gd name="T6" fmla="*/ 0 w 70"/>
                <a:gd name="T7" fmla="*/ 19 h 65"/>
                <a:gd name="T8" fmla="*/ 0 w 70"/>
                <a:gd name="T9" fmla="*/ 0 h 65"/>
                <a:gd name="T10" fmla="*/ 0 60000 65536"/>
                <a:gd name="T11" fmla="*/ 0 60000 65536"/>
                <a:gd name="T12" fmla="*/ 0 60000 65536"/>
                <a:gd name="T13" fmla="*/ 0 60000 65536"/>
                <a:gd name="T14" fmla="*/ 0 60000 65536"/>
                <a:gd name="T15" fmla="*/ 0 w 70"/>
                <a:gd name="T16" fmla="*/ 0 h 65"/>
                <a:gd name="T17" fmla="*/ 70 w 70"/>
                <a:gd name="T18" fmla="*/ 65 h 65"/>
              </a:gdLst>
              <a:ahLst/>
              <a:cxnLst>
                <a:cxn ang="T10">
                  <a:pos x="T0" y="T1"/>
                </a:cxn>
                <a:cxn ang="T11">
                  <a:pos x="T2" y="T3"/>
                </a:cxn>
                <a:cxn ang="T12">
                  <a:pos x="T4" y="T5"/>
                </a:cxn>
                <a:cxn ang="T13">
                  <a:pos x="T6" y="T7"/>
                </a:cxn>
                <a:cxn ang="T14">
                  <a:pos x="T8" y="T9"/>
                </a:cxn>
              </a:cxnLst>
              <a:rect l="T15" t="T16" r="T17" b="T18"/>
              <a:pathLst>
                <a:path w="70" h="65">
                  <a:moveTo>
                    <a:pt x="0" y="0"/>
                  </a:moveTo>
                  <a:lnTo>
                    <a:pt x="70" y="21"/>
                  </a:lnTo>
                  <a:lnTo>
                    <a:pt x="70" y="65"/>
                  </a:lnTo>
                  <a:lnTo>
                    <a:pt x="0" y="37"/>
                  </a:lnTo>
                  <a:lnTo>
                    <a:pt x="0" y="0"/>
                  </a:lnTo>
                  <a:close/>
                </a:path>
              </a:pathLst>
            </a:custGeom>
            <a:solidFill>
              <a:srgbClr val="6C6C6C"/>
            </a:solidFill>
            <a:ln w="9525">
              <a:noFill/>
              <a:round/>
              <a:headEnd/>
              <a:tailEnd/>
            </a:ln>
          </p:spPr>
          <p:txBody>
            <a:bodyPr/>
            <a:lstStyle/>
            <a:p>
              <a:endParaRPr lang="en-US">
                <a:latin typeface="+mj-lt"/>
              </a:endParaRPr>
            </a:p>
          </p:txBody>
        </p:sp>
        <p:sp>
          <p:nvSpPr>
            <p:cNvPr id="130" name="Freeform 208"/>
            <p:cNvSpPr>
              <a:spLocks/>
            </p:cNvSpPr>
            <p:nvPr/>
          </p:nvSpPr>
          <p:spPr bwMode="auto">
            <a:xfrm>
              <a:off x="6859710" y="1788055"/>
              <a:ext cx="141132" cy="18017"/>
            </a:xfrm>
            <a:custGeom>
              <a:avLst/>
              <a:gdLst>
                <a:gd name="T0" fmla="*/ 0 w 280"/>
                <a:gd name="T1" fmla="*/ 8 h 35"/>
                <a:gd name="T2" fmla="*/ 141 w 280"/>
                <a:gd name="T3" fmla="*/ 0 h 35"/>
                <a:gd name="T4" fmla="*/ 129 w 280"/>
                <a:gd name="T5" fmla="*/ 11 h 35"/>
                <a:gd name="T6" fmla="*/ 0 w 280"/>
                <a:gd name="T7" fmla="*/ 18 h 35"/>
                <a:gd name="T8" fmla="*/ 0 w 280"/>
                <a:gd name="T9" fmla="*/ 8 h 35"/>
                <a:gd name="T10" fmla="*/ 0 60000 65536"/>
                <a:gd name="T11" fmla="*/ 0 60000 65536"/>
                <a:gd name="T12" fmla="*/ 0 60000 65536"/>
                <a:gd name="T13" fmla="*/ 0 60000 65536"/>
                <a:gd name="T14" fmla="*/ 0 60000 65536"/>
                <a:gd name="T15" fmla="*/ 0 w 280"/>
                <a:gd name="T16" fmla="*/ 0 h 35"/>
                <a:gd name="T17" fmla="*/ 280 w 280"/>
                <a:gd name="T18" fmla="*/ 35 h 35"/>
              </a:gdLst>
              <a:ahLst/>
              <a:cxnLst>
                <a:cxn ang="T10">
                  <a:pos x="T0" y="T1"/>
                </a:cxn>
                <a:cxn ang="T11">
                  <a:pos x="T2" y="T3"/>
                </a:cxn>
                <a:cxn ang="T12">
                  <a:pos x="T4" y="T5"/>
                </a:cxn>
                <a:cxn ang="T13">
                  <a:pos x="T6" y="T7"/>
                </a:cxn>
                <a:cxn ang="T14">
                  <a:pos x="T8" y="T9"/>
                </a:cxn>
              </a:cxnLst>
              <a:rect l="T15" t="T16" r="T17" b="T18"/>
              <a:pathLst>
                <a:path w="280" h="35">
                  <a:moveTo>
                    <a:pt x="0" y="16"/>
                  </a:moveTo>
                  <a:lnTo>
                    <a:pt x="280" y="0"/>
                  </a:lnTo>
                  <a:lnTo>
                    <a:pt x="256" y="21"/>
                  </a:lnTo>
                  <a:lnTo>
                    <a:pt x="0" y="35"/>
                  </a:lnTo>
                  <a:lnTo>
                    <a:pt x="0" y="16"/>
                  </a:lnTo>
                  <a:close/>
                </a:path>
              </a:pathLst>
            </a:custGeom>
            <a:solidFill>
              <a:srgbClr val="2F1D00"/>
            </a:solidFill>
            <a:ln w="9525">
              <a:noFill/>
              <a:round/>
              <a:headEnd/>
              <a:tailEnd/>
            </a:ln>
          </p:spPr>
          <p:txBody>
            <a:bodyPr/>
            <a:lstStyle/>
            <a:p>
              <a:endParaRPr lang="en-US">
                <a:latin typeface="+mj-lt"/>
              </a:endParaRPr>
            </a:p>
          </p:txBody>
        </p:sp>
        <p:sp>
          <p:nvSpPr>
            <p:cNvPr id="131" name="Freeform 209"/>
            <p:cNvSpPr>
              <a:spLocks/>
            </p:cNvSpPr>
            <p:nvPr/>
          </p:nvSpPr>
          <p:spPr bwMode="auto">
            <a:xfrm>
              <a:off x="6859710" y="1971226"/>
              <a:ext cx="141132" cy="40037"/>
            </a:xfrm>
            <a:custGeom>
              <a:avLst/>
              <a:gdLst>
                <a:gd name="T0" fmla="*/ 0 w 280"/>
                <a:gd name="T1" fmla="*/ 40 h 80"/>
                <a:gd name="T2" fmla="*/ 141 w 280"/>
                <a:gd name="T3" fmla="*/ 5 h 80"/>
                <a:gd name="T4" fmla="*/ 129 w 280"/>
                <a:gd name="T5" fmla="*/ 0 h 80"/>
                <a:gd name="T6" fmla="*/ 0 w 280"/>
                <a:gd name="T7" fmla="*/ 30 h 80"/>
                <a:gd name="T8" fmla="*/ 0 w 280"/>
                <a:gd name="T9" fmla="*/ 40 h 80"/>
                <a:gd name="T10" fmla="*/ 0 60000 65536"/>
                <a:gd name="T11" fmla="*/ 0 60000 65536"/>
                <a:gd name="T12" fmla="*/ 0 60000 65536"/>
                <a:gd name="T13" fmla="*/ 0 60000 65536"/>
                <a:gd name="T14" fmla="*/ 0 60000 65536"/>
                <a:gd name="T15" fmla="*/ 0 w 280"/>
                <a:gd name="T16" fmla="*/ 0 h 80"/>
                <a:gd name="T17" fmla="*/ 280 w 280"/>
                <a:gd name="T18" fmla="*/ 80 h 80"/>
              </a:gdLst>
              <a:ahLst/>
              <a:cxnLst>
                <a:cxn ang="T10">
                  <a:pos x="T0" y="T1"/>
                </a:cxn>
                <a:cxn ang="T11">
                  <a:pos x="T2" y="T3"/>
                </a:cxn>
                <a:cxn ang="T12">
                  <a:pos x="T4" y="T5"/>
                </a:cxn>
                <a:cxn ang="T13">
                  <a:pos x="T6" y="T7"/>
                </a:cxn>
                <a:cxn ang="T14">
                  <a:pos x="T8" y="T9"/>
                </a:cxn>
              </a:cxnLst>
              <a:rect l="T15" t="T16" r="T17" b="T18"/>
              <a:pathLst>
                <a:path w="280" h="80">
                  <a:moveTo>
                    <a:pt x="0" y="80"/>
                  </a:moveTo>
                  <a:lnTo>
                    <a:pt x="280" y="10"/>
                  </a:lnTo>
                  <a:lnTo>
                    <a:pt x="256" y="0"/>
                  </a:lnTo>
                  <a:lnTo>
                    <a:pt x="0" y="61"/>
                  </a:lnTo>
                  <a:lnTo>
                    <a:pt x="0" y="80"/>
                  </a:lnTo>
                  <a:close/>
                </a:path>
              </a:pathLst>
            </a:custGeom>
            <a:solidFill>
              <a:srgbClr val="563500"/>
            </a:solidFill>
            <a:ln w="9525">
              <a:noFill/>
              <a:round/>
              <a:headEnd/>
              <a:tailEnd/>
            </a:ln>
          </p:spPr>
          <p:txBody>
            <a:bodyPr/>
            <a:lstStyle/>
            <a:p>
              <a:endParaRPr lang="en-US">
                <a:latin typeface="+mj-lt"/>
              </a:endParaRPr>
            </a:p>
          </p:txBody>
        </p:sp>
        <p:grpSp>
          <p:nvGrpSpPr>
            <p:cNvPr id="132" name="Group 210"/>
            <p:cNvGrpSpPr>
              <a:grpSpLocks/>
            </p:cNvGrpSpPr>
            <p:nvPr/>
          </p:nvGrpSpPr>
          <p:grpSpPr bwMode="auto">
            <a:xfrm>
              <a:off x="4947924" y="1498785"/>
              <a:ext cx="1144069" cy="722675"/>
              <a:chOff x="182" y="2031"/>
              <a:chExt cx="1143" cy="722"/>
            </a:xfrm>
          </p:grpSpPr>
          <p:sp>
            <p:nvSpPr>
              <p:cNvPr id="176" name="Freeform 211"/>
              <p:cNvSpPr>
                <a:spLocks/>
              </p:cNvSpPr>
              <p:nvPr/>
            </p:nvSpPr>
            <p:spPr bwMode="auto">
              <a:xfrm>
                <a:off x="182" y="2031"/>
                <a:ext cx="1143" cy="722"/>
              </a:xfrm>
              <a:custGeom>
                <a:avLst/>
                <a:gdLst>
                  <a:gd name="T0" fmla="*/ 1143 w 2288"/>
                  <a:gd name="T1" fmla="*/ 0 h 1444"/>
                  <a:gd name="T2" fmla="*/ 1143 w 2288"/>
                  <a:gd name="T3" fmla="*/ 722 h 1444"/>
                  <a:gd name="T4" fmla="*/ 0 w 2288"/>
                  <a:gd name="T5" fmla="*/ 425 h 1444"/>
                  <a:gd name="T6" fmla="*/ 0 w 2288"/>
                  <a:gd name="T7" fmla="*/ 130 h 1444"/>
                  <a:gd name="T8" fmla="*/ 1143 w 2288"/>
                  <a:gd name="T9" fmla="*/ 0 h 1444"/>
                  <a:gd name="T10" fmla="*/ 0 60000 65536"/>
                  <a:gd name="T11" fmla="*/ 0 60000 65536"/>
                  <a:gd name="T12" fmla="*/ 0 60000 65536"/>
                  <a:gd name="T13" fmla="*/ 0 60000 65536"/>
                  <a:gd name="T14" fmla="*/ 0 60000 65536"/>
                  <a:gd name="T15" fmla="*/ 0 w 2288"/>
                  <a:gd name="T16" fmla="*/ 0 h 1444"/>
                  <a:gd name="T17" fmla="*/ 2288 w 2288"/>
                  <a:gd name="T18" fmla="*/ 1444 h 1444"/>
                </a:gdLst>
                <a:ahLst/>
                <a:cxnLst>
                  <a:cxn ang="T10">
                    <a:pos x="T0" y="T1"/>
                  </a:cxn>
                  <a:cxn ang="T11">
                    <a:pos x="T2" y="T3"/>
                  </a:cxn>
                  <a:cxn ang="T12">
                    <a:pos x="T4" y="T5"/>
                  </a:cxn>
                  <a:cxn ang="T13">
                    <a:pos x="T6" y="T7"/>
                  </a:cxn>
                  <a:cxn ang="T14">
                    <a:pos x="T8" y="T9"/>
                  </a:cxn>
                </a:cxnLst>
                <a:rect l="T15" t="T16" r="T17" b="T18"/>
                <a:pathLst>
                  <a:path w="2288" h="1444">
                    <a:moveTo>
                      <a:pt x="2288" y="0"/>
                    </a:moveTo>
                    <a:lnTo>
                      <a:pt x="2288" y="1444"/>
                    </a:lnTo>
                    <a:lnTo>
                      <a:pt x="0" y="851"/>
                    </a:lnTo>
                    <a:lnTo>
                      <a:pt x="0" y="259"/>
                    </a:lnTo>
                    <a:lnTo>
                      <a:pt x="2288" y="0"/>
                    </a:lnTo>
                    <a:close/>
                  </a:path>
                </a:pathLst>
              </a:custGeom>
              <a:solidFill>
                <a:srgbClr val="FFCC00"/>
              </a:solidFill>
              <a:ln w="9525">
                <a:solidFill>
                  <a:srgbClr val="FF9900"/>
                </a:solidFill>
                <a:round/>
                <a:headEnd/>
                <a:tailEnd/>
              </a:ln>
            </p:spPr>
            <p:txBody>
              <a:bodyPr/>
              <a:lstStyle/>
              <a:p>
                <a:endParaRPr lang="en-US">
                  <a:latin typeface="+mj-lt"/>
                </a:endParaRPr>
              </a:p>
            </p:txBody>
          </p:sp>
          <p:grpSp>
            <p:nvGrpSpPr>
              <p:cNvPr id="177" name="Group 212"/>
              <p:cNvGrpSpPr>
                <a:grpSpLocks/>
              </p:cNvGrpSpPr>
              <p:nvPr/>
            </p:nvGrpSpPr>
            <p:grpSpPr bwMode="auto">
              <a:xfrm>
                <a:off x="211" y="2114"/>
                <a:ext cx="1039" cy="466"/>
                <a:chOff x="211" y="2114"/>
                <a:chExt cx="1039" cy="466"/>
              </a:xfrm>
            </p:grpSpPr>
            <p:sp>
              <p:nvSpPr>
                <p:cNvPr id="178" name="Freeform 213"/>
                <p:cNvSpPr>
                  <a:spLocks/>
                </p:cNvSpPr>
                <p:nvPr/>
              </p:nvSpPr>
              <p:spPr bwMode="auto">
                <a:xfrm>
                  <a:off x="211" y="2114"/>
                  <a:ext cx="1039" cy="466"/>
                </a:xfrm>
                <a:custGeom>
                  <a:avLst/>
                  <a:gdLst>
                    <a:gd name="T0" fmla="*/ 0 w 2080"/>
                    <a:gd name="T1" fmla="*/ 76 h 932"/>
                    <a:gd name="T2" fmla="*/ 0 w 2080"/>
                    <a:gd name="T3" fmla="*/ 280 h 932"/>
                    <a:gd name="T4" fmla="*/ 1039 w 2080"/>
                    <a:gd name="T5" fmla="*/ 466 h 932"/>
                    <a:gd name="T6" fmla="*/ 1039 w 2080"/>
                    <a:gd name="T7" fmla="*/ 0 h 932"/>
                    <a:gd name="T8" fmla="*/ 0 w 2080"/>
                    <a:gd name="T9" fmla="*/ 76 h 932"/>
                    <a:gd name="T10" fmla="*/ 0 60000 65536"/>
                    <a:gd name="T11" fmla="*/ 0 60000 65536"/>
                    <a:gd name="T12" fmla="*/ 0 60000 65536"/>
                    <a:gd name="T13" fmla="*/ 0 60000 65536"/>
                    <a:gd name="T14" fmla="*/ 0 60000 65536"/>
                    <a:gd name="T15" fmla="*/ 0 w 2080"/>
                    <a:gd name="T16" fmla="*/ 0 h 932"/>
                    <a:gd name="T17" fmla="*/ 2080 w 2080"/>
                    <a:gd name="T18" fmla="*/ 932 h 932"/>
                  </a:gdLst>
                  <a:ahLst/>
                  <a:cxnLst>
                    <a:cxn ang="T10">
                      <a:pos x="T0" y="T1"/>
                    </a:cxn>
                    <a:cxn ang="T11">
                      <a:pos x="T2" y="T3"/>
                    </a:cxn>
                    <a:cxn ang="T12">
                      <a:pos x="T4" y="T5"/>
                    </a:cxn>
                    <a:cxn ang="T13">
                      <a:pos x="T6" y="T7"/>
                    </a:cxn>
                    <a:cxn ang="T14">
                      <a:pos x="T8" y="T9"/>
                    </a:cxn>
                  </a:cxnLst>
                  <a:rect l="T15" t="T16" r="T17" b="T18"/>
                  <a:pathLst>
                    <a:path w="2080" h="932">
                      <a:moveTo>
                        <a:pt x="0" y="151"/>
                      </a:moveTo>
                      <a:lnTo>
                        <a:pt x="0" y="560"/>
                      </a:lnTo>
                      <a:lnTo>
                        <a:pt x="2080" y="932"/>
                      </a:lnTo>
                      <a:lnTo>
                        <a:pt x="2080" y="0"/>
                      </a:lnTo>
                      <a:lnTo>
                        <a:pt x="0" y="151"/>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179" name="Line 214"/>
                <p:cNvSpPr>
                  <a:spLocks noChangeShapeType="1"/>
                </p:cNvSpPr>
                <p:nvPr/>
              </p:nvSpPr>
              <p:spPr bwMode="auto">
                <a:xfrm flipH="1">
                  <a:off x="211" y="2192"/>
                  <a:ext cx="1039" cy="32"/>
                </a:xfrm>
                <a:prstGeom prst="line">
                  <a:avLst/>
                </a:prstGeom>
                <a:noFill/>
                <a:ln w="9525">
                  <a:solidFill>
                    <a:srgbClr val="C0C0C0"/>
                  </a:solidFill>
                  <a:round/>
                  <a:headEnd/>
                  <a:tailEnd/>
                </a:ln>
              </p:spPr>
              <p:txBody>
                <a:bodyPr/>
                <a:lstStyle/>
                <a:p>
                  <a:endParaRPr lang="en-US">
                    <a:latin typeface="+mj-lt"/>
                  </a:endParaRPr>
                </a:p>
              </p:txBody>
            </p:sp>
            <p:sp>
              <p:nvSpPr>
                <p:cNvPr id="180" name="Line 215"/>
                <p:cNvSpPr>
                  <a:spLocks noChangeShapeType="1"/>
                </p:cNvSpPr>
                <p:nvPr/>
              </p:nvSpPr>
              <p:spPr bwMode="auto">
                <a:xfrm flipH="1" flipV="1">
                  <a:off x="211" y="2258"/>
                  <a:ext cx="1039" cy="11"/>
                </a:xfrm>
                <a:prstGeom prst="line">
                  <a:avLst/>
                </a:prstGeom>
                <a:noFill/>
                <a:ln w="9525">
                  <a:solidFill>
                    <a:srgbClr val="C0C0C0"/>
                  </a:solidFill>
                  <a:round/>
                  <a:headEnd/>
                  <a:tailEnd/>
                </a:ln>
              </p:spPr>
              <p:txBody>
                <a:bodyPr/>
                <a:lstStyle/>
                <a:p>
                  <a:endParaRPr lang="en-US">
                    <a:latin typeface="+mj-lt"/>
                  </a:endParaRPr>
                </a:p>
              </p:txBody>
            </p:sp>
            <p:sp>
              <p:nvSpPr>
                <p:cNvPr id="181" name="Line 216"/>
                <p:cNvSpPr>
                  <a:spLocks noChangeShapeType="1"/>
                </p:cNvSpPr>
                <p:nvPr/>
              </p:nvSpPr>
              <p:spPr bwMode="auto">
                <a:xfrm flipH="1" flipV="1">
                  <a:off x="211" y="2293"/>
                  <a:ext cx="1039" cy="55"/>
                </a:xfrm>
                <a:prstGeom prst="line">
                  <a:avLst/>
                </a:prstGeom>
                <a:noFill/>
                <a:ln w="9525">
                  <a:solidFill>
                    <a:srgbClr val="C0C0C0"/>
                  </a:solidFill>
                  <a:round/>
                  <a:headEnd/>
                  <a:tailEnd/>
                </a:ln>
              </p:spPr>
              <p:txBody>
                <a:bodyPr/>
                <a:lstStyle/>
                <a:p>
                  <a:endParaRPr lang="en-US">
                    <a:latin typeface="+mj-lt"/>
                  </a:endParaRPr>
                </a:p>
              </p:txBody>
            </p:sp>
            <p:sp>
              <p:nvSpPr>
                <p:cNvPr id="182" name="Line 217"/>
                <p:cNvSpPr>
                  <a:spLocks noChangeShapeType="1"/>
                </p:cNvSpPr>
                <p:nvPr/>
              </p:nvSpPr>
              <p:spPr bwMode="auto">
                <a:xfrm flipH="1" flipV="1">
                  <a:off x="211" y="2327"/>
                  <a:ext cx="1039" cy="98"/>
                </a:xfrm>
                <a:prstGeom prst="line">
                  <a:avLst/>
                </a:prstGeom>
                <a:noFill/>
                <a:ln w="9525">
                  <a:solidFill>
                    <a:srgbClr val="C0C0C0"/>
                  </a:solidFill>
                  <a:round/>
                  <a:headEnd/>
                  <a:tailEnd/>
                </a:ln>
              </p:spPr>
              <p:txBody>
                <a:bodyPr/>
                <a:lstStyle/>
                <a:p>
                  <a:endParaRPr lang="en-US">
                    <a:latin typeface="+mj-lt"/>
                  </a:endParaRPr>
                </a:p>
              </p:txBody>
            </p:sp>
            <p:sp>
              <p:nvSpPr>
                <p:cNvPr id="183" name="Line 218"/>
                <p:cNvSpPr>
                  <a:spLocks noChangeShapeType="1"/>
                </p:cNvSpPr>
                <p:nvPr/>
              </p:nvSpPr>
              <p:spPr bwMode="auto">
                <a:xfrm flipH="1" flipV="1">
                  <a:off x="211" y="2361"/>
                  <a:ext cx="1039" cy="141"/>
                </a:xfrm>
                <a:prstGeom prst="line">
                  <a:avLst/>
                </a:prstGeom>
                <a:noFill/>
                <a:ln w="9525">
                  <a:solidFill>
                    <a:srgbClr val="C0C0C0"/>
                  </a:solidFill>
                  <a:round/>
                  <a:headEnd/>
                  <a:tailEnd/>
                </a:ln>
              </p:spPr>
              <p:txBody>
                <a:bodyPr/>
                <a:lstStyle/>
                <a:p>
                  <a:endParaRPr lang="en-US">
                    <a:latin typeface="+mj-lt"/>
                  </a:endParaRPr>
                </a:p>
              </p:txBody>
            </p:sp>
            <p:sp>
              <p:nvSpPr>
                <p:cNvPr id="184" name="Line 219"/>
                <p:cNvSpPr>
                  <a:spLocks noChangeShapeType="1"/>
                </p:cNvSpPr>
                <p:nvPr/>
              </p:nvSpPr>
              <p:spPr bwMode="auto">
                <a:xfrm>
                  <a:off x="1154" y="2124"/>
                  <a:ext cx="0" cy="437"/>
                </a:xfrm>
                <a:prstGeom prst="line">
                  <a:avLst/>
                </a:prstGeom>
                <a:noFill/>
                <a:ln w="9525">
                  <a:solidFill>
                    <a:srgbClr val="404040"/>
                  </a:solidFill>
                  <a:round/>
                  <a:headEnd/>
                  <a:tailEnd/>
                </a:ln>
              </p:spPr>
              <p:txBody>
                <a:bodyPr/>
                <a:lstStyle/>
                <a:p>
                  <a:endParaRPr lang="en-US">
                    <a:latin typeface="+mj-lt"/>
                  </a:endParaRPr>
                </a:p>
              </p:txBody>
            </p:sp>
            <p:sp>
              <p:nvSpPr>
                <p:cNvPr id="185" name="Line 220"/>
                <p:cNvSpPr>
                  <a:spLocks noChangeShapeType="1"/>
                </p:cNvSpPr>
                <p:nvPr/>
              </p:nvSpPr>
              <p:spPr bwMode="auto">
                <a:xfrm>
                  <a:off x="1068" y="2129"/>
                  <a:ext cx="0" cy="419"/>
                </a:xfrm>
                <a:prstGeom prst="line">
                  <a:avLst/>
                </a:prstGeom>
                <a:noFill/>
                <a:ln w="9525">
                  <a:solidFill>
                    <a:srgbClr val="404040"/>
                  </a:solidFill>
                  <a:round/>
                  <a:headEnd/>
                  <a:tailEnd/>
                </a:ln>
              </p:spPr>
              <p:txBody>
                <a:bodyPr/>
                <a:lstStyle/>
                <a:p>
                  <a:endParaRPr lang="en-US">
                    <a:latin typeface="+mj-lt"/>
                  </a:endParaRPr>
                </a:p>
              </p:txBody>
            </p:sp>
            <p:sp>
              <p:nvSpPr>
                <p:cNvPr id="186" name="Line 221"/>
                <p:cNvSpPr>
                  <a:spLocks noChangeShapeType="1"/>
                </p:cNvSpPr>
                <p:nvPr/>
              </p:nvSpPr>
              <p:spPr bwMode="auto">
                <a:xfrm>
                  <a:off x="997" y="2134"/>
                  <a:ext cx="0" cy="402"/>
                </a:xfrm>
                <a:prstGeom prst="line">
                  <a:avLst/>
                </a:prstGeom>
                <a:noFill/>
                <a:ln w="9525">
                  <a:solidFill>
                    <a:srgbClr val="404040"/>
                  </a:solidFill>
                  <a:round/>
                  <a:headEnd/>
                  <a:tailEnd/>
                </a:ln>
              </p:spPr>
              <p:txBody>
                <a:bodyPr/>
                <a:lstStyle/>
                <a:p>
                  <a:endParaRPr lang="en-US">
                    <a:latin typeface="+mj-lt"/>
                  </a:endParaRPr>
                </a:p>
              </p:txBody>
            </p:sp>
            <p:sp>
              <p:nvSpPr>
                <p:cNvPr id="187" name="Line 222"/>
                <p:cNvSpPr>
                  <a:spLocks noChangeShapeType="1"/>
                </p:cNvSpPr>
                <p:nvPr/>
              </p:nvSpPr>
              <p:spPr bwMode="auto">
                <a:xfrm>
                  <a:off x="925" y="2140"/>
                  <a:ext cx="0" cy="382"/>
                </a:xfrm>
                <a:prstGeom prst="line">
                  <a:avLst/>
                </a:prstGeom>
                <a:noFill/>
                <a:ln w="9525">
                  <a:solidFill>
                    <a:srgbClr val="404040"/>
                  </a:solidFill>
                  <a:round/>
                  <a:headEnd/>
                  <a:tailEnd/>
                </a:ln>
              </p:spPr>
              <p:txBody>
                <a:bodyPr/>
                <a:lstStyle/>
                <a:p>
                  <a:endParaRPr lang="en-US">
                    <a:latin typeface="+mj-lt"/>
                  </a:endParaRPr>
                </a:p>
              </p:txBody>
            </p:sp>
            <p:sp>
              <p:nvSpPr>
                <p:cNvPr id="188" name="Line 223"/>
                <p:cNvSpPr>
                  <a:spLocks noChangeShapeType="1"/>
                </p:cNvSpPr>
                <p:nvPr/>
              </p:nvSpPr>
              <p:spPr bwMode="auto">
                <a:xfrm>
                  <a:off x="857" y="2143"/>
                  <a:ext cx="0" cy="368"/>
                </a:xfrm>
                <a:prstGeom prst="line">
                  <a:avLst/>
                </a:prstGeom>
                <a:noFill/>
                <a:ln w="9525">
                  <a:solidFill>
                    <a:srgbClr val="404040"/>
                  </a:solidFill>
                  <a:round/>
                  <a:headEnd/>
                  <a:tailEnd/>
                </a:ln>
              </p:spPr>
              <p:txBody>
                <a:bodyPr/>
                <a:lstStyle/>
                <a:p>
                  <a:endParaRPr lang="en-US">
                    <a:latin typeface="+mj-lt"/>
                  </a:endParaRPr>
                </a:p>
              </p:txBody>
            </p:sp>
            <p:sp>
              <p:nvSpPr>
                <p:cNvPr id="189" name="Line 224"/>
                <p:cNvSpPr>
                  <a:spLocks noChangeShapeType="1"/>
                </p:cNvSpPr>
                <p:nvPr/>
              </p:nvSpPr>
              <p:spPr bwMode="auto">
                <a:xfrm>
                  <a:off x="803" y="2146"/>
                  <a:ext cx="0" cy="354"/>
                </a:xfrm>
                <a:prstGeom prst="line">
                  <a:avLst/>
                </a:prstGeom>
                <a:noFill/>
                <a:ln w="9525">
                  <a:solidFill>
                    <a:srgbClr val="404040"/>
                  </a:solidFill>
                  <a:round/>
                  <a:headEnd/>
                  <a:tailEnd/>
                </a:ln>
              </p:spPr>
              <p:txBody>
                <a:bodyPr/>
                <a:lstStyle/>
                <a:p>
                  <a:endParaRPr lang="en-US">
                    <a:latin typeface="+mj-lt"/>
                  </a:endParaRPr>
                </a:p>
              </p:txBody>
            </p:sp>
            <p:sp>
              <p:nvSpPr>
                <p:cNvPr id="190" name="Line 225"/>
                <p:cNvSpPr>
                  <a:spLocks noChangeShapeType="1"/>
                </p:cNvSpPr>
                <p:nvPr/>
              </p:nvSpPr>
              <p:spPr bwMode="auto">
                <a:xfrm>
                  <a:off x="749" y="2150"/>
                  <a:ext cx="0" cy="341"/>
                </a:xfrm>
                <a:prstGeom prst="line">
                  <a:avLst/>
                </a:prstGeom>
                <a:noFill/>
                <a:ln w="9525">
                  <a:solidFill>
                    <a:srgbClr val="404040"/>
                  </a:solidFill>
                  <a:round/>
                  <a:headEnd/>
                  <a:tailEnd/>
                </a:ln>
              </p:spPr>
              <p:txBody>
                <a:bodyPr/>
                <a:lstStyle/>
                <a:p>
                  <a:endParaRPr lang="en-US">
                    <a:latin typeface="+mj-lt"/>
                  </a:endParaRPr>
                </a:p>
              </p:txBody>
            </p:sp>
            <p:sp>
              <p:nvSpPr>
                <p:cNvPr id="191" name="Line 226"/>
                <p:cNvSpPr>
                  <a:spLocks noChangeShapeType="1"/>
                </p:cNvSpPr>
                <p:nvPr/>
              </p:nvSpPr>
              <p:spPr bwMode="auto">
                <a:xfrm>
                  <a:off x="702" y="2155"/>
                  <a:ext cx="0" cy="328"/>
                </a:xfrm>
                <a:prstGeom prst="line">
                  <a:avLst/>
                </a:prstGeom>
                <a:noFill/>
                <a:ln w="9525">
                  <a:solidFill>
                    <a:srgbClr val="404040"/>
                  </a:solidFill>
                  <a:round/>
                  <a:headEnd/>
                  <a:tailEnd/>
                </a:ln>
              </p:spPr>
              <p:txBody>
                <a:bodyPr/>
                <a:lstStyle/>
                <a:p>
                  <a:endParaRPr lang="en-US">
                    <a:latin typeface="+mj-lt"/>
                  </a:endParaRPr>
                </a:p>
              </p:txBody>
            </p:sp>
            <p:sp>
              <p:nvSpPr>
                <p:cNvPr id="192" name="Line 227"/>
                <p:cNvSpPr>
                  <a:spLocks noChangeShapeType="1"/>
                </p:cNvSpPr>
                <p:nvPr/>
              </p:nvSpPr>
              <p:spPr bwMode="auto">
                <a:xfrm>
                  <a:off x="653" y="2158"/>
                  <a:ext cx="0" cy="316"/>
                </a:xfrm>
                <a:prstGeom prst="line">
                  <a:avLst/>
                </a:prstGeom>
                <a:noFill/>
                <a:ln w="9525">
                  <a:solidFill>
                    <a:srgbClr val="404040"/>
                  </a:solidFill>
                  <a:round/>
                  <a:headEnd/>
                  <a:tailEnd/>
                </a:ln>
              </p:spPr>
              <p:txBody>
                <a:bodyPr/>
                <a:lstStyle/>
                <a:p>
                  <a:endParaRPr lang="en-US">
                    <a:latin typeface="+mj-lt"/>
                  </a:endParaRPr>
                </a:p>
              </p:txBody>
            </p:sp>
            <p:sp>
              <p:nvSpPr>
                <p:cNvPr id="193" name="Line 228"/>
                <p:cNvSpPr>
                  <a:spLocks noChangeShapeType="1"/>
                </p:cNvSpPr>
                <p:nvPr/>
              </p:nvSpPr>
              <p:spPr bwMode="auto">
                <a:xfrm>
                  <a:off x="605" y="2162"/>
                  <a:ext cx="0" cy="303"/>
                </a:xfrm>
                <a:prstGeom prst="line">
                  <a:avLst/>
                </a:prstGeom>
                <a:noFill/>
                <a:ln w="9525">
                  <a:solidFill>
                    <a:srgbClr val="404040"/>
                  </a:solidFill>
                  <a:round/>
                  <a:headEnd/>
                  <a:tailEnd/>
                </a:ln>
              </p:spPr>
              <p:txBody>
                <a:bodyPr/>
                <a:lstStyle/>
                <a:p>
                  <a:endParaRPr lang="en-US">
                    <a:latin typeface="+mj-lt"/>
                  </a:endParaRPr>
                </a:p>
              </p:txBody>
            </p:sp>
            <p:sp>
              <p:nvSpPr>
                <p:cNvPr id="194" name="Line 229"/>
                <p:cNvSpPr>
                  <a:spLocks noChangeShapeType="1"/>
                </p:cNvSpPr>
                <p:nvPr/>
              </p:nvSpPr>
              <p:spPr bwMode="auto">
                <a:xfrm>
                  <a:off x="561" y="2164"/>
                  <a:ext cx="0" cy="293"/>
                </a:xfrm>
                <a:prstGeom prst="line">
                  <a:avLst/>
                </a:prstGeom>
                <a:noFill/>
                <a:ln w="9525">
                  <a:solidFill>
                    <a:srgbClr val="404040"/>
                  </a:solidFill>
                  <a:round/>
                  <a:headEnd/>
                  <a:tailEnd/>
                </a:ln>
              </p:spPr>
              <p:txBody>
                <a:bodyPr/>
                <a:lstStyle/>
                <a:p>
                  <a:endParaRPr lang="en-US">
                    <a:latin typeface="+mj-lt"/>
                  </a:endParaRPr>
                </a:p>
              </p:txBody>
            </p:sp>
            <p:sp>
              <p:nvSpPr>
                <p:cNvPr id="195" name="Line 230"/>
                <p:cNvSpPr>
                  <a:spLocks noChangeShapeType="1"/>
                </p:cNvSpPr>
                <p:nvPr/>
              </p:nvSpPr>
              <p:spPr bwMode="auto">
                <a:xfrm>
                  <a:off x="516" y="2168"/>
                  <a:ext cx="0" cy="281"/>
                </a:xfrm>
                <a:prstGeom prst="line">
                  <a:avLst/>
                </a:prstGeom>
                <a:noFill/>
                <a:ln w="9525">
                  <a:solidFill>
                    <a:srgbClr val="404040"/>
                  </a:solidFill>
                  <a:round/>
                  <a:headEnd/>
                  <a:tailEnd/>
                </a:ln>
              </p:spPr>
              <p:txBody>
                <a:bodyPr/>
                <a:lstStyle/>
                <a:p>
                  <a:endParaRPr lang="en-US">
                    <a:latin typeface="+mj-lt"/>
                  </a:endParaRPr>
                </a:p>
              </p:txBody>
            </p:sp>
            <p:sp>
              <p:nvSpPr>
                <p:cNvPr id="196" name="Line 231"/>
                <p:cNvSpPr>
                  <a:spLocks noChangeShapeType="1"/>
                </p:cNvSpPr>
                <p:nvPr/>
              </p:nvSpPr>
              <p:spPr bwMode="auto">
                <a:xfrm>
                  <a:off x="426" y="2175"/>
                  <a:ext cx="0" cy="258"/>
                </a:xfrm>
                <a:prstGeom prst="line">
                  <a:avLst/>
                </a:prstGeom>
                <a:noFill/>
                <a:ln w="9525">
                  <a:solidFill>
                    <a:srgbClr val="404040"/>
                  </a:solidFill>
                  <a:round/>
                  <a:headEnd/>
                  <a:tailEnd/>
                </a:ln>
              </p:spPr>
              <p:txBody>
                <a:bodyPr/>
                <a:lstStyle/>
                <a:p>
                  <a:endParaRPr lang="en-US">
                    <a:latin typeface="+mj-lt"/>
                  </a:endParaRPr>
                </a:p>
              </p:txBody>
            </p:sp>
            <p:sp>
              <p:nvSpPr>
                <p:cNvPr id="197" name="Line 232"/>
                <p:cNvSpPr>
                  <a:spLocks noChangeShapeType="1"/>
                </p:cNvSpPr>
                <p:nvPr/>
              </p:nvSpPr>
              <p:spPr bwMode="auto">
                <a:xfrm>
                  <a:off x="390" y="2177"/>
                  <a:ext cx="0" cy="250"/>
                </a:xfrm>
                <a:prstGeom prst="line">
                  <a:avLst/>
                </a:prstGeom>
                <a:noFill/>
                <a:ln w="9525">
                  <a:solidFill>
                    <a:srgbClr val="404040"/>
                  </a:solidFill>
                  <a:round/>
                  <a:headEnd/>
                  <a:tailEnd/>
                </a:ln>
              </p:spPr>
              <p:txBody>
                <a:bodyPr/>
                <a:lstStyle/>
                <a:p>
                  <a:endParaRPr lang="en-US">
                    <a:latin typeface="+mj-lt"/>
                  </a:endParaRPr>
                </a:p>
              </p:txBody>
            </p:sp>
            <p:sp>
              <p:nvSpPr>
                <p:cNvPr id="198" name="Line 233"/>
                <p:cNvSpPr>
                  <a:spLocks noChangeShapeType="1"/>
                </p:cNvSpPr>
                <p:nvPr/>
              </p:nvSpPr>
              <p:spPr bwMode="auto">
                <a:xfrm>
                  <a:off x="355" y="2180"/>
                  <a:ext cx="0" cy="241"/>
                </a:xfrm>
                <a:prstGeom prst="line">
                  <a:avLst/>
                </a:prstGeom>
                <a:noFill/>
                <a:ln w="9525">
                  <a:solidFill>
                    <a:srgbClr val="404040"/>
                  </a:solidFill>
                  <a:round/>
                  <a:headEnd/>
                  <a:tailEnd/>
                </a:ln>
              </p:spPr>
              <p:txBody>
                <a:bodyPr/>
                <a:lstStyle/>
                <a:p>
                  <a:endParaRPr lang="en-US">
                    <a:latin typeface="+mj-lt"/>
                  </a:endParaRPr>
                </a:p>
              </p:txBody>
            </p:sp>
            <p:sp>
              <p:nvSpPr>
                <p:cNvPr id="199" name="Line 234"/>
                <p:cNvSpPr>
                  <a:spLocks noChangeShapeType="1"/>
                </p:cNvSpPr>
                <p:nvPr/>
              </p:nvSpPr>
              <p:spPr bwMode="auto">
                <a:xfrm>
                  <a:off x="318" y="2182"/>
                  <a:ext cx="0" cy="231"/>
                </a:xfrm>
                <a:prstGeom prst="line">
                  <a:avLst/>
                </a:prstGeom>
                <a:noFill/>
                <a:ln w="9525">
                  <a:solidFill>
                    <a:srgbClr val="404040"/>
                  </a:solidFill>
                  <a:round/>
                  <a:headEnd/>
                  <a:tailEnd/>
                </a:ln>
              </p:spPr>
              <p:txBody>
                <a:bodyPr/>
                <a:lstStyle/>
                <a:p>
                  <a:endParaRPr lang="en-US">
                    <a:latin typeface="+mj-lt"/>
                  </a:endParaRPr>
                </a:p>
              </p:txBody>
            </p:sp>
            <p:sp>
              <p:nvSpPr>
                <p:cNvPr id="200" name="Line 235"/>
                <p:cNvSpPr>
                  <a:spLocks noChangeShapeType="1"/>
                </p:cNvSpPr>
                <p:nvPr/>
              </p:nvSpPr>
              <p:spPr bwMode="auto">
                <a:xfrm>
                  <a:off x="282" y="2184"/>
                  <a:ext cx="0" cy="223"/>
                </a:xfrm>
                <a:prstGeom prst="line">
                  <a:avLst/>
                </a:prstGeom>
                <a:noFill/>
                <a:ln w="9525">
                  <a:solidFill>
                    <a:srgbClr val="404040"/>
                  </a:solidFill>
                  <a:round/>
                  <a:headEnd/>
                  <a:tailEnd/>
                </a:ln>
              </p:spPr>
              <p:txBody>
                <a:bodyPr/>
                <a:lstStyle/>
                <a:p>
                  <a:endParaRPr lang="en-US">
                    <a:latin typeface="+mj-lt"/>
                  </a:endParaRPr>
                </a:p>
              </p:txBody>
            </p:sp>
            <p:sp>
              <p:nvSpPr>
                <p:cNvPr id="201" name="Line 236"/>
                <p:cNvSpPr>
                  <a:spLocks noChangeShapeType="1"/>
                </p:cNvSpPr>
                <p:nvPr/>
              </p:nvSpPr>
              <p:spPr bwMode="auto">
                <a:xfrm>
                  <a:off x="247" y="2187"/>
                  <a:ext cx="0" cy="215"/>
                </a:xfrm>
                <a:prstGeom prst="line">
                  <a:avLst/>
                </a:prstGeom>
                <a:noFill/>
                <a:ln w="9525">
                  <a:solidFill>
                    <a:srgbClr val="404040"/>
                  </a:solidFill>
                  <a:round/>
                  <a:headEnd/>
                  <a:tailEnd/>
                </a:ln>
              </p:spPr>
              <p:txBody>
                <a:bodyPr/>
                <a:lstStyle/>
                <a:p>
                  <a:endParaRPr lang="en-US">
                    <a:latin typeface="+mj-lt"/>
                  </a:endParaRPr>
                </a:p>
              </p:txBody>
            </p:sp>
            <p:sp>
              <p:nvSpPr>
                <p:cNvPr id="202" name="Freeform 237"/>
                <p:cNvSpPr>
                  <a:spLocks/>
                </p:cNvSpPr>
                <p:nvPr/>
              </p:nvSpPr>
              <p:spPr bwMode="auto">
                <a:xfrm>
                  <a:off x="211" y="2114"/>
                  <a:ext cx="1039" cy="466"/>
                </a:xfrm>
                <a:custGeom>
                  <a:avLst/>
                  <a:gdLst>
                    <a:gd name="T0" fmla="*/ 0 w 2080"/>
                    <a:gd name="T1" fmla="*/ 76 h 932"/>
                    <a:gd name="T2" fmla="*/ 0 w 2080"/>
                    <a:gd name="T3" fmla="*/ 280 h 932"/>
                    <a:gd name="T4" fmla="*/ 1039 w 2080"/>
                    <a:gd name="T5" fmla="*/ 466 h 932"/>
                    <a:gd name="T6" fmla="*/ 1039 w 2080"/>
                    <a:gd name="T7" fmla="*/ 0 h 932"/>
                    <a:gd name="T8" fmla="*/ 0 w 2080"/>
                    <a:gd name="T9" fmla="*/ 76 h 932"/>
                    <a:gd name="T10" fmla="*/ 0 60000 65536"/>
                    <a:gd name="T11" fmla="*/ 0 60000 65536"/>
                    <a:gd name="T12" fmla="*/ 0 60000 65536"/>
                    <a:gd name="T13" fmla="*/ 0 60000 65536"/>
                    <a:gd name="T14" fmla="*/ 0 60000 65536"/>
                    <a:gd name="T15" fmla="*/ 0 w 2080"/>
                    <a:gd name="T16" fmla="*/ 0 h 932"/>
                    <a:gd name="T17" fmla="*/ 2080 w 2080"/>
                    <a:gd name="T18" fmla="*/ 932 h 932"/>
                  </a:gdLst>
                  <a:ahLst/>
                  <a:cxnLst>
                    <a:cxn ang="T10">
                      <a:pos x="T0" y="T1"/>
                    </a:cxn>
                    <a:cxn ang="T11">
                      <a:pos x="T2" y="T3"/>
                    </a:cxn>
                    <a:cxn ang="T12">
                      <a:pos x="T4" y="T5"/>
                    </a:cxn>
                    <a:cxn ang="T13">
                      <a:pos x="T6" y="T7"/>
                    </a:cxn>
                    <a:cxn ang="T14">
                      <a:pos x="T8" y="T9"/>
                    </a:cxn>
                  </a:cxnLst>
                  <a:rect l="T15" t="T16" r="T17" b="T18"/>
                  <a:pathLst>
                    <a:path w="2080" h="932">
                      <a:moveTo>
                        <a:pt x="0" y="151"/>
                      </a:moveTo>
                      <a:lnTo>
                        <a:pt x="0" y="560"/>
                      </a:lnTo>
                      <a:lnTo>
                        <a:pt x="2080" y="932"/>
                      </a:lnTo>
                      <a:lnTo>
                        <a:pt x="2080" y="0"/>
                      </a:lnTo>
                      <a:lnTo>
                        <a:pt x="0" y="151"/>
                      </a:lnTo>
                    </a:path>
                  </a:pathLst>
                </a:custGeom>
                <a:noFill/>
                <a:ln w="9525">
                  <a:solidFill>
                    <a:srgbClr val="202020"/>
                  </a:solidFill>
                  <a:round/>
                  <a:headEnd/>
                  <a:tailEnd/>
                </a:ln>
              </p:spPr>
              <p:txBody>
                <a:bodyPr/>
                <a:lstStyle/>
                <a:p>
                  <a:endParaRPr lang="en-US">
                    <a:latin typeface="+mj-lt"/>
                  </a:endParaRPr>
                </a:p>
              </p:txBody>
            </p:sp>
            <p:grpSp>
              <p:nvGrpSpPr>
                <p:cNvPr id="203" name="Group 238"/>
                <p:cNvGrpSpPr>
                  <a:grpSpLocks/>
                </p:cNvGrpSpPr>
                <p:nvPr/>
              </p:nvGrpSpPr>
              <p:grpSpPr bwMode="auto">
                <a:xfrm>
                  <a:off x="263" y="2172"/>
                  <a:ext cx="930" cy="272"/>
                  <a:chOff x="263" y="2172"/>
                  <a:chExt cx="930" cy="272"/>
                </a:xfrm>
              </p:grpSpPr>
              <p:sp>
                <p:nvSpPr>
                  <p:cNvPr id="205" name="Line 239"/>
                  <p:cNvSpPr>
                    <a:spLocks noChangeShapeType="1"/>
                  </p:cNvSpPr>
                  <p:nvPr/>
                </p:nvSpPr>
                <p:spPr bwMode="auto">
                  <a:xfrm flipV="1">
                    <a:off x="263" y="2255"/>
                    <a:ext cx="35" cy="34"/>
                  </a:xfrm>
                  <a:prstGeom prst="line">
                    <a:avLst/>
                  </a:prstGeom>
                  <a:noFill/>
                  <a:ln w="8001">
                    <a:solidFill>
                      <a:schemeClr val="accent1"/>
                    </a:solidFill>
                    <a:round/>
                    <a:headEnd/>
                    <a:tailEnd/>
                  </a:ln>
                </p:spPr>
                <p:txBody>
                  <a:bodyPr/>
                  <a:lstStyle/>
                  <a:p>
                    <a:endParaRPr lang="en-US">
                      <a:latin typeface="+mj-lt"/>
                    </a:endParaRPr>
                  </a:p>
                </p:txBody>
              </p:sp>
              <p:sp>
                <p:nvSpPr>
                  <p:cNvPr id="206" name="Line 240"/>
                  <p:cNvSpPr>
                    <a:spLocks noChangeShapeType="1"/>
                  </p:cNvSpPr>
                  <p:nvPr/>
                </p:nvSpPr>
                <p:spPr bwMode="auto">
                  <a:xfrm flipV="1">
                    <a:off x="308" y="2215"/>
                    <a:ext cx="56" cy="54"/>
                  </a:xfrm>
                  <a:prstGeom prst="line">
                    <a:avLst/>
                  </a:prstGeom>
                  <a:noFill/>
                  <a:ln w="8001">
                    <a:solidFill>
                      <a:schemeClr val="accent1"/>
                    </a:solidFill>
                    <a:round/>
                    <a:headEnd/>
                    <a:tailEnd/>
                  </a:ln>
                </p:spPr>
                <p:txBody>
                  <a:bodyPr/>
                  <a:lstStyle/>
                  <a:p>
                    <a:endParaRPr lang="en-US">
                      <a:latin typeface="+mj-lt"/>
                    </a:endParaRPr>
                  </a:p>
                </p:txBody>
              </p:sp>
              <p:sp>
                <p:nvSpPr>
                  <p:cNvPr id="207" name="Line 241"/>
                  <p:cNvSpPr>
                    <a:spLocks noChangeShapeType="1"/>
                  </p:cNvSpPr>
                  <p:nvPr/>
                </p:nvSpPr>
                <p:spPr bwMode="auto">
                  <a:xfrm flipV="1">
                    <a:off x="266" y="2304"/>
                    <a:ext cx="42" cy="40"/>
                  </a:xfrm>
                  <a:prstGeom prst="line">
                    <a:avLst/>
                  </a:prstGeom>
                  <a:noFill/>
                  <a:ln w="8001">
                    <a:solidFill>
                      <a:schemeClr val="accent1"/>
                    </a:solidFill>
                    <a:round/>
                    <a:headEnd/>
                    <a:tailEnd/>
                  </a:ln>
                </p:spPr>
                <p:txBody>
                  <a:bodyPr/>
                  <a:lstStyle/>
                  <a:p>
                    <a:endParaRPr lang="en-US">
                      <a:latin typeface="+mj-lt"/>
                    </a:endParaRPr>
                  </a:p>
                </p:txBody>
              </p:sp>
              <p:sp>
                <p:nvSpPr>
                  <p:cNvPr id="208" name="Line 242"/>
                  <p:cNvSpPr>
                    <a:spLocks noChangeShapeType="1"/>
                  </p:cNvSpPr>
                  <p:nvPr/>
                </p:nvSpPr>
                <p:spPr bwMode="auto">
                  <a:xfrm flipV="1">
                    <a:off x="313" y="2283"/>
                    <a:ext cx="42" cy="39"/>
                  </a:xfrm>
                  <a:prstGeom prst="line">
                    <a:avLst/>
                  </a:prstGeom>
                  <a:noFill/>
                  <a:ln w="8001">
                    <a:solidFill>
                      <a:schemeClr val="accent1"/>
                    </a:solidFill>
                    <a:round/>
                    <a:headEnd/>
                    <a:tailEnd/>
                  </a:ln>
                </p:spPr>
                <p:txBody>
                  <a:bodyPr/>
                  <a:lstStyle/>
                  <a:p>
                    <a:endParaRPr lang="en-US">
                      <a:latin typeface="+mj-lt"/>
                    </a:endParaRPr>
                  </a:p>
                </p:txBody>
              </p:sp>
              <p:sp>
                <p:nvSpPr>
                  <p:cNvPr id="209" name="Line 243"/>
                  <p:cNvSpPr>
                    <a:spLocks noChangeShapeType="1"/>
                  </p:cNvSpPr>
                  <p:nvPr/>
                </p:nvSpPr>
                <p:spPr bwMode="auto">
                  <a:xfrm flipV="1">
                    <a:off x="466" y="2194"/>
                    <a:ext cx="91" cy="82"/>
                  </a:xfrm>
                  <a:prstGeom prst="line">
                    <a:avLst/>
                  </a:prstGeom>
                  <a:noFill/>
                  <a:ln w="8001">
                    <a:solidFill>
                      <a:schemeClr val="accent1"/>
                    </a:solidFill>
                    <a:round/>
                    <a:headEnd/>
                    <a:tailEnd/>
                  </a:ln>
                </p:spPr>
                <p:txBody>
                  <a:bodyPr/>
                  <a:lstStyle/>
                  <a:p>
                    <a:endParaRPr lang="en-US">
                      <a:latin typeface="+mj-lt"/>
                    </a:endParaRPr>
                  </a:p>
                </p:txBody>
              </p:sp>
              <p:sp>
                <p:nvSpPr>
                  <p:cNvPr id="210" name="Line 244"/>
                  <p:cNvSpPr>
                    <a:spLocks noChangeShapeType="1"/>
                  </p:cNvSpPr>
                  <p:nvPr/>
                </p:nvSpPr>
                <p:spPr bwMode="auto">
                  <a:xfrm flipV="1">
                    <a:off x="408" y="2258"/>
                    <a:ext cx="116" cy="109"/>
                  </a:xfrm>
                  <a:prstGeom prst="line">
                    <a:avLst/>
                  </a:prstGeom>
                  <a:noFill/>
                  <a:ln w="8001">
                    <a:solidFill>
                      <a:schemeClr val="accent1"/>
                    </a:solidFill>
                    <a:round/>
                    <a:headEnd/>
                    <a:tailEnd/>
                  </a:ln>
                </p:spPr>
                <p:txBody>
                  <a:bodyPr/>
                  <a:lstStyle/>
                  <a:p>
                    <a:endParaRPr lang="en-US">
                      <a:latin typeface="+mj-lt"/>
                    </a:endParaRPr>
                  </a:p>
                </p:txBody>
              </p:sp>
              <p:sp>
                <p:nvSpPr>
                  <p:cNvPr id="211" name="Line 245"/>
                  <p:cNvSpPr>
                    <a:spLocks noChangeShapeType="1"/>
                  </p:cNvSpPr>
                  <p:nvPr/>
                </p:nvSpPr>
                <p:spPr bwMode="auto">
                  <a:xfrm flipV="1">
                    <a:off x="489" y="2228"/>
                    <a:ext cx="86" cy="82"/>
                  </a:xfrm>
                  <a:prstGeom prst="line">
                    <a:avLst/>
                  </a:prstGeom>
                  <a:noFill/>
                  <a:ln w="8001">
                    <a:solidFill>
                      <a:schemeClr val="accent1"/>
                    </a:solidFill>
                    <a:round/>
                    <a:headEnd/>
                    <a:tailEnd/>
                  </a:ln>
                </p:spPr>
                <p:txBody>
                  <a:bodyPr/>
                  <a:lstStyle/>
                  <a:p>
                    <a:endParaRPr lang="en-US">
                      <a:latin typeface="+mj-lt"/>
                    </a:endParaRPr>
                  </a:p>
                </p:txBody>
              </p:sp>
              <p:sp>
                <p:nvSpPr>
                  <p:cNvPr id="212" name="Line 246"/>
                  <p:cNvSpPr>
                    <a:spLocks noChangeShapeType="1"/>
                  </p:cNvSpPr>
                  <p:nvPr/>
                </p:nvSpPr>
                <p:spPr bwMode="auto">
                  <a:xfrm flipV="1">
                    <a:off x="361" y="2292"/>
                    <a:ext cx="47" cy="45"/>
                  </a:xfrm>
                  <a:prstGeom prst="line">
                    <a:avLst/>
                  </a:prstGeom>
                  <a:noFill/>
                  <a:ln w="8001">
                    <a:solidFill>
                      <a:schemeClr val="accent1"/>
                    </a:solidFill>
                    <a:round/>
                    <a:headEnd/>
                    <a:tailEnd/>
                  </a:ln>
                </p:spPr>
                <p:txBody>
                  <a:bodyPr/>
                  <a:lstStyle/>
                  <a:p>
                    <a:endParaRPr lang="en-US">
                      <a:latin typeface="+mj-lt"/>
                    </a:endParaRPr>
                  </a:p>
                </p:txBody>
              </p:sp>
              <p:sp>
                <p:nvSpPr>
                  <p:cNvPr id="213" name="Line 247"/>
                  <p:cNvSpPr>
                    <a:spLocks noChangeShapeType="1"/>
                  </p:cNvSpPr>
                  <p:nvPr/>
                </p:nvSpPr>
                <p:spPr bwMode="auto">
                  <a:xfrm flipV="1">
                    <a:off x="644" y="2172"/>
                    <a:ext cx="79" cy="65"/>
                  </a:xfrm>
                  <a:prstGeom prst="line">
                    <a:avLst/>
                  </a:prstGeom>
                  <a:noFill/>
                  <a:ln w="8001">
                    <a:solidFill>
                      <a:schemeClr val="accent1"/>
                    </a:solidFill>
                    <a:round/>
                    <a:headEnd/>
                    <a:tailEnd/>
                  </a:ln>
                </p:spPr>
                <p:txBody>
                  <a:bodyPr/>
                  <a:lstStyle/>
                  <a:p>
                    <a:endParaRPr lang="en-US">
                      <a:latin typeface="+mj-lt"/>
                    </a:endParaRPr>
                  </a:p>
                </p:txBody>
              </p:sp>
              <p:sp>
                <p:nvSpPr>
                  <p:cNvPr id="214" name="Line 248"/>
                  <p:cNvSpPr>
                    <a:spLocks noChangeShapeType="1"/>
                  </p:cNvSpPr>
                  <p:nvPr/>
                </p:nvSpPr>
                <p:spPr bwMode="auto">
                  <a:xfrm flipV="1">
                    <a:off x="547" y="2295"/>
                    <a:ext cx="66" cy="66"/>
                  </a:xfrm>
                  <a:prstGeom prst="line">
                    <a:avLst/>
                  </a:prstGeom>
                  <a:noFill/>
                  <a:ln w="8001">
                    <a:solidFill>
                      <a:schemeClr val="accent1"/>
                    </a:solidFill>
                    <a:round/>
                    <a:headEnd/>
                    <a:tailEnd/>
                  </a:ln>
                </p:spPr>
                <p:txBody>
                  <a:bodyPr/>
                  <a:lstStyle/>
                  <a:p>
                    <a:endParaRPr lang="en-US">
                      <a:latin typeface="+mj-lt"/>
                    </a:endParaRPr>
                  </a:p>
                </p:txBody>
              </p:sp>
              <p:sp>
                <p:nvSpPr>
                  <p:cNvPr id="215" name="Line 249"/>
                  <p:cNvSpPr>
                    <a:spLocks noChangeShapeType="1"/>
                  </p:cNvSpPr>
                  <p:nvPr/>
                </p:nvSpPr>
                <p:spPr bwMode="auto">
                  <a:xfrm flipV="1">
                    <a:off x="614" y="2228"/>
                    <a:ext cx="100" cy="94"/>
                  </a:xfrm>
                  <a:prstGeom prst="line">
                    <a:avLst/>
                  </a:prstGeom>
                  <a:noFill/>
                  <a:ln w="8001">
                    <a:solidFill>
                      <a:schemeClr val="accent1"/>
                    </a:solidFill>
                    <a:round/>
                    <a:headEnd/>
                    <a:tailEnd/>
                  </a:ln>
                </p:spPr>
                <p:txBody>
                  <a:bodyPr/>
                  <a:lstStyle/>
                  <a:p>
                    <a:endParaRPr lang="en-US">
                      <a:latin typeface="+mj-lt"/>
                    </a:endParaRPr>
                  </a:p>
                </p:txBody>
              </p:sp>
              <p:sp>
                <p:nvSpPr>
                  <p:cNvPr id="216" name="Line 250"/>
                  <p:cNvSpPr>
                    <a:spLocks noChangeShapeType="1"/>
                  </p:cNvSpPr>
                  <p:nvPr/>
                </p:nvSpPr>
                <p:spPr bwMode="auto">
                  <a:xfrm flipV="1">
                    <a:off x="629" y="2343"/>
                    <a:ext cx="61" cy="54"/>
                  </a:xfrm>
                  <a:prstGeom prst="line">
                    <a:avLst/>
                  </a:prstGeom>
                  <a:noFill/>
                  <a:ln w="8001">
                    <a:solidFill>
                      <a:schemeClr val="accent1"/>
                    </a:solidFill>
                    <a:round/>
                    <a:headEnd/>
                    <a:tailEnd/>
                  </a:ln>
                </p:spPr>
                <p:txBody>
                  <a:bodyPr/>
                  <a:lstStyle/>
                  <a:p>
                    <a:endParaRPr lang="en-US">
                      <a:latin typeface="+mj-lt"/>
                    </a:endParaRPr>
                  </a:p>
                </p:txBody>
              </p:sp>
              <p:sp>
                <p:nvSpPr>
                  <p:cNvPr id="217" name="Line 251"/>
                  <p:cNvSpPr>
                    <a:spLocks noChangeShapeType="1"/>
                  </p:cNvSpPr>
                  <p:nvPr/>
                </p:nvSpPr>
                <p:spPr bwMode="auto">
                  <a:xfrm flipV="1">
                    <a:off x="717" y="2254"/>
                    <a:ext cx="99" cy="94"/>
                  </a:xfrm>
                  <a:prstGeom prst="line">
                    <a:avLst/>
                  </a:prstGeom>
                  <a:noFill/>
                  <a:ln w="8001">
                    <a:solidFill>
                      <a:schemeClr val="accent1"/>
                    </a:solidFill>
                    <a:round/>
                    <a:headEnd/>
                    <a:tailEnd/>
                  </a:ln>
                </p:spPr>
                <p:txBody>
                  <a:bodyPr/>
                  <a:lstStyle/>
                  <a:p>
                    <a:endParaRPr lang="en-US">
                      <a:latin typeface="+mj-lt"/>
                    </a:endParaRPr>
                  </a:p>
                </p:txBody>
              </p:sp>
              <p:sp>
                <p:nvSpPr>
                  <p:cNvPr id="218" name="Line 252"/>
                  <p:cNvSpPr>
                    <a:spLocks noChangeShapeType="1"/>
                  </p:cNvSpPr>
                  <p:nvPr/>
                </p:nvSpPr>
                <p:spPr bwMode="auto">
                  <a:xfrm flipV="1">
                    <a:off x="816" y="2190"/>
                    <a:ext cx="90" cy="88"/>
                  </a:xfrm>
                  <a:prstGeom prst="line">
                    <a:avLst/>
                  </a:prstGeom>
                  <a:noFill/>
                  <a:ln w="8001">
                    <a:solidFill>
                      <a:schemeClr val="accent1"/>
                    </a:solidFill>
                    <a:round/>
                    <a:headEnd/>
                    <a:tailEnd/>
                  </a:ln>
                </p:spPr>
                <p:txBody>
                  <a:bodyPr/>
                  <a:lstStyle/>
                  <a:p>
                    <a:endParaRPr lang="en-US">
                      <a:latin typeface="+mj-lt"/>
                    </a:endParaRPr>
                  </a:p>
                </p:txBody>
              </p:sp>
              <p:sp>
                <p:nvSpPr>
                  <p:cNvPr id="219" name="Line 253"/>
                  <p:cNvSpPr>
                    <a:spLocks noChangeShapeType="1"/>
                  </p:cNvSpPr>
                  <p:nvPr/>
                </p:nvSpPr>
                <p:spPr bwMode="auto">
                  <a:xfrm flipV="1">
                    <a:off x="737" y="2219"/>
                    <a:ext cx="88" cy="85"/>
                  </a:xfrm>
                  <a:prstGeom prst="line">
                    <a:avLst/>
                  </a:prstGeom>
                  <a:noFill/>
                  <a:ln w="8001">
                    <a:solidFill>
                      <a:schemeClr val="accent1"/>
                    </a:solidFill>
                    <a:round/>
                    <a:headEnd/>
                    <a:tailEnd/>
                  </a:ln>
                </p:spPr>
                <p:txBody>
                  <a:bodyPr/>
                  <a:lstStyle/>
                  <a:p>
                    <a:endParaRPr lang="en-US">
                      <a:latin typeface="+mj-lt"/>
                    </a:endParaRPr>
                  </a:p>
                </p:txBody>
              </p:sp>
              <p:sp>
                <p:nvSpPr>
                  <p:cNvPr id="220" name="Line 254"/>
                  <p:cNvSpPr>
                    <a:spLocks noChangeShapeType="1"/>
                  </p:cNvSpPr>
                  <p:nvPr/>
                </p:nvSpPr>
                <p:spPr bwMode="auto">
                  <a:xfrm flipV="1">
                    <a:off x="686" y="2333"/>
                    <a:ext cx="84" cy="74"/>
                  </a:xfrm>
                  <a:prstGeom prst="line">
                    <a:avLst/>
                  </a:prstGeom>
                  <a:noFill/>
                  <a:ln w="8001">
                    <a:solidFill>
                      <a:schemeClr val="accent1"/>
                    </a:solidFill>
                    <a:round/>
                    <a:headEnd/>
                    <a:tailEnd/>
                  </a:ln>
                </p:spPr>
                <p:txBody>
                  <a:bodyPr/>
                  <a:lstStyle/>
                  <a:p>
                    <a:endParaRPr lang="en-US">
                      <a:latin typeface="+mj-lt"/>
                    </a:endParaRPr>
                  </a:p>
                </p:txBody>
              </p:sp>
              <p:sp>
                <p:nvSpPr>
                  <p:cNvPr id="221" name="Line 255"/>
                  <p:cNvSpPr>
                    <a:spLocks noChangeShapeType="1"/>
                  </p:cNvSpPr>
                  <p:nvPr/>
                </p:nvSpPr>
                <p:spPr bwMode="auto">
                  <a:xfrm flipV="1">
                    <a:off x="891" y="2174"/>
                    <a:ext cx="104" cy="104"/>
                  </a:xfrm>
                  <a:prstGeom prst="line">
                    <a:avLst/>
                  </a:prstGeom>
                  <a:noFill/>
                  <a:ln w="8001">
                    <a:solidFill>
                      <a:schemeClr val="accent1"/>
                    </a:solidFill>
                    <a:round/>
                    <a:headEnd/>
                    <a:tailEnd/>
                  </a:ln>
                </p:spPr>
                <p:txBody>
                  <a:bodyPr/>
                  <a:lstStyle/>
                  <a:p>
                    <a:endParaRPr lang="en-US">
                      <a:latin typeface="+mj-lt"/>
                    </a:endParaRPr>
                  </a:p>
                </p:txBody>
              </p:sp>
              <p:sp>
                <p:nvSpPr>
                  <p:cNvPr id="222" name="Line 256"/>
                  <p:cNvSpPr>
                    <a:spLocks noChangeShapeType="1"/>
                  </p:cNvSpPr>
                  <p:nvPr/>
                </p:nvSpPr>
                <p:spPr bwMode="auto">
                  <a:xfrm flipV="1">
                    <a:off x="845" y="2244"/>
                    <a:ext cx="117" cy="121"/>
                  </a:xfrm>
                  <a:prstGeom prst="line">
                    <a:avLst/>
                  </a:prstGeom>
                  <a:noFill/>
                  <a:ln w="8001">
                    <a:solidFill>
                      <a:schemeClr val="accent1"/>
                    </a:solidFill>
                    <a:round/>
                    <a:headEnd/>
                    <a:tailEnd/>
                  </a:ln>
                </p:spPr>
                <p:txBody>
                  <a:bodyPr/>
                  <a:lstStyle/>
                  <a:p>
                    <a:endParaRPr lang="en-US">
                      <a:latin typeface="+mj-lt"/>
                    </a:endParaRPr>
                  </a:p>
                </p:txBody>
              </p:sp>
              <p:sp>
                <p:nvSpPr>
                  <p:cNvPr id="223" name="Line 257"/>
                  <p:cNvSpPr>
                    <a:spLocks noChangeShapeType="1"/>
                  </p:cNvSpPr>
                  <p:nvPr/>
                </p:nvSpPr>
                <p:spPr bwMode="auto">
                  <a:xfrm flipV="1">
                    <a:off x="813" y="2343"/>
                    <a:ext cx="102" cy="101"/>
                  </a:xfrm>
                  <a:prstGeom prst="line">
                    <a:avLst/>
                  </a:prstGeom>
                  <a:noFill/>
                  <a:ln w="8001">
                    <a:solidFill>
                      <a:schemeClr val="accent1"/>
                    </a:solidFill>
                    <a:round/>
                    <a:headEnd/>
                    <a:tailEnd/>
                  </a:ln>
                </p:spPr>
                <p:txBody>
                  <a:bodyPr/>
                  <a:lstStyle/>
                  <a:p>
                    <a:endParaRPr lang="en-US">
                      <a:latin typeface="+mj-lt"/>
                    </a:endParaRPr>
                  </a:p>
                </p:txBody>
              </p:sp>
              <p:sp>
                <p:nvSpPr>
                  <p:cNvPr id="224" name="Line 258"/>
                  <p:cNvSpPr>
                    <a:spLocks noChangeShapeType="1"/>
                  </p:cNvSpPr>
                  <p:nvPr/>
                </p:nvSpPr>
                <p:spPr bwMode="auto">
                  <a:xfrm flipV="1">
                    <a:off x="908" y="2283"/>
                    <a:ext cx="91" cy="89"/>
                  </a:xfrm>
                  <a:prstGeom prst="line">
                    <a:avLst/>
                  </a:prstGeom>
                  <a:noFill/>
                  <a:ln w="8001">
                    <a:solidFill>
                      <a:schemeClr val="accent1"/>
                    </a:solidFill>
                    <a:round/>
                    <a:headEnd/>
                    <a:tailEnd/>
                  </a:ln>
                </p:spPr>
                <p:txBody>
                  <a:bodyPr/>
                  <a:lstStyle/>
                  <a:p>
                    <a:endParaRPr lang="en-US">
                      <a:latin typeface="+mj-lt"/>
                    </a:endParaRPr>
                  </a:p>
                </p:txBody>
              </p:sp>
              <p:sp>
                <p:nvSpPr>
                  <p:cNvPr id="225" name="Line 259"/>
                  <p:cNvSpPr>
                    <a:spLocks noChangeShapeType="1"/>
                  </p:cNvSpPr>
                  <p:nvPr/>
                </p:nvSpPr>
                <p:spPr bwMode="auto">
                  <a:xfrm flipV="1">
                    <a:off x="1056" y="2221"/>
                    <a:ext cx="78" cy="80"/>
                  </a:xfrm>
                  <a:prstGeom prst="line">
                    <a:avLst/>
                  </a:prstGeom>
                  <a:noFill/>
                  <a:ln w="8001">
                    <a:solidFill>
                      <a:schemeClr val="accent1"/>
                    </a:solidFill>
                    <a:round/>
                    <a:headEnd/>
                    <a:tailEnd/>
                  </a:ln>
                </p:spPr>
                <p:txBody>
                  <a:bodyPr/>
                  <a:lstStyle/>
                  <a:p>
                    <a:endParaRPr lang="en-US">
                      <a:latin typeface="+mj-lt"/>
                    </a:endParaRPr>
                  </a:p>
                </p:txBody>
              </p:sp>
              <p:sp>
                <p:nvSpPr>
                  <p:cNvPr id="226" name="Line 260"/>
                  <p:cNvSpPr>
                    <a:spLocks noChangeShapeType="1"/>
                  </p:cNvSpPr>
                  <p:nvPr/>
                </p:nvSpPr>
                <p:spPr bwMode="auto">
                  <a:xfrm flipV="1">
                    <a:off x="1030" y="2363"/>
                    <a:ext cx="72" cy="70"/>
                  </a:xfrm>
                  <a:prstGeom prst="line">
                    <a:avLst/>
                  </a:prstGeom>
                  <a:noFill/>
                  <a:ln w="8001">
                    <a:solidFill>
                      <a:schemeClr val="accent1"/>
                    </a:solidFill>
                    <a:round/>
                    <a:headEnd/>
                    <a:tailEnd/>
                  </a:ln>
                </p:spPr>
                <p:txBody>
                  <a:bodyPr/>
                  <a:lstStyle/>
                  <a:p>
                    <a:endParaRPr lang="en-US">
                      <a:latin typeface="+mj-lt"/>
                    </a:endParaRPr>
                  </a:p>
                </p:txBody>
              </p:sp>
              <p:sp>
                <p:nvSpPr>
                  <p:cNvPr id="227" name="Line 261"/>
                  <p:cNvSpPr>
                    <a:spLocks noChangeShapeType="1"/>
                  </p:cNvSpPr>
                  <p:nvPr/>
                </p:nvSpPr>
                <p:spPr bwMode="auto">
                  <a:xfrm flipV="1">
                    <a:off x="1110" y="2296"/>
                    <a:ext cx="83" cy="88"/>
                  </a:xfrm>
                  <a:prstGeom prst="line">
                    <a:avLst/>
                  </a:prstGeom>
                  <a:noFill/>
                  <a:ln w="8001">
                    <a:solidFill>
                      <a:schemeClr val="accent1"/>
                    </a:solidFill>
                    <a:round/>
                    <a:headEnd/>
                    <a:tailEnd/>
                  </a:ln>
                </p:spPr>
                <p:txBody>
                  <a:bodyPr/>
                  <a:lstStyle/>
                  <a:p>
                    <a:endParaRPr lang="en-US">
                      <a:latin typeface="+mj-lt"/>
                    </a:endParaRPr>
                  </a:p>
                </p:txBody>
              </p:sp>
            </p:grpSp>
            <p:sp>
              <p:nvSpPr>
                <p:cNvPr id="204" name="Line 262"/>
                <p:cNvSpPr>
                  <a:spLocks noChangeShapeType="1"/>
                </p:cNvSpPr>
                <p:nvPr/>
              </p:nvSpPr>
              <p:spPr bwMode="auto">
                <a:xfrm>
                  <a:off x="472" y="2170"/>
                  <a:ext cx="0" cy="272"/>
                </a:xfrm>
                <a:prstGeom prst="line">
                  <a:avLst/>
                </a:prstGeom>
                <a:noFill/>
                <a:ln w="9525">
                  <a:solidFill>
                    <a:srgbClr val="404040"/>
                  </a:solidFill>
                  <a:round/>
                  <a:headEnd/>
                  <a:tailEnd/>
                </a:ln>
              </p:spPr>
              <p:txBody>
                <a:bodyPr/>
                <a:lstStyle/>
                <a:p>
                  <a:endParaRPr lang="en-US">
                    <a:latin typeface="+mj-lt"/>
                  </a:endParaRPr>
                </a:p>
              </p:txBody>
            </p:sp>
          </p:grpSp>
        </p:grpSp>
        <p:grpSp>
          <p:nvGrpSpPr>
            <p:cNvPr id="133" name="Group 263"/>
            <p:cNvGrpSpPr>
              <a:grpSpLocks/>
            </p:cNvGrpSpPr>
            <p:nvPr/>
          </p:nvGrpSpPr>
          <p:grpSpPr bwMode="auto">
            <a:xfrm>
              <a:off x="6091993" y="1498785"/>
              <a:ext cx="1145070" cy="722675"/>
              <a:chOff x="1325" y="2031"/>
              <a:chExt cx="1144" cy="722"/>
            </a:xfrm>
          </p:grpSpPr>
          <p:sp>
            <p:nvSpPr>
              <p:cNvPr id="134" name="Freeform 264"/>
              <p:cNvSpPr>
                <a:spLocks/>
              </p:cNvSpPr>
              <p:nvPr/>
            </p:nvSpPr>
            <p:spPr bwMode="auto">
              <a:xfrm>
                <a:off x="1325" y="2031"/>
                <a:ext cx="1144" cy="722"/>
              </a:xfrm>
              <a:custGeom>
                <a:avLst/>
                <a:gdLst>
                  <a:gd name="T0" fmla="*/ 0 w 2286"/>
                  <a:gd name="T1" fmla="*/ 0 h 1444"/>
                  <a:gd name="T2" fmla="*/ 0 w 2286"/>
                  <a:gd name="T3" fmla="*/ 722 h 1444"/>
                  <a:gd name="T4" fmla="*/ 1144 w 2286"/>
                  <a:gd name="T5" fmla="*/ 425 h 1444"/>
                  <a:gd name="T6" fmla="*/ 1144 w 2286"/>
                  <a:gd name="T7" fmla="*/ 130 h 1444"/>
                  <a:gd name="T8" fmla="*/ 0 w 2286"/>
                  <a:gd name="T9" fmla="*/ 0 h 1444"/>
                  <a:gd name="T10" fmla="*/ 0 60000 65536"/>
                  <a:gd name="T11" fmla="*/ 0 60000 65536"/>
                  <a:gd name="T12" fmla="*/ 0 60000 65536"/>
                  <a:gd name="T13" fmla="*/ 0 60000 65536"/>
                  <a:gd name="T14" fmla="*/ 0 60000 65536"/>
                  <a:gd name="T15" fmla="*/ 0 w 2286"/>
                  <a:gd name="T16" fmla="*/ 0 h 1444"/>
                  <a:gd name="T17" fmla="*/ 2286 w 2286"/>
                  <a:gd name="T18" fmla="*/ 1444 h 1444"/>
                </a:gdLst>
                <a:ahLst/>
                <a:cxnLst>
                  <a:cxn ang="T10">
                    <a:pos x="T0" y="T1"/>
                  </a:cxn>
                  <a:cxn ang="T11">
                    <a:pos x="T2" y="T3"/>
                  </a:cxn>
                  <a:cxn ang="T12">
                    <a:pos x="T4" y="T5"/>
                  </a:cxn>
                  <a:cxn ang="T13">
                    <a:pos x="T6" y="T7"/>
                  </a:cxn>
                  <a:cxn ang="T14">
                    <a:pos x="T8" y="T9"/>
                  </a:cxn>
                </a:cxnLst>
                <a:rect l="T15" t="T16" r="T17" b="T18"/>
                <a:pathLst>
                  <a:path w="2286" h="1444">
                    <a:moveTo>
                      <a:pt x="0" y="0"/>
                    </a:moveTo>
                    <a:lnTo>
                      <a:pt x="0" y="1444"/>
                    </a:lnTo>
                    <a:lnTo>
                      <a:pt x="2286" y="851"/>
                    </a:lnTo>
                    <a:lnTo>
                      <a:pt x="2286" y="259"/>
                    </a:lnTo>
                    <a:lnTo>
                      <a:pt x="0" y="0"/>
                    </a:lnTo>
                    <a:close/>
                  </a:path>
                </a:pathLst>
              </a:custGeom>
              <a:solidFill>
                <a:srgbClr val="FF9900"/>
              </a:solidFill>
              <a:ln w="9525">
                <a:solidFill>
                  <a:srgbClr val="FFCC00"/>
                </a:solidFill>
                <a:round/>
                <a:headEnd/>
                <a:tailEnd/>
              </a:ln>
            </p:spPr>
            <p:txBody>
              <a:bodyPr/>
              <a:lstStyle/>
              <a:p>
                <a:endParaRPr lang="en-US">
                  <a:latin typeface="+mj-lt"/>
                </a:endParaRPr>
              </a:p>
            </p:txBody>
          </p:sp>
          <p:sp>
            <p:nvSpPr>
              <p:cNvPr id="135" name="Freeform 265"/>
              <p:cNvSpPr>
                <a:spLocks/>
              </p:cNvSpPr>
              <p:nvPr/>
            </p:nvSpPr>
            <p:spPr bwMode="auto">
              <a:xfrm>
                <a:off x="2092" y="2320"/>
                <a:ext cx="141" cy="223"/>
              </a:xfrm>
              <a:custGeom>
                <a:avLst/>
                <a:gdLst>
                  <a:gd name="T0" fmla="*/ 0 w 280"/>
                  <a:gd name="T1" fmla="*/ 223 h 446"/>
                  <a:gd name="T2" fmla="*/ 0 w 280"/>
                  <a:gd name="T3" fmla="*/ 8 h 446"/>
                  <a:gd name="T4" fmla="*/ 141 w 280"/>
                  <a:gd name="T5" fmla="*/ 0 h 446"/>
                  <a:gd name="T6" fmla="*/ 141 w 280"/>
                  <a:gd name="T7" fmla="*/ 188 h 446"/>
                  <a:gd name="T8" fmla="*/ 0 w 280"/>
                  <a:gd name="T9" fmla="*/ 223 h 446"/>
                  <a:gd name="T10" fmla="*/ 0 60000 65536"/>
                  <a:gd name="T11" fmla="*/ 0 60000 65536"/>
                  <a:gd name="T12" fmla="*/ 0 60000 65536"/>
                  <a:gd name="T13" fmla="*/ 0 60000 65536"/>
                  <a:gd name="T14" fmla="*/ 0 60000 65536"/>
                  <a:gd name="T15" fmla="*/ 0 w 280"/>
                  <a:gd name="T16" fmla="*/ 0 h 446"/>
                  <a:gd name="T17" fmla="*/ 280 w 280"/>
                  <a:gd name="T18" fmla="*/ 446 h 446"/>
                </a:gdLst>
                <a:ahLst/>
                <a:cxnLst>
                  <a:cxn ang="T10">
                    <a:pos x="T0" y="T1"/>
                  </a:cxn>
                  <a:cxn ang="T11">
                    <a:pos x="T2" y="T3"/>
                  </a:cxn>
                  <a:cxn ang="T12">
                    <a:pos x="T4" y="T5"/>
                  </a:cxn>
                  <a:cxn ang="T13">
                    <a:pos x="T6" y="T7"/>
                  </a:cxn>
                  <a:cxn ang="T14">
                    <a:pos x="T8" y="T9"/>
                  </a:cxn>
                </a:cxnLst>
                <a:rect l="T15" t="T16" r="T17" b="T18"/>
                <a:pathLst>
                  <a:path w="280" h="446">
                    <a:moveTo>
                      <a:pt x="0" y="446"/>
                    </a:moveTo>
                    <a:lnTo>
                      <a:pt x="0" y="16"/>
                    </a:lnTo>
                    <a:lnTo>
                      <a:pt x="280" y="0"/>
                    </a:lnTo>
                    <a:lnTo>
                      <a:pt x="280" y="376"/>
                    </a:lnTo>
                    <a:lnTo>
                      <a:pt x="0" y="446"/>
                    </a:lnTo>
                    <a:close/>
                  </a:path>
                </a:pathLst>
              </a:custGeom>
              <a:pattFill prst="weave">
                <a:fgClr>
                  <a:schemeClr val="bg2"/>
                </a:fgClr>
                <a:bgClr>
                  <a:srgbClr val="333333"/>
                </a:bgClr>
              </a:pattFill>
              <a:ln w="9525">
                <a:noFill/>
                <a:round/>
                <a:headEnd/>
                <a:tailEnd/>
              </a:ln>
            </p:spPr>
            <p:txBody>
              <a:bodyPr/>
              <a:lstStyle/>
              <a:p>
                <a:endParaRPr lang="en-US">
                  <a:latin typeface="+mj-lt"/>
                </a:endParaRPr>
              </a:p>
            </p:txBody>
          </p:sp>
          <p:grpSp>
            <p:nvGrpSpPr>
              <p:cNvPr id="136" name="Group 266"/>
              <p:cNvGrpSpPr>
                <a:grpSpLocks/>
              </p:cNvGrpSpPr>
              <p:nvPr/>
            </p:nvGrpSpPr>
            <p:grpSpPr bwMode="auto">
              <a:xfrm>
                <a:off x="2280" y="2208"/>
                <a:ext cx="67" cy="149"/>
                <a:chOff x="2280" y="2208"/>
                <a:chExt cx="67" cy="149"/>
              </a:xfrm>
            </p:grpSpPr>
            <p:sp>
              <p:nvSpPr>
                <p:cNvPr id="168" name="Freeform 267"/>
                <p:cNvSpPr>
                  <a:spLocks/>
                </p:cNvSpPr>
                <p:nvPr/>
              </p:nvSpPr>
              <p:spPr bwMode="auto">
                <a:xfrm>
                  <a:off x="2280" y="2208"/>
                  <a:ext cx="67" cy="149"/>
                </a:xfrm>
                <a:custGeom>
                  <a:avLst/>
                  <a:gdLst>
                    <a:gd name="T0" fmla="*/ 0 w 134"/>
                    <a:gd name="T1" fmla="*/ 0 h 298"/>
                    <a:gd name="T2" fmla="*/ 67 w 134"/>
                    <a:gd name="T3" fmla="*/ 4 h 298"/>
                    <a:gd name="T4" fmla="*/ 67 w 134"/>
                    <a:gd name="T5" fmla="*/ 146 h 298"/>
                    <a:gd name="T6" fmla="*/ 0 w 134"/>
                    <a:gd name="T7" fmla="*/ 149 h 298"/>
                    <a:gd name="T8" fmla="*/ 0 w 134"/>
                    <a:gd name="T9" fmla="*/ 0 h 298"/>
                    <a:gd name="T10" fmla="*/ 0 60000 65536"/>
                    <a:gd name="T11" fmla="*/ 0 60000 65536"/>
                    <a:gd name="T12" fmla="*/ 0 60000 65536"/>
                    <a:gd name="T13" fmla="*/ 0 60000 65536"/>
                    <a:gd name="T14" fmla="*/ 0 60000 65536"/>
                    <a:gd name="T15" fmla="*/ 0 w 134"/>
                    <a:gd name="T16" fmla="*/ 0 h 298"/>
                    <a:gd name="T17" fmla="*/ 134 w 134"/>
                    <a:gd name="T18" fmla="*/ 298 h 298"/>
                  </a:gdLst>
                  <a:ahLst/>
                  <a:cxnLst>
                    <a:cxn ang="T10">
                      <a:pos x="T0" y="T1"/>
                    </a:cxn>
                    <a:cxn ang="T11">
                      <a:pos x="T2" y="T3"/>
                    </a:cxn>
                    <a:cxn ang="T12">
                      <a:pos x="T4" y="T5"/>
                    </a:cxn>
                    <a:cxn ang="T13">
                      <a:pos x="T6" y="T7"/>
                    </a:cxn>
                    <a:cxn ang="T14">
                      <a:pos x="T8" y="T9"/>
                    </a:cxn>
                  </a:cxnLst>
                  <a:rect l="T15" t="T16" r="T17" b="T18"/>
                  <a:pathLst>
                    <a:path w="134" h="298">
                      <a:moveTo>
                        <a:pt x="0" y="0"/>
                      </a:moveTo>
                      <a:lnTo>
                        <a:pt x="134" y="8"/>
                      </a:lnTo>
                      <a:lnTo>
                        <a:pt x="134" y="291"/>
                      </a:lnTo>
                      <a:lnTo>
                        <a:pt x="0" y="298"/>
                      </a:lnTo>
                      <a:lnTo>
                        <a:pt x="0" y="0"/>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169" name="Line 268"/>
                <p:cNvSpPr>
                  <a:spLocks noChangeShapeType="1"/>
                </p:cNvSpPr>
                <p:nvPr/>
              </p:nvSpPr>
              <p:spPr bwMode="auto">
                <a:xfrm flipV="1">
                  <a:off x="2298" y="2271"/>
                  <a:ext cx="23" cy="26"/>
                </a:xfrm>
                <a:prstGeom prst="line">
                  <a:avLst/>
                </a:prstGeom>
                <a:noFill/>
                <a:ln w="3175">
                  <a:solidFill>
                    <a:srgbClr val="7485A4"/>
                  </a:solidFill>
                  <a:round/>
                  <a:headEnd/>
                  <a:tailEnd/>
                </a:ln>
              </p:spPr>
              <p:txBody>
                <a:bodyPr/>
                <a:lstStyle/>
                <a:p>
                  <a:endParaRPr lang="en-US">
                    <a:latin typeface="+mj-lt"/>
                  </a:endParaRPr>
                </a:p>
              </p:txBody>
            </p:sp>
            <p:sp>
              <p:nvSpPr>
                <p:cNvPr id="170" name="Line 269"/>
                <p:cNvSpPr>
                  <a:spLocks noChangeShapeType="1"/>
                </p:cNvSpPr>
                <p:nvPr/>
              </p:nvSpPr>
              <p:spPr bwMode="auto">
                <a:xfrm flipV="1">
                  <a:off x="2292" y="2293"/>
                  <a:ext cx="29" cy="31"/>
                </a:xfrm>
                <a:prstGeom prst="line">
                  <a:avLst/>
                </a:prstGeom>
                <a:noFill/>
                <a:ln w="3175">
                  <a:solidFill>
                    <a:srgbClr val="7485A4"/>
                  </a:solidFill>
                  <a:round/>
                  <a:headEnd/>
                  <a:tailEnd/>
                </a:ln>
              </p:spPr>
              <p:txBody>
                <a:bodyPr/>
                <a:lstStyle/>
                <a:p>
                  <a:endParaRPr lang="en-US">
                    <a:latin typeface="+mj-lt"/>
                  </a:endParaRPr>
                </a:p>
              </p:txBody>
            </p:sp>
            <p:sp>
              <p:nvSpPr>
                <p:cNvPr id="171" name="Line 270"/>
                <p:cNvSpPr>
                  <a:spLocks noChangeShapeType="1"/>
                </p:cNvSpPr>
                <p:nvPr/>
              </p:nvSpPr>
              <p:spPr bwMode="auto">
                <a:xfrm flipV="1">
                  <a:off x="2321" y="2266"/>
                  <a:ext cx="16" cy="19"/>
                </a:xfrm>
                <a:prstGeom prst="line">
                  <a:avLst/>
                </a:prstGeom>
                <a:noFill/>
                <a:ln w="3175">
                  <a:solidFill>
                    <a:srgbClr val="7485A4"/>
                  </a:solidFill>
                  <a:round/>
                  <a:headEnd/>
                  <a:tailEnd/>
                </a:ln>
              </p:spPr>
              <p:txBody>
                <a:bodyPr/>
                <a:lstStyle/>
                <a:p>
                  <a:endParaRPr lang="en-US">
                    <a:latin typeface="+mj-lt"/>
                  </a:endParaRPr>
                </a:p>
              </p:txBody>
            </p:sp>
            <p:sp>
              <p:nvSpPr>
                <p:cNvPr id="172" name="Line 271"/>
                <p:cNvSpPr>
                  <a:spLocks noChangeShapeType="1"/>
                </p:cNvSpPr>
                <p:nvPr/>
              </p:nvSpPr>
              <p:spPr bwMode="auto">
                <a:xfrm>
                  <a:off x="2280" y="2257"/>
                  <a:ext cx="67" cy="2"/>
                </a:xfrm>
                <a:prstGeom prst="line">
                  <a:avLst/>
                </a:prstGeom>
                <a:noFill/>
                <a:ln w="6350">
                  <a:solidFill>
                    <a:srgbClr val="C0C0C0"/>
                  </a:solidFill>
                  <a:round/>
                  <a:headEnd/>
                  <a:tailEnd/>
                </a:ln>
              </p:spPr>
              <p:txBody>
                <a:bodyPr/>
                <a:lstStyle/>
                <a:p>
                  <a:endParaRPr lang="en-US">
                    <a:latin typeface="+mj-lt"/>
                  </a:endParaRPr>
                </a:p>
              </p:txBody>
            </p:sp>
            <p:sp>
              <p:nvSpPr>
                <p:cNvPr id="173" name="Line 272"/>
                <p:cNvSpPr>
                  <a:spLocks noChangeShapeType="1"/>
                </p:cNvSpPr>
                <p:nvPr/>
              </p:nvSpPr>
              <p:spPr bwMode="auto">
                <a:xfrm flipV="1">
                  <a:off x="2280" y="2306"/>
                  <a:ext cx="67" cy="1"/>
                </a:xfrm>
                <a:prstGeom prst="line">
                  <a:avLst/>
                </a:prstGeom>
                <a:noFill/>
                <a:ln w="6350">
                  <a:solidFill>
                    <a:srgbClr val="C0C0C0"/>
                  </a:solidFill>
                  <a:round/>
                  <a:headEnd/>
                  <a:tailEnd/>
                </a:ln>
              </p:spPr>
              <p:txBody>
                <a:bodyPr/>
                <a:lstStyle/>
                <a:p>
                  <a:endParaRPr lang="en-US">
                    <a:latin typeface="+mj-lt"/>
                  </a:endParaRPr>
                </a:p>
              </p:txBody>
            </p:sp>
            <p:sp>
              <p:nvSpPr>
                <p:cNvPr id="174" name="Line 273"/>
                <p:cNvSpPr>
                  <a:spLocks noChangeShapeType="1"/>
                </p:cNvSpPr>
                <p:nvPr/>
              </p:nvSpPr>
              <p:spPr bwMode="auto">
                <a:xfrm>
                  <a:off x="2313" y="2210"/>
                  <a:ext cx="0" cy="145"/>
                </a:xfrm>
                <a:prstGeom prst="line">
                  <a:avLst/>
                </a:prstGeom>
                <a:noFill/>
                <a:ln w="6350">
                  <a:solidFill>
                    <a:srgbClr val="272B36"/>
                  </a:solidFill>
                  <a:round/>
                  <a:headEnd/>
                  <a:tailEnd/>
                </a:ln>
              </p:spPr>
              <p:txBody>
                <a:bodyPr/>
                <a:lstStyle/>
                <a:p>
                  <a:endParaRPr lang="en-US">
                    <a:latin typeface="+mj-lt"/>
                  </a:endParaRPr>
                </a:p>
              </p:txBody>
            </p:sp>
            <p:sp>
              <p:nvSpPr>
                <p:cNvPr id="175" name="Freeform 274"/>
                <p:cNvSpPr>
                  <a:spLocks/>
                </p:cNvSpPr>
                <p:nvPr/>
              </p:nvSpPr>
              <p:spPr bwMode="auto">
                <a:xfrm>
                  <a:off x="2280" y="2208"/>
                  <a:ext cx="67" cy="149"/>
                </a:xfrm>
                <a:custGeom>
                  <a:avLst/>
                  <a:gdLst>
                    <a:gd name="T0" fmla="*/ 0 w 134"/>
                    <a:gd name="T1" fmla="*/ 0 h 298"/>
                    <a:gd name="T2" fmla="*/ 67 w 134"/>
                    <a:gd name="T3" fmla="*/ 4 h 298"/>
                    <a:gd name="T4" fmla="*/ 67 w 134"/>
                    <a:gd name="T5" fmla="*/ 146 h 298"/>
                    <a:gd name="T6" fmla="*/ 0 w 134"/>
                    <a:gd name="T7" fmla="*/ 149 h 298"/>
                    <a:gd name="T8" fmla="*/ 0 w 134"/>
                    <a:gd name="T9" fmla="*/ 0 h 298"/>
                    <a:gd name="T10" fmla="*/ 0 60000 65536"/>
                    <a:gd name="T11" fmla="*/ 0 60000 65536"/>
                    <a:gd name="T12" fmla="*/ 0 60000 65536"/>
                    <a:gd name="T13" fmla="*/ 0 60000 65536"/>
                    <a:gd name="T14" fmla="*/ 0 60000 65536"/>
                    <a:gd name="T15" fmla="*/ 0 w 134"/>
                    <a:gd name="T16" fmla="*/ 0 h 298"/>
                    <a:gd name="T17" fmla="*/ 134 w 134"/>
                    <a:gd name="T18" fmla="*/ 298 h 298"/>
                  </a:gdLst>
                  <a:ahLst/>
                  <a:cxnLst>
                    <a:cxn ang="T10">
                      <a:pos x="T0" y="T1"/>
                    </a:cxn>
                    <a:cxn ang="T11">
                      <a:pos x="T2" y="T3"/>
                    </a:cxn>
                    <a:cxn ang="T12">
                      <a:pos x="T4" y="T5"/>
                    </a:cxn>
                    <a:cxn ang="T13">
                      <a:pos x="T6" y="T7"/>
                    </a:cxn>
                    <a:cxn ang="T14">
                      <a:pos x="T8" y="T9"/>
                    </a:cxn>
                  </a:cxnLst>
                  <a:rect l="T15" t="T16" r="T17" b="T18"/>
                  <a:pathLst>
                    <a:path w="134" h="298">
                      <a:moveTo>
                        <a:pt x="0" y="0"/>
                      </a:moveTo>
                      <a:lnTo>
                        <a:pt x="134" y="8"/>
                      </a:lnTo>
                      <a:lnTo>
                        <a:pt x="134" y="291"/>
                      </a:lnTo>
                      <a:lnTo>
                        <a:pt x="0" y="298"/>
                      </a:lnTo>
                      <a:lnTo>
                        <a:pt x="0" y="0"/>
                      </a:lnTo>
                    </a:path>
                  </a:pathLst>
                </a:custGeom>
                <a:noFill/>
                <a:ln w="9525">
                  <a:solidFill>
                    <a:srgbClr val="212121"/>
                  </a:solidFill>
                  <a:round/>
                  <a:headEnd/>
                  <a:tailEnd/>
                </a:ln>
              </p:spPr>
              <p:txBody>
                <a:bodyPr/>
                <a:lstStyle/>
                <a:p>
                  <a:endParaRPr lang="en-US">
                    <a:latin typeface="+mj-lt"/>
                  </a:endParaRPr>
                </a:p>
              </p:txBody>
            </p:sp>
          </p:grpSp>
          <p:grpSp>
            <p:nvGrpSpPr>
              <p:cNvPr id="137" name="Group 275"/>
              <p:cNvGrpSpPr>
                <a:grpSpLocks/>
              </p:cNvGrpSpPr>
              <p:nvPr/>
            </p:nvGrpSpPr>
            <p:grpSpPr bwMode="auto">
              <a:xfrm>
                <a:off x="1388" y="2114"/>
                <a:ext cx="625" cy="466"/>
                <a:chOff x="1388" y="2114"/>
                <a:chExt cx="625" cy="466"/>
              </a:xfrm>
            </p:grpSpPr>
            <p:sp>
              <p:nvSpPr>
                <p:cNvPr id="138" name="Freeform 276"/>
                <p:cNvSpPr>
                  <a:spLocks/>
                </p:cNvSpPr>
                <p:nvPr/>
              </p:nvSpPr>
              <p:spPr bwMode="auto">
                <a:xfrm>
                  <a:off x="1388" y="2114"/>
                  <a:ext cx="625" cy="466"/>
                </a:xfrm>
                <a:custGeom>
                  <a:avLst/>
                  <a:gdLst>
                    <a:gd name="T0" fmla="*/ 625 w 1251"/>
                    <a:gd name="T1" fmla="*/ 36 h 932"/>
                    <a:gd name="T2" fmla="*/ 625 w 1251"/>
                    <a:gd name="T3" fmla="*/ 351 h 932"/>
                    <a:gd name="T4" fmla="*/ 0 w 1251"/>
                    <a:gd name="T5" fmla="*/ 466 h 932"/>
                    <a:gd name="T6" fmla="*/ 0 w 1251"/>
                    <a:gd name="T7" fmla="*/ 0 h 932"/>
                    <a:gd name="T8" fmla="*/ 625 w 1251"/>
                    <a:gd name="T9" fmla="*/ 36 h 932"/>
                    <a:gd name="T10" fmla="*/ 0 60000 65536"/>
                    <a:gd name="T11" fmla="*/ 0 60000 65536"/>
                    <a:gd name="T12" fmla="*/ 0 60000 65536"/>
                    <a:gd name="T13" fmla="*/ 0 60000 65536"/>
                    <a:gd name="T14" fmla="*/ 0 60000 65536"/>
                    <a:gd name="T15" fmla="*/ 0 w 1251"/>
                    <a:gd name="T16" fmla="*/ 0 h 932"/>
                    <a:gd name="T17" fmla="*/ 1251 w 1251"/>
                    <a:gd name="T18" fmla="*/ 932 h 932"/>
                  </a:gdLst>
                  <a:ahLst/>
                  <a:cxnLst>
                    <a:cxn ang="T10">
                      <a:pos x="T0" y="T1"/>
                    </a:cxn>
                    <a:cxn ang="T11">
                      <a:pos x="T2" y="T3"/>
                    </a:cxn>
                    <a:cxn ang="T12">
                      <a:pos x="T4" y="T5"/>
                    </a:cxn>
                    <a:cxn ang="T13">
                      <a:pos x="T6" y="T7"/>
                    </a:cxn>
                    <a:cxn ang="T14">
                      <a:pos x="T8" y="T9"/>
                    </a:cxn>
                  </a:cxnLst>
                  <a:rect l="T15" t="T16" r="T17" b="T18"/>
                  <a:pathLst>
                    <a:path w="1251" h="932">
                      <a:moveTo>
                        <a:pt x="1251" y="71"/>
                      </a:moveTo>
                      <a:lnTo>
                        <a:pt x="1251" y="701"/>
                      </a:lnTo>
                      <a:lnTo>
                        <a:pt x="0" y="932"/>
                      </a:lnTo>
                      <a:lnTo>
                        <a:pt x="0" y="0"/>
                      </a:lnTo>
                      <a:lnTo>
                        <a:pt x="1251" y="71"/>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139" name="Line 277"/>
                <p:cNvSpPr>
                  <a:spLocks noChangeShapeType="1"/>
                </p:cNvSpPr>
                <p:nvPr/>
              </p:nvSpPr>
              <p:spPr bwMode="auto">
                <a:xfrm>
                  <a:off x="1642" y="2130"/>
                  <a:ext cx="0" cy="408"/>
                </a:xfrm>
                <a:prstGeom prst="line">
                  <a:avLst/>
                </a:prstGeom>
                <a:noFill/>
                <a:ln w="9525">
                  <a:solidFill>
                    <a:srgbClr val="303543"/>
                  </a:solidFill>
                  <a:round/>
                  <a:headEnd/>
                  <a:tailEnd/>
                </a:ln>
              </p:spPr>
              <p:txBody>
                <a:bodyPr/>
                <a:lstStyle/>
                <a:p>
                  <a:endParaRPr lang="en-US">
                    <a:latin typeface="+mj-lt"/>
                  </a:endParaRPr>
                </a:p>
              </p:txBody>
            </p:sp>
            <p:sp>
              <p:nvSpPr>
                <p:cNvPr id="140" name="Line 278"/>
                <p:cNvSpPr>
                  <a:spLocks noChangeShapeType="1"/>
                </p:cNvSpPr>
                <p:nvPr/>
              </p:nvSpPr>
              <p:spPr bwMode="auto">
                <a:xfrm>
                  <a:off x="1711" y="2135"/>
                  <a:ext cx="0" cy="390"/>
                </a:xfrm>
                <a:prstGeom prst="line">
                  <a:avLst/>
                </a:prstGeom>
                <a:noFill/>
                <a:ln w="9525">
                  <a:solidFill>
                    <a:srgbClr val="303543"/>
                  </a:solidFill>
                  <a:round/>
                  <a:headEnd/>
                  <a:tailEnd/>
                </a:ln>
              </p:spPr>
              <p:txBody>
                <a:bodyPr/>
                <a:lstStyle/>
                <a:p>
                  <a:endParaRPr lang="en-US">
                    <a:latin typeface="+mj-lt"/>
                  </a:endParaRPr>
                </a:p>
              </p:txBody>
            </p:sp>
            <p:sp>
              <p:nvSpPr>
                <p:cNvPr id="141" name="Line 279"/>
                <p:cNvSpPr>
                  <a:spLocks noChangeShapeType="1"/>
                </p:cNvSpPr>
                <p:nvPr/>
              </p:nvSpPr>
              <p:spPr bwMode="auto">
                <a:xfrm>
                  <a:off x="1779" y="2140"/>
                  <a:ext cx="0" cy="373"/>
                </a:xfrm>
                <a:prstGeom prst="line">
                  <a:avLst/>
                </a:prstGeom>
                <a:noFill/>
                <a:ln w="9525">
                  <a:solidFill>
                    <a:srgbClr val="303543"/>
                  </a:solidFill>
                  <a:round/>
                  <a:headEnd/>
                  <a:tailEnd/>
                </a:ln>
              </p:spPr>
              <p:txBody>
                <a:bodyPr/>
                <a:lstStyle/>
                <a:p>
                  <a:endParaRPr lang="en-US">
                    <a:latin typeface="+mj-lt"/>
                  </a:endParaRPr>
                </a:p>
              </p:txBody>
            </p:sp>
            <p:sp>
              <p:nvSpPr>
                <p:cNvPr id="142" name="Freeform 280"/>
                <p:cNvSpPr>
                  <a:spLocks/>
                </p:cNvSpPr>
                <p:nvPr/>
              </p:nvSpPr>
              <p:spPr bwMode="auto">
                <a:xfrm>
                  <a:off x="1399" y="2114"/>
                  <a:ext cx="614" cy="466"/>
                </a:xfrm>
                <a:custGeom>
                  <a:avLst/>
                  <a:gdLst>
                    <a:gd name="T0" fmla="*/ 0 w 1229"/>
                    <a:gd name="T1" fmla="*/ 0 h 932"/>
                    <a:gd name="T2" fmla="*/ 0 w 1229"/>
                    <a:gd name="T3" fmla="*/ 466 h 932"/>
                    <a:gd name="T4" fmla="*/ 614 w 1229"/>
                    <a:gd name="T5" fmla="*/ 351 h 932"/>
                    <a:gd name="T6" fmla="*/ 614 w 1229"/>
                    <a:gd name="T7" fmla="*/ 36 h 932"/>
                    <a:gd name="T8" fmla="*/ 0 w 1229"/>
                    <a:gd name="T9" fmla="*/ 0 h 932"/>
                    <a:gd name="T10" fmla="*/ 0 60000 65536"/>
                    <a:gd name="T11" fmla="*/ 0 60000 65536"/>
                    <a:gd name="T12" fmla="*/ 0 60000 65536"/>
                    <a:gd name="T13" fmla="*/ 0 60000 65536"/>
                    <a:gd name="T14" fmla="*/ 0 60000 65536"/>
                    <a:gd name="T15" fmla="*/ 0 w 1229"/>
                    <a:gd name="T16" fmla="*/ 0 h 932"/>
                    <a:gd name="T17" fmla="*/ 1229 w 1229"/>
                    <a:gd name="T18" fmla="*/ 932 h 932"/>
                  </a:gdLst>
                  <a:ahLst/>
                  <a:cxnLst>
                    <a:cxn ang="T10">
                      <a:pos x="T0" y="T1"/>
                    </a:cxn>
                    <a:cxn ang="T11">
                      <a:pos x="T2" y="T3"/>
                    </a:cxn>
                    <a:cxn ang="T12">
                      <a:pos x="T4" y="T5"/>
                    </a:cxn>
                    <a:cxn ang="T13">
                      <a:pos x="T6" y="T7"/>
                    </a:cxn>
                    <a:cxn ang="T14">
                      <a:pos x="T8" y="T9"/>
                    </a:cxn>
                  </a:cxnLst>
                  <a:rect l="T15" t="T16" r="T17" b="T18"/>
                  <a:pathLst>
                    <a:path w="1229" h="932">
                      <a:moveTo>
                        <a:pt x="0" y="0"/>
                      </a:moveTo>
                      <a:lnTo>
                        <a:pt x="0" y="932"/>
                      </a:lnTo>
                      <a:lnTo>
                        <a:pt x="1229" y="701"/>
                      </a:lnTo>
                      <a:lnTo>
                        <a:pt x="1229" y="71"/>
                      </a:lnTo>
                      <a:lnTo>
                        <a:pt x="0" y="0"/>
                      </a:lnTo>
                    </a:path>
                  </a:pathLst>
                </a:custGeom>
                <a:noFill/>
                <a:ln w="9525">
                  <a:solidFill>
                    <a:srgbClr val="212121"/>
                  </a:solidFill>
                  <a:round/>
                  <a:headEnd/>
                  <a:tailEnd/>
                </a:ln>
              </p:spPr>
              <p:txBody>
                <a:bodyPr/>
                <a:lstStyle/>
                <a:p>
                  <a:endParaRPr lang="en-US">
                    <a:latin typeface="+mj-lt"/>
                  </a:endParaRPr>
                </a:p>
              </p:txBody>
            </p:sp>
            <p:sp>
              <p:nvSpPr>
                <p:cNvPr id="143" name="Line 281"/>
                <p:cNvSpPr>
                  <a:spLocks noChangeShapeType="1"/>
                </p:cNvSpPr>
                <p:nvPr/>
              </p:nvSpPr>
              <p:spPr bwMode="auto">
                <a:xfrm>
                  <a:off x="1484" y="2124"/>
                  <a:ext cx="0" cy="437"/>
                </a:xfrm>
                <a:prstGeom prst="line">
                  <a:avLst/>
                </a:prstGeom>
                <a:noFill/>
                <a:ln w="9525">
                  <a:solidFill>
                    <a:srgbClr val="404040"/>
                  </a:solidFill>
                  <a:round/>
                  <a:headEnd/>
                  <a:tailEnd/>
                </a:ln>
              </p:spPr>
              <p:txBody>
                <a:bodyPr/>
                <a:lstStyle/>
                <a:p>
                  <a:endParaRPr lang="en-US">
                    <a:latin typeface="+mj-lt"/>
                  </a:endParaRPr>
                </a:p>
              </p:txBody>
            </p:sp>
            <p:sp>
              <p:nvSpPr>
                <p:cNvPr id="144" name="Line 282"/>
                <p:cNvSpPr>
                  <a:spLocks noChangeShapeType="1"/>
                </p:cNvSpPr>
                <p:nvPr/>
              </p:nvSpPr>
              <p:spPr bwMode="auto">
                <a:xfrm>
                  <a:off x="1642" y="2134"/>
                  <a:ext cx="0" cy="402"/>
                </a:xfrm>
                <a:prstGeom prst="line">
                  <a:avLst/>
                </a:prstGeom>
                <a:noFill/>
                <a:ln w="9525">
                  <a:solidFill>
                    <a:srgbClr val="404040"/>
                  </a:solidFill>
                  <a:round/>
                  <a:headEnd/>
                  <a:tailEnd/>
                </a:ln>
              </p:spPr>
              <p:txBody>
                <a:bodyPr/>
                <a:lstStyle/>
                <a:p>
                  <a:endParaRPr lang="en-US">
                    <a:latin typeface="+mj-lt"/>
                  </a:endParaRPr>
                </a:p>
              </p:txBody>
            </p:sp>
            <p:sp>
              <p:nvSpPr>
                <p:cNvPr id="145" name="Line 283"/>
                <p:cNvSpPr>
                  <a:spLocks noChangeShapeType="1"/>
                </p:cNvSpPr>
                <p:nvPr/>
              </p:nvSpPr>
              <p:spPr bwMode="auto">
                <a:xfrm>
                  <a:off x="1713" y="2140"/>
                  <a:ext cx="0" cy="382"/>
                </a:xfrm>
                <a:prstGeom prst="line">
                  <a:avLst/>
                </a:prstGeom>
                <a:noFill/>
                <a:ln w="9525">
                  <a:solidFill>
                    <a:srgbClr val="404040"/>
                  </a:solidFill>
                  <a:round/>
                  <a:headEnd/>
                  <a:tailEnd/>
                </a:ln>
              </p:spPr>
              <p:txBody>
                <a:bodyPr/>
                <a:lstStyle/>
                <a:p>
                  <a:endParaRPr lang="en-US">
                    <a:latin typeface="+mj-lt"/>
                  </a:endParaRPr>
                </a:p>
              </p:txBody>
            </p:sp>
            <p:sp>
              <p:nvSpPr>
                <p:cNvPr id="146" name="Line 284"/>
                <p:cNvSpPr>
                  <a:spLocks noChangeShapeType="1"/>
                </p:cNvSpPr>
                <p:nvPr/>
              </p:nvSpPr>
              <p:spPr bwMode="auto">
                <a:xfrm>
                  <a:off x="1835" y="2146"/>
                  <a:ext cx="0" cy="354"/>
                </a:xfrm>
                <a:prstGeom prst="line">
                  <a:avLst/>
                </a:prstGeom>
                <a:noFill/>
                <a:ln w="9525">
                  <a:solidFill>
                    <a:srgbClr val="404040"/>
                  </a:solidFill>
                  <a:round/>
                  <a:headEnd/>
                  <a:tailEnd/>
                </a:ln>
              </p:spPr>
              <p:txBody>
                <a:bodyPr/>
                <a:lstStyle/>
                <a:p>
                  <a:endParaRPr lang="en-US">
                    <a:latin typeface="+mj-lt"/>
                  </a:endParaRPr>
                </a:p>
              </p:txBody>
            </p:sp>
            <p:sp>
              <p:nvSpPr>
                <p:cNvPr id="147" name="Line 285"/>
                <p:cNvSpPr>
                  <a:spLocks noChangeShapeType="1"/>
                </p:cNvSpPr>
                <p:nvPr/>
              </p:nvSpPr>
              <p:spPr bwMode="auto">
                <a:xfrm>
                  <a:off x="1889" y="2150"/>
                  <a:ext cx="0" cy="341"/>
                </a:xfrm>
                <a:prstGeom prst="line">
                  <a:avLst/>
                </a:prstGeom>
                <a:noFill/>
                <a:ln w="9525">
                  <a:solidFill>
                    <a:srgbClr val="404040"/>
                  </a:solidFill>
                  <a:round/>
                  <a:headEnd/>
                  <a:tailEnd/>
                </a:ln>
              </p:spPr>
              <p:txBody>
                <a:bodyPr/>
                <a:lstStyle/>
                <a:p>
                  <a:endParaRPr lang="en-US">
                    <a:latin typeface="+mj-lt"/>
                  </a:endParaRPr>
                </a:p>
              </p:txBody>
            </p:sp>
            <p:sp>
              <p:nvSpPr>
                <p:cNvPr id="148" name="Line 286"/>
                <p:cNvSpPr>
                  <a:spLocks noChangeShapeType="1"/>
                </p:cNvSpPr>
                <p:nvPr/>
              </p:nvSpPr>
              <p:spPr bwMode="auto">
                <a:xfrm>
                  <a:off x="1936" y="2155"/>
                  <a:ext cx="0" cy="328"/>
                </a:xfrm>
                <a:prstGeom prst="line">
                  <a:avLst/>
                </a:prstGeom>
                <a:noFill/>
                <a:ln w="9525">
                  <a:solidFill>
                    <a:srgbClr val="404040"/>
                  </a:solidFill>
                  <a:round/>
                  <a:headEnd/>
                  <a:tailEnd/>
                </a:ln>
              </p:spPr>
              <p:txBody>
                <a:bodyPr/>
                <a:lstStyle/>
                <a:p>
                  <a:endParaRPr lang="en-US">
                    <a:latin typeface="+mj-lt"/>
                  </a:endParaRPr>
                </a:p>
              </p:txBody>
            </p:sp>
            <p:sp>
              <p:nvSpPr>
                <p:cNvPr id="149" name="Line 287"/>
                <p:cNvSpPr>
                  <a:spLocks noChangeShapeType="1"/>
                </p:cNvSpPr>
                <p:nvPr/>
              </p:nvSpPr>
              <p:spPr bwMode="auto">
                <a:xfrm>
                  <a:off x="1986" y="2158"/>
                  <a:ext cx="0" cy="315"/>
                </a:xfrm>
                <a:prstGeom prst="line">
                  <a:avLst/>
                </a:prstGeom>
                <a:noFill/>
                <a:ln w="9525">
                  <a:solidFill>
                    <a:srgbClr val="404040"/>
                  </a:solidFill>
                  <a:round/>
                  <a:headEnd/>
                  <a:tailEnd/>
                </a:ln>
              </p:spPr>
              <p:txBody>
                <a:bodyPr/>
                <a:lstStyle/>
                <a:p>
                  <a:endParaRPr lang="en-US">
                    <a:latin typeface="+mj-lt"/>
                  </a:endParaRPr>
                </a:p>
              </p:txBody>
            </p:sp>
            <p:grpSp>
              <p:nvGrpSpPr>
                <p:cNvPr id="150" name="Group 288"/>
                <p:cNvGrpSpPr>
                  <a:grpSpLocks/>
                </p:cNvGrpSpPr>
                <p:nvPr/>
              </p:nvGrpSpPr>
              <p:grpSpPr bwMode="auto">
                <a:xfrm>
                  <a:off x="1445" y="2172"/>
                  <a:ext cx="564" cy="307"/>
                  <a:chOff x="1445" y="2172"/>
                  <a:chExt cx="564" cy="307"/>
                </a:xfrm>
              </p:grpSpPr>
              <p:sp>
                <p:nvSpPr>
                  <p:cNvPr id="157" name="Line 289"/>
                  <p:cNvSpPr>
                    <a:spLocks noChangeShapeType="1"/>
                  </p:cNvSpPr>
                  <p:nvPr/>
                </p:nvSpPr>
                <p:spPr bwMode="auto">
                  <a:xfrm flipH="1" flipV="1">
                    <a:off x="1915" y="2172"/>
                    <a:ext cx="79" cy="65"/>
                  </a:xfrm>
                  <a:prstGeom prst="line">
                    <a:avLst/>
                  </a:prstGeom>
                  <a:noFill/>
                  <a:ln w="8001">
                    <a:solidFill>
                      <a:schemeClr val="accent1"/>
                    </a:solidFill>
                    <a:round/>
                    <a:headEnd/>
                    <a:tailEnd/>
                  </a:ln>
                </p:spPr>
                <p:txBody>
                  <a:bodyPr/>
                  <a:lstStyle/>
                  <a:p>
                    <a:endParaRPr lang="en-US">
                      <a:latin typeface="+mj-lt"/>
                    </a:endParaRPr>
                  </a:p>
                </p:txBody>
              </p:sp>
              <p:sp>
                <p:nvSpPr>
                  <p:cNvPr id="158" name="Line 290"/>
                  <p:cNvSpPr>
                    <a:spLocks noChangeShapeType="1"/>
                  </p:cNvSpPr>
                  <p:nvPr/>
                </p:nvSpPr>
                <p:spPr bwMode="auto">
                  <a:xfrm flipH="1" flipV="1">
                    <a:off x="1948" y="2343"/>
                    <a:ext cx="61" cy="54"/>
                  </a:xfrm>
                  <a:prstGeom prst="line">
                    <a:avLst/>
                  </a:prstGeom>
                  <a:noFill/>
                  <a:ln w="8001">
                    <a:solidFill>
                      <a:schemeClr val="accent1"/>
                    </a:solidFill>
                    <a:round/>
                    <a:headEnd/>
                    <a:tailEnd/>
                  </a:ln>
                </p:spPr>
                <p:txBody>
                  <a:bodyPr/>
                  <a:lstStyle/>
                  <a:p>
                    <a:endParaRPr lang="en-US">
                      <a:latin typeface="+mj-lt"/>
                    </a:endParaRPr>
                  </a:p>
                </p:txBody>
              </p:sp>
              <p:sp>
                <p:nvSpPr>
                  <p:cNvPr id="159" name="Line 291"/>
                  <p:cNvSpPr>
                    <a:spLocks noChangeShapeType="1"/>
                  </p:cNvSpPr>
                  <p:nvPr/>
                </p:nvSpPr>
                <p:spPr bwMode="auto">
                  <a:xfrm flipH="1" flipV="1">
                    <a:off x="1822" y="2254"/>
                    <a:ext cx="99" cy="94"/>
                  </a:xfrm>
                  <a:prstGeom prst="line">
                    <a:avLst/>
                  </a:prstGeom>
                  <a:noFill/>
                  <a:ln w="8001">
                    <a:solidFill>
                      <a:schemeClr val="accent1"/>
                    </a:solidFill>
                    <a:round/>
                    <a:headEnd/>
                    <a:tailEnd/>
                  </a:ln>
                </p:spPr>
                <p:txBody>
                  <a:bodyPr/>
                  <a:lstStyle/>
                  <a:p>
                    <a:endParaRPr lang="en-US">
                      <a:latin typeface="+mj-lt"/>
                    </a:endParaRPr>
                  </a:p>
                </p:txBody>
              </p:sp>
              <p:sp>
                <p:nvSpPr>
                  <p:cNvPr id="160" name="Line 292"/>
                  <p:cNvSpPr>
                    <a:spLocks noChangeShapeType="1"/>
                  </p:cNvSpPr>
                  <p:nvPr/>
                </p:nvSpPr>
                <p:spPr bwMode="auto">
                  <a:xfrm flipH="1" flipV="1">
                    <a:off x="1452" y="2194"/>
                    <a:ext cx="89" cy="88"/>
                  </a:xfrm>
                  <a:prstGeom prst="line">
                    <a:avLst/>
                  </a:prstGeom>
                  <a:noFill/>
                  <a:ln w="8001">
                    <a:solidFill>
                      <a:schemeClr val="accent1"/>
                    </a:solidFill>
                    <a:round/>
                    <a:headEnd/>
                    <a:tailEnd/>
                  </a:ln>
                </p:spPr>
                <p:txBody>
                  <a:bodyPr/>
                  <a:lstStyle/>
                  <a:p>
                    <a:endParaRPr lang="en-US">
                      <a:latin typeface="+mj-lt"/>
                    </a:endParaRPr>
                  </a:p>
                </p:txBody>
              </p:sp>
              <p:sp>
                <p:nvSpPr>
                  <p:cNvPr id="161" name="Line 293"/>
                  <p:cNvSpPr>
                    <a:spLocks noChangeShapeType="1"/>
                  </p:cNvSpPr>
                  <p:nvPr/>
                </p:nvSpPr>
                <p:spPr bwMode="auto">
                  <a:xfrm flipH="1" flipV="1">
                    <a:off x="1813" y="2219"/>
                    <a:ext cx="88" cy="85"/>
                  </a:xfrm>
                  <a:prstGeom prst="line">
                    <a:avLst/>
                  </a:prstGeom>
                  <a:noFill/>
                  <a:ln w="8001">
                    <a:solidFill>
                      <a:schemeClr val="accent1"/>
                    </a:solidFill>
                    <a:round/>
                    <a:headEnd/>
                    <a:tailEnd/>
                  </a:ln>
                </p:spPr>
                <p:txBody>
                  <a:bodyPr/>
                  <a:lstStyle/>
                  <a:p>
                    <a:endParaRPr lang="en-US">
                      <a:latin typeface="+mj-lt"/>
                    </a:endParaRPr>
                  </a:p>
                </p:txBody>
              </p:sp>
              <p:sp>
                <p:nvSpPr>
                  <p:cNvPr id="162" name="Line 294"/>
                  <p:cNvSpPr>
                    <a:spLocks noChangeShapeType="1"/>
                  </p:cNvSpPr>
                  <p:nvPr/>
                </p:nvSpPr>
                <p:spPr bwMode="auto">
                  <a:xfrm flipH="1" flipV="1">
                    <a:off x="1868" y="2333"/>
                    <a:ext cx="85" cy="74"/>
                  </a:xfrm>
                  <a:prstGeom prst="line">
                    <a:avLst/>
                  </a:prstGeom>
                  <a:noFill/>
                  <a:ln w="8001">
                    <a:solidFill>
                      <a:schemeClr val="accent1"/>
                    </a:solidFill>
                    <a:round/>
                    <a:headEnd/>
                    <a:tailEnd/>
                  </a:ln>
                </p:spPr>
                <p:txBody>
                  <a:bodyPr/>
                  <a:lstStyle/>
                  <a:p>
                    <a:endParaRPr lang="en-US">
                      <a:latin typeface="+mj-lt"/>
                    </a:endParaRPr>
                  </a:p>
                </p:txBody>
              </p:sp>
              <p:sp>
                <p:nvSpPr>
                  <p:cNvPr id="163" name="Line 295"/>
                  <p:cNvSpPr>
                    <a:spLocks noChangeShapeType="1"/>
                  </p:cNvSpPr>
                  <p:nvPr/>
                </p:nvSpPr>
                <p:spPr bwMode="auto">
                  <a:xfrm flipH="1" flipV="1">
                    <a:off x="1643" y="2174"/>
                    <a:ext cx="104" cy="104"/>
                  </a:xfrm>
                  <a:prstGeom prst="line">
                    <a:avLst/>
                  </a:prstGeom>
                  <a:noFill/>
                  <a:ln w="8001">
                    <a:solidFill>
                      <a:schemeClr val="accent1"/>
                    </a:solidFill>
                    <a:round/>
                    <a:headEnd/>
                    <a:tailEnd/>
                  </a:ln>
                </p:spPr>
                <p:txBody>
                  <a:bodyPr/>
                  <a:lstStyle/>
                  <a:p>
                    <a:endParaRPr lang="en-US">
                      <a:latin typeface="+mj-lt"/>
                    </a:endParaRPr>
                  </a:p>
                </p:txBody>
              </p:sp>
              <p:sp>
                <p:nvSpPr>
                  <p:cNvPr id="164" name="Line 296"/>
                  <p:cNvSpPr>
                    <a:spLocks noChangeShapeType="1"/>
                  </p:cNvSpPr>
                  <p:nvPr/>
                </p:nvSpPr>
                <p:spPr bwMode="auto">
                  <a:xfrm flipH="1" flipV="1">
                    <a:off x="1676" y="2244"/>
                    <a:ext cx="117" cy="121"/>
                  </a:xfrm>
                  <a:prstGeom prst="line">
                    <a:avLst/>
                  </a:prstGeom>
                  <a:noFill/>
                  <a:ln w="8001">
                    <a:solidFill>
                      <a:schemeClr val="accent1"/>
                    </a:solidFill>
                    <a:round/>
                    <a:headEnd/>
                    <a:tailEnd/>
                  </a:ln>
                </p:spPr>
                <p:txBody>
                  <a:bodyPr/>
                  <a:lstStyle/>
                  <a:p>
                    <a:endParaRPr lang="en-US">
                      <a:latin typeface="+mj-lt"/>
                    </a:endParaRPr>
                  </a:p>
                </p:txBody>
              </p:sp>
              <p:sp>
                <p:nvSpPr>
                  <p:cNvPr id="165" name="Line 297"/>
                  <p:cNvSpPr>
                    <a:spLocks noChangeShapeType="1"/>
                  </p:cNvSpPr>
                  <p:nvPr/>
                </p:nvSpPr>
                <p:spPr bwMode="auto">
                  <a:xfrm flipH="1" flipV="1">
                    <a:off x="1558" y="2239"/>
                    <a:ext cx="102" cy="101"/>
                  </a:xfrm>
                  <a:prstGeom prst="line">
                    <a:avLst/>
                  </a:prstGeom>
                  <a:noFill/>
                  <a:ln w="8001">
                    <a:solidFill>
                      <a:schemeClr val="accent1"/>
                    </a:solidFill>
                    <a:round/>
                    <a:headEnd/>
                    <a:tailEnd/>
                  </a:ln>
                </p:spPr>
                <p:txBody>
                  <a:bodyPr/>
                  <a:lstStyle/>
                  <a:p>
                    <a:endParaRPr lang="en-US">
                      <a:latin typeface="+mj-lt"/>
                    </a:endParaRPr>
                  </a:p>
                </p:txBody>
              </p:sp>
              <p:sp>
                <p:nvSpPr>
                  <p:cNvPr id="166" name="Line 298"/>
                  <p:cNvSpPr>
                    <a:spLocks noChangeShapeType="1"/>
                  </p:cNvSpPr>
                  <p:nvPr/>
                </p:nvSpPr>
                <p:spPr bwMode="auto">
                  <a:xfrm flipH="1" flipV="1">
                    <a:off x="1601" y="2391"/>
                    <a:ext cx="91" cy="88"/>
                  </a:xfrm>
                  <a:prstGeom prst="line">
                    <a:avLst/>
                  </a:prstGeom>
                  <a:noFill/>
                  <a:ln w="8001">
                    <a:solidFill>
                      <a:schemeClr val="accent1"/>
                    </a:solidFill>
                    <a:round/>
                    <a:headEnd/>
                    <a:tailEnd/>
                  </a:ln>
                </p:spPr>
                <p:txBody>
                  <a:bodyPr/>
                  <a:lstStyle/>
                  <a:p>
                    <a:endParaRPr lang="en-US">
                      <a:latin typeface="+mj-lt"/>
                    </a:endParaRPr>
                  </a:p>
                </p:txBody>
              </p:sp>
              <p:sp>
                <p:nvSpPr>
                  <p:cNvPr id="167" name="Line 299"/>
                  <p:cNvSpPr>
                    <a:spLocks noChangeShapeType="1"/>
                  </p:cNvSpPr>
                  <p:nvPr/>
                </p:nvSpPr>
                <p:spPr bwMode="auto">
                  <a:xfrm flipH="1" flipV="1">
                    <a:off x="1445" y="2296"/>
                    <a:ext cx="83" cy="88"/>
                  </a:xfrm>
                  <a:prstGeom prst="line">
                    <a:avLst/>
                  </a:prstGeom>
                  <a:noFill/>
                  <a:ln w="8001">
                    <a:solidFill>
                      <a:schemeClr val="accent1"/>
                    </a:solidFill>
                    <a:round/>
                    <a:headEnd/>
                    <a:tailEnd/>
                  </a:ln>
                </p:spPr>
                <p:txBody>
                  <a:bodyPr/>
                  <a:lstStyle/>
                  <a:p>
                    <a:endParaRPr lang="en-US">
                      <a:latin typeface="+mj-lt"/>
                    </a:endParaRPr>
                  </a:p>
                </p:txBody>
              </p:sp>
            </p:grpSp>
            <p:sp>
              <p:nvSpPr>
                <p:cNvPr id="151" name="Line 300"/>
                <p:cNvSpPr>
                  <a:spLocks noChangeShapeType="1"/>
                </p:cNvSpPr>
                <p:nvPr/>
              </p:nvSpPr>
              <p:spPr bwMode="auto">
                <a:xfrm>
                  <a:off x="1561" y="2138"/>
                  <a:ext cx="0" cy="402"/>
                </a:xfrm>
                <a:prstGeom prst="line">
                  <a:avLst/>
                </a:prstGeom>
                <a:noFill/>
                <a:ln w="9525">
                  <a:solidFill>
                    <a:srgbClr val="404040"/>
                  </a:solidFill>
                  <a:round/>
                  <a:headEnd/>
                  <a:tailEnd/>
                </a:ln>
              </p:spPr>
              <p:txBody>
                <a:bodyPr/>
                <a:lstStyle/>
                <a:p>
                  <a:endParaRPr lang="en-US">
                    <a:latin typeface="+mj-lt"/>
                  </a:endParaRPr>
                </a:p>
              </p:txBody>
            </p:sp>
            <p:sp>
              <p:nvSpPr>
                <p:cNvPr id="152" name="Line 301"/>
                <p:cNvSpPr>
                  <a:spLocks noChangeShapeType="1"/>
                </p:cNvSpPr>
                <p:nvPr/>
              </p:nvSpPr>
              <p:spPr bwMode="auto">
                <a:xfrm>
                  <a:off x="1397" y="2186"/>
                  <a:ext cx="608" cy="20"/>
                </a:xfrm>
                <a:prstGeom prst="line">
                  <a:avLst/>
                </a:prstGeom>
                <a:noFill/>
                <a:ln w="9525">
                  <a:solidFill>
                    <a:srgbClr val="C0C0C0"/>
                  </a:solidFill>
                  <a:round/>
                  <a:headEnd/>
                  <a:tailEnd/>
                </a:ln>
              </p:spPr>
              <p:txBody>
                <a:bodyPr/>
                <a:lstStyle/>
                <a:p>
                  <a:endParaRPr lang="en-US">
                    <a:latin typeface="+mj-lt"/>
                  </a:endParaRPr>
                </a:p>
              </p:txBody>
            </p:sp>
            <p:sp>
              <p:nvSpPr>
                <p:cNvPr id="153" name="Line 302"/>
                <p:cNvSpPr>
                  <a:spLocks noChangeShapeType="1"/>
                </p:cNvSpPr>
                <p:nvPr/>
              </p:nvSpPr>
              <p:spPr bwMode="auto">
                <a:xfrm flipV="1">
                  <a:off x="1401" y="2261"/>
                  <a:ext cx="608" cy="4"/>
                </a:xfrm>
                <a:prstGeom prst="line">
                  <a:avLst/>
                </a:prstGeom>
                <a:noFill/>
                <a:ln w="9525">
                  <a:solidFill>
                    <a:srgbClr val="C0C0C0"/>
                  </a:solidFill>
                  <a:round/>
                  <a:headEnd/>
                  <a:tailEnd/>
                </a:ln>
              </p:spPr>
              <p:txBody>
                <a:bodyPr/>
                <a:lstStyle/>
                <a:p>
                  <a:endParaRPr lang="en-US">
                    <a:latin typeface="+mj-lt"/>
                  </a:endParaRPr>
                </a:p>
              </p:txBody>
            </p:sp>
            <p:sp>
              <p:nvSpPr>
                <p:cNvPr id="154" name="Line 303"/>
                <p:cNvSpPr>
                  <a:spLocks noChangeShapeType="1"/>
                </p:cNvSpPr>
                <p:nvPr/>
              </p:nvSpPr>
              <p:spPr bwMode="auto">
                <a:xfrm flipV="1">
                  <a:off x="1405" y="2321"/>
                  <a:ext cx="600" cy="32"/>
                </a:xfrm>
                <a:prstGeom prst="line">
                  <a:avLst/>
                </a:prstGeom>
                <a:noFill/>
                <a:ln w="9525">
                  <a:solidFill>
                    <a:srgbClr val="C0C0C0"/>
                  </a:solidFill>
                  <a:round/>
                  <a:headEnd/>
                  <a:tailEnd/>
                </a:ln>
              </p:spPr>
              <p:txBody>
                <a:bodyPr/>
                <a:lstStyle/>
                <a:p>
                  <a:endParaRPr lang="en-US">
                    <a:latin typeface="+mj-lt"/>
                  </a:endParaRPr>
                </a:p>
              </p:txBody>
            </p:sp>
            <p:sp>
              <p:nvSpPr>
                <p:cNvPr id="155" name="Line 304"/>
                <p:cNvSpPr>
                  <a:spLocks noChangeShapeType="1"/>
                </p:cNvSpPr>
                <p:nvPr/>
              </p:nvSpPr>
              <p:spPr bwMode="auto">
                <a:xfrm flipV="1">
                  <a:off x="1401" y="2425"/>
                  <a:ext cx="612" cy="75"/>
                </a:xfrm>
                <a:prstGeom prst="line">
                  <a:avLst/>
                </a:prstGeom>
                <a:noFill/>
                <a:ln w="9525">
                  <a:solidFill>
                    <a:srgbClr val="C0C0C0"/>
                  </a:solidFill>
                  <a:round/>
                  <a:headEnd/>
                  <a:tailEnd/>
                </a:ln>
              </p:spPr>
              <p:txBody>
                <a:bodyPr/>
                <a:lstStyle/>
                <a:p>
                  <a:endParaRPr lang="en-US">
                    <a:latin typeface="+mj-lt"/>
                  </a:endParaRPr>
                </a:p>
              </p:txBody>
            </p:sp>
            <p:sp>
              <p:nvSpPr>
                <p:cNvPr id="156" name="Line 305"/>
                <p:cNvSpPr>
                  <a:spLocks noChangeShapeType="1"/>
                </p:cNvSpPr>
                <p:nvPr/>
              </p:nvSpPr>
              <p:spPr bwMode="auto">
                <a:xfrm flipV="1">
                  <a:off x="1405" y="2373"/>
                  <a:ext cx="608" cy="56"/>
                </a:xfrm>
                <a:prstGeom prst="line">
                  <a:avLst/>
                </a:prstGeom>
                <a:noFill/>
                <a:ln w="9525">
                  <a:solidFill>
                    <a:srgbClr val="C0C0C0"/>
                  </a:solidFill>
                  <a:round/>
                  <a:headEnd/>
                  <a:tailEnd/>
                </a:ln>
              </p:spPr>
              <p:txBody>
                <a:bodyPr/>
                <a:lstStyle/>
                <a:p>
                  <a:endParaRPr lang="en-US">
                    <a:latin typeface="+mj-lt"/>
                  </a:endParaRPr>
                </a:p>
              </p:txBody>
            </p:sp>
          </p:grpSp>
        </p:grpSp>
      </p:grpSp>
      <p:sp>
        <p:nvSpPr>
          <p:cNvPr id="1035" name="Rectangle 2"/>
          <p:cNvSpPr>
            <a:spLocks noGrp="1" noChangeArrowheads="1"/>
          </p:cNvSpPr>
          <p:nvPr>
            <p:ph type="title"/>
          </p:nvPr>
        </p:nvSpPr>
        <p:spPr/>
        <p:txBody>
          <a:bodyPr/>
          <a:lstStyle/>
          <a:p>
            <a:r>
              <a:rPr lang="en-US" smtClean="0">
                <a:latin typeface="+mj-lt"/>
              </a:rPr>
              <a:t>Supplier Schedules</a:t>
            </a:r>
          </a:p>
        </p:txBody>
      </p:sp>
      <p:sp>
        <p:nvSpPr>
          <p:cNvPr id="1034" name="Footer Placeholder 3"/>
          <p:cNvSpPr>
            <a:spLocks noGrp="1"/>
          </p:cNvSpPr>
          <p:nvPr>
            <p:ph type="ftr" sz="quarter" idx="10"/>
          </p:nvPr>
        </p:nvSpPr>
        <p:spPr/>
        <p:txBody>
          <a:bodyPr/>
          <a:lstStyle/>
          <a:p>
            <a:r>
              <a:rPr lang="en-US" smtClean="0">
                <a:latin typeface="+mj-lt"/>
              </a:rPr>
              <a:t>SS-01IN-050</a:t>
            </a:r>
          </a:p>
        </p:txBody>
      </p:sp>
      <p:sp>
        <p:nvSpPr>
          <p:cNvPr id="1146" name="Rectangle 11"/>
          <p:cNvSpPr>
            <a:spLocks noChangeArrowheads="1"/>
          </p:cNvSpPr>
          <p:nvPr/>
        </p:nvSpPr>
        <p:spPr bwMode="auto">
          <a:xfrm>
            <a:off x="3802063" y="2554288"/>
            <a:ext cx="1828800" cy="319087"/>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Assembly Plant</a:t>
            </a:r>
          </a:p>
        </p:txBody>
      </p:sp>
      <p:grpSp>
        <p:nvGrpSpPr>
          <p:cNvPr id="1038" name="Group 12"/>
          <p:cNvGrpSpPr>
            <a:grpSpLocks/>
          </p:cNvGrpSpPr>
          <p:nvPr/>
        </p:nvGrpSpPr>
        <p:grpSpPr bwMode="auto">
          <a:xfrm>
            <a:off x="241300" y="3898900"/>
            <a:ext cx="2351088" cy="1860550"/>
            <a:chOff x="104" y="2474"/>
            <a:chExt cx="1481" cy="1172"/>
          </a:xfrm>
        </p:grpSpPr>
        <p:graphicFrame>
          <p:nvGraphicFramePr>
            <p:cNvPr id="1032" name="Object 13">
              <a:hlinkClick r:id="" action="ppaction://ole?verb=0"/>
            </p:cNvPr>
            <p:cNvGraphicFramePr>
              <a:graphicFrameLocks/>
            </p:cNvGraphicFramePr>
            <p:nvPr/>
          </p:nvGraphicFramePr>
          <p:xfrm>
            <a:off x="104" y="2474"/>
            <a:ext cx="1481" cy="767"/>
          </p:xfrm>
          <a:graphic>
            <a:graphicData uri="http://schemas.openxmlformats.org/presentationml/2006/ole">
              <p:oleObj spid="_x0000_s1032" name="Clip" r:id="rId4" imgW="5805360" imgH="3008160" progId="">
                <p:embed/>
              </p:oleObj>
            </a:graphicData>
          </a:graphic>
        </p:graphicFrame>
        <p:sp>
          <p:nvSpPr>
            <p:cNvPr id="1145" name="Rectangle 14"/>
            <p:cNvSpPr>
              <a:spLocks noChangeArrowheads="1"/>
            </p:cNvSpPr>
            <p:nvPr/>
          </p:nvSpPr>
          <p:spPr bwMode="auto">
            <a:xfrm>
              <a:off x="496" y="3296"/>
              <a:ext cx="655" cy="350"/>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Tier One</a:t>
              </a:r>
            </a:p>
            <a:p>
              <a:pPr defTabSz="866775" eaLnBrk="0" hangingPunct="0">
                <a:lnSpc>
                  <a:spcPct val="90000"/>
                </a:lnSpc>
              </a:pPr>
              <a:r>
                <a:rPr kumimoji="1" lang="en-GB" sz="1700" b="1">
                  <a:solidFill>
                    <a:srgbClr val="5A87C6"/>
                  </a:solidFill>
                  <a:latin typeface="+mj-lt"/>
                </a:rPr>
                <a:t>Supplier</a:t>
              </a:r>
            </a:p>
          </p:txBody>
        </p:sp>
      </p:grpSp>
      <p:grpSp>
        <p:nvGrpSpPr>
          <p:cNvPr id="1039" name="Group 15"/>
          <p:cNvGrpSpPr>
            <a:grpSpLocks/>
          </p:cNvGrpSpPr>
          <p:nvPr/>
        </p:nvGrpSpPr>
        <p:grpSpPr bwMode="auto">
          <a:xfrm>
            <a:off x="6494463" y="3898900"/>
            <a:ext cx="2351088" cy="1860550"/>
            <a:chOff x="4043" y="2474"/>
            <a:chExt cx="1481" cy="1172"/>
          </a:xfrm>
        </p:grpSpPr>
        <p:graphicFrame>
          <p:nvGraphicFramePr>
            <p:cNvPr id="1031" name="Object 16">
              <a:hlinkClick r:id="" action="ppaction://ole?verb=0"/>
            </p:cNvPr>
            <p:cNvGraphicFramePr>
              <a:graphicFrameLocks/>
            </p:cNvGraphicFramePr>
            <p:nvPr/>
          </p:nvGraphicFramePr>
          <p:xfrm>
            <a:off x="4043" y="2474"/>
            <a:ext cx="1481" cy="767"/>
          </p:xfrm>
          <a:graphic>
            <a:graphicData uri="http://schemas.openxmlformats.org/presentationml/2006/ole">
              <p:oleObj spid="_x0000_s1031" name="Clip" r:id="rId5" imgW="5805360" imgH="3008160" progId="">
                <p:embed/>
              </p:oleObj>
            </a:graphicData>
          </a:graphic>
        </p:graphicFrame>
        <p:sp>
          <p:nvSpPr>
            <p:cNvPr id="1144" name="Rectangle 17"/>
            <p:cNvSpPr>
              <a:spLocks noChangeArrowheads="1"/>
            </p:cNvSpPr>
            <p:nvPr/>
          </p:nvSpPr>
          <p:spPr bwMode="auto">
            <a:xfrm>
              <a:off x="4384" y="3296"/>
              <a:ext cx="643" cy="350"/>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Tier Two</a:t>
              </a:r>
            </a:p>
            <a:p>
              <a:pPr defTabSz="866775" eaLnBrk="0" hangingPunct="0">
                <a:lnSpc>
                  <a:spcPct val="90000"/>
                </a:lnSpc>
              </a:pPr>
              <a:r>
                <a:rPr kumimoji="1" lang="en-GB" sz="1700" b="1">
                  <a:solidFill>
                    <a:srgbClr val="5A87C6"/>
                  </a:solidFill>
                  <a:latin typeface="+mj-lt"/>
                </a:rPr>
                <a:t>Supplier</a:t>
              </a:r>
            </a:p>
          </p:txBody>
        </p:sp>
      </p:grpSp>
      <p:grpSp>
        <p:nvGrpSpPr>
          <p:cNvPr id="1040" name="Group 18"/>
          <p:cNvGrpSpPr>
            <a:grpSpLocks/>
          </p:cNvGrpSpPr>
          <p:nvPr/>
        </p:nvGrpSpPr>
        <p:grpSpPr bwMode="auto">
          <a:xfrm>
            <a:off x="2292349" y="2489200"/>
            <a:ext cx="1203325" cy="1366837"/>
            <a:chOff x="1396" y="1586"/>
            <a:chExt cx="758" cy="861"/>
          </a:xfrm>
        </p:grpSpPr>
        <p:sp>
          <p:nvSpPr>
            <p:cNvPr id="1141" name="Rectangle 19"/>
            <p:cNvSpPr>
              <a:spLocks noChangeArrowheads="1"/>
            </p:cNvSpPr>
            <p:nvPr/>
          </p:nvSpPr>
          <p:spPr bwMode="auto">
            <a:xfrm>
              <a:off x="1754" y="1988"/>
              <a:ext cx="400" cy="202"/>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830s</a:t>
              </a:r>
            </a:p>
          </p:txBody>
        </p:sp>
        <p:sp>
          <p:nvSpPr>
            <p:cNvPr id="1142" name="Rectangle 20"/>
            <p:cNvSpPr>
              <a:spLocks noChangeArrowheads="1"/>
            </p:cNvSpPr>
            <p:nvPr/>
          </p:nvSpPr>
          <p:spPr bwMode="auto">
            <a:xfrm>
              <a:off x="1616" y="2225"/>
              <a:ext cx="400" cy="202"/>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862s</a:t>
              </a:r>
            </a:p>
          </p:txBody>
        </p:sp>
        <p:sp>
          <p:nvSpPr>
            <p:cNvPr id="1143" name="Line 21"/>
            <p:cNvSpPr>
              <a:spLocks noChangeShapeType="1"/>
            </p:cNvSpPr>
            <p:nvPr/>
          </p:nvSpPr>
          <p:spPr bwMode="auto">
            <a:xfrm flipH="1">
              <a:off x="1396" y="1586"/>
              <a:ext cx="626" cy="861"/>
            </a:xfrm>
            <a:prstGeom prst="line">
              <a:avLst/>
            </a:prstGeom>
            <a:noFill/>
            <a:ln w="38100">
              <a:solidFill>
                <a:schemeClr val="tx1"/>
              </a:solidFill>
              <a:round/>
              <a:headEnd/>
              <a:tailEnd type="triangle" w="med" len="med"/>
            </a:ln>
          </p:spPr>
          <p:txBody>
            <a:bodyPr wrap="none" anchor="ctr"/>
            <a:lstStyle/>
            <a:p>
              <a:endParaRPr lang="en-US">
                <a:latin typeface="+mj-lt"/>
              </a:endParaRPr>
            </a:p>
          </p:txBody>
        </p:sp>
      </p:grpSp>
      <p:grpSp>
        <p:nvGrpSpPr>
          <p:cNvPr id="1041" name="Group 22"/>
          <p:cNvGrpSpPr>
            <a:grpSpLocks/>
          </p:cNvGrpSpPr>
          <p:nvPr/>
        </p:nvGrpSpPr>
        <p:grpSpPr bwMode="auto">
          <a:xfrm>
            <a:off x="1487488" y="2190750"/>
            <a:ext cx="1277938" cy="1444625"/>
            <a:chOff x="889" y="1398"/>
            <a:chExt cx="805" cy="910"/>
          </a:xfrm>
        </p:grpSpPr>
        <p:sp>
          <p:nvSpPr>
            <p:cNvPr id="1139" name="Rectangle 23"/>
            <p:cNvSpPr>
              <a:spLocks noChangeArrowheads="1"/>
            </p:cNvSpPr>
            <p:nvPr/>
          </p:nvSpPr>
          <p:spPr bwMode="auto">
            <a:xfrm>
              <a:off x="1180" y="1931"/>
              <a:ext cx="462" cy="201"/>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ASNs</a:t>
              </a:r>
            </a:p>
          </p:txBody>
        </p:sp>
        <p:sp>
          <p:nvSpPr>
            <p:cNvPr id="1140" name="Line 24"/>
            <p:cNvSpPr>
              <a:spLocks noChangeShapeType="1"/>
            </p:cNvSpPr>
            <p:nvPr/>
          </p:nvSpPr>
          <p:spPr bwMode="auto">
            <a:xfrm flipV="1">
              <a:off x="889" y="1398"/>
              <a:ext cx="805" cy="910"/>
            </a:xfrm>
            <a:prstGeom prst="line">
              <a:avLst/>
            </a:prstGeom>
            <a:noFill/>
            <a:ln w="38100">
              <a:solidFill>
                <a:schemeClr val="tx1"/>
              </a:solidFill>
              <a:round/>
              <a:headEnd/>
              <a:tailEnd type="triangle" w="med" len="med"/>
            </a:ln>
          </p:spPr>
          <p:txBody>
            <a:bodyPr wrap="none" anchor="ctr"/>
            <a:lstStyle/>
            <a:p>
              <a:endParaRPr lang="en-US">
                <a:latin typeface="+mj-lt"/>
              </a:endParaRPr>
            </a:p>
          </p:txBody>
        </p:sp>
      </p:grpSp>
      <p:grpSp>
        <p:nvGrpSpPr>
          <p:cNvPr id="1042" name="Group 25"/>
          <p:cNvGrpSpPr>
            <a:grpSpLocks/>
          </p:cNvGrpSpPr>
          <p:nvPr/>
        </p:nvGrpSpPr>
        <p:grpSpPr bwMode="auto">
          <a:xfrm>
            <a:off x="2886075" y="5097463"/>
            <a:ext cx="3478213" cy="604837"/>
            <a:chOff x="1770" y="3229"/>
            <a:chExt cx="2191" cy="381"/>
          </a:xfrm>
        </p:grpSpPr>
        <p:sp>
          <p:nvSpPr>
            <p:cNvPr id="1137" name="Rectangle 26"/>
            <p:cNvSpPr>
              <a:spLocks noChangeArrowheads="1"/>
            </p:cNvSpPr>
            <p:nvPr/>
          </p:nvSpPr>
          <p:spPr bwMode="auto">
            <a:xfrm>
              <a:off x="2456" y="3262"/>
              <a:ext cx="729" cy="348"/>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Supplier</a:t>
              </a:r>
            </a:p>
            <a:p>
              <a:pPr defTabSz="866775" eaLnBrk="0" hangingPunct="0">
                <a:lnSpc>
                  <a:spcPct val="90000"/>
                </a:lnSpc>
              </a:pPr>
              <a:r>
                <a:rPr kumimoji="1" lang="en-GB" sz="1700" b="1">
                  <a:solidFill>
                    <a:srgbClr val="5A87C6"/>
                  </a:solidFill>
                  <a:latin typeface="+mj-lt"/>
                </a:rPr>
                <a:t>Schedule</a:t>
              </a:r>
            </a:p>
          </p:txBody>
        </p:sp>
        <p:sp>
          <p:nvSpPr>
            <p:cNvPr id="1138" name="Line 27"/>
            <p:cNvSpPr>
              <a:spLocks noChangeShapeType="1"/>
            </p:cNvSpPr>
            <p:nvPr/>
          </p:nvSpPr>
          <p:spPr bwMode="auto">
            <a:xfrm>
              <a:off x="1770" y="3229"/>
              <a:ext cx="2191" cy="0"/>
            </a:xfrm>
            <a:prstGeom prst="line">
              <a:avLst/>
            </a:prstGeom>
            <a:noFill/>
            <a:ln w="38100">
              <a:solidFill>
                <a:schemeClr val="tx1"/>
              </a:solidFill>
              <a:round/>
              <a:headEnd/>
              <a:tailEnd type="triangle" w="med" len="med"/>
            </a:ln>
          </p:spPr>
          <p:txBody>
            <a:bodyPr wrap="none" anchor="ctr"/>
            <a:lstStyle/>
            <a:p>
              <a:endParaRPr lang="en-US">
                <a:latin typeface="+mj-lt"/>
              </a:endParaRPr>
            </a:p>
          </p:txBody>
        </p:sp>
      </p:grpSp>
      <p:grpSp>
        <p:nvGrpSpPr>
          <p:cNvPr id="1043" name="Group 28"/>
          <p:cNvGrpSpPr>
            <a:grpSpLocks/>
          </p:cNvGrpSpPr>
          <p:nvPr/>
        </p:nvGrpSpPr>
        <p:grpSpPr bwMode="auto">
          <a:xfrm>
            <a:off x="2651125" y="3128963"/>
            <a:ext cx="4284663" cy="1857375"/>
            <a:chOff x="1622" y="1989"/>
            <a:chExt cx="2699" cy="1170"/>
          </a:xfrm>
        </p:grpSpPr>
        <p:graphicFrame>
          <p:nvGraphicFramePr>
            <p:cNvPr id="1030" name="Object 29">
              <a:hlinkClick r:id="" action="ppaction://ole?verb=0"/>
            </p:cNvPr>
            <p:cNvGraphicFramePr>
              <a:graphicFrameLocks/>
            </p:cNvGraphicFramePr>
            <p:nvPr/>
          </p:nvGraphicFramePr>
          <p:xfrm>
            <a:off x="2706" y="1989"/>
            <a:ext cx="398" cy="643"/>
          </p:xfrm>
          <a:graphic>
            <a:graphicData uri="http://schemas.openxmlformats.org/presentationml/2006/ole">
              <p:oleObj spid="_x0000_s1030" name="Clip" r:id="rId6" imgW="2825640" imgH="4562280" progId="">
                <p:embed/>
              </p:oleObj>
            </a:graphicData>
          </a:graphic>
        </p:graphicFrame>
        <p:sp>
          <p:nvSpPr>
            <p:cNvPr id="1133" name="Rectangle 30"/>
            <p:cNvSpPr>
              <a:spLocks noChangeArrowheads="1"/>
            </p:cNvSpPr>
            <p:nvPr/>
          </p:nvSpPr>
          <p:spPr bwMode="auto">
            <a:xfrm>
              <a:off x="2588" y="2958"/>
              <a:ext cx="462" cy="201"/>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ASNs</a:t>
              </a:r>
            </a:p>
          </p:txBody>
        </p:sp>
        <p:sp>
          <p:nvSpPr>
            <p:cNvPr id="1134" name="Line 31"/>
            <p:cNvSpPr>
              <a:spLocks noChangeShapeType="1"/>
            </p:cNvSpPr>
            <p:nvPr/>
          </p:nvSpPr>
          <p:spPr bwMode="auto">
            <a:xfrm flipH="1">
              <a:off x="1774" y="2925"/>
              <a:ext cx="2161" cy="0"/>
            </a:xfrm>
            <a:prstGeom prst="line">
              <a:avLst/>
            </a:prstGeom>
            <a:noFill/>
            <a:ln w="38100">
              <a:solidFill>
                <a:schemeClr val="tx1"/>
              </a:solidFill>
              <a:round/>
              <a:headEnd/>
              <a:tailEnd type="triangle" w="med" len="med"/>
            </a:ln>
          </p:spPr>
          <p:txBody>
            <a:bodyPr wrap="none" anchor="ctr"/>
            <a:lstStyle/>
            <a:p>
              <a:endParaRPr lang="en-US">
                <a:latin typeface="+mj-lt"/>
              </a:endParaRPr>
            </a:p>
          </p:txBody>
        </p:sp>
        <p:sp>
          <p:nvSpPr>
            <p:cNvPr id="1135" name="Arc 32"/>
            <p:cNvSpPr>
              <a:spLocks/>
            </p:cNvSpPr>
            <p:nvPr/>
          </p:nvSpPr>
          <p:spPr bwMode="auto">
            <a:xfrm rot="10800000">
              <a:off x="3271" y="2361"/>
              <a:ext cx="1050" cy="391"/>
            </a:xfrm>
            <a:custGeom>
              <a:avLst/>
              <a:gdLst>
                <a:gd name="T0" fmla="*/ 51 w 21600"/>
                <a:gd name="T1" fmla="*/ 7 h 21600"/>
                <a:gd name="T2" fmla="*/ 0 w 21600"/>
                <a:gd name="T3" fmla="*/ 0 h 21600"/>
                <a:gd name="T4" fmla="*/ 51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38100" cap="rnd">
              <a:solidFill>
                <a:schemeClr val="tx1"/>
              </a:solidFill>
              <a:round/>
              <a:headEnd type="triangle" w="med" len="med"/>
              <a:tailEnd/>
            </a:ln>
          </p:spPr>
          <p:txBody>
            <a:bodyPr wrap="none" anchor="ctr"/>
            <a:lstStyle/>
            <a:p>
              <a:endParaRPr lang="en-US">
                <a:latin typeface="+mj-lt"/>
              </a:endParaRPr>
            </a:p>
          </p:txBody>
        </p:sp>
        <p:sp>
          <p:nvSpPr>
            <p:cNvPr id="1136" name="Arc 33"/>
            <p:cNvSpPr>
              <a:spLocks/>
            </p:cNvSpPr>
            <p:nvPr/>
          </p:nvSpPr>
          <p:spPr bwMode="auto">
            <a:xfrm>
              <a:off x="1622" y="2377"/>
              <a:ext cx="947" cy="380"/>
            </a:xfrm>
            <a:custGeom>
              <a:avLst/>
              <a:gdLst>
                <a:gd name="T0" fmla="*/ 0 w 21600"/>
                <a:gd name="T1" fmla="*/ 7 h 21600"/>
                <a:gd name="T2" fmla="*/ 41 w 21600"/>
                <a:gd name="T3" fmla="*/ 0 h 21600"/>
                <a:gd name="T4" fmla="*/ 42 w 21600"/>
                <a:gd name="T5" fmla="*/ 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21600"/>
                  </a:moveTo>
                  <a:cubicBezTo>
                    <a:pt x="0" y="9679"/>
                    <a:pt x="9657" y="12"/>
                    <a:pt x="21578" y="0"/>
                  </a:cubicBezTo>
                </a:path>
                <a:path w="21600" h="21600" stroke="0" extrusionOk="0">
                  <a:moveTo>
                    <a:pt x="0" y="21600"/>
                  </a:moveTo>
                  <a:cubicBezTo>
                    <a:pt x="0" y="9679"/>
                    <a:pt x="9657" y="12"/>
                    <a:pt x="21578" y="0"/>
                  </a:cubicBezTo>
                  <a:lnTo>
                    <a:pt x="21600" y="21600"/>
                  </a:lnTo>
                  <a:close/>
                </a:path>
              </a:pathLst>
            </a:custGeom>
            <a:noFill/>
            <a:ln w="38100" cap="rnd">
              <a:solidFill>
                <a:schemeClr val="tx1"/>
              </a:solidFill>
              <a:round/>
              <a:headEnd type="triangle" w="med" len="med"/>
              <a:tailEnd/>
            </a:ln>
          </p:spPr>
          <p:txBody>
            <a:bodyPr wrap="none" anchor="ctr"/>
            <a:lstStyle/>
            <a:p>
              <a:endParaRPr lang="en-US">
                <a:latin typeface="+mj-lt"/>
              </a:endParaRPr>
            </a:p>
          </p:txBody>
        </p:sp>
      </p:grpSp>
      <p:sp>
        <p:nvSpPr>
          <p:cNvPr id="1044" name="Line 34"/>
          <p:cNvSpPr>
            <a:spLocks noChangeShapeType="1"/>
          </p:cNvSpPr>
          <p:nvPr/>
        </p:nvSpPr>
        <p:spPr bwMode="auto">
          <a:xfrm flipV="1">
            <a:off x="396875" y="2495550"/>
            <a:ext cx="204788" cy="1981200"/>
          </a:xfrm>
          <a:prstGeom prst="line">
            <a:avLst/>
          </a:prstGeom>
          <a:noFill/>
          <a:ln w="38100">
            <a:solidFill>
              <a:schemeClr val="tx1"/>
            </a:solidFill>
            <a:round/>
            <a:headEnd/>
            <a:tailEnd type="triangle" w="med" len="med"/>
          </a:ln>
        </p:spPr>
        <p:txBody>
          <a:bodyPr wrap="none" anchor="ctr"/>
          <a:lstStyle/>
          <a:p>
            <a:endParaRPr lang="en-US">
              <a:latin typeface="+mj-lt"/>
            </a:endParaRPr>
          </a:p>
        </p:txBody>
      </p:sp>
      <p:grpSp>
        <p:nvGrpSpPr>
          <p:cNvPr id="1045" name="Group 35"/>
          <p:cNvGrpSpPr>
            <a:grpSpLocks/>
          </p:cNvGrpSpPr>
          <p:nvPr/>
        </p:nvGrpSpPr>
        <p:grpSpPr bwMode="auto">
          <a:xfrm>
            <a:off x="238125" y="1743075"/>
            <a:ext cx="2044700" cy="588962"/>
            <a:chOff x="102" y="1116"/>
            <a:chExt cx="1288" cy="371"/>
          </a:xfrm>
        </p:grpSpPr>
        <p:grpSp>
          <p:nvGrpSpPr>
            <p:cNvPr id="1046" name="Group 36"/>
            <p:cNvGrpSpPr>
              <a:grpSpLocks/>
            </p:cNvGrpSpPr>
            <p:nvPr/>
          </p:nvGrpSpPr>
          <p:grpSpPr bwMode="auto">
            <a:xfrm>
              <a:off x="102" y="1116"/>
              <a:ext cx="1288" cy="371"/>
              <a:chOff x="146" y="1574"/>
              <a:chExt cx="1349" cy="394"/>
            </a:xfrm>
          </p:grpSpPr>
          <p:grpSp>
            <p:nvGrpSpPr>
              <p:cNvPr id="1048" name="Group 37"/>
              <p:cNvGrpSpPr>
                <a:grpSpLocks/>
              </p:cNvGrpSpPr>
              <p:nvPr/>
            </p:nvGrpSpPr>
            <p:grpSpPr bwMode="auto">
              <a:xfrm>
                <a:off x="146" y="1574"/>
                <a:ext cx="1040" cy="394"/>
                <a:chOff x="146" y="1574"/>
                <a:chExt cx="1040" cy="394"/>
              </a:xfrm>
            </p:grpSpPr>
            <p:sp>
              <p:nvSpPr>
                <p:cNvPr id="1131" name="Freeform 39"/>
                <p:cNvSpPr>
                  <a:spLocks/>
                </p:cNvSpPr>
                <p:nvPr/>
              </p:nvSpPr>
              <p:spPr bwMode="auto">
                <a:xfrm>
                  <a:off x="146" y="1574"/>
                  <a:ext cx="1040" cy="290"/>
                </a:xfrm>
                <a:custGeom>
                  <a:avLst/>
                  <a:gdLst>
                    <a:gd name="T0" fmla="*/ 1039 w 1040"/>
                    <a:gd name="T1" fmla="*/ 0 h 290"/>
                    <a:gd name="T2" fmla="*/ 0 w 1040"/>
                    <a:gd name="T3" fmla="*/ 0 h 290"/>
                    <a:gd name="T4" fmla="*/ 0 w 1040"/>
                    <a:gd name="T5" fmla="*/ 289 h 290"/>
                    <a:gd name="T6" fmla="*/ 1039 w 1040"/>
                    <a:gd name="T7" fmla="*/ 289 h 290"/>
                    <a:gd name="T8" fmla="*/ 1039 w 1040"/>
                    <a:gd name="T9" fmla="*/ 0 h 290"/>
                    <a:gd name="T10" fmla="*/ 0 60000 65536"/>
                    <a:gd name="T11" fmla="*/ 0 60000 65536"/>
                    <a:gd name="T12" fmla="*/ 0 60000 65536"/>
                    <a:gd name="T13" fmla="*/ 0 60000 65536"/>
                    <a:gd name="T14" fmla="*/ 0 60000 65536"/>
                    <a:gd name="T15" fmla="*/ 0 w 1040"/>
                    <a:gd name="T16" fmla="*/ 0 h 290"/>
                    <a:gd name="T17" fmla="*/ 1040 w 1040"/>
                    <a:gd name="T18" fmla="*/ 290 h 290"/>
                  </a:gdLst>
                  <a:ahLst/>
                  <a:cxnLst>
                    <a:cxn ang="T10">
                      <a:pos x="T0" y="T1"/>
                    </a:cxn>
                    <a:cxn ang="T11">
                      <a:pos x="T2" y="T3"/>
                    </a:cxn>
                    <a:cxn ang="T12">
                      <a:pos x="T4" y="T5"/>
                    </a:cxn>
                    <a:cxn ang="T13">
                      <a:pos x="T6" y="T7"/>
                    </a:cxn>
                    <a:cxn ang="T14">
                      <a:pos x="T8" y="T9"/>
                    </a:cxn>
                  </a:cxnLst>
                  <a:rect l="T15" t="T16" r="T17" b="T18"/>
                  <a:pathLst>
                    <a:path w="1040" h="290">
                      <a:moveTo>
                        <a:pt x="1039" y="0"/>
                      </a:moveTo>
                      <a:lnTo>
                        <a:pt x="0" y="0"/>
                      </a:lnTo>
                      <a:lnTo>
                        <a:pt x="0" y="289"/>
                      </a:lnTo>
                      <a:lnTo>
                        <a:pt x="1039" y="289"/>
                      </a:lnTo>
                      <a:lnTo>
                        <a:pt x="1039" y="0"/>
                      </a:lnTo>
                    </a:path>
                  </a:pathLst>
                </a:custGeom>
                <a:solidFill>
                  <a:schemeClr val="accent1"/>
                </a:solidFill>
                <a:ln w="12700" cap="rnd">
                  <a:solidFill>
                    <a:srgbClr val="000000"/>
                  </a:solidFill>
                  <a:round/>
                  <a:headEnd/>
                  <a:tailEnd/>
                </a:ln>
              </p:spPr>
              <p:txBody>
                <a:bodyPr/>
                <a:lstStyle/>
                <a:p>
                  <a:endParaRPr lang="en-US">
                    <a:latin typeface="+mj-lt"/>
                  </a:endParaRPr>
                </a:p>
              </p:txBody>
            </p:sp>
            <p:grpSp>
              <p:nvGrpSpPr>
                <p:cNvPr id="1105" name="Group 41"/>
                <p:cNvGrpSpPr>
                  <a:grpSpLocks/>
                </p:cNvGrpSpPr>
                <p:nvPr/>
              </p:nvGrpSpPr>
              <p:grpSpPr bwMode="auto">
                <a:xfrm>
                  <a:off x="204" y="1863"/>
                  <a:ext cx="693" cy="105"/>
                  <a:chOff x="204" y="1863"/>
                  <a:chExt cx="693" cy="105"/>
                </a:xfrm>
              </p:grpSpPr>
              <p:grpSp>
                <p:nvGrpSpPr>
                  <p:cNvPr id="1106" name="Group 42"/>
                  <p:cNvGrpSpPr>
                    <a:grpSpLocks/>
                  </p:cNvGrpSpPr>
                  <p:nvPr/>
                </p:nvGrpSpPr>
                <p:grpSpPr bwMode="auto">
                  <a:xfrm>
                    <a:off x="204" y="1863"/>
                    <a:ext cx="693" cy="98"/>
                    <a:chOff x="204" y="1863"/>
                    <a:chExt cx="693" cy="98"/>
                  </a:xfrm>
                </p:grpSpPr>
                <p:grpSp>
                  <p:nvGrpSpPr>
                    <p:cNvPr id="1115" name="Group 43"/>
                    <p:cNvGrpSpPr>
                      <a:grpSpLocks/>
                    </p:cNvGrpSpPr>
                    <p:nvPr/>
                  </p:nvGrpSpPr>
                  <p:grpSpPr bwMode="auto">
                    <a:xfrm>
                      <a:off x="812" y="1863"/>
                      <a:ext cx="85" cy="80"/>
                      <a:chOff x="812" y="1863"/>
                      <a:chExt cx="85" cy="80"/>
                    </a:xfrm>
                  </p:grpSpPr>
                  <p:sp>
                    <p:nvSpPr>
                      <p:cNvPr id="1128" name="Freeform 44"/>
                      <p:cNvSpPr>
                        <a:spLocks/>
                      </p:cNvSpPr>
                      <p:nvPr/>
                    </p:nvSpPr>
                    <p:spPr bwMode="auto">
                      <a:xfrm>
                        <a:off x="812" y="1863"/>
                        <a:ext cx="85" cy="12"/>
                      </a:xfrm>
                      <a:custGeom>
                        <a:avLst/>
                        <a:gdLst>
                          <a:gd name="T0" fmla="*/ 84 w 85"/>
                          <a:gd name="T1" fmla="*/ 0 h 12"/>
                          <a:gd name="T2" fmla="*/ 0 w 85"/>
                          <a:gd name="T3" fmla="*/ 0 h 12"/>
                          <a:gd name="T4" fmla="*/ 11 w 85"/>
                          <a:gd name="T5" fmla="*/ 10 h 12"/>
                          <a:gd name="T6" fmla="*/ 74 w 85"/>
                          <a:gd name="T7" fmla="*/ 11 h 12"/>
                          <a:gd name="T8" fmla="*/ 84 w 85"/>
                          <a:gd name="T9" fmla="*/ 0 h 12"/>
                          <a:gd name="T10" fmla="*/ 0 60000 65536"/>
                          <a:gd name="T11" fmla="*/ 0 60000 65536"/>
                          <a:gd name="T12" fmla="*/ 0 60000 65536"/>
                          <a:gd name="T13" fmla="*/ 0 60000 65536"/>
                          <a:gd name="T14" fmla="*/ 0 60000 65536"/>
                          <a:gd name="T15" fmla="*/ 0 w 85"/>
                          <a:gd name="T16" fmla="*/ 0 h 12"/>
                          <a:gd name="T17" fmla="*/ 85 w 85"/>
                          <a:gd name="T18" fmla="*/ 12 h 12"/>
                        </a:gdLst>
                        <a:ahLst/>
                        <a:cxnLst>
                          <a:cxn ang="T10">
                            <a:pos x="T0" y="T1"/>
                          </a:cxn>
                          <a:cxn ang="T11">
                            <a:pos x="T2" y="T3"/>
                          </a:cxn>
                          <a:cxn ang="T12">
                            <a:pos x="T4" y="T5"/>
                          </a:cxn>
                          <a:cxn ang="T13">
                            <a:pos x="T6" y="T7"/>
                          </a:cxn>
                          <a:cxn ang="T14">
                            <a:pos x="T8" y="T9"/>
                          </a:cxn>
                        </a:cxnLst>
                        <a:rect l="T15" t="T16" r="T17" b="T18"/>
                        <a:pathLst>
                          <a:path w="85" h="12">
                            <a:moveTo>
                              <a:pt x="84" y="0"/>
                            </a:moveTo>
                            <a:lnTo>
                              <a:pt x="0" y="0"/>
                            </a:lnTo>
                            <a:lnTo>
                              <a:pt x="11" y="10"/>
                            </a:lnTo>
                            <a:lnTo>
                              <a:pt x="74" y="11"/>
                            </a:lnTo>
                            <a:lnTo>
                              <a:pt x="84" y="0"/>
                            </a:lnTo>
                          </a:path>
                        </a:pathLst>
                      </a:custGeom>
                      <a:solidFill>
                        <a:srgbClr val="606060"/>
                      </a:solidFill>
                      <a:ln w="12700" cap="rnd">
                        <a:solidFill>
                          <a:srgbClr val="404040"/>
                        </a:solidFill>
                        <a:round/>
                        <a:headEnd/>
                        <a:tailEnd/>
                      </a:ln>
                    </p:spPr>
                    <p:txBody>
                      <a:bodyPr/>
                      <a:lstStyle/>
                      <a:p>
                        <a:endParaRPr lang="en-US">
                          <a:latin typeface="+mj-lt"/>
                        </a:endParaRPr>
                      </a:p>
                    </p:txBody>
                  </p:sp>
                  <p:sp>
                    <p:nvSpPr>
                      <p:cNvPr id="1129" name="Freeform 45"/>
                      <p:cNvSpPr>
                        <a:spLocks/>
                      </p:cNvSpPr>
                      <p:nvPr/>
                    </p:nvSpPr>
                    <p:spPr bwMode="auto">
                      <a:xfrm>
                        <a:off x="833" y="1874"/>
                        <a:ext cx="43" cy="6"/>
                      </a:xfrm>
                      <a:custGeom>
                        <a:avLst/>
                        <a:gdLst>
                          <a:gd name="T0" fmla="*/ 42 w 43"/>
                          <a:gd name="T1" fmla="*/ 0 h 6"/>
                          <a:gd name="T2" fmla="*/ 0 w 43"/>
                          <a:gd name="T3" fmla="*/ 0 h 6"/>
                          <a:gd name="T4" fmla="*/ 5 w 43"/>
                          <a:gd name="T5" fmla="*/ 5 h 6"/>
                          <a:gd name="T6" fmla="*/ 37 w 43"/>
                          <a:gd name="T7" fmla="*/ 5 h 6"/>
                          <a:gd name="T8" fmla="*/ 42 w 43"/>
                          <a:gd name="T9" fmla="*/ 0 h 6"/>
                          <a:gd name="T10" fmla="*/ 0 60000 65536"/>
                          <a:gd name="T11" fmla="*/ 0 60000 65536"/>
                          <a:gd name="T12" fmla="*/ 0 60000 65536"/>
                          <a:gd name="T13" fmla="*/ 0 60000 65536"/>
                          <a:gd name="T14" fmla="*/ 0 60000 65536"/>
                          <a:gd name="T15" fmla="*/ 0 w 43"/>
                          <a:gd name="T16" fmla="*/ 0 h 6"/>
                          <a:gd name="T17" fmla="*/ 43 w 43"/>
                          <a:gd name="T18" fmla="*/ 6 h 6"/>
                        </a:gdLst>
                        <a:ahLst/>
                        <a:cxnLst>
                          <a:cxn ang="T10">
                            <a:pos x="T0" y="T1"/>
                          </a:cxn>
                          <a:cxn ang="T11">
                            <a:pos x="T2" y="T3"/>
                          </a:cxn>
                          <a:cxn ang="T12">
                            <a:pos x="T4" y="T5"/>
                          </a:cxn>
                          <a:cxn ang="T13">
                            <a:pos x="T6" y="T7"/>
                          </a:cxn>
                          <a:cxn ang="T14">
                            <a:pos x="T8" y="T9"/>
                          </a:cxn>
                        </a:cxnLst>
                        <a:rect l="T15" t="T16" r="T17" b="T18"/>
                        <a:pathLst>
                          <a:path w="43" h="6">
                            <a:moveTo>
                              <a:pt x="42" y="0"/>
                            </a:moveTo>
                            <a:lnTo>
                              <a:pt x="0" y="0"/>
                            </a:lnTo>
                            <a:lnTo>
                              <a:pt x="5" y="5"/>
                            </a:lnTo>
                            <a:lnTo>
                              <a:pt x="37" y="5"/>
                            </a:lnTo>
                            <a:lnTo>
                              <a:pt x="42" y="0"/>
                            </a:lnTo>
                          </a:path>
                        </a:pathLst>
                      </a:custGeom>
                      <a:solidFill>
                        <a:srgbClr val="606060"/>
                      </a:solidFill>
                      <a:ln w="12700" cap="rnd">
                        <a:solidFill>
                          <a:srgbClr val="404040"/>
                        </a:solidFill>
                        <a:round/>
                        <a:headEnd/>
                        <a:tailEnd/>
                      </a:ln>
                    </p:spPr>
                    <p:txBody>
                      <a:bodyPr/>
                      <a:lstStyle/>
                      <a:p>
                        <a:endParaRPr lang="en-US">
                          <a:latin typeface="+mj-lt"/>
                        </a:endParaRPr>
                      </a:p>
                    </p:txBody>
                  </p:sp>
                  <p:sp>
                    <p:nvSpPr>
                      <p:cNvPr id="1130" name="Freeform 46"/>
                      <p:cNvSpPr>
                        <a:spLocks/>
                      </p:cNvSpPr>
                      <p:nvPr/>
                    </p:nvSpPr>
                    <p:spPr bwMode="auto">
                      <a:xfrm>
                        <a:off x="849" y="1879"/>
                        <a:ext cx="11" cy="64"/>
                      </a:xfrm>
                      <a:custGeom>
                        <a:avLst/>
                        <a:gdLst>
                          <a:gd name="T0" fmla="*/ 10 w 11"/>
                          <a:gd name="T1" fmla="*/ 0 h 64"/>
                          <a:gd name="T2" fmla="*/ 0 w 11"/>
                          <a:gd name="T3" fmla="*/ 0 h 64"/>
                          <a:gd name="T4" fmla="*/ 0 w 11"/>
                          <a:gd name="T5" fmla="*/ 63 h 64"/>
                          <a:gd name="T6" fmla="*/ 10 w 11"/>
                          <a:gd name="T7" fmla="*/ 63 h 64"/>
                          <a:gd name="T8" fmla="*/ 10 w 11"/>
                          <a:gd name="T9" fmla="*/ 0 h 64"/>
                          <a:gd name="T10" fmla="*/ 0 60000 65536"/>
                          <a:gd name="T11" fmla="*/ 0 60000 65536"/>
                          <a:gd name="T12" fmla="*/ 0 60000 65536"/>
                          <a:gd name="T13" fmla="*/ 0 60000 65536"/>
                          <a:gd name="T14" fmla="*/ 0 60000 65536"/>
                          <a:gd name="T15" fmla="*/ 0 w 11"/>
                          <a:gd name="T16" fmla="*/ 0 h 64"/>
                          <a:gd name="T17" fmla="*/ 11 w 11"/>
                          <a:gd name="T18" fmla="*/ 64 h 64"/>
                        </a:gdLst>
                        <a:ahLst/>
                        <a:cxnLst>
                          <a:cxn ang="T10">
                            <a:pos x="T0" y="T1"/>
                          </a:cxn>
                          <a:cxn ang="T11">
                            <a:pos x="T2" y="T3"/>
                          </a:cxn>
                          <a:cxn ang="T12">
                            <a:pos x="T4" y="T5"/>
                          </a:cxn>
                          <a:cxn ang="T13">
                            <a:pos x="T6" y="T7"/>
                          </a:cxn>
                          <a:cxn ang="T14">
                            <a:pos x="T8" y="T9"/>
                          </a:cxn>
                        </a:cxnLst>
                        <a:rect l="T15" t="T16" r="T17" b="T18"/>
                        <a:pathLst>
                          <a:path w="11" h="64">
                            <a:moveTo>
                              <a:pt x="10" y="0"/>
                            </a:moveTo>
                            <a:lnTo>
                              <a:pt x="0" y="0"/>
                            </a:lnTo>
                            <a:lnTo>
                              <a:pt x="0" y="63"/>
                            </a:lnTo>
                            <a:lnTo>
                              <a:pt x="10" y="63"/>
                            </a:lnTo>
                            <a:lnTo>
                              <a:pt x="10" y="0"/>
                            </a:lnTo>
                          </a:path>
                        </a:pathLst>
                      </a:custGeom>
                      <a:solidFill>
                        <a:srgbClr val="606060"/>
                      </a:solidFill>
                      <a:ln w="12700" cap="rnd">
                        <a:solidFill>
                          <a:srgbClr val="404040"/>
                        </a:solidFill>
                        <a:round/>
                        <a:headEnd/>
                        <a:tailEnd/>
                      </a:ln>
                    </p:spPr>
                    <p:txBody>
                      <a:bodyPr/>
                      <a:lstStyle/>
                      <a:p>
                        <a:endParaRPr lang="en-US">
                          <a:latin typeface="+mj-lt"/>
                        </a:endParaRPr>
                      </a:p>
                    </p:txBody>
                  </p:sp>
                </p:grpSp>
                <p:grpSp>
                  <p:nvGrpSpPr>
                    <p:cNvPr id="1116" name="Group 47"/>
                    <p:cNvGrpSpPr>
                      <a:grpSpLocks/>
                    </p:cNvGrpSpPr>
                    <p:nvPr/>
                  </p:nvGrpSpPr>
                  <p:grpSpPr bwMode="auto">
                    <a:xfrm>
                      <a:off x="345" y="1863"/>
                      <a:ext cx="133" cy="98"/>
                      <a:chOff x="345" y="1863"/>
                      <a:chExt cx="133" cy="98"/>
                    </a:xfrm>
                  </p:grpSpPr>
                  <p:sp>
                    <p:nvSpPr>
                      <p:cNvPr id="1123" name="Freeform 48"/>
                      <p:cNvSpPr>
                        <a:spLocks/>
                      </p:cNvSpPr>
                      <p:nvPr/>
                    </p:nvSpPr>
                    <p:spPr bwMode="auto">
                      <a:xfrm>
                        <a:off x="345" y="1863"/>
                        <a:ext cx="133" cy="22"/>
                      </a:xfrm>
                      <a:custGeom>
                        <a:avLst/>
                        <a:gdLst>
                          <a:gd name="T0" fmla="*/ 132 w 133"/>
                          <a:gd name="T1" fmla="*/ 0 h 22"/>
                          <a:gd name="T2" fmla="*/ 0 w 133"/>
                          <a:gd name="T3" fmla="*/ 0 h 22"/>
                          <a:gd name="T4" fmla="*/ 0 w 133"/>
                          <a:gd name="T5" fmla="*/ 21 h 22"/>
                          <a:gd name="T6" fmla="*/ 121 w 133"/>
                          <a:gd name="T7" fmla="*/ 21 h 22"/>
                          <a:gd name="T8" fmla="*/ 132 w 133"/>
                          <a:gd name="T9" fmla="*/ 0 h 22"/>
                          <a:gd name="T10" fmla="*/ 0 60000 65536"/>
                          <a:gd name="T11" fmla="*/ 0 60000 65536"/>
                          <a:gd name="T12" fmla="*/ 0 60000 65536"/>
                          <a:gd name="T13" fmla="*/ 0 60000 65536"/>
                          <a:gd name="T14" fmla="*/ 0 60000 65536"/>
                          <a:gd name="T15" fmla="*/ 0 w 133"/>
                          <a:gd name="T16" fmla="*/ 0 h 22"/>
                          <a:gd name="T17" fmla="*/ 133 w 133"/>
                          <a:gd name="T18" fmla="*/ 22 h 22"/>
                        </a:gdLst>
                        <a:ahLst/>
                        <a:cxnLst>
                          <a:cxn ang="T10">
                            <a:pos x="T0" y="T1"/>
                          </a:cxn>
                          <a:cxn ang="T11">
                            <a:pos x="T2" y="T3"/>
                          </a:cxn>
                          <a:cxn ang="T12">
                            <a:pos x="T4" y="T5"/>
                          </a:cxn>
                          <a:cxn ang="T13">
                            <a:pos x="T6" y="T7"/>
                          </a:cxn>
                          <a:cxn ang="T14">
                            <a:pos x="T8" y="T9"/>
                          </a:cxn>
                        </a:cxnLst>
                        <a:rect l="T15" t="T16" r="T17" b="T18"/>
                        <a:pathLst>
                          <a:path w="133" h="22">
                            <a:moveTo>
                              <a:pt x="132" y="0"/>
                            </a:moveTo>
                            <a:lnTo>
                              <a:pt x="0" y="0"/>
                            </a:lnTo>
                            <a:lnTo>
                              <a:pt x="0" y="21"/>
                            </a:lnTo>
                            <a:lnTo>
                              <a:pt x="121" y="21"/>
                            </a:lnTo>
                            <a:lnTo>
                              <a:pt x="132" y="0"/>
                            </a:lnTo>
                          </a:path>
                        </a:pathLst>
                      </a:custGeom>
                      <a:solidFill>
                        <a:srgbClr val="606060"/>
                      </a:solidFill>
                      <a:ln w="12700" cap="rnd">
                        <a:solidFill>
                          <a:srgbClr val="404040"/>
                        </a:solidFill>
                        <a:round/>
                        <a:headEnd/>
                        <a:tailEnd/>
                      </a:ln>
                    </p:spPr>
                    <p:txBody>
                      <a:bodyPr/>
                      <a:lstStyle/>
                      <a:p>
                        <a:endParaRPr lang="en-US">
                          <a:latin typeface="+mj-lt"/>
                        </a:endParaRPr>
                      </a:p>
                    </p:txBody>
                  </p:sp>
                  <p:grpSp>
                    <p:nvGrpSpPr>
                      <p:cNvPr id="1124" name="Group 49"/>
                      <p:cNvGrpSpPr>
                        <a:grpSpLocks/>
                      </p:cNvGrpSpPr>
                      <p:nvPr/>
                    </p:nvGrpSpPr>
                    <p:grpSpPr bwMode="auto">
                      <a:xfrm>
                        <a:off x="356" y="1867"/>
                        <a:ext cx="111" cy="18"/>
                        <a:chOff x="356" y="1867"/>
                        <a:chExt cx="111" cy="18"/>
                      </a:xfrm>
                    </p:grpSpPr>
                    <p:sp>
                      <p:nvSpPr>
                        <p:cNvPr id="1126" name="Freeform 50"/>
                        <p:cNvSpPr>
                          <a:spLocks/>
                        </p:cNvSpPr>
                        <p:nvPr/>
                      </p:nvSpPr>
                      <p:spPr bwMode="auto">
                        <a:xfrm>
                          <a:off x="367" y="1868"/>
                          <a:ext cx="100" cy="17"/>
                        </a:xfrm>
                        <a:custGeom>
                          <a:avLst/>
                          <a:gdLst>
                            <a:gd name="T0" fmla="*/ 99 w 100"/>
                            <a:gd name="T1" fmla="*/ 16 h 17"/>
                            <a:gd name="T2" fmla="*/ 84 w 100"/>
                            <a:gd name="T3" fmla="*/ 0 h 17"/>
                            <a:gd name="T4" fmla="*/ 0 w 100"/>
                            <a:gd name="T5" fmla="*/ 0 h 17"/>
                            <a:gd name="T6" fmla="*/ 0 w 100"/>
                            <a:gd name="T7" fmla="*/ 16 h 17"/>
                            <a:gd name="T8" fmla="*/ 0 60000 65536"/>
                            <a:gd name="T9" fmla="*/ 0 60000 65536"/>
                            <a:gd name="T10" fmla="*/ 0 60000 65536"/>
                            <a:gd name="T11" fmla="*/ 0 60000 65536"/>
                            <a:gd name="T12" fmla="*/ 0 w 100"/>
                            <a:gd name="T13" fmla="*/ 0 h 17"/>
                            <a:gd name="T14" fmla="*/ 100 w 100"/>
                            <a:gd name="T15" fmla="*/ 17 h 17"/>
                          </a:gdLst>
                          <a:ahLst/>
                          <a:cxnLst>
                            <a:cxn ang="T8">
                              <a:pos x="T0" y="T1"/>
                            </a:cxn>
                            <a:cxn ang="T9">
                              <a:pos x="T2" y="T3"/>
                            </a:cxn>
                            <a:cxn ang="T10">
                              <a:pos x="T4" y="T5"/>
                            </a:cxn>
                            <a:cxn ang="T11">
                              <a:pos x="T6" y="T7"/>
                            </a:cxn>
                          </a:cxnLst>
                          <a:rect l="T12" t="T13" r="T14" b="T15"/>
                          <a:pathLst>
                            <a:path w="100" h="17">
                              <a:moveTo>
                                <a:pt x="99" y="16"/>
                              </a:moveTo>
                              <a:lnTo>
                                <a:pt x="84" y="0"/>
                              </a:lnTo>
                              <a:lnTo>
                                <a:pt x="0" y="0"/>
                              </a:lnTo>
                              <a:lnTo>
                                <a:pt x="0" y="16"/>
                              </a:lnTo>
                            </a:path>
                          </a:pathLst>
                        </a:custGeom>
                        <a:noFill/>
                        <a:ln w="12700" cap="rnd">
                          <a:solidFill>
                            <a:srgbClr val="404040"/>
                          </a:solidFill>
                          <a:round/>
                          <a:headEnd/>
                          <a:tailEnd/>
                        </a:ln>
                      </p:spPr>
                      <p:txBody>
                        <a:bodyPr/>
                        <a:lstStyle/>
                        <a:p>
                          <a:endParaRPr lang="en-US">
                            <a:latin typeface="+mj-lt"/>
                          </a:endParaRPr>
                        </a:p>
                      </p:txBody>
                    </p:sp>
                    <p:sp>
                      <p:nvSpPr>
                        <p:cNvPr id="1127" name="Line 51"/>
                        <p:cNvSpPr>
                          <a:spLocks noChangeShapeType="1"/>
                        </p:cNvSpPr>
                        <p:nvPr/>
                      </p:nvSpPr>
                      <p:spPr bwMode="auto">
                        <a:xfrm>
                          <a:off x="356" y="1867"/>
                          <a:ext cx="0" cy="15"/>
                        </a:xfrm>
                        <a:prstGeom prst="line">
                          <a:avLst/>
                        </a:prstGeom>
                        <a:noFill/>
                        <a:ln w="12700">
                          <a:solidFill>
                            <a:srgbClr val="404040"/>
                          </a:solidFill>
                          <a:round/>
                          <a:headEnd/>
                          <a:tailEnd/>
                        </a:ln>
                      </p:spPr>
                      <p:txBody>
                        <a:bodyPr wrap="none" anchor="ctr"/>
                        <a:lstStyle/>
                        <a:p>
                          <a:endParaRPr lang="en-US">
                            <a:latin typeface="+mj-lt"/>
                          </a:endParaRPr>
                        </a:p>
                      </p:txBody>
                    </p:sp>
                  </p:grpSp>
                  <p:sp>
                    <p:nvSpPr>
                      <p:cNvPr id="1125" name="Line 52"/>
                      <p:cNvSpPr>
                        <a:spLocks noChangeShapeType="1"/>
                      </p:cNvSpPr>
                      <p:nvPr/>
                    </p:nvSpPr>
                    <p:spPr bwMode="auto">
                      <a:xfrm>
                        <a:off x="345" y="1888"/>
                        <a:ext cx="0" cy="73"/>
                      </a:xfrm>
                      <a:prstGeom prst="line">
                        <a:avLst/>
                      </a:prstGeom>
                      <a:noFill/>
                      <a:ln w="12700">
                        <a:solidFill>
                          <a:srgbClr val="202020"/>
                        </a:solidFill>
                        <a:round/>
                        <a:headEnd/>
                        <a:tailEnd/>
                      </a:ln>
                    </p:spPr>
                    <p:txBody>
                      <a:bodyPr wrap="none" anchor="ctr"/>
                      <a:lstStyle/>
                      <a:p>
                        <a:endParaRPr lang="en-US">
                          <a:latin typeface="+mj-lt"/>
                        </a:endParaRPr>
                      </a:p>
                    </p:txBody>
                  </p:sp>
                </p:grpSp>
                <p:grpSp>
                  <p:nvGrpSpPr>
                    <p:cNvPr id="1117" name="Group 53"/>
                    <p:cNvGrpSpPr>
                      <a:grpSpLocks/>
                    </p:cNvGrpSpPr>
                    <p:nvPr/>
                  </p:nvGrpSpPr>
                  <p:grpSpPr bwMode="auto">
                    <a:xfrm>
                      <a:off x="204" y="1863"/>
                      <a:ext cx="132" cy="98"/>
                      <a:chOff x="204" y="1863"/>
                      <a:chExt cx="132" cy="98"/>
                    </a:xfrm>
                  </p:grpSpPr>
                  <p:sp>
                    <p:nvSpPr>
                      <p:cNvPr id="1118" name="Freeform 54"/>
                      <p:cNvSpPr>
                        <a:spLocks/>
                      </p:cNvSpPr>
                      <p:nvPr/>
                    </p:nvSpPr>
                    <p:spPr bwMode="auto">
                      <a:xfrm>
                        <a:off x="204" y="1863"/>
                        <a:ext cx="132" cy="22"/>
                      </a:xfrm>
                      <a:custGeom>
                        <a:avLst/>
                        <a:gdLst>
                          <a:gd name="T0" fmla="*/ 131 w 132"/>
                          <a:gd name="T1" fmla="*/ 0 h 22"/>
                          <a:gd name="T2" fmla="*/ 0 w 132"/>
                          <a:gd name="T3" fmla="*/ 0 h 22"/>
                          <a:gd name="T4" fmla="*/ 0 w 132"/>
                          <a:gd name="T5" fmla="*/ 21 h 22"/>
                          <a:gd name="T6" fmla="*/ 121 w 132"/>
                          <a:gd name="T7" fmla="*/ 21 h 22"/>
                          <a:gd name="T8" fmla="*/ 131 w 132"/>
                          <a:gd name="T9" fmla="*/ 0 h 22"/>
                          <a:gd name="T10" fmla="*/ 0 60000 65536"/>
                          <a:gd name="T11" fmla="*/ 0 60000 65536"/>
                          <a:gd name="T12" fmla="*/ 0 60000 65536"/>
                          <a:gd name="T13" fmla="*/ 0 60000 65536"/>
                          <a:gd name="T14" fmla="*/ 0 60000 65536"/>
                          <a:gd name="T15" fmla="*/ 0 w 132"/>
                          <a:gd name="T16" fmla="*/ 0 h 22"/>
                          <a:gd name="T17" fmla="*/ 132 w 132"/>
                          <a:gd name="T18" fmla="*/ 22 h 22"/>
                        </a:gdLst>
                        <a:ahLst/>
                        <a:cxnLst>
                          <a:cxn ang="T10">
                            <a:pos x="T0" y="T1"/>
                          </a:cxn>
                          <a:cxn ang="T11">
                            <a:pos x="T2" y="T3"/>
                          </a:cxn>
                          <a:cxn ang="T12">
                            <a:pos x="T4" y="T5"/>
                          </a:cxn>
                          <a:cxn ang="T13">
                            <a:pos x="T6" y="T7"/>
                          </a:cxn>
                          <a:cxn ang="T14">
                            <a:pos x="T8" y="T9"/>
                          </a:cxn>
                        </a:cxnLst>
                        <a:rect l="T15" t="T16" r="T17" b="T18"/>
                        <a:pathLst>
                          <a:path w="132" h="22">
                            <a:moveTo>
                              <a:pt x="131" y="0"/>
                            </a:moveTo>
                            <a:lnTo>
                              <a:pt x="0" y="0"/>
                            </a:lnTo>
                            <a:lnTo>
                              <a:pt x="0" y="21"/>
                            </a:lnTo>
                            <a:lnTo>
                              <a:pt x="121" y="21"/>
                            </a:lnTo>
                            <a:lnTo>
                              <a:pt x="131" y="0"/>
                            </a:lnTo>
                          </a:path>
                        </a:pathLst>
                      </a:custGeom>
                      <a:solidFill>
                        <a:srgbClr val="606060"/>
                      </a:solidFill>
                      <a:ln w="12700" cap="rnd">
                        <a:solidFill>
                          <a:srgbClr val="404040"/>
                        </a:solidFill>
                        <a:round/>
                        <a:headEnd/>
                        <a:tailEnd/>
                      </a:ln>
                    </p:spPr>
                    <p:txBody>
                      <a:bodyPr/>
                      <a:lstStyle/>
                      <a:p>
                        <a:endParaRPr lang="en-US">
                          <a:latin typeface="+mj-lt"/>
                        </a:endParaRPr>
                      </a:p>
                    </p:txBody>
                  </p:sp>
                  <p:grpSp>
                    <p:nvGrpSpPr>
                      <p:cNvPr id="1119" name="Group 55"/>
                      <p:cNvGrpSpPr>
                        <a:grpSpLocks/>
                      </p:cNvGrpSpPr>
                      <p:nvPr/>
                    </p:nvGrpSpPr>
                    <p:grpSpPr bwMode="auto">
                      <a:xfrm>
                        <a:off x="215" y="1867"/>
                        <a:ext cx="111" cy="18"/>
                        <a:chOff x="215" y="1867"/>
                        <a:chExt cx="111" cy="18"/>
                      </a:xfrm>
                    </p:grpSpPr>
                    <p:sp>
                      <p:nvSpPr>
                        <p:cNvPr id="1121" name="Freeform 56"/>
                        <p:cNvSpPr>
                          <a:spLocks/>
                        </p:cNvSpPr>
                        <p:nvPr/>
                      </p:nvSpPr>
                      <p:spPr bwMode="auto">
                        <a:xfrm>
                          <a:off x="225" y="1868"/>
                          <a:ext cx="101" cy="17"/>
                        </a:xfrm>
                        <a:custGeom>
                          <a:avLst/>
                          <a:gdLst>
                            <a:gd name="T0" fmla="*/ 100 w 101"/>
                            <a:gd name="T1" fmla="*/ 16 h 17"/>
                            <a:gd name="T2" fmla="*/ 83 w 101"/>
                            <a:gd name="T3" fmla="*/ 0 h 17"/>
                            <a:gd name="T4" fmla="*/ 0 w 101"/>
                            <a:gd name="T5" fmla="*/ 0 h 17"/>
                            <a:gd name="T6" fmla="*/ 0 w 101"/>
                            <a:gd name="T7" fmla="*/ 16 h 17"/>
                            <a:gd name="T8" fmla="*/ 0 60000 65536"/>
                            <a:gd name="T9" fmla="*/ 0 60000 65536"/>
                            <a:gd name="T10" fmla="*/ 0 60000 65536"/>
                            <a:gd name="T11" fmla="*/ 0 60000 65536"/>
                            <a:gd name="T12" fmla="*/ 0 w 101"/>
                            <a:gd name="T13" fmla="*/ 0 h 17"/>
                            <a:gd name="T14" fmla="*/ 101 w 101"/>
                            <a:gd name="T15" fmla="*/ 17 h 17"/>
                          </a:gdLst>
                          <a:ahLst/>
                          <a:cxnLst>
                            <a:cxn ang="T8">
                              <a:pos x="T0" y="T1"/>
                            </a:cxn>
                            <a:cxn ang="T9">
                              <a:pos x="T2" y="T3"/>
                            </a:cxn>
                            <a:cxn ang="T10">
                              <a:pos x="T4" y="T5"/>
                            </a:cxn>
                            <a:cxn ang="T11">
                              <a:pos x="T6" y="T7"/>
                            </a:cxn>
                          </a:cxnLst>
                          <a:rect l="T12" t="T13" r="T14" b="T15"/>
                          <a:pathLst>
                            <a:path w="101" h="17">
                              <a:moveTo>
                                <a:pt x="100" y="16"/>
                              </a:moveTo>
                              <a:lnTo>
                                <a:pt x="83" y="0"/>
                              </a:lnTo>
                              <a:lnTo>
                                <a:pt x="0" y="0"/>
                              </a:lnTo>
                              <a:lnTo>
                                <a:pt x="0" y="16"/>
                              </a:lnTo>
                            </a:path>
                          </a:pathLst>
                        </a:custGeom>
                        <a:noFill/>
                        <a:ln w="12700" cap="rnd">
                          <a:solidFill>
                            <a:srgbClr val="404040"/>
                          </a:solidFill>
                          <a:round/>
                          <a:headEnd/>
                          <a:tailEnd/>
                        </a:ln>
                      </p:spPr>
                      <p:txBody>
                        <a:bodyPr/>
                        <a:lstStyle/>
                        <a:p>
                          <a:endParaRPr lang="en-US">
                            <a:latin typeface="+mj-lt"/>
                          </a:endParaRPr>
                        </a:p>
                      </p:txBody>
                    </p:sp>
                    <p:sp>
                      <p:nvSpPr>
                        <p:cNvPr id="1122" name="Line 57"/>
                        <p:cNvSpPr>
                          <a:spLocks noChangeShapeType="1"/>
                        </p:cNvSpPr>
                        <p:nvPr/>
                      </p:nvSpPr>
                      <p:spPr bwMode="auto">
                        <a:xfrm>
                          <a:off x="215" y="1867"/>
                          <a:ext cx="0" cy="15"/>
                        </a:xfrm>
                        <a:prstGeom prst="line">
                          <a:avLst/>
                        </a:prstGeom>
                        <a:noFill/>
                        <a:ln w="12700">
                          <a:solidFill>
                            <a:srgbClr val="404040"/>
                          </a:solidFill>
                          <a:round/>
                          <a:headEnd/>
                          <a:tailEnd/>
                        </a:ln>
                      </p:spPr>
                      <p:txBody>
                        <a:bodyPr wrap="none" anchor="ctr"/>
                        <a:lstStyle/>
                        <a:p>
                          <a:endParaRPr lang="en-US">
                            <a:latin typeface="+mj-lt"/>
                          </a:endParaRPr>
                        </a:p>
                      </p:txBody>
                    </p:sp>
                  </p:grpSp>
                  <p:sp>
                    <p:nvSpPr>
                      <p:cNvPr id="1120" name="Line 58"/>
                      <p:cNvSpPr>
                        <a:spLocks noChangeShapeType="1"/>
                      </p:cNvSpPr>
                      <p:nvPr/>
                    </p:nvSpPr>
                    <p:spPr bwMode="auto">
                      <a:xfrm>
                        <a:off x="204" y="1888"/>
                        <a:ext cx="0" cy="73"/>
                      </a:xfrm>
                      <a:prstGeom prst="line">
                        <a:avLst/>
                      </a:prstGeom>
                      <a:noFill/>
                      <a:ln w="12700">
                        <a:solidFill>
                          <a:srgbClr val="202020"/>
                        </a:solidFill>
                        <a:round/>
                        <a:headEnd/>
                        <a:tailEnd/>
                      </a:ln>
                    </p:spPr>
                    <p:txBody>
                      <a:bodyPr wrap="none" anchor="ctr"/>
                      <a:lstStyle/>
                      <a:p>
                        <a:endParaRPr lang="en-US">
                          <a:latin typeface="+mj-lt"/>
                        </a:endParaRPr>
                      </a:p>
                    </p:txBody>
                  </p:sp>
                </p:grpSp>
              </p:grpSp>
              <p:grpSp>
                <p:nvGrpSpPr>
                  <p:cNvPr id="1107" name="Group 59"/>
                  <p:cNvGrpSpPr>
                    <a:grpSpLocks/>
                  </p:cNvGrpSpPr>
                  <p:nvPr/>
                </p:nvGrpSpPr>
                <p:grpSpPr bwMode="auto">
                  <a:xfrm>
                    <a:off x="366" y="1876"/>
                    <a:ext cx="92" cy="92"/>
                    <a:chOff x="366" y="1876"/>
                    <a:chExt cx="92" cy="92"/>
                  </a:xfrm>
                </p:grpSpPr>
                <p:sp>
                  <p:nvSpPr>
                    <p:cNvPr id="1112" name="Oval 60"/>
                    <p:cNvSpPr>
                      <a:spLocks noChangeArrowheads="1"/>
                    </p:cNvSpPr>
                    <p:nvPr/>
                  </p:nvSpPr>
                  <p:spPr bwMode="auto">
                    <a:xfrm>
                      <a:off x="366" y="1876"/>
                      <a:ext cx="92" cy="92"/>
                    </a:xfrm>
                    <a:prstGeom prst="ellipse">
                      <a:avLst/>
                    </a:prstGeom>
                    <a:solidFill>
                      <a:srgbClr val="202020"/>
                    </a:solidFill>
                    <a:ln w="12700">
                      <a:solidFill>
                        <a:srgbClr val="000000"/>
                      </a:solidFill>
                      <a:round/>
                      <a:headEnd/>
                      <a:tailEnd/>
                    </a:ln>
                  </p:spPr>
                  <p:txBody>
                    <a:bodyPr wrap="none" anchor="ctr"/>
                    <a:lstStyle/>
                    <a:p>
                      <a:endParaRPr lang="en-US">
                        <a:latin typeface="+mj-lt"/>
                      </a:endParaRPr>
                    </a:p>
                  </p:txBody>
                </p:sp>
                <p:sp>
                  <p:nvSpPr>
                    <p:cNvPr id="1113" name="Oval 61"/>
                    <p:cNvSpPr>
                      <a:spLocks noChangeArrowheads="1"/>
                    </p:cNvSpPr>
                    <p:nvPr/>
                  </p:nvSpPr>
                  <p:spPr bwMode="auto">
                    <a:xfrm>
                      <a:off x="382" y="1891"/>
                      <a:ext cx="61" cy="61"/>
                    </a:xfrm>
                    <a:prstGeom prst="ellipse">
                      <a:avLst/>
                    </a:prstGeom>
                    <a:solidFill>
                      <a:srgbClr val="A0A0A0"/>
                    </a:solidFill>
                    <a:ln w="12700">
                      <a:solidFill>
                        <a:srgbClr val="000000"/>
                      </a:solidFill>
                      <a:round/>
                      <a:headEnd/>
                      <a:tailEnd/>
                    </a:ln>
                  </p:spPr>
                  <p:txBody>
                    <a:bodyPr wrap="none" anchor="ctr"/>
                    <a:lstStyle/>
                    <a:p>
                      <a:endParaRPr lang="en-US">
                        <a:latin typeface="+mj-lt"/>
                      </a:endParaRPr>
                    </a:p>
                  </p:txBody>
                </p:sp>
                <p:sp>
                  <p:nvSpPr>
                    <p:cNvPr id="1114" name="Oval 62"/>
                    <p:cNvSpPr>
                      <a:spLocks noChangeArrowheads="1"/>
                    </p:cNvSpPr>
                    <p:nvPr/>
                  </p:nvSpPr>
                  <p:spPr bwMode="auto">
                    <a:xfrm>
                      <a:off x="403" y="1912"/>
                      <a:ext cx="18" cy="19"/>
                    </a:xfrm>
                    <a:prstGeom prst="ellipse">
                      <a:avLst/>
                    </a:prstGeom>
                    <a:solidFill>
                      <a:srgbClr val="606060"/>
                    </a:solidFill>
                    <a:ln w="12700">
                      <a:solidFill>
                        <a:srgbClr val="000000"/>
                      </a:solidFill>
                      <a:round/>
                      <a:headEnd/>
                      <a:tailEnd/>
                    </a:ln>
                  </p:spPr>
                  <p:txBody>
                    <a:bodyPr wrap="none" anchor="ctr"/>
                    <a:lstStyle/>
                    <a:p>
                      <a:endParaRPr lang="en-US">
                        <a:latin typeface="+mj-lt"/>
                      </a:endParaRPr>
                    </a:p>
                  </p:txBody>
                </p:sp>
              </p:grpSp>
              <p:grpSp>
                <p:nvGrpSpPr>
                  <p:cNvPr id="1108" name="Group 63"/>
                  <p:cNvGrpSpPr>
                    <a:grpSpLocks/>
                  </p:cNvGrpSpPr>
                  <p:nvPr/>
                </p:nvGrpSpPr>
                <p:grpSpPr bwMode="auto">
                  <a:xfrm>
                    <a:off x="225" y="1876"/>
                    <a:ext cx="91" cy="92"/>
                    <a:chOff x="225" y="1876"/>
                    <a:chExt cx="91" cy="92"/>
                  </a:xfrm>
                </p:grpSpPr>
                <p:sp>
                  <p:nvSpPr>
                    <p:cNvPr id="1109" name="Oval 64"/>
                    <p:cNvSpPr>
                      <a:spLocks noChangeArrowheads="1"/>
                    </p:cNvSpPr>
                    <p:nvPr/>
                  </p:nvSpPr>
                  <p:spPr bwMode="auto">
                    <a:xfrm>
                      <a:off x="225" y="1876"/>
                      <a:ext cx="91" cy="92"/>
                    </a:xfrm>
                    <a:prstGeom prst="ellipse">
                      <a:avLst/>
                    </a:prstGeom>
                    <a:solidFill>
                      <a:srgbClr val="202020"/>
                    </a:solidFill>
                    <a:ln w="12700">
                      <a:solidFill>
                        <a:srgbClr val="000000"/>
                      </a:solidFill>
                      <a:round/>
                      <a:headEnd/>
                      <a:tailEnd/>
                    </a:ln>
                  </p:spPr>
                  <p:txBody>
                    <a:bodyPr wrap="none" anchor="ctr"/>
                    <a:lstStyle/>
                    <a:p>
                      <a:endParaRPr lang="en-US">
                        <a:latin typeface="+mj-lt"/>
                      </a:endParaRPr>
                    </a:p>
                  </p:txBody>
                </p:sp>
                <p:sp>
                  <p:nvSpPr>
                    <p:cNvPr id="1110" name="Oval 65"/>
                    <p:cNvSpPr>
                      <a:spLocks noChangeArrowheads="1"/>
                    </p:cNvSpPr>
                    <p:nvPr/>
                  </p:nvSpPr>
                  <p:spPr bwMode="auto">
                    <a:xfrm>
                      <a:off x="241" y="1891"/>
                      <a:ext cx="60" cy="61"/>
                    </a:xfrm>
                    <a:prstGeom prst="ellipse">
                      <a:avLst/>
                    </a:prstGeom>
                    <a:solidFill>
                      <a:srgbClr val="A0A0A0"/>
                    </a:solidFill>
                    <a:ln w="12700">
                      <a:solidFill>
                        <a:srgbClr val="000000"/>
                      </a:solidFill>
                      <a:round/>
                      <a:headEnd/>
                      <a:tailEnd/>
                    </a:ln>
                  </p:spPr>
                  <p:txBody>
                    <a:bodyPr wrap="none" anchor="ctr"/>
                    <a:lstStyle/>
                    <a:p>
                      <a:endParaRPr lang="en-US">
                        <a:latin typeface="+mj-lt"/>
                      </a:endParaRPr>
                    </a:p>
                  </p:txBody>
                </p:sp>
                <p:sp>
                  <p:nvSpPr>
                    <p:cNvPr id="1111" name="Oval 66"/>
                    <p:cNvSpPr>
                      <a:spLocks noChangeArrowheads="1"/>
                    </p:cNvSpPr>
                    <p:nvPr/>
                  </p:nvSpPr>
                  <p:spPr bwMode="auto">
                    <a:xfrm>
                      <a:off x="261" y="1912"/>
                      <a:ext cx="19" cy="19"/>
                    </a:xfrm>
                    <a:prstGeom prst="ellipse">
                      <a:avLst/>
                    </a:prstGeom>
                    <a:solidFill>
                      <a:srgbClr val="606060"/>
                    </a:solidFill>
                    <a:ln w="12700">
                      <a:solidFill>
                        <a:srgbClr val="000000"/>
                      </a:solidFill>
                      <a:round/>
                      <a:headEnd/>
                      <a:tailEnd/>
                    </a:ln>
                  </p:spPr>
                  <p:txBody>
                    <a:bodyPr wrap="none" anchor="ctr"/>
                    <a:lstStyle/>
                    <a:p>
                      <a:endParaRPr lang="en-US">
                        <a:latin typeface="+mj-lt"/>
                      </a:endParaRPr>
                    </a:p>
                  </p:txBody>
                </p:sp>
              </p:grpSp>
            </p:grpSp>
          </p:grpSp>
          <p:grpSp>
            <p:nvGrpSpPr>
              <p:cNvPr id="1049" name="Group 67"/>
              <p:cNvGrpSpPr>
                <a:grpSpLocks/>
              </p:cNvGrpSpPr>
              <p:nvPr/>
            </p:nvGrpSpPr>
            <p:grpSpPr bwMode="auto">
              <a:xfrm>
                <a:off x="975" y="1679"/>
                <a:ext cx="520" cy="289"/>
                <a:chOff x="975" y="1679"/>
                <a:chExt cx="520" cy="289"/>
              </a:xfrm>
            </p:grpSpPr>
            <p:grpSp>
              <p:nvGrpSpPr>
                <p:cNvPr id="1050" name="Group 68"/>
                <p:cNvGrpSpPr>
                  <a:grpSpLocks/>
                </p:cNvGrpSpPr>
                <p:nvPr/>
              </p:nvGrpSpPr>
              <p:grpSpPr bwMode="auto">
                <a:xfrm>
                  <a:off x="1279" y="1679"/>
                  <a:ext cx="216" cy="238"/>
                  <a:chOff x="1279" y="1679"/>
                  <a:chExt cx="216" cy="238"/>
                </a:xfrm>
              </p:grpSpPr>
              <p:sp>
                <p:nvSpPr>
                  <p:cNvPr id="1082" name="Freeform 69"/>
                  <p:cNvSpPr>
                    <a:spLocks/>
                  </p:cNvSpPr>
                  <p:nvPr/>
                </p:nvSpPr>
                <p:spPr bwMode="auto">
                  <a:xfrm>
                    <a:off x="1279" y="1789"/>
                    <a:ext cx="12" cy="32"/>
                  </a:xfrm>
                  <a:custGeom>
                    <a:avLst/>
                    <a:gdLst>
                      <a:gd name="T0" fmla="*/ 11 w 12"/>
                      <a:gd name="T1" fmla="*/ 0 h 32"/>
                      <a:gd name="T2" fmla="*/ 0 w 12"/>
                      <a:gd name="T3" fmla="*/ 0 h 32"/>
                      <a:gd name="T4" fmla="*/ 0 w 12"/>
                      <a:gd name="T5" fmla="*/ 31 h 32"/>
                      <a:gd name="T6" fmla="*/ 11 w 12"/>
                      <a:gd name="T7" fmla="*/ 31 h 32"/>
                      <a:gd name="T8" fmla="*/ 11 w 12"/>
                      <a:gd name="T9" fmla="*/ 0 h 32"/>
                      <a:gd name="T10" fmla="*/ 0 60000 65536"/>
                      <a:gd name="T11" fmla="*/ 0 60000 65536"/>
                      <a:gd name="T12" fmla="*/ 0 60000 65536"/>
                      <a:gd name="T13" fmla="*/ 0 60000 65536"/>
                      <a:gd name="T14" fmla="*/ 0 60000 65536"/>
                      <a:gd name="T15" fmla="*/ 0 w 12"/>
                      <a:gd name="T16" fmla="*/ 0 h 32"/>
                      <a:gd name="T17" fmla="*/ 12 w 12"/>
                      <a:gd name="T18" fmla="*/ 32 h 32"/>
                    </a:gdLst>
                    <a:ahLst/>
                    <a:cxnLst>
                      <a:cxn ang="T10">
                        <a:pos x="T0" y="T1"/>
                      </a:cxn>
                      <a:cxn ang="T11">
                        <a:pos x="T2" y="T3"/>
                      </a:cxn>
                      <a:cxn ang="T12">
                        <a:pos x="T4" y="T5"/>
                      </a:cxn>
                      <a:cxn ang="T13">
                        <a:pos x="T6" y="T7"/>
                      </a:cxn>
                      <a:cxn ang="T14">
                        <a:pos x="T8" y="T9"/>
                      </a:cxn>
                    </a:cxnLst>
                    <a:rect l="T15" t="T16" r="T17" b="T18"/>
                    <a:pathLst>
                      <a:path w="12" h="32">
                        <a:moveTo>
                          <a:pt x="11" y="0"/>
                        </a:moveTo>
                        <a:lnTo>
                          <a:pt x="0" y="0"/>
                        </a:lnTo>
                        <a:lnTo>
                          <a:pt x="0" y="31"/>
                        </a:lnTo>
                        <a:lnTo>
                          <a:pt x="11" y="31"/>
                        </a:lnTo>
                        <a:lnTo>
                          <a:pt x="11" y="0"/>
                        </a:lnTo>
                      </a:path>
                    </a:pathLst>
                  </a:custGeom>
                  <a:solidFill>
                    <a:srgbClr val="606060"/>
                  </a:solidFill>
                  <a:ln w="12700" cap="rnd">
                    <a:solidFill>
                      <a:srgbClr val="000000"/>
                    </a:solidFill>
                    <a:round/>
                    <a:headEnd/>
                    <a:tailEnd/>
                  </a:ln>
                </p:spPr>
                <p:txBody>
                  <a:bodyPr/>
                  <a:lstStyle/>
                  <a:p>
                    <a:endParaRPr lang="en-US">
                      <a:latin typeface="+mj-lt"/>
                    </a:endParaRPr>
                  </a:p>
                </p:txBody>
              </p:sp>
              <p:sp>
                <p:nvSpPr>
                  <p:cNvPr id="1083" name="Freeform 70"/>
                  <p:cNvSpPr>
                    <a:spLocks/>
                  </p:cNvSpPr>
                  <p:nvPr/>
                </p:nvSpPr>
                <p:spPr bwMode="auto">
                  <a:xfrm>
                    <a:off x="1290" y="1679"/>
                    <a:ext cx="200" cy="185"/>
                  </a:xfrm>
                  <a:custGeom>
                    <a:avLst/>
                    <a:gdLst>
                      <a:gd name="T0" fmla="*/ 157 w 200"/>
                      <a:gd name="T1" fmla="*/ 5 h 185"/>
                      <a:gd name="T2" fmla="*/ 146 w 200"/>
                      <a:gd name="T3" fmla="*/ 0 h 185"/>
                      <a:gd name="T4" fmla="*/ 16 w 200"/>
                      <a:gd name="T5" fmla="*/ 0 h 185"/>
                      <a:gd name="T6" fmla="*/ 5 w 200"/>
                      <a:gd name="T7" fmla="*/ 5 h 185"/>
                      <a:gd name="T8" fmla="*/ 5 w 200"/>
                      <a:gd name="T9" fmla="*/ 69 h 185"/>
                      <a:gd name="T10" fmla="*/ 0 w 200"/>
                      <a:gd name="T11" fmla="*/ 84 h 185"/>
                      <a:gd name="T12" fmla="*/ 0 w 200"/>
                      <a:gd name="T13" fmla="*/ 184 h 185"/>
                      <a:gd name="T14" fmla="*/ 199 w 200"/>
                      <a:gd name="T15" fmla="*/ 184 h 185"/>
                      <a:gd name="T16" fmla="*/ 199 w 200"/>
                      <a:gd name="T17" fmla="*/ 95 h 185"/>
                      <a:gd name="T18" fmla="*/ 183 w 200"/>
                      <a:gd name="T19" fmla="*/ 84 h 185"/>
                      <a:gd name="T20" fmla="*/ 162 w 200"/>
                      <a:gd name="T21" fmla="*/ 21 h 185"/>
                      <a:gd name="T22" fmla="*/ 157 w 200"/>
                      <a:gd name="T23" fmla="*/ 21 h 185"/>
                      <a:gd name="T24" fmla="*/ 178 w 200"/>
                      <a:gd name="T25" fmla="*/ 84 h 185"/>
                      <a:gd name="T26" fmla="*/ 141 w 200"/>
                      <a:gd name="T27" fmla="*/ 84 h 185"/>
                      <a:gd name="T28" fmla="*/ 157 w 200"/>
                      <a:gd name="T29" fmla="*/ 21 h 185"/>
                      <a:gd name="T30" fmla="*/ 152 w 200"/>
                      <a:gd name="T31" fmla="*/ 21 h 185"/>
                      <a:gd name="T32" fmla="*/ 136 w 200"/>
                      <a:gd name="T33" fmla="*/ 84 h 185"/>
                      <a:gd name="T34" fmla="*/ 68 w 200"/>
                      <a:gd name="T35" fmla="*/ 84 h 185"/>
                      <a:gd name="T36" fmla="*/ 89 w 200"/>
                      <a:gd name="T37" fmla="*/ 21 h 185"/>
                      <a:gd name="T38" fmla="*/ 78 w 200"/>
                      <a:gd name="T39" fmla="*/ 21 h 185"/>
                      <a:gd name="T40" fmla="*/ 58 w 200"/>
                      <a:gd name="T41" fmla="*/ 84 h 185"/>
                      <a:gd name="T42" fmla="*/ 5 w 200"/>
                      <a:gd name="T43" fmla="*/ 84 h 185"/>
                      <a:gd name="T44" fmla="*/ 26 w 200"/>
                      <a:gd name="T45" fmla="*/ 21 h 185"/>
                      <a:gd name="T46" fmla="*/ 78 w 200"/>
                      <a:gd name="T47" fmla="*/ 21 h 185"/>
                      <a:gd name="T48" fmla="*/ 89 w 200"/>
                      <a:gd name="T49" fmla="*/ 21 h 185"/>
                      <a:gd name="T50" fmla="*/ 152 w 200"/>
                      <a:gd name="T51" fmla="*/ 21 h 185"/>
                      <a:gd name="T52" fmla="*/ 157 w 200"/>
                      <a:gd name="T53" fmla="*/ 21 h 185"/>
                      <a:gd name="T54" fmla="*/ 162 w 200"/>
                      <a:gd name="T55" fmla="*/ 21 h 185"/>
                      <a:gd name="T56" fmla="*/ 157 w 200"/>
                      <a:gd name="T57" fmla="*/ 10 h 185"/>
                      <a:gd name="T58" fmla="*/ 157 w 200"/>
                      <a:gd name="T59" fmla="*/ 5 h 1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00"/>
                      <a:gd name="T91" fmla="*/ 0 h 185"/>
                      <a:gd name="T92" fmla="*/ 200 w 200"/>
                      <a:gd name="T93" fmla="*/ 185 h 1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00" h="185">
                        <a:moveTo>
                          <a:pt x="157" y="5"/>
                        </a:moveTo>
                        <a:lnTo>
                          <a:pt x="146" y="0"/>
                        </a:lnTo>
                        <a:lnTo>
                          <a:pt x="16" y="0"/>
                        </a:lnTo>
                        <a:lnTo>
                          <a:pt x="5" y="5"/>
                        </a:lnTo>
                        <a:lnTo>
                          <a:pt x="5" y="69"/>
                        </a:lnTo>
                        <a:lnTo>
                          <a:pt x="0" y="84"/>
                        </a:lnTo>
                        <a:lnTo>
                          <a:pt x="0" y="184"/>
                        </a:lnTo>
                        <a:lnTo>
                          <a:pt x="199" y="184"/>
                        </a:lnTo>
                        <a:lnTo>
                          <a:pt x="199" y="95"/>
                        </a:lnTo>
                        <a:lnTo>
                          <a:pt x="183" y="84"/>
                        </a:lnTo>
                        <a:lnTo>
                          <a:pt x="162" y="21"/>
                        </a:lnTo>
                        <a:lnTo>
                          <a:pt x="157" y="21"/>
                        </a:lnTo>
                        <a:lnTo>
                          <a:pt x="178" y="84"/>
                        </a:lnTo>
                        <a:lnTo>
                          <a:pt x="141" y="84"/>
                        </a:lnTo>
                        <a:lnTo>
                          <a:pt x="157" y="21"/>
                        </a:lnTo>
                        <a:lnTo>
                          <a:pt x="152" y="21"/>
                        </a:lnTo>
                        <a:lnTo>
                          <a:pt x="136" y="84"/>
                        </a:lnTo>
                        <a:lnTo>
                          <a:pt x="68" y="84"/>
                        </a:lnTo>
                        <a:lnTo>
                          <a:pt x="89" y="21"/>
                        </a:lnTo>
                        <a:lnTo>
                          <a:pt x="78" y="21"/>
                        </a:lnTo>
                        <a:lnTo>
                          <a:pt x="58" y="84"/>
                        </a:lnTo>
                        <a:lnTo>
                          <a:pt x="5" y="84"/>
                        </a:lnTo>
                        <a:lnTo>
                          <a:pt x="26" y="21"/>
                        </a:lnTo>
                        <a:lnTo>
                          <a:pt x="78" y="21"/>
                        </a:lnTo>
                        <a:lnTo>
                          <a:pt x="89" y="21"/>
                        </a:lnTo>
                        <a:lnTo>
                          <a:pt x="152" y="21"/>
                        </a:lnTo>
                        <a:lnTo>
                          <a:pt x="157" y="21"/>
                        </a:lnTo>
                        <a:lnTo>
                          <a:pt x="162" y="21"/>
                        </a:lnTo>
                        <a:lnTo>
                          <a:pt x="157" y="10"/>
                        </a:lnTo>
                        <a:lnTo>
                          <a:pt x="157" y="5"/>
                        </a:lnTo>
                      </a:path>
                    </a:pathLst>
                  </a:custGeom>
                  <a:solidFill>
                    <a:schemeClr val="accent1"/>
                  </a:solidFill>
                  <a:ln w="12700" cap="rnd">
                    <a:solidFill>
                      <a:srgbClr val="000000"/>
                    </a:solidFill>
                    <a:round/>
                    <a:headEnd/>
                    <a:tailEnd/>
                  </a:ln>
                </p:spPr>
                <p:txBody>
                  <a:bodyPr/>
                  <a:lstStyle/>
                  <a:p>
                    <a:endParaRPr lang="en-US">
                      <a:latin typeface="+mj-lt"/>
                    </a:endParaRPr>
                  </a:p>
                </p:txBody>
              </p:sp>
              <p:sp>
                <p:nvSpPr>
                  <p:cNvPr id="1084" name="Line 71"/>
                  <p:cNvSpPr>
                    <a:spLocks noChangeShapeType="1"/>
                  </p:cNvSpPr>
                  <p:nvPr/>
                </p:nvSpPr>
                <p:spPr bwMode="auto">
                  <a:xfrm>
                    <a:off x="1431" y="1767"/>
                    <a:ext cx="0" cy="89"/>
                  </a:xfrm>
                  <a:prstGeom prst="line">
                    <a:avLst/>
                  </a:prstGeom>
                  <a:noFill/>
                  <a:ln w="12700">
                    <a:solidFill>
                      <a:srgbClr val="000000"/>
                    </a:solidFill>
                    <a:round/>
                    <a:headEnd/>
                    <a:tailEnd/>
                  </a:ln>
                </p:spPr>
                <p:txBody>
                  <a:bodyPr wrap="none" anchor="ctr"/>
                  <a:lstStyle/>
                  <a:p>
                    <a:endParaRPr lang="en-US">
                      <a:latin typeface="+mj-lt"/>
                    </a:endParaRPr>
                  </a:p>
                </p:txBody>
              </p:sp>
              <p:sp>
                <p:nvSpPr>
                  <p:cNvPr id="1085" name="Freeform 72"/>
                  <p:cNvSpPr>
                    <a:spLocks/>
                  </p:cNvSpPr>
                  <p:nvPr/>
                </p:nvSpPr>
                <p:spPr bwMode="auto">
                  <a:xfrm>
                    <a:off x="1353" y="1689"/>
                    <a:ext cx="26" cy="149"/>
                  </a:xfrm>
                  <a:custGeom>
                    <a:avLst/>
                    <a:gdLst>
                      <a:gd name="T0" fmla="*/ 25 w 26"/>
                      <a:gd name="T1" fmla="*/ 0 h 149"/>
                      <a:gd name="T2" fmla="*/ 0 w 26"/>
                      <a:gd name="T3" fmla="*/ 74 h 149"/>
                      <a:gd name="T4" fmla="*/ 0 w 26"/>
                      <a:gd name="T5" fmla="*/ 148 h 149"/>
                      <a:gd name="T6" fmla="*/ 0 60000 65536"/>
                      <a:gd name="T7" fmla="*/ 0 60000 65536"/>
                      <a:gd name="T8" fmla="*/ 0 60000 65536"/>
                      <a:gd name="T9" fmla="*/ 0 w 26"/>
                      <a:gd name="T10" fmla="*/ 0 h 149"/>
                      <a:gd name="T11" fmla="*/ 26 w 26"/>
                      <a:gd name="T12" fmla="*/ 149 h 149"/>
                    </a:gdLst>
                    <a:ahLst/>
                    <a:cxnLst>
                      <a:cxn ang="T6">
                        <a:pos x="T0" y="T1"/>
                      </a:cxn>
                      <a:cxn ang="T7">
                        <a:pos x="T2" y="T3"/>
                      </a:cxn>
                      <a:cxn ang="T8">
                        <a:pos x="T4" y="T5"/>
                      </a:cxn>
                    </a:cxnLst>
                    <a:rect l="T9" t="T10" r="T11" b="T12"/>
                    <a:pathLst>
                      <a:path w="26" h="149">
                        <a:moveTo>
                          <a:pt x="25" y="0"/>
                        </a:moveTo>
                        <a:lnTo>
                          <a:pt x="0" y="74"/>
                        </a:lnTo>
                        <a:lnTo>
                          <a:pt x="0" y="148"/>
                        </a:lnTo>
                      </a:path>
                    </a:pathLst>
                  </a:custGeom>
                  <a:noFill/>
                  <a:ln w="12700" cap="rnd">
                    <a:solidFill>
                      <a:srgbClr val="000000"/>
                    </a:solidFill>
                    <a:round/>
                    <a:headEnd/>
                    <a:tailEnd/>
                  </a:ln>
                </p:spPr>
                <p:txBody>
                  <a:bodyPr/>
                  <a:lstStyle/>
                  <a:p>
                    <a:endParaRPr lang="en-US">
                      <a:latin typeface="+mj-lt"/>
                    </a:endParaRPr>
                  </a:p>
                </p:txBody>
              </p:sp>
              <p:grpSp>
                <p:nvGrpSpPr>
                  <p:cNvPr id="1086" name="Group 73"/>
                  <p:cNvGrpSpPr>
                    <a:grpSpLocks/>
                  </p:cNvGrpSpPr>
                  <p:nvPr/>
                </p:nvGrpSpPr>
                <p:grpSpPr bwMode="auto">
                  <a:xfrm>
                    <a:off x="1290" y="1863"/>
                    <a:ext cx="205" cy="54"/>
                    <a:chOff x="1290" y="1863"/>
                    <a:chExt cx="205" cy="54"/>
                  </a:xfrm>
                </p:grpSpPr>
                <p:sp>
                  <p:nvSpPr>
                    <p:cNvPr id="1100" name="Freeform 74"/>
                    <p:cNvSpPr>
                      <a:spLocks/>
                    </p:cNvSpPr>
                    <p:nvPr/>
                  </p:nvSpPr>
                  <p:spPr bwMode="auto">
                    <a:xfrm>
                      <a:off x="1290" y="1863"/>
                      <a:ext cx="205" cy="54"/>
                    </a:xfrm>
                    <a:custGeom>
                      <a:avLst/>
                      <a:gdLst>
                        <a:gd name="T0" fmla="*/ 204 w 205"/>
                        <a:gd name="T1" fmla="*/ 0 h 54"/>
                        <a:gd name="T2" fmla="*/ 0 w 205"/>
                        <a:gd name="T3" fmla="*/ 0 h 54"/>
                        <a:gd name="T4" fmla="*/ 0 w 205"/>
                        <a:gd name="T5" fmla="*/ 53 h 54"/>
                        <a:gd name="T6" fmla="*/ 204 w 205"/>
                        <a:gd name="T7" fmla="*/ 53 h 54"/>
                        <a:gd name="T8" fmla="*/ 204 w 205"/>
                        <a:gd name="T9" fmla="*/ 0 h 54"/>
                        <a:gd name="T10" fmla="*/ 0 60000 65536"/>
                        <a:gd name="T11" fmla="*/ 0 60000 65536"/>
                        <a:gd name="T12" fmla="*/ 0 60000 65536"/>
                        <a:gd name="T13" fmla="*/ 0 60000 65536"/>
                        <a:gd name="T14" fmla="*/ 0 60000 65536"/>
                        <a:gd name="T15" fmla="*/ 0 w 205"/>
                        <a:gd name="T16" fmla="*/ 0 h 54"/>
                        <a:gd name="T17" fmla="*/ 205 w 205"/>
                        <a:gd name="T18" fmla="*/ 54 h 54"/>
                      </a:gdLst>
                      <a:ahLst/>
                      <a:cxnLst>
                        <a:cxn ang="T10">
                          <a:pos x="T0" y="T1"/>
                        </a:cxn>
                        <a:cxn ang="T11">
                          <a:pos x="T2" y="T3"/>
                        </a:cxn>
                        <a:cxn ang="T12">
                          <a:pos x="T4" y="T5"/>
                        </a:cxn>
                        <a:cxn ang="T13">
                          <a:pos x="T6" y="T7"/>
                        </a:cxn>
                        <a:cxn ang="T14">
                          <a:pos x="T8" y="T9"/>
                        </a:cxn>
                      </a:cxnLst>
                      <a:rect l="T15" t="T16" r="T17" b="T18"/>
                      <a:pathLst>
                        <a:path w="205" h="54">
                          <a:moveTo>
                            <a:pt x="204" y="0"/>
                          </a:moveTo>
                          <a:lnTo>
                            <a:pt x="0" y="0"/>
                          </a:lnTo>
                          <a:lnTo>
                            <a:pt x="0" y="53"/>
                          </a:lnTo>
                          <a:lnTo>
                            <a:pt x="204" y="53"/>
                          </a:lnTo>
                          <a:lnTo>
                            <a:pt x="204" y="0"/>
                          </a:lnTo>
                        </a:path>
                      </a:pathLst>
                    </a:custGeom>
                    <a:solidFill>
                      <a:srgbClr val="FFFFFF"/>
                    </a:solidFill>
                    <a:ln w="12700" cap="rnd">
                      <a:solidFill>
                        <a:srgbClr val="000000"/>
                      </a:solidFill>
                      <a:round/>
                      <a:headEnd/>
                      <a:tailEnd/>
                    </a:ln>
                  </p:spPr>
                  <p:txBody>
                    <a:bodyPr/>
                    <a:lstStyle/>
                    <a:p>
                      <a:endParaRPr lang="en-US">
                        <a:latin typeface="+mj-lt"/>
                      </a:endParaRPr>
                    </a:p>
                  </p:txBody>
                </p:sp>
                <p:grpSp>
                  <p:nvGrpSpPr>
                    <p:cNvPr id="1101" name="Group 75"/>
                    <p:cNvGrpSpPr>
                      <a:grpSpLocks/>
                    </p:cNvGrpSpPr>
                    <p:nvPr/>
                  </p:nvGrpSpPr>
                  <p:grpSpPr bwMode="auto">
                    <a:xfrm>
                      <a:off x="1420" y="1868"/>
                      <a:ext cx="68" cy="5"/>
                      <a:chOff x="1420" y="1868"/>
                      <a:chExt cx="68" cy="5"/>
                    </a:xfrm>
                  </p:grpSpPr>
                  <p:sp>
                    <p:nvSpPr>
                      <p:cNvPr id="1102" name="Line 76"/>
                      <p:cNvSpPr>
                        <a:spLocks noChangeShapeType="1"/>
                      </p:cNvSpPr>
                      <p:nvPr/>
                    </p:nvSpPr>
                    <p:spPr bwMode="auto">
                      <a:xfrm flipH="1">
                        <a:off x="1420" y="1868"/>
                        <a:ext cx="68" cy="0"/>
                      </a:xfrm>
                      <a:prstGeom prst="line">
                        <a:avLst/>
                      </a:prstGeom>
                      <a:noFill/>
                      <a:ln w="12700">
                        <a:solidFill>
                          <a:srgbClr val="000000"/>
                        </a:solidFill>
                        <a:round/>
                        <a:headEnd/>
                        <a:tailEnd/>
                      </a:ln>
                    </p:spPr>
                    <p:txBody>
                      <a:bodyPr wrap="none" anchor="ctr"/>
                      <a:lstStyle/>
                      <a:p>
                        <a:endParaRPr lang="en-US">
                          <a:latin typeface="+mj-lt"/>
                        </a:endParaRPr>
                      </a:p>
                    </p:txBody>
                  </p:sp>
                  <p:sp>
                    <p:nvSpPr>
                      <p:cNvPr id="1103" name="Line 77"/>
                      <p:cNvSpPr>
                        <a:spLocks noChangeShapeType="1"/>
                      </p:cNvSpPr>
                      <p:nvPr/>
                    </p:nvSpPr>
                    <p:spPr bwMode="auto">
                      <a:xfrm flipH="1">
                        <a:off x="1420" y="1873"/>
                        <a:ext cx="62" cy="0"/>
                      </a:xfrm>
                      <a:prstGeom prst="line">
                        <a:avLst/>
                      </a:prstGeom>
                      <a:noFill/>
                      <a:ln w="12700">
                        <a:solidFill>
                          <a:srgbClr val="000000"/>
                        </a:solidFill>
                        <a:round/>
                        <a:headEnd/>
                        <a:tailEnd/>
                      </a:ln>
                    </p:spPr>
                    <p:txBody>
                      <a:bodyPr wrap="none" anchor="ctr"/>
                      <a:lstStyle/>
                      <a:p>
                        <a:endParaRPr lang="en-US">
                          <a:latin typeface="+mj-lt"/>
                        </a:endParaRPr>
                      </a:p>
                    </p:txBody>
                  </p:sp>
                </p:grpSp>
              </p:grpSp>
              <p:grpSp>
                <p:nvGrpSpPr>
                  <p:cNvPr id="1087" name="Group 78"/>
                  <p:cNvGrpSpPr>
                    <a:grpSpLocks/>
                  </p:cNvGrpSpPr>
                  <p:nvPr/>
                </p:nvGrpSpPr>
                <p:grpSpPr bwMode="auto">
                  <a:xfrm>
                    <a:off x="1288" y="1837"/>
                    <a:ext cx="205" cy="5"/>
                    <a:chOff x="1288" y="1837"/>
                    <a:chExt cx="205" cy="5"/>
                  </a:xfrm>
                </p:grpSpPr>
                <p:sp>
                  <p:nvSpPr>
                    <p:cNvPr id="1098" name="Line 79"/>
                    <p:cNvSpPr>
                      <a:spLocks noChangeShapeType="1"/>
                    </p:cNvSpPr>
                    <p:nvPr/>
                  </p:nvSpPr>
                  <p:spPr bwMode="auto">
                    <a:xfrm flipH="1">
                      <a:off x="1425" y="1842"/>
                      <a:ext cx="68" cy="0"/>
                    </a:xfrm>
                    <a:prstGeom prst="line">
                      <a:avLst/>
                    </a:prstGeom>
                    <a:noFill/>
                    <a:ln w="12700">
                      <a:solidFill>
                        <a:srgbClr val="202020"/>
                      </a:solidFill>
                      <a:round/>
                      <a:headEnd/>
                      <a:tailEnd/>
                    </a:ln>
                  </p:spPr>
                  <p:txBody>
                    <a:bodyPr wrap="none" anchor="ctr"/>
                    <a:lstStyle/>
                    <a:p>
                      <a:endParaRPr lang="en-US">
                        <a:latin typeface="+mj-lt"/>
                      </a:endParaRPr>
                    </a:p>
                  </p:txBody>
                </p:sp>
                <p:sp>
                  <p:nvSpPr>
                    <p:cNvPr id="1099" name="Line 80"/>
                    <p:cNvSpPr>
                      <a:spLocks noChangeShapeType="1"/>
                    </p:cNvSpPr>
                    <p:nvPr/>
                  </p:nvSpPr>
                  <p:spPr bwMode="auto">
                    <a:xfrm flipH="1">
                      <a:off x="1288" y="1837"/>
                      <a:ext cx="205" cy="0"/>
                    </a:xfrm>
                    <a:prstGeom prst="line">
                      <a:avLst/>
                    </a:prstGeom>
                    <a:noFill/>
                    <a:ln w="12700">
                      <a:solidFill>
                        <a:srgbClr val="202020"/>
                      </a:solidFill>
                      <a:round/>
                      <a:headEnd/>
                      <a:tailEnd/>
                    </a:ln>
                  </p:spPr>
                  <p:txBody>
                    <a:bodyPr wrap="none" anchor="ctr"/>
                    <a:lstStyle/>
                    <a:p>
                      <a:endParaRPr lang="en-US">
                        <a:latin typeface="+mj-lt"/>
                      </a:endParaRPr>
                    </a:p>
                  </p:txBody>
                </p:sp>
              </p:grpSp>
              <p:sp>
                <p:nvSpPr>
                  <p:cNvPr id="1088" name="Line 81"/>
                  <p:cNvSpPr>
                    <a:spLocks noChangeShapeType="1"/>
                  </p:cNvSpPr>
                  <p:nvPr/>
                </p:nvSpPr>
                <p:spPr bwMode="auto">
                  <a:xfrm>
                    <a:off x="1295" y="1767"/>
                    <a:ext cx="0" cy="94"/>
                  </a:xfrm>
                  <a:prstGeom prst="line">
                    <a:avLst/>
                  </a:prstGeom>
                  <a:noFill/>
                  <a:ln w="12700">
                    <a:solidFill>
                      <a:srgbClr val="000000"/>
                    </a:solidFill>
                    <a:round/>
                    <a:headEnd/>
                    <a:tailEnd/>
                  </a:ln>
                </p:spPr>
                <p:txBody>
                  <a:bodyPr wrap="none" anchor="ctr"/>
                  <a:lstStyle/>
                  <a:p>
                    <a:endParaRPr lang="en-US">
                      <a:latin typeface="+mj-lt"/>
                    </a:endParaRPr>
                  </a:p>
                </p:txBody>
              </p:sp>
              <p:grpSp>
                <p:nvGrpSpPr>
                  <p:cNvPr id="1089" name="Group 82"/>
                  <p:cNvGrpSpPr>
                    <a:grpSpLocks/>
                  </p:cNvGrpSpPr>
                  <p:nvPr/>
                </p:nvGrpSpPr>
                <p:grpSpPr bwMode="auto">
                  <a:xfrm>
                    <a:off x="1398" y="1724"/>
                    <a:ext cx="28" cy="66"/>
                    <a:chOff x="1398" y="1724"/>
                    <a:chExt cx="28" cy="66"/>
                  </a:xfrm>
                </p:grpSpPr>
                <p:sp>
                  <p:nvSpPr>
                    <p:cNvPr id="1092" name="AutoShape 83"/>
                    <p:cNvSpPr>
                      <a:spLocks noChangeArrowheads="1"/>
                    </p:cNvSpPr>
                    <p:nvPr/>
                  </p:nvSpPr>
                  <p:spPr bwMode="auto">
                    <a:xfrm>
                      <a:off x="1420" y="1724"/>
                      <a:ext cx="3" cy="40"/>
                    </a:xfrm>
                    <a:prstGeom prst="roundRect">
                      <a:avLst>
                        <a:gd name="adj" fmla="val 47361"/>
                      </a:avLst>
                    </a:prstGeom>
                    <a:solidFill>
                      <a:srgbClr val="FFFFFF"/>
                    </a:solidFill>
                    <a:ln w="12700">
                      <a:solidFill>
                        <a:srgbClr val="000000"/>
                      </a:solidFill>
                      <a:round/>
                      <a:headEnd/>
                      <a:tailEnd/>
                    </a:ln>
                  </p:spPr>
                  <p:txBody>
                    <a:bodyPr wrap="none" anchor="ctr"/>
                    <a:lstStyle/>
                    <a:p>
                      <a:endParaRPr lang="en-US">
                        <a:latin typeface="+mj-lt"/>
                      </a:endParaRPr>
                    </a:p>
                  </p:txBody>
                </p:sp>
                <p:sp>
                  <p:nvSpPr>
                    <p:cNvPr id="1093" name="AutoShape 84"/>
                    <p:cNvSpPr>
                      <a:spLocks noChangeArrowheads="1"/>
                    </p:cNvSpPr>
                    <p:nvPr/>
                  </p:nvSpPr>
                  <p:spPr bwMode="auto">
                    <a:xfrm>
                      <a:off x="1423" y="1784"/>
                      <a:ext cx="3" cy="3"/>
                    </a:xfrm>
                    <a:prstGeom prst="roundRect">
                      <a:avLst>
                        <a:gd name="adj" fmla="val 45449"/>
                      </a:avLst>
                    </a:prstGeom>
                    <a:solidFill>
                      <a:srgbClr val="606060"/>
                    </a:solidFill>
                    <a:ln w="12700">
                      <a:solidFill>
                        <a:srgbClr val="000000"/>
                      </a:solidFill>
                      <a:round/>
                      <a:headEnd/>
                      <a:tailEnd/>
                    </a:ln>
                  </p:spPr>
                  <p:txBody>
                    <a:bodyPr wrap="none" anchor="ctr"/>
                    <a:lstStyle/>
                    <a:p>
                      <a:endParaRPr lang="en-US">
                        <a:latin typeface="+mj-lt"/>
                      </a:endParaRPr>
                    </a:p>
                  </p:txBody>
                </p:sp>
                <p:sp>
                  <p:nvSpPr>
                    <p:cNvPr id="1094" name="AutoShape 85"/>
                    <p:cNvSpPr>
                      <a:spLocks noChangeArrowheads="1"/>
                    </p:cNvSpPr>
                    <p:nvPr/>
                  </p:nvSpPr>
                  <p:spPr bwMode="auto">
                    <a:xfrm>
                      <a:off x="1409" y="1780"/>
                      <a:ext cx="1" cy="1"/>
                    </a:xfrm>
                    <a:prstGeom prst="roundRect">
                      <a:avLst>
                        <a:gd name="adj" fmla="val 49995"/>
                      </a:avLst>
                    </a:prstGeom>
                    <a:solidFill>
                      <a:srgbClr val="606060"/>
                    </a:solidFill>
                    <a:ln w="12700">
                      <a:solidFill>
                        <a:srgbClr val="000000"/>
                      </a:solidFill>
                      <a:round/>
                      <a:headEnd/>
                      <a:tailEnd/>
                    </a:ln>
                  </p:spPr>
                  <p:txBody>
                    <a:bodyPr wrap="none" anchor="ctr"/>
                    <a:lstStyle/>
                    <a:p>
                      <a:endParaRPr lang="en-US">
                        <a:latin typeface="+mj-lt"/>
                      </a:endParaRPr>
                    </a:p>
                  </p:txBody>
                </p:sp>
                <p:grpSp>
                  <p:nvGrpSpPr>
                    <p:cNvPr id="1095" name="Group 86"/>
                    <p:cNvGrpSpPr>
                      <a:grpSpLocks/>
                    </p:cNvGrpSpPr>
                    <p:nvPr/>
                  </p:nvGrpSpPr>
                  <p:grpSpPr bwMode="auto">
                    <a:xfrm>
                      <a:off x="1398" y="1752"/>
                      <a:ext cx="26" cy="38"/>
                      <a:chOff x="1398" y="1752"/>
                      <a:chExt cx="26" cy="38"/>
                    </a:xfrm>
                  </p:grpSpPr>
                  <p:sp>
                    <p:nvSpPr>
                      <p:cNvPr id="1096" name="Freeform 87"/>
                      <p:cNvSpPr>
                        <a:spLocks/>
                      </p:cNvSpPr>
                      <p:nvPr/>
                    </p:nvSpPr>
                    <p:spPr bwMode="auto">
                      <a:xfrm>
                        <a:off x="1421" y="1752"/>
                        <a:ext cx="1" cy="38"/>
                      </a:xfrm>
                      <a:custGeom>
                        <a:avLst/>
                        <a:gdLst>
                          <a:gd name="T0" fmla="*/ 0 w 1"/>
                          <a:gd name="T1" fmla="*/ 0 h 38"/>
                          <a:gd name="T2" fmla="*/ 0 w 1"/>
                          <a:gd name="T3" fmla="*/ 37 h 38"/>
                          <a:gd name="T4" fmla="*/ 0 w 1"/>
                          <a:gd name="T5" fmla="*/ 32 h 38"/>
                          <a:gd name="T6" fmla="*/ 0 60000 65536"/>
                          <a:gd name="T7" fmla="*/ 0 60000 65536"/>
                          <a:gd name="T8" fmla="*/ 0 60000 65536"/>
                          <a:gd name="T9" fmla="*/ 0 w 1"/>
                          <a:gd name="T10" fmla="*/ 0 h 38"/>
                          <a:gd name="T11" fmla="*/ 1 w 1"/>
                          <a:gd name="T12" fmla="*/ 38 h 38"/>
                        </a:gdLst>
                        <a:ahLst/>
                        <a:cxnLst>
                          <a:cxn ang="T6">
                            <a:pos x="T0" y="T1"/>
                          </a:cxn>
                          <a:cxn ang="T7">
                            <a:pos x="T2" y="T3"/>
                          </a:cxn>
                          <a:cxn ang="T8">
                            <a:pos x="T4" y="T5"/>
                          </a:cxn>
                        </a:cxnLst>
                        <a:rect l="T9" t="T10" r="T11" b="T12"/>
                        <a:pathLst>
                          <a:path w="1" h="38">
                            <a:moveTo>
                              <a:pt x="0" y="0"/>
                            </a:moveTo>
                            <a:lnTo>
                              <a:pt x="0" y="37"/>
                            </a:lnTo>
                            <a:lnTo>
                              <a:pt x="0" y="32"/>
                            </a:lnTo>
                          </a:path>
                        </a:pathLst>
                      </a:custGeom>
                      <a:noFill/>
                      <a:ln w="12700" cap="rnd">
                        <a:solidFill>
                          <a:srgbClr val="000000"/>
                        </a:solidFill>
                        <a:round/>
                        <a:headEnd/>
                        <a:tailEnd/>
                      </a:ln>
                    </p:spPr>
                    <p:txBody>
                      <a:bodyPr/>
                      <a:lstStyle/>
                      <a:p>
                        <a:endParaRPr lang="en-US">
                          <a:latin typeface="+mj-lt"/>
                        </a:endParaRPr>
                      </a:p>
                    </p:txBody>
                  </p:sp>
                  <p:sp>
                    <p:nvSpPr>
                      <p:cNvPr id="1097" name="Line 88"/>
                      <p:cNvSpPr>
                        <a:spLocks noChangeShapeType="1"/>
                      </p:cNvSpPr>
                      <p:nvPr/>
                    </p:nvSpPr>
                    <p:spPr bwMode="auto">
                      <a:xfrm flipH="1">
                        <a:off x="1398" y="1778"/>
                        <a:ext cx="26" cy="4"/>
                      </a:xfrm>
                      <a:prstGeom prst="line">
                        <a:avLst/>
                      </a:prstGeom>
                      <a:noFill/>
                      <a:ln w="12700">
                        <a:solidFill>
                          <a:srgbClr val="000000"/>
                        </a:solidFill>
                        <a:round/>
                        <a:headEnd/>
                        <a:tailEnd/>
                      </a:ln>
                    </p:spPr>
                    <p:txBody>
                      <a:bodyPr wrap="none" anchor="ctr"/>
                      <a:lstStyle/>
                      <a:p>
                        <a:endParaRPr lang="en-US">
                          <a:latin typeface="+mj-lt"/>
                        </a:endParaRPr>
                      </a:p>
                    </p:txBody>
                  </p:sp>
                </p:grpSp>
              </p:grpSp>
              <p:sp>
                <p:nvSpPr>
                  <p:cNvPr id="1090" name="Freeform 89"/>
                  <p:cNvSpPr>
                    <a:spLocks/>
                  </p:cNvSpPr>
                  <p:nvPr/>
                </p:nvSpPr>
                <p:spPr bwMode="auto">
                  <a:xfrm>
                    <a:off x="1358" y="1768"/>
                    <a:ext cx="22" cy="8"/>
                  </a:xfrm>
                  <a:custGeom>
                    <a:avLst/>
                    <a:gdLst>
                      <a:gd name="T0" fmla="*/ 21 w 22"/>
                      <a:gd name="T1" fmla="*/ 0 h 8"/>
                      <a:gd name="T2" fmla="*/ 0 w 22"/>
                      <a:gd name="T3" fmla="*/ 0 h 8"/>
                      <a:gd name="T4" fmla="*/ 0 w 22"/>
                      <a:gd name="T5" fmla="*/ 3 h 8"/>
                      <a:gd name="T6" fmla="*/ 0 w 22"/>
                      <a:gd name="T7" fmla="*/ 7 h 8"/>
                      <a:gd name="T8" fmla="*/ 5 w 22"/>
                      <a:gd name="T9" fmla="*/ 7 h 8"/>
                      <a:gd name="T10" fmla="*/ 5 w 22"/>
                      <a:gd name="T11" fmla="*/ 3 h 8"/>
                      <a:gd name="T12" fmla="*/ 21 w 22"/>
                      <a:gd name="T13" fmla="*/ 3 h 8"/>
                      <a:gd name="T14" fmla="*/ 21 w 22"/>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8"/>
                      <a:gd name="T26" fmla="*/ 22 w 22"/>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8">
                        <a:moveTo>
                          <a:pt x="21" y="0"/>
                        </a:moveTo>
                        <a:lnTo>
                          <a:pt x="0" y="0"/>
                        </a:lnTo>
                        <a:lnTo>
                          <a:pt x="0" y="3"/>
                        </a:lnTo>
                        <a:lnTo>
                          <a:pt x="0" y="7"/>
                        </a:lnTo>
                        <a:lnTo>
                          <a:pt x="5" y="7"/>
                        </a:lnTo>
                        <a:lnTo>
                          <a:pt x="5" y="3"/>
                        </a:lnTo>
                        <a:lnTo>
                          <a:pt x="21" y="3"/>
                        </a:lnTo>
                        <a:lnTo>
                          <a:pt x="21" y="0"/>
                        </a:lnTo>
                      </a:path>
                    </a:pathLst>
                  </a:custGeom>
                  <a:solidFill>
                    <a:srgbClr val="FFFFFF"/>
                  </a:solidFill>
                  <a:ln w="12700" cap="rnd">
                    <a:solidFill>
                      <a:srgbClr val="000000"/>
                    </a:solidFill>
                    <a:round/>
                    <a:headEnd/>
                    <a:tailEnd/>
                  </a:ln>
                </p:spPr>
                <p:txBody>
                  <a:bodyPr/>
                  <a:lstStyle/>
                  <a:p>
                    <a:endParaRPr lang="en-US">
                      <a:latin typeface="+mj-lt"/>
                    </a:endParaRPr>
                  </a:p>
                </p:txBody>
              </p:sp>
              <p:sp>
                <p:nvSpPr>
                  <p:cNvPr id="1091" name="Freeform 90"/>
                  <p:cNvSpPr>
                    <a:spLocks/>
                  </p:cNvSpPr>
                  <p:nvPr/>
                </p:nvSpPr>
                <p:spPr bwMode="auto">
                  <a:xfrm>
                    <a:off x="1295" y="1684"/>
                    <a:ext cx="152" cy="5"/>
                  </a:xfrm>
                  <a:custGeom>
                    <a:avLst/>
                    <a:gdLst>
                      <a:gd name="T0" fmla="*/ 151 w 152"/>
                      <a:gd name="T1" fmla="*/ 0 h 5"/>
                      <a:gd name="T2" fmla="*/ 0 w 152"/>
                      <a:gd name="T3" fmla="*/ 0 h 5"/>
                      <a:gd name="T4" fmla="*/ 0 w 152"/>
                      <a:gd name="T5" fmla="*/ 4 h 5"/>
                      <a:gd name="T6" fmla="*/ 151 w 152"/>
                      <a:gd name="T7" fmla="*/ 4 h 5"/>
                      <a:gd name="T8" fmla="*/ 151 w 152"/>
                      <a:gd name="T9" fmla="*/ 0 h 5"/>
                      <a:gd name="T10" fmla="*/ 0 60000 65536"/>
                      <a:gd name="T11" fmla="*/ 0 60000 65536"/>
                      <a:gd name="T12" fmla="*/ 0 60000 65536"/>
                      <a:gd name="T13" fmla="*/ 0 60000 65536"/>
                      <a:gd name="T14" fmla="*/ 0 60000 65536"/>
                      <a:gd name="T15" fmla="*/ 0 w 152"/>
                      <a:gd name="T16" fmla="*/ 0 h 5"/>
                      <a:gd name="T17" fmla="*/ 152 w 152"/>
                      <a:gd name="T18" fmla="*/ 5 h 5"/>
                    </a:gdLst>
                    <a:ahLst/>
                    <a:cxnLst>
                      <a:cxn ang="T10">
                        <a:pos x="T0" y="T1"/>
                      </a:cxn>
                      <a:cxn ang="T11">
                        <a:pos x="T2" y="T3"/>
                      </a:cxn>
                      <a:cxn ang="T12">
                        <a:pos x="T4" y="T5"/>
                      </a:cxn>
                      <a:cxn ang="T13">
                        <a:pos x="T6" y="T7"/>
                      </a:cxn>
                      <a:cxn ang="T14">
                        <a:pos x="T8" y="T9"/>
                      </a:cxn>
                    </a:cxnLst>
                    <a:rect l="T15" t="T16" r="T17" b="T18"/>
                    <a:pathLst>
                      <a:path w="152" h="5">
                        <a:moveTo>
                          <a:pt x="151" y="0"/>
                        </a:moveTo>
                        <a:lnTo>
                          <a:pt x="0" y="0"/>
                        </a:lnTo>
                        <a:lnTo>
                          <a:pt x="0" y="4"/>
                        </a:lnTo>
                        <a:lnTo>
                          <a:pt x="151" y="4"/>
                        </a:lnTo>
                        <a:lnTo>
                          <a:pt x="151" y="0"/>
                        </a:lnTo>
                      </a:path>
                    </a:pathLst>
                  </a:custGeom>
                  <a:solidFill>
                    <a:srgbClr val="FFFFFF"/>
                  </a:solidFill>
                  <a:ln w="12700" cap="rnd">
                    <a:solidFill>
                      <a:srgbClr val="000000"/>
                    </a:solidFill>
                    <a:round/>
                    <a:headEnd/>
                    <a:tailEnd/>
                  </a:ln>
                </p:spPr>
                <p:txBody>
                  <a:bodyPr/>
                  <a:lstStyle/>
                  <a:p>
                    <a:endParaRPr lang="en-US">
                      <a:latin typeface="+mj-lt"/>
                    </a:endParaRPr>
                  </a:p>
                </p:txBody>
              </p:sp>
            </p:grpSp>
            <p:grpSp>
              <p:nvGrpSpPr>
                <p:cNvPr id="1051" name="Group 91"/>
                <p:cNvGrpSpPr>
                  <a:grpSpLocks/>
                </p:cNvGrpSpPr>
                <p:nvPr/>
              </p:nvGrpSpPr>
              <p:grpSpPr bwMode="auto">
                <a:xfrm>
                  <a:off x="1280" y="1842"/>
                  <a:ext cx="169" cy="75"/>
                  <a:chOff x="1280" y="1842"/>
                  <a:chExt cx="169" cy="75"/>
                </a:xfrm>
              </p:grpSpPr>
              <p:sp>
                <p:nvSpPr>
                  <p:cNvPr id="1080" name="Freeform 92"/>
                  <p:cNvSpPr>
                    <a:spLocks/>
                  </p:cNvSpPr>
                  <p:nvPr/>
                </p:nvSpPr>
                <p:spPr bwMode="auto">
                  <a:xfrm>
                    <a:off x="1280" y="1842"/>
                    <a:ext cx="169" cy="75"/>
                  </a:xfrm>
                  <a:custGeom>
                    <a:avLst/>
                    <a:gdLst>
                      <a:gd name="T0" fmla="*/ 168 w 169"/>
                      <a:gd name="T1" fmla="*/ 74 h 75"/>
                      <a:gd name="T2" fmla="*/ 168 w 169"/>
                      <a:gd name="T3" fmla="*/ 66 h 75"/>
                      <a:gd name="T4" fmla="*/ 166 w 169"/>
                      <a:gd name="T5" fmla="*/ 58 h 75"/>
                      <a:gd name="T6" fmla="*/ 163 w 169"/>
                      <a:gd name="T7" fmla="*/ 49 h 75"/>
                      <a:gd name="T8" fmla="*/ 159 w 169"/>
                      <a:gd name="T9" fmla="*/ 40 h 75"/>
                      <a:gd name="T10" fmla="*/ 154 w 169"/>
                      <a:gd name="T11" fmla="*/ 32 h 75"/>
                      <a:gd name="T12" fmla="*/ 148 w 169"/>
                      <a:gd name="T13" fmla="*/ 26 h 75"/>
                      <a:gd name="T14" fmla="*/ 140 w 169"/>
                      <a:gd name="T15" fmla="*/ 19 h 75"/>
                      <a:gd name="T16" fmla="*/ 131 w 169"/>
                      <a:gd name="T17" fmla="*/ 12 h 75"/>
                      <a:gd name="T18" fmla="*/ 121 w 169"/>
                      <a:gd name="T19" fmla="*/ 8 h 75"/>
                      <a:gd name="T20" fmla="*/ 113 w 169"/>
                      <a:gd name="T21" fmla="*/ 5 h 75"/>
                      <a:gd name="T22" fmla="*/ 102 w 169"/>
                      <a:gd name="T23" fmla="*/ 2 h 75"/>
                      <a:gd name="T24" fmla="*/ 91 w 169"/>
                      <a:gd name="T25" fmla="*/ 0 h 75"/>
                      <a:gd name="T26" fmla="*/ 80 w 169"/>
                      <a:gd name="T27" fmla="*/ 0 h 75"/>
                      <a:gd name="T28" fmla="*/ 69 w 169"/>
                      <a:gd name="T29" fmla="*/ 1 h 75"/>
                      <a:gd name="T30" fmla="*/ 58 w 169"/>
                      <a:gd name="T31" fmla="*/ 4 h 75"/>
                      <a:gd name="T32" fmla="*/ 48 w 169"/>
                      <a:gd name="T33" fmla="*/ 7 h 75"/>
                      <a:gd name="T34" fmla="*/ 39 w 169"/>
                      <a:gd name="T35" fmla="*/ 12 h 75"/>
                      <a:gd name="T36" fmla="*/ 33 w 169"/>
                      <a:gd name="T37" fmla="*/ 16 h 75"/>
                      <a:gd name="T38" fmla="*/ 26 w 169"/>
                      <a:gd name="T39" fmla="*/ 21 h 75"/>
                      <a:gd name="T40" fmla="*/ 20 w 169"/>
                      <a:gd name="T41" fmla="*/ 27 h 75"/>
                      <a:gd name="T42" fmla="*/ 13 w 169"/>
                      <a:gd name="T43" fmla="*/ 35 h 75"/>
                      <a:gd name="T44" fmla="*/ 8 w 169"/>
                      <a:gd name="T45" fmla="*/ 42 h 75"/>
                      <a:gd name="T46" fmla="*/ 6 w 169"/>
                      <a:gd name="T47" fmla="*/ 48 h 75"/>
                      <a:gd name="T48" fmla="*/ 4 w 169"/>
                      <a:gd name="T49" fmla="*/ 53 h 75"/>
                      <a:gd name="T50" fmla="*/ 2 w 169"/>
                      <a:gd name="T51" fmla="*/ 59 h 75"/>
                      <a:gd name="T52" fmla="*/ 1 w 169"/>
                      <a:gd name="T53" fmla="*/ 65 h 75"/>
                      <a:gd name="T54" fmla="*/ 1 w 169"/>
                      <a:gd name="T55" fmla="*/ 71 h 75"/>
                      <a:gd name="T56" fmla="*/ 0 w 169"/>
                      <a:gd name="T57" fmla="*/ 74 h 75"/>
                      <a:gd name="T58" fmla="*/ 168 w 169"/>
                      <a:gd name="T59" fmla="*/ 74 h 7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69"/>
                      <a:gd name="T91" fmla="*/ 0 h 75"/>
                      <a:gd name="T92" fmla="*/ 169 w 169"/>
                      <a:gd name="T93" fmla="*/ 75 h 7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69" h="75">
                        <a:moveTo>
                          <a:pt x="168" y="74"/>
                        </a:moveTo>
                        <a:lnTo>
                          <a:pt x="168" y="66"/>
                        </a:lnTo>
                        <a:lnTo>
                          <a:pt x="166" y="58"/>
                        </a:lnTo>
                        <a:lnTo>
                          <a:pt x="163" y="49"/>
                        </a:lnTo>
                        <a:lnTo>
                          <a:pt x="159" y="40"/>
                        </a:lnTo>
                        <a:lnTo>
                          <a:pt x="154" y="32"/>
                        </a:lnTo>
                        <a:lnTo>
                          <a:pt x="148" y="26"/>
                        </a:lnTo>
                        <a:lnTo>
                          <a:pt x="140" y="19"/>
                        </a:lnTo>
                        <a:lnTo>
                          <a:pt x="131" y="12"/>
                        </a:lnTo>
                        <a:lnTo>
                          <a:pt x="121" y="8"/>
                        </a:lnTo>
                        <a:lnTo>
                          <a:pt x="113" y="5"/>
                        </a:lnTo>
                        <a:lnTo>
                          <a:pt x="102" y="2"/>
                        </a:lnTo>
                        <a:lnTo>
                          <a:pt x="91" y="0"/>
                        </a:lnTo>
                        <a:lnTo>
                          <a:pt x="80" y="0"/>
                        </a:lnTo>
                        <a:lnTo>
                          <a:pt x="69" y="1"/>
                        </a:lnTo>
                        <a:lnTo>
                          <a:pt x="58" y="4"/>
                        </a:lnTo>
                        <a:lnTo>
                          <a:pt x="48" y="7"/>
                        </a:lnTo>
                        <a:lnTo>
                          <a:pt x="39" y="12"/>
                        </a:lnTo>
                        <a:lnTo>
                          <a:pt x="33" y="16"/>
                        </a:lnTo>
                        <a:lnTo>
                          <a:pt x="26" y="21"/>
                        </a:lnTo>
                        <a:lnTo>
                          <a:pt x="20" y="27"/>
                        </a:lnTo>
                        <a:lnTo>
                          <a:pt x="13" y="35"/>
                        </a:lnTo>
                        <a:lnTo>
                          <a:pt x="8" y="42"/>
                        </a:lnTo>
                        <a:lnTo>
                          <a:pt x="6" y="48"/>
                        </a:lnTo>
                        <a:lnTo>
                          <a:pt x="4" y="53"/>
                        </a:lnTo>
                        <a:lnTo>
                          <a:pt x="2" y="59"/>
                        </a:lnTo>
                        <a:lnTo>
                          <a:pt x="1" y="65"/>
                        </a:lnTo>
                        <a:lnTo>
                          <a:pt x="1" y="71"/>
                        </a:lnTo>
                        <a:lnTo>
                          <a:pt x="0" y="74"/>
                        </a:lnTo>
                        <a:lnTo>
                          <a:pt x="168" y="74"/>
                        </a:lnTo>
                      </a:path>
                    </a:pathLst>
                  </a:custGeom>
                  <a:solidFill>
                    <a:srgbClr val="FFFFFF"/>
                  </a:solidFill>
                  <a:ln w="12700" cap="rnd">
                    <a:solidFill>
                      <a:srgbClr val="000000"/>
                    </a:solidFill>
                    <a:round/>
                    <a:headEnd/>
                    <a:tailEnd/>
                  </a:ln>
                </p:spPr>
                <p:txBody>
                  <a:bodyPr/>
                  <a:lstStyle/>
                  <a:p>
                    <a:endParaRPr lang="en-US">
                      <a:latin typeface="+mj-lt"/>
                    </a:endParaRPr>
                  </a:p>
                </p:txBody>
              </p:sp>
              <p:sp>
                <p:nvSpPr>
                  <p:cNvPr id="1081" name="Freeform 93"/>
                  <p:cNvSpPr>
                    <a:spLocks/>
                  </p:cNvSpPr>
                  <p:nvPr/>
                </p:nvSpPr>
                <p:spPr bwMode="auto">
                  <a:xfrm>
                    <a:off x="1304" y="1863"/>
                    <a:ext cx="121" cy="54"/>
                  </a:xfrm>
                  <a:custGeom>
                    <a:avLst/>
                    <a:gdLst>
                      <a:gd name="T0" fmla="*/ 120 w 121"/>
                      <a:gd name="T1" fmla="*/ 53 h 54"/>
                      <a:gd name="T2" fmla="*/ 120 w 121"/>
                      <a:gd name="T3" fmla="*/ 47 h 54"/>
                      <a:gd name="T4" fmla="*/ 119 w 121"/>
                      <a:gd name="T5" fmla="*/ 42 h 54"/>
                      <a:gd name="T6" fmla="*/ 116 w 121"/>
                      <a:gd name="T7" fmla="*/ 35 h 54"/>
                      <a:gd name="T8" fmla="*/ 113 w 121"/>
                      <a:gd name="T9" fmla="*/ 29 h 54"/>
                      <a:gd name="T10" fmla="*/ 109 w 121"/>
                      <a:gd name="T11" fmla="*/ 23 h 54"/>
                      <a:gd name="T12" fmla="*/ 105 w 121"/>
                      <a:gd name="T13" fmla="*/ 19 h 54"/>
                      <a:gd name="T14" fmla="*/ 100 w 121"/>
                      <a:gd name="T15" fmla="*/ 14 h 54"/>
                      <a:gd name="T16" fmla="*/ 93 w 121"/>
                      <a:gd name="T17" fmla="*/ 9 h 54"/>
                      <a:gd name="T18" fmla="*/ 86 w 121"/>
                      <a:gd name="T19" fmla="*/ 5 h 54"/>
                      <a:gd name="T20" fmla="*/ 80 w 121"/>
                      <a:gd name="T21" fmla="*/ 3 h 54"/>
                      <a:gd name="T22" fmla="*/ 73 w 121"/>
                      <a:gd name="T23" fmla="*/ 1 h 54"/>
                      <a:gd name="T24" fmla="*/ 65 w 121"/>
                      <a:gd name="T25" fmla="*/ 0 h 54"/>
                      <a:gd name="T26" fmla="*/ 57 w 121"/>
                      <a:gd name="T27" fmla="*/ 0 h 54"/>
                      <a:gd name="T28" fmla="*/ 49 w 121"/>
                      <a:gd name="T29" fmla="*/ 1 h 54"/>
                      <a:gd name="T30" fmla="*/ 41 w 121"/>
                      <a:gd name="T31" fmla="*/ 3 h 54"/>
                      <a:gd name="T32" fmla="*/ 34 w 121"/>
                      <a:gd name="T33" fmla="*/ 5 h 54"/>
                      <a:gd name="T34" fmla="*/ 28 w 121"/>
                      <a:gd name="T35" fmla="*/ 8 h 54"/>
                      <a:gd name="T36" fmla="*/ 23 w 121"/>
                      <a:gd name="T37" fmla="*/ 12 h 54"/>
                      <a:gd name="T38" fmla="*/ 18 w 121"/>
                      <a:gd name="T39" fmla="*/ 16 h 54"/>
                      <a:gd name="T40" fmla="*/ 14 w 121"/>
                      <a:gd name="T41" fmla="*/ 20 h 54"/>
                      <a:gd name="T42" fmla="*/ 10 w 121"/>
                      <a:gd name="T43" fmla="*/ 24 h 54"/>
                      <a:gd name="T44" fmla="*/ 6 w 121"/>
                      <a:gd name="T45" fmla="*/ 30 h 54"/>
                      <a:gd name="T46" fmla="*/ 4 w 121"/>
                      <a:gd name="T47" fmla="*/ 34 h 54"/>
                      <a:gd name="T48" fmla="*/ 3 w 121"/>
                      <a:gd name="T49" fmla="*/ 38 h 54"/>
                      <a:gd name="T50" fmla="*/ 1 w 121"/>
                      <a:gd name="T51" fmla="*/ 43 h 54"/>
                      <a:gd name="T52" fmla="*/ 0 w 121"/>
                      <a:gd name="T53" fmla="*/ 47 h 54"/>
                      <a:gd name="T54" fmla="*/ 0 w 121"/>
                      <a:gd name="T55" fmla="*/ 51 h 54"/>
                      <a:gd name="T56" fmla="*/ 0 w 121"/>
                      <a:gd name="T57" fmla="*/ 53 h 54"/>
                      <a:gd name="T58" fmla="*/ 120 w 121"/>
                      <a:gd name="T59" fmla="*/ 53 h 5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1"/>
                      <a:gd name="T91" fmla="*/ 0 h 54"/>
                      <a:gd name="T92" fmla="*/ 121 w 121"/>
                      <a:gd name="T93" fmla="*/ 54 h 5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1" h="54">
                        <a:moveTo>
                          <a:pt x="120" y="53"/>
                        </a:moveTo>
                        <a:lnTo>
                          <a:pt x="120" y="47"/>
                        </a:lnTo>
                        <a:lnTo>
                          <a:pt x="119" y="42"/>
                        </a:lnTo>
                        <a:lnTo>
                          <a:pt x="116" y="35"/>
                        </a:lnTo>
                        <a:lnTo>
                          <a:pt x="113" y="29"/>
                        </a:lnTo>
                        <a:lnTo>
                          <a:pt x="109" y="23"/>
                        </a:lnTo>
                        <a:lnTo>
                          <a:pt x="105" y="19"/>
                        </a:lnTo>
                        <a:lnTo>
                          <a:pt x="100" y="14"/>
                        </a:lnTo>
                        <a:lnTo>
                          <a:pt x="93" y="9"/>
                        </a:lnTo>
                        <a:lnTo>
                          <a:pt x="86" y="5"/>
                        </a:lnTo>
                        <a:lnTo>
                          <a:pt x="80" y="3"/>
                        </a:lnTo>
                        <a:lnTo>
                          <a:pt x="73" y="1"/>
                        </a:lnTo>
                        <a:lnTo>
                          <a:pt x="65" y="0"/>
                        </a:lnTo>
                        <a:lnTo>
                          <a:pt x="57" y="0"/>
                        </a:lnTo>
                        <a:lnTo>
                          <a:pt x="49" y="1"/>
                        </a:lnTo>
                        <a:lnTo>
                          <a:pt x="41" y="3"/>
                        </a:lnTo>
                        <a:lnTo>
                          <a:pt x="34" y="5"/>
                        </a:lnTo>
                        <a:lnTo>
                          <a:pt x="28" y="8"/>
                        </a:lnTo>
                        <a:lnTo>
                          <a:pt x="23" y="12"/>
                        </a:lnTo>
                        <a:lnTo>
                          <a:pt x="18" y="16"/>
                        </a:lnTo>
                        <a:lnTo>
                          <a:pt x="14" y="20"/>
                        </a:lnTo>
                        <a:lnTo>
                          <a:pt x="10" y="24"/>
                        </a:lnTo>
                        <a:lnTo>
                          <a:pt x="6" y="30"/>
                        </a:lnTo>
                        <a:lnTo>
                          <a:pt x="4" y="34"/>
                        </a:lnTo>
                        <a:lnTo>
                          <a:pt x="3" y="38"/>
                        </a:lnTo>
                        <a:lnTo>
                          <a:pt x="1" y="43"/>
                        </a:lnTo>
                        <a:lnTo>
                          <a:pt x="0" y="47"/>
                        </a:lnTo>
                        <a:lnTo>
                          <a:pt x="0" y="51"/>
                        </a:lnTo>
                        <a:lnTo>
                          <a:pt x="0" y="53"/>
                        </a:lnTo>
                        <a:lnTo>
                          <a:pt x="120" y="53"/>
                        </a:lnTo>
                      </a:path>
                    </a:pathLst>
                  </a:custGeom>
                  <a:solidFill>
                    <a:srgbClr val="808080"/>
                  </a:solidFill>
                  <a:ln w="12700" cap="rnd">
                    <a:solidFill>
                      <a:srgbClr val="000000"/>
                    </a:solidFill>
                    <a:round/>
                    <a:headEnd/>
                    <a:tailEnd/>
                  </a:ln>
                </p:spPr>
                <p:txBody>
                  <a:bodyPr/>
                  <a:lstStyle/>
                  <a:p>
                    <a:endParaRPr lang="en-US">
                      <a:latin typeface="+mj-lt"/>
                    </a:endParaRPr>
                  </a:p>
                </p:txBody>
              </p:sp>
            </p:grpSp>
            <p:grpSp>
              <p:nvGrpSpPr>
                <p:cNvPr id="1052" name="Group 94"/>
                <p:cNvGrpSpPr>
                  <a:grpSpLocks/>
                </p:cNvGrpSpPr>
                <p:nvPr/>
              </p:nvGrpSpPr>
              <p:grpSpPr bwMode="auto">
                <a:xfrm>
                  <a:off x="1185" y="1721"/>
                  <a:ext cx="95" cy="132"/>
                  <a:chOff x="1185" y="1721"/>
                  <a:chExt cx="95" cy="132"/>
                </a:xfrm>
              </p:grpSpPr>
              <p:sp>
                <p:nvSpPr>
                  <p:cNvPr id="1077" name="Freeform 95"/>
                  <p:cNvSpPr>
                    <a:spLocks/>
                  </p:cNvSpPr>
                  <p:nvPr/>
                </p:nvSpPr>
                <p:spPr bwMode="auto">
                  <a:xfrm>
                    <a:off x="1185" y="1747"/>
                    <a:ext cx="95" cy="90"/>
                  </a:xfrm>
                  <a:custGeom>
                    <a:avLst/>
                    <a:gdLst>
                      <a:gd name="T0" fmla="*/ 94 w 95"/>
                      <a:gd name="T1" fmla="*/ 48 h 90"/>
                      <a:gd name="T2" fmla="*/ 90 w 95"/>
                      <a:gd name="T3" fmla="*/ 53 h 90"/>
                      <a:gd name="T4" fmla="*/ 85 w 95"/>
                      <a:gd name="T5" fmla="*/ 59 h 90"/>
                      <a:gd name="T6" fmla="*/ 81 w 95"/>
                      <a:gd name="T7" fmla="*/ 63 h 90"/>
                      <a:gd name="T8" fmla="*/ 77 w 95"/>
                      <a:gd name="T9" fmla="*/ 68 h 90"/>
                      <a:gd name="T10" fmla="*/ 74 w 95"/>
                      <a:gd name="T11" fmla="*/ 72 h 90"/>
                      <a:gd name="T12" fmla="*/ 70 w 95"/>
                      <a:gd name="T13" fmla="*/ 76 h 90"/>
                      <a:gd name="T14" fmla="*/ 67 w 95"/>
                      <a:gd name="T15" fmla="*/ 80 h 90"/>
                      <a:gd name="T16" fmla="*/ 63 w 95"/>
                      <a:gd name="T17" fmla="*/ 83 h 90"/>
                      <a:gd name="T18" fmla="*/ 60 w 95"/>
                      <a:gd name="T19" fmla="*/ 85 h 90"/>
                      <a:gd name="T20" fmla="*/ 58 w 95"/>
                      <a:gd name="T21" fmla="*/ 88 h 90"/>
                      <a:gd name="T22" fmla="*/ 54 w 95"/>
                      <a:gd name="T23" fmla="*/ 88 h 90"/>
                      <a:gd name="T24" fmla="*/ 50 w 95"/>
                      <a:gd name="T25" fmla="*/ 89 h 90"/>
                      <a:gd name="T26" fmla="*/ 46 w 95"/>
                      <a:gd name="T27" fmla="*/ 88 h 90"/>
                      <a:gd name="T28" fmla="*/ 41 w 95"/>
                      <a:gd name="T29" fmla="*/ 88 h 90"/>
                      <a:gd name="T30" fmla="*/ 39 w 95"/>
                      <a:gd name="T31" fmla="*/ 86 h 90"/>
                      <a:gd name="T32" fmla="*/ 36 w 95"/>
                      <a:gd name="T33" fmla="*/ 84 h 90"/>
                      <a:gd name="T34" fmla="*/ 33 w 95"/>
                      <a:gd name="T35" fmla="*/ 82 h 90"/>
                      <a:gd name="T36" fmla="*/ 29 w 95"/>
                      <a:gd name="T37" fmla="*/ 77 h 90"/>
                      <a:gd name="T38" fmla="*/ 26 w 95"/>
                      <a:gd name="T39" fmla="*/ 73 h 90"/>
                      <a:gd name="T40" fmla="*/ 22 w 95"/>
                      <a:gd name="T41" fmla="*/ 69 h 90"/>
                      <a:gd name="T42" fmla="*/ 20 w 95"/>
                      <a:gd name="T43" fmla="*/ 64 h 90"/>
                      <a:gd name="T44" fmla="*/ 17 w 95"/>
                      <a:gd name="T45" fmla="*/ 59 h 90"/>
                      <a:gd name="T46" fmla="*/ 15 w 95"/>
                      <a:gd name="T47" fmla="*/ 52 h 90"/>
                      <a:gd name="T48" fmla="*/ 13 w 95"/>
                      <a:gd name="T49" fmla="*/ 46 h 90"/>
                      <a:gd name="T50" fmla="*/ 13 w 95"/>
                      <a:gd name="T51" fmla="*/ 39 h 90"/>
                      <a:gd name="T52" fmla="*/ 13 w 95"/>
                      <a:gd name="T53" fmla="*/ 33 h 90"/>
                      <a:gd name="T54" fmla="*/ 12 w 95"/>
                      <a:gd name="T55" fmla="*/ 27 h 90"/>
                      <a:gd name="T56" fmla="*/ 10 w 95"/>
                      <a:gd name="T57" fmla="*/ 22 h 90"/>
                      <a:gd name="T58" fmla="*/ 9 w 95"/>
                      <a:gd name="T59" fmla="*/ 19 h 90"/>
                      <a:gd name="T60" fmla="*/ 7 w 95"/>
                      <a:gd name="T61" fmla="*/ 16 h 90"/>
                      <a:gd name="T62" fmla="*/ 5 w 95"/>
                      <a:gd name="T63" fmla="*/ 9 h 90"/>
                      <a:gd name="T64" fmla="*/ 2 w 95"/>
                      <a:gd name="T65" fmla="*/ 4 h 90"/>
                      <a:gd name="T66" fmla="*/ 0 w 95"/>
                      <a:gd name="T67" fmla="*/ 0 h 9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5"/>
                      <a:gd name="T103" fmla="*/ 0 h 90"/>
                      <a:gd name="T104" fmla="*/ 95 w 95"/>
                      <a:gd name="T105" fmla="*/ 90 h 9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5" h="90">
                        <a:moveTo>
                          <a:pt x="94" y="48"/>
                        </a:moveTo>
                        <a:lnTo>
                          <a:pt x="90" y="53"/>
                        </a:lnTo>
                        <a:lnTo>
                          <a:pt x="85" y="59"/>
                        </a:lnTo>
                        <a:lnTo>
                          <a:pt x="81" y="63"/>
                        </a:lnTo>
                        <a:lnTo>
                          <a:pt x="77" y="68"/>
                        </a:lnTo>
                        <a:lnTo>
                          <a:pt x="74" y="72"/>
                        </a:lnTo>
                        <a:lnTo>
                          <a:pt x="70" y="76"/>
                        </a:lnTo>
                        <a:lnTo>
                          <a:pt x="67" y="80"/>
                        </a:lnTo>
                        <a:lnTo>
                          <a:pt x="63" y="83"/>
                        </a:lnTo>
                        <a:lnTo>
                          <a:pt x="60" y="85"/>
                        </a:lnTo>
                        <a:lnTo>
                          <a:pt x="58" y="88"/>
                        </a:lnTo>
                        <a:lnTo>
                          <a:pt x="54" y="88"/>
                        </a:lnTo>
                        <a:lnTo>
                          <a:pt x="50" y="89"/>
                        </a:lnTo>
                        <a:lnTo>
                          <a:pt x="46" y="88"/>
                        </a:lnTo>
                        <a:lnTo>
                          <a:pt x="41" y="88"/>
                        </a:lnTo>
                        <a:lnTo>
                          <a:pt x="39" y="86"/>
                        </a:lnTo>
                        <a:lnTo>
                          <a:pt x="36" y="84"/>
                        </a:lnTo>
                        <a:lnTo>
                          <a:pt x="33" y="82"/>
                        </a:lnTo>
                        <a:lnTo>
                          <a:pt x="29" y="77"/>
                        </a:lnTo>
                        <a:lnTo>
                          <a:pt x="26" y="73"/>
                        </a:lnTo>
                        <a:lnTo>
                          <a:pt x="22" y="69"/>
                        </a:lnTo>
                        <a:lnTo>
                          <a:pt x="20" y="64"/>
                        </a:lnTo>
                        <a:lnTo>
                          <a:pt x="17" y="59"/>
                        </a:lnTo>
                        <a:lnTo>
                          <a:pt x="15" y="52"/>
                        </a:lnTo>
                        <a:lnTo>
                          <a:pt x="13" y="46"/>
                        </a:lnTo>
                        <a:lnTo>
                          <a:pt x="13" y="39"/>
                        </a:lnTo>
                        <a:lnTo>
                          <a:pt x="13" y="33"/>
                        </a:lnTo>
                        <a:lnTo>
                          <a:pt x="12" y="27"/>
                        </a:lnTo>
                        <a:lnTo>
                          <a:pt x="10" y="22"/>
                        </a:lnTo>
                        <a:lnTo>
                          <a:pt x="9" y="19"/>
                        </a:lnTo>
                        <a:lnTo>
                          <a:pt x="7" y="16"/>
                        </a:lnTo>
                        <a:lnTo>
                          <a:pt x="5" y="9"/>
                        </a:lnTo>
                        <a:lnTo>
                          <a:pt x="2" y="4"/>
                        </a:lnTo>
                        <a:lnTo>
                          <a:pt x="0" y="0"/>
                        </a:lnTo>
                      </a:path>
                    </a:pathLst>
                  </a:custGeom>
                  <a:noFill/>
                  <a:ln w="12700" cap="rnd">
                    <a:solidFill>
                      <a:srgbClr val="000000"/>
                    </a:solidFill>
                    <a:round/>
                    <a:headEnd/>
                    <a:tailEnd/>
                  </a:ln>
                </p:spPr>
                <p:txBody>
                  <a:bodyPr/>
                  <a:lstStyle/>
                  <a:p>
                    <a:endParaRPr lang="en-US">
                      <a:latin typeface="+mj-lt"/>
                    </a:endParaRPr>
                  </a:p>
                </p:txBody>
              </p:sp>
              <p:sp>
                <p:nvSpPr>
                  <p:cNvPr id="1078" name="Freeform 96"/>
                  <p:cNvSpPr>
                    <a:spLocks/>
                  </p:cNvSpPr>
                  <p:nvPr/>
                </p:nvSpPr>
                <p:spPr bwMode="auto">
                  <a:xfrm>
                    <a:off x="1185" y="1721"/>
                    <a:ext cx="95" cy="132"/>
                  </a:xfrm>
                  <a:custGeom>
                    <a:avLst/>
                    <a:gdLst>
                      <a:gd name="T0" fmla="*/ 94 w 95"/>
                      <a:gd name="T1" fmla="*/ 89 h 132"/>
                      <a:gd name="T2" fmla="*/ 92 w 95"/>
                      <a:gd name="T3" fmla="*/ 91 h 132"/>
                      <a:gd name="T4" fmla="*/ 90 w 95"/>
                      <a:gd name="T5" fmla="*/ 93 h 132"/>
                      <a:gd name="T6" fmla="*/ 87 w 95"/>
                      <a:gd name="T7" fmla="*/ 96 h 132"/>
                      <a:gd name="T8" fmla="*/ 84 w 95"/>
                      <a:gd name="T9" fmla="*/ 99 h 132"/>
                      <a:gd name="T10" fmla="*/ 82 w 95"/>
                      <a:gd name="T11" fmla="*/ 102 h 132"/>
                      <a:gd name="T12" fmla="*/ 81 w 95"/>
                      <a:gd name="T13" fmla="*/ 106 h 132"/>
                      <a:gd name="T14" fmla="*/ 78 w 95"/>
                      <a:gd name="T15" fmla="*/ 111 h 132"/>
                      <a:gd name="T16" fmla="*/ 73 w 95"/>
                      <a:gd name="T17" fmla="*/ 118 h 132"/>
                      <a:gd name="T18" fmla="*/ 69 w 95"/>
                      <a:gd name="T19" fmla="*/ 121 h 132"/>
                      <a:gd name="T20" fmla="*/ 66 w 95"/>
                      <a:gd name="T21" fmla="*/ 124 h 132"/>
                      <a:gd name="T22" fmla="*/ 63 w 95"/>
                      <a:gd name="T23" fmla="*/ 126 h 132"/>
                      <a:gd name="T24" fmla="*/ 61 w 95"/>
                      <a:gd name="T25" fmla="*/ 127 h 132"/>
                      <a:gd name="T26" fmla="*/ 58 w 95"/>
                      <a:gd name="T27" fmla="*/ 128 h 132"/>
                      <a:gd name="T28" fmla="*/ 54 w 95"/>
                      <a:gd name="T29" fmla="*/ 130 h 132"/>
                      <a:gd name="T30" fmla="*/ 50 w 95"/>
                      <a:gd name="T31" fmla="*/ 131 h 132"/>
                      <a:gd name="T32" fmla="*/ 47 w 95"/>
                      <a:gd name="T33" fmla="*/ 131 h 132"/>
                      <a:gd name="T34" fmla="*/ 43 w 95"/>
                      <a:gd name="T35" fmla="*/ 131 h 132"/>
                      <a:gd name="T36" fmla="*/ 39 w 95"/>
                      <a:gd name="T37" fmla="*/ 130 h 132"/>
                      <a:gd name="T38" fmla="*/ 36 w 95"/>
                      <a:gd name="T39" fmla="*/ 129 h 132"/>
                      <a:gd name="T40" fmla="*/ 32 w 95"/>
                      <a:gd name="T41" fmla="*/ 127 h 132"/>
                      <a:gd name="T42" fmla="*/ 28 w 95"/>
                      <a:gd name="T43" fmla="*/ 125 h 132"/>
                      <a:gd name="T44" fmla="*/ 26 w 95"/>
                      <a:gd name="T45" fmla="*/ 123 h 132"/>
                      <a:gd name="T46" fmla="*/ 24 w 95"/>
                      <a:gd name="T47" fmla="*/ 122 h 132"/>
                      <a:gd name="T48" fmla="*/ 22 w 95"/>
                      <a:gd name="T49" fmla="*/ 120 h 132"/>
                      <a:gd name="T50" fmla="*/ 20 w 95"/>
                      <a:gd name="T51" fmla="*/ 117 h 132"/>
                      <a:gd name="T52" fmla="*/ 18 w 95"/>
                      <a:gd name="T53" fmla="*/ 114 h 132"/>
                      <a:gd name="T54" fmla="*/ 16 w 95"/>
                      <a:gd name="T55" fmla="*/ 111 h 132"/>
                      <a:gd name="T56" fmla="*/ 14 w 95"/>
                      <a:gd name="T57" fmla="*/ 106 h 132"/>
                      <a:gd name="T58" fmla="*/ 13 w 95"/>
                      <a:gd name="T59" fmla="*/ 102 h 132"/>
                      <a:gd name="T60" fmla="*/ 12 w 95"/>
                      <a:gd name="T61" fmla="*/ 97 h 132"/>
                      <a:gd name="T62" fmla="*/ 11 w 95"/>
                      <a:gd name="T63" fmla="*/ 93 h 132"/>
                      <a:gd name="T64" fmla="*/ 10 w 95"/>
                      <a:gd name="T65" fmla="*/ 88 h 132"/>
                      <a:gd name="T66" fmla="*/ 9 w 95"/>
                      <a:gd name="T67" fmla="*/ 82 h 132"/>
                      <a:gd name="T68" fmla="*/ 7 w 95"/>
                      <a:gd name="T69" fmla="*/ 78 h 132"/>
                      <a:gd name="T70" fmla="*/ 6 w 95"/>
                      <a:gd name="T71" fmla="*/ 74 h 132"/>
                      <a:gd name="T72" fmla="*/ 5 w 95"/>
                      <a:gd name="T73" fmla="*/ 69 h 132"/>
                      <a:gd name="T74" fmla="*/ 5 w 95"/>
                      <a:gd name="T75" fmla="*/ 65 h 132"/>
                      <a:gd name="T76" fmla="*/ 5 w 95"/>
                      <a:gd name="T77" fmla="*/ 60 h 132"/>
                      <a:gd name="T78" fmla="*/ 5 w 95"/>
                      <a:gd name="T79" fmla="*/ 53 h 132"/>
                      <a:gd name="T80" fmla="*/ 5 w 95"/>
                      <a:gd name="T81" fmla="*/ 26 h 132"/>
                      <a:gd name="T82" fmla="*/ 5 w 95"/>
                      <a:gd name="T83" fmla="*/ 14 h 132"/>
                      <a:gd name="T84" fmla="*/ 5 w 95"/>
                      <a:gd name="T85" fmla="*/ 11 h 132"/>
                      <a:gd name="T86" fmla="*/ 5 w 95"/>
                      <a:gd name="T87" fmla="*/ 8 h 132"/>
                      <a:gd name="T88" fmla="*/ 5 w 95"/>
                      <a:gd name="T89" fmla="*/ 4 h 132"/>
                      <a:gd name="T90" fmla="*/ 3 w 95"/>
                      <a:gd name="T91" fmla="*/ 2 h 132"/>
                      <a:gd name="T92" fmla="*/ 0 w 95"/>
                      <a:gd name="T93" fmla="*/ 0 h 1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5"/>
                      <a:gd name="T142" fmla="*/ 0 h 132"/>
                      <a:gd name="T143" fmla="*/ 95 w 95"/>
                      <a:gd name="T144" fmla="*/ 132 h 13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5" h="132">
                        <a:moveTo>
                          <a:pt x="94" y="89"/>
                        </a:moveTo>
                        <a:lnTo>
                          <a:pt x="92" y="91"/>
                        </a:lnTo>
                        <a:lnTo>
                          <a:pt x="90" y="93"/>
                        </a:lnTo>
                        <a:lnTo>
                          <a:pt x="87" y="96"/>
                        </a:lnTo>
                        <a:lnTo>
                          <a:pt x="84" y="99"/>
                        </a:lnTo>
                        <a:lnTo>
                          <a:pt x="82" y="102"/>
                        </a:lnTo>
                        <a:lnTo>
                          <a:pt x="81" y="106"/>
                        </a:lnTo>
                        <a:lnTo>
                          <a:pt x="78" y="111"/>
                        </a:lnTo>
                        <a:lnTo>
                          <a:pt x="73" y="118"/>
                        </a:lnTo>
                        <a:lnTo>
                          <a:pt x="69" y="121"/>
                        </a:lnTo>
                        <a:lnTo>
                          <a:pt x="66" y="124"/>
                        </a:lnTo>
                        <a:lnTo>
                          <a:pt x="63" y="126"/>
                        </a:lnTo>
                        <a:lnTo>
                          <a:pt x="61" y="127"/>
                        </a:lnTo>
                        <a:lnTo>
                          <a:pt x="58" y="128"/>
                        </a:lnTo>
                        <a:lnTo>
                          <a:pt x="54" y="130"/>
                        </a:lnTo>
                        <a:lnTo>
                          <a:pt x="50" y="131"/>
                        </a:lnTo>
                        <a:lnTo>
                          <a:pt x="47" y="131"/>
                        </a:lnTo>
                        <a:lnTo>
                          <a:pt x="43" y="131"/>
                        </a:lnTo>
                        <a:lnTo>
                          <a:pt x="39" y="130"/>
                        </a:lnTo>
                        <a:lnTo>
                          <a:pt x="36" y="129"/>
                        </a:lnTo>
                        <a:lnTo>
                          <a:pt x="32" y="127"/>
                        </a:lnTo>
                        <a:lnTo>
                          <a:pt x="28" y="125"/>
                        </a:lnTo>
                        <a:lnTo>
                          <a:pt x="26" y="123"/>
                        </a:lnTo>
                        <a:lnTo>
                          <a:pt x="24" y="122"/>
                        </a:lnTo>
                        <a:lnTo>
                          <a:pt x="22" y="120"/>
                        </a:lnTo>
                        <a:lnTo>
                          <a:pt x="20" y="117"/>
                        </a:lnTo>
                        <a:lnTo>
                          <a:pt x="18" y="114"/>
                        </a:lnTo>
                        <a:lnTo>
                          <a:pt x="16" y="111"/>
                        </a:lnTo>
                        <a:lnTo>
                          <a:pt x="14" y="106"/>
                        </a:lnTo>
                        <a:lnTo>
                          <a:pt x="13" y="102"/>
                        </a:lnTo>
                        <a:lnTo>
                          <a:pt x="12" y="97"/>
                        </a:lnTo>
                        <a:lnTo>
                          <a:pt x="11" y="93"/>
                        </a:lnTo>
                        <a:lnTo>
                          <a:pt x="10" y="88"/>
                        </a:lnTo>
                        <a:lnTo>
                          <a:pt x="9" y="82"/>
                        </a:lnTo>
                        <a:lnTo>
                          <a:pt x="7" y="78"/>
                        </a:lnTo>
                        <a:lnTo>
                          <a:pt x="6" y="74"/>
                        </a:lnTo>
                        <a:lnTo>
                          <a:pt x="5" y="69"/>
                        </a:lnTo>
                        <a:lnTo>
                          <a:pt x="5" y="65"/>
                        </a:lnTo>
                        <a:lnTo>
                          <a:pt x="5" y="60"/>
                        </a:lnTo>
                        <a:lnTo>
                          <a:pt x="5" y="53"/>
                        </a:lnTo>
                        <a:lnTo>
                          <a:pt x="5" y="26"/>
                        </a:lnTo>
                        <a:lnTo>
                          <a:pt x="5" y="14"/>
                        </a:lnTo>
                        <a:lnTo>
                          <a:pt x="5" y="11"/>
                        </a:lnTo>
                        <a:lnTo>
                          <a:pt x="5" y="8"/>
                        </a:lnTo>
                        <a:lnTo>
                          <a:pt x="5" y="4"/>
                        </a:lnTo>
                        <a:lnTo>
                          <a:pt x="3" y="2"/>
                        </a:lnTo>
                        <a:lnTo>
                          <a:pt x="0" y="0"/>
                        </a:lnTo>
                      </a:path>
                    </a:pathLst>
                  </a:custGeom>
                  <a:noFill/>
                  <a:ln w="12700" cap="rnd">
                    <a:solidFill>
                      <a:srgbClr val="000000"/>
                    </a:solidFill>
                    <a:round/>
                    <a:headEnd/>
                    <a:tailEnd/>
                  </a:ln>
                </p:spPr>
                <p:txBody>
                  <a:bodyPr/>
                  <a:lstStyle/>
                  <a:p>
                    <a:endParaRPr lang="en-US">
                      <a:latin typeface="+mj-lt"/>
                    </a:endParaRPr>
                  </a:p>
                </p:txBody>
              </p:sp>
              <p:sp>
                <p:nvSpPr>
                  <p:cNvPr id="1079" name="Arc 97"/>
                  <p:cNvSpPr>
                    <a:spLocks/>
                  </p:cNvSpPr>
                  <p:nvPr/>
                </p:nvSpPr>
                <p:spPr bwMode="auto">
                  <a:xfrm>
                    <a:off x="1189" y="1741"/>
                    <a:ext cx="9" cy="92"/>
                  </a:xfrm>
                  <a:custGeom>
                    <a:avLst/>
                    <a:gdLst>
                      <a:gd name="T0" fmla="*/ 0 w 21600"/>
                      <a:gd name="T1" fmla="*/ 0 h 43200"/>
                      <a:gd name="T2" fmla="*/ 0 w 21600"/>
                      <a:gd name="T3" fmla="*/ 0 h 43200"/>
                      <a:gd name="T4" fmla="*/ 0 w 21600"/>
                      <a:gd name="T5" fmla="*/ 0 h 43200"/>
                      <a:gd name="T6" fmla="*/ 0 60000 65536"/>
                      <a:gd name="T7" fmla="*/ 0 60000 65536"/>
                      <a:gd name="T8" fmla="*/ 0 60000 65536"/>
                      <a:gd name="T9" fmla="*/ 0 w 21600"/>
                      <a:gd name="T10" fmla="*/ 0 h 43200"/>
                      <a:gd name="T11" fmla="*/ 21600 w 21600"/>
                      <a:gd name="T12" fmla="*/ 43200 h 43200"/>
                    </a:gdLst>
                    <a:ahLst/>
                    <a:cxnLst>
                      <a:cxn ang="T6">
                        <a:pos x="T0" y="T1"/>
                      </a:cxn>
                      <a:cxn ang="T7">
                        <a:pos x="T2" y="T3"/>
                      </a:cxn>
                      <a:cxn ang="T8">
                        <a:pos x="T4" y="T5"/>
                      </a:cxn>
                    </a:cxnLst>
                    <a:rect l="T9" t="T10" r="T11" b="T12"/>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close/>
                      </a:path>
                    </a:pathLst>
                  </a:custGeom>
                  <a:noFill/>
                  <a:ln w="12700" cap="rnd">
                    <a:solidFill>
                      <a:srgbClr val="000000"/>
                    </a:solidFill>
                    <a:round/>
                    <a:headEnd/>
                    <a:tailEnd/>
                  </a:ln>
                </p:spPr>
                <p:txBody>
                  <a:bodyPr wrap="none" anchor="ctr"/>
                  <a:lstStyle/>
                  <a:p>
                    <a:endParaRPr lang="en-US">
                      <a:latin typeface="+mj-lt"/>
                    </a:endParaRPr>
                  </a:p>
                </p:txBody>
              </p:sp>
            </p:grpSp>
            <p:grpSp>
              <p:nvGrpSpPr>
                <p:cNvPr id="1053" name="Group 98"/>
                <p:cNvGrpSpPr>
                  <a:grpSpLocks/>
                </p:cNvGrpSpPr>
                <p:nvPr/>
              </p:nvGrpSpPr>
              <p:grpSpPr bwMode="auto">
                <a:xfrm>
                  <a:off x="975" y="1863"/>
                  <a:ext cx="316" cy="91"/>
                  <a:chOff x="975" y="1863"/>
                  <a:chExt cx="316" cy="91"/>
                </a:xfrm>
              </p:grpSpPr>
              <p:sp>
                <p:nvSpPr>
                  <p:cNvPr id="1067" name="Line 99"/>
                  <p:cNvSpPr>
                    <a:spLocks noChangeShapeType="1"/>
                  </p:cNvSpPr>
                  <p:nvPr/>
                </p:nvSpPr>
                <p:spPr bwMode="auto">
                  <a:xfrm>
                    <a:off x="975" y="1902"/>
                    <a:ext cx="0" cy="52"/>
                  </a:xfrm>
                  <a:prstGeom prst="line">
                    <a:avLst/>
                  </a:prstGeom>
                  <a:noFill/>
                  <a:ln w="12700">
                    <a:solidFill>
                      <a:srgbClr val="202020"/>
                    </a:solidFill>
                    <a:round/>
                    <a:headEnd/>
                    <a:tailEnd/>
                  </a:ln>
                </p:spPr>
                <p:txBody>
                  <a:bodyPr wrap="none" anchor="ctr"/>
                  <a:lstStyle/>
                  <a:p>
                    <a:endParaRPr lang="en-US">
                      <a:latin typeface="+mj-lt"/>
                    </a:endParaRPr>
                  </a:p>
                </p:txBody>
              </p:sp>
              <p:sp>
                <p:nvSpPr>
                  <p:cNvPr id="1068" name="Freeform 100"/>
                  <p:cNvSpPr>
                    <a:spLocks/>
                  </p:cNvSpPr>
                  <p:nvPr/>
                </p:nvSpPr>
                <p:spPr bwMode="auto">
                  <a:xfrm>
                    <a:off x="975" y="1873"/>
                    <a:ext cx="316" cy="43"/>
                  </a:xfrm>
                  <a:custGeom>
                    <a:avLst/>
                    <a:gdLst>
                      <a:gd name="T0" fmla="*/ 315 w 316"/>
                      <a:gd name="T1" fmla="*/ 0 h 43"/>
                      <a:gd name="T2" fmla="*/ 0 w 316"/>
                      <a:gd name="T3" fmla="*/ 0 h 43"/>
                      <a:gd name="T4" fmla="*/ 0 w 316"/>
                      <a:gd name="T5" fmla="*/ 42 h 43"/>
                      <a:gd name="T6" fmla="*/ 315 w 316"/>
                      <a:gd name="T7" fmla="*/ 42 h 43"/>
                      <a:gd name="T8" fmla="*/ 315 w 316"/>
                      <a:gd name="T9" fmla="*/ 0 h 43"/>
                      <a:gd name="T10" fmla="*/ 0 60000 65536"/>
                      <a:gd name="T11" fmla="*/ 0 60000 65536"/>
                      <a:gd name="T12" fmla="*/ 0 60000 65536"/>
                      <a:gd name="T13" fmla="*/ 0 60000 65536"/>
                      <a:gd name="T14" fmla="*/ 0 60000 65536"/>
                      <a:gd name="T15" fmla="*/ 0 w 316"/>
                      <a:gd name="T16" fmla="*/ 0 h 43"/>
                      <a:gd name="T17" fmla="*/ 316 w 316"/>
                      <a:gd name="T18" fmla="*/ 43 h 43"/>
                    </a:gdLst>
                    <a:ahLst/>
                    <a:cxnLst>
                      <a:cxn ang="T10">
                        <a:pos x="T0" y="T1"/>
                      </a:cxn>
                      <a:cxn ang="T11">
                        <a:pos x="T2" y="T3"/>
                      </a:cxn>
                      <a:cxn ang="T12">
                        <a:pos x="T4" y="T5"/>
                      </a:cxn>
                      <a:cxn ang="T13">
                        <a:pos x="T6" y="T7"/>
                      </a:cxn>
                      <a:cxn ang="T14">
                        <a:pos x="T8" y="T9"/>
                      </a:cxn>
                    </a:cxnLst>
                    <a:rect l="T15" t="T16" r="T17" b="T18"/>
                    <a:pathLst>
                      <a:path w="316" h="43">
                        <a:moveTo>
                          <a:pt x="315" y="0"/>
                        </a:moveTo>
                        <a:lnTo>
                          <a:pt x="0" y="0"/>
                        </a:lnTo>
                        <a:lnTo>
                          <a:pt x="0" y="42"/>
                        </a:lnTo>
                        <a:lnTo>
                          <a:pt x="315" y="42"/>
                        </a:lnTo>
                        <a:lnTo>
                          <a:pt x="315" y="0"/>
                        </a:lnTo>
                      </a:path>
                    </a:pathLst>
                  </a:custGeom>
                  <a:solidFill>
                    <a:schemeClr val="accent1">
                      <a:lumMod val="75000"/>
                    </a:schemeClr>
                  </a:solidFill>
                  <a:ln w="12700" cap="rnd">
                    <a:solidFill>
                      <a:schemeClr val="accent1">
                        <a:lumMod val="75000"/>
                      </a:schemeClr>
                    </a:solidFill>
                    <a:round/>
                    <a:headEnd/>
                    <a:tailEnd/>
                  </a:ln>
                </p:spPr>
                <p:txBody>
                  <a:bodyPr/>
                  <a:lstStyle/>
                  <a:p>
                    <a:endParaRPr lang="en-US">
                      <a:latin typeface="+mj-lt"/>
                    </a:endParaRPr>
                  </a:p>
                </p:txBody>
              </p:sp>
              <p:grpSp>
                <p:nvGrpSpPr>
                  <p:cNvPr id="1069" name="Group 101"/>
                  <p:cNvGrpSpPr>
                    <a:grpSpLocks/>
                  </p:cNvGrpSpPr>
                  <p:nvPr/>
                </p:nvGrpSpPr>
                <p:grpSpPr bwMode="auto">
                  <a:xfrm>
                    <a:off x="1209" y="1873"/>
                    <a:ext cx="69" cy="54"/>
                    <a:chOff x="1209" y="1873"/>
                    <a:chExt cx="69" cy="54"/>
                  </a:xfrm>
                </p:grpSpPr>
                <p:sp>
                  <p:nvSpPr>
                    <p:cNvPr id="1071" name="Freeform 102"/>
                    <p:cNvSpPr>
                      <a:spLocks/>
                    </p:cNvSpPr>
                    <p:nvPr/>
                  </p:nvSpPr>
                  <p:spPr bwMode="auto">
                    <a:xfrm>
                      <a:off x="1209" y="1873"/>
                      <a:ext cx="69" cy="54"/>
                    </a:xfrm>
                    <a:custGeom>
                      <a:avLst/>
                      <a:gdLst>
                        <a:gd name="T0" fmla="*/ 68 w 69"/>
                        <a:gd name="T1" fmla="*/ 0 h 54"/>
                        <a:gd name="T2" fmla="*/ 0 w 69"/>
                        <a:gd name="T3" fmla="*/ 0 h 54"/>
                        <a:gd name="T4" fmla="*/ 0 w 69"/>
                        <a:gd name="T5" fmla="*/ 53 h 54"/>
                        <a:gd name="T6" fmla="*/ 68 w 69"/>
                        <a:gd name="T7" fmla="*/ 53 h 54"/>
                        <a:gd name="T8" fmla="*/ 68 w 69"/>
                        <a:gd name="T9" fmla="*/ 0 h 54"/>
                        <a:gd name="T10" fmla="*/ 0 60000 65536"/>
                        <a:gd name="T11" fmla="*/ 0 60000 65536"/>
                        <a:gd name="T12" fmla="*/ 0 60000 65536"/>
                        <a:gd name="T13" fmla="*/ 0 60000 65536"/>
                        <a:gd name="T14" fmla="*/ 0 60000 65536"/>
                        <a:gd name="T15" fmla="*/ 0 w 69"/>
                        <a:gd name="T16" fmla="*/ 0 h 54"/>
                        <a:gd name="T17" fmla="*/ 69 w 69"/>
                        <a:gd name="T18" fmla="*/ 54 h 54"/>
                      </a:gdLst>
                      <a:ahLst/>
                      <a:cxnLst>
                        <a:cxn ang="T10">
                          <a:pos x="T0" y="T1"/>
                        </a:cxn>
                        <a:cxn ang="T11">
                          <a:pos x="T2" y="T3"/>
                        </a:cxn>
                        <a:cxn ang="T12">
                          <a:pos x="T4" y="T5"/>
                        </a:cxn>
                        <a:cxn ang="T13">
                          <a:pos x="T6" y="T7"/>
                        </a:cxn>
                        <a:cxn ang="T14">
                          <a:pos x="T8" y="T9"/>
                        </a:cxn>
                      </a:cxnLst>
                      <a:rect l="T15" t="T16" r="T17" b="T18"/>
                      <a:pathLst>
                        <a:path w="69" h="54">
                          <a:moveTo>
                            <a:pt x="68" y="0"/>
                          </a:moveTo>
                          <a:lnTo>
                            <a:pt x="0" y="0"/>
                          </a:lnTo>
                          <a:lnTo>
                            <a:pt x="0" y="53"/>
                          </a:lnTo>
                          <a:lnTo>
                            <a:pt x="68" y="53"/>
                          </a:lnTo>
                          <a:lnTo>
                            <a:pt x="68" y="0"/>
                          </a:lnTo>
                        </a:path>
                      </a:pathLst>
                    </a:custGeom>
                    <a:solidFill>
                      <a:srgbClr val="FFFFFF"/>
                    </a:solidFill>
                    <a:ln w="12700" cap="rnd">
                      <a:solidFill>
                        <a:srgbClr val="000000"/>
                      </a:solidFill>
                      <a:round/>
                      <a:headEnd/>
                      <a:tailEnd/>
                    </a:ln>
                  </p:spPr>
                  <p:txBody>
                    <a:bodyPr/>
                    <a:lstStyle/>
                    <a:p>
                      <a:endParaRPr lang="en-US">
                        <a:latin typeface="+mj-lt"/>
                      </a:endParaRPr>
                    </a:p>
                  </p:txBody>
                </p:sp>
                <p:grpSp>
                  <p:nvGrpSpPr>
                    <p:cNvPr id="1072" name="Group 103"/>
                    <p:cNvGrpSpPr>
                      <a:grpSpLocks/>
                    </p:cNvGrpSpPr>
                    <p:nvPr/>
                  </p:nvGrpSpPr>
                  <p:grpSpPr bwMode="auto">
                    <a:xfrm>
                      <a:off x="1220" y="1877"/>
                      <a:ext cx="47" cy="47"/>
                      <a:chOff x="1220" y="1877"/>
                      <a:chExt cx="47" cy="47"/>
                    </a:xfrm>
                  </p:grpSpPr>
                  <p:sp>
                    <p:nvSpPr>
                      <p:cNvPr id="1073" name="Line 104"/>
                      <p:cNvSpPr>
                        <a:spLocks noChangeShapeType="1"/>
                      </p:cNvSpPr>
                      <p:nvPr/>
                    </p:nvSpPr>
                    <p:spPr bwMode="auto">
                      <a:xfrm>
                        <a:off x="1267" y="1877"/>
                        <a:ext cx="0" cy="47"/>
                      </a:xfrm>
                      <a:prstGeom prst="line">
                        <a:avLst/>
                      </a:prstGeom>
                      <a:noFill/>
                      <a:ln w="12700">
                        <a:solidFill>
                          <a:srgbClr val="000000"/>
                        </a:solidFill>
                        <a:round/>
                        <a:headEnd/>
                        <a:tailEnd/>
                      </a:ln>
                    </p:spPr>
                    <p:txBody>
                      <a:bodyPr wrap="none" anchor="ctr"/>
                      <a:lstStyle/>
                      <a:p>
                        <a:endParaRPr lang="en-US">
                          <a:latin typeface="+mj-lt"/>
                        </a:endParaRPr>
                      </a:p>
                    </p:txBody>
                  </p:sp>
                  <p:sp>
                    <p:nvSpPr>
                      <p:cNvPr id="1074" name="Line 105"/>
                      <p:cNvSpPr>
                        <a:spLocks noChangeShapeType="1"/>
                      </p:cNvSpPr>
                      <p:nvPr/>
                    </p:nvSpPr>
                    <p:spPr bwMode="auto">
                      <a:xfrm>
                        <a:off x="1262" y="1877"/>
                        <a:ext cx="0" cy="47"/>
                      </a:xfrm>
                      <a:prstGeom prst="line">
                        <a:avLst/>
                      </a:prstGeom>
                      <a:noFill/>
                      <a:ln w="12700">
                        <a:solidFill>
                          <a:srgbClr val="000000"/>
                        </a:solidFill>
                        <a:round/>
                        <a:headEnd/>
                        <a:tailEnd/>
                      </a:ln>
                    </p:spPr>
                    <p:txBody>
                      <a:bodyPr wrap="none" anchor="ctr"/>
                      <a:lstStyle/>
                      <a:p>
                        <a:endParaRPr lang="en-US">
                          <a:latin typeface="+mj-lt"/>
                        </a:endParaRPr>
                      </a:p>
                    </p:txBody>
                  </p:sp>
                  <p:sp>
                    <p:nvSpPr>
                      <p:cNvPr id="1075" name="Line 106"/>
                      <p:cNvSpPr>
                        <a:spLocks noChangeShapeType="1"/>
                      </p:cNvSpPr>
                      <p:nvPr/>
                    </p:nvSpPr>
                    <p:spPr bwMode="auto">
                      <a:xfrm>
                        <a:off x="1225" y="1877"/>
                        <a:ext cx="0" cy="47"/>
                      </a:xfrm>
                      <a:prstGeom prst="line">
                        <a:avLst/>
                      </a:prstGeom>
                      <a:noFill/>
                      <a:ln w="12700">
                        <a:solidFill>
                          <a:srgbClr val="000000"/>
                        </a:solidFill>
                        <a:round/>
                        <a:headEnd/>
                        <a:tailEnd/>
                      </a:ln>
                    </p:spPr>
                    <p:txBody>
                      <a:bodyPr wrap="none" anchor="ctr"/>
                      <a:lstStyle/>
                      <a:p>
                        <a:endParaRPr lang="en-US">
                          <a:latin typeface="+mj-lt"/>
                        </a:endParaRPr>
                      </a:p>
                    </p:txBody>
                  </p:sp>
                  <p:sp>
                    <p:nvSpPr>
                      <p:cNvPr id="1076" name="Line 107"/>
                      <p:cNvSpPr>
                        <a:spLocks noChangeShapeType="1"/>
                      </p:cNvSpPr>
                      <p:nvPr/>
                    </p:nvSpPr>
                    <p:spPr bwMode="auto">
                      <a:xfrm>
                        <a:off x="1220" y="1877"/>
                        <a:ext cx="0" cy="47"/>
                      </a:xfrm>
                      <a:prstGeom prst="line">
                        <a:avLst/>
                      </a:prstGeom>
                      <a:noFill/>
                      <a:ln w="12700">
                        <a:solidFill>
                          <a:srgbClr val="000000"/>
                        </a:solidFill>
                        <a:round/>
                        <a:headEnd/>
                        <a:tailEnd/>
                      </a:ln>
                    </p:spPr>
                    <p:txBody>
                      <a:bodyPr wrap="none" anchor="ctr"/>
                      <a:lstStyle/>
                      <a:p>
                        <a:endParaRPr lang="en-US">
                          <a:latin typeface="+mj-lt"/>
                        </a:endParaRPr>
                      </a:p>
                    </p:txBody>
                  </p:sp>
                </p:grpSp>
              </p:grpSp>
              <p:sp>
                <p:nvSpPr>
                  <p:cNvPr id="1070" name="Freeform 108"/>
                  <p:cNvSpPr>
                    <a:spLocks/>
                  </p:cNvSpPr>
                  <p:nvPr/>
                </p:nvSpPr>
                <p:spPr bwMode="auto">
                  <a:xfrm>
                    <a:off x="1059" y="1863"/>
                    <a:ext cx="85" cy="11"/>
                  </a:xfrm>
                  <a:custGeom>
                    <a:avLst/>
                    <a:gdLst>
                      <a:gd name="T0" fmla="*/ 84 w 85"/>
                      <a:gd name="T1" fmla="*/ 0 h 11"/>
                      <a:gd name="T2" fmla="*/ 0 w 85"/>
                      <a:gd name="T3" fmla="*/ 0 h 11"/>
                      <a:gd name="T4" fmla="*/ 0 w 85"/>
                      <a:gd name="T5" fmla="*/ 5 h 11"/>
                      <a:gd name="T6" fmla="*/ 21 w 85"/>
                      <a:gd name="T7" fmla="*/ 5 h 11"/>
                      <a:gd name="T8" fmla="*/ 21 w 85"/>
                      <a:gd name="T9" fmla="*/ 10 h 11"/>
                      <a:gd name="T10" fmla="*/ 63 w 85"/>
                      <a:gd name="T11" fmla="*/ 10 h 11"/>
                      <a:gd name="T12" fmla="*/ 63 w 85"/>
                      <a:gd name="T13" fmla="*/ 5 h 11"/>
                      <a:gd name="T14" fmla="*/ 84 w 85"/>
                      <a:gd name="T15" fmla="*/ 6 h 11"/>
                      <a:gd name="T16" fmla="*/ 84 w 85"/>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5"/>
                      <a:gd name="T28" fmla="*/ 0 h 11"/>
                      <a:gd name="T29" fmla="*/ 85 w 85"/>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5" h="11">
                        <a:moveTo>
                          <a:pt x="84" y="0"/>
                        </a:moveTo>
                        <a:lnTo>
                          <a:pt x="0" y="0"/>
                        </a:lnTo>
                        <a:lnTo>
                          <a:pt x="0" y="5"/>
                        </a:lnTo>
                        <a:lnTo>
                          <a:pt x="21" y="5"/>
                        </a:lnTo>
                        <a:lnTo>
                          <a:pt x="21" y="10"/>
                        </a:lnTo>
                        <a:lnTo>
                          <a:pt x="63" y="10"/>
                        </a:lnTo>
                        <a:lnTo>
                          <a:pt x="63" y="5"/>
                        </a:lnTo>
                        <a:lnTo>
                          <a:pt x="84" y="6"/>
                        </a:lnTo>
                        <a:lnTo>
                          <a:pt x="84" y="0"/>
                        </a:lnTo>
                      </a:path>
                    </a:pathLst>
                  </a:custGeom>
                  <a:solidFill>
                    <a:srgbClr val="404040"/>
                  </a:solidFill>
                  <a:ln w="12700" cap="rnd">
                    <a:solidFill>
                      <a:srgbClr val="000000"/>
                    </a:solidFill>
                    <a:round/>
                    <a:headEnd/>
                    <a:tailEnd/>
                  </a:ln>
                </p:spPr>
                <p:txBody>
                  <a:bodyPr/>
                  <a:lstStyle/>
                  <a:p>
                    <a:endParaRPr lang="en-US">
                      <a:latin typeface="+mj-lt"/>
                    </a:endParaRPr>
                  </a:p>
                </p:txBody>
              </p:sp>
            </p:grpSp>
            <p:grpSp>
              <p:nvGrpSpPr>
                <p:cNvPr id="1054" name="Group 109"/>
                <p:cNvGrpSpPr>
                  <a:grpSpLocks/>
                </p:cNvGrpSpPr>
                <p:nvPr/>
              </p:nvGrpSpPr>
              <p:grpSpPr bwMode="auto">
                <a:xfrm>
                  <a:off x="1006" y="1876"/>
                  <a:ext cx="407" cy="92"/>
                  <a:chOff x="1006" y="1876"/>
                  <a:chExt cx="407" cy="92"/>
                </a:xfrm>
              </p:grpSpPr>
              <p:grpSp>
                <p:nvGrpSpPr>
                  <p:cNvPr id="1055" name="Group 110"/>
                  <p:cNvGrpSpPr>
                    <a:grpSpLocks/>
                  </p:cNvGrpSpPr>
                  <p:nvPr/>
                </p:nvGrpSpPr>
                <p:grpSpPr bwMode="auto">
                  <a:xfrm>
                    <a:off x="1111" y="1876"/>
                    <a:ext cx="92" cy="92"/>
                    <a:chOff x="1111" y="1876"/>
                    <a:chExt cx="92" cy="92"/>
                  </a:xfrm>
                </p:grpSpPr>
                <p:sp>
                  <p:nvSpPr>
                    <p:cNvPr id="1064" name="Oval 111"/>
                    <p:cNvSpPr>
                      <a:spLocks noChangeArrowheads="1"/>
                    </p:cNvSpPr>
                    <p:nvPr/>
                  </p:nvSpPr>
                  <p:spPr bwMode="auto">
                    <a:xfrm>
                      <a:off x="1111" y="1876"/>
                      <a:ext cx="92" cy="92"/>
                    </a:xfrm>
                    <a:prstGeom prst="ellipse">
                      <a:avLst/>
                    </a:prstGeom>
                    <a:solidFill>
                      <a:srgbClr val="202020"/>
                    </a:solidFill>
                    <a:ln w="12700">
                      <a:solidFill>
                        <a:srgbClr val="000000"/>
                      </a:solidFill>
                      <a:round/>
                      <a:headEnd/>
                      <a:tailEnd/>
                    </a:ln>
                  </p:spPr>
                  <p:txBody>
                    <a:bodyPr wrap="none" anchor="ctr"/>
                    <a:lstStyle/>
                    <a:p>
                      <a:endParaRPr lang="en-US">
                        <a:latin typeface="+mj-lt"/>
                      </a:endParaRPr>
                    </a:p>
                  </p:txBody>
                </p:sp>
                <p:sp>
                  <p:nvSpPr>
                    <p:cNvPr id="1065" name="Oval 112"/>
                    <p:cNvSpPr>
                      <a:spLocks noChangeArrowheads="1"/>
                    </p:cNvSpPr>
                    <p:nvPr/>
                  </p:nvSpPr>
                  <p:spPr bwMode="auto">
                    <a:xfrm>
                      <a:off x="1127" y="1891"/>
                      <a:ext cx="60" cy="61"/>
                    </a:xfrm>
                    <a:prstGeom prst="ellipse">
                      <a:avLst/>
                    </a:prstGeom>
                    <a:solidFill>
                      <a:srgbClr val="A0A0A0"/>
                    </a:solidFill>
                    <a:ln w="12700">
                      <a:solidFill>
                        <a:srgbClr val="000000"/>
                      </a:solidFill>
                      <a:round/>
                      <a:headEnd/>
                      <a:tailEnd/>
                    </a:ln>
                  </p:spPr>
                  <p:txBody>
                    <a:bodyPr wrap="none" anchor="ctr"/>
                    <a:lstStyle/>
                    <a:p>
                      <a:endParaRPr lang="en-US">
                        <a:latin typeface="+mj-lt"/>
                      </a:endParaRPr>
                    </a:p>
                  </p:txBody>
                </p:sp>
                <p:sp>
                  <p:nvSpPr>
                    <p:cNvPr id="1066" name="Oval 113"/>
                    <p:cNvSpPr>
                      <a:spLocks noChangeArrowheads="1"/>
                    </p:cNvSpPr>
                    <p:nvPr/>
                  </p:nvSpPr>
                  <p:spPr bwMode="auto">
                    <a:xfrm>
                      <a:off x="1148" y="1912"/>
                      <a:ext cx="18" cy="19"/>
                    </a:xfrm>
                    <a:prstGeom prst="ellipse">
                      <a:avLst/>
                    </a:prstGeom>
                    <a:solidFill>
                      <a:srgbClr val="606060"/>
                    </a:solidFill>
                    <a:ln w="12700">
                      <a:solidFill>
                        <a:srgbClr val="000000"/>
                      </a:solidFill>
                      <a:round/>
                      <a:headEnd/>
                      <a:tailEnd/>
                    </a:ln>
                  </p:spPr>
                  <p:txBody>
                    <a:bodyPr wrap="none" anchor="ctr"/>
                    <a:lstStyle/>
                    <a:p>
                      <a:endParaRPr lang="en-US">
                        <a:latin typeface="+mj-lt"/>
                      </a:endParaRPr>
                    </a:p>
                  </p:txBody>
                </p:sp>
              </p:grpSp>
              <p:grpSp>
                <p:nvGrpSpPr>
                  <p:cNvPr id="1056" name="Group 114"/>
                  <p:cNvGrpSpPr>
                    <a:grpSpLocks/>
                  </p:cNvGrpSpPr>
                  <p:nvPr/>
                </p:nvGrpSpPr>
                <p:grpSpPr bwMode="auto">
                  <a:xfrm>
                    <a:off x="1006" y="1876"/>
                    <a:ext cx="92" cy="92"/>
                    <a:chOff x="1006" y="1876"/>
                    <a:chExt cx="92" cy="92"/>
                  </a:xfrm>
                </p:grpSpPr>
                <p:sp>
                  <p:nvSpPr>
                    <p:cNvPr id="1061" name="Oval 115"/>
                    <p:cNvSpPr>
                      <a:spLocks noChangeArrowheads="1"/>
                    </p:cNvSpPr>
                    <p:nvPr/>
                  </p:nvSpPr>
                  <p:spPr bwMode="auto">
                    <a:xfrm>
                      <a:off x="1006" y="1876"/>
                      <a:ext cx="92" cy="92"/>
                    </a:xfrm>
                    <a:prstGeom prst="ellipse">
                      <a:avLst/>
                    </a:prstGeom>
                    <a:solidFill>
                      <a:srgbClr val="202020"/>
                    </a:solidFill>
                    <a:ln w="12700">
                      <a:solidFill>
                        <a:srgbClr val="000000"/>
                      </a:solidFill>
                      <a:round/>
                      <a:headEnd/>
                      <a:tailEnd/>
                    </a:ln>
                  </p:spPr>
                  <p:txBody>
                    <a:bodyPr wrap="none" anchor="ctr"/>
                    <a:lstStyle/>
                    <a:p>
                      <a:endParaRPr lang="en-US">
                        <a:latin typeface="+mj-lt"/>
                      </a:endParaRPr>
                    </a:p>
                  </p:txBody>
                </p:sp>
                <p:sp>
                  <p:nvSpPr>
                    <p:cNvPr id="1062" name="Oval 116"/>
                    <p:cNvSpPr>
                      <a:spLocks noChangeArrowheads="1"/>
                    </p:cNvSpPr>
                    <p:nvPr/>
                  </p:nvSpPr>
                  <p:spPr bwMode="auto">
                    <a:xfrm>
                      <a:off x="1022" y="1891"/>
                      <a:ext cx="60" cy="61"/>
                    </a:xfrm>
                    <a:prstGeom prst="ellipse">
                      <a:avLst/>
                    </a:prstGeom>
                    <a:solidFill>
                      <a:srgbClr val="A0A0A0"/>
                    </a:solidFill>
                    <a:ln w="12700">
                      <a:solidFill>
                        <a:srgbClr val="000000"/>
                      </a:solidFill>
                      <a:round/>
                      <a:headEnd/>
                      <a:tailEnd/>
                    </a:ln>
                  </p:spPr>
                  <p:txBody>
                    <a:bodyPr wrap="none" anchor="ctr"/>
                    <a:lstStyle/>
                    <a:p>
                      <a:endParaRPr lang="en-US">
                        <a:latin typeface="+mj-lt"/>
                      </a:endParaRPr>
                    </a:p>
                  </p:txBody>
                </p:sp>
                <p:sp>
                  <p:nvSpPr>
                    <p:cNvPr id="1063" name="Oval 117"/>
                    <p:cNvSpPr>
                      <a:spLocks noChangeArrowheads="1"/>
                    </p:cNvSpPr>
                    <p:nvPr/>
                  </p:nvSpPr>
                  <p:spPr bwMode="auto">
                    <a:xfrm>
                      <a:off x="1043" y="1912"/>
                      <a:ext cx="19" cy="19"/>
                    </a:xfrm>
                    <a:prstGeom prst="ellipse">
                      <a:avLst/>
                    </a:prstGeom>
                    <a:solidFill>
                      <a:srgbClr val="606060"/>
                    </a:solidFill>
                    <a:ln w="12700">
                      <a:solidFill>
                        <a:srgbClr val="000000"/>
                      </a:solidFill>
                      <a:round/>
                      <a:headEnd/>
                      <a:tailEnd/>
                    </a:ln>
                  </p:spPr>
                  <p:txBody>
                    <a:bodyPr wrap="none" anchor="ctr"/>
                    <a:lstStyle/>
                    <a:p>
                      <a:endParaRPr lang="en-US">
                        <a:latin typeface="+mj-lt"/>
                      </a:endParaRPr>
                    </a:p>
                  </p:txBody>
                </p:sp>
              </p:grpSp>
              <p:grpSp>
                <p:nvGrpSpPr>
                  <p:cNvPr id="1057" name="Group 118"/>
                  <p:cNvGrpSpPr>
                    <a:grpSpLocks/>
                  </p:cNvGrpSpPr>
                  <p:nvPr/>
                </p:nvGrpSpPr>
                <p:grpSpPr bwMode="auto">
                  <a:xfrm>
                    <a:off x="1321" y="1876"/>
                    <a:ext cx="92" cy="92"/>
                    <a:chOff x="1321" y="1876"/>
                    <a:chExt cx="92" cy="92"/>
                  </a:xfrm>
                </p:grpSpPr>
                <p:sp>
                  <p:nvSpPr>
                    <p:cNvPr id="1058" name="Oval 119"/>
                    <p:cNvSpPr>
                      <a:spLocks noChangeArrowheads="1"/>
                    </p:cNvSpPr>
                    <p:nvPr/>
                  </p:nvSpPr>
                  <p:spPr bwMode="auto">
                    <a:xfrm>
                      <a:off x="1321" y="1876"/>
                      <a:ext cx="92" cy="92"/>
                    </a:xfrm>
                    <a:prstGeom prst="ellipse">
                      <a:avLst/>
                    </a:prstGeom>
                    <a:solidFill>
                      <a:srgbClr val="202020"/>
                    </a:solidFill>
                    <a:ln w="12700">
                      <a:solidFill>
                        <a:srgbClr val="000000"/>
                      </a:solidFill>
                      <a:round/>
                      <a:headEnd/>
                      <a:tailEnd/>
                    </a:ln>
                  </p:spPr>
                  <p:txBody>
                    <a:bodyPr wrap="none" anchor="ctr"/>
                    <a:lstStyle/>
                    <a:p>
                      <a:endParaRPr lang="en-US">
                        <a:latin typeface="+mj-lt"/>
                      </a:endParaRPr>
                    </a:p>
                  </p:txBody>
                </p:sp>
                <p:sp>
                  <p:nvSpPr>
                    <p:cNvPr id="1059" name="Oval 120"/>
                    <p:cNvSpPr>
                      <a:spLocks noChangeArrowheads="1"/>
                    </p:cNvSpPr>
                    <p:nvPr/>
                  </p:nvSpPr>
                  <p:spPr bwMode="auto">
                    <a:xfrm>
                      <a:off x="1337" y="1891"/>
                      <a:ext cx="60" cy="61"/>
                    </a:xfrm>
                    <a:prstGeom prst="ellipse">
                      <a:avLst/>
                    </a:prstGeom>
                    <a:solidFill>
                      <a:srgbClr val="A0A0A0"/>
                    </a:solidFill>
                    <a:ln w="12700">
                      <a:solidFill>
                        <a:srgbClr val="000000"/>
                      </a:solidFill>
                      <a:round/>
                      <a:headEnd/>
                      <a:tailEnd/>
                    </a:ln>
                  </p:spPr>
                  <p:txBody>
                    <a:bodyPr wrap="none" anchor="ctr"/>
                    <a:lstStyle/>
                    <a:p>
                      <a:endParaRPr lang="en-US">
                        <a:latin typeface="+mj-lt"/>
                      </a:endParaRPr>
                    </a:p>
                  </p:txBody>
                </p:sp>
                <p:sp>
                  <p:nvSpPr>
                    <p:cNvPr id="1060" name="Oval 121"/>
                    <p:cNvSpPr>
                      <a:spLocks noChangeArrowheads="1"/>
                    </p:cNvSpPr>
                    <p:nvPr/>
                  </p:nvSpPr>
                  <p:spPr bwMode="auto">
                    <a:xfrm>
                      <a:off x="1358" y="1912"/>
                      <a:ext cx="19" cy="19"/>
                    </a:xfrm>
                    <a:prstGeom prst="ellipse">
                      <a:avLst/>
                    </a:prstGeom>
                    <a:solidFill>
                      <a:srgbClr val="606060"/>
                    </a:solidFill>
                    <a:ln w="12700">
                      <a:solidFill>
                        <a:srgbClr val="000000"/>
                      </a:solidFill>
                      <a:round/>
                      <a:headEnd/>
                      <a:tailEnd/>
                    </a:ln>
                  </p:spPr>
                  <p:txBody>
                    <a:bodyPr wrap="none" anchor="ctr"/>
                    <a:lstStyle/>
                    <a:p>
                      <a:endParaRPr lang="en-US">
                        <a:latin typeface="+mj-lt"/>
                      </a:endParaRPr>
                    </a:p>
                  </p:txBody>
                </p:sp>
              </p:grpSp>
            </p:grpSp>
          </p:grpSp>
        </p:grpSp>
        <p:sp>
          <p:nvSpPr>
            <p:cNvPr id="1047" name="Rectangle 122"/>
            <p:cNvSpPr>
              <a:spLocks noChangeArrowheads="1"/>
            </p:cNvSpPr>
            <p:nvPr/>
          </p:nvSpPr>
          <p:spPr bwMode="auto">
            <a:xfrm>
              <a:off x="134" y="1164"/>
              <a:ext cx="908" cy="202"/>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dirty="0" smtClean="0">
                  <a:solidFill>
                    <a:schemeClr val="bg1"/>
                  </a:solidFill>
                  <a:latin typeface="+mj-lt"/>
                </a:rPr>
                <a:t>JIT DELIVERY</a:t>
              </a:r>
              <a:endParaRPr kumimoji="1" lang="en-GB" sz="1700" b="1" dirty="0">
                <a:solidFill>
                  <a:schemeClr val="bg1"/>
                </a:solidFill>
                <a:latin typeface="+mj-lt"/>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p:txBody>
          <a:bodyPr/>
          <a:lstStyle/>
          <a:p>
            <a:pPr eaLnBrk="1" hangingPunct="1"/>
            <a:r>
              <a:rPr lang="en-US" smtClean="0">
                <a:latin typeface="+mj-lt"/>
              </a:rPr>
              <a:t>Scheduled Order</a:t>
            </a:r>
          </a:p>
        </p:txBody>
      </p:sp>
      <p:sp>
        <p:nvSpPr>
          <p:cNvPr id="2051" name="Footer Placeholder 3"/>
          <p:cNvSpPr>
            <a:spLocks noGrp="1"/>
          </p:cNvSpPr>
          <p:nvPr>
            <p:ph type="ftr" sz="quarter" idx="10"/>
          </p:nvPr>
        </p:nvSpPr>
        <p:spPr>
          <a:noFill/>
        </p:spPr>
        <p:txBody>
          <a:bodyPr/>
          <a:lstStyle/>
          <a:p>
            <a:r>
              <a:rPr lang="en-US" smtClean="0">
                <a:latin typeface="+mj-lt"/>
              </a:rPr>
              <a:t>SS-01IN-060</a:t>
            </a:r>
          </a:p>
        </p:txBody>
      </p:sp>
      <p:graphicFrame>
        <p:nvGraphicFramePr>
          <p:cNvPr id="2050" name="Object 4"/>
          <p:cNvGraphicFramePr>
            <a:graphicFrameLocks noChangeAspect="1"/>
          </p:cNvGraphicFramePr>
          <p:nvPr/>
        </p:nvGraphicFramePr>
        <p:xfrm>
          <a:off x="2725738" y="1633538"/>
          <a:ext cx="3822700" cy="4448175"/>
        </p:xfrm>
        <a:graphic>
          <a:graphicData uri="http://schemas.openxmlformats.org/presentationml/2006/ole">
            <p:oleObj spid="_x0000_s2050" name="Clip" r:id="rId4" imgW="2826720" imgH="3497040" progId="">
              <p:embed/>
            </p:oleObj>
          </a:graphicData>
        </a:graphic>
      </p:graphicFrame>
      <p:grpSp>
        <p:nvGrpSpPr>
          <p:cNvPr id="2053" name="Group 5"/>
          <p:cNvGrpSpPr>
            <a:grpSpLocks/>
          </p:cNvGrpSpPr>
          <p:nvPr/>
        </p:nvGrpSpPr>
        <p:grpSpPr bwMode="auto">
          <a:xfrm>
            <a:off x="3505200" y="987425"/>
            <a:ext cx="2133600" cy="1672377"/>
            <a:chOff x="2208" y="528"/>
            <a:chExt cx="1344" cy="1120"/>
          </a:xfrm>
        </p:grpSpPr>
        <p:sp>
          <p:nvSpPr>
            <p:cNvPr id="44038" name="AutoShape 6"/>
            <p:cNvSpPr>
              <a:spLocks noChangeArrowheads="1"/>
            </p:cNvSpPr>
            <p:nvPr/>
          </p:nvSpPr>
          <p:spPr bwMode="auto">
            <a:xfrm>
              <a:off x="2208" y="528"/>
              <a:ext cx="1344" cy="624"/>
            </a:xfrm>
            <a:prstGeom prst="roundRect">
              <a:avLst>
                <a:gd name="adj" fmla="val 16667"/>
              </a:avLst>
            </a:prstGeom>
            <a:solidFill>
              <a:srgbClr val="FFFFFF"/>
            </a:solidFill>
            <a:ln w="28575">
              <a:solidFill>
                <a:schemeClr val="tx2"/>
              </a:solidFill>
              <a:round/>
              <a:headEnd/>
              <a:tailEnd/>
            </a:ln>
            <a:effectLst>
              <a:outerShdw dist="107763" dir="2700000" algn="ctr" rotWithShape="0">
                <a:schemeClr val="folHlink"/>
              </a:outerShdw>
            </a:effectLst>
          </p:spPr>
          <p:txBody>
            <a:bodyPr wrap="none" anchor="ctr"/>
            <a:lstStyle/>
            <a:p>
              <a:pPr eaLnBrk="0" hangingPunct="0">
                <a:defRPr/>
              </a:pPr>
              <a:r>
                <a:rPr kumimoji="1" lang="en-US" sz="2400">
                  <a:latin typeface="+mj-lt"/>
                </a:rPr>
                <a:t>Scheduled</a:t>
              </a:r>
            </a:p>
            <a:p>
              <a:pPr eaLnBrk="0" hangingPunct="0">
                <a:defRPr/>
              </a:pPr>
              <a:r>
                <a:rPr kumimoji="1" lang="en-US" sz="2400">
                  <a:latin typeface="+mj-lt"/>
                </a:rPr>
                <a:t>Order</a:t>
              </a:r>
            </a:p>
          </p:txBody>
        </p:sp>
        <p:cxnSp>
          <p:nvCxnSpPr>
            <p:cNvPr id="2066" name="AutoShape 7"/>
            <p:cNvCxnSpPr>
              <a:cxnSpLocks noChangeShapeType="1"/>
              <a:stCxn id="44038" idx="2"/>
              <a:endCxn id="44041" idx="0"/>
            </p:cNvCxnSpPr>
            <p:nvPr/>
          </p:nvCxnSpPr>
          <p:spPr bwMode="auto">
            <a:xfrm rot="16200000" flipH="1">
              <a:off x="2632" y="1400"/>
              <a:ext cx="497" cy="0"/>
            </a:xfrm>
            <a:prstGeom prst="straightConnector1">
              <a:avLst/>
            </a:prstGeom>
            <a:noFill/>
            <a:ln w="38100">
              <a:solidFill>
                <a:schemeClr val="tx2"/>
              </a:solidFill>
              <a:round/>
              <a:headEnd/>
              <a:tailEnd/>
            </a:ln>
          </p:spPr>
        </p:cxnSp>
      </p:grpSp>
      <p:grpSp>
        <p:nvGrpSpPr>
          <p:cNvPr id="2054" name="Group 8"/>
          <p:cNvGrpSpPr>
            <a:grpSpLocks/>
          </p:cNvGrpSpPr>
          <p:nvPr/>
        </p:nvGrpSpPr>
        <p:grpSpPr bwMode="auto">
          <a:xfrm>
            <a:off x="2297113" y="2660650"/>
            <a:ext cx="4476751" cy="1337409"/>
            <a:chOff x="1447" y="1648"/>
            <a:chExt cx="2820" cy="896"/>
          </a:xfrm>
        </p:grpSpPr>
        <p:sp>
          <p:nvSpPr>
            <p:cNvPr id="44041" name="AutoShape 9"/>
            <p:cNvSpPr>
              <a:spLocks noChangeArrowheads="1"/>
            </p:cNvSpPr>
            <p:nvPr/>
          </p:nvSpPr>
          <p:spPr bwMode="auto">
            <a:xfrm>
              <a:off x="2208" y="1648"/>
              <a:ext cx="1344" cy="492"/>
            </a:xfrm>
            <a:prstGeom prst="roundRect">
              <a:avLst>
                <a:gd name="adj" fmla="val 16667"/>
              </a:avLst>
            </a:prstGeom>
            <a:solidFill>
              <a:srgbClr val="FFFFFF"/>
            </a:solidFill>
            <a:ln w="28575">
              <a:solidFill>
                <a:schemeClr val="tx2"/>
              </a:solidFill>
              <a:round/>
              <a:headEnd/>
              <a:tailEnd/>
            </a:ln>
            <a:effectLst>
              <a:outerShdw dist="107763" dir="2700000" algn="ctr" rotWithShape="0">
                <a:schemeClr val="folHlink"/>
              </a:outerShdw>
            </a:effectLst>
          </p:spPr>
          <p:txBody>
            <a:bodyPr wrap="none" anchor="ctr"/>
            <a:lstStyle/>
            <a:p>
              <a:pPr eaLnBrk="0" hangingPunct="0">
                <a:defRPr/>
              </a:pPr>
              <a:r>
                <a:rPr kumimoji="1" lang="en-US" sz="2400">
                  <a:latin typeface="+mj-lt"/>
                </a:rPr>
                <a:t>Order Data</a:t>
              </a:r>
            </a:p>
          </p:txBody>
        </p:sp>
        <p:cxnSp>
          <p:nvCxnSpPr>
            <p:cNvPr id="2063" name="AutoShape 10"/>
            <p:cNvCxnSpPr>
              <a:cxnSpLocks noChangeShapeType="1"/>
              <a:stCxn id="44041" idx="2"/>
              <a:endCxn id="44048" idx="0"/>
            </p:cNvCxnSpPr>
            <p:nvPr/>
          </p:nvCxnSpPr>
          <p:spPr bwMode="auto">
            <a:xfrm rot="5400000">
              <a:off x="1961" y="1625"/>
              <a:ext cx="405" cy="1434"/>
            </a:xfrm>
            <a:prstGeom prst="bentConnector3">
              <a:avLst>
                <a:gd name="adj1" fmla="val 50000"/>
              </a:avLst>
            </a:prstGeom>
            <a:noFill/>
            <a:ln w="38100">
              <a:solidFill>
                <a:schemeClr val="tx2"/>
              </a:solidFill>
              <a:miter lim="800000"/>
              <a:headEnd/>
              <a:tailEnd/>
            </a:ln>
          </p:spPr>
        </p:cxnSp>
        <p:cxnSp>
          <p:nvCxnSpPr>
            <p:cNvPr id="2064" name="AutoShape 11"/>
            <p:cNvCxnSpPr>
              <a:cxnSpLocks noChangeShapeType="1"/>
              <a:stCxn id="44041" idx="2"/>
              <a:endCxn id="44049" idx="0"/>
            </p:cNvCxnSpPr>
            <p:nvPr/>
          </p:nvCxnSpPr>
          <p:spPr bwMode="auto">
            <a:xfrm rot="16200000" flipH="1">
              <a:off x="3371" y="1649"/>
              <a:ext cx="405" cy="1386"/>
            </a:xfrm>
            <a:prstGeom prst="bentConnector3">
              <a:avLst>
                <a:gd name="adj1" fmla="val 50000"/>
              </a:avLst>
            </a:prstGeom>
            <a:noFill/>
            <a:ln w="38100">
              <a:solidFill>
                <a:schemeClr val="tx2"/>
              </a:solidFill>
              <a:miter lim="800000"/>
              <a:headEnd/>
              <a:tailEnd/>
            </a:ln>
          </p:spPr>
        </p:cxnSp>
      </p:grpSp>
      <p:grpSp>
        <p:nvGrpSpPr>
          <p:cNvPr id="2055" name="Group 12"/>
          <p:cNvGrpSpPr>
            <a:grpSpLocks/>
          </p:cNvGrpSpPr>
          <p:nvPr/>
        </p:nvGrpSpPr>
        <p:grpSpPr bwMode="auto">
          <a:xfrm>
            <a:off x="781050" y="4930775"/>
            <a:ext cx="7505700" cy="681038"/>
            <a:chOff x="492" y="3168"/>
            <a:chExt cx="4728" cy="456"/>
          </a:xfrm>
        </p:grpSpPr>
        <p:sp>
          <p:nvSpPr>
            <p:cNvPr id="44045" name="AutoShape 13"/>
            <p:cNvSpPr>
              <a:spLocks noChangeArrowheads="1"/>
            </p:cNvSpPr>
            <p:nvPr/>
          </p:nvSpPr>
          <p:spPr bwMode="auto">
            <a:xfrm>
              <a:off x="492" y="3168"/>
              <a:ext cx="1908" cy="408"/>
            </a:xfrm>
            <a:prstGeom prst="roundRect">
              <a:avLst>
                <a:gd name="adj" fmla="val 16667"/>
              </a:avLst>
            </a:prstGeom>
            <a:solidFill>
              <a:srgbClr val="FFFFFF"/>
            </a:solidFill>
            <a:ln w="28575">
              <a:solidFill>
                <a:schemeClr val="tx2"/>
              </a:solidFill>
              <a:round/>
              <a:headEnd/>
              <a:tailEnd/>
            </a:ln>
            <a:effectLst>
              <a:outerShdw dist="107763" dir="2700000" algn="ctr" rotWithShape="0">
                <a:schemeClr val="folHlink"/>
              </a:outerShdw>
            </a:effectLst>
          </p:spPr>
          <p:txBody>
            <a:bodyPr wrap="none" anchor="ctr"/>
            <a:lstStyle/>
            <a:p>
              <a:pPr eaLnBrk="0" hangingPunct="0">
                <a:defRPr/>
              </a:pPr>
              <a:r>
                <a:rPr kumimoji="1" lang="en-US" sz="2400">
                  <a:latin typeface="+mj-lt"/>
                </a:rPr>
                <a:t>Order Line Item Data</a:t>
              </a:r>
            </a:p>
          </p:txBody>
        </p:sp>
        <p:sp>
          <p:nvSpPr>
            <p:cNvPr id="44046" name="AutoShape 14"/>
            <p:cNvSpPr>
              <a:spLocks noChangeArrowheads="1"/>
            </p:cNvSpPr>
            <p:nvPr/>
          </p:nvSpPr>
          <p:spPr bwMode="auto">
            <a:xfrm>
              <a:off x="3312" y="3216"/>
              <a:ext cx="1908" cy="408"/>
            </a:xfrm>
            <a:prstGeom prst="roundRect">
              <a:avLst>
                <a:gd name="adj" fmla="val 16667"/>
              </a:avLst>
            </a:prstGeom>
            <a:solidFill>
              <a:srgbClr val="FFFFFF"/>
            </a:solidFill>
            <a:ln w="28575">
              <a:solidFill>
                <a:schemeClr val="tx2"/>
              </a:solidFill>
              <a:round/>
              <a:headEnd/>
              <a:tailEnd/>
            </a:ln>
            <a:effectLst>
              <a:outerShdw dist="107763" dir="2700000" algn="ctr" rotWithShape="0">
                <a:schemeClr val="folHlink"/>
              </a:outerShdw>
            </a:effectLst>
          </p:spPr>
          <p:txBody>
            <a:bodyPr wrap="none" anchor="ctr"/>
            <a:lstStyle/>
            <a:p>
              <a:pPr eaLnBrk="0" hangingPunct="0">
                <a:defRPr/>
              </a:pPr>
              <a:r>
                <a:rPr kumimoji="1" lang="en-US" sz="2400">
                  <a:latin typeface="+mj-lt"/>
                </a:rPr>
                <a:t>Order Line Item Data</a:t>
              </a:r>
            </a:p>
          </p:txBody>
        </p:sp>
      </p:grpSp>
      <p:sp>
        <p:nvSpPr>
          <p:cNvPr id="44048" name="AutoShape 16"/>
          <p:cNvSpPr>
            <a:spLocks noChangeArrowheads="1"/>
          </p:cNvSpPr>
          <p:nvPr/>
        </p:nvSpPr>
        <p:spPr bwMode="auto">
          <a:xfrm>
            <a:off x="1571625" y="3998913"/>
            <a:ext cx="1447800" cy="501650"/>
          </a:xfrm>
          <a:prstGeom prst="roundRect">
            <a:avLst>
              <a:gd name="adj" fmla="val 16667"/>
            </a:avLst>
          </a:prstGeom>
          <a:solidFill>
            <a:srgbClr val="FFFFFF"/>
          </a:solidFill>
          <a:ln w="28575">
            <a:solidFill>
              <a:schemeClr val="tx2"/>
            </a:solidFill>
            <a:round/>
            <a:headEnd/>
            <a:tailEnd/>
          </a:ln>
          <a:effectLst>
            <a:outerShdw dist="107763" dir="2700000" algn="ctr" rotWithShape="0">
              <a:schemeClr val="folHlink"/>
            </a:outerShdw>
          </a:effectLst>
        </p:spPr>
        <p:txBody>
          <a:bodyPr wrap="none" anchor="ctr"/>
          <a:lstStyle/>
          <a:p>
            <a:pPr eaLnBrk="0" hangingPunct="0">
              <a:defRPr/>
            </a:pPr>
            <a:r>
              <a:rPr kumimoji="1" lang="en-US" sz="2400">
                <a:latin typeface="+mj-lt"/>
              </a:rPr>
              <a:t>Line Item</a:t>
            </a:r>
          </a:p>
        </p:txBody>
      </p:sp>
      <p:sp>
        <p:nvSpPr>
          <p:cNvPr id="44049" name="AutoShape 17"/>
          <p:cNvSpPr>
            <a:spLocks noChangeArrowheads="1"/>
          </p:cNvSpPr>
          <p:nvPr/>
        </p:nvSpPr>
        <p:spPr bwMode="auto">
          <a:xfrm>
            <a:off x="6048375" y="3998913"/>
            <a:ext cx="1447800" cy="501650"/>
          </a:xfrm>
          <a:prstGeom prst="roundRect">
            <a:avLst>
              <a:gd name="adj" fmla="val 16667"/>
            </a:avLst>
          </a:prstGeom>
          <a:solidFill>
            <a:srgbClr val="FFFFFF"/>
          </a:solidFill>
          <a:ln w="28575">
            <a:solidFill>
              <a:schemeClr val="tx2"/>
            </a:solidFill>
            <a:round/>
            <a:headEnd/>
            <a:tailEnd/>
          </a:ln>
          <a:effectLst>
            <a:outerShdw dist="107763" dir="2700000" algn="ctr" rotWithShape="0">
              <a:schemeClr val="folHlink"/>
            </a:outerShdw>
          </a:effectLst>
        </p:spPr>
        <p:txBody>
          <a:bodyPr wrap="none" anchor="ctr"/>
          <a:lstStyle/>
          <a:p>
            <a:pPr eaLnBrk="0" hangingPunct="0">
              <a:defRPr/>
            </a:pPr>
            <a:r>
              <a:rPr kumimoji="1" lang="en-US" sz="2400">
                <a:latin typeface="+mj-lt"/>
              </a:rPr>
              <a:t>Line Item</a:t>
            </a:r>
          </a:p>
        </p:txBody>
      </p:sp>
      <p:cxnSp>
        <p:nvCxnSpPr>
          <p:cNvPr id="2058" name="AutoShape 18"/>
          <p:cNvCxnSpPr>
            <a:cxnSpLocks noChangeShapeType="1"/>
            <a:stCxn id="44048" idx="2"/>
          </p:cNvCxnSpPr>
          <p:nvPr/>
        </p:nvCxnSpPr>
        <p:spPr bwMode="auto">
          <a:xfrm>
            <a:off x="2295525" y="4514850"/>
            <a:ext cx="0" cy="401638"/>
          </a:xfrm>
          <a:prstGeom prst="straightConnector1">
            <a:avLst/>
          </a:prstGeom>
          <a:noFill/>
          <a:ln w="38100">
            <a:solidFill>
              <a:schemeClr val="tx2"/>
            </a:solidFill>
            <a:round/>
            <a:headEnd/>
            <a:tailEnd/>
          </a:ln>
        </p:spPr>
      </p:cxnSp>
      <p:cxnSp>
        <p:nvCxnSpPr>
          <p:cNvPr id="2059" name="AutoShape 19"/>
          <p:cNvCxnSpPr>
            <a:cxnSpLocks noChangeShapeType="1"/>
            <a:stCxn id="44049" idx="2"/>
          </p:cNvCxnSpPr>
          <p:nvPr/>
        </p:nvCxnSpPr>
        <p:spPr bwMode="auto">
          <a:xfrm>
            <a:off x="6772275" y="4514850"/>
            <a:ext cx="0" cy="473075"/>
          </a:xfrm>
          <a:prstGeom prst="straightConnector1">
            <a:avLst/>
          </a:prstGeom>
          <a:noFill/>
          <a:ln w="38100">
            <a:solidFill>
              <a:schemeClr val="tx2"/>
            </a:solidFill>
            <a:round/>
            <a:headEnd/>
            <a:tailEnd/>
          </a:ln>
        </p:spPr>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Grp="1" noChangeArrowheads="1"/>
          </p:cNvSpPr>
          <p:nvPr>
            <p:ph type="title"/>
          </p:nvPr>
        </p:nvSpPr>
        <p:spPr/>
        <p:txBody>
          <a:bodyPr/>
          <a:lstStyle/>
          <a:p>
            <a:pPr eaLnBrk="1" hangingPunct="1"/>
            <a:r>
              <a:rPr lang="en-US" smtClean="0">
                <a:latin typeface="+mj-lt"/>
              </a:rPr>
              <a:t>Key Events</a:t>
            </a:r>
          </a:p>
        </p:txBody>
      </p:sp>
      <p:sp>
        <p:nvSpPr>
          <p:cNvPr id="3075" name="Footer Placeholder 3"/>
          <p:cNvSpPr>
            <a:spLocks noGrp="1"/>
          </p:cNvSpPr>
          <p:nvPr>
            <p:ph type="ftr" sz="quarter" idx="10"/>
          </p:nvPr>
        </p:nvSpPr>
        <p:spPr>
          <a:noFill/>
        </p:spPr>
        <p:txBody>
          <a:bodyPr/>
          <a:lstStyle/>
          <a:p>
            <a:r>
              <a:rPr lang="en-US" smtClean="0">
                <a:latin typeface="+mj-lt"/>
              </a:rPr>
              <a:t>SS-01IN-070</a:t>
            </a:r>
          </a:p>
        </p:txBody>
      </p:sp>
      <p:grpSp>
        <p:nvGrpSpPr>
          <p:cNvPr id="64" name="Group 63"/>
          <p:cNvGrpSpPr/>
          <p:nvPr/>
        </p:nvGrpSpPr>
        <p:grpSpPr>
          <a:xfrm>
            <a:off x="263525" y="879475"/>
            <a:ext cx="8723313" cy="5273675"/>
            <a:chOff x="425450" y="1374775"/>
            <a:chExt cx="8723313" cy="5273675"/>
          </a:xfrm>
        </p:grpSpPr>
        <p:sp>
          <p:nvSpPr>
            <p:cNvPr id="3078" name="Text Box 8"/>
            <p:cNvSpPr txBox="1">
              <a:spLocks noChangeArrowheads="1"/>
            </p:cNvSpPr>
            <p:nvPr/>
          </p:nvSpPr>
          <p:spPr bwMode="auto">
            <a:xfrm>
              <a:off x="3470275" y="1374775"/>
              <a:ext cx="1740505" cy="867047"/>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sz="2500" b="1">
                  <a:solidFill>
                    <a:srgbClr val="5A87C6"/>
                  </a:solidFill>
                  <a:latin typeface="+mj-lt"/>
                </a:rPr>
                <a:t>Schedule </a:t>
              </a:r>
            </a:p>
            <a:p>
              <a:pPr defTabSz="966788" eaLnBrk="0" hangingPunct="0"/>
              <a:r>
                <a:rPr kumimoji="1" lang="en-US" sz="2500" b="1">
                  <a:solidFill>
                    <a:srgbClr val="5A87C6"/>
                  </a:solidFill>
                  <a:latin typeface="+mj-lt"/>
                </a:rPr>
                <a:t>Release</a:t>
              </a:r>
            </a:p>
          </p:txBody>
        </p:sp>
        <p:graphicFrame>
          <p:nvGraphicFramePr>
            <p:cNvPr id="3074" name="Object 5"/>
            <p:cNvGraphicFramePr>
              <a:graphicFrameLocks noChangeAspect="1"/>
            </p:cNvGraphicFramePr>
            <p:nvPr/>
          </p:nvGraphicFramePr>
          <p:xfrm>
            <a:off x="2557463" y="2017713"/>
            <a:ext cx="3952875" cy="4630737"/>
          </p:xfrm>
          <a:graphic>
            <a:graphicData uri="http://schemas.openxmlformats.org/presentationml/2006/ole">
              <p:oleObj spid="_x0000_s3074" name="Clip" r:id="rId4" imgW="2826720" imgH="3497040" progId="">
                <p:embed/>
              </p:oleObj>
            </a:graphicData>
          </a:graphic>
        </p:graphicFrame>
        <p:sp>
          <p:nvSpPr>
            <p:cNvPr id="3079" name="AutoShape 7"/>
            <p:cNvSpPr>
              <a:spLocks noChangeArrowheads="1"/>
            </p:cNvSpPr>
            <p:nvPr/>
          </p:nvSpPr>
          <p:spPr bwMode="auto">
            <a:xfrm rot="16607302">
              <a:off x="2787644" y="2232097"/>
              <a:ext cx="195275" cy="528493"/>
            </a:xfrm>
            <a:prstGeom prst="curvedLeftArrow">
              <a:avLst>
                <a:gd name="adj1" fmla="val 65300"/>
                <a:gd name="adj2" fmla="val 130600"/>
                <a:gd name="adj3" fmla="val 39583"/>
              </a:avLst>
            </a:prstGeom>
            <a:solidFill>
              <a:schemeClr val="bg1"/>
            </a:solidFill>
            <a:ln w="12700">
              <a:solidFill>
                <a:schemeClr val="tx1"/>
              </a:solidFill>
              <a:miter lim="800000"/>
              <a:headEnd/>
              <a:tailEnd/>
            </a:ln>
          </p:spPr>
          <p:txBody>
            <a:bodyPr wrap="none" lIns="96661" tIns="48331" rIns="96661" bIns="48331">
              <a:spAutoFit/>
            </a:bodyPr>
            <a:lstStyle/>
            <a:p>
              <a:endParaRPr lang="en-US">
                <a:latin typeface="+mj-lt"/>
              </a:endParaRPr>
            </a:p>
          </p:txBody>
        </p:sp>
        <p:sp>
          <p:nvSpPr>
            <p:cNvPr id="3080" name="Text Box 24"/>
            <p:cNvSpPr txBox="1">
              <a:spLocks noChangeArrowheads="1"/>
            </p:cNvSpPr>
            <p:nvPr/>
          </p:nvSpPr>
          <p:spPr bwMode="auto">
            <a:xfrm>
              <a:off x="425450" y="3017838"/>
              <a:ext cx="1628295" cy="466938"/>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sz="2400" b="1" dirty="0">
                  <a:solidFill>
                    <a:srgbClr val="5A87C6"/>
                  </a:solidFill>
                  <a:latin typeface="+mj-lt"/>
                </a:rPr>
                <a:t>Customer</a:t>
              </a:r>
              <a:endParaRPr kumimoji="1" lang="en-US" sz="1900" b="1" dirty="0">
                <a:solidFill>
                  <a:srgbClr val="5A87C6"/>
                </a:solidFill>
                <a:latin typeface="+mj-lt"/>
              </a:endParaRPr>
            </a:p>
          </p:txBody>
        </p:sp>
        <p:sp>
          <p:nvSpPr>
            <p:cNvPr id="3081" name="Freeform 27"/>
            <p:cNvSpPr>
              <a:spLocks/>
            </p:cNvSpPr>
            <p:nvPr/>
          </p:nvSpPr>
          <p:spPr bwMode="auto">
            <a:xfrm rot="2243035">
              <a:off x="5172075" y="1731963"/>
              <a:ext cx="1047750" cy="750887"/>
            </a:xfrm>
            <a:custGeom>
              <a:avLst/>
              <a:gdLst>
                <a:gd name="T0" fmla="*/ 2801 w 374"/>
                <a:gd name="T1" fmla="*/ 750887 h 346"/>
                <a:gd name="T2" fmla="*/ 0 w 374"/>
                <a:gd name="T3" fmla="*/ 679271 h 346"/>
                <a:gd name="T4" fmla="*/ 5603 w 374"/>
                <a:gd name="T5" fmla="*/ 609824 h 346"/>
                <a:gd name="T6" fmla="*/ 19610 w 374"/>
                <a:gd name="T7" fmla="*/ 540378 h 346"/>
                <a:gd name="T8" fmla="*/ 42022 w 374"/>
                <a:gd name="T9" fmla="*/ 475272 h 346"/>
                <a:gd name="T10" fmla="*/ 72838 w 374"/>
                <a:gd name="T11" fmla="*/ 412337 h 346"/>
                <a:gd name="T12" fmla="*/ 112059 w 374"/>
                <a:gd name="T13" fmla="*/ 351571 h 346"/>
                <a:gd name="T14" fmla="*/ 154081 w 374"/>
                <a:gd name="T15" fmla="*/ 295146 h 346"/>
                <a:gd name="T16" fmla="*/ 207309 w 374"/>
                <a:gd name="T17" fmla="*/ 243062 h 346"/>
                <a:gd name="T18" fmla="*/ 263338 w 374"/>
                <a:gd name="T19" fmla="*/ 193147 h 346"/>
                <a:gd name="T20" fmla="*/ 324971 w 374"/>
                <a:gd name="T21" fmla="*/ 149743 h 346"/>
                <a:gd name="T22" fmla="*/ 392206 w 374"/>
                <a:gd name="T23" fmla="*/ 110680 h 346"/>
                <a:gd name="T24" fmla="*/ 465044 w 374"/>
                <a:gd name="T25" fmla="*/ 75957 h 346"/>
                <a:gd name="T26" fmla="*/ 543485 w 374"/>
                <a:gd name="T27" fmla="*/ 47744 h 346"/>
                <a:gd name="T28" fmla="*/ 621926 w 374"/>
                <a:gd name="T29" fmla="*/ 26042 h 346"/>
                <a:gd name="T30" fmla="*/ 708772 w 374"/>
                <a:gd name="T31" fmla="*/ 10851 h 346"/>
                <a:gd name="T32" fmla="*/ 795618 w 374"/>
                <a:gd name="T33" fmla="*/ 2170 h 346"/>
                <a:gd name="T34" fmla="*/ 860052 w 374"/>
                <a:gd name="T35" fmla="*/ 0 h 346"/>
                <a:gd name="T36" fmla="*/ 921684 w 374"/>
                <a:gd name="T37" fmla="*/ 2170 h 346"/>
                <a:gd name="T38" fmla="*/ 986118 w 374"/>
                <a:gd name="T39" fmla="*/ 6511 h 346"/>
                <a:gd name="T40" fmla="*/ 1047750 w 374"/>
                <a:gd name="T41" fmla="*/ 15191 h 346"/>
                <a:gd name="T42" fmla="*/ 1047750 w 374"/>
                <a:gd name="T43" fmla="*/ 15191 h 346"/>
                <a:gd name="T44" fmla="*/ 983316 w 374"/>
                <a:gd name="T45" fmla="*/ 39063 h 346"/>
                <a:gd name="T46" fmla="*/ 918882 w 374"/>
                <a:gd name="T47" fmla="*/ 65106 h 346"/>
                <a:gd name="T48" fmla="*/ 860052 w 374"/>
                <a:gd name="T49" fmla="*/ 95489 h 346"/>
                <a:gd name="T50" fmla="*/ 806824 w 374"/>
                <a:gd name="T51" fmla="*/ 128041 h 346"/>
                <a:gd name="T52" fmla="*/ 753596 w 374"/>
                <a:gd name="T53" fmla="*/ 164935 h 346"/>
                <a:gd name="T54" fmla="*/ 708772 w 374"/>
                <a:gd name="T55" fmla="*/ 206168 h 346"/>
                <a:gd name="T56" fmla="*/ 663948 w 374"/>
                <a:gd name="T57" fmla="*/ 249572 h 346"/>
                <a:gd name="T58" fmla="*/ 624728 w 374"/>
                <a:gd name="T59" fmla="*/ 292976 h 346"/>
                <a:gd name="T60" fmla="*/ 591110 w 374"/>
                <a:gd name="T61" fmla="*/ 340720 h 346"/>
                <a:gd name="T62" fmla="*/ 563096 w 374"/>
                <a:gd name="T63" fmla="*/ 390635 h 346"/>
                <a:gd name="T64" fmla="*/ 537882 w 374"/>
                <a:gd name="T65" fmla="*/ 442719 h 346"/>
                <a:gd name="T66" fmla="*/ 518272 w 374"/>
                <a:gd name="T67" fmla="*/ 496974 h 346"/>
                <a:gd name="T68" fmla="*/ 504265 w 374"/>
                <a:gd name="T69" fmla="*/ 551229 h 346"/>
                <a:gd name="T70" fmla="*/ 495860 w 374"/>
                <a:gd name="T71" fmla="*/ 605484 h 346"/>
                <a:gd name="T72" fmla="*/ 493059 w 374"/>
                <a:gd name="T73" fmla="*/ 664079 h 346"/>
                <a:gd name="T74" fmla="*/ 495860 w 374"/>
                <a:gd name="T75" fmla="*/ 720504 h 346"/>
                <a:gd name="T76" fmla="*/ 2801 w 374"/>
                <a:gd name="T77" fmla="*/ 750887 h 34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74"/>
                <a:gd name="T118" fmla="*/ 0 h 346"/>
                <a:gd name="T119" fmla="*/ 374 w 374"/>
                <a:gd name="T120" fmla="*/ 346 h 34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74" h="346">
                  <a:moveTo>
                    <a:pt x="1" y="346"/>
                  </a:moveTo>
                  <a:lnTo>
                    <a:pt x="0" y="313"/>
                  </a:lnTo>
                  <a:lnTo>
                    <a:pt x="2" y="281"/>
                  </a:lnTo>
                  <a:lnTo>
                    <a:pt x="7" y="249"/>
                  </a:lnTo>
                  <a:lnTo>
                    <a:pt x="15" y="219"/>
                  </a:lnTo>
                  <a:lnTo>
                    <a:pt x="26" y="190"/>
                  </a:lnTo>
                  <a:lnTo>
                    <a:pt x="40" y="162"/>
                  </a:lnTo>
                  <a:lnTo>
                    <a:pt x="55" y="136"/>
                  </a:lnTo>
                  <a:lnTo>
                    <a:pt x="74" y="112"/>
                  </a:lnTo>
                  <a:lnTo>
                    <a:pt x="94" y="89"/>
                  </a:lnTo>
                  <a:lnTo>
                    <a:pt x="116" y="69"/>
                  </a:lnTo>
                  <a:lnTo>
                    <a:pt x="140" y="51"/>
                  </a:lnTo>
                  <a:lnTo>
                    <a:pt x="166" y="35"/>
                  </a:lnTo>
                  <a:lnTo>
                    <a:pt x="194" y="22"/>
                  </a:lnTo>
                  <a:lnTo>
                    <a:pt x="222" y="12"/>
                  </a:lnTo>
                  <a:lnTo>
                    <a:pt x="253" y="5"/>
                  </a:lnTo>
                  <a:lnTo>
                    <a:pt x="284" y="1"/>
                  </a:lnTo>
                  <a:lnTo>
                    <a:pt x="307" y="0"/>
                  </a:lnTo>
                  <a:lnTo>
                    <a:pt x="329" y="1"/>
                  </a:lnTo>
                  <a:lnTo>
                    <a:pt x="352" y="3"/>
                  </a:lnTo>
                  <a:lnTo>
                    <a:pt x="374" y="7"/>
                  </a:lnTo>
                  <a:lnTo>
                    <a:pt x="351" y="18"/>
                  </a:lnTo>
                  <a:lnTo>
                    <a:pt x="328" y="30"/>
                  </a:lnTo>
                  <a:lnTo>
                    <a:pt x="307" y="44"/>
                  </a:lnTo>
                  <a:lnTo>
                    <a:pt x="288" y="59"/>
                  </a:lnTo>
                  <a:lnTo>
                    <a:pt x="269" y="76"/>
                  </a:lnTo>
                  <a:lnTo>
                    <a:pt x="253" y="95"/>
                  </a:lnTo>
                  <a:lnTo>
                    <a:pt x="237" y="115"/>
                  </a:lnTo>
                  <a:lnTo>
                    <a:pt x="223" y="135"/>
                  </a:lnTo>
                  <a:lnTo>
                    <a:pt x="211" y="157"/>
                  </a:lnTo>
                  <a:lnTo>
                    <a:pt x="201" y="180"/>
                  </a:lnTo>
                  <a:lnTo>
                    <a:pt x="192" y="204"/>
                  </a:lnTo>
                  <a:lnTo>
                    <a:pt x="185" y="229"/>
                  </a:lnTo>
                  <a:lnTo>
                    <a:pt x="180" y="254"/>
                  </a:lnTo>
                  <a:lnTo>
                    <a:pt x="177" y="279"/>
                  </a:lnTo>
                  <a:lnTo>
                    <a:pt x="176" y="306"/>
                  </a:lnTo>
                  <a:lnTo>
                    <a:pt x="177" y="332"/>
                  </a:lnTo>
                  <a:lnTo>
                    <a:pt x="1" y="346"/>
                  </a:lnTo>
                  <a:close/>
                </a:path>
              </a:pathLst>
            </a:custGeom>
            <a:solidFill>
              <a:srgbClr val="CDCDCD"/>
            </a:solidFill>
            <a:ln w="9525">
              <a:noFill/>
              <a:round/>
              <a:headEnd/>
              <a:tailEnd/>
            </a:ln>
          </p:spPr>
          <p:txBody>
            <a:bodyPr/>
            <a:lstStyle/>
            <a:p>
              <a:endParaRPr lang="en-US">
                <a:latin typeface="+mj-lt"/>
              </a:endParaRPr>
            </a:p>
          </p:txBody>
        </p:sp>
        <p:sp>
          <p:nvSpPr>
            <p:cNvPr id="3082" name="Freeform 28"/>
            <p:cNvSpPr>
              <a:spLocks/>
            </p:cNvSpPr>
            <p:nvPr/>
          </p:nvSpPr>
          <p:spPr bwMode="auto">
            <a:xfrm rot="2243035">
              <a:off x="5043488" y="2095500"/>
              <a:ext cx="2398712" cy="781050"/>
            </a:xfrm>
            <a:custGeom>
              <a:avLst/>
              <a:gdLst>
                <a:gd name="T0" fmla="*/ 0 w 856"/>
                <a:gd name="T1" fmla="*/ 709454 h 360"/>
                <a:gd name="T2" fmla="*/ 19616 w 856"/>
                <a:gd name="T3" fmla="*/ 570600 h 360"/>
                <a:gd name="T4" fmla="*/ 72858 w 856"/>
                <a:gd name="T5" fmla="*/ 442595 h 360"/>
                <a:gd name="T6" fmla="*/ 154123 w 856"/>
                <a:gd name="T7" fmla="*/ 325438 h 360"/>
                <a:gd name="T8" fmla="*/ 263410 w 856"/>
                <a:gd name="T9" fmla="*/ 223467 h 360"/>
                <a:gd name="T10" fmla="*/ 392313 w 856"/>
                <a:gd name="T11" fmla="*/ 141023 h 360"/>
                <a:gd name="T12" fmla="*/ 543633 w 856"/>
                <a:gd name="T13" fmla="*/ 78105 h 360"/>
                <a:gd name="T14" fmla="*/ 708965 w 856"/>
                <a:gd name="T15" fmla="*/ 41222 h 360"/>
                <a:gd name="T16" fmla="*/ 1291830 w 856"/>
                <a:gd name="T17" fmla="*/ 2170 h 360"/>
                <a:gd name="T18" fmla="*/ 1426337 w 856"/>
                <a:gd name="T19" fmla="*/ 2170 h 360"/>
                <a:gd name="T20" fmla="*/ 1558042 w 856"/>
                <a:gd name="T21" fmla="*/ 19526 h 360"/>
                <a:gd name="T22" fmla="*/ 1684143 w 856"/>
                <a:gd name="T23" fmla="*/ 52070 h 360"/>
                <a:gd name="T24" fmla="*/ 1801836 w 856"/>
                <a:gd name="T25" fmla="*/ 99801 h 360"/>
                <a:gd name="T26" fmla="*/ 1911123 w 856"/>
                <a:gd name="T27" fmla="*/ 162719 h 360"/>
                <a:gd name="T28" fmla="*/ 2006399 w 856"/>
                <a:gd name="T29" fmla="*/ 236485 h 360"/>
                <a:gd name="T30" fmla="*/ 2087664 w 856"/>
                <a:gd name="T31" fmla="*/ 321098 h 360"/>
                <a:gd name="T32" fmla="*/ 2152116 w 856"/>
                <a:gd name="T33" fmla="*/ 418730 h 360"/>
                <a:gd name="T34" fmla="*/ 1978377 w 856"/>
                <a:gd name="T35" fmla="*/ 661723 h 360"/>
                <a:gd name="T36" fmla="*/ 1658923 w 856"/>
                <a:gd name="T37" fmla="*/ 446934 h 360"/>
                <a:gd name="T38" fmla="*/ 1552438 w 856"/>
                <a:gd name="T39" fmla="*/ 305911 h 360"/>
                <a:gd name="T40" fmla="*/ 1412326 w 856"/>
                <a:gd name="T41" fmla="*/ 188754 h 360"/>
                <a:gd name="T42" fmla="*/ 1241389 w 856"/>
                <a:gd name="T43" fmla="*/ 99801 h 360"/>
                <a:gd name="T44" fmla="*/ 1146114 w 856"/>
                <a:gd name="T45" fmla="*/ 67257 h 360"/>
                <a:gd name="T46" fmla="*/ 1048035 w 856"/>
                <a:gd name="T47" fmla="*/ 45561 h 360"/>
                <a:gd name="T48" fmla="*/ 983584 w 856"/>
                <a:gd name="T49" fmla="*/ 69427 h 360"/>
                <a:gd name="T50" fmla="*/ 860286 w 856"/>
                <a:gd name="T51" fmla="*/ 125836 h 360"/>
                <a:gd name="T52" fmla="*/ 753801 w 856"/>
                <a:gd name="T53" fmla="*/ 195263 h 360"/>
                <a:gd name="T54" fmla="*/ 664129 w 856"/>
                <a:gd name="T55" fmla="*/ 279876 h 360"/>
                <a:gd name="T56" fmla="*/ 591271 w 856"/>
                <a:gd name="T57" fmla="*/ 370999 h 360"/>
                <a:gd name="T58" fmla="*/ 538029 w 856"/>
                <a:gd name="T59" fmla="*/ 472969 h 360"/>
                <a:gd name="T60" fmla="*/ 504402 w 856"/>
                <a:gd name="T61" fmla="*/ 581448 h 360"/>
                <a:gd name="T62" fmla="*/ 493193 w 856"/>
                <a:gd name="T63" fmla="*/ 694267 h 360"/>
                <a:gd name="T64" fmla="*/ 2802 w 856"/>
                <a:gd name="T65" fmla="*/ 781050 h 36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56"/>
                <a:gd name="T100" fmla="*/ 0 h 360"/>
                <a:gd name="T101" fmla="*/ 856 w 856"/>
                <a:gd name="T102" fmla="*/ 360 h 36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56" h="360">
                  <a:moveTo>
                    <a:pt x="1" y="360"/>
                  </a:moveTo>
                  <a:lnTo>
                    <a:pt x="0" y="327"/>
                  </a:lnTo>
                  <a:lnTo>
                    <a:pt x="2" y="295"/>
                  </a:lnTo>
                  <a:lnTo>
                    <a:pt x="7" y="263"/>
                  </a:lnTo>
                  <a:lnTo>
                    <a:pt x="15" y="233"/>
                  </a:lnTo>
                  <a:lnTo>
                    <a:pt x="26" y="204"/>
                  </a:lnTo>
                  <a:lnTo>
                    <a:pt x="40" y="176"/>
                  </a:lnTo>
                  <a:lnTo>
                    <a:pt x="55" y="150"/>
                  </a:lnTo>
                  <a:lnTo>
                    <a:pt x="74" y="126"/>
                  </a:lnTo>
                  <a:lnTo>
                    <a:pt x="94" y="103"/>
                  </a:lnTo>
                  <a:lnTo>
                    <a:pt x="116" y="83"/>
                  </a:lnTo>
                  <a:lnTo>
                    <a:pt x="140" y="65"/>
                  </a:lnTo>
                  <a:lnTo>
                    <a:pt x="166" y="49"/>
                  </a:lnTo>
                  <a:lnTo>
                    <a:pt x="194" y="36"/>
                  </a:lnTo>
                  <a:lnTo>
                    <a:pt x="222" y="26"/>
                  </a:lnTo>
                  <a:lnTo>
                    <a:pt x="253" y="19"/>
                  </a:lnTo>
                  <a:lnTo>
                    <a:pt x="284" y="15"/>
                  </a:lnTo>
                  <a:lnTo>
                    <a:pt x="461" y="1"/>
                  </a:lnTo>
                  <a:lnTo>
                    <a:pt x="485" y="0"/>
                  </a:lnTo>
                  <a:lnTo>
                    <a:pt x="509" y="1"/>
                  </a:lnTo>
                  <a:lnTo>
                    <a:pt x="533" y="4"/>
                  </a:lnTo>
                  <a:lnTo>
                    <a:pt x="556" y="9"/>
                  </a:lnTo>
                  <a:lnTo>
                    <a:pt x="579" y="16"/>
                  </a:lnTo>
                  <a:lnTo>
                    <a:pt x="601" y="24"/>
                  </a:lnTo>
                  <a:lnTo>
                    <a:pt x="623" y="35"/>
                  </a:lnTo>
                  <a:lnTo>
                    <a:pt x="643" y="46"/>
                  </a:lnTo>
                  <a:lnTo>
                    <a:pt x="663" y="60"/>
                  </a:lnTo>
                  <a:lnTo>
                    <a:pt x="682" y="75"/>
                  </a:lnTo>
                  <a:lnTo>
                    <a:pt x="700" y="91"/>
                  </a:lnTo>
                  <a:lnTo>
                    <a:pt x="716" y="109"/>
                  </a:lnTo>
                  <a:lnTo>
                    <a:pt x="731" y="128"/>
                  </a:lnTo>
                  <a:lnTo>
                    <a:pt x="745" y="148"/>
                  </a:lnTo>
                  <a:lnTo>
                    <a:pt x="757" y="170"/>
                  </a:lnTo>
                  <a:lnTo>
                    <a:pt x="768" y="193"/>
                  </a:lnTo>
                  <a:lnTo>
                    <a:pt x="856" y="186"/>
                  </a:lnTo>
                  <a:lnTo>
                    <a:pt x="706" y="305"/>
                  </a:lnTo>
                  <a:lnTo>
                    <a:pt x="504" y="213"/>
                  </a:lnTo>
                  <a:lnTo>
                    <a:pt x="592" y="206"/>
                  </a:lnTo>
                  <a:lnTo>
                    <a:pt x="575" y="172"/>
                  </a:lnTo>
                  <a:lnTo>
                    <a:pt x="554" y="141"/>
                  </a:lnTo>
                  <a:lnTo>
                    <a:pt x="530" y="112"/>
                  </a:lnTo>
                  <a:lnTo>
                    <a:pt x="504" y="87"/>
                  </a:lnTo>
                  <a:lnTo>
                    <a:pt x="474" y="64"/>
                  </a:lnTo>
                  <a:lnTo>
                    <a:pt x="443" y="46"/>
                  </a:lnTo>
                  <a:lnTo>
                    <a:pt x="426" y="38"/>
                  </a:lnTo>
                  <a:lnTo>
                    <a:pt x="409" y="31"/>
                  </a:lnTo>
                  <a:lnTo>
                    <a:pt x="392" y="26"/>
                  </a:lnTo>
                  <a:lnTo>
                    <a:pt x="374" y="21"/>
                  </a:lnTo>
                  <a:lnTo>
                    <a:pt x="351" y="32"/>
                  </a:lnTo>
                  <a:lnTo>
                    <a:pt x="328" y="44"/>
                  </a:lnTo>
                  <a:lnTo>
                    <a:pt x="307" y="58"/>
                  </a:lnTo>
                  <a:lnTo>
                    <a:pt x="288" y="73"/>
                  </a:lnTo>
                  <a:lnTo>
                    <a:pt x="269" y="90"/>
                  </a:lnTo>
                  <a:lnTo>
                    <a:pt x="253" y="109"/>
                  </a:lnTo>
                  <a:lnTo>
                    <a:pt x="237" y="129"/>
                  </a:lnTo>
                  <a:lnTo>
                    <a:pt x="223" y="149"/>
                  </a:lnTo>
                  <a:lnTo>
                    <a:pt x="211" y="171"/>
                  </a:lnTo>
                  <a:lnTo>
                    <a:pt x="201" y="194"/>
                  </a:lnTo>
                  <a:lnTo>
                    <a:pt x="192" y="218"/>
                  </a:lnTo>
                  <a:lnTo>
                    <a:pt x="185" y="243"/>
                  </a:lnTo>
                  <a:lnTo>
                    <a:pt x="180" y="268"/>
                  </a:lnTo>
                  <a:lnTo>
                    <a:pt x="177" y="293"/>
                  </a:lnTo>
                  <a:lnTo>
                    <a:pt x="176" y="320"/>
                  </a:lnTo>
                  <a:lnTo>
                    <a:pt x="177" y="346"/>
                  </a:lnTo>
                  <a:lnTo>
                    <a:pt x="1" y="360"/>
                  </a:lnTo>
                  <a:close/>
                </a:path>
              </a:pathLst>
            </a:custGeom>
            <a:noFill/>
            <a:ln w="12700">
              <a:solidFill>
                <a:srgbClr val="000000"/>
              </a:solidFill>
              <a:round/>
              <a:headEnd/>
              <a:tailEnd/>
            </a:ln>
          </p:spPr>
          <p:txBody>
            <a:bodyPr/>
            <a:lstStyle/>
            <a:p>
              <a:endParaRPr lang="en-US">
                <a:latin typeface="+mj-lt"/>
              </a:endParaRPr>
            </a:p>
          </p:txBody>
        </p:sp>
        <p:sp>
          <p:nvSpPr>
            <p:cNvPr id="3083" name="Rectangle 31"/>
            <p:cNvSpPr>
              <a:spLocks noChangeArrowheads="1"/>
            </p:cNvSpPr>
            <p:nvPr/>
          </p:nvSpPr>
          <p:spPr bwMode="auto">
            <a:xfrm>
              <a:off x="7177088" y="2193925"/>
              <a:ext cx="1083630" cy="369332"/>
            </a:xfrm>
            <a:prstGeom prst="rect">
              <a:avLst/>
            </a:prstGeom>
            <a:noFill/>
            <a:ln w="9525">
              <a:noFill/>
              <a:miter lim="800000"/>
              <a:headEnd/>
              <a:tailEnd/>
            </a:ln>
          </p:spPr>
          <p:txBody>
            <a:bodyPr wrap="none" lIns="0" tIns="0" rIns="0" bIns="0">
              <a:spAutoFit/>
            </a:bodyPr>
            <a:lstStyle/>
            <a:p>
              <a:pPr eaLnBrk="0" hangingPunct="0"/>
              <a:r>
                <a:rPr kumimoji="1" lang="en-US" sz="2400" b="1">
                  <a:solidFill>
                    <a:srgbClr val="5A87C6"/>
                  </a:solidFill>
                  <a:latin typeface="+mj-lt"/>
                </a:rPr>
                <a:t>Picking</a:t>
              </a:r>
              <a:endParaRPr kumimoji="1" lang="en-US" sz="1800" b="1">
                <a:solidFill>
                  <a:srgbClr val="5A87C6"/>
                </a:solidFill>
                <a:latin typeface="+mj-lt"/>
              </a:endParaRPr>
            </a:p>
          </p:txBody>
        </p:sp>
        <p:grpSp>
          <p:nvGrpSpPr>
            <p:cNvPr id="3084" name="Group 32"/>
            <p:cNvGrpSpPr>
              <a:grpSpLocks/>
            </p:cNvGrpSpPr>
            <p:nvPr/>
          </p:nvGrpSpPr>
          <p:grpSpPr bwMode="auto">
            <a:xfrm>
              <a:off x="6764338" y="2792413"/>
              <a:ext cx="1660525" cy="1411287"/>
              <a:chOff x="3655" y="429"/>
              <a:chExt cx="1046" cy="936"/>
            </a:xfrm>
          </p:grpSpPr>
          <p:grpSp>
            <p:nvGrpSpPr>
              <p:cNvPr id="3112" name="Group 33"/>
              <p:cNvGrpSpPr>
                <a:grpSpLocks/>
              </p:cNvGrpSpPr>
              <p:nvPr/>
            </p:nvGrpSpPr>
            <p:grpSpPr bwMode="auto">
              <a:xfrm>
                <a:off x="3655" y="1024"/>
                <a:ext cx="377" cy="341"/>
                <a:chOff x="3655" y="1024"/>
                <a:chExt cx="377" cy="341"/>
              </a:xfrm>
            </p:grpSpPr>
            <p:sp>
              <p:nvSpPr>
                <p:cNvPr id="3133" name="Rectangle 34"/>
                <p:cNvSpPr>
                  <a:spLocks noChangeArrowheads="1"/>
                </p:cNvSpPr>
                <p:nvPr/>
              </p:nvSpPr>
              <p:spPr bwMode="auto">
                <a:xfrm>
                  <a:off x="3655" y="1072"/>
                  <a:ext cx="293" cy="293"/>
                </a:xfrm>
                <a:prstGeom prst="rect">
                  <a:avLst/>
                </a:prstGeom>
                <a:solidFill>
                  <a:srgbClr val="FFFF00"/>
                </a:solidFill>
                <a:ln w="4763">
                  <a:solidFill>
                    <a:srgbClr val="000000"/>
                  </a:solidFill>
                  <a:miter lim="800000"/>
                  <a:headEnd/>
                  <a:tailEnd/>
                </a:ln>
              </p:spPr>
              <p:txBody>
                <a:bodyPr/>
                <a:lstStyle/>
                <a:p>
                  <a:endParaRPr lang="en-US">
                    <a:latin typeface="+mj-lt"/>
                  </a:endParaRPr>
                </a:p>
              </p:txBody>
            </p:sp>
            <p:sp>
              <p:nvSpPr>
                <p:cNvPr id="3134" name="Freeform 35"/>
                <p:cNvSpPr>
                  <a:spLocks/>
                </p:cNvSpPr>
                <p:nvPr/>
              </p:nvSpPr>
              <p:spPr bwMode="auto">
                <a:xfrm>
                  <a:off x="3948" y="1026"/>
                  <a:ext cx="83" cy="338"/>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solidFill>
                  <a:srgbClr val="808000"/>
                </a:solidFill>
                <a:ln w="4763">
                  <a:solidFill>
                    <a:srgbClr val="000000"/>
                  </a:solidFill>
                  <a:round/>
                  <a:headEnd/>
                  <a:tailEnd/>
                </a:ln>
              </p:spPr>
              <p:txBody>
                <a:bodyPr/>
                <a:lstStyle/>
                <a:p>
                  <a:endParaRPr lang="en-US">
                    <a:latin typeface="+mj-lt"/>
                  </a:endParaRPr>
                </a:p>
              </p:txBody>
            </p:sp>
            <p:sp>
              <p:nvSpPr>
                <p:cNvPr id="3135" name="Freeform 36"/>
                <p:cNvSpPr>
                  <a:spLocks/>
                </p:cNvSpPr>
                <p:nvPr/>
              </p:nvSpPr>
              <p:spPr bwMode="auto">
                <a:xfrm>
                  <a:off x="3655" y="1024"/>
                  <a:ext cx="377" cy="47"/>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solidFill>
                  <a:srgbClr val="FFFF80"/>
                </a:solidFill>
                <a:ln w="4763">
                  <a:solidFill>
                    <a:srgbClr val="000000"/>
                  </a:solidFill>
                  <a:round/>
                  <a:headEnd/>
                  <a:tailEnd/>
                </a:ln>
              </p:spPr>
              <p:txBody>
                <a:bodyPr/>
                <a:lstStyle/>
                <a:p>
                  <a:endParaRPr lang="en-US">
                    <a:latin typeface="+mj-lt"/>
                  </a:endParaRPr>
                </a:p>
              </p:txBody>
            </p:sp>
          </p:grpSp>
          <p:grpSp>
            <p:nvGrpSpPr>
              <p:cNvPr id="3113" name="Group 37"/>
              <p:cNvGrpSpPr>
                <a:grpSpLocks/>
              </p:cNvGrpSpPr>
              <p:nvPr/>
            </p:nvGrpSpPr>
            <p:grpSpPr bwMode="auto">
              <a:xfrm>
                <a:off x="3993" y="1010"/>
                <a:ext cx="378" cy="340"/>
                <a:chOff x="3993" y="1010"/>
                <a:chExt cx="378" cy="340"/>
              </a:xfrm>
            </p:grpSpPr>
            <p:sp>
              <p:nvSpPr>
                <p:cNvPr id="3130" name="Rectangle 38"/>
                <p:cNvSpPr>
                  <a:spLocks noChangeArrowheads="1"/>
                </p:cNvSpPr>
                <p:nvPr/>
              </p:nvSpPr>
              <p:spPr bwMode="auto">
                <a:xfrm>
                  <a:off x="3993" y="1057"/>
                  <a:ext cx="294" cy="293"/>
                </a:xfrm>
                <a:prstGeom prst="rect">
                  <a:avLst/>
                </a:prstGeom>
                <a:solidFill>
                  <a:schemeClr val="accent1"/>
                </a:solidFill>
                <a:ln w="4763">
                  <a:solidFill>
                    <a:srgbClr val="000000"/>
                  </a:solidFill>
                  <a:miter lim="800000"/>
                  <a:headEnd/>
                  <a:tailEnd/>
                </a:ln>
              </p:spPr>
              <p:txBody>
                <a:bodyPr/>
                <a:lstStyle/>
                <a:p>
                  <a:endParaRPr lang="en-US">
                    <a:latin typeface="+mj-lt"/>
                  </a:endParaRPr>
                </a:p>
              </p:txBody>
            </p:sp>
            <p:sp>
              <p:nvSpPr>
                <p:cNvPr id="3131" name="Freeform 39"/>
                <p:cNvSpPr>
                  <a:spLocks/>
                </p:cNvSpPr>
                <p:nvPr/>
              </p:nvSpPr>
              <p:spPr bwMode="auto">
                <a:xfrm>
                  <a:off x="4286" y="1011"/>
                  <a:ext cx="83" cy="339"/>
                </a:xfrm>
                <a:custGeom>
                  <a:avLst/>
                  <a:gdLst>
                    <a:gd name="T0" fmla="*/ 0 w 83"/>
                    <a:gd name="T1" fmla="*/ 46 h 339"/>
                    <a:gd name="T2" fmla="*/ 0 w 83"/>
                    <a:gd name="T3" fmla="*/ 339 h 339"/>
                    <a:gd name="T4" fmla="*/ 83 w 83"/>
                    <a:gd name="T5" fmla="*/ 281 h 339"/>
                    <a:gd name="T6" fmla="*/ 83 w 83"/>
                    <a:gd name="T7" fmla="*/ 0 h 339"/>
                    <a:gd name="T8" fmla="*/ 0 w 83"/>
                    <a:gd name="T9" fmla="*/ 46 h 339"/>
                    <a:gd name="T10" fmla="*/ 0 60000 65536"/>
                    <a:gd name="T11" fmla="*/ 0 60000 65536"/>
                    <a:gd name="T12" fmla="*/ 0 60000 65536"/>
                    <a:gd name="T13" fmla="*/ 0 60000 65536"/>
                    <a:gd name="T14" fmla="*/ 0 60000 65536"/>
                    <a:gd name="T15" fmla="*/ 0 w 83"/>
                    <a:gd name="T16" fmla="*/ 0 h 339"/>
                    <a:gd name="T17" fmla="*/ 83 w 83"/>
                    <a:gd name="T18" fmla="*/ 339 h 339"/>
                  </a:gdLst>
                  <a:ahLst/>
                  <a:cxnLst>
                    <a:cxn ang="T10">
                      <a:pos x="T0" y="T1"/>
                    </a:cxn>
                    <a:cxn ang="T11">
                      <a:pos x="T2" y="T3"/>
                    </a:cxn>
                    <a:cxn ang="T12">
                      <a:pos x="T4" y="T5"/>
                    </a:cxn>
                    <a:cxn ang="T13">
                      <a:pos x="T6" y="T7"/>
                    </a:cxn>
                    <a:cxn ang="T14">
                      <a:pos x="T8" y="T9"/>
                    </a:cxn>
                  </a:cxnLst>
                  <a:rect l="T15" t="T16" r="T17" b="T18"/>
                  <a:pathLst>
                    <a:path w="83" h="339">
                      <a:moveTo>
                        <a:pt x="0" y="46"/>
                      </a:moveTo>
                      <a:lnTo>
                        <a:pt x="0" y="339"/>
                      </a:lnTo>
                      <a:lnTo>
                        <a:pt x="83" y="281"/>
                      </a:lnTo>
                      <a:lnTo>
                        <a:pt x="83" y="0"/>
                      </a:lnTo>
                      <a:lnTo>
                        <a:pt x="0" y="46"/>
                      </a:lnTo>
                      <a:close/>
                    </a:path>
                  </a:pathLst>
                </a:custGeom>
                <a:solidFill>
                  <a:schemeClr val="accent1">
                    <a:lumMod val="75000"/>
                  </a:schemeClr>
                </a:solidFill>
                <a:ln w="4763">
                  <a:solidFill>
                    <a:srgbClr val="000000"/>
                  </a:solidFill>
                  <a:round/>
                  <a:headEnd/>
                  <a:tailEnd/>
                </a:ln>
              </p:spPr>
              <p:txBody>
                <a:bodyPr/>
                <a:lstStyle/>
                <a:p>
                  <a:endParaRPr lang="en-US">
                    <a:latin typeface="+mj-lt"/>
                  </a:endParaRPr>
                </a:p>
              </p:txBody>
            </p:sp>
            <p:sp>
              <p:nvSpPr>
                <p:cNvPr id="3132" name="Freeform 40"/>
                <p:cNvSpPr>
                  <a:spLocks/>
                </p:cNvSpPr>
                <p:nvPr/>
              </p:nvSpPr>
              <p:spPr bwMode="auto">
                <a:xfrm>
                  <a:off x="3993" y="1010"/>
                  <a:ext cx="378" cy="47"/>
                </a:xfrm>
                <a:custGeom>
                  <a:avLst/>
                  <a:gdLst>
                    <a:gd name="T0" fmla="*/ 0 w 378"/>
                    <a:gd name="T1" fmla="*/ 47 h 47"/>
                    <a:gd name="T2" fmla="*/ 294 w 378"/>
                    <a:gd name="T3" fmla="*/ 47 h 47"/>
                    <a:gd name="T4" fmla="*/ 378 w 378"/>
                    <a:gd name="T5" fmla="*/ 0 h 47"/>
                    <a:gd name="T6" fmla="*/ 95 w 378"/>
                    <a:gd name="T7" fmla="*/ 0 h 47"/>
                    <a:gd name="T8" fmla="*/ 0 w 378"/>
                    <a:gd name="T9" fmla="*/ 47 h 47"/>
                    <a:gd name="T10" fmla="*/ 0 60000 65536"/>
                    <a:gd name="T11" fmla="*/ 0 60000 65536"/>
                    <a:gd name="T12" fmla="*/ 0 60000 65536"/>
                    <a:gd name="T13" fmla="*/ 0 60000 65536"/>
                    <a:gd name="T14" fmla="*/ 0 60000 65536"/>
                    <a:gd name="T15" fmla="*/ 0 w 378"/>
                    <a:gd name="T16" fmla="*/ 0 h 47"/>
                    <a:gd name="T17" fmla="*/ 378 w 378"/>
                    <a:gd name="T18" fmla="*/ 47 h 47"/>
                  </a:gdLst>
                  <a:ahLst/>
                  <a:cxnLst>
                    <a:cxn ang="T10">
                      <a:pos x="T0" y="T1"/>
                    </a:cxn>
                    <a:cxn ang="T11">
                      <a:pos x="T2" y="T3"/>
                    </a:cxn>
                    <a:cxn ang="T12">
                      <a:pos x="T4" y="T5"/>
                    </a:cxn>
                    <a:cxn ang="T13">
                      <a:pos x="T6" y="T7"/>
                    </a:cxn>
                    <a:cxn ang="T14">
                      <a:pos x="T8" y="T9"/>
                    </a:cxn>
                  </a:cxnLst>
                  <a:rect l="T15" t="T16" r="T17" b="T18"/>
                  <a:pathLst>
                    <a:path w="378" h="47">
                      <a:moveTo>
                        <a:pt x="0" y="47"/>
                      </a:moveTo>
                      <a:lnTo>
                        <a:pt x="294" y="47"/>
                      </a:lnTo>
                      <a:lnTo>
                        <a:pt x="378" y="0"/>
                      </a:lnTo>
                      <a:lnTo>
                        <a:pt x="95" y="0"/>
                      </a:lnTo>
                      <a:lnTo>
                        <a:pt x="0" y="47"/>
                      </a:lnTo>
                      <a:close/>
                    </a:path>
                  </a:pathLst>
                </a:custGeom>
                <a:solidFill>
                  <a:schemeClr val="accent1">
                    <a:lumMod val="75000"/>
                  </a:schemeClr>
                </a:solidFill>
                <a:ln w="4763">
                  <a:solidFill>
                    <a:srgbClr val="000000"/>
                  </a:solidFill>
                  <a:round/>
                  <a:headEnd/>
                  <a:tailEnd/>
                </a:ln>
              </p:spPr>
              <p:txBody>
                <a:bodyPr/>
                <a:lstStyle/>
                <a:p>
                  <a:endParaRPr lang="en-US">
                    <a:latin typeface="+mj-lt"/>
                  </a:endParaRPr>
                </a:p>
              </p:txBody>
            </p:sp>
          </p:grpSp>
          <p:grpSp>
            <p:nvGrpSpPr>
              <p:cNvPr id="3114" name="Group 41"/>
              <p:cNvGrpSpPr>
                <a:grpSpLocks/>
              </p:cNvGrpSpPr>
              <p:nvPr/>
            </p:nvGrpSpPr>
            <p:grpSpPr bwMode="auto">
              <a:xfrm>
                <a:off x="3725" y="723"/>
                <a:ext cx="378" cy="330"/>
                <a:chOff x="3725" y="723"/>
                <a:chExt cx="378" cy="330"/>
              </a:xfrm>
            </p:grpSpPr>
            <p:sp>
              <p:nvSpPr>
                <p:cNvPr id="3127" name="Rectangle 42"/>
                <p:cNvSpPr>
                  <a:spLocks noChangeArrowheads="1"/>
                </p:cNvSpPr>
                <p:nvPr/>
              </p:nvSpPr>
              <p:spPr bwMode="auto">
                <a:xfrm>
                  <a:off x="3726" y="760"/>
                  <a:ext cx="293" cy="293"/>
                </a:xfrm>
                <a:prstGeom prst="rect">
                  <a:avLst/>
                </a:prstGeom>
                <a:solidFill>
                  <a:schemeClr val="accent2"/>
                </a:solidFill>
                <a:ln w="4763">
                  <a:solidFill>
                    <a:srgbClr val="000000"/>
                  </a:solidFill>
                  <a:miter lim="800000"/>
                  <a:headEnd/>
                  <a:tailEnd/>
                </a:ln>
              </p:spPr>
              <p:txBody>
                <a:bodyPr/>
                <a:lstStyle/>
                <a:p>
                  <a:endParaRPr lang="en-US">
                    <a:latin typeface="+mj-lt"/>
                  </a:endParaRPr>
                </a:p>
              </p:txBody>
            </p:sp>
            <p:sp>
              <p:nvSpPr>
                <p:cNvPr id="3128" name="Freeform 43"/>
                <p:cNvSpPr>
                  <a:spLocks/>
                </p:cNvSpPr>
                <p:nvPr/>
              </p:nvSpPr>
              <p:spPr bwMode="auto">
                <a:xfrm>
                  <a:off x="4019" y="723"/>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804000"/>
                </a:solidFill>
                <a:ln w="4763">
                  <a:solidFill>
                    <a:srgbClr val="000000"/>
                  </a:solidFill>
                  <a:round/>
                  <a:headEnd/>
                  <a:tailEnd/>
                </a:ln>
              </p:spPr>
              <p:txBody>
                <a:bodyPr/>
                <a:lstStyle/>
                <a:p>
                  <a:endParaRPr lang="en-US">
                    <a:latin typeface="+mj-lt"/>
                  </a:endParaRPr>
                </a:p>
              </p:txBody>
            </p:sp>
            <p:sp>
              <p:nvSpPr>
                <p:cNvPr id="3129" name="Freeform 44"/>
                <p:cNvSpPr>
                  <a:spLocks/>
                </p:cNvSpPr>
                <p:nvPr/>
              </p:nvSpPr>
              <p:spPr bwMode="auto">
                <a:xfrm>
                  <a:off x="3725" y="723"/>
                  <a:ext cx="378" cy="37"/>
                </a:xfrm>
                <a:custGeom>
                  <a:avLst/>
                  <a:gdLst>
                    <a:gd name="T0" fmla="*/ 0 w 378"/>
                    <a:gd name="T1" fmla="*/ 37 h 37"/>
                    <a:gd name="T2" fmla="*/ 294 w 378"/>
                    <a:gd name="T3" fmla="*/ 37 h 37"/>
                    <a:gd name="T4" fmla="*/ 378 w 378"/>
                    <a:gd name="T5" fmla="*/ 0 h 37"/>
                    <a:gd name="T6" fmla="*/ 95 w 378"/>
                    <a:gd name="T7" fmla="*/ 0 h 37"/>
                    <a:gd name="T8" fmla="*/ 0 w 378"/>
                    <a:gd name="T9" fmla="*/ 37 h 37"/>
                    <a:gd name="T10" fmla="*/ 0 60000 65536"/>
                    <a:gd name="T11" fmla="*/ 0 60000 65536"/>
                    <a:gd name="T12" fmla="*/ 0 60000 65536"/>
                    <a:gd name="T13" fmla="*/ 0 60000 65536"/>
                    <a:gd name="T14" fmla="*/ 0 60000 65536"/>
                    <a:gd name="T15" fmla="*/ 0 w 378"/>
                    <a:gd name="T16" fmla="*/ 0 h 37"/>
                    <a:gd name="T17" fmla="*/ 378 w 378"/>
                    <a:gd name="T18" fmla="*/ 37 h 37"/>
                  </a:gdLst>
                  <a:ahLst/>
                  <a:cxnLst>
                    <a:cxn ang="T10">
                      <a:pos x="T0" y="T1"/>
                    </a:cxn>
                    <a:cxn ang="T11">
                      <a:pos x="T2" y="T3"/>
                    </a:cxn>
                    <a:cxn ang="T12">
                      <a:pos x="T4" y="T5"/>
                    </a:cxn>
                    <a:cxn ang="T13">
                      <a:pos x="T6" y="T7"/>
                    </a:cxn>
                    <a:cxn ang="T14">
                      <a:pos x="T8" y="T9"/>
                    </a:cxn>
                  </a:cxnLst>
                  <a:rect l="T15" t="T16" r="T17" b="T18"/>
                  <a:pathLst>
                    <a:path w="378" h="37">
                      <a:moveTo>
                        <a:pt x="0" y="37"/>
                      </a:moveTo>
                      <a:lnTo>
                        <a:pt x="294" y="37"/>
                      </a:lnTo>
                      <a:lnTo>
                        <a:pt x="378" y="0"/>
                      </a:lnTo>
                      <a:lnTo>
                        <a:pt x="95" y="0"/>
                      </a:lnTo>
                      <a:lnTo>
                        <a:pt x="0" y="37"/>
                      </a:lnTo>
                      <a:close/>
                    </a:path>
                  </a:pathLst>
                </a:custGeom>
                <a:solidFill>
                  <a:srgbClr val="FFA040"/>
                </a:solidFill>
                <a:ln w="4763">
                  <a:solidFill>
                    <a:srgbClr val="000000"/>
                  </a:solidFill>
                  <a:round/>
                  <a:headEnd/>
                  <a:tailEnd/>
                </a:ln>
              </p:spPr>
              <p:txBody>
                <a:bodyPr/>
                <a:lstStyle/>
                <a:p>
                  <a:endParaRPr lang="en-US">
                    <a:latin typeface="+mj-lt"/>
                  </a:endParaRPr>
                </a:p>
              </p:txBody>
            </p:sp>
          </p:grpSp>
          <p:grpSp>
            <p:nvGrpSpPr>
              <p:cNvPr id="3115" name="Group 45"/>
              <p:cNvGrpSpPr>
                <a:grpSpLocks/>
              </p:cNvGrpSpPr>
              <p:nvPr/>
            </p:nvGrpSpPr>
            <p:grpSpPr bwMode="auto">
              <a:xfrm>
                <a:off x="4324" y="1010"/>
                <a:ext cx="377" cy="330"/>
                <a:chOff x="4324" y="1010"/>
                <a:chExt cx="377" cy="330"/>
              </a:xfrm>
            </p:grpSpPr>
            <p:sp>
              <p:nvSpPr>
                <p:cNvPr id="3124" name="Rectangle 46"/>
                <p:cNvSpPr>
                  <a:spLocks noChangeArrowheads="1"/>
                </p:cNvSpPr>
                <p:nvPr/>
              </p:nvSpPr>
              <p:spPr bwMode="auto">
                <a:xfrm>
                  <a:off x="4324" y="1047"/>
                  <a:ext cx="293" cy="293"/>
                </a:xfrm>
                <a:prstGeom prst="rect">
                  <a:avLst/>
                </a:prstGeom>
                <a:solidFill>
                  <a:srgbClr val="008000"/>
                </a:solidFill>
                <a:ln w="4763">
                  <a:solidFill>
                    <a:srgbClr val="000000"/>
                  </a:solidFill>
                  <a:miter lim="800000"/>
                  <a:headEnd/>
                  <a:tailEnd/>
                </a:ln>
              </p:spPr>
              <p:txBody>
                <a:bodyPr/>
                <a:lstStyle/>
                <a:p>
                  <a:endParaRPr lang="en-US">
                    <a:latin typeface="+mj-lt"/>
                  </a:endParaRPr>
                </a:p>
              </p:txBody>
            </p:sp>
            <p:sp>
              <p:nvSpPr>
                <p:cNvPr id="3125" name="Freeform 47"/>
                <p:cNvSpPr>
                  <a:spLocks/>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008000"/>
                </a:solidFill>
                <a:ln w="4763">
                  <a:solidFill>
                    <a:srgbClr val="000000"/>
                  </a:solidFill>
                  <a:round/>
                  <a:headEnd/>
                  <a:tailEnd/>
                </a:ln>
              </p:spPr>
              <p:txBody>
                <a:bodyPr/>
                <a:lstStyle/>
                <a:p>
                  <a:endParaRPr lang="en-US">
                    <a:latin typeface="+mj-lt"/>
                  </a:endParaRPr>
                </a:p>
              </p:txBody>
            </p:sp>
            <p:sp>
              <p:nvSpPr>
                <p:cNvPr id="3126" name="Freeform 48"/>
                <p:cNvSpPr>
                  <a:spLocks/>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solidFill>
                  <a:srgbClr val="008000"/>
                </a:solidFill>
                <a:ln w="4763">
                  <a:solidFill>
                    <a:srgbClr val="000000"/>
                  </a:solidFill>
                  <a:round/>
                  <a:headEnd/>
                  <a:tailEnd/>
                </a:ln>
              </p:spPr>
              <p:txBody>
                <a:bodyPr/>
                <a:lstStyle/>
                <a:p>
                  <a:endParaRPr lang="en-US">
                    <a:latin typeface="+mj-lt"/>
                  </a:endParaRPr>
                </a:p>
              </p:txBody>
            </p:sp>
          </p:grpSp>
          <p:grpSp>
            <p:nvGrpSpPr>
              <p:cNvPr id="3116" name="Group 49"/>
              <p:cNvGrpSpPr>
                <a:grpSpLocks/>
              </p:cNvGrpSpPr>
              <p:nvPr/>
            </p:nvGrpSpPr>
            <p:grpSpPr bwMode="auto">
              <a:xfrm>
                <a:off x="4132" y="741"/>
                <a:ext cx="377" cy="317"/>
                <a:chOff x="4132" y="741"/>
                <a:chExt cx="377" cy="317"/>
              </a:xfrm>
            </p:grpSpPr>
            <p:sp>
              <p:nvSpPr>
                <p:cNvPr id="3121" name="Rectangle 50"/>
                <p:cNvSpPr>
                  <a:spLocks noChangeArrowheads="1"/>
                </p:cNvSpPr>
                <p:nvPr/>
              </p:nvSpPr>
              <p:spPr bwMode="auto">
                <a:xfrm>
                  <a:off x="4132" y="765"/>
                  <a:ext cx="293" cy="293"/>
                </a:xfrm>
                <a:prstGeom prst="rect">
                  <a:avLst/>
                </a:prstGeom>
                <a:solidFill>
                  <a:srgbClr val="FF0000"/>
                </a:solidFill>
                <a:ln w="4763">
                  <a:solidFill>
                    <a:srgbClr val="000000"/>
                  </a:solidFill>
                  <a:miter lim="800000"/>
                  <a:headEnd/>
                  <a:tailEnd/>
                </a:ln>
              </p:spPr>
              <p:txBody>
                <a:bodyPr/>
                <a:lstStyle/>
                <a:p>
                  <a:endParaRPr lang="en-US">
                    <a:latin typeface="+mj-lt"/>
                  </a:endParaRPr>
                </a:p>
              </p:txBody>
            </p:sp>
            <p:sp>
              <p:nvSpPr>
                <p:cNvPr id="3122" name="Freeform 51"/>
                <p:cNvSpPr>
                  <a:spLocks/>
                </p:cNvSpPr>
                <p:nvPr/>
              </p:nvSpPr>
              <p:spPr bwMode="auto">
                <a:xfrm>
                  <a:off x="4425" y="741"/>
                  <a:ext cx="84" cy="317"/>
                </a:xfrm>
                <a:custGeom>
                  <a:avLst/>
                  <a:gdLst>
                    <a:gd name="T0" fmla="*/ 0 w 84"/>
                    <a:gd name="T1" fmla="*/ 24 h 317"/>
                    <a:gd name="T2" fmla="*/ 0 w 84"/>
                    <a:gd name="T3" fmla="*/ 317 h 317"/>
                    <a:gd name="T4" fmla="*/ 84 w 84"/>
                    <a:gd name="T5" fmla="*/ 279 h 317"/>
                    <a:gd name="T6" fmla="*/ 84 w 84"/>
                    <a:gd name="T7" fmla="*/ 0 h 317"/>
                    <a:gd name="T8" fmla="*/ 0 w 84"/>
                    <a:gd name="T9" fmla="*/ 24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solidFill>
                  <a:srgbClr val="C00000"/>
                </a:solidFill>
                <a:ln w="4763">
                  <a:solidFill>
                    <a:srgbClr val="000000"/>
                  </a:solidFill>
                  <a:round/>
                  <a:headEnd/>
                  <a:tailEnd/>
                </a:ln>
              </p:spPr>
              <p:txBody>
                <a:bodyPr/>
                <a:lstStyle/>
                <a:p>
                  <a:endParaRPr lang="en-US">
                    <a:latin typeface="+mj-lt"/>
                  </a:endParaRPr>
                </a:p>
              </p:txBody>
            </p:sp>
            <p:sp>
              <p:nvSpPr>
                <p:cNvPr id="3123" name="Freeform 52"/>
                <p:cNvSpPr>
                  <a:spLocks/>
                </p:cNvSpPr>
                <p:nvPr/>
              </p:nvSpPr>
              <p:spPr bwMode="auto">
                <a:xfrm>
                  <a:off x="4132" y="741"/>
                  <a:ext cx="377" cy="24"/>
                </a:xfrm>
                <a:custGeom>
                  <a:avLst/>
                  <a:gdLst>
                    <a:gd name="T0" fmla="*/ 0 w 377"/>
                    <a:gd name="T1" fmla="*/ 24 h 24"/>
                    <a:gd name="T2" fmla="*/ 293 w 377"/>
                    <a:gd name="T3" fmla="*/ 24 h 24"/>
                    <a:gd name="T4" fmla="*/ 377 w 377"/>
                    <a:gd name="T5" fmla="*/ 0 h 24"/>
                    <a:gd name="T6" fmla="*/ 92 w 377"/>
                    <a:gd name="T7" fmla="*/ 0 h 24"/>
                    <a:gd name="T8" fmla="*/ 0 w 377"/>
                    <a:gd name="T9" fmla="*/ 24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solidFill>
                  <a:srgbClr val="FF4040"/>
                </a:solidFill>
                <a:ln w="4763">
                  <a:solidFill>
                    <a:srgbClr val="000000"/>
                  </a:solidFill>
                  <a:round/>
                  <a:headEnd/>
                  <a:tailEnd/>
                </a:ln>
              </p:spPr>
              <p:txBody>
                <a:bodyPr/>
                <a:lstStyle/>
                <a:p>
                  <a:endParaRPr lang="en-US">
                    <a:latin typeface="+mj-lt"/>
                  </a:endParaRPr>
                </a:p>
              </p:txBody>
            </p:sp>
          </p:grpSp>
          <p:grpSp>
            <p:nvGrpSpPr>
              <p:cNvPr id="3117" name="Group 53"/>
              <p:cNvGrpSpPr>
                <a:grpSpLocks/>
              </p:cNvGrpSpPr>
              <p:nvPr/>
            </p:nvGrpSpPr>
            <p:grpSpPr bwMode="auto">
              <a:xfrm>
                <a:off x="3946" y="429"/>
                <a:ext cx="377" cy="341"/>
                <a:chOff x="3946" y="429"/>
                <a:chExt cx="377" cy="341"/>
              </a:xfrm>
            </p:grpSpPr>
            <p:sp>
              <p:nvSpPr>
                <p:cNvPr id="3118" name="Rectangle 54"/>
                <p:cNvSpPr>
                  <a:spLocks noChangeArrowheads="1"/>
                </p:cNvSpPr>
                <p:nvPr/>
              </p:nvSpPr>
              <p:spPr bwMode="auto">
                <a:xfrm>
                  <a:off x="3946" y="476"/>
                  <a:ext cx="293" cy="294"/>
                </a:xfrm>
                <a:prstGeom prst="rect">
                  <a:avLst/>
                </a:prstGeom>
                <a:solidFill>
                  <a:srgbClr val="FF00FF"/>
                </a:solidFill>
                <a:ln w="4763">
                  <a:solidFill>
                    <a:srgbClr val="000000"/>
                  </a:solidFill>
                  <a:miter lim="800000"/>
                  <a:headEnd/>
                  <a:tailEnd/>
                </a:ln>
              </p:spPr>
              <p:txBody>
                <a:bodyPr/>
                <a:lstStyle/>
                <a:p>
                  <a:endParaRPr lang="en-US">
                    <a:latin typeface="+mj-lt"/>
                  </a:endParaRPr>
                </a:p>
              </p:txBody>
            </p:sp>
            <p:sp>
              <p:nvSpPr>
                <p:cNvPr id="3119" name="Freeform 55"/>
                <p:cNvSpPr>
                  <a:spLocks/>
                </p:cNvSpPr>
                <p:nvPr/>
              </p:nvSpPr>
              <p:spPr bwMode="auto">
                <a:xfrm>
                  <a:off x="4239" y="431"/>
                  <a:ext cx="83" cy="338"/>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solidFill>
                  <a:srgbClr val="800080"/>
                </a:solidFill>
                <a:ln w="4763">
                  <a:solidFill>
                    <a:srgbClr val="000000"/>
                  </a:solidFill>
                  <a:round/>
                  <a:headEnd/>
                  <a:tailEnd/>
                </a:ln>
              </p:spPr>
              <p:txBody>
                <a:bodyPr/>
                <a:lstStyle/>
                <a:p>
                  <a:endParaRPr lang="en-US">
                    <a:latin typeface="+mj-lt"/>
                  </a:endParaRPr>
                </a:p>
              </p:txBody>
            </p:sp>
            <p:sp>
              <p:nvSpPr>
                <p:cNvPr id="3120" name="Freeform 56"/>
                <p:cNvSpPr>
                  <a:spLocks/>
                </p:cNvSpPr>
                <p:nvPr/>
              </p:nvSpPr>
              <p:spPr bwMode="auto">
                <a:xfrm>
                  <a:off x="3946" y="429"/>
                  <a:ext cx="377" cy="47"/>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solidFill>
                  <a:srgbClr val="FF40FF"/>
                </a:solidFill>
                <a:ln w="4763">
                  <a:solidFill>
                    <a:srgbClr val="000000"/>
                  </a:solidFill>
                  <a:round/>
                  <a:headEnd/>
                  <a:tailEnd/>
                </a:ln>
              </p:spPr>
              <p:txBody>
                <a:bodyPr/>
                <a:lstStyle/>
                <a:p>
                  <a:endParaRPr lang="en-US">
                    <a:latin typeface="+mj-lt"/>
                  </a:endParaRPr>
                </a:p>
              </p:txBody>
            </p:sp>
          </p:grpSp>
        </p:grpSp>
        <p:sp>
          <p:nvSpPr>
            <p:cNvPr id="3085" name="Freeform 58"/>
            <p:cNvSpPr>
              <a:spLocks/>
            </p:cNvSpPr>
            <p:nvPr/>
          </p:nvSpPr>
          <p:spPr bwMode="auto">
            <a:xfrm rot="3117645">
              <a:off x="7123113" y="3562350"/>
              <a:ext cx="1652587" cy="2398713"/>
            </a:xfrm>
            <a:custGeom>
              <a:avLst/>
              <a:gdLst>
                <a:gd name="T0" fmla="*/ 43981 w 1503"/>
                <a:gd name="T1" fmla="*/ 110381 h 2021"/>
                <a:gd name="T2" fmla="*/ 134142 w 1503"/>
                <a:gd name="T3" fmla="*/ 68840 h 2021"/>
                <a:gd name="T4" fmla="*/ 225403 w 1503"/>
                <a:gd name="T5" fmla="*/ 36794 h 2021"/>
                <a:gd name="T6" fmla="*/ 317763 w 1503"/>
                <a:gd name="T7" fmla="*/ 14243 h 2021"/>
                <a:gd name="T8" fmla="*/ 410123 w 1503"/>
                <a:gd name="T9" fmla="*/ 2374 h 2021"/>
                <a:gd name="T10" fmla="*/ 502483 w 1503"/>
                <a:gd name="T11" fmla="*/ 0 h 2021"/>
                <a:gd name="T12" fmla="*/ 594843 w 1503"/>
                <a:gd name="T13" fmla="*/ 5934 h 2021"/>
                <a:gd name="T14" fmla="*/ 683905 w 1503"/>
                <a:gd name="T15" fmla="*/ 21364 h 2021"/>
                <a:gd name="T16" fmla="*/ 771867 w 1503"/>
                <a:gd name="T17" fmla="*/ 46289 h 2021"/>
                <a:gd name="T18" fmla="*/ 856530 w 1503"/>
                <a:gd name="T19" fmla="*/ 80709 h 2021"/>
                <a:gd name="T20" fmla="*/ 936796 w 1503"/>
                <a:gd name="T21" fmla="*/ 122250 h 2021"/>
                <a:gd name="T22" fmla="*/ 1013763 w 1503"/>
                <a:gd name="T23" fmla="*/ 173287 h 2021"/>
                <a:gd name="T24" fmla="*/ 1086331 w 1503"/>
                <a:gd name="T25" fmla="*/ 231444 h 2021"/>
                <a:gd name="T26" fmla="*/ 1152303 w 1503"/>
                <a:gd name="T27" fmla="*/ 299097 h 2021"/>
                <a:gd name="T28" fmla="*/ 1212777 w 1503"/>
                <a:gd name="T29" fmla="*/ 373872 h 2021"/>
                <a:gd name="T30" fmla="*/ 1265554 w 1503"/>
                <a:gd name="T31" fmla="*/ 455767 h 2021"/>
                <a:gd name="T32" fmla="*/ 1543734 w 1503"/>
                <a:gd name="T33" fmla="*/ 995804 h 2021"/>
                <a:gd name="T34" fmla="*/ 1575620 w 1503"/>
                <a:gd name="T35" fmla="*/ 1065831 h 2021"/>
                <a:gd name="T36" fmla="*/ 1603108 w 1503"/>
                <a:gd name="T37" fmla="*/ 1137045 h 2021"/>
                <a:gd name="T38" fmla="*/ 1623999 w 1503"/>
                <a:gd name="T39" fmla="*/ 1210632 h 2021"/>
                <a:gd name="T40" fmla="*/ 1639393 w 1503"/>
                <a:gd name="T41" fmla="*/ 1285407 h 2021"/>
                <a:gd name="T42" fmla="*/ 1649288 w 1503"/>
                <a:gd name="T43" fmla="*/ 1360181 h 2021"/>
                <a:gd name="T44" fmla="*/ 1652587 w 1503"/>
                <a:gd name="T45" fmla="*/ 1436142 h 2021"/>
                <a:gd name="T46" fmla="*/ 1651487 w 1503"/>
                <a:gd name="T47" fmla="*/ 1513290 h 2021"/>
                <a:gd name="T48" fmla="*/ 1644890 w 1503"/>
                <a:gd name="T49" fmla="*/ 1590438 h 2021"/>
                <a:gd name="T50" fmla="*/ 1632796 w 1503"/>
                <a:gd name="T51" fmla="*/ 1665213 h 2021"/>
                <a:gd name="T52" fmla="*/ 1615203 w 1503"/>
                <a:gd name="T53" fmla="*/ 1739987 h 2021"/>
                <a:gd name="T54" fmla="*/ 1592113 w 1503"/>
                <a:gd name="T55" fmla="*/ 1813574 h 2021"/>
                <a:gd name="T56" fmla="*/ 1563525 w 1503"/>
                <a:gd name="T57" fmla="*/ 1884788 h 2021"/>
                <a:gd name="T58" fmla="*/ 1530540 w 1503"/>
                <a:gd name="T59" fmla="*/ 1954815 h 2021"/>
                <a:gd name="T60" fmla="*/ 1490957 w 1503"/>
                <a:gd name="T61" fmla="*/ 2023655 h 2021"/>
                <a:gd name="T62" fmla="*/ 1448075 w 1503"/>
                <a:gd name="T63" fmla="*/ 2088934 h 2021"/>
                <a:gd name="T64" fmla="*/ 1398597 w 1503"/>
                <a:gd name="T65" fmla="*/ 2150652 h 2021"/>
                <a:gd name="T66" fmla="*/ 1014862 w 1503"/>
                <a:gd name="T67" fmla="*/ 2120980 h 2021"/>
                <a:gd name="T68" fmla="*/ 1144606 w 1503"/>
                <a:gd name="T69" fmla="*/ 1654531 h 2021"/>
                <a:gd name="T70" fmla="*/ 1217175 w 1503"/>
                <a:gd name="T71" fmla="*/ 1558392 h 2021"/>
                <a:gd name="T72" fmla="*/ 1277649 w 1503"/>
                <a:gd name="T73" fmla="*/ 1456319 h 2021"/>
                <a:gd name="T74" fmla="*/ 1326028 w 1503"/>
                <a:gd name="T75" fmla="*/ 1348312 h 2021"/>
                <a:gd name="T76" fmla="*/ 1363412 w 1503"/>
                <a:gd name="T77" fmla="*/ 1235557 h 2021"/>
                <a:gd name="T78" fmla="*/ 1387601 w 1503"/>
                <a:gd name="T79" fmla="*/ 1120428 h 2021"/>
                <a:gd name="T80" fmla="*/ 1398597 w 1503"/>
                <a:gd name="T81" fmla="*/ 1004112 h 2021"/>
                <a:gd name="T82" fmla="*/ 1396398 w 1503"/>
                <a:gd name="T83" fmla="*/ 885423 h 2021"/>
                <a:gd name="T84" fmla="*/ 1381004 w 1503"/>
                <a:gd name="T85" fmla="*/ 767921 h 2021"/>
                <a:gd name="T86" fmla="*/ 1352417 w 1503"/>
                <a:gd name="T87" fmla="*/ 740622 h 2021"/>
                <a:gd name="T88" fmla="*/ 1294142 w 1503"/>
                <a:gd name="T89" fmla="*/ 689586 h 2021"/>
                <a:gd name="T90" fmla="*/ 1231469 w 1503"/>
                <a:gd name="T91" fmla="*/ 643297 h 2021"/>
                <a:gd name="T92" fmla="*/ 1166597 w 1503"/>
                <a:gd name="T93" fmla="*/ 604129 h 2021"/>
                <a:gd name="T94" fmla="*/ 1099526 w 1503"/>
                <a:gd name="T95" fmla="*/ 570896 h 2021"/>
                <a:gd name="T96" fmla="*/ 1029156 w 1503"/>
                <a:gd name="T97" fmla="*/ 543598 h 2021"/>
                <a:gd name="T98" fmla="*/ 957687 w 1503"/>
                <a:gd name="T99" fmla="*/ 522233 h 2021"/>
                <a:gd name="T100" fmla="*/ 884019 w 1503"/>
                <a:gd name="T101" fmla="*/ 506804 h 2021"/>
                <a:gd name="T102" fmla="*/ 810350 w 1503"/>
                <a:gd name="T103" fmla="*/ 498496 h 2021"/>
                <a:gd name="T104" fmla="*/ 734483 w 1503"/>
                <a:gd name="T105" fmla="*/ 496122 h 2021"/>
                <a:gd name="T106" fmla="*/ 659715 w 1503"/>
                <a:gd name="T107" fmla="*/ 498496 h 2021"/>
                <a:gd name="T108" fmla="*/ 583848 w 1503"/>
                <a:gd name="T109" fmla="*/ 509178 h 2021"/>
                <a:gd name="T110" fmla="*/ 509080 w 1503"/>
                <a:gd name="T111" fmla="*/ 524607 h 2021"/>
                <a:gd name="T112" fmla="*/ 434313 w 1503"/>
                <a:gd name="T113" fmla="*/ 547158 h 2021"/>
                <a:gd name="T114" fmla="*/ 361744 w 1503"/>
                <a:gd name="T115" fmla="*/ 575644 h 2021"/>
                <a:gd name="T116" fmla="*/ 289175 w 1503"/>
                <a:gd name="T117" fmla="*/ 611251 h 2021"/>
                <a:gd name="T118" fmla="*/ 0 w 1503"/>
                <a:gd name="T119" fmla="*/ 135306 h 20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503"/>
                <a:gd name="T181" fmla="*/ 0 h 2021"/>
                <a:gd name="T182" fmla="*/ 1503 w 1503"/>
                <a:gd name="T183" fmla="*/ 2021 h 20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503" h="2021">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419" y="868"/>
                  </a:lnTo>
                  <a:lnTo>
                    <a:pt x="1433" y="898"/>
                  </a:lnTo>
                  <a:lnTo>
                    <a:pt x="1446" y="928"/>
                  </a:lnTo>
                  <a:lnTo>
                    <a:pt x="1458" y="958"/>
                  </a:lnTo>
                  <a:lnTo>
                    <a:pt x="1468" y="989"/>
                  </a:lnTo>
                  <a:lnTo>
                    <a:pt x="1477" y="1020"/>
                  </a:lnTo>
                  <a:lnTo>
                    <a:pt x="1484" y="1051"/>
                  </a:lnTo>
                  <a:lnTo>
                    <a:pt x="1491" y="1083"/>
                  </a:lnTo>
                  <a:lnTo>
                    <a:pt x="1496" y="1115"/>
                  </a:lnTo>
                  <a:lnTo>
                    <a:pt x="1500" y="1146"/>
                  </a:lnTo>
                  <a:lnTo>
                    <a:pt x="1502" y="1178"/>
                  </a:lnTo>
                  <a:lnTo>
                    <a:pt x="1503" y="1210"/>
                  </a:lnTo>
                  <a:lnTo>
                    <a:pt x="1503" y="1242"/>
                  </a:lnTo>
                  <a:lnTo>
                    <a:pt x="1502" y="1275"/>
                  </a:lnTo>
                  <a:lnTo>
                    <a:pt x="1500" y="1307"/>
                  </a:lnTo>
                  <a:lnTo>
                    <a:pt x="1496" y="1340"/>
                  </a:lnTo>
                  <a:lnTo>
                    <a:pt x="1491" y="1371"/>
                  </a:lnTo>
                  <a:lnTo>
                    <a:pt x="1485" y="1403"/>
                  </a:lnTo>
                  <a:lnTo>
                    <a:pt x="1477" y="1435"/>
                  </a:lnTo>
                  <a:lnTo>
                    <a:pt x="1469" y="1466"/>
                  </a:lnTo>
                  <a:lnTo>
                    <a:pt x="1459" y="1497"/>
                  </a:lnTo>
                  <a:lnTo>
                    <a:pt x="1448" y="1528"/>
                  </a:lnTo>
                  <a:lnTo>
                    <a:pt x="1436" y="1558"/>
                  </a:lnTo>
                  <a:lnTo>
                    <a:pt x="1422" y="1588"/>
                  </a:lnTo>
                  <a:lnTo>
                    <a:pt x="1408" y="1618"/>
                  </a:lnTo>
                  <a:lnTo>
                    <a:pt x="1392" y="1647"/>
                  </a:lnTo>
                  <a:lnTo>
                    <a:pt x="1375" y="1676"/>
                  </a:lnTo>
                  <a:lnTo>
                    <a:pt x="1356" y="1705"/>
                  </a:lnTo>
                  <a:lnTo>
                    <a:pt x="1337" y="1732"/>
                  </a:lnTo>
                  <a:lnTo>
                    <a:pt x="1317" y="1760"/>
                  </a:lnTo>
                  <a:lnTo>
                    <a:pt x="1295" y="1786"/>
                  </a:lnTo>
                  <a:lnTo>
                    <a:pt x="1272" y="1812"/>
                  </a:lnTo>
                  <a:lnTo>
                    <a:pt x="1387" y="2021"/>
                  </a:lnTo>
                  <a:lnTo>
                    <a:pt x="923" y="1787"/>
                  </a:lnTo>
                  <a:lnTo>
                    <a:pt x="926" y="1184"/>
                  </a:lnTo>
                  <a:lnTo>
                    <a:pt x="1041" y="1394"/>
                  </a:lnTo>
                  <a:lnTo>
                    <a:pt x="1075" y="1355"/>
                  </a:lnTo>
                  <a:lnTo>
                    <a:pt x="1107" y="1313"/>
                  </a:lnTo>
                  <a:lnTo>
                    <a:pt x="1136" y="1270"/>
                  </a:lnTo>
                  <a:lnTo>
                    <a:pt x="1162" y="1227"/>
                  </a:lnTo>
                  <a:lnTo>
                    <a:pt x="1186" y="1182"/>
                  </a:lnTo>
                  <a:lnTo>
                    <a:pt x="1206" y="1136"/>
                  </a:lnTo>
                  <a:lnTo>
                    <a:pt x="1224" y="1089"/>
                  </a:lnTo>
                  <a:lnTo>
                    <a:pt x="1240" y="1041"/>
                  </a:lnTo>
                  <a:lnTo>
                    <a:pt x="1252" y="993"/>
                  </a:lnTo>
                  <a:lnTo>
                    <a:pt x="1262" y="944"/>
                  </a:lnTo>
                  <a:lnTo>
                    <a:pt x="1268" y="895"/>
                  </a:lnTo>
                  <a:lnTo>
                    <a:pt x="1272" y="846"/>
                  </a:lnTo>
                  <a:lnTo>
                    <a:pt x="1272" y="796"/>
                  </a:lnTo>
                  <a:lnTo>
                    <a:pt x="1270" y="746"/>
                  </a:lnTo>
                  <a:lnTo>
                    <a:pt x="1265" y="696"/>
                  </a:lnTo>
                  <a:lnTo>
                    <a:pt x="1256" y="647"/>
                  </a:lnTo>
                  <a:lnTo>
                    <a:pt x="1230" y="624"/>
                  </a:lnTo>
                  <a:lnTo>
                    <a:pt x="1204" y="601"/>
                  </a:lnTo>
                  <a:lnTo>
                    <a:pt x="1177" y="581"/>
                  </a:lnTo>
                  <a:lnTo>
                    <a:pt x="1149" y="561"/>
                  </a:lnTo>
                  <a:lnTo>
                    <a:pt x="1120" y="542"/>
                  </a:lnTo>
                  <a:lnTo>
                    <a:pt x="1091" y="525"/>
                  </a:lnTo>
                  <a:lnTo>
                    <a:pt x="1061" y="509"/>
                  </a:lnTo>
                  <a:lnTo>
                    <a:pt x="1031" y="495"/>
                  </a:lnTo>
                  <a:lnTo>
                    <a:pt x="1000" y="481"/>
                  </a:lnTo>
                  <a:lnTo>
                    <a:pt x="968" y="469"/>
                  </a:lnTo>
                  <a:lnTo>
                    <a:pt x="936" y="458"/>
                  </a:lnTo>
                  <a:lnTo>
                    <a:pt x="904" y="449"/>
                  </a:lnTo>
                  <a:lnTo>
                    <a:pt x="871" y="440"/>
                  </a:lnTo>
                  <a:lnTo>
                    <a:pt x="838" y="433"/>
                  </a:lnTo>
                  <a:lnTo>
                    <a:pt x="804" y="427"/>
                  </a:lnTo>
                  <a:lnTo>
                    <a:pt x="771" y="423"/>
                  </a:lnTo>
                  <a:lnTo>
                    <a:pt x="737" y="420"/>
                  </a:lnTo>
                  <a:lnTo>
                    <a:pt x="703" y="418"/>
                  </a:lnTo>
                  <a:lnTo>
                    <a:pt x="668" y="418"/>
                  </a:lnTo>
                  <a:lnTo>
                    <a:pt x="634" y="418"/>
                  </a:lnTo>
                  <a:lnTo>
                    <a:pt x="600" y="420"/>
                  </a:lnTo>
                  <a:lnTo>
                    <a:pt x="565" y="424"/>
                  </a:lnTo>
                  <a:lnTo>
                    <a:pt x="531" y="429"/>
                  </a:lnTo>
                  <a:lnTo>
                    <a:pt x="497" y="435"/>
                  </a:lnTo>
                  <a:lnTo>
                    <a:pt x="463" y="442"/>
                  </a:lnTo>
                  <a:lnTo>
                    <a:pt x="429" y="451"/>
                  </a:lnTo>
                  <a:lnTo>
                    <a:pt x="395" y="461"/>
                  </a:lnTo>
                  <a:lnTo>
                    <a:pt x="362" y="472"/>
                  </a:lnTo>
                  <a:lnTo>
                    <a:pt x="329" y="485"/>
                  </a:lnTo>
                  <a:lnTo>
                    <a:pt x="296" y="500"/>
                  </a:lnTo>
                  <a:lnTo>
                    <a:pt x="263" y="515"/>
                  </a:lnTo>
                  <a:lnTo>
                    <a:pt x="231" y="532"/>
                  </a:lnTo>
                  <a:lnTo>
                    <a:pt x="0" y="114"/>
                  </a:lnTo>
                  <a:close/>
                </a:path>
              </a:pathLst>
            </a:custGeom>
            <a:solidFill>
              <a:srgbClr val="FFFFFF"/>
            </a:solidFill>
            <a:ln w="9525">
              <a:noFill/>
              <a:round/>
              <a:headEnd/>
              <a:tailEnd/>
            </a:ln>
          </p:spPr>
          <p:txBody>
            <a:bodyPr/>
            <a:lstStyle/>
            <a:p>
              <a:endParaRPr lang="en-US">
                <a:latin typeface="+mj-lt"/>
              </a:endParaRPr>
            </a:p>
          </p:txBody>
        </p:sp>
        <p:sp>
          <p:nvSpPr>
            <p:cNvPr id="3086" name="Freeform 59"/>
            <p:cNvSpPr>
              <a:spLocks/>
            </p:cNvSpPr>
            <p:nvPr/>
          </p:nvSpPr>
          <p:spPr bwMode="auto">
            <a:xfrm rot="3117645">
              <a:off x="7693025" y="3819526"/>
              <a:ext cx="1544637" cy="995362"/>
            </a:xfrm>
            <a:custGeom>
              <a:avLst/>
              <a:gdLst>
                <a:gd name="T0" fmla="*/ 44007 w 1404"/>
                <a:gd name="T1" fmla="*/ 110332 h 839"/>
                <a:gd name="T2" fmla="*/ 134221 w 1404"/>
                <a:gd name="T3" fmla="*/ 68809 h 839"/>
                <a:gd name="T4" fmla="*/ 225535 w 1404"/>
                <a:gd name="T5" fmla="*/ 36777 h 839"/>
                <a:gd name="T6" fmla="*/ 317949 w 1404"/>
                <a:gd name="T7" fmla="*/ 14236 h 839"/>
                <a:gd name="T8" fmla="*/ 410363 w 1404"/>
                <a:gd name="T9" fmla="*/ 2373 h 839"/>
                <a:gd name="T10" fmla="*/ 502777 w 1404"/>
                <a:gd name="T11" fmla="*/ 0 h 839"/>
                <a:gd name="T12" fmla="*/ 595191 w 1404"/>
                <a:gd name="T13" fmla="*/ 5932 h 839"/>
                <a:gd name="T14" fmla="*/ 684305 w 1404"/>
                <a:gd name="T15" fmla="*/ 21355 h 839"/>
                <a:gd name="T16" fmla="*/ 772318 w 1404"/>
                <a:gd name="T17" fmla="*/ 46268 h 839"/>
                <a:gd name="T18" fmla="*/ 857031 w 1404"/>
                <a:gd name="T19" fmla="*/ 80673 h 839"/>
                <a:gd name="T20" fmla="*/ 937344 w 1404"/>
                <a:gd name="T21" fmla="*/ 122196 h 839"/>
                <a:gd name="T22" fmla="*/ 1014356 w 1404"/>
                <a:gd name="T23" fmla="*/ 173210 h 839"/>
                <a:gd name="T24" fmla="*/ 1086967 w 1404"/>
                <a:gd name="T25" fmla="*/ 231342 h 839"/>
                <a:gd name="T26" fmla="*/ 1152977 w 1404"/>
                <a:gd name="T27" fmla="*/ 298964 h 839"/>
                <a:gd name="T28" fmla="*/ 1213486 w 1404"/>
                <a:gd name="T29" fmla="*/ 373706 h 839"/>
                <a:gd name="T30" fmla="*/ 1266294 w 1404"/>
                <a:gd name="T31" fmla="*/ 455565 h 839"/>
                <a:gd name="T32" fmla="*/ 1544637 w 1404"/>
                <a:gd name="T33" fmla="*/ 995362 h 839"/>
                <a:gd name="T34" fmla="*/ 1495129 w 1404"/>
                <a:gd name="T35" fmla="*/ 908757 h 839"/>
                <a:gd name="T36" fmla="*/ 1437921 w 1404"/>
                <a:gd name="T37" fmla="*/ 830457 h 839"/>
                <a:gd name="T38" fmla="*/ 1374111 w 1404"/>
                <a:gd name="T39" fmla="*/ 760461 h 839"/>
                <a:gd name="T40" fmla="*/ 1304800 w 1404"/>
                <a:gd name="T41" fmla="*/ 697584 h 839"/>
                <a:gd name="T42" fmla="*/ 1231089 w 1404"/>
                <a:gd name="T43" fmla="*/ 641825 h 839"/>
                <a:gd name="T44" fmla="*/ 1151877 w 1404"/>
                <a:gd name="T45" fmla="*/ 595556 h 839"/>
                <a:gd name="T46" fmla="*/ 1069364 w 1404"/>
                <a:gd name="T47" fmla="*/ 557593 h 839"/>
                <a:gd name="T48" fmla="*/ 982451 w 1404"/>
                <a:gd name="T49" fmla="*/ 529120 h 839"/>
                <a:gd name="T50" fmla="*/ 894437 w 1404"/>
                <a:gd name="T51" fmla="*/ 508951 h 839"/>
                <a:gd name="T52" fmla="*/ 803123 w 1404"/>
                <a:gd name="T53" fmla="*/ 497088 h 839"/>
                <a:gd name="T54" fmla="*/ 710709 w 1404"/>
                <a:gd name="T55" fmla="*/ 495901 h 839"/>
                <a:gd name="T56" fmla="*/ 618295 w 1404"/>
                <a:gd name="T57" fmla="*/ 503020 h 839"/>
                <a:gd name="T58" fmla="*/ 525881 w 1404"/>
                <a:gd name="T59" fmla="*/ 519629 h 839"/>
                <a:gd name="T60" fmla="*/ 433466 w 1404"/>
                <a:gd name="T61" fmla="*/ 546915 h 839"/>
                <a:gd name="T62" fmla="*/ 343253 w 1404"/>
                <a:gd name="T63" fmla="*/ 583693 h 839"/>
                <a:gd name="T64" fmla="*/ 254139 w 1404"/>
                <a:gd name="T65" fmla="*/ 631147 h 83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04"/>
                <a:gd name="T100" fmla="*/ 0 h 839"/>
                <a:gd name="T101" fmla="*/ 1404 w 1404"/>
                <a:gd name="T102" fmla="*/ 839 h 83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04" h="839">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382" y="802"/>
                  </a:lnTo>
                  <a:lnTo>
                    <a:pt x="1359" y="766"/>
                  </a:lnTo>
                  <a:lnTo>
                    <a:pt x="1334" y="733"/>
                  </a:lnTo>
                  <a:lnTo>
                    <a:pt x="1307" y="700"/>
                  </a:lnTo>
                  <a:lnTo>
                    <a:pt x="1279" y="670"/>
                  </a:lnTo>
                  <a:lnTo>
                    <a:pt x="1249" y="641"/>
                  </a:lnTo>
                  <a:lnTo>
                    <a:pt x="1219" y="613"/>
                  </a:lnTo>
                  <a:lnTo>
                    <a:pt x="1186" y="588"/>
                  </a:lnTo>
                  <a:lnTo>
                    <a:pt x="1153" y="564"/>
                  </a:lnTo>
                  <a:lnTo>
                    <a:pt x="1119" y="541"/>
                  </a:lnTo>
                  <a:lnTo>
                    <a:pt x="1083" y="521"/>
                  </a:lnTo>
                  <a:lnTo>
                    <a:pt x="1047" y="502"/>
                  </a:lnTo>
                  <a:lnTo>
                    <a:pt x="1010" y="486"/>
                  </a:lnTo>
                  <a:lnTo>
                    <a:pt x="972" y="470"/>
                  </a:lnTo>
                  <a:lnTo>
                    <a:pt x="933" y="457"/>
                  </a:lnTo>
                  <a:lnTo>
                    <a:pt x="893" y="446"/>
                  </a:lnTo>
                  <a:lnTo>
                    <a:pt x="853" y="436"/>
                  </a:lnTo>
                  <a:lnTo>
                    <a:pt x="813" y="429"/>
                  </a:lnTo>
                  <a:lnTo>
                    <a:pt x="772" y="423"/>
                  </a:lnTo>
                  <a:lnTo>
                    <a:pt x="730" y="419"/>
                  </a:lnTo>
                  <a:lnTo>
                    <a:pt x="688" y="418"/>
                  </a:lnTo>
                  <a:lnTo>
                    <a:pt x="646" y="418"/>
                  </a:lnTo>
                  <a:lnTo>
                    <a:pt x="604" y="420"/>
                  </a:lnTo>
                  <a:lnTo>
                    <a:pt x="562" y="424"/>
                  </a:lnTo>
                  <a:lnTo>
                    <a:pt x="520" y="430"/>
                  </a:lnTo>
                  <a:lnTo>
                    <a:pt x="478" y="438"/>
                  </a:lnTo>
                  <a:lnTo>
                    <a:pt x="436" y="449"/>
                  </a:lnTo>
                  <a:lnTo>
                    <a:pt x="394" y="461"/>
                  </a:lnTo>
                  <a:lnTo>
                    <a:pt x="353" y="476"/>
                  </a:lnTo>
                  <a:lnTo>
                    <a:pt x="312" y="492"/>
                  </a:lnTo>
                  <a:lnTo>
                    <a:pt x="271" y="511"/>
                  </a:lnTo>
                  <a:lnTo>
                    <a:pt x="231" y="532"/>
                  </a:lnTo>
                  <a:lnTo>
                    <a:pt x="0" y="114"/>
                  </a:lnTo>
                  <a:close/>
                </a:path>
              </a:pathLst>
            </a:custGeom>
            <a:solidFill>
              <a:srgbClr val="CDCDCD"/>
            </a:solidFill>
            <a:ln w="9525">
              <a:noFill/>
              <a:round/>
              <a:headEnd/>
              <a:tailEnd/>
            </a:ln>
          </p:spPr>
          <p:txBody>
            <a:bodyPr/>
            <a:lstStyle/>
            <a:p>
              <a:endParaRPr lang="en-US">
                <a:latin typeface="+mj-lt"/>
              </a:endParaRPr>
            </a:p>
          </p:txBody>
        </p:sp>
        <p:sp>
          <p:nvSpPr>
            <p:cNvPr id="3087" name="Freeform 60"/>
            <p:cNvSpPr>
              <a:spLocks/>
            </p:cNvSpPr>
            <p:nvPr/>
          </p:nvSpPr>
          <p:spPr bwMode="auto">
            <a:xfrm rot="3117645">
              <a:off x="7123113" y="3571875"/>
              <a:ext cx="1652587" cy="2398713"/>
            </a:xfrm>
            <a:custGeom>
              <a:avLst/>
              <a:gdLst>
                <a:gd name="T0" fmla="*/ 43981 w 1503"/>
                <a:gd name="T1" fmla="*/ 110381 h 2021"/>
                <a:gd name="T2" fmla="*/ 134142 w 1503"/>
                <a:gd name="T3" fmla="*/ 68840 h 2021"/>
                <a:gd name="T4" fmla="*/ 225403 w 1503"/>
                <a:gd name="T5" fmla="*/ 36794 h 2021"/>
                <a:gd name="T6" fmla="*/ 317763 w 1503"/>
                <a:gd name="T7" fmla="*/ 14243 h 2021"/>
                <a:gd name="T8" fmla="*/ 410123 w 1503"/>
                <a:gd name="T9" fmla="*/ 2374 h 2021"/>
                <a:gd name="T10" fmla="*/ 502483 w 1503"/>
                <a:gd name="T11" fmla="*/ 0 h 2021"/>
                <a:gd name="T12" fmla="*/ 594843 w 1503"/>
                <a:gd name="T13" fmla="*/ 5934 h 2021"/>
                <a:gd name="T14" fmla="*/ 683905 w 1503"/>
                <a:gd name="T15" fmla="*/ 21364 h 2021"/>
                <a:gd name="T16" fmla="*/ 771867 w 1503"/>
                <a:gd name="T17" fmla="*/ 46289 h 2021"/>
                <a:gd name="T18" fmla="*/ 856530 w 1503"/>
                <a:gd name="T19" fmla="*/ 80709 h 2021"/>
                <a:gd name="T20" fmla="*/ 936796 w 1503"/>
                <a:gd name="T21" fmla="*/ 122250 h 2021"/>
                <a:gd name="T22" fmla="*/ 1013763 w 1503"/>
                <a:gd name="T23" fmla="*/ 173287 h 2021"/>
                <a:gd name="T24" fmla="*/ 1086331 w 1503"/>
                <a:gd name="T25" fmla="*/ 231444 h 2021"/>
                <a:gd name="T26" fmla="*/ 1152303 w 1503"/>
                <a:gd name="T27" fmla="*/ 299097 h 2021"/>
                <a:gd name="T28" fmla="*/ 1212777 w 1503"/>
                <a:gd name="T29" fmla="*/ 373872 h 2021"/>
                <a:gd name="T30" fmla="*/ 1265554 w 1503"/>
                <a:gd name="T31" fmla="*/ 455767 h 2021"/>
                <a:gd name="T32" fmla="*/ 1543734 w 1503"/>
                <a:gd name="T33" fmla="*/ 995804 h 2021"/>
                <a:gd name="T34" fmla="*/ 1575620 w 1503"/>
                <a:gd name="T35" fmla="*/ 1065831 h 2021"/>
                <a:gd name="T36" fmla="*/ 1603108 w 1503"/>
                <a:gd name="T37" fmla="*/ 1137045 h 2021"/>
                <a:gd name="T38" fmla="*/ 1623999 w 1503"/>
                <a:gd name="T39" fmla="*/ 1210632 h 2021"/>
                <a:gd name="T40" fmla="*/ 1639393 w 1503"/>
                <a:gd name="T41" fmla="*/ 1285407 h 2021"/>
                <a:gd name="T42" fmla="*/ 1649288 w 1503"/>
                <a:gd name="T43" fmla="*/ 1360181 h 2021"/>
                <a:gd name="T44" fmla="*/ 1652587 w 1503"/>
                <a:gd name="T45" fmla="*/ 1436142 h 2021"/>
                <a:gd name="T46" fmla="*/ 1651487 w 1503"/>
                <a:gd name="T47" fmla="*/ 1513290 h 2021"/>
                <a:gd name="T48" fmla="*/ 1644890 w 1503"/>
                <a:gd name="T49" fmla="*/ 1590438 h 2021"/>
                <a:gd name="T50" fmla="*/ 1632796 w 1503"/>
                <a:gd name="T51" fmla="*/ 1665213 h 2021"/>
                <a:gd name="T52" fmla="*/ 1615203 w 1503"/>
                <a:gd name="T53" fmla="*/ 1739987 h 2021"/>
                <a:gd name="T54" fmla="*/ 1592113 w 1503"/>
                <a:gd name="T55" fmla="*/ 1813574 h 2021"/>
                <a:gd name="T56" fmla="*/ 1563525 w 1503"/>
                <a:gd name="T57" fmla="*/ 1884788 h 2021"/>
                <a:gd name="T58" fmla="*/ 1530540 w 1503"/>
                <a:gd name="T59" fmla="*/ 1954815 h 2021"/>
                <a:gd name="T60" fmla="*/ 1490957 w 1503"/>
                <a:gd name="T61" fmla="*/ 2023655 h 2021"/>
                <a:gd name="T62" fmla="*/ 1448075 w 1503"/>
                <a:gd name="T63" fmla="*/ 2088934 h 2021"/>
                <a:gd name="T64" fmla="*/ 1398597 w 1503"/>
                <a:gd name="T65" fmla="*/ 2150652 h 2021"/>
                <a:gd name="T66" fmla="*/ 1014862 w 1503"/>
                <a:gd name="T67" fmla="*/ 2120980 h 2021"/>
                <a:gd name="T68" fmla="*/ 1144606 w 1503"/>
                <a:gd name="T69" fmla="*/ 1654531 h 2021"/>
                <a:gd name="T70" fmla="*/ 1217175 w 1503"/>
                <a:gd name="T71" fmla="*/ 1558392 h 2021"/>
                <a:gd name="T72" fmla="*/ 1277649 w 1503"/>
                <a:gd name="T73" fmla="*/ 1456319 h 2021"/>
                <a:gd name="T74" fmla="*/ 1326028 w 1503"/>
                <a:gd name="T75" fmla="*/ 1348312 h 2021"/>
                <a:gd name="T76" fmla="*/ 1363412 w 1503"/>
                <a:gd name="T77" fmla="*/ 1235557 h 2021"/>
                <a:gd name="T78" fmla="*/ 1387601 w 1503"/>
                <a:gd name="T79" fmla="*/ 1120428 h 2021"/>
                <a:gd name="T80" fmla="*/ 1398597 w 1503"/>
                <a:gd name="T81" fmla="*/ 1004112 h 2021"/>
                <a:gd name="T82" fmla="*/ 1396398 w 1503"/>
                <a:gd name="T83" fmla="*/ 885423 h 2021"/>
                <a:gd name="T84" fmla="*/ 1381004 w 1503"/>
                <a:gd name="T85" fmla="*/ 767921 h 2021"/>
                <a:gd name="T86" fmla="*/ 1352417 w 1503"/>
                <a:gd name="T87" fmla="*/ 740622 h 2021"/>
                <a:gd name="T88" fmla="*/ 1294142 w 1503"/>
                <a:gd name="T89" fmla="*/ 689586 h 2021"/>
                <a:gd name="T90" fmla="*/ 1231469 w 1503"/>
                <a:gd name="T91" fmla="*/ 643297 h 2021"/>
                <a:gd name="T92" fmla="*/ 1166597 w 1503"/>
                <a:gd name="T93" fmla="*/ 604129 h 2021"/>
                <a:gd name="T94" fmla="*/ 1099526 w 1503"/>
                <a:gd name="T95" fmla="*/ 570896 h 2021"/>
                <a:gd name="T96" fmla="*/ 1029156 w 1503"/>
                <a:gd name="T97" fmla="*/ 543598 h 2021"/>
                <a:gd name="T98" fmla="*/ 957687 w 1503"/>
                <a:gd name="T99" fmla="*/ 522233 h 2021"/>
                <a:gd name="T100" fmla="*/ 884019 w 1503"/>
                <a:gd name="T101" fmla="*/ 506804 h 2021"/>
                <a:gd name="T102" fmla="*/ 810350 w 1503"/>
                <a:gd name="T103" fmla="*/ 498496 h 2021"/>
                <a:gd name="T104" fmla="*/ 734483 w 1503"/>
                <a:gd name="T105" fmla="*/ 496122 h 2021"/>
                <a:gd name="T106" fmla="*/ 659715 w 1503"/>
                <a:gd name="T107" fmla="*/ 498496 h 2021"/>
                <a:gd name="T108" fmla="*/ 583848 w 1503"/>
                <a:gd name="T109" fmla="*/ 509178 h 2021"/>
                <a:gd name="T110" fmla="*/ 509080 w 1503"/>
                <a:gd name="T111" fmla="*/ 524607 h 2021"/>
                <a:gd name="T112" fmla="*/ 434313 w 1503"/>
                <a:gd name="T113" fmla="*/ 547158 h 2021"/>
                <a:gd name="T114" fmla="*/ 361744 w 1503"/>
                <a:gd name="T115" fmla="*/ 575644 h 2021"/>
                <a:gd name="T116" fmla="*/ 289175 w 1503"/>
                <a:gd name="T117" fmla="*/ 611251 h 2021"/>
                <a:gd name="T118" fmla="*/ 0 w 1503"/>
                <a:gd name="T119" fmla="*/ 135306 h 20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503"/>
                <a:gd name="T181" fmla="*/ 0 h 2021"/>
                <a:gd name="T182" fmla="*/ 1503 w 1503"/>
                <a:gd name="T183" fmla="*/ 2021 h 20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503" h="2021">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419" y="868"/>
                  </a:lnTo>
                  <a:lnTo>
                    <a:pt x="1433" y="898"/>
                  </a:lnTo>
                  <a:lnTo>
                    <a:pt x="1446" y="928"/>
                  </a:lnTo>
                  <a:lnTo>
                    <a:pt x="1458" y="958"/>
                  </a:lnTo>
                  <a:lnTo>
                    <a:pt x="1468" y="989"/>
                  </a:lnTo>
                  <a:lnTo>
                    <a:pt x="1477" y="1020"/>
                  </a:lnTo>
                  <a:lnTo>
                    <a:pt x="1484" y="1051"/>
                  </a:lnTo>
                  <a:lnTo>
                    <a:pt x="1491" y="1083"/>
                  </a:lnTo>
                  <a:lnTo>
                    <a:pt x="1496" y="1115"/>
                  </a:lnTo>
                  <a:lnTo>
                    <a:pt x="1500" y="1146"/>
                  </a:lnTo>
                  <a:lnTo>
                    <a:pt x="1502" y="1178"/>
                  </a:lnTo>
                  <a:lnTo>
                    <a:pt x="1503" y="1210"/>
                  </a:lnTo>
                  <a:lnTo>
                    <a:pt x="1503" y="1242"/>
                  </a:lnTo>
                  <a:lnTo>
                    <a:pt x="1502" y="1275"/>
                  </a:lnTo>
                  <a:lnTo>
                    <a:pt x="1500" y="1307"/>
                  </a:lnTo>
                  <a:lnTo>
                    <a:pt x="1496" y="1340"/>
                  </a:lnTo>
                  <a:lnTo>
                    <a:pt x="1491" y="1371"/>
                  </a:lnTo>
                  <a:lnTo>
                    <a:pt x="1485" y="1403"/>
                  </a:lnTo>
                  <a:lnTo>
                    <a:pt x="1477" y="1435"/>
                  </a:lnTo>
                  <a:lnTo>
                    <a:pt x="1469" y="1466"/>
                  </a:lnTo>
                  <a:lnTo>
                    <a:pt x="1459" y="1497"/>
                  </a:lnTo>
                  <a:lnTo>
                    <a:pt x="1448" y="1528"/>
                  </a:lnTo>
                  <a:lnTo>
                    <a:pt x="1436" y="1558"/>
                  </a:lnTo>
                  <a:lnTo>
                    <a:pt x="1422" y="1588"/>
                  </a:lnTo>
                  <a:lnTo>
                    <a:pt x="1408" y="1618"/>
                  </a:lnTo>
                  <a:lnTo>
                    <a:pt x="1392" y="1647"/>
                  </a:lnTo>
                  <a:lnTo>
                    <a:pt x="1375" y="1676"/>
                  </a:lnTo>
                  <a:lnTo>
                    <a:pt x="1356" y="1705"/>
                  </a:lnTo>
                  <a:lnTo>
                    <a:pt x="1337" y="1732"/>
                  </a:lnTo>
                  <a:lnTo>
                    <a:pt x="1317" y="1760"/>
                  </a:lnTo>
                  <a:lnTo>
                    <a:pt x="1295" y="1786"/>
                  </a:lnTo>
                  <a:lnTo>
                    <a:pt x="1272" y="1812"/>
                  </a:lnTo>
                  <a:lnTo>
                    <a:pt x="1387" y="2021"/>
                  </a:lnTo>
                  <a:lnTo>
                    <a:pt x="923" y="1787"/>
                  </a:lnTo>
                  <a:lnTo>
                    <a:pt x="926" y="1184"/>
                  </a:lnTo>
                  <a:lnTo>
                    <a:pt x="1041" y="1394"/>
                  </a:lnTo>
                  <a:lnTo>
                    <a:pt x="1075" y="1355"/>
                  </a:lnTo>
                  <a:lnTo>
                    <a:pt x="1107" y="1313"/>
                  </a:lnTo>
                  <a:lnTo>
                    <a:pt x="1136" y="1270"/>
                  </a:lnTo>
                  <a:lnTo>
                    <a:pt x="1162" y="1227"/>
                  </a:lnTo>
                  <a:lnTo>
                    <a:pt x="1186" y="1182"/>
                  </a:lnTo>
                  <a:lnTo>
                    <a:pt x="1206" y="1136"/>
                  </a:lnTo>
                  <a:lnTo>
                    <a:pt x="1224" y="1089"/>
                  </a:lnTo>
                  <a:lnTo>
                    <a:pt x="1240" y="1041"/>
                  </a:lnTo>
                  <a:lnTo>
                    <a:pt x="1252" y="993"/>
                  </a:lnTo>
                  <a:lnTo>
                    <a:pt x="1262" y="944"/>
                  </a:lnTo>
                  <a:lnTo>
                    <a:pt x="1268" y="895"/>
                  </a:lnTo>
                  <a:lnTo>
                    <a:pt x="1272" y="846"/>
                  </a:lnTo>
                  <a:lnTo>
                    <a:pt x="1272" y="796"/>
                  </a:lnTo>
                  <a:lnTo>
                    <a:pt x="1270" y="746"/>
                  </a:lnTo>
                  <a:lnTo>
                    <a:pt x="1265" y="696"/>
                  </a:lnTo>
                  <a:lnTo>
                    <a:pt x="1256" y="647"/>
                  </a:lnTo>
                  <a:lnTo>
                    <a:pt x="1230" y="624"/>
                  </a:lnTo>
                  <a:lnTo>
                    <a:pt x="1204" y="601"/>
                  </a:lnTo>
                  <a:lnTo>
                    <a:pt x="1177" y="581"/>
                  </a:lnTo>
                  <a:lnTo>
                    <a:pt x="1149" y="561"/>
                  </a:lnTo>
                  <a:lnTo>
                    <a:pt x="1120" y="542"/>
                  </a:lnTo>
                  <a:lnTo>
                    <a:pt x="1091" y="525"/>
                  </a:lnTo>
                  <a:lnTo>
                    <a:pt x="1061" y="509"/>
                  </a:lnTo>
                  <a:lnTo>
                    <a:pt x="1031" y="495"/>
                  </a:lnTo>
                  <a:lnTo>
                    <a:pt x="1000" y="481"/>
                  </a:lnTo>
                  <a:lnTo>
                    <a:pt x="968" y="469"/>
                  </a:lnTo>
                  <a:lnTo>
                    <a:pt x="936" y="458"/>
                  </a:lnTo>
                  <a:lnTo>
                    <a:pt x="904" y="449"/>
                  </a:lnTo>
                  <a:lnTo>
                    <a:pt x="871" y="440"/>
                  </a:lnTo>
                  <a:lnTo>
                    <a:pt x="838" y="433"/>
                  </a:lnTo>
                  <a:lnTo>
                    <a:pt x="804" y="427"/>
                  </a:lnTo>
                  <a:lnTo>
                    <a:pt x="771" y="423"/>
                  </a:lnTo>
                  <a:lnTo>
                    <a:pt x="737" y="420"/>
                  </a:lnTo>
                  <a:lnTo>
                    <a:pt x="703" y="418"/>
                  </a:lnTo>
                  <a:lnTo>
                    <a:pt x="668" y="418"/>
                  </a:lnTo>
                  <a:lnTo>
                    <a:pt x="634" y="418"/>
                  </a:lnTo>
                  <a:lnTo>
                    <a:pt x="600" y="420"/>
                  </a:lnTo>
                  <a:lnTo>
                    <a:pt x="565" y="424"/>
                  </a:lnTo>
                  <a:lnTo>
                    <a:pt x="531" y="429"/>
                  </a:lnTo>
                  <a:lnTo>
                    <a:pt x="497" y="435"/>
                  </a:lnTo>
                  <a:lnTo>
                    <a:pt x="463" y="442"/>
                  </a:lnTo>
                  <a:lnTo>
                    <a:pt x="429" y="451"/>
                  </a:lnTo>
                  <a:lnTo>
                    <a:pt x="395" y="461"/>
                  </a:lnTo>
                  <a:lnTo>
                    <a:pt x="362" y="472"/>
                  </a:lnTo>
                  <a:lnTo>
                    <a:pt x="329" y="485"/>
                  </a:lnTo>
                  <a:lnTo>
                    <a:pt x="296" y="500"/>
                  </a:lnTo>
                  <a:lnTo>
                    <a:pt x="263" y="515"/>
                  </a:lnTo>
                  <a:lnTo>
                    <a:pt x="231" y="532"/>
                  </a:lnTo>
                  <a:lnTo>
                    <a:pt x="0" y="114"/>
                  </a:lnTo>
                  <a:close/>
                </a:path>
              </a:pathLst>
            </a:custGeom>
            <a:noFill/>
            <a:ln w="12700">
              <a:solidFill>
                <a:srgbClr val="000000"/>
              </a:solidFill>
              <a:round/>
              <a:headEnd/>
              <a:tailEnd/>
            </a:ln>
          </p:spPr>
          <p:txBody>
            <a:bodyPr/>
            <a:lstStyle/>
            <a:p>
              <a:endParaRPr lang="en-US">
                <a:latin typeface="+mj-lt"/>
              </a:endParaRPr>
            </a:p>
          </p:txBody>
        </p:sp>
        <p:sp>
          <p:nvSpPr>
            <p:cNvPr id="3088" name="Freeform 61"/>
            <p:cNvSpPr>
              <a:spLocks/>
            </p:cNvSpPr>
            <p:nvPr/>
          </p:nvSpPr>
          <p:spPr bwMode="auto">
            <a:xfrm rot="3117645">
              <a:off x="8529637" y="4914901"/>
              <a:ext cx="163513" cy="227012"/>
            </a:xfrm>
            <a:custGeom>
              <a:avLst/>
              <a:gdLst>
                <a:gd name="T0" fmla="*/ 163513 w 148"/>
                <a:gd name="T1" fmla="*/ 227012 h 192"/>
                <a:gd name="T2" fmla="*/ 146941 w 148"/>
                <a:gd name="T3" fmla="*/ 196271 h 192"/>
                <a:gd name="T4" fmla="*/ 129264 w 148"/>
                <a:gd name="T5" fmla="*/ 165530 h 192"/>
                <a:gd name="T6" fmla="*/ 90595 w 148"/>
                <a:gd name="T7" fmla="*/ 106412 h 192"/>
                <a:gd name="T8" fmla="*/ 47507 w 148"/>
                <a:gd name="T9" fmla="*/ 52024 h 192"/>
                <a:gd name="T10" fmla="*/ 0 w 148"/>
                <a:gd name="T11" fmla="*/ 0 h 192"/>
                <a:gd name="T12" fmla="*/ 0 60000 65536"/>
                <a:gd name="T13" fmla="*/ 0 60000 65536"/>
                <a:gd name="T14" fmla="*/ 0 60000 65536"/>
                <a:gd name="T15" fmla="*/ 0 60000 65536"/>
                <a:gd name="T16" fmla="*/ 0 60000 65536"/>
                <a:gd name="T17" fmla="*/ 0 60000 65536"/>
                <a:gd name="T18" fmla="*/ 0 w 148"/>
                <a:gd name="T19" fmla="*/ 0 h 192"/>
                <a:gd name="T20" fmla="*/ 148 w 148"/>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48" h="192">
                  <a:moveTo>
                    <a:pt x="148" y="192"/>
                  </a:moveTo>
                  <a:lnTo>
                    <a:pt x="133" y="166"/>
                  </a:lnTo>
                  <a:lnTo>
                    <a:pt x="117" y="140"/>
                  </a:lnTo>
                  <a:lnTo>
                    <a:pt x="82" y="90"/>
                  </a:lnTo>
                  <a:lnTo>
                    <a:pt x="43" y="44"/>
                  </a:lnTo>
                  <a:lnTo>
                    <a:pt x="0" y="0"/>
                  </a:lnTo>
                </a:path>
              </a:pathLst>
            </a:custGeom>
            <a:noFill/>
            <a:ln w="12700">
              <a:solidFill>
                <a:srgbClr val="000000"/>
              </a:solidFill>
              <a:round/>
              <a:headEnd/>
              <a:tailEnd/>
            </a:ln>
          </p:spPr>
          <p:txBody>
            <a:bodyPr/>
            <a:lstStyle/>
            <a:p>
              <a:endParaRPr lang="en-US">
                <a:latin typeface="+mj-lt"/>
              </a:endParaRPr>
            </a:p>
          </p:txBody>
        </p:sp>
        <p:grpSp>
          <p:nvGrpSpPr>
            <p:cNvPr id="3089" name="Group 64"/>
            <p:cNvGrpSpPr>
              <a:grpSpLocks/>
            </p:cNvGrpSpPr>
            <p:nvPr/>
          </p:nvGrpSpPr>
          <p:grpSpPr bwMode="auto">
            <a:xfrm>
              <a:off x="5862638" y="4835525"/>
              <a:ext cx="1412875" cy="1149350"/>
              <a:chOff x="2443" y="2470"/>
              <a:chExt cx="1197" cy="1155"/>
            </a:xfrm>
          </p:grpSpPr>
          <p:sp>
            <p:nvSpPr>
              <p:cNvPr id="3096" name="Freeform 65"/>
              <p:cNvSpPr>
                <a:spLocks/>
              </p:cNvSpPr>
              <p:nvPr/>
            </p:nvSpPr>
            <p:spPr bwMode="auto">
              <a:xfrm>
                <a:off x="2453" y="2485"/>
                <a:ext cx="1174" cy="1125"/>
              </a:xfrm>
              <a:custGeom>
                <a:avLst/>
                <a:gdLst>
                  <a:gd name="T0" fmla="*/ 30 w 1174"/>
                  <a:gd name="T1" fmla="*/ 173 h 1125"/>
                  <a:gd name="T2" fmla="*/ 179 w 1174"/>
                  <a:gd name="T3" fmla="*/ 99 h 1125"/>
                  <a:gd name="T4" fmla="*/ 276 w 1174"/>
                  <a:gd name="T5" fmla="*/ 61 h 1125"/>
                  <a:gd name="T6" fmla="*/ 364 w 1174"/>
                  <a:gd name="T7" fmla="*/ 33 h 1125"/>
                  <a:gd name="T8" fmla="*/ 438 w 1174"/>
                  <a:gd name="T9" fmla="*/ 0 h 1125"/>
                  <a:gd name="T10" fmla="*/ 463 w 1174"/>
                  <a:gd name="T11" fmla="*/ 6 h 1125"/>
                  <a:gd name="T12" fmla="*/ 543 w 1174"/>
                  <a:gd name="T13" fmla="*/ 66 h 1125"/>
                  <a:gd name="T14" fmla="*/ 672 w 1174"/>
                  <a:gd name="T15" fmla="*/ 152 h 1125"/>
                  <a:gd name="T16" fmla="*/ 768 w 1174"/>
                  <a:gd name="T17" fmla="*/ 213 h 1125"/>
                  <a:gd name="T18" fmla="*/ 869 w 1174"/>
                  <a:gd name="T19" fmla="*/ 259 h 1125"/>
                  <a:gd name="T20" fmla="*/ 1021 w 1174"/>
                  <a:gd name="T21" fmla="*/ 330 h 1125"/>
                  <a:gd name="T22" fmla="*/ 1174 w 1174"/>
                  <a:gd name="T23" fmla="*/ 400 h 1125"/>
                  <a:gd name="T24" fmla="*/ 1166 w 1174"/>
                  <a:gd name="T25" fmla="*/ 403 h 1125"/>
                  <a:gd name="T26" fmla="*/ 1161 w 1174"/>
                  <a:gd name="T27" fmla="*/ 433 h 1125"/>
                  <a:gd name="T28" fmla="*/ 1146 w 1174"/>
                  <a:gd name="T29" fmla="*/ 483 h 1125"/>
                  <a:gd name="T30" fmla="*/ 1136 w 1174"/>
                  <a:gd name="T31" fmla="*/ 695 h 1125"/>
                  <a:gd name="T32" fmla="*/ 1144 w 1174"/>
                  <a:gd name="T33" fmla="*/ 776 h 1125"/>
                  <a:gd name="T34" fmla="*/ 1146 w 1174"/>
                  <a:gd name="T35" fmla="*/ 885 h 1125"/>
                  <a:gd name="T36" fmla="*/ 1139 w 1174"/>
                  <a:gd name="T37" fmla="*/ 923 h 1125"/>
                  <a:gd name="T38" fmla="*/ 1072 w 1174"/>
                  <a:gd name="T39" fmla="*/ 954 h 1125"/>
                  <a:gd name="T40" fmla="*/ 980 w 1174"/>
                  <a:gd name="T41" fmla="*/ 979 h 1125"/>
                  <a:gd name="T42" fmla="*/ 877 w 1174"/>
                  <a:gd name="T43" fmla="*/ 1009 h 1125"/>
                  <a:gd name="T44" fmla="*/ 753 w 1174"/>
                  <a:gd name="T45" fmla="*/ 1076 h 1125"/>
                  <a:gd name="T46" fmla="*/ 674 w 1174"/>
                  <a:gd name="T47" fmla="*/ 1125 h 1125"/>
                  <a:gd name="T48" fmla="*/ 651 w 1174"/>
                  <a:gd name="T49" fmla="*/ 1102 h 1125"/>
                  <a:gd name="T50" fmla="*/ 576 w 1174"/>
                  <a:gd name="T51" fmla="*/ 1038 h 1125"/>
                  <a:gd name="T52" fmla="*/ 465 w 1174"/>
                  <a:gd name="T53" fmla="*/ 951 h 1125"/>
                  <a:gd name="T54" fmla="*/ 341 w 1174"/>
                  <a:gd name="T55" fmla="*/ 868 h 1125"/>
                  <a:gd name="T56" fmla="*/ 222 w 1174"/>
                  <a:gd name="T57" fmla="*/ 784 h 1125"/>
                  <a:gd name="T58" fmla="*/ 162 w 1174"/>
                  <a:gd name="T59" fmla="*/ 736 h 1125"/>
                  <a:gd name="T60" fmla="*/ 50 w 1174"/>
                  <a:gd name="T61" fmla="*/ 657 h 1125"/>
                  <a:gd name="T62" fmla="*/ 0 w 1174"/>
                  <a:gd name="T63" fmla="*/ 614 h 1125"/>
                  <a:gd name="T64" fmla="*/ 10 w 1174"/>
                  <a:gd name="T65" fmla="*/ 449 h 1125"/>
                  <a:gd name="T66" fmla="*/ 12 w 1174"/>
                  <a:gd name="T67" fmla="*/ 302 h 1125"/>
                  <a:gd name="T68" fmla="*/ 17 w 1174"/>
                  <a:gd name="T69" fmla="*/ 251 h 1125"/>
                  <a:gd name="T70" fmla="*/ 30 w 1174"/>
                  <a:gd name="T71" fmla="*/ 173 h 112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74"/>
                  <a:gd name="T109" fmla="*/ 0 h 1125"/>
                  <a:gd name="T110" fmla="*/ 1174 w 1174"/>
                  <a:gd name="T111" fmla="*/ 1125 h 112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74" h="1125">
                    <a:moveTo>
                      <a:pt x="30" y="173"/>
                    </a:moveTo>
                    <a:lnTo>
                      <a:pt x="179" y="99"/>
                    </a:lnTo>
                    <a:lnTo>
                      <a:pt x="276" y="61"/>
                    </a:lnTo>
                    <a:lnTo>
                      <a:pt x="364" y="33"/>
                    </a:lnTo>
                    <a:lnTo>
                      <a:pt x="438" y="0"/>
                    </a:lnTo>
                    <a:lnTo>
                      <a:pt x="463" y="6"/>
                    </a:lnTo>
                    <a:lnTo>
                      <a:pt x="543" y="66"/>
                    </a:lnTo>
                    <a:lnTo>
                      <a:pt x="672" y="152"/>
                    </a:lnTo>
                    <a:lnTo>
                      <a:pt x="768" y="213"/>
                    </a:lnTo>
                    <a:lnTo>
                      <a:pt x="869" y="259"/>
                    </a:lnTo>
                    <a:lnTo>
                      <a:pt x="1021" y="330"/>
                    </a:lnTo>
                    <a:lnTo>
                      <a:pt x="1174" y="400"/>
                    </a:lnTo>
                    <a:lnTo>
                      <a:pt x="1166" y="403"/>
                    </a:lnTo>
                    <a:lnTo>
                      <a:pt x="1161" y="433"/>
                    </a:lnTo>
                    <a:lnTo>
                      <a:pt x="1146" y="483"/>
                    </a:lnTo>
                    <a:lnTo>
                      <a:pt x="1136" y="695"/>
                    </a:lnTo>
                    <a:lnTo>
                      <a:pt x="1144" y="776"/>
                    </a:lnTo>
                    <a:lnTo>
                      <a:pt x="1146" y="885"/>
                    </a:lnTo>
                    <a:lnTo>
                      <a:pt x="1139" y="923"/>
                    </a:lnTo>
                    <a:lnTo>
                      <a:pt x="1072" y="954"/>
                    </a:lnTo>
                    <a:lnTo>
                      <a:pt x="980" y="979"/>
                    </a:lnTo>
                    <a:lnTo>
                      <a:pt x="877" y="1009"/>
                    </a:lnTo>
                    <a:lnTo>
                      <a:pt x="753" y="1076"/>
                    </a:lnTo>
                    <a:lnTo>
                      <a:pt x="674" y="1125"/>
                    </a:lnTo>
                    <a:lnTo>
                      <a:pt x="651" y="1102"/>
                    </a:lnTo>
                    <a:lnTo>
                      <a:pt x="576" y="1038"/>
                    </a:lnTo>
                    <a:lnTo>
                      <a:pt x="465" y="951"/>
                    </a:lnTo>
                    <a:lnTo>
                      <a:pt x="341" y="868"/>
                    </a:lnTo>
                    <a:lnTo>
                      <a:pt x="222" y="784"/>
                    </a:lnTo>
                    <a:lnTo>
                      <a:pt x="162" y="736"/>
                    </a:lnTo>
                    <a:lnTo>
                      <a:pt x="50" y="657"/>
                    </a:lnTo>
                    <a:lnTo>
                      <a:pt x="0" y="614"/>
                    </a:lnTo>
                    <a:lnTo>
                      <a:pt x="10" y="449"/>
                    </a:lnTo>
                    <a:lnTo>
                      <a:pt x="12" y="302"/>
                    </a:lnTo>
                    <a:lnTo>
                      <a:pt x="17" y="251"/>
                    </a:lnTo>
                    <a:lnTo>
                      <a:pt x="30" y="173"/>
                    </a:lnTo>
                    <a:close/>
                  </a:path>
                </a:pathLst>
              </a:custGeom>
              <a:solidFill>
                <a:srgbClr val="996633"/>
              </a:solidFill>
              <a:ln w="9525">
                <a:noFill/>
                <a:round/>
                <a:headEnd/>
                <a:tailEnd/>
              </a:ln>
            </p:spPr>
            <p:txBody>
              <a:bodyPr/>
              <a:lstStyle/>
              <a:p>
                <a:endParaRPr lang="en-US">
                  <a:latin typeface="+mj-lt"/>
                </a:endParaRPr>
              </a:p>
            </p:txBody>
          </p:sp>
          <p:sp>
            <p:nvSpPr>
              <p:cNvPr id="3097" name="Freeform 66"/>
              <p:cNvSpPr>
                <a:spLocks/>
              </p:cNvSpPr>
              <p:nvPr/>
            </p:nvSpPr>
            <p:spPr bwMode="auto">
              <a:xfrm>
                <a:off x="2579" y="2787"/>
                <a:ext cx="533" cy="335"/>
              </a:xfrm>
              <a:custGeom>
                <a:avLst/>
                <a:gdLst>
                  <a:gd name="T0" fmla="*/ 0 w 533"/>
                  <a:gd name="T1" fmla="*/ 0 h 335"/>
                  <a:gd name="T2" fmla="*/ 107 w 533"/>
                  <a:gd name="T3" fmla="*/ 60 h 335"/>
                  <a:gd name="T4" fmla="*/ 202 w 533"/>
                  <a:gd name="T5" fmla="*/ 120 h 335"/>
                  <a:gd name="T6" fmla="*/ 326 w 533"/>
                  <a:gd name="T7" fmla="*/ 193 h 335"/>
                  <a:gd name="T8" fmla="*/ 457 w 533"/>
                  <a:gd name="T9" fmla="*/ 269 h 335"/>
                  <a:gd name="T10" fmla="*/ 533 w 533"/>
                  <a:gd name="T11" fmla="*/ 317 h 335"/>
                  <a:gd name="T12" fmla="*/ 525 w 533"/>
                  <a:gd name="T13" fmla="*/ 335 h 335"/>
                  <a:gd name="T14" fmla="*/ 505 w 533"/>
                  <a:gd name="T15" fmla="*/ 333 h 335"/>
                  <a:gd name="T16" fmla="*/ 424 w 533"/>
                  <a:gd name="T17" fmla="*/ 274 h 335"/>
                  <a:gd name="T18" fmla="*/ 295 w 533"/>
                  <a:gd name="T19" fmla="*/ 201 h 335"/>
                  <a:gd name="T20" fmla="*/ 162 w 533"/>
                  <a:gd name="T21" fmla="*/ 115 h 335"/>
                  <a:gd name="T22" fmla="*/ 46 w 533"/>
                  <a:gd name="T23" fmla="*/ 43 h 335"/>
                  <a:gd name="T24" fmla="*/ 38 w 533"/>
                  <a:gd name="T25" fmla="*/ 45 h 335"/>
                  <a:gd name="T26" fmla="*/ 0 w 533"/>
                  <a:gd name="T27" fmla="*/ 0 h 33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33"/>
                  <a:gd name="T43" fmla="*/ 0 h 335"/>
                  <a:gd name="T44" fmla="*/ 533 w 533"/>
                  <a:gd name="T45" fmla="*/ 335 h 33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33" h="335">
                    <a:moveTo>
                      <a:pt x="0" y="0"/>
                    </a:moveTo>
                    <a:lnTo>
                      <a:pt x="107" y="60"/>
                    </a:lnTo>
                    <a:lnTo>
                      <a:pt x="202" y="120"/>
                    </a:lnTo>
                    <a:lnTo>
                      <a:pt x="326" y="193"/>
                    </a:lnTo>
                    <a:lnTo>
                      <a:pt x="457" y="269"/>
                    </a:lnTo>
                    <a:lnTo>
                      <a:pt x="533" y="317"/>
                    </a:lnTo>
                    <a:lnTo>
                      <a:pt x="525" y="335"/>
                    </a:lnTo>
                    <a:lnTo>
                      <a:pt x="505" y="333"/>
                    </a:lnTo>
                    <a:lnTo>
                      <a:pt x="424" y="274"/>
                    </a:lnTo>
                    <a:lnTo>
                      <a:pt x="295" y="201"/>
                    </a:lnTo>
                    <a:lnTo>
                      <a:pt x="162" y="115"/>
                    </a:lnTo>
                    <a:lnTo>
                      <a:pt x="46" y="43"/>
                    </a:lnTo>
                    <a:lnTo>
                      <a:pt x="38" y="45"/>
                    </a:lnTo>
                    <a:lnTo>
                      <a:pt x="0" y="0"/>
                    </a:lnTo>
                    <a:close/>
                  </a:path>
                </a:pathLst>
              </a:custGeom>
              <a:solidFill>
                <a:srgbClr val="663300"/>
              </a:solidFill>
              <a:ln w="9525">
                <a:noFill/>
                <a:round/>
                <a:headEnd/>
                <a:tailEnd/>
              </a:ln>
            </p:spPr>
            <p:txBody>
              <a:bodyPr/>
              <a:lstStyle/>
              <a:p>
                <a:endParaRPr lang="en-US">
                  <a:latin typeface="+mj-lt"/>
                </a:endParaRPr>
              </a:p>
            </p:txBody>
          </p:sp>
          <p:sp>
            <p:nvSpPr>
              <p:cNvPr id="3098" name="Freeform 67"/>
              <p:cNvSpPr>
                <a:spLocks/>
              </p:cNvSpPr>
              <p:nvPr/>
            </p:nvSpPr>
            <p:spPr bwMode="auto">
              <a:xfrm>
                <a:off x="3159" y="2940"/>
                <a:ext cx="397" cy="154"/>
              </a:xfrm>
              <a:custGeom>
                <a:avLst/>
                <a:gdLst>
                  <a:gd name="T0" fmla="*/ 5 w 397"/>
                  <a:gd name="T1" fmla="*/ 132 h 154"/>
                  <a:gd name="T2" fmla="*/ 159 w 397"/>
                  <a:gd name="T3" fmla="*/ 76 h 154"/>
                  <a:gd name="T4" fmla="*/ 283 w 397"/>
                  <a:gd name="T5" fmla="*/ 33 h 154"/>
                  <a:gd name="T6" fmla="*/ 397 w 397"/>
                  <a:gd name="T7" fmla="*/ 0 h 154"/>
                  <a:gd name="T8" fmla="*/ 392 w 397"/>
                  <a:gd name="T9" fmla="*/ 15 h 154"/>
                  <a:gd name="T10" fmla="*/ 334 w 397"/>
                  <a:gd name="T11" fmla="*/ 40 h 154"/>
                  <a:gd name="T12" fmla="*/ 324 w 397"/>
                  <a:gd name="T13" fmla="*/ 38 h 154"/>
                  <a:gd name="T14" fmla="*/ 147 w 397"/>
                  <a:gd name="T15" fmla="*/ 101 h 154"/>
                  <a:gd name="T16" fmla="*/ 139 w 397"/>
                  <a:gd name="T17" fmla="*/ 101 h 154"/>
                  <a:gd name="T18" fmla="*/ 15 w 397"/>
                  <a:gd name="T19" fmla="*/ 154 h 154"/>
                  <a:gd name="T20" fmla="*/ 0 w 397"/>
                  <a:gd name="T21" fmla="*/ 142 h 154"/>
                  <a:gd name="T22" fmla="*/ 5 w 397"/>
                  <a:gd name="T23" fmla="*/ 132 h 1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97"/>
                  <a:gd name="T37" fmla="*/ 0 h 154"/>
                  <a:gd name="T38" fmla="*/ 397 w 397"/>
                  <a:gd name="T39" fmla="*/ 154 h 15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97" h="154">
                    <a:moveTo>
                      <a:pt x="5" y="132"/>
                    </a:moveTo>
                    <a:lnTo>
                      <a:pt x="159" y="76"/>
                    </a:lnTo>
                    <a:lnTo>
                      <a:pt x="283" y="33"/>
                    </a:lnTo>
                    <a:lnTo>
                      <a:pt x="397" y="0"/>
                    </a:lnTo>
                    <a:lnTo>
                      <a:pt x="392" y="15"/>
                    </a:lnTo>
                    <a:lnTo>
                      <a:pt x="334" y="40"/>
                    </a:lnTo>
                    <a:lnTo>
                      <a:pt x="324" y="38"/>
                    </a:lnTo>
                    <a:lnTo>
                      <a:pt x="147" y="101"/>
                    </a:lnTo>
                    <a:lnTo>
                      <a:pt x="139" y="101"/>
                    </a:lnTo>
                    <a:lnTo>
                      <a:pt x="15" y="154"/>
                    </a:lnTo>
                    <a:lnTo>
                      <a:pt x="0" y="142"/>
                    </a:lnTo>
                    <a:lnTo>
                      <a:pt x="5" y="132"/>
                    </a:lnTo>
                    <a:close/>
                  </a:path>
                </a:pathLst>
              </a:custGeom>
              <a:solidFill>
                <a:srgbClr val="663300"/>
              </a:solidFill>
              <a:ln w="9525">
                <a:noFill/>
                <a:round/>
                <a:headEnd/>
                <a:tailEnd/>
              </a:ln>
            </p:spPr>
            <p:txBody>
              <a:bodyPr/>
              <a:lstStyle/>
              <a:p>
                <a:endParaRPr lang="en-US">
                  <a:latin typeface="+mj-lt"/>
                </a:endParaRPr>
              </a:p>
            </p:txBody>
          </p:sp>
          <p:sp>
            <p:nvSpPr>
              <p:cNvPr id="3099" name="Freeform 68"/>
              <p:cNvSpPr>
                <a:spLocks/>
              </p:cNvSpPr>
              <p:nvPr/>
            </p:nvSpPr>
            <p:spPr bwMode="auto">
              <a:xfrm>
                <a:off x="3180" y="3158"/>
                <a:ext cx="142" cy="150"/>
              </a:xfrm>
              <a:custGeom>
                <a:avLst/>
                <a:gdLst>
                  <a:gd name="T0" fmla="*/ 0 w 142"/>
                  <a:gd name="T1" fmla="*/ 0 h 150"/>
                  <a:gd name="T2" fmla="*/ 61 w 142"/>
                  <a:gd name="T3" fmla="*/ 46 h 150"/>
                  <a:gd name="T4" fmla="*/ 119 w 142"/>
                  <a:gd name="T5" fmla="*/ 110 h 150"/>
                  <a:gd name="T6" fmla="*/ 142 w 142"/>
                  <a:gd name="T7" fmla="*/ 135 h 150"/>
                  <a:gd name="T8" fmla="*/ 132 w 142"/>
                  <a:gd name="T9" fmla="*/ 150 h 150"/>
                  <a:gd name="T10" fmla="*/ 71 w 142"/>
                  <a:gd name="T11" fmla="*/ 92 h 150"/>
                  <a:gd name="T12" fmla="*/ 3 w 142"/>
                  <a:gd name="T13" fmla="*/ 8 h 150"/>
                  <a:gd name="T14" fmla="*/ 0 w 142"/>
                  <a:gd name="T15" fmla="*/ 0 h 150"/>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150"/>
                  <a:gd name="T26" fmla="*/ 142 w 142"/>
                  <a:gd name="T27" fmla="*/ 150 h 1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150">
                    <a:moveTo>
                      <a:pt x="0" y="0"/>
                    </a:moveTo>
                    <a:lnTo>
                      <a:pt x="61" y="46"/>
                    </a:lnTo>
                    <a:lnTo>
                      <a:pt x="119" y="110"/>
                    </a:lnTo>
                    <a:lnTo>
                      <a:pt x="142" y="135"/>
                    </a:lnTo>
                    <a:lnTo>
                      <a:pt x="132" y="150"/>
                    </a:lnTo>
                    <a:lnTo>
                      <a:pt x="71" y="92"/>
                    </a:lnTo>
                    <a:lnTo>
                      <a:pt x="3" y="8"/>
                    </a:lnTo>
                    <a:lnTo>
                      <a:pt x="0" y="0"/>
                    </a:lnTo>
                    <a:close/>
                  </a:path>
                </a:pathLst>
              </a:custGeom>
              <a:solidFill>
                <a:srgbClr val="663300"/>
              </a:solidFill>
              <a:ln w="9525">
                <a:noFill/>
                <a:round/>
                <a:headEnd/>
                <a:tailEnd/>
              </a:ln>
            </p:spPr>
            <p:txBody>
              <a:bodyPr/>
              <a:lstStyle/>
              <a:p>
                <a:endParaRPr lang="en-US">
                  <a:latin typeface="+mj-lt"/>
                </a:endParaRPr>
              </a:p>
            </p:txBody>
          </p:sp>
          <p:sp>
            <p:nvSpPr>
              <p:cNvPr id="3100" name="Freeform 69"/>
              <p:cNvSpPr>
                <a:spLocks/>
              </p:cNvSpPr>
              <p:nvPr/>
            </p:nvSpPr>
            <p:spPr bwMode="auto">
              <a:xfrm>
                <a:off x="3417" y="3064"/>
                <a:ext cx="127" cy="243"/>
              </a:xfrm>
              <a:custGeom>
                <a:avLst/>
                <a:gdLst>
                  <a:gd name="T0" fmla="*/ 43 w 127"/>
                  <a:gd name="T1" fmla="*/ 134 h 243"/>
                  <a:gd name="T2" fmla="*/ 8 w 127"/>
                  <a:gd name="T3" fmla="*/ 190 h 243"/>
                  <a:gd name="T4" fmla="*/ 0 w 127"/>
                  <a:gd name="T5" fmla="*/ 182 h 243"/>
                  <a:gd name="T6" fmla="*/ 5 w 127"/>
                  <a:gd name="T7" fmla="*/ 159 h 243"/>
                  <a:gd name="T8" fmla="*/ 41 w 127"/>
                  <a:gd name="T9" fmla="*/ 104 h 243"/>
                  <a:gd name="T10" fmla="*/ 81 w 127"/>
                  <a:gd name="T11" fmla="*/ 53 h 243"/>
                  <a:gd name="T12" fmla="*/ 116 w 127"/>
                  <a:gd name="T13" fmla="*/ 0 h 243"/>
                  <a:gd name="T14" fmla="*/ 121 w 127"/>
                  <a:gd name="T15" fmla="*/ 15 h 243"/>
                  <a:gd name="T16" fmla="*/ 94 w 127"/>
                  <a:gd name="T17" fmla="*/ 63 h 243"/>
                  <a:gd name="T18" fmla="*/ 56 w 127"/>
                  <a:gd name="T19" fmla="*/ 114 h 243"/>
                  <a:gd name="T20" fmla="*/ 86 w 127"/>
                  <a:gd name="T21" fmla="*/ 154 h 243"/>
                  <a:gd name="T22" fmla="*/ 114 w 127"/>
                  <a:gd name="T23" fmla="*/ 202 h 243"/>
                  <a:gd name="T24" fmla="*/ 127 w 127"/>
                  <a:gd name="T25" fmla="*/ 243 h 243"/>
                  <a:gd name="T26" fmla="*/ 89 w 127"/>
                  <a:gd name="T27" fmla="*/ 192 h 243"/>
                  <a:gd name="T28" fmla="*/ 61 w 127"/>
                  <a:gd name="T29" fmla="*/ 149 h 243"/>
                  <a:gd name="T30" fmla="*/ 43 w 127"/>
                  <a:gd name="T31" fmla="*/ 134 h 24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7"/>
                  <a:gd name="T49" fmla="*/ 0 h 243"/>
                  <a:gd name="T50" fmla="*/ 127 w 127"/>
                  <a:gd name="T51" fmla="*/ 243 h 24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7" h="243">
                    <a:moveTo>
                      <a:pt x="43" y="134"/>
                    </a:moveTo>
                    <a:lnTo>
                      <a:pt x="8" y="190"/>
                    </a:lnTo>
                    <a:lnTo>
                      <a:pt x="0" y="182"/>
                    </a:lnTo>
                    <a:lnTo>
                      <a:pt x="5" y="159"/>
                    </a:lnTo>
                    <a:lnTo>
                      <a:pt x="41" y="104"/>
                    </a:lnTo>
                    <a:lnTo>
                      <a:pt x="81" y="53"/>
                    </a:lnTo>
                    <a:lnTo>
                      <a:pt x="116" y="0"/>
                    </a:lnTo>
                    <a:lnTo>
                      <a:pt x="121" y="15"/>
                    </a:lnTo>
                    <a:lnTo>
                      <a:pt x="94" y="63"/>
                    </a:lnTo>
                    <a:lnTo>
                      <a:pt x="56" y="114"/>
                    </a:lnTo>
                    <a:lnTo>
                      <a:pt x="86" y="154"/>
                    </a:lnTo>
                    <a:lnTo>
                      <a:pt x="114" y="202"/>
                    </a:lnTo>
                    <a:lnTo>
                      <a:pt x="127" y="243"/>
                    </a:lnTo>
                    <a:lnTo>
                      <a:pt x="89" y="192"/>
                    </a:lnTo>
                    <a:lnTo>
                      <a:pt x="61" y="149"/>
                    </a:lnTo>
                    <a:lnTo>
                      <a:pt x="43" y="134"/>
                    </a:lnTo>
                    <a:close/>
                  </a:path>
                </a:pathLst>
              </a:custGeom>
              <a:solidFill>
                <a:srgbClr val="663300"/>
              </a:solidFill>
              <a:ln w="9525">
                <a:noFill/>
                <a:round/>
                <a:headEnd/>
                <a:tailEnd/>
              </a:ln>
            </p:spPr>
            <p:txBody>
              <a:bodyPr/>
              <a:lstStyle/>
              <a:p>
                <a:endParaRPr lang="en-US">
                  <a:latin typeface="+mj-lt"/>
                </a:endParaRPr>
              </a:p>
            </p:txBody>
          </p:sp>
          <p:sp>
            <p:nvSpPr>
              <p:cNvPr id="3101" name="Freeform 70"/>
              <p:cNvSpPr>
                <a:spLocks/>
              </p:cNvSpPr>
              <p:nvPr/>
            </p:nvSpPr>
            <p:spPr bwMode="auto">
              <a:xfrm>
                <a:off x="3170" y="3270"/>
                <a:ext cx="89" cy="203"/>
              </a:xfrm>
              <a:custGeom>
                <a:avLst/>
                <a:gdLst>
                  <a:gd name="T0" fmla="*/ 79 w 89"/>
                  <a:gd name="T1" fmla="*/ 0 h 203"/>
                  <a:gd name="T2" fmla="*/ 89 w 89"/>
                  <a:gd name="T3" fmla="*/ 13 h 203"/>
                  <a:gd name="T4" fmla="*/ 43 w 89"/>
                  <a:gd name="T5" fmla="*/ 112 h 203"/>
                  <a:gd name="T6" fmla="*/ 13 w 89"/>
                  <a:gd name="T7" fmla="*/ 203 h 203"/>
                  <a:gd name="T8" fmla="*/ 0 w 89"/>
                  <a:gd name="T9" fmla="*/ 203 h 203"/>
                  <a:gd name="T10" fmla="*/ 0 w 89"/>
                  <a:gd name="T11" fmla="*/ 188 h 203"/>
                  <a:gd name="T12" fmla="*/ 31 w 89"/>
                  <a:gd name="T13" fmla="*/ 102 h 203"/>
                  <a:gd name="T14" fmla="*/ 66 w 89"/>
                  <a:gd name="T15" fmla="*/ 33 h 203"/>
                  <a:gd name="T16" fmla="*/ 79 w 89"/>
                  <a:gd name="T17" fmla="*/ 0 h 20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9"/>
                  <a:gd name="T28" fmla="*/ 0 h 203"/>
                  <a:gd name="T29" fmla="*/ 89 w 89"/>
                  <a:gd name="T30" fmla="*/ 203 h 20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9" h="203">
                    <a:moveTo>
                      <a:pt x="79" y="0"/>
                    </a:moveTo>
                    <a:lnTo>
                      <a:pt x="89" y="13"/>
                    </a:lnTo>
                    <a:lnTo>
                      <a:pt x="43" y="112"/>
                    </a:lnTo>
                    <a:lnTo>
                      <a:pt x="13" y="203"/>
                    </a:lnTo>
                    <a:lnTo>
                      <a:pt x="0" y="203"/>
                    </a:lnTo>
                    <a:lnTo>
                      <a:pt x="0" y="188"/>
                    </a:lnTo>
                    <a:lnTo>
                      <a:pt x="31" y="102"/>
                    </a:lnTo>
                    <a:lnTo>
                      <a:pt x="66" y="33"/>
                    </a:lnTo>
                    <a:lnTo>
                      <a:pt x="79" y="0"/>
                    </a:lnTo>
                    <a:close/>
                  </a:path>
                </a:pathLst>
              </a:custGeom>
              <a:solidFill>
                <a:srgbClr val="663300"/>
              </a:solidFill>
              <a:ln w="9525">
                <a:noFill/>
                <a:round/>
                <a:headEnd/>
                <a:tailEnd/>
              </a:ln>
            </p:spPr>
            <p:txBody>
              <a:bodyPr/>
              <a:lstStyle/>
              <a:p>
                <a:endParaRPr lang="en-US">
                  <a:latin typeface="+mj-lt"/>
                </a:endParaRPr>
              </a:p>
            </p:txBody>
          </p:sp>
          <p:sp>
            <p:nvSpPr>
              <p:cNvPr id="3102" name="Freeform 71"/>
              <p:cNvSpPr>
                <a:spLocks/>
              </p:cNvSpPr>
              <p:nvPr/>
            </p:nvSpPr>
            <p:spPr bwMode="auto">
              <a:xfrm>
                <a:off x="3087" y="3158"/>
                <a:ext cx="38" cy="365"/>
              </a:xfrm>
              <a:custGeom>
                <a:avLst/>
                <a:gdLst>
                  <a:gd name="T0" fmla="*/ 28 w 38"/>
                  <a:gd name="T1" fmla="*/ 0 h 365"/>
                  <a:gd name="T2" fmla="*/ 38 w 38"/>
                  <a:gd name="T3" fmla="*/ 7 h 365"/>
                  <a:gd name="T4" fmla="*/ 28 w 38"/>
                  <a:gd name="T5" fmla="*/ 83 h 365"/>
                  <a:gd name="T6" fmla="*/ 28 w 38"/>
                  <a:gd name="T7" fmla="*/ 91 h 365"/>
                  <a:gd name="T8" fmla="*/ 20 w 38"/>
                  <a:gd name="T9" fmla="*/ 226 h 365"/>
                  <a:gd name="T10" fmla="*/ 23 w 38"/>
                  <a:gd name="T11" fmla="*/ 353 h 365"/>
                  <a:gd name="T12" fmla="*/ 15 w 38"/>
                  <a:gd name="T13" fmla="*/ 365 h 365"/>
                  <a:gd name="T14" fmla="*/ 0 w 38"/>
                  <a:gd name="T15" fmla="*/ 358 h 365"/>
                  <a:gd name="T16" fmla="*/ 0 w 38"/>
                  <a:gd name="T17" fmla="*/ 277 h 365"/>
                  <a:gd name="T18" fmla="*/ 7 w 38"/>
                  <a:gd name="T19" fmla="*/ 138 h 365"/>
                  <a:gd name="T20" fmla="*/ 15 w 38"/>
                  <a:gd name="T21" fmla="*/ 33 h 365"/>
                  <a:gd name="T22" fmla="*/ 28 w 38"/>
                  <a:gd name="T23" fmla="*/ 0 h 36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
                  <a:gd name="T37" fmla="*/ 0 h 365"/>
                  <a:gd name="T38" fmla="*/ 38 w 38"/>
                  <a:gd name="T39" fmla="*/ 365 h 36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 h="365">
                    <a:moveTo>
                      <a:pt x="28" y="0"/>
                    </a:moveTo>
                    <a:lnTo>
                      <a:pt x="38" y="7"/>
                    </a:lnTo>
                    <a:lnTo>
                      <a:pt x="28" y="83"/>
                    </a:lnTo>
                    <a:lnTo>
                      <a:pt x="28" y="91"/>
                    </a:lnTo>
                    <a:lnTo>
                      <a:pt x="20" y="226"/>
                    </a:lnTo>
                    <a:lnTo>
                      <a:pt x="23" y="353"/>
                    </a:lnTo>
                    <a:lnTo>
                      <a:pt x="15" y="365"/>
                    </a:lnTo>
                    <a:lnTo>
                      <a:pt x="0" y="358"/>
                    </a:lnTo>
                    <a:lnTo>
                      <a:pt x="0" y="277"/>
                    </a:lnTo>
                    <a:lnTo>
                      <a:pt x="7" y="138"/>
                    </a:lnTo>
                    <a:lnTo>
                      <a:pt x="15" y="33"/>
                    </a:lnTo>
                    <a:lnTo>
                      <a:pt x="28" y="0"/>
                    </a:lnTo>
                    <a:close/>
                  </a:path>
                </a:pathLst>
              </a:custGeom>
              <a:solidFill>
                <a:srgbClr val="663300"/>
              </a:solidFill>
              <a:ln w="9525">
                <a:noFill/>
                <a:round/>
                <a:headEnd/>
                <a:tailEnd/>
              </a:ln>
            </p:spPr>
            <p:txBody>
              <a:bodyPr/>
              <a:lstStyle/>
              <a:p>
                <a:endParaRPr lang="en-US">
                  <a:latin typeface="+mj-lt"/>
                </a:endParaRPr>
              </a:p>
            </p:txBody>
          </p:sp>
          <p:grpSp>
            <p:nvGrpSpPr>
              <p:cNvPr id="3103" name="Group 72"/>
              <p:cNvGrpSpPr>
                <a:grpSpLocks/>
              </p:cNvGrpSpPr>
              <p:nvPr/>
            </p:nvGrpSpPr>
            <p:grpSpPr bwMode="auto">
              <a:xfrm>
                <a:off x="2443" y="2470"/>
                <a:ext cx="1197" cy="1155"/>
                <a:chOff x="2443" y="2470"/>
                <a:chExt cx="1197" cy="1155"/>
              </a:xfrm>
            </p:grpSpPr>
            <p:sp>
              <p:nvSpPr>
                <p:cNvPr id="3104" name="Freeform 73"/>
                <p:cNvSpPr>
                  <a:spLocks/>
                </p:cNvSpPr>
                <p:nvPr/>
              </p:nvSpPr>
              <p:spPr bwMode="auto">
                <a:xfrm>
                  <a:off x="2443" y="2470"/>
                  <a:ext cx="1197" cy="1155"/>
                </a:xfrm>
                <a:custGeom>
                  <a:avLst/>
                  <a:gdLst>
                    <a:gd name="T0" fmla="*/ 35 w 1197"/>
                    <a:gd name="T1" fmla="*/ 256 h 1155"/>
                    <a:gd name="T2" fmla="*/ 27 w 1197"/>
                    <a:gd name="T3" fmla="*/ 456 h 1155"/>
                    <a:gd name="T4" fmla="*/ 55 w 1197"/>
                    <a:gd name="T5" fmla="*/ 655 h 1155"/>
                    <a:gd name="T6" fmla="*/ 210 w 1197"/>
                    <a:gd name="T7" fmla="*/ 764 h 1155"/>
                    <a:gd name="T8" fmla="*/ 343 w 1197"/>
                    <a:gd name="T9" fmla="*/ 867 h 1155"/>
                    <a:gd name="T10" fmla="*/ 530 w 1197"/>
                    <a:gd name="T11" fmla="*/ 994 h 1155"/>
                    <a:gd name="T12" fmla="*/ 664 w 1197"/>
                    <a:gd name="T13" fmla="*/ 1102 h 1155"/>
                    <a:gd name="T14" fmla="*/ 707 w 1197"/>
                    <a:gd name="T15" fmla="*/ 1117 h 1155"/>
                    <a:gd name="T16" fmla="*/ 844 w 1197"/>
                    <a:gd name="T17" fmla="*/ 1040 h 1155"/>
                    <a:gd name="T18" fmla="*/ 946 w 1197"/>
                    <a:gd name="T19" fmla="*/ 991 h 1155"/>
                    <a:gd name="T20" fmla="*/ 1052 w 1197"/>
                    <a:gd name="T21" fmla="*/ 966 h 1155"/>
                    <a:gd name="T22" fmla="*/ 1141 w 1197"/>
                    <a:gd name="T23" fmla="*/ 928 h 1155"/>
                    <a:gd name="T24" fmla="*/ 1146 w 1197"/>
                    <a:gd name="T25" fmla="*/ 809 h 1155"/>
                    <a:gd name="T26" fmla="*/ 1139 w 1197"/>
                    <a:gd name="T27" fmla="*/ 634 h 1155"/>
                    <a:gd name="T28" fmla="*/ 1141 w 1197"/>
                    <a:gd name="T29" fmla="*/ 495 h 1155"/>
                    <a:gd name="T30" fmla="*/ 1156 w 1197"/>
                    <a:gd name="T31" fmla="*/ 423 h 1155"/>
                    <a:gd name="T32" fmla="*/ 869 w 1197"/>
                    <a:gd name="T33" fmla="*/ 286 h 1155"/>
                    <a:gd name="T34" fmla="*/ 649 w 1197"/>
                    <a:gd name="T35" fmla="*/ 157 h 1155"/>
                    <a:gd name="T36" fmla="*/ 464 w 1197"/>
                    <a:gd name="T37" fmla="*/ 36 h 1155"/>
                    <a:gd name="T38" fmla="*/ 421 w 1197"/>
                    <a:gd name="T39" fmla="*/ 41 h 1155"/>
                    <a:gd name="T40" fmla="*/ 302 w 1197"/>
                    <a:gd name="T41" fmla="*/ 86 h 1155"/>
                    <a:gd name="T42" fmla="*/ 184 w 1197"/>
                    <a:gd name="T43" fmla="*/ 134 h 1155"/>
                    <a:gd name="T44" fmla="*/ 177 w 1197"/>
                    <a:gd name="T45" fmla="*/ 109 h 1155"/>
                    <a:gd name="T46" fmla="*/ 325 w 1197"/>
                    <a:gd name="T47" fmla="*/ 58 h 1155"/>
                    <a:gd name="T48" fmla="*/ 444 w 1197"/>
                    <a:gd name="T49" fmla="*/ 0 h 1155"/>
                    <a:gd name="T50" fmla="*/ 499 w 1197"/>
                    <a:gd name="T51" fmla="*/ 26 h 1155"/>
                    <a:gd name="T52" fmla="*/ 677 w 1197"/>
                    <a:gd name="T53" fmla="*/ 150 h 1155"/>
                    <a:gd name="T54" fmla="*/ 879 w 1197"/>
                    <a:gd name="T55" fmla="*/ 269 h 1155"/>
                    <a:gd name="T56" fmla="*/ 1095 w 1197"/>
                    <a:gd name="T57" fmla="*/ 362 h 1155"/>
                    <a:gd name="T58" fmla="*/ 1197 w 1197"/>
                    <a:gd name="T59" fmla="*/ 423 h 1155"/>
                    <a:gd name="T60" fmla="*/ 1171 w 1197"/>
                    <a:gd name="T61" fmla="*/ 485 h 1155"/>
                    <a:gd name="T62" fmla="*/ 1156 w 1197"/>
                    <a:gd name="T63" fmla="*/ 705 h 1155"/>
                    <a:gd name="T64" fmla="*/ 1169 w 1197"/>
                    <a:gd name="T65" fmla="*/ 913 h 1155"/>
                    <a:gd name="T66" fmla="*/ 1154 w 1197"/>
                    <a:gd name="T67" fmla="*/ 956 h 1155"/>
                    <a:gd name="T68" fmla="*/ 999 w 1197"/>
                    <a:gd name="T69" fmla="*/ 1007 h 1155"/>
                    <a:gd name="T70" fmla="*/ 854 w 1197"/>
                    <a:gd name="T71" fmla="*/ 1050 h 1155"/>
                    <a:gd name="T72" fmla="*/ 699 w 1197"/>
                    <a:gd name="T73" fmla="*/ 1147 h 1155"/>
                    <a:gd name="T74" fmla="*/ 654 w 1197"/>
                    <a:gd name="T75" fmla="*/ 1134 h 1155"/>
                    <a:gd name="T76" fmla="*/ 548 w 1197"/>
                    <a:gd name="T77" fmla="*/ 1029 h 1155"/>
                    <a:gd name="T78" fmla="*/ 398 w 1197"/>
                    <a:gd name="T79" fmla="*/ 933 h 1155"/>
                    <a:gd name="T80" fmla="*/ 263 w 1197"/>
                    <a:gd name="T81" fmla="*/ 832 h 1155"/>
                    <a:gd name="T82" fmla="*/ 151 w 1197"/>
                    <a:gd name="T83" fmla="*/ 751 h 1155"/>
                    <a:gd name="T84" fmla="*/ 15 w 1197"/>
                    <a:gd name="T85" fmla="*/ 652 h 1155"/>
                    <a:gd name="T86" fmla="*/ 7 w 1197"/>
                    <a:gd name="T87" fmla="*/ 586 h 1155"/>
                    <a:gd name="T88" fmla="*/ 10 w 1197"/>
                    <a:gd name="T89" fmla="*/ 329 h 115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197"/>
                    <a:gd name="T136" fmla="*/ 0 h 1155"/>
                    <a:gd name="T137" fmla="*/ 1197 w 1197"/>
                    <a:gd name="T138" fmla="*/ 1155 h 115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197" h="1155">
                      <a:moveTo>
                        <a:pt x="25" y="248"/>
                      </a:moveTo>
                      <a:lnTo>
                        <a:pt x="35" y="256"/>
                      </a:lnTo>
                      <a:lnTo>
                        <a:pt x="30" y="448"/>
                      </a:lnTo>
                      <a:lnTo>
                        <a:pt x="27" y="456"/>
                      </a:lnTo>
                      <a:lnTo>
                        <a:pt x="35" y="634"/>
                      </a:lnTo>
                      <a:lnTo>
                        <a:pt x="55" y="655"/>
                      </a:lnTo>
                      <a:lnTo>
                        <a:pt x="126" y="713"/>
                      </a:lnTo>
                      <a:lnTo>
                        <a:pt x="210" y="764"/>
                      </a:lnTo>
                      <a:lnTo>
                        <a:pt x="263" y="807"/>
                      </a:lnTo>
                      <a:lnTo>
                        <a:pt x="343" y="867"/>
                      </a:lnTo>
                      <a:lnTo>
                        <a:pt x="418" y="921"/>
                      </a:lnTo>
                      <a:lnTo>
                        <a:pt x="530" y="994"/>
                      </a:lnTo>
                      <a:lnTo>
                        <a:pt x="623" y="1061"/>
                      </a:lnTo>
                      <a:lnTo>
                        <a:pt x="664" y="1102"/>
                      </a:lnTo>
                      <a:lnTo>
                        <a:pt x="684" y="1119"/>
                      </a:lnTo>
                      <a:lnTo>
                        <a:pt x="707" y="1117"/>
                      </a:lnTo>
                      <a:lnTo>
                        <a:pt x="760" y="1084"/>
                      </a:lnTo>
                      <a:lnTo>
                        <a:pt x="844" y="1040"/>
                      </a:lnTo>
                      <a:lnTo>
                        <a:pt x="898" y="1007"/>
                      </a:lnTo>
                      <a:lnTo>
                        <a:pt x="946" y="991"/>
                      </a:lnTo>
                      <a:lnTo>
                        <a:pt x="1015" y="979"/>
                      </a:lnTo>
                      <a:lnTo>
                        <a:pt x="1052" y="966"/>
                      </a:lnTo>
                      <a:lnTo>
                        <a:pt x="1111" y="946"/>
                      </a:lnTo>
                      <a:lnTo>
                        <a:pt x="1141" y="928"/>
                      </a:lnTo>
                      <a:lnTo>
                        <a:pt x="1151" y="867"/>
                      </a:lnTo>
                      <a:lnTo>
                        <a:pt x="1146" y="809"/>
                      </a:lnTo>
                      <a:lnTo>
                        <a:pt x="1139" y="721"/>
                      </a:lnTo>
                      <a:lnTo>
                        <a:pt x="1139" y="634"/>
                      </a:lnTo>
                      <a:lnTo>
                        <a:pt x="1141" y="561"/>
                      </a:lnTo>
                      <a:lnTo>
                        <a:pt x="1141" y="495"/>
                      </a:lnTo>
                      <a:lnTo>
                        <a:pt x="1156" y="451"/>
                      </a:lnTo>
                      <a:lnTo>
                        <a:pt x="1156" y="423"/>
                      </a:lnTo>
                      <a:lnTo>
                        <a:pt x="1141" y="405"/>
                      </a:lnTo>
                      <a:lnTo>
                        <a:pt x="869" y="286"/>
                      </a:lnTo>
                      <a:lnTo>
                        <a:pt x="773" y="236"/>
                      </a:lnTo>
                      <a:lnTo>
                        <a:pt x="649" y="157"/>
                      </a:lnTo>
                      <a:lnTo>
                        <a:pt x="545" y="89"/>
                      </a:lnTo>
                      <a:lnTo>
                        <a:pt x="464" y="36"/>
                      </a:lnTo>
                      <a:lnTo>
                        <a:pt x="449" y="31"/>
                      </a:lnTo>
                      <a:lnTo>
                        <a:pt x="421" y="41"/>
                      </a:lnTo>
                      <a:lnTo>
                        <a:pt x="363" y="64"/>
                      </a:lnTo>
                      <a:lnTo>
                        <a:pt x="302" y="86"/>
                      </a:lnTo>
                      <a:lnTo>
                        <a:pt x="245" y="102"/>
                      </a:lnTo>
                      <a:lnTo>
                        <a:pt x="184" y="134"/>
                      </a:lnTo>
                      <a:lnTo>
                        <a:pt x="174" y="124"/>
                      </a:lnTo>
                      <a:lnTo>
                        <a:pt x="177" y="109"/>
                      </a:lnTo>
                      <a:lnTo>
                        <a:pt x="250" y="81"/>
                      </a:lnTo>
                      <a:lnTo>
                        <a:pt x="325" y="58"/>
                      </a:lnTo>
                      <a:lnTo>
                        <a:pt x="386" y="33"/>
                      </a:lnTo>
                      <a:lnTo>
                        <a:pt x="444" y="0"/>
                      </a:lnTo>
                      <a:lnTo>
                        <a:pt x="464" y="3"/>
                      </a:lnTo>
                      <a:lnTo>
                        <a:pt x="499" y="26"/>
                      </a:lnTo>
                      <a:lnTo>
                        <a:pt x="583" y="91"/>
                      </a:lnTo>
                      <a:lnTo>
                        <a:pt x="677" y="150"/>
                      </a:lnTo>
                      <a:lnTo>
                        <a:pt x="785" y="223"/>
                      </a:lnTo>
                      <a:lnTo>
                        <a:pt x="879" y="269"/>
                      </a:lnTo>
                      <a:lnTo>
                        <a:pt x="979" y="309"/>
                      </a:lnTo>
                      <a:lnTo>
                        <a:pt x="1095" y="362"/>
                      </a:lnTo>
                      <a:lnTo>
                        <a:pt x="1189" y="408"/>
                      </a:lnTo>
                      <a:lnTo>
                        <a:pt x="1197" y="423"/>
                      </a:lnTo>
                      <a:lnTo>
                        <a:pt x="1194" y="431"/>
                      </a:lnTo>
                      <a:lnTo>
                        <a:pt x="1171" y="485"/>
                      </a:lnTo>
                      <a:lnTo>
                        <a:pt x="1161" y="579"/>
                      </a:lnTo>
                      <a:lnTo>
                        <a:pt x="1156" y="705"/>
                      </a:lnTo>
                      <a:lnTo>
                        <a:pt x="1171" y="827"/>
                      </a:lnTo>
                      <a:lnTo>
                        <a:pt x="1169" y="913"/>
                      </a:lnTo>
                      <a:lnTo>
                        <a:pt x="1164" y="948"/>
                      </a:lnTo>
                      <a:lnTo>
                        <a:pt x="1154" y="956"/>
                      </a:lnTo>
                      <a:lnTo>
                        <a:pt x="1085" y="981"/>
                      </a:lnTo>
                      <a:lnTo>
                        <a:pt x="999" y="1007"/>
                      </a:lnTo>
                      <a:lnTo>
                        <a:pt x="913" y="1024"/>
                      </a:lnTo>
                      <a:lnTo>
                        <a:pt x="854" y="1050"/>
                      </a:lnTo>
                      <a:lnTo>
                        <a:pt x="763" y="1109"/>
                      </a:lnTo>
                      <a:lnTo>
                        <a:pt x="699" y="1147"/>
                      </a:lnTo>
                      <a:lnTo>
                        <a:pt x="677" y="1155"/>
                      </a:lnTo>
                      <a:lnTo>
                        <a:pt x="654" y="1134"/>
                      </a:lnTo>
                      <a:lnTo>
                        <a:pt x="611" y="1084"/>
                      </a:lnTo>
                      <a:lnTo>
                        <a:pt x="548" y="1029"/>
                      </a:lnTo>
                      <a:lnTo>
                        <a:pt x="469" y="976"/>
                      </a:lnTo>
                      <a:lnTo>
                        <a:pt x="398" y="933"/>
                      </a:lnTo>
                      <a:lnTo>
                        <a:pt x="330" y="880"/>
                      </a:lnTo>
                      <a:lnTo>
                        <a:pt x="263" y="832"/>
                      </a:lnTo>
                      <a:lnTo>
                        <a:pt x="210" y="786"/>
                      </a:lnTo>
                      <a:lnTo>
                        <a:pt x="151" y="751"/>
                      </a:lnTo>
                      <a:lnTo>
                        <a:pt x="70" y="698"/>
                      </a:lnTo>
                      <a:lnTo>
                        <a:pt x="15" y="652"/>
                      </a:lnTo>
                      <a:lnTo>
                        <a:pt x="0" y="634"/>
                      </a:lnTo>
                      <a:lnTo>
                        <a:pt x="7" y="586"/>
                      </a:lnTo>
                      <a:lnTo>
                        <a:pt x="12" y="441"/>
                      </a:lnTo>
                      <a:lnTo>
                        <a:pt x="10" y="329"/>
                      </a:lnTo>
                      <a:lnTo>
                        <a:pt x="25" y="248"/>
                      </a:lnTo>
                      <a:close/>
                    </a:path>
                  </a:pathLst>
                </a:custGeom>
                <a:solidFill>
                  <a:srgbClr val="000000"/>
                </a:solidFill>
                <a:ln w="9525">
                  <a:noFill/>
                  <a:round/>
                  <a:headEnd/>
                  <a:tailEnd/>
                </a:ln>
              </p:spPr>
              <p:txBody>
                <a:bodyPr/>
                <a:lstStyle/>
                <a:p>
                  <a:endParaRPr lang="en-US">
                    <a:latin typeface="+mj-lt"/>
                  </a:endParaRPr>
                </a:p>
              </p:txBody>
            </p:sp>
            <p:sp>
              <p:nvSpPr>
                <p:cNvPr id="3105" name="Freeform 74"/>
                <p:cNvSpPr>
                  <a:spLocks/>
                </p:cNvSpPr>
                <p:nvPr/>
              </p:nvSpPr>
              <p:spPr bwMode="auto">
                <a:xfrm>
                  <a:off x="2912" y="2718"/>
                  <a:ext cx="330" cy="209"/>
                </a:xfrm>
                <a:custGeom>
                  <a:avLst/>
                  <a:gdLst>
                    <a:gd name="T0" fmla="*/ 28 w 330"/>
                    <a:gd name="T1" fmla="*/ 0 h 209"/>
                    <a:gd name="T2" fmla="*/ 38 w 330"/>
                    <a:gd name="T3" fmla="*/ 8 h 209"/>
                    <a:gd name="T4" fmla="*/ 41 w 330"/>
                    <a:gd name="T5" fmla="*/ 23 h 209"/>
                    <a:gd name="T6" fmla="*/ 56 w 330"/>
                    <a:gd name="T7" fmla="*/ 31 h 209"/>
                    <a:gd name="T8" fmla="*/ 71 w 330"/>
                    <a:gd name="T9" fmla="*/ 33 h 209"/>
                    <a:gd name="T10" fmla="*/ 86 w 330"/>
                    <a:gd name="T11" fmla="*/ 33 h 209"/>
                    <a:gd name="T12" fmla="*/ 101 w 330"/>
                    <a:gd name="T13" fmla="*/ 38 h 209"/>
                    <a:gd name="T14" fmla="*/ 106 w 330"/>
                    <a:gd name="T15" fmla="*/ 56 h 209"/>
                    <a:gd name="T16" fmla="*/ 96 w 330"/>
                    <a:gd name="T17" fmla="*/ 69 h 209"/>
                    <a:gd name="T18" fmla="*/ 101 w 330"/>
                    <a:gd name="T19" fmla="*/ 78 h 209"/>
                    <a:gd name="T20" fmla="*/ 118 w 330"/>
                    <a:gd name="T21" fmla="*/ 78 h 209"/>
                    <a:gd name="T22" fmla="*/ 133 w 330"/>
                    <a:gd name="T23" fmla="*/ 78 h 209"/>
                    <a:gd name="T24" fmla="*/ 153 w 330"/>
                    <a:gd name="T25" fmla="*/ 78 h 209"/>
                    <a:gd name="T26" fmla="*/ 168 w 330"/>
                    <a:gd name="T27" fmla="*/ 83 h 209"/>
                    <a:gd name="T28" fmla="*/ 179 w 330"/>
                    <a:gd name="T29" fmla="*/ 98 h 209"/>
                    <a:gd name="T30" fmla="*/ 171 w 330"/>
                    <a:gd name="T31" fmla="*/ 113 h 209"/>
                    <a:gd name="T32" fmla="*/ 181 w 330"/>
                    <a:gd name="T33" fmla="*/ 123 h 209"/>
                    <a:gd name="T34" fmla="*/ 201 w 330"/>
                    <a:gd name="T35" fmla="*/ 128 h 209"/>
                    <a:gd name="T36" fmla="*/ 222 w 330"/>
                    <a:gd name="T37" fmla="*/ 128 h 209"/>
                    <a:gd name="T38" fmla="*/ 237 w 330"/>
                    <a:gd name="T39" fmla="*/ 128 h 209"/>
                    <a:gd name="T40" fmla="*/ 254 w 330"/>
                    <a:gd name="T41" fmla="*/ 131 h 209"/>
                    <a:gd name="T42" fmla="*/ 267 w 330"/>
                    <a:gd name="T43" fmla="*/ 141 h 209"/>
                    <a:gd name="T44" fmla="*/ 260 w 330"/>
                    <a:gd name="T45" fmla="*/ 156 h 209"/>
                    <a:gd name="T46" fmla="*/ 272 w 330"/>
                    <a:gd name="T47" fmla="*/ 164 h 209"/>
                    <a:gd name="T48" fmla="*/ 292 w 330"/>
                    <a:gd name="T49" fmla="*/ 164 h 209"/>
                    <a:gd name="T50" fmla="*/ 315 w 330"/>
                    <a:gd name="T51" fmla="*/ 171 h 209"/>
                    <a:gd name="T52" fmla="*/ 328 w 330"/>
                    <a:gd name="T53" fmla="*/ 184 h 209"/>
                    <a:gd name="T54" fmla="*/ 330 w 330"/>
                    <a:gd name="T55" fmla="*/ 199 h 209"/>
                    <a:gd name="T56" fmla="*/ 313 w 330"/>
                    <a:gd name="T57" fmla="*/ 209 h 209"/>
                    <a:gd name="T58" fmla="*/ 297 w 330"/>
                    <a:gd name="T59" fmla="*/ 204 h 209"/>
                    <a:gd name="T60" fmla="*/ 297 w 330"/>
                    <a:gd name="T61" fmla="*/ 189 h 209"/>
                    <a:gd name="T62" fmla="*/ 282 w 330"/>
                    <a:gd name="T63" fmla="*/ 184 h 209"/>
                    <a:gd name="T64" fmla="*/ 267 w 330"/>
                    <a:gd name="T65" fmla="*/ 181 h 209"/>
                    <a:gd name="T66" fmla="*/ 252 w 330"/>
                    <a:gd name="T67" fmla="*/ 181 h 209"/>
                    <a:gd name="T68" fmla="*/ 237 w 330"/>
                    <a:gd name="T69" fmla="*/ 181 h 209"/>
                    <a:gd name="T70" fmla="*/ 222 w 330"/>
                    <a:gd name="T71" fmla="*/ 174 h 209"/>
                    <a:gd name="T72" fmla="*/ 224 w 330"/>
                    <a:gd name="T73" fmla="*/ 156 h 209"/>
                    <a:gd name="T74" fmla="*/ 222 w 330"/>
                    <a:gd name="T75" fmla="*/ 146 h 209"/>
                    <a:gd name="T76" fmla="*/ 206 w 330"/>
                    <a:gd name="T77" fmla="*/ 146 h 209"/>
                    <a:gd name="T78" fmla="*/ 191 w 330"/>
                    <a:gd name="T79" fmla="*/ 146 h 209"/>
                    <a:gd name="T80" fmla="*/ 171 w 330"/>
                    <a:gd name="T81" fmla="*/ 146 h 209"/>
                    <a:gd name="T82" fmla="*/ 156 w 330"/>
                    <a:gd name="T83" fmla="*/ 138 h 209"/>
                    <a:gd name="T84" fmla="*/ 148 w 330"/>
                    <a:gd name="T85" fmla="*/ 123 h 209"/>
                    <a:gd name="T86" fmla="*/ 148 w 330"/>
                    <a:gd name="T87" fmla="*/ 108 h 209"/>
                    <a:gd name="T88" fmla="*/ 151 w 330"/>
                    <a:gd name="T89" fmla="*/ 93 h 209"/>
                    <a:gd name="T90" fmla="*/ 133 w 330"/>
                    <a:gd name="T91" fmla="*/ 85 h 209"/>
                    <a:gd name="T92" fmla="*/ 118 w 330"/>
                    <a:gd name="T93" fmla="*/ 88 h 209"/>
                    <a:gd name="T94" fmla="*/ 101 w 330"/>
                    <a:gd name="T95" fmla="*/ 88 h 209"/>
                    <a:gd name="T96" fmla="*/ 81 w 330"/>
                    <a:gd name="T97" fmla="*/ 83 h 209"/>
                    <a:gd name="T98" fmla="*/ 71 w 330"/>
                    <a:gd name="T99" fmla="*/ 69 h 209"/>
                    <a:gd name="T100" fmla="*/ 71 w 330"/>
                    <a:gd name="T101" fmla="*/ 54 h 209"/>
                    <a:gd name="T102" fmla="*/ 66 w 330"/>
                    <a:gd name="T103" fmla="*/ 43 h 209"/>
                    <a:gd name="T104" fmla="*/ 51 w 330"/>
                    <a:gd name="T105" fmla="*/ 38 h 209"/>
                    <a:gd name="T106" fmla="*/ 30 w 330"/>
                    <a:gd name="T107" fmla="*/ 36 h 209"/>
                    <a:gd name="T108" fmla="*/ 15 w 330"/>
                    <a:gd name="T109" fmla="*/ 28 h 209"/>
                    <a:gd name="T110" fmla="*/ 0 w 330"/>
                    <a:gd name="T111" fmla="*/ 16 h 209"/>
                    <a:gd name="T112" fmla="*/ 18 w 330"/>
                    <a:gd name="T113" fmla="*/ 0 h 20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30"/>
                    <a:gd name="T172" fmla="*/ 0 h 209"/>
                    <a:gd name="T173" fmla="*/ 330 w 330"/>
                    <a:gd name="T174" fmla="*/ 209 h 20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30" h="209">
                      <a:moveTo>
                        <a:pt x="18" y="0"/>
                      </a:moveTo>
                      <a:lnTo>
                        <a:pt x="28" y="0"/>
                      </a:lnTo>
                      <a:lnTo>
                        <a:pt x="36" y="0"/>
                      </a:lnTo>
                      <a:lnTo>
                        <a:pt x="38" y="8"/>
                      </a:lnTo>
                      <a:lnTo>
                        <a:pt x="43" y="16"/>
                      </a:lnTo>
                      <a:lnTo>
                        <a:pt x="41" y="23"/>
                      </a:lnTo>
                      <a:lnTo>
                        <a:pt x="48" y="28"/>
                      </a:lnTo>
                      <a:lnTo>
                        <a:pt x="56" y="31"/>
                      </a:lnTo>
                      <a:lnTo>
                        <a:pt x="63" y="33"/>
                      </a:lnTo>
                      <a:lnTo>
                        <a:pt x="71" y="33"/>
                      </a:lnTo>
                      <a:lnTo>
                        <a:pt x="79" y="33"/>
                      </a:lnTo>
                      <a:lnTo>
                        <a:pt x="86" y="33"/>
                      </a:lnTo>
                      <a:lnTo>
                        <a:pt x="94" y="36"/>
                      </a:lnTo>
                      <a:lnTo>
                        <a:pt x="101" y="38"/>
                      </a:lnTo>
                      <a:lnTo>
                        <a:pt x="106" y="48"/>
                      </a:lnTo>
                      <a:lnTo>
                        <a:pt x="106" y="56"/>
                      </a:lnTo>
                      <a:lnTo>
                        <a:pt x="96" y="61"/>
                      </a:lnTo>
                      <a:lnTo>
                        <a:pt x="96" y="69"/>
                      </a:lnTo>
                      <a:lnTo>
                        <a:pt x="94" y="75"/>
                      </a:lnTo>
                      <a:lnTo>
                        <a:pt x="101" y="78"/>
                      </a:lnTo>
                      <a:lnTo>
                        <a:pt x="110" y="78"/>
                      </a:lnTo>
                      <a:lnTo>
                        <a:pt x="118" y="78"/>
                      </a:lnTo>
                      <a:lnTo>
                        <a:pt x="125" y="78"/>
                      </a:lnTo>
                      <a:lnTo>
                        <a:pt x="133" y="78"/>
                      </a:lnTo>
                      <a:lnTo>
                        <a:pt x="143" y="78"/>
                      </a:lnTo>
                      <a:lnTo>
                        <a:pt x="153" y="78"/>
                      </a:lnTo>
                      <a:lnTo>
                        <a:pt x="161" y="78"/>
                      </a:lnTo>
                      <a:lnTo>
                        <a:pt x="168" y="83"/>
                      </a:lnTo>
                      <a:lnTo>
                        <a:pt x="176" y="90"/>
                      </a:lnTo>
                      <a:lnTo>
                        <a:pt x="179" y="98"/>
                      </a:lnTo>
                      <a:lnTo>
                        <a:pt x="173" y="105"/>
                      </a:lnTo>
                      <a:lnTo>
                        <a:pt x="171" y="113"/>
                      </a:lnTo>
                      <a:lnTo>
                        <a:pt x="171" y="121"/>
                      </a:lnTo>
                      <a:lnTo>
                        <a:pt x="181" y="123"/>
                      </a:lnTo>
                      <a:lnTo>
                        <a:pt x="189" y="128"/>
                      </a:lnTo>
                      <a:lnTo>
                        <a:pt x="201" y="128"/>
                      </a:lnTo>
                      <a:lnTo>
                        <a:pt x="211" y="128"/>
                      </a:lnTo>
                      <a:lnTo>
                        <a:pt x="222" y="128"/>
                      </a:lnTo>
                      <a:lnTo>
                        <a:pt x="229" y="128"/>
                      </a:lnTo>
                      <a:lnTo>
                        <a:pt x="237" y="128"/>
                      </a:lnTo>
                      <a:lnTo>
                        <a:pt x="247" y="128"/>
                      </a:lnTo>
                      <a:lnTo>
                        <a:pt x="254" y="131"/>
                      </a:lnTo>
                      <a:lnTo>
                        <a:pt x="262" y="133"/>
                      </a:lnTo>
                      <a:lnTo>
                        <a:pt x="267" y="141"/>
                      </a:lnTo>
                      <a:lnTo>
                        <a:pt x="267" y="148"/>
                      </a:lnTo>
                      <a:lnTo>
                        <a:pt x="260" y="156"/>
                      </a:lnTo>
                      <a:lnTo>
                        <a:pt x="262" y="164"/>
                      </a:lnTo>
                      <a:lnTo>
                        <a:pt x="272" y="164"/>
                      </a:lnTo>
                      <a:lnTo>
                        <a:pt x="282" y="164"/>
                      </a:lnTo>
                      <a:lnTo>
                        <a:pt x="292" y="164"/>
                      </a:lnTo>
                      <a:lnTo>
                        <a:pt x="305" y="166"/>
                      </a:lnTo>
                      <a:lnTo>
                        <a:pt x="315" y="171"/>
                      </a:lnTo>
                      <a:lnTo>
                        <a:pt x="323" y="176"/>
                      </a:lnTo>
                      <a:lnTo>
                        <a:pt x="328" y="184"/>
                      </a:lnTo>
                      <a:lnTo>
                        <a:pt x="330" y="192"/>
                      </a:lnTo>
                      <a:lnTo>
                        <a:pt x="330" y="199"/>
                      </a:lnTo>
                      <a:lnTo>
                        <a:pt x="323" y="204"/>
                      </a:lnTo>
                      <a:lnTo>
                        <a:pt x="313" y="209"/>
                      </a:lnTo>
                      <a:lnTo>
                        <a:pt x="305" y="209"/>
                      </a:lnTo>
                      <a:lnTo>
                        <a:pt x="297" y="204"/>
                      </a:lnTo>
                      <a:lnTo>
                        <a:pt x="297" y="197"/>
                      </a:lnTo>
                      <a:lnTo>
                        <a:pt x="297" y="189"/>
                      </a:lnTo>
                      <a:lnTo>
                        <a:pt x="290" y="184"/>
                      </a:lnTo>
                      <a:lnTo>
                        <a:pt x="282" y="184"/>
                      </a:lnTo>
                      <a:lnTo>
                        <a:pt x="275" y="181"/>
                      </a:lnTo>
                      <a:lnTo>
                        <a:pt x="267" y="181"/>
                      </a:lnTo>
                      <a:lnTo>
                        <a:pt x="260" y="181"/>
                      </a:lnTo>
                      <a:lnTo>
                        <a:pt x="252" y="181"/>
                      </a:lnTo>
                      <a:lnTo>
                        <a:pt x="244" y="181"/>
                      </a:lnTo>
                      <a:lnTo>
                        <a:pt x="237" y="181"/>
                      </a:lnTo>
                      <a:lnTo>
                        <a:pt x="229" y="176"/>
                      </a:lnTo>
                      <a:lnTo>
                        <a:pt x="222" y="174"/>
                      </a:lnTo>
                      <a:lnTo>
                        <a:pt x="222" y="164"/>
                      </a:lnTo>
                      <a:lnTo>
                        <a:pt x="224" y="156"/>
                      </a:lnTo>
                      <a:lnTo>
                        <a:pt x="232" y="151"/>
                      </a:lnTo>
                      <a:lnTo>
                        <a:pt x="222" y="146"/>
                      </a:lnTo>
                      <a:lnTo>
                        <a:pt x="214" y="146"/>
                      </a:lnTo>
                      <a:lnTo>
                        <a:pt x="206" y="146"/>
                      </a:lnTo>
                      <a:lnTo>
                        <a:pt x="199" y="146"/>
                      </a:lnTo>
                      <a:lnTo>
                        <a:pt x="191" y="146"/>
                      </a:lnTo>
                      <a:lnTo>
                        <a:pt x="181" y="146"/>
                      </a:lnTo>
                      <a:lnTo>
                        <a:pt x="171" y="146"/>
                      </a:lnTo>
                      <a:lnTo>
                        <a:pt x="163" y="141"/>
                      </a:lnTo>
                      <a:lnTo>
                        <a:pt x="156" y="138"/>
                      </a:lnTo>
                      <a:lnTo>
                        <a:pt x="151" y="131"/>
                      </a:lnTo>
                      <a:lnTo>
                        <a:pt x="148" y="123"/>
                      </a:lnTo>
                      <a:lnTo>
                        <a:pt x="148" y="116"/>
                      </a:lnTo>
                      <a:lnTo>
                        <a:pt x="148" y="108"/>
                      </a:lnTo>
                      <a:lnTo>
                        <a:pt x="148" y="100"/>
                      </a:lnTo>
                      <a:lnTo>
                        <a:pt x="151" y="93"/>
                      </a:lnTo>
                      <a:lnTo>
                        <a:pt x="141" y="88"/>
                      </a:lnTo>
                      <a:lnTo>
                        <a:pt x="133" y="85"/>
                      </a:lnTo>
                      <a:lnTo>
                        <a:pt x="125" y="88"/>
                      </a:lnTo>
                      <a:lnTo>
                        <a:pt x="118" y="88"/>
                      </a:lnTo>
                      <a:lnTo>
                        <a:pt x="109" y="88"/>
                      </a:lnTo>
                      <a:lnTo>
                        <a:pt x="101" y="88"/>
                      </a:lnTo>
                      <a:lnTo>
                        <a:pt x="94" y="88"/>
                      </a:lnTo>
                      <a:lnTo>
                        <a:pt x="81" y="83"/>
                      </a:lnTo>
                      <a:lnTo>
                        <a:pt x="74" y="78"/>
                      </a:lnTo>
                      <a:lnTo>
                        <a:pt x="71" y="69"/>
                      </a:lnTo>
                      <a:lnTo>
                        <a:pt x="71" y="61"/>
                      </a:lnTo>
                      <a:lnTo>
                        <a:pt x="71" y="54"/>
                      </a:lnTo>
                      <a:lnTo>
                        <a:pt x="74" y="46"/>
                      </a:lnTo>
                      <a:lnTo>
                        <a:pt x="66" y="43"/>
                      </a:lnTo>
                      <a:lnTo>
                        <a:pt x="58" y="38"/>
                      </a:lnTo>
                      <a:lnTo>
                        <a:pt x="51" y="38"/>
                      </a:lnTo>
                      <a:lnTo>
                        <a:pt x="38" y="36"/>
                      </a:lnTo>
                      <a:lnTo>
                        <a:pt x="30" y="36"/>
                      </a:lnTo>
                      <a:lnTo>
                        <a:pt x="23" y="36"/>
                      </a:lnTo>
                      <a:lnTo>
                        <a:pt x="15" y="28"/>
                      </a:lnTo>
                      <a:lnTo>
                        <a:pt x="8" y="26"/>
                      </a:lnTo>
                      <a:lnTo>
                        <a:pt x="0" y="16"/>
                      </a:lnTo>
                      <a:lnTo>
                        <a:pt x="0" y="8"/>
                      </a:lnTo>
                      <a:lnTo>
                        <a:pt x="18" y="0"/>
                      </a:lnTo>
                      <a:close/>
                    </a:path>
                  </a:pathLst>
                </a:custGeom>
                <a:solidFill>
                  <a:srgbClr val="000000"/>
                </a:solidFill>
                <a:ln w="9525">
                  <a:noFill/>
                  <a:round/>
                  <a:headEnd/>
                  <a:tailEnd/>
                </a:ln>
              </p:spPr>
              <p:txBody>
                <a:bodyPr/>
                <a:lstStyle/>
                <a:p>
                  <a:endParaRPr lang="en-US">
                    <a:latin typeface="+mj-lt"/>
                  </a:endParaRPr>
                </a:p>
              </p:txBody>
            </p:sp>
            <p:sp>
              <p:nvSpPr>
                <p:cNvPr id="3106" name="Freeform 75"/>
                <p:cNvSpPr>
                  <a:spLocks/>
                </p:cNvSpPr>
                <p:nvPr/>
              </p:nvSpPr>
              <p:spPr bwMode="auto">
                <a:xfrm>
                  <a:off x="2856" y="2751"/>
                  <a:ext cx="331" cy="209"/>
                </a:xfrm>
                <a:custGeom>
                  <a:avLst/>
                  <a:gdLst>
                    <a:gd name="T0" fmla="*/ 28 w 331"/>
                    <a:gd name="T1" fmla="*/ 0 h 209"/>
                    <a:gd name="T2" fmla="*/ 38 w 331"/>
                    <a:gd name="T3" fmla="*/ 8 h 209"/>
                    <a:gd name="T4" fmla="*/ 41 w 331"/>
                    <a:gd name="T5" fmla="*/ 23 h 209"/>
                    <a:gd name="T6" fmla="*/ 56 w 331"/>
                    <a:gd name="T7" fmla="*/ 31 h 209"/>
                    <a:gd name="T8" fmla="*/ 71 w 331"/>
                    <a:gd name="T9" fmla="*/ 33 h 209"/>
                    <a:gd name="T10" fmla="*/ 86 w 331"/>
                    <a:gd name="T11" fmla="*/ 33 h 209"/>
                    <a:gd name="T12" fmla="*/ 102 w 331"/>
                    <a:gd name="T13" fmla="*/ 38 h 209"/>
                    <a:gd name="T14" fmla="*/ 107 w 331"/>
                    <a:gd name="T15" fmla="*/ 56 h 209"/>
                    <a:gd name="T16" fmla="*/ 97 w 331"/>
                    <a:gd name="T17" fmla="*/ 69 h 209"/>
                    <a:gd name="T18" fmla="*/ 102 w 331"/>
                    <a:gd name="T19" fmla="*/ 77 h 209"/>
                    <a:gd name="T20" fmla="*/ 118 w 331"/>
                    <a:gd name="T21" fmla="*/ 77 h 209"/>
                    <a:gd name="T22" fmla="*/ 133 w 331"/>
                    <a:gd name="T23" fmla="*/ 77 h 209"/>
                    <a:gd name="T24" fmla="*/ 154 w 331"/>
                    <a:gd name="T25" fmla="*/ 77 h 209"/>
                    <a:gd name="T26" fmla="*/ 169 w 331"/>
                    <a:gd name="T27" fmla="*/ 83 h 209"/>
                    <a:gd name="T28" fmla="*/ 179 w 331"/>
                    <a:gd name="T29" fmla="*/ 98 h 209"/>
                    <a:gd name="T30" fmla="*/ 171 w 331"/>
                    <a:gd name="T31" fmla="*/ 113 h 209"/>
                    <a:gd name="T32" fmla="*/ 181 w 331"/>
                    <a:gd name="T33" fmla="*/ 123 h 209"/>
                    <a:gd name="T34" fmla="*/ 202 w 331"/>
                    <a:gd name="T35" fmla="*/ 128 h 209"/>
                    <a:gd name="T36" fmla="*/ 222 w 331"/>
                    <a:gd name="T37" fmla="*/ 128 h 209"/>
                    <a:gd name="T38" fmla="*/ 237 w 331"/>
                    <a:gd name="T39" fmla="*/ 128 h 209"/>
                    <a:gd name="T40" fmla="*/ 255 w 331"/>
                    <a:gd name="T41" fmla="*/ 131 h 209"/>
                    <a:gd name="T42" fmla="*/ 267 w 331"/>
                    <a:gd name="T43" fmla="*/ 141 h 209"/>
                    <a:gd name="T44" fmla="*/ 260 w 331"/>
                    <a:gd name="T45" fmla="*/ 156 h 209"/>
                    <a:gd name="T46" fmla="*/ 272 w 331"/>
                    <a:gd name="T47" fmla="*/ 164 h 209"/>
                    <a:gd name="T48" fmla="*/ 293 w 331"/>
                    <a:gd name="T49" fmla="*/ 164 h 209"/>
                    <a:gd name="T50" fmla="*/ 316 w 331"/>
                    <a:gd name="T51" fmla="*/ 171 h 209"/>
                    <a:gd name="T52" fmla="*/ 328 w 331"/>
                    <a:gd name="T53" fmla="*/ 184 h 209"/>
                    <a:gd name="T54" fmla="*/ 331 w 331"/>
                    <a:gd name="T55" fmla="*/ 199 h 209"/>
                    <a:gd name="T56" fmla="*/ 313 w 331"/>
                    <a:gd name="T57" fmla="*/ 209 h 209"/>
                    <a:gd name="T58" fmla="*/ 298 w 331"/>
                    <a:gd name="T59" fmla="*/ 204 h 209"/>
                    <a:gd name="T60" fmla="*/ 298 w 331"/>
                    <a:gd name="T61" fmla="*/ 189 h 209"/>
                    <a:gd name="T62" fmla="*/ 283 w 331"/>
                    <a:gd name="T63" fmla="*/ 184 h 209"/>
                    <a:gd name="T64" fmla="*/ 267 w 331"/>
                    <a:gd name="T65" fmla="*/ 181 h 209"/>
                    <a:gd name="T66" fmla="*/ 252 w 331"/>
                    <a:gd name="T67" fmla="*/ 181 h 209"/>
                    <a:gd name="T68" fmla="*/ 237 w 331"/>
                    <a:gd name="T69" fmla="*/ 181 h 209"/>
                    <a:gd name="T70" fmla="*/ 222 w 331"/>
                    <a:gd name="T71" fmla="*/ 174 h 209"/>
                    <a:gd name="T72" fmla="*/ 224 w 331"/>
                    <a:gd name="T73" fmla="*/ 156 h 209"/>
                    <a:gd name="T74" fmla="*/ 222 w 331"/>
                    <a:gd name="T75" fmla="*/ 146 h 209"/>
                    <a:gd name="T76" fmla="*/ 207 w 331"/>
                    <a:gd name="T77" fmla="*/ 146 h 209"/>
                    <a:gd name="T78" fmla="*/ 192 w 331"/>
                    <a:gd name="T79" fmla="*/ 146 h 209"/>
                    <a:gd name="T80" fmla="*/ 171 w 331"/>
                    <a:gd name="T81" fmla="*/ 146 h 209"/>
                    <a:gd name="T82" fmla="*/ 156 w 331"/>
                    <a:gd name="T83" fmla="*/ 138 h 209"/>
                    <a:gd name="T84" fmla="*/ 148 w 331"/>
                    <a:gd name="T85" fmla="*/ 123 h 209"/>
                    <a:gd name="T86" fmla="*/ 148 w 331"/>
                    <a:gd name="T87" fmla="*/ 108 h 209"/>
                    <a:gd name="T88" fmla="*/ 151 w 331"/>
                    <a:gd name="T89" fmla="*/ 93 h 209"/>
                    <a:gd name="T90" fmla="*/ 133 w 331"/>
                    <a:gd name="T91" fmla="*/ 85 h 209"/>
                    <a:gd name="T92" fmla="*/ 118 w 331"/>
                    <a:gd name="T93" fmla="*/ 88 h 209"/>
                    <a:gd name="T94" fmla="*/ 102 w 331"/>
                    <a:gd name="T95" fmla="*/ 88 h 209"/>
                    <a:gd name="T96" fmla="*/ 81 w 331"/>
                    <a:gd name="T97" fmla="*/ 83 h 209"/>
                    <a:gd name="T98" fmla="*/ 71 w 331"/>
                    <a:gd name="T99" fmla="*/ 69 h 209"/>
                    <a:gd name="T100" fmla="*/ 71 w 331"/>
                    <a:gd name="T101" fmla="*/ 53 h 209"/>
                    <a:gd name="T102" fmla="*/ 66 w 331"/>
                    <a:gd name="T103" fmla="*/ 43 h 209"/>
                    <a:gd name="T104" fmla="*/ 51 w 331"/>
                    <a:gd name="T105" fmla="*/ 38 h 209"/>
                    <a:gd name="T106" fmla="*/ 31 w 331"/>
                    <a:gd name="T107" fmla="*/ 36 h 209"/>
                    <a:gd name="T108" fmla="*/ 16 w 331"/>
                    <a:gd name="T109" fmla="*/ 28 h 209"/>
                    <a:gd name="T110" fmla="*/ 0 w 331"/>
                    <a:gd name="T111" fmla="*/ 15 h 209"/>
                    <a:gd name="T112" fmla="*/ 18 w 331"/>
                    <a:gd name="T113" fmla="*/ 0 h 20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31"/>
                    <a:gd name="T172" fmla="*/ 0 h 209"/>
                    <a:gd name="T173" fmla="*/ 331 w 331"/>
                    <a:gd name="T174" fmla="*/ 209 h 20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31" h="209">
                      <a:moveTo>
                        <a:pt x="18" y="0"/>
                      </a:moveTo>
                      <a:lnTo>
                        <a:pt x="28" y="0"/>
                      </a:lnTo>
                      <a:lnTo>
                        <a:pt x="36" y="0"/>
                      </a:lnTo>
                      <a:lnTo>
                        <a:pt x="38" y="8"/>
                      </a:lnTo>
                      <a:lnTo>
                        <a:pt x="43" y="15"/>
                      </a:lnTo>
                      <a:lnTo>
                        <a:pt x="41" y="23"/>
                      </a:lnTo>
                      <a:lnTo>
                        <a:pt x="49" y="28"/>
                      </a:lnTo>
                      <a:lnTo>
                        <a:pt x="56" y="31"/>
                      </a:lnTo>
                      <a:lnTo>
                        <a:pt x="64" y="33"/>
                      </a:lnTo>
                      <a:lnTo>
                        <a:pt x="71" y="33"/>
                      </a:lnTo>
                      <a:lnTo>
                        <a:pt x="79" y="33"/>
                      </a:lnTo>
                      <a:lnTo>
                        <a:pt x="86" y="33"/>
                      </a:lnTo>
                      <a:lnTo>
                        <a:pt x="94" y="36"/>
                      </a:lnTo>
                      <a:lnTo>
                        <a:pt x="102" y="38"/>
                      </a:lnTo>
                      <a:lnTo>
                        <a:pt x="107" y="48"/>
                      </a:lnTo>
                      <a:lnTo>
                        <a:pt x="107" y="56"/>
                      </a:lnTo>
                      <a:lnTo>
                        <a:pt x="97" y="61"/>
                      </a:lnTo>
                      <a:lnTo>
                        <a:pt x="97" y="69"/>
                      </a:lnTo>
                      <a:lnTo>
                        <a:pt x="94" y="75"/>
                      </a:lnTo>
                      <a:lnTo>
                        <a:pt x="102" y="77"/>
                      </a:lnTo>
                      <a:lnTo>
                        <a:pt x="111" y="77"/>
                      </a:lnTo>
                      <a:lnTo>
                        <a:pt x="118" y="77"/>
                      </a:lnTo>
                      <a:lnTo>
                        <a:pt x="126" y="77"/>
                      </a:lnTo>
                      <a:lnTo>
                        <a:pt x="133" y="77"/>
                      </a:lnTo>
                      <a:lnTo>
                        <a:pt x="143" y="77"/>
                      </a:lnTo>
                      <a:lnTo>
                        <a:pt x="154" y="77"/>
                      </a:lnTo>
                      <a:lnTo>
                        <a:pt x="161" y="77"/>
                      </a:lnTo>
                      <a:lnTo>
                        <a:pt x="169" y="83"/>
                      </a:lnTo>
                      <a:lnTo>
                        <a:pt x="176" y="90"/>
                      </a:lnTo>
                      <a:lnTo>
                        <a:pt x="179" y="98"/>
                      </a:lnTo>
                      <a:lnTo>
                        <a:pt x="174" y="105"/>
                      </a:lnTo>
                      <a:lnTo>
                        <a:pt x="171" y="113"/>
                      </a:lnTo>
                      <a:lnTo>
                        <a:pt x="171" y="121"/>
                      </a:lnTo>
                      <a:lnTo>
                        <a:pt x="181" y="123"/>
                      </a:lnTo>
                      <a:lnTo>
                        <a:pt x="189" y="128"/>
                      </a:lnTo>
                      <a:lnTo>
                        <a:pt x="202" y="128"/>
                      </a:lnTo>
                      <a:lnTo>
                        <a:pt x="212" y="128"/>
                      </a:lnTo>
                      <a:lnTo>
                        <a:pt x="222" y="128"/>
                      </a:lnTo>
                      <a:lnTo>
                        <a:pt x="229" y="128"/>
                      </a:lnTo>
                      <a:lnTo>
                        <a:pt x="237" y="128"/>
                      </a:lnTo>
                      <a:lnTo>
                        <a:pt x="247" y="128"/>
                      </a:lnTo>
                      <a:lnTo>
                        <a:pt x="255" y="131"/>
                      </a:lnTo>
                      <a:lnTo>
                        <a:pt x="262" y="133"/>
                      </a:lnTo>
                      <a:lnTo>
                        <a:pt x="267" y="141"/>
                      </a:lnTo>
                      <a:lnTo>
                        <a:pt x="267" y="148"/>
                      </a:lnTo>
                      <a:lnTo>
                        <a:pt x="260" y="156"/>
                      </a:lnTo>
                      <a:lnTo>
                        <a:pt x="262" y="164"/>
                      </a:lnTo>
                      <a:lnTo>
                        <a:pt x="272" y="164"/>
                      </a:lnTo>
                      <a:lnTo>
                        <a:pt x="283" y="164"/>
                      </a:lnTo>
                      <a:lnTo>
                        <a:pt x="293" y="164"/>
                      </a:lnTo>
                      <a:lnTo>
                        <a:pt x="305" y="166"/>
                      </a:lnTo>
                      <a:lnTo>
                        <a:pt x="316" y="171"/>
                      </a:lnTo>
                      <a:lnTo>
                        <a:pt x="323" y="176"/>
                      </a:lnTo>
                      <a:lnTo>
                        <a:pt x="328" y="184"/>
                      </a:lnTo>
                      <a:lnTo>
                        <a:pt x="331" y="191"/>
                      </a:lnTo>
                      <a:lnTo>
                        <a:pt x="331" y="199"/>
                      </a:lnTo>
                      <a:lnTo>
                        <a:pt x="323" y="204"/>
                      </a:lnTo>
                      <a:lnTo>
                        <a:pt x="313" y="209"/>
                      </a:lnTo>
                      <a:lnTo>
                        <a:pt x="305" y="209"/>
                      </a:lnTo>
                      <a:lnTo>
                        <a:pt x="298" y="204"/>
                      </a:lnTo>
                      <a:lnTo>
                        <a:pt x="298" y="196"/>
                      </a:lnTo>
                      <a:lnTo>
                        <a:pt x="298" y="189"/>
                      </a:lnTo>
                      <a:lnTo>
                        <a:pt x="290" y="184"/>
                      </a:lnTo>
                      <a:lnTo>
                        <a:pt x="283" y="184"/>
                      </a:lnTo>
                      <a:lnTo>
                        <a:pt x="275" y="181"/>
                      </a:lnTo>
                      <a:lnTo>
                        <a:pt x="267" y="181"/>
                      </a:lnTo>
                      <a:lnTo>
                        <a:pt x="260" y="181"/>
                      </a:lnTo>
                      <a:lnTo>
                        <a:pt x="252" y="181"/>
                      </a:lnTo>
                      <a:lnTo>
                        <a:pt x="245" y="181"/>
                      </a:lnTo>
                      <a:lnTo>
                        <a:pt x="237" y="181"/>
                      </a:lnTo>
                      <a:lnTo>
                        <a:pt x="229" y="176"/>
                      </a:lnTo>
                      <a:lnTo>
                        <a:pt x="222" y="174"/>
                      </a:lnTo>
                      <a:lnTo>
                        <a:pt x="222" y="164"/>
                      </a:lnTo>
                      <a:lnTo>
                        <a:pt x="224" y="156"/>
                      </a:lnTo>
                      <a:lnTo>
                        <a:pt x="232" y="151"/>
                      </a:lnTo>
                      <a:lnTo>
                        <a:pt x="222" y="146"/>
                      </a:lnTo>
                      <a:lnTo>
                        <a:pt x="214" y="146"/>
                      </a:lnTo>
                      <a:lnTo>
                        <a:pt x="207" y="146"/>
                      </a:lnTo>
                      <a:lnTo>
                        <a:pt x="199" y="146"/>
                      </a:lnTo>
                      <a:lnTo>
                        <a:pt x="192" y="146"/>
                      </a:lnTo>
                      <a:lnTo>
                        <a:pt x="181" y="146"/>
                      </a:lnTo>
                      <a:lnTo>
                        <a:pt x="171" y="146"/>
                      </a:lnTo>
                      <a:lnTo>
                        <a:pt x="164" y="141"/>
                      </a:lnTo>
                      <a:lnTo>
                        <a:pt x="156" y="138"/>
                      </a:lnTo>
                      <a:lnTo>
                        <a:pt x="151" y="131"/>
                      </a:lnTo>
                      <a:lnTo>
                        <a:pt x="148" y="123"/>
                      </a:lnTo>
                      <a:lnTo>
                        <a:pt x="148" y="115"/>
                      </a:lnTo>
                      <a:lnTo>
                        <a:pt x="148" y="108"/>
                      </a:lnTo>
                      <a:lnTo>
                        <a:pt x="148" y="100"/>
                      </a:lnTo>
                      <a:lnTo>
                        <a:pt x="151" y="93"/>
                      </a:lnTo>
                      <a:lnTo>
                        <a:pt x="141" y="88"/>
                      </a:lnTo>
                      <a:lnTo>
                        <a:pt x="133" y="85"/>
                      </a:lnTo>
                      <a:lnTo>
                        <a:pt x="126" y="88"/>
                      </a:lnTo>
                      <a:lnTo>
                        <a:pt x="118" y="88"/>
                      </a:lnTo>
                      <a:lnTo>
                        <a:pt x="109" y="88"/>
                      </a:lnTo>
                      <a:lnTo>
                        <a:pt x="102" y="88"/>
                      </a:lnTo>
                      <a:lnTo>
                        <a:pt x="94" y="88"/>
                      </a:lnTo>
                      <a:lnTo>
                        <a:pt x="81" y="83"/>
                      </a:lnTo>
                      <a:lnTo>
                        <a:pt x="74" y="77"/>
                      </a:lnTo>
                      <a:lnTo>
                        <a:pt x="71" y="69"/>
                      </a:lnTo>
                      <a:lnTo>
                        <a:pt x="71" y="61"/>
                      </a:lnTo>
                      <a:lnTo>
                        <a:pt x="71" y="53"/>
                      </a:lnTo>
                      <a:lnTo>
                        <a:pt x="74" y="46"/>
                      </a:lnTo>
                      <a:lnTo>
                        <a:pt x="66" y="43"/>
                      </a:lnTo>
                      <a:lnTo>
                        <a:pt x="59" y="38"/>
                      </a:lnTo>
                      <a:lnTo>
                        <a:pt x="51" y="38"/>
                      </a:lnTo>
                      <a:lnTo>
                        <a:pt x="38" y="36"/>
                      </a:lnTo>
                      <a:lnTo>
                        <a:pt x="31" y="36"/>
                      </a:lnTo>
                      <a:lnTo>
                        <a:pt x="23" y="36"/>
                      </a:lnTo>
                      <a:lnTo>
                        <a:pt x="16" y="28"/>
                      </a:lnTo>
                      <a:lnTo>
                        <a:pt x="8" y="26"/>
                      </a:lnTo>
                      <a:lnTo>
                        <a:pt x="0" y="15"/>
                      </a:lnTo>
                      <a:lnTo>
                        <a:pt x="0" y="8"/>
                      </a:lnTo>
                      <a:lnTo>
                        <a:pt x="18" y="0"/>
                      </a:lnTo>
                      <a:close/>
                    </a:path>
                  </a:pathLst>
                </a:custGeom>
                <a:solidFill>
                  <a:srgbClr val="000000"/>
                </a:solidFill>
                <a:ln w="9525">
                  <a:noFill/>
                  <a:round/>
                  <a:headEnd/>
                  <a:tailEnd/>
                </a:ln>
              </p:spPr>
              <p:txBody>
                <a:bodyPr/>
                <a:lstStyle/>
                <a:p>
                  <a:endParaRPr lang="en-US">
                    <a:latin typeface="+mj-lt"/>
                  </a:endParaRPr>
                </a:p>
              </p:txBody>
            </p:sp>
            <p:sp>
              <p:nvSpPr>
                <p:cNvPr id="3107" name="Freeform 76"/>
                <p:cNvSpPr>
                  <a:spLocks/>
                </p:cNvSpPr>
                <p:nvPr/>
              </p:nvSpPr>
              <p:spPr bwMode="auto">
                <a:xfrm>
                  <a:off x="2834" y="2815"/>
                  <a:ext cx="121" cy="89"/>
                </a:xfrm>
                <a:custGeom>
                  <a:avLst/>
                  <a:gdLst>
                    <a:gd name="T0" fmla="*/ 30 w 121"/>
                    <a:gd name="T1" fmla="*/ 0 h 89"/>
                    <a:gd name="T2" fmla="*/ 43 w 121"/>
                    <a:gd name="T3" fmla="*/ 3 h 89"/>
                    <a:gd name="T4" fmla="*/ 48 w 121"/>
                    <a:gd name="T5" fmla="*/ 11 h 89"/>
                    <a:gd name="T6" fmla="*/ 50 w 121"/>
                    <a:gd name="T7" fmla="*/ 19 h 89"/>
                    <a:gd name="T8" fmla="*/ 50 w 121"/>
                    <a:gd name="T9" fmla="*/ 26 h 89"/>
                    <a:gd name="T10" fmla="*/ 55 w 121"/>
                    <a:gd name="T11" fmla="*/ 34 h 89"/>
                    <a:gd name="T12" fmla="*/ 63 w 121"/>
                    <a:gd name="T13" fmla="*/ 39 h 89"/>
                    <a:gd name="T14" fmla="*/ 71 w 121"/>
                    <a:gd name="T15" fmla="*/ 41 h 89"/>
                    <a:gd name="T16" fmla="*/ 81 w 121"/>
                    <a:gd name="T17" fmla="*/ 44 h 89"/>
                    <a:gd name="T18" fmla="*/ 88 w 121"/>
                    <a:gd name="T19" fmla="*/ 46 h 89"/>
                    <a:gd name="T20" fmla="*/ 98 w 121"/>
                    <a:gd name="T21" fmla="*/ 46 h 89"/>
                    <a:gd name="T22" fmla="*/ 106 w 121"/>
                    <a:gd name="T23" fmla="*/ 51 h 89"/>
                    <a:gd name="T24" fmla="*/ 114 w 121"/>
                    <a:gd name="T25" fmla="*/ 54 h 89"/>
                    <a:gd name="T26" fmla="*/ 119 w 121"/>
                    <a:gd name="T27" fmla="*/ 62 h 89"/>
                    <a:gd name="T28" fmla="*/ 121 w 121"/>
                    <a:gd name="T29" fmla="*/ 69 h 89"/>
                    <a:gd name="T30" fmla="*/ 121 w 121"/>
                    <a:gd name="T31" fmla="*/ 77 h 89"/>
                    <a:gd name="T32" fmla="*/ 114 w 121"/>
                    <a:gd name="T33" fmla="*/ 84 h 89"/>
                    <a:gd name="T34" fmla="*/ 106 w 121"/>
                    <a:gd name="T35" fmla="*/ 89 h 89"/>
                    <a:gd name="T36" fmla="*/ 98 w 121"/>
                    <a:gd name="T37" fmla="*/ 89 h 89"/>
                    <a:gd name="T38" fmla="*/ 91 w 121"/>
                    <a:gd name="T39" fmla="*/ 89 h 89"/>
                    <a:gd name="T40" fmla="*/ 83 w 121"/>
                    <a:gd name="T41" fmla="*/ 82 h 89"/>
                    <a:gd name="T42" fmla="*/ 83 w 121"/>
                    <a:gd name="T43" fmla="*/ 74 h 89"/>
                    <a:gd name="T44" fmla="*/ 78 w 121"/>
                    <a:gd name="T45" fmla="*/ 67 h 89"/>
                    <a:gd name="T46" fmla="*/ 71 w 121"/>
                    <a:gd name="T47" fmla="*/ 64 h 89"/>
                    <a:gd name="T48" fmla="*/ 63 w 121"/>
                    <a:gd name="T49" fmla="*/ 64 h 89"/>
                    <a:gd name="T50" fmla="*/ 55 w 121"/>
                    <a:gd name="T51" fmla="*/ 64 h 89"/>
                    <a:gd name="T52" fmla="*/ 48 w 121"/>
                    <a:gd name="T53" fmla="*/ 62 h 89"/>
                    <a:gd name="T54" fmla="*/ 40 w 121"/>
                    <a:gd name="T55" fmla="*/ 59 h 89"/>
                    <a:gd name="T56" fmla="*/ 33 w 121"/>
                    <a:gd name="T57" fmla="*/ 57 h 89"/>
                    <a:gd name="T58" fmla="*/ 25 w 121"/>
                    <a:gd name="T59" fmla="*/ 51 h 89"/>
                    <a:gd name="T60" fmla="*/ 22 w 121"/>
                    <a:gd name="T61" fmla="*/ 44 h 89"/>
                    <a:gd name="T62" fmla="*/ 20 w 121"/>
                    <a:gd name="T63" fmla="*/ 36 h 89"/>
                    <a:gd name="T64" fmla="*/ 12 w 121"/>
                    <a:gd name="T65" fmla="*/ 34 h 89"/>
                    <a:gd name="T66" fmla="*/ 7 w 121"/>
                    <a:gd name="T67" fmla="*/ 26 h 89"/>
                    <a:gd name="T68" fmla="*/ 0 w 121"/>
                    <a:gd name="T69" fmla="*/ 21 h 89"/>
                    <a:gd name="T70" fmla="*/ 7 w 121"/>
                    <a:gd name="T71" fmla="*/ 16 h 89"/>
                    <a:gd name="T72" fmla="*/ 12 w 121"/>
                    <a:gd name="T73" fmla="*/ 8 h 89"/>
                    <a:gd name="T74" fmla="*/ 20 w 121"/>
                    <a:gd name="T75" fmla="*/ 6 h 89"/>
                    <a:gd name="T76" fmla="*/ 30 w 121"/>
                    <a:gd name="T77" fmla="*/ 0 h 8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1"/>
                    <a:gd name="T118" fmla="*/ 0 h 89"/>
                    <a:gd name="T119" fmla="*/ 121 w 121"/>
                    <a:gd name="T120" fmla="*/ 89 h 8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1" h="89">
                      <a:moveTo>
                        <a:pt x="30" y="0"/>
                      </a:moveTo>
                      <a:lnTo>
                        <a:pt x="43" y="3"/>
                      </a:lnTo>
                      <a:lnTo>
                        <a:pt x="48" y="11"/>
                      </a:lnTo>
                      <a:lnTo>
                        <a:pt x="50" y="19"/>
                      </a:lnTo>
                      <a:lnTo>
                        <a:pt x="50" y="26"/>
                      </a:lnTo>
                      <a:lnTo>
                        <a:pt x="55" y="34"/>
                      </a:lnTo>
                      <a:lnTo>
                        <a:pt x="63" y="39"/>
                      </a:lnTo>
                      <a:lnTo>
                        <a:pt x="71" y="41"/>
                      </a:lnTo>
                      <a:lnTo>
                        <a:pt x="81" y="44"/>
                      </a:lnTo>
                      <a:lnTo>
                        <a:pt x="88" y="46"/>
                      </a:lnTo>
                      <a:lnTo>
                        <a:pt x="98" y="46"/>
                      </a:lnTo>
                      <a:lnTo>
                        <a:pt x="106" y="51"/>
                      </a:lnTo>
                      <a:lnTo>
                        <a:pt x="114" y="54"/>
                      </a:lnTo>
                      <a:lnTo>
                        <a:pt x="119" y="62"/>
                      </a:lnTo>
                      <a:lnTo>
                        <a:pt x="121" y="69"/>
                      </a:lnTo>
                      <a:lnTo>
                        <a:pt x="121" y="77"/>
                      </a:lnTo>
                      <a:lnTo>
                        <a:pt x="114" y="84"/>
                      </a:lnTo>
                      <a:lnTo>
                        <a:pt x="106" y="89"/>
                      </a:lnTo>
                      <a:lnTo>
                        <a:pt x="98" y="89"/>
                      </a:lnTo>
                      <a:lnTo>
                        <a:pt x="91" y="89"/>
                      </a:lnTo>
                      <a:lnTo>
                        <a:pt x="83" y="82"/>
                      </a:lnTo>
                      <a:lnTo>
                        <a:pt x="83" y="74"/>
                      </a:lnTo>
                      <a:lnTo>
                        <a:pt x="78" y="67"/>
                      </a:lnTo>
                      <a:lnTo>
                        <a:pt x="71" y="64"/>
                      </a:lnTo>
                      <a:lnTo>
                        <a:pt x="63" y="64"/>
                      </a:lnTo>
                      <a:lnTo>
                        <a:pt x="55" y="64"/>
                      </a:lnTo>
                      <a:lnTo>
                        <a:pt x="48" y="62"/>
                      </a:lnTo>
                      <a:lnTo>
                        <a:pt x="40" y="59"/>
                      </a:lnTo>
                      <a:lnTo>
                        <a:pt x="33" y="57"/>
                      </a:lnTo>
                      <a:lnTo>
                        <a:pt x="25" y="51"/>
                      </a:lnTo>
                      <a:lnTo>
                        <a:pt x="22" y="44"/>
                      </a:lnTo>
                      <a:lnTo>
                        <a:pt x="20" y="36"/>
                      </a:lnTo>
                      <a:lnTo>
                        <a:pt x="12" y="34"/>
                      </a:lnTo>
                      <a:lnTo>
                        <a:pt x="7" y="26"/>
                      </a:lnTo>
                      <a:lnTo>
                        <a:pt x="0" y="21"/>
                      </a:lnTo>
                      <a:lnTo>
                        <a:pt x="7" y="16"/>
                      </a:lnTo>
                      <a:lnTo>
                        <a:pt x="12" y="8"/>
                      </a:lnTo>
                      <a:lnTo>
                        <a:pt x="20" y="6"/>
                      </a:lnTo>
                      <a:lnTo>
                        <a:pt x="30" y="0"/>
                      </a:lnTo>
                      <a:close/>
                    </a:path>
                  </a:pathLst>
                </a:custGeom>
                <a:solidFill>
                  <a:srgbClr val="000000"/>
                </a:solidFill>
                <a:ln w="9525">
                  <a:noFill/>
                  <a:round/>
                  <a:headEnd/>
                  <a:tailEnd/>
                </a:ln>
              </p:spPr>
              <p:txBody>
                <a:bodyPr/>
                <a:lstStyle/>
                <a:p>
                  <a:endParaRPr lang="en-US">
                    <a:latin typeface="+mj-lt"/>
                  </a:endParaRPr>
                </a:p>
              </p:txBody>
            </p:sp>
            <p:sp>
              <p:nvSpPr>
                <p:cNvPr id="3108" name="Freeform 77"/>
                <p:cNvSpPr>
                  <a:spLocks/>
                </p:cNvSpPr>
                <p:nvPr/>
              </p:nvSpPr>
              <p:spPr bwMode="auto">
                <a:xfrm>
                  <a:off x="3382" y="2831"/>
                  <a:ext cx="129" cy="96"/>
                </a:xfrm>
                <a:custGeom>
                  <a:avLst/>
                  <a:gdLst>
                    <a:gd name="T0" fmla="*/ 35 w 129"/>
                    <a:gd name="T1" fmla="*/ 0 h 96"/>
                    <a:gd name="T2" fmla="*/ 129 w 129"/>
                    <a:gd name="T3" fmla="*/ 51 h 96"/>
                    <a:gd name="T4" fmla="*/ 124 w 129"/>
                    <a:gd name="T5" fmla="*/ 61 h 96"/>
                    <a:gd name="T6" fmla="*/ 111 w 129"/>
                    <a:gd name="T7" fmla="*/ 76 h 96"/>
                    <a:gd name="T8" fmla="*/ 7 w 129"/>
                    <a:gd name="T9" fmla="*/ 96 h 96"/>
                    <a:gd name="T10" fmla="*/ 0 w 129"/>
                    <a:gd name="T11" fmla="*/ 81 h 96"/>
                    <a:gd name="T12" fmla="*/ 91 w 129"/>
                    <a:gd name="T13" fmla="*/ 53 h 96"/>
                    <a:gd name="T14" fmla="*/ 12 w 129"/>
                    <a:gd name="T15" fmla="*/ 15 h 96"/>
                    <a:gd name="T16" fmla="*/ 17 w 129"/>
                    <a:gd name="T17" fmla="*/ 5 h 96"/>
                    <a:gd name="T18" fmla="*/ 35 w 129"/>
                    <a:gd name="T19" fmla="*/ 0 h 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9"/>
                    <a:gd name="T31" fmla="*/ 0 h 96"/>
                    <a:gd name="T32" fmla="*/ 129 w 129"/>
                    <a:gd name="T33" fmla="*/ 96 h 9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9" h="96">
                      <a:moveTo>
                        <a:pt x="35" y="0"/>
                      </a:moveTo>
                      <a:lnTo>
                        <a:pt x="129" y="51"/>
                      </a:lnTo>
                      <a:lnTo>
                        <a:pt x="124" y="61"/>
                      </a:lnTo>
                      <a:lnTo>
                        <a:pt x="111" y="76"/>
                      </a:lnTo>
                      <a:lnTo>
                        <a:pt x="7" y="96"/>
                      </a:lnTo>
                      <a:lnTo>
                        <a:pt x="0" y="81"/>
                      </a:lnTo>
                      <a:lnTo>
                        <a:pt x="91" y="53"/>
                      </a:lnTo>
                      <a:lnTo>
                        <a:pt x="12" y="15"/>
                      </a:lnTo>
                      <a:lnTo>
                        <a:pt x="17" y="5"/>
                      </a:lnTo>
                      <a:lnTo>
                        <a:pt x="35" y="0"/>
                      </a:lnTo>
                      <a:close/>
                    </a:path>
                  </a:pathLst>
                </a:custGeom>
                <a:solidFill>
                  <a:srgbClr val="000000"/>
                </a:solidFill>
                <a:ln w="9525">
                  <a:noFill/>
                  <a:round/>
                  <a:headEnd/>
                  <a:tailEnd/>
                </a:ln>
              </p:spPr>
              <p:txBody>
                <a:bodyPr/>
                <a:lstStyle/>
                <a:p>
                  <a:endParaRPr lang="en-US">
                    <a:latin typeface="+mj-lt"/>
                  </a:endParaRPr>
                </a:p>
              </p:txBody>
            </p:sp>
            <p:sp>
              <p:nvSpPr>
                <p:cNvPr id="3109" name="Freeform 78"/>
                <p:cNvSpPr>
                  <a:spLocks/>
                </p:cNvSpPr>
                <p:nvPr/>
              </p:nvSpPr>
              <p:spPr bwMode="auto">
                <a:xfrm>
                  <a:off x="3336" y="2837"/>
                  <a:ext cx="99" cy="85"/>
                </a:xfrm>
                <a:custGeom>
                  <a:avLst/>
                  <a:gdLst>
                    <a:gd name="T0" fmla="*/ 81 w 99"/>
                    <a:gd name="T1" fmla="*/ 0 h 85"/>
                    <a:gd name="T2" fmla="*/ 25 w 99"/>
                    <a:gd name="T3" fmla="*/ 12 h 85"/>
                    <a:gd name="T4" fmla="*/ 0 w 99"/>
                    <a:gd name="T5" fmla="*/ 19 h 85"/>
                    <a:gd name="T6" fmla="*/ 5 w 99"/>
                    <a:gd name="T7" fmla="*/ 32 h 85"/>
                    <a:gd name="T8" fmla="*/ 48 w 99"/>
                    <a:gd name="T9" fmla="*/ 85 h 85"/>
                    <a:gd name="T10" fmla="*/ 71 w 99"/>
                    <a:gd name="T11" fmla="*/ 78 h 85"/>
                    <a:gd name="T12" fmla="*/ 35 w 99"/>
                    <a:gd name="T13" fmla="*/ 27 h 85"/>
                    <a:gd name="T14" fmla="*/ 99 w 99"/>
                    <a:gd name="T15" fmla="*/ 14 h 85"/>
                    <a:gd name="T16" fmla="*/ 81 w 99"/>
                    <a:gd name="T17" fmla="*/ 0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
                    <a:gd name="T28" fmla="*/ 0 h 85"/>
                    <a:gd name="T29" fmla="*/ 99 w 99"/>
                    <a:gd name="T30" fmla="*/ 85 h 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 h="85">
                      <a:moveTo>
                        <a:pt x="81" y="0"/>
                      </a:moveTo>
                      <a:lnTo>
                        <a:pt x="25" y="12"/>
                      </a:lnTo>
                      <a:lnTo>
                        <a:pt x="0" y="19"/>
                      </a:lnTo>
                      <a:lnTo>
                        <a:pt x="5" y="32"/>
                      </a:lnTo>
                      <a:lnTo>
                        <a:pt x="48" y="85"/>
                      </a:lnTo>
                      <a:lnTo>
                        <a:pt x="71" y="78"/>
                      </a:lnTo>
                      <a:lnTo>
                        <a:pt x="35" y="27"/>
                      </a:lnTo>
                      <a:lnTo>
                        <a:pt x="99" y="14"/>
                      </a:lnTo>
                      <a:lnTo>
                        <a:pt x="81" y="0"/>
                      </a:lnTo>
                      <a:close/>
                    </a:path>
                  </a:pathLst>
                </a:custGeom>
                <a:solidFill>
                  <a:srgbClr val="000000"/>
                </a:solidFill>
                <a:ln w="9525">
                  <a:noFill/>
                  <a:round/>
                  <a:headEnd/>
                  <a:tailEnd/>
                </a:ln>
              </p:spPr>
              <p:txBody>
                <a:bodyPr/>
                <a:lstStyle/>
                <a:p>
                  <a:endParaRPr lang="en-US">
                    <a:latin typeface="+mj-lt"/>
                  </a:endParaRPr>
                </a:p>
              </p:txBody>
            </p:sp>
            <p:sp>
              <p:nvSpPr>
                <p:cNvPr id="3110" name="Freeform 79"/>
                <p:cNvSpPr>
                  <a:spLocks/>
                </p:cNvSpPr>
                <p:nvPr/>
              </p:nvSpPr>
              <p:spPr bwMode="auto">
                <a:xfrm>
                  <a:off x="2869" y="2526"/>
                  <a:ext cx="205" cy="137"/>
                </a:xfrm>
                <a:custGeom>
                  <a:avLst/>
                  <a:gdLst>
                    <a:gd name="T0" fmla="*/ 18 w 205"/>
                    <a:gd name="T1" fmla="*/ 0 h 137"/>
                    <a:gd name="T2" fmla="*/ 24 w 205"/>
                    <a:gd name="T3" fmla="*/ 5 h 137"/>
                    <a:gd name="T4" fmla="*/ 25 w 205"/>
                    <a:gd name="T5" fmla="*/ 15 h 137"/>
                    <a:gd name="T6" fmla="*/ 34 w 205"/>
                    <a:gd name="T7" fmla="*/ 20 h 137"/>
                    <a:gd name="T8" fmla="*/ 44 w 205"/>
                    <a:gd name="T9" fmla="*/ 21 h 137"/>
                    <a:gd name="T10" fmla="*/ 53 w 205"/>
                    <a:gd name="T11" fmla="*/ 21 h 137"/>
                    <a:gd name="T12" fmla="*/ 63 w 205"/>
                    <a:gd name="T13" fmla="*/ 25 h 137"/>
                    <a:gd name="T14" fmla="*/ 66 w 205"/>
                    <a:gd name="T15" fmla="*/ 37 h 137"/>
                    <a:gd name="T16" fmla="*/ 60 w 205"/>
                    <a:gd name="T17" fmla="*/ 44 h 137"/>
                    <a:gd name="T18" fmla="*/ 63 w 205"/>
                    <a:gd name="T19" fmla="*/ 52 h 137"/>
                    <a:gd name="T20" fmla="*/ 73 w 205"/>
                    <a:gd name="T21" fmla="*/ 52 h 137"/>
                    <a:gd name="T22" fmla="*/ 84 w 205"/>
                    <a:gd name="T23" fmla="*/ 52 h 137"/>
                    <a:gd name="T24" fmla="*/ 96 w 205"/>
                    <a:gd name="T25" fmla="*/ 52 h 137"/>
                    <a:gd name="T26" fmla="*/ 105 w 205"/>
                    <a:gd name="T27" fmla="*/ 54 h 137"/>
                    <a:gd name="T28" fmla="*/ 111 w 205"/>
                    <a:gd name="T29" fmla="*/ 65 h 137"/>
                    <a:gd name="T30" fmla="*/ 106 w 205"/>
                    <a:gd name="T31" fmla="*/ 75 h 137"/>
                    <a:gd name="T32" fmla="*/ 113 w 205"/>
                    <a:gd name="T33" fmla="*/ 81 h 137"/>
                    <a:gd name="T34" fmla="*/ 125 w 205"/>
                    <a:gd name="T35" fmla="*/ 85 h 137"/>
                    <a:gd name="T36" fmla="*/ 138 w 205"/>
                    <a:gd name="T37" fmla="*/ 85 h 137"/>
                    <a:gd name="T38" fmla="*/ 147 w 205"/>
                    <a:gd name="T39" fmla="*/ 85 h 137"/>
                    <a:gd name="T40" fmla="*/ 158 w 205"/>
                    <a:gd name="T41" fmla="*/ 86 h 137"/>
                    <a:gd name="T42" fmla="*/ 166 w 205"/>
                    <a:gd name="T43" fmla="*/ 92 h 137"/>
                    <a:gd name="T44" fmla="*/ 162 w 205"/>
                    <a:gd name="T45" fmla="*/ 102 h 137"/>
                    <a:gd name="T46" fmla="*/ 170 w 205"/>
                    <a:gd name="T47" fmla="*/ 108 h 137"/>
                    <a:gd name="T48" fmla="*/ 182 w 205"/>
                    <a:gd name="T49" fmla="*/ 108 h 137"/>
                    <a:gd name="T50" fmla="*/ 196 w 205"/>
                    <a:gd name="T51" fmla="*/ 113 h 137"/>
                    <a:gd name="T52" fmla="*/ 204 w 205"/>
                    <a:gd name="T53" fmla="*/ 120 h 137"/>
                    <a:gd name="T54" fmla="*/ 205 w 205"/>
                    <a:gd name="T55" fmla="*/ 130 h 137"/>
                    <a:gd name="T56" fmla="*/ 195 w 205"/>
                    <a:gd name="T57" fmla="*/ 137 h 137"/>
                    <a:gd name="T58" fmla="*/ 185 w 205"/>
                    <a:gd name="T59" fmla="*/ 134 h 137"/>
                    <a:gd name="T60" fmla="*/ 185 w 205"/>
                    <a:gd name="T61" fmla="*/ 124 h 137"/>
                    <a:gd name="T62" fmla="*/ 176 w 205"/>
                    <a:gd name="T63" fmla="*/ 120 h 137"/>
                    <a:gd name="T64" fmla="*/ 166 w 205"/>
                    <a:gd name="T65" fmla="*/ 119 h 137"/>
                    <a:gd name="T66" fmla="*/ 157 w 205"/>
                    <a:gd name="T67" fmla="*/ 119 h 137"/>
                    <a:gd name="T68" fmla="*/ 147 w 205"/>
                    <a:gd name="T69" fmla="*/ 119 h 137"/>
                    <a:gd name="T70" fmla="*/ 138 w 205"/>
                    <a:gd name="T71" fmla="*/ 114 h 137"/>
                    <a:gd name="T72" fmla="*/ 139 w 205"/>
                    <a:gd name="T73" fmla="*/ 102 h 137"/>
                    <a:gd name="T74" fmla="*/ 138 w 205"/>
                    <a:gd name="T75" fmla="*/ 96 h 137"/>
                    <a:gd name="T76" fmla="*/ 129 w 205"/>
                    <a:gd name="T77" fmla="*/ 96 h 137"/>
                    <a:gd name="T78" fmla="*/ 119 w 205"/>
                    <a:gd name="T79" fmla="*/ 96 h 137"/>
                    <a:gd name="T80" fmla="*/ 106 w 205"/>
                    <a:gd name="T81" fmla="*/ 96 h 137"/>
                    <a:gd name="T82" fmla="*/ 98 w 205"/>
                    <a:gd name="T83" fmla="*/ 91 h 137"/>
                    <a:gd name="T84" fmla="*/ 92 w 205"/>
                    <a:gd name="T85" fmla="*/ 81 h 137"/>
                    <a:gd name="T86" fmla="*/ 92 w 205"/>
                    <a:gd name="T87" fmla="*/ 71 h 137"/>
                    <a:gd name="T88" fmla="*/ 94 w 205"/>
                    <a:gd name="T89" fmla="*/ 61 h 137"/>
                    <a:gd name="T90" fmla="*/ 84 w 205"/>
                    <a:gd name="T91" fmla="*/ 56 h 137"/>
                    <a:gd name="T92" fmla="*/ 73 w 205"/>
                    <a:gd name="T93" fmla="*/ 58 h 137"/>
                    <a:gd name="T94" fmla="*/ 63 w 205"/>
                    <a:gd name="T95" fmla="*/ 58 h 137"/>
                    <a:gd name="T96" fmla="*/ 51 w 205"/>
                    <a:gd name="T97" fmla="*/ 54 h 137"/>
                    <a:gd name="T98" fmla="*/ 44 w 205"/>
                    <a:gd name="T99" fmla="*/ 44 h 137"/>
                    <a:gd name="T100" fmla="*/ 44 w 205"/>
                    <a:gd name="T101" fmla="*/ 35 h 137"/>
                    <a:gd name="T102" fmla="*/ 41 w 205"/>
                    <a:gd name="T103" fmla="*/ 28 h 137"/>
                    <a:gd name="T104" fmla="*/ 32 w 205"/>
                    <a:gd name="T105" fmla="*/ 25 h 137"/>
                    <a:gd name="T106" fmla="*/ 19 w 205"/>
                    <a:gd name="T107" fmla="*/ 23 h 137"/>
                    <a:gd name="T108" fmla="*/ 10 w 205"/>
                    <a:gd name="T109" fmla="*/ 19 h 137"/>
                    <a:gd name="T110" fmla="*/ 0 w 205"/>
                    <a:gd name="T111" fmla="*/ 10 h 137"/>
                    <a:gd name="T112" fmla="*/ 11 w 205"/>
                    <a:gd name="T113" fmla="*/ 0 h 13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05"/>
                    <a:gd name="T172" fmla="*/ 0 h 137"/>
                    <a:gd name="T173" fmla="*/ 205 w 205"/>
                    <a:gd name="T174" fmla="*/ 137 h 13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05" h="137">
                      <a:moveTo>
                        <a:pt x="11" y="0"/>
                      </a:moveTo>
                      <a:lnTo>
                        <a:pt x="18" y="0"/>
                      </a:lnTo>
                      <a:lnTo>
                        <a:pt x="23" y="0"/>
                      </a:lnTo>
                      <a:lnTo>
                        <a:pt x="24" y="5"/>
                      </a:lnTo>
                      <a:lnTo>
                        <a:pt x="27" y="10"/>
                      </a:lnTo>
                      <a:lnTo>
                        <a:pt x="25" y="15"/>
                      </a:lnTo>
                      <a:lnTo>
                        <a:pt x="30" y="19"/>
                      </a:lnTo>
                      <a:lnTo>
                        <a:pt x="34" y="20"/>
                      </a:lnTo>
                      <a:lnTo>
                        <a:pt x="39" y="21"/>
                      </a:lnTo>
                      <a:lnTo>
                        <a:pt x="44" y="21"/>
                      </a:lnTo>
                      <a:lnTo>
                        <a:pt x="49" y="21"/>
                      </a:lnTo>
                      <a:lnTo>
                        <a:pt x="53" y="21"/>
                      </a:lnTo>
                      <a:lnTo>
                        <a:pt x="58" y="23"/>
                      </a:lnTo>
                      <a:lnTo>
                        <a:pt x="63" y="25"/>
                      </a:lnTo>
                      <a:lnTo>
                        <a:pt x="66" y="32"/>
                      </a:lnTo>
                      <a:lnTo>
                        <a:pt x="66" y="37"/>
                      </a:lnTo>
                      <a:lnTo>
                        <a:pt x="60" y="39"/>
                      </a:lnTo>
                      <a:lnTo>
                        <a:pt x="60" y="44"/>
                      </a:lnTo>
                      <a:lnTo>
                        <a:pt x="58" y="49"/>
                      </a:lnTo>
                      <a:lnTo>
                        <a:pt x="63" y="52"/>
                      </a:lnTo>
                      <a:lnTo>
                        <a:pt x="70" y="52"/>
                      </a:lnTo>
                      <a:lnTo>
                        <a:pt x="73" y="52"/>
                      </a:lnTo>
                      <a:lnTo>
                        <a:pt x="79" y="52"/>
                      </a:lnTo>
                      <a:lnTo>
                        <a:pt x="84" y="52"/>
                      </a:lnTo>
                      <a:lnTo>
                        <a:pt x="90" y="52"/>
                      </a:lnTo>
                      <a:lnTo>
                        <a:pt x="96" y="52"/>
                      </a:lnTo>
                      <a:lnTo>
                        <a:pt x="100" y="52"/>
                      </a:lnTo>
                      <a:lnTo>
                        <a:pt x="105" y="54"/>
                      </a:lnTo>
                      <a:lnTo>
                        <a:pt x="110" y="59"/>
                      </a:lnTo>
                      <a:lnTo>
                        <a:pt x="111" y="65"/>
                      </a:lnTo>
                      <a:lnTo>
                        <a:pt x="109" y="70"/>
                      </a:lnTo>
                      <a:lnTo>
                        <a:pt x="106" y="75"/>
                      </a:lnTo>
                      <a:lnTo>
                        <a:pt x="106" y="80"/>
                      </a:lnTo>
                      <a:lnTo>
                        <a:pt x="113" y="81"/>
                      </a:lnTo>
                      <a:lnTo>
                        <a:pt x="118" y="85"/>
                      </a:lnTo>
                      <a:lnTo>
                        <a:pt x="125" y="85"/>
                      </a:lnTo>
                      <a:lnTo>
                        <a:pt x="132" y="85"/>
                      </a:lnTo>
                      <a:lnTo>
                        <a:pt x="138" y="85"/>
                      </a:lnTo>
                      <a:lnTo>
                        <a:pt x="143" y="85"/>
                      </a:lnTo>
                      <a:lnTo>
                        <a:pt x="147" y="85"/>
                      </a:lnTo>
                      <a:lnTo>
                        <a:pt x="153" y="85"/>
                      </a:lnTo>
                      <a:lnTo>
                        <a:pt x="158" y="86"/>
                      </a:lnTo>
                      <a:lnTo>
                        <a:pt x="163" y="87"/>
                      </a:lnTo>
                      <a:lnTo>
                        <a:pt x="166" y="92"/>
                      </a:lnTo>
                      <a:lnTo>
                        <a:pt x="166" y="97"/>
                      </a:lnTo>
                      <a:lnTo>
                        <a:pt x="162" y="102"/>
                      </a:lnTo>
                      <a:lnTo>
                        <a:pt x="163" y="108"/>
                      </a:lnTo>
                      <a:lnTo>
                        <a:pt x="170" y="108"/>
                      </a:lnTo>
                      <a:lnTo>
                        <a:pt x="176" y="108"/>
                      </a:lnTo>
                      <a:lnTo>
                        <a:pt x="182" y="108"/>
                      </a:lnTo>
                      <a:lnTo>
                        <a:pt x="190" y="109"/>
                      </a:lnTo>
                      <a:lnTo>
                        <a:pt x="196" y="113"/>
                      </a:lnTo>
                      <a:lnTo>
                        <a:pt x="200" y="115"/>
                      </a:lnTo>
                      <a:lnTo>
                        <a:pt x="204" y="120"/>
                      </a:lnTo>
                      <a:lnTo>
                        <a:pt x="205" y="125"/>
                      </a:lnTo>
                      <a:lnTo>
                        <a:pt x="205" y="130"/>
                      </a:lnTo>
                      <a:lnTo>
                        <a:pt x="200" y="134"/>
                      </a:lnTo>
                      <a:lnTo>
                        <a:pt x="195" y="137"/>
                      </a:lnTo>
                      <a:lnTo>
                        <a:pt x="190" y="137"/>
                      </a:lnTo>
                      <a:lnTo>
                        <a:pt x="185" y="134"/>
                      </a:lnTo>
                      <a:lnTo>
                        <a:pt x="185" y="129"/>
                      </a:lnTo>
                      <a:lnTo>
                        <a:pt x="185" y="124"/>
                      </a:lnTo>
                      <a:lnTo>
                        <a:pt x="180" y="120"/>
                      </a:lnTo>
                      <a:lnTo>
                        <a:pt x="176" y="120"/>
                      </a:lnTo>
                      <a:lnTo>
                        <a:pt x="171" y="119"/>
                      </a:lnTo>
                      <a:lnTo>
                        <a:pt x="166" y="119"/>
                      </a:lnTo>
                      <a:lnTo>
                        <a:pt x="162" y="119"/>
                      </a:lnTo>
                      <a:lnTo>
                        <a:pt x="157" y="119"/>
                      </a:lnTo>
                      <a:lnTo>
                        <a:pt x="152" y="119"/>
                      </a:lnTo>
                      <a:lnTo>
                        <a:pt x="147" y="119"/>
                      </a:lnTo>
                      <a:lnTo>
                        <a:pt x="143" y="115"/>
                      </a:lnTo>
                      <a:lnTo>
                        <a:pt x="138" y="114"/>
                      </a:lnTo>
                      <a:lnTo>
                        <a:pt x="138" y="108"/>
                      </a:lnTo>
                      <a:lnTo>
                        <a:pt x="139" y="102"/>
                      </a:lnTo>
                      <a:lnTo>
                        <a:pt x="144" y="99"/>
                      </a:lnTo>
                      <a:lnTo>
                        <a:pt x="138" y="96"/>
                      </a:lnTo>
                      <a:lnTo>
                        <a:pt x="133" y="96"/>
                      </a:lnTo>
                      <a:lnTo>
                        <a:pt x="129" y="96"/>
                      </a:lnTo>
                      <a:lnTo>
                        <a:pt x="124" y="96"/>
                      </a:lnTo>
                      <a:lnTo>
                        <a:pt x="119" y="96"/>
                      </a:lnTo>
                      <a:lnTo>
                        <a:pt x="113" y="96"/>
                      </a:lnTo>
                      <a:lnTo>
                        <a:pt x="106" y="96"/>
                      </a:lnTo>
                      <a:lnTo>
                        <a:pt x="103" y="92"/>
                      </a:lnTo>
                      <a:lnTo>
                        <a:pt x="98" y="91"/>
                      </a:lnTo>
                      <a:lnTo>
                        <a:pt x="94" y="86"/>
                      </a:lnTo>
                      <a:lnTo>
                        <a:pt x="92" y="81"/>
                      </a:lnTo>
                      <a:lnTo>
                        <a:pt x="92" y="76"/>
                      </a:lnTo>
                      <a:lnTo>
                        <a:pt x="92" y="71"/>
                      </a:lnTo>
                      <a:lnTo>
                        <a:pt x="92" y="66"/>
                      </a:lnTo>
                      <a:lnTo>
                        <a:pt x="94" y="61"/>
                      </a:lnTo>
                      <a:lnTo>
                        <a:pt x="87" y="58"/>
                      </a:lnTo>
                      <a:lnTo>
                        <a:pt x="84" y="56"/>
                      </a:lnTo>
                      <a:lnTo>
                        <a:pt x="79" y="58"/>
                      </a:lnTo>
                      <a:lnTo>
                        <a:pt x="73" y="58"/>
                      </a:lnTo>
                      <a:lnTo>
                        <a:pt x="67" y="58"/>
                      </a:lnTo>
                      <a:lnTo>
                        <a:pt x="63" y="58"/>
                      </a:lnTo>
                      <a:lnTo>
                        <a:pt x="58" y="58"/>
                      </a:lnTo>
                      <a:lnTo>
                        <a:pt x="51" y="54"/>
                      </a:lnTo>
                      <a:lnTo>
                        <a:pt x="46" y="52"/>
                      </a:lnTo>
                      <a:lnTo>
                        <a:pt x="44" y="44"/>
                      </a:lnTo>
                      <a:lnTo>
                        <a:pt x="44" y="39"/>
                      </a:lnTo>
                      <a:lnTo>
                        <a:pt x="44" y="35"/>
                      </a:lnTo>
                      <a:lnTo>
                        <a:pt x="46" y="30"/>
                      </a:lnTo>
                      <a:lnTo>
                        <a:pt x="41" y="28"/>
                      </a:lnTo>
                      <a:lnTo>
                        <a:pt x="37" y="25"/>
                      </a:lnTo>
                      <a:lnTo>
                        <a:pt x="32" y="25"/>
                      </a:lnTo>
                      <a:lnTo>
                        <a:pt x="24" y="23"/>
                      </a:lnTo>
                      <a:lnTo>
                        <a:pt x="19" y="23"/>
                      </a:lnTo>
                      <a:lnTo>
                        <a:pt x="14" y="23"/>
                      </a:lnTo>
                      <a:lnTo>
                        <a:pt x="10" y="19"/>
                      </a:lnTo>
                      <a:lnTo>
                        <a:pt x="5" y="16"/>
                      </a:lnTo>
                      <a:lnTo>
                        <a:pt x="0" y="10"/>
                      </a:lnTo>
                      <a:lnTo>
                        <a:pt x="0" y="5"/>
                      </a:lnTo>
                      <a:lnTo>
                        <a:pt x="11" y="0"/>
                      </a:lnTo>
                      <a:close/>
                    </a:path>
                  </a:pathLst>
                </a:custGeom>
                <a:solidFill>
                  <a:srgbClr val="000000"/>
                </a:solidFill>
                <a:ln w="9525">
                  <a:noFill/>
                  <a:round/>
                  <a:headEnd/>
                  <a:tailEnd/>
                </a:ln>
              </p:spPr>
              <p:txBody>
                <a:bodyPr/>
                <a:lstStyle/>
                <a:p>
                  <a:endParaRPr lang="en-US">
                    <a:latin typeface="+mj-lt"/>
                  </a:endParaRPr>
                </a:p>
              </p:txBody>
            </p:sp>
            <p:sp>
              <p:nvSpPr>
                <p:cNvPr id="3111" name="Freeform 80"/>
                <p:cNvSpPr>
                  <a:spLocks/>
                </p:cNvSpPr>
                <p:nvPr/>
              </p:nvSpPr>
              <p:spPr bwMode="auto">
                <a:xfrm>
                  <a:off x="2816" y="2546"/>
                  <a:ext cx="83" cy="69"/>
                </a:xfrm>
                <a:custGeom>
                  <a:avLst/>
                  <a:gdLst>
                    <a:gd name="T0" fmla="*/ 21 w 83"/>
                    <a:gd name="T1" fmla="*/ 0 h 69"/>
                    <a:gd name="T2" fmla="*/ 29 w 83"/>
                    <a:gd name="T3" fmla="*/ 4 h 69"/>
                    <a:gd name="T4" fmla="*/ 33 w 83"/>
                    <a:gd name="T5" fmla="*/ 9 h 69"/>
                    <a:gd name="T6" fmla="*/ 35 w 83"/>
                    <a:gd name="T7" fmla="*/ 15 h 69"/>
                    <a:gd name="T8" fmla="*/ 35 w 83"/>
                    <a:gd name="T9" fmla="*/ 20 h 69"/>
                    <a:gd name="T10" fmla="*/ 38 w 83"/>
                    <a:gd name="T11" fmla="*/ 27 h 69"/>
                    <a:gd name="T12" fmla="*/ 43 w 83"/>
                    <a:gd name="T13" fmla="*/ 31 h 69"/>
                    <a:gd name="T14" fmla="*/ 49 w 83"/>
                    <a:gd name="T15" fmla="*/ 32 h 69"/>
                    <a:gd name="T16" fmla="*/ 56 w 83"/>
                    <a:gd name="T17" fmla="*/ 34 h 69"/>
                    <a:gd name="T18" fmla="*/ 61 w 83"/>
                    <a:gd name="T19" fmla="*/ 36 h 69"/>
                    <a:gd name="T20" fmla="*/ 68 w 83"/>
                    <a:gd name="T21" fmla="*/ 36 h 69"/>
                    <a:gd name="T22" fmla="*/ 73 w 83"/>
                    <a:gd name="T23" fmla="*/ 39 h 69"/>
                    <a:gd name="T24" fmla="*/ 78 w 83"/>
                    <a:gd name="T25" fmla="*/ 42 h 69"/>
                    <a:gd name="T26" fmla="*/ 82 w 83"/>
                    <a:gd name="T27" fmla="*/ 47 h 69"/>
                    <a:gd name="T28" fmla="*/ 83 w 83"/>
                    <a:gd name="T29" fmla="*/ 53 h 69"/>
                    <a:gd name="T30" fmla="*/ 83 w 83"/>
                    <a:gd name="T31" fmla="*/ 58 h 69"/>
                    <a:gd name="T32" fmla="*/ 78 w 83"/>
                    <a:gd name="T33" fmla="*/ 65 h 69"/>
                    <a:gd name="T34" fmla="*/ 73 w 83"/>
                    <a:gd name="T35" fmla="*/ 69 h 69"/>
                    <a:gd name="T36" fmla="*/ 68 w 83"/>
                    <a:gd name="T37" fmla="*/ 69 h 69"/>
                    <a:gd name="T38" fmla="*/ 63 w 83"/>
                    <a:gd name="T39" fmla="*/ 69 h 69"/>
                    <a:gd name="T40" fmla="*/ 57 w 83"/>
                    <a:gd name="T41" fmla="*/ 62 h 69"/>
                    <a:gd name="T42" fmla="*/ 57 w 83"/>
                    <a:gd name="T43" fmla="*/ 57 h 69"/>
                    <a:gd name="T44" fmla="*/ 54 w 83"/>
                    <a:gd name="T45" fmla="*/ 51 h 69"/>
                    <a:gd name="T46" fmla="*/ 49 w 83"/>
                    <a:gd name="T47" fmla="*/ 50 h 69"/>
                    <a:gd name="T48" fmla="*/ 43 w 83"/>
                    <a:gd name="T49" fmla="*/ 50 h 69"/>
                    <a:gd name="T50" fmla="*/ 38 w 83"/>
                    <a:gd name="T51" fmla="*/ 50 h 69"/>
                    <a:gd name="T52" fmla="*/ 33 w 83"/>
                    <a:gd name="T53" fmla="*/ 47 h 69"/>
                    <a:gd name="T54" fmla="*/ 28 w 83"/>
                    <a:gd name="T55" fmla="*/ 46 h 69"/>
                    <a:gd name="T56" fmla="*/ 23 w 83"/>
                    <a:gd name="T57" fmla="*/ 43 h 69"/>
                    <a:gd name="T58" fmla="*/ 18 w 83"/>
                    <a:gd name="T59" fmla="*/ 39 h 69"/>
                    <a:gd name="T60" fmla="*/ 15 w 83"/>
                    <a:gd name="T61" fmla="*/ 34 h 69"/>
                    <a:gd name="T62" fmla="*/ 14 w 83"/>
                    <a:gd name="T63" fmla="*/ 28 h 69"/>
                    <a:gd name="T64" fmla="*/ 9 w 83"/>
                    <a:gd name="T65" fmla="*/ 27 h 69"/>
                    <a:gd name="T66" fmla="*/ 5 w 83"/>
                    <a:gd name="T67" fmla="*/ 20 h 69"/>
                    <a:gd name="T68" fmla="*/ 0 w 83"/>
                    <a:gd name="T69" fmla="*/ 17 h 69"/>
                    <a:gd name="T70" fmla="*/ 5 w 83"/>
                    <a:gd name="T71" fmla="*/ 13 h 69"/>
                    <a:gd name="T72" fmla="*/ 9 w 83"/>
                    <a:gd name="T73" fmla="*/ 8 h 69"/>
                    <a:gd name="T74" fmla="*/ 14 w 83"/>
                    <a:gd name="T75" fmla="*/ 5 h 69"/>
                    <a:gd name="T76" fmla="*/ 21 w 83"/>
                    <a:gd name="T77" fmla="*/ 0 h 6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3"/>
                    <a:gd name="T118" fmla="*/ 0 h 69"/>
                    <a:gd name="T119" fmla="*/ 83 w 83"/>
                    <a:gd name="T120" fmla="*/ 69 h 6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3" h="69">
                      <a:moveTo>
                        <a:pt x="21" y="0"/>
                      </a:moveTo>
                      <a:lnTo>
                        <a:pt x="29" y="4"/>
                      </a:lnTo>
                      <a:lnTo>
                        <a:pt x="33" y="9"/>
                      </a:lnTo>
                      <a:lnTo>
                        <a:pt x="35" y="15"/>
                      </a:lnTo>
                      <a:lnTo>
                        <a:pt x="35" y="20"/>
                      </a:lnTo>
                      <a:lnTo>
                        <a:pt x="38" y="27"/>
                      </a:lnTo>
                      <a:lnTo>
                        <a:pt x="43" y="31"/>
                      </a:lnTo>
                      <a:lnTo>
                        <a:pt x="49" y="32"/>
                      </a:lnTo>
                      <a:lnTo>
                        <a:pt x="56" y="34"/>
                      </a:lnTo>
                      <a:lnTo>
                        <a:pt x="61" y="36"/>
                      </a:lnTo>
                      <a:lnTo>
                        <a:pt x="68" y="36"/>
                      </a:lnTo>
                      <a:lnTo>
                        <a:pt x="73" y="39"/>
                      </a:lnTo>
                      <a:lnTo>
                        <a:pt x="78" y="42"/>
                      </a:lnTo>
                      <a:lnTo>
                        <a:pt x="82" y="47"/>
                      </a:lnTo>
                      <a:lnTo>
                        <a:pt x="83" y="53"/>
                      </a:lnTo>
                      <a:lnTo>
                        <a:pt x="83" y="58"/>
                      </a:lnTo>
                      <a:lnTo>
                        <a:pt x="78" y="65"/>
                      </a:lnTo>
                      <a:lnTo>
                        <a:pt x="73" y="69"/>
                      </a:lnTo>
                      <a:lnTo>
                        <a:pt x="68" y="69"/>
                      </a:lnTo>
                      <a:lnTo>
                        <a:pt x="63" y="69"/>
                      </a:lnTo>
                      <a:lnTo>
                        <a:pt x="57" y="62"/>
                      </a:lnTo>
                      <a:lnTo>
                        <a:pt x="57" y="57"/>
                      </a:lnTo>
                      <a:lnTo>
                        <a:pt x="54" y="51"/>
                      </a:lnTo>
                      <a:lnTo>
                        <a:pt x="49" y="50"/>
                      </a:lnTo>
                      <a:lnTo>
                        <a:pt x="43" y="50"/>
                      </a:lnTo>
                      <a:lnTo>
                        <a:pt x="38" y="50"/>
                      </a:lnTo>
                      <a:lnTo>
                        <a:pt x="33" y="47"/>
                      </a:lnTo>
                      <a:lnTo>
                        <a:pt x="28" y="46"/>
                      </a:lnTo>
                      <a:lnTo>
                        <a:pt x="23" y="43"/>
                      </a:lnTo>
                      <a:lnTo>
                        <a:pt x="18" y="39"/>
                      </a:lnTo>
                      <a:lnTo>
                        <a:pt x="15" y="34"/>
                      </a:lnTo>
                      <a:lnTo>
                        <a:pt x="14" y="28"/>
                      </a:lnTo>
                      <a:lnTo>
                        <a:pt x="9" y="27"/>
                      </a:lnTo>
                      <a:lnTo>
                        <a:pt x="5" y="20"/>
                      </a:lnTo>
                      <a:lnTo>
                        <a:pt x="0" y="17"/>
                      </a:lnTo>
                      <a:lnTo>
                        <a:pt x="5" y="13"/>
                      </a:lnTo>
                      <a:lnTo>
                        <a:pt x="9" y="8"/>
                      </a:lnTo>
                      <a:lnTo>
                        <a:pt x="14" y="5"/>
                      </a:lnTo>
                      <a:lnTo>
                        <a:pt x="21" y="0"/>
                      </a:lnTo>
                      <a:close/>
                    </a:path>
                  </a:pathLst>
                </a:custGeom>
                <a:solidFill>
                  <a:srgbClr val="000000"/>
                </a:solidFill>
                <a:ln w="9525">
                  <a:noFill/>
                  <a:round/>
                  <a:headEnd/>
                  <a:tailEnd/>
                </a:ln>
              </p:spPr>
              <p:txBody>
                <a:bodyPr/>
                <a:lstStyle/>
                <a:p>
                  <a:endParaRPr lang="en-US">
                    <a:latin typeface="+mj-lt"/>
                  </a:endParaRPr>
                </a:p>
              </p:txBody>
            </p:sp>
          </p:grpSp>
        </p:grpSp>
        <p:sp>
          <p:nvSpPr>
            <p:cNvPr id="3090" name="Text Box 95"/>
            <p:cNvSpPr txBox="1">
              <a:spLocks noChangeArrowheads="1"/>
            </p:cNvSpPr>
            <p:nvPr/>
          </p:nvSpPr>
          <p:spPr bwMode="auto">
            <a:xfrm>
              <a:off x="6289675" y="4149725"/>
              <a:ext cx="1484313" cy="457200"/>
            </a:xfrm>
            <a:prstGeom prst="rect">
              <a:avLst/>
            </a:prstGeom>
            <a:noFill/>
            <a:ln w="9525">
              <a:noFill/>
              <a:miter lim="800000"/>
              <a:headEnd/>
              <a:tailEnd/>
            </a:ln>
          </p:spPr>
          <p:txBody>
            <a:bodyPr wrap="none">
              <a:spAutoFit/>
            </a:bodyPr>
            <a:lstStyle/>
            <a:p>
              <a:pPr algn="l" eaLnBrk="0" hangingPunct="0"/>
              <a:r>
                <a:rPr kumimoji="1" lang="en-US" sz="2400" b="1">
                  <a:solidFill>
                    <a:srgbClr val="5A87C6"/>
                  </a:solidFill>
                  <a:latin typeface="+mj-lt"/>
                </a:rPr>
                <a:t>Shipping</a:t>
              </a:r>
            </a:p>
          </p:txBody>
        </p:sp>
        <p:sp>
          <p:nvSpPr>
            <p:cNvPr id="3091" name="AutoShape 97"/>
            <p:cNvSpPr>
              <a:spLocks noChangeArrowheads="1"/>
            </p:cNvSpPr>
            <p:nvPr/>
          </p:nvSpPr>
          <p:spPr bwMode="auto">
            <a:xfrm rot="10202840">
              <a:off x="1166813" y="5876204"/>
              <a:ext cx="3363912" cy="528493"/>
            </a:xfrm>
            <a:prstGeom prst="curvedDownArrow">
              <a:avLst>
                <a:gd name="adj1" fmla="val 73833"/>
                <a:gd name="adj2" fmla="val 147665"/>
                <a:gd name="adj3" fmla="val 33333"/>
              </a:avLst>
            </a:prstGeom>
            <a:solidFill>
              <a:srgbClr val="FFFFFF"/>
            </a:solidFill>
            <a:ln w="12700">
              <a:solidFill>
                <a:schemeClr val="tx1"/>
              </a:solidFill>
              <a:miter lim="800000"/>
              <a:headEnd/>
              <a:tailEnd/>
            </a:ln>
          </p:spPr>
          <p:txBody>
            <a:bodyPr lIns="96661" tIns="48331" rIns="96661" bIns="48331">
              <a:spAutoFit/>
            </a:bodyPr>
            <a:lstStyle/>
            <a:p>
              <a:endParaRPr lang="en-US">
                <a:latin typeface="+mj-lt"/>
              </a:endParaRPr>
            </a:p>
          </p:txBody>
        </p:sp>
        <p:sp>
          <p:nvSpPr>
            <p:cNvPr id="3092" name="Text Box 98"/>
            <p:cNvSpPr txBox="1">
              <a:spLocks noChangeArrowheads="1"/>
            </p:cNvSpPr>
            <p:nvPr/>
          </p:nvSpPr>
          <p:spPr bwMode="auto">
            <a:xfrm>
              <a:off x="2373313" y="5259388"/>
              <a:ext cx="1580205" cy="836270"/>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sz="2400" b="1">
                  <a:solidFill>
                    <a:srgbClr val="5A87C6"/>
                  </a:solidFill>
                  <a:latin typeface="+mj-lt"/>
                </a:rPr>
                <a:t>Invoices/</a:t>
              </a:r>
            </a:p>
            <a:p>
              <a:pPr defTabSz="966788" eaLnBrk="0" hangingPunct="0"/>
              <a:r>
                <a:rPr kumimoji="1" lang="en-US" sz="2400" b="1">
                  <a:solidFill>
                    <a:srgbClr val="5A87C6"/>
                  </a:solidFill>
                  <a:latin typeface="+mj-lt"/>
                </a:rPr>
                <a:t>ASNs</a:t>
              </a:r>
              <a:endParaRPr kumimoji="1" lang="en-US" sz="1900" b="1">
                <a:solidFill>
                  <a:srgbClr val="5A87C6"/>
                </a:solidFill>
                <a:latin typeface="+mj-lt"/>
              </a:endParaRPr>
            </a:p>
          </p:txBody>
        </p:sp>
        <p:sp>
          <p:nvSpPr>
            <p:cNvPr id="3093" name="Text Box 100"/>
            <p:cNvSpPr txBox="1">
              <a:spLocks noChangeArrowheads="1"/>
            </p:cNvSpPr>
            <p:nvPr/>
          </p:nvSpPr>
          <p:spPr bwMode="auto">
            <a:xfrm>
              <a:off x="1217613" y="4235450"/>
              <a:ext cx="1381433" cy="482327"/>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sz="2500" b="1">
                  <a:solidFill>
                    <a:srgbClr val="5A87C6"/>
                  </a:solidFill>
                  <a:latin typeface="+mj-lt"/>
                </a:rPr>
                <a:t>Receipt</a:t>
              </a:r>
            </a:p>
          </p:txBody>
        </p:sp>
        <p:sp>
          <p:nvSpPr>
            <p:cNvPr id="3094" name="Freeform 107"/>
            <p:cNvSpPr>
              <a:spLocks/>
            </p:cNvSpPr>
            <p:nvPr/>
          </p:nvSpPr>
          <p:spPr bwMode="auto">
            <a:xfrm flipH="1">
              <a:off x="1138238" y="4816475"/>
              <a:ext cx="701675" cy="692150"/>
            </a:xfrm>
            <a:custGeom>
              <a:avLst/>
              <a:gdLst>
                <a:gd name="T0" fmla="*/ 18743 w 2396"/>
                <a:gd name="T1" fmla="*/ 0 h 2004"/>
                <a:gd name="T2" fmla="*/ 8200 w 2396"/>
                <a:gd name="T3" fmla="*/ 20032 h 2004"/>
                <a:gd name="T4" fmla="*/ 4686 w 2396"/>
                <a:gd name="T5" fmla="*/ 32466 h 2004"/>
                <a:gd name="T6" fmla="*/ 12886 w 2396"/>
                <a:gd name="T7" fmla="*/ 50426 h 2004"/>
                <a:gd name="T8" fmla="*/ 22843 w 2396"/>
                <a:gd name="T9" fmla="*/ 67005 h 2004"/>
                <a:gd name="T10" fmla="*/ 37485 w 2396"/>
                <a:gd name="T11" fmla="*/ 79784 h 2004"/>
                <a:gd name="T12" fmla="*/ 95470 w 2396"/>
                <a:gd name="T13" fmla="*/ 96017 h 2004"/>
                <a:gd name="T14" fmla="*/ 183619 w 2396"/>
                <a:gd name="T15" fmla="*/ 68386 h 2004"/>
                <a:gd name="T16" fmla="*/ 260346 w 2396"/>
                <a:gd name="T17" fmla="*/ 35575 h 2004"/>
                <a:gd name="T18" fmla="*/ 318331 w 2396"/>
                <a:gd name="T19" fmla="*/ 13815 h 2004"/>
                <a:gd name="T20" fmla="*/ 701675 w 2396"/>
                <a:gd name="T21" fmla="*/ 644487 h 2004"/>
                <a:gd name="T22" fmla="*/ 651890 w 2396"/>
                <a:gd name="T23" fmla="*/ 631362 h 2004"/>
                <a:gd name="T24" fmla="*/ 626412 w 2396"/>
                <a:gd name="T25" fmla="*/ 628945 h 2004"/>
                <a:gd name="T26" fmla="*/ 602105 w 2396"/>
                <a:gd name="T27" fmla="*/ 629981 h 2004"/>
                <a:gd name="T28" fmla="*/ 566084 w 2396"/>
                <a:gd name="T29" fmla="*/ 629981 h 2004"/>
                <a:gd name="T30" fmla="*/ 541192 w 2396"/>
                <a:gd name="T31" fmla="*/ 627909 h 2004"/>
                <a:gd name="T32" fmla="*/ 512785 w 2396"/>
                <a:gd name="T33" fmla="*/ 622037 h 2004"/>
                <a:gd name="T34" fmla="*/ 477643 w 2396"/>
                <a:gd name="T35" fmla="*/ 612366 h 2004"/>
                <a:gd name="T36" fmla="*/ 455679 w 2396"/>
                <a:gd name="T37" fmla="*/ 612366 h 2004"/>
                <a:gd name="T38" fmla="*/ 436058 w 2396"/>
                <a:gd name="T39" fmla="*/ 619274 h 2004"/>
                <a:gd name="T40" fmla="*/ 424929 w 2396"/>
                <a:gd name="T41" fmla="*/ 633435 h 2004"/>
                <a:gd name="T42" fmla="*/ 414972 w 2396"/>
                <a:gd name="T43" fmla="*/ 649322 h 2004"/>
                <a:gd name="T44" fmla="*/ 400915 w 2396"/>
                <a:gd name="T45" fmla="*/ 667282 h 2004"/>
                <a:gd name="T46" fmla="*/ 387151 w 2396"/>
                <a:gd name="T47" fmla="*/ 679371 h 2004"/>
                <a:gd name="T48" fmla="*/ 369580 w 2396"/>
                <a:gd name="T49" fmla="*/ 688351 h 2004"/>
                <a:gd name="T50" fmla="*/ 347909 w 2396"/>
                <a:gd name="T51" fmla="*/ 692150 h 2004"/>
                <a:gd name="T52" fmla="*/ 327995 w 2396"/>
                <a:gd name="T53" fmla="*/ 683515 h 2004"/>
                <a:gd name="T54" fmla="*/ 313938 w 2396"/>
                <a:gd name="T55" fmla="*/ 672808 h 2004"/>
                <a:gd name="T56" fmla="*/ 304567 w 2396"/>
                <a:gd name="T57" fmla="*/ 663828 h 2004"/>
                <a:gd name="T58" fmla="*/ 5564 w 2396"/>
                <a:gd name="T59" fmla="*/ 51808 h 2004"/>
                <a:gd name="T60" fmla="*/ 0 w 2396"/>
                <a:gd name="T61" fmla="*/ 35575 h 2004"/>
                <a:gd name="T62" fmla="*/ 2050 w 2396"/>
                <a:gd name="T63" fmla="*/ 22795 h 2004"/>
                <a:gd name="T64" fmla="*/ 7028 w 2396"/>
                <a:gd name="T65" fmla="*/ 12088 h 2004"/>
                <a:gd name="T66" fmla="*/ 18743 w 2396"/>
                <a:gd name="T67" fmla="*/ 0 h 200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396"/>
                <a:gd name="T103" fmla="*/ 0 h 2004"/>
                <a:gd name="T104" fmla="*/ 2396 w 2396"/>
                <a:gd name="T105" fmla="*/ 2004 h 200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396" h="2004">
                  <a:moveTo>
                    <a:pt x="64" y="0"/>
                  </a:moveTo>
                  <a:lnTo>
                    <a:pt x="28" y="58"/>
                  </a:lnTo>
                  <a:lnTo>
                    <a:pt x="16" y="94"/>
                  </a:lnTo>
                  <a:lnTo>
                    <a:pt x="44" y="146"/>
                  </a:lnTo>
                  <a:lnTo>
                    <a:pt x="78" y="194"/>
                  </a:lnTo>
                  <a:lnTo>
                    <a:pt x="128" y="231"/>
                  </a:lnTo>
                  <a:lnTo>
                    <a:pt x="326" y="278"/>
                  </a:lnTo>
                  <a:lnTo>
                    <a:pt x="627" y="198"/>
                  </a:lnTo>
                  <a:lnTo>
                    <a:pt x="889" y="103"/>
                  </a:lnTo>
                  <a:lnTo>
                    <a:pt x="1087" y="40"/>
                  </a:lnTo>
                  <a:lnTo>
                    <a:pt x="2396" y="1866"/>
                  </a:lnTo>
                  <a:lnTo>
                    <a:pt x="2226" y="1828"/>
                  </a:lnTo>
                  <a:lnTo>
                    <a:pt x="2139" y="1821"/>
                  </a:lnTo>
                  <a:lnTo>
                    <a:pt x="2056" y="1824"/>
                  </a:lnTo>
                  <a:lnTo>
                    <a:pt x="1933" y="1824"/>
                  </a:lnTo>
                  <a:lnTo>
                    <a:pt x="1848" y="1818"/>
                  </a:lnTo>
                  <a:lnTo>
                    <a:pt x="1751" y="1801"/>
                  </a:lnTo>
                  <a:lnTo>
                    <a:pt x="1631" y="1773"/>
                  </a:lnTo>
                  <a:lnTo>
                    <a:pt x="1556" y="1773"/>
                  </a:lnTo>
                  <a:lnTo>
                    <a:pt x="1489" y="1793"/>
                  </a:lnTo>
                  <a:lnTo>
                    <a:pt x="1451" y="1834"/>
                  </a:lnTo>
                  <a:lnTo>
                    <a:pt x="1417" y="1880"/>
                  </a:lnTo>
                  <a:lnTo>
                    <a:pt x="1369" y="1932"/>
                  </a:lnTo>
                  <a:lnTo>
                    <a:pt x="1322" y="1967"/>
                  </a:lnTo>
                  <a:lnTo>
                    <a:pt x="1262" y="1993"/>
                  </a:lnTo>
                  <a:lnTo>
                    <a:pt x="1188" y="2004"/>
                  </a:lnTo>
                  <a:lnTo>
                    <a:pt x="1120" y="1979"/>
                  </a:lnTo>
                  <a:lnTo>
                    <a:pt x="1072" y="1948"/>
                  </a:lnTo>
                  <a:lnTo>
                    <a:pt x="1040" y="1922"/>
                  </a:lnTo>
                  <a:lnTo>
                    <a:pt x="19" y="150"/>
                  </a:lnTo>
                  <a:lnTo>
                    <a:pt x="0" y="103"/>
                  </a:lnTo>
                  <a:lnTo>
                    <a:pt x="7" y="66"/>
                  </a:lnTo>
                  <a:lnTo>
                    <a:pt x="24" y="35"/>
                  </a:lnTo>
                  <a:lnTo>
                    <a:pt x="64" y="0"/>
                  </a:lnTo>
                  <a:close/>
                </a:path>
              </a:pathLst>
            </a:custGeom>
            <a:solidFill>
              <a:srgbClr val="E0E0E0"/>
            </a:solidFill>
            <a:ln w="6350">
              <a:solidFill>
                <a:srgbClr val="000000"/>
              </a:solidFill>
              <a:round/>
              <a:headEnd/>
              <a:tailEnd/>
            </a:ln>
          </p:spPr>
          <p:txBody>
            <a:bodyPr/>
            <a:lstStyle/>
            <a:p>
              <a:endParaRPr lang="en-US">
                <a:latin typeface="+mj-lt"/>
              </a:endParaRPr>
            </a:p>
          </p:txBody>
        </p:sp>
        <p:sp>
          <p:nvSpPr>
            <p:cNvPr id="3095" name="Text Box 110"/>
            <p:cNvSpPr txBox="1">
              <a:spLocks noChangeArrowheads="1"/>
            </p:cNvSpPr>
            <p:nvPr/>
          </p:nvSpPr>
          <p:spPr bwMode="auto">
            <a:xfrm>
              <a:off x="5102225" y="3833813"/>
              <a:ext cx="1389447" cy="466938"/>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sz="2400" b="1">
                  <a:solidFill>
                    <a:srgbClr val="5A87C6"/>
                  </a:solidFill>
                  <a:latin typeface="+mj-lt"/>
                </a:rPr>
                <a:t>Supplier</a:t>
              </a:r>
              <a:endParaRPr kumimoji="1" lang="en-US" sz="1900" b="1">
                <a:solidFill>
                  <a:srgbClr val="5A87C6"/>
                </a:solidFill>
                <a:latin typeface="+mj-lt"/>
              </a:endParaRP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3"/>
          <p:cNvSpPr>
            <a:spLocks noGrp="1" noChangeArrowheads="1"/>
          </p:cNvSpPr>
          <p:nvPr>
            <p:ph idx="1"/>
          </p:nvPr>
        </p:nvSpPr>
        <p:spPr/>
        <p:txBody>
          <a:bodyPr/>
          <a:lstStyle/>
          <a:p>
            <a:r>
              <a:rPr lang="en-US" dirty="0" smtClean="0"/>
              <a:t>Advanced Ship Notice (ASN)</a:t>
            </a:r>
          </a:p>
          <a:p>
            <a:r>
              <a:rPr lang="en-US" dirty="0" smtClean="0"/>
              <a:t> Electronic Data Interchange (EDI)</a:t>
            </a:r>
          </a:p>
          <a:p>
            <a:r>
              <a:rPr lang="en-US" dirty="0" smtClean="0"/>
              <a:t> EDI </a:t>
            </a:r>
            <a:r>
              <a:rPr lang="en-US" dirty="0" err="1" smtClean="0"/>
              <a:t>ECommerce</a:t>
            </a:r>
            <a:endParaRPr lang="en-US" dirty="0" smtClean="0"/>
          </a:p>
          <a:p>
            <a:r>
              <a:rPr lang="en-US" dirty="0" smtClean="0"/>
              <a:t> Fabrication/Raw Material Authorization </a:t>
            </a:r>
          </a:p>
          <a:p>
            <a:r>
              <a:rPr lang="en-US" dirty="0" smtClean="0"/>
              <a:t> Release</a:t>
            </a:r>
          </a:p>
          <a:p>
            <a:r>
              <a:rPr lang="en-US" dirty="0" smtClean="0"/>
              <a:t> Scheduled Order</a:t>
            </a:r>
          </a:p>
        </p:txBody>
      </p:sp>
      <p:sp>
        <p:nvSpPr>
          <p:cNvPr id="4100" name="Rectangle 2"/>
          <p:cNvSpPr>
            <a:spLocks noGrp="1" noChangeArrowheads="1"/>
          </p:cNvSpPr>
          <p:nvPr>
            <p:ph type="title"/>
          </p:nvPr>
        </p:nvSpPr>
        <p:spPr/>
        <p:txBody>
          <a:bodyPr/>
          <a:lstStyle/>
          <a:p>
            <a:r>
              <a:rPr lang="en-US" smtClean="0"/>
              <a:t>Terminology</a:t>
            </a:r>
            <a:endParaRPr lang="en-US" dirty="0" smtClean="0"/>
          </a:p>
        </p:txBody>
      </p:sp>
      <p:sp>
        <p:nvSpPr>
          <p:cNvPr id="4099" name="Footer Placeholder 4"/>
          <p:cNvSpPr>
            <a:spLocks noGrp="1"/>
          </p:cNvSpPr>
          <p:nvPr>
            <p:ph type="ftr" sz="quarter" idx="10"/>
          </p:nvPr>
        </p:nvSpPr>
        <p:spPr/>
        <p:txBody>
          <a:bodyPr/>
          <a:lstStyle/>
          <a:p>
            <a:r>
              <a:rPr lang="en-US" smtClean="0"/>
              <a:t>SS-01IN-080</a:t>
            </a:r>
          </a:p>
        </p:txBody>
      </p:sp>
      <p:graphicFrame>
        <p:nvGraphicFramePr>
          <p:cNvPr id="46084" name="Object 4"/>
          <p:cNvGraphicFramePr>
            <a:graphicFrameLocks noChangeAspect="1"/>
          </p:cNvGraphicFramePr>
          <p:nvPr>
            <p:ph type="clipArt" sz="half" idx="4294967295"/>
          </p:nvPr>
        </p:nvGraphicFramePr>
        <p:xfrm>
          <a:off x="6371545" y="4772026"/>
          <a:ext cx="1839005" cy="896938"/>
        </p:xfrm>
        <a:graphic>
          <a:graphicData uri="http://schemas.openxmlformats.org/presentationml/2006/ole">
            <p:oleObj spid="_x0000_s4098" name="Clip" r:id="rId4" imgW="1035720" imgH="50472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46084"/>
                                        </p:tgtEl>
                                        <p:attrNameLst>
                                          <p:attrName>style.visibility</p:attrName>
                                        </p:attrNameLst>
                                      </p:cBhvr>
                                      <p:to>
                                        <p:strVal val="visible"/>
                                      </p:to>
                                    </p:set>
                                    <p:animEffect transition="in" filter="randombar(vertical)">
                                      <p:cBhvr>
                                        <p:cTn id="7" dur="500"/>
                                        <p:tgtEl>
                                          <p:spTgt spid="46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2"/>
          <p:cNvSpPr>
            <a:spLocks noGrp="1" noChangeArrowheads="1"/>
          </p:cNvSpPr>
          <p:nvPr>
            <p:ph type="title"/>
          </p:nvPr>
        </p:nvSpPr>
        <p:spPr/>
        <p:txBody>
          <a:bodyPr/>
          <a:lstStyle/>
          <a:p>
            <a:pPr eaLnBrk="1" hangingPunct="1"/>
            <a:r>
              <a:rPr lang="en-US" smtClean="0">
                <a:latin typeface="+mj-lt"/>
              </a:rPr>
              <a:t>Outgoing Process Flow</a:t>
            </a:r>
          </a:p>
        </p:txBody>
      </p:sp>
      <p:sp>
        <p:nvSpPr>
          <p:cNvPr id="5123" name="Footer Placeholder 3"/>
          <p:cNvSpPr>
            <a:spLocks noGrp="1"/>
          </p:cNvSpPr>
          <p:nvPr>
            <p:ph type="ftr" sz="quarter" idx="10"/>
          </p:nvPr>
        </p:nvSpPr>
        <p:spPr>
          <a:noFill/>
        </p:spPr>
        <p:txBody>
          <a:bodyPr/>
          <a:lstStyle/>
          <a:p>
            <a:r>
              <a:rPr lang="en-US" smtClean="0">
                <a:latin typeface="+mj-lt"/>
              </a:rPr>
              <a:t>SS-01IN-090</a:t>
            </a:r>
          </a:p>
        </p:txBody>
      </p:sp>
      <p:sp>
        <p:nvSpPr>
          <p:cNvPr id="5155" name="Rectangle 6"/>
          <p:cNvSpPr>
            <a:spLocks noChangeArrowheads="1"/>
          </p:cNvSpPr>
          <p:nvPr/>
        </p:nvSpPr>
        <p:spPr bwMode="auto">
          <a:xfrm>
            <a:off x="1515428" y="5275868"/>
            <a:ext cx="2443163" cy="643213"/>
          </a:xfrm>
          <a:prstGeom prst="rect">
            <a:avLst/>
          </a:prstGeom>
          <a:noFill/>
          <a:ln w="12700">
            <a:noFill/>
            <a:miter lim="800000"/>
            <a:headEnd/>
            <a:tailEnd/>
          </a:ln>
        </p:spPr>
        <p:txBody>
          <a:bodyPr wrap="none" lIns="90488" tIns="44450" rIns="90488" bIns="44450">
            <a:spAutoFit/>
          </a:bodyPr>
          <a:lstStyle/>
          <a:p>
            <a:pPr eaLnBrk="0" hangingPunct="0"/>
            <a:r>
              <a:rPr kumimoji="1" lang="en-US" sz="1800" b="1" dirty="0">
                <a:solidFill>
                  <a:srgbClr val="5A87C6"/>
                </a:solidFill>
                <a:latin typeface="+mj-lt"/>
              </a:rPr>
              <a:t> Supplier - Receives </a:t>
            </a:r>
          </a:p>
          <a:p>
            <a:pPr eaLnBrk="0" hangingPunct="0"/>
            <a:r>
              <a:rPr kumimoji="1" lang="en-US" sz="1800" b="1" dirty="0">
                <a:solidFill>
                  <a:srgbClr val="5A87C6"/>
                </a:solidFill>
                <a:latin typeface="+mj-lt"/>
              </a:rPr>
              <a:t>Schedule Release</a:t>
            </a:r>
          </a:p>
        </p:txBody>
      </p:sp>
      <p:grpSp>
        <p:nvGrpSpPr>
          <p:cNvPr id="5156" name="Group 7"/>
          <p:cNvGrpSpPr>
            <a:grpSpLocks/>
          </p:cNvGrpSpPr>
          <p:nvPr/>
        </p:nvGrpSpPr>
        <p:grpSpPr bwMode="auto">
          <a:xfrm flipH="1">
            <a:off x="1478598" y="4261656"/>
            <a:ext cx="2522538" cy="945218"/>
            <a:chOff x="1954" y="1170"/>
            <a:chExt cx="1206" cy="491"/>
          </a:xfrm>
        </p:grpSpPr>
        <p:sp>
          <p:nvSpPr>
            <p:cNvPr id="5157" name="Freeform 8"/>
            <p:cNvSpPr>
              <a:spLocks/>
            </p:cNvSpPr>
            <p:nvPr/>
          </p:nvSpPr>
          <p:spPr bwMode="auto">
            <a:xfrm>
              <a:off x="2690" y="1428"/>
              <a:ext cx="470" cy="227"/>
            </a:xfrm>
            <a:custGeom>
              <a:avLst/>
              <a:gdLst>
                <a:gd name="T0" fmla="*/ 0 w 470"/>
                <a:gd name="T1" fmla="*/ 226 h 227"/>
                <a:gd name="T2" fmla="*/ 91 w 470"/>
                <a:gd name="T3" fmla="*/ 21 h 227"/>
                <a:gd name="T4" fmla="*/ 469 w 470"/>
                <a:gd name="T5" fmla="*/ 0 h 227"/>
                <a:gd name="T6" fmla="*/ 469 w 470"/>
                <a:gd name="T7" fmla="*/ 90 h 227"/>
                <a:gd name="T8" fmla="*/ 75 w 470"/>
                <a:gd name="T9" fmla="*/ 226 h 227"/>
                <a:gd name="T10" fmla="*/ 0 w 470"/>
                <a:gd name="T11" fmla="*/ 226 h 227"/>
                <a:gd name="T12" fmla="*/ 0 60000 65536"/>
                <a:gd name="T13" fmla="*/ 0 60000 65536"/>
                <a:gd name="T14" fmla="*/ 0 60000 65536"/>
                <a:gd name="T15" fmla="*/ 0 60000 65536"/>
                <a:gd name="T16" fmla="*/ 0 60000 65536"/>
                <a:gd name="T17" fmla="*/ 0 60000 65536"/>
                <a:gd name="T18" fmla="*/ 0 w 470"/>
                <a:gd name="T19" fmla="*/ 0 h 227"/>
                <a:gd name="T20" fmla="*/ 470 w 470"/>
                <a:gd name="T21" fmla="*/ 227 h 227"/>
              </a:gdLst>
              <a:ahLst/>
              <a:cxnLst>
                <a:cxn ang="T12">
                  <a:pos x="T0" y="T1"/>
                </a:cxn>
                <a:cxn ang="T13">
                  <a:pos x="T2" y="T3"/>
                </a:cxn>
                <a:cxn ang="T14">
                  <a:pos x="T4" y="T5"/>
                </a:cxn>
                <a:cxn ang="T15">
                  <a:pos x="T6" y="T7"/>
                </a:cxn>
                <a:cxn ang="T16">
                  <a:pos x="T8" y="T9"/>
                </a:cxn>
                <a:cxn ang="T17">
                  <a:pos x="T10" y="T11"/>
                </a:cxn>
              </a:cxnLst>
              <a:rect l="T18" t="T19" r="T20" b="T21"/>
              <a:pathLst>
                <a:path w="470" h="227">
                  <a:moveTo>
                    <a:pt x="0" y="226"/>
                  </a:moveTo>
                  <a:lnTo>
                    <a:pt x="91" y="21"/>
                  </a:lnTo>
                  <a:lnTo>
                    <a:pt x="469" y="0"/>
                  </a:lnTo>
                  <a:lnTo>
                    <a:pt x="469" y="90"/>
                  </a:lnTo>
                  <a:lnTo>
                    <a:pt x="75" y="226"/>
                  </a:lnTo>
                  <a:lnTo>
                    <a:pt x="0" y="226"/>
                  </a:lnTo>
                </a:path>
              </a:pathLst>
            </a:custGeom>
            <a:solidFill>
              <a:schemeClr val="bg1">
                <a:lumMod val="75000"/>
              </a:schemeClr>
            </a:solidFill>
            <a:ln w="12700" cap="rnd">
              <a:noFill/>
              <a:round/>
              <a:headEnd/>
              <a:tailEnd type="triangle" w="med" len="med"/>
            </a:ln>
          </p:spPr>
          <p:txBody>
            <a:bodyPr/>
            <a:lstStyle/>
            <a:p>
              <a:endParaRPr lang="en-US">
                <a:latin typeface="+mj-lt"/>
              </a:endParaRPr>
            </a:p>
          </p:txBody>
        </p:sp>
        <p:sp>
          <p:nvSpPr>
            <p:cNvPr id="5158" name="AutoShape 9"/>
            <p:cNvSpPr>
              <a:spLocks noChangeArrowheads="1"/>
            </p:cNvSpPr>
            <p:nvPr/>
          </p:nvSpPr>
          <p:spPr bwMode="auto">
            <a:xfrm>
              <a:off x="1954" y="1462"/>
              <a:ext cx="307" cy="145"/>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latin typeface="+mj-lt"/>
              </a:endParaRPr>
            </a:p>
          </p:txBody>
        </p:sp>
        <p:sp>
          <p:nvSpPr>
            <p:cNvPr id="5159" name="AutoShape 10"/>
            <p:cNvSpPr>
              <a:spLocks noChangeArrowheads="1"/>
            </p:cNvSpPr>
            <p:nvPr/>
          </p:nvSpPr>
          <p:spPr bwMode="auto">
            <a:xfrm>
              <a:off x="2202" y="1341"/>
              <a:ext cx="645" cy="317"/>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latin typeface="+mj-lt"/>
              </a:endParaRPr>
            </a:p>
          </p:txBody>
        </p:sp>
        <p:sp>
          <p:nvSpPr>
            <p:cNvPr id="5160" name="AutoShape 11"/>
            <p:cNvSpPr>
              <a:spLocks noChangeArrowheads="1"/>
            </p:cNvSpPr>
            <p:nvPr/>
          </p:nvSpPr>
          <p:spPr bwMode="auto">
            <a:xfrm>
              <a:off x="2588" y="1463"/>
              <a:ext cx="87" cy="30"/>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5161" name="AutoShape 12"/>
            <p:cNvSpPr>
              <a:spLocks noChangeArrowheads="1"/>
            </p:cNvSpPr>
            <p:nvPr/>
          </p:nvSpPr>
          <p:spPr bwMode="auto">
            <a:xfrm>
              <a:off x="2452" y="1463"/>
              <a:ext cx="87" cy="30"/>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5162" name="Rectangle 13"/>
            <p:cNvSpPr>
              <a:spLocks noChangeArrowheads="1"/>
            </p:cNvSpPr>
            <p:nvPr/>
          </p:nvSpPr>
          <p:spPr bwMode="auto">
            <a:xfrm>
              <a:off x="2276" y="1560"/>
              <a:ext cx="150" cy="95"/>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5163" name="Rectangle 14"/>
            <p:cNvSpPr>
              <a:spLocks noChangeArrowheads="1"/>
            </p:cNvSpPr>
            <p:nvPr/>
          </p:nvSpPr>
          <p:spPr bwMode="auto">
            <a:xfrm>
              <a:off x="2543" y="1563"/>
              <a:ext cx="150" cy="94"/>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5164" name="AutoShape 15"/>
            <p:cNvSpPr>
              <a:spLocks noChangeArrowheads="1"/>
            </p:cNvSpPr>
            <p:nvPr/>
          </p:nvSpPr>
          <p:spPr bwMode="auto">
            <a:xfrm>
              <a:off x="2305" y="1467"/>
              <a:ext cx="87" cy="29"/>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5165" name="Rectangle 16"/>
            <p:cNvSpPr>
              <a:spLocks noChangeArrowheads="1"/>
            </p:cNvSpPr>
            <p:nvPr/>
          </p:nvSpPr>
          <p:spPr bwMode="auto">
            <a:xfrm>
              <a:off x="2015" y="1543"/>
              <a:ext cx="47" cy="64"/>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5166" name="AutoShape 17" descr="Horizontal brick"/>
            <p:cNvSpPr>
              <a:spLocks noChangeArrowheads="1"/>
            </p:cNvSpPr>
            <p:nvPr/>
          </p:nvSpPr>
          <p:spPr bwMode="auto">
            <a:xfrm>
              <a:off x="2108" y="1170"/>
              <a:ext cx="50" cy="310"/>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a:latin typeface="+mj-lt"/>
              </a:endParaRPr>
            </a:p>
          </p:txBody>
        </p:sp>
        <p:sp>
          <p:nvSpPr>
            <p:cNvPr id="5167" name="AutoShape 18"/>
            <p:cNvSpPr>
              <a:spLocks noChangeArrowheads="1"/>
            </p:cNvSpPr>
            <p:nvPr/>
          </p:nvSpPr>
          <p:spPr bwMode="auto">
            <a:xfrm>
              <a:off x="2424" y="1325"/>
              <a:ext cx="107" cy="60"/>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latin typeface="+mj-lt"/>
              </a:endParaRPr>
            </a:p>
          </p:txBody>
        </p:sp>
        <p:sp>
          <p:nvSpPr>
            <p:cNvPr id="5168" name="AutoShape 19"/>
            <p:cNvSpPr>
              <a:spLocks noChangeArrowheads="1"/>
            </p:cNvSpPr>
            <p:nvPr/>
          </p:nvSpPr>
          <p:spPr bwMode="auto">
            <a:xfrm>
              <a:off x="2635" y="1294"/>
              <a:ext cx="24" cy="73"/>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latin typeface="+mj-lt"/>
              </a:endParaRPr>
            </a:p>
          </p:txBody>
        </p:sp>
        <p:sp>
          <p:nvSpPr>
            <p:cNvPr id="5169" name="Freeform 20"/>
            <p:cNvSpPr>
              <a:spLocks/>
            </p:cNvSpPr>
            <p:nvPr/>
          </p:nvSpPr>
          <p:spPr bwMode="auto">
            <a:xfrm>
              <a:off x="2770" y="1338"/>
              <a:ext cx="81" cy="323"/>
            </a:xfrm>
            <a:custGeom>
              <a:avLst/>
              <a:gdLst>
                <a:gd name="T0" fmla="*/ 0 w 81"/>
                <a:gd name="T1" fmla="*/ 322 h 323"/>
                <a:gd name="T2" fmla="*/ 0 w 81"/>
                <a:gd name="T3" fmla="*/ 80 h 323"/>
                <a:gd name="T4" fmla="*/ 80 w 81"/>
                <a:gd name="T5" fmla="*/ 0 h 323"/>
                <a:gd name="T6" fmla="*/ 80 w 81"/>
                <a:gd name="T7" fmla="*/ 245 h 323"/>
                <a:gd name="T8" fmla="*/ 0 w 81"/>
                <a:gd name="T9" fmla="*/ 322 h 323"/>
                <a:gd name="T10" fmla="*/ 0 60000 65536"/>
                <a:gd name="T11" fmla="*/ 0 60000 65536"/>
                <a:gd name="T12" fmla="*/ 0 60000 65536"/>
                <a:gd name="T13" fmla="*/ 0 60000 65536"/>
                <a:gd name="T14" fmla="*/ 0 60000 65536"/>
                <a:gd name="T15" fmla="*/ 0 w 81"/>
                <a:gd name="T16" fmla="*/ 0 h 323"/>
                <a:gd name="T17" fmla="*/ 81 w 81"/>
                <a:gd name="T18" fmla="*/ 323 h 323"/>
              </a:gdLst>
              <a:ahLst/>
              <a:cxnLst>
                <a:cxn ang="T10">
                  <a:pos x="T0" y="T1"/>
                </a:cxn>
                <a:cxn ang="T11">
                  <a:pos x="T2" y="T3"/>
                </a:cxn>
                <a:cxn ang="T12">
                  <a:pos x="T4" y="T5"/>
                </a:cxn>
                <a:cxn ang="T13">
                  <a:pos x="T6" y="T7"/>
                </a:cxn>
                <a:cxn ang="T14">
                  <a:pos x="T8" y="T9"/>
                </a:cxn>
              </a:cxnLst>
              <a:rect l="T15" t="T16" r="T17" b="T18"/>
              <a:pathLst>
                <a:path w="81" h="323">
                  <a:moveTo>
                    <a:pt x="0" y="322"/>
                  </a:moveTo>
                  <a:lnTo>
                    <a:pt x="0" y="80"/>
                  </a:lnTo>
                  <a:lnTo>
                    <a:pt x="80" y="0"/>
                  </a:lnTo>
                  <a:lnTo>
                    <a:pt x="80" y="245"/>
                  </a:lnTo>
                  <a:lnTo>
                    <a:pt x="0" y="322"/>
                  </a:lnTo>
                </a:path>
              </a:pathLst>
            </a:custGeom>
            <a:solidFill>
              <a:srgbClr val="FCD599"/>
            </a:solidFill>
            <a:ln w="12700" cap="rnd">
              <a:solidFill>
                <a:schemeClr val="tx1"/>
              </a:solidFill>
              <a:round/>
              <a:headEnd/>
              <a:tailEnd/>
            </a:ln>
          </p:spPr>
          <p:txBody>
            <a:bodyPr/>
            <a:lstStyle/>
            <a:p>
              <a:endParaRPr lang="en-US">
                <a:latin typeface="+mj-lt"/>
              </a:endParaRPr>
            </a:p>
          </p:txBody>
        </p:sp>
      </p:grpSp>
      <p:sp>
        <p:nvSpPr>
          <p:cNvPr id="5152" name="AutoShape 27"/>
          <p:cNvSpPr>
            <a:spLocks noChangeArrowheads="1"/>
          </p:cNvSpPr>
          <p:nvPr/>
        </p:nvSpPr>
        <p:spPr bwMode="auto">
          <a:xfrm>
            <a:off x="3441700" y="1868038"/>
            <a:ext cx="1522413" cy="394930"/>
          </a:xfrm>
          <a:prstGeom prst="roundRect">
            <a:avLst>
              <a:gd name="adj" fmla="val 16667"/>
            </a:avLst>
          </a:prstGeom>
          <a:solidFill>
            <a:schemeClr val="bg1"/>
          </a:solidFill>
          <a:ln w="12700">
            <a:solidFill>
              <a:schemeClr val="tx2"/>
            </a:solidFill>
            <a:round/>
            <a:headEnd/>
            <a:tailEnd/>
          </a:ln>
        </p:spPr>
        <p:txBody>
          <a:bodyPr wrap="none" anchor="ctr"/>
          <a:lstStyle/>
          <a:p>
            <a:pPr eaLnBrk="0" hangingPunct="0"/>
            <a:r>
              <a:rPr kumimoji="1" lang="en-US" sz="1800" b="1" dirty="0" smtClean="0">
                <a:solidFill>
                  <a:srgbClr val="5A87C6"/>
                </a:solidFill>
                <a:latin typeface="+mj-lt"/>
              </a:rPr>
              <a:t>Runs MRP</a:t>
            </a:r>
            <a:endParaRPr kumimoji="1" lang="en-US" sz="1800" b="1" dirty="0">
              <a:solidFill>
                <a:srgbClr val="5A87C6"/>
              </a:solidFill>
              <a:latin typeface="+mj-lt"/>
            </a:endParaRPr>
          </a:p>
        </p:txBody>
      </p:sp>
      <p:sp>
        <p:nvSpPr>
          <p:cNvPr id="5148" name="AutoShape 30"/>
          <p:cNvSpPr>
            <a:spLocks noChangeArrowheads="1"/>
          </p:cNvSpPr>
          <p:nvPr/>
        </p:nvSpPr>
        <p:spPr bwMode="auto">
          <a:xfrm>
            <a:off x="5457825" y="1869490"/>
            <a:ext cx="2989263" cy="394930"/>
          </a:xfrm>
          <a:prstGeom prst="roundRect">
            <a:avLst>
              <a:gd name="adj" fmla="val 16667"/>
            </a:avLst>
          </a:prstGeom>
          <a:solidFill>
            <a:schemeClr val="bg1"/>
          </a:solidFill>
          <a:ln w="12700">
            <a:solidFill>
              <a:schemeClr val="tx2"/>
            </a:solidFill>
            <a:round/>
            <a:headEnd/>
            <a:tailEnd/>
          </a:ln>
        </p:spPr>
        <p:txBody>
          <a:bodyPr wrap="none" anchor="ctr"/>
          <a:lstStyle/>
          <a:p>
            <a:pPr eaLnBrk="0" hangingPunct="0"/>
            <a:r>
              <a:rPr kumimoji="1" lang="en-US" sz="1800" b="1" dirty="0" smtClean="0">
                <a:solidFill>
                  <a:srgbClr val="5A87C6"/>
                </a:solidFill>
                <a:latin typeface="+mj-lt"/>
              </a:rPr>
              <a:t>Creates Schedule Release</a:t>
            </a:r>
            <a:endParaRPr kumimoji="1" lang="en-US" sz="1800" b="1" dirty="0">
              <a:solidFill>
                <a:srgbClr val="5A87C6"/>
              </a:solidFill>
              <a:latin typeface="+mj-lt"/>
            </a:endParaRPr>
          </a:p>
        </p:txBody>
      </p:sp>
      <p:sp>
        <p:nvSpPr>
          <p:cNvPr id="5150" name="Line 32"/>
          <p:cNvSpPr>
            <a:spLocks noChangeShapeType="1"/>
          </p:cNvSpPr>
          <p:nvPr/>
        </p:nvSpPr>
        <p:spPr bwMode="auto">
          <a:xfrm>
            <a:off x="6962775" y="2271680"/>
            <a:ext cx="0" cy="435584"/>
          </a:xfrm>
          <a:prstGeom prst="line">
            <a:avLst/>
          </a:prstGeom>
          <a:noFill/>
          <a:ln w="38100">
            <a:solidFill>
              <a:schemeClr val="tx2"/>
            </a:solidFill>
            <a:round/>
            <a:headEnd/>
            <a:tailEnd type="triangle" w="med" len="med"/>
          </a:ln>
        </p:spPr>
        <p:txBody>
          <a:bodyPr wrap="none" anchor="ctr"/>
          <a:lstStyle/>
          <a:p>
            <a:endParaRPr lang="en-US">
              <a:latin typeface="+mj-lt"/>
            </a:endParaRPr>
          </a:p>
        </p:txBody>
      </p:sp>
      <p:sp>
        <p:nvSpPr>
          <p:cNvPr id="5144" name="AutoShape 34"/>
          <p:cNvSpPr>
            <a:spLocks noChangeArrowheads="1"/>
          </p:cNvSpPr>
          <p:nvPr/>
        </p:nvSpPr>
        <p:spPr bwMode="auto">
          <a:xfrm>
            <a:off x="5459413" y="2707264"/>
            <a:ext cx="2989263" cy="477691"/>
          </a:xfrm>
          <a:prstGeom prst="roundRect">
            <a:avLst>
              <a:gd name="adj" fmla="val 16667"/>
            </a:avLst>
          </a:prstGeom>
          <a:solidFill>
            <a:schemeClr val="bg1"/>
          </a:solidFill>
          <a:ln w="12700">
            <a:solidFill>
              <a:schemeClr val="tx2"/>
            </a:solidFill>
            <a:round/>
            <a:headEnd/>
            <a:tailEnd/>
          </a:ln>
        </p:spPr>
        <p:txBody>
          <a:bodyPr wrap="none" anchor="ctr"/>
          <a:lstStyle/>
          <a:p>
            <a:pPr eaLnBrk="0" hangingPunct="0"/>
            <a:r>
              <a:rPr kumimoji="1" lang="en-US" sz="1800" b="1" dirty="0" smtClean="0">
                <a:solidFill>
                  <a:srgbClr val="5A87C6"/>
                </a:solidFill>
                <a:latin typeface="+mj-lt"/>
              </a:rPr>
              <a:t>Transmits to Supplier</a:t>
            </a:r>
            <a:endParaRPr kumimoji="1" lang="en-US" sz="1800" b="1" dirty="0">
              <a:solidFill>
                <a:srgbClr val="5A87C6"/>
              </a:solidFill>
              <a:latin typeface="+mj-lt"/>
            </a:endParaRPr>
          </a:p>
        </p:txBody>
      </p:sp>
      <p:cxnSp>
        <p:nvCxnSpPr>
          <p:cNvPr id="5146" name="AutoShape 36"/>
          <p:cNvCxnSpPr>
            <a:cxnSpLocks noChangeShapeType="1"/>
            <a:stCxn id="5144" idx="2"/>
            <a:endCxn id="5138" idx="0"/>
          </p:cNvCxnSpPr>
          <p:nvPr/>
        </p:nvCxnSpPr>
        <p:spPr bwMode="auto">
          <a:xfrm rot="16200000" flipH="1">
            <a:off x="7229646" y="2910148"/>
            <a:ext cx="445748" cy="995363"/>
          </a:xfrm>
          <a:prstGeom prst="bentConnector3">
            <a:avLst>
              <a:gd name="adj1" fmla="val 49838"/>
            </a:avLst>
          </a:prstGeom>
          <a:noFill/>
          <a:ln w="38100">
            <a:solidFill>
              <a:schemeClr val="tx2"/>
            </a:solidFill>
            <a:miter lim="800000"/>
            <a:headEnd/>
            <a:tailEnd type="triangle" w="med" len="med"/>
          </a:ln>
        </p:spPr>
      </p:cxnSp>
      <p:cxnSp>
        <p:nvCxnSpPr>
          <p:cNvPr id="5147" name="AutoShape 37"/>
          <p:cNvCxnSpPr>
            <a:cxnSpLocks noChangeShapeType="1"/>
            <a:stCxn id="5144" idx="2"/>
            <a:endCxn id="5141" idx="0"/>
          </p:cNvCxnSpPr>
          <p:nvPr/>
        </p:nvCxnSpPr>
        <p:spPr bwMode="auto">
          <a:xfrm rot="5400000">
            <a:off x="6229520" y="2905385"/>
            <a:ext cx="445748" cy="1004888"/>
          </a:xfrm>
          <a:prstGeom prst="bentConnector3">
            <a:avLst>
              <a:gd name="adj1" fmla="val 49838"/>
            </a:avLst>
          </a:prstGeom>
          <a:noFill/>
          <a:ln w="38100">
            <a:solidFill>
              <a:schemeClr val="tx2"/>
            </a:solidFill>
            <a:miter lim="800000"/>
            <a:headEnd/>
            <a:tailEnd type="triangle" w="med" len="med"/>
          </a:ln>
        </p:spPr>
      </p:cxnSp>
      <p:sp>
        <p:nvSpPr>
          <p:cNvPr id="5141" name="AutoShape 39"/>
          <p:cNvSpPr>
            <a:spLocks noChangeArrowheads="1"/>
          </p:cNvSpPr>
          <p:nvPr/>
        </p:nvSpPr>
        <p:spPr bwMode="auto">
          <a:xfrm>
            <a:off x="5097463" y="3630703"/>
            <a:ext cx="1704975" cy="593847"/>
          </a:xfrm>
          <a:prstGeom prst="roundRect">
            <a:avLst>
              <a:gd name="adj" fmla="val 16667"/>
            </a:avLst>
          </a:prstGeom>
          <a:solidFill>
            <a:schemeClr val="bg1"/>
          </a:solidFill>
          <a:ln w="12700">
            <a:solidFill>
              <a:schemeClr val="tx2"/>
            </a:solidFill>
            <a:round/>
            <a:headEnd/>
            <a:tailEnd/>
          </a:ln>
        </p:spPr>
        <p:txBody>
          <a:bodyPr wrap="none" anchor="ctr"/>
          <a:lstStyle/>
          <a:p>
            <a:pPr eaLnBrk="0" hangingPunct="0"/>
            <a:r>
              <a:rPr kumimoji="1" lang="en-US" sz="1800" b="1" dirty="0" smtClean="0">
                <a:solidFill>
                  <a:srgbClr val="5A87C6"/>
                </a:solidFill>
                <a:latin typeface="+mj-lt"/>
              </a:rPr>
              <a:t>QAD Gateway</a:t>
            </a:r>
          </a:p>
          <a:p>
            <a:pPr eaLnBrk="0" hangingPunct="0"/>
            <a:r>
              <a:rPr kumimoji="1" lang="en-US" sz="1800" b="1" dirty="0" smtClean="0">
                <a:solidFill>
                  <a:srgbClr val="5A87C6"/>
                </a:solidFill>
                <a:latin typeface="+mj-lt"/>
              </a:rPr>
              <a:t>Programs</a:t>
            </a:r>
            <a:endParaRPr kumimoji="1" lang="en-US" sz="1800" b="1" dirty="0">
              <a:solidFill>
                <a:srgbClr val="5A87C6"/>
              </a:solidFill>
              <a:latin typeface="+mj-lt"/>
            </a:endParaRPr>
          </a:p>
        </p:txBody>
      </p:sp>
      <p:sp>
        <p:nvSpPr>
          <p:cNvPr id="5138" name="AutoShape 43"/>
          <p:cNvSpPr>
            <a:spLocks noChangeArrowheads="1"/>
          </p:cNvSpPr>
          <p:nvPr/>
        </p:nvSpPr>
        <p:spPr bwMode="auto">
          <a:xfrm>
            <a:off x="7097713" y="3630703"/>
            <a:ext cx="1704975" cy="593847"/>
          </a:xfrm>
          <a:prstGeom prst="roundRect">
            <a:avLst>
              <a:gd name="adj" fmla="val 16667"/>
            </a:avLst>
          </a:prstGeom>
          <a:solidFill>
            <a:schemeClr val="bg1"/>
          </a:solidFill>
          <a:ln w="12700">
            <a:solidFill>
              <a:schemeClr val="tx2"/>
            </a:solidFill>
            <a:round/>
            <a:headEnd/>
            <a:tailEnd/>
          </a:ln>
        </p:spPr>
        <p:txBody>
          <a:bodyPr wrap="none" anchor="ctr"/>
          <a:lstStyle/>
          <a:p>
            <a:pPr eaLnBrk="0" hangingPunct="0"/>
            <a:r>
              <a:rPr kumimoji="1" lang="en-US" sz="1800" b="1" dirty="0" smtClean="0">
                <a:solidFill>
                  <a:srgbClr val="5A87C6"/>
                </a:solidFill>
                <a:latin typeface="+mj-lt"/>
              </a:rPr>
              <a:t>Fax/Print</a:t>
            </a:r>
          </a:p>
          <a:p>
            <a:pPr eaLnBrk="0" hangingPunct="0"/>
            <a:r>
              <a:rPr kumimoji="1" lang="en-US" sz="1800" b="1" dirty="0" smtClean="0">
                <a:solidFill>
                  <a:srgbClr val="5A87C6"/>
                </a:solidFill>
                <a:latin typeface="+mj-lt"/>
              </a:rPr>
              <a:t>Software</a:t>
            </a:r>
            <a:endParaRPr kumimoji="1" lang="en-US" sz="1800" b="1" dirty="0">
              <a:solidFill>
                <a:srgbClr val="5A87C6"/>
              </a:solidFill>
              <a:latin typeface="+mj-lt"/>
            </a:endParaRPr>
          </a:p>
        </p:txBody>
      </p:sp>
      <p:sp>
        <p:nvSpPr>
          <p:cNvPr id="5135" name="AutoShape 47"/>
          <p:cNvSpPr>
            <a:spLocks noChangeArrowheads="1"/>
          </p:cNvSpPr>
          <p:nvPr/>
        </p:nvSpPr>
        <p:spPr bwMode="auto">
          <a:xfrm>
            <a:off x="4908491" y="4474284"/>
            <a:ext cx="2085975" cy="593846"/>
          </a:xfrm>
          <a:prstGeom prst="roundRect">
            <a:avLst>
              <a:gd name="adj" fmla="val 16667"/>
            </a:avLst>
          </a:prstGeom>
          <a:solidFill>
            <a:schemeClr val="bg1"/>
          </a:solidFill>
          <a:ln w="12700">
            <a:solidFill>
              <a:schemeClr val="tx2"/>
            </a:solidFill>
            <a:round/>
            <a:headEnd/>
            <a:tailEnd/>
          </a:ln>
        </p:spPr>
        <p:txBody>
          <a:bodyPr wrap="none" anchor="ctr"/>
          <a:lstStyle/>
          <a:p>
            <a:pPr eaLnBrk="0" hangingPunct="0"/>
            <a:r>
              <a:rPr kumimoji="1" lang="en-US" sz="1800" b="1" dirty="0" smtClean="0">
                <a:solidFill>
                  <a:srgbClr val="5A87C6"/>
                </a:solidFill>
                <a:latin typeface="+mj-lt"/>
              </a:rPr>
              <a:t>EDI/</a:t>
            </a:r>
            <a:r>
              <a:rPr kumimoji="1" lang="en-US" sz="1800" b="1" dirty="0" err="1" smtClean="0">
                <a:solidFill>
                  <a:srgbClr val="5A87C6"/>
                </a:solidFill>
                <a:latin typeface="+mj-lt"/>
              </a:rPr>
              <a:t>ECommerce</a:t>
            </a:r>
            <a:endParaRPr kumimoji="1" lang="en-US" sz="1800" b="1" dirty="0" smtClean="0">
              <a:solidFill>
                <a:srgbClr val="5A87C6"/>
              </a:solidFill>
              <a:latin typeface="+mj-lt"/>
            </a:endParaRPr>
          </a:p>
          <a:p>
            <a:pPr eaLnBrk="0" hangingPunct="0"/>
            <a:r>
              <a:rPr kumimoji="1" lang="en-US" sz="1800" b="1" dirty="0" smtClean="0">
                <a:solidFill>
                  <a:srgbClr val="5A87C6"/>
                </a:solidFill>
                <a:latin typeface="+mj-lt"/>
              </a:rPr>
              <a:t>Enabling Software</a:t>
            </a:r>
            <a:endParaRPr kumimoji="1" lang="en-US" sz="1800" b="1" dirty="0">
              <a:solidFill>
                <a:srgbClr val="5A87C6"/>
              </a:solidFill>
              <a:latin typeface="+mj-lt"/>
            </a:endParaRPr>
          </a:p>
        </p:txBody>
      </p:sp>
      <p:sp>
        <p:nvSpPr>
          <p:cNvPr id="5137" name="Line 49"/>
          <p:cNvSpPr>
            <a:spLocks noChangeShapeType="1"/>
          </p:cNvSpPr>
          <p:nvPr/>
        </p:nvSpPr>
        <p:spPr bwMode="auto">
          <a:xfrm>
            <a:off x="5953913" y="5070708"/>
            <a:ext cx="0" cy="499470"/>
          </a:xfrm>
          <a:prstGeom prst="line">
            <a:avLst/>
          </a:prstGeom>
          <a:noFill/>
          <a:ln w="38100">
            <a:solidFill>
              <a:schemeClr val="tx2"/>
            </a:solidFill>
            <a:round/>
            <a:headEnd/>
            <a:tailEnd type="triangle" w="med" len="med"/>
          </a:ln>
        </p:spPr>
        <p:txBody>
          <a:bodyPr wrap="none" anchor="ctr"/>
          <a:lstStyle/>
          <a:p>
            <a:endParaRPr lang="en-US">
              <a:latin typeface="+mj-lt"/>
            </a:endParaRPr>
          </a:p>
        </p:txBody>
      </p:sp>
      <p:grpSp>
        <p:nvGrpSpPr>
          <p:cNvPr id="50" name="Group 49"/>
          <p:cNvGrpSpPr/>
          <p:nvPr/>
        </p:nvGrpSpPr>
        <p:grpSpPr>
          <a:xfrm>
            <a:off x="554677" y="1098250"/>
            <a:ext cx="2387230" cy="1548446"/>
            <a:chOff x="4889870" y="819150"/>
            <a:chExt cx="2387230" cy="1548446"/>
          </a:xfrm>
        </p:grpSpPr>
        <p:sp>
          <p:nvSpPr>
            <p:cNvPr id="51" name="AutoShape 197"/>
            <p:cNvSpPr>
              <a:spLocks noChangeAspect="1" noChangeArrowheads="1" noTextEdit="1"/>
            </p:cNvSpPr>
            <p:nvPr/>
          </p:nvSpPr>
          <p:spPr bwMode="auto">
            <a:xfrm>
              <a:off x="4889870" y="819150"/>
              <a:ext cx="2387230" cy="1548446"/>
            </a:xfrm>
            <a:prstGeom prst="rect">
              <a:avLst/>
            </a:prstGeom>
            <a:noFill/>
            <a:ln w="9525">
              <a:noFill/>
              <a:miter lim="800000"/>
              <a:headEnd/>
              <a:tailEnd/>
            </a:ln>
          </p:spPr>
          <p:txBody>
            <a:bodyPr/>
            <a:lstStyle/>
            <a:p>
              <a:endParaRPr lang="en-US">
                <a:latin typeface="+mj-lt"/>
              </a:endParaRPr>
            </a:p>
          </p:txBody>
        </p:sp>
        <p:grpSp>
          <p:nvGrpSpPr>
            <p:cNvPr id="52" name="Group 198"/>
            <p:cNvGrpSpPr>
              <a:grpSpLocks/>
            </p:cNvGrpSpPr>
            <p:nvPr/>
          </p:nvGrpSpPr>
          <p:grpSpPr bwMode="auto">
            <a:xfrm>
              <a:off x="5662592" y="1413705"/>
              <a:ext cx="536501" cy="147137"/>
              <a:chOff x="896" y="1946"/>
              <a:chExt cx="536" cy="147"/>
            </a:xfrm>
          </p:grpSpPr>
          <p:sp>
            <p:nvSpPr>
              <p:cNvPr id="158" name="Freeform 199"/>
              <p:cNvSpPr>
                <a:spLocks/>
              </p:cNvSpPr>
              <p:nvPr/>
            </p:nvSpPr>
            <p:spPr bwMode="auto">
              <a:xfrm>
                <a:off x="896" y="1946"/>
                <a:ext cx="363" cy="147"/>
              </a:xfrm>
              <a:custGeom>
                <a:avLst/>
                <a:gdLst>
                  <a:gd name="T0" fmla="*/ 0 w 726"/>
                  <a:gd name="T1" fmla="*/ 147 h 293"/>
                  <a:gd name="T2" fmla="*/ 0 w 726"/>
                  <a:gd name="T3" fmla="*/ 61 h 293"/>
                  <a:gd name="T4" fmla="*/ 363 w 726"/>
                  <a:gd name="T5" fmla="*/ 0 h 293"/>
                  <a:gd name="T6" fmla="*/ 363 w 726"/>
                  <a:gd name="T7" fmla="*/ 104 h 293"/>
                  <a:gd name="T8" fmla="*/ 0 w 726"/>
                  <a:gd name="T9" fmla="*/ 147 h 293"/>
                  <a:gd name="T10" fmla="*/ 0 60000 65536"/>
                  <a:gd name="T11" fmla="*/ 0 60000 65536"/>
                  <a:gd name="T12" fmla="*/ 0 60000 65536"/>
                  <a:gd name="T13" fmla="*/ 0 60000 65536"/>
                  <a:gd name="T14" fmla="*/ 0 60000 65536"/>
                  <a:gd name="T15" fmla="*/ 0 w 726"/>
                  <a:gd name="T16" fmla="*/ 0 h 293"/>
                  <a:gd name="T17" fmla="*/ 726 w 726"/>
                  <a:gd name="T18" fmla="*/ 293 h 293"/>
                </a:gdLst>
                <a:ahLst/>
                <a:cxnLst>
                  <a:cxn ang="T10">
                    <a:pos x="T0" y="T1"/>
                  </a:cxn>
                  <a:cxn ang="T11">
                    <a:pos x="T2" y="T3"/>
                  </a:cxn>
                  <a:cxn ang="T12">
                    <a:pos x="T4" y="T5"/>
                  </a:cxn>
                  <a:cxn ang="T13">
                    <a:pos x="T6" y="T7"/>
                  </a:cxn>
                  <a:cxn ang="T14">
                    <a:pos x="T8" y="T9"/>
                  </a:cxn>
                </a:cxnLst>
                <a:rect l="T15" t="T16" r="T17" b="T18"/>
                <a:pathLst>
                  <a:path w="726" h="293">
                    <a:moveTo>
                      <a:pt x="0" y="293"/>
                    </a:moveTo>
                    <a:lnTo>
                      <a:pt x="0" y="122"/>
                    </a:lnTo>
                    <a:lnTo>
                      <a:pt x="726" y="0"/>
                    </a:lnTo>
                    <a:lnTo>
                      <a:pt x="726" y="208"/>
                    </a:lnTo>
                    <a:lnTo>
                      <a:pt x="0" y="293"/>
                    </a:lnTo>
                    <a:close/>
                  </a:path>
                </a:pathLst>
              </a:custGeom>
              <a:solidFill>
                <a:srgbClr val="FF6600"/>
              </a:solidFill>
              <a:ln w="6350">
                <a:solidFill>
                  <a:srgbClr val="FF9900"/>
                </a:solidFill>
                <a:round/>
                <a:headEnd/>
                <a:tailEnd/>
              </a:ln>
            </p:spPr>
            <p:txBody>
              <a:bodyPr/>
              <a:lstStyle/>
              <a:p>
                <a:endParaRPr lang="en-US">
                  <a:latin typeface="+mj-lt"/>
                </a:endParaRPr>
              </a:p>
            </p:txBody>
          </p:sp>
          <p:sp>
            <p:nvSpPr>
              <p:cNvPr id="159" name="Freeform 200"/>
              <p:cNvSpPr>
                <a:spLocks/>
              </p:cNvSpPr>
              <p:nvPr/>
            </p:nvSpPr>
            <p:spPr bwMode="auto">
              <a:xfrm>
                <a:off x="1259" y="1946"/>
                <a:ext cx="173" cy="104"/>
              </a:xfrm>
              <a:custGeom>
                <a:avLst/>
                <a:gdLst>
                  <a:gd name="T0" fmla="*/ 0 w 346"/>
                  <a:gd name="T1" fmla="*/ 0 h 208"/>
                  <a:gd name="T2" fmla="*/ 0 w 346"/>
                  <a:gd name="T3" fmla="*/ 104 h 208"/>
                  <a:gd name="T4" fmla="*/ 173 w 346"/>
                  <a:gd name="T5" fmla="*/ 104 h 208"/>
                  <a:gd name="T6" fmla="*/ 173 w 346"/>
                  <a:gd name="T7" fmla="*/ 27 h 208"/>
                  <a:gd name="T8" fmla="*/ 0 w 346"/>
                  <a:gd name="T9" fmla="*/ 0 h 208"/>
                  <a:gd name="T10" fmla="*/ 0 60000 65536"/>
                  <a:gd name="T11" fmla="*/ 0 60000 65536"/>
                  <a:gd name="T12" fmla="*/ 0 60000 65536"/>
                  <a:gd name="T13" fmla="*/ 0 60000 65536"/>
                  <a:gd name="T14" fmla="*/ 0 60000 65536"/>
                  <a:gd name="T15" fmla="*/ 0 w 346"/>
                  <a:gd name="T16" fmla="*/ 0 h 208"/>
                  <a:gd name="T17" fmla="*/ 346 w 346"/>
                  <a:gd name="T18" fmla="*/ 208 h 208"/>
                </a:gdLst>
                <a:ahLst/>
                <a:cxnLst>
                  <a:cxn ang="T10">
                    <a:pos x="T0" y="T1"/>
                  </a:cxn>
                  <a:cxn ang="T11">
                    <a:pos x="T2" y="T3"/>
                  </a:cxn>
                  <a:cxn ang="T12">
                    <a:pos x="T4" y="T5"/>
                  </a:cxn>
                  <a:cxn ang="T13">
                    <a:pos x="T6" y="T7"/>
                  </a:cxn>
                  <a:cxn ang="T14">
                    <a:pos x="T8" y="T9"/>
                  </a:cxn>
                </a:cxnLst>
                <a:rect l="T15" t="T16" r="T17" b="T18"/>
                <a:pathLst>
                  <a:path w="346" h="208">
                    <a:moveTo>
                      <a:pt x="0" y="0"/>
                    </a:moveTo>
                    <a:lnTo>
                      <a:pt x="0" y="208"/>
                    </a:lnTo>
                    <a:lnTo>
                      <a:pt x="346" y="208"/>
                    </a:lnTo>
                    <a:lnTo>
                      <a:pt x="346" y="55"/>
                    </a:lnTo>
                    <a:lnTo>
                      <a:pt x="0" y="0"/>
                    </a:lnTo>
                    <a:close/>
                  </a:path>
                </a:pathLst>
              </a:custGeom>
              <a:solidFill>
                <a:srgbClr val="FF9900"/>
              </a:solidFill>
              <a:ln w="6350">
                <a:solidFill>
                  <a:srgbClr val="FF6600"/>
                </a:solidFill>
                <a:round/>
                <a:headEnd/>
                <a:tailEnd/>
              </a:ln>
            </p:spPr>
            <p:txBody>
              <a:bodyPr/>
              <a:lstStyle/>
              <a:p>
                <a:endParaRPr lang="en-US">
                  <a:latin typeface="+mj-lt"/>
                </a:endParaRPr>
              </a:p>
            </p:txBody>
          </p:sp>
        </p:grpSp>
        <p:grpSp>
          <p:nvGrpSpPr>
            <p:cNvPr id="53" name="Group 201"/>
            <p:cNvGrpSpPr>
              <a:grpSpLocks/>
            </p:cNvGrpSpPr>
            <p:nvPr/>
          </p:nvGrpSpPr>
          <p:grpSpPr bwMode="auto">
            <a:xfrm>
              <a:off x="6131036" y="819148"/>
              <a:ext cx="589554" cy="894834"/>
              <a:chOff x="1364" y="1352"/>
              <a:chExt cx="589" cy="894"/>
            </a:xfrm>
          </p:grpSpPr>
          <p:sp>
            <p:nvSpPr>
              <p:cNvPr id="155" name="Freeform 202"/>
              <p:cNvSpPr>
                <a:spLocks/>
              </p:cNvSpPr>
              <p:nvPr/>
            </p:nvSpPr>
            <p:spPr bwMode="auto">
              <a:xfrm>
                <a:off x="1364" y="1352"/>
                <a:ext cx="131" cy="841"/>
              </a:xfrm>
              <a:custGeom>
                <a:avLst/>
                <a:gdLst>
                  <a:gd name="T0" fmla="*/ 0 w 261"/>
                  <a:gd name="T1" fmla="*/ 841 h 1682"/>
                  <a:gd name="T2" fmla="*/ 37 w 261"/>
                  <a:gd name="T3" fmla="*/ 0 h 1682"/>
                  <a:gd name="T4" fmla="*/ 94 w 261"/>
                  <a:gd name="T5" fmla="*/ 0 h 1682"/>
                  <a:gd name="T6" fmla="*/ 131 w 261"/>
                  <a:gd name="T7" fmla="*/ 841 h 1682"/>
                  <a:gd name="T8" fmla="*/ 0 w 261"/>
                  <a:gd name="T9" fmla="*/ 841 h 1682"/>
                  <a:gd name="T10" fmla="*/ 0 60000 65536"/>
                  <a:gd name="T11" fmla="*/ 0 60000 65536"/>
                  <a:gd name="T12" fmla="*/ 0 60000 65536"/>
                  <a:gd name="T13" fmla="*/ 0 60000 65536"/>
                  <a:gd name="T14" fmla="*/ 0 60000 65536"/>
                  <a:gd name="T15" fmla="*/ 0 w 261"/>
                  <a:gd name="T16" fmla="*/ 0 h 1682"/>
                  <a:gd name="T17" fmla="*/ 261 w 261"/>
                  <a:gd name="T18" fmla="*/ 1682 h 1682"/>
                </a:gdLst>
                <a:ahLst/>
                <a:cxnLst>
                  <a:cxn ang="T10">
                    <a:pos x="T0" y="T1"/>
                  </a:cxn>
                  <a:cxn ang="T11">
                    <a:pos x="T2" y="T3"/>
                  </a:cxn>
                  <a:cxn ang="T12">
                    <a:pos x="T4" y="T5"/>
                  </a:cxn>
                  <a:cxn ang="T13">
                    <a:pos x="T6" y="T7"/>
                  </a:cxn>
                  <a:cxn ang="T14">
                    <a:pos x="T8" y="T9"/>
                  </a:cxn>
                </a:cxnLst>
                <a:rect l="T15" t="T16" r="T17" b="T18"/>
                <a:pathLst>
                  <a:path w="261" h="1682">
                    <a:moveTo>
                      <a:pt x="0" y="1682"/>
                    </a:moveTo>
                    <a:lnTo>
                      <a:pt x="73" y="0"/>
                    </a:lnTo>
                    <a:lnTo>
                      <a:pt x="188" y="0"/>
                    </a:lnTo>
                    <a:lnTo>
                      <a:pt x="261" y="1682"/>
                    </a:lnTo>
                    <a:lnTo>
                      <a:pt x="0" y="1682"/>
                    </a:lnTo>
                    <a:close/>
                  </a:path>
                </a:pathLst>
              </a:custGeom>
              <a:solidFill>
                <a:schemeClr val="hlink"/>
              </a:solidFill>
              <a:ln w="9525">
                <a:solidFill>
                  <a:schemeClr val="tx2"/>
                </a:solidFill>
                <a:round/>
                <a:headEnd/>
                <a:tailEnd/>
              </a:ln>
            </p:spPr>
            <p:txBody>
              <a:bodyPr/>
              <a:lstStyle/>
              <a:p>
                <a:endParaRPr lang="en-US">
                  <a:latin typeface="+mj-lt"/>
                </a:endParaRPr>
              </a:p>
            </p:txBody>
          </p:sp>
          <p:sp>
            <p:nvSpPr>
              <p:cNvPr id="156" name="Freeform 203"/>
              <p:cNvSpPr>
                <a:spLocks/>
              </p:cNvSpPr>
              <p:nvPr/>
            </p:nvSpPr>
            <p:spPr bwMode="auto">
              <a:xfrm>
                <a:off x="1582" y="1371"/>
                <a:ext cx="131" cy="834"/>
              </a:xfrm>
              <a:custGeom>
                <a:avLst/>
                <a:gdLst>
                  <a:gd name="T0" fmla="*/ 0 w 261"/>
                  <a:gd name="T1" fmla="*/ 834 h 1669"/>
                  <a:gd name="T2" fmla="*/ 36 w 261"/>
                  <a:gd name="T3" fmla="*/ 0 h 1669"/>
                  <a:gd name="T4" fmla="*/ 94 w 261"/>
                  <a:gd name="T5" fmla="*/ 0 h 1669"/>
                  <a:gd name="T6" fmla="*/ 131 w 261"/>
                  <a:gd name="T7" fmla="*/ 834 h 1669"/>
                  <a:gd name="T8" fmla="*/ 0 w 261"/>
                  <a:gd name="T9" fmla="*/ 834 h 1669"/>
                  <a:gd name="T10" fmla="*/ 0 60000 65536"/>
                  <a:gd name="T11" fmla="*/ 0 60000 65536"/>
                  <a:gd name="T12" fmla="*/ 0 60000 65536"/>
                  <a:gd name="T13" fmla="*/ 0 60000 65536"/>
                  <a:gd name="T14" fmla="*/ 0 60000 65536"/>
                  <a:gd name="T15" fmla="*/ 0 w 261"/>
                  <a:gd name="T16" fmla="*/ 0 h 1669"/>
                  <a:gd name="T17" fmla="*/ 261 w 261"/>
                  <a:gd name="T18" fmla="*/ 1669 h 1669"/>
                </a:gdLst>
                <a:ahLst/>
                <a:cxnLst>
                  <a:cxn ang="T10">
                    <a:pos x="T0" y="T1"/>
                  </a:cxn>
                  <a:cxn ang="T11">
                    <a:pos x="T2" y="T3"/>
                  </a:cxn>
                  <a:cxn ang="T12">
                    <a:pos x="T4" y="T5"/>
                  </a:cxn>
                  <a:cxn ang="T13">
                    <a:pos x="T6" y="T7"/>
                  </a:cxn>
                  <a:cxn ang="T14">
                    <a:pos x="T8" y="T9"/>
                  </a:cxn>
                </a:cxnLst>
                <a:rect l="T15" t="T16" r="T17" b="T18"/>
                <a:pathLst>
                  <a:path w="261" h="1669">
                    <a:moveTo>
                      <a:pt x="0" y="1669"/>
                    </a:moveTo>
                    <a:lnTo>
                      <a:pt x="72" y="0"/>
                    </a:lnTo>
                    <a:lnTo>
                      <a:pt x="188" y="0"/>
                    </a:lnTo>
                    <a:lnTo>
                      <a:pt x="261" y="1669"/>
                    </a:lnTo>
                    <a:lnTo>
                      <a:pt x="0" y="1669"/>
                    </a:lnTo>
                    <a:close/>
                  </a:path>
                </a:pathLst>
              </a:custGeom>
              <a:solidFill>
                <a:schemeClr val="hlink"/>
              </a:solidFill>
              <a:ln w="9525">
                <a:solidFill>
                  <a:schemeClr val="tx2"/>
                </a:solidFill>
                <a:round/>
                <a:headEnd/>
                <a:tailEnd/>
              </a:ln>
            </p:spPr>
            <p:txBody>
              <a:bodyPr/>
              <a:lstStyle/>
              <a:p>
                <a:endParaRPr lang="en-US">
                  <a:latin typeface="+mj-lt"/>
                </a:endParaRPr>
              </a:p>
            </p:txBody>
          </p:sp>
          <p:sp>
            <p:nvSpPr>
              <p:cNvPr id="157" name="Freeform 204"/>
              <p:cNvSpPr>
                <a:spLocks/>
              </p:cNvSpPr>
              <p:nvPr/>
            </p:nvSpPr>
            <p:spPr bwMode="auto">
              <a:xfrm>
                <a:off x="1822" y="1406"/>
                <a:ext cx="131" cy="840"/>
              </a:xfrm>
              <a:custGeom>
                <a:avLst/>
                <a:gdLst>
                  <a:gd name="T0" fmla="*/ 0 w 263"/>
                  <a:gd name="T1" fmla="*/ 840 h 1680"/>
                  <a:gd name="T2" fmla="*/ 37 w 263"/>
                  <a:gd name="T3" fmla="*/ 0 h 1680"/>
                  <a:gd name="T4" fmla="*/ 95 w 263"/>
                  <a:gd name="T5" fmla="*/ 0 h 1680"/>
                  <a:gd name="T6" fmla="*/ 131 w 263"/>
                  <a:gd name="T7" fmla="*/ 840 h 1680"/>
                  <a:gd name="T8" fmla="*/ 0 w 263"/>
                  <a:gd name="T9" fmla="*/ 840 h 1680"/>
                  <a:gd name="T10" fmla="*/ 0 60000 65536"/>
                  <a:gd name="T11" fmla="*/ 0 60000 65536"/>
                  <a:gd name="T12" fmla="*/ 0 60000 65536"/>
                  <a:gd name="T13" fmla="*/ 0 60000 65536"/>
                  <a:gd name="T14" fmla="*/ 0 60000 65536"/>
                  <a:gd name="T15" fmla="*/ 0 w 263"/>
                  <a:gd name="T16" fmla="*/ 0 h 1680"/>
                  <a:gd name="T17" fmla="*/ 263 w 263"/>
                  <a:gd name="T18" fmla="*/ 1680 h 1680"/>
                </a:gdLst>
                <a:ahLst/>
                <a:cxnLst>
                  <a:cxn ang="T10">
                    <a:pos x="T0" y="T1"/>
                  </a:cxn>
                  <a:cxn ang="T11">
                    <a:pos x="T2" y="T3"/>
                  </a:cxn>
                  <a:cxn ang="T12">
                    <a:pos x="T4" y="T5"/>
                  </a:cxn>
                  <a:cxn ang="T13">
                    <a:pos x="T6" y="T7"/>
                  </a:cxn>
                  <a:cxn ang="T14">
                    <a:pos x="T8" y="T9"/>
                  </a:cxn>
                </a:cxnLst>
                <a:rect l="T15" t="T16" r="T17" b="T18"/>
                <a:pathLst>
                  <a:path w="263" h="1680">
                    <a:moveTo>
                      <a:pt x="0" y="1680"/>
                    </a:moveTo>
                    <a:lnTo>
                      <a:pt x="74" y="0"/>
                    </a:lnTo>
                    <a:lnTo>
                      <a:pt x="191" y="0"/>
                    </a:lnTo>
                    <a:lnTo>
                      <a:pt x="263" y="1680"/>
                    </a:lnTo>
                    <a:lnTo>
                      <a:pt x="0" y="1680"/>
                    </a:lnTo>
                    <a:close/>
                  </a:path>
                </a:pathLst>
              </a:custGeom>
              <a:solidFill>
                <a:schemeClr val="hlink"/>
              </a:solidFill>
              <a:ln w="9525">
                <a:solidFill>
                  <a:schemeClr val="tx2"/>
                </a:solidFill>
                <a:round/>
                <a:headEnd/>
                <a:tailEnd/>
              </a:ln>
            </p:spPr>
            <p:txBody>
              <a:bodyPr/>
              <a:lstStyle/>
              <a:p>
                <a:endParaRPr lang="en-US">
                  <a:latin typeface="+mj-lt"/>
                </a:endParaRPr>
              </a:p>
            </p:txBody>
          </p:sp>
        </p:grpSp>
        <p:sp>
          <p:nvSpPr>
            <p:cNvPr id="54" name="Freeform 205"/>
            <p:cNvSpPr>
              <a:spLocks/>
            </p:cNvSpPr>
            <p:nvPr/>
          </p:nvSpPr>
          <p:spPr bwMode="auto">
            <a:xfrm>
              <a:off x="4889870" y="1877138"/>
              <a:ext cx="2387230" cy="490458"/>
            </a:xfrm>
            <a:custGeom>
              <a:avLst/>
              <a:gdLst>
                <a:gd name="T0" fmla="*/ 15 w 4770"/>
                <a:gd name="T1" fmla="*/ 31 h 980"/>
                <a:gd name="T2" fmla="*/ 31 w 4770"/>
                <a:gd name="T3" fmla="*/ 127 h 980"/>
                <a:gd name="T4" fmla="*/ 123 w 4770"/>
                <a:gd name="T5" fmla="*/ 175 h 980"/>
                <a:gd name="T6" fmla="*/ 270 w 4770"/>
                <a:gd name="T7" fmla="*/ 167 h 980"/>
                <a:gd name="T8" fmla="*/ 381 w 4770"/>
                <a:gd name="T9" fmla="*/ 207 h 980"/>
                <a:gd name="T10" fmla="*/ 461 w 4770"/>
                <a:gd name="T11" fmla="*/ 275 h 980"/>
                <a:gd name="T12" fmla="*/ 539 w 4770"/>
                <a:gd name="T13" fmla="*/ 355 h 980"/>
                <a:gd name="T14" fmla="*/ 688 w 4770"/>
                <a:gd name="T15" fmla="*/ 399 h 980"/>
                <a:gd name="T16" fmla="*/ 723 w 4770"/>
                <a:gd name="T17" fmla="*/ 403 h 980"/>
                <a:gd name="T18" fmla="*/ 738 w 4770"/>
                <a:gd name="T19" fmla="*/ 403 h 980"/>
                <a:gd name="T20" fmla="*/ 758 w 4770"/>
                <a:gd name="T21" fmla="*/ 403 h 980"/>
                <a:gd name="T22" fmla="*/ 850 w 4770"/>
                <a:gd name="T23" fmla="*/ 403 h 980"/>
                <a:gd name="T24" fmla="*/ 908 w 4770"/>
                <a:gd name="T25" fmla="*/ 403 h 980"/>
                <a:gd name="T26" fmla="*/ 923 w 4770"/>
                <a:gd name="T27" fmla="*/ 403 h 980"/>
                <a:gd name="T28" fmla="*/ 938 w 4770"/>
                <a:gd name="T29" fmla="*/ 403 h 980"/>
                <a:gd name="T30" fmla="*/ 954 w 4770"/>
                <a:gd name="T31" fmla="*/ 407 h 980"/>
                <a:gd name="T32" fmla="*/ 969 w 4770"/>
                <a:gd name="T33" fmla="*/ 407 h 980"/>
                <a:gd name="T34" fmla="*/ 1062 w 4770"/>
                <a:gd name="T35" fmla="*/ 426 h 980"/>
                <a:gd name="T36" fmla="*/ 1135 w 4770"/>
                <a:gd name="T37" fmla="*/ 462 h 980"/>
                <a:gd name="T38" fmla="*/ 1304 w 4770"/>
                <a:gd name="T39" fmla="*/ 490 h 980"/>
                <a:gd name="T40" fmla="*/ 1400 w 4770"/>
                <a:gd name="T41" fmla="*/ 438 h 980"/>
                <a:gd name="T42" fmla="*/ 1504 w 4770"/>
                <a:gd name="T43" fmla="*/ 403 h 980"/>
                <a:gd name="T44" fmla="*/ 1635 w 4770"/>
                <a:gd name="T45" fmla="*/ 303 h 980"/>
                <a:gd name="T46" fmla="*/ 1723 w 4770"/>
                <a:gd name="T47" fmla="*/ 291 h 980"/>
                <a:gd name="T48" fmla="*/ 1746 w 4770"/>
                <a:gd name="T49" fmla="*/ 295 h 980"/>
                <a:gd name="T50" fmla="*/ 1773 w 4770"/>
                <a:gd name="T51" fmla="*/ 295 h 980"/>
                <a:gd name="T52" fmla="*/ 1796 w 4770"/>
                <a:gd name="T53" fmla="*/ 299 h 980"/>
                <a:gd name="T54" fmla="*/ 1812 w 4770"/>
                <a:gd name="T55" fmla="*/ 303 h 980"/>
                <a:gd name="T56" fmla="*/ 1827 w 4770"/>
                <a:gd name="T57" fmla="*/ 307 h 980"/>
                <a:gd name="T58" fmla="*/ 1881 w 4770"/>
                <a:gd name="T59" fmla="*/ 319 h 980"/>
                <a:gd name="T60" fmla="*/ 2027 w 4770"/>
                <a:gd name="T61" fmla="*/ 255 h 980"/>
                <a:gd name="T62" fmla="*/ 2124 w 4770"/>
                <a:gd name="T63" fmla="*/ 175 h 980"/>
                <a:gd name="T64" fmla="*/ 2254 w 4770"/>
                <a:gd name="T65" fmla="*/ 163 h 980"/>
                <a:gd name="T66" fmla="*/ 2385 w 4770"/>
                <a:gd name="T67" fmla="*/ 80 h 980"/>
                <a:gd name="T68" fmla="*/ 2324 w 4770"/>
                <a:gd name="T69" fmla="*/ 0 h 98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770"/>
                <a:gd name="T106" fmla="*/ 0 h 980"/>
                <a:gd name="T107" fmla="*/ 4770 w 4770"/>
                <a:gd name="T108" fmla="*/ 980 h 98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770" h="980">
                  <a:moveTo>
                    <a:pt x="185" y="55"/>
                  </a:moveTo>
                  <a:lnTo>
                    <a:pt x="31" y="63"/>
                  </a:lnTo>
                  <a:lnTo>
                    <a:pt x="0" y="159"/>
                  </a:lnTo>
                  <a:lnTo>
                    <a:pt x="62" y="255"/>
                  </a:lnTo>
                  <a:lnTo>
                    <a:pt x="108" y="334"/>
                  </a:lnTo>
                  <a:lnTo>
                    <a:pt x="246" y="350"/>
                  </a:lnTo>
                  <a:lnTo>
                    <a:pt x="377" y="326"/>
                  </a:lnTo>
                  <a:lnTo>
                    <a:pt x="539" y="334"/>
                  </a:lnTo>
                  <a:lnTo>
                    <a:pt x="615" y="342"/>
                  </a:lnTo>
                  <a:lnTo>
                    <a:pt x="762" y="414"/>
                  </a:lnTo>
                  <a:lnTo>
                    <a:pt x="846" y="470"/>
                  </a:lnTo>
                  <a:lnTo>
                    <a:pt x="923" y="550"/>
                  </a:lnTo>
                  <a:lnTo>
                    <a:pt x="1008" y="637"/>
                  </a:lnTo>
                  <a:lnTo>
                    <a:pt x="1077" y="709"/>
                  </a:lnTo>
                  <a:lnTo>
                    <a:pt x="1269" y="781"/>
                  </a:lnTo>
                  <a:lnTo>
                    <a:pt x="1377" y="797"/>
                  </a:lnTo>
                  <a:lnTo>
                    <a:pt x="1423" y="805"/>
                  </a:lnTo>
                  <a:lnTo>
                    <a:pt x="1446" y="805"/>
                  </a:lnTo>
                  <a:lnTo>
                    <a:pt x="1462" y="805"/>
                  </a:lnTo>
                  <a:lnTo>
                    <a:pt x="1477" y="805"/>
                  </a:lnTo>
                  <a:lnTo>
                    <a:pt x="1493" y="805"/>
                  </a:lnTo>
                  <a:lnTo>
                    <a:pt x="1516" y="805"/>
                  </a:lnTo>
                  <a:lnTo>
                    <a:pt x="1569" y="805"/>
                  </a:lnTo>
                  <a:lnTo>
                    <a:pt x="1700" y="805"/>
                  </a:lnTo>
                  <a:lnTo>
                    <a:pt x="1800" y="805"/>
                  </a:lnTo>
                  <a:lnTo>
                    <a:pt x="1816" y="805"/>
                  </a:lnTo>
                  <a:lnTo>
                    <a:pt x="1831" y="805"/>
                  </a:lnTo>
                  <a:lnTo>
                    <a:pt x="1846" y="805"/>
                  </a:lnTo>
                  <a:lnTo>
                    <a:pt x="1862" y="805"/>
                  </a:lnTo>
                  <a:lnTo>
                    <a:pt x="1877" y="805"/>
                  </a:lnTo>
                  <a:lnTo>
                    <a:pt x="1893" y="813"/>
                  </a:lnTo>
                  <a:lnTo>
                    <a:pt x="1908" y="813"/>
                  </a:lnTo>
                  <a:lnTo>
                    <a:pt x="1923" y="813"/>
                  </a:lnTo>
                  <a:lnTo>
                    <a:pt x="1939" y="813"/>
                  </a:lnTo>
                  <a:lnTo>
                    <a:pt x="1954" y="821"/>
                  </a:lnTo>
                  <a:lnTo>
                    <a:pt x="2123" y="852"/>
                  </a:lnTo>
                  <a:lnTo>
                    <a:pt x="2185" y="876"/>
                  </a:lnTo>
                  <a:lnTo>
                    <a:pt x="2270" y="924"/>
                  </a:lnTo>
                  <a:lnTo>
                    <a:pt x="2316" y="956"/>
                  </a:lnTo>
                  <a:lnTo>
                    <a:pt x="2608" y="980"/>
                  </a:lnTo>
                  <a:lnTo>
                    <a:pt x="2724" y="940"/>
                  </a:lnTo>
                  <a:lnTo>
                    <a:pt x="2800" y="876"/>
                  </a:lnTo>
                  <a:lnTo>
                    <a:pt x="2931" y="813"/>
                  </a:lnTo>
                  <a:lnTo>
                    <a:pt x="3008" y="805"/>
                  </a:lnTo>
                  <a:lnTo>
                    <a:pt x="3116" y="789"/>
                  </a:lnTo>
                  <a:lnTo>
                    <a:pt x="3270" y="605"/>
                  </a:lnTo>
                  <a:lnTo>
                    <a:pt x="3401" y="581"/>
                  </a:lnTo>
                  <a:lnTo>
                    <a:pt x="3447" y="581"/>
                  </a:lnTo>
                  <a:lnTo>
                    <a:pt x="3470" y="581"/>
                  </a:lnTo>
                  <a:lnTo>
                    <a:pt x="3493" y="589"/>
                  </a:lnTo>
                  <a:lnTo>
                    <a:pt x="3524" y="589"/>
                  </a:lnTo>
                  <a:lnTo>
                    <a:pt x="3547" y="589"/>
                  </a:lnTo>
                  <a:lnTo>
                    <a:pt x="3570" y="589"/>
                  </a:lnTo>
                  <a:lnTo>
                    <a:pt x="3593" y="597"/>
                  </a:lnTo>
                  <a:lnTo>
                    <a:pt x="3608" y="597"/>
                  </a:lnTo>
                  <a:lnTo>
                    <a:pt x="3624" y="605"/>
                  </a:lnTo>
                  <a:lnTo>
                    <a:pt x="3639" y="605"/>
                  </a:lnTo>
                  <a:lnTo>
                    <a:pt x="3654" y="613"/>
                  </a:lnTo>
                  <a:lnTo>
                    <a:pt x="3670" y="621"/>
                  </a:lnTo>
                  <a:lnTo>
                    <a:pt x="3762" y="637"/>
                  </a:lnTo>
                  <a:lnTo>
                    <a:pt x="3939" y="621"/>
                  </a:lnTo>
                  <a:lnTo>
                    <a:pt x="4055" y="510"/>
                  </a:lnTo>
                  <a:lnTo>
                    <a:pt x="4162" y="398"/>
                  </a:lnTo>
                  <a:lnTo>
                    <a:pt x="4247" y="350"/>
                  </a:lnTo>
                  <a:lnTo>
                    <a:pt x="4385" y="374"/>
                  </a:lnTo>
                  <a:lnTo>
                    <a:pt x="4508" y="326"/>
                  </a:lnTo>
                  <a:lnTo>
                    <a:pt x="4570" y="223"/>
                  </a:lnTo>
                  <a:lnTo>
                    <a:pt x="4770" y="159"/>
                  </a:lnTo>
                  <a:lnTo>
                    <a:pt x="4770" y="55"/>
                  </a:lnTo>
                  <a:lnTo>
                    <a:pt x="4647" y="0"/>
                  </a:lnTo>
                  <a:lnTo>
                    <a:pt x="185" y="55"/>
                  </a:lnTo>
                  <a:close/>
                </a:path>
              </a:pathLst>
            </a:custGeom>
            <a:pattFill prst="divot">
              <a:fgClr>
                <a:srgbClr val="99CC00"/>
              </a:fgClr>
              <a:bgClr>
                <a:srgbClr val="8BBC00"/>
              </a:bgClr>
            </a:pattFill>
            <a:ln w="9525">
              <a:noFill/>
              <a:round/>
              <a:headEnd/>
              <a:tailEnd/>
            </a:ln>
          </p:spPr>
          <p:txBody>
            <a:bodyPr/>
            <a:lstStyle/>
            <a:p>
              <a:endParaRPr lang="en-US">
                <a:latin typeface="+mj-lt"/>
              </a:endParaRPr>
            </a:p>
          </p:txBody>
        </p:sp>
        <p:sp>
          <p:nvSpPr>
            <p:cNvPr id="55" name="Freeform 206"/>
            <p:cNvSpPr>
              <a:spLocks/>
            </p:cNvSpPr>
            <p:nvPr/>
          </p:nvSpPr>
          <p:spPr bwMode="auto">
            <a:xfrm>
              <a:off x="6859710" y="1976231"/>
              <a:ext cx="185173" cy="46043"/>
            </a:xfrm>
            <a:custGeom>
              <a:avLst/>
              <a:gdLst>
                <a:gd name="T0" fmla="*/ 0 w 369"/>
                <a:gd name="T1" fmla="*/ 35 h 91"/>
                <a:gd name="T2" fmla="*/ 140 w 369"/>
                <a:gd name="T3" fmla="*/ 0 h 91"/>
                <a:gd name="T4" fmla="*/ 185 w 369"/>
                <a:gd name="T5" fmla="*/ 11 h 91"/>
                <a:gd name="T6" fmla="*/ 35 w 369"/>
                <a:gd name="T7" fmla="*/ 46 h 91"/>
                <a:gd name="T8" fmla="*/ 0 w 369"/>
                <a:gd name="T9" fmla="*/ 35 h 91"/>
                <a:gd name="T10" fmla="*/ 0 60000 65536"/>
                <a:gd name="T11" fmla="*/ 0 60000 65536"/>
                <a:gd name="T12" fmla="*/ 0 60000 65536"/>
                <a:gd name="T13" fmla="*/ 0 60000 65536"/>
                <a:gd name="T14" fmla="*/ 0 60000 65536"/>
                <a:gd name="T15" fmla="*/ 0 w 369"/>
                <a:gd name="T16" fmla="*/ 0 h 91"/>
                <a:gd name="T17" fmla="*/ 369 w 369"/>
                <a:gd name="T18" fmla="*/ 91 h 91"/>
              </a:gdLst>
              <a:ahLst/>
              <a:cxnLst>
                <a:cxn ang="T10">
                  <a:pos x="T0" y="T1"/>
                </a:cxn>
                <a:cxn ang="T11">
                  <a:pos x="T2" y="T3"/>
                </a:cxn>
                <a:cxn ang="T12">
                  <a:pos x="T4" y="T5"/>
                </a:cxn>
                <a:cxn ang="T13">
                  <a:pos x="T6" y="T7"/>
                </a:cxn>
                <a:cxn ang="T14">
                  <a:pos x="T8" y="T9"/>
                </a:cxn>
              </a:cxnLst>
              <a:rect l="T15" t="T16" r="T17" b="T18"/>
              <a:pathLst>
                <a:path w="369" h="91">
                  <a:moveTo>
                    <a:pt x="0" y="70"/>
                  </a:moveTo>
                  <a:lnTo>
                    <a:pt x="280" y="0"/>
                  </a:lnTo>
                  <a:lnTo>
                    <a:pt x="369" y="22"/>
                  </a:lnTo>
                  <a:lnTo>
                    <a:pt x="70" y="91"/>
                  </a:lnTo>
                  <a:lnTo>
                    <a:pt x="0" y="70"/>
                  </a:lnTo>
                  <a:close/>
                </a:path>
              </a:pathLst>
            </a:custGeom>
            <a:solidFill>
              <a:srgbClr val="5B5B5B"/>
            </a:solidFill>
            <a:ln w="9525">
              <a:noFill/>
              <a:round/>
              <a:headEnd/>
              <a:tailEnd/>
            </a:ln>
          </p:spPr>
          <p:txBody>
            <a:bodyPr/>
            <a:lstStyle/>
            <a:p>
              <a:endParaRPr lang="en-US">
                <a:latin typeface="+mj-lt"/>
              </a:endParaRPr>
            </a:p>
          </p:txBody>
        </p:sp>
        <p:sp>
          <p:nvSpPr>
            <p:cNvPr id="56" name="Freeform 207"/>
            <p:cNvSpPr>
              <a:spLocks/>
            </p:cNvSpPr>
            <p:nvPr/>
          </p:nvSpPr>
          <p:spPr bwMode="auto">
            <a:xfrm>
              <a:off x="6859710" y="2011263"/>
              <a:ext cx="36034" cy="33031"/>
            </a:xfrm>
            <a:custGeom>
              <a:avLst/>
              <a:gdLst>
                <a:gd name="T0" fmla="*/ 0 w 70"/>
                <a:gd name="T1" fmla="*/ 0 h 65"/>
                <a:gd name="T2" fmla="*/ 36 w 70"/>
                <a:gd name="T3" fmla="*/ 11 h 65"/>
                <a:gd name="T4" fmla="*/ 36 w 70"/>
                <a:gd name="T5" fmla="*/ 33 h 65"/>
                <a:gd name="T6" fmla="*/ 0 w 70"/>
                <a:gd name="T7" fmla="*/ 19 h 65"/>
                <a:gd name="T8" fmla="*/ 0 w 70"/>
                <a:gd name="T9" fmla="*/ 0 h 65"/>
                <a:gd name="T10" fmla="*/ 0 60000 65536"/>
                <a:gd name="T11" fmla="*/ 0 60000 65536"/>
                <a:gd name="T12" fmla="*/ 0 60000 65536"/>
                <a:gd name="T13" fmla="*/ 0 60000 65536"/>
                <a:gd name="T14" fmla="*/ 0 60000 65536"/>
                <a:gd name="T15" fmla="*/ 0 w 70"/>
                <a:gd name="T16" fmla="*/ 0 h 65"/>
                <a:gd name="T17" fmla="*/ 70 w 70"/>
                <a:gd name="T18" fmla="*/ 65 h 65"/>
              </a:gdLst>
              <a:ahLst/>
              <a:cxnLst>
                <a:cxn ang="T10">
                  <a:pos x="T0" y="T1"/>
                </a:cxn>
                <a:cxn ang="T11">
                  <a:pos x="T2" y="T3"/>
                </a:cxn>
                <a:cxn ang="T12">
                  <a:pos x="T4" y="T5"/>
                </a:cxn>
                <a:cxn ang="T13">
                  <a:pos x="T6" y="T7"/>
                </a:cxn>
                <a:cxn ang="T14">
                  <a:pos x="T8" y="T9"/>
                </a:cxn>
              </a:cxnLst>
              <a:rect l="T15" t="T16" r="T17" b="T18"/>
              <a:pathLst>
                <a:path w="70" h="65">
                  <a:moveTo>
                    <a:pt x="0" y="0"/>
                  </a:moveTo>
                  <a:lnTo>
                    <a:pt x="70" y="21"/>
                  </a:lnTo>
                  <a:lnTo>
                    <a:pt x="70" y="65"/>
                  </a:lnTo>
                  <a:lnTo>
                    <a:pt x="0" y="37"/>
                  </a:lnTo>
                  <a:lnTo>
                    <a:pt x="0" y="0"/>
                  </a:lnTo>
                  <a:close/>
                </a:path>
              </a:pathLst>
            </a:custGeom>
            <a:solidFill>
              <a:srgbClr val="6C6C6C"/>
            </a:solidFill>
            <a:ln w="9525">
              <a:noFill/>
              <a:round/>
              <a:headEnd/>
              <a:tailEnd/>
            </a:ln>
          </p:spPr>
          <p:txBody>
            <a:bodyPr/>
            <a:lstStyle/>
            <a:p>
              <a:endParaRPr lang="en-US">
                <a:latin typeface="+mj-lt"/>
              </a:endParaRPr>
            </a:p>
          </p:txBody>
        </p:sp>
        <p:sp>
          <p:nvSpPr>
            <p:cNvPr id="57" name="Freeform 208"/>
            <p:cNvSpPr>
              <a:spLocks/>
            </p:cNvSpPr>
            <p:nvPr/>
          </p:nvSpPr>
          <p:spPr bwMode="auto">
            <a:xfrm>
              <a:off x="6859710" y="1788055"/>
              <a:ext cx="141132" cy="18017"/>
            </a:xfrm>
            <a:custGeom>
              <a:avLst/>
              <a:gdLst>
                <a:gd name="T0" fmla="*/ 0 w 280"/>
                <a:gd name="T1" fmla="*/ 8 h 35"/>
                <a:gd name="T2" fmla="*/ 141 w 280"/>
                <a:gd name="T3" fmla="*/ 0 h 35"/>
                <a:gd name="T4" fmla="*/ 129 w 280"/>
                <a:gd name="T5" fmla="*/ 11 h 35"/>
                <a:gd name="T6" fmla="*/ 0 w 280"/>
                <a:gd name="T7" fmla="*/ 18 h 35"/>
                <a:gd name="T8" fmla="*/ 0 w 280"/>
                <a:gd name="T9" fmla="*/ 8 h 35"/>
                <a:gd name="T10" fmla="*/ 0 60000 65536"/>
                <a:gd name="T11" fmla="*/ 0 60000 65536"/>
                <a:gd name="T12" fmla="*/ 0 60000 65536"/>
                <a:gd name="T13" fmla="*/ 0 60000 65536"/>
                <a:gd name="T14" fmla="*/ 0 60000 65536"/>
                <a:gd name="T15" fmla="*/ 0 w 280"/>
                <a:gd name="T16" fmla="*/ 0 h 35"/>
                <a:gd name="T17" fmla="*/ 280 w 280"/>
                <a:gd name="T18" fmla="*/ 35 h 35"/>
              </a:gdLst>
              <a:ahLst/>
              <a:cxnLst>
                <a:cxn ang="T10">
                  <a:pos x="T0" y="T1"/>
                </a:cxn>
                <a:cxn ang="T11">
                  <a:pos x="T2" y="T3"/>
                </a:cxn>
                <a:cxn ang="T12">
                  <a:pos x="T4" y="T5"/>
                </a:cxn>
                <a:cxn ang="T13">
                  <a:pos x="T6" y="T7"/>
                </a:cxn>
                <a:cxn ang="T14">
                  <a:pos x="T8" y="T9"/>
                </a:cxn>
              </a:cxnLst>
              <a:rect l="T15" t="T16" r="T17" b="T18"/>
              <a:pathLst>
                <a:path w="280" h="35">
                  <a:moveTo>
                    <a:pt x="0" y="16"/>
                  </a:moveTo>
                  <a:lnTo>
                    <a:pt x="280" y="0"/>
                  </a:lnTo>
                  <a:lnTo>
                    <a:pt x="256" y="21"/>
                  </a:lnTo>
                  <a:lnTo>
                    <a:pt x="0" y="35"/>
                  </a:lnTo>
                  <a:lnTo>
                    <a:pt x="0" y="16"/>
                  </a:lnTo>
                  <a:close/>
                </a:path>
              </a:pathLst>
            </a:custGeom>
            <a:solidFill>
              <a:srgbClr val="2F1D00"/>
            </a:solidFill>
            <a:ln w="9525">
              <a:noFill/>
              <a:round/>
              <a:headEnd/>
              <a:tailEnd/>
            </a:ln>
          </p:spPr>
          <p:txBody>
            <a:bodyPr/>
            <a:lstStyle/>
            <a:p>
              <a:endParaRPr lang="en-US">
                <a:latin typeface="+mj-lt"/>
              </a:endParaRPr>
            </a:p>
          </p:txBody>
        </p:sp>
        <p:sp>
          <p:nvSpPr>
            <p:cNvPr id="58" name="Freeform 209"/>
            <p:cNvSpPr>
              <a:spLocks/>
            </p:cNvSpPr>
            <p:nvPr/>
          </p:nvSpPr>
          <p:spPr bwMode="auto">
            <a:xfrm>
              <a:off x="6859710" y="1971226"/>
              <a:ext cx="141132" cy="40037"/>
            </a:xfrm>
            <a:custGeom>
              <a:avLst/>
              <a:gdLst>
                <a:gd name="T0" fmla="*/ 0 w 280"/>
                <a:gd name="T1" fmla="*/ 40 h 80"/>
                <a:gd name="T2" fmla="*/ 141 w 280"/>
                <a:gd name="T3" fmla="*/ 5 h 80"/>
                <a:gd name="T4" fmla="*/ 129 w 280"/>
                <a:gd name="T5" fmla="*/ 0 h 80"/>
                <a:gd name="T6" fmla="*/ 0 w 280"/>
                <a:gd name="T7" fmla="*/ 30 h 80"/>
                <a:gd name="T8" fmla="*/ 0 w 280"/>
                <a:gd name="T9" fmla="*/ 40 h 80"/>
                <a:gd name="T10" fmla="*/ 0 60000 65536"/>
                <a:gd name="T11" fmla="*/ 0 60000 65536"/>
                <a:gd name="T12" fmla="*/ 0 60000 65536"/>
                <a:gd name="T13" fmla="*/ 0 60000 65536"/>
                <a:gd name="T14" fmla="*/ 0 60000 65536"/>
                <a:gd name="T15" fmla="*/ 0 w 280"/>
                <a:gd name="T16" fmla="*/ 0 h 80"/>
                <a:gd name="T17" fmla="*/ 280 w 280"/>
                <a:gd name="T18" fmla="*/ 80 h 80"/>
              </a:gdLst>
              <a:ahLst/>
              <a:cxnLst>
                <a:cxn ang="T10">
                  <a:pos x="T0" y="T1"/>
                </a:cxn>
                <a:cxn ang="T11">
                  <a:pos x="T2" y="T3"/>
                </a:cxn>
                <a:cxn ang="T12">
                  <a:pos x="T4" y="T5"/>
                </a:cxn>
                <a:cxn ang="T13">
                  <a:pos x="T6" y="T7"/>
                </a:cxn>
                <a:cxn ang="T14">
                  <a:pos x="T8" y="T9"/>
                </a:cxn>
              </a:cxnLst>
              <a:rect l="T15" t="T16" r="T17" b="T18"/>
              <a:pathLst>
                <a:path w="280" h="80">
                  <a:moveTo>
                    <a:pt x="0" y="80"/>
                  </a:moveTo>
                  <a:lnTo>
                    <a:pt x="280" y="10"/>
                  </a:lnTo>
                  <a:lnTo>
                    <a:pt x="256" y="0"/>
                  </a:lnTo>
                  <a:lnTo>
                    <a:pt x="0" y="61"/>
                  </a:lnTo>
                  <a:lnTo>
                    <a:pt x="0" y="80"/>
                  </a:lnTo>
                  <a:close/>
                </a:path>
              </a:pathLst>
            </a:custGeom>
            <a:solidFill>
              <a:srgbClr val="563500"/>
            </a:solidFill>
            <a:ln w="9525">
              <a:noFill/>
              <a:round/>
              <a:headEnd/>
              <a:tailEnd/>
            </a:ln>
          </p:spPr>
          <p:txBody>
            <a:bodyPr/>
            <a:lstStyle/>
            <a:p>
              <a:endParaRPr lang="en-US">
                <a:latin typeface="+mj-lt"/>
              </a:endParaRPr>
            </a:p>
          </p:txBody>
        </p:sp>
        <p:grpSp>
          <p:nvGrpSpPr>
            <p:cNvPr id="59" name="Group 210"/>
            <p:cNvGrpSpPr>
              <a:grpSpLocks/>
            </p:cNvGrpSpPr>
            <p:nvPr/>
          </p:nvGrpSpPr>
          <p:grpSpPr bwMode="auto">
            <a:xfrm>
              <a:off x="4947924" y="1498785"/>
              <a:ext cx="1144069" cy="722675"/>
              <a:chOff x="182" y="2031"/>
              <a:chExt cx="1143" cy="722"/>
            </a:xfrm>
          </p:grpSpPr>
          <p:sp>
            <p:nvSpPr>
              <p:cNvPr id="103" name="Freeform 211"/>
              <p:cNvSpPr>
                <a:spLocks/>
              </p:cNvSpPr>
              <p:nvPr/>
            </p:nvSpPr>
            <p:spPr bwMode="auto">
              <a:xfrm>
                <a:off x="182" y="2031"/>
                <a:ext cx="1143" cy="722"/>
              </a:xfrm>
              <a:custGeom>
                <a:avLst/>
                <a:gdLst>
                  <a:gd name="T0" fmla="*/ 1143 w 2288"/>
                  <a:gd name="T1" fmla="*/ 0 h 1444"/>
                  <a:gd name="T2" fmla="*/ 1143 w 2288"/>
                  <a:gd name="T3" fmla="*/ 722 h 1444"/>
                  <a:gd name="T4" fmla="*/ 0 w 2288"/>
                  <a:gd name="T5" fmla="*/ 425 h 1444"/>
                  <a:gd name="T6" fmla="*/ 0 w 2288"/>
                  <a:gd name="T7" fmla="*/ 130 h 1444"/>
                  <a:gd name="T8" fmla="*/ 1143 w 2288"/>
                  <a:gd name="T9" fmla="*/ 0 h 1444"/>
                  <a:gd name="T10" fmla="*/ 0 60000 65536"/>
                  <a:gd name="T11" fmla="*/ 0 60000 65536"/>
                  <a:gd name="T12" fmla="*/ 0 60000 65536"/>
                  <a:gd name="T13" fmla="*/ 0 60000 65536"/>
                  <a:gd name="T14" fmla="*/ 0 60000 65536"/>
                  <a:gd name="T15" fmla="*/ 0 w 2288"/>
                  <a:gd name="T16" fmla="*/ 0 h 1444"/>
                  <a:gd name="T17" fmla="*/ 2288 w 2288"/>
                  <a:gd name="T18" fmla="*/ 1444 h 1444"/>
                </a:gdLst>
                <a:ahLst/>
                <a:cxnLst>
                  <a:cxn ang="T10">
                    <a:pos x="T0" y="T1"/>
                  </a:cxn>
                  <a:cxn ang="T11">
                    <a:pos x="T2" y="T3"/>
                  </a:cxn>
                  <a:cxn ang="T12">
                    <a:pos x="T4" y="T5"/>
                  </a:cxn>
                  <a:cxn ang="T13">
                    <a:pos x="T6" y="T7"/>
                  </a:cxn>
                  <a:cxn ang="T14">
                    <a:pos x="T8" y="T9"/>
                  </a:cxn>
                </a:cxnLst>
                <a:rect l="T15" t="T16" r="T17" b="T18"/>
                <a:pathLst>
                  <a:path w="2288" h="1444">
                    <a:moveTo>
                      <a:pt x="2288" y="0"/>
                    </a:moveTo>
                    <a:lnTo>
                      <a:pt x="2288" y="1444"/>
                    </a:lnTo>
                    <a:lnTo>
                      <a:pt x="0" y="851"/>
                    </a:lnTo>
                    <a:lnTo>
                      <a:pt x="0" y="259"/>
                    </a:lnTo>
                    <a:lnTo>
                      <a:pt x="2288" y="0"/>
                    </a:lnTo>
                    <a:close/>
                  </a:path>
                </a:pathLst>
              </a:custGeom>
              <a:solidFill>
                <a:srgbClr val="FFCC00"/>
              </a:solidFill>
              <a:ln w="9525">
                <a:solidFill>
                  <a:srgbClr val="FF9900"/>
                </a:solidFill>
                <a:round/>
                <a:headEnd/>
                <a:tailEnd/>
              </a:ln>
            </p:spPr>
            <p:txBody>
              <a:bodyPr/>
              <a:lstStyle/>
              <a:p>
                <a:endParaRPr lang="en-US">
                  <a:latin typeface="+mj-lt"/>
                </a:endParaRPr>
              </a:p>
            </p:txBody>
          </p:sp>
          <p:grpSp>
            <p:nvGrpSpPr>
              <p:cNvPr id="104" name="Group 212"/>
              <p:cNvGrpSpPr>
                <a:grpSpLocks/>
              </p:cNvGrpSpPr>
              <p:nvPr/>
            </p:nvGrpSpPr>
            <p:grpSpPr bwMode="auto">
              <a:xfrm>
                <a:off x="211" y="2114"/>
                <a:ext cx="1039" cy="466"/>
                <a:chOff x="211" y="2114"/>
                <a:chExt cx="1039" cy="466"/>
              </a:xfrm>
            </p:grpSpPr>
            <p:sp>
              <p:nvSpPr>
                <p:cNvPr id="105" name="Freeform 213"/>
                <p:cNvSpPr>
                  <a:spLocks/>
                </p:cNvSpPr>
                <p:nvPr/>
              </p:nvSpPr>
              <p:spPr bwMode="auto">
                <a:xfrm>
                  <a:off x="211" y="2114"/>
                  <a:ext cx="1039" cy="466"/>
                </a:xfrm>
                <a:custGeom>
                  <a:avLst/>
                  <a:gdLst>
                    <a:gd name="T0" fmla="*/ 0 w 2080"/>
                    <a:gd name="T1" fmla="*/ 76 h 932"/>
                    <a:gd name="T2" fmla="*/ 0 w 2080"/>
                    <a:gd name="T3" fmla="*/ 280 h 932"/>
                    <a:gd name="T4" fmla="*/ 1039 w 2080"/>
                    <a:gd name="T5" fmla="*/ 466 h 932"/>
                    <a:gd name="T6" fmla="*/ 1039 w 2080"/>
                    <a:gd name="T7" fmla="*/ 0 h 932"/>
                    <a:gd name="T8" fmla="*/ 0 w 2080"/>
                    <a:gd name="T9" fmla="*/ 76 h 932"/>
                    <a:gd name="T10" fmla="*/ 0 60000 65536"/>
                    <a:gd name="T11" fmla="*/ 0 60000 65536"/>
                    <a:gd name="T12" fmla="*/ 0 60000 65536"/>
                    <a:gd name="T13" fmla="*/ 0 60000 65536"/>
                    <a:gd name="T14" fmla="*/ 0 60000 65536"/>
                    <a:gd name="T15" fmla="*/ 0 w 2080"/>
                    <a:gd name="T16" fmla="*/ 0 h 932"/>
                    <a:gd name="T17" fmla="*/ 2080 w 2080"/>
                    <a:gd name="T18" fmla="*/ 932 h 932"/>
                  </a:gdLst>
                  <a:ahLst/>
                  <a:cxnLst>
                    <a:cxn ang="T10">
                      <a:pos x="T0" y="T1"/>
                    </a:cxn>
                    <a:cxn ang="T11">
                      <a:pos x="T2" y="T3"/>
                    </a:cxn>
                    <a:cxn ang="T12">
                      <a:pos x="T4" y="T5"/>
                    </a:cxn>
                    <a:cxn ang="T13">
                      <a:pos x="T6" y="T7"/>
                    </a:cxn>
                    <a:cxn ang="T14">
                      <a:pos x="T8" y="T9"/>
                    </a:cxn>
                  </a:cxnLst>
                  <a:rect l="T15" t="T16" r="T17" b="T18"/>
                  <a:pathLst>
                    <a:path w="2080" h="932">
                      <a:moveTo>
                        <a:pt x="0" y="151"/>
                      </a:moveTo>
                      <a:lnTo>
                        <a:pt x="0" y="560"/>
                      </a:lnTo>
                      <a:lnTo>
                        <a:pt x="2080" y="932"/>
                      </a:lnTo>
                      <a:lnTo>
                        <a:pt x="2080" y="0"/>
                      </a:lnTo>
                      <a:lnTo>
                        <a:pt x="0" y="151"/>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106" name="Line 214"/>
                <p:cNvSpPr>
                  <a:spLocks noChangeShapeType="1"/>
                </p:cNvSpPr>
                <p:nvPr/>
              </p:nvSpPr>
              <p:spPr bwMode="auto">
                <a:xfrm flipH="1">
                  <a:off x="211" y="2192"/>
                  <a:ext cx="1039" cy="32"/>
                </a:xfrm>
                <a:prstGeom prst="line">
                  <a:avLst/>
                </a:prstGeom>
                <a:noFill/>
                <a:ln w="9525">
                  <a:solidFill>
                    <a:srgbClr val="C0C0C0"/>
                  </a:solidFill>
                  <a:round/>
                  <a:headEnd/>
                  <a:tailEnd/>
                </a:ln>
              </p:spPr>
              <p:txBody>
                <a:bodyPr/>
                <a:lstStyle/>
                <a:p>
                  <a:endParaRPr lang="en-US">
                    <a:latin typeface="+mj-lt"/>
                  </a:endParaRPr>
                </a:p>
              </p:txBody>
            </p:sp>
            <p:sp>
              <p:nvSpPr>
                <p:cNvPr id="107" name="Line 215"/>
                <p:cNvSpPr>
                  <a:spLocks noChangeShapeType="1"/>
                </p:cNvSpPr>
                <p:nvPr/>
              </p:nvSpPr>
              <p:spPr bwMode="auto">
                <a:xfrm flipH="1" flipV="1">
                  <a:off x="211" y="2258"/>
                  <a:ext cx="1039" cy="11"/>
                </a:xfrm>
                <a:prstGeom prst="line">
                  <a:avLst/>
                </a:prstGeom>
                <a:noFill/>
                <a:ln w="9525">
                  <a:solidFill>
                    <a:srgbClr val="C0C0C0"/>
                  </a:solidFill>
                  <a:round/>
                  <a:headEnd/>
                  <a:tailEnd/>
                </a:ln>
              </p:spPr>
              <p:txBody>
                <a:bodyPr/>
                <a:lstStyle/>
                <a:p>
                  <a:endParaRPr lang="en-US">
                    <a:latin typeface="+mj-lt"/>
                  </a:endParaRPr>
                </a:p>
              </p:txBody>
            </p:sp>
            <p:sp>
              <p:nvSpPr>
                <p:cNvPr id="108" name="Line 216"/>
                <p:cNvSpPr>
                  <a:spLocks noChangeShapeType="1"/>
                </p:cNvSpPr>
                <p:nvPr/>
              </p:nvSpPr>
              <p:spPr bwMode="auto">
                <a:xfrm flipH="1" flipV="1">
                  <a:off x="211" y="2293"/>
                  <a:ext cx="1039" cy="55"/>
                </a:xfrm>
                <a:prstGeom prst="line">
                  <a:avLst/>
                </a:prstGeom>
                <a:noFill/>
                <a:ln w="9525">
                  <a:solidFill>
                    <a:srgbClr val="C0C0C0"/>
                  </a:solidFill>
                  <a:round/>
                  <a:headEnd/>
                  <a:tailEnd/>
                </a:ln>
              </p:spPr>
              <p:txBody>
                <a:bodyPr/>
                <a:lstStyle/>
                <a:p>
                  <a:endParaRPr lang="en-US">
                    <a:latin typeface="+mj-lt"/>
                  </a:endParaRPr>
                </a:p>
              </p:txBody>
            </p:sp>
            <p:sp>
              <p:nvSpPr>
                <p:cNvPr id="109" name="Line 217"/>
                <p:cNvSpPr>
                  <a:spLocks noChangeShapeType="1"/>
                </p:cNvSpPr>
                <p:nvPr/>
              </p:nvSpPr>
              <p:spPr bwMode="auto">
                <a:xfrm flipH="1" flipV="1">
                  <a:off x="211" y="2327"/>
                  <a:ext cx="1039" cy="98"/>
                </a:xfrm>
                <a:prstGeom prst="line">
                  <a:avLst/>
                </a:prstGeom>
                <a:noFill/>
                <a:ln w="9525">
                  <a:solidFill>
                    <a:srgbClr val="C0C0C0"/>
                  </a:solidFill>
                  <a:round/>
                  <a:headEnd/>
                  <a:tailEnd/>
                </a:ln>
              </p:spPr>
              <p:txBody>
                <a:bodyPr/>
                <a:lstStyle/>
                <a:p>
                  <a:endParaRPr lang="en-US">
                    <a:latin typeface="+mj-lt"/>
                  </a:endParaRPr>
                </a:p>
              </p:txBody>
            </p:sp>
            <p:sp>
              <p:nvSpPr>
                <p:cNvPr id="110" name="Line 218"/>
                <p:cNvSpPr>
                  <a:spLocks noChangeShapeType="1"/>
                </p:cNvSpPr>
                <p:nvPr/>
              </p:nvSpPr>
              <p:spPr bwMode="auto">
                <a:xfrm flipH="1" flipV="1">
                  <a:off x="211" y="2361"/>
                  <a:ext cx="1039" cy="141"/>
                </a:xfrm>
                <a:prstGeom prst="line">
                  <a:avLst/>
                </a:prstGeom>
                <a:noFill/>
                <a:ln w="9525">
                  <a:solidFill>
                    <a:srgbClr val="C0C0C0"/>
                  </a:solidFill>
                  <a:round/>
                  <a:headEnd/>
                  <a:tailEnd/>
                </a:ln>
              </p:spPr>
              <p:txBody>
                <a:bodyPr/>
                <a:lstStyle/>
                <a:p>
                  <a:endParaRPr lang="en-US">
                    <a:latin typeface="+mj-lt"/>
                  </a:endParaRPr>
                </a:p>
              </p:txBody>
            </p:sp>
            <p:sp>
              <p:nvSpPr>
                <p:cNvPr id="111" name="Line 219"/>
                <p:cNvSpPr>
                  <a:spLocks noChangeShapeType="1"/>
                </p:cNvSpPr>
                <p:nvPr/>
              </p:nvSpPr>
              <p:spPr bwMode="auto">
                <a:xfrm>
                  <a:off x="1154" y="2124"/>
                  <a:ext cx="0" cy="437"/>
                </a:xfrm>
                <a:prstGeom prst="line">
                  <a:avLst/>
                </a:prstGeom>
                <a:noFill/>
                <a:ln w="9525">
                  <a:solidFill>
                    <a:srgbClr val="404040"/>
                  </a:solidFill>
                  <a:round/>
                  <a:headEnd/>
                  <a:tailEnd/>
                </a:ln>
              </p:spPr>
              <p:txBody>
                <a:bodyPr/>
                <a:lstStyle/>
                <a:p>
                  <a:endParaRPr lang="en-US">
                    <a:latin typeface="+mj-lt"/>
                  </a:endParaRPr>
                </a:p>
              </p:txBody>
            </p:sp>
            <p:sp>
              <p:nvSpPr>
                <p:cNvPr id="112" name="Line 220"/>
                <p:cNvSpPr>
                  <a:spLocks noChangeShapeType="1"/>
                </p:cNvSpPr>
                <p:nvPr/>
              </p:nvSpPr>
              <p:spPr bwMode="auto">
                <a:xfrm>
                  <a:off x="1068" y="2129"/>
                  <a:ext cx="0" cy="419"/>
                </a:xfrm>
                <a:prstGeom prst="line">
                  <a:avLst/>
                </a:prstGeom>
                <a:noFill/>
                <a:ln w="9525">
                  <a:solidFill>
                    <a:srgbClr val="404040"/>
                  </a:solidFill>
                  <a:round/>
                  <a:headEnd/>
                  <a:tailEnd/>
                </a:ln>
              </p:spPr>
              <p:txBody>
                <a:bodyPr/>
                <a:lstStyle/>
                <a:p>
                  <a:endParaRPr lang="en-US">
                    <a:latin typeface="+mj-lt"/>
                  </a:endParaRPr>
                </a:p>
              </p:txBody>
            </p:sp>
            <p:sp>
              <p:nvSpPr>
                <p:cNvPr id="113" name="Line 221"/>
                <p:cNvSpPr>
                  <a:spLocks noChangeShapeType="1"/>
                </p:cNvSpPr>
                <p:nvPr/>
              </p:nvSpPr>
              <p:spPr bwMode="auto">
                <a:xfrm>
                  <a:off x="997" y="2134"/>
                  <a:ext cx="0" cy="402"/>
                </a:xfrm>
                <a:prstGeom prst="line">
                  <a:avLst/>
                </a:prstGeom>
                <a:noFill/>
                <a:ln w="9525">
                  <a:solidFill>
                    <a:srgbClr val="404040"/>
                  </a:solidFill>
                  <a:round/>
                  <a:headEnd/>
                  <a:tailEnd/>
                </a:ln>
              </p:spPr>
              <p:txBody>
                <a:bodyPr/>
                <a:lstStyle/>
                <a:p>
                  <a:endParaRPr lang="en-US">
                    <a:latin typeface="+mj-lt"/>
                  </a:endParaRPr>
                </a:p>
              </p:txBody>
            </p:sp>
            <p:sp>
              <p:nvSpPr>
                <p:cNvPr id="114" name="Line 222"/>
                <p:cNvSpPr>
                  <a:spLocks noChangeShapeType="1"/>
                </p:cNvSpPr>
                <p:nvPr/>
              </p:nvSpPr>
              <p:spPr bwMode="auto">
                <a:xfrm>
                  <a:off x="925" y="2140"/>
                  <a:ext cx="0" cy="382"/>
                </a:xfrm>
                <a:prstGeom prst="line">
                  <a:avLst/>
                </a:prstGeom>
                <a:noFill/>
                <a:ln w="9525">
                  <a:solidFill>
                    <a:srgbClr val="404040"/>
                  </a:solidFill>
                  <a:round/>
                  <a:headEnd/>
                  <a:tailEnd/>
                </a:ln>
              </p:spPr>
              <p:txBody>
                <a:bodyPr/>
                <a:lstStyle/>
                <a:p>
                  <a:endParaRPr lang="en-US">
                    <a:latin typeface="+mj-lt"/>
                  </a:endParaRPr>
                </a:p>
              </p:txBody>
            </p:sp>
            <p:sp>
              <p:nvSpPr>
                <p:cNvPr id="115" name="Line 223"/>
                <p:cNvSpPr>
                  <a:spLocks noChangeShapeType="1"/>
                </p:cNvSpPr>
                <p:nvPr/>
              </p:nvSpPr>
              <p:spPr bwMode="auto">
                <a:xfrm>
                  <a:off x="857" y="2143"/>
                  <a:ext cx="0" cy="368"/>
                </a:xfrm>
                <a:prstGeom prst="line">
                  <a:avLst/>
                </a:prstGeom>
                <a:noFill/>
                <a:ln w="9525">
                  <a:solidFill>
                    <a:srgbClr val="404040"/>
                  </a:solidFill>
                  <a:round/>
                  <a:headEnd/>
                  <a:tailEnd/>
                </a:ln>
              </p:spPr>
              <p:txBody>
                <a:bodyPr/>
                <a:lstStyle/>
                <a:p>
                  <a:endParaRPr lang="en-US">
                    <a:latin typeface="+mj-lt"/>
                  </a:endParaRPr>
                </a:p>
              </p:txBody>
            </p:sp>
            <p:sp>
              <p:nvSpPr>
                <p:cNvPr id="116" name="Line 224"/>
                <p:cNvSpPr>
                  <a:spLocks noChangeShapeType="1"/>
                </p:cNvSpPr>
                <p:nvPr/>
              </p:nvSpPr>
              <p:spPr bwMode="auto">
                <a:xfrm>
                  <a:off x="803" y="2146"/>
                  <a:ext cx="0" cy="354"/>
                </a:xfrm>
                <a:prstGeom prst="line">
                  <a:avLst/>
                </a:prstGeom>
                <a:noFill/>
                <a:ln w="9525">
                  <a:solidFill>
                    <a:srgbClr val="404040"/>
                  </a:solidFill>
                  <a:round/>
                  <a:headEnd/>
                  <a:tailEnd/>
                </a:ln>
              </p:spPr>
              <p:txBody>
                <a:bodyPr/>
                <a:lstStyle/>
                <a:p>
                  <a:endParaRPr lang="en-US">
                    <a:latin typeface="+mj-lt"/>
                  </a:endParaRPr>
                </a:p>
              </p:txBody>
            </p:sp>
            <p:sp>
              <p:nvSpPr>
                <p:cNvPr id="117" name="Line 225"/>
                <p:cNvSpPr>
                  <a:spLocks noChangeShapeType="1"/>
                </p:cNvSpPr>
                <p:nvPr/>
              </p:nvSpPr>
              <p:spPr bwMode="auto">
                <a:xfrm>
                  <a:off x="749" y="2150"/>
                  <a:ext cx="0" cy="341"/>
                </a:xfrm>
                <a:prstGeom prst="line">
                  <a:avLst/>
                </a:prstGeom>
                <a:noFill/>
                <a:ln w="9525">
                  <a:solidFill>
                    <a:srgbClr val="404040"/>
                  </a:solidFill>
                  <a:round/>
                  <a:headEnd/>
                  <a:tailEnd/>
                </a:ln>
              </p:spPr>
              <p:txBody>
                <a:bodyPr/>
                <a:lstStyle/>
                <a:p>
                  <a:endParaRPr lang="en-US">
                    <a:latin typeface="+mj-lt"/>
                  </a:endParaRPr>
                </a:p>
              </p:txBody>
            </p:sp>
            <p:sp>
              <p:nvSpPr>
                <p:cNvPr id="118" name="Line 226"/>
                <p:cNvSpPr>
                  <a:spLocks noChangeShapeType="1"/>
                </p:cNvSpPr>
                <p:nvPr/>
              </p:nvSpPr>
              <p:spPr bwMode="auto">
                <a:xfrm>
                  <a:off x="702" y="2155"/>
                  <a:ext cx="0" cy="328"/>
                </a:xfrm>
                <a:prstGeom prst="line">
                  <a:avLst/>
                </a:prstGeom>
                <a:noFill/>
                <a:ln w="9525">
                  <a:solidFill>
                    <a:srgbClr val="404040"/>
                  </a:solidFill>
                  <a:round/>
                  <a:headEnd/>
                  <a:tailEnd/>
                </a:ln>
              </p:spPr>
              <p:txBody>
                <a:bodyPr/>
                <a:lstStyle/>
                <a:p>
                  <a:endParaRPr lang="en-US">
                    <a:latin typeface="+mj-lt"/>
                  </a:endParaRPr>
                </a:p>
              </p:txBody>
            </p:sp>
            <p:sp>
              <p:nvSpPr>
                <p:cNvPr id="119" name="Line 227"/>
                <p:cNvSpPr>
                  <a:spLocks noChangeShapeType="1"/>
                </p:cNvSpPr>
                <p:nvPr/>
              </p:nvSpPr>
              <p:spPr bwMode="auto">
                <a:xfrm>
                  <a:off x="653" y="2158"/>
                  <a:ext cx="0" cy="316"/>
                </a:xfrm>
                <a:prstGeom prst="line">
                  <a:avLst/>
                </a:prstGeom>
                <a:noFill/>
                <a:ln w="9525">
                  <a:solidFill>
                    <a:srgbClr val="404040"/>
                  </a:solidFill>
                  <a:round/>
                  <a:headEnd/>
                  <a:tailEnd/>
                </a:ln>
              </p:spPr>
              <p:txBody>
                <a:bodyPr/>
                <a:lstStyle/>
                <a:p>
                  <a:endParaRPr lang="en-US">
                    <a:latin typeface="+mj-lt"/>
                  </a:endParaRPr>
                </a:p>
              </p:txBody>
            </p:sp>
            <p:sp>
              <p:nvSpPr>
                <p:cNvPr id="120" name="Line 228"/>
                <p:cNvSpPr>
                  <a:spLocks noChangeShapeType="1"/>
                </p:cNvSpPr>
                <p:nvPr/>
              </p:nvSpPr>
              <p:spPr bwMode="auto">
                <a:xfrm>
                  <a:off x="605" y="2162"/>
                  <a:ext cx="0" cy="303"/>
                </a:xfrm>
                <a:prstGeom prst="line">
                  <a:avLst/>
                </a:prstGeom>
                <a:noFill/>
                <a:ln w="9525">
                  <a:solidFill>
                    <a:srgbClr val="404040"/>
                  </a:solidFill>
                  <a:round/>
                  <a:headEnd/>
                  <a:tailEnd/>
                </a:ln>
              </p:spPr>
              <p:txBody>
                <a:bodyPr/>
                <a:lstStyle/>
                <a:p>
                  <a:endParaRPr lang="en-US">
                    <a:latin typeface="+mj-lt"/>
                  </a:endParaRPr>
                </a:p>
              </p:txBody>
            </p:sp>
            <p:sp>
              <p:nvSpPr>
                <p:cNvPr id="121" name="Line 229"/>
                <p:cNvSpPr>
                  <a:spLocks noChangeShapeType="1"/>
                </p:cNvSpPr>
                <p:nvPr/>
              </p:nvSpPr>
              <p:spPr bwMode="auto">
                <a:xfrm>
                  <a:off x="561" y="2164"/>
                  <a:ext cx="0" cy="293"/>
                </a:xfrm>
                <a:prstGeom prst="line">
                  <a:avLst/>
                </a:prstGeom>
                <a:noFill/>
                <a:ln w="9525">
                  <a:solidFill>
                    <a:srgbClr val="404040"/>
                  </a:solidFill>
                  <a:round/>
                  <a:headEnd/>
                  <a:tailEnd/>
                </a:ln>
              </p:spPr>
              <p:txBody>
                <a:bodyPr/>
                <a:lstStyle/>
                <a:p>
                  <a:endParaRPr lang="en-US">
                    <a:latin typeface="+mj-lt"/>
                  </a:endParaRPr>
                </a:p>
              </p:txBody>
            </p:sp>
            <p:sp>
              <p:nvSpPr>
                <p:cNvPr id="122" name="Line 230"/>
                <p:cNvSpPr>
                  <a:spLocks noChangeShapeType="1"/>
                </p:cNvSpPr>
                <p:nvPr/>
              </p:nvSpPr>
              <p:spPr bwMode="auto">
                <a:xfrm>
                  <a:off x="516" y="2168"/>
                  <a:ext cx="0" cy="281"/>
                </a:xfrm>
                <a:prstGeom prst="line">
                  <a:avLst/>
                </a:prstGeom>
                <a:noFill/>
                <a:ln w="9525">
                  <a:solidFill>
                    <a:srgbClr val="404040"/>
                  </a:solidFill>
                  <a:round/>
                  <a:headEnd/>
                  <a:tailEnd/>
                </a:ln>
              </p:spPr>
              <p:txBody>
                <a:bodyPr/>
                <a:lstStyle/>
                <a:p>
                  <a:endParaRPr lang="en-US">
                    <a:latin typeface="+mj-lt"/>
                  </a:endParaRPr>
                </a:p>
              </p:txBody>
            </p:sp>
            <p:sp>
              <p:nvSpPr>
                <p:cNvPr id="123" name="Line 231"/>
                <p:cNvSpPr>
                  <a:spLocks noChangeShapeType="1"/>
                </p:cNvSpPr>
                <p:nvPr/>
              </p:nvSpPr>
              <p:spPr bwMode="auto">
                <a:xfrm>
                  <a:off x="426" y="2175"/>
                  <a:ext cx="0" cy="258"/>
                </a:xfrm>
                <a:prstGeom prst="line">
                  <a:avLst/>
                </a:prstGeom>
                <a:noFill/>
                <a:ln w="9525">
                  <a:solidFill>
                    <a:srgbClr val="404040"/>
                  </a:solidFill>
                  <a:round/>
                  <a:headEnd/>
                  <a:tailEnd/>
                </a:ln>
              </p:spPr>
              <p:txBody>
                <a:bodyPr/>
                <a:lstStyle/>
                <a:p>
                  <a:endParaRPr lang="en-US">
                    <a:latin typeface="+mj-lt"/>
                  </a:endParaRPr>
                </a:p>
              </p:txBody>
            </p:sp>
            <p:sp>
              <p:nvSpPr>
                <p:cNvPr id="124" name="Line 232"/>
                <p:cNvSpPr>
                  <a:spLocks noChangeShapeType="1"/>
                </p:cNvSpPr>
                <p:nvPr/>
              </p:nvSpPr>
              <p:spPr bwMode="auto">
                <a:xfrm>
                  <a:off x="390" y="2177"/>
                  <a:ext cx="0" cy="250"/>
                </a:xfrm>
                <a:prstGeom prst="line">
                  <a:avLst/>
                </a:prstGeom>
                <a:noFill/>
                <a:ln w="9525">
                  <a:solidFill>
                    <a:srgbClr val="404040"/>
                  </a:solidFill>
                  <a:round/>
                  <a:headEnd/>
                  <a:tailEnd/>
                </a:ln>
              </p:spPr>
              <p:txBody>
                <a:bodyPr/>
                <a:lstStyle/>
                <a:p>
                  <a:endParaRPr lang="en-US">
                    <a:latin typeface="+mj-lt"/>
                  </a:endParaRPr>
                </a:p>
              </p:txBody>
            </p:sp>
            <p:sp>
              <p:nvSpPr>
                <p:cNvPr id="125" name="Line 233"/>
                <p:cNvSpPr>
                  <a:spLocks noChangeShapeType="1"/>
                </p:cNvSpPr>
                <p:nvPr/>
              </p:nvSpPr>
              <p:spPr bwMode="auto">
                <a:xfrm>
                  <a:off x="355" y="2180"/>
                  <a:ext cx="0" cy="241"/>
                </a:xfrm>
                <a:prstGeom prst="line">
                  <a:avLst/>
                </a:prstGeom>
                <a:noFill/>
                <a:ln w="9525">
                  <a:solidFill>
                    <a:srgbClr val="404040"/>
                  </a:solidFill>
                  <a:round/>
                  <a:headEnd/>
                  <a:tailEnd/>
                </a:ln>
              </p:spPr>
              <p:txBody>
                <a:bodyPr/>
                <a:lstStyle/>
                <a:p>
                  <a:endParaRPr lang="en-US">
                    <a:latin typeface="+mj-lt"/>
                  </a:endParaRPr>
                </a:p>
              </p:txBody>
            </p:sp>
            <p:sp>
              <p:nvSpPr>
                <p:cNvPr id="126" name="Line 234"/>
                <p:cNvSpPr>
                  <a:spLocks noChangeShapeType="1"/>
                </p:cNvSpPr>
                <p:nvPr/>
              </p:nvSpPr>
              <p:spPr bwMode="auto">
                <a:xfrm>
                  <a:off x="318" y="2182"/>
                  <a:ext cx="0" cy="231"/>
                </a:xfrm>
                <a:prstGeom prst="line">
                  <a:avLst/>
                </a:prstGeom>
                <a:noFill/>
                <a:ln w="9525">
                  <a:solidFill>
                    <a:srgbClr val="404040"/>
                  </a:solidFill>
                  <a:round/>
                  <a:headEnd/>
                  <a:tailEnd/>
                </a:ln>
              </p:spPr>
              <p:txBody>
                <a:bodyPr/>
                <a:lstStyle/>
                <a:p>
                  <a:endParaRPr lang="en-US">
                    <a:latin typeface="+mj-lt"/>
                  </a:endParaRPr>
                </a:p>
              </p:txBody>
            </p:sp>
            <p:sp>
              <p:nvSpPr>
                <p:cNvPr id="127" name="Line 235"/>
                <p:cNvSpPr>
                  <a:spLocks noChangeShapeType="1"/>
                </p:cNvSpPr>
                <p:nvPr/>
              </p:nvSpPr>
              <p:spPr bwMode="auto">
                <a:xfrm>
                  <a:off x="282" y="2184"/>
                  <a:ext cx="0" cy="223"/>
                </a:xfrm>
                <a:prstGeom prst="line">
                  <a:avLst/>
                </a:prstGeom>
                <a:noFill/>
                <a:ln w="9525">
                  <a:solidFill>
                    <a:srgbClr val="404040"/>
                  </a:solidFill>
                  <a:round/>
                  <a:headEnd/>
                  <a:tailEnd/>
                </a:ln>
              </p:spPr>
              <p:txBody>
                <a:bodyPr/>
                <a:lstStyle/>
                <a:p>
                  <a:endParaRPr lang="en-US">
                    <a:latin typeface="+mj-lt"/>
                  </a:endParaRPr>
                </a:p>
              </p:txBody>
            </p:sp>
            <p:sp>
              <p:nvSpPr>
                <p:cNvPr id="128" name="Line 236"/>
                <p:cNvSpPr>
                  <a:spLocks noChangeShapeType="1"/>
                </p:cNvSpPr>
                <p:nvPr/>
              </p:nvSpPr>
              <p:spPr bwMode="auto">
                <a:xfrm>
                  <a:off x="247" y="2187"/>
                  <a:ext cx="0" cy="215"/>
                </a:xfrm>
                <a:prstGeom prst="line">
                  <a:avLst/>
                </a:prstGeom>
                <a:noFill/>
                <a:ln w="9525">
                  <a:solidFill>
                    <a:srgbClr val="404040"/>
                  </a:solidFill>
                  <a:round/>
                  <a:headEnd/>
                  <a:tailEnd/>
                </a:ln>
              </p:spPr>
              <p:txBody>
                <a:bodyPr/>
                <a:lstStyle/>
                <a:p>
                  <a:endParaRPr lang="en-US">
                    <a:latin typeface="+mj-lt"/>
                  </a:endParaRPr>
                </a:p>
              </p:txBody>
            </p:sp>
            <p:sp>
              <p:nvSpPr>
                <p:cNvPr id="129" name="Freeform 237"/>
                <p:cNvSpPr>
                  <a:spLocks/>
                </p:cNvSpPr>
                <p:nvPr/>
              </p:nvSpPr>
              <p:spPr bwMode="auto">
                <a:xfrm>
                  <a:off x="211" y="2114"/>
                  <a:ext cx="1039" cy="466"/>
                </a:xfrm>
                <a:custGeom>
                  <a:avLst/>
                  <a:gdLst>
                    <a:gd name="T0" fmla="*/ 0 w 2080"/>
                    <a:gd name="T1" fmla="*/ 76 h 932"/>
                    <a:gd name="T2" fmla="*/ 0 w 2080"/>
                    <a:gd name="T3" fmla="*/ 280 h 932"/>
                    <a:gd name="T4" fmla="*/ 1039 w 2080"/>
                    <a:gd name="T5" fmla="*/ 466 h 932"/>
                    <a:gd name="T6" fmla="*/ 1039 w 2080"/>
                    <a:gd name="T7" fmla="*/ 0 h 932"/>
                    <a:gd name="T8" fmla="*/ 0 w 2080"/>
                    <a:gd name="T9" fmla="*/ 76 h 932"/>
                    <a:gd name="T10" fmla="*/ 0 60000 65536"/>
                    <a:gd name="T11" fmla="*/ 0 60000 65536"/>
                    <a:gd name="T12" fmla="*/ 0 60000 65536"/>
                    <a:gd name="T13" fmla="*/ 0 60000 65536"/>
                    <a:gd name="T14" fmla="*/ 0 60000 65536"/>
                    <a:gd name="T15" fmla="*/ 0 w 2080"/>
                    <a:gd name="T16" fmla="*/ 0 h 932"/>
                    <a:gd name="T17" fmla="*/ 2080 w 2080"/>
                    <a:gd name="T18" fmla="*/ 932 h 932"/>
                  </a:gdLst>
                  <a:ahLst/>
                  <a:cxnLst>
                    <a:cxn ang="T10">
                      <a:pos x="T0" y="T1"/>
                    </a:cxn>
                    <a:cxn ang="T11">
                      <a:pos x="T2" y="T3"/>
                    </a:cxn>
                    <a:cxn ang="T12">
                      <a:pos x="T4" y="T5"/>
                    </a:cxn>
                    <a:cxn ang="T13">
                      <a:pos x="T6" y="T7"/>
                    </a:cxn>
                    <a:cxn ang="T14">
                      <a:pos x="T8" y="T9"/>
                    </a:cxn>
                  </a:cxnLst>
                  <a:rect l="T15" t="T16" r="T17" b="T18"/>
                  <a:pathLst>
                    <a:path w="2080" h="932">
                      <a:moveTo>
                        <a:pt x="0" y="151"/>
                      </a:moveTo>
                      <a:lnTo>
                        <a:pt x="0" y="560"/>
                      </a:lnTo>
                      <a:lnTo>
                        <a:pt x="2080" y="932"/>
                      </a:lnTo>
                      <a:lnTo>
                        <a:pt x="2080" y="0"/>
                      </a:lnTo>
                      <a:lnTo>
                        <a:pt x="0" y="151"/>
                      </a:lnTo>
                    </a:path>
                  </a:pathLst>
                </a:custGeom>
                <a:noFill/>
                <a:ln w="9525">
                  <a:solidFill>
                    <a:srgbClr val="202020"/>
                  </a:solidFill>
                  <a:round/>
                  <a:headEnd/>
                  <a:tailEnd/>
                </a:ln>
              </p:spPr>
              <p:txBody>
                <a:bodyPr/>
                <a:lstStyle/>
                <a:p>
                  <a:endParaRPr lang="en-US">
                    <a:latin typeface="+mj-lt"/>
                  </a:endParaRPr>
                </a:p>
              </p:txBody>
            </p:sp>
            <p:grpSp>
              <p:nvGrpSpPr>
                <p:cNvPr id="130" name="Group 238"/>
                <p:cNvGrpSpPr>
                  <a:grpSpLocks/>
                </p:cNvGrpSpPr>
                <p:nvPr/>
              </p:nvGrpSpPr>
              <p:grpSpPr bwMode="auto">
                <a:xfrm>
                  <a:off x="263" y="2172"/>
                  <a:ext cx="930" cy="272"/>
                  <a:chOff x="263" y="2172"/>
                  <a:chExt cx="930" cy="272"/>
                </a:xfrm>
              </p:grpSpPr>
              <p:sp>
                <p:nvSpPr>
                  <p:cNvPr id="132" name="Line 239"/>
                  <p:cNvSpPr>
                    <a:spLocks noChangeShapeType="1"/>
                  </p:cNvSpPr>
                  <p:nvPr/>
                </p:nvSpPr>
                <p:spPr bwMode="auto">
                  <a:xfrm flipV="1">
                    <a:off x="263" y="2255"/>
                    <a:ext cx="35" cy="34"/>
                  </a:xfrm>
                  <a:prstGeom prst="line">
                    <a:avLst/>
                  </a:prstGeom>
                  <a:noFill/>
                  <a:ln w="8001">
                    <a:solidFill>
                      <a:schemeClr val="accent1"/>
                    </a:solidFill>
                    <a:round/>
                    <a:headEnd/>
                    <a:tailEnd/>
                  </a:ln>
                </p:spPr>
                <p:txBody>
                  <a:bodyPr/>
                  <a:lstStyle/>
                  <a:p>
                    <a:endParaRPr lang="en-US">
                      <a:latin typeface="+mj-lt"/>
                    </a:endParaRPr>
                  </a:p>
                </p:txBody>
              </p:sp>
              <p:sp>
                <p:nvSpPr>
                  <p:cNvPr id="133" name="Line 240"/>
                  <p:cNvSpPr>
                    <a:spLocks noChangeShapeType="1"/>
                  </p:cNvSpPr>
                  <p:nvPr/>
                </p:nvSpPr>
                <p:spPr bwMode="auto">
                  <a:xfrm flipV="1">
                    <a:off x="308" y="2215"/>
                    <a:ext cx="56" cy="54"/>
                  </a:xfrm>
                  <a:prstGeom prst="line">
                    <a:avLst/>
                  </a:prstGeom>
                  <a:noFill/>
                  <a:ln w="8001">
                    <a:solidFill>
                      <a:schemeClr val="accent1"/>
                    </a:solidFill>
                    <a:round/>
                    <a:headEnd/>
                    <a:tailEnd/>
                  </a:ln>
                </p:spPr>
                <p:txBody>
                  <a:bodyPr/>
                  <a:lstStyle/>
                  <a:p>
                    <a:endParaRPr lang="en-US">
                      <a:latin typeface="+mj-lt"/>
                    </a:endParaRPr>
                  </a:p>
                </p:txBody>
              </p:sp>
              <p:sp>
                <p:nvSpPr>
                  <p:cNvPr id="134" name="Line 241"/>
                  <p:cNvSpPr>
                    <a:spLocks noChangeShapeType="1"/>
                  </p:cNvSpPr>
                  <p:nvPr/>
                </p:nvSpPr>
                <p:spPr bwMode="auto">
                  <a:xfrm flipV="1">
                    <a:off x="266" y="2304"/>
                    <a:ext cx="42" cy="40"/>
                  </a:xfrm>
                  <a:prstGeom prst="line">
                    <a:avLst/>
                  </a:prstGeom>
                  <a:noFill/>
                  <a:ln w="8001">
                    <a:solidFill>
                      <a:schemeClr val="accent1"/>
                    </a:solidFill>
                    <a:round/>
                    <a:headEnd/>
                    <a:tailEnd/>
                  </a:ln>
                </p:spPr>
                <p:txBody>
                  <a:bodyPr/>
                  <a:lstStyle/>
                  <a:p>
                    <a:endParaRPr lang="en-US">
                      <a:latin typeface="+mj-lt"/>
                    </a:endParaRPr>
                  </a:p>
                </p:txBody>
              </p:sp>
              <p:sp>
                <p:nvSpPr>
                  <p:cNvPr id="135" name="Line 242"/>
                  <p:cNvSpPr>
                    <a:spLocks noChangeShapeType="1"/>
                  </p:cNvSpPr>
                  <p:nvPr/>
                </p:nvSpPr>
                <p:spPr bwMode="auto">
                  <a:xfrm flipV="1">
                    <a:off x="313" y="2283"/>
                    <a:ext cx="42" cy="39"/>
                  </a:xfrm>
                  <a:prstGeom prst="line">
                    <a:avLst/>
                  </a:prstGeom>
                  <a:noFill/>
                  <a:ln w="8001">
                    <a:solidFill>
                      <a:schemeClr val="accent1"/>
                    </a:solidFill>
                    <a:round/>
                    <a:headEnd/>
                    <a:tailEnd/>
                  </a:ln>
                </p:spPr>
                <p:txBody>
                  <a:bodyPr/>
                  <a:lstStyle/>
                  <a:p>
                    <a:endParaRPr lang="en-US">
                      <a:latin typeface="+mj-lt"/>
                    </a:endParaRPr>
                  </a:p>
                </p:txBody>
              </p:sp>
              <p:sp>
                <p:nvSpPr>
                  <p:cNvPr id="136" name="Line 243"/>
                  <p:cNvSpPr>
                    <a:spLocks noChangeShapeType="1"/>
                  </p:cNvSpPr>
                  <p:nvPr/>
                </p:nvSpPr>
                <p:spPr bwMode="auto">
                  <a:xfrm flipV="1">
                    <a:off x="466" y="2194"/>
                    <a:ext cx="91" cy="82"/>
                  </a:xfrm>
                  <a:prstGeom prst="line">
                    <a:avLst/>
                  </a:prstGeom>
                  <a:noFill/>
                  <a:ln w="8001">
                    <a:solidFill>
                      <a:schemeClr val="accent1"/>
                    </a:solidFill>
                    <a:round/>
                    <a:headEnd/>
                    <a:tailEnd/>
                  </a:ln>
                </p:spPr>
                <p:txBody>
                  <a:bodyPr/>
                  <a:lstStyle/>
                  <a:p>
                    <a:endParaRPr lang="en-US">
                      <a:latin typeface="+mj-lt"/>
                    </a:endParaRPr>
                  </a:p>
                </p:txBody>
              </p:sp>
              <p:sp>
                <p:nvSpPr>
                  <p:cNvPr id="137" name="Line 244"/>
                  <p:cNvSpPr>
                    <a:spLocks noChangeShapeType="1"/>
                  </p:cNvSpPr>
                  <p:nvPr/>
                </p:nvSpPr>
                <p:spPr bwMode="auto">
                  <a:xfrm flipV="1">
                    <a:off x="408" y="2258"/>
                    <a:ext cx="116" cy="109"/>
                  </a:xfrm>
                  <a:prstGeom prst="line">
                    <a:avLst/>
                  </a:prstGeom>
                  <a:noFill/>
                  <a:ln w="8001">
                    <a:solidFill>
                      <a:schemeClr val="accent1"/>
                    </a:solidFill>
                    <a:round/>
                    <a:headEnd/>
                    <a:tailEnd/>
                  </a:ln>
                </p:spPr>
                <p:txBody>
                  <a:bodyPr/>
                  <a:lstStyle/>
                  <a:p>
                    <a:endParaRPr lang="en-US">
                      <a:latin typeface="+mj-lt"/>
                    </a:endParaRPr>
                  </a:p>
                </p:txBody>
              </p:sp>
              <p:sp>
                <p:nvSpPr>
                  <p:cNvPr id="138" name="Line 245"/>
                  <p:cNvSpPr>
                    <a:spLocks noChangeShapeType="1"/>
                  </p:cNvSpPr>
                  <p:nvPr/>
                </p:nvSpPr>
                <p:spPr bwMode="auto">
                  <a:xfrm flipV="1">
                    <a:off x="489" y="2228"/>
                    <a:ext cx="86" cy="82"/>
                  </a:xfrm>
                  <a:prstGeom prst="line">
                    <a:avLst/>
                  </a:prstGeom>
                  <a:noFill/>
                  <a:ln w="8001">
                    <a:solidFill>
                      <a:schemeClr val="accent1"/>
                    </a:solidFill>
                    <a:round/>
                    <a:headEnd/>
                    <a:tailEnd/>
                  </a:ln>
                </p:spPr>
                <p:txBody>
                  <a:bodyPr/>
                  <a:lstStyle/>
                  <a:p>
                    <a:endParaRPr lang="en-US">
                      <a:latin typeface="+mj-lt"/>
                    </a:endParaRPr>
                  </a:p>
                </p:txBody>
              </p:sp>
              <p:sp>
                <p:nvSpPr>
                  <p:cNvPr id="139" name="Line 246"/>
                  <p:cNvSpPr>
                    <a:spLocks noChangeShapeType="1"/>
                  </p:cNvSpPr>
                  <p:nvPr/>
                </p:nvSpPr>
                <p:spPr bwMode="auto">
                  <a:xfrm flipV="1">
                    <a:off x="361" y="2292"/>
                    <a:ext cx="47" cy="45"/>
                  </a:xfrm>
                  <a:prstGeom prst="line">
                    <a:avLst/>
                  </a:prstGeom>
                  <a:noFill/>
                  <a:ln w="8001">
                    <a:solidFill>
                      <a:schemeClr val="accent1"/>
                    </a:solidFill>
                    <a:round/>
                    <a:headEnd/>
                    <a:tailEnd/>
                  </a:ln>
                </p:spPr>
                <p:txBody>
                  <a:bodyPr/>
                  <a:lstStyle/>
                  <a:p>
                    <a:endParaRPr lang="en-US">
                      <a:latin typeface="+mj-lt"/>
                    </a:endParaRPr>
                  </a:p>
                </p:txBody>
              </p:sp>
              <p:sp>
                <p:nvSpPr>
                  <p:cNvPr id="140" name="Line 247"/>
                  <p:cNvSpPr>
                    <a:spLocks noChangeShapeType="1"/>
                  </p:cNvSpPr>
                  <p:nvPr/>
                </p:nvSpPr>
                <p:spPr bwMode="auto">
                  <a:xfrm flipV="1">
                    <a:off x="644" y="2172"/>
                    <a:ext cx="79" cy="65"/>
                  </a:xfrm>
                  <a:prstGeom prst="line">
                    <a:avLst/>
                  </a:prstGeom>
                  <a:noFill/>
                  <a:ln w="8001">
                    <a:solidFill>
                      <a:schemeClr val="accent1"/>
                    </a:solidFill>
                    <a:round/>
                    <a:headEnd/>
                    <a:tailEnd/>
                  </a:ln>
                </p:spPr>
                <p:txBody>
                  <a:bodyPr/>
                  <a:lstStyle/>
                  <a:p>
                    <a:endParaRPr lang="en-US">
                      <a:latin typeface="+mj-lt"/>
                    </a:endParaRPr>
                  </a:p>
                </p:txBody>
              </p:sp>
              <p:sp>
                <p:nvSpPr>
                  <p:cNvPr id="141" name="Line 248"/>
                  <p:cNvSpPr>
                    <a:spLocks noChangeShapeType="1"/>
                  </p:cNvSpPr>
                  <p:nvPr/>
                </p:nvSpPr>
                <p:spPr bwMode="auto">
                  <a:xfrm flipV="1">
                    <a:off x="547" y="2295"/>
                    <a:ext cx="66" cy="66"/>
                  </a:xfrm>
                  <a:prstGeom prst="line">
                    <a:avLst/>
                  </a:prstGeom>
                  <a:noFill/>
                  <a:ln w="8001">
                    <a:solidFill>
                      <a:schemeClr val="accent1"/>
                    </a:solidFill>
                    <a:round/>
                    <a:headEnd/>
                    <a:tailEnd/>
                  </a:ln>
                </p:spPr>
                <p:txBody>
                  <a:bodyPr/>
                  <a:lstStyle/>
                  <a:p>
                    <a:endParaRPr lang="en-US">
                      <a:latin typeface="+mj-lt"/>
                    </a:endParaRPr>
                  </a:p>
                </p:txBody>
              </p:sp>
              <p:sp>
                <p:nvSpPr>
                  <p:cNvPr id="142" name="Line 249"/>
                  <p:cNvSpPr>
                    <a:spLocks noChangeShapeType="1"/>
                  </p:cNvSpPr>
                  <p:nvPr/>
                </p:nvSpPr>
                <p:spPr bwMode="auto">
                  <a:xfrm flipV="1">
                    <a:off x="614" y="2228"/>
                    <a:ext cx="100" cy="94"/>
                  </a:xfrm>
                  <a:prstGeom prst="line">
                    <a:avLst/>
                  </a:prstGeom>
                  <a:noFill/>
                  <a:ln w="8001">
                    <a:solidFill>
                      <a:schemeClr val="accent1"/>
                    </a:solidFill>
                    <a:round/>
                    <a:headEnd/>
                    <a:tailEnd/>
                  </a:ln>
                </p:spPr>
                <p:txBody>
                  <a:bodyPr/>
                  <a:lstStyle/>
                  <a:p>
                    <a:endParaRPr lang="en-US">
                      <a:latin typeface="+mj-lt"/>
                    </a:endParaRPr>
                  </a:p>
                </p:txBody>
              </p:sp>
              <p:sp>
                <p:nvSpPr>
                  <p:cNvPr id="143" name="Line 250"/>
                  <p:cNvSpPr>
                    <a:spLocks noChangeShapeType="1"/>
                  </p:cNvSpPr>
                  <p:nvPr/>
                </p:nvSpPr>
                <p:spPr bwMode="auto">
                  <a:xfrm flipV="1">
                    <a:off x="629" y="2343"/>
                    <a:ext cx="61" cy="54"/>
                  </a:xfrm>
                  <a:prstGeom prst="line">
                    <a:avLst/>
                  </a:prstGeom>
                  <a:noFill/>
                  <a:ln w="8001">
                    <a:solidFill>
                      <a:schemeClr val="accent1"/>
                    </a:solidFill>
                    <a:round/>
                    <a:headEnd/>
                    <a:tailEnd/>
                  </a:ln>
                </p:spPr>
                <p:txBody>
                  <a:bodyPr/>
                  <a:lstStyle/>
                  <a:p>
                    <a:endParaRPr lang="en-US">
                      <a:latin typeface="+mj-lt"/>
                    </a:endParaRPr>
                  </a:p>
                </p:txBody>
              </p:sp>
              <p:sp>
                <p:nvSpPr>
                  <p:cNvPr id="144" name="Line 251"/>
                  <p:cNvSpPr>
                    <a:spLocks noChangeShapeType="1"/>
                  </p:cNvSpPr>
                  <p:nvPr/>
                </p:nvSpPr>
                <p:spPr bwMode="auto">
                  <a:xfrm flipV="1">
                    <a:off x="717" y="2254"/>
                    <a:ext cx="99" cy="94"/>
                  </a:xfrm>
                  <a:prstGeom prst="line">
                    <a:avLst/>
                  </a:prstGeom>
                  <a:noFill/>
                  <a:ln w="8001">
                    <a:solidFill>
                      <a:schemeClr val="accent1"/>
                    </a:solidFill>
                    <a:round/>
                    <a:headEnd/>
                    <a:tailEnd/>
                  </a:ln>
                </p:spPr>
                <p:txBody>
                  <a:bodyPr/>
                  <a:lstStyle/>
                  <a:p>
                    <a:endParaRPr lang="en-US">
                      <a:latin typeface="+mj-lt"/>
                    </a:endParaRPr>
                  </a:p>
                </p:txBody>
              </p:sp>
              <p:sp>
                <p:nvSpPr>
                  <p:cNvPr id="145" name="Line 252"/>
                  <p:cNvSpPr>
                    <a:spLocks noChangeShapeType="1"/>
                  </p:cNvSpPr>
                  <p:nvPr/>
                </p:nvSpPr>
                <p:spPr bwMode="auto">
                  <a:xfrm flipV="1">
                    <a:off x="816" y="2190"/>
                    <a:ext cx="90" cy="88"/>
                  </a:xfrm>
                  <a:prstGeom prst="line">
                    <a:avLst/>
                  </a:prstGeom>
                  <a:noFill/>
                  <a:ln w="8001">
                    <a:solidFill>
                      <a:schemeClr val="accent1"/>
                    </a:solidFill>
                    <a:round/>
                    <a:headEnd/>
                    <a:tailEnd/>
                  </a:ln>
                </p:spPr>
                <p:txBody>
                  <a:bodyPr/>
                  <a:lstStyle/>
                  <a:p>
                    <a:endParaRPr lang="en-US">
                      <a:latin typeface="+mj-lt"/>
                    </a:endParaRPr>
                  </a:p>
                </p:txBody>
              </p:sp>
              <p:sp>
                <p:nvSpPr>
                  <p:cNvPr id="146" name="Line 253"/>
                  <p:cNvSpPr>
                    <a:spLocks noChangeShapeType="1"/>
                  </p:cNvSpPr>
                  <p:nvPr/>
                </p:nvSpPr>
                <p:spPr bwMode="auto">
                  <a:xfrm flipV="1">
                    <a:off x="737" y="2219"/>
                    <a:ext cx="88" cy="85"/>
                  </a:xfrm>
                  <a:prstGeom prst="line">
                    <a:avLst/>
                  </a:prstGeom>
                  <a:noFill/>
                  <a:ln w="8001">
                    <a:solidFill>
                      <a:schemeClr val="accent1"/>
                    </a:solidFill>
                    <a:round/>
                    <a:headEnd/>
                    <a:tailEnd/>
                  </a:ln>
                </p:spPr>
                <p:txBody>
                  <a:bodyPr/>
                  <a:lstStyle/>
                  <a:p>
                    <a:endParaRPr lang="en-US">
                      <a:latin typeface="+mj-lt"/>
                    </a:endParaRPr>
                  </a:p>
                </p:txBody>
              </p:sp>
              <p:sp>
                <p:nvSpPr>
                  <p:cNvPr id="147" name="Line 254"/>
                  <p:cNvSpPr>
                    <a:spLocks noChangeShapeType="1"/>
                  </p:cNvSpPr>
                  <p:nvPr/>
                </p:nvSpPr>
                <p:spPr bwMode="auto">
                  <a:xfrm flipV="1">
                    <a:off x="686" y="2333"/>
                    <a:ext cx="84" cy="74"/>
                  </a:xfrm>
                  <a:prstGeom prst="line">
                    <a:avLst/>
                  </a:prstGeom>
                  <a:noFill/>
                  <a:ln w="8001">
                    <a:solidFill>
                      <a:schemeClr val="accent1"/>
                    </a:solidFill>
                    <a:round/>
                    <a:headEnd/>
                    <a:tailEnd/>
                  </a:ln>
                </p:spPr>
                <p:txBody>
                  <a:bodyPr/>
                  <a:lstStyle/>
                  <a:p>
                    <a:endParaRPr lang="en-US">
                      <a:latin typeface="+mj-lt"/>
                    </a:endParaRPr>
                  </a:p>
                </p:txBody>
              </p:sp>
              <p:sp>
                <p:nvSpPr>
                  <p:cNvPr id="148" name="Line 255"/>
                  <p:cNvSpPr>
                    <a:spLocks noChangeShapeType="1"/>
                  </p:cNvSpPr>
                  <p:nvPr/>
                </p:nvSpPr>
                <p:spPr bwMode="auto">
                  <a:xfrm flipV="1">
                    <a:off x="891" y="2174"/>
                    <a:ext cx="104" cy="104"/>
                  </a:xfrm>
                  <a:prstGeom prst="line">
                    <a:avLst/>
                  </a:prstGeom>
                  <a:noFill/>
                  <a:ln w="8001">
                    <a:solidFill>
                      <a:schemeClr val="accent1"/>
                    </a:solidFill>
                    <a:round/>
                    <a:headEnd/>
                    <a:tailEnd/>
                  </a:ln>
                </p:spPr>
                <p:txBody>
                  <a:bodyPr/>
                  <a:lstStyle/>
                  <a:p>
                    <a:endParaRPr lang="en-US">
                      <a:latin typeface="+mj-lt"/>
                    </a:endParaRPr>
                  </a:p>
                </p:txBody>
              </p:sp>
              <p:sp>
                <p:nvSpPr>
                  <p:cNvPr id="149" name="Line 256"/>
                  <p:cNvSpPr>
                    <a:spLocks noChangeShapeType="1"/>
                  </p:cNvSpPr>
                  <p:nvPr/>
                </p:nvSpPr>
                <p:spPr bwMode="auto">
                  <a:xfrm flipV="1">
                    <a:off x="845" y="2244"/>
                    <a:ext cx="117" cy="121"/>
                  </a:xfrm>
                  <a:prstGeom prst="line">
                    <a:avLst/>
                  </a:prstGeom>
                  <a:noFill/>
                  <a:ln w="8001">
                    <a:solidFill>
                      <a:schemeClr val="accent1"/>
                    </a:solidFill>
                    <a:round/>
                    <a:headEnd/>
                    <a:tailEnd/>
                  </a:ln>
                </p:spPr>
                <p:txBody>
                  <a:bodyPr/>
                  <a:lstStyle/>
                  <a:p>
                    <a:endParaRPr lang="en-US">
                      <a:latin typeface="+mj-lt"/>
                    </a:endParaRPr>
                  </a:p>
                </p:txBody>
              </p:sp>
              <p:sp>
                <p:nvSpPr>
                  <p:cNvPr id="150" name="Line 257"/>
                  <p:cNvSpPr>
                    <a:spLocks noChangeShapeType="1"/>
                  </p:cNvSpPr>
                  <p:nvPr/>
                </p:nvSpPr>
                <p:spPr bwMode="auto">
                  <a:xfrm flipV="1">
                    <a:off x="813" y="2343"/>
                    <a:ext cx="102" cy="101"/>
                  </a:xfrm>
                  <a:prstGeom prst="line">
                    <a:avLst/>
                  </a:prstGeom>
                  <a:noFill/>
                  <a:ln w="8001">
                    <a:solidFill>
                      <a:schemeClr val="accent1"/>
                    </a:solidFill>
                    <a:round/>
                    <a:headEnd/>
                    <a:tailEnd/>
                  </a:ln>
                </p:spPr>
                <p:txBody>
                  <a:bodyPr/>
                  <a:lstStyle/>
                  <a:p>
                    <a:endParaRPr lang="en-US">
                      <a:latin typeface="+mj-lt"/>
                    </a:endParaRPr>
                  </a:p>
                </p:txBody>
              </p:sp>
              <p:sp>
                <p:nvSpPr>
                  <p:cNvPr id="151" name="Line 258"/>
                  <p:cNvSpPr>
                    <a:spLocks noChangeShapeType="1"/>
                  </p:cNvSpPr>
                  <p:nvPr/>
                </p:nvSpPr>
                <p:spPr bwMode="auto">
                  <a:xfrm flipV="1">
                    <a:off x="908" y="2283"/>
                    <a:ext cx="91" cy="89"/>
                  </a:xfrm>
                  <a:prstGeom prst="line">
                    <a:avLst/>
                  </a:prstGeom>
                  <a:noFill/>
                  <a:ln w="8001">
                    <a:solidFill>
                      <a:schemeClr val="accent1"/>
                    </a:solidFill>
                    <a:round/>
                    <a:headEnd/>
                    <a:tailEnd/>
                  </a:ln>
                </p:spPr>
                <p:txBody>
                  <a:bodyPr/>
                  <a:lstStyle/>
                  <a:p>
                    <a:endParaRPr lang="en-US">
                      <a:latin typeface="+mj-lt"/>
                    </a:endParaRPr>
                  </a:p>
                </p:txBody>
              </p:sp>
              <p:sp>
                <p:nvSpPr>
                  <p:cNvPr id="152" name="Line 259"/>
                  <p:cNvSpPr>
                    <a:spLocks noChangeShapeType="1"/>
                  </p:cNvSpPr>
                  <p:nvPr/>
                </p:nvSpPr>
                <p:spPr bwMode="auto">
                  <a:xfrm flipV="1">
                    <a:off x="1056" y="2221"/>
                    <a:ext cx="78" cy="80"/>
                  </a:xfrm>
                  <a:prstGeom prst="line">
                    <a:avLst/>
                  </a:prstGeom>
                  <a:noFill/>
                  <a:ln w="8001">
                    <a:solidFill>
                      <a:schemeClr val="accent1"/>
                    </a:solidFill>
                    <a:round/>
                    <a:headEnd/>
                    <a:tailEnd/>
                  </a:ln>
                </p:spPr>
                <p:txBody>
                  <a:bodyPr/>
                  <a:lstStyle/>
                  <a:p>
                    <a:endParaRPr lang="en-US">
                      <a:latin typeface="+mj-lt"/>
                    </a:endParaRPr>
                  </a:p>
                </p:txBody>
              </p:sp>
              <p:sp>
                <p:nvSpPr>
                  <p:cNvPr id="153" name="Line 260"/>
                  <p:cNvSpPr>
                    <a:spLocks noChangeShapeType="1"/>
                  </p:cNvSpPr>
                  <p:nvPr/>
                </p:nvSpPr>
                <p:spPr bwMode="auto">
                  <a:xfrm flipV="1">
                    <a:off x="1030" y="2363"/>
                    <a:ext cx="72" cy="70"/>
                  </a:xfrm>
                  <a:prstGeom prst="line">
                    <a:avLst/>
                  </a:prstGeom>
                  <a:noFill/>
                  <a:ln w="8001">
                    <a:solidFill>
                      <a:schemeClr val="accent1"/>
                    </a:solidFill>
                    <a:round/>
                    <a:headEnd/>
                    <a:tailEnd/>
                  </a:ln>
                </p:spPr>
                <p:txBody>
                  <a:bodyPr/>
                  <a:lstStyle/>
                  <a:p>
                    <a:endParaRPr lang="en-US">
                      <a:latin typeface="+mj-lt"/>
                    </a:endParaRPr>
                  </a:p>
                </p:txBody>
              </p:sp>
              <p:sp>
                <p:nvSpPr>
                  <p:cNvPr id="154" name="Line 261"/>
                  <p:cNvSpPr>
                    <a:spLocks noChangeShapeType="1"/>
                  </p:cNvSpPr>
                  <p:nvPr/>
                </p:nvSpPr>
                <p:spPr bwMode="auto">
                  <a:xfrm flipV="1">
                    <a:off x="1110" y="2296"/>
                    <a:ext cx="83" cy="88"/>
                  </a:xfrm>
                  <a:prstGeom prst="line">
                    <a:avLst/>
                  </a:prstGeom>
                  <a:noFill/>
                  <a:ln w="8001">
                    <a:solidFill>
                      <a:schemeClr val="accent1"/>
                    </a:solidFill>
                    <a:round/>
                    <a:headEnd/>
                    <a:tailEnd/>
                  </a:ln>
                </p:spPr>
                <p:txBody>
                  <a:bodyPr/>
                  <a:lstStyle/>
                  <a:p>
                    <a:endParaRPr lang="en-US">
                      <a:latin typeface="+mj-lt"/>
                    </a:endParaRPr>
                  </a:p>
                </p:txBody>
              </p:sp>
            </p:grpSp>
            <p:sp>
              <p:nvSpPr>
                <p:cNvPr id="131" name="Line 262"/>
                <p:cNvSpPr>
                  <a:spLocks noChangeShapeType="1"/>
                </p:cNvSpPr>
                <p:nvPr/>
              </p:nvSpPr>
              <p:spPr bwMode="auto">
                <a:xfrm>
                  <a:off x="472" y="2170"/>
                  <a:ext cx="0" cy="272"/>
                </a:xfrm>
                <a:prstGeom prst="line">
                  <a:avLst/>
                </a:prstGeom>
                <a:noFill/>
                <a:ln w="9525">
                  <a:solidFill>
                    <a:srgbClr val="404040"/>
                  </a:solidFill>
                  <a:round/>
                  <a:headEnd/>
                  <a:tailEnd/>
                </a:ln>
              </p:spPr>
              <p:txBody>
                <a:bodyPr/>
                <a:lstStyle/>
                <a:p>
                  <a:endParaRPr lang="en-US">
                    <a:latin typeface="+mj-lt"/>
                  </a:endParaRPr>
                </a:p>
              </p:txBody>
            </p:sp>
          </p:grpSp>
        </p:grpSp>
        <p:grpSp>
          <p:nvGrpSpPr>
            <p:cNvPr id="60" name="Group 263"/>
            <p:cNvGrpSpPr>
              <a:grpSpLocks/>
            </p:cNvGrpSpPr>
            <p:nvPr/>
          </p:nvGrpSpPr>
          <p:grpSpPr bwMode="auto">
            <a:xfrm>
              <a:off x="6091993" y="1498785"/>
              <a:ext cx="1145070" cy="722675"/>
              <a:chOff x="1325" y="2031"/>
              <a:chExt cx="1144" cy="722"/>
            </a:xfrm>
          </p:grpSpPr>
          <p:sp>
            <p:nvSpPr>
              <p:cNvPr id="61" name="Freeform 264"/>
              <p:cNvSpPr>
                <a:spLocks/>
              </p:cNvSpPr>
              <p:nvPr/>
            </p:nvSpPr>
            <p:spPr bwMode="auto">
              <a:xfrm>
                <a:off x="1325" y="2031"/>
                <a:ext cx="1144" cy="722"/>
              </a:xfrm>
              <a:custGeom>
                <a:avLst/>
                <a:gdLst>
                  <a:gd name="T0" fmla="*/ 0 w 2286"/>
                  <a:gd name="T1" fmla="*/ 0 h 1444"/>
                  <a:gd name="T2" fmla="*/ 0 w 2286"/>
                  <a:gd name="T3" fmla="*/ 722 h 1444"/>
                  <a:gd name="T4" fmla="*/ 1144 w 2286"/>
                  <a:gd name="T5" fmla="*/ 425 h 1444"/>
                  <a:gd name="T6" fmla="*/ 1144 w 2286"/>
                  <a:gd name="T7" fmla="*/ 130 h 1444"/>
                  <a:gd name="T8" fmla="*/ 0 w 2286"/>
                  <a:gd name="T9" fmla="*/ 0 h 1444"/>
                  <a:gd name="T10" fmla="*/ 0 60000 65536"/>
                  <a:gd name="T11" fmla="*/ 0 60000 65536"/>
                  <a:gd name="T12" fmla="*/ 0 60000 65536"/>
                  <a:gd name="T13" fmla="*/ 0 60000 65536"/>
                  <a:gd name="T14" fmla="*/ 0 60000 65536"/>
                  <a:gd name="T15" fmla="*/ 0 w 2286"/>
                  <a:gd name="T16" fmla="*/ 0 h 1444"/>
                  <a:gd name="T17" fmla="*/ 2286 w 2286"/>
                  <a:gd name="T18" fmla="*/ 1444 h 1444"/>
                </a:gdLst>
                <a:ahLst/>
                <a:cxnLst>
                  <a:cxn ang="T10">
                    <a:pos x="T0" y="T1"/>
                  </a:cxn>
                  <a:cxn ang="T11">
                    <a:pos x="T2" y="T3"/>
                  </a:cxn>
                  <a:cxn ang="T12">
                    <a:pos x="T4" y="T5"/>
                  </a:cxn>
                  <a:cxn ang="T13">
                    <a:pos x="T6" y="T7"/>
                  </a:cxn>
                  <a:cxn ang="T14">
                    <a:pos x="T8" y="T9"/>
                  </a:cxn>
                </a:cxnLst>
                <a:rect l="T15" t="T16" r="T17" b="T18"/>
                <a:pathLst>
                  <a:path w="2286" h="1444">
                    <a:moveTo>
                      <a:pt x="0" y="0"/>
                    </a:moveTo>
                    <a:lnTo>
                      <a:pt x="0" y="1444"/>
                    </a:lnTo>
                    <a:lnTo>
                      <a:pt x="2286" y="851"/>
                    </a:lnTo>
                    <a:lnTo>
                      <a:pt x="2286" y="259"/>
                    </a:lnTo>
                    <a:lnTo>
                      <a:pt x="0" y="0"/>
                    </a:lnTo>
                    <a:close/>
                  </a:path>
                </a:pathLst>
              </a:custGeom>
              <a:solidFill>
                <a:srgbClr val="FF9900"/>
              </a:solidFill>
              <a:ln w="9525">
                <a:solidFill>
                  <a:srgbClr val="FFCC00"/>
                </a:solidFill>
                <a:round/>
                <a:headEnd/>
                <a:tailEnd/>
              </a:ln>
            </p:spPr>
            <p:txBody>
              <a:bodyPr/>
              <a:lstStyle/>
              <a:p>
                <a:endParaRPr lang="en-US">
                  <a:latin typeface="+mj-lt"/>
                </a:endParaRPr>
              </a:p>
            </p:txBody>
          </p:sp>
          <p:sp>
            <p:nvSpPr>
              <p:cNvPr id="62" name="Freeform 265"/>
              <p:cNvSpPr>
                <a:spLocks/>
              </p:cNvSpPr>
              <p:nvPr/>
            </p:nvSpPr>
            <p:spPr bwMode="auto">
              <a:xfrm>
                <a:off x="2092" y="2320"/>
                <a:ext cx="141" cy="223"/>
              </a:xfrm>
              <a:custGeom>
                <a:avLst/>
                <a:gdLst>
                  <a:gd name="T0" fmla="*/ 0 w 280"/>
                  <a:gd name="T1" fmla="*/ 223 h 446"/>
                  <a:gd name="T2" fmla="*/ 0 w 280"/>
                  <a:gd name="T3" fmla="*/ 8 h 446"/>
                  <a:gd name="T4" fmla="*/ 141 w 280"/>
                  <a:gd name="T5" fmla="*/ 0 h 446"/>
                  <a:gd name="T6" fmla="*/ 141 w 280"/>
                  <a:gd name="T7" fmla="*/ 188 h 446"/>
                  <a:gd name="T8" fmla="*/ 0 w 280"/>
                  <a:gd name="T9" fmla="*/ 223 h 446"/>
                  <a:gd name="T10" fmla="*/ 0 60000 65536"/>
                  <a:gd name="T11" fmla="*/ 0 60000 65536"/>
                  <a:gd name="T12" fmla="*/ 0 60000 65536"/>
                  <a:gd name="T13" fmla="*/ 0 60000 65536"/>
                  <a:gd name="T14" fmla="*/ 0 60000 65536"/>
                  <a:gd name="T15" fmla="*/ 0 w 280"/>
                  <a:gd name="T16" fmla="*/ 0 h 446"/>
                  <a:gd name="T17" fmla="*/ 280 w 280"/>
                  <a:gd name="T18" fmla="*/ 446 h 446"/>
                </a:gdLst>
                <a:ahLst/>
                <a:cxnLst>
                  <a:cxn ang="T10">
                    <a:pos x="T0" y="T1"/>
                  </a:cxn>
                  <a:cxn ang="T11">
                    <a:pos x="T2" y="T3"/>
                  </a:cxn>
                  <a:cxn ang="T12">
                    <a:pos x="T4" y="T5"/>
                  </a:cxn>
                  <a:cxn ang="T13">
                    <a:pos x="T6" y="T7"/>
                  </a:cxn>
                  <a:cxn ang="T14">
                    <a:pos x="T8" y="T9"/>
                  </a:cxn>
                </a:cxnLst>
                <a:rect l="T15" t="T16" r="T17" b="T18"/>
                <a:pathLst>
                  <a:path w="280" h="446">
                    <a:moveTo>
                      <a:pt x="0" y="446"/>
                    </a:moveTo>
                    <a:lnTo>
                      <a:pt x="0" y="16"/>
                    </a:lnTo>
                    <a:lnTo>
                      <a:pt x="280" y="0"/>
                    </a:lnTo>
                    <a:lnTo>
                      <a:pt x="280" y="376"/>
                    </a:lnTo>
                    <a:lnTo>
                      <a:pt x="0" y="446"/>
                    </a:lnTo>
                    <a:close/>
                  </a:path>
                </a:pathLst>
              </a:custGeom>
              <a:pattFill prst="weave">
                <a:fgClr>
                  <a:schemeClr val="bg2"/>
                </a:fgClr>
                <a:bgClr>
                  <a:srgbClr val="333333"/>
                </a:bgClr>
              </a:pattFill>
              <a:ln w="9525">
                <a:noFill/>
                <a:round/>
                <a:headEnd/>
                <a:tailEnd/>
              </a:ln>
            </p:spPr>
            <p:txBody>
              <a:bodyPr/>
              <a:lstStyle/>
              <a:p>
                <a:endParaRPr lang="en-US">
                  <a:latin typeface="+mj-lt"/>
                </a:endParaRPr>
              </a:p>
            </p:txBody>
          </p:sp>
          <p:grpSp>
            <p:nvGrpSpPr>
              <p:cNvPr id="63" name="Group 266"/>
              <p:cNvGrpSpPr>
                <a:grpSpLocks/>
              </p:cNvGrpSpPr>
              <p:nvPr/>
            </p:nvGrpSpPr>
            <p:grpSpPr bwMode="auto">
              <a:xfrm>
                <a:off x="2280" y="2208"/>
                <a:ext cx="67" cy="149"/>
                <a:chOff x="2280" y="2208"/>
                <a:chExt cx="67" cy="149"/>
              </a:xfrm>
            </p:grpSpPr>
            <p:sp>
              <p:nvSpPr>
                <p:cNvPr id="95" name="Freeform 267"/>
                <p:cNvSpPr>
                  <a:spLocks/>
                </p:cNvSpPr>
                <p:nvPr/>
              </p:nvSpPr>
              <p:spPr bwMode="auto">
                <a:xfrm>
                  <a:off x="2280" y="2208"/>
                  <a:ext cx="67" cy="149"/>
                </a:xfrm>
                <a:custGeom>
                  <a:avLst/>
                  <a:gdLst>
                    <a:gd name="T0" fmla="*/ 0 w 134"/>
                    <a:gd name="T1" fmla="*/ 0 h 298"/>
                    <a:gd name="T2" fmla="*/ 67 w 134"/>
                    <a:gd name="T3" fmla="*/ 4 h 298"/>
                    <a:gd name="T4" fmla="*/ 67 w 134"/>
                    <a:gd name="T5" fmla="*/ 146 h 298"/>
                    <a:gd name="T6" fmla="*/ 0 w 134"/>
                    <a:gd name="T7" fmla="*/ 149 h 298"/>
                    <a:gd name="T8" fmla="*/ 0 w 134"/>
                    <a:gd name="T9" fmla="*/ 0 h 298"/>
                    <a:gd name="T10" fmla="*/ 0 60000 65536"/>
                    <a:gd name="T11" fmla="*/ 0 60000 65536"/>
                    <a:gd name="T12" fmla="*/ 0 60000 65536"/>
                    <a:gd name="T13" fmla="*/ 0 60000 65536"/>
                    <a:gd name="T14" fmla="*/ 0 60000 65536"/>
                    <a:gd name="T15" fmla="*/ 0 w 134"/>
                    <a:gd name="T16" fmla="*/ 0 h 298"/>
                    <a:gd name="T17" fmla="*/ 134 w 134"/>
                    <a:gd name="T18" fmla="*/ 298 h 298"/>
                  </a:gdLst>
                  <a:ahLst/>
                  <a:cxnLst>
                    <a:cxn ang="T10">
                      <a:pos x="T0" y="T1"/>
                    </a:cxn>
                    <a:cxn ang="T11">
                      <a:pos x="T2" y="T3"/>
                    </a:cxn>
                    <a:cxn ang="T12">
                      <a:pos x="T4" y="T5"/>
                    </a:cxn>
                    <a:cxn ang="T13">
                      <a:pos x="T6" y="T7"/>
                    </a:cxn>
                    <a:cxn ang="T14">
                      <a:pos x="T8" y="T9"/>
                    </a:cxn>
                  </a:cxnLst>
                  <a:rect l="T15" t="T16" r="T17" b="T18"/>
                  <a:pathLst>
                    <a:path w="134" h="298">
                      <a:moveTo>
                        <a:pt x="0" y="0"/>
                      </a:moveTo>
                      <a:lnTo>
                        <a:pt x="134" y="8"/>
                      </a:lnTo>
                      <a:lnTo>
                        <a:pt x="134" y="291"/>
                      </a:lnTo>
                      <a:lnTo>
                        <a:pt x="0" y="298"/>
                      </a:lnTo>
                      <a:lnTo>
                        <a:pt x="0" y="0"/>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96" name="Line 268"/>
                <p:cNvSpPr>
                  <a:spLocks noChangeShapeType="1"/>
                </p:cNvSpPr>
                <p:nvPr/>
              </p:nvSpPr>
              <p:spPr bwMode="auto">
                <a:xfrm flipV="1">
                  <a:off x="2298" y="2271"/>
                  <a:ext cx="23" cy="26"/>
                </a:xfrm>
                <a:prstGeom prst="line">
                  <a:avLst/>
                </a:prstGeom>
                <a:noFill/>
                <a:ln w="3175">
                  <a:solidFill>
                    <a:srgbClr val="7485A4"/>
                  </a:solidFill>
                  <a:round/>
                  <a:headEnd/>
                  <a:tailEnd/>
                </a:ln>
              </p:spPr>
              <p:txBody>
                <a:bodyPr/>
                <a:lstStyle/>
                <a:p>
                  <a:endParaRPr lang="en-US">
                    <a:latin typeface="+mj-lt"/>
                  </a:endParaRPr>
                </a:p>
              </p:txBody>
            </p:sp>
            <p:sp>
              <p:nvSpPr>
                <p:cNvPr id="97" name="Line 269"/>
                <p:cNvSpPr>
                  <a:spLocks noChangeShapeType="1"/>
                </p:cNvSpPr>
                <p:nvPr/>
              </p:nvSpPr>
              <p:spPr bwMode="auto">
                <a:xfrm flipV="1">
                  <a:off x="2292" y="2293"/>
                  <a:ext cx="29" cy="31"/>
                </a:xfrm>
                <a:prstGeom prst="line">
                  <a:avLst/>
                </a:prstGeom>
                <a:noFill/>
                <a:ln w="3175">
                  <a:solidFill>
                    <a:srgbClr val="7485A4"/>
                  </a:solidFill>
                  <a:round/>
                  <a:headEnd/>
                  <a:tailEnd/>
                </a:ln>
              </p:spPr>
              <p:txBody>
                <a:bodyPr/>
                <a:lstStyle/>
                <a:p>
                  <a:endParaRPr lang="en-US">
                    <a:latin typeface="+mj-lt"/>
                  </a:endParaRPr>
                </a:p>
              </p:txBody>
            </p:sp>
            <p:sp>
              <p:nvSpPr>
                <p:cNvPr id="98" name="Line 270"/>
                <p:cNvSpPr>
                  <a:spLocks noChangeShapeType="1"/>
                </p:cNvSpPr>
                <p:nvPr/>
              </p:nvSpPr>
              <p:spPr bwMode="auto">
                <a:xfrm flipV="1">
                  <a:off x="2321" y="2266"/>
                  <a:ext cx="16" cy="19"/>
                </a:xfrm>
                <a:prstGeom prst="line">
                  <a:avLst/>
                </a:prstGeom>
                <a:noFill/>
                <a:ln w="3175">
                  <a:solidFill>
                    <a:srgbClr val="7485A4"/>
                  </a:solidFill>
                  <a:round/>
                  <a:headEnd/>
                  <a:tailEnd/>
                </a:ln>
              </p:spPr>
              <p:txBody>
                <a:bodyPr/>
                <a:lstStyle/>
                <a:p>
                  <a:endParaRPr lang="en-US">
                    <a:latin typeface="+mj-lt"/>
                  </a:endParaRPr>
                </a:p>
              </p:txBody>
            </p:sp>
            <p:sp>
              <p:nvSpPr>
                <p:cNvPr id="99" name="Line 271"/>
                <p:cNvSpPr>
                  <a:spLocks noChangeShapeType="1"/>
                </p:cNvSpPr>
                <p:nvPr/>
              </p:nvSpPr>
              <p:spPr bwMode="auto">
                <a:xfrm>
                  <a:off x="2280" y="2257"/>
                  <a:ext cx="67" cy="2"/>
                </a:xfrm>
                <a:prstGeom prst="line">
                  <a:avLst/>
                </a:prstGeom>
                <a:noFill/>
                <a:ln w="6350">
                  <a:solidFill>
                    <a:srgbClr val="C0C0C0"/>
                  </a:solidFill>
                  <a:round/>
                  <a:headEnd/>
                  <a:tailEnd/>
                </a:ln>
              </p:spPr>
              <p:txBody>
                <a:bodyPr/>
                <a:lstStyle/>
                <a:p>
                  <a:endParaRPr lang="en-US">
                    <a:latin typeface="+mj-lt"/>
                  </a:endParaRPr>
                </a:p>
              </p:txBody>
            </p:sp>
            <p:sp>
              <p:nvSpPr>
                <p:cNvPr id="100" name="Line 272"/>
                <p:cNvSpPr>
                  <a:spLocks noChangeShapeType="1"/>
                </p:cNvSpPr>
                <p:nvPr/>
              </p:nvSpPr>
              <p:spPr bwMode="auto">
                <a:xfrm flipV="1">
                  <a:off x="2280" y="2306"/>
                  <a:ext cx="67" cy="1"/>
                </a:xfrm>
                <a:prstGeom prst="line">
                  <a:avLst/>
                </a:prstGeom>
                <a:noFill/>
                <a:ln w="6350">
                  <a:solidFill>
                    <a:srgbClr val="C0C0C0"/>
                  </a:solidFill>
                  <a:round/>
                  <a:headEnd/>
                  <a:tailEnd/>
                </a:ln>
              </p:spPr>
              <p:txBody>
                <a:bodyPr/>
                <a:lstStyle/>
                <a:p>
                  <a:endParaRPr lang="en-US">
                    <a:latin typeface="+mj-lt"/>
                  </a:endParaRPr>
                </a:p>
              </p:txBody>
            </p:sp>
            <p:sp>
              <p:nvSpPr>
                <p:cNvPr id="101" name="Line 273"/>
                <p:cNvSpPr>
                  <a:spLocks noChangeShapeType="1"/>
                </p:cNvSpPr>
                <p:nvPr/>
              </p:nvSpPr>
              <p:spPr bwMode="auto">
                <a:xfrm>
                  <a:off x="2313" y="2210"/>
                  <a:ext cx="0" cy="145"/>
                </a:xfrm>
                <a:prstGeom prst="line">
                  <a:avLst/>
                </a:prstGeom>
                <a:noFill/>
                <a:ln w="6350">
                  <a:solidFill>
                    <a:srgbClr val="272B36"/>
                  </a:solidFill>
                  <a:round/>
                  <a:headEnd/>
                  <a:tailEnd/>
                </a:ln>
              </p:spPr>
              <p:txBody>
                <a:bodyPr/>
                <a:lstStyle/>
                <a:p>
                  <a:endParaRPr lang="en-US">
                    <a:latin typeface="+mj-lt"/>
                  </a:endParaRPr>
                </a:p>
              </p:txBody>
            </p:sp>
            <p:sp>
              <p:nvSpPr>
                <p:cNvPr id="102" name="Freeform 274"/>
                <p:cNvSpPr>
                  <a:spLocks/>
                </p:cNvSpPr>
                <p:nvPr/>
              </p:nvSpPr>
              <p:spPr bwMode="auto">
                <a:xfrm>
                  <a:off x="2280" y="2208"/>
                  <a:ext cx="67" cy="149"/>
                </a:xfrm>
                <a:custGeom>
                  <a:avLst/>
                  <a:gdLst>
                    <a:gd name="T0" fmla="*/ 0 w 134"/>
                    <a:gd name="T1" fmla="*/ 0 h 298"/>
                    <a:gd name="T2" fmla="*/ 67 w 134"/>
                    <a:gd name="T3" fmla="*/ 4 h 298"/>
                    <a:gd name="T4" fmla="*/ 67 w 134"/>
                    <a:gd name="T5" fmla="*/ 146 h 298"/>
                    <a:gd name="T6" fmla="*/ 0 w 134"/>
                    <a:gd name="T7" fmla="*/ 149 h 298"/>
                    <a:gd name="T8" fmla="*/ 0 w 134"/>
                    <a:gd name="T9" fmla="*/ 0 h 298"/>
                    <a:gd name="T10" fmla="*/ 0 60000 65536"/>
                    <a:gd name="T11" fmla="*/ 0 60000 65536"/>
                    <a:gd name="T12" fmla="*/ 0 60000 65536"/>
                    <a:gd name="T13" fmla="*/ 0 60000 65536"/>
                    <a:gd name="T14" fmla="*/ 0 60000 65536"/>
                    <a:gd name="T15" fmla="*/ 0 w 134"/>
                    <a:gd name="T16" fmla="*/ 0 h 298"/>
                    <a:gd name="T17" fmla="*/ 134 w 134"/>
                    <a:gd name="T18" fmla="*/ 298 h 298"/>
                  </a:gdLst>
                  <a:ahLst/>
                  <a:cxnLst>
                    <a:cxn ang="T10">
                      <a:pos x="T0" y="T1"/>
                    </a:cxn>
                    <a:cxn ang="T11">
                      <a:pos x="T2" y="T3"/>
                    </a:cxn>
                    <a:cxn ang="T12">
                      <a:pos x="T4" y="T5"/>
                    </a:cxn>
                    <a:cxn ang="T13">
                      <a:pos x="T6" y="T7"/>
                    </a:cxn>
                    <a:cxn ang="T14">
                      <a:pos x="T8" y="T9"/>
                    </a:cxn>
                  </a:cxnLst>
                  <a:rect l="T15" t="T16" r="T17" b="T18"/>
                  <a:pathLst>
                    <a:path w="134" h="298">
                      <a:moveTo>
                        <a:pt x="0" y="0"/>
                      </a:moveTo>
                      <a:lnTo>
                        <a:pt x="134" y="8"/>
                      </a:lnTo>
                      <a:lnTo>
                        <a:pt x="134" y="291"/>
                      </a:lnTo>
                      <a:lnTo>
                        <a:pt x="0" y="298"/>
                      </a:lnTo>
                      <a:lnTo>
                        <a:pt x="0" y="0"/>
                      </a:lnTo>
                    </a:path>
                  </a:pathLst>
                </a:custGeom>
                <a:noFill/>
                <a:ln w="9525">
                  <a:solidFill>
                    <a:srgbClr val="212121"/>
                  </a:solidFill>
                  <a:round/>
                  <a:headEnd/>
                  <a:tailEnd/>
                </a:ln>
              </p:spPr>
              <p:txBody>
                <a:bodyPr/>
                <a:lstStyle/>
                <a:p>
                  <a:endParaRPr lang="en-US">
                    <a:latin typeface="+mj-lt"/>
                  </a:endParaRPr>
                </a:p>
              </p:txBody>
            </p:sp>
          </p:grpSp>
          <p:grpSp>
            <p:nvGrpSpPr>
              <p:cNvPr id="64" name="Group 275"/>
              <p:cNvGrpSpPr>
                <a:grpSpLocks/>
              </p:cNvGrpSpPr>
              <p:nvPr/>
            </p:nvGrpSpPr>
            <p:grpSpPr bwMode="auto">
              <a:xfrm>
                <a:off x="1388" y="2114"/>
                <a:ext cx="625" cy="466"/>
                <a:chOff x="1388" y="2114"/>
                <a:chExt cx="625" cy="466"/>
              </a:xfrm>
            </p:grpSpPr>
            <p:sp>
              <p:nvSpPr>
                <p:cNvPr id="65" name="Freeform 276"/>
                <p:cNvSpPr>
                  <a:spLocks/>
                </p:cNvSpPr>
                <p:nvPr/>
              </p:nvSpPr>
              <p:spPr bwMode="auto">
                <a:xfrm>
                  <a:off x="1388" y="2114"/>
                  <a:ext cx="625" cy="466"/>
                </a:xfrm>
                <a:custGeom>
                  <a:avLst/>
                  <a:gdLst>
                    <a:gd name="T0" fmla="*/ 625 w 1251"/>
                    <a:gd name="T1" fmla="*/ 36 h 932"/>
                    <a:gd name="T2" fmla="*/ 625 w 1251"/>
                    <a:gd name="T3" fmla="*/ 351 h 932"/>
                    <a:gd name="T4" fmla="*/ 0 w 1251"/>
                    <a:gd name="T5" fmla="*/ 466 h 932"/>
                    <a:gd name="T6" fmla="*/ 0 w 1251"/>
                    <a:gd name="T7" fmla="*/ 0 h 932"/>
                    <a:gd name="T8" fmla="*/ 625 w 1251"/>
                    <a:gd name="T9" fmla="*/ 36 h 932"/>
                    <a:gd name="T10" fmla="*/ 0 60000 65536"/>
                    <a:gd name="T11" fmla="*/ 0 60000 65536"/>
                    <a:gd name="T12" fmla="*/ 0 60000 65536"/>
                    <a:gd name="T13" fmla="*/ 0 60000 65536"/>
                    <a:gd name="T14" fmla="*/ 0 60000 65536"/>
                    <a:gd name="T15" fmla="*/ 0 w 1251"/>
                    <a:gd name="T16" fmla="*/ 0 h 932"/>
                    <a:gd name="T17" fmla="*/ 1251 w 1251"/>
                    <a:gd name="T18" fmla="*/ 932 h 932"/>
                  </a:gdLst>
                  <a:ahLst/>
                  <a:cxnLst>
                    <a:cxn ang="T10">
                      <a:pos x="T0" y="T1"/>
                    </a:cxn>
                    <a:cxn ang="T11">
                      <a:pos x="T2" y="T3"/>
                    </a:cxn>
                    <a:cxn ang="T12">
                      <a:pos x="T4" y="T5"/>
                    </a:cxn>
                    <a:cxn ang="T13">
                      <a:pos x="T6" y="T7"/>
                    </a:cxn>
                    <a:cxn ang="T14">
                      <a:pos x="T8" y="T9"/>
                    </a:cxn>
                  </a:cxnLst>
                  <a:rect l="T15" t="T16" r="T17" b="T18"/>
                  <a:pathLst>
                    <a:path w="1251" h="932">
                      <a:moveTo>
                        <a:pt x="1251" y="71"/>
                      </a:moveTo>
                      <a:lnTo>
                        <a:pt x="1251" y="701"/>
                      </a:lnTo>
                      <a:lnTo>
                        <a:pt x="0" y="932"/>
                      </a:lnTo>
                      <a:lnTo>
                        <a:pt x="0" y="0"/>
                      </a:lnTo>
                      <a:lnTo>
                        <a:pt x="1251" y="71"/>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66" name="Line 277"/>
                <p:cNvSpPr>
                  <a:spLocks noChangeShapeType="1"/>
                </p:cNvSpPr>
                <p:nvPr/>
              </p:nvSpPr>
              <p:spPr bwMode="auto">
                <a:xfrm>
                  <a:off x="1642" y="2130"/>
                  <a:ext cx="0" cy="408"/>
                </a:xfrm>
                <a:prstGeom prst="line">
                  <a:avLst/>
                </a:prstGeom>
                <a:noFill/>
                <a:ln w="9525">
                  <a:solidFill>
                    <a:srgbClr val="303543"/>
                  </a:solidFill>
                  <a:round/>
                  <a:headEnd/>
                  <a:tailEnd/>
                </a:ln>
              </p:spPr>
              <p:txBody>
                <a:bodyPr/>
                <a:lstStyle/>
                <a:p>
                  <a:endParaRPr lang="en-US">
                    <a:latin typeface="+mj-lt"/>
                  </a:endParaRPr>
                </a:p>
              </p:txBody>
            </p:sp>
            <p:sp>
              <p:nvSpPr>
                <p:cNvPr id="67" name="Line 278"/>
                <p:cNvSpPr>
                  <a:spLocks noChangeShapeType="1"/>
                </p:cNvSpPr>
                <p:nvPr/>
              </p:nvSpPr>
              <p:spPr bwMode="auto">
                <a:xfrm>
                  <a:off x="1711" y="2135"/>
                  <a:ext cx="0" cy="390"/>
                </a:xfrm>
                <a:prstGeom prst="line">
                  <a:avLst/>
                </a:prstGeom>
                <a:noFill/>
                <a:ln w="9525">
                  <a:solidFill>
                    <a:srgbClr val="303543"/>
                  </a:solidFill>
                  <a:round/>
                  <a:headEnd/>
                  <a:tailEnd/>
                </a:ln>
              </p:spPr>
              <p:txBody>
                <a:bodyPr/>
                <a:lstStyle/>
                <a:p>
                  <a:endParaRPr lang="en-US">
                    <a:latin typeface="+mj-lt"/>
                  </a:endParaRPr>
                </a:p>
              </p:txBody>
            </p:sp>
            <p:sp>
              <p:nvSpPr>
                <p:cNvPr id="68" name="Line 279"/>
                <p:cNvSpPr>
                  <a:spLocks noChangeShapeType="1"/>
                </p:cNvSpPr>
                <p:nvPr/>
              </p:nvSpPr>
              <p:spPr bwMode="auto">
                <a:xfrm>
                  <a:off x="1779" y="2140"/>
                  <a:ext cx="0" cy="373"/>
                </a:xfrm>
                <a:prstGeom prst="line">
                  <a:avLst/>
                </a:prstGeom>
                <a:noFill/>
                <a:ln w="9525">
                  <a:solidFill>
                    <a:srgbClr val="303543"/>
                  </a:solidFill>
                  <a:round/>
                  <a:headEnd/>
                  <a:tailEnd/>
                </a:ln>
              </p:spPr>
              <p:txBody>
                <a:bodyPr/>
                <a:lstStyle/>
                <a:p>
                  <a:endParaRPr lang="en-US">
                    <a:latin typeface="+mj-lt"/>
                  </a:endParaRPr>
                </a:p>
              </p:txBody>
            </p:sp>
            <p:sp>
              <p:nvSpPr>
                <p:cNvPr id="69" name="Freeform 280"/>
                <p:cNvSpPr>
                  <a:spLocks/>
                </p:cNvSpPr>
                <p:nvPr/>
              </p:nvSpPr>
              <p:spPr bwMode="auto">
                <a:xfrm>
                  <a:off x="1399" y="2114"/>
                  <a:ext cx="614" cy="466"/>
                </a:xfrm>
                <a:custGeom>
                  <a:avLst/>
                  <a:gdLst>
                    <a:gd name="T0" fmla="*/ 0 w 1229"/>
                    <a:gd name="T1" fmla="*/ 0 h 932"/>
                    <a:gd name="T2" fmla="*/ 0 w 1229"/>
                    <a:gd name="T3" fmla="*/ 466 h 932"/>
                    <a:gd name="T4" fmla="*/ 614 w 1229"/>
                    <a:gd name="T5" fmla="*/ 351 h 932"/>
                    <a:gd name="T6" fmla="*/ 614 w 1229"/>
                    <a:gd name="T7" fmla="*/ 36 h 932"/>
                    <a:gd name="T8" fmla="*/ 0 w 1229"/>
                    <a:gd name="T9" fmla="*/ 0 h 932"/>
                    <a:gd name="T10" fmla="*/ 0 60000 65536"/>
                    <a:gd name="T11" fmla="*/ 0 60000 65536"/>
                    <a:gd name="T12" fmla="*/ 0 60000 65536"/>
                    <a:gd name="T13" fmla="*/ 0 60000 65536"/>
                    <a:gd name="T14" fmla="*/ 0 60000 65536"/>
                    <a:gd name="T15" fmla="*/ 0 w 1229"/>
                    <a:gd name="T16" fmla="*/ 0 h 932"/>
                    <a:gd name="T17" fmla="*/ 1229 w 1229"/>
                    <a:gd name="T18" fmla="*/ 932 h 932"/>
                  </a:gdLst>
                  <a:ahLst/>
                  <a:cxnLst>
                    <a:cxn ang="T10">
                      <a:pos x="T0" y="T1"/>
                    </a:cxn>
                    <a:cxn ang="T11">
                      <a:pos x="T2" y="T3"/>
                    </a:cxn>
                    <a:cxn ang="T12">
                      <a:pos x="T4" y="T5"/>
                    </a:cxn>
                    <a:cxn ang="T13">
                      <a:pos x="T6" y="T7"/>
                    </a:cxn>
                    <a:cxn ang="T14">
                      <a:pos x="T8" y="T9"/>
                    </a:cxn>
                  </a:cxnLst>
                  <a:rect l="T15" t="T16" r="T17" b="T18"/>
                  <a:pathLst>
                    <a:path w="1229" h="932">
                      <a:moveTo>
                        <a:pt x="0" y="0"/>
                      </a:moveTo>
                      <a:lnTo>
                        <a:pt x="0" y="932"/>
                      </a:lnTo>
                      <a:lnTo>
                        <a:pt x="1229" y="701"/>
                      </a:lnTo>
                      <a:lnTo>
                        <a:pt x="1229" y="71"/>
                      </a:lnTo>
                      <a:lnTo>
                        <a:pt x="0" y="0"/>
                      </a:lnTo>
                    </a:path>
                  </a:pathLst>
                </a:custGeom>
                <a:noFill/>
                <a:ln w="9525">
                  <a:solidFill>
                    <a:srgbClr val="212121"/>
                  </a:solidFill>
                  <a:round/>
                  <a:headEnd/>
                  <a:tailEnd/>
                </a:ln>
              </p:spPr>
              <p:txBody>
                <a:bodyPr/>
                <a:lstStyle/>
                <a:p>
                  <a:endParaRPr lang="en-US">
                    <a:latin typeface="+mj-lt"/>
                  </a:endParaRPr>
                </a:p>
              </p:txBody>
            </p:sp>
            <p:sp>
              <p:nvSpPr>
                <p:cNvPr id="70" name="Line 281"/>
                <p:cNvSpPr>
                  <a:spLocks noChangeShapeType="1"/>
                </p:cNvSpPr>
                <p:nvPr/>
              </p:nvSpPr>
              <p:spPr bwMode="auto">
                <a:xfrm>
                  <a:off x="1484" y="2124"/>
                  <a:ext cx="0" cy="437"/>
                </a:xfrm>
                <a:prstGeom prst="line">
                  <a:avLst/>
                </a:prstGeom>
                <a:noFill/>
                <a:ln w="9525">
                  <a:solidFill>
                    <a:srgbClr val="404040"/>
                  </a:solidFill>
                  <a:round/>
                  <a:headEnd/>
                  <a:tailEnd/>
                </a:ln>
              </p:spPr>
              <p:txBody>
                <a:bodyPr/>
                <a:lstStyle/>
                <a:p>
                  <a:endParaRPr lang="en-US">
                    <a:latin typeface="+mj-lt"/>
                  </a:endParaRPr>
                </a:p>
              </p:txBody>
            </p:sp>
            <p:sp>
              <p:nvSpPr>
                <p:cNvPr id="71" name="Line 282"/>
                <p:cNvSpPr>
                  <a:spLocks noChangeShapeType="1"/>
                </p:cNvSpPr>
                <p:nvPr/>
              </p:nvSpPr>
              <p:spPr bwMode="auto">
                <a:xfrm>
                  <a:off x="1642" y="2134"/>
                  <a:ext cx="0" cy="402"/>
                </a:xfrm>
                <a:prstGeom prst="line">
                  <a:avLst/>
                </a:prstGeom>
                <a:noFill/>
                <a:ln w="9525">
                  <a:solidFill>
                    <a:srgbClr val="404040"/>
                  </a:solidFill>
                  <a:round/>
                  <a:headEnd/>
                  <a:tailEnd/>
                </a:ln>
              </p:spPr>
              <p:txBody>
                <a:bodyPr/>
                <a:lstStyle/>
                <a:p>
                  <a:endParaRPr lang="en-US">
                    <a:latin typeface="+mj-lt"/>
                  </a:endParaRPr>
                </a:p>
              </p:txBody>
            </p:sp>
            <p:sp>
              <p:nvSpPr>
                <p:cNvPr id="72" name="Line 283"/>
                <p:cNvSpPr>
                  <a:spLocks noChangeShapeType="1"/>
                </p:cNvSpPr>
                <p:nvPr/>
              </p:nvSpPr>
              <p:spPr bwMode="auto">
                <a:xfrm>
                  <a:off x="1713" y="2140"/>
                  <a:ext cx="0" cy="382"/>
                </a:xfrm>
                <a:prstGeom prst="line">
                  <a:avLst/>
                </a:prstGeom>
                <a:noFill/>
                <a:ln w="9525">
                  <a:solidFill>
                    <a:srgbClr val="404040"/>
                  </a:solidFill>
                  <a:round/>
                  <a:headEnd/>
                  <a:tailEnd/>
                </a:ln>
              </p:spPr>
              <p:txBody>
                <a:bodyPr/>
                <a:lstStyle/>
                <a:p>
                  <a:endParaRPr lang="en-US">
                    <a:latin typeface="+mj-lt"/>
                  </a:endParaRPr>
                </a:p>
              </p:txBody>
            </p:sp>
            <p:sp>
              <p:nvSpPr>
                <p:cNvPr id="73" name="Line 284"/>
                <p:cNvSpPr>
                  <a:spLocks noChangeShapeType="1"/>
                </p:cNvSpPr>
                <p:nvPr/>
              </p:nvSpPr>
              <p:spPr bwMode="auto">
                <a:xfrm>
                  <a:off x="1835" y="2146"/>
                  <a:ext cx="0" cy="354"/>
                </a:xfrm>
                <a:prstGeom prst="line">
                  <a:avLst/>
                </a:prstGeom>
                <a:noFill/>
                <a:ln w="9525">
                  <a:solidFill>
                    <a:srgbClr val="404040"/>
                  </a:solidFill>
                  <a:round/>
                  <a:headEnd/>
                  <a:tailEnd/>
                </a:ln>
              </p:spPr>
              <p:txBody>
                <a:bodyPr/>
                <a:lstStyle/>
                <a:p>
                  <a:endParaRPr lang="en-US">
                    <a:latin typeface="+mj-lt"/>
                  </a:endParaRPr>
                </a:p>
              </p:txBody>
            </p:sp>
            <p:sp>
              <p:nvSpPr>
                <p:cNvPr id="74" name="Line 285"/>
                <p:cNvSpPr>
                  <a:spLocks noChangeShapeType="1"/>
                </p:cNvSpPr>
                <p:nvPr/>
              </p:nvSpPr>
              <p:spPr bwMode="auto">
                <a:xfrm>
                  <a:off x="1889" y="2150"/>
                  <a:ext cx="0" cy="341"/>
                </a:xfrm>
                <a:prstGeom prst="line">
                  <a:avLst/>
                </a:prstGeom>
                <a:noFill/>
                <a:ln w="9525">
                  <a:solidFill>
                    <a:srgbClr val="404040"/>
                  </a:solidFill>
                  <a:round/>
                  <a:headEnd/>
                  <a:tailEnd/>
                </a:ln>
              </p:spPr>
              <p:txBody>
                <a:bodyPr/>
                <a:lstStyle/>
                <a:p>
                  <a:endParaRPr lang="en-US">
                    <a:latin typeface="+mj-lt"/>
                  </a:endParaRPr>
                </a:p>
              </p:txBody>
            </p:sp>
            <p:sp>
              <p:nvSpPr>
                <p:cNvPr id="75" name="Line 286"/>
                <p:cNvSpPr>
                  <a:spLocks noChangeShapeType="1"/>
                </p:cNvSpPr>
                <p:nvPr/>
              </p:nvSpPr>
              <p:spPr bwMode="auto">
                <a:xfrm>
                  <a:off x="1936" y="2155"/>
                  <a:ext cx="0" cy="328"/>
                </a:xfrm>
                <a:prstGeom prst="line">
                  <a:avLst/>
                </a:prstGeom>
                <a:noFill/>
                <a:ln w="9525">
                  <a:solidFill>
                    <a:srgbClr val="404040"/>
                  </a:solidFill>
                  <a:round/>
                  <a:headEnd/>
                  <a:tailEnd/>
                </a:ln>
              </p:spPr>
              <p:txBody>
                <a:bodyPr/>
                <a:lstStyle/>
                <a:p>
                  <a:endParaRPr lang="en-US">
                    <a:latin typeface="+mj-lt"/>
                  </a:endParaRPr>
                </a:p>
              </p:txBody>
            </p:sp>
            <p:sp>
              <p:nvSpPr>
                <p:cNvPr id="76" name="Line 287"/>
                <p:cNvSpPr>
                  <a:spLocks noChangeShapeType="1"/>
                </p:cNvSpPr>
                <p:nvPr/>
              </p:nvSpPr>
              <p:spPr bwMode="auto">
                <a:xfrm>
                  <a:off x="1986" y="2158"/>
                  <a:ext cx="0" cy="315"/>
                </a:xfrm>
                <a:prstGeom prst="line">
                  <a:avLst/>
                </a:prstGeom>
                <a:noFill/>
                <a:ln w="9525">
                  <a:solidFill>
                    <a:srgbClr val="404040"/>
                  </a:solidFill>
                  <a:round/>
                  <a:headEnd/>
                  <a:tailEnd/>
                </a:ln>
              </p:spPr>
              <p:txBody>
                <a:bodyPr/>
                <a:lstStyle/>
                <a:p>
                  <a:endParaRPr lang="en-US">
                    <a:latin typeface="+mj-lt"/>
                  </a:endParaRPr>
                </a:p>
              </p:txBody>
            </p:sp>
            <p:grpSp>
              <p:nvGrpSpPr>
                <p:cNvPr id="77" name="Group 288"/>
                <p:cNvGrpSpPr>
                  <a:grpSpLocks/>
                </p:cNvGrpSpPr>
                <p:nvPr/>
              </p:nvGrpSpPr>
              <p:grpSpPr bwMode="auto">
                <a:xfrm>
                  <a:off x="1445" y="2172"/>
                  <a:ext cx="564" cy="307"/>
                  <a:chOff x="1445" y="2172"/>
                  <a:chExt cx="564" cy="307"/>
                </a:xfrm>
              </p:grpSpPr>
              <p:sp>
                <p:nvSpPr>
                  <p:cNvPr id="84" name="Line 289"/>
                  <p:cNvSpPr>
                    <a:spLocks noChangeShapeType="1"/>
                  </p:cNvSpPr>
                  <p:nvPr/>
                </p:nvSpPr>
                <p:spPr bwMode="auto">
                  <a:xfrm flipH="1" flipV="1">
                    <a:off x="1915" y="2172"/>
                    <a:ext cx="79" cy="65"/>
                  </a:xfrm>
                  <a:prstGeom prst="line">
                    <a:avLst/>
                  </a:prstGeom>
                  <a:noFill/>
                  <a:ln w="8001">
                    <a:solidFill>
                      <a:schemeClr val="accent1"/>
                    </a:solidFill>
                    <a:round/>
                    <a:headEnd/>
                    <a:tailEnd/>
                  </a:ln>
                </p:spPr>
                <p:txBody>
                  <a:bodyPr/>
                  <a:lstStyle/>
                  <a:p>
                    <a:endParaRPr lang="en-US">
                      <a:latin typeface="+mj-lt"/>
                    </a:endParaRPr>
                  </a:p>
                </p:txBody>
              </p:sp>
              <p:sp>
                <p:nvSpPr>
                  <p:cNvPr id="85" name="Line 290"/>
                  <p:cNvSpPr>
                    <a:spLocks noChangeShapeType="1"/>
                  </p:cNvSpPr>
                  <p:nvPr/>
                </p:nvSpPr>
                <p:spPr bwMode="auto">
                  <a:xfrm flipH="1" flipV="1">
                    <a:off x="1948" y="2343"/>
                    <a:ext cx="61" cy="54"/>
                  </a:xfrm>
                  <a:prstGeom prst="line">
                    <a:avLst/>
                  </a:prstGeom>
                  <a:noFill/>
                  <a:ln w="8001">
                    <a:solidFill>
                      <a:schemeClr val="accent1"/>
                    </a:solidFill>
                    <a:round/>
                    <a:headEnd/>
                    <a:tailEnd/>
                  </a:ln>
                </p:spPr>
                <p:txBody>
                  <a:bodyPr/>
                  <a:lstStyle/>
                  <a:p>
                    <a:endParaRPr lang="en-US">
                      <a:latin typeface="+mj-lt"/>
                    </a:endParaRPr>
                  </a:p>
                </p:txBody>
              </p:sp>
              <p:sp>
                <p:nvSpPr>
                  <p:cNvPr id="86" name="Line 291"/>
                  <p:cNvSpPr>
                    <a:spLocks noChangeShapeType="1"/>
                  </p:cNvSpPr>
                  <p:nvPr/>
                </p:nvSpPr>
                <p:spPr bwMode="auto">
                  <a:xfrm flipH="1" flipV="1">
                    <a:off x="1822" y="2254"/>
                    <a:ext cx="99" cy="94"/>
                  </a:xfrm>
                  <a:prstGeom prst="line">
                    <a:avLst/>
                  </a:prstGeom>
                  <a:noFill/>
                  <a:ln w="8001">
                    <a:solidFill>
                      <a:schemeClr val="accent1"/>
                    </a:solidFill>
                    <a:round/>
                    <a:headEnd/>
                    <a:tailEnd/>
                  </a:ln>
                </p:spPr>
                <p:txBody>
                  <a:bodyPr/>
                  <a:lstStyle/>
                  <a:p>
                    <a:endParaRPr lang="en-US">
                      <a:latin typeface="+mj-lt"/>
                    </a:endParaRPr>
                  </a:p>
                </p:txBody>
              </p:sp>
              <p:sp>
                <p:nvSpPr>
                  <p:cNvPr id="87" name="Line 292"/>
                  <p:cNvSpPr>
                    <a:spLocks noChangeShapeType="1"/>
                  </p:cNvSpPr>
                  <p:nvPr/>
                </p:nvSpPr>
                <p:spPr bwMode="auto">
                  <a:xfrm flipH="1" flipV="1">
                    <a:off x="1452" y="2194"/>
                    <a:ext cx="89" cy="88"/>
                  </a:xfrm>
                  <a:prstGeom prst="line">
                    <a:avLst/>
                  </a:prstGeom>
                  <a:noFill/>
                  <a:ln w="8001">
                    <a:solidFill>
                      <a:schemeClr val="accent1"/>
                    </a:solidFill>
                    <a:round/>
                    <a:headEnd/>
                    <a:tailEnd/>
                  </a:ln>
                </p:spPr>
                <p:txBody>
                  <a:bodyPr/>
                  <a:lstStyle/>
                  <a:p>
                    <a:endParaRPr lang="en-US">
                      <a:latin typeface="+mj-lt"/>
                    </a:endParaRPr>
                  </a:p>
                </p:txBody>
              </p:sp>
              <p:sp>
                <p:nvSpPr>
                  <p:cNvPr id="88" name="Line 293"/>
                  <p:cNvSpPr>
                    <a:spLocks noChangeShapeType="1"/>
                  </p:cNvSpPr>
                  <p:nvPr/>
                </p:nvSpPr>
                <p:spPr bwMode="auto">
                  <a:xfrm flipH="1" flipV="1">
                    <a:off x="1813" y="2219"/>
                    <a:ext cx="88" cy="85"/>
                  </a:xfrm>
                  <a:prstGeom prst="line">
                    <a:avLst/>
                  </a:prstGeom>
                  <a:noFill/>
                  <a:ln w="8001">
                    <a:solidFill>
                      <a:schemeClr val="accent1"/>
                    </a:solidFill>
                    <a:round/>
                    <a:headEnd/>
                    <a:tailEnd/>
                  </a:ln>
                </p:spPr>
                <p:txBody>
                  <a:bodyPr/>
                  <a:lstStyle/>
                  <a:p>
                    <a:endParaRPr lang="en-US">
                      <a:latin typeface="+mj-lt"/>
                    </a:endParaRPr>
                  </a:p>
                </p:txBody>
              </p:sp>
              <p:sp>
                <p:nvSpPr>
                  <p:cNvPr id="89" name="Line 294"/>
                  <p:cNvSpPr>
                    <a:spLocks noChangeShapeType="1"/>
                  </p:cNvSpPr>
                  <p:nvPr/>
                </p:nvSpPr>
                <p:spPr bwMode="auto">
                  <a:xfrm flipH="1" flipV="1">
                    <a:off x="1868" y="2333"/>
                    <a:ext cx="85" cy="74"/>
                  </a:xfrm>
                  <a:prstGeom prst="line">
                    <a:avLst/>
                  </a:prstGeom>
                  <a:noFill/>
                  <a:ln w="8001">
                    <a:solidFill>
                      <a:schemeClr val="accent1"/>
                    </a:solidFill>
                    <a:round/>
                    <a:headEnd/>
                    <a:tailEnd/>
                  </a:ln>
                </p:spPr>
                <p:txBody>
                  <a:bodyPr/>
                  <a:lstStyle/>
                  <a:p>
                    <a:endParaRPr lang="en-US">
                      <a:latin typeface="+mj-lt"/>
                    </a:endParaRPr>
                  </a:p>
                </p:txBody>
              </p:sp>
              <p:sp>
                <p:nvSpPr>
                  <p:cNvPr id="90" name="Line 295"/>
                  <p:cNvSpPr>
                    <a:spLocks noChangeShapeType="1"/>
                  </p:cNvSpPr>
                  <p:nvPr/>
                </p:nvSpPr>
                <p:spPr bwMode="auto">
                  <a:xfrm flipH="1" flipV="1">
                    <a:off x="1643" y="2174"/>
                    <a:ext cx="104" cy="104"/>
                  </a:xfrm>
                  <a:prstGeom prst="line">
                    <a:avLst/>
                  </a:prstGeom>
                  <a:noFill/>
                  <a:ln w="8001">
                    <a:solidFill>
                      <a:schemeClr val="accent1"/>
                    </a:solidFill>
                    <a:round/>
                    <a:headEnd/>
                    <a:tailEnd/>
                  </a:ln>
                </p:spPr>
                <p:txBody>
                  <a:bodyPr/>
                  <a:lstStyle/>
                  <a:p>
                    <a:endParaRPr lang="en-US">
                      <a:latin typeface="+mj-lt"/>
                    </a:endParaRPr>
                  </a:p>
                </p:txBody>
              </p:sp>
              <p:sp>
                <p:nvSpPr>
                  <p:cNvPr id="91" name="Line 296"/>
                  <p:cNvSpPr>
                    <a:spLocks noChangeShapeType="1"/>
                  </p:cNvSpPr>
                  <p:nvPr/>
                </p:nvSpPr>
                <p:spPr bwMode="auto">
                  <a:xfrm flipH="1" flipV="1">
                    <a:off x="1676" y="2244"/>
                    <a:ext cx="117" cy="121"/>
                  </a:xfrm>
                  <a:prstGeom prst="line">
                    <a:avLst/>
                  </a:prstGeom>
                  <a:noFill/>
                  <a:ln w="8001">
                    <a:solidFill>
                      <a:schemeClr val="accent1"/>
                    </a:solidFill>
                    <a:round/>
                    <a:headEnd/>
                    <a:tailEnd/>
                  </a:ln>
                </p:spPr>
                <p:txBody>
                  <a:bodyPr/>
                  <a:lstStyle/>
                  <a:p>
                    <a:endParaRPr lang="en-US">
                      <a:latin typeface="+mj-lt"/>
                    </a:endParaRPr>
                  </a:p>
                </p:txBody>
              </p:sp>
              <p:sp>
                <p:nvSpPr>
                  <p:cNvPr id="92" name="Line 297"/>
                  <p:cNvSpPr>
                    <a:spLocks noChangeShapeType="1"/>
                  </p:cNvSpPr>
                  <p:nvPr/>
                </p:nvSpPr>
                <p:spPr bwMode="auto">
                  <a:xfrm flipH="1" flipV="1">
                    <a:off x="1558" y="2239"/>
                    <a:ext cx="102" cy="101"/>
                  </a:xfrm>
                  <a:prstGeom prst="line">
                    <a:avLst/>
                  </a:prstGeom>
                  <a:noFill/>
                  <a:ln w="8001">
                    <a:solidFill>
                      <a:schemeClr val="accent1"/>
                    </a:solidFill>
                    <a:round/>
                    <a:headEnd/>
                    <a:tailEnd/>
                  </a:ln>
                </p:spPr>
                <p:txBody>
                  <a:bodyPr/>
                  <a:lstStyle/>
                  <a:p>
                    <a:endParaRPr lang="en-US">
                      <a:latin typeface="+mj-lt"/>
                    </a:endParaRPr>
                  </a:p>
                </p:txBody>
              </p:sp>
              <p:sp>
                <p:nvSpPr>
                  <p:cNvPr id="93" name="Line 298"/>
                  <p:cNvSpPr>
                    <a:spLocks noChangeShapeType="1"/>
                  </p:cNvSpPr>
                  <p:nvPr/>
                </p:nvSpPr>
                <p:spPr bwMode="auto">
                  <a:xfrm flipH="1" flipV="1">
                    <a:off x="1601" y="2391"/>
                    <a:ext cx="91" cy="88"/>
                  </a:xfrm>
                  <a:prstGeom prst="line">
                    <a:avLst/>
                  </a:prstGeom>
                  <a:noFill/>
                  <a:ln w="8001">
                    <a:solidFill>
                      <a:schemeClr val="accent1"/>
                    </a:solidFill>
                    <a:round/>
                    <a:headEnd/>
                    <a:tailEnd/>
                  </a:ln>
                </p:spPr>
                <p:txBody>
                  <a:bodyPr/>
                  <a:lstStyle/>
                  <a:p>
                    <a:endParaRPr lang="en-US">
                      <a:latin typeface="+mj-lt"/>
                    </a:endParaRPr>
                  </a:p>
                </p:txBody>
              </p:sp>
              <p:sp>
                <p:nvSpPr>
                  <p:cNvPr id="94" name="Line 299"/>
                  <p:cNvSpPr>
                    <a:spLocks noChangeShapeType="1"/>
                  </p:cNvSpPr>
                  <p:nvPr/>
                </p:nvSpPr>
                <p:spPr bwMode="auto">
                  <a:xfrm flipH="1" flipV="1">
                    <a:off x="1445" y="2296"/>
                    <a:ext cx="83" cy="88"/>
                  </a:xfrm>
                  <a:prstGeom prst="line">
                    <a:avLst/>
                  </a:prstGeom>
                  <a:noFill/>
                  <a:ln w="8001">
                    <a:solidFill>
                      <a:schemeClr val="accent1"/>
                    </a:solidFill>
                    <a:round/>
                    <a:headEnd/>
                    <a:tailEnd/>
                  </a:ln>
                </p:spPr>
                <p:txBody>
                  <a:bodyPr/>
                  <a:lstStyle/>
                  <a:p>
                    <a:endParaRPr lang="en-US">
                      <a:latin typeface="+mj-lt"/>
                    </a:endParaRPr>
                  </a:p>
                </p:txBody>
              </p:sp>
            </p:grpSp>
            <p:sp>
              <p:nvSpPr>
                <p:cNvPr id="78" name="Line 300"/>
                <p:cNvSpPr>
                  <a:spLocks noChangeShapeType="1"/>
                </p:cNvSpPr>
                <p:nvPr/>
              </p:nvSpPr>
              <p:spPr bwMode="auto">
                <a:xfrm>
                  <a:off x="1561" y="2138"/>
                  <a:ext cx="0" cy="402"/>
                </a:xfrm>
                <a:prstGeom prst="line">
                  <a:avLst/>
                </a:prstGeom>
                <a:noFill/>
                <a:ln w="9525">
                  <a:solidFill>
                    <a:srgbClr val="404040"/>
                  </a:solidFill>
                  <a:round/>
                  <a:headEnd/>
                  <a:tailEnd/>
                </a:ln>
              </p:spPr>
              <p:txBody>
                <a:bodyPr/>
                <a:lstStyle/>
                <a:p>
                  <a:endParaRPr lang="en-US">
                    <a:latin typeface="+mj-lt"/>
                  </a:endParaRPr>
                </a:p>
              </p:txBody>
            </p:sp>
            <p:sp>
              <p:nvSpPr>
                <p:cNvPr id="79" name="Line 301"/>
                <p:cNvSpPr>
                  <a:spLocks noChangeShapeType="1"/>
                </p:cNvSpPr>
                <p:nvPr/>
              </p:nvSpPr>
              <p:spPr bwMode="auto">
                <a:xfrm>
                  <a:off x="1397" y="2186"/>
                  <a:ext cx="608" cy="20"/>
                </a:xfrm>
                <a:prstGeom prst="line">
                  <a:avLst/>
                </a:prstGeom>
                <a:noFill/>
                <a:ln w="9525">
                  <a:solidFill>
                    <a:srgbClr val="C0C0C0"/>
                  </a:solidFill>
                  <a:round/>
                  <a:headEnd/>
                  <a:tailEnd/>
                </a:ln>
              </p:spPr>
              <p:txBody>
                <a:bodyPr/>
                <a:lstStyle/>
                <a:p>
                  <a:endParaRPr lang="en-US">
                    <a:latin typeface="+mj-lt"/>
                  </a:endParaRPr>
                </a:p>
              </p:txBody>
            </p:sp>
            <p:sp>
              <p:nvSpPr>
                <p:cNvPr id="80" name="Line 302"/>
                <p:cNvSpPr>
                  <a:spLocks noChangeShapeType="1"/>
                </p:cNvSpPr>
                <p:nvPr/>
              </p:nvSpPr>
              <p:spPr bwMode="auto">
                <a:xfrm flipV="1">
                  <a:off x="1401" y="2261"/>
                  <a:ext cx="608" cy="4"/>
                </a:xfrm>
                <a:prstGeom prst="line">
                  <a:avLst/>
                </a:prstGeom>
                <a:noFill/>
                <a:ln w="9525">
                  <a:solidFill>
                    <a:srgbClr val="C0C0C0"/>
                  </a:solidFill>
                  <a:round/>
                  <a:headEnd/>
                  <a:tailEnd/>
                </a:ln>
              </p:spPr>
              <p:txBody>
                <a:bodyPr/>
                <a:lstStyle/>
                <a:p>
                  <a:endParaRPr lang="en-US">
                    <a:latin typeface="+mj-lt"/>
                  </a:endParaRPr>
                </a:p>
              </p:txBody>
            </p:sp>
            <p:sp>
              <p:nvSpPr>
                <p:cNvPr id="81" name="Line 303"/>
                <p:cNvSpPr>
                  <a:spLocks noChangeShapeType="1"/>
                </p:cNvSpPr>
                <p:nvPr/>
              </p:nvSpPr>
              <p:spPr bwMode="auto">
                <a:xfrm flipV="1">
                  <a:off x="1405" y="2321"/>
                  <a:ext cx="600" cy="32"/>
                </a:xfrm>
                <a:prstGeom prst="line">
                  <a:avLst/>
                </a:prstGeom>
                <a:noFill/>
                <a:ln w="9525">
                  <a:solidFill>
                    <a:srgbClr val="C0C0C0"/>
                  </a:solidFill>
                  <a:round/>
                  <a:headEnd/>
                  <a:tailEnd/>
                </a:ln>
              </p:spPr>
              <p:txBody>
                <a:bodyPr/>
                <a:lstStyle/>
                <a:p>
                  <a:endParaRPr lang="en-US">
                    <a:latin typeface="+mj-lt"/>
                  </a:endParaRPr>
                </a:p>
              </p:txBody>
            </p:sp>
            <p:sp>
              <p:nvSpPr>
                <p:cNvPr id="82" name="Line 304"/>
                <p:cNvSpPr>
                  <a:spLocks noChangeShapeType="1"/>
                </p:cNvSpPr>
                <p:nvPr/>
              </p:nvSpPr>
              <p:spPr bwMode="auto">
                <a:xfrm flipV="1">
                  <a:off x="1401" y="2425"/>
                  <a:ext cx="612" cy="75"/>
                </a:xfrm>
                <a:prstGeom prst="line">
                  <a:avLst/>
                </a:prstGeom>
                <a:noFill/>
                <a:ln w="9525">
                  <a:solidFill>
                    <a:srgbClr val="C0C0C0"/>
                  </a:solidFill>
                  <a:round/>
                  <a:headEnd/>
                  <a:tailEnd/>
                </a:ln>
              </p:spPr>
              <p:txBody>
                <a:bodyPr/>
                <a:lstStyle/>
                <a:p>
                  <a:endParaRPr lang="en-US">
                    <a:latin typeface="+mj-lt"/>
                  </a:endParaRPr>
                </a:p>
              </p:txBody>
            </p:sp>
            <p:sp>
              <p:nvSpPr>
                <p:cNvPr id="83" name="Line 305"/>
                <p:cNvSpPr>
                  <a:spLocks noChangeShapeType="1"/>
                </p:cNvSpPr>
                <p:nvPr/>
              </p:nvSpPr>
              <p:spPr bwMode="auto">
                <a:xfrm flipV="1">
                  <a:off x="1405" y="2373"/>
                  <a:ext cx="608" cy="56"/>
                </a:xfrm>
                <a:prstGeom prst="line">
                  <a:avLst/>
                </a:prstGeom>
                <a:noFill/>
                <a:ln w="9525">
                  <a:solidFill>
                    <a:srgbClr val="C0C0C0"/>
                  </a:solidFill>
                  <a:round/>
                  <a:headEnd/>
                  <a:tailEnd/>
                </a:ln>
              </p:spPr>
              <p:txBody>
                <a:bodyPr/>
                <a:lstStyle/>
                <a:p>
                  <a:endParaRPr lang="en-US">
                    <a:latin typeface="+mj-lt"/>
                  </a:endParaRPr>
                </a:p>
              </p:txBody>
            </p:sp>
          </p:grpSp>
        </p:grpSp>
      </p:grpSp>
      <p:cxnSp>
        <p:nvCxnSpPr>
          <p:cNvPr id="161" name="Straight Arrow Connector 160"/>
          <p:cNvCxnSpPr>
            <a:stCxn id="5141" idx="2"/>
            <a:endCxn id="5135" idx="0"/>
          </p:cNvCxnSpPr>
          <p:nvPr/>
        </p:nvCxnSpPr>
        <p:spPr>
          <a:xfrm rot="16200000" flipH="1">
            <a:off x="5825848" y="4348653"/>
            <a:ext cx="249734" cy="1528"/>
          </a:xfrm>
          <a:prstGeom prst="straightConnector1">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66" name="Straight Arrow Connector 165"/>
          <p:cNvCxnSpPr>
            <a:stCxn id="5152" idx="3"/>
            <a:endCxn id="5148" idx="1"/>
          </p:cNvCxnSpPr>
          <p:nvPr/>
        </p:nvCxnSpPr>
        <p:spPr>
          <a:xfrm>
            <a:off x="4964113" y="2065503"/>
            <a:ext cx="493712" cy="1452"/>
          </a:xfrm>
          <a:prstGeom prst="straightConnector1">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75" name="Straight Arrow Connector 174"/>
          <p:cNvCxnSpPr>
            <a:endCxn id="5152" idx="1"/>
          </p:cNvCxnSpPr>
          <p:nvPr/>
        </p:nvCxnSpPr>
        <p:spPr>
          <a:xfrm flipV="1">
            <a:off x="2923647" y="2065503"/>
            <a:ext cx="518053" cy="1474"/>
          </a:xfrm>
          <a:prstGeom prst="straightConnector1">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78" name="Straight Arrow Connector 177"/>
          <p:cNvCxnSpPr>
            <a:stCxn id="5138" idx="2"/>
            <a:endCxn id="5155" idx="3"/>
          </p:cNvCxnSpPr>
          <p:nvPr/>
        </p:nvCxnSpPr>
        <p:spPr>
          <a:xfrm rot="5400000">
            <a:off x="5267934" y="2915207"/>
            <a:ext cx="1372925" cy="3991610"/>
          </a:xfrm>
          <a:prstGeom prst="bentConnector2">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525</TotalTime>
  <Words>470</Words>
  <Application>Microsoft PowerPoint 7.0</Application>
  <PresentationFormat>On-screen Show (4:3)</PresentationFormat>
  <Paragraphs>113</Paragraphs>
  <Slides>12</Slides>
  <Notes>12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14" baseType="lpstr">
      <vt:lpstr>QAD 2010 Template</vt:lpstr>
      <vt:lpstr>Clip</vt:lpstr>
      <vt:lpstr>Supplier Schedules</vt:lpstr>
      <vt:lpstr>Slide 2</vt:lpstr>
      <vt:lpstr>Facilities</vt:lpstr>
      <vt:lpstr>Course Overview</vt:lpstr>
      <vt:lpstr>Supplier Schedules</vt:lpstr>
      <vt:lpstr>Scheduled Order</vt:lpstr>
      <vt:lpstr>Key Events</vt:lpstr>
      <vt:lpstr>Terminology</vt:lpstr>
      <vt:lpstr>Outgoing Process Flow</vt:lpstr>
      <vt:lpstr>Incoming Process Flow</vt:lpstr>
      <vt:lpstr>Course Objectives</vt:lpstr>
      <vt:lpstr>Course Overview</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njm</cp:lastModifiedBy>
  <cp:revision>105</cp:revision>
  <dcterms:created xsi:type="dcterms:W3CDTF">2000-12-07T01:08:11Z</dcterms:created>
  <dcterms:modified xsi:type="dcterms:W3CDTF">2011-01-05T16:12:59Z</dcterms:modified>
</cp:coreProperties>
</file>