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62" r:id="rId1"/>
  </p:sldMasterIdLst>
  <p:notesMasterIdLst>
    <p:notesMasterId r:id="rId18"/>
  </p:notesMasterIdLst>
  <p:handoutMasterIdLst>
    <p:handoutMasterId r:id="rId19"/>
  </p:handoutMasterIdLst>
  <p:sldIdLst>
    <p:sldId id="320" r:id="rId2"/>
    <p:sldId id="321" r:id="rId3"/>
    <p:sldId id="329" r:id="rId4"/>
    <p:sldId id="322" r:id="rId5"/>
    <p:sldId id="323" r:id="rId6"/>
    <p:sldId id="330" r:id="rId7"/>
    <p:sldId id="324" r:id="rId8"/>
    <p:sldId id="331" r:id="rId9"/>
    <p:sldId id="325" r:id="rId10"/>
    <p:sldId id="326" r:id="rId11"/>
    <p:sldId id="327" r:id="rId12"/>
    <p:sldId id="332" r:id="rId13"/>
    <p:sldId id="333" r:id="rId14"/>
    <p:sldId id="334" r:id="rId15"/>
    <p:sldId id="335" r:id="rId16"/>
    <p:sldId id="328" r:id="rId17"/>
  </p:sldIdLst>
  <p:sldSz cx="9144000" cy="6858000" type="screen4x3"/>
  <p:notesSz cx="6858000" cy="9144000"/>
  <p:embeddedFontLst>
    <p:embeddedFont>
      <p:font typeface="Century Gothic" pitchFamily="34" charset="0"/>
      <p:regular r:id="rId20"/>
      <p:bold r:id="rId21"/>
      <p:italic r:id="rId22"/>
      <p:boldItalic r:id="rId23"/>
    </p:embeddedFont>
    <p:embeddedFont>
      <p:font typeface="Tahoma" pitchFamily="34" charset="0"/>
      <p:regular r:id="rId24"/>
      <p:bold r:id="rId2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99FF"/>
    <a:srgbClr val="FF0000"/>
    <a:srgbClr val="00CCFF"/>
    <a:srgbClr val="C0C0C0"/>
    <a:srgbClr val="808080"/>
    <a:srgbClr val="6600CC"/>
    <a:srgbClr val="00CC99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EA5F63F-8B80-4058-BB8C-531E99BA86A6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4DFA401-B728-4CCD-8047-0C13F714A1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3DD5927-55C7-4096-B72C-0EF6CF89573D}" type="datetime1">
              <a:rPr lang="en-US"/>
              <a:pPr/>
              <a:t>1/24/2011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862E88F-DA43-4C2E-A10A-937A8D895E1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2008-CS-SPPR-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Unconfirm Shipper</a:t>
            </a:r>
          </a:p>
          <a:p>
            <a:r>
              <a:rPr lang="en-US"/>
              <a:t>Cumulative Totals</a:t>
            </a:r>
          </a:p>
          <a:p>
            <a:r>
              <a:rPr lang="en-US"/>
              <a:t>Retrobilling</a:t>
            </a: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 Processes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Retrobilling</a:t>
            </a:r>
          </a:p>
        </p:txBody>
      </p:sp>
      <p:sp>
        <p:nvSpPr>
          <p:cNvPr id="6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CS-SPPR-100</a:t>
            </a:r>
            <a:endParaRPr lang="en-US"/>
          </a:p>
        </p:txBody>
      </p:sp>
      <p:grpSp>
        <p:nvGrpSpPr>
          <p:cNvPr id="99333" name="Group 5"/>
          <p:cNvGrpSpPr>
            <a:grpSpLocks/>
          </p:cNvGrpSpPr>
          <p:nvPr/>
        </p:nvGrpSpPr>
        <p:grpSpPr bwMode="auto">
          <a:xfrm>
            <a:off x="5357813" y="3466984"/>
            <a:ext cx="885825" cy="304800"/>
            <a:chOff x="3375" y="2386"/>
            <a:chExt cx="558" cy="192"/>
          </a:xfrm>
          <a:effectLst/>
        </p:grpSpPr>
        <p:sp>
          <p:nvSpPr>
            <p:cNvPr id="99334" name="Rectangle 6"/>
            <p:cNvSpPr>
              <a:spLocks noChangeArrowheads="1"/>
            </p:cNvSpPr>
            <p:nvPr/>
          </p:nvSpPr>
          <p:spPr bwMode="auto">
            <a:xfrm>
              <a:off x="3754" y="2386"/>
              <a:ext cx="179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chemeClr val="tx2"/>
                  </a:solidFill>
                  <a:latin typeface="+mj-lt"/>
                </a:rPr>
                <a:t>3</a:t>
              </a:r>
              <a:endParaRPr kumimoji="1" lang="en-US" sz="1400" b="1">
                <a:latin typeface="+mj-lt"/>
              </a:endParaRPr>
            </a:p>
          </p:txBody>
        </p:sp>
        <p:sp>
          <p:nvSpPr>
            <p:cNvPr id="99335" name="Rectangle 7"/>
            <p:cNvSpPr>
              <a:spLocks noChangeArrowheads="1"/>
            </p:cNvSpPr>
            <p:nvPr/>
          </p:nvSpPr>
          <p:spPr bwMode="auto">
            <a:xfrm>
              <a:off x="3375" y="2386"/>
              <a:ext cx="40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chemeClr val="tx2"/>
                  </a:solidFill>
                  <a:latin typeface="+mj-lt"/>
                </a:rPr>
                <a:t>$9.50</a:t>
              </a:r>
            </a:p>
          </p:txBody>
        </p:sp>
      </p:grpSp>
      <p:grpSp>
        <p:nvGrpSpPr>
          <p:cNvPr id="99336" name="Group 8"/>
          <p:cNvGrpSpPr>
            <a:grpSpLocks/>
          </p:cNvGrpSpPr>
          <p:nvPr/>
        </p:nvGrpSpPr>
        <p:grpSpPr bwMode="auto">
          <a:xfrm>
            <a:off x="3908425" y="2841509"/>
            <a:ext cx="3843338" cy="577850"/>
            <a:chOff x="2462" y="1992"/>
            <a:chExt cx="2421" cy="364"/>
          </a:xfrm>
          <a:effectLst/>
        </p:grpSpPr>
        <p:sp>
          <p:nvSpPr>
            <p:cNvPr id="99337" name="Rectangle 9"/>
            <p:cNvSpPr>
              <a:spLocks noChangeArrowheads="1"/>
            </p:cNvSpPr>
            <p:nvPr/>
          </p:nvSpPr>
          <p:spPr bwMode="auto">
            <a:xfrm>
              <a:off x="4078" y="1992"/>
              <a:ext cx="805" cy="3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chemeClr val="tx2"/>
                  </a:solidFill>
                  <a:latin typeface="+mj-lt"/>
                </a:rPr>
                <a:t>Retrobill 1</a:t>
              </a:r>
            </a:p>
            <a:p>
              <a:pPr algn="l"/>
              <a:endParaRPr kumimoji="1" lang="en-US" sz="1600" b="1">
                <a:latin typeface="+mj-lt"/>
              </a:endParaRPr>
            </a:p>
          </p:txBody>
        </p:sp>
        <p:grpSp>
          <p:nvGrpSpPr>
            <p:cNvPr id="99338" name="Group 10"/>
            <p:cNvGrpSpPr>
              <a:grpSpLocks/>
            </p:cNvGrpSpPr>
            <p:nvPr/>
          </p:nvGrpSpPr>
          <p:grpSpPr bwMode="auto">
            <a:xfrm>
              <a:off x="2462" y="1997"/>
              <a:ext cx="1509" cy="192"/>
              <a:chOff x="2462" y="1997"/>
              <a:chExt cx="1509" cy="192"/>
            </a:xfrm>
          </p:grpSpPr>
          <p:sp>
            <p:nvSpPr>
              <p:cNvPr id="99339" name="Line 11"/>
              <p:cNvSpPr>
                <a:spLocks noChangeShapeType="1"/>
              </p:cNvSpPr>
              <p:nvPr/>
            </p:nvSpPr>
            <p:spPr bwMode="auto">
              <a:xfrm>
                <a:off x="2471" y="2006"/>
                <a:ext cx="15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99340" name="Group 12"/>
              <p:cNvGrpSpPr>
                <a:grpSpLocks/>
              </p:cNvGrpSpPr>
              <p:nvPr/>
            </p:nvGrpSpPr>
            <p:grpSpPr bwMode="auto">
              <a:xfrm>
                <a:off x="2462" y="1997"/>
                <a:ext cx="1499" cy="192"/>
                <a:chOff x="2462" y="1997"/>
                <a:chExt cx="1499" cy="192"/>
              </a:xfrm>
            </p:grpSpPr>
            <p:sp>
              <p:nvSpPr>
                <p:cNvPr id="99341" name="Rectangle 13"/>
                <p:cNvSpPr>
                  <a:spLocks noChangeArrowheads="1"/>
                </p:cNvSpPr>
                <p:nvPr/>
              </p:nvSpPr>
              <p:spPr bwMode="auto">
                <a:xfrm>
                  <a:off x="2466" y="2010"/>
                  <a:ext cx="1495" cy="151"/>
                </a:xfrm>
                <a:prstGeom prst="rect">
                  <a:avLst/>
                </a:prstGeom>
                <a:solidFill>
                  <a:schemeClr val="hlink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9342" name="Rectangle 14"/>
                <p:cNvSpPr>
                  <a:spLocks noChangeArrowheads="1"/>
                </p:cNvSpPr>
                <p:nvPr/>
              </p:nvSpPr>
              <p:spPr bwMode="auto">
                <a:xfrm>
                  <a:off x="2462" y="1997"/>
                  <a:ext cx="500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solidFill>
                        <a:srgbClr val="FF0000"/>
                      </a:solidFill>
                      <a:latin typeface="+mj-lt"/>
                    </a:rPr>
                    <a:t>+ $0.75</a:t>
                  </a:r>
                  <a:endParaRPr kumimoji="1" lang="en-US" sz="14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sp>
            <p:nvSpPr>
              <p:cNvPr id="99343" name="Line 15"/>
              <p:cNvSpPr>
                <a:spLocks noChangeShapeType="1"/>
              </p:cNvSpPr>
              <p:nvPr/>
            </p:nvSpPr>
            <p:spPr bwMode="auto">
              <a:xfrm>
                <a:off x="2462" y="2006"/>
                <a:ext cx="0" cy="1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99344" name="Rectangle 16"/>
          <p:cNvSpPr>
            <a:spLocks noChangeArrowheads="1"/>
          </p:cNvSpPr>
          <p:nvPr/>
        </p:nvSpPr>
        <p:spPr bwMode="auto">
          <a:xfrm>
            <a:off x="2825750" y="2879609"/>
            <a:ext cx="737382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400" b="1">
                <a:solidFill>
                  <a:schemeClr val="tx2"/>
                </a:solidFill>
                <a:latin typeface="+mj-lt"/>
              </a:rPr>
              <a:t>$10.25</a:t>
            </a:r>
          </a:p>
        </p:txBody>
      </p:sp>
      <p:grpSp>
        <p:nvGrpSpPr>
          <p:cNvPr id="99345" name="Group 17"/>
          <p:cNvGrpSpPr>
            <a:grpSpLocks/>
          </p:cNvGrpSpPr>
          <p:nvPr/>
        </p:nvGrpSpPr>
        <p:grpSpPr bwMode="auto">
          <a:xfrm>
            <a:off x="3579813" y="2589097"/>
            <a:ext cx="736600" cy="815975"/>
            <a:chOff x="2255" y="1833"/>
            <a:chExt cx="464" cy="514"/>
          </a:xfrm>
          <a:effectLst/>
        </p:grpSpPr>
        <p:sp>
          <p:nvSpPr>
            <p:cNvPr id="99346" name="Rectangle 18"/>
            <p:cNvSpPr>
              <a:spLocks noChangeArrowheads="1"/>
            </p:cNvSpPr>
            <p:nvPr/>
          </p:nvSpPr>
          <p:spPr bwMode="auto">
            <a:xfrm>
              <a:off x="2386" y="2155"/>
              <a:ext cx="179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chemeClr val="tx2"/>
                  </a:solidFill>
                  <a:latin typeface="+mj-lt"/>
                </a:rPr>
                <a:t>1</a:t>
              </a:r>
              <a:endParaRPr kumimoji="1" lang="en-US" sz="1400" b="1">
                <a:latin typeface="+mj-lt"/>
              </a:endParaRPr>
            </a:p>
          </p:txBody>
        </p:sp>
        <p:sp>
          <p:nvSpPr>
            <p:cNvPr id="99347" name="Rectangle 19"/>
            <p:cNvSpPr>
              <a:spLocks noChangeArrowheads="1"/>
            </p:cNvSpPr>
            <p:nvPr/>
          </p:nvSpPr>
          <p:spPr bwMode="auto">
            <a:xfrm>
              <a:off x="2255" y="1833"/>
              <a:ext cx="464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chemeClr val="tx2"/>
                  </a:solidFill>
                  <a:latin typeface="+mj-lt"/>
                </a:rPr>
                <a:t>$11.00</a:t>
              </a:r>
            </a:p>
          </p:txBody>
        </p:sp>
      </p:grpSp>
      <p:grpSp>
        <p:nvGrpSpPr>
          <p:cNvPr id="99348" name="Group 20"/>
          <p:cNvGrpSpPr>
            <a:grpSpLocks/>
          </p:cNvGrpSpPr>
          <p:nvPr/>
        </p:nvGrpSpPr>
        <p:grpSpPr bwMode="auto">
          <a:xfrm>
            <a:off x="4479925" y="2162059"/>
            <a:ext cx="736600" cy="1243013"/>
            <a:chOff x="2822" y="1564"/>
            <a:chExt cx="464" cy="783"/>
          </a:xfrm>
          <a:effectLst/>
        </p:grpSpPr>
        <p:sp>
          <p:nvSpPr>
            <p:cNvPr id="99349" name="Rectangle 21"/>
            <p:cNvSpPr>
              <a:spLocks noChangeArrowheads="1"/>
            </p:cNvSpPr>
            <p:nvPr/>
          </p:nvSpPr>
          <p:spPr bwMode="auto">
            <a:xfrm>
              <a:off x="2914" y="2155"/>
              <a:ext cx="179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chemeClr val="tx2"/>
                  </a:solidFill>
                  <a:latin typeface="+mj-lt"/>
                </a:rPr>
                <a:t>2</a:t>
              </a:r>
              <a:endParaRPr kumimoji="1" lang="en-US" sz="1400" b="1">
                <a:latin typeface="+mj-lt"/>
              </a:endParaRPr>
            </a:p>
          </p:txBody>
        </p:sp>
        <p:sp>
          <p:nvSpPr>
            <p:cNvPr id="99350" name="Rectangle 22"/>
            <p:cNvSpPr>
              <a:spLocks noChangeArrowheads="1"/>
            </p:cNvSpPr>
            <p:nvPr/>
          </p:nvSpPr>
          <p:spPr bwMode="auto">
            <a:xfrm>
              <a:off x="2822" y="1564"/>
              <a:ext cx="464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>
                  <a:solidFill>
                    <a:schemeClr val="tx2"/>
                  </a:solidFill>
                  <a:latin typeface="+mj-lt"/>
                </a:rPr>
                <a:t>$11.95</a:t>
              </a:r>
            </a:p>
          </p:txBody>
        </p:sp>
      </p:grpSp>
      <p:sp>
        <p:nvSpPr>
          <p:cNvPr id="99352" name="Rectangle 24"/>
          <p:cNvSpPr>
            <a:spLocks noChangeArrowheads="1"/>
          </p:cNvSpPr>
          <p:nvPr/>
        </p:nvSpPr>
        <p:spPr bwMode="auto">
          <a:xfrm>
            <a:off x="2300288" y="985722"/>
            <a:ext cx="4221162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800" b="1">
                <a:solidFill>
                  <a:schemeClr val="tx2"/>
                </a:solidFill>
                <a:latin typeface="+mj-lt"/>
              </a:rPr>
              <a:t>Item price showing changes due to</a:t>
            </a:r>
          </a:p>
          <a:p>
            <a:pPr algn="l" eaLnBrk="0" hangingPunct="0"/>
            <a:r>
              <a:rPr kumimoji="1" lang="en-US" sz="1800" b="1">
                <a:solidFill>
                  <a:schemeClr val="tx2"/>
                </a:solidFill>
                <a:latin typeface="+mj-lt"/>
              </a:rPr>
              <a:t>commodity price changes</a:t>
            </a:r>
            <a:endParaRPr kumimoji="1" lang="en-US" sz="1800" b="1">
              <a:latin typeface="+mj-lt"/>
            </a:endParaRPr>
          </a:p>
        </p:txBody>
      </p:sp>
      <p:grpSp>
        <p:nvGrpSpPr>
          <p:cNvPr id="99354" name="Group 26"/>
          <p:cNvGrpSpPr>
            <a:grpSpLocks/>
          </p:cNvGrpSpPr>
          <p:nvPr/>
        </p:nvGrpSpPr>
        <p:grpSpPr bwMode="auto">
          <a:xfrm>
            <a:off x="857250" y="2574809"/>
            <a:ext cx="1901825" cy="912813"/>
            <a:chOff x="540" y="1824"/>
            <a:chExt cx="1198" cy="575"/>
          </a:xfrm>
        </p:grpSpPr>
        <p:sp>
          <p:nvSpPr>
            <p:cNvPr id="99355" name="Rectangle 27"/>
            <p:cNvSpPr>
              <a:spLocks noChangeArrowheads="1"/>
            </p:cNvSpPr>
            <p:nvPr/>
          </p:nvSpPr>
          <p:spPr bwMode="auto">
            <a:xfrm>
              <a:off x="540" y="1824"/>
              <a:ext cx="685" cy="5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solidFill>
                    <a:schemeClr val="tx2"/>
                  </a:solidFill>
                  <a:latin typeface="+mj-lt"/>
                </a:rPr>
                <a:t>Original</a:t>
              </a:r>
            </a:p>
            <a:p>
              <a:pPr algn="l" eaLnBrk="0" hangingPunct="0"/>
              <a:r>
                <a:rPr kumimoji="1" lang="en-US" sz="1800" b="1">
                  <a:solidFill>
                    <a:schemeClr val="tx2"/>
                  </a:solidFill>
                  <a:latin typeface="+mj-lt"/>
                </a:rPr>
                <a:t>invoice</a:t>
              </a:r>
            </a:p>
            <a:p>
              <a:pPr algn="l" eaLnBrk="0" hangingPunct="0"/>
              <a:r>
                <a:rPr kumimoji="1" lang="en-US" sz="1800" b="1">
                  <a:solidFill>
                    <a:schemeClr val="tx2"/>
                  </a:solidFill>
                  <a:latin typeface="+mj-lt"/>
                </a:rPr>
                <a:t>price</a:t>
              </a:r>
              <a:endParaRPr kumimoji="1" lang="en-US" sz="1800" b="1">
                <a:latin typeface="+mj-lt"/>
              </a:endParaRPr>
            </a:p>
          </p:txBody>
        </p:sp>
        <p:sp>
          <p:nvSpPr>
            <p:cNvPr id="99356" name="Line 28"/>
            <p:cNvSpPr>
              <a:spLocks noChangeShapeType="1"/>
            </p:cNvSpPr>
            <p:nvPr/>
          </p:nvSpPr>
          <p:spPr bwMode="auto">
            <a:xfrm>
              <a:off x="1180" y="2123"/>
              <a:ext cx="55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99357" name="Group 29"/>
          <p:cNvGrpSpPr>
            <a:grpSpLocks/>
          </p:cNvGrpSpPr>
          <p:nvPr/>
        </p:nvGrpSpPr>
        <p:grpSpPr bwMode="auto">
          <a:xfrm>
            <a:off x="2081213" y="1884247"/>
            <a:ext cx="4457700" cy="2428875"/>
            <a:chOff x="1311" y="1389"/>
            <a:chExt cx="2808" cy="1530"/>
          </a:xfrm>
        </p:grpSpPr>
        <p:grpSp>
          <p:nvGrpSpPr>
            <p:cNvPr id="99358" name="Group 30"/>
            <p:cNvGrpSpPr>
              <a:grpSpLocks/>
            </p:cNvGrpSpPr>
            <p:nvPr/>
          </p:nvGrpSpPr>
          <p:grpSpPr bwMode="auto">
            <a:xfrm>
              <a:off x="1311" y="1509"/>
              <a:ext cx="464" cy="1147"/>
              <a:chOff x="1311" y="1509"/>
              <a:chExt cx="464" cy="1147"/>
            </a:xfrm>
          </p:grpSpPr>
          <p:sp>
            <p:nvSpPr>
              <p:cNvPr id="99359" name="Rectangle 31"/>
              <p:cNvSpPr>
                <a:spLocks noChangeArrowheads="1"/>
              </p:cNvSpPr>
              <p:nvPr/>
            </p:nvSpPr>
            <p:spPr bwMode="auto">
              <a:xfrm>
                <a:off x="1311" y="1509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>
                    <a:latin typeface="+mj-lt"/>
                  </a:rPr>
                  <a:t>$12.00</a:t>
                </a:r>
              </a:p>
            </p:txBody>
          </p:sp>
          <p:sp>
            <p:nvSpPr>
              <p:cNvPr id="99360" name="Rectangle 32"/>
              <p:cNvSpPr>
                <a:spLocks noChangeArrowheads="1"/>
              </p:cNvSpPr>
              <p:nvPr/>
            </p:nvSpPr>
            <p:spPr bwMode="auto">
              <a:xfrm>
                <a:off x="1311" y="1821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>
                    <a:latin typeface="+mj-lt"/>
                  </a:rPr>
                  <a:t>$11.00</a:t>
                </a:r>
              </a:p>
            </p:txBody>
          </p:sp>
          <p:sp>
            <p:nvSpPr>
              <p:cNvPr id="99361" name="Rectangle 33"/>
              <p:cNvSpPr>
                <a:spLocks noChangeArrowheads="1"/>
              </p:cNvSpPr>
              <p:nvPr/>
            </p:nvSpPr>
            <p:spPr bwMode="auto">
              <a:xfrm>
                <a:off x="1311" y="2186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>
                    <a:latin typeface="+mj-lt"/>
                  </a:rPr>
                  <a:t>$10.00</a:t>
                </a:r>
              </a:p>
            </p:txBody>
          </p:sp>
          <p:sp>
            <p:nvSpPr>
              <p:cNvPr id="99362" name="Rectangle 34"/>
              <p:cNvSpPr>
                <a:spLocks noChangeArrowheads="1"/>
              </p:cNvSpPr>
              <p:nvPr/>
            </p:nvSpPr>
            <p:spPr bwMode="auto">
              <a:xfrm>
                <a:off x="1311" y="2464"/>
                <a:ext cx="432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>
                    <a:latin typeface="+mj-lt"/>
                  </a:rPr>
                  <a:t>$ 9.00</a:t>
                </a:r>
              </a:p>
            </p:txBody>
          </p:sp>
        </p:grpSp>
        <p:sp>
          <p:nvSpPr>
            <p:cNvPr id="99363" name="Line 35"/>
            <p:cNvSpPr>
              <a:spLocks noChangeShapeType="1"/>
            </p:cNvSpPr>
            <p:nvPr/>
          </p:nvSpPr>
          <p:spPr bwMode="auto">
            <a:xfrm>
              <a:off x="1718" y="2569"/>
              <a:ext cx="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64" name="Line 36"/>
            <p:cNvSpPr>
              <a:spLocks noChangeShapeType="1"/>
            </p:cNvSpPr>
            <p:nvPr/>
          </p:nvSpPr>
          <p:spPr bwMode="auto">
            <a:xfrm>
              <a:off x="1721" y="1930"/>
              <a:ext cx="6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65" name="Line 37"/>
            <p:cNvSpPr>
              <a:spLocks noChangeShapeType="1"/>
            </p:cNvSpPr>
            <p:nvPr/>
          </p:nvSpPr>
          <p:spPr bwMode="auto">
            <a:xfrm>
              <a:off x="1717" y="1618"/>
              <a:ext cx="6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66" name="Rectangle 38"/>
            <p:cNvSpPr>
              <a:spLocks noChangeArrowheads="1"/>
            </p:cNvSpPr>
            <p:nvPr/>
          </p:nvSpPr>
          <p:spPr bwMode="auto">
            <a:xfrm>
              <a:off x="1622" y="2746"/>
              <a:ext cx="37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200" b="1">
                  <a:latin typeface="+mj-lt"/>
                </a:rPr>
                <a:t>01/03</a:t>
              </a:r>
            </a:p>
          </p:txBody>
        </p:sp>
        <p:sp>
          <p:nvSpPr>
            <p:cNvPr id="99367" name="Rectangle 39"/>
            <p:cNvSpPr>
              <a:spLocks noChangeArrowheads="1"/>
            </p:cNvSpPr>
            <p:nvPr/>
          </p:nvSpPr>
          <p:spPr bwMode="auto">
            <a:xfrm>
              <a:off x="2223" y="2746"/>
              <a:ext cx="37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200" b="1">
                  <a:latin typeface="+mj-lt"/>
                </a:rPr>
                <a:t>02/07</a:t>
              </a:r>
            </a:p>
          </p:txBody>
        </p:sp>
        <p:sp>
          <p:nvSpPr>
            <p:cNvPr id="99368" name="Rectangle 40"/>
            <p:cNvSpPr>
              <a:spLocks noChangeArrowheads="1"/>
            </p:cNvSpPr>
            <p:nvPr/>
          </p:nvSpPr>
          <p:spPr bwMode="auto">
            <a:xfrm>
              <a:off x="2751" y="2746"/>
              <a:ext cx="37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200" b="1">
                  <a:latin typeface="+mj-lt"/>
                </a:rPr>
                <a:t>02/19</a:t>
              </a:r>
            </a:p>
          </p:txBody>
        </p:sp>
        <p:sp>
          <p:nvSpPr>
            <p:cNvPr id="99369" name="Rectangle 41"/>
            <p:cNvSpPr>
              <a:spLocks noChangeArrowheads="1"/>
            </p:cNvSpPr>
            <p:nvPr/>
          </p:nvSpPr>
          <p:spPr bwMode="auto">
            <a:xfrm>
              <a:off x="3352" y="2745"/>
              <a:ext cx="37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200" b="1">
                  <a:latin typeface="+mj-lt"/>
                </a:rPr>
                <a:t>03/12</a:t>
              </a:r>
            </a:p>
          </p:txBody>
        </p:sp>
        <p:sp>
          <p:nvSpPr>
            <p:cNvPr id="99370" name="Rectangle 42"/>
            <p:cNvSpPr>
              <a:spLocks noChangeArrowheads="1"/>
            </p:cNvSpPr>
            <p:nvPr/>
          </p:nvSpPr>
          <p:spPr bwMode="auto">
            <a:xfrm>
              <a:off x="3741" y="2745"/>
              <a:ext cx="37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200" b="1">
                  <a:latin typeface="+mj-lt"/>
                </a:rPr>
                <a:t>03/22</a:t>
              </a:r>
            </a:p>
          </p:txBody>
        </p:sp>
        <p:sp>
          <p:nvSpPr>
            <p:cNvPr id="99371" name="Line 43"/>
            <p:cNvSpPr>
              <a:spLocks noChangeShapeType="1"/>
            </p:cNvSpPr>
            <p:nvPr/>
          </p:nvSpPr>
          <p:spPr bwMode="auto">
            <a:xfrm>
              <a:off x="1800" y="1397"/>
              <a:ext cx="0" cy="13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72" name="Line 44"/>
            <p:cNvSpPr>
              <a:spLocks noChangeShapeType="1"/>
            </p:cNvSpPr>
            <p:nvPr/>
          </p:nvSpPr>
          <p:spPr bwMode="auto">
            <a:xfrm>
              <a:off x="1804" y="2730"/>
              <a:ext cx="229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73" name="Line 45"/>
            <p:cNvSpPr>
              <a:spLocks noChangeShapeType="1"/>
            </p:cNvSpPr>
            <p:nvPr/>
          </p:nvSpPr>
          <p:spPr bwMode="auto">
            <a:xfrm flipV="1">
              <a:off x="3979" y="1389"/>
              <a:ext cx="0" cy="134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74" name="Line 46"/>
            <p:cNvSpPr>
              <a:spLocks noChangeShapeType="1"/>
            </p:cNvSpPr>
            <p:nvPr/>
          </p:nvSpPr>
          <p:spPr bwMode="auto">
            <a:xfrm>
              <a:off x="1804" y="2170"/>
              <a:ext cx="21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75" name="Line 47"/>
            <p:cNvSpPr>
              <a:spLocks noChangeShapeType="1"/>
            </p:cNvSpPr>
            <p:nvPr/>
          </p:nvSpPr>
          <p:spPr bwMode="auto">
            <a:xfrm>
              <a:off x="1721" y="2281"/>
              <a:ext cx="6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99376" name="Rectangle 48"/>
          <p:cNvSpPr>
            <a:spLocks noChangeArrowheads="1"/>
          </p:cNvSpPr>
          <p:nvPr/>
        </p:nvSpPr>
        <p:spPr bwMode="auto">
          <a:xfrm>
            <a:off x="79375" y="4412630"/>
            <a:ext cx="8969375" cy="17517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kumimoji="1" lang="en-US" sz="1800" dirty="0">
                <a:latin typeface="+mj-lt"/>
              </a:rPr>
              <a:t>Retrobill 1 for all invoices 02/07 through 03/22 = $ +0.75 per item.</a:t>
            </a:r>
          </a:p>
          <a:p>
            <a:pPr algn="l" eaLnBrk="0" hangingPunct="0"/>
            <a:r>
              <a:rPr kumimoji="1" lang="en-US" sz="1800" dirty="0">
                <a:latin typeface="+mj-lt"/>
              </a:rPr>
              <a:t>Retrobill 2 for all invoices 02/19 through 03/22 = $ +0.95 per item.</a:t>
            </a:r>
          </a:p>
          <a:p>
            <a:pPr algn="l" eaLnBrk="0" hangingPunct="0"/>
            <a:r>
              <a:rPr kumimoji="1" lang="en-US" sz="1800" dirty="0">
                <a:latin typeface="+mj-lt"/>
              </a:rPr>
              <a:t>Retrobill 3 for all invoices 03/12 through 03/22 = $  –2.45 per item.</a:t>
            </a:r>
          </a:p>
          <a:p>
            <a:pPr algn="l" eaLnBrk="0" hangingPunct="0"/>
            <a:endParaRPr kumimoji="1" lang="en-US" sz="1800" dirty="0">
              <a:latin typeface="+mj-lt"/>
            </a:endParaRPr>
          </a:p>
          <a:p>
            <a:pPr algn="l" eaLnBrk="0" hangingPunct="0"/>
            <a:r>
              <a:rPr kumimoji="1" lang="en-US" sz="1800" dirty="0">
                <a:latin typeface="+mj-lt"/>
              </a:rPr>
              <a:t> (The sum of the invoice price changes for a retrobill goes to a debit or credit memo.)</a:t>
            </a:r>
            <a:endParaRPr kumimoji="1" lang="en-US" sz="1800" dirty="0">
              <a:solidFill>
                <a:srgbClr val="3366FF"/>
              </a:solidFill>
              <a:latin typeface="+mj-lt"/>
            </a:endParaRPr>
          </a:p>
        </p:txBody>
      </p:sp>
      <p:grpSp>
        <p:nvGrpSpPr>
          <p:cNvPr id="99377" name="Group 49"/>
          <p:cNvGrpSpPr>
            <a:grpSpLocks/>
          </p:cNvGrpSpPr>
          <p:nvPr/>
        </p:nvGrpSpPr>
        <p:grpSpPr bwMode="auto">
          <a:xfrm>
            <a:off x="5607050" y="3130434"/>
            <a:ext cx="2144713" cy="655638"/>
            <a:chOff x="3532" y="2174"/>
            <a:chExt cx="1351" cy="413"/>
          </a:xfrm>
          <a:effectLst/>
        </p:grpSpPr>
        <p:sp>
          <p:nvSpPr>
            <p:cNvPr id="99378" name="Rectangle 50"/>
            <p:cNvSpPr>
              <a:spLocks noChangeArrowheads="1"/>
            </p:cNvSpPr>
            <p:nvPr/>
          </p:nvSpPr>
          <p:spPr bwMode="auto">
            <a:xfrm>
              <a:off x="4078" y="2223"/>
              <a:ext cx="805" cy="3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chemeClr val="tx2"/>
                  </a:solidFill>
                  <a:latin typeface="+mj-lt"/>
                </a:rPr>
                <a:t>Retrobill 3</a:t>
              </a:r>
            </a:p>
            <a:p>
              <a:pPr algn="l"/>
              <a:endParaRPr kumimoji="1" lang="en-US" sz="1600" b="1">
                <a:latin typeface="+mj-lt"/>
              </a:endParaRPr>
            </a:p>
          </p:txBody>
        </p:sp>
        <p:grpSp>
          <p:nvGrpSpPr>
            <p:cNvPr id="99379" name="Group 51"/>
            <p:cNvGrpSpPr>
              <a:grpSpLocks/>
            </p:cNvGrpSpPr>
            <p:nvPr/>
          </p:nvGrpSpPr>
          <p:grpSpPr bwMode="auto">
            <a:xfrm>
              <a:off x="3532" y="2174"/>
              <a:ext cx="563" cy="202"/>
              <a:chOff x="3532" y="2174"/>
              <a:chExt cx="563" cy="202"/>
            </a:xfrm>
          </p:grpSpPr>
          <p:sp>
            <p:nvSpPr>
              <p:cNvPr id="99380" name="Line 52"/>
              <p:cNvSpPr>
                <a:spLocks noChangeShapeType="1"/>
              </p:cNvSpPr>
              <p:nvPr/>
            </p:nvSpPr>
            <p:spPr bwMode="auto">
              <a:xfrm>
                <a:off x="3566" y="2376"/>
                <a:ext cx="52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81" name="Rectangle 53"/>
              <p:cNvSpPr>
                <a:spLocks noChangeArrowheads="1"/>
              </p:cNvSpPr>
              <p:nvPr/>
            </p:nvSpPr>
            <p:spPr bwMode="auto">
              <a:xfrm>
                <a:off x="3556" y="2174"/>
                <a:ext cx="414" cy="188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82" name="Rectangle 54"/>
              <p:cNvSpPr>
                <a:spLocks noChangeArrowheads="1"/>
              </p:cNvSpPr>
              <p:nvPr/>
            </p:nvSpPr>
            <p:spPr bwMode="auto">
              <a:xfrm>
                <a:off x="3532" y="2182"/>
                <a:ext cx="457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rgbClr val="FF0000"/>
                    </a:solidFill>
                    <a:latin typeface="+mj-lt"/>
                  </a:rPr>
                  <a:t>–$2.45</a:t>
                </a:r>
                <a:endParaRPr kumimoji="1" lang="en-US" sz="1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99383" name="Group 55"/>
          <p:cNvGrpSpPr>
            <a:grpSpLocks/>
          </p:cNvGrpSpPr>
          <p:nvPr/>
        </p:nvGrpSpPr>
        <p:grpSpPr bwMode="auto">
          <a:xfrm>
            <a:off x="4748213" y="2460509"/>
            <a:ext cx="3003550" cy="592138"/>
            <a:chOff x="2991" y="1752"/>
            <a:chExt cx="1892" cy="373"/>
          </a:xfrm>
          <a:effectLst/>
        </p:grpSpPr>
        <p:sp>
          <p:nvSpPr>
            <p:cNvPr id="99384" name="Rectangle 56"/>
            <p:cNvSpPr>
              <a:spLocks noChangeArrowheads="1"/>
            </p:cNvSpPr>
            <p:nvPr/>
          </p:nvSpPr>
          <p:spPr bwMode="auto">
            <a:xfrm>
              <a:off x="4078" y="1761"/>
              <a:ext cx="805" cy="36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chemeClr val="tx2"/>
                  </a:solidFill>
                  <a:latin typeface="+mj-lt"/>
                </a:rPr>
                <a:t>Retrobill 2</a:t>
              </a:r>
            </a:p>
            <a:p>
              <a:pPr algn="l"/>
              <a:endParaRPr kumimoji="1" lang="en-US" sz="1600" b="1">
                <a:latin typeface="+mj-lt"/>
              </a:endParaRPr>
            </a:p>
          </p:txBody>
        </p:sp>
        <p:grpSp>
          <p:nvGrpSpPr>
            <p:cNvPr id="99385" name="Group 57"/>
            <p:cNvGrpSpPr>
              <a:grpSpLocks/>
            </p:cNvGrpSpPr>
            <p:nvPr/>
          </p:nvGrpSpPr>
          <p:grpSpPr bwMode="auto">
            <a:xfrm>
              <a:off x="2991" y="1752"/>
              <a:ext cx="980" cy="246"/>
              <a:chOff x="2991" y="1752"/>
              <a:chExt cx="980" cy="246"/>
            </a:xfrm>
          </p:grpSpPr>
          <p:sp>
            <p:nvSpPr>
              <p:cNvPr id="99386" name="Line 58"/>
              <p:cNvSpPr>
                <a:spLocks noChangeShapeType="1"/>
              </p:cNvSpPr>
              <p:nvPr/>
            </p:nvSpPr>
            <p:spPr bwMode="auto">
              <a:xfrm>
                <a:off x="2999" y="1752"/>
                <a:ext cx="9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87" name="Line 59"/>
              <p:cNvSpPr>
                <a:spLocks noChangeShapeType="1"/>
              </p:cNvSpPr>
              <p:nvPr/>
            </p:nvSpPr>
            <p:spPr bwMode="auto">
              <a:xfrm>
                <a:off x="2991" y="1756"/>
                <a:ext cx="0" cy="23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99388" name="Group 60"/>
              <p:cNvGrpSpPr>
                <a:grpSpLocks/>
              </p:cNvGrpSpPr>
              <p:nvPr/>
            </p:nvGrpSpPr>
            <p:grpSpPr bwMode="auto">
              <a:xfrm>
                <a:off x="2994" y="1757"/>
                <a:ext cx="967" cy="241"/>
                <a:chOff x="2994" y="1757"/>
                <a:chExt cx="967" cy="241"/>
              </a:xfrm>
            </p:grpSpPr>
            <p:sp>
              <p:nvSpPr>
                <p:cNvPr id="99389" name="Rectangle 61"/>
                <p:cNvSpPr>
                  <a:spLocks noChangeArrowheads="1"/>
                </p:cNvSpPr>
                <p:nvPr/>
              </p:nvSpPr>
              <p:spPr bwMode="auto">
                <a:xfrm>
                  <a:off x="2994" y="1757"/>
                  <a:ext cx="967" cy="241"/>
                </a:xfrm>
                <a:prstGeom prst="rect">
                  <a:avLst/>
                </a:prstGeom>
                <a:solidFill>
                  <a:srgbClr val="EAEAE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9390" name="Rectangle 62"/>
                <p:cNvSpPr>
                  <a:spLocks noChangeArrowheads="1"/>
                </p:cNvSpPr>
                <p:nvPr/>
              </p:nvSpPr>
              <p:spPr bwMode="auto">
                <a:xfrm>
                  <a:off x="3028" y="1781"/>
                  <a:ext cx="500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>
                      <a:solidFill>
                        <a:srgbClr val="FF0000"/>
                      </a:solidFill>
                      <a:latin typeface="+mj-lt"/>
                    </a:rPr>
                    <a:t>+ $0.95</a:t>
                  </a:r>
                </a:p>
              </p:txBody>
            </p:sp>
          </p:grpSp>
        </p:grpSp>
      </p:grpSp>
      <p:sp>
        <p:nvSpPr>
          <p:cNvPr id="99391" name="Line 63"/>
          <p:cNvSpPr>
            <a:spLocks noChangeShapeType="1"/>
          </p:cNvSpPr>
          <p:nvPr/>
        </p:nvSpPr>
        <p:spPr bwMode="auto">
          <a:xfrm>
            <a:off x="5646738" y="2474797"/>
            <a:ext cx="0" cy="62547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99392" name="AutoShape 64"/>
          <p:cNvCxnSpPr>
            <a:cxnSpLocks noChangeShapeType="1"/>
            <a:stCxn id="99352" idx="2"/>
          </p:cNvCxnSpPr>
          <p:nvPr/>
        </p:nvCxnSpPr>
        <p:spPr bwMode="auto">
          <a:xfrm rot="16200000" flipH="1">
            <a:off x="4376738" y="1658822"/>
            <a:ext cx="538162" cy="468312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/>
          <a:lstStyle/>
          <a:p>
            <a:r>
              <a:rPr lang="en-US" dirty="0" smtClean="0"/>
              <a:t>Retrobill Maintenance (7.13.13.1)</a:t>
            </a:r>
          </a:p>
          <a:p>
            <a:r>
              <a:rPr lang="en-US" dirty="0" smtClean="0"/>
              <a:t>Retrobill Inquiry (7.13.13.2)</a:t>
            </a:r>
          </a:p>
          <a:p>
            <a:r>
              <a:rPr lang="en-US" dirty="0" smtClean="0"/>
              <a:t>Retrobill Report (7.13.13.3)</a:t>
            </a:r>
          </a:p>
          <a:p>
            <a:r>
              <a:rPr lang="en-US" dirty="0" smtClean="0"/>
              <a:t>Invoice Print (7.13.3)</a:t>
            </a:r>
          </a:p>
          <a:p>
            <a:r>
              <a:rPr lang="en-US" dirty="0" smtClean="0"/>
              <a:t>Invoice Post (7.13.4)</a:t>
            </a:r>
          </a:p>
          <a:p>
            <a:r>
              <a:rPr lang="en-US" dirty="0" smtClean="0"/>
              <a:t>DR/CR Memo Inquiry (27.2)</a:t>
            </a:r>
          </a:p>
          <a:p>
            <a:endParaRPr lang="en-US" dirty="0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 Process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CS-SPPR-110</a:t>
            </a:r>
            <a:endParaRPr lang="en-US"/>
          </a:p>
        </p:txBody>
      </p:sp>
      <p:sp>
        <p:nvSpPr>
          <p:cNvPr id="10035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 Maintenance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CS-SPPR-120</a:t>
            </a:r>
            <a:endParaRPr lang="en-US"/>
          </a:p>
        </p:txBody>
      </p:sp>
      <p:pic>
        <p:nvPicPr>
          <p:cNvPr id="105479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61325"/>
            <a:ext cx="7827963" cy="484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 Maintenance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CS-SPPR-130</a:t>
            </a:r>
            <a:endParaRPr lang="en-US"/>
          </a:p>
        </p:txBody>
      </p:sp>
      <p:pic>
        <p:nvPicPr>
          <p:cNvPr id="1065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1800"/>
            <a:ext cx="7818437" cy="484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 Inquiry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CS-SPPR-140</a:t>
            </a:r>
            <a:endParaRPr lang="en-US"/>
          </a:p>
        </p:txBody>
      </p:sp>
      <p:pic>
        <p:nvPicPr>
          <p:cNvPr id="1075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2131786"/>
            <a:ext cx="5800725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 Report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CS-SPPR-150</a:t>
            </a:r>
            <a:endParaRPr lang="en-US"/>
          </a:p>
        </p:txBody>
      </p:sp>
      <p:pic>
        <p:nvPicPr>
          <p:cNvPr id="10854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2846"/>
            <a:ext cx="7818437" cy="484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Invoice Print (7.13.3)</a:t>
            </a:r>
          </a:p>
          <a:p>
            <a:r>
              <a:rPr lang="en-US" dirty="0" smtClean="0"/>
              <a:t>Invoice Post (7.13.4)</a:t>
            </a:r>
          </a:p>
          <a:p>
            <a:r>
              <a:rPr lang="en-US" dirty="0" smtClean="0"/>
              <a:t>DR/CR Memo Inquiry (27.2)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Retrobill Process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CS-SPPR-160</a:t>
            </a:r>
            <a:endParaRPr lang="en-US"/>
          </a:p>
        </p:txBody>
      </p:sp>
      <p:sp>
        <p:nvSpPr>
          <p:cNvPr id="101380" name="Line 4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Unconfirm Shipper</a:t>
            </a:r>
          </a:p>
          <a:p>
            <a:r>
              <a:rPr lang="en-US" dirty="0"/>
              <a:t>Cumulative Totals</a:t>
            </a:r>
          </a:p>
          <a:p>
            <a:r>
              <a:rPr lang="en-US" dirty="0"/>
              <a:t>Retrobilling</a:t>
            </a:r>
          </a:p>
          <a:p>
            <a:endParaRPr lang="en-US" dirty="0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 Processes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Shipper Unconfirm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CS-SPPR-030</a:t>
            </a:r>
            <a:endParaRPr lang="en-US"/>
          </a:p>
        </p:txBody>
      </p:sp>
      <p:pic>
        <p:nvPicPr>
          <p:cNvPr id="10240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62894"/>
            <a:ext cx="7837487" cy="484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Unconfirm Shipper</a:t>
            </a:r>
          </a:p>
          <a:p>
            <a:r>
              <a:rPr lang="en-US" b="1" dirty="0"/>
              <a:t>Cumulative Totals</a:t>
            </a:r>
          </a:p>
          <a:p>
            <a:pPr lvl="1"/>
            <a:r>
              <a:rPr lang="en-US" dirty="0"/>
              <a:t>Adjust Cumulative Line Item Totals</a:t>
            </a:r>
          </a:p>
          <a:p>
            <a:pPr lvl="1"/>
            <a:r>
              <a:rPr lang="en-US" dirty="0"/>
              <a:t>Reset Cumulative Totals To Zero</a:t>
            </a:r>
          </a:p>
          <a:p>
            <a:r>
              <a:rPr lang="en-US" dirty="0"/>
              <a:t>Retrobilling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 Processes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Unconfirm Shipper</a:t>
            </a:r>
          </a:p>
          <a:p>
            <a:r>
              <a:rPr lang="en-US" dirty="0"/>
              <a:t>Cumulative Totals</a:t>
            </a:r>
          </a:p>
          <a:p>
            <a:pPr lvl="1"/>
            <a:r>
              <a:rPr lang="en-US" b="1" dirty="0"/>
              <a:t>Adjust Cumulative Line Item Totals</a:t>
            </a:r>
          </a:p>
          <a:p>
            <a:pPr lvl="1"/>
            <a:r>
              <a:rPr lang="en-US" dirty="0"/>
              <a:t>Reset Cumulative Totals To Zero</a:t>
            </a:r>
          </a:p>
          <a:p>
            <a:r>
              <a:rPr lang="en-US" dirty="0"/>
              <a:t>Retrobilling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 Processes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Cumulative Shipped Maintenance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CS-SPPR-060</a:t>
            </a:r>
            <a:endParaRPr lang="en-US"/>
          </a:p>
        </p:txBody>
      </p:sp>
      <p:pic>
        <p:nvPicPr>
          <p:cNvPr id="1034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45991"/>
            <a:ext cx="7837487" cy="4838700"/>
          </a:xfrm>
          <a:prstGeom prst="rect">
            <a:avLst/>
          </a:prstGeom>
          <a:noFill/>
        </p:spPr>
      </p:pic>
      <p:sp>
        <p:nvSpPr>
          <p:cNvPr id="103430" name="AutoShape 6"/>
          <p:cNvSpPr>
            <a:spLocks noChangeArrowheads="1"/>
          </p:cNvSpPr>
          <p:nvPr/>
        </p:nvSpPr>
        <p:spPr bwMode="auto">
          <a:xfrm>
            <a:off x="3788229" y="3204594"/>
            <a:ext cx="2858389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889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sz="1800">
                <a:latin typeface="+mj-lt"/>
              </a:rPr>
              <a:t>Only the totals for </a:t>
            </a:r>
          </a:p>
          <a:p>
            <a:pPr eaLnBrk="0" hangingPunct="0"/>
            <a:r>
              <a:rPr kumimoji="1" lang="en-US" sz="1800">
                <a:latin typeface="+mj-lt"/>
              </a:rPr>
              <a:t>this line item are</a:t>
            </a:r>
          </a:p>
          <a:p>
            <a:pPr eaLnBrk="0" hangingPunct="0"/>
            <a:r>
              <a:rPr kumimoji="1" lang="en-US" sz="1800">
                <a:latin typeface="+mj-lt"/>
              </a:rPr>
              <a:t>being changed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7077075" y="1812754"/>
            <a:ext cx="896938" cy="21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03432" name="AutoShape 8"/>
          <p:cNvCxnSpPr>
            <a:cxnSpLocks noChangeShapeType="1"/>
            <a:stCxn id="103430" idx="3"/>
            <a:endCxn id="103431" idx="1"/>
          </p:cNvCxnSpPr>
          <p:nvPr/>
        </p:nvCxnSpPr>
        <p:spPr bwMode="auto">
          <a:xfrm flipV="1">
            <a:off x="6646618" y="1918323"/>
            <a:ext cx="430457" cy="179704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Unconfirm Shipper</a:t>
            </a:r>
          </a:p>
          <a:p>
            <a:r>
              <a:rPr lang="en-US" dirty="0"/>
              <a:t>Cumulative Totals</a:t>
            </a:r>
          </a:p>
          <a:p>
            <a:pPr lvl="1"/>
            <a:r>
              <a:rPr lang="en-US" dirty="0"/>
              <a:t>Adjust Cumulative Line Item Totals</a:t>
            </a:r>
          </a:p>
          <a:p>
            <a:pPr lvl="1"/>
            <a:r>
              <a:rPr lang="en-US" b="1" dirty="0"/>
              <a:t>Reset Cumulative Totals To Zero</a:t>
            </a:r>
          </a:p>
          <a:p>
            <a:r>
              <a:rPr lang="en-US" dirty="0"/>
              <a:t>Retrobilling</a:t>
            </a: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 Processes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Cum Shipped Reset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CS-SPPR-080</a:t>
            </a:r>
            <a:endParaRPr lang="en-US"/>
          </a:p>
        </p:txBody>
      </p:sp>
      <p:pic>
        <p:nvPicPr>
          <p:cNvPr id="10445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27987"/>
            <a:ext cx="7847013" cy="4838700"/>
          </a:xfrm>
          <a:prstGeom prst="rect">
            <a:avLst/>
          </a:prstGeom>
          <a:noFill/>
        </p:spPr>
      </p:pic>
      <p:grpSp>
        <p:nvGrpSpPr>
          <p:cNvPr id="104457" name="Group 9"/>
          <p:cNvGrpSpPr>
            <a:grpSpLocks/>
          </p:cNvGrpSpPr>
          <p:nvPr/>
        </p:nvGrpSpPr>
        <p:grpSpPr bwMode="auto">
          <a:xfrm>
            <a:off x="1646238" y="3579101"/>
            <a:ext cx="6562726" cy="1846263"/>
            <a:chOff x="1037" y="2609"/>
            <a:chExt cx="4134" cy="1163"/>
          </a:xfrm>
        </p:grpSpPr>
        <p:sp>
          <p:nvSpPr>
            <p:cNvPr id="104454" name="AutoShape 6"/>
            <p:cNvSpPr>
              <a:spLocks noChangeArrowheads="1"/>
            </p:cNvSpPr>
            <p:nvPr/>
          </p:nvSpPr>
          <p:spPr bwMode="auto">
            <a:xfrm>
              <a:off x="3129" y="3129"/>
              <a:ext cx="2042" cy="64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5A87C6"/>
              </a:solidFill>
              <a:round/>
              <a:headEnd/>
              <a:tailEnd/>
            </a:ln>
            <a:effectLst>
              <a:outerShdw dist="889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sz="1800" dirty="0" smtClean="0">
                  <a:latin typeface="+mj-lt"/>
                </a:rPr>
                <a:t>Now </a:t>
              </a:r>
              <a:r>
                <a:rPr kumimoji="1" lang="en-US" sz="1800" dirty="0">
                  <a:latin typeface="+mj-lt"/>
                </a:rPr>
                <a:t>lets you review</a:t>
              </a:r>
            </a:p>
            <a:p>
              <a:pPr eaLnBrk="0" hangingPunct="0"/>
              <a:r>
                <a:rPr kumimoji="1" lang="en-US" sz="1800" dirty="0">
                  <a:latin typeface="+mj-lt"/>
                </a:rPr>
                <a:t>the scheduled orders</a:t>
              </a:r>
            </a:p>
            <a:p>
              <a:pPr eaLnBrk="0" hangingPunct="0"/>
              <a:r>
                <a:rPr kumimoji="1" lang="en-US" sz="1800" dirty="0">
                  <a:latin typeface="+mj-lt"/>
                </a:rPr>
                <a:t>before updating</a:t>
              </a:r>
            </a:p>
          </p:txBody>
        </p:sp>
        <p:sp>
          <p:nvSpPr>
            <p:cNvPr id="104455" name="Rectangle 7"/>
            <p:cNvSpPr>
              <a:spLocks noChangeArrowheads="1"/>
            </p:cNvSpPr>
            <p:nvPr/>
          </p:nvSpPr>
          <p:spPr bwMode="auto">
            <a:xfrm>
              <a:off x="1037" y="2609"/>
              <a:ext cx="92" cy="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04456" name="AutoShape 8"/>
            <p:cNvCxnSpPr>
              <a:cxnSpLocks noChangeShapeType="1"/>
              <a:stCxn id="104454" idx="1"/>
              <a:endCxn id="104455" idx="3"/>
            </p:cNvCxnSpPr>
            <p:nvPr/>
          </p:nvCxnSpPr>
          <p:spPr bwMode="auto">
            <a:xfrm rot="10800000">
              <a:off x="1129" y="2644"/>
              <a:ext cx="2000" cy="80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Unconfirm Shipper</a:t>
            </a:r>
          </a:p>
          <a:p>
            <a:r>
              <a:rPr lang="en-US" dirty="0"/>
              <a:t>Cumulative Totals</a:t>
            </a:r>
          </a:p>
          <a:p>
            <a:pPr lvl="1"/>
            <a:r>
              <a:rPr lang="en-US" dirty="0"/>
              <a:t>Adjust Cumulative Line Item Totals</a:t>
            </a:r>
          </a:p>
          <a:p>
            <a:pPr lvl="1"/>
            <a:r>
              <a:rPr lang="en-US" dirty="0"/>
              <a:t>Reset Cumulative Totals To Zero</a:t>
            </a:r>
          </a:p>
          <a:p>
            <a:r>
              <a:rPr lang="en-US" b="1" dirty="0"/>
              <a:t>Retrobilling</a:t>
            </a:r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 Processes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CS-SPPR-090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791</TotalTime>
  <Words>300</Words>
  <Application>Microsoft Office PowerPoint</Application>
  <PresentationFormat>On-screen Show (4:3)</PresentationFormat>
  <Paragraphs>105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Century Gothic</vt:lpstr>
      <vt:lpstr>Tahoma</vt:lpstr>
      <vt:lpstr>Lucida Grande</vt:lpstr>
      <vt:lpstr>Times New Roman</vt:lpstr>
      <vt:lpstr>QAD 2010 Template</vt:lpstr>
      <vt:lpstr>Special Processes</vt:lpstr>
      <vt:lpstr>Special Processes</vt:lpstr>
      <vt:lpstr>Shipper Unconfirm</vt:lpstr>
      <vt:lpstr>Special Processes</vt:lpstr>
      <vt:lpstr>Special Processes</vt:lpstr>
      <vt:lpstr>Cumulative Shipped Maintenance</vt:lpstr>
      <vt:lpstr>Special Processes</vt:lpstr>
      <vt:lpstr>Cum Shipped Reset</vt:lpstr>
      <vt:lpstr>Special Processes</vt:lpstr>
      <vt:lpstr>Retrobilling</vt:lpstr>
      <vt:lpstr>Retrobill Process</vt:lpstr>
      <vt:lpstr>Retrobill Maintenance</vt:lpstr>
      <vt:lpstr>Retrobill Maintenance</vt:lpstr>
      <vt:lpstr>Retrobill Inquiry</vt:lpstr>
      <vt:lpstr>Retrobill Report</vt:lpstr>
      <vt:lpstr>Retrobill Process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181</cp:revision>
  <cp:lastPrinted>2001-01-11T20:10:06Z</cp:lastPrinted>
  <dcterms:created xsi:type="dcterms:W3CDTF">2000-12-08T00:37:54Z</dcterms:created>
  <dcterms:modified xsi:type="dcterms:W3CDTF">2011-01-24T18:52:41Z</dcterms:modified>
</cp:coreProperties>
</file>