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98" r:id="rId1"/>
  </p:sldMasterIdLst>
  <p:notesMasterIdLst>
    <p:notesMasterId r:id="rId51"/>
  </p:notesMasterIdLst>
  <p:handoutMasterIdLst>
    <p:handoutMasterId r:id="rId52"/>
  </p:handoutMasterIdLst>
  <p:sldIdLst>
    <p:sldId id="328" r:id="rId2"/>
    <p:sldId id="329" r:id="rId3"/>
    <p:sldId id="331" r:id="rId4"/>
    <p:sldId id="330" r:id="rId5"/>
    <p:sldId id="371" r:id="rId6"/>
    <p:sldId id="345" r:id="rId7"/>
    <p:sldId id="346" r:id="rId8"/>
    <p:sldId id="347" r:id="rId9"/>
    <p:sldId id="372" r:id="rId10"/>
    <p:sldId id="373" r:id="rId11"/>
    <p:sldId id="374" r:id="rId12"/>
    <p:sldId id="375" r:id="rId13"/>
    <p:sldId id="332" r:id="rId14"/>
    <p:sldId id="348" r:id="rId15"/>
    <p:sldId id="333" r:id="rId16"/>
    <p:sldId id="349" r:id="rId17"/>
    <p:sldId id="350" r:id="rId18"/>
    <p:sldId id="351" r:id="rId19"/>
    <p:sldId id="356" r:id="rId20"/>
    <p:sldId id="357" r:id="rId21"/>
    <p:sldId id="355" r:id="rId22"/>
    <p:sldId id="352" r:id="rId23"/>
    <p:sldId id="358" r:id="rId24"/>
    <p:sldId id="275" r:id="rId25"/>
    <p:sldId id="353" r:id="rId26"/>
    <p:sldId id="354" r:id="rId27"/>
    <p:sldId id="335" r:id="rId28"/>
    <p:sldId id="359" r:id="rId29"/>
    <p:sldId id="334" r:id="rId30"/>
    <p:sldId id="360" r:id="rId31"/>
    <p:sldId id="336" r:id="rId32"/>
    <p:sldId id="361" r:id="rId33"/>
    <p:sldId id="362" r:id="rId34"/>
    <p:sldId id="337" r:id="rId35"/>
    <p:sldId id="363" r:id="rId36"/>
    <p:sldId id="338" r:id="rId37"/>
    <p:sldId id="339" r:id="rId38"/>
    <p:sldId id="364" r:id="rId39"/>
    <p:sldId id="365" r:id="rId40"/>
    <p:sldId id="340" r:id="rId41"/>
    <p:sldId id="341" r:id="rId42"/>
    <p:sldId id="366" r:id="rId43"/>
    <p:sldId id="367" r:id="rId44"/>
    <p:sldId id="342" r:id="rId45"/>
    <p:sldId id="368" r:id="rId46"/>
    <p:sldId id="369" r:id="rId47"/>
    <p:sldId id="370" r:id="rId48"/>
    <p:sldId id="343" r:id="rId49"/>
    <p:sldId id="344" r:id="rId50"/>
  </p:sldIdLst>
  <p:sldSz cx="9144000" cy="6858000" type="screen4x3"/>
  <p:notesSz cx="7315200" cy="9601200"/>
  <p:embeddedFontLst>
    <p:embeddedFont>
      <p:font typeface="Century Gothic" pitchFamily="34" charset="0"/>
      <p:regular r:id="rId53"/>
      <p:bold r:id="rId54"/>
      <p:italic r:id="rId55"/>
      <p:boldItalic r:id="rId56"/>
    </p:embeddedFont>
    <p:embeddedFont>
      <p:font typeface="Webdings" pitchFamily="18" charset="2"/>
      <p:regular r:id="rId57"/>
    </p:embeddedFont>
    <p:embeddedFont>
      <p:font typeface="Tahoma" pitchFamily="34" charset="0"/>
      <p:regular r:id="rId58"/>
      <p:bold r:id="rId59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5A87C6"/>
    <a:srgbClr val="6699FF"/>
    <a:srgbClr val="FF0000"/>
    <a:srgbClr val="00CCFF"/>
    <a:srgbClr val="C0C0C0"/>
    <a:srgbClr val="808080"/>
    <a:srgbClr val="336600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B9D5C54F-F262-4C5E-B795-86490896F4BA}" type="datetime1">
              <a:rPr lang="en-US"/>
              <a:pPr>
                <a:defRPr/>
              </a:pPr>
              <a:t>1/24/2011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876A23E6-4166-432F-8B2F-157769F980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976BD8F9-16BB-4B50-BA7F-0299F27F7B1A}" type="datetime1">
              <a:rPr lang="en-US"/>
              <a:pPr>
                <a:defRPr/>
              </a:pPr>
              <a:t>1/24/2011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61807DBE-CBC0-4FC8-AA6B-B7B741BABD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CS-SH-</a:t>
            </a:r>
            <a:endParaRPr 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CS-SH-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to: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Identify key business considerations before setting up Customer Schedules in QAD Standard Edition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Set up Customer Schedules in QAD Standard Edition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Process Customer Schedules in QAD Standard Edition</a:t>
            </a:r>
          </a:p>
          <a:p>
            <a:pPr eaLnBrk="1" hangingPunct="1"/>
            <a:r>
              <a:rPr lang="en-US" b="1" dirty="0" smtClean="0"/>
              <a:t>Process Customer Schedule Shipments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 Customer Schedule Shipments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Container Workbench Frame</a:t>
            </a:r>
          </a:p>
        </p:txBody>
      </p:sp>
      <p:sp>
        <p:nvSpPr>
          <p:cNvPr id="1229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CS-SH-100</a:t>
            </a:r>
          </a:p>
        </p:txBody>
      </p:sp>
      <p:pic>
        <p:nvPicPr>
          <p:cNvPr id="12293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9813" y="971323"/>
            <a:ext cx="7045325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Adding a Container or Item Frame</a:t>
            </a:r>
          </a:p>
        </p:txBody>
      </p:sp>
      <p:sp>
        <p:nvSpPr>
          <p:cNvPr id="1331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CS-SH-110</a:t>
            </a:r>
          </a:p>
        </p:txBody>
      </p:sp>
      <p:pic>
        <p:nvPicPr>
          <p:cNvPr id="1331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1100" y="1151215"/>
            <a:ext cx="678180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Deleting a Container or Item</a:t>
            </a:r>
          </a:p>
        </p:txBody>
      </p:sp>
      <p:sp>
        <p:nvSpPr>
          <p:cNvPr id="1433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CS-SH-120</a:t>
            </a:r>
          </a:p>
        </p:txBody>
      </p:sp>
      <p:pic>
        <p:nvPicPr>
          <p:cNvPr id="1434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8088" y="989850"/>
            <a:ext cx="6705600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Create Containers</a:t>
            </a:r>
          </a:p>
          <a:p>
            <a:r>
              <a:rPr lang="en-US" b="1" dirty="0" smtClean="0"/>
              <a:t>Create Shipper</a:t>
            </a:r>
          </a:p>
          <a:p>
            <a:r>
              <a:rPr lang="en-US" dirty="0" smtClean="0"/>
              <a:t>Verify Shipper</a:t>
            </a:r>
          </a:p>
          <a:p>
            <a:r>
              <a:rPr lang="en-US" dirty="0" smtClean="0"/>
              <a:t>Print Shipping Labels</a:t>
            </a:r>
          </a:p>
          <a:p>
            <a:r>
              <a:rPr lang="en-US" dirty="0" smtClean="0"/>
              <a:t>Print Bill of Lading</a:t>
            </a:r>
          </a:p>
          <a:p>
            <a:r>
              <a:rPr lang="en-US" dirty="0" smtClean="0"/>
              <a:t>Confirm Shipper</a:t>
            </a:r>
          </a:p>
          <a:p>
            <a:r>
              <a:rPr lang="en-US" dirty="0" smtClean="0"/>
              <a:t>Send Shipper</a:t>
            </a:r>
          </a:p>
          <a:p>
            <a:r>
              <a:rPr lang="en-US" dirty="0" smtClean="0"/>
              <a:t>Print Invoice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536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Customer Schedule Shipment Processing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CS-SH-130</a:t>
            </a:r>
          </a:p>
        </p:txBody>
      </p:sp>
      <p:sp>
        <p:nvSpPr>
          <p:cNvPr id="105476" name="Line 4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Picklist/Pre-Shipper - Automatic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CS-SH-140</a:t>
            </a:r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47505"/>
            <a:ext cx="782796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AutoShape 6"/>
          <p:cNvSpPr>
            <a:spLocks/>
          </p:cNvSpPr>
          <p:nvPr/>
        </p:nvSpPr>
        <p:spPr bwMode="auto">
          <a:xfrm>
            <a:off x="715963" y="1796805"/>
            <a:ext cx="234950" cy="1617662"/>
          </a:xfrm>
          <a:prstGeom prst="leftBrace">
            <a:avLst>
              <a:gd name="adj1" fmla="val 57376"/>
              <a:gd name="adj2" fmla="val 50000"/>
            </a:avLst>
          </a:prstGeom>
          <a:noFill/>
          <a:ln w="28575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21863" name="AutoShape 7"/>
          <p:cNvSpPr>
            <a:spLocks noChangeArrowheads="1"/>
          </p:cNvSpPr>
          <p:nvPr/>
        </p:nvSpPr>
        <p:spPr bwMode="auto">
          <a:xfrm>
            <a:off x="682625" y="5279780"/>
            <a:ext cx="1608399" cy="7207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Selection</a:t>
            </a:r>
          </a:p>
          <a:p>
            <a:pPr eaLnBrk="0" hangingPunct="0">
              <a:defRPr/>
            </a:pPr>
            <a:r>
              <a:rPr lang="en-US" sz="1800">
                <a:latin typeface="+mj-lt"/>
              </a:rPr>
              <a:t>Criteria</a:t>
            </a:r>
            <a:endParaRPr lang="en-US" sz="2400">
              <a:latin typeface="+mj-lt"/>
            </a:endParaRPr>
          </a:p>
        </p:txBody>
      </p:sp>
      <p:cxnSp>
        <p:nvCxnSpPr>
          <p:cNvPr id="16392" name="AutoShape 8"/>
          <p:cNvCxnSpPr>
            <a:cxnSpLocks noChangeShapeType="1"/>
            <a:stCxn id="121863" idx="1"/>
            <a:endCxn id="16390" idx="1"/>
          </p:cNvCxnSpPr>
          <p:nvPr/>
        </p:nvCxnSpPr>
        <p:spPr bwMode="auto">
          <a:xfrm rot="10800000" flipH="1">
            <a:off x="682625" y="2605637"/>
            <a:ext cx="33338" cy="3034507"/>
          </a:xfrm>
          <a:prstGeom prst="bentConnector3">
            <a:avLst>
              <a:gd name="adj1" fmla="val -68570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6393" name="AutoShape 9"/>
          <p:cNvSpPr>
            <a:spLocks noChangeArrowheads="1"/>
          </p:cNvSpPr>
          <p:nvPr/>
        </p:nvSpPr>
        <p:spPr bwMode="auto">
          <a:xfrm>
            <a:off x="1152525" y="3533530"/>
            <a:ext cx="6884988" cy="156368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21866" name="AutoShape 10"/>
          <p:cNvSpPr>
            <a:spLocks noChangeArrowheads="1"/>
          </p:cNvSpPr>
          <p:nvPr/>
        </p:nvSpPr>
        <p:spPr bwMode="auto">
          <a:xfrm>
            <a:off x="6430945" y="1980955"/>
            <a:ext cx="1990743" cy="7191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Creation and</a:t>
            </a:r>
          </a:p>
          <a:p>
            <a:pPr eaLnBrk="0" hangingPunct="0">
              <a:defRPr/>
            </a:pPr>
            <a:r>
              <a:rPr lang="en-US" sz="1800">
                <a:latin typeface="+mj-lt"/>
              </a:rPr>
              <a:t>Print Options</a:t>
            </a:r>
            <a:endParaRPr lang="en-US" sz="2400">
              <a:latin typeface="+mj-lt"/>
            </a:endParaRPr>
          </a:p>
        </p:txBody>
      </p:sp>
      <p:cxnSp>
        <p:nvCxnSpPr>
          <p:cNvPr id="16395" name="AutoShape 12"/>
          <p:cNvCxnSpPr>
            <a:cxnSpLocks noChangeShapeType="1"/>
            <a:stCxn id="121866" idx="3"/>
            <a:endCxn id="16393" idx="3"/>
          </p:cNvCxnSpPr>
          <p:nvPr/>
        </p:nvCxnSpPr>
        <p:spPr bwMode="auto">
          <a:xfrm flipH="1">
            <a:off x="8037513" y="2340524"/>
            <a:ext cx="384175" cy="1974850"/>
          </a:xfrm>
          <a:prstGeom prst="bentConnector3">
            <a:avLst>
              <a:gd name="adj1" fmla="val -5950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CS-SH-150</a:t>
            </a:r>
          </a:p>
        </p:txBody>
      </p:sp>
      <p:pic>
        <p:nvPicPr>
          <p:cNvPr id="17412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36696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Pre-Shipper/Shipper Workbench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CS-SH-160</a:t>
            </a:r>
          </a:p>
        </p:txBody>
      </p:sp>
      <p:pic>
        <p:nvPicPr>
          <p:cNvPr id="18437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066032"/>
            <a:ext cx="784701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6" name="AutoShape 6"/>
          <p:cNvSpPr>
            <a:spLocks noChangeArrowheads="1"/>
          </p:cNvSpPr>
          <p:nvPr/>
        </p:nvSpPr>
        <p:spPr bwMode="auto">
          <a:xfrm>
            <a:off x="5375869" y="3113907"/>
            <a:ext cx="2760718" cy="102155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800" dirty="0">
                <a:latin typeface="+mj-lt"/>
              </a:rPr>
              <a:t>Leave blank to</a:t>
            </a:r>
          </a:p>
          <a:p>
            <a:pPr eaLnBrk="0" hangingPunct="0">
              <a:defRPr/>
            </a:pPr>
            <a:r>
              <a:rPr lang="en-US" sz="1800" dirty="0">
                <a:latin typeface="+mj-lt"/>
              </a:rPr>
              <a:t>have system assign</a:t>
            </a:r>
          </a:p>
          <a:p>
            <a:pPr eaLnBrk="0" hangingPunct="0">
              <a:defRPr/>
            </a:pPr>
            <a:r>
              <a:rPr lang="en-US" sz="1800" dirty="0" smtClean="0">
                <a:latin typeface="+mj-lt"/>
              </a:rPr>
              <a:t>number</a:t>
            </a:r>
            <a:endParaRPr lang="en-US" sz="2400" dirty="0">
              <a:latin typeface="+mj-lt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4224338" y="2251894"/>
            <a:ext cx="238125" cy="147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8440" name="AutoShape 8"/>
          <p:cNvCxnSpPr>
            <a:cxnSpLocks noChangeShapeType="1"/>
            <a:stCxn id="122886" idx="1"/>
            <a:endCxn id="18439" idx="3"/>
          </p:cNvCxnSpPr>
          <p:nvPr/>
        </p:nvCxnSpPr>
        <p:spPr bwMode="auto">
          <a:xfrm rot="10800000">
            <a:off x="4462463" y="2325713"/>
            <a:ext cx="913406" cy="129897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Carrier Detail Frame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CS-SH-170</a:t>
            </a:r>
          </a:p>
        </p:txBody>
      </p:sp>
      <p:pic>
        <p:nvPicPr>
          <p:cNvPr id="1946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62315"/>
            <a:ext cx="782796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10" name="AutoShape 6"/>
          <p:cNvSpPr>
            <a:spLocks noChangeArrowheads="1"/>
          </p:cNvSpPr>
          <p:nvPr/>
        </p:nvSpPr>
        <p:spPr bwMode="auto">
          <a:xfrm>
            <a:off x="5483749" y="2257703"/>
            <a:ext cx="3067398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Set to Yes if there is </a:t>
            </a:r>
          </a:p>
          <a:p>
            <a:pPr eaLnBrk="0" hangingPunct="0">
              <a:defRPr/>
            </a:pPr>
            <a:r>
              <a:rPr lang="en-US" sz="1800">
                <a:latin typeface="+mj-lt"/>
              </a:rPr>
              <a:t>more than one carrier</a:t>
            </a:r>
            <a:endParaRPr lang="en-US" sz="2400">
              <a:latin typeface="+mj-lt"/>
            </a:endParaRP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3529013" y="3800753"/>
            <a:ext cx="155575" cy="1095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9464" name="AutoShape 8"/>
          <p:cNvCxnSpPr>
            <a:cxnSpLocks noChangeShapeType="1"/>
            <a:stCxn id="123910" idx="1"/>
            <a:endCxn id="19463" idx="3"/>
          </p:cNvCxnSpPr>
          <p:nvPr/>
        </p:nvCxnSpPr>
        <p:spPr bwMode="auto">
          <a:xfrm rot="10800000" flipV="1">
            <a:off x="3684589" y="2615248"/>
            <a:ext cx="1799161" cy="124027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Shipper Workbench Frame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CS-SH-180</a:t>
            </a:r>
          </a:p>
        </p:txBody>
      </p:sp>
      <p:pic>
        <p:nvPicPr>
          <p:cNvPr id="204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75034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4" name="AutoShape 6"/>
          <p:cNvSpPr>
            <a:spLocks noChangeArrowheads="1"/>
          </p:cNvSpPr>
          <p:nvPr/>
        </p:nvSpPr>
        <p:spPr bwMode="auto">
          <a:xfrm>
            <a:off x="1653337" y="2742385"/>
            <a:ext cx="2074601" cy="4086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1. Select item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666750" y="2059284"/>
            <a:ext cx="695325" cy="174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0488" name="AutoShape 8"/>
          <p:cNvCxnSpPr>
            <a:cxnSpLocks noChangeShapeType="1"/>
            <a:stCxn id="124934" idx="1"/>
            <a:endCxn id="20487" idx="2"/>
          </p:cNvCxnSpPr>
          <p:nvPr/>
        </p:nvCxnSpPr>
        <p:spPr bwMode="auto">
          <a:xfrm rot="10800000">
            <a:off x="1014413" y="2233909"/>
            <a:ext cx="638924" cy="712788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24937" name="AutoShape 9"/>
          <p:cNvSpPr>
            <a:spLocks noChangeArrowheads="1"/>
          </p:cNvSpPr>
          <p:nvPr/>
        </p:nvSpPr>
        <p:spPr bwMode="auto">
          <a:xfrm>
            <a:off x="4794330" y="2740797"/>
            <a:ext cx="3425222" cy="4086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2. Modify item information</a:t>
            </a:r>
          </a:p>
        </p:txBody>
      </p:sp>
      <p:sp>
        <p:nvSpPr>
          <p:cNvPr id="20490" name="AutoShape 10"/>
          <p:cNvSpPr>
            <a:spLocks noChangeArrowheads="1"/>
          </p:cNvSpPr>
          <p:nvPr/>
        </p:nvSpPr>
        <p:spPr bwMode="auto">
          <a:xfrm>
            <a:off x="704850" y="3953171"/>
            <a:ext cx="6967538" cy="1425575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0491" name="AutoShape 11"/>
          <p:cNvCxnSpPr>
            <a:cxnSpLocks noChangeShapeType="1"/>
            <a:stCxn id="124937" idx="1"/>
            <a:endCxn id="20490" idx="0"/>
          </p:cNvCxnSpPr>
          <p:nvPr/>
        </p:nvCxnSpPr>
        <p:spPr bwMode="auto">
          <a:xfrm rot="10800000" flipV="1">
            <a:off x="4188620" y="2945109"/>
            <a:ext cx="605711" cy="1008062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Information Frame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CS-SH-190</a:t>
            </a:r>
          </a:p>
        </p:txBody>
      </p:sp>
      <p:pic>
        <p:nvPicPr>
          <p:cNvPr id="2150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12654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Create Containers</a:t>
            </a:r>
          </a:p>
          <a:p>
            <a:r>
              <a:rPr lang="en-US" dirty="0" smtClean="0"/>
              <a:t>Create Shipper</a:t>
            </a:r>
          </a:p>
          <a:p>
            <a:r>
              <a:rPr lang="en-US" dirty="0" smtClean="0"/>
              <a:t>Verify Shipper</a:t>
            </a:r>
          </a:p>
          <a:p>
            <a:r>
              <a:rPr lang="en-US" dirty="0" smtClean="0"/>
              <a:t>Print Shipping Labels</a:t>
            </a:r>
          </a:p>
          <a:p>
            <a:r>
              <a:rPr lang="en-US" dirty="0" smtClean="0"/>
              <a:t>Print Bill of Lading</a:t>
            </a:r>
          </a:p>
          <a:p>
            <a:r>
              <a:rPr lang="en-US" dirty="0" smtClean="0"/>
              <a:t>Confirm Shipper</a:t>
            </a:r>
          </a:p>
          <a:p>
            <a:r>
              <a:rPr lang="en-US" dirty="0" smtClean="0"/>
              <a:t>Send Shipper</a:t>
            </a:r>
          </a:p>
          <a:p>
            <a:r>
              <a:rPr lang="en-US" dirty="0" smtClean="0"/>
              <a:t>Print Invoice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Customer Schedule Shipment Processing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CS-SH-020</a:t>
            </a:r>
          </a:p>
        </p:txBody>
      </p:sp>
      <p:sp>
        <p:nvSpPr>
          <p:cNvPr id="102405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Container Information Frame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CS-SH-200</a:t>
            </a:r>
          </a:p>
        </p:txBody>
      </p:sp>
      <p:pic>
        <p:nvPicPr>
          <p:cNvPr id="2253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82934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 Options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CS-SH-210</a:t>
            </a:r>
          </a:p>
        </p:txBody>
      </p:sp>
      <p:pic>
        <p:nvPicPr>
          <p:cNvPr id="2355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47560"/>
            <a:ext cx="782796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Delete Options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CS-SH-220</a:t>
            </a:r>
          </a:p>
        </p:txBody>
      </p:sp>
      <p:pic>
        <p:nvPicPr>
          <p:cNvPr id="2458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33796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Maintain Pegged Shipper Lines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CS-SH-230</a:t>
            </a:r>
          </a:p>
        </p:txBody>
      </p:sp>
      <p:pic>
        <p:nvPicPr>
          <p:cNvPr id="2560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74511"/>
            <a:ext cx="78184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AutoShape 6"/>
          <p:cNvSpPr>
            <a:spLocks noChangeArrowheads="1"/>
          </p:cNvSpPr>
          <p:nvPr/>
        </p:nvSpPr>
        <p:spPr bwMode="auto">
          <a:xfrm>
            <a:off x="4416425" y="4719411"/>
            <a:ext cx="1152525" cy="22860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000" dirty="0" smtClean="0"/>
              <a:t>7.9.2 – Consume Required Ship Schedule Requirements Frame</a:t>
            </a:r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CS-SH-240</a:t>
            </a:r>
          </a:p>
        </p:txBody>
      </p:sp>
      <p:pic>
        <p:nvPicPr>
          <p:cNvPr id="26628" name="Picture 21" descr="consume_r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6488" y="746125"/>
            <a:ext cx="7112000" cy="587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2" name="AutoShape 22"/>
          <p:cNvSpPr>
            <a:spLocks noChangeArrowheads="1"/>
          </p:cNvSpPr>
          <p:nvPr/>
        </p:nvSpPr>
        <p:spPr bwMode="auto">
          <a:xfrm>
            <a:off x="5511800" y="3317875"/>
            <a:ext cx="1357313" cy="92392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kumimoji="1" lang="en-US" sz="1800">
              <a:latin typeface="Times New Roman" pitchFamily="18" charset="0"/>
            </a:endParaRPr>
          </a:p>
        </p:txBody>
      </p:sp>
      <p:sp>
        <p:nvSpPr>
          <p:cNvPr id="40985" name="AutoShape 25"/>
          <p:cNvSpPr>
            <a:spLocks noChangeArrowheads="1"/>
          </p:cNvSpPr>
          <p:nvPr/>
        </p:nvSpPr>
        <p:spPr bwMode="auto">
          <a:xfrm>
            <a:off x="381486" y="4369330"/>
            <a:ext cx="4768849" cy="69215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1"/>
            </a:solidFill>
            <a:round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6634" name="AutoShape 26"/>
          <p:cNvSpPr>
            <a:spLocks noChangeArrowheads="1"/>
          </p:cNvSpPr>
          <p:nvPr/>
        </p:nvSpPr>
        <p:spPr bwMode="auto">
          <a:xfrm>
            <a:off x="322262" y="4341819"/>
            <a:ext cx="4705349" cy="714376"/>
          </a:xfrm>
          <a:prstGeom prst="roundRect">
            <a:avLst>
              <a:gd name="adj" fmla="val 16667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hangingPunct="0"/>
            <a:r>
              <a:rPr kumimoji="1" lang="en-US" sz="1800" dirty="0">
                <a:latin typeface="+mj-lt"/>
              </a:rPr>
              <a:t>Specify amount of requirement</a:t>
            </a:r>
          </a:p>
          <a:p>
            <a:pPr eaLnBrk="0" hangingPunct="0"/>
            <a:r>
              <a:rPr kumimoji="1" lang="en-US" sz="1800" dirty="0">
                <a:latin typeface="+mj-lt"/>
              </a:rPr>
              <a:t>pegged to the authorization number</a:t>
            </a:r>
          </a:p>
        </p:txBody>
      </p:sp>
      <p:cxnSp>
        <p:nvCxnSpPr>
          <p:cNvPr id="26632" name="AutoShape 27"/>
          <p:cNvCxnSpPr>
            <a:cxnSpLocks noChangeShapeType="1"/>
            <a:stCxn id="40985" idx="3"/>
            <a:endCxn id="40982" idx="2"/>
          </p:cNvCxnSpPr>
          <p:nvPr/>
        </p:nvCxnSpPr>
        <p:spPr bwMode="auto">
          <a:xfrm flipV="1">
            <a:off x="5150335" y="4241800"/>
            <a:ext cx="1040122" cy="473606"/>
          </a:xfrm>
          <a:prstGeom prst="bentConnector2">
            <a:avLst/>
          </a:prstGeom>
          <a:noFill/>
          <a:ln w="38100">
            <a:solidFill>
              <a:schemeClr val="accent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2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Trailer Information Frame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CS-SH-250</a:t>
            </a:r>
          </a:p>
        </p:txBody>
      </p:sp>
      <p:pic>
        <p:nvPicPr>
          <p:cNvPr id="2765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58076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Print Shipper Frame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CS-SH-260</a:t>
            </a:r>
          </a:p>
        </p:txBody>
      </p:sp>
      <p:pic>
        <p:nvPicPr>
          <p:cNvPr id="2867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47037"/>
            <a:ext cx="782796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CS-SH-270</a:t>
            </a:r>
          </a:p>
        </p:txBody>
      </p:sp>
      <p:pic>
        <p:nvPicPr>
          <p:cNvPr id="29700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076094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Shipper Gateway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CS-SH-280</a:t>
            </a:r>
          </a:p>
        </p:txBody>
      </p:sp>
      <p:pic>
        <p:nvPicPr>
          <p:cNvPr id="30725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57553"/>
            <a:ext cx="78184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Create Containers</a:t>
            </a:r>
          </a:p>
          <a:p>
            <a:r>
              <a:rPr lang="en-US" dirty="0" smtClean="0"/>
              <a:t>Create Shipper</a:t>
            </a:r>
          </a:p>
          <a:p>
            <a:r>
              <a:rPr lang="en-US" b="1" dirty="0" smtClean="0"/>
              <a:t>Verify Shipper</a:t>
            </a:r>
          </a:p>
          <a:p>
            <a:r>
              <a:rPr lang="en-US" dirty="0" smtClean="0"/>
              <a:t>Print Shipping Labels</a:t>
            </a:r>
          </a:p>
          <a:p>
            <a:r>
              <a:rPr lang="en-US" dirty="0" smtClean="0"/>
              <a:t>Print Bill of Lading</a:t>
            </a:r>
          </a:p>
          <a:p>
            <a:r>
              <a:rPr lang="en-US" dirty="0" smtClean="0"/>
              <a:t>Confirm Shipper</a:t>
            </a:r>
          </a:p>
          <a:p>
            <a:r>
              <a:rPr lang="en-US" dirty="0" smtClean="0"/>
              <a:t>Send Shipper</a:t>
            </a:r>
          </a:p>
          <a:p>
            <a:r>
              <a:rPr lang="en-US" dirty="0" smtClean="0"/>
              <a:t>Print Invoice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175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Customer Schedule Shipment Processing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CS-SH-290</a:t>
            </a:r>
          </a:p>
        </p:txBody>
      </p:sp>
      <p:sp>
        <p:nvSpPr>
          <p:cNvPr id="107524" name="Line 4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dirty="0" smtClean="0"/>
              <a:t>Shipment Processing Outgoing Shipper Structure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CS-SH-030</a:t>
            </a:r>
          </a:p>
        </p:txBody>
      </p:sp>
      <p:sp useBgFill="1">
        <p:nvSpPr>
          <p:cNvPr id="104454" name="AutoShape 6"/>
          <p:cNvSpPr>
            <a:spLocks noChangeArrowheads="1"/>
          </p:cNvSpPr>
          <p:nvPr/>
        </p:nvSpPr>
        <p:spPr bwMode="auto">
          <a:xfrm>
            <a:off x="1089025" y="4947974"/>
            <a:ext cx="1520825" cy="1081087"/>
          </a:xfrm>
          <a:prstGeom prst="roundRect">
            <a:avLst>
              <a:gd name="adj" fmla="val 16667"/>
            </a:avLst>
          </a:prstGeom>
          <a:ln w="127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1071563" y="5036874"/>
            <a:ext cx="1445910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600" b="1" dirty="0">
                <a:latin typeface="+mj-lt"/>
              </a:rPr>
              <a:t>Qty: # in box</a:t>
            </a:r>
            <a:br>
              <a:rPr kumimoji="1" lang="en-US" sz="1600" b="1" dirty="0">
                <a:latin typeface="+mj-lt"/>
              </a:rPr>
            </a:br>
            <a:endParaRPr kumimoji="1" lang="en-US" sz="1600" b="1" dirty="0">
              <a:latin typeface="+mj-lt"/>
            </a:endParaRPr>
          </a:p>
          <a:p>
            <a:pPr algn="l" eaLnBrk="0" hangingPunct="0"/>
            <a:r>
              <a:rPr kumimoji="1" lang="en-US" sz="1600" b="1" dirty="0">
                <a:latin typeface="+mj-lt"/>
              </a:rPr>
              <a:t>Item #: “#1”</a:t>
            </a:r>
            <a:endParaRPr kumimoji="1" lang="en-US" sz="1800" b="1" dirty="0">
              <a:latin typeface="+mj-lt"/>
            </a:endParaRPr>
          </a:p>
        </p:txBody>
      </p:sp>
      <p:sp>
        <p:nvSpPr>
          <p:cNvPr id="5126" name="Rectangle 8"/>
          <p:cNvSpPr>
            <a:spLocks noChangeArrowheads="1"/>
          </p:cNvSpPr>
          <p:nvPr/>
        </p:nvSpPr>
        <p:spPr bwMode="auto">
          <a:xfrm>
            <a:off x="1028700" y="4647936"/>
            <a:ext cx="979488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600" b="1">
                <a:solidFill>
                  <a:schemeClr val="tx2"/>
                </a:solidFill>
                <a:latin typeface="+mj-lt"/>
              </a:rPr>
              <a:t>Product</a:t>
            </a:r>
            <a:endParaRPr kumimoji="1" lang="en-US" sz="1600" b="1">
              <a:solidFill>
                <a:schemeClr val="accent2"/>
              </a:solidFill>
              <a:latin typeface="+mj-lt"/>
            </a:endParaRPr>
          </a:p>
        </p:txBody>
      </p:sp>
      <p:sp useBgFill="1">
        <p:nvSpPr>
          <p:cNvPr id="104458" name="AutoShape 10"/>
          <p:cNvSpPr>
            <a:spLocks noChangeArrowheads="1"/>
          </p:cNvSpPr>
          <p:nvPr/>
        </p:nvSpPr>
        <p:spPr bwMode="auto">
          <a:xfrm>
            <a:off x="2978150" y="4928924"/>
            <a:ext cx="1520825" cy="1081087"/>
          </a:xfrm>
          <a:prstGeom prst="roundRect">
            <a:avLst>
              <a:gd name="adj" fmla="val 16667"/>
            </a:avLst>
          </a:prstGeom>
          <a:ln w="127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28" name="Rectangle 11"/>
          <p:cNvSpPr>
            <a:spLocks noChangeArrowheads="1"/>
          </p:cNvSpPr>
          <p:nvPr/>
        </p:nvSpPr>
        <p:spPr bwMode="auto">
          <a:xfrm>
            <a:off x="2984500" y="5038461"/>
            <a:ext cx="1445910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600" b="1">
                <a:latin typeface="+mj-lt"/>
              </a:rPr>
              <a:t>Qty: # in box</a:t>
            </a:r>
            <a:br>
              <a:rPr kumimoji="1" lang="en-US" sz="1600" b="1">
                <a:latin typeface="+mj-lt"/>
              </a:rPr>
            </a:br>
            <a:endParaRPr kumimoji="1" lang="en-US" sz="1600" b="1">
              <a:latin typeface="+mj-lt"/>
            </a:endParaRPr>
          </a:p>
          <a:p>
            <a:pPr algn="l" eaLnBrk="0" hangingPunct="0"/>
            <a:r>
              <a:rPr kumimoji="1" lang="en-US" sz="1600" b="1">
                <a:latin typeface="+mj-lt"/>
              </a:rPr>
              <a:t>Item #: “#2”</a:t>
            </a:r>
            <a:endParaRPr kumimoji="1" lang="en-US" sz="1800" b="1">
              <a:latin typeface="+mj-lt"/>
            </a:endParaRPr>
          </a:p>
        </p:txBody>
      </p:sp>
      <p:sp>
        <p:nvSpPr>
          <p:cNvPr id="5129" name="Rectangle 12"/>
          <p:cNvSpPr>
            <a:spLocks noChangeArrowheads="1"/>
          </p:cNvSpPr>
          <p:nvPr/>
        </p:nvSpPr>
        <p:spPr bwMode="auto">
          <a:xfrm>
            <a:off x="2941638" y="4660636"/>
            <a:ext cx="979487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600" b="1">
                <a:solidFill>
                  <a:schemeClr val="tx2"/>
                </a:solidFill>
                <a:latin typeface="+mj-lt"/>
              </a:rPr>
              <a:t>Product</a:t>
            </a:r>
            <a:endParaRPr kumimoji="1" lang="en-US" sz="1600" b="1">
              <a:solidFill>
                <a:schemeClr val="accent2"/>
              </a:solidFill>
              <a:latin typeface="+mj-lt"/>
            </a:endParaRPr>
          </a:p>
        </p:txBody>
      </p:sp>
      <p:sp useBgFill="1">
        <p:nvSpPr>
          <p:cNvPr id="104462" name="AutoShape 14"/>
          <p:cNvSpPr>
            <a:spLocks noChangeArrowheads="1"/>
          </p:cNvSpPr>
          <p:nvPr/>
        </p:nvSpPr>
        <p:spPr bwMode="auto">
          <a:xfrm>
            <a:off x="4867275" y="4909874"/>
            <a:ext cx="1520825" cy="1081087"/>
          </a:xfrm>
          <a:prstGeom prst="roundRect">
            <a:avLst>
              <a:gd name="adj" fmla="val 16667"/>
            </a:avLst>
          </a:prstGeom>
          <a:ln w="127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31" name="Rectangle 15"/>
          <p:cNvSpPr>
            <a:spLocks noChangeArrowheads="1"/>
          </p:cNvSpPr>
          <p:nvPr/>
        </p:nvSpPr>
        <p:spPr bwMode="auto">
          <a:xfrm>
            <a:off x="4868863" y="5019411"/>
            <a:ext cx="1445910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600" b="1" dirty="0">
                <a:latin typeface="+mj-lt"/>
              </a:rPr>
              <a:t>Qty: # in box</a:t>
            </a:r>
            <a:br>
              <a:rPr kumimoji="1" lang="en-US" sz="1600" b="1" dirty="0">
                <a:latin typeface="+mj-lt"/>
              </a:rPr>
            </a:br>
            <a:endParaRPr kumimoji="1" lang="en-US" sz="1600" b="1" dirty="0">
              <a:latin typeface="+mj-lt"/>
            </a:endParaRPr>
          </a:p>
          <a:p>
            <a:pPr algn="l" eaLnBrk="0" hangingPunct="0"/>
            <a:r>
              <a:rPr kumimoji="1" lang="en-US" sz="1600" b="1" dirty="0">
                <a:latin typeface="+mj-lt"/>
              </a:rPr>
              <a:t>Item #: “#3”</a:t>
            </a:r>
            <a:endParaRPr kumimoji="1" lang="en-US" sz="1800" b="1" dirty="0">
              <a:latin typeface="+mj-lt"/>
            </a:endParaRPr>
          </a:p>
        </p:txBody>
      </p:sp>
      <p:sp>
        <p:nvSpPr>
          <p:cNvPr id="5132" name="Rectangle 16"/>
          <p:cNvSpPr>
            <a:spLocks noChangeArrowheads="1"/>
          </p:cNvSpPr>
          <p:nvPr/>
        </p:nvSpPr>
        <p:spPr bwMode="auto">
          <a:xfrm>
            <a:off x="4845050" y="4654286"/>
            <a:ext cx="979488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600" b="1">
                <a:solidFill>
                  <a:schemeClr val="tx2"/>
                </a:solidFill>
                <a:latin typeface="+mj-lt"/>
              </a:rPr>
              <a:t>Product</a:t>
            </a:r>
            <a:endParaRPr kumimoji="1" lang="en-US" sz="1600" b="1">
              <a:solidFill>
                <a:schemeClr val="accent2"/>
              </a:solidFill>
              <a:latin typeface="+mj-lt"/>
            </a:endParaRPr>
          </a:p>
        </p:txBody>
      </p:sp>
      <p:sp useBgFill="1">
        <p:nvSpPr>
          <p:cNvPr id="104467" name="AutoShape 19"/>
          <p:cNvSpPr>
            <a:spLocks noChangeArrowheads="1"/>
          </p:cNvSpPr>
          <p:nvPr/>
        </p:nvSpPr>
        <p:spPr bwMode="auto">
          <a:xfrm>
            <a:off x="6756400" y="4890824"/>
            <a:ext cx="1520825" cy="1081087"/>
          </a:xfrm>
          <a:prstGeom prst="roundRect">
            <a:avLst>
              <a:gd name="adj" fmla="val 16667"/>
            </a:avLst>
          </a:prstGeom>
          <a:ln w="127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34" name="Rectangle 20"/>
          <p:cNvSpPr>
            <a:spLocks noChangeArrowheads="1"/>
          </p:cNvSpPr>
          <p:nvPr/>
        </p:nvSpPr>
        <p:spPr bwMode="auto">
          <a:xfrm>
            <a:off x="6764338" y="5006711"/>
            <a:ext cx="1445910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600" b="1">
                <a:latin typeface="+mj-lt"/>
              </a:rPr>
              <a:t>Qty: # in box</a:t>
            </a:r>
            <a:br>
              <a:rPr kumimoji="1" lang="en-US" sz="1600" b="1">
                <a:latin typeface="+mj-lt"/>
              </a:rPr>
            </a:br>
            <a:endParaRPr kumimoji="1" lang="en-US" sz="1600" b="1">
              <a:latin typeface="+mj-lt"/>
            </a:endParaRPr>
          </a:p>
          <a:p>
            <a:pPr algn="l" eaLnBrk="0" hangingPunct="0"/>
            <a:r>
              <a:rPr kumimoji="1" lang="en-US" sz="1600" b="1">
                <a:latin typeface="+mj-lt"/>
              </a:rPr>
              <a:t>Item #: “#3”</a:t>
            </a:r>
            <a:endParaRPr kumimoji="1" lang="en-US" sz="1800" b="1">
              <a:latin typeface="+mj-lt"/>
            </a:endParaRPr>
          </a:p>
        </p:txBody>
      </p:sp>
      <p:sp>
        <p:nvSpPr>
          <p:cNvPr id="5135" name="Rectangle 21"/>
          <p:cNvSpPr>
            <a:spLocks noChangeArrowheads="1"/>
          </p:cNvSpPr>
          <p:nvPr/>
        </p:nvSpPr>
        <p:spPr bwMode="auto">
          <a:xfrm>
            <a:off x="6748463" y="4647936"/>
            <a:ext cx="979487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600" b="1">
                <a:solidFill>
                  <a:schemeClr val="tx2"/>
                </a:solidFill>
                <a:latin typeface="+mj-lt"/>
              </a:rPr>
              <a:t>Product</a:t>
            </a:r>
            <a:endParaRPr kumimoji="1" lang="en-US" sz="1600" b="1">
              <a:solidFill>
                <a:schemeClr val="accent2"/>
              </a:solidFill>
              <a:latin typeface="+mj-lt"/>
            </a:endParaRPr>
          </a:p>
        </p:txBody>
      </p:sp>
      <p:sp useBgFill="1">
        <p:nvSpPr>
          <p:cNvPr id="104471" name="AutoShape 23"/>
          <p:cNvSpPr>
            <a:spLocks noChangeArrowheads="1"/>
          </p:cNvSpPr>
          <p:nvPr/>
        </p:nvSpPr>
        <p:spPr bwMode="auto">
          <a:xfrm>
            <a:off x="1084263" y="3262049"/>
            <a:ext cx="1520825" cy="1081087"/>
          </a:xfrm>
          <a:prstGeom prst="roundRect">
            <a:avLst>
              <a:gd name="adj" fmla="val 16667"/>
            </a:avLst>
          </a:prstGeom>
          <a:ln w="12700">
            <a:solidFill>
              <a:srgbClr val="00CC99"/>
            </a:solidFill>
            <a:round/>
            <a:headEnd/>
            <a:tailEnd/>
          </a:ln>
          <a:effectLst>
            <a:outerShdw dist="107763" dir="2700000" algn="ctr" rotWithShape="0">
              <a:srgbClr val="00CC99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37" name="Rectangle 24"/>
          <p:cNvSpPr>
            <a:spLocks noChangeArrowheads="1"/>
          </p:cNvSpPr>
          <p:nvPr/>
        </p:nvSpPr>
        <p:spPr bwMode="auto">
          <a:xfrm>
            <a:off x="1057275" y="3285861"/>
            <a:ext cx="1598195" cy="10746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600" b="1">
                <a:latin typeface="+mj-lt"/>
              </a:rPr>
              <a:t>Container ID:  </a:t>
            </a:r>
          </a:p>
          <a:p>
            <a:pPr algn="l" eaLnBrk="0" hangingPunct="0"/>
            <a:r>
              <a:rPr kumimoji="1" lang="en-US" sz="1600" b="1">
                <a:latin typeface="+mj-lt"/>
              </a:rPr>
              <a:t>    15789234</a:t>
            </a:r>
            <a:br>
              <a:rPr kumimoji="1" lang="en-US" sz="1600" b="1">
                <a:latin typeface="+mj-lt"/>
              </a:rPr>
            </a:br>
            <a:endParaRPr kumimoji="1" lang="en-US" sz="1600" b="1">
              <a:latin typeface="+mj-lt"/>
            </a:endParaRPr>
          </a:p>
          <a:p>
            <a:pPr algn="l" eaLnBrk="0" hangingPunct="0"/>
            <a:r>
              <a:rPr kumimoji="1" lang="en-US" sz="1600" b="1">
                <a:latin typeface="+mj-lt"/>
              </a:rPr>
              <a:t>Item #: “Box”</a:t>
            </a:r>
            <a:endParaRPr kumimoji="1" lang="en-US" sz="1800" b="1">
              <a:latin typeface="+mj-lt"/>
            </a:endParaRPr>
          </a:p>
        </p:txBody>
      </p:sp>
      <p:sp>
        <p:nvSpPr>
          <p:cNvPr id="5138" name="Rectangle 25"/>
          <p:cNvSpPr>
            <a:spLocks noChangeArrowheads="1"/>
          </p:cNvSpPr>
          <p:nvPr/>
        </p:nvSpPr>
        <p:spPr bwMode="auto">
          <a:xfrm>
            <a:off x="1030288" y="2977886"/>
            <a:ext cx="568325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600" b="1">
                <a:solidFill>
                  <a:schemeClr val="tx2"/>
                </a:solidFill>
                <a:latin typeface="+mj-lt"/>
              </a:rPr>
              <a:t>Box</a:t>
            </a:r>
            <a:endParaRPr kumimoji="1" lang="en-US" sz="1600" b="1">
              <a:latin typeface="+mj-lt"/>
            </a:endParaRPr>
          </a:p>
        </p:txBody>
      </p:sp>
      <p:grpSp>
        <p:nvGrpSpPr>
          <p:cNvPr id="5139" name="Group 26"/>
          <p:cNvGrpSpPr>
            <a:grpSpLocks/>
          </p:cNvGrpSpPr>
          <p:nvPr/>
        </p:nvGrpSpPr>
        <p:grpSpPr bwMode="auto">
          <a:xfrm>
            <a:off x="3230563" y="955411"/>
            <a:ext cx="2844800" cy="757238"/>
            <a:chOff x="2035" y="549"/>
            <a:chExt cx="1792" cy="518"/>
          </a:xfrm>
        </p:grpSpPr>
        <p:sp useBgFill="1">
          <p:nvSpPr>
            <p:cNvPr id="104475" name="AutoShape 27"/>
            <p:cNvSpPr>
              <a:spLocks noChangeArrowheads="1"/>
            </p:cNvSpPr>
            <p:nvPr/>
          </p:nvSpPr>
          <p:spPr bwMode="auto">
            <a:xfrm>
              <a:off x="2035" y="752"/>
              <a:ext cx="1792" cy="315"/>
            </a:xfrm>
            <a:prstGeom prst="roundRect">
              <a:avLst>
                <a:gd name="adj" fmla="val 16667"/>
              </a:avLst>
            </a:prstGeom>
            <a:ln w="12700">
              <a:solidFill>
                <a:schemeClr val="tx2"/>
              </a:solidFill>
              <a:round/>
              <a:headEnd/>
              <a:tailEnd/>
            </a:ln>
            <a:effectLst>
              <a:outerShdw dist="107763" dir="2700000" algn="ctr" rotWithShape="0">
                <a:schemeClr val="tx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180" name="Rectangle 28"/>
            <p:cNvSpPr>
              <a:spLocks noChangeArrowheads="1"/>
            </p:cNvSpPr>
            <p:nvPr/>
          </p:nvSpPr>
          <p:spPr bwMode="auto">
            <a:xfrm>
              <a:off x="2298" y="793"/>
              <a:ext cx="1358" cy="25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b="1">
                  <a:latin typeface="+mj-lt"/>
                </a:rPr>
                <a:t>Shipper ID 239985</a:t>
              </a:r>
            </a:p>
          </p:txBody>
        </p:sp>
        <p:sp>
          <p:nvSpPr>
            <p:cNvPr id="5181" name="Rectangle 29"/>
            <p:cNvSpPr>
              <a:spLocks noChangeArrowheads="1"/>
            </p:cNvSpPr>
            <p:nvPr/>
          </p:nvSpPr>
          <p:spPr bwMode="auto">
            <a:xfrm>
              <a:off x="2061" y="549"/>
              <a:ext cx="610" cy="22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chemeClr val="tx2"/>
                  </a:solidFill>
                  <a:latin typeface="+mj-lt"/>
                </a:rPr>
                <a:t>Shipper</a:t>
              </a:r>
            </a:p>
          </p:txBody>
        </p:sp>
      </p:grpSp>
      <p:sp useBgFill="1">
        <p:nvSpPr>
          <p:cNvPr id="104479" name="AutoShape 31"/>
          <p:cNvSpPr>
            <a:spLocks noChangeArrowheads="1"/>
          </p:cNvSpPr>
          <p:nvPr/>
        </p:nvSpPr>
        <p:spPr bwMode="auto">
          <a:xfrm>
            <a:off x="914400" y="2149211"/>
            <a:ext cx="2844800" cy="576263"/>
          </a:xfrm>
          <a:prstGeom prst="roundRect">
            <a:avLst>
              <a:gd name="adj" fmla="val 16667"/>
            </a:avLst>
          </a:prstGeom>
          <a:ln w="12700">
            <a:solidFill>
              <a:srgbClr val="FF9999"/>
            </a:solidFill>
            <a:round/>
            <a:headEnd/>
            <a:tailEnd/>
          </a:ln>
          <a:effectLst>
            <a:outerShdw dist="107763" dir="2700000" algn="ctr" rotWithShape="0">
              <a:srgbClr val="FF9999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41" name="Rectangle 32"/>
          <p:cNvSpPr>
            <a:spLocks noChangeArrowheads="1"/>
          </p:cNvSpPr>
          <p:nvPr/>
        </p:nvSpPr>
        <p:spPr bwMode="auto">
          <a:xfrm>
            <a:off x="962025" y="2201599"/>
            <a:ext cx="2500686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600" b="1">
                <a:latin typeface="+mj-lt"/>
              </a:rPr>
              <a:t>Container ID  256990AP</a:t>
            </a:r>
          </a:p>
          <a:p>
            <a:pPr algn="l" eaLnBrk="0" hangingPunct="0"/>
            <a:r>
              <a:rPr kumimoji="1" lang="en-US" sz="1600" b="1">
                <a:latin typeface="+mj-lt"/>
              </a:rPr>
              <a:t>Item #              “Pallet”</a:t>
            </a:r>
          </a:p>
        </p:txBody>
      </p:sp>
      <p:sp>
        <p:nvSpPr>
          <p:cNvPr id="5142" name="Rectangle 33"/>
          <p:cNvSpPr>
            <a:spLocks noChangeArrowheads="1"/>
          </p:cNvSpPr>
          <p:nvPr/>
        </p:nvSpPr>
        <p:spPr bwMode="auto">
          <a:xfrm>
            <a:off x="908050" y="1858699"/>
            <a:ext cx="726162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600" b="1">
                <a:solidFill>
                  <a:schemeClr val="tx2"/>
                </a:solidFill>
                <a:latin typeface="+mj-lt"/>
              </a:rPr>
              <a:t>Pallet</a:t>
            </a:r>
            <a:endParaRPr kumimoji="1" lang="en-US" sz="1600" b="1">
              <a:latin typeface="+mj-lt"/>
            </a:endParaRPr>
          </a:p>
        </p:txBody>
      </p:sp>
      <p:sp useBgFill="1">
        <p:nvSpPr>
          <p:cNvPr id="104483" name="AutoShape 35"/>
          <p:cNvSpPr>
            <a:spLocks noChangeArrowheads="1"/>
          </p:cNvSpPr>
          <p:nvPr/>
        </p:nvSpPr>
        <p:spPr bwMode="auto">
          <a:xfrm>
            <a:off x="5213350" y="2161911"/>
            <a:ext cx="2844800" cy="577850"/>
          </a:xfrm>
          <a:prstGeom prst="roundRect">
            <a:avLst>
              <a:gd name="adj" fmla="val 16667"/>
            </a:avLst>
          </a:prstGeom>
          <a:ln w="12700">
            <a:solidFill>
              <a:srgbClr val="FF9999"/>
            </a:solidFill>
            <a:round/>
            <a:headEnd/>
            <a:tailEnd/>
          </a:ln>
          <a:effectLst>
            <a:outerShdw dist="107763" dir="2700000" algn="ctr" rotWithShape="0">
              <a:srgbClr val="FF9999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44" name="Rectangle 36"/>
          <p:cNvSpPr>
            <a:spLocks noChangeArrowheads="1"/>
          </p:cNvSpPr>
          <p:nvPr/>
        </p:nvSpPr>
        <p:spPr bwMode="auto">
          <a:xfrm>
            <a:off x="5319713" y="2177786"/>
            <a:ext cx="2500686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600" b="1">
                <a:latin typeface="+mj-lt"/>
              </a:rPr>
              <a:t>Container ID  256990AP</a:t>
            </a:r>
          </a:p>
          <a:p>
            <a:pPr algn="l" eaLnBrk="0" hangingPunct="0"/>
            <a:r>
              <a:rPr kumimoji="1" lang="en-US" sz="1600" b="1">
                <a:latin typeface="+mj-lt"/>
              </a:rPr>
              <a:t>Item #              “Pallet”</a:t>
            </a:r>
          </a:p>
        </p:txBody>
      </p:sp>
      <p:sp>
        <p:nvSpPr>
          <p:cNvPr id="5145" name="Rectangle 37"/>
          <p:cNvSpPr>
            <a:spLocks noChangeArrowheads="1"/>
          </p:cNvSpPr>
          <p:nvPr/>
        </p:nvSpPr>
        <p:spPr bwMode="auto">
          <a:xfrm>
            <a:off x="7239000" y="1858699"/>
            <a:ext cx="726162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600" b="1">
                <a:solidFill>
                  <a:schemeClr val="tx2"/>
                </a:solidFill>
                <a:latin typeface="+mj-lt"/>
              </a:rPr>
              <a:t>Pallet</a:t>
            </a:r>
            <a:endParaRPr kumimoji="1" lang="en-US" sz="1600" b="1">
              <a:latin typeface="+mj-lt"/>
            </a:endParaRPr>
          </a:p>
        </p:txBody>
      </p:sp>
      <p:grpSp>
        <p:nvGrpSpPr>
          <p:cNvPr id="5146" name="Group 38"/>
          <p:cNvGrpSpPr>
            <a:grpSpLocks/>
          </p:cNvGrpSpPr>
          <p:nvPr/>
        </p:nvGrpSpPr>
        <p:grpSpPr bwMode="auto">
          <a:xfrm>
            <a:off x="2951163" y="3001699"/>
            <a:ext cx="1631950" cy="1363662"/>
            <a:chOff x="1859" y="1950"/>
            <a:chExt cx="1028" cy="933"/>
          </a:xfrm>
        </p:grpSpPr>
        <p:sp useBgFill="1">
          <p:nvSpPr>
            <p:cNvPr id="104487" name="AutoShape 39"/>
            <p:cNvSpPr>
              <a:spLocks noChangeArrowheads="1"/>
            </p:cNvSpPr>
            <p:nvPr/>
          </p:nvSpPr>
          <p:spPr bwMode="auto">
            <a:xfrm>
              <a:off x="1881" y="2143"/>
              <a:ext cx="958" cy="740"/>
            </a:xfrm>
            <a:prstGeom prst="roundRect">
              <a:avLst>
                <a:gd name="adj" fmla="val 16667"/>
              </a:avLst>
            </a:prstGeom>
            <a:ln w="12700">
              <a:solidFill>
                <a:srgbClr val="00CC99"/>
              </a:solidFill>
              <a:round/>
              <a:headEnd/>
              <a:tailEnd/>
            </a:ln>
            <a:effectLst>
              <a:outerShdw dist="107763" dir="2700000" algn="ctr" rotWithShape="0">
                <a:srgbClr val="00CC99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177" name="Rectangle 40"/>
            <p:cNvSpPr>
              <a:spLocks noChangeArrowheads="1"/>
            </p:cNvSpPr>
            <p:nvPr/>
          </p:nvSpPr>
          <p:spPr bwMode="auto">
            <a:xfrm>
              <a:off x="1880" y="2140"/>
              <a:ext cx="1007" cy="73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latin typeface="+mj-lt"/>
                </a:rPr>
                <a:t>Container ID:  </a:t>
              </a:r>
            </a:p>
            <a:p>
              <a:pPr algn="l" eaLnBrk="0" hangingPunct="0"/>
              <a:r>
                <a:rPr kumimoji="1" lang="en-US" sz="1600" b="1">
                  <a:latin typeface="+mj-lt"/>
                </a:rPr>
                <a:t>    15789235</a:t>
              </a:r>
              <a:br>
                <a:rPr kumimoji="1" lang="en-US" sz="1600" b="1">
                  <a:latin typeface="+mj-lt"/>
                </a:rPr>
              </a:br>
              <a:endParaRPr kumimoji="1" lang="en-US" sz="1600" b="1">
                <a:latin typeface="+mj-lt"/>
              </a:endParaRPr>
            </a:p>
            <a:p>
              <a:pPr algn="l" eaLnBrk="0" hangingPunct="0"/>
              <a:r>
                <a:rPr kumimoji="1" lang="en-US" sz="1600" b="1">
                  <a:latin typeface="+mj-lt"/>
                </a:rPr>
                <a:t>Item #:“Box”</a:t>
              </a:r>
              <a:endParaRPr kumimoji="1" lang="en-US" sz="1800" b="1">
                <a:latin typeface="+mj-lt"/>
              </a:endParaRPr>
            </a:p>
          </p:txBody>
        </p:sp>
        <p:sp>
          <p:nvSpPr>
            <p:cNvPr id="5178" name="Rectangle 41"/>
            <p:cNvSpPr>
              <a:spLocks noChangeArrowheads="1"/>
            </p:cNvSpPr>
            <p:nvPr/>
          </p:nvSpPr>
          <p:spPr bwMode="auto">
            <a:xfrm>
              <a:off x="1859" y="1950"/>
              <a:ext cx="358" cy="22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chemeClr val="tx2"/>
                  </a:solidFill>
                  <a:latin typeface="+mj-lt"/>
                </a:rPr>
                <a:t>Box</a:t>
              </a:r>
              <a:endParaRPr kumimoji="1" lang="en-US" sz="1600" b="1">
                <a:solidFill>
                  <a:schemeClr val="accent2"/>
                </a:solidFill>
                <a:latin typeface="+mj-lt"/>
              </a:endParaRPr>
            </a:p>
          </p:txBody>
        </p:sp>
      </p:grpSp>
      <p:grpSp>
        <p:nvGrpSpPr>
          <p:cNvPr id="5147" name="Group 42"/>
          <p:cNvGrpSpPr>
            <a:grpSpLocks/>
          </p:cNvGrpSpPr>
          <p:nvPr/>
        </p:nvGrpSpPr>
        <p:grpSpPr bwMode="auto">
          <a:xfrm>
            <a:off x="6740525" y="3011224"/>
            <a:ext cx="1606550" cy="1371600"/>
            <a:chOff x="4246" y="1956"/>
            <a:chExt cx="1012" cy="939"/>
          </a:xfrm>
        </p:grpSpPr>
        <p:sp useBgFill="1">
          <p:nvSpPr>
            <p:cNvPr id="104491" name="AutoShape 43"/>
            <p:cNvSpPr>
              <a:spLocks noChangeArrowheads="1"/>
            </p:cNvSpPr>
            <p:nvPr/>
          </p:nvSpPr>
          <p:spPr bwMode="auto">
            <a:xfrm>
              <a:off x="4261" y="2155"/>
              <a:ext cx="958" cy="740"/>
            </a:xfrm>
            <a:prstGeom prst="roundRect">
              <a:avLst>
                <a:gd name="adj" fmla="val 16667"/>
              </a:avLst>
            </a:prstGeom>
            <a:ln w="12700">
              <a:solidFill>
                <a:srgbClr val="00CC99"/>
              </a:solidFill>
              <a:round/>
              <a:headEnd/>
              <a:tailEnd/>
            </a:ln>
            <a:effectLst>
              <a:outerShdw dist="107763" dir="2700000" algn="ctr" rotWithShape="0">
                <a:srgbClr val="00CC99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174" name="Rectangle 44"/>
            <p:cNvSpPr>
              <a:spLocks noChangeArrowheads="1"/>
            </p:cNvSpPr>
            <p:nvPr/>
          </p:nvSpPr>
          <p:spPr bwMode="auto">
            <a:xfrm>
              <a:off x="4251" y="2146"/>
              <a:ext cx="1007" cy="73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latin typeface="+mj-lt"/>
                </a:rPr>
                <a:t>Container ID:  </a:t>
              </a:r>
            </a:p>
            <a:p>
              <a:pPr algn="l" eaLnBrk="0" hangingPunct="0"/>
              <a:r>
                <a:rPr kumimoji="1" lang="en-US" sz="1600" b="1">
                  <a:latin typeface="+mj-lt"/>
                </a:rPr>
                <a:t>    15789237</a:t>
              </a:r>
              <a:br>
                <a:rPr kumimoji="1" lang="en-US" sz="1600" b="1">
                  <a:latin typeface="+mj-lt"/>
                </a:rPr>
              </a:br>
              <a:endParaRPr kumimoji="1" lang="en-US" sz="1600" b="1">
                <a:latin typeface="+mj-lt"/>
              </a:endParaRPr>
            </a:p>
            <a:p>
              <a:pPr algn="l" eaLnBrk="0" hangingPunct="0"/>
              <a:r>
                <a:rPr kumimoji="1" lang="en-US" sz="1600" b="1">
                  <a:latin typeface="+mj-lt"/>
                </a:rPr>
                <a:t>Item #: “Box”</a:t>
              </a:r>
              <a:endParaRPr kumimoji="1" lang="en-US" sz="1800" b="1">
                <a:latin typeface="+mj-lt"/>
              </a:endParaRPr>
            </a:p>
          </p:txBody>
        </p:sp>
        <p:sp>
          <p:nvSpPr>
            <p:cNvPr id="5175" name="Rectangle 45"/>
            <p:cNvSpPr>
              <a:spLocks noChangeArrowheads="1"/>
            </p:cNvSpPr>
            <p:nvPr/>
          </p:nvSpPr>
          <p:spPr bwMode="auto">
            <a:xfrm>
              <a:off x="4246" y="1956"/>
              <a:ext cx="358" cy="22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chemeClr val="tx2"/>
                  </a:solidFill>
                  <a:latin typeface="+mj-lt"/>
                </a:rPr>
                <a:t>Box</a:t>
              </a:r>
              <a:endParaRPr kumimoji="1" lang="en-US" sz="1600" b="1">
                <a:solidFill>
                  <a:schemeClr val="accent2"/>
                </a:solidFill>
                <a:latin typeface="+mj-lt"/>
              </a:endParaRPr>
            </a:p>
          </p:txBody>
        </p:sp>
      </p:grpSp>
      <p:grpSp>
        <p:nvGrpSpPr>
          <p:cNvPr id="5148" name="Group 46"/>
          <p:cNvGrpSpPr>
            <a:grpSpLocks/>
          </p:cNvGrpSpPr>
          <p:nvPr/>
        </p:nvGrpSpPr>
        <p:grpSpPr bwMode="auto">
          <a:xfrm>
            <a:off x="2520950" y="1782499"/>
            <a:ext cx="4014788" cy="363537"/>
            <a:chOff x="1588" y="1244"/>
            <a:chExt cx="2529" cy="249"/>
          </a:xfrm>
        </p:grpSpPr>
        <p:sp>
          <p:nvSpPr>
            <p:cNvPr id="5169" name="Line 47"/>
            <p:cNvSpPr>
              <a:spLocks noChangeShapeType="1"/>
            </p:cNvSpPr>
            <p:nvPr/>
          </p:nvSpPr>
          <p:spPr bwMode="auto">
            <a:xfrm>
              <a:off x="1588" y="1324"/>
              <a:ext cx="25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70" name="Line 48"/>
            <p:cNvSpPr>
              <a:spLocks noChangeShapeType="1"/>
            </p:cNvSpPr>
            <p:nvPr/>
          </p:nvSpPr>
          <p:spPr bwMode="auto">
            <a:xfrm>
              <a:off x="1591" y="1328"/>
              <a:ext cx="0" cy="15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71" name="Line 49"/>
            <p:cNvSpPr>
              <a:spLocks noChangeShapeType="1"/>
            </p:cNvSpPr>
            <p:nvPr/>
          </p:nvSpPr>
          <p:spPr bwMode="auto">
            <a:xfrm>
              <a:off x="4117" y="1328"/>
              <a:ext cx="0" cy="1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72" name="Line 50"/>
            <p:cNvSpPr>
              <a:spLocks noChangeShapeType="1"/>
            </p:cNvSpPr>
            <p:nvPr/>
          </p:nvSpPr>
          <p:spPr bwMode="auto">
            <a:xfrm>
              <a:off x="2916" y="1244"/>
              <a:ext cx="0" cy="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5149" name="Group 51"/>
          <p:cNvGrpSpPr>
            <a:grpSpLocks/>
          </p:cNvGrpSpPr>
          <p:nvPr/>
        </p:nvGrpSpPr>
        <p:grpSpPr bwMode="auto">
          <a:xfrm>
            <a:off x="1927225" y="2774686"/>
            <a:ext cx="5803900" cy="519113"/>
            <a:chOff x="1214" y="1794"/>
            <a:chExt cx="3656" cy="356"/>
          </a:xfrm>
        </p:grpSpPr>
        <p:sp>
          <p:nvSpPr>
            <p:cNvPr id="5158" name="Line 52"/>
            <p:cNvSpPr>
              <a:spLocks noChangeShapeType="1"/>
            </p:cNvSpPr>
            <p:nvPr/>
          </p:nvSpPr>
          <p:spPr bwMode="auto">
            <a:xfrm>
              <a:off x="1447" y="1799"/>
              <a:ext cx="0" cy="1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5159" name="Group 53"/>
            <p:cNvGrpSpPr>
              <a:grpSpLocks/>
            </p:cNvGrpSpPr>
            <p:nvPr/>
          </p:nvGrpSpPr>
          <p:grpSpPr bwMode="auto">
            <a:xfrm>
              <a:off x="1214" y="1794"/>
              <a:ext cx="3656" cy="356"/>
              <a:chOff x="1214" y="1923"/>
              <a:chExt cx="3656" cy="356"/>
            </a:xfrm>
          </p:grpSpPr>
          <p:grpSp>
            <p:nvGrpSpPr>
              <p:cNvPr id="5160" name="Group 54"/>
              <p:cNvGrpSpPr>
                <a:grpSpLocks/>
              </p:cNvGrpSpPr>
              <p:nvPr/>
            </p:nvGrpSpPr>
            <p:grpSpPr bwMode="auto">
              <a:xfrm>
                <a:off x="1214" y="2059"/>
                <a:ext cx="1255" cy="205"/>
                <a:chOff x="1214" y="2059"/>
                <a:chExt cx="1255" cy="205"/>
              </a:xfrm>
            </p:grpSpPr>
            <p:sp>
              <p:nvSpPr>
                <p:cNvPr id="5166" name="Line 55"/>
                <p:cNvSpPr>
                  <a:spLocks noChangeShapeType="1"/>
                </p:cNvSpPr>
                <p:nvPr/>
              </p:nvSpPr>
              <p:spPr bwMode="auto">
                <a:xfrm>
                  <a:off x="1214" y="2059"/>
                  <a:ext cx="1245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167" name="Line 56"/>
                <p:cNvSpPr>
                  <a:spLocks noChangeShapeType="1"/>
                </p:cNvSpPr>
                <p:nvPr/>
              </p:nvSpPr>
              <p:spPr bwMode="auto">
                <a:xfrm>
                  <a:off x="1214" y="2064"/>
                  <a:ext cx="0" cy="177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168" name="Line 57"/>
                <p:cNvSpPr>
                  <a:spLocks noChangeShapeType="1"/>
                </p:cNvSpPr>
                <p:nvPr/>
              </p:nvSpPr>
              <p:spPr bwMode="auto">
                <a:xfrm>
                  <a:off x="2469" y="2063"/>
                  <a:ext cx="0" cy="20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5161" name="Group 58"/>
              <p:cNvGrpSpPr>
                <a:grpSpLocks/>
              </p:cNvGrpSpPr>
              <p:nvPr/>
            </p:nvGrpSpPr>
            <p:grpSpPr bwMode="auto">
              <a:xfrm>
                <a:off x="3677" y="1923"/>
                <a:ext cx="1193" cy="356"/>
                <a:chOff x="3677" y="1923"/>
                <a:chExt cx="1193" cy="356"/>
              </a:xfrm>
            </p:grpSpPr>
            <p:sp>
              <p:nvSpPr>
                <p:cNvPr id="5162" name="Line 59"/>
                <p:cNvSpPr>
                  <a:spLocks noChangeShapeType="1"/>
                </p:cNvSpPr>
                <p:nvPr/>
              </p:nvSpPr>
              <p:spPr bwMode="auto">
                <a:xfrm>
                  <a:off x="3677" y="2043"/>
                  <a:ext cx="1193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163" name="Line 60"/>
                <p:cNvSpPr>
                  <a:spLocks noChangeShapeType="1"/>
                </p:cNvSpPr>
                <p:nvPr/>
              </p:nvSpPr>
              <p:spPr bwMode="auto">
                <a:xfrm>
                  <a:off x="4119" y="1923"/>
                  <a:ext cx="0" cy="12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164" name="Line 61"/>
                <p:cNvSpPr>
                  <a:spLocks noChangeShapeType="1"/>
                </p:cNvSpPr>
                <p:nvPr/>
              </p:nvSpPr>
              <p:spPr bwMode="auto">
                <a:xfrm>
                  <a:off x="3679" y="2043"/>
                  <a:ext cx="0" cy="229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165" name="Line 62"/>
                <p:cNvSpPr>
                  <a:spLocks noChangeShapeType="1"/>
                </p:cNvSpPr>
                <p:nvPr/>
              </p:nvSpPr>
              <p:spPr bwMode="auto">
                <a:xfrm>
                  <a:off x="4870" y="2047"/>
                  <a:ext cx="0" cy="23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grpSp>
        <p:nvGrpSpPr>
          <p:cNvPr id="5150" name="Group 63"/>
          <p:cNvGrpSpPr>
            <a:grpSpLocks/>
          </p:cNvGrpSpPr>
          <p:nvPr/>
        </p:nvGrpSpPr>
        <p:grpSpPr bwMode="auto">
          <a:xfrm>
            <a:off x="1989138" y="4422511"/>
            <a:ext cx="5762625" cy="487363"/>
            <a:chOff x="1253" y="3051"/>
            <a:chExt cx="3630" cy="334"/>
          </a:xfrm>
        </p:grpSpPr>
        <p:sp>
          <p:nvSpPr>
            <p:cNvPr id="5154" name="Line 64"/>
            <p:cNvSpPr>
              <a:spLocks noChangeShapeType="1"/>
            </p:cNvSpPr>
            <p:nvPr/>
          </p:nvSpPr>
          <p:spPr bwMode="auto">
            <a:xfrm>
              <a:off x="4883" y="3072"/>
              <a:ext cx="0" cy="29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55" name="Line 65"/>
            <p:cNvSpPr>
              <a:spLocks noChangeShapeType="1"/>
            </p:cNvSpPr>
            <p:nvPr/>
          </p:nvSpPr>
          <p:spPr bwMode="auto">
            <a:xfrm>
              <a:off x="3683" y="3066"/>
              <a:ext cx="0" cy="29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56" name="Line 66"/>
            <p:cNvSpPr>
              <a:spLocks noChangeShapeType="1"/>
            </p:cNvSpPr>
            <p:nvPr/>
          </p:nvSpPr>
          <p:spPr bwMode="auto">
            <a:xfrm flipH="1">
              <a:off x="2444" y="3060"/>
              <a:ext cx="3" cy="3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57" name="Line 67"/>
            <p:cNvSpPr>
              <a:spLocks noChangeShapeType="1"/>
            </p:cNvSpPr>
            <p:nvPr/>
          </p:nvSpPr>
          <p:spPr bwMode="auto">
            <a:xfrm flipH="1">
              <a:off x="1253" y="3051"/>
              <a:ext cx="3" cy="3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sp useBgFill="1">
        <p:nvSpPr>
          <p:cNvPr id="104517" name="AutoShape 69"/>
          <p:cNvSpPr>
            <a:spLocks noChangeArrowheads="1"/>
          </p:cNvSpPr>
          <p:nvPr/>
        </p:nvSpPr>
        <p:spPr bwMode="auto">
          <a:xfrm>
            <a:off x="4865688" y="3293799"/>
            <a:ext cx="1520825" cy="1081087"/>
          </a:xfrm>
          <a:prstGeom prst="roundRect">
            <a:avLst>
              <a:gd name="adj" fmla="val 16667"/>
            </a:avLst>
          </a:prstGeom>
          <a:ln w="12700">
            <a:solidFill>
              <a:srgbClr val="00CC99"/>
            </a:solidFill>
            <a:round/>
            <a:headEnd/>
            <a:tailEnd/>
          </a:ln>
          <a:effectLst>
            <a:outerShdw dist="107763" dir="2700000" algn="ctr" rotWithShape="0">
              <a:srgbClr val="00CC99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52" name="Rectangle 70"/>
          <p:cNvSpPr>
            <a:spLocks noChangeArrowheads="1"/>
          </p:cNvSpPr>
          <p:nvPr/>
        </p:nvSpPr>
        <p:spPr bwMode="auto">
          <a:xfrm>
            <a:off x="4862513" y="3006461"/>
            <a:ext cx="568325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600" b="1">
                <a:solidFill>
                  <a:schemeClr val="tx2"/>
                </a:solidFill>
                <a:latin typeface="+mj-lt"/>
              </a:rPr>
              <a:t>Box</a:t>
            </a:r>
            <a:endParaRPr kumimoji="1" lang="en-US" sz="1600" b="1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5153" name="Rectangle 71"/>
          <p:cNvSpPr>
            <a:spLocks noChangeArrowheads="1"/>
          </p:cNvSpPr>
          <p:nvPr/>
        </p:nvSpPr>
        <p:spPr bwMode="auto">
          <a:xfrm>
            <a:off x="4841875" y="3279511"/>
            <a:ext cx="1598195" cy="10746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600" b="1">
                <a:latin typeface="+mj-lt"/>
              </a:rPr>
              <a:t>Container ID:  </a:t>
            </a:r>
          </a:p>
          <a:p>
            <a:pPr algn="l" eaLnBrk="0" hangingPunct="0"/>
            <a:r>
              <a:rPr kumimoji="1" lang="en-US" sz="1600" b="1">
                <a:latin typeface="+mj-lt"/>
              </a:rPr>
              <a:t>    15789236</a:t>
            </a:r>
            <a:br>
              <a:rPr kumimoji="1" lang="en-US" sz="1600" b="1">
                <a:latin typeface="+mj-lt"/>
              </a:rPr>
            </a:br>
            <a:endParaRPr kumimoji="1" lang="en-US" sz="1600" b="1">
              <a:latin typeface="+mj-lt"/>
            </a:endParaRPr>
          </a:p>
          <a:p>
            <a:pPr algn="l" eaLnBrk="0" hangingPunct="0"/>
            <a:r>
              <a:rPr kumimoji="1" lang="en-US" sz="1600" b="1">
                <a:latin typeface="+mj-lt"/>
              </a:rPr>
              <a:t>Item #: “Box”</a:t>
            </a:r>
            <a:endParaRPr kumimoji="1" lang="en-US" sz="1800" b="1">
              <a:latin typeface="+mj-l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Manual SO Shipper Verification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CS-SH-300</a:t>
            </a:r>
          </a:p>
        </p:txBody>
      </p:sp>
      <p:pic>
        <p:nvPicPr>
          <p:cNvPr id="3277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39604"/>
            <a:ext cx="7827963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Create Containers</a:t>
            </a:r>
          </a:p>
          <a:p>
            <a:r>
              <a:rPr lang="en-US" dirty="0" smtClean="0"/>
              <a:t>Create Shipper</a:t>
            </a:r>
          </a:p>
          <a:p>
            <a:r>
              <a:rPr lang="en-US" dirty="0" smtClean="0"/>
              <a:t>Verify Shipper</a:t>
            </a:r>
          </a:p>
          <a:p>
            <a:r>
              <a:rPr lang="en-US" b="1" dirty="0" smtClean="0"/>
              <a:t>Print Shipping Labels</a:t>
            </a:r>
          </a:p>
          <a:p>
            <a:r>
              <a:rPr lang="en-US" dirty="0" smtClean="0"/>
              <a:t>Print Bill of Lading</a:t>
            </a:r>
          </a:p>
          <a:p>
            <a:r>
              <a:rPr lang="en-US" dirty="0" smtClean="0"/>
              <a:t>Confirm Shipper</a:t>
            </a:r>
          </a:p>
          <a:p>
            <a:r>
              <a:rPr lang="en-US" dirty="0" smtClean="0"/>
              <a:t>Send Shipper</a:t>
            </a:r>
          </a:p>
          <a:p>
            <a:r>
              <a:rPr lang="en-US" dirty="0" smtClean="0"/>
              <a:t>Print Invoice</a:t>
            </a:r>
          </a:p>
          <a:p>
            <a:endParaRPr lang="en-US" dirty="0"/>
          </a:p>
        </p:txBody>
      </p:sp>
      <p:sp>
        <p:nvSpPr>
          <p:cNvPr id="3379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Customer Schedule Shipment Processing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CS-SH-310</a:t>
            </a:r>
          </a:p>
        </p:txBody>
      </p:sp>
      <p:sp>
        <p:nvSpPr>
          <p:cNvPr id="109572" name="Line 4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Shipping Label Print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CS-SH-320</a:t>
            </a:r>
          </a:p>
        </p:txBody>
      </p:sp>
      <p:pic>
        <p:nvPicPr>
          <p:cNvPr id="3482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59177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Shipping Label Print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CS-SH-330</a:t>
            </a:r>
          </a:p>
        </p:txBody>
      </p:sp>
      <p:pic>
        <p:nvPicPr>
          <p:cNvPr id="3584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71373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Create Containers</a:t>
            </a:r>
          </a:p>
          <a:p>
            <a:r>
              <a:rPr lang="en-US" dirty="0" smtClean="0"/>
              <a:t>Create Shipper</a:t>
            </a:r>
          </a:p>
          <a:p>
            <a:r>
              <a:rPr lang="en-US" dirty="0" smtClean="0"/>
              <a:t>Verify Shipper</a:t>
            </a:r>
          </a:p>
          <a:p>
            <a:r>
              <a:rPr lang="en-US" dirty="0" smtClean="0"/>
              <a:t>Print Shipping Labels</a:t>
            </a:r>
          </a:p>
          <a:p>
            <a:r>
              <a:rPr lang="en-US" b="1" dirty="0" smtClean="0"/>
              <a:t>Print Bill of Lading</a:t>
            </a:r>
          </a:p>
          <a:p>
            <a:r>
              <a:rPr lang="en-US" dirty="0" smtClean="0"/>
              <a:t>Confirm Shipper</a:t>
            </a:r>
          </a:p>
          <a:p>
            <a:r>
              <a:rPr lang="en-US" dirty="0" smtClean="0"/>
              <a:t>Send Shipper</a:t>
            </a:r>
          </a:p>
          <a:p>
            <a:r>
              <a:rPr lang="en-US" dirty="0" smtClean="0"/>
              <a:t>Print Invoice</a:t>
            </a:r>
          </a:p>
          <a:p>
            <a:endParaRPr lang="en-US" dirty="0"/>
          </a:p>
        </p:txBody>
      </p:sp>
      <p:sp>
        <p:nvSpPr>
          <p:cNvPr id="368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Customer Schedule Shipment Processing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CS-SH-340</a:t>
            </a:r>
          </a:p>
        </p:txBody>
      </p:sp>
      <p:sp>
        <p:nvSpPr>
          <p:cNvPr id="110596" name="Line 4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Bill of Lading Print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CS-SH-350</a:t>
            </a:r>
          </a:p>
        </p:txBody>
      </p:sp>
      <p:pic>
        <p:nvPicPr>
          <p:cNvPr id="3789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54415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CS-SH-360</a:t>
            </a:r>
          </a:p>
        </p:txBody>
      </p:sp>
      <p:pic>
        <p:nvPicPr>
          <p:cNvPr id="38916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07336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Create Containers</a:t>
            </a:r>
          </a:p>
          <a:p>
            <a:r>
              <a:rPr lang="en-US" dirty="0" smtClean="0"/>
              <a:t>Create Shipper</a:t>
            </a:r>
          </a:p>
          <a:p>
            <a:r>
              <a:rPr lang="en-US" dirty="0" smtClean="0"/>
              <a:t>Verify Shipper</a:t>
            </a:r>
          </a:p>
          <a:p>
            <a:r>
              <a:rPr lang="en-US" dirty="0" smtClean="0"/>
              <a:t>Print Shipping Labels</a:t>
            </a:r>
          </a:p>
          <a:p>
            <a:r>
              <a:rPr lang="en-US" dirty="0" smtClean="0"/>
              <a:t>Print Bill of Lading</a:t>
            </a:r>
          </a:p>
          <a:p>
            <a:r>
              <a:rPr lang="en-US" b="1" dirty="0" smtClean="0"/>
              <a:t>Confirm Shipper</a:t>
            </a:r>
          </a:p>
          <a:p>
            <a:r>
              <a:rPr lang="en-US" dirty="0" smtClean="0"/>
              <a:t>Send Shipper</a:t>
            </a:r>
          </a:p>
          <a:p>
            <a:r>
              <a:rPr lang="en-US" dirty="0" smtClean="0"/>
              <a:t>Print Invoice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994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Customer Schedule Shipment Processing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CS-SH-370</a:t>
            </a:r>
          </a:p>
        </p:txBody>
      </p:sp>
      <p:sp>
        <p:nvSpPr>
          <p:cNvPr id="112644" name="Line 4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Pre-Shipper/Shipper Confirm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CS-SH-380</a:t>
            </a:r>
          </a:p>
        </p:txBody>
      </p:sp>
      <p:pic>
        <p:nvPicPr>
          <p:cNvPr id="40963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072942"/>
            <a:ext cx="7808913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46" name="AutoShape 6"/>
          <p:cNvSpPr>
            <a:spLocks noChangeArrowheads="1"/>
          </p:cNvSpPr>
          <p:nvPr/>
        </p:nvSpPr>
        <p:spPr bwMode="auto">
          <a:xfrm>
            <a:off x="5346555" y="3653066"/>
            <a:ext cx="2119370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1016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Default to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system date</a:t>
            </a:r>
          </a:p>
        </p:txBody>
      </p:sp>
      <p:sp>
        <p:nvSpPr>
          <p:cNvPr id="40967" name="AutoShape 7"/>
          <p:cNvSpPr>
            <a:spLocks/>
          </p:cNvSpPr>
          <p:nvPr/>
        </p:nvSpPr>
        <p:spPr bwMode="auto">
          <a:xfrm>
            <a:off x="2386013" y="2906504"/>
            <a:ext cx="349250" cy="585788"/>
          </a:xfrm>
          <a:prstGeom prst="rightBrace">
            <a:avLst>
              <a:gd name="adj1" fmla="val 13977"/>
              <a:gd name="adj2" fmla="val 50000"/>
            </a:avLst>
          </a:prstGeom>
          <a:noFill/>
          <a:ln w="19050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40968" name="AutoShape 8"/>
          <p:cNvCxnSpPr>
            <a:cxnSpLocks noChangeShapeType="1"/>
            <a:stCxn id="138246" idx="1"/>
            <a:endCxn id="40967" idx="1"/>
          </p:cNvCxnSpPr>
          <p:nvPr/>
        </p:nvCxnSpPr>
        <p:spPr bwMode="auto">
          <a:xfrm rot="10800000">
            <a:off x="2735263" y="3199399"/>
            <a:ext cx="2611292" cy="811213"/>
          </a:xfrm>
          <a:prstGeom prst="bentConnector3">
            <a:avLst>
              <a:gd name="adj1" fmla="val 4786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Invoice Options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CS-SH-390</a:t>
            </a:r>
          </a:p>
        </p:txBody>
      </p:sp>
      <p:pic>
        <p:nvPicPr>
          <p:cNvPr id="4198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53892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77590" y="891610"/>
            <a:ext cx="7109209" cy="5424523"/>
          </a:xfrm>
        </p:spPr>
        <p:txBody>
          <a:bodyPr/>
          <a:lstStyle/>
          <a:p>
            <a:r>
              <a:rPr lang="en-US" b="1" dirty="0" smtClean="0"/>
              <a:t>Create Containers</a:t>
            </a:r>
          </a:p>
          <a:p>
            <a:r>
              <a:rPr lang="en-US" dirty="0" smtClean="0"/>
              <a:t>Create Shipper</a:t>
            </a:r>
          </a:p>
          <a:p>
            <a:r>
              <a:rPr lang="en-US" dirty="0" smtClean="0"/>
              <a:t>Verify Shipper</a:t>
            </a:r>
          </a:p>
          <a:p>
            <a:r>
              <a:rPr lang="en-US" dirty="0" smtClean="0"/>
              <a:t>Print Shipping Labels</a:t>
            </a:r>
          </a:p>
          <a:p>
            <a:r>
              <a:rPr lang="en-US" dirty="0" smtClean="0"/>
              <a:t>Print Bill of Lading</a:t>
            </a:r>
          </a:p>
          <a:p>
            <a:r>
              <a:rPr lang="en-US" dirty="0" smtClean="0"/>
              <a:t>Confirm Shipper</a:t>
            </a:r>
          </a:p>
          <a:p>
            <a:r>
              <a:rPr lang="en-US" dirty="0" smtClean="0"/>
              <a:t>Send Shipper</a:t>
            </a:r>
          </a:p>
          <a:p>
            <a:r>
              <a:rPr lang="en-US" dirty="0" smtClean="0"/>
              <a:t>Print Invoice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1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Customer Schedule Shipment Processing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CS-SH-040</a:t>
            </a:r>
          </a:p>
        </p:txBody>
      </p:sp>
      <p:sp>
        <p:nvSpPr>
          <p:cNvPr id="103429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CS-SH-400</a:t>
            </a:r>
          </a:p>
        </p:txBody>
      </p:sp>
      <p:pic>
        <p:nvPicPr>
          <p:cNvPr id="43012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086665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7688" y="891610"/>
            <a:ext cx="7089112" cy="5424523"/>
          </a:xfrm>
        </p:spPr>
        <p:txBody>
          <a:bodyPr/>
          <a:lstStyle/>
          <a:p>
            <a:r>
              <a:rPr lang="en-US" dirty="0" smtClean="0"/>
              <a:t>Create Containers</a:t>
            </a:r>
          </a:p>
          <a:p>
            <a:r>
              <a:rPr lang="en-US" dirty="0" smtClean="0"/>
              <a:t>Create Shipper</a:t>
            </a:r>
          </a:p>
          <a:p>
            <a:r>
              <a:rPr lang="en-US" dirty="0" smtClean="0"/>
              <a:t>Verify Shipper</a:t>
            </a:r>
          </a:p>
          <a:p>
            <a:r>
              <a:rPr lang="en-US" dirty="0" smtClean="0"/>
              <a:t>Print Shipping Labels</a:t>
            </a:r>
          </a:p>
          <a:p>
            <a:r>
              <a:rPr lang="en-US" dirty="0" smtClean="0"/>
              <a:t>Print Bill of Lading</a:t>
            </a:r>
          </a:p>
          <a:p>
            <a:r>
              <a:rPr lang="en-US" dirty="0" smtClean="0"/>
              <a:t>Confirm Shipper</a:t>
            </a:r>
          </a:p>
          <a:p>
            <a:r>
              <a:rPr lang="en-US" b="1" dirty="0" smtClean="0"/>
              <a:t>Send Shipper</a:t>
            </a:r>
          </a:p>
          <a:p>
            <a:r>
              <a:rPr lang="en-US" dirty="0" smtClean="0"/>
              <a:t>Print Invoice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403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Customer Schedule Shipment Processing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CS-SH-410</a:t>
            </a:r>
          </a:p>
        </p:txBody>
      </p:sp>
      <p:sp>
        <p:nvSpPr>
          <p:cNvPr id="114692" name="Line 4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Pre-Shipper/Shipper Print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CS-SH-420</a:t>
            </a:r>
          </a:p>
        </p:txBody>
      </p:sp>
      <p:pic>
        <p:nvPicPr>
          <p:cNvPr id="4506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029089"/>
            <a:ext cx="784701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Shipment ASN Export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CS-SH-430</a:t>
            </a:r>
          </a:p>
        </p:txBody>
      </p:sp>
      <p:pic>
        <p:nvPicPr>
          <p:cNvPr id="460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047505"/>
            <a:ext cx="784701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Create Containers</a:t>
            </a:r>
          </a:p>
          <a:p>
            <a:r>
              <a:rPr lang="en-US" dirty="0" smtClean="0"/>
              <a:t>Create Shipper</a:t>
            </a:r>
          </a:p>
          <a:p>
            <a:r>
              <a:rPr lang="en-US" dirty="0" smtClean="0"/>
              <a:t>Verify Shipper</a:t>
            </a:r>
          </a:p>
          <a:p>
            <a:r>
              <a:rPr lang="en-US" dirty="0" smtClean="0"/>
              <a:t>Print Shipping Labels</a:t>
            </a:r>
          </a:p>
          <a:p>
            <a:r>
              <a:rPr lang="en-US" dirty="0" smtClean="0"/>
              <a:t>Print Bill of Lading</a:t>
            </a:r>
          </a:p>
          <a:p>
            <a:r>
              <a:rPr lang="en-US" dirty="0" smtClean="0"/>
              <a:t>Confirm Shipper</a:t>
            </a:r>
          </a:p>
          <a:p>
            <a:r>
              <a:rPr lang="en-US" dirty="0" smtClean="0"/>
              <a:t>Send Shipper</a:t>
            </a:r>
          </a:p>
          <a:p>
            <a:r>
              <a:rPr lang="en-US" b="1" dirty="0" smtClean="0"/>
              <a:t>Print Invoice</a:t>
            </a:r>
          </a:p>
          <a:p>
            <a:endParaRPr lang="en-US" dirty="0"/>
          </a:p>
        </p:txBody>
      </p:sp>
      <p:sp>
        <p:nvSpPr>
          <p:cNvPr id="4711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Customer Schedule Shipment Processing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CS-SH-440</a:t>
            </a:r>
          </a:p>
        </p:txBody>
      </p:sp>
      <p:sp>
        <p:nvSpPr>
          <p:cNvPr id="115716" name="Line 4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Invoice Print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CS-SH-450</a:t>
            </a:r>
          </a:p>
        </p:txBody>
      </p:sp>
      <p:pic>
        <p:nvPicPr>
          <p:cNvPr id="4813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57608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42" name="AutoShape 6"/>
          <p:cNvSpPr>
            <a:spLocks noChangeArrowheads="1"/>
          </p:cNvSpPr>
          <p:nvPr/>
        </p:nvSpPr>
        <p:spPr bwMode="auto">
          <a:xfrm>
            <a:off x="5797899" y="1414796"/>
            <a:ext cx="2491991" cy="7191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889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Enter scheduled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order number</a:t>
            </a:r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2716213" y="1852946"/>
            <a:ext cx="328612" cy="15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48136" name="AutoShape 8"/>
          <p:cNvCxnSpPr>
            <a:cxnSpLocks noChangeShapeType="1"/>
            <a:stCxn id="142342" idx="1"/>
            <a:endCxn id="48135" idx="3"/>
          </p:cNvCxnSpPr>
          <p:nvPr/>
        </p:nvCxnSpPr>
        <p:spPr bwMode="auto">
          <a:xfrm rot="10800000" flipV="1">
            <a:off x="3044825" y="1774364"/>
            <a:ext cx="2753074" cy="156369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Closed Invoice Reprint</a:t>
            </a:r>
          </a:p>
        </p:txBody>
      </p:sp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CS-SH-460</a:t>
            </a:r>
          </a:p>
        </p:txBody>
      </p:sp>
      <p:pic>
        <p:nvPicPr>
          <p:cNvPr id="49157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59700"/>
            <a:ext cx="783748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66" name="AutoShape 6"/>
          <p:cNvSpPr>
            <a:spLocks noChangeArrowheads="1"/>
          </p:cNvSpPr>
          <p:nvPr/>
        </p:nvSpPr>
        <p:spPr bwMode="auto">
          <a:xfrm>
            <a:off x="3679825" y="4917762"/>
            <a:ext cx="3082716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889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algn="l" eaLnBrk="0" hangingPunct="0">
              <a:defRPr/>
            </a:pPr>
            <a:r>
              <a:rPr kumimoji="1" lang="en-US" sz="1800">
                <a:latin typeface="+mj-lt"/>
              </a:rPr>
              <a:t>Defaults to Duplicate -</a:t>
            </a:r>
          </a:p>
          <a:p>
            <a:pPr algn="l" eaLnBrk="0" hangingPunct="0">
              <a:defRPr/>
            </a:pPr>
            <a:r>
              <a:rPr kumimoji="1" lang="en-US" sz="1800">
                <a:latin typeface="+mj-lt"/>
              </a:rPr>
              <a:t>Prints on each invoice</a:t>
            </a:r>
          </a:p>
        </p:txBody>
      </p:sp>
      <p:sp>
        <p:nvSpPr>
          <p:cNvPr id="49159" name="Rectangle 7"/>
          <p:cNvSpPr>
            <a:spLocks noChangeArrowheads="1"/>
          </p:cNvSpPr>
          <p:nvPr/>
        </p:nvSpPr>
        <p:spPr bwMode="auto">
          <a:xfrm>
            <a:off x="1755775" y="4564900"/>
            <a:ext cx="1325563" cy="153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49160" name="AutoShape 8"/>
          <p:cNvCxnSpPr>
            <a:cxnSpLocks noChangeShapeType="1"/>
            <a:stCxn id="143366" idx="1"/>
            <a:endCxn id="49159" idx="2"/>
          </p:cNvCxnSpPr>
          <p:nvPr/>
        </p:nvCxnSpPr>
        <p:spPr bwMode="auto">
          <a:xfrm rot="10800000">
            <a:off x="2418557" y="4718889"/>
            <a:ext cx="1261268" cy="556419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Invoice Export</a:t>
            </a:r>
          </a:p>
        </p:txBody>
      </p:sp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CS-SH-470</a:t>
            </a:r>
          </a:p>
        </p:txBody>
      </p:sp>
      <p:pic>
        <p:nvPicPr>
          <p:cNvPr id="5018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43844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182" name="Group 9"/>
          <p:cNvGrpSpPr>
            <a:grpSpLocks/>
          </p:cNvGrpSpPr>
          <p:nvPr/>
        </p:nvGrpSpPr>
        <p:grpSpPr bwMode="auto">
          <a:xfrm>
            <a:off x="1133475" y="3919871"/>
            <a:ext cx="6613526" cy="1766887"/>
            <a:chOff x="714" y="2811"/>
            <a:chExt cx="4166" cy="1113"/>
          </a:xfrm>
        </p:grpSpPr>
        <p:sp>
          <p:nvSpPr>
            <p:cNvPr id="145414" name="AutoShape 6"/>
            <p:cNvSpPr>
              <a:spLocks noChangeArrowheads="1"/>
            </p:cNvSpPr>
            <p:nvPr/>
          </p:nvSpPr>
          <p:spPr bwMode="auto">
            <a:xfrm>
              <a:off x="910" y="3279"/>
              <a:ext cx="3970" cy="64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9050">
              <a:solidFill>
                <a:srgbClr val="5A87C6"/>
              </a:solidFill>
              <a:round/>
              <a:headEnd/>
              <a:tailEnd/>
            </a:ln>
            <a:effectLst>
              <a:outerShdw dist="889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Enter batch number to re-export documents</a:t>
              </a:r>
            </a:p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or</a:t>
              </a:r>
            </a:p>
            <a:p>
              <a:pPr eaLnBrk="0" hangingPunct="0">
                <a:defRPr/>
              </a:pPr>
              <a:r>
                <a:rPr kumimoji="1" lang="en-US" sz="1800">
                  <a:latin typeface="+mj-lt"/>
                </a:rPr>
                <a:t>leave blank to process unexported documents</a:t>
              </a:r>
            </a:p>
          </p:txBody>
        </p:sp>
        <p:sp>
          <p:nvSpPr>
            <p:cNvPr id="50184" name="Rectangle 7"/>
            <p:cNvSpPr>
              <a:spLocks noChangeArrowheads="1"/>
            </p:cNvSpPr>
            <p:nvPr/>
          </p:nvSpPr>
          <p:spPr bwMode="auto">
            <a:xfrm>
              <a:off x="714" y="2811"/>
              <a:ext cx="190" cy="1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50185" name="AutoShape 8"/>
            <p:cNvCxnSpPr>
              <a:cxnSpLocks noChangeShapeType="1"/>
              <a:stCxn id="145414" idx="1"/>
              <a:endCxn id="50184" idx="1"/>
            </p:cNvCxnSpPr>
            <p:nvPr/>
          </p:nvCxnSpPr>
          <p:spPr bwMode="auto">
            <a:xfrm rot="10800000">
              <a:off x="714" y="2866"/>
              <a:ext cx="196" cy="736"/>
            </a:xfrm>
            <a:prstGeom prst="bentConnector3">
              <a:avLst>
                <a:gd name="adj1" fmla="val 17346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Create Containers</a:t>
            </a:r>
          </a:p>
          <a:p>
            <a:r>
              <a:rPr lang="en-US" dirty="0" smtClean="0"/>
              <a:t>Create Shipper</a:t>
            </a:r>
          </a:p>
          <a:p>
            <a:r>
              <a:rPr lang="en-US" dirty="0" smtClean="0"/>
              <a:t>Verify Shipper</a:t>
            </a:r>
          </a:p>
          <a:p>
            <a:r>
              <a:rPr lang="en-US" dirty="0" smtClean="0"/>
              <a:t>Print Shipping Labels</a:t>
            </a:r>
          </a:p>
          <a:p>
            <a:r>
              <a:rPr lang="en-US" dirty="0" smtClean="0"/>
              <a:t>Print Bill of Lading</a:t>
            </a:r>
          </a:p>
          <a:p>
            <a:r>
              <a:rPr lang="en-US" dirty="0" smtClean="0"/>
              <a:t>Confirm Shipper</a:t>
            </a:r>
          </a:p>
          <a:p>
            <a:r>
              <a:rPr lang="en-US" dirty="0" smtClean="0"/>
              <a:t>Send Shipper</a:t>
            </a:r>
          </a:p>
          <a:p>
            <a:r>
              <a:rPr lang="en-US" dirty="0" smtClean="0"/>
              <a:t>Print Invoice</a:t>
            </a:r>
          </a:p>
          <a:p>
            <a:endParaRPr lang="en-US" dirty="0"/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Customer Schedule Shipment Processing Summary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CS-SH-480</a:t>
            </a:r>
          </a:p>
        </p:txBody>
      </p:sp>
      <p:sp>
        <p:nvSpPr>
          <p:cNvPr id="116740" name="Line 4"/>
          <p:cNvSpPr>
            <a:spLocks noChangeShapeType="1"/>
          </p:cNvSpPr>
          <p:nvPr/>
        </p:nvSpPr>
        <p:spPr bwMode="auto">
          <a:xfrm>
            <a:off x="1104900" y="714389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Customer Schedules</a:t>
            </a:r>
          </a:p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Customer Schedules</a:t>
            </a:r>
          </a:p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Process Customer Schedules</a:t>
            </a:r>
          </a:p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Process Customer Schedules Shipments</a:t>
            </a:r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522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CS-SH-490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smtClean="0"/>
              <a:t>QAD Standard Edition does not require that you use containers, you can list items directly under the shipper. However, if you use shipping labels, typically items must be in a container.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You can create containers in two places: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Container Workbench (7.7.1)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600" smtClean="0"/>
              <a:t>Single level containers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Pre-Shipper/Shipper Workbench (7.9.2)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600" smtClean="0"/>
              <a:t>Hierarchical containers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If you want to track container inventory, you need to assign a nonzero GL cost to container item numbers.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Ensures that the system creates inventory transactions of type ISS-UNP when you confirm shippers referencing the container items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If you do not want to track container inventory, create dummy item numbers for containers that have zero GL costs.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 Containers 2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CS-SH-050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Container Workbench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CS-SH-060</a:t>
            </a:r>
          </a:p>
        </p:txBody>
      </p:sp>
      <p:pic>
        <p:nvPicPr>
          <p:cNvPr id="819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73465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90" name="AutoShape 6"/>
          <p:cNvSpPr>
            <a:spLocks noChangeArrowheads="1"/>
          </p:cNvSpPr>
          <p:nvPr/>
        </p:nvSpPr>
        <p:spPr bwMode="auto">
          <a:xfrm>
            <a:off x="4513604" y="2952668"/>
            <a:ext cx="2741305" cy="102155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Defaults from the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Container/Shipper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Control File</a:t>
            </a:r>
          </a:p>
        </p:txBody>
      </p:sp>
      <p:sp>
        <p:nvSpPr>
          <p:cNvPr id="8199" name="AutoShape 7"/>
          <p:cNvSpPr>
            <a:spLocks/>
          </p:cNvSpPr>
          <p:nvPr/>
        </p:nvSpPr>
        <p:spPr bwMode="auto">
          <a:xfrm>
            <a:off x="2587625" y="1792602"/>
            <a:ext cx="88900" cy="520700"/>
          </a:xfrm>
          <a:prstGeom prst="rightBrace">
            <a:avLst>
              <a:gd name="adj1" fmla="val 48810"/>
              <a:gd name="adj2" fmla="val 50000"/>
            </a:avLst>
          </a:prstGeom>
          <a:noFill/>
          <a:ln w="28575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8200" name="AutoShape 8"/>
          <p:cNvCxnSpPr>
            <a:cxnSpLocks noChangeShapeType="1"/>
            <a:stCxn id="118790" idx="1"/>
            <a:endCxn id="8199" idx="1"/>
          </p:cNvCxnSpPr>
          <p:nvPr/>
        </p:nvCxnSpPr>
        <p:spPr bwMode="auto">
          <a:xfrm rot="10800000">
            <a:off x="2676526" y="2052952"/>
            <a:ext cx="1837079" cy="1410494"/>
          </a:xfrm>
          <a:prstGeom prst="bentConnector3">
            <a:avLst>
              <a:gd name="adj1" fmla="val 4836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Container Information Frame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CS-SH-070</a:t>
            </a:r>
          </a:p>
        </p:txBody>
      </p:sp>
      <p:pic>
        <p:nvPicPr>
          <p:cNvPr id="922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050698"/>
            <a:ext cx="784701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14" name="AutoShape 6"/>
          <p:cNvSpPr>
            <a:spLocks noChangeArrowheads="1"/>
          </p:cNvSpPr>
          <p:nvPr/>
        </p:nvSpPr>
        <p:spPr bwMode="auto">
          <a:xfrm>
            <a:off x="5686998" y="2931886"/>
            <a:ext cx="2813907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Can leave blank to</a:t>
            </a:r>
          </a:p>
          <a:p>
            <a:pPr eaLnBrk="0" hangingPunct="0">
              <a:defRPr/>
            </a:pPr>
            <a:r>
              <a:rPr lang="en-US" sz="1800">
                <a:latin typeface="+mj-lt"/>
              </a:rPr>
              <a:t>have system assign</a:t>
            </a:r>
            <a:endParaRPr lang="en-US" sz="2400">
              <a:latin typeface="+mj-lt"/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2332038" y="1876721"/>
            <a:ext cx="238125" cy="15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9224" name="AutoShape 8"/>
          <p:cNvCxnSpPr>
            <a:cxnSpLocks noChangeShapeType="1"/>
            <a:stCxn id="119814" idx="1"/>
            <a:endCxn id="9223" idx="3"/>
          </p:cNvCxnSpPr>
          <p:nvPr/>
        </p:nvCxnSpPr>
        <p:spPr bwMode="auto">
          <a:xfrm rot="10800000">
            <a:off x="2570164" y="1954509"/>
            <a:ext cx="3116835" cy="133492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Issue Detail Frame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CS-SH-080</a:t>
            </a:r>
          </a:p>
        </p:txBody>
      </p:sp>
      <p:pic>
        <p:nvPicPr>
          <p:cNvPr id="1024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84559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Information Frame</a:t>
            </a:r>
          </a:p>
        </p:txBody>
      </p:sp>
      <p:sp>
        <p:nvSpPr>
          <p:cNvPr id="112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CS-SH-090</a:t>
            </a:r>
          </a:p>
        </p:txBody>
      </p:sp>
      <p:pic>
        <p:nvPicPr>
          <p:cNvPr id="1126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4100" y="954944"/>
            <a:ext cx="7037388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1033"/>
          <p:cNvSpPr>
            <a:spLocks noChangeArrowheads="1"/>
          </p:cNvSpPr>
          <p:nvPr/>
        </p:nvSpPr>
        <p:spPr bwMode="auto">
          <a:xfrm>
            <a:off x="5326063" y="1586769"/>
            <a:ext cx="3104504" cy="7207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76200" dir="2700000" algn="tl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800" dirty="0">
                <a:latin typeface="+mj-lt"/>
              </a:rPr>
              <a:t>The item being added</a:t>
            </a:r>
          </a:p>
          <a:p>
            <a:pPr eaLnBrk="0" hangingPunct="0">
              <a:defRPr/>
            </a:pPr>
            <a:r>
              <a:rPr lang="en-US" sz="1800" dirty="0">
                <a:latin typeface="+mj-lt"/>
              </a:rPr>
              <a:t> to the container</a:t>
            </a:r>
            <a:endParaRPr lang="en-US" sz="2400" dirty="0">
              <a:latin typeface="+mj-lt"/>
            </a:endParaRPr>
          </a:p>
        </p:txBody>
      </p:sp>
      <p:cxnSp>
        <p:nvCxnSpPr>
          <p:cNvPr id="11270" name="AutoShape 1034"/>
          <p:cNvCxnSpPr>
            <a:cxnSpLocks noChangeShapeType="1"/>
            <a:stCxn id="6" idx="1"/>
            <a:endCxn id="11271" idx="3"/>
          </p:cNvCxnSpPr>
          <p:nvPr/>
        </p:nvCxnSpPr>
        <p:spPr bwMode="auto">
          <a:xfrm rot="10800000" flipV="1">
            <a:off x="2481263" y="1947131"/>
            <a:ext cx="2844800" cy="203199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1989138" y="2020156"/>
            <a:ext cx="492125" cy="2603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2191</TotalTime>
  <Words>734</Words>
  <Application>Microsoft Office PowerPoint</Application>
  <PresentationFormat>On-screen Show (4:3)</PresentationFormat>
  <Paragraphs>265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7" baseType="lpstr">
      <vt:lpstr>Arial</vt:lpstr>
      <vt:lpstr>Century Gothic</vt:lpstr>
      <vt:lpstr>Webdings</vt:lpstr>
      <vt:lpstr>Tahoma</vt:lpstr>
      <vt:lpstr>Lucida Grande</vt:lpstr>
      <vt:lpstr>Times New Roman</vt:lpstr>
      <vt:lpstr>Wingdings</vt:lpstr>
      <vt:lpstr>QAD 2010 Template</vt:lpstr>
      <vt:lpstr>Process Customer Schedule Shipments</vt:lpstr>
      <vt:lpstr>Customer Schedule Shipment Processing</vt:lpstr>
      <vt:lpstr>Shipment Processing Outgoing Shipper Structure</vt:lpstr>
      <vt:lpstr>Customer Schedule Shipment Processing</vt:lpstr>
      <vt:lpstr>Create Containers 2</vt:lpstr>
      <vt:lpstr>Container Workbench</vt:lpstr>
      <vt:lpstr>Container Information Frame</vt:lpstr>
      <vt:lpstr>Issue Detail Frame</vt:lpstr>
      <vt:lpstr>Item Information Frame</vt:lpstr>
      <vt:lpstr>Container Workbench Frame</vt:lpstr>
      <vt:lpstr>Adding a Container or Item Frame</vt:lpstr>
      <vt:lpstr>Deleting a Container or Item</vt:lpstr>
      <vt:lpstr>Customer Schedule Shipment Processing</vt:lpstr>
      <vt:lpstr>Picklist/Pre-Shipper - Automatic</vt:lpstr>
      <vt:lpstr>Exercises</vt:lpstr>
      <vt:lpstr>Pre-Shipper/Shipper Workbench</vt:lpstr>
      <vt:lpstr>Carrier Detail Frame</vt:lpstr>
      <vt:lpstr>Shipper Workbench Frame</vt:lpstr>
      <vt:lpstr>Item Information Frame</vt:lpstr>
      <vt:lpstr>Container Information Frame</vt:lpstr>
      <vt:lpstr>Add Options</vt:lpstr>
      <vt:lpstr>Delete Options</vt:lpstr>
      <vt:lpstr>Maintain Pegged Shipper Lines</vt:lpstr>
      <vt:lpstr>7.9.2 – Consume Required Ship Schedule Requirements Frame</vt:lpstr>
      <vt:lpstr>Trailer Information Frame</vt:lpstr>
      <vt:lpstr>Print Shipper Frame</vt:lpstr>
      <vt:lpstr>Exercises</vt:lpstr>
      <vt:lpstr>Shipper Gateway</vt:lpstr>
      <vt:lpstr>Customer Schedule Shipment Processing</vt:lpstr>
      <vt:lpstr>Manual SO Shipper Verification</vt:lpstr>
      <vt:lpstr>Customer Schedule Shipment Processing</vt:lpstr>
      <vt:lpstr>Shipping Label Print</vt:lpstr>
      <vt:lpstr>Sales Order Shipping Label Print</vt:lpstr>
      <vt:lpstr>Customer Schedule Shipment Processing</vt:lpstr>
      <vt:lpstr>Bill of Lading Print</vt:lpstr>
      <vt:lpstr>Exercises</vt:lpstr>
      <vt:lpstr>Customer Schedule Shipment Processing</vt:lpstr>
      <vt:lpstr>Pre-Shipper/Shipper Confirm</vt:lpstr>
      <vt:lpstr>Invoice Options</vt:lpstr>
      <vt:lpstr>Exercises</vt:lpstr>
      <vt:lpstr>Customer Schedule Shipment Processing</vt:lpstr>
      <vt:lpstr>Pre-Shipper/Shipper Print</vt:lpstr>
      <vt:lpstr>Shipment ASN Export</vt:lpstr>
      <vt:lpstr>Customer Schedule Shipment Processing</vt:lpstr>
      <vt:lpstr>Invoice Print</vt:lpstr>
      <vt:lpstr>Closed Invoice Reprint</vt:lpstr>
      <vt:lpstr>Invoice Export</vt:lpstr>
      <vt:lpstr>Customer Schedule Shipment Processing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314</cp:revision>
  <cp:lastPrinted>2001-01-02T19:09:04Z</cp:lastPrinted>
  <dcterms:created xsi:type="dcterms:W3CDTF">2000-12-08T00:37:54Z</dcterms:created>
  <dcterms:modified xsi:type="dcterms:W3CDTF">2011-01-24T18:40:10Z</dcterms:modified>
</cp:coreProperties>
</file>