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9" r:id="rId1"/>
  </p:sldMasterIdLst>
  <p:notesMasterIdLst>
    <p:notesMasterId r:id="rId15"/>
  </p:notesMasterIdLst>
  <p:handoutMasterIdLst>
    <p:handoutMasterId r:id="rId16"/>
  </p:handoutMasterIdLst>
  <p:sldIdLst>
    <p:sldId id="257" r:id="rId2"/>
    <p:sldId id="258" r:id="rId3"/>
    <p:sldId id="256" r:id="rId4"/>
    <p:sldId id="270" r:id="rId5"/>
    <p:sldId id="271" r:id="rId6"/>
    <p:sldId id="279" r:id="rId7"/>
    <p:sldId id="272" r:id="rId8"/>
    <p:sldId id="273" r:id="rId9"/>
    <p:sldId id="274" r:id="rId10"/>
    <p:sldId id="275" r:id="rId11"/>
    <p:sldId id="276" r:id="rId12"/>
    <p:sldId id="277" r:id="rId13"/>
    <p:sldId id="278" r:id="rId14"/>
  </p:sldIdLst>
  <p:sldSz cx="9144000" cy="6858000" type="screen4x3"/>
  <p:notesSz cx="6858000" cy="9144000"/>
  <p:embeddedFontLst>
    <p:embeddedFont>
      <p:font typeface="Tahoma" pitchFamily="34" charset="0"/>
      <p:regular r:id="rId17"/>
      <p:bold r:id="rId18"/>
    </p:embeddedFont>
    <p:embeddedFont>
      <p:font typeface="Century Gothic" pitchFamily="34" charset="0"/>
      <p:regular r:id="rId19"/>
      <p:bold r:id="rId20"/>
      <p:italic r:id="rId21"/>
      <p:boldItalic r:id="rId22"/>
    </p:embeddedFont>
    <p:embeddedFont>
      <p:font typeface="Webdings" pitchFamily="18" charset="2"/>
      <p:regular r:id="rId23"/>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438" y="-108"/>
      </p:cViewPr>
      <p:guideLst>
        <p:guide orient="horz" pos="2159"/>
        <p:guide pos="2884"/>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AA85C0AB-7A5B-44EA-8B3E-01C0E8CA1D3E}" type="datetime1">
              <a:rPr lang="en-US"/>
              <a:pPr>
                <a:defRPr/>
              </a:pPr>
              <a:t>1/24/2011</a:t>
            </a:fld>
            <a:endParaRPr lang="en-US"/>
          </a:p>
        </p:txBody>
      </p:sp>
      <p:sp>
        <p:nvSpPr>
          <p:cNvPr id="1434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B0AFAC2A-3EAB-483D-A699-AB0F5713CBF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9459"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8BFAE885-9D69-4868-9EE4-744FEA6DC88D}" type="datetime1">
              <a:rPr lang="en-US"/>
              <a:pPr>
                <a:defRPr/>
              </a:pPr>
              <a:t>1/24/2011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B47A3D83-003B-4DD4-8D3E-1E85837EA41E}"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rtlCol="0">
            <a:normAutofit/>
          </a:bodyPr>
          <a:lstStyle/>
          <a:p>
            <a:pPr lvl="0"/>
            <a:endParaRPr lang="en-US" noProof="0" smtClean="0"/>
          </a:p>
        </p:txBody>
      </p:sp>
      <p:sp>
        <p:nvSpPr>
          <p:cNvPr id="5" name="Rectangle 8"/>
          <p:cNvSpPr>
            <a:spLocks noGrp="1" noChangeArrowheads="1"/>
          </p:cNvSpPr>
          <p:nvPr>
            <p:ph type="ftr" sz="quarter" idx="10"/>
          </p:nvPr>
        </p:nvSpPr>
        <p:spPr/>
        <p:txBody>
          <a:bodyPr/>
          <a:lstStyle>
            <a:lvl1pPr>
              <a:defRPr smtClean="0"/>
            </a:lvl1pPr>
          </a:lstStyle>
          <a:p>
            <a:pPr>
              <a:defRPr/>
            </a:pPr>
            <a:r>
              <a:rPr lang="en-US"/>
              <a:t>CS-IN-</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a:lvl1pPr>
          </a:lstStyle>
          <a:p>
            <a:pPr>
              <a:defRPr/>
            </a:pPr>
            <a:r>
              <a:rPr lang="en-US"/>
              <a:t>CS-IN-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r>
              <a:rPr lang="en-US"/>
              <a:t>CS-IN-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8915" name="Rectangle 3"/>
          <p:cNvSpPr>
            <a:spLocks noGrp="1" noChangeArrowheads="1"/>
          </p:cNvSpPr>
          <p:nvPr>
            <p:ph type="subTitle" idx="1"/>
          </p:nvPr>
        </p:nvSpPr>
        <p:spPr>
          <a:xfrm>
            <a:off x="1219200" y="5410200"/>
            <a:ext cx="7467600" cy="762000"/>
          </a:xfrm>
        </p:spPr>
        <p:txBody>
          <a:bodyPr/>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3"/>
          <p:cNvPicPr>
            <a:picLocks noChangeAspect="1" noChangeArrowheads="1"/>
          </p:cNvPicPr>
          <p:nvPr/>
        </p:nvPicPr>
        <p:blipFill>
          <a:blip r:embed="rId12"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smtClean="0">
                <a:solidFill>
                  <a:schemeClr val="tx1"/>
                </a:solidFill>
              </a:defRPr>
            </a:lvl1pPr>
          </a:lstStyle>
          <a:p>
            <a:pPr>
              <a:defRPr/>
            </a:pPr>
            <a:r>
              <a:rPr lang="en-US"/>
              <a:t>CS-IN-</a:t>
            </a:r>
            <a:endParaRPr lang="en-US"/>
          </a:p>
        </p:txBody>
      </p:sp>
    </p:spTree>
  </p:cSld>
  <p:clrMap bg1="lt1" tx1="dk1" bg2="lt2" tx2="dk2" accent1="accent1" accent2="accent2" accent3="accent3" accent4="accent4" accent5="accent5" accent6="accent6" hlink="hlink" folHlink="folHlink"/>
  <p:sldLayoutIdLst>
    <p:sldLayoutId id="2147483710" r:id="rId1"/>
    <p:sldLayoutId id="2147483704" r:id="rId2"/>
    <p:sldLayoutId id="2147483705" r:id="rId3"/>
    <p:sldLayoutId id="2147483706" r:id="rId4"/>
    <p:sldLayoutId id="2147483707" r:id="rId5"/>
    <p:sldLayoutId id="2147483708" r:id="rId6"/>
    <p:sldLayoutId id="2147483711" r:id="rId7"/>
    <p:sldLayoutId id="2147483709" r:id="rId8"/>
    <p:sldLayoutId id="2147483712" r:id="rId9"/>
    <p:sldLayoutId id="2147483713" r:id="rId10"/>
  </p:sldLayoutIdLst>
  <p:timing>
    <p:tnLst>
      <p:par>
        <p:cTn id="1" dur="indefinite" restart="never" nodeType="tmRoot"/>
      </p:par>
    </p:tnLst>
  </p:timing>
  <p:hf sldNum="0" hdr="0" dt="0"/>
  <p:txStyles>
    <p:titleStyle>
      <a:lvl1pPr algn="l" defTabSz="457200" rtl="0" fontAlgn="base">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fontAlgn="base">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fontAlgn="base">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fontAlgn="base">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33"/>
          <p:cNvSpPr>
            <a:spLocks noGrp="1" noChangeArrowheads="1"/>
          </p:cNvSpPr>
          <p:nvPr>
            <p:ph type="title"/>
          </p:nvPr>
        </p:nvSpPr>
        <p:spPr>
          <a:xfrm>
            <a:off x="457200" y="608013"/>
            <a:ext cx="8229600" cy="704850"/>
          </a:xfrm>
        </p:spPr>
        <p:txBody>
          <a:bodyPr/>
          <a:lstStyle/>
          <a:p>
            <a:r>
              <a:rPr lang="en-US" smtClean="0">
                <a:latin typeface="Century Gothic" pitchFamily="34" charset="0"/>
                <a:cs typeface="Century Gothic" pitchFamily="34" charset="0"/>
              </a:rPr>
              <a:t>Customer Schedules</a:t>
            </a:r>
          </a:p>
        </p:txBody>
      </p:sp>
      <p:sp>
        <p:nvSpPr>
          <p:cNvPr id="7171" name="Text Placeholder 3"/>
          <p:cNvSpPr>
            <a:spLocks noGrp="1"/>
          </p:cNvSpPr>
          <p:nvPr>
            <p:ph type="body" sz="quarter" idx="10"/>
          </p:nvPr>
        </p:nvSpPr>
        <p:spPr/>
        <p:txBody>
          <a:bodyPr/>
          <a:lstStyle/>
          <a:p>
            <a:endParaRPr lang="en-US" smtClean="0">
              <a:solidFill>
                <a:srgbClr val="4F4F4F"/>
              </a:solidFill>
              <a:latin typeface="Century Gothic" pitchFamily="34" charset="0"/>
              <a:cs typeface="Century Gothic" pitchFamily="34" charset="0"/>
            </a:endParaRPr>
          </a:p>
        </p:txBody>
      </p:sp>
      <p:sp>
        <p:nvSpPr>
          <p:cNvPr id="7172" name="Text Placeholder 4"/>
          <p:cNvSpPr>
            <a:spLocks noGrp="1"/>
          </p:cNvSpPr>
          <p:nvPr>
            <p:ph type="body" sz="quarter" idx="11"/>
          </p:nvPr>
        </p:nvSpPr>
        <p:spPr/>
        <p:txBody>
          <a:bodyPr/>
          <a:lstStyle/>
          <a:p>
            <a:endParaRPr lang="en-US" smtClean="0">
              <a:latin typeface="Century Gothic" pitchFamily="34" charset="0"/>
              <a:cs typeface="Century Gothic"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Outgoing Information Flow</a:t>
            </a:r>
          </a:p>
        </p:txBody>
      </p:sp>
      <p:sp>
        <p:nvSpPr>
          <p:cNvPr id="15363"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CS-IN-100</a:t>
            </a:r>
          </a:p>
        </p:txBody>
      </p:sp>
      <p:sp>
        <p:nvSpPr>
          <p:cNvPr id="12292" name="Rectangle 4"/>
          <p:cNvSpPr>
            <a:spLocks noChangeArrowheads="1"/>
          </p:cNvSpPr>
          <p:nvPr/>
        </p:nvSpPr>
        <p:spPr bwMode="auto">
          <a:xfrm>
            <a:off x="1819275" y="777875"/>
            <a:ext cx="6791325" cy="4957763"/>
          </a:xfrm>
          <a:prstGeom prst="rect">
            <a:avLst/>
          </a:prstGeom>
          <a:noFill/>
          <a:ln w="9525">
            <a:noFill/>
            <a:miter lim="800000"/>
            <a:headEnd/>
            <a:tailEnd/>
          </a:ln>
        </p:spPr>
        <p:txBody>
          <a:bodyPr tIns="91440" bIns="91440"/>
          <a:lstStyle/>
          <a:p>
            <a:pPr marL="342900" indent="-342900" algn="l">
              <a:spcBef>
                <a:spcPct val="20000"/>
              </a:spcBef>
              <a:buClr>
                <a:schemeClr val="accent6"/>
              </a:buClr>
              <a:buFont typeface="Arial" pitchFamily="34" charset="0"/>
              <a:buChar char="•"/>
              <a:defRPr/>
            </a:pPr>
            <a:r>
              <a:rPr lang="en-US" sz="2400" dirty="0"/>
              <a:t>Shipment Entry</a:t>
            </a:r>
          </a:p>
          <a:p>
            <a:pPr marL="342900" indent="-342900" algn="l">
              <a:spcBef>
                <a:spcPct val="20000"/>
              </a:spcBef>
              <a:buClr>
                <a:schemeClr val="accent6"/>
              </a:buClr>
              <a:buFont typeface="Arial" pitchFamily="34" charset="0"/>
              <a:buChar char="•"/>
              <a:defRPr/>
            </a:pPr>
            <a:r>
              <a:rPr lang="en-US" sz="2400" dirty="0"/>
              <a:t>QAD Gateway Programs</a:t>
            </a:r>
          </a:p>
          <a:p>
            <a:pPr marL="342900" indent="-342900" algn="l">
              <a:spcBef>
                <a:spcPct val="20000"/>
              </a:spcBef>
              <a:buClr>
                <a:schemeClr val="accent6"/>
              </a:buClr>
              <a:buFont typeface="Arial" pitchFamily="34" charset="0"/>
              <a:buChar char="•"/>
              <a:defRPr/>
            </a:pPr>
            <a:r>
              <a:rPr lang="en-US" sz="2400" dirty="0"/>
              <a:t>EDI/Ecommerce Enabling Software</a:t>
            </a:r>
          </a:p>
          <a:p>
            <a:pPr marL="342900" indent="-342900" algn="l">
              <a:spcBef>
                <a:spcPct val="20000"/>
              </a:spcBef>
              <a:buClr>
                <a:schemeClr val="accent6"/>
              </a:buClr>
              <a:buFont typeface="Arial" pitchFamily="34" charset="0"/>
              <a:buChar char="•"/>
              <a:defRPr/>
            </a:pPr>
            <a:r>
              <a:rPr lang="en-US" sz="2400" dirty="0"/>
              <a:t>ASNs or Invoice</a:t>
            </a:r>
          </a:p>
          <a:p>
            <a:pPr marL="742950" lvl="1" indent="-285750" algn="l">
              <a:spcBef>
                <a:spcPct val="20000"/>
              </a:spcBef>
              <a:buClr>
                <a:schemeClr val="accent6"/>
              </a:buClr>
              <a:buFont typeface="Arial" pitchFamily="34" charset="0"/>
              <a:buChar char="•"/>
              <a:defRPr/>
            </a:pPr>
            <a:r>
              <a:rPr lang="en-US" sz="2000" dirty="0"/>
              <a:t>If entering an ASN manually in a back-up system, the QAD Gateway programs will not be used.</a:t>
            </a:r>
          </a:p>
          <a:p>
            <a:pPr marL="342900" indent="-342900" algn="l">
              <a:spcBef>
                <a:spcPct val="20000"/>
              </a:spcBef>
              <a:buClr>
                <a:schemeClr val="accent6"/>
              </a:buClr>
              <a:buFont typeface="Arial" pitchFamily="34" charset="0"/>
              <a:buChar char="•"/>
              <a:defRPr/>
            </a:pPr>
            <a:endParaRPr lang="en-US" sz="2400" dirty="0"/>
          </a:p>
          <a:p>
            <a:pPr marL="342900" indent="-342900" algn="l">
              <a:spcBef>
                <a:spcPct val="20000"/>
              </a:spcBef>
              <a:buClr>
                <a:srgbClr val="890C4C"/>
              </a:buClr>
              <a:buFont typeface="Webdings" pitchFamily="18" charset="2"/>
              <a:buChar char="5"/>
              <a:defRPr/>
            </a:pPr>
            <a:endParaRPr lang="en-US" sz="2400" dirty="0"/>
          </a:p>
          <a:p>
            <a:pPr marL="342900" indent="-342900" algn="l">
              <a:spcBef>
                <a:spcPct val="20000"/>
              </a:spcBef>
              <a:buClr>
                <a:srgbClr val="890C4C"/>
              </a:buClr>
              <a:buFont typeface="Webdings" pitchFamily="18" charset="2"/>
              <a:buChar char="5"/>
              <a:defRPr/>
            </a:pPr>
            <a:endParaRPr lang="en-US" sz="2400" dirty="0"/>
          </a:p>
          <a:p>
            <a:pPr marL="342900" indent="-342900" algn="l">
              <a:lnSpc>
                <a:spcPct val="80000"/>
              </a:lnSpc>
              <a:spcBef>
                <a:spcPct val="20000"/>
              </a:spcBef>
              <a:buClr>
                <a:srgbClr val="890C4C"/>
              </a:buClr>
              <a:buFont typeface="Webdings" pitchFamily="18" charset="2"/>
              <a:buChar char="5"/>
              <a:defRPr/>
            </a:pPr>
            <a:endParaRPr lang="en-US" sz="2400" dirty="0"/>
          </a:p>
          <a:p>
            <a:pPr marL="342900" indent="-342900" algn="l">
              <a:lnSpc>
                <a:spcPct val="80000"/>
              </a:lnSpc>
              <a:spcBef>
                <a:spcPct val="20000"/>
              </a:spcBef>
              <a:buClr>
                <a:srgbClr val="890C4C"/>
              </a:buClr>
              <a:buFont typeface="Webdings" pitchFamily="18" charset="2"/>
              <a:buChar char="5"/>
              <a:defRPr/>
            </a:pPr>
            <a:endParaRPr lang="en-US" sz="2000" dirty="0"/>
          </a:p>
          <a:p>
            <a:pPr marL="342900" indent="-342900" algn="l">
              <a:lnSpc>
                <a:spcPct val="80000"/>
              </a:lnSpc>
              <a:spcBef>
                <a:spcPct val="20000"/>
              </a:spcBef>
              <a:buClr>
                <a:srgbClr val="890C4C"/>
              </a:buClr>
              <a:buFont typeface="Webdings" pitchFamily="18" charset="2"/>
              <a:buChar char="5"/>
              <a:defRPr/>
            </a:pPr>
            <a:endParaRPr lang="en-US" sz="2000" dirty="0"/>
          </a:p>
        </p:txBody>
      </p:sp>
      <p:sp>
        <p:nvSpPr>
          <p:cNvPr id="15365" name="Line 5"/>
          <p:cNvSpPr>
            <a:spLocks noChangeShapeType="1"/>
          </p:cNvSpPr>
          <p:nvPr/>
        </p:nvSpPr>
        <p:spPr bwMode="auto">
          <a:xfrm>
            <a:off x="1104900" y="744538"/>
            <a:ext cx="0" cy="4554537"/>
          </a:xfrm>
          <a:prstGeom prst="line">
            <a:avLst/>
          </a:prstGeom>
          <a:noFill/>
          <a:ln w="381000">
            <a:solidFill>
              <a:schemeClr val="hlink"/>
            </a:solidFill>
            <a:round/>
            <a:headEnd/>
            <a:tailEnd type="triangle" w="sm" len="sm"/>
          </a:ln>
        </p:spPr>
        <p:txBody>
          <a:bodyPr wrap="none"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5"/>
          <p:cNvSpPr>
            <a:spLocks noGrp="1"/>
          </p:cNvSpPr>
          <p:nvPr>
            <p:ph idx="1"/>
          </p:nvPr>
        </p:nvSpPr>
        <p:spPr>
          <a:xfrm>
            <a:off x="1584325" y="892175"/>
            <a:ext cx="7102475" cy="5424488"/>
          </a:xfrm>
        </p:spPr>
        <p:txBody>
          <a:bodyPr/>
          <a:lstStyle/>
          <a:p>
            <a:r>
              <a:rPr lang="en-US" smtClean="0">
                <a:solidFill>
                  <a:srgbClr val="4F4F4F"/>
                </a:solidFill>
                <a:latin typeface="Century Gothic" pitchFamily="34" charset="0"/>
                <a:cs typeface="Century Gothic" pitchFamily="34" charset="0"/>
              </a:rPr>
              <a:t>Customer</a:t>
            </a:r>
          </a:p>
          <a:p>
            <a:pPr lvl="1"/>
            <a:r>
              <a:rPr lang="en-US" smtClean="0">
                <a:solidFill>
                  <a:srgbClr val="4F4F4F"/>
                </a:solidFill>
                <a:latin typeface="Century Gothic" pitchFamily="34" charset="0"/>
                <a:cs typeface="Century Gothic" pitchFamily="34" charset="0"/>
              </a:rPr>
              <a:t>Schedule Release (830/862)</a:t>
            </a:r>
          </a:p>
          <a:p>
            <a:r>
              <a:rPr lang="en-US" smtClean="0">
                <a:solidFill>
                  <a:srgbClr val="4F4F4F"/>
                </a:solidFill>
                <a:latin typeface="Century Gothic" pitchFamily="34" charset="0"/>
                <a:cs typeface="Century Gothic" pitchFamily="34" charset="0"/>
              </a:rPr>
              <a:t>Supplier</a:t>
            </a:r>
          </a:p>
          <a:p>
            <a:pPr lvl="1"/>
            <a:r>
              <a:rPr lang="en-US" smtClean="0">
                <a:solidFill>
                  <a:srgbClr val="4F4F4F"/>
                </a:solidFill>
                <a:latin typeface="Century Gothic" pitchFamily="34" charset="0"/>
                <a:cs typeface="Century Gothic" pitchFamily="34" charset="0"/>
              </a:rPr>
              <a:t>Create RSS</a:t>
            </a:r>
          </a:p>
          <a:p>
            <a:pPr lvl="1"/>
            <a:r>
              <a:rPr lang="en-US" smtClean="0">
                <a:solidFill>
                  <a:srgbClr val="4F4F4F"/>
                </a:solidFill>
                <a:latin typeface="Century Gothic" pitchFamily="34" charset="0"/>
                <a:cs typeface="Century Gothic" pitchFamily="34" charset="0"/>
              </a:rPr>
              <a:t>Run MRP</a:t>
            </a:r>
          </a:p>
          <a:p>
            <a:pPr lvl="1"/>
            <a:r>
              <a:rPr lang="en-US" smtClean="0">
                <a:solidFill>
                  <a:srgbClr val="4F4F4F"/>
                </a:solidFill>
                <a:latin typeface="Century Gothic" pitchFamily="34" charset="0"/>
                <a:cs typeface="Century Gothic" pitchFamily="34" charset="0"/>
              </a:rPr>
              <a:t>Create/Confirm</a:t>
            </a:r>
          </a:p>
          <a:p>
            <a:pPr lvl="1"/>
            <a:r>
              <a:rPr lang="en-US" smtClean="0">
                <a:solidFill>
                  <a:srgbClr val="4F4F4F"/>
                </a:solidFill>
                <a:latin typeface="Century Gothic" pitchFamily="34" charset="0"/>
                <a:cs typeface="Century Gothic" pitchFamily="34" charset="0"/>
              </a:rPr>
              <a:t>Shipper</a:t>
            </a:r>
          </a:p>
          <a:p>
            <a:pPr lvl="1"/>
            <a:r>
              <a:rPr lang="en-US" smtClean="0">
                <a:solidFill>
                  <a:srgbClr val="4F4F4F"/>
                </a:solidFill>
                <a:latin typeface="Century Gothic" pitchFamily="34" charset="0"/>
                <a:cs typeface="Century Gothic" pitchFamily="34" charset="0"/>
              </a:rPr>
              <a:t>Send Shipment (ASN/Invoice)</a:t>
            </a:r>
          </a:p>
          <a:p>
            <a:r>
              <a:rPr lang="en-US" smtClean="0">
                <a:solidFill>
                  <a:srgbClr val="4F4F4F"/>
                </a:solidFill>
                <a:latin typeface="Century Gothic" pitchFamily="34" charset="0"/>
                <a:cs typeface="Century Gothic" pitchFamily="34" charset="0"/>
              </a:rPr>
              <a:t>Customer</a:t>
            </a:r>
          </a:p>
          <a:p>
            <a:pPr lvl="1"/>
            <a:r>
              <a:rPr lang="en-US" smtClean="0">
                <a:solidFill>
                  <a:srgbClr val="4F4F4F"/>
                </a:solidFill>
                <a:latin typeface="Century Gothic" pitchFamily="34" charset="0"/>
                <a:cs typeface="Century Gothic" pitchFamily="34" charset="0"/>
              </a:rPr>
              <a:t>Receive Shipment</a:t>
            </a:r>
          </a:p>
        </p:txBody>
      </p:sp>
      <p:sp>
        <p:nvSpPr>
          <p:cNvPr id="16387"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Customer Schedules Life Cycle</a:t>
            </a:r>
          </a:p>
        </p:txBody>
      </p:sp>
      <p:sp>
        <p:nvSpPr>
          <p:cNvPr id="16388"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CS-IN-110</a:t>
            </a:r>
          </a:p>
        </p:txBody>
      </p:sp>
      <p:sp>
        <p:nvSpPr>
          <p:cNvPr id="16389" name="Line 5"/>
          <p:cNvSpPr>
            <a:spLocks noChangeShapeType="1"/>
          </p:cNvSpPr>
          <p:nvPr/>
        </p:nvSpPr>
        <p:spPr bwMode="auto">
          <a:xfrm>
            <a:off x="1104900" y="757238"/>
            <a:ext cx="0" cy="4554537"/>
          </a:xfrm>
          <a:prstGeom prst="line">
            <a:avLst/>
          </a:prstGeom>
          <a:noFill/>
          <a:ln w="381000">
            <a:solidFill>
              <a:schemeClr val="hlink"/>
            </a:solidFill>
            <a:round/>
            <a:headEnd/>
            <a:tailEnd type="triangle" w="sm" len="sm"/>
          </a:ln>
        </p:spPr>
        <p:txBody>
          <a:bodyPr wrap="none"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a:xfrm>
            <a:off x="457200" y="892175"/>
            <a:ext cx="8229600" cy="5424488"/>
          </a:xfrm>
        </p:spPr>
        <p:txBody>
          <a:bodyPr/>
          <a:lstStyle/>
          <a:p>
            <a:pPr>
              <a:buFont typeface="Webdings" pitchFamily="18" charset="2"/>
              <a:buNone/>
            </a:pPr>
            <a:r>
              <a:rPr lang="en-US" smtClean="0">
                <a:solidFill>
                  <a:srgbClr val="4F4F4F"/>
                </a:solidFill>
                <a:latin typeface="Century Gothic" pitchFamily="34" charset="0"/>
                <a:cs typeface="Century Gothic" pitchFamily="34" charset="0"/>
              </a:rPr>
              <a:t>In this class you learn how to:</a:t>
            </a:r>
          </a:p>
          <a:p>
            <a:r>
              <a:rPr lang="en-US" smtClean="0">
                <a:solidFill>
                  <a:srgbClr val="4F4F4F"/>
                </a:solidFill>
                <a:latin typeface="Century Gothic" pitchFamily="34" charset="0"/>
                <a:cs typeface="Century Gothic" pitchFamily="34" charset="0"/>
              </a:rPr>
              <a:t>Identify key business considerations before setting up Customer Schedules in QAD Standard Edition</a:t>
            </a:r>
          </a:p>
          <a:p>
            <a:r>
              <a:rPr lang="en-US" smtClean="0">
                <a:solidFill>
                  <a:srgbClr val="4F4F4F"/>
                </a:solidFill>
                <a:latin typeface="Century Gothic" pitchFamily="34" charset="0"/>
                <a:cs typeface="Century Gothic" pitchFamily="34" charset="0"/>
              </a:rPr>
              <a:t>Set up Customer Schedules in QAD Standard Edition</a:t>
            </a:r>
          </a:p>
          <a:p>
            <a:r>
              <a:rPr lang="en-US" smtClean="0">
                <a:solidFill>
                  <a:srgbClr val="4F4F4F"/>
                </a:solidFill>
                <a:latin typeface="Century Gothic" pitchFamily="34" charset="0"/>
                <a:cs typeface="Century Gothic" pitchFamily="34" charset="0"/>
              </a:rPr>
              <a:t>Process Customer Schedules in QAD Standard Edition</a:t>
            </a:r>
          </a:p>
          <a:p>
            <a:r>
              <a:rPr lang="en-US" smtClean="0">
                <a:solidFill>
                  <a:srgbClr val="4F4F4F"/>
                </a:solidFill>
                <a:latin typeface="Century Gothic" pitchFamily="34" charset="0"/>
                <a:cs typeface="Century Gothic" pitchFamily="34" charset="0"/>
              </a:rPr>
              <a:t>Process Customer Schedule Shipments</a:t>
            </a:r>
          </a:p>
        </p:txBody>
      </p:sp>
      <p:sp>
        <p:nvSpPr>
          <p:cNvPr id="17411"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Course Objectives</a:t>
            </a:r>
          </a:p>
        </p:txBody>
      </p:sp>
      <p:sp>
        <p:nvSpPr>
          <p:cNvPr id="17412"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457200" y="892175"/>
            <a:ext cx="8229600" cy="5424488"/>
          </a:xfrm>
        </p:spPr>
        <p:txBody>
          <a:bodyPr/>
          <a:lstStyle/>
          <a:p>
            <a:pPr>
              <a:buClr>
                <a:schemeClr val="hlink"/>
              </a:buClr>
              <a:buSzPct val="125000"/>
              <a:buFont typeface="Wingdings" pitchFamily="2" charset="2"/>
              <a:buChar char="ü"/>
            </a:pPr>
            <a:r>
              <a:rPr lang="en-US" smtClean="0">
                <a:solidFill>
                  <a:srgbClr val="4F4F4F"/>
                </a:solidFill>
                <a:latin typeface="Century Gothic" pitchFamily="34" charset="0"/>
                <a:cs typeface="Century Gothic" pitchFamily="34" charset="0"/>
              </a:rPr>
              <a:t>Introduction to Customer Schedules</a:t>
            </a:r>
          </a:p>
          <a:p>
            <a:r>
              <a:rPr lang="en-US" smtClean="0">
                <a:solidFill>
                  <a:srgbClr val="4F4F4F"/>
                </a:solidFill>
                <a:latin typeface="Century Gothic" pitchFamily="34" charset="0"/>
                <a:cs typeface="Century Gothic" pitchFamily="34" charset="0"/>
              </a:rPr>
              <a:t>Business Considerations</a:t>
            </a:r>
          </a:p>
          <a:p>
            <a:r>
              <a:rPr lang="en-US" smtClean="0">
                <a:solidFill>
                  <a:srgbClr val="4F4F4F"/>
                </a:solidFill>
                <a:latin typeface="Century Gothic" pitchFamily="34" charset="0"/>
                <a:cs typeface="Century Gothic" pitchFamily="34" charset="0"/>
              </a:rPr>
              <a:t>Set up Customer Schedules</a:t>
            </a:r>
          </a:p>
          <a:p>
            <a:r>
              <a:rPr lang="en-US" smtClean="0">
                <a:solidFill>
                  <a:srgbClr val="4F4F4F"/>
                </a:solidFill>
                <a:latin typeface="Century Gothic" pitchFamily="34" charset="0"/>
                <a:cs typeface="Century Gothic" pitchFamily="34" charset="0"/>
              </a:rPr>
              <a:t>Process Customer Schedules</a:t>
            </a:r>
          </a:p>
          <a:p>
            <a:r>
              <a:rPr lang="en-US" smtClean="0">
                <a:solidFill>
                  <a:srgbClr val="4F4F4F"/>
                </a:solidFill>
                <a:latin typeface="Century Gothic" pitchFamily="34" charset="0"/>
                <a:cs typeface="Century Gothic" pitchFamily="34" charset="0"/>
              </a:rPr>
              <a:t>Process Customer Schedule Shipments</a:t>
            </a:r>
          </a:p>
          <a:p>
            <a:endParaRPr lang="en-US" smtClean="0">
              <a:solidFill>
                <a:srgbClr val="4F4F4F"/>
              </a:solidFill>
              <a:latin typeface="Century Gothic" pitchFamily="34" charset="0"/>
              <a:cs typeface="Century Gothic" pitchFamily="34" charset="0"/>
            </a:endParaRPr>
          </a:p>
        </p:txBody>
      </p:sp>
      <p:sp>
        <p:nvSpPr>
          <p:cNvPr id="18435"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Course Overview</a:t>
            </a:r>
          </a:p>
        </p:txBody>
      </p:sp>
      <p:sp>
        <p:nvSpPr>
          <p:cNvPr id="18436"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CS-IN-130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1"/>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CS-IN-020</a:t>
            </a:r>
          </a:p>
        </p:txBody>
      </p:sp>
      <p:sp>
        <p:nvSpPr>
          <p:cNvPr id="6147" name="Rectangle 1026"/>
          <p:cNvSpPr>
            <a:spLocks noChangeArrowheads="1"/>
          </p:cNvSpPr>
          <p:nvPr/>
        </p:nvSpPr>
        <p:spPr bwMode="auto">
          <a:xfrm>
            <a:off x="114300" y="111125"/>
            <a:ext cx="8915400" cy="6340475"/>
          </a:xfrm>
          <a:prstGeom prst="rect">
            <a:avLst/>
          </a:prstGeom>
          <a:noFill/>
          <a:ln w="38100">
            <a:noFill/>
            <a:miter lim="800000"/>
            <a:headEnd/>
            <a:tailEnd/>
          </a:ln>
        </p:spPr>
        <p:txBody>
          <a:bodyPr anchor="ctr">
            <a:spAutoFit/>
          </a:bodyPr>
          <a:lstStyle/>
          <a:p>
            <a:pPr algn="l" eaLnBrk="0" hangingPunct="0">
              <a:spcBef>
                <a:spcPts val="1200"/>
              </a:spcBef>
              <a:defRPr/>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spcBef>
                <a:spcPts val="1200"/>
              </a:spcBef>
              <a:defRPr/>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spcBef>
                <a:spcPts val="1200"/>
              </a:spcBef>
              <a:defRPr/>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spcBef>
                <a:spcPts val="1200"/>
              </a:spcBef>
              <a:defRPr/>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eaLnBrk="0" hangingPunct="0">
              <a:spcBef>
                <a:spcPts val="1200"/>
              </a:spcBef>
              <a:defRPr/>
            </a:pPr>
            <a:r>
              <a:rPr kumimoji="1" lang="en-US" sz="1400" dirty="0">
                <a:latin typeface="+mj-lt"/>
              </a:rPr>
              <a:t>MFG/PRO</a:t>
            </a:r>
            <a:r>
              <a:rPr kumimoji="1" lang="en-US" sz="1400" baseline="30000" dirty="0">
                <a:latin typeface="+mj-lt"/>
              </a:rPr>
              <a:t>®</a:t>
            </a:r>
            <a:r>
              <a:rPr kumimoji="1" lang="en-US" sz="1400" dirty="0">
                <a:latin typeface="+mj-lt"/>
              </a:rPr>
              <a:t> is a registered trademark of QAD Inc. QAD is a  trademark of QAD Inc. </a:t>
            </a:r>
          </a:p>
          <a:p>
            <a:pPr algn="l" eaLnBrk="0" hangingPunct="0">
              <a:spcBef>
                <a:spcPts val="1200"/>
              </a:spcBef>
              <a:defRPr/>
            </a:pPr>
            <a:r>
              <a:rPr kumimoji="1" lang="en-US" sz="1400" dirty="0">
                <a:latin typeface="+mj-lt"/>
              </a:rPr>
              <a:t>All other products and company names are used for identification purposes only, and may be trademarks of their respective owners.</a:t>
            </a:r>
          </a:p>
          <a:p>
            <a:pPr algn="l" eaLnBrk="0" hangingPunct="0">
              <a:spcBef>
                <a:spcPts val="1200"/>
              </a:spcBef>
              <a:defRPr/>
            </a:pPr>
            <a:r>
              <a:rPr kumimoji="1" lang="en-US" sz="1400" dirty="0">
                <a:latin typeface="+mj-lt"/>
              </a:rPr>
              <a:t>©  Copyright 2011 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b="1" dirty="0">
                <a:latin typeface="+mj-lt"/>
              </a:rPr>
              <a:t>QAD Inc.</a:t>
            </a:r>
            <a:br>
              <a:rPr kumimoji="1" lang="en-US" sz="1400" b="1" dirty="0">
                <a:latin typeface="+mj-lt"/>
              </a:rPr>
            </a:br>
            <a:r>
              <a:rPr kumimoji="1" lang="en-US" sz="1400" dirty="0">
                <a:latin typeface="+mj-lt"/>
              </a:rPr>
              <a:t>6450 Via Real</a:t>
            </a:r>
            <a:br>
              <a:rPr kumimoji="1" lang="en-US" sz="1400" dirty="0">
                <a:latin typeface="+mj-lt"/>
              </a:rPr>
            </a:br>
            <a:r>
              <a:rPr kumimoji="1" lang="en-US" sz="1400" dirty="0" err="1">
                <a:latin typeface="+mj-lt"/>
              </a:rPr>
              <a:t>Carpinteria</a:t>
            </a:r>
            <a:r>
              <a:rPr kumimoji="1" lang="en-US" sz="1400" dirty="0">
                <a:latin typeface="+mj-lt"/>
              </a:rPr>
              <a:t>, California 93013</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eaLnBrk="0" hangingPunct="0">
              <a:spcBef>
                <a:spcPts val="1200"/>
              </a:spcBef>
              <a:defRPr/>
            </a:pPr>
            <a:r>
              <a:rPr kumimoji="1" lang="en-US" sz="1400" dirty="0">
                <a:latin typeface="+mj-lt"/>
              </a:rPr>
              <a:t>LearningServices@qad.com</a:t>
            </a:r>
            <a:br>
              <a:rPr kumimoji="1" lang="en-US" sz="1400" dirty="0">
                <a:latin typeface="+mj-lt"/>
              </a:rPr>
            </a:br>
            <a:r>
              <a:rPr kumimoji="1" lang="en-US" sz="1400" dirty="0">
                <a:latin typeface="+mj-lt"/>
              </a:rPr>
              <a:t>http://www.qad.com/services/learn/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1"/>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CS-IN-030</a:t>
            </a:r>
          </a:p>
        </p:txBody>
      </p:sp>
      <p:grpSp>
        <p:nvGrpSpPr>
          <p:cNvPr id="9219" name="Group 19"/>
          <p:cNvGrpSpPr>
            <a:grpSpLocks/>
          </p:cNvGrpSpPr>
          <p:nvPr/>
        </p:nvGrpSpPr>
        <p:grpSpPr bwMode="auto">
          <a:xfrm>
            <a:off x="595313" y="938213"/>
            <a:ext cx="7931150" cy="5092700"/>
            <a:chOff x="314" y="729"/>
            <a:chExt cx="4996" cy="3208"/>
          </a:xfrm>
        </p:grpSpPr>
        <p:grpSp>
          <p:nvGrpSpPr>
            <p:cNvPr id="9223" name="Group 20"/>
            <p:cNvGrpSpPr>
              <a:grpSpLocks/>
            </p:cNvGrpSpPr>
            <p:nvPr/>
          </p:nvGrpSpPr>
          <p:grpSpPr bwMode="auto">
            <a:xfrm>
              <a:off x="314" y="729"/>
              <a:ext cx="1167" cy="1000"/>
              <a:chOff x="314" y="912"/>
              <a:chExt cx="1167" cy="1000"/>
            </a:xfrm>
          </p:grpSpPr>
          <p:pic>
            <p:nvPicPr>
              <p:cNvPr id="9285" name="Picture 21"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41" name="Text Box 22"/>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defRPr/>
                </a:pPr>
                <a:r>
                  <a:rPr kumimoji="1" lang="en-US" sz="1800" b="1">
                    <a:latin typeface="+mj-lt"/>
                  </a:rPr>
                  <a:t>Telephone/Fax</a:t>
                </a:r>
              </a:p>
            </p:txBody>
          </p:sp>
        </p:grpSp>
        <p:grpSp>
          <p:nvGrpSpPr>
            <p:cNvPr id="9224" name="Group 23"/>
            <p:cNvGrpSpPr>
              <a:grpSpLocks/>
            </p:cNvGrpSpPr>
            <p:nvPr/>
          </p:nvGrpSpPr>
          <p:grpSpPr bwMode="auto">
            <a:xfrm>
              <a:off x="2439" y="767"/>
              <a:ext cx="917" cy="962"/>
              <a:chOff x="2439" y="950"/>
              <a:chExt cx="917" cy="962"/>
            </a:xfrm>
          </p:grpSpPr>
          <p:pic>
            <p:nvPicPr>
              <p:cNvPr id="9283" name="Picture 24"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39" name="Text Box 25"/>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defRPr/>
                </a:pPr>
                <a:r>
                  <a:rPr kumimoji="1" lang="en-US" sz="1800" b="1">
                    <a:latin typeface="+mj-lt"/>
                  </a:rPr>
                  <a:t>Class Hours</a:t>
                </a:r>
              </a:p>
            </p:txBody>
          </p:sp>
        </p:grpSp>
        <p:sp>
          <p:nvSpPr>
            <p:cNvPr id="718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defRPr/>
              </a:pPr>
              <a:r>
                <a:rPr kumimoji="1" lang="en-US" sz="4800" b="1">
                  <a:solidFill>
                    <a:srgbClr val="FF3300"/>
                  </a:solidFill>
                  <a:latin typeface="+mj-lt"/>
                </a:rPr>
                <a:t>EXIT</a:t>
              </a:r>
            </a:p>
          </p:txBody>
        </p:sp>
        <p:grpSp>
          <p:nvGrpSpPr>
            <p:cNvPr id="9226" name="Group 27"/>
            <p:cNvGrpSpPr>
              <a:grpSpLocks/>
            </p:cNvGrpSpPr>
            <p:nvPr/>
          </p:nvGrpSpPr>
          <p:grpSpPr bwMode="auto">
            <a:xfrm>
              <a:off x="490" y="1872"/>
              <a:ext cx="816" cy="913"/>
              <a:chOff x="490" y="1872"/>
              <a:chExt cx="816" cy="913"/>
            </a:xfrm>
          </p:grpSpPr>
          <p:sp>
            <p:nvSpPr>
              <p:cNvPr id="7231" name="Text Box 28"/>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defRPr/>
                </a:pPr>
                <a:r>
                  <a:rPr kumimoji="1" lang="en-US" sz="1800" b="1">
                    <a:latin typeface="+mj-lt"/>
                  </a:rPr>
                  <a:t>Messages</a:t>
                </a:r>
              </a:p>
            </p:txBody>
          </p:sp>
          <p:grpSp>
            <p:nvGrpSpPr>
              <p:cNvPr id="9277" name="Group 29"/>
              <p:cNvGrpSpPr>
                <a:grpSpLocks/>
              </p:cNvGrpSpPr>
              <p:nvPr/>
            </p:nvGrpSpPr>
            <p:grpSpPr bwMode="auto">
              <a:xfrm>
                <a:off x="567" y="1872"/>
                <a:ext cx="681" cy="679"/>
                <a:chOff x="567" y="1891"/>
                <a:chExt cx="681" cy="679"/>
              </a:xfrm>
            </p:grpSpPr>
            <p:sp>
              <p:nvSpPr>
                <p:cNvPr id="723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grpSp>
              <p:nvGrpSpPr>
                <p:cNvPr id="9279" name="Group 31"/>
                <p:cNvGrpSpPr>
                  <a:grpSpLocks/>
                </p:cNvGrpSpPr>
                <p:nvPr/>
              </p:nvGrpSpPr>
              <p:grpSpPr bwMode="auto">
                <a:xfrm>
                  <a:off x="658" y="2064"/>
                  <a:ext cx="494" cy="366"/>
                  <a:chOff x="1581" y="2706"/>
                  <a:chExt cx="494" cy="366"/>
                </a:xfrm>
              </p:grpSpPr>
              <p:sp>
                <p:nvSpPr>
                  <p:cNvPr id="723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pPr>
                      <a:defRPr/>
                    </a:pPr>
                    <a:endParaRPr lang="en-US">
                      <a:latin typeface="+mj-lt"/>
                    </a:endParaRPr>
                  </a:p>
                </p:txBody>
              </p:sp>
              <p:sp>
                <p:nvSpPr>
                  <p:cNvPr id="723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pPr>
                      <a:defRPr/>
                    </a:pPr>
                    <a:endParaRPr lang="en-US">
                      <a:latin typeface="+mj-lt"/>
                    </a:endParaRPr>
                  </a:p>
                </p:txBody>
              </p:sp>
              <p:sp>
                <p:nvSpPr>
                  <p:cNvPr id="7237" name="Freeform 34"/>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pPr>
                      <a:defRPr/>
                    </a:pPr>
                    <a:endParaRPr lang="en-US">
                      <a:latin typeface="+mj-lt"/>
                    </a:endParaRPr>
                  </a:p>
                </p:txBody>
              </p:sp>
            </p:grpSp>
          </p:grpSp>
        </p:grpSp>
        <p:grpSp>
          <p:nvGrpSpPr>
            <p:cNvPr id="9227" name="Group 35"/>
            <p:cNvGrpSpPr>
              <a:grpSpLocks/>
            </p:cNvGrpSpPr>
            <p:nvPr/>
          </p:nvGrpSpPr>
          <p:grpSpPr bwMode="auto">
            <a:xfrm>
              <a:off x="2535" y="1872"/>
              <a:ext cx="681" cy="908"/>
              <a:chOff x="2535" y="1872"/>
              <a:chExt cx="681" cy="908"/>
            </a:xfrm>
          </p:grpSpPr>
          <p:sp>
            <p:nvSpPr>
              <p:cNvPr id="722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defRPr/>
                </a:pPr>
                <a:r>
                  <a:rPr kumimoji="1" lang="en-US" sz="1800" b="1">
                    <a:latin typeface="+mj-lt"/>
                  </a:rPr>
                  <a:t>Breaks</a:t>
                </a:r>
              </a:p>
            </p:txBody>
          </p:sp>
          <p:grpSp>
            <p:nvGrpSpPr>
              <p:cNvPr id="9269" name="Group 37"/>
              <p:cNvGrpSpPr>
                <a:grpSpLocks/>
              </p:cNvGrpSpPr>
              <p:nvPr/>
            </p:nvGrpSpPr>
            <p:grpSpPr bwMode="auto">
              <a:xfrm>
                <a:off x="2535" y="1872"/>
                <a:ext cx="681" cy="679"/>
                <a:chOff x="2535" y="1872"/>
                <a:chExt cx="681" cy="679"/>
              </a:xfrm>
            </p:grpSpPr>
            <p:sp>
              <p:nvSpPr>
                <p:cNvPr id="722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grpSp>
              <p:nvGrpSpPr>
                <p:cNvPr id="9271" name="Group 39"/>
                <p:cNvGrpSpPr>
                  <a:grpSpLocks/>
                </p:cNvGrpSpPr>
                <p:nvPr/>
              </p:nvGrpSpPr>
              <p:grpSpPr bwMode="auto">
                <a:xfrm>
                  <a:off x="2615" y="2064"/>
                  <a:ext cx="505" cy="295"/>
                  <a:chOff x="2643" y="2080"/>
                  <a:chExt cx="505" cy="295"/>
                </a:xfrm>
              </p:grpSpPr>
              <p:sp>
                <p:nvSpPr>
                  <p:cNvPr id="7227" name="Freeform 40"/>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pPr>
                      <a:defRPr/>
                    </a:pPr>
                    <a:endParaRPr lang="en-US">
                      <a:latin typeface="+mj-lt"/>
                    </a:endParaRPr>
                  </a:p>
                </p:txBody>
              </p:sp>
              <p:grpSp>
                <p:nvGrpSpPr>
                  <p:cNvPr id="9273" name="Group 41"/>
                  <p:cNvGrpSpPr>
                    <a:grpSpLocks/>
                  </p:cNvGrpSpPr>
                  <p:nvPr/>
                </p:nvGrpSpPr>
                <p:grpSpPr bwMode="auto">
                  <a:xfrm>
                    <a:off x="2754" y="2080"/>
                    <a:ext cx="373" cy="234"/>
                    <a:chOff x="2754" y="2080"/>
                    <a:chExt cx="373" cy="234"/>
                  </a:xfrm>
                </p:grpSpPr>
                <p:sp>
                  <p:nvSpPr>
                    <p:cNvPr id="7229" name="Freeform 42"/>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pPr>
                        <a:defRPr/>
                      </a:pPr>
                      <a:endParaRPr lang="en-US">
                        <a:latin typeface="+mj-lt"/>
                      </a:endParaRPr>
                    </a:p>
                  </p:txBody>
                </p:sp>
                <p:sp>
                  <p:nvSpPr>
                    <p:cNvPr id="7230" name="Freeform 43"/>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pPr>
                        <a:defRPr/>
                      </a:pPr>
                      <a:endParaRPr lang="en-US">
                        <a:latin typeface="+mj-lt"/>
                      </a:endParaRPr>
                    </a:p>
                  </p:txBody>
                </p:sp>
              </p:grpSp>
            </p:grpSp>
          </p:grpSp>
        </p:grpSp>
        <p:grpSp>
          <p:nvGrpSpPr>
            <p:cNvPr id="9228" name="Group 44"/>
            <p:cNvGrpSpPr>
              <a:grpSpLocks/>
            </p:cNvGrpSpPr>
            <p:nvPr/>
          </p:nvGrpSpPr>
          <p:grpSpPr bwMode="auto">
            <a:xfrm>
              <a:off x="4389" y="768"/>
              <a:ext cx="921" cy="961"/>
              <a:chOff x="4389" y="768"/>
              <a:chExt cx="921" cy="961"/>
            </a:xfrm>
          </p:grpSpPr>
          <p:sp>
            <p:nvSpPr>
              <p:cNvPr id="7219" name="Text Box 45"/>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defRPr/>
                </a:pPr>
                <a:r>
                  <a:rPr kumimoji="1" lang="en-US" sz="1800" b="1">
                    <a:latin typeface="+mj-lt"/>
                  </a:rPr>
                  <a:t>Emergency</a:t>
                </a:r>
              </a:p>
            </p:txBody>
          </p:sp>
          <p:grpSp>
            <p:nvGrpSpPr>
              <p:cNvPr id="9265" name="Group 46"/>
              <p:cNvGrpSpPr>
                <a:grpSpLocks/>
              </p:cNvGrpSpPr>
              <p:nvPr/>
            </p:nvGrpSpPr>
            <p:grpSpPr bwMode="auto">
              <a:xfrm>
                <a:off x="4503" y="768"/>
                <a:ext cx="681" cy="679"/>
                <a:chOff x="3639" y="768"/>
                <a:chExt cx="681" cy="679"/>
              </a:xfrm>
            </p:grpSpPr>
            <p:sp>
              <p:nvSpPr>
                <p:cNvPr id="722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sp>
              <p:nvSpPr>
                <p:cNvPr id="7222" name="Freeform 48"/>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pPr>
                    <a:defRPr/>
                  </a:pPr>
                  <a:endParaRPr lang="en-US">
                    <a:latin typeface="+mj-lt"/>
                  </a:endParaRPr>
                </a:p>
              </p:txBody>
            </p:sp>
          </p:grpSp>
        </p:grpSp>
        <p:grpSp>
          <p:nvGrpSpPr>
            <p:cNvPr id="9229" name="Group 49"/>
            <p:cNvGrpSpPr>
              <a:grpSpLocks/>
            </p:cNvGrpSpPr>
            <p:nvPr/>
          </p:nvGrpSpPr>
          <p:grpSpPr bwMode="auto">
            <a:xfrm>
              <a:off x="4488" y="3000"/>
              <a:ext cx="724" cy="935"/>
              <a:chOff x="4488" y="2928"/>
              <a:chExt cx="724" cy="935"/>
            </a:xfrm>
          </p:grpSpPr>
          <p:sp>
            <p:nvSpPr>
              <p:cNvPr id="720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defRPr/>
                </a:pPr>
                <a:r>
                  <a:rPr kumimoji="1" lang="en-US" sz="1800" b="1">
                    <a:latin typeface="+mj-lt"/>
                  </a:rPr>
                  <a:t>Smoking</a:t>
                </a:r>
              </a:p>
            </p:txBody>
          </p:sp>
          <p:grpSp>
            <p:nvGrpSpPr>
              <p:cNvPr id="9250" name="Group 51"/>
              <p:cNvGrpSpPr>
                <a:grpSpLocks/>
              </p:cNvGrpSpPr>
              <p:nvPr/>
            </p:nvGrpSpPr>
            <p:grpSpPr bwMode="auto">
              <a:xfrm>
                <a:off x="4512" y="2928"/>
                <a:ext cx="681" cy="679"/>
                <a:chOff x="3504" y="3024"/>
                <a:chExt cx="681" cy="679"/>
              </a:xfrm>
            </p:grpSpPr>
            <p:sp>
              <p:nvSpPr>
                <p:cNvPr id="720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grpSp>
              <p:nvGrpSpPr>
                <p:cNvPr id="9252" name="Group 53"/>
                <p:cNvGrpSpPr>
                  <a:grpSpLocks/>
                </p:cNvGrpSpPr>
                <p:nvPr/>
              </p:nvGrpSpPr>
              <p:grpSpPr bwMode="auto">
                <a:xfrm>
                  <a:off x="3587" y="3100"/>
                  <a:ext cx="541" cy="548"/>
                  <a:chOff x="4578" y="3040"/>
                  <a:chExt cx="541" cy="548"/>
                </a:xfrm>
              </p:grpSpPr>
              <p:grpSp>
                <p:nvGrpSpPr>
                  <p:cNvPr id="9253" name="Group 54"/>
                  <p:cNvGrpSpPr>
                    <a:grpSpLocks/>
                  </p:cNvGrpSpPr>
                  <p:nvPr/>
                </p:nvGrpSpPr>
                <p:grpSpPr bwMode="auto">
                  <a:xfrm>
                    <a:off x="4682" y="3171"/>
                    <a:ext cx="337" cy="213"/>
                    <a:chOff x="4682" y="3171"/>
                    <a:chExt cx="337" cy="213"/>
                  </a:xfrm>
                </p:grpSpPr>
                <p:grpSp>
                  <p:nvGrpSpPr>
                    <p:cNvPr id="9257" name="Group 55"/>
                    <p:cNvGrpSpPr>
                      <a:grpSpLocks/>
                    </p:cNvGrpSpPr>
                    <p:nvPr/>
                  </p:nvGrpSpPr>
                  <p:grpSpPr bwMode="auto">
                    <a:xfrm>
                      <a:off x="4682" y="3335"/>
                      <a:ext cx="337" cy="49"/>
                      <a:chOff x="4682" y="3335"/>
                      <a:chExt cx="337" cy="49"/>
                    </a:xfrm>
                  </p:grpSpPr>
                  <p:sp>
                    <p:nvSpPr>
                      <p:cNvPr id="721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pPr>
                          <a:defRPr/>
                        </a:pPr>
                        <a:endParaRPr lang="en-US">
                          <a:latin typeface="+mj-lt"/>
                        </a:endParaRPr>
                      </a:p>
                    </p:txBody>
                  </p:sp>
                  <p:sp>
                    <p:nvSpPr>
                      <p:cNvPr id="721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pPr>
                          <a:defRPr/>
                        </a:pPr>
                        <a:endParaRPr lang="en-US">
                          <a:latin typeface="+mj-lt"/>
                        </a:endParaRPr>
                      </a:p>
                    </p:txBody>
                  </p:sp>
                  <p:sp>
                    <p:nvSpPr>
                      <p:cNvPr id="721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pPr>
                          <a:defRPr/>
                        </a:pPr>
                        <a:endParaRPr lang="en-US">
                          <a:latin typeface="+mj-lt"/>
                        </a:endParaRPr>
                      </a:p>
                    </p:txBody>
                  </p:sp>
                </p:grpSp>
                <p:grpSp>
                  <p:nvGrpSpPr>
                    <p:cNvPr id="9258" name="Group 59"/>
                    <p:cNvGrpSpPr>
                      <a:grpSpLocks/>
                    </p:cNvGrpSpPr>
                    <p:nvPr/>
                  </p:nvGrpSpPr>
                  <p:grpSpPr bwMode="auto">
                    <a:xfrm>
                      <a:off x="4822" y="3171"/>
                      <a:ext cx="197" cy="158"/>
                      <a:chOff x="4822" y="3171"/>
                      <a:chExt cx="197" cy="158"/>
                    </a:xfrm>
                  </p:grpSpPr>
                  <p:sp>
                    <p:nvSpPr>
                      <p:cNvPr id="7214" name="Freeform 6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pPr>
                          <a:defRPr/>
                        </a:pPr>
                        <a:endParaRPr lang="en-US">
                          <a:latin typeface="+mj-lt"/>
                        </a:endParaRPr>
                      </a:p>
                    </p:txBody>
                  </p:sp>
                  <p:sp>
                    <p:nvSpPr>
                      <p:cNvPr id="7215" name="Freeform 6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pPr>
                          <a:defRPr/>
                        </a:pPr>
                        <a:endParaRPr lang="en-US">
                          <a:latin typeface="+mj-lt"/>
                        </a:endParaRPr>
                      </a:p>
                    </p:txBody>
                  </p:sp>
                </p:grpSp>
              </p:grpSp>
              <p:grpSp>
                <p:nvGrpSpPr>
                  <p:cNvPr id="9254" name="Group 62"/>
                  <p:cNvGrpSpPr>
                    <a:grpSpLocks/>
                  </p:cNvGrpSpPr>
                  <p:nvPr/>
                </p:nvGrpSpPr>
                <p:grpSpPr bwMode="auto">
                  <a:xfrm>
                    <a:off x="4578" y="3040"/>
                    <a:ext cx="541" cy="548"/>
                    <a:chOff x="4578" y="3040"/>
                    <a:chExt cx="541" cy="548"/>
                  </a:xfrm>
                </p:grpSpPr>
                <p:sp>
                  <p:nvSpPr>
                    <p:cNvPr id="721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pPr>
                        <a:defRPr/>
                      </a:pPr>
                      <a:endParaRPr lang="en-US">
                        <a:latin typeface="+mj-lt"/>
                      </a:endParaRPr>
                    </a:p>
                  </p:txBody>
                </p:sp>
                <p:sp>
                  <p:nvSpPr>
                    <p:cNvPr id="721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pPr>
                        <a:defRPr/>
                      </a:pPr>
                      <a:endParaRPr lang="en-US">
                        <a:latin typeface="+mj-lt"/>
                      </a:endParaRPr>
                    </a:p>
                  </p:txBody>
                </p:sp>
              </p:grpSp>
            </p:grpSp>
          </p:grpSp>
        </p:grpSp>
        <p:grpSp>
          <p:nvGrpSpPr>
            <p:cNvPr id="9230" name="Group 65"/>
            <p:cNvGrpSpPr>
              <a:grpSpLocks/>
            </p:cNvGrpSpPr>
            <p:nvPr/>
          </p:nvGrpSpPr>
          <p:grpSpPr bwMode="auto">
            <a:xfrm>
              <a:off x="2544" y="3017"/>
              <a:ext cx="681" cy="918"/>
              <a:chOff x="2544" y="3017"/>
              <a:chExt cx="681" cy="918"/>
            </a:xfrm>
          </p:grpSpPr>
          <p:sp>
            <p:nvSpPr>
              <p:cNvPr id="719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defRPr/>
                </a:pPr>
                <a:r>
                  <a:rPr kumimoji="1" lang="en-US" sz="1800" b="1">
                    <a:latin typeface="+mj-lt"/>
                  </a:rPr>
                  <a:t>Parking</a:t>
                </a:r>
              </a:p>
            </p:txBody>
          </p:sp>
          <p:grpSp>
            <p:nvGrpSpPr>
              <p:cNvPr id="9244" name="Group 67"/>
              <p:cNvGrpSpPr>
                <a:grpSpLocks/>
              </p:cNvGrpSpPr>
              <p:nvPr/>
            </p:nvGrpSpPr>
            <p:grpSpPr bwMode="auto">
              <a:xfrm>
                <a:off x="2544" y="3017"/>
                <a:ext cx="681" cy="679"/>
                <a:chOff x="2544" y="3017"/>
                <a:chExt cx="681" cy="679"/>
              </a:xfrm>
            </p:grpSpPr>
            <p:sp>
              <p:nvSpPr>
                <p:cNvPr id="720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grpSp>
              <p:nvGrpSpPr>
                <p:cNvPr id="9246" name="Group 69"/>
                <p:cNvGrpSpPr>
                  <a:grpSpLocks/>
                </p:cNvGrpSpPr>
                <p:nvPr/>
              </p:nvGrpSpPr>
              <p:grpSpPr bwMode="auto">
                <a:xfrm>
                  <a:off x="2697" y="3120"/>
                  <a:ext cx="375" cy="497"/>
                  <a:chOff x="2712" y="3093"/>
                  <a:chExt cx="375" cy="497"/>
                </a:xfrm>
              </p:grpSpPr>
              <p:sp>
                <p:nvSpPr>
                  <p:cNvPr id="7202" name="Freeform 70"/>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pPr>
                      <a:defRPr/>
                    </a:pPr>
                    <a:endParaRPr lang="en-US">
                      <a:latin typeface="+mj-lt"/>
                    </a:endParaRPr>
                  </a:p>
                </p:txBody>
              </p:sp>
              <p:sp>
                <p:nvSpPr>
                  <p:cNvPr id="7203" name="Freeform 71"/>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pPr>
                      <a:defRPr/>
                    </a:pPr>
                    <a:endParaRPr lang="en-US">
                      <a:latin typeface="+mj-lt"/>
                    </a:endParaRPr>
                  </a:p>
                </p:txBody>
              </p:sp>
            </p:grpSp>
          </p:grpSp>
        </p:grpSp>
        <p:grpSp>
          <p:nvGrpSpPr>
            <p:cNvPr id="9231" name="Group 72"/>
            <p:cNvGrpSpPr>
              <a:grpSpLocks/>
            </p:cNvGrpSpPr>
            <p:nvPr/>
          </p:nvGrpSpPr>
          <p:grpSpPr bwMode="auto">
            <a:xfrm>
              <a:off x="481" y="3024"/>
              <a:ext cx="833" cy="913"/>
              <a:chOff x="481" y="3024"/>
              <a:chExt cx="833" cy="913"/>
            </a:xfrm>
          </p:grpSpPr>
          <p:sp>
            <p:nvSpPr>
              <p:cNvPr id="7187" name="Text Box 73"/>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defRPr/>
                </a:pPr>
                <a:r>
                  <a:rPr kumimoji="1" lang="en-US" sz="1800" b="1">
                    <a:latin typeface="+mj-lt"/>
                  </a:rPr>
                  <a:t>Restrooms</a:t>
                </a:r>
              </a:p>
            </p:txBody>
          </p:sp>
          <p:grpSp>
            <p:nvGrpSpPr>
              <p:cNvPr id="9233" name="Group 74"/>
              <p:cNvGrpSpPr>
                <a:grpSpLocks/>
              </p:cNvGrpSpPr>
              <p:nvPr/>
            </p:nvGrpSpPr>
            <p:grpSpPr bwMode="auto">
              <a:xfrm>
                <a:off x="567" y="3024"/>
                <a:ext cx="681" cy="679"/>
                <a:chOff x="1440" y="3024"/>
                <a:chExt cx="681" cy="679"/>
              </a:xfrm>
            </p:grpSpPr>
            <p:sp>
              <p:nvSpPr>
                <p:cNvPr id="718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pPr>
                    <a:defRPr/>
                  </a:pPr>
                  <a:endParaRPr lang="en-US">
                    <a:latin typeface="+mj-lt"/>
                  </a:endParaRPr>
                </a:p>
              </p:txBody>
            </p:sp>
            <p:grpSp>
              <p:nvGrpSpPr>
                <p:cNvPr id="9235" name="Group 76"/>
                <p:cNvGrpSpPr>
                  <a:grpSpLocks/>
                </p:cNvGrpSpPr>
                <p:nvPr/>
              </p:nvGrpSpPr>
              <p:grpSpPr bwMode="auto">
                <a:xfrm>
                  <a:off x="1505" y="3103"/>
                  <a:ext cx="559" cy="545"/>
                  <a:chOff x="625" y="3069"/>
                  <a:chExt cx="559" cy="545"/>
                </a:xfrm>
              </p:grpSpPr>
              <p:grpSp>
                <p:nvGrpSpPr>
                  <p:cNvPr id="9236" name="Group 77"/>
                  <p:cNvGrpSpPr>
                    <a:grpSpLocks/>
                  </p:cNvGrpSpPr>
                  <p:nvPr/>
                </p:nvGrpSpPr>
                <p:grpSpPr bwMode="auto">
                  <a:xfrm>
                    <a:off x="625" y="3075"/>
                    <a:ext cx="209" cy="539"/>
                    <a:chOff x="625" y="3075"/>
                    <a:chExt cx="209" cy="539"/>
                  </a:xfrm>
                </p:grpSpPr>
                <p:sp>
                  <p:nvSpPr>
                    <p:cNvPr id="7196" name="Freeform 78"/>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pPr>
                        <a:defRPr/>
                      </a:pPr>
                      <a:endParaRPr lang="en-US">
                        <a:latin typeface="+mj-lt"/>
                      </a:endParaRPr>
                    </a:p>
                  </p:txBody>
                </p:sp>
                <p:sp>
                  <p:nvSpPr>
                    <p:cNvPr id="719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pPr>
                        <a:defRPr/>
                      </a:pPr>
                      <a:endParaRPr lang="en-US">
                        <a:latin typeface="+mj-lt"/>
                      </a:endParaRPr>
                    </a:p>
                  </p:txBody>
                </p:sp>
              </p:grpSp>
              <p:grpSp>
                <p:nvGrpSpPr>
                  <p:cNvPr id="9237" name="Group 80"/>
                  <p:cNvGrpSpPr>
                    <a:grpSpLocks/>
                  </p:cNvGrpSpPr>
                  <p:nvPr/>
                </p:nvGrpSpPr>
                <p:grpSpPr bwMode="auto">
                  <a:xfrm>
                    <a:off x="934" y="3075"/>
                    <a:ext cx="250" cy="538"/>
                    <a:chOff x="934" y="3075"/>
                    <a:chExt cx="250" cy="538"/>
                  </a:xfrm>
                </p:grpSpPr>
                <p:sp>
                  <p:nvSpPr>
                    <p:cNvPr id="7194" name="Freeform 81"/>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pPr>
                        <a:defRPr/>
                      </a:pPr>
                      <a:endParaRPr lang="en-US">
                        <a:latin typeface="+mj-lt"/>
                      </a:endParaRPr>
                    </a:p>
                  </p:txBody>
                </p:sp>
                <p:sp>
                  <p:nvSpPr>
                    <p:cNvPr id="719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pPr>
                        <a:defRPr/>
                      </a:pPr>
                      <a:endParaRPr lang="en-US">
                        <a:latin typeface="+mj-lt"/>
                      </a:endParaRPr>
                    </a:p>
                  </p:txBody>
                </p:sp>
              </p:grpSp>
              <p:sp>
                <p:nvSpPr>
                  <p:cNvPr id="719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pPr>
                      <a:defRPr/>
                    </a:pPr>
                    <a:endParaRPr lang="en-US">
                      <a:latin typeface="+mj-lt"/>
                    </a:endParaRPr>
                  </a:p>
                </p:txBody>
              </p:sp>
            </p:grpSp>
          </p:grpSp>
        </p:grpSp>
      </p:grpSp>
      <p:grpSp>
        <p:nvGrpSpPr>
          <p:cNvPr id="9220" name="Group 90"/>
          <p:cNvGrpSpPr>
            <a:grpSpLocks/>
          </p:cNvGrpSpPr>
          <p:nvPr/>
        </p:nvGrpSpPr>
        <p:grpSpPr bwMode="auto">
          <a:xfrm>
            <a:off x="0" y="0"/>
            <a:ext cx="9144000" cy="506413"/>
            <a:chOff x="0" y="0"/>
            <a:chExt cx="5760" cy="319"/>
          </a:xfrm>
        </p:grpSpPr>
        <p:pic>
          <p:nvPicPr>
            <p:cNvPr id="9221" name="Picture 87"/>
            <p:cNvPicPr>
              <a:picLocks noChangeAspect="1" noChangeArrowheads="1"/>
            </p:cNvPicPr>
            <p:nvPr/>
          </p:nvPicPr>
          <p:blipFill>
            <a:blip r:embed="rId4" cstate="print"/>
            <a:srcRect/>
            <a:stretch>
              <a:fillRect/>
            </a:stretch>
          </p:blipFill>
          <p:spPr bwMode="auto">
            <a:xfrm>
              <a:off x="0" y="0"/>
              <a:ext cx="5760" cy="319"/>
            </a:xfrm>
            <a:prstGeom prst="rect">
              <a:avLst/>
            </a:prstGeom>
            <a:noFill/>
            <a:ln w="19050">
              <a:noFill/>
              <a:miter lim="800000"/>
              <a:headEnd/>
              <a:tailEnd/>
            </a:ln>
          </p:spPr>
        </p:pic>
        <p:sp>
          <p:nvSpPr>
            <p:cNvPr id="9222" name="Rectangle 88"/>
            <p:cNvSpPr>
              <a:spLocks noChangeArrowheads="1"/>
            </p:cNvSpPr>
            <p:nvPr/>
          </p:nvSpPr>
          <p:spPr bwMode="auto">
            <a:xfrm>
              <a:off x="0" y="0"/>
              <a:ext cx="1843" cy="231"/>
            </a:xfrm>
            <a:prstGeom prst="rect">
              <a:avLst/>
            </a:prstGeom>
            <a:noFill/>
            <a:ln w="9525">
              <a:noFill/>
              <a:miter lim="800000"/>
              <a:headEnd/>
              <a:tailEnd/>
            </a:ln>
          </p:spPr>
          <p:txBody>
            <a:bodyPr>
              <a:spAutoFit/>
            </a:bodyPr>
            <a:lstStyle/>
            <a:p>
              <a:pPr algn="l">
                <a:tabLst>
                  <a:tab pos="461963" algn="l"/>
                </a:tabLst>
              </a:pPr>
              <a:r>
                <a:rPr lang="en-US" sz="1800" b="1">
                  <a:solidFill>
                    <a:schemeClr val="bg1"/>
                  </a:solidFill>
                </a:rPr>
                <a:t>	Facilities</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457200" y="892175"/>
            <a:ext cx="8229600" cy="5424488"/>
          </a:xfrm>
        </p:spPr>
        <p:txBody>
          <a:bodyPr/>
          <a:lstStyle/>
          <a:p>
            <a:r>
              <a:rPr lang="en-US" smtClean="0">
                <a:solidFill>
                  <a:srgbClr val="4F4F4F"/>
                </a:solidFill>
                <a:latin typeface="Century Gothic" pitchFamily="34" charset="0"/>
                <a:cs typeface="Century Gothic" pitchFamily="34" charset="0"/>
              </a:rPr>
              <a:t>Introduction to Customer Schedules</a:t>
            </a:r>
          </a:p>
          <a:p>
            <a:r>
              <a:rPr lang="en-US" smtClean="0">
                <a:solidFill>
                  <a:srgbClr val="4F4F4F"/>
                </a:solidFill>
                <a:latin typeface="Century Gothic" pitchFamily="34" charset="0"/>
                <a:cs typeface="Century Gothic" pitchFamily="34" charset="0"/>
              </a:rPr>
              <a:t>Business Considerations</a:t>
            </a:r>
          </a:p>
          <a:p>
            <a:r>
              <a:rPr lang="en-US" smtClean="0">
                <a:solidFill>
                  <a:srgbClr val="4F4F4F"/>
                </a:solidFill>
                <a:latin typeface="Century Gothic" pitchFamily="34" charset="0"/>
                <a:cs typeface="Century Gothic" pitchFamily="34" charset="0"/>
              </a:rPr>
              <a:t>Set up Customer Schedules</a:t>
            </a:r>
          </a:p>
          <a:p>
            <a:r>
              <a:rPr lang="en-US" smtClean="0">
                <a:solidFill>
                  <a:srgbClr val="4F4F4F"/>
                </a:solidFill>
                <a:latin typeface="Century Gothic" pitchFamily="34" charset="0"/>
                <a:cs typeface="Century Gothic" pitchFamily="34" charset="0"/>
              </a:rPr>
              <a:t>Process Customer Schedules</a:t>
            </a:r>
          </a:p>
          <a:p>
            <a:r>
              <a:rPr lang="en-US" smtClean="0">
                <a:solidFill>
                  <a:srgbClr val="4F4F4F"/>
                </a:solidFill>
                <a:latin typeface="Century Gothic" pitchFamily="34" charset="0"/>
                <a:cs typeface="Century Gothic" pitchFamily="34" charset="0"/>
              </a:rPr>
              <a:t>Process Customer Schedule Shipments</a:t>
            </a:r>
          </a:p>
          <a:p>
            <a:endParaRPr lang="en-US" smtClean="0">
              <a:solidFill>
                <a:srgbClr val="4F4F4F"/>
              </a:solidFill>
              <a:latin typeface="Century Gothic" pitchFamily="34" charset="0"/>
              <a:cs typeface="Century Gothic" pitchFamily="34" charset="0"/>
            </a:endParaRPr>
          </a:p>
        </p:txBody>
      </p:sp>
      <p:sp>
        <p:nvSpPr>
          <p:cNvPr id="10243"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Course Overview</a:t>
            </a:r>
          </a:p>
        </p:txBody>
      </p:sp>
      <p:sp>
        <p:nvSpPr>
          <p:cNvPr id="10244"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Customer Schedules</a:t>
            </a:r>
          </a:p>
        </p:txBody>
      </p:sp>
      <p:sp>
        <p:nvSpPr>
          <p:cNvPr id="1029"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CS-IN-050</a:t>
            </a:r>
          </a:p>
        </p:txBody>
      </p:sp>
      <p:grpSp>
        <p:nvGrpSpPr>
          <p:cNvPr id="1030" name="Group 281"/>
          <p:cNvGrpSpPr>
            <a:grpSpLocks/>
          </p:cNvGrpSpPr>
          <p:nvPr/>
        </p:nvGrpSpPr>
        <p:grpSpPr bwMode="auto">
          <a:xfrm>
            <a:off x="515938" y="1146175"/>
            <a:ext cx="8120062" cy="4662488"/>
            <a:chOff x="386" y="1037"/>
            <a:chExt cx="5115" cy="2937"/>
          </a:xfrm>
        </p:grpSpPr>
        <p:sp>
          <p:nvSpPr>
            <p:cNvPr id="1031" name="Freeform 6"/>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p>
          </p:txBody>
        </p:sp>
        <p:sp>
          <p:nvSpPr>
            <p:cNvPr id="1032" name="Freeform 7"/>
            <p:cNvSpPr>
              <a:spLocks/>
            </p:cNvSpPr>
            <p:nvPr/>
          </p:nvSpPr>
          <p:spPr bwMode="auto">
            <a:xfrm rot="2438743" flipH="1" flipV="1">
              <a:off x="546" y="2065"/>
              <a:ext cx="743" cy="386"/>
            </a:xfrm>
            <a:custGeom>
              <a:avLst/>
              <a:gdLst>
                <a:gd name="T0" fmla="*/ 11 w 1404"/>
                <a:gd name="T1" fmla="*/ 20 h 839"/>
                <a:gd name="T2" fmla="*/ 34 w 1404"/>
                <a:gd name="T3" fmla="*/ 12 h 839"/>
                <a:gd name="T4" fmla="*/ 57 w 1404"/>
                <a:gd name="T5" fmla="*/ 6 h 839"/>
                <a:gd name="T6" fmla="*/ 81 w 1404"/>
                <a:gd name="T7" fmla="*/ 3 h 839"/>
                <a:gd name="T8" fmla="*/ 104 w 1404"/>
                <a:gd name="T9" fmla="*/ 0 h 839"/>
                <a:gd name="T10" fmla="*/ 128 w 1404"/>
                <a:gd name="T11" fmla="*/ 0 h 839"/>
                <a:gd name="T12" fmla="*/ 151 w 1404"/>
                <a:gd name="T13" fmla="*/ 1 h 839"/>
                <a:gd name="T14" fmla="*/ 174 w 1404"/>
                <a:gd name="T15" fmla="*/ 4 h 839"/>
                <a:gd name="T16" fmla="*/ 197 w 1404"/>
                <a:gd name="T17" fmla="*/ 8 h 839"/>
                <a:gd name="T18" fmla="*/ 218 w 1404"/>
                <a:gd name="T19" fmla="*/ 14 h 839"/>
                <a:gd name="T20" fmla="*/ 239 w 1404"/>
                <a:gd name="T21" fmla="*/ 22 h 839"/>
                <a:gd name="T22" fmla="*/ 258 w 1404"/>
                <a:gd name="T23" fmla="*/ 31 h 839"/>
                <a:gd name="T24" fmla="*/ 277 w 1404"/>
                <a:gd name="T25" fmla="*/ 41 h 839"/>
                <a:gd name="T26" fmla="*/ 294 w 1404"/>
                <a:gd name="T27" fmla="*/ 53 h 839"/>
                <a:gd name="T28" fmla="*/ 309 w 1404"/>
                <a:gd name="T29" fmla="*/ 67 h 839"/>
                <a:gd name="T30" fmla="*/ 322 w 1404"/>
                <a:gd name="T31" fmla="*/ 81 h 839"/>
                <a:gd name="T32" fmla="*/ 393 w 1404"/>
                <a:gd name="T33" fmla="*/ 178 h 839"/>
                <a:gd name="T34" fmla="*/ 380 w 1404"/>
                <a:gd name="T35" fmla="*/ 162 h 839"/>
                <a:gd name="T36" fmla="*/ 366 w 1404"/>
                <a:gd name="T37" fmla="*/ 148 h 839"/>
                <a:gd name="T38" fmla="*/ 350 w 1404"/>
                <a:gd name="T39" fmla="*/ 136 h 839"/>
                <a:gd name="T40" fmla="*/ 332 w 1404"/>
                <a:gd name="T41" fmla="*/ 125 h 839"/>
                <a:gd name="T42" fmla="*/ 313 w 1404"/>
                <a:gd name="T43" fmla="*/ 115 h 839"/>
                <a:gd name="T44" fmla="*/ 293 w 1404"/>
                <a:gd name="T45" fmla="*/ 106 h 839"/>
                <a:gd name="T46" fmla="*/ 272 w 1404"/>
                <a:gd name="T47" fmla="*/ 99 h 839"/>
                <a:gd name="T48" fmla="*/ 250 w 1404"/>
                <a:gd name="T49" fmla="*/ 94 h 839"/>
                <a:gd name="T50" fmla="*/ 228 w 1404"/>
                <a:gd name="T51" fmla="*/ 91 h 839"/>
                <a:gd name="T52" fmla="*/ 204 w 1404"/>
                <a:gd name="T53" fmla="*/ 89 h 839"/>
                <a:gd name="T54" fmla="*/ 181 w 1404"/>
                <a:gd name="T55" fmla="*/ 88 h 839"/>
                <a:gd name="T56" fmla="*/ 157 w 1404"/>
                <a:gd name="T57" fmla="*/ 90 h 839"/>
                <a:gd name="T58" fmla="*/ 134 w 1404"/>
                <a:gd name="T59" fmla="*/ 93 h 839"/>
                <a:gd name="T60" fmla="*/ 111 w 1404"/>
                <a:gd name="T61" fmla="*/ 98 h 839"/>
                <a:gd name="T62" fmla="*/ 87 w 1404"/>
                <a:gd name="T63" fmla="*/ 104 h 839"/>
                <a:gd name="T64" fmla="*/ 65 w 1404"/>
                <a:gd name="T65" fmla="*/ 113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p>
          </p:txBody>
        </p:sp>
        <p:sp>
          <p:nvSpPr>
            <p:cNvPr id="1033" name="Freeform 8"/>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p>
          </p:txBody>
        </p:sp>
        <p:sp>
          <p:nvSpPr>
            <p:cNvPr id="1034" name="Freeform 9"/>
            <p:cNvSpPr>
              <a:spLocks/>
            </p:cNvSpPr>
            <p:nvPr/>
          </p:nvSpPr>
          <p:spPr bwMode="auto">
            <a:xfrm rot="2438743" flipH="1" flipV="1">
              <a:off x="716" y="1917"/>
              <a:ext cx="79" cy="88"/>
            </a:xfrm>
            <a:custGeom>
              <a:avLst/>
              <a:gdLst>
                <a:gd name="T0" fmla="*/ 42 w 148"/>
                <a:gd name="T1" fmla="*/ 40 h 192"/>
                <a:gd name="T2" fmla="*/ 38 w 148"/>
                <a:gd name="T3" fmla="*/ 35 h 192"/>
                <a:gd name="T4" fmla="*/ 33 w 148"/>
                <a:gd name="T5" fmla="*/ 29 h 192"/>
                <a:gd name="T6" fmla="*/ 23 w 148"/>
                <a:gd name="T7" fmla="*/ 19 h 192"/>
                <a:gd name="T8" fmla="*/ 12 w 148"/>
                <a:gd name="T9" fmla="*/ 9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p>
          </p:txBody>
        </p:sp>
        <p:graphicFrame>
          <p:nvGraphicFramePr>
            <p:cNvPr id="1026" name="Object 10"/>
            <p:cNvGraphicFramePr>
              <a:graphicFrameLocks noChangeAspect="1"/>
            </p:cNvGraphicFramePr>
            <p:nvPr/>
          </p:nvGraphicFramePr>
          <p:xfrm>
            <a:off x="1525" y="1200"/>
            <a:ext cx="2371" cy="2451"/>
          </p:xfrm>
          <a:graphic>
            <a:graphicData uri="http://schemas.openxmlformats.org/presentationml/2006/ole">
              <p:oleObj spid="_x0000_s1026" name="Clip" r:id="rId3" imgW="2826720" imgH="3497040" progId="MS_ClipArt_Gallery.2">
                <p:embed/>
              </p:oleObj>
            </a:graphicData>
          </a:graphic>
        </p:graphicFrame>
        <p:grpSp>
          <p:nvGrpSpPr>
            <p:cNvPr id="1035" name="Group 11"/>
            <p:cNvGrpSpPr>
              <a:grpSpLocks/>
            </p:cNvGrpSpPr>
            <p:nvPr/>
          </p:nvGrpSpPr>
          <p:grpSpPr bwMode="auto">
            <a:xfrm>
              <a:off x="1641" y="1037"/>
              <a:ext cx="1524" cy="1213"/>
              <a:chOff x="1641" y="525"/>
              <a:chExt cx="1524" cy="1425"/>
            </a:xfrm>
          </p:grpSpPr>
          <p:graphicFrame>
            <p:nvGraphicFramePr>
              <p:cNvPr id="1027" name="Object 12">
                <a:hlinkClick r:id="" action="ppaction://ole?verb=0"/>
              </p:cNvPr>
              <p:cNvGraphicFramePr>
                <a:graphicFrameLocks/>
              </p:cNvGraphicFramePr>
              <p:nvPr/>
            </p:nvGraphicFramePr>
            <p:xfrm>
              <a:off x="1641" y="525"/>
              <a:ext cx="1524" cy="951"/>
            </p:xfrm>
            <a:graphic>
              <a:graphicData uri="http://schemas.openxmlformats.org/presentationml/2006/ole">
                <p:oleObj spid="_x0000_s1027" name="Clip" r:id="rId4" imgW="5903640" imgH="3695400" progId="MS_ClipArt_Gallery.2">
                  <p:embed/>
                </p:oleObj>
              </a:graphicData>
            </a:graphic>
          </p:graphicFrame>
          <p:sp>
            <p:nvSpPr>
              <p:cNvPr id="1301" name="Rectangle 13"/>
              <p:cNvSpPr>
                <a:spLocks noChangeArrowheads="1"/>
              </p:cNvSpPr>
              <p:nvPr/>
            </p:nvSpPr>
            <p:spPr bwMode="auto">
              <a:xfrm>
                <a:off x="1810" y="1517"/>
                <a:ext cx="1186" cy="433"/>
              </a:xfrm>
              <a:prstGeom prst="rect">
                <a:avLst/>
              </a:prstGeom>
              <a:noFill/>
              <a:ln w="12700">
                <a:noFill/>
                <a:miter lim="800000"/>
                <a:headEnd/>
                <a:tailEnd/>
              </a:ln>
            </p:spPr>
            <p:txBody>
              <a:bodyPr wrap="none" lIns="90488" tIns="44450" rIns="90488" bIns="44450">
                <a:spAutoFit/>
              </a:bodyPr>
              <a:lstStyle/>
              <a:p>
                <a:pPr eaLnBrk="0" hangingPunct="0">
                  <a:lnSpc>
                    <a:spcPct val="90000"/>
                  </a:lnSpc>
                  <a:defRPr/>
                </a:pPr>
                <a:r>
                  <a:rPr kumimoji="1" lang="en-GB" sz="1800" b="1" dirty="0">
                    <a:solidFill>
                      <a:srgbClr val="5A87C6"/>
                    </a:solidFill>
                    <a:latin typeface="+mj-lt"/>
                  </a:rPr>
                  <a:t>Customer’s</a:t>
                </a:r>
              </a:p>
              <a:p>
                <a:pPr eaLnBrk="0" hangingPunct="0">
                  <a:lnSpc>
                    <a:spcPct val="90000"/>
                  </a:lnSpc>
                  <a:defRPr/>
                </a:pPr>
                <a:r>
                  <a:rPr kumimoji="1" lang="en-GB" sz="1800" b="1" dirty="0">
                    <a:solidFill>
                      <a:srgbClr val="5A87C6"/>
                    </a:solidFill>
                    <a:latin typeface="+mj-lt"/>
                  </a:rPr>
                  <a:t>Assembly Plant</a:t>
                </a:r>
              </a:p>
            </p:txBody>
          </p:sp>
        </p:grpSp>
        <p:grpSp>
          <p:nvGrpSpPr>
            <p:cNvPr id="1036" name="Group 14"/>
            <p:cNvGrpSpPr>
              <a:grpSpLocks/>
            </p:cNvGrpSpPr>
            <p:nvPr/>
          </p:nvGrpSpPr>
          <p:grpSpPr bwMode="auto">
            <a:xfrm>
              <a:off x="3274" y="2912"/>
              <a:ext cx="1589" cy="863"/>
              <a:chOff x="3274" y="2727"/>
              <a:chExt cx="1589" cy="1013"/>
            </a:xfrm>
          </p:grpSpPr>
          <p:sp>
            <p:nvSpPr>
              <p:cNvPr id="1286" name="Rectangle 15"/>
              <p:cNvSpPr>
                <a:spLocks noChangeArrowheads="1"/>
              </p:cNvSpPr>
              <p:nvPr/>
            </p:nvSpPr>
            <p:spPr bwMode="auto">
              <a:xfrm>
                <a:off x="3703" y="3471"/>
                <a:ext cx="726" cy="269"/>
              </a:xfrm>
              <a:prstGeom prst="rect">
                <a:avLst/>
              </a:prstGeom>
              <a:noFill/>
              <a:ln w="12700">
                <a:noFill/>
                <a:miter lim="800000"/>
                <a:headEnd/>
                <a:tailEnd/>
              </a:ln>
            </p:spPr>
            <p:txBody>
              <a:bodyPr wrap="none" lIns="90488" tIns="44450" rIns="90488" bIns="44450">
                <a:spAutoFit/>
              </a:bodyPr>
              <a:lstStyle/>
              <a:p>
                <a:pPr algn="l" eaLnBrk="0" hangingPunct="0">
                  <a:defRPr/>
                </a:pPr>
                <a:r>
                  <a:rPr kumimoji="1" lang="en-US" sz="1800" b="1">
                    <a:solidFill>
                      <a:srgbClr val="5A87C6"/>
                    </a:solidFill>
                    <a:latin typeface="+mj-lt"/>
                  </a:rPr>
                  <a:t> Supplier</a:t>
                </a:r>
              </a:p>
            </p:txBody>
          </p:sp>
          <p:grpSp>
            <p:nvGrpSpPr>
              <p:cNvPr id="1287" name="Group 16"/>
              <p:cNvGrpSpPr>
                <a:grpSpLocks/>
              </p:cNvGrpSpPr>
              <p:nvPr/>
            </p:nvGrpSpPr>
            <p:grpSpPr bwMode="auto">
              <a:xfrm>
                <a:off x="3274" y="2727"/>
                <a:ext cx="1589" cy="651"/>
                <a:chOff x="3274" y="2727"/>
                <a:chExt cx="1589" cy="651"/>
              </a:xfrm>
            </p:grpSpPr>
            <p:sp>
              <p:nvSpPr>
                <p:cNvPr id="1288" name="Freeform 17"/>
                <p:cNvSpPr>
                  <a:spLocks/>
                </p:cNvSpPr>
                <p:nvPr/>
              </p:nvSpPr>
              <p:spPr bwMode="auto">
                <a:xfrm>
                  <a:off x="4244" y="3069"/>
                  <a:ext cx="619" cy="301"/>
                </a:xfrm>
                <a:custGeom>
                  <a:avLst/>
                  <a:gdLst>
                    <a:gd name="T0" fmla="*/ 0 w 470"/>
                    <a:gd name="T1" fmla="*/ 398 h 227"/>
                    <a:gd name="T2" fmla="*/ 158 w 470"/>
                    <a:gd name="T3" fmla="*/ 37 h 227"/>
                    <a:gd name="T4" fmla="*/ 814 w 470"/>
                    <a:gd name="T5" fmla="*/ 0 h 227"/>
                    <a:gd name="T6" fmla="*/ 814 w 470"/>
                    <a:gd name="T7" fmla="*/ 158 h 227"/>
                    <a:gd name="T8" fmla="*/ 130 w 470"/>
                    <a:gd name="T9" fmla="*/ 398 h 227"/>
                    <a:gd name="T10" fmla="*/ 0 w 470"/>
                    <a:gd name="T11" fmla="*/ 398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rgbClr val="C0C0C0"/>
                </a:solidFill>
                <a:ln w="12700" cap="rnd">
                  <a:noFill/>
                  <a:round/>
                  <a:headEnd/>
                  <a:tailEnd type="triangle" w="med" len="med"/>
                </a:ln>
              </p:spPr>
              <p:txBody>
                <a:bodyPr/>
                <a:lstStyle/>
                <a:p>
                  <a:endParaRPr lang="en-US"/>
                </a:p>
              </p:txBody>
            </p:sp>
            <p:sp>
              <p:nvSpPr>
                <p:cNvPr id="1289" name="AutoShape 18"/>
                <p:cNvSpPr>
                  <a:spLocks noChangeArrowheads="1"/>
                </p:cNvSpPr>
                <p:nvPr/>
              </p:nvSpPr>
              <p:spPr bwMode="auto">
                <a:xfrm>
                  <a:off x="3274" y="3114"/>
                  <a:ext cx="404" cy="192"/>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290" name="AutoShape 19"/>
                <p:cNvSpPr>
                  <a:spLocks noChangeArrowheads="1"/>
                </p:cNvSpPr>
                <p:nvPr/>
              </p:nvSpPr>
              <p:spPr bwMode="auto">
                <a:xfrm>
                  <a:off x="3601" y="2954"/>
                  <a:ext cx="850" cy="420"/>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291" name="AutoShape 20"/>
                <p:cNvSpPr>
                  <a:spLocks noChangeArrowheads="1"/>
                </p:cNvSpPr>
                <p:nvPr/>
              </p:nvSpPr>
              <p:spPr bwMode="auto">
                <a:xfrm>
                  <a:off x="4109"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292" name="AutoShape 21"/>
                <p:cNvSpPr>
                  <a:spLocks noChangeArrowheads="1"/>
                </p:cNvSpPr>
                <p:nvPr/>
              </p:nvSpPr>
              <p:spPr bwMode="auto">
                <a:xfrm>
                  <a:off x="3930"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293" name="Rectangle 22"/>
                <p:cNvSpPr>
                  <a:spLocks noChangeArrowheads="1"/>
                </p:cNvSpPr>
                <p:nvPr/>
              </p:nvSpPr>
              <p:spPr bwMode="auto">
                <a:xfrm>
                  <a:off x="3698" y="3244"/>
                  <a:ext cx="198" cy="126"/>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294" name="Rectangle 23"/>
                <p:cNvSpPr>
                  <a:spLocks noChangeArrowheads="1"/>
                </p:cNvSpPr>
                <p:nvPr/>
              </p:nvSpPr>
              <p:spPr bwMode="auto">
                <a:xfrm>
                  <a:off x="4050" y="3248"/>
                  <a:ext cx="198" cy="12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295" name="AutoShape 24"/>
                <p:cNvSpPr>
                  <a:spLocks noChangeArrowheads="1"/>
                </p:cNvSpPr>
                <p:nvPr/>
              </p:nvSpPr>
              <p:spPr bwMode="auto">
                <a:xfrm>
                  <a:off x="3736" y="3121"/>
                  <a:ext cx="115" cy="38"/>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296" name="Rectangle 25"/>
                <p:cNvSpPr>
                  <a:spLocks noChangeArrowheads="1"/>
                </p:cNvSpPr>
                <p:nvPr/>
              </p:nvSpPr>
              <p:spPr bwMode="auto">
                <a:xfrm>
                  <a:off x="3354" y="3222"/>
                  <a:ext cx="62" cy="84"/>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297" name="AutoShape 26" descr="Horizontal brick"/>
                <p:cNvSpPr>
                  <a:spLocks noChangeArrowheads="1"/>
                </p:cNvSpPr>
                <p:nvPr/>
              </p:nvSpPr>
              <p:spPr bwMode="auto">
                <a:xfrm>
                  <a:off x="3477" y="2727"/>
                  <a:ext cx="66" cy="411"/>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298" name="AutoShape 27"/>
                <p:cNvSpPr>
                  <a:spLocks noChangeArrowheads="1"/>
                </p:cNvSpPr>
                <p:nvPr/>
              </p:nvSpPr>
              <p:spPr bwMode="auto">
                <a:xfrm>
                  <a:off x="3893" y="2933"/>
                  <a:ext cx="141" cy="79"/>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299" name="AutoShape 28"/>
                <p:cNvSpPr>
                  <a:spLocks noChangeArrowheads="1"/>
                </p:cNvSpPr>
                <p:nvPr/>
              </p:nvSpPr>
              <p:spPr bwMode="auto">
                <a:xfrm>
                  <a:off x="4171" y="2891"/>
                  <a:ext cx="32" cy="9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300" name="Freeform 29"/>
                <p:cNvSpPr>
                  <a:spLocks/>
                </p:cNvSpPr>
                <p:nvPr/>
              </p:nvSpPr>
              <p:spPr bwMode="auto">
                <a:xfrm>
                  <a:off x="4349" y="2950"/>
                  <a:ext cx="107" cy="428"/>
                </a:xfrm>
                <a:custGeom>
                  <a:avLst/>
                  <a:gdLst>
                    <a:gd name="T0" fmla="*/ 0 w 81"/>
                    <a:gd name="T1" fmla="*/ 566 h 323"/>
                    <a:gd name="T2" fmla="*/ 0 w 81"/>
                    <a:gd name="T3" fmla="*/ 140 h 323"/>
                    <a:gd name="T4" fmla="*/ 140 w 81"/>
                    <a:gd name="T5" fmla="*/ 0 h 323"/>
                    <a:gd name="T6" fmla="*/ 140 w 81"/>
                    <a:gd name="T7" fmla="*/ 431 h 323"/>
                    <a:gd name="T8" fmla="*/ 0 w 81"/>
                    <a:gd name="T9" fmla="*/ 566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p>
              </p:txBody>
            </p:sp>
          </p:grpSp>
        </p:grpSp>
        <p:grpSp>
          <p:nvGrpSpPr>
            <p:cNvPr id="1037" name="Group 30"/>
            <p:cNvGrpSpPr>
              <a:grpSpLocks/>
            </p:cNvGrpSpPr>
            <p:nvPr/>
          </p:nvGrpSpPr>
          <p:grpSpPr bwMode="auto">
            <a:xfrm>
              <a:off x="386" y="2658"/>
              <a:ext cx="1028" cy="530"/>
              <a:chOff x="386" y="2428"/>
              <a:chExt cx="1028" cy="623"/>
            </a:xfrm>
          </p:grpSpPr>
          <p:grpSp>
            <p:nvGrpSpPr>
              <p:cNvPr id="1274" name="Group 31"/>
              <p:cNvGrpSpPr>
                <a:grpSpLocks/>
              </p:cNvGrpSpPr>
              <p:nvPr/>
            </p:nvGrpSpPr>
            <p:grpSpPr bwMode="auto">
              <a:xfrm>
                <a:off x="386" y="2428"/>
                <a:ext cx="1028" cy="285"/>
                <a:chOff x="386" y="2428"/>
                <a:chExt cx="1028" cy="285"/>
              </a:xfrm>
            </p:grpSpPr>
            <p:sp>
              <p:nvSpPr>
                <p:cNvPr id="1276" name="Rectangle 32"/>
                <p:cNvSpPr>
                  <a:spLocks noChangeArrowheads="1"/>
                </p:cNvSpPr>
                <p:nvPr/>
              </p:nvSpPr>
              <p:spPr bwMode="auto">
                <a:xfrm>
                  <a:off x="386" y="2428"/>
                  <a:ext cx="834" cy="217"/>
                </a:xfrm>
                <a:prstGeom prst="rect">
                  <a:avLst/>
                </a:prstGeom>
                <a:solidFill>
                  <a:srgbClr val="99CCFF"/>
                </a:solidFill>
                <a:ln w="12700">
                  <a:solidFill>
                    <a:schemeClr val="tx1"/>
                  </a:solidFill>
                  <a:miter lim="800000"/>
                  <a:headEnd/>
                  <a:tailEnd/>
                </a:ln>
              </p:spPr>
              <p:txBody>
                <a:bodyPr wrap="none" anchor="ctr"/>
                <a:lstStyle/>
                <a:p>
                  <a:endParaRPr lang="en-US"/>
                </a:p>
              </p:txBody>
            </p:sp>
            <p:sp>
              <p:nvSpPr>
                <p:cNvPr id="1277" name="Rectangle 33"/>
                <p:cNvSpPr>
                  <a:spLocks noChangeArrowheads="1"/>
                </p:cNvSpPr>
                <p:nvPr/>
              </p:nvSpPr>
              <p:spPr bwMode="auto">
                <a:xfrm>
                  <a:off x="1242" y="2480"/>
                  <a:ext cx="172" cy="164"/>
                </a:xfrm>
                <a:prstGeom prst="rect">
                  <a:avLst/>
                </a:prstGeom>
                <a:solidFill>
                  <a:srgbClr val="99CCFF"/>
                </a:solidFill>
                <a:ln w="12700">
                  <a:solidFill>
                    <a:schemeClr val="tx1"/>
                  </a:solidFill>
                  <a:miter lim="800000"/>
                  <a:headEnd/>
                  <a:tailEnd/>
                </a:ln>
              </p:spPr>
              <p:txBody>
                <a:bodyPr wrap="none" anchor="ctr"/>
                <a:lstStyle/>
                <a:p>
                  <a:endParaRPr lang="en-US"/>
                </a:p>
              </p:txBody>
            </p:sp>
            <p:sp>
              <p:nvSpPr>
                <p:cNvPr id="1278" name="Oval 34"/>
                <p:cNvSpPr>
                  <a:spLocks noChangeArrowheads="1"/>
                </p:cNvSpPr>
                <p:nvPr/>
              </p:nvSpPr>
              <p:spPr bwMode="auto">
                <a:xfrm>
                  <a:off x="400"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79" name="Oval 35"/>
                <p:cNvSpPr>
                  <a:spLocks noChangeArrowheads="1"/>
                </p:cNvSpPr>
                <p:nvPr/>
              </p:nvSpPr>
              <p:spPr bwMode="auto">
                <a:xfrm>
                  <a:off x="510"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80" name="Oval 36"/>
                <p:cNvSpPr>
                  <a:spLocks noChangeArrowheads="1"/>
                </p:cNvSpPr>
                <p:nvPr/>
              </p:nvSpPr>
              <p:spPr bwMode="auto">
                <a:xfrm>
                  <a:off x="613"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81" name="Oval 37"/>
                <p:cNvSpPr>
                  <a:spLocks noChangeArrowheads="1"/>
                </p:cNvSpPr>
                <p:nvPr/>
              </p:nvSpPr>
              <p:spPr bwMode="auto">
                <a:xfrm>
                  <a:off x="1003"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82" name="Oval 38"/>
                <p:cNvSpPr>
                  <a:spLocks noChangeArrowheads="1"/>
                </p:cNvSpPr>
                <p:nvPr/>
              </p:nvSpPr>
              <p:spPr bwMode="auto">
                <a:xfrm>
                  <a:off x="1116"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83" name="Oval 39"/>
                <p:cNvSpPr>
                  <a:spLocks noChangeArrowheads="1"/>
                </p:cNvSpPr>
                <p:nvPr/>
              </p:nvSpPr>
              <p:spPr bwMode="auto">
                <a:xfrm>
                  <a:off x="1276" y="2657"/>
                  <a:ext cx="72" cy="56"/>
                </a:xfrm>
                <a:prstGeom prst="ellipse">
                  <a:avLst/>
                </a:prstGeom>
                <a:solidFill>
                  <a:schemeClr val="tx1"/>
                </a:solidFill>
                <a:ln w="12700">
                  <a:solidFill>
                    <a:schemeClr val="tx1"/>
                  </a:solidFill>
                  <a:round/>
                  <a:headEnd/>
                  <a:tailEnd/>
                </a:ln>
              </p:spPr>
              <p:txBody>
                <a:bodyPr wrap="none" anchor="ctr"/>
                <a:lstStyle/>
                <a:p>
                  <a:endParaRPr lang="en-US"/>
                </a:p>
              </p:txBody>
            </p:sp>
            <p:sp>
              <p:nvSpPr>
                <p:cNvPr id="1284" name="Rectangle 40"/>
                <p:cNvSpPr>
                  <a:spLocks noChangeArrowheads="1"/>
                </p:cNvSpPr>
                <p:nvPr/>
              </p:nvSpPr>
              <p:spPr bwMode="auto">
                <a:xfrm>
                  <a:off x="447" y="2452"/>
                  <a:ext cx="696" cy="223"/>
                </a:xfrm>
                <a:prstGeom prst="rect">
                  <a:avLst/>
                </a:prstGeom>
                <a:noFill/>
                <a:ln w="12700">
                  <a:noFill/>
                  <a:miter lim="800000"/>
                  <a:headEnd/>
                  <a:tailEnd/>
                </a:ln>
              </p:spPr>
              <p:txBody>
                <a:bodyPr wrap="none" lIns="90488" tIns="44450" rIns="90488" bIns="44450">
                  <a:spAutoFit/>
                </a:bodyPr>
                <a:lstStyle/>
                <a:p>
                  <a:pPr algn="l" eaLnBrk="0" hangingPunct="0"/>
                  <a:r>
                    <a:rPr kumimoji="1" lang="en-US" sz="1400" b="1">
                      <a:solidFill>
                        <a:srgbClr val="5A87C6"/>
                      </a:solidFill>
                      <a:latin typeface="Times New Roman" pitchFamily="18" charset="0"/>
                    </a:rPr>
                    <a:t>   </a:t>
                  </a:r>
                  <a:r>
                    <a:rPr kumimoji="1" lang="en-US" sz="1200" b="1">
                      <a:solidFill>
                        <a:srgbClr val="5A87C6"/>
                      </a:solidFill>
                      <a:latin typeface="Times New Roman" pitchFamily="18" charset="0"/>
                    </a:rPr>
                    <a:t>JIT Express</a:t>
                  </a:r>
                </a:p>
              </p:txBody>
            </p:sp>
            <p:sp>
              <p:nvSpPr>
                <p:cNvPr id="1285" name="Rectangle 41"/>
                <p:cNvSpPr>
                  <a:spLocks noChangeArrowheads="1"/>
                </p:cNvSpPr>
                <p:nvPr/>
              </p:nvSpPr>
              <p:spPr bwMode="auto">
                <a:xfrm>
                  <a:off x="1329" y="2507"/>
                  <a:ext cx="49" cy="64"/>
                </a:xfrm>
                <a:prstGeom prst="rect">
                  <a:avLst/>
                </a:prstGeom>
                <a:solidFill>
                  <a:schemeClr val="bg1"/>
                </a:solidFill>
                <a:ln w="12700">
                  <a:solidFill>
                    <a:schemeClr val="tx1"/>
                  </a:solidFill>
                  <a:miter lim="800000"/>
                  <a:headEnd/>
                  <a:tailEnd/>
                </a:ln>
              </p:spPr>
              <p:txBody>
                <a:bodyPr wrap="none" anchor="ctr"/>
                <a:lstStyle/>
                <a:p>
                  <a:endParaRPr lang="en-US"/>
                </a:p>
              </p:txBody>
            </p:sp>
          </p:grpSp>
          <p:sp>
            <p:nvSpPr>
              <p:cNvPr id="1275" name="Text Box 42"/>
              <p:cNvSpPr txBox="1">
                <a:spLocks noChangeArrowheads="1"/>
              </p:cNvSpPr>
              <p:nvPr/>
            </p:nvSpPr>
            <p:spPr bwMode="auto">
              <a:xfrm>
                <a:off x="511" y="2778"/>
                <a:ext cx="779" cy="273"/>
              </a:xfrm>
              <a:prstGeom prst="rect">
                <a:avLst/>
              </a:prstGeom>
              <a:noFill/>
              <a:ln w="38100">
                <a:noFill/>
                <a:miter lim="800000"/>
                <a:headEnd/>
                <a:tailEnd/>
              </a:ln>
            </p:spPr>
            <p:txBody>
              <a:bodyPr wrap="none" anchor="ctr">
                <a:spAutoFit/>
              </a:bodyPr>
              <a:lstStyle/>
              <a:p>
                <a:pPr eaLnBrk="0" hangingPunct="0"/>
                <a:r>
                  <a:rPr kumimoji="1" lang="en-US" sz="1800" b="1">
                    <a:solidFill>
                      <a:srgbClr val="5A87C6"/>
                    </a:solidFill>
                    <a:latin typeface="Arial" charset="0"/>
                  </a:rPr>
                  <a:t>Shipment</a:t>
                </a:r>
                <a:endParaRPr kumimoji="1" lang="en-US" sz="1800" b="1">
                  <a:solidFill>
                    <a:srgbClr val="5A87C6"/>
                  </a:solidFill>
                  <a:latin typeface="Times New Roman" pitchFamily="18" charset="0"/>
                </a:endParaRPr>
              </a:p>
            </p:txBody>
          </p:sp>
        </p:grpSp>
        <p:grpSp>
          <p:nvGrpSpPr>
            <p:cNvPr id="1038" name="Group 44"/>
            <p:cNvGrpSpPr>
              <a:grpSpLocks/>
            </p:cNvGrpSpPr>
            <p:nvPr/>
          </p:nvGrpSpPr>
          <p:grpSpPr bwMode="auto">
            <a:xfrm>
              <a:off x="3635" y="1877"/>
              <a:ext cx="1866" cy="599"/>
              <a:chOff x="3635" y="1510"/>
              <a:chExt cx="1866" cy="703"/>
            </a:xfrm>
          </p:grpSpPr>
          <p:sp>
            <p:nvSpPr>
              <p:cNvPr id="1272" name="Text Box 45"/>
              <p:cNvSpPr txBox="1">
                <a:spLocks noChangeArrowheads="1"/>
              </p:cNvSpPr>
              <p:nvPr/>
            </p:nvSpPr>
            <p:spPr bwMode="auto">
              <a:xfrm>
                <a:off x="3635" y="1735"/>
                <a:ext cx="1374" cy="478"/>
              </a:xfrm>
              <a:prstGeom prst="rect">
                <a:avLst/>
              </a:prstGeom>
              <a:noFill/>
              <a:ln w="38100">
                <a:noFill/>
                <a:miter lim="800000"/>
                <a:headEnd/>
                <a:tailEnd/>
              </a:ln>
            </p:spPr>
            <p:txBody>
              <a:bodyPr wrap="none" anchor="ctr">
                <a:spAutoFit/>
              </a:bodyPr>
              <a:lstStyle/>
              <a:p>
                <a:pPr eaLnBrk="0" hangingPunct="0">
                  <a:defRPr/>
                </a:pPr>
                <a:r>
                  <a:rPr kumimoji="1" lang="en-US" sz="1800" b="1" dirty="0">
                    <a:solidFill>
                      <a:srgbClr val="5A87C6"/>
                    </a:solidFill>
                    <a:latin typeface="+mj-lt"/>
                  </a:rPr>
                  <a:t>Schedule Release</a:t>
                </a:r>
              </a:p>
              <a:p>
                <a:pPr eaLnBrk="0" hangingPunct="0">
                  <a:defRPr/>
                </a:pPr>
                <a:r>
                  <a:rPr kumimoji="1" lang="en-US" sz="1800" b="1" dirty="0">
                    <a:solidFill>
                      <a:srgbClr val="5A87C6"/>
                    </a:solidFill>
                    <a:latin typeface="+mj-lt"/>
                  </a:rPr>
                  <a:t>(830/862)</a:t>
                </a:r>
              </a:p>
            </p:txBody>
          </p:sp>
          <p:sp>
            <p:nvSpPr>
              <p:cNvPr id="1273" name="Freeform 46"/>
              <p:cNvSpPr>
                <a:spLocks/>
              </p:cNvSpPr>
              <p:nvPr/>
            </p:nvSpPr>
            <p:spPr bwMode="auto">
              <a:xfrm rot="2438743">
                <a:off x="4629" y="1510"/>
                <a:ext cx="872" cy="533"/>
              </a:xfrm>
              <a:custGeom>
                <a:avLst/>
                <a:gdLst>
                  <a:gd name="T0" fmla="*/ 16 w 1404"/>
                  <a:gd name="T1" fmla="*/ 37 h 839"/>
                  <a:gd name="T2" fmla="*/ 47 w 1404"/>
                  <a:gd name="T3" fmla="*/ 24 h 839"/>
                  <a:gd name="T4" fmla="*/ 79 w 1404"/>
                  <a:gd name="T5" fmla="*/ 13 h 839"/>
                  <a:gd name="T6" fmla="*/ 111 w 1404"/>
                  <a:gd name="T7" fmla="*/ 5 h 839"/>
                  <a:gd name="T8" fmla="*/ 144 w 1404"/>
                  <a:gd name="T9" fmla="*/ 1 h 839"/>
                  <a:gd name="T10" fmla="*/ 176 w 1404"/>
                  <a:gd name="T11" fmla="*/ 0 h 839"/>
                  <a:gd name="T12" fmla="*/ 209 w 1404"/>
                  <a:gd name="T13" fmla="*/ 2 h 839"/>
                  <a:gd name="T14" fmla="*/ 240 w 1404"/>
                  <a:gd name="T15" fmla="*/ 7 h 839"/>
                  <a:gd name="T16" fmla="*/ 271 w 1404"/>
                  <a:gd name="T17" fmla="*/ 16 h 839"/>
                  <a:gd name="T18" fmla="*/ 301 w 1404"/>
                  <a:gd name="T19" fmla="*/ 27 h 839"/>
                  <a:gd name="T20" fmla="*/ 329 w 1404"/>
                  <a:gd name="T21" fmla="*/ 41 h 839"/>
                  <a:gd name="T22" fmla="*/ 356 w 1404"/>
                  <a:gd name="T23" fmla="*/ 59 h 839"/>
                  <a:gd name="T24" fmla="*/ 381 w 1404"/>
                  <a:gd name="T25" fmla="*/ 79 h 839"/>
                  <a:gd name="T26" fmla="*/ 404 w 1404"/>
                  <a:gd name="T27" fmla="*/ 102 h 839"/>
                  <a:gd name="T28" fmla="*/ 425 w 1404"/>
                  <a:gd name="T29" fmla="*/ 127 h 839"/>
                  <a:gd name="T30" fmla="*/ 444 w 1404"/>
                  <a:gd name="T31" fmla="*/ 155 h 839"/>
                  <a:gd name="T32" fmla="*/ 542 w 1404"/>
                  <a:gd name="T33" fmla="*/ 339 h 839"/>
                  <a:gd name="T34" fmla="*/ 524 w 1404"/>
                  <a:gd name="T35" fmla="*/ 309 h 839"/>
                  <a:gd name="T36" fmla="*/ 504 w 1404"/>
                  <a:gd name="T37" fmla="*/ 283 h 839"/>
                  <a:gd name="T38" fmla="*/ 482 w 1404"/>
                  <a:gd name="T39" fmla="*/ 259 h 839"/>
                  <a:gd name="T40" fmla="*/ 458 w 1404"/>
                  <a:gd name="T41" fmla="*/ 238 h 839"/>
                  <a:gd name="T42" fmla="*/ 432 w 1404"/>
                  <a:gd name="T43" fmla="*/ 219 h 839"/>
                  <a:gd name="T44" fmla="*/ 404 w 1404"/>
                  <a:gd name="T45" fmla="*/ 203 h 839"/>
                  <a:gd name="T46" fmla="*/ 375 w 1404"/>
                  <a:gd name="T47" fmla="*/ 190 h 839"/>
                  <a:gd name="T48" fmla="*/ 345 w 1404"/>
                  <a:gd name="T49" fmla="*/ 180 h 839"/>
                  <a:gd name="T50" fmla="*/ 314 w 1404"/>
                  <a:gd name="T51" fmla="*/ 173 h 839"/>
                  <a:gd name="T52" fmla="*/ 281 w 1404"/>
                  <a:gd name="T53" fmla="*/ 169 h 839"/>
                  <a:gd name="T54" fmla="*/ 249 w 1404"/>
                  <a:gd name="T55" fmla="*/ 169 h 839"/>
                  <a:gd name="T56" fmla="*/ 217 w 1404"/>
                  <a:gd name="T57" fmla="*/ 171 h 839"/>
                  <a:gd name="T58" fmla="*/ 184 w 1404"/>
                  <a:gd name="T59" fmla="*/ 177 h 839"/>
                  <a:gd name="T60" fmla="*/ 152 w 1404"/>
                  <a:gd name="T61" fmla="*/ 186 h 839"/>
                  <a:gd name="T62" fmla="*/ 120 w 1404"/>
                  <a:gd name="T63" fmla="*/ 199 h 839"/>
                  <a:gd name="T64" fmla="*/ 89 w 1404"/>
                  <a:gd name="T65" fmla="*/ 215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p>
            </p:txBody>
          </p:sp>
        </p:grpSp>
        <p:sp>
          <p:nvSpPr>
            <p:cNvPr id="1039" name="Freeform 48"/>
            <p:cNvSpPr>
              <a:spLocks/>
            </p:cNvSpPr>
            <p:nvPr/>
          </p:nvSpPr>
          <p:spPr bwMode="auto">
            <a:xfrm rot="2438743">
              <a:off x="4384"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p>
          </p:txBody>
        </p:sp>
        <p:sp>
          <p:nvSpPr>
            <p:cNvPr id="1040" name="Freeform 49"/>
            <p:cNvSpPr>
              <a:spLocks/>
            </p:cNvSpPr>
            <p:nvPr/>
          </p:nvSpPr>
          <p:spPr bwMode="auto">
            <a:xfrm rot="2438743">
              <a:off x="4390"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p>
          </p:txBody>
        </p:sp>
        <p:sp>
          <p:nvSpPr>
            <p:cNvPr id="1041" name="Freeform 50"/>
            <p:cNvSpPr>
              <a:spLocks/>
            </p:cNvSpPr>
            <p:nvPr/>
          </p:nvSpPr>
          <p:spPr bwMode="auto">
            <a:xfrm rot="2438743">
              <a:off x="5188" y="2400"/>
              <a:ext cx="92" cy="104"/>
            </a:xfrm>
            <a:custGeom>
              <a:avLst/>
              <a:gdLst>
                <a:gd name="T0" fmla="*/ 57 w 148"/>
                <a:gd name="T1" fmla="*/ 56 h 192"/>
                <a:gd name="T2" fmla="*/ 52 w 148"/>
                <a:gd name="T3" fmla="*/ 49 h 192"/>
                <a:gd name="T4" fmla="*/ 45 w 148"/>
                <a:gd name="T5" fmla="*/ 41 h 192"/>
                <a:gd name="T6" fmla="*/ 32 w 148"/>
                <a:gd name="T7" fmla="*/ 27 h 192"/>
                <a:gd name="T8" fmla="*/ 17 w 148"/>
                <a:gd name="T9" fmla="*/ 13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p>
          </p:txBody>
        </p:sp>
        <p:sp>
          <p:nvSpPr>
            <p:cNvPr id="1042" name="AutoShape 51"/>
            <p:cNvSpPr>
              <a:spLocks noChangeArrowheads="1"/>
            </p:cNvSpPr>
            <p:nvPr/>
          </p:nvSpPr>
          <p:spPr bwMode="auto">
            <a:xfrm rot="-9785600">
              <a:off x="1192" y="3460"/>
              <a:ext cx="2119" cy="514"/>
            </a:xfrm>
            <a:prstGeom prst="curvedDownArrow">
              <a:avLst>
                <a:gd name="adj1" fmla="val 82451"/>
                <a:gd name="adj2" fmla="val 164903"/>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en-US"/>
            </a:p>
          </p:txBody>
        </p:sp>
        <p:grpSp>
          <p:nvGrpSpPr>
            <p:cNvPr id="1043" name="Group 52"/>
            <p:cNvGrpSpPr>
              <a:grpSpLocks/>
            </p:cNvGrpSpPr>
            <p:nvPr/>
          </p:nvGrpSpPr>
          <p:grpSpPr bwMode="auto">
            <a:xfrm>
              <a:off x="3251" y="1510"/>
              <a:ext cx="2119" cy="105"/>
              <a:chOff x="3251" y="1081"/>
              <a:chExt cx="2119" cy="123"/>
            </a:xfrm>
          </p:grpSpPr>
          <p:grpSp>
            <p:nvGrpSpPr>
              <p:cNvPr id="1044" name="Group 53"/>
              <p:cNvGrpSpPr>
                <a:grpSpLocks/>
              </p:cNvGrpSpPr>
              <p:nvPr/>
            </p:nvGrpSpPr>
            <p:grpSpPr bwMode="auto">
              <a:xfrm>
                <a:off x="3251" y="1081"/>
                <a:ext cx="451" cy="117"/>
                <a:chOff x="3251" y="1081"/>
                <a:chExt cx="451" cy="117"/>
              </a:xfrm>
            </p:grpSpPr>
            <p:grpSp>
              <p:nvGrpSpPr>
                <p:cNvPr id="1216" name="Group 54"/>
                <p:cNvGrpSpPr>
                  <a:grpSpLocks/>
                </p:cNvGrpSpPr>
                <p:nvPr/>
              </p:nvGrpSpPr>
              <p:grpSpPr bwMode="auto">
                <a:xfrm>
                  <a:off x="3251" y="1081"/>
                  <a:ext cx="451" cy="105"/>
                  <a:chOff x="3251" y="1081"/>
                  <a:chExt cx="451" cy="105"/>
                </a:xfrm>
              </p:grpSpPr>
              <p:grpSp>
                <p:nvGrpSpPr>
                  <p:cNvPr id="1238" name="Group 55"/>
                  <p:cNvGrpSpPr>
                    <a:grpSpLocks/>
                  </p:cNvGrpSpPr>
                  <p:nvPr/>
                </p:nvGrpSpPr>
                <p:grpSpPr bwMode="auto">
                  <a:xfrm>
                    <a:off x="3275" y="1081"/>
                    <a:ext cx="309" cy="41"/>
                    <a:chOff x="3275" y="1081"/>
                    <a:chExt cx="309" cy="41"/>
                  </a:xfrm>
                </p:grpSpPr>
                <p:grpSp>
                  <p:nvGrpSpPr>
                    <p:cNvPr id="1266" name="Group 56"/>
                    <p:cNvGrpSpPr>
                      <a:grpSpLocks/>
                    </p:cNvGrpSpPr>
                    <p:nvPr/>
                  </p:nvGrpSpPr>
                  <p:grpSpPr bwMode="auto">
                    <a:xfrm>
                      <a:off x="3384" y="1085"/>
                      <a:ext cx="165" cy="36"/>
                      <a:chOff x="3384" y="1085"/>
                      <a:chExt cx="165" cy="36"/>
                    </a:xfrm>
                  </p:grpSpPr>
                  <p:grpSp>
                    <p:nvGrpSpPr>
                      <p:cNvPr id="1268" name="Group 57"/>
                      <p:cNvGrpSpPr>
                        <a:grpSpLocks/>
                      </p:cNvGrpSpPr>
                      <p:nvPr/>
                    </p:nvGrpSpPr>
                    <p:grpSpPr bwMode="auto">
                      <a:xfrm>
                        <a:off x="3420" y="1087"/>
                        <a:ext cx="105" cy="31"/>
                        <a:chOff x="3420" y="1087"/>
                        <a:chExt cx="105" cy="31"/>
                      </a:xfrm>
                    </p:grpSpPr>
                    <p:sp>
                      <p:nvSpPr>
                        <p:cNvPr id="1270" name="Freeform 58"/>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p>
                      </p:txBody>
                    </p:sp>
                    <p:sp>
                      <p:nvSpPr>
                        <p:cNvPr id="1271" name="Freeform 59"/>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p>
                      </p:txBody>
                    </p:sp>
                  </p:grpSp>
                  <p:sp>
                    <p:nvSpPr>
                      <p:cNvPr id="1269" name="Freeform 60"/>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p>
                    </p:txBody>
                  </p:sp>
                </p:grpSp>
                <p:sp>
                  <p:nvSpPr>
                    <p:cNvPr id="1267" name="Freeform 61"/>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p>
                  </p:txBody>
                </p:sp>
              </p:grpSp>
              <p:sp>
                <p:nvSpPr>
                  <p:cNvPr id="1239" name="Freeform 62"/>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p>
                </p:txBody>
              </p:sp>
              <p:grpSp>
                <p:nvGrpSpPr>
                  <p:cNvPr id="1240" name="Group 63"/>
                  <p:cNvGrpSpPr>
                    <a:grpSpLocks/>
                  </p:cNvGrpSpPr>
                  <p:nvPr/>
                </p:nvGrpSpPr>
                <p:grpSpPr bwMode="auto">
                  <a:xfrm>
                    <a:off x="3251" y="1094"/>
                    <a:ext cx="451" cy="82"/>
                    <a:chOff x="3251" y="1094"/>
                    <a:chExt cx="451" cy="82"/>
                  </a:xfrm>
                </p:grpSpPr>
                <p:grpSp>
                  <p:nvGrpSpPr>
                    <p:cNvPr id="1241" name="Group 64"/>
                    <p:cNvGrpSpPr>
                      <a:grpSpLocks/>
                    </p:cNvGrpSpPr>
                    <p:nvPr/>
                  </p:nvGrpSpPr>
                  <p:grpSpPr bwMode="auto">
                    <a:xfrm>
                      <a:off x="3251" y="1120"/>
                      <a:ext cx="28" cy="48"/>
                      <a:chOff x="3251" y="1120"/>
                      <a:chExt cx="28" cy="48"/>
                    </a:xfrm>
                  </p:grpSpPr>
                  <p:sp>
                    <p:nvSpPr>
                      <p:cNvPr id="1253" name="Rectangle 65"/>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254" name="Rectangle 66"/>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en-US"/>
                      </a:p>
                    </p:txBody>
                  </p:sp>
                  <p:sp>
                    <p:nvSpPr>
                      <p:cNvPr id="1255" name="Rectangle 67"/>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256" name="Arc 68"/>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p>
                    </p:txBody>
                  </p:sp>
                  <p:grpSp>
                    <p:nvGrpSpPr>
                      <p:cNvPr id="1257" name="Group 69"/>
                      <p:cNvGrpSpPr>
                        <a:grpSpLocks/>
                      </p:cNvGrpSpPr>
                      <p:nvPr/>
                    </p:nvGrpSpPr>
                    <p:grpSpPr bwMode="auto">
                      <a:xfrm>
                        <a:off x="3251" y="1162"/>
                        <a:ext cx="28" cy="3"/>
                        <a:chOff x="3251" y="1162"/>
                        <a:chExt cx="28" cy="3"/>
                      </a:xfrm>
                    </p:grpSpPr>
                    <p:sp>
                      <p:nvSpPr>
                        <p:cNvPr id="1264" name="Rectangle 70"/>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265" name="Oval 71"/>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en-US"/>
                        </a:p>
                      </p:txBody>
                    </p:sp>
                  </p:grpSp>
                  <p:grpSp>
                    <p:nvGrpSpPr>
                      <p:cNvPr id="1258" name="Group 72"/>
                      <p:cNvGrpSpPr>
                        <a:grpSpLocks/>
                      </p:cNvGrpSpPr>
                      <p:nvPr/>
                    </p:nvGrpSpPr>
                    <p:grpSpPr bwMode="auto">
                      <a:xfrm>
                        <a:off x="3251" y="1166"/>
                        <a:ext cx="28" cy="2"/>
                        <a:chOff x="3251" y="1166"/>
                        <a:chExt cx="28" cy="2"/>
                      </a:xfrm>
                    </p:grpSpPr>
                    <p:sp>
                      <p:nvSpPr>
                        <p:cNvPr id="1262" name="Rectangle 73"/>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en-US"/>
                        </a:p>
                      </p:txBody>
                    </p:sp>
                    <p:sp>
                      <p:nvSpPr>
                        <p:cNvPr id="1263" name="Oval 74"/>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en-US"/>
                        </a:p>
                      </p:txBody>
                    </p:sp>
                  </p:grpSp>
                  <p:grpSp>
                    <p:nvGrpSpPr>
                      <p:cNvPr id="1259" name="Group 75"/>
                      <p:cNvGrpSpPr>
                        <a:grpSpLocks/>
                      </p:cNvGrpSpPr>
                      <p:nvPr/>
                    </p:nvGrpSpPr>
                    <p:grpSpPr bwMode="auto">
                      <a:xfrm>
                        <a:off x="3251" y="1158"/>
                        <a:ext cx="28" cy="3"/>
                        <a:chOff x="3251" y="1158"/>
                        <a:chExt cx="28" cy="3"/>
                      </a:xfrm>
                    </p:grpSpPr>
                    <p:sp>
                      <p:nvSpPr>
                        <p:cNvPr id="1260" name="Rectangle 76"/>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261" name="Oval 77"/>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en-US"/>
                        </a:p>
                      </p:txBody>
                    </p:sp>
                  </p:grpSp>
                </p:grpSp>
                <p:sp>
                  <p:nvSpPr>
                    <p:cNvPr id="1242" name="Freeform 78"/>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p>
                  </p:txBody>
                </p:sp>
                <p:sp>
                  <p:nvSpPr>
                    <p:cNvPr id="1243" name="Freeform 79"/>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p>
                  </p:txBody>
                </p:sp>
                <p:grpSp>
                  <p:nvGrpSpPr>
                    <p:cNvPr id="1244" name="Group 80"/>
                    <p:cNvGrpSpPr>
                      <a:grpSpLocks/>
                    </p:cNvGrpSpPr>
                    <p:nvPr/>
                  </p:nvGrpSpPr>
                  <p:grpSpPr bwMode="auto">
                    <a:xfrm>
                      <a:off x="3361" y="1094"/>
                      <a:ext cx="152" cy="70"/>
                      <a:chOff x="3361" y="1094"/>
                      <a:chExt cx="152" cy="70"/>
                    </a:xfrm>
                  </p:grpSpPr>
                  <p:sp>
                    <p:nvSpPr>
                      <p:cNvPr id="1245" name="Oval 81"/>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en-US"/>
                      </a:p>
                    </p:txBody>
                  </p:sp>
                  <p:sp>
                    <p:nvSpPr>
                      <p:cNvPr id="1246" name="Oval 82"/>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en-US"/>
                      </a:p>
                    </p:txBody>
                  </p:sp>
                  <p:grpSp>
                    <p:nvGrpSpPr>
                      <p:cNvPr id="1247" name="Group 83"/>
                      <p:cNvGrpSpPr>
                        <a:grpSpLocks/>
                      </p:cNvGrpSpPr>
                      <p:nvPr/>
                    </p:nvGrpSpPr>
                    <p:grpSpPr bwMode="auto">
                      <a:xfrm>
                        <a:off x="3417" y="1122"/>
                        <a:ext cx="96" cy="42"/>
                        <a:chOff x="3417" y="1122"/>
                        <a:chExt cx="96" cy="42"/>
                      </a:xfrm>
                    </p:grpSpPr>
                    <p:sp>
                      <p:nvSpPr>
                        <p:cNvPr id="1248" name="Freeform 84"/>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p>
                      </p:txBody>
                    </p:sp>
                    <p:sp>
                      <p:nvSpPr>
                        <p:cNvPr id="1249" name="Freeform 85"/>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p>
                      </p:txBody>
                    </p:sp>
                    <p:sp>
                      <p:nvSpPr>
                        <p:cNvPr id="1250" name="Freeform 86"/>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p>
                      </p:txBody>
                    </p:sp>
                    <p:sp>
                      <p:nvSpPr>
                        <p:cNvPr id="1251" name="Freeform 87"/>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p>
                      </p:txBody>
                    </p:sp>
                    <p:sp>
                      <p:nvSpPr>
                        <p:cNvPr id="1252" name="Freeform 88"/>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p>
                      </p:txBody>
                    </p:sp>
                  </p:grpSp>
                </p:grpSp>
              </p:grpSp>
            </p:grpSp>
            <p:grpSp>
              <p:nvGrpSpPr>
                <p:cNvPr id="1217" name="Group 89"/>
                <p:cNvGrpSpPr>
                  <a:grpSpLocks/>
                </p:cNvGrpSpPr>
                <p:nvPr/>
              </p:nvGrpSpPr>
              <p:grpSpPr bwMode="auto">
                <a:xfrm>
                  <a:off x="3290" y="1125"/>
                  <a:ext cx="346" cy="73"/>
                  <a:chOff x="3290" y="1125"/>
                  <a:chExt cx="346" cy="73"/>
                </a:xfrm>
              </p:grpSpPr>
              <p:grpSp>
                <p:nvGrpSpPr>
                  <p:cNvPr id="1218" name="Group 90"/>
                  <p:cNvGrpSpPr>
                    <a:grpSpLocks/>
                  </p:cNvGrpSpPr>
                  <p:nvPr/>
                </p:nvGrpSpPr>
                <p:grpSpPr bwMode="auto">
                  <a:xfrm>
                    <a:off x="3565" y="1125"/>
                    <a:ext cx="71" cy="73"/>
                    <a:chOff x="3565" y="1125"/>
                    <a:chExt cx="71" cy="73"/>
                  </a:xfrm>
                </p:grpSpPr>
                <p:sp>
                  <p:nvSpPr>
                    <p:cNvPr id="1229" name="Oval 91"/>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en-US"/>
                    </a:p>
                  </p:txBody>
                </p:sp>
                <p:sp>
                  <p:nvSpPr>
                    <p:cNvPr id="1230" name="Freeform 92"/>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231" name="Freeform 93"/>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p>
                  </p:txBody>
                </p:sp>
                <p:sp>
                  <p:nvSpPr>
                    <p:cNvPr id="1232" name="Freeform 94"/>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p>
                  </p:txBody>
                </p:sp>
                <p:sp>
                  <p:nvSpPr>
                    <p:cNvPr id="1233" name="Freeform 95"/>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234" name="Oval 96"/>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en-US"/>
                    </a:p>
                  </p:txBody>
                </p:sp>
                <p:grpSp>
                  <p:nvGrpSpPr>
                    <p:cNvPr id="1235" name="Group 97"/>
                    <p:cNvGrpSpPr>
                      <a:grpSpLocks/>
                    </p:cNvGrpSpPr>
                    <p:nvPr/>
                  </p:nvGrpSpPr>
                  <p:grpSpPr bwMode="auto">
                    <a:xfrm>
                      <a:off x="3591" y="1151"/>
                      <a:ext cx="19" cy="20"/>
                      <a:chOff x="3591" y="1151"/>
                      <a:chExt cx="19" cy="20"/>
                    </a:xfrm>
                  </p:grpSpPr>
                  <p:sp>
                    <p:nvSpPr>
                      <p:cNvPr id="1236" name="Oval 98"/>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237" name="Oval 99"/>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nvGrpSpPr>
                  <p:cNvPr id="1219" name="Group 100"/>
                  <p:cNvGrpSpPr>
                    <a:grpSpLocks/>
                  </p:cNvGrpSpPr>
                  <p:nvPr/>
                </p:nvGrpSpPr>
                <p:grpSpPr bwMode="auto">
                  <a:xfrm>
                    <a:off x="3290" y="1125"/>
                    <a:ext cx="72" cy="73"/>
                    <a:chOff x="3290" y="1125"/>
                    <a:chExt cx="72" cy="73"/>
                  </a:xfrm>
                </p:grpSpPr>
                <p:sp>
                  <p:nvSpPr>
                    <p:cNvPr id="1220" name="Oval 101"/>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en-US"/>
                    </a:p>
                  </p:txBody>
                </p:sp>
                <p:sp>
                  <p:nvSpPr>
                    <p:cNvPr id="1221" name="Freeform 102"/>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222" name="Freeform 103"/>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p>
                  </p:txBody>
                </p:sp>
                <p:sp>
                  <p:nvSpPr>
                    <p:cNvPr id="1223" name="Freeform 104"/>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p>
                  </p:txBody>
                </p:sp>
                <p:sp>
                  <p:nvSpPr>
                    <p:cNvPr id="1224" name="Freeform 105"/>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225" name="Oval 106"/>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en-US"/>
                    </a:p>
                  </p:txBody>
                </p:sp>
                <p:grpSp>
                  <p:nvGrpSpPr>
                    <p:cNvPr id="1226" name="Group 107"/>
                    <p:cNvGrpSpPr>
                      <a:grpSpLocks/>
                    </p:cNvGrpSpPr>
                    <p:nvPr/>
                  </p:nvGrpSpPr>
                  <p:grpSpPr bwMode="auto">
                    <a:xfrm>
                      <a:off x="3316" y="1151"/>
                      <a:ext cx="19" cy="20"/>
                      <a:chOff x="3316" y="1151"/>
                      <a:chExt cx="19" cy="20"/>
                    </a:xfrm>
                  </p:grpSpPr>
                  <p:sp>
                    <p:nvSpPr>
                      <p:cNvPr id="1227" name="Oval 108"/>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228" name="Oval 109"/>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grpSp>
          <p:grpSp>
            <p:nvGrpSpPr>
              <p:cNvPr id="1045" name="Group 110"/>
              <p:cNvGrpSpPr>
                <a:grpSpLocks/>
              </p:cNvGrpSpPr>
              <p:nvPr/>
            </p:nvGrpSpPr>
            <p:grpSpPr bwMode="auto">
              <a:xfrm>
                <a:off x="3815" y="1081"/>
                <a:ext cx="451" cy="117"/>
                <a:chOff x="3815" y="1081"/>
                <a:chExt cx="451" cy="117"/>
              </a:xfrm>
            </p:grpSpPr>
            <p:grpSp>
              <p:nvGrpSpPr>
                <p:cNvPr id="1160" name="Group 111"/>
                <p:cNvGrpSpPr>
                  <a:grpSpLocks/>
                </p:cNvGrpSpPr>
                <p:nvPr/>
              </p:nvGrpSpPr>
              <p:grpSpPr bwMode="auto">
                <a:xfrm>
                  <a:off x="3815" y="1081"/>
                  <a:ext cx="451" cy="105"/>
                  <a:chOff x="3815" y="1081"/>
                  <a:chExt cx="451" cy="105"/>
                </a:xfrm>
              </p:grpSpPr>
              <p:grpSp>
                <p:nvGrpSpPr>
                  <p:cNvPr id="1182" name="Group 112"/>
                  <p:cNvGrpSpPr>
                    <a:grpSpLocks/>
                  </p:cNvGrpSpPr>
                  <p:nvPr/>
                </p:nvGrpSpPr>
                <p:grpSpPr bwMode="auto">
                  <a:xfrm>
                    <a:off x="3839" y="1081"/>
                    <a:ext cx="309" cy="41"/>
                    <a:chOff x="3839" y="1081"/>
                    <a:chExt cx="309" cy="41"/>
                  </a:xfrm>
                </p:grpSpPr>
                <p:grpSp>
                  <p:nvGrpSpPr>
                    <p:cNvPr id="1210" name="Group 113"/>
                    <p:cNvGrpSpPr>
                      <a:grpSpLocks/>
                    </p:cNvGrpSpPr>
                    <p:nvPr/>
                  </p:nvGrpSpPr>
                  <p:grpSpPr bwMode="auto">
                    <a:xfrm>
                      <a:off x="3948" y="1085"/>
                      <a:ext cx="165" cy="36"/>
                      <a:chOff x="3948" y="1085"/>
                      <a:chExt cx="165" cy="36"/>
                    </a:xfrm>
                  </p:grpSpPr>
                  <p:grpSp>
                    <p:nvGrpSpPr>
                      <p:cNvPr id="1212" name="Group 114"/>
                      <p:cNvGrpSpPr>
                        <a:grpSpLocks/>
                      </p:cNvGrpSpPr>
                      <p:nvPr/>
                    </p:nvGrpSpPr>
                    <p:grpSpPr bwMode="auto">
                      <a:xfrm>
                        <a:off x="3984" y="1087"/>
                        <a:ext cx="105" cy="31"/>
                        <a:chOff x="3984" y="1087"/>
                        <a:chExt cx="105" cy="31"/>
                      </a:xfrm>
                    </p:grpSpPr>
                    <p:sp>
                      <p:nvSpPr>
                        <p:cNvPr id="1214" name="Freeform 115"/>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p>
                      </p:txBody>
                    </p:sp>
                    <p:sp>
                      <p:nvSpPr>
                        <p:cNvPr id="1215" name="Freeform 116"/>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p>
                      </p:txBody>
                    </p:sp>
                  </p:grpSp>
                  <p:sp>
                    <p:nvSpPr>
                      <p:cNvPr id="1213" name="Freeform 117"/>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p>
                    </p:txBody>
                  </p:sp>
                </p:grpSp>
                <p:sp>
                  <p:nvSpPr>
                    <p:cNvPr id="1211" name="Freeform 118"/>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p>
                  </p:txBody>
                </p:sp>
              </p:grpSp>
              <p:sp>
                <p:nvSpPr>
                  <p:cNvPr id="1183" name="Freeform 119"/>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p>
                </p:txBody>
              </p:sp>
              <p:grpSp>
                <p:nvGrpSpPr>
                  <p:cNvPr id="1184" name="Group 120"/>
                  <p:cNvGrpSpPr>
                    <a:grpSpLocks/>
                  </p:cNvGrpSpPr>
                  <p:nvPr/>
                </p:nvGrpSpPr>
                <p:grpSpPr bwMode="auto">
                  <a:xfrm>
                    <a:off x="3815" y="1094"/>
                    <a:ext cx="451" cy="82"/>
                    <a:chOff x="3815" y="1094"/>
                    <a:chExt cx="451" cy="82"/>
                  </a:xfrm>
                </p:grpSpPr>
                <p:grpSp>
                  <p:nvGrpSpPr>
                    <p:cNvPr id="1185" name="Group 121"/>
                    <p:cNvGrpSpPr>
                      <a:grpSpLocks/>
                    </p:cNvGrpSpPr>
                    <p:nvPr/>
                  </p:nvGrpSpPr>
                  <p:grpSpPr bwMode="auto">
                    <a:xfrm>
                      <a:off x="3815" y="1120"/>
                      <a:ext cx="28" cy="48"/>
                      <a:chOff x="3815" y="1120"/>
                      <a:chExt cx="28" cy="48"/>
                    </a:xfrm>
                  </p:grpSpPr>
                  <p:sp>
                    <p:nvSpPr>
                      <p:cNvPr id="1197" name="Rectangle 122"/>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198" name="Rectangle 123"/>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en-US"/>
                      </a:p>
                    </p:txBody>
                  </p:sp>
                  <p:sp>
                    <p:nvSpPr>
                      <p:cNvPr id="1199" name="Rectangle 124"/>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200" name="Arc 125"/>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p>
                    </p:txBody>
                  </p:sp>
                  <p:grpSp>
                    <p:nvGrpSpPr>
                      <p:cNvPr id="1201" name="Group 126"/>
                      <p:cNvGrpSpPr>
                        <a:grpSpLocks/>
                      </p:cNvGrpSpPr>
                      <p:nvPr/>
                    </p:nvGrpSpPr>
                    <p:grpSpPr bwMode="auto">
                      <a:xfrm>
                        <a:off x="3815" y="1162"/>
                        <a:ext cx="28" cy="3"/>
                        <a:chOff x="3815" y="1162"/>
                        <a:chExt cx="28" cy="3"/>
                      </a:xfrm>
                    </p:grpSpPr>
                    <p:sp>
                      <p:nvSpPr>
                        <p:cNvPr id="1208" name="Rectangle 127"/>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209" name="Oval 128"/>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en-US"/>
                        </a:p>
                      </p:txBody>
                    </p:sp>
                  </p:grpSp>
                  <p:grpSp>
                    <p:nvGrpSpPr>
                      <p:cNvPr id="1202" name="Group 129"/>
                      <p:cNvGrpSpPr>
                        <a:grpSpLocks/>
                      </p:cNvGrpSpPr>
                      <p:nvPr/>
                    </p:nvGrpSpPr>
                    <p:grpSpPr bwMode="auto">
                      <a:xfrm>
                        <a:off x="3815" y="1166"/>
                        <a:ext cx="28" cy="2"/>
                        <a:chOff x="3815" y="1166"/>
                        <a:chExt cx="28" cy="2"/>
                      </a:xfrm>
                    </p:grpSpPr>
                    <p:sp>
                      <p:nvSpPr>
                        <p:cNvPr id="1206" name="Rectangle 130"/>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en-US"/>
                        </a:p>
                      </p:txBody>
                    </p:sp>
                    <p:sp>
                      <p:nvSpPr>
                        <p:cNvPr id="1207" name="Oval 131"/>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en-US"/>
                        </a:p>
                      </p:txBody>
                    </p:sp>
                  </p:grpSp>
                  <p:grpSp>
                    <p:nvGrpSpPr>
                      <p:cNvPr id="1203" name="Group 132"/>
                      <p:cNvGrpSpPr>
                        <a:grpSpLocks/>
                      </p:cNvGrpSpPr>
                      <p:nvPr/>
                    </p:nvGrpSpPr>
                    <p:grpSpPr bwMode="auto">
                      <a:xfrm>
                        <a:off x="3815" y="1158"/>
                        <a:ext cx="28" cy="3"/>
                        <a:chOff x="3815" y="1158"/>
                        <a:chExt cx="28" cy="3"/>
                      </a:xfrm>
                    </p:grpSpPr>
                    <p:sp>
                      <p:nvSpPr>
                        <p:cNvPr id="1204" name="Rectangle 133"/>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205" name="Oval 134"/>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en-US"/>
                        </a:p>
                      </p:txBody>
                    </p:sp>
                  </p:grpSp>
                </p:grpSp>
                <p:sp>
                  <p:nvSpPr>
                    <p:cNvPr id="1186" name="Freeform 135"/>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p>
                  </p:txBody>
                </p:sp>
                <p:sp>
                  <p:nvSpPr>
                    <p:cNvPr id="1187" name="Freeform 136"/>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p>
                  </p:txBody>
                </p:sp>
                <p:grpSp>
                  <p:nvGrpSpPr>
                    <p:cNvPr id="1188" name="Group 137"/>
                    <p:cNvGrpSpPr>
                      <a:grpSpLocks/>
                    </p:cNvGrpSpPr>
                    <p:nvPr/>
                  </p:nvGrpSpPr>
                  <p:grpSpPr bwMode="auto">
                    <a:xfrm>
                      <a:off x="3925" y="1094"/>
                      <a:ext cx="152" cy="70"/>
                      <a:chOff x="3925" y="1094"/>
                      <a:chExt cx="152" cy="70"/>
                    </a:xfrm>
                  </p:grpSpPr>
                  <p:sp>
                    <p:nvSpPr>
                      <p:cNvPr id="1189" name="Oval 138"/>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en-US"/>
                      </a:p>
                    </p:txBody>
                  </p:sp>
                  <p:sp>
                    <p:nvSpPr>
                      <p:cNvPr id="1190" name="Oval 139"/>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en-US"/>
                      </a:p>
                    </p:txBody>
                  </p:sp>
                  <p:grpSp>
                    <p:nvGrpSpPr>
                      <p:cNvPr id="1191" name="Group 140"/>
                      <p:cNvGrpSpPr>
                        <a:grpSpLocks/>
                      </p:cNvGrpSpPr>
                      <p:nvPr/>
                    </p:nvGrpSpPr>
                    <p:grpSpPr bwMode="auto">
                      <a:xfrm>
                        <a:off x="3981" y="1122"/>
                        <a:ext cx="96" cy="42"/>
                        <a:chOff x="3981" y="1122"/>
                        <a:chExt cx="96" cy="42"/>
                      </a:xfrm>
                    </p:grpSpPr>
                    <p:sp>
                      <p:nvSpPr>
                        <p:cNvPr id="1192" name="Freeform 141"/>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p>
                      </p:txBody>
                    </p:sp>
                    <p:sp>
                      <p:nvSpPr>
                        <p:cNvPr id="1193" name="Freeform 142"/>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p>
                      </p:txBody>
                    </p:sp>
                    <p:sp>
                      <p:nvSpPr>
                        <p:cNvPr id="1194" name="Freeform 143"/>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p>
                      </p:txBody>
                    </p:sp>
                    <p:sp>
                      <p:nvSpPr>
                        <p:cNvPr id="1195" name="Freeform 144"/>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p>
                      </p:txBody>
                    </p:sp>
                    <p:sp>
                      <p:nvSpPr>
                        <p:cNvPr id="1196" name="Freeform 145"/>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p>
                      </p:txBody>
                    </p:sp>
                  </p:grpSp>
                </p:grpSp>
              </p:grpSp>
            </p:grpSp>
            <p:grpSp>
              <p:nvGrpSpPr>
                <p:cNvPr id="1161" name="Group 146"/>
                <p:cNvGrpSpPr>
                  <a:grpSpLocks/>
                </p:cNvGrpSpPr>
                <p:nvPr/>
              </p:nvGrpSpPr>
              <p:grpSpPr bwMode="auto">
                <a:xfrm>
                  <a:off x="3854" y="1125"/>
                  <a:ext cx="346" cy="73"/>
                  <a:chOff x="3854" y="1125"/>
                  <a:chExt cx="346" cy="73"/>
                </a:xfrm>
              </p:grpSpPr>
              <p:grpSp>
                <p:nvGrpSpPr>
                  <p:cNvPr id="1162" name="Group 147"/>
                  <p:cNvGrpSpPr>
                    <a:grpSpLocks/>
                  </p:cNvGrpSpPr>
                  <p:nvPr/>
                </p:nvGrpSpPr>
                <p:grpSpPr bwMode="auto">
                  <a:xfrm>
                    <a:off x="4129" y="1125"/>
                    <a:ext cx="71" cy="73"/>
                    <a:chOff x="4129" y="1125"/>
                    <a:chExt cx="71" cy="73"/>
                  </a:xfrm>
                </p:grpSpPr>
                <p:sp>
                  <p:nvSpPr>
                    <p:cNvPr id="1173" name="Oval 148"/>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en-US"/>
                    </a:p>
                  </p:txBody>
                </p:sp>
                <p:sp>
                  <p:nvSpPr>
                    <p:cNvPr id="1174" name="Freeform 149"/>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175" name="Freeform 150"/>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p>
                  </p:txBody>
                </p:sp>
                <p:sp>
                  <p:nvSpPr>
                    <p:cNvPr id="1176" name="Freeform 151"/>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p>
                  </p:txBody>
                </p:sp>
                <p:sp>
                  <p:nvSpPr>
                    <p:cNvPr id="1177" name="Freeform 152"/>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178" name="Oval 153"/>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en-US"/>
                    </a:p>
                  </p:txBody>
                </p:sp>
                <p:grpSp>
                  <p:nvGrpSpPr>
                    <p:cNvPr id="1179" name="Group 154"/>
                    <p:cNvGrpSpPr>
                      <a:grpSpLocks/>
                    </p:cNvGrpSpPr>
                    <p:nvPr/>
                  </p:nvGrpSpPr>
                  <p:grpSpPr bwMode="auto">
                    <a:xfrm>
                      <a:off x="4155" y="1151"/>
                      <a:ext cx="19" cy="20"/>
                      <a:chOff x="4155" y="1151"/>
                      <a:chExt cx="19" cy="20"/>
                    </a:xfrm>
                  </p:grpSpPr>
                  <p:sp>
                    <p:nvSpPr>
                      <p:cNvPr id="1180" name="Oval 155"/>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181" name="Oval 156"/>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nvGrpSpPr>
                  <p:cNvPr id="1163" name="Group 157"/>
                  <p:cNvGrpSpPr>
                    <a:grpSpLocks/>
                  </p:cNvGrpSpPr>
                  <p:nvPr/>
                </p:nvGrpSpPr>
                <p:grpSpPr bwMode="auto">
                  <a:xfrm>
                    <a:off x="3854" y="1125"/>
                    <a:ext cx="72" cy="73"/>
                    <a:chOff x="3854" y="1125"/>
                    <a:chExt cx="72" cy="73"/>
                  </a:xfrm>
                </p:grpSpPr>
                <p:sp>
                  <p:nvSpPr>
                    <p:cNvPr id="1164" name="Oval 158"/>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en-US"/>
                    </a:p>
                  </p:txBody>
                </p:sp>
                <p:sp>
                  <p:nvSpPr>
                    <p:cNvPr id="1165" name="Freeform 159"/>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166" name="Freeform 160"/>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p>
                  </p:txBody>
                </p:sp>
                <p:sp>
                  <p:nvSpPr>
                    <p:cNvPr id="1167" name="Freeform 161"/>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p>
                  </p:txBody>
                </p:sp>
                <p:sp>
                  <p:nvSpPr>
                    <p:cNvPr id="1168" name="Freeform 162"/>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169" name="Oval 163"/>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en-US"/>
                    </a:p>
                  </p:txBody>
                </p:sp>
                <p:grpSp>
                  <p:nvGrpSpPr>
                    <p:cNvPr id="1170" name="Group 164"/>
                    <p:cNvGrpSpPr>
                      <a:grpSpLocks/>
                    </p:cNvGrpSpPr>
                    <p:nvPr/>
                  </p:nvGrpSpPr>
                  <p:grpSpPr bwMode="auto">
                    <a:xfrm>
                      <a:off x="3880" y="1151"/>
                      <a:ext cx="19" cy="20"/>
                      <a:chOff x="3880" y="1151"/>
                      <a:chExt cx="19" cy="20"/>
                    </a:xfrm>
                  </p:grpSpPr>
                  <p:sp>
                    <p:nvSpPr>
                      <p:cNvPr id="1171" name="Oval 165"/>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172" name="Oval 166"/>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grpSp>
          <p:grpSp>
            <p:nvGrpSpPr>
              <p:cNvPr id="1046" name="Group 167"/>
              <p:cNvGrpSpPr>
                <a:grpSpLocks/>
              </p:cNvGrpSpPr>
              <p:nvPr/>
            </p:nvGrpSpPr>
            <p:grpSpPr bwMode="auto">
              <a:xfrm>
                <a:off x="4355" y="1087"/>
                <a:ext cx="451" cy="117"/>
                <a:chOff x="3251" y="1081"/>
                <a:chExt cx="451" cy="117"/>
              </a:xfrm>
            </p:grpSpPr>
            <p:grpSp>
              <p:nvGrpSpPr>
                <p:cNvPr id="1104" name="Group 168"/>
                <p:cNvGrpSpPr>
                  <a:grpSpLocks/>
                </p:cNvGrpSpPr>
                <p:nvPr/>
              </p:nvGrpSpPr>
              <p:grpSpPr bwMode="auto">
                <a:xfrm>
                  <a:off x="3251" y="1081"/>
                  <a:ext cx="451" cy="105"/>
                  <a:chOff x="3251" y="1081"/>
                  <a:chExt cx="451" cy="105"/>
                </a:xfrm>
              </p:grpSpPr>
              <p:grpSp>
                <p:nvGrpSpPr>
                  <p:cNvPr id="1126" name="Group 169"/>
                  <p:cNvGrpSpPr>
                    <a:grpSpLocks/>
                  </p:cNvGrpSpPr>
                  <p:nvPr/>
                </p:nvGrpSpPr>
                <p:grpSpPr bwMode="auto">
                  <a:xfrm>
                    <a:off x="3275" y="1081"/>
                    <a:ext cx="309" cy="41"/>
                    <a:chOff x="3275" y="1081"/>
                    <a:chExt cx="309" cy="41"/>
                  </a:xfrm>
                </p:grpSpPr>
                <p:grpSp>
                  <p:nvGrpSpPr>
                    <p:cNvPr id="1154" name="Group 170"/>
                    <p:cNvGrpSpPr>
                      <a:grpSpLocks/>
                    </p:cNvGrpSpPr>
                    <p:nvPr/>
                  </p:nvGrpSpPr>
                  <p:grpSpPr bwMode="auto">
                    <a:xfrm>
                      <a:off x="3384" y="1085"/>
                      <a:ext cx="165" cy="36"/>
                      <a:chOff x="3384" y="1085"/>
                      <a:chExt cx="165" cy="36"/>
                    </a:xfrm>
                  </p:grpSpPr>
                  <p:grpSp>
                    <p:nvGrpSpPr>
                      <p:cNvPr id="1156" name="Group 171"/>
                      <p:cNvGrpSpPr>
                        <a:grpSpLocks/>
                      </p:cNvGrpSpPr>
                      <p:nvPr/>
                    </p:nvGrpSpPr>
                    <p:grpSpPr bwMode="auto">
                      <a:xfrm>
                        <a:off x="3420" y="1087"/>
                        <a:ext cx="105" cy="31"/>
                        <a:chOff x="3420" y="1087"/>
                        <a:chExt cx="105" cy="31"/>
                      </a:xfrm>
                    </p:grpSpPr>
                    <p:sp>
                      <p:nvSpPr>
                        <p:cNvPr id="1158" name="Freeform 172"/>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p>
                      </p:txBody>
                    </p:sp>
                    <p:sp>
                      <p:nvSpPr>
                        <p:cNvPr id="1159" name="Freeform 173"/>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p>
                      </p:txBody>
                    </p:sp>
                  </p:grpSp>
                  <p:sp>
                    <p:nvSpPr>
                      <p:cNvPr id="1157" name="Freeform 174"/>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p>
                    </p:txBody>
                  </p:sp>
                </p:grpSp>
                <p:sp>
                  <p:nvSpPr>
                    <p:cNvPr id="1155" name="Freeform 175"/>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p>
                  </p:txBody>
                </p:sp>
              </p:grpSp>
              <p:sp>
                <p:nvSpPr>
                  <p:cNvPr id="1127" name="Freeform 176"/>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p>
                </p:txBody>
              </p:sp>
              <p:grpSp>
                <p:nvGrpSpPr>
                  <p:cNvPr id="1128" name="Group 177"/>
                  <p:cNvGrpSpPr>
                    <a:grpSpLocks/>
                  </p:cNvGrpSpPr>
                  <p:nvPr/>
                </p:nvGrpSpPr>
                <p:grpSpPr bwMode="auto">
                  <a:xfrm>
                    <a:off x="3251" y="1094"/>
                    <a:ext cx="451" cy="82"/>
                    <a:chOff x="3251" y="1094"/>
                    <a:chExt cx="451" cy="82"/>
                  </a:xfrm>
                </p:grpSpPr>
                <p:grpSp>
                  <p:nvGrpSpPr>
                    <p:cNvPr id="1129" name="Group 178"/>
                    <p:cNvGrpSpPr>
                      <a:grpSpLocks/>
                    </p:cNvGrpSpPr>
                    <p:nvPr/>
                  </p:nvGrpSpPr>
                  <p:grpSpPr bwMode="auto">
                    <a:xfrm>
                      <a:off x="3251" y="1120"/>
                      <a:ext cx="28" cy="48"/>
                      <a:chOff x="3251" y="1120"/>
                      <a:chExt cx="28" cy="48"/>
                    </a:xfrm>
                  </p:grpSpPr>
                  <p:sp>
                    <p:nvSpPr>
                      <p:cNvPr id="1141" name="Rectangle 179"/>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142" name="Rectangle 180"/>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en-US"/>
                      </a:p>
                    </p:txBody>
                  </p:sp>
                  <p:sp>
                    <p:nvSpPr>
                      <p:cNvPr id="1143" name="Rectangle 181"/>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144" name="Arc 182"/>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p>
                    </p:txBody>
                  </p:sp>
                  <p:grpSp>
                    <p:nvGrpSpPr>
                      <p:cNvPr id="1145" name="Group 183"/>
                      <p:cNvGrpSpPr>
                        <a:grpSpLocks/>
                      </p:cNvGrpSpPr>
                      <p:nvPr/>
                    </p:nvGrpSpPr>
                    <p:grpSpPr bwMode="auto">
                      <a:xfrm>
                        <a:off x="3251" y="1162"/>
                        <a:ext cx="28" cy="3"/>
                        <a:chOff x="3251" y="1162"/>
                        <a:chExt cx="28" cy="3"/>
                      </a:xfrm>
                    </p:grpSpPr>
                    <p:sp>
                      <p:nvSpPr>
                        <p:cNvPr id="1152" name="Rectangle 184"/>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153" name="Oval 185"/>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en-US"/>
                        </a:p>
                      </p:txBody>
                    </p:sp>
                  </p:grpSp>
                  <p:grpSp>
                    <p:nvGrpSpPr>
                      <p:cNvPr id="1146" name="Group 186"/>
                      <p:cNvGrpSpPr>
                        <a:grpSpLocks/>
                      </p:cNvGrpSpPr>
                      <p:nvPr/>
                    </p:nvGrpSpPr>
                    <p:grpSpPr bwMode="auto">
                      <a:xfrm>
                        <a:off x="3251" y="1166"/>
                        <a:ext cx="28" cy="2"/>
                        <a:chOff x="3251" y="1166"/>
                        <a:chExt cx="28" cy="2"/>
                      </a:xfrm>
                    </p:grpSpPr>
                    <p:sp>
                      <p:nvSpPr>
                        <p:cNvPr id="1150" name="Rectangle 187"/>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en-US"/>
                        </a:p>
                      </p:txBody>
                    </p:sp>
                    <p:sp>
                      <p:nvSpPr>
                        <p:cNvPr id="1151" name="Oval 188"/>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en-US"/>
                        </a:p>
                      </p:txBody>
                    </p:sp>
                  </p:grpSp>
                  <p:grpSp>
                    <p:nvGrpSpPr>
                      <p:cNvPr id="1147" name="Group 189"/>
                      <p:cNvGrpSpPr>
                        <a:grpSpLocks/>
                      </p:cNvGrpSpPr>
                      <p:nvPr/>
                    </p:nvGrpSpPr>
                    <p:grpSpPr bwMode="auto">
                      <a:xfrm>
                        <a:off x="3251" y="1158"/>
                        <a:ext cx="28" cy="3"/>
                        <a:chOff x="3251" y="1158"/>
                        <a:chExt cx="28" cy="3"/>
                      </a:xfrm>
                    </p:grpSpPr>
                    <p:sp>
                      <p:nvSpPr>
                        <p:cNvPr id="1148" name="Rectangle 190"/>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149" name="Oval 191"/>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en-US"/>
                        </a:p>
                      </p:txBody>
                    </p:sp>
                  </p:grpSp>
                </p:grpSp>
                <p:sp>
                  <p:nvSpPr>
                    <p:cNvPr id="1130" name="Freeform 192"/>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p>
                  </p:txBody>
                </p:sp>
                <p:sp>
                  <p:nvSpPr>
                    <p:cNvPr id="1131" name="Freeform 193"/>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p>
                  </p:txBody>
                </p:sp>
                <p:grpSp>
                  <p:nvGrpSpPr>
                    <p:cNvPr id="1132" name="Group 194"/>
                    <p:cNvGrpSpPr>
                      <a:grpSpLocks/>
                    </p:cNvGrpSpPr>
                    <p:nvPr/>
                  </p:nvGrpSpPr>
                  <p:grpSpPr bwMode="auto">
                    <a:xfrm>
                      <a:off x="3361" y="1094"/>
                      <a:ext cx="152" cy="70"/>
                      <a:chOff x="3361" y="1094"/>
                      <a:chExt cx="152" cy="70"/>
                    </a:xfrm>
                  </p:grpSpPr>
                  <p:sp>
                    <p:nvSpPr>
                      <p:cNvPr id="1133" name="Oval 195"/>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en-US"/>
                      </a:p>
                    </p:txBody>
                  </p:sp>
                  <p:sp>
                    <p:nvSpPr>
                      <p:cNvPr id="1134" name="Oval 196"/>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en-US"/>
                      </a:p>
                    </p:txBody>
                  </p:sp>
                  <p:grpSp>
                    <p:nvGrpSpPr>
                      <p:cNvPr id="1135" name="Group 197"/>
                      <p:cNvGrpSpPr>
                        <a:grpSpLocks/>
                      </p:cNvGrpSpPr>
                      <p:nvPr/>
                    </p:nvGrpSpPr>
                    <p:grpSpPr bwMode="auto">
                      <a:xfrm>
                        <a:off x="3417" y="1122"/>
                        <a:ext cx="96" cy="42"/>
                        <a:chOff x="3417" y="1122"/>
                        <a:chExt cx="96" cy="42"/>
                      </a:xfrm>
                    </p:grpSpPr>
                    <p:sp>
                      <p:nvSpPr>
                        <p:cNvPr id="1136" name="Freeform 198"/>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p>
                      </p:txBody>
                    </p:sp>
                    <p:sp>
                      <p:nvSpPr>
                        <p:cNvPr id="1137" name="Freeform 199"/>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p>
                      </p:txBody>
                    </p:sp>
                    <p:sp>
                      <p:nvSpPr>
                        <p:cNvPr id="1138" name="Freeform 200"/>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p>
                      </p:txBody>
                    </p:sp>
                    <p:sp>
                      <p:nvSpPr>
                        <p:cNvPr id="1139" name="Freeform 201"/>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p>
                      </p:txBody>
                    </p:sp>
                    <p:sp>
                      <p:nvSpPr>
                        <p:cNvPr id="1140" name="Freeform 202"/>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p>
                      </p:txBody>
                    </p:sp>
                  </p:grpSp>
                </p:grpSp>
              </p:grpSp>
            </p:grpSp>
            <p:grpSp>
              <p:nvGrpSpPr>
                <p:cNvPr id="1105" name="Group 203"/>
                <p:cNvGrpSpPr>
                  <a:grpSpLocks/>
                </p:cNvGrpSpPr>
                <p:nvPr/>
              </p:nvGrpSpPr>
              <p:grpSpPr bwMode="auto">
                <a:xfrm>
                  <a:off x="3290" y="1125"/>
                  <a:ext cx="346" cy="73"/>
                  <a:chOff x="3290" y="1125"/>
                  <a:chExt cx="346" cy="73"/>
                </a:xfrm>
              </p:grpSpPr>
              <p:grpSp>
                <p:nvGrpSpPr>
                  <p:cNvPr id="1106" name="Group 204"/>
                  <p:cNvGrpSpPr>
                    <a:grpSpLocks/>
                  </p:cNvGrpSpPr>
                  <p:nvPr/>
                </p:nvGrpSpPr>
                <p:grpSpPr bwMode="auto">
                  <a:xfrm>
                    <a:off x="3565" y="1125"/>
                    <a:ext cx="71" cy="73"/>
                    <a:chOff x="3565" y="1125"/>
                    <a:chExt cx="71" cy="73"/>
                  </a:xfrm>
                </p:grpSpPr>
                <p:sp>
                  <p:nvSpPr>
                    <p:cNvPr id="1117" name="Oval 205"/>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en-US"/>
                    </a:p>
                  </p:txBody>
                </p:sp>
                <p:sp>
                  <p:nvSpPr>
                    <p:cNvPr id="1118" name="Freeform 206"/>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119" name="Freeform 207"/>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p>
                  </p:txBody>
                </p:sp>
                <p:sp>
                  <p:nvSpPr>
                    <p:cNvPr id="1120" name="Freeform 208"/>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p>
                  </p:txBody>
                </p:sp>
                <p:sp>
                  <p:nvSpPr>
                    <p:cNvPr id="1121" name="Freeform 209"/>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122" name="Oval 210"/>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en-US"/>
                    </a:p>
                  </p:txBody>
                </p:sp>
                <p:grpSp>
                  <p:nvGrpSpPr>
                    <p:cNvPr id="1123" name="Group 211"/>
                    <p:cNvGrpSpPr>
                      <a:grpSpLocks/>
                    </p:cNvGrpSpPr>
                    <p:nvPr/>
                  </p:nvGrpSpPr>
                  <p:grpSpPr bwMode="auto">
                    <a:xfrm>
                      <a:off x="3591" y="1151"/>
                      <a:ext cx="19" cy="20"/>
                      <a:chOff x="3591" y="1151"/>
                      <a:chExt cx="19" cy="20"/>
                    </a:xfrm>
                  </p:grpSpPr>
                  <p:sp>
                    <p:nvSpPr>
                      <p:cNvPr id="1124" name="Oval 212"/>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125" name="Oval 213"/>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nvGrpSpPr>
                  <p:cNvPr id="1107" name="Group 214"/>
                  <p:cNvGrpSpPr>
                    <a:grpSpLocks/>
                  </p:cNvGrpSpPr>
                  <p:nvPr/>
                </p:nvGrpSpPr>
                <p:grpSpPr bwMode="auto">
                  <a:xfrm>
                    <a:off x="3290" y="1125"/>
                    <a:ext cx="72" cy="73"/>
                    <a:chOff x="3290" y="1125"/>
                    <a:chExt cx="72" cy="73"/>
                  </a:xfrm>
                </p:grpSpPr>
                <p:sp>
                  <p:nvSpPr>
                    <p:cNvPr id="1108" name="Oval 215"/>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en-US"/>
                    </a:p>
                  </p:txBody>
                </p:sp>
                <p:sp>
                  <p:nvSpPr>
                    <p:cNvPr id="1109" name="Freeform 216"/>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110" name="Freeform 217"/>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p>
                  </p:txBody>
                </p:sp>
                <p:sp>
                  <p:nvSpPr>
                    <p:cNvPr id="1111" name="Freeform 218"/>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p>
                  </p:txBody>
                </p:sp>
                <p:sp>
                  <p:nvSpPr>
                    <p:cNvPr id="1112" name="Freeform 219"/>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113" name="Oval 220"/>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en-US"/>
                    </a:p>
                  </p:txBody>
                </p:sp>
                <p:grpSp>
                  <p:nvGrpSpPr>
                    <p:cNvPr id="1114" name="Group 221"/>
                    <p:cNvGrpSpPr>
                      <a:grpSpLocks/>
                    </p:cNvGrpSpPr>
                    <p:nvPr/>
                  </p:nvGrpSpPr>
                  <p:grpSpPr bwMode="auto">
                    <a:xfrm>
                      <a:off x="3316" y="1151"/>
                      <a:ext cx="19" cy="20"/>
                      <a:chOff x="3316" y="1151"/>
                      <a:chExt cx="19" cy="20"/>
                    </a:xfrm>
                  </p:grpSpPr>
                  <p:sp>
                    <p:nvSpPr>
                      <p:cNvPr id="1115" name="Oval 222"/>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116" name="Oval 223"/>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grpSp>
          <p:grpSp>
            <p:nvGrpSpPr>
              <p:cNvPr id="1047" name="Group 224"/>
              <p:cNvGrpSpPr>
                <a:grpSpLocks/>
              </p:cNvGrpSpPr>
              <p:nvPr/>
            </p:nvGrpSpPr>
            <p:grpSpPr bwMode="auto">
              <a:xfrm>
                <a:off x="4919" y="1087"/>
                <a:ext cx="451" cy="117"/>
                <a:chOff x="3815" y="1081"/>
                <a:chExt cx="451" cy="117"/>
              </a:xfrm>
            </p:grpSpPr>
            <p:grpSp>
              <p:nvGrpSpPr>
                <p:cNvPr id="1048" name="Group 225"/>
                <p:cNvGrpSpPr>
                  <a:grpSpLocks/>
                </p:cNvGrpSpPr>
                <p:nvPr/>
              </p:nvGrpSpPr>
              <p:grpSpPr bwMode="auto">
                <a:xfrm>
                  <a:off x="3815" y="1081"/>
                  <a:ext cx="451" cy="105"/>
                  <a:chOff x="3815" y="1081"/>
                  <a:chExt cx="451" cy="105"/>
                </a:xfrm>
              </p:grpSpPr>
              <p:grpSp>
                <p:nvGrpSpPr>
                  <p:cNvPr id="1070" name="Group 226"/>
                  <p:cNvGrpSpPr>
                    <a:grpSpLocks/>
                  </p:cNvGrpSpPr>
                  <p:nvPr/>
                </p:nvGrpSpPr>
                <p:grpSpPr bwMode="auto">
                  <a:xfrm>
                    <a:off x="3839" y="1081"/>
                    <a:ext cx="309" cy="41"/>
                    <a:chOff x="3839" y="1081"/>
                    <a:chExt cx="309" cy="41"/>
                  </a:xfrm>
                </p:grpSpPr>
                <p:grpSp>
                  <p:nvGrpSpPr>
                    <p:cNvPr id="1098" name="Group 227"/>
                    <p:cNvGrpSpPr>
                      <a:grpSpLocks/>
                    </p:cNvGrpSpPr>
                    <p:nvPr/>
                  </p:nvGrpSpPr>
                  <p:grpSpPr bwMode="auto">
                    <a:xfrm>
                      <a:off x="3948" y="1085"/>
                      <a:ext cx="165" cy="36"/>
                      <a:chOff x="3948" y="1085"/>
                      <a:chExt cx="165" cy="36"/>
                    </a:xfrm>
                  </p:grpSpPr>
                  <p:grpSp>
                    <p:nvGrpSpPr>
                      <p:cNvPr id="1100" name="Group 228"/>
                      <p:cNvGrpSpPr>
                        <a:grpSpLocks/>
                      </p:cNvGrpSpPr>
                      <p:nvPr/>
                    </p:nvGrpSpPr>
                    <p:grpSpPr bwMode="auto">
                      <a:xfrm>
                        <a:off x="3984" y="1087"/>
                        <a:ext cx="105" cy="31"/>
                        <a:chOff x="3984" y="1087"/>
                        <a:chExt cx="105" cy="31"/>
                      </a:xfrm>
                    </p:grpSpPr>
                    <p:sp>
                      <p:nvSpPr>
                        <p:cNvPr id="1102" name="Freeform 229"/>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p>
                      </p:txBody>
                    </p:sp>
                    <p:sp>
                      <p:nvSpPr>
                        <p:cNvPr id="1103" name="Freeform 230"/>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p>
                      </p:txBody>
                    </p:sp>
                  </p:grpSp>
                  <p:sp>
                    <p:nvSpPr>
                      <p:cNvPr id="1101" name="Freeform 231"/>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p>
                    </p:txBody>
                  </p:sp>
                </p:grpSp>
                <p:sp>
                  <p:nvSpPr>
                    <p:cNvPr id="1099" name="Freeform 232"/>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p>
                  </p:txBody>
                </p:sp>
              </p:grpSp>
              <p:sp>
                <p:nvSpPr>
                  <p:cNvPr id="1071" name="Freeform 233"/>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p>
                </p:txBody>
              </p:sp>
              <p:grpSp>
                <p:nvGrpSpPr>
                  <p:cNvPr id="1072" name="Group 234"/>
                  <p:cNvGrpSpPr>
                    <a:grpSpLocks/>
                  </p:cNvGrpSpPr>
                  <p:nvPr/>
                </p:nvGrpSpPr>
                <p:grpSpPr bwMode="auto">
                  <a:xfrm>
                    <a:off x="3815" y="1094"/>
                    <a:ext cx="451" cy="82"/>
                    <a:chOff x="3815" y="1094"/>
                    <a:chExt cx="451" cy="82"/>
                  </a:xfrm>
                </p:grpSpPr>
                <p:grpSp>
                  <p:nvGrpSpPr>
                    <p:cNvPr id="1073" name="Group 235"/>
                    <p:cNvGrpSpPr>
                      <a:grpSpLocks/>
                    </p:cNvGrpSpPr>
                    <p:nvPr/>
                  </p:nvGrpSpPr>
                  <p:grpSpPr bwMode="auto">
                    <a:xfrm>
                      <a:off x="3815" y="1120"/>
                      <a:ext cx="28" cy="48"/>
                      <a:chOff x="3815" y="1120"/>
                      <a:chExt cx="28" cy="48"/>
                    </a:xfrm>
                  </p:grpSpPr>
                  <p:sp>
                    <p:nvSpPr>
                      <p:cNvPr id="1085" name="Rectangle 236"/>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086" name="Rectangle 237"/>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en-US"/>
                      </a:p>
                    </p:txBody>
                  </p:sp>
                  <p:sp>
                    <p:nvSpPr>
                      <p:cNvPr id="1087" name="Rectangle 238"/>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en-US"/>
                      </a:p>
                    </p:txBody>
                  </p:sp>
                  <p:sp>
                    <p:nvSpPr>
                      <p:cNvPr id="1088" name="Arc 239"/>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p>
                    </p:txBody>
                  </p:sp>
                  <p:grpSp>
                    <p:nvGrpSpPr>
                      <p:cNvPr id="1089" name="Group 240"/>
                      <p:cNvGrpSpPr>
                        <a:grpSpLocks/>
                      </p:cNvGrpSpPr>
                      <p:nvPr/>
                    </p:nvGrpSpPr>
                    <p:grpSpPr bwMode="auto">
                      <a:xfrm>
                        <a:off x="3815" y="1162"/>
                        <a:ext cx="28" cy="3"/>
                        <a:chOff x="3815" y="1162"/>
                        <a:chExt cx="28" cy="3"/>
                      </a:xfrm>
                    </p:grpSpPr>
                    <p:sp>
                      <p:nvSpPr>
                        <p:cNvPr id="1096" name="Rectangle 241"/>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097" name="Oval 242"/>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en-US"/>
                        </a:p>
                      </p:txBody>
                    </p:sp>
                  </p:grpSp>
                  <p:grpSp>
                    <p:nvGrpSpPr>
                      <p:cNvPr id="1090" name="Group 243"/>
                      <p:cNvGrpSpPr>
                        <a:grpSpLocks/>
                      </p:cNvGrpSpPr>
                      <p:nvPr/>
                    </p:nvGrpSpPr>
                    <p:grpSpPr bwMode="auto">
                      <a:xfrm>
                        <a:off x="3815" y="1166"/>
                        <a:ext cx="28" cy="2"/>
                        <a:chOff x="3815" y="1166"/>
                        <a:chExt cx="28" cy="2"/>
                      </a:xfrm>
                    </p:grpSpPr>
                    <p:sp>
                      <p:nvSpPr>
                        <p:cNvPr id="1094" name="Rectangle 244"/>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en-US"/>
                        </a:p>
                      </p:txBody>
                    </p:sp>
                    <p:sp>
                      <p:nvSpPr>
                        <p:cNvPr id="1095" name="Oval 245"/>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en-US"/>
                        </a:p>
                      </p:txBody>
                    </p:sp>
                  </p:grpSp>
                  <p:grpSp>
                    <p:nvGrpSpPr>
                      <p:cNvPr id="1091" name="Group 246"/>
                      <p:cNvGrpSpPr>
                        <a:grpSpLocks/>
                      </p:cNvGrpSpPr>
                      <p:nvPr/>
                    </p:nvGrpSpPr>
                    <p:grpSpPr bwMode="auto">
                      <a:xfrm>
                        <a:off x="3815" y="1158"/>
                        <a:ext cx="28" cy="3"/>
                        <a:chOff x="3815" y="1158"/>
                        <a:chExt cx="28" cy="3"/>
                      </a:xfrm>
                    </p:grpSpPr>
                    <p:sp>
                      <p:nvSpPr>
                        <p:cNvPr id="1092" name="Rectangle 247"/>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en-US"/>
                        </a:p>
                      </p:txBody>
                    </p:sp>
                    <p:sp>
                      <p:nvSpPr>
                        <p:cNvPr id="1093" name="Oval 248"/>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en-US"/>
                        </a:p>
                      </p:txBody>
                    </p:sp>
                  </p:grpSp>
                </p:grpSp>
                <p:sp>
                  <p:nvSpPr>
                    <p:cNvPr id="1074" name="Freeform 249"/>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p>
                  </p:txBody>
                </p:sp>
                <p:sp>
                  <p:nvSpPr>
                    <p:cNvPr id="1075" name="Freeform 250"/>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p>
                  </p:txBody>
                </p:sp>
                <p:grpSp>
                  <p:nvGrpSpPr>
                    <p:cNvPr id="1076" name="Group 251"/>
                    <p:cNvGrpSpPr>
                      <a:grpSpLocks/>
                    </p:cNvGrpSpPr>
                    <p:nvPr/>
                  </p:nvGrpSpPr>
                  <p:grpSpPr bwMode="auto">
                    <a:xfrm>
                      <a:off x="3925" y="1094"/>
                      <a:ext cx="152" cy="70"/>
                      <a:chOff x="3925" y="1094"/>
                      <a:chExt cx="152" cy="70"/>
                    </a:xfrm>
                  </p:grpSpPr>
                  <p:sp>
                    <p:nvSpPr>
                      <p:cNvPr id="1077" name="Oval 252"/>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en-US"/>
                      </a:p>
                    </p:txBody>
                  </p:sp>
                  <p:sp>
                    <p:nvSpPr>
                      <p:cNvPr id="1078" name="Oval 253"/>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en-US"/>
                      </a:p>
                    </p:txBody>
                  </p:sp>
                  <p:grpSp>
                    <p:nvGrpSpPr>
                      <p:cNvPr id="1079" name="Group 254"/>
                      <p:cNvGrpSpPr>
                        <a:grpSpLocks/>
                      </p:cNvGrpSpPr>
                      <p:nvPr/>
                    </p:nvGrpSpPr>
                    <p:grpSpPr bwMode="auto">
                      <a:xfrm>
                        <a:off x="3981" y="1122"/>
                        <a:ext cx="96" cy="42"/>
                        <a:chOff x="3981" y="1122"/>
                        <a:chExt cx="96" cy="42"/>
                      </a:xfrm>
                    </p:grpSpPr>
                    <p:sp>
                      <p:nvSpPr>
                        <p:cNvPr id="1080" name="Freeform 255"/>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p>
                      </p:txBody>
                    </p:sp>
                    <p:sp>
                      <p:nvSpPr>
                        <p:cNvPr id="1081" name="Freeform 256"/>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p>
                      </p:txBody>
                    </p:sp>
                    <p:sp>
                      <p:nvSpPr>
                        <p:cNvPr id="1082" name="Freeform 257"/>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p>
                      </p:txBody>
                    </p:sp>
                    <p:sp>
                      <p:nvSpPr>
                        <p:cNvPr id="1083" name="Freeform 258"/>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p>
                      </p:txBody>
                    </p:sp>
                    <p:sp>
                      <p:nvSpPr>
                        <p:cNvPr id="1084" name="Freeform 259"/>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p>
                      </p:txBody>
                    </p:sp>
                  </p:grpSp>
                </p:grpSp>
              </p:grpSp>
            </p:grpSp>
            <p:grpSp>
              <p:nvGrpSpPr>
                <p:cNvPr id="1049" name="Group 260"/>
                <p:cNvGrpSpPr>
                  <a:grpSpLocks/>
                </p:cNvGrpSpPr>
                <p:nvPr/>
              </p:nvGrpSpPr>
              <p:grpSpPr bwMode="auto">
                <a:xfrm>
                  <a:off x="3854" y="1125"/>
                  <a:ext cx="346" cy="73"/>
                  <a:chOff x="3854" y="1125"/>
                  <a:chExt cx="346" cy="73"/>
                </a:xfrm>
              </p:grpSpPr>
              <p:grpSp>
                <p:nvGrpSpPr>
                  <p:cNvPr id="1050" name="Group 261"/>
                  <p:cNvGrpSpPr>
                    <a:grpSpLocks/>
                  </p:cNvGrpSpPr>
                  <p:nvPr/>
                </p:nvGrpSpPr>
                <p:grpSpPr bwMode="auto">
                  <a:xfrm>
                    <a:off x="4129" y="1125"/>
                    <a:ext cx="71" cy="73"/>
                    <a:chOff x="4129" y="1125"/>
                    <a:chExt cx="71" cy="73"/>
                  </a:xfrm>
                </p:grpSpPr>
                <p:sp>
                  <p:nvSpPr>
                    <p:cNvPr id="1061" name="Oval 262"/>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en-US"/>
                    </a:p>
                  </p:txBody>
                </p:sp>
                <p:sp>
                  <p:nvSpPr>
                    <p:cNvPr id="1062" name="Freeform 263"/>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063" name="Freeform 264"/>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p>
                  </p:txBody>
                </p:sp>
                <p:sp>
                  <p:nvSpPr>
                    <p:cNvPr id="1064" name="Freeform 265"/>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p>
                  </p:txBody>
                </p:sp>
                <p:sp>
                  <p:nvSpPr>
                    <p:cNvPr id="1065" name="Freeform 266"/>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066" name="Oval 267"/>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en-US"/>
                    </a:p>
                  </p:txBody>
                </p:sp>
                <p:grpSp>
                  <p:nvGrpSpPr>
                    <p:cNvPr id="1067" name="Group 268"/>
                    <p:cNvGrpSpPr>
                      <a:grpSpLocks/>
                    </p:cNvGrpSpPr>
                    <p:nvPr/>
                  </p:nvGrpSpPr>
                  <p:grpSpPr bwMode="auto">
                    <a:xfrm>
                      <a:off x="4155" y="1151"/>
                      <a:ext cx="19" cy="20"/>
                      <a:chOff x="4155" y="1151"/>
                      <a:chExt cx="19" cy="20"/>
                    </a:xfrm>
                  </p:grpSpPr>
                  <p:sp>
                    <p:nvSpPr>
                      <p:cNvPr id="1068" name="Oval 269"/>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069" name="Oval 270"/>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nvGrpSpPr>
                  <p:cNvPr id="1051" name="Group 271"/>
                  <p:cNvGrpSpPr>
                    <a:grpSpLocks/>
                  </p:cNvGrpSpPr>
                  <p:nvPr/>
                </p:nvGrpSpPr>
                <p:grpSpPr bwMode="auto">
                  <a:xfrm>
                    <a:off x="3854" y="1125"/>
                    <a:ext cx="72" cy="73"/>
                    <a:chOff x="3854" y="1125"/>
                    <a:chExt cx="72" cy="73"/>
                  </a:xfrm>
                </p:grpSpPr>
                <p:sp>
                  <p:nvSpPr>
                    <p:cNvPr id="1052" name="Oval 272"/>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en-US"/>
                    </a:p>
                  </p:txBody>
                </p:sp>
                <p:sp>
                  <p:nvSpPr>
                    <p:cNvPr id="1053" name="Freeform 273"/>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p>
                  </p:txBody>
                </p:sp>
                <p:sp>
                  <p:nvSpPr>
                    <p:cNvPr id="1054" name="Freeform 274"/>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p>
                  </p:txBody>
                </p:sp>
                <p:sp>
                  <p:nvSpPr>
                    <p:cNvPr id="1055" name="Freeform 275"/>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p>
                  </p:txBody>
                </p:sp>
                <p:sp>
                  <p:nvSpPr>
                    <p:cNvPr id="1056" name="Freeform 276"/>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p>
                  </p:txBody>
                </p:sp>
                <p:sp>
                  <p:nvSpPr>
                    <p:cNvPr id="1057" name="Oval 277"/>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en-US"/>
                    </a:p>
                  </p:txBody>
                </p:sp>
                <p:grpSp>
                  <p:nvGrpSpPr>
                    <p:cNvPr id="1058" name="Group 278"/>
                    <p:cNvGrpSpPr>
                      <a:grpSpLocks/>
                    </p:cNvGrpSpPr>
                    <p:nvPr/>
                  </p:nvGrpSpPr>
                  <p:grpSpPr bwMode="auto">
                    <a:xfrm>
                      <a:off x="3880" y="1151"/>
                      <a:ext cx="19" cy="20"/>
                      <a:chOff x="3880" y="1151"/>
                      <a:chExt cx="19" cy="20"/>
                    </a:xfrm>
                  </p:grpSpPr>
                  <p:sp>
                    <p:nvSpPr>
                      <p:cNvPr id="1059" name="Oval 279"/>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en-US"/>
                      </a:p>
                    </p:txBody>
                  </p:sp>
                  <p:sp>
                    <p:nvSpPr>
                      <p:cNvPr id="1060" name="Oval 280"/>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en-US"/>
                      </a:p>
                    </p:txBody>
                  </p:sp>
                </p:grpSp>
              </p:grpSp>
            </p:grpSp>
          </p:gr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457200" y="892175"/>
            <a:ext cx="8229600" cy="5424488"/>
          </a:xfrm>
        </p:spPr>
        <p:txBody>
          <a:bodyPr/>
          <a:lstStyle/>
          <a:p>
            <a:r>
              <a:rPr lang="en-US" smtClean="0">
                <a:solidFill>
                  <a:srgbClr val="4F4F4F"/>
                </a:solidFill>
                <a:latin typeface="Century Gothic" pitchFamily="34" charset="0"/>
                <a:cs typeface="Century Gothic" pitchFamily="34" charset="0"/>
              </a:rPr>
              <a:t>Today many businesses and industries use customer schedules. Companies using customer scheduling share a common profile:</a:t>
            </a:r>
          </a:p>
          <a:p>
            <a:pPr lvl="1"/>
            <a:r>
              <a:rPr lang="en-US" smtClean="0">
                <a:solidFill>
                  <a:srgbClr val="4F4F4F"/>
                </a:solidFill>
                <a:latin typeface="Century Gothic" pitchFamily="34" charset="0"/>
                <a:cs typeface="Century Gothic" pitchFamily="34" charset="0"/>
              </a:rPr>
              <a:t>High production volumes</a:t>
            </a:r>
          </a:p>
          <a:p>
            <a:pPr lvl="1"/>
            <a:r>
              <a:rPr lang="en-US" smtClean="0">
                <a:solidFill>
                  <a:srgbClr val="4F4F4F"/>
                </a:solidFill>
                <a:latin typeface="Century Gothic" pitchFamily="34" charset="0"/>
                <a:cs typeface="Century Gothic" pitchFamily="34" charset="0"/>
              </a:rPr>
              <a:t>Long term commitments with suppliers</a:t>
            </a:r>
          </a:p>
          <a:p>
            <a:pPr lvl="1"/>
            <a:r>
              <a:rPr lang="en-US" smtClean="0">
                <a:solidFill>
                  <a:srgbClr val="4F4F4F"/>
                </a:solidFill>
                <a:latin typeface="Century Gothic" pitchFamily="34" charset="0"/>
                <a:cs typeface="Century Gothic" pitchFamily="34" charset="0"/>
              </a:rPr>
              <a:t>Frequent shipments from suppliers</a:t>
            </a:r>
          </a:p>
          <a:p>
            <a:pPr lvl="1"/>
            <a:r>
              <a:rPr lang="en-US" smtClean="0">
                <a:solidFill>
                  <a:srgbClr val="4F4F4F"/>
                </a:solidFill>
                <a:latin typeface="Century Gothic" pitchFamily="34" charset="0"/>
                <a:cs typeface="Century Gothic" pitchFamily="34" charset="0"/>
              </a:rPr>
              <a:t>Normally use EDI or ECommerce</a:t>
            </a:r>
          </a:p>
        </p:txBody>
      </p:sp>
      <p:sp>
        <p:nvSpPr>
          <p:cNvPr id="11267"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Common Customer Schedules Profile</a:t>
            </a:r>
          </a:p>
        </p:txBody>
      </p:sp>
      <p:sp>
        <p:nvSpPr>
          <p:cNvPr id="11268"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457200" y="892175"/>
            <a:ext cx="8229600" cy="5424488"/>
          </a:xfrm>
        </p:spPr>
        <p:txBody>
          <a:bodyPr/>
          <a:lstStyle/>
          <a:p>
            <a:r>
              <a:rPr lang="en-US" smtClean="0">
                <a:solidFill>
                  <a:srgbClr val="4F4F4F"/>
                </a:solidFill>
                <a:latin typeface="Century Gothic" pitchFamily="34" charset="0"/>
                <a:cs typeface="Century Gothic" pitchFamily="34" charset="0"/>
              </a:rPr>
              <a:t>Customer</a:t>
            </a:r>
          </a:p>
          <a:p>
            <a:pPr lvl="1"/>
            <a:r>
              <a:rPr lang="en-US" smtClean="0">
                <a:solidFill>
                  <a:srgbClr val="4F4F4F"/>
                </a:solidFill>
                <a:latin typeface="Century Gothic" pitchFamily="34" charset="0"/>
                <a:cs typeface="Century Gothic" pitchFamily="34" charset="0"/>
              </a:rPr>
              <a:t>Demand</a:t>
            </a:r>
          </a:p>
          <a:p>
            <a:r>
              <a:rPr lang="en-US" smtClean="0">
                <a:solidFill>
                  <a:srgbClr val="4F4F4F"/>
                </a:solidFill>
                <a:latin typeface="Century Gothic" pitchFamily="34" charset="0"/>
                <a:cs typeface="Century Gothic" pitchFamily="34" charset="0"/>
              </a:rPr>
              <a:t>Supplier</a:t>
            </a:r>
          </a:p>
          <a:p>
            <a:pPr lvl="1"/>
            <a:r>
              <a:rPr lang="en-US" smtClean="0">
                <a:solidFill>
                  <a:srgbClr val="4F4F4F"/>
                </a:solidFill>
                <a:latin typeface="Century Gothic" pitchFamily="34" charset="0"/>
                <a:cs typeface="Century Gothic" pitchFamily="34" charset="0"/>
              </a:rPr>
              <a:t>Allocation</a:t>
            </a:r>
          </a:p>
          <a:p>
            <a:pPr lvl="1"/>
            <a:r>
              <a:rPr lang="en-US" smtClean="0">
                <a:solidFill>
                  <a:srgbClr val="4F4F4F"/>
                </a:solidFill>
                <a:latin typeface="Century Gothic" pitchFamily="34" charset="0"/>
                <a:cs typeface="Century Gothic" pitchFamily="34" charset="0"/>
              </a:rPr>
              <a:t>Picking</a:t>
            </a:r>
          </a:p>
          <a:p>
            <a:pPr lvl="1"/>
            <a:r>
              <a:rPr lang="en-US" smtClean="0">
                <a:solidFill>
                  <a:srgbClr val="4F4F4F"/>
                </a:solidFill>
                <a:latin typeface="Century Gothic" pitchFamily="34" charset="0"/>
                <a:cs typeface="Century Gothic" pitchFamily="34" charset="0"/>
              </a:rPr>
              <a:t>Shipping</a:t>
            </a:r>
          </a:p>
          <a:p>
            <a:pPr lvl="1"/>
            <a:r>
              <a:rPr lang="en-US" smtClean="0">
                <a:solidFill>
                  <a:srgbClr val="4F4F4F"/>
                </a:solidFill>
                <a:latin typeface="Century Gothic" pitchFamily="34" charset="0"/>
                <a:cs typeface="Century Gothic" pitchFamily="34" charset="0"/>
              </a:rPr>
              <a:t>Invoice</a:t>
            </a:r>
          </a:p>
          <a:p>
            <a:endParaRPr lang="en-US" smtClean="0">
              <a:solidFill>
                <a:srgbClr val="4F4F4F"/>
              </a:solidFill>
              <a:latin typeface="Century Gothic" pitchFamily="34" charset="0"/>
              <a:cs typeface="Century Gothic" pitchFamily="34" charset="0"/>
            </a:endParaRPr>
          </a:p>
        </p:txBody>
      </p:sp>
      <p:sp>
        <p:nvSpPr>
          <p:cNvPr id="12291"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Key Events</a:t>
            </a:r>
          </a:p>
        </p:txBody>
      </p:sp>
      <p:sp>
        <p:nvSpPr>
          <p:cNvPr id="12292"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457200" y="892175"/>
            <a:ext cx="8229600" cy="5424488"/>
          </a:xfrm>
        </p:spPr>
        <p:txBody>
          <a:bodyPr/>
          <a:lstStyle/>
          <a:p>
            <a:pPr>
              <a:lnSpc>
                <a:spcPct val="80000"/>
              </a:lnSpc>
            </a:pPr>
            <a:r>
              <a:rPr lang="en-US" sz="1600" smtClean="0">
                <a:solidFill>
                  <a:srgbClr val="4F4F4F"/>
                </a:solidFill>
                <a:latin typeface="Century Gothic" pitchFamily="34" charset="0"/>
                <a:cs typeface="Century Gothic" pitchFamily="34" charset="0"/>
              </a:rPr>
              <a:t>Advance Ship Notice (ASN)</a:t>
            </a:r>
          </a:p>
          <a:p>
            <a:pPr>
              <a:lnSpc>
                <a:spcPct val="80000"/>
              </a:lnSpc>
            </a:pPr>
            <a:r>
              <a:rPr lang="en-US" sz="1600" smtClean="0">
                <a:solidFill>
                  <a:srgbClr val="4F4F4F"/>
                </a:solidFill>
                <a:latin typeface="Century Gothic" pitchFamily="34" charset="0"/>
                <a:cs typeface="Century Gothic" pitchFamily="34" charset="0"/>
              </a:rPr>
              <a:t>ANSI</a:t>
            </a:r>
          </a:p>
          <a:p>
            <a:pPr>
              <a:lnSpc>
                <a:spcPct val="80000"/>
              </a:lnSpc>
            </a:pPr>
            <a:r>
              <a:rPr lang="en-US" sz="1600" smtClean="0">
                <a:solidFill>
                  <a:srgbClr val="4F4F4F"/>
                </a:solidFill>
                <a:latin typeface="Century Gothic" pitchFamily="34" charset="0"/>
                <a:cs typeface="Century Gothic" pitchFamily="34" charset="0"/>
              </a:rPr>
              <a:t>ASC X12</a:t>
            </a:r>
          </a:p>
          <a:p>
            <a:pPr>
              <a:lnSpc>
                <a:spcPct val="80000"/>
              </a:lnSpc>
            </a:pPr>
            <a:r>
              <a:rPr lang="en-US" sz="1600" smtClean="0">
                <a:solidFill>
                  <a:srgbClr val="4F4F4F"/>
                </a:solidFill>
                <a:latin typeface="Century Gothic" pitchFamily="34" charset="0"/>
                <a:cs typeface="Century Gothic" pitchFamily="34" charset="0"/>
              </a:rPr>
              <a:t>Bill of Lading (BOL)</a:t>
            </a:r>
          </a:p>
          <a:p>
            <a:pPr>
              <a:lnSpc>
                <a:spcPct val="80000"/>
              </a:lnSpc>
            </a:pPr>
            <a:r>
              <a:rPr lang="en-US" sz="1600" smtClean="0">
                <a:solidFill>
                  <a:srgbClr val="4F4F4F"/>
                </a:solidFill>
                <a:latin typeface="Century Gothic" pitchFamily="34" charset="0"/>
                <a:cs typeface="Century Gothic" pitchFamily="34" charset="0"/>
              </a:rPr>
              <a:t>cumulative accounting</a:t>
            </a:r>
          </a:p>
          <a:p>
            <a:pPr>
              <a:lnSpc>
                <a:spcPct val="80000"/>
              </a:lnSpc>
            </a:pPr>
            <a:r>
              <a:rPr lang="en-US" sz="1600" smtClean="0">
                <a:solidFill>
                  <a:srgbClr val="4F4F4F"/>
                </a:solidFill>
                <a:latin typeface="Century Gothic" pitchFamily="34" charset="0"/>
                <a:cs typeface="Century Gothic" pitchFamily="34" charset="0"/>
              </a:rPr>
              <a:t>Electronic Data Interchange (EDI)</a:t>
            </a:r>
          </a:p>
          <a:p>
            <a:pPr>
              <a:lnSpc>
                <a:spcPct val="80000"/>
              </a:lnSpc>
            </a:pPr>
            <a:r>
              <a:rPr lang="en-US" sz="1600" smtClean="0">
                <a:solidFill>
                  <a:srgbClr val="4F4F4F"/>
                </a:solidFill>
                <a:latin typeface="Century Gothic" pitchFamily="34" charset="0"/>
                <a:cs typeface="Century Gothic" pitchFamily="34" charset="0"/>
              </a:rPr>
              <a:t>EDI eCommerce</a:t>
            </a:r>
          </a:p>
          <a:p>
            <a:pPr>
              <a:lnSpc>
                <a:spcPct val="80000"/>
              </a:lnSpc>
            </a:pPr>
            <a:r>
              <a:rPr lang="en-US" sz="1600" smtClean="0">
                <a:solidFill>
                  <a:srgbClr val="4F4F4F"/>
                </a:solidFill>
                <a:latin typeface="Century Gothic" pitchFamily="34" charset="0"/>
                <a:cs typeface="Century Gothic" pitchFamily="34" charset="0"/>
              </a:rPr>
              <a:t>firm days</a:t>
            </a:r>
          </a:p>
          <a:p>
            <a:pPr>
              <a:lnSpc>
                <a:spcPct val="80000"/>
              </a:lnSpc>
            </a:pPr>
            <a:r>
              <a:rPr lang="en-US" sz="1600" smtClean="0">
                <a:solidFill>
                  <a:srgbClr val="4F4F4F"/>
                </a:solidFill>
                <a:latin typeface="Century Gothic" pitchFamily="34" charset="0"/>
                <a:cs typeface="Century Gothic" pitchFamily="34" charset="0"/>
              </a:rPr>
              <a:t>Netting</a:t>
            </a:r>
          </a:p>
          <a:p>
            <a:pPr>
              <a:lnSpc>
                <a:spcPct val="80000"/>
              </a:lnSpc>
            </a:pPr>
            <a:r>
              <a:rPr lang="en-US" sz="1600" smtClean="0">
                <a:solidFill>
                  <a:srgbClr val="4F4F4F"/>
                </a:solidFill>
                <a:latin typeface="Century Gothic" pitchFamily="34" charset="0"/>
                <a:cs typeface="Century Gothic" pitchFamily="34" charset="0"/>
              </a:rPr>
              <a:t>netting logic</a:t>
            </a:r>
          </a:p>
          <a:p>
            <a:pPr>
              <a:lnSpc>
                <a:spcPct val="80000"/>
              </a:lnSpc>
            </a:pPr>
            <a:r>
              <a:rPr lang="en-US" sz="1600" smtClean="0">
                <a:solidFill>
                  <a:srgbClr val="4F4F4F"/>
                </a:solidFill>
                <a:latin typeface="Century Gothic" pitchFamily="34" charset="0"/>
                <a:cs typeface="Century Gothic" pitchFamily="34" charset="0"/>
              </a:rPr>
              <a:t>ODETTE</a:t>
            </a:r>
          </a:p>
          <a:p>
            <a:pPr>
              <a:lnSpc>
                <a:spcPct val="80000"/>
              </a:lnSpc>
            </a:pPr>
            <a:r>
              <a:rPr lang="en-US" sz="1600" smtClean="0">
                <a:solidFill>
                  <a:srgbClr val="4F4F4F"/>
                </a:solidFill>
                <a:latin typeface="Century Gothic" pitchFamily="34" charset="0"/>
                <a:cs typeface="Century Gothic" pitchFamily="34" charset="0"/>
              </a:rPr>
              <a:t>planning schedule</a:t>
            </a:r>
          </a:p>
          <a:p>
            <a:pPr>
              <a:lnSpc>
                <a:spcPct val="80000"/>
              </a:lnSpc>
            </a:pPr>
            <a:r>
              <a:rPr lang="en-US" sz="1600" smtClean="0">
                <a:solidFill>
                  <a:srgbClr val="4F4F4F"/>
                </a:solidFill>
                <a:latin typeface="Century Gothic" pitchFamily="34" charset="0"/>
                <a:cs typeface="Century Gothic" pitchFamily="34" charset="0"/>
              </a:rPr>
              <a:t>Release</a:t>
            </a:r>
          </a:p>
          <a:p>
            <a:pPr>
              <a:lnSpc>
                <a:spcPct val="80000"/>
              </a:lnSpc>
            </a:pPr>
            <a:r>
              <a:rPr lang="en-US" sz="1600" smtClean="0">
                <a:solidFill>
                  <a:srgbClr val="4F4F4F"/>
                </a:solidFill>
                <a:latin typeface="Century Gothic" pitchFamily="34" charset="0"/>
                <a:cs typeface="Century Gothic" pitchFamily="34" charset="0"/>
              </a:rPr>
              <a:t>Required Ship Schedule (RSS)</a:t>
            </a:r>
          </a:p>
          <a:p>
            <a:pPr>
              <a:lnSpc>
                <a:spcPct val="80000"/>
              </a:lnSpc>
            </a:pPr>
            <a:r>
              <a:rPr lang="en-US" sz="1600" smtClean="0">
                <a:solidFill>
                  <a:srgbClr val="4F4F4F"/>
                </a:solidFill>
                <a:latin typeface="Century Gothic" pitchFamily="34" charset="0"/>
                <a:cs typeface="Century Gothic" pitchFamily="34" charset="0"/>
              </a:rPr>
              <a:t>Retrobilling</a:t>
            </a:r>
          </a:p>
          <a:p>
            <a:pPr>
              <a:lnSpc>
                <a:spcPct val="80000"/>
              </a:lnSpc>
            </a:pPr>
            <a:r>
              <a:rPr lang="en-US" sz="1600" smtClean="0">
                <a:solidFill>
                  <a:srgbClr val="4F4F4F"/>
                </a:solidFill>
                <a:latin typeface="Century Gothic" pitchFamily="34" charset="0"/>
                <a:cs typeface="Century Gothic" pitchFamily="34" charset="0"/>
              </a:rPr>
              <a:t>scheduled order</a:t>
            </a:r>
          </a:p>
          <a:p>
            <a:pPr>
              <a:lnSpc>
                <a:spcPct val="80000"/>
              </a:lnSpc>
            </a:pPr>
            <a:r>
              <a:rPr lang="en-US" sz="1600" smtClean="0">
                <a:solidFill>
                  <a:srgbClr val="4F4F4F"/>
                </a:solidFill>
                <a:latin typeface="Century Gothic" pitchFamily="34" charset="0"/>
                <a:cs typeface="Century Gothic" pitchFamily="34" charset="0"/>
              </a:rPr>
              <a:t>shipping schedule</a:t>
            </a:r>
          </a:p>
          <a:p>
            <a:pPr>
              <a:lnSpc>
                <a:spcPct val="80000"/>
              </a:lnSpc>
            </a:pPr>
            <a:r>
              <a:rPr lang="en-US" sz="1600" smtClean="0">
                <a:solidFill>
                  <a:srgbClr val="4F4F4F"/>
                </a:solidFill>
                <a:latin typeface="Century Gothic" pitchFamily="34" charset="0"/>
                <a:cs typeface="Century Gothic" pitchFamily="34" charset="0"/>
              </a:rPr>
              <a:t>trading partner</a:t>
            </a:r>
          </a:p>
        </p:txBody>
      </p:sp>
      <p:sp>
        <p:nvSpPr>
          <p:cNvPr id="13315"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Terminology</a:t>
            </a:r>
          </a:p>
        </p:txBody>
      </p:sp>
      <p:sp>
        <p:nvSpPr>
          <p:cNvPr id="13316" name="Footer Placeholder 4"/>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CS-IN-080</a:t>
            </a:r>
          </a:p>
        </p:txBody>
      </p:sp>
      <p:grpSp>
        <p:nvGrpSpPr>
          <p:cNvPr id="13317" name="Group 771"/>
          <p:cNvGrpSpPr>
            <a:grpSpLocks noChangeAspect="1"/>
          </p:cNvGrpSpPr>
          <p:nvPr/>
        </p:nvGrpSpPr>
        <p:grpSpPr bwMode="auto">
          <a:xfrm>
            <a:off x="5129213" y="4087813"/>
            <a:ext cx="3289300" cy="1458912"/>
            <a:chOff x="3744" y="2571"/>
            <a:chExt cx="652" cy="289"/>
          </a:xfrm>
        </p:grpSpPr>
        <p:sp>
          <p:nvSpPr>
            <p:cNvPr id="13318" name="Freeform 772"/>
            <p:cNvSpPr>
              <a:spLocks noChangeAspect="1"/>
            </p:cNvSpPr>
            <p:nvPr/>
          </p:nvSpPr>
          <p:spPr bwMode="auto">
            <a:xfrm>
              <a:off x="3744" y="2571"/>
              <a:ext cx="652" cy="289"/>
            </a:xfrm>
            <a:custGeom>
              <a:avLst/>
              <a:gdLst>
                <a:gd name="T0" fmla="*/ 33 w 1304"/>
                <a:gd name="T1" fmla="*/ 1 h 578"/>
                <a:gd name="T2" fmla="*/ 41 w 1304"/>
                <a:gd name="T3" fmla="*/ 3 h 578"/>
                <a:gd name="T4" fmla="*/ 48 w 1304"/>
                <a:gd name="T5" fmla="*/ 3 h 578"/>
                <a:gd name="T6" fmla="*/ 55 w 1304"/>
                <a:gd name="T7" fmla="*/ 3 h 578"/>
                <a:gd name="T8" fmla="*/ 61 w 1304"/>
                <a:gd name="T9" fmla="*/ 2 h 578"/>
                <a:gd name="T10" fmla="*/ 68 w 1304"/>
                <a:gd name="T11" fmla="*/ 2 h 578"/>
                <a:gd name="T12" fmla="*/ 74 w 1304"/>
                <a:gd name="T13" fmla="*/ 3 h 578"/>
                <a:gd name="T14" fmla="*/ 79 w 1304"/>
                <a:gd name="T15" fmla="*/ 6 h 578"/>
                <a:gd name="T16" fmla="*/ 84 w 1304"/>
                <a:gd name="T17" fmla="*/ 7 h 578"/>
                <a:gd name="T18" fmla="*/ 89 w 1304"/>
                <a:gd name="T19" fmla="*/ 3 h 578"/>
                <a:gd name="T20" fmla="*/ 93 w 1304"/>
                <a:gd name="T21" fmla="*/ 1 h 578"/>
                <a:gd name="T22" fmla="*/ 97 w 1304"/>
                <a:gd name="T23" fmla="*/ 1 h 578"/>
                <a:gd name="T24" fmla="*/ 100 w 1304"/>
                <a:gd name="T25" fmla="*/ 1 h 578"/>
                <a:gd name="T26" fmla="*/ 103 w 1304"/>
                <a:gd name="T27" fmla="*/ 1 h 578"/>
                <a:gd name="T28" fmla="*/ 107 w 1304"/>
                <a:gd name="T29" fmla="*/ 1 h 578"/>
                <a:gd name="T30" fmla="*/ 110 w 1304"/>
                <a:gd name="T31" fmla="*/ 2 h 578"/>
                <a:gd name="T32" fmla="*/ 115 w 1304"/>
                <a:gd name="T33" fmla="*/ 3 h 578"/>
                <a:gd name="T34" fmla="*/ 119 w 1304"/>
                <a:gd name="T35" fmla="*/ 3 h 578"/>
                <a:gd name="T36" fmla="*/ 125 w 1304"/>
                <a:gd name="T37" fmla="*/ 3 h 578"/>
                <a:gd name="T38" fmla="*/ 132 w 1304"/>
                <a:gd name="T39" fmla="*/ 2 h 578"/>
                <a:gd name="T40" fmla="*/ 136 w 1304"/>
                <a:gd name="T41" fmla="*/ 2 h 578"/>
                <a:gd name="T42" fmla="*/ 138 w 1304"/>
                <a:gd name="T43" fmla="*/ 5 h 578"/>
                <a:gd name="T44" fmla="*/ 140 w 1304"/>
                <a:gd name="T45" fmla="*/ 9 h 578"/>
                <a:gd name="T46" fmla="*/ 143 w 1304"/>
                <a:gd name="T47" fmla="*/ 11 h 578"/>
                <a:gd name="T48" fmla="*/ 163 w 1304"/>
                <a:gd name="T49" fmla="*/ 69 h 578"/>
                <a:gd name="T50" fmla="*/ 92 w 1304"/>
                <a:gd name="T51" fmla="*/ 69 h 578"/>
                <a:gd name="T52" fmla="*/ 93 w 1304"/>
                <a:gd name="T53" fmla="*/ 70 h 578"/>
                <a:gd name="T54" fmla="*/ 94 w 1304"/>
                <a:gd name="T55" fmla="*/ 72 h 578"/>
                <a:gd name="T56" fmla="*/ 93 w 1304"/>
                <a:gd name="T57" fmla="*/ 72 h 578"/>
                <a:gd name="T58" fmla="*/ 89 w 1304"/>
                <a:gd name="T59" fmla="*/ 72 h 578"/>
                <a:gd name="T60" fmla="*/ 83 w 1304"/>
                <a:gd name="T61" fmla="*/ 72 h 578"/>
                <a:gd name="T62" fmla="*/ 76 w 1304"/>
                <a:gd name="T63" fmla="*/ 72 h 578"/>
                <a:gd name="T64" fmla="*/ 72 w 1304"/>
                <a:gd name="T65" fmla="*/ 72 h 578"/>
                <a:gd name="T66" fmla="*/ 69 w 1304"/>
                <a:gd name="T67" fmla="*/ 72 h 578"/>
                <a:gd name="T68" fmla="*/ 68 w 1304"/>
                <a:gd name="T69" fmla="*/ 72 h 578"/>
                <a:gd name="T70" fmla="*/ 69 w 1304"/>
                <a:gd name="T71" fmla="*/ 70 h 578"/>
                <a:gd name="T72" fmla="*/ 70 w 1304"/>
                <a:gd name="T73" fmla="*/ 69 h 578"/>
                <a:gd name="T74" fmla="*/ 0 w 1304"/>
                <a:gd name="T75" fmla="*/ 69 h 578"/>
                <a:gd name="T76" fmla="*/ 19 w 1304"/>
                <a:gd name="T77" fmla="*/ 10 h 578"/>
                <a:gd name="T78" fmla="*/ 21 w 1304"/>
                <a:gd name="T79" fmla="*/ 9 h 578"/>
                <a:gd name="T80" fmla="*/ 23 w 1304"/>
                <a:gd name="T81" fmla="*/ 6 h 578"/>
                <a:gd name="T82" fmla="*/ 25 w 1304"/>
                <a:gd name="T83" fmla="*/ 5 h 578"/>
                <a:gd name="T84" fmla="*/ 27 w 1304"/>
                <a:gd name="T85" fmla="*/ 3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3319" name="Freeform 773"/>
            <p:cNvSpPr>
              <a:spLocks noChangeAspect="1"/>
            </p:cNvSpPr>
            <p:nvPr/>
          </p:nvSpPr>
          <p:spPr bwMode="auto">
            <a:xfrm>
              <a:off x="4025" y="2833"/>
              <a:ext cx="84" cy="21"/>
            </a:xfrm>
            <a:custGeom>
              <a:avLst/>
              <a:gdLst>
                <a:gd name="T0" fmla="*/ 0 w 169"/>
                <a:gd name="T1" fmla="*/ 5 h 42"/>
                <a:gd name="T2" fmla="*/ 21 w 169"/>
                <a:gd name="T3" fmla="*/ 5 h 42"/>
                <a:gd name="T4" fmla="*/ 19 w 169"/>
                <a:gd name="T5" fmla="*/ 5 h 42"/>
                <a:gd name="T6" fmla="*/ 18 w 169"/>
                <a:gd name="T7" fmla="*/ 4 h 42"/>
                <a:gd name="T8" fmla="*/ 17 w 169"/>
                <a:gd name="T9" fmla="*/ 3 h 42"/>
                <a:gd name="T10" fmla="*/ 16 w 169"/>
                <a:gd name="T11" fmla="*/ 3 h 42"/>
                <a:gd name="T12" fmla="*/ 14 w 169"/>
                <a:gd name="T13" fmla="*/ 1 h 42"/>
                <a:gd name="T14" fmla="*/ 13 w 169"/>
                <a:gd name="T15" fmla="*/ 1 h 42"/>
                <a:gd name="T16" fmla="*/ 12 w 169"/>
                <a:gd name="T17" fmla="*/ 1 h 42"/>
                <a:gd name="T18" fmla="*/ 11 w 169"/>
                <a:gd name="T19" fmla="*/ 0 h 42"/>
                <a:gd name="T20" fmla="*/ 9 w 169"/>
                <a:gd name="T21" fmla="*/ 1 h 42"/>
                <a:gd name="T22" fmla="*/ 7 w 169"/>
                <a:gd name="T23" fmla="*/ 1 h 42"/>
                <a:gd name="T24" fmla="*/ 6 w 169"/>
                <a:gd name="T25" fmla="*/ 1 h 42"/>
                <a:gd name="T26" fmla="*/ 5 w 169"/>
                <a:gd name="T27" fmla="*/ 3 h 42"/>
                <a:gd name="T28" fmla="*/ 3 w 169"/>
                <a:gd name="T29" fmla="*/ 3 h 42"/>
                <a:gd name="T30" fmla="*/ 2 w 169"/>
                <a:gd name="T31" fmla="*/ 4 h 42"/>
                <a:gd name="T32" fmla="*/ 1 w 169"/>
                <a:gd name="T33" fmla="*/ 5 h 42"/>
                <a:gd name="T34" fmla="*/ 0 w 169"/>
                <a:gd name="T35" fmla="*/ 5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3320" name="Freeform 774"/>
            <p:cNvSpPr>
              <a:spLocks noChangeAspect="1"/>
            </p:cNvSpPr>
            <p:nvPr/>
          </p:nvSpPr>
          <p:spPr bwMode="auto">
            <a:xfrm>
              <a:off x="3759" y="2605"/>
              <a:ext cx="81" cy="219"/>
            </a:xfrm>
            <a:custGeom>
              <a:avLst/>
              <a:gdLst>
                <a:gd name="T0" fmla="*/ 16 w 162"/>
                <a:gd name="T1" fmla="*/ 4 h 438"/>
                <a:gd name="T2" fmla="*/ 0 w 162"/>
                <a:gd name="T3" fmla="*/ 55 h 438"/>
                <a:gd name="T4" fmla="*/ 1 w 162"/>
                <a:gd name="T5" fmla="*/ 55 h 438"/>
                <a:gd name="T6" fmla="*/ 3 w 162"/>
                <a:gd name="T7" fmla="*/ 54 h 438"/>
                <a:gd name="T8" fmla="*/ 3 w 162"/>
                <a:gd name="T9" fmla="*/ 53 h 438"/>
                <a:gd name="T10" fmla="*/ 5 w 162"/>
                <a:gd name="T11" fmla="*/ 51 h 438"/>
                <a:gd name="T12" fmla="*/ 5 w 162"/>
                <a:gd name="T13" fmla="*/ 50 h 438"/>
                <a:gd name="T14" fmla="*/ 6 w 162"/>
                <a:gd name="T15" fmla="*/ 49 h 438"/>
                <a:gd name="T16" fmla="*/ 7 w 162"/>
                <a:gd name="T17" fmla="*/ 48 h 438"/>
                <a:gd name="T18" fmla="*/ 9 w 162"/>
                <a:gd name="T19" fmla="*/ 47 h 438"/>
                <a:gd name="T20" fmla="*/ 20 w 162"/>
                <a:gd name="T21" fmla="*/ 0 h 438"/>
                <a:gd name="T22" fmla="*/ 20 w 162"/>
                <a:gd name="T23" fmla="*/ 1 h 438"/>
                <a:gd name="T24" fmla="*/ 20 w 162"/>
                <a:gd name="T25" fmla="*/ 1 h 438"/>
                <a:gd name="T26" fmla="*/ 19 w 162"/>
                <a:gd name="T27" fmla="*/ 2 h 438"/>
                <a:gd name="T28" fmla="*/ 19 w 162"/>
                <a:gd name="T29" fmla="*/ 3 h 438"/>
                <a:gd name="T30" fmla="*/ 18 w 162"/>
                <a:gd name="T31" fmla="*/ 3 h 438"/>
                <a:gd name="T32" fmla="*/ 18 w 162"/>
                <a:gd name="T33" fmla="*/ 3 h 438"/>
                <a:gd name="T34" fmla="*/ 17 w 162"/>
                <a:gd name="T35" fmla="*/ 3 h 438"/>
                <a:gd name="T36" fmla="*/ 16 w 162"/>
                <a:gd name="T37" fmla="*/ 4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3321" name="Freeform 775"/>
            <p:cNvSpPr>
              <a:spLocks noChangeAspect="1"/>
            </p:cNvSpPr>
            <p:nvPr/>
          </p:nvSpPr>
          <p:spPr bwMode="auto">
            <a:xfrm>
              <a:off x="4073" y="2778"/>
              <a:ext cx="268" cy="49"/>
            </a:xfrm>
            <a:custGeom>
              <a:avLst/>
              <a:gdLst>
                <a:gd name="T0" fmla="*/ 0 w 537"/>
                <a:gd name="T1" fmla="*/ 9 h 97"/>
                <a:gd name="T2" fmla="*/ 3 w 537"/>
                <a:gd name="T3" fmla="*/ 6 h 97"/>
                <a:gd name="T4" fmla="*/ 7 w 537"/>
                <a:gd name="T5" fmla="*/ 3 h 97"/>
                <a:gd name="T6" fmla="*/ 12 w 537"/>
                <a:gd name="T7" fmla="*/ 2 h 97"/>
                <a:gd name="T8" fmla="*/ 16 w 537"/>
                <a:gd name="T9" fmla="*/ 1 h 97"/>
                <a:gd name="T10" fmla="*/ 21 w 537"/>
                <a:gd name="T11" fmla="*/ 0 h 97"/>
                <a:gd name="T12" fmla="*/ 26 w 537"/>
                <a:gd name="T13" fmla="*/ 1 h 97"/>
                <a:gd name="T14" fmla="*/ 31 w 537"/>
                <a:gd name="T15" fmla="*/ 1 h 97"/>
                <a:gd name="T16" fmla="*/ 35 w 537"/>
                <a:gd name="T17" fmla="*/ 2 h 97"/>
                <a:gd name="T18" fmla="*/ 40 w 537"/>
                <a:gd name="T19" fmla="*/ 3 h 97"/>
                <a:gd name="T20" fmla="*/ 44 w 537"/>
                <a:gd name="T21" fmla="*/ 4 h 97"/>
                <a:gd name="T22" fmla="*/ 49 w 537"/>
                <a:gd name="T23" fmla="*/ 5 h 97"/>
                <a:gd name="T24" fmla="*/ 53 w 537"/>
                <a:gd name="T25" fmla="*/ 6 h 97"/>
                <a:gd name="T26" fmla="*/ 56 w 537"/>
                <a:gd name="T27" fmla="*/ 6 h 97"/>
                <a:gd name="T28" fmla="*/ 60 w 537"/>
                <a:gd name="T29" fmla="*/ 7 h 97"/>
                <a:gd name="T30" fmla="*/ 63 w 537"/>
                <a:gd name="T31" fmla="*/ 6 h 97"/>
                <a:gd name="T32" fmla="*/ 65 w 537"/>
                <a:gd name="T33" fmla="*/ 6 h 97"/>
                <a:gd name="T34" fmla="*/ 67 w 537"/>
                <a:gd name="T35" fmla="*/ 8 h 97"/>
                <a:gd name="T36" fmla="*/ 64 w 537"/>
                <a:gd name="T37" fmla="*/ 9 h 97"/>
                <a:gd name="T38" fmla="*/ 60 w 537"/>
                <a:gd name="T39" fmla="*/ 9 h 97"/>
                <a:gd name="T40" fmla="*/ 57 w 537"/>
                <a:gd name="T41" fmla="*/ 9 h 97"/>
                <a:gd name="T42" fmla="*/ 53 w 537"/>
                <a:gd name="T43" fmla="*/ 8 h 97"/>
                <a:gd name="T44" fmla="*/ 50 w 537"/>
                <a:gd name="T45" fmla="*/ 8 h 97"/>
                <a:gd name="T46" fmla="*/ 46 w 537"/>
                <a:gd name="T47" fmla="*/ 7 h 97"/>
                <a:gd name="T48" fmla="*/ 42 w 537"/>
                <a:gd name="T49" fmla="*/ 6 h 97"/>
                <a:gd name="T50" fmla="*/ 37 w 537"/>
                <a:gd name="T51" fmla="*/ 5 h 97"/>
                <a:gd name="T52" fmla="*/ 33 w 537"/>
                <a:gd name="T53" fmla="*/ 4 h 97"/>
                <a:gd name="T54" fmla="*/ 29 w 537"/>
                <a:gd name="T55" fmla="*/ 4 h 97"/>
                <a:gd name="T56" fmla="*/ 24 w 537"/>
                <a:gd name="T57" fmla="*/ 3 h 97"/>
                <a:gd name="T58" fmla="*/ 19 w 537"/>
                <a:gd name="T59" fmla="*/ 4 h 97"/>
                <a:gd name="T60" fmla="*/ 15 w 537"/>
                <a:gd name="T61" fmla="*/ 5 h 97"/>
                <a:gd name="T62" fmla="*/ 10 w 537"/>
                <a:gd name="T63" fmla="*/ 7 h 97"/>
                <a:gd name="T64" fmla="*/ 5 w 537"/>
                <a:gd name="T65" fmla="*/ 9 h 97"/>
                <a:gd name="T66" fmla="*/ 0 w 537"/>
                <a:gd name="T67" fmla="*/ 13 h 97"/>
                <a:gd name="T68" fmla="*/ 0 w 537"/>
                <a:gd name="T69" fmla="*/ 12 h 97"/>
                <a:gd name="T70" fmla="*/ 0 w 537"/>
                <a:gd name="T71" fmla="*/ 11 h 97"/>
                <a:gd name="T72" fmla="*/ 0 w 537"/>
                <a:gd name="T73" fmla="*/ 10 h 97"/>
                <a:gd name="T74" fmla="*/ 0 w 537"/>
                <a:gd name="T75" fmla="*/ 9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3322" name="Freeform 776"/>
            <p:cNvSpPr>
              <a:spLocks noChangeAspect="1"/>
            </p:cNvSpPr>
            <p:nvPr/>
          </p:nvSpPr>
          <p:spPr bwMode="auto">
            <a:xfrm>
              <a:off x="4077" y="2797"/>
              <a:ext cx="299" cy="44"/>
            </a:xfrm>
            <a:custGeom>
              <a:avLst/>
              <a:gdLst>
                <a:gd name="T0" fmla="*/ 0 w 598"/>
                <a:gd name="T1" fmla="*/ 8 h 89"/>
                <a:gd name="T2" fmla="*/ 5 w 598"/>
                <a:gd name="T3" fmla="*/ 5 h 89"/>
                <a:gd name="T4" fmla="*/ 9 w 598"/>
                <a:gd name="T5" fmla="*/ 2 h 89"/>
                <a:gd name="T6" fmla="*/ 14 w 598"/>
                <a:gd name="T7" fmla="*/ 1 h 89"/>
                <a:gd name="T8" fmla="*/ 19 w 598"/>
                <a:gd name="T9" fmla="*/ 0 h 89"/>
                <a:gd name="T10" fmla="*/ 23 w 598"/>
                <a:gd name="T11" fmla="*/ 0 h 89"/>
                <a:gd name="T12" fmla="*/ 28 w 598"/>
                <a:gd name="T13" fmla="*/ 0 h 89"/>
                <a:gd name="T14" fmla="*/ 33 w 598"/>
                <a:gd name="T15" fmla="*/ 0 h 89"/>
                <a:gd name="T16" fmla="*/ 37 w 598"/>
                <a:gd name="T17" fmla="*/ 1 h 89"/>
                <a:gd name="T18" fmla="*/ 41 w 598"/>
                <a:gd name="T19" fmla="*/ 2 h 89"/>
                <a:gd name="T20" fmla="*/ 45 w 598"/>
                <a:gd name="T21" fmla="*/ 3 h 89"/>
                <a:gd name="T22" fmla="*/ 49 w 598"/>
                <a:gd name="T23" fmla="*/ 3 h 89"/>
                <a:gd name="T24" fmla="*/ 52 w 598"/>
                <a:gd name="T25" fmla="*/ 4 h 89"/>
                <a:gd name="T26" fmla="*/ 56 w 598"/>
                <a:gd name="T27" fmla="*/ 5 h 89"/>
                <a:gd name="T28" fmla="*/ 60 w 598"/>
                <a:gd name="T29" fmla="*/ 5 h 89"/>
                <a:gd name="T30" fmla="*/ 63 w 598"/>
                <a:gd name="T31" fmla="*/ 4 h 89"/>
                <a:gd name="T32" fmla="*/ 67 w 598"/>
                <a:gd name="T33" fmla="*/ 3 h 89"/>
                <a:gd name="T34" fmla="*/ 68 w 598"/>
                <a:gd name="T35" fmla="*/ 4 h 89"/>
                <a:gd name="T36" fmla="*/ 69 w 598"/>
                <a:gd name="T37" fmla="*/ 4 h 89"/>
                <a:gd name="T38" fmla="*/ 69 w 598"/>
                <a:gd name="T39" fmla="*/ 5 h 89"/>
                <a:gd name="T40" fmla="*/ 71 w 598"/>
                <a:gd name="T41" fmla="*/ 6 h 89"/>
                <a:gd name="T42" fmla="*/ 72 w 598"/>
                <a:gd name="T43" fmla="*/ 7 h 89"/>
                <a:gd name="T44" fmla="*/ 73 w 598"/>
                <a:gd name="T45" fmla="*/ 8 h 89"/>
                <a:gd name="T46" fmla="*/ 74 w 598"/>
                <a:gd name="T47" fmla="*/ 9 h 89"/>
                <a:gd name="T48" fmla="*/ 75 w 598"/>
                <a:gd name="T49" fmla="*/ 9 h 89"/>
                <a:gd name="T50" fmla="*/ 36 w 598"/>
                <a:gd name="T51" fmla="*/ 9 h 89"/>
                <a:gd name="T52" fmla="*/ 35 w 598"/>
                <a:gd name="T53" fmla="*/ 9 h 89"/>
                <a:gd name="T54" fmla="*/ 34 w 598"/>
                <a:gd name="T55" fmla="*/ 8 h 89"/>
                <a:gd name="T56" fmla="*/ 32 w 598"/>
                <a:gd name="T57" fmla="*/ 7 h 89"/>
                <a:gd name="T58" fmla="*/ 30 w 598"/>
                <a:gd name="T59" fmla="*/ 7 h 89"/>
                <a:gd name="T60" fmla="*/ 28 w 598"/>
                <a:gd name="T61" fmla="*/ 6 h 89"/>
                <a:gd name="T62" fmla="*/ 26 w 598"/>
                <a:gd name="T63" fmla="*/ 6 h 89"/>
                <a:gd name="T64" fmla="*/ 24 w 598"/>
                <a:gd name="T65" fmla="*/ 6 h 89"/>
                <a:gd name="T66" fmla="*/ 21 w 598"/>
                <a:gd name="T67" fmla="*/ 6 h 89"/>
                <a:gd name="T68" fmla="*/ 19 w 598"/>
                <a:gd name="T69" fmla="*/ 6 h 89"/>
                <a:gd name="T70" fmla="*/ 18 w 598"/>
                <a:gd name="T71" fmla="*/ 6 h 89"/>
                <a:gd name="T72" fmla="*/ 14 w 598"/>
                <a:gd name="T73" fmla="*/ 6 h 89"/>
                <a:gd name="T74" fmla="*/ 12 w 598"/>
                <a:gd name="T75" fmla="*/ 7 h 89"/>
                <a:gd name="T76" fmla="*/ 10 w 598"/>
                <a:gd name="T77" fmla="*/ 7 h 89"/>
                <a:gd name="T78" fmla="*/ 9 w 598"/>
                <a:gd name="T79" fmla="*/ 8 h 89"/>
                <a:gd name="T80" fmla="*/ 6 w 598"/>
                <a:gd name="T81" fmla="*/ 9 h 89"/>
                <a:gd name="T82" fmla="*/ 5 w 598"/>
                <a:gd name="T83" fmla="*/ 11 h 89"/>
                <a:gd name="T84" fmla="*/ 5 w 598"/>
                <a:gd name="T85" fmla="*/ 10 h 89"/>
                <a:gd name="T86" fmla="*/ 5 w 598"/>
                <a:gd name="T87" fmla="*/ 10 h 89"/>
                <a:gd name="T88" fmla="*/ 3 w 598"/>
                <a:gd name="T89" fmla="*/ 9 h 89"/>
                <a:gd name="T90" fmla="*/ 3 w 598"/>
                <a:gd name="T91" fmla="*/ 9 h 89"/>
                <a:gd name="T92" fmla="*/ 2 w 598"/>
                <a:gd name="T93" fmla="*/ 9 h 89"/>
                <a:gd name="T94" fmla="*/ 1 w 598"/>
                <a:gd name="T95" fmla="*/ 8 h 89"/>
                <a:gd name="T96" fmla="*/ 1 w 598"/>
                <a:gd name="T97" fmla="*/ 8 h 89"/>
                <a:gd name="T98" fmla="*/ 0 w 598"/>
                <a:gd name="T99" fmla="*/ 8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3323" name="Freeform 777"/>
            <p:cNvSpPr>
              <a:spLocks noChangeAspect="1"/>
            </p:cNvSpPr>
            <p:nvPr/>
          </p:nvSpPr>
          <p:spPr bwMode="auto">
            <a:xfrm>
              <a:off x="3755" y="2812"/>
              <a:ext cx="300" cy="29"/>
            </a:xfrm>
            <a:custGeom>
              <a:avLst/>
              <a:gdLst>
                <a:gd name="T0" fmla="*/ 1 w 600"/>
                <a:gd name="T1" fmla="*/ 6 h 58"/>
                <a:gd name="T2" fmla="*/ 2 w 600"/>
                <a:gd name="T3" fmla="*/ 5 h 58"/>
                <a:gd name="T4" fmla="*/ 3 w 600"/>
                <a:gd name="T5" fmla="*/ 3 h 58"/>
                <a:gd name="T6" fmla="*/ 5 w 600"/>
                <a:gd name="T7" fmla="*/ 2 h 58"/>
                <a:gd name="T8" fmla="*/ 13 w 600"/>
                <a:gd name="T9" fmla="*/ 3 h 58"/>
                <a:gd name="T10" fmla="*/ 26 w 600"/>
                <a:gd name="T11" fmla="*/ 5 h 58"/>
                <a:gd name="T12" fmla="*/ 37 w 600"/>
                <a:gd name="T13" fmla="*/ 5 h 58"/>
                <a:gd name="T14" fmla="*/ 44 w 600"/>
                <a:gd name="T15" fmla="*/ 3 h 58"/>
                <a:gd name="T16" fmla="*/ 51 w 600"/>
                <a:gd name="T17" fmla="*/ 2 h 58"/>
                <a:gd name="T18" fmla="*/ 57 w 600"/>
                <a:gd name="T19" fmla="*/ 1 h 58"/>
                <a:gd name="T20" fmla="*/ 63 w 600"/>
                <a:gd name="T21" fmla="*/ 1 h 58"/>
                <a:gd name="T22" fmla="*/ 71 w 600"/>
                <a:gd name="T23" fmla="*/ 3 h 58"/>
                <a:gd name="T24" fmla="*/ 75 w 600"/>
                <a:gd name="T25" fmla="*/ 5 h 58"/>
                <a:gd name="T26" fmla="*/ 73 w 600"/>
                <a:gd name="T27" fmla="*/ 6 h 58"/>
                <a:gd name="T28" fmla="*/ 72 w 600"/>
                <a:gd name="T29" fmla="*/ 7 h 58"/>
                <a:gd name="T30" fmla="*/ 71 w 600"/>
                <a:gd name="T31" fmla="*/ 7 h 58"/>
                <a:gd name="T32" fmla="*/ 70 w 600"/>
                <a:gd name="T33" fmla="*/ 7 h 58"/>
                <a:gd name="T34" fmla="*/ 67 w 600"/>
                <a:gd name="T35" fmla="*/ 5 h 58"/>
                <a:gd name="T36" fmla="*/ 64 w 600"/>
                <a:gd name="T37" fmla="*/ 5 h 58"/>
                <a:gd name="T38" fmla="*/ 61 w 600"/>
                <a:gd name="T39" fmla="*/ 4 h 58"/>
                <a:gd name="T40" fmla="*/ 58 w 600"/>
                <a:gd name="T41" fmla="*/ 4 h 58"/>
                <a:gd name="T42" fmla="*/ 54 w 600"/>
                <a:gd name="T43" fmla="*/ 4 h 58"/>
                <a:gd name="T44" fmla="*/ 51 w 600"/>
                <a:gd name="T45" fmla="*/ 5 h 58"/>
                <a:gd name="T46" fmla="*/ 48 w 600"/>
                <a:gd name="T47" fmla="*/ 6 h 58"/>
                <a:gd name="T48" fmla="*/ 45 w 600"/>
                <a:gd name="T49" fmla="*/ 6 h 58"/>
                <a:gd name="T50" fmla="*/ 39 w 600"/>
                <a:gd name="T51" fmla="*/ 6 h 58"/>
                <a:gd name="T52" fmla="*/ 33 w 600"/>
                <a:gd name="T53" fmla="*/ 6 h 58"/>
                <a:gd name="T54" fmla="*/ 25 w 600"/>
                <a:gd name="T55" fmla="*/ 6 h 58"/>
                <a:gd name="T56" fmla="*/ 18 w 600"/>
                <a:gd name="T57" fmla="*/ 6 h 58"/>
                <a:gd name="T58" fmla="*/ 10 w 600"/>
                <a:gd name="T59" fmla="*/ 6 h 58"/>
                <a:gd name="T60" fmla="*/ 5 w 600"/>
                <a:gd name="T61" fmla="*/ 6 h 58"/>
                <a:gd name="T62" fmla="*/ 1 w 600"/>
                <a:gd name="T63" fmla="*/ 6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3324" name="Freeform 778"/>
            <p:cNvSpPr>
              <a:spLocks noChangeAspect="1"/>
            </p:cNvSpPr>
            <p:nvPr/>
          </p:nvSpPr>
          <p:spPr bwMode="auto">
            <a:xfrm>
              <a:off x="3783" y="2783"/>
              <a:ext cx="284" cy="46"/>
            </a:xfrm>
            <a:custGeom>
              <a:avLst/>
              <a:gdLst>
                <a:gd name="T0" fmla="*/ 6 w 569"/>
                <a:gd name="T1" fmla="*/ 3 h 92"/>
                <a:gd name="T2" fmla="*/ 10 w 569"/>
                <a:gd name="T3" fmla="*/ 5 h 92"/>
                <a:gd name="T4" fmla="*/ 14 w 569"/>
                <a:gd name="T5" fmla="*/ 6 h 92"/>
                <a:gd name="T6" fmla="*/ 17 w 569"/>
                <a:gd name="T7" fmla="*/ 6 h 92"/>
                <a:gd name="T8" fmla="*/ 21 w 569"/>
                <a:gd name="T9" fmla="*/ 6 h 92"/>
                <a:gd name="T10" fmla="*/ 24 w 569"/>
                <a:gd name="T11" fmla="*/ 6 h 92"/>
                <a:gd name="T12" fmla="*/ 27 w 569"/>
                <a:gd name="T13" fmla="*/ 5 h 92"/>
                <a:gd name="T14" fmla="*/ 31 w 569"/>
                <a:gd name="T15" fmla="*/ 3 h 92"/>
                <a:gd name="T16" fmla="*/ 35 w 569"/>
                <a:gd name="T17" fmla="*/ 3 h 92"/>
                <a:gd name="T18" fmla="*/ 40 w 569"/>
                <a:gd name="T19" fmla="*/ 1 h 92"/>
                <a:gd name="T20" fmla="*/ 46 w 569"/>
                <a:gd name="T21" fmla="*/ 1 h 92"/>
                <a:gd name="T22" fmla="*/ 52 w 569"/>
                <a:gd name="T23" fmla="*/ 0 h 92"/>
                <a:gd name="T24" fmla="*/ 58 w 569"/>
                <a:gd name="T25" fmla="*/ 1 h 92"/>
                <a:gd name="T26" fmla="*/ 63 w 569"/>
                <a:gd name="T27" fmla="*/ 1 h 92"/>
                <a:gd name="T28" fmla="*/ 67 w 569"/>
                <a:gd name="T29" fmla="*/ 5 h 92"/>
                <a:gd name="T30" fmla="*/ 70 w 569"/>
                <a:gd name="T31" fmla="*/ 9 h 92"/>
                <a:gd name="T32" fmla="*/ 70 w 569"/>
                <a:gd name="T33" fmla="*/ 12 h 92"/>
                <a:gd name="T34" fmla="*/ 69 w 569"/>
                <a:gd name="T35" fmla="*/ 12 h 92"/>
                <a:gd name="T36" fmla="*/ 68 w 569"/>
                <a:gd name="T37" fmla="*/ 11 h 92"/>
                <a:gd name="T38" fmla="*/ 65 w 569"/>
                <a:gd name="T39" fmla="*/ 9 h 92"/>
                <a:gd name="T40" fmla="*/ 62 w 569"/>
                <a:gd name="T41" fmla="*/ 7 h 92"/>
                <a:gd name="T42" fmla="*/ 59 w 569"/>
                <a:gd name="T43" fmla="*/ 6 h 92"/>
                <a:gd name="T44" fmla="*/ 55 w 569"/>
                <a:gd name="T45" fmla="*/ 6 h 92"/>
                <a:gd name="T46" fmla="*/ 51 w 569"/>
                <a:gd name="T47" fmla="*/ 6 h 92"/>
                <a:gd name="T48" fmla="*/ 46 w 569"/>
                <a:gd name="T49" fmla="*/ 6 h 92"/>
                <a:gd name="T50" fmla="*/ 40 w 569"/>
                <a:gd name="T51" fmla="*/ 7 h 92"/>
                <a:gd name="T52" fmla="*/ 35 w 569"/>
                <a:gd name="T53" fmla="*/ 10 h 92"/>
                <a:gd name="T54" fmla="*/ 30 w 569"/>
                <a:gd name="T55" fmla="*/ 11 h 92"/>
                <a:gd name="T56" fmla="*/ 24 w 569"/>
                <a:gd name="T57" fmla="*/ 11 h 92"/>
                <a:gd name="T58" fmla="*/ 18 w 569"/>
                <a:gd name="T59" fmla="*/ 11 h 92"/>
                <a:gd name="T60" fmla="*/ 13 w 569"/>
                <a:gd name="T61" fmla="*/ 10 h 92"/>
                <a:gd name="T62" fmla="*/ 8 w 569"/>
                <a:gd name="T63" fmla="*/ 9 h 92"/>
                <a:gd name="T64" fmla="*/ 4 w 569"/>
                <a:gd name="T65" fmla="*/ 9 h 92"/>
                <a:gd name="T66" fmla="*/ 1 w 569"/>
                <a:gd name="T67" fmla="*/ 7 h 92"/>
                <a:gd name="T68" fmla="*/ 0 w 569"/>
                <a:gd name="T69" fmla="*/ 6 h 92"/>
                <a:gd name="T70" fmla="*/ 3 w 569"/>
                <a:gd name="T71" fmla="*/ 3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3325" name="Freeform 779"/>
            <p:cNvSpPr>
              <a:spLocks noChangeAspect="1"/>
            </p:cNvSpPr>
            <p:nvPr/>
          </p:nvSpPr>
          <p:spPr bwMode="auto">
            <a:xfrm>
              <a:off x="4115" y="2827"/>
              <a:ext cx="94" cy="10"/>
            </a:xfrm>
            <a:custGeom>
              <a:avLst/>
              <a:gdLst>
                <a:gd name="T0" fmla="*/ 23 w 189"/>
                <a:gd name="T1" fmla="*/ 3 h 19"/>
                <a:gd name="T2" fmla="*/ 0 w 189"/>
                <a:gd name="T3" fmla="*/ 3 h 19"/>
                <a:gd name="T4" fmla="*/ 1 w 189"/>
                <a:gd name="T5" fmla="*/ 2 h 19"/>
                <a:gd name="T6" fmla="*/ 2 w 189"/>
                <a:gd name="T7" fmla="*/ 2 h 19"/>
                <a:gd name="T8" fmla="*/ 3 w 189"/>
                <a:gd name="T9" fmla="*/ 1 h 19"/>
                <a:gd name="T10" fmla="*/ 5 w 189"/>
                <a:gd name="T11" fmla="*/ 1 h 19"/>
                <a:gd name="T12" fmla="*/ 7 w 189"/>
                <a:gd name="T13" fmla="*/ 1 h 19"/>
                <a:gd name="T14" fmla="*/ 8 w 189"/>
                <a:gd name="T15" fmla="*/ 1 h 19"/>
                <a:gd name="T16" fmla="*/ 10 w 189"/>
                <a:gd name="T17" fmla="*/ 0 h 19"/>
                <a:gd name="T18" fmla="*/ 12 w 189"/>
                <a:gd name="T19" fmla="*/ 0 h 19"/>
                <a:gd name="T20" fmla="*/ 13 w 189"/>
                <a:gd name="T21" fmla="*/ 1 h 19"/>
                <a:gd name="T22" fmla="*/ 15 w 189"/>
                <a:gd name="T23" fmla="*/ 1 h 19"/>
                <a:gd name="T24" fmla="*/ 17 w 189"/>
                <a:gd name="T25" fmla="*/ 1 h 19"/>
                <a:gd name="T26" fmla="*/ 18 w 189"/>
                <a:gd name="T27" fmla="*/ 1 h 19"/>
                <a:gd name="T28" fmla="*/ 20 w 189"/>
                <a:gd name="T29" fmla="*/ 1 h 19"/>
                <a:gd name="T30" fmla="*/ 21 w 189"/>
                <a:gd name="T31" fmla="*/ 2 h 19"/>
                <a:gd name="T32" fmla="*/ 22 w 189"/>
                <a:gd name="T33" fmla="*/ 2 h 19"/>
                <a:gd name="T34" fmla="*/ 23 w 189"/>
                <a:gd name="T35" fmla="*/ 3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3326" name="Freeform 780"/>
            <p:cNvSpPr>
              <a:spLocks noChangeAspect="1"/>
            </p:cNvSpPr>
            <p:nvPr/>
          </p:nvSpPr>
          <p:spPr bwMode="auto">
            <a:xfrm>
              <a:off x="3962" y="2833"/>
              <a:ext cx="51" cy="4"/>
            </a:xfrm>
            <a:custGeom>
              <a:avLst/>
              <a:gdLst>
                <a:gd name="T0" fmla="*/ 0 w 103"/>
                <a:gd name="T1" fmla="*/ 1 h 8"/>
                <a:gd name="T2" fmla="*/ 1 w 103"/>
                <a:gd name="T3" fmla="*/ 1 h 8"/>
                <a:gd name="T4" fmla="*/ 3 w 103"/>
                <a:gd name="T5" fmla="*/ 1 h 8"/>
                <a:gd name="T6" fmla="*/ 5 w 103"/>
                <a:gd name="T7" fmla="*/ 1 h 8"/>
                <a:gd name="T8" fmla="*/ 7 w 103"/>
                <a:gd name="T9" fmla="*/ 0 h 8"/>
                <a:gd name="T10" fmla="*/ 8 w 103"/>
                <a:gd name="T11" fmla="*/ 1 h 8"/>
                <a:gd name="T12" fmla="*/ 10 w 103"/>
                <a:gd name="T13" fmla="*/ 1 h 8"/>
                <a:gd name="T14" fmla="*/ 11 w 103"/>
                <a:gd name="T15" fmla="*/ 1 h 8"/>
                <a:gd name="T16" fmla="*/ 12 w 103"/>
                <a:gd name="T17" fmla="*/ 1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3327" name="Freeform 781"/>
            <p:cNvSpPr>
              <a:spLocks noChangeAspect="1"/>
            </p:cNvSpPr>
            <p:nvPr/>
          </p:nvSpPr>
          <p:spPr bwMode="auto">
            <a:xfrm>
              <a:off x="4139" y="2581"/>
              <a:ext cx="195" cy="217"/>
            </a:xfrm>
            <a:custGeom>
              <a:avLst/>
              <a:gdLst>
                <a:gd name="T0" fmla="*/ 0 w 390"/>
                <a:gd name="T1" fmla="*/ 0 h 434"/>
                <a:gd name="T2" fmla="*/ 0 w 390"/>
                <a:gd name="T3" fmla="*/ 49 h 434"/>
                <a:gd name="T4" fmla="*/ 3 w 390"/>
                <a:gd name="T5" fmla="*/ 48 h 434"/>
                <a:gd name="T6" fmla="*/ 6 w 390"/>
                <a:gd name="T7" fmla="*/ 48 h 434"/>
                <a:gd name="T8" fmla="*/ 10 w 390"/>
                <a:gd name="T9" fmla="*/ 49 h 434"/>
                <a:gd name="T10" fmla="*/ 13 w 390"/>
                <a:gd name="T11" fmla="*/ 49 h 434"/>
                <a:gd name="T12" fmla="*/ 17 w 390"/>
                <a:gd name="T13" fmla="*/ 50 h 434"/>
                <a:gd name="T14" fmla="*/ 21 w 390"/>
                <a:gd name="T15" fmla="*/ 50 h 434"/>
                <a:gd name="T16" fmla="*/ 24 w 390"/>
                <a:gd name="T17" fmla="*/ 51 h 434"/>
                <a:gd name="T18" fmla="*/ 27 w 390"/>
                <a:gd name="T19" fmla="*/ 52 h 434"/>
                <a:gd name="T20" fmla="*/ 30 w 390"/>
                <a:gd name="T21" fmla="*/ 53 h 434"/>
                <a:gd name="T22" fmla="*/ 34 w 390"/>
                <a:gd name="T23" fmla="*/ 53 h 434"/>
                <a:gd name="T24" fmla="*/ 37 w 390"/>
                <a:gd name="T25" fmla="*/ 54 h 434"/>
                <a:gd name="T26" fmla="*/ 40 w 390"/>
                <a:gd name="T27" fmla="*/ 54 h 434"/>
                <a:gd name="T28" fmla="*/ 42 w 390"/>
                <a:gd name="T29" fmla="*/ 54 h 434"/>
                <a:gd name="T30" fmla="*/ 45 w 390"/>
                <a:gd name="T31" fmla="*/ 54 h 434"/>
                <a:gd name="T32" fmla="*/ 47 w 390"/>
                <a:gd name="T33" fmla="*/ 54 h 434"/>
                <a:gd name="T34" fmla="*/ 49 w 390"/>
                <a:gd name="T35" fmla="*/ 54 h 434"/>
                <a:gd name="T36" fmla="*/ 36 w 390"/>
                <a:gd name="T37" fmla="*/ 1 h 434"/>
                <a:gd name="T38" fmla="*/ 33 w 390"/>
                <a:gd name="T39" fmla="*/ 2 h 434"/>
                <a:gd name="T40" fmla="*/ 30 w 390"/>
                <a:gd name="T41" fmla="*/ 2 h 434"/>
                <a:gd name="T42" fmla="*/ 27 w 390"/>
                <a:gd name="T43" fmla="*/ 3 h 434"/>
                <a:gd name="T44" fmla="*/ 24 w 390"/>
                <a:gd name="T45" fmla="*/ 3 h 434"/>
                <a:gd name="T46" fmla="*/ 22 w 390"/>
                <a:gd name="T47" fmla="*/ 3 h 434"/>
                <a:gd name="T48" fmla="*/ 20 w 390"/>
                <a:gd name="T49" fmla="*/ 3 h 434"/>
                <a:gd name="T50" fmla="*/ 17 w 390"/>
                <a:gd name="T51" fmla="*/ 3 h 434"/>
                <a:gd name="T52" fmla="*/ 14 w 390"/>
                <a:gd name="T53" fmla="*/ 3 h 434"/>
                <a:gd name="T54" fmla="*/ 12 w 390"/>
                <a:gd name="T55" fmla="*/ 2 h 434"/>
                <a:gd name="T56" fmla="*/ 10 w 390"/>
                <a:gd name="T57" fmla="*/ 2 h 434"/>
                <a:gd name="T58" fmla="*/ 7 w 390"/>
                <a:gd name="T59" fmla="*/ 2 h 434"/>
                <a:gd name="T60" fmla="*/ 6 w 390"/>
                <a:gd name="T61" fmla="*/ 1 h 434"/>
                <a:gd name="T62" fmla="*/ 4 w 390"/>
                <a:gd name="T63" fmla="*/ 1 h 434"/>
                <a:gd name="T64" fmla="*/ 3 w 390"/>
                <a:gd name="T65" fmla="*/ 1 h 434"/>
                <a:gd name="T66" fmla="*/ 2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3328" name="Freeform 782"/>
            <p:cNvSpPr>
              <a:spLocks noChangeAspect="1"/>
            </p:cNvSpPr>
            <p:nvPr/>
          </p:nvSpPr>
          <p:spPr bwMode="auto">
            <a:xfrm>
              <a:off x="4290" y="2596"/>
              <a:ext cx="94" cy="241"/>
            </a:xfrm>
            <a:custGeom>
              <a:avLst/>
              <a:gdLst>
                <a:gd name="T0" fmla="*/ 0 w 190"/>
                <a:gd name="T1" fmla="*/ 0 h 481"/>
                <a:gd name="T2" fmla="*/ 12 w 190"/>
                <a:gd name="T3" fmla="*/ 50 h 481"/>
                <a:gd name="T4" fmla="*/ 12 w 190"/>
                <a:gd name="T5" fmla="*/ 51 h 481"/>
                <a:gd name="T6" fmla="*/ 13 w 190"/>
                <a:gd name="T7" fmla="*/ 52 h 481"/>
                <a:gd name="T8" fmla="*/ 15 w 190"/>
                <a:gd name="T9" fmla="*/ 54 h 481"/>
                <a:gd name="T10" fmla="*/ 16 w 190"/>
                <a:gd name="T11" fmla="*/ 55 h 481"/>
                <a:gd name="T12" fmla="*/ 18 w 190"/>
                <a:gd name="T13" fmla="*/ 57 h 481"/>
                <a:gd name="T14" fmla="*/ 19 w 190"/>
                <a:gd name="T15" fmla="*/ 58 h 481"/>
                <a:gd name="T16" fmla="*/ 21 w 190"/>
                <a:gd name="T17" fmla="*/ 59 h 481"/>
                <a:gd name="T18" fmla="*/ 23 w 190"/>
                <a:gd name="T19" fmla="*/ 61 h 481"/>
                <a:gd name="T20" fmla="*/ 5 w 190"/>
                <a:gd name="T21" fmla="*/ 7 h 481"/>
                <a:gd name="T22" fmla="*/ 5 w 190"/>
                <a:gd name="T23" fmla="*/ 7 h 481"/>
                <a:gd name="T24" fmla="*/ 4 w 190"/>
                <a:gd name="T25" fmla="*/ 6 h 481"/>
                <a:gd name="T26" fmla="*/ 3 w 190"/>
                <a:gd name="T27" fmla="*/ 5 h 481"/>
                <a:gd name="T28" fmla="*/ 2 w 190"/>
                <a:gd name="T29" fmla="*/ 4 h 481"/>
                <a:gd name="T30" fmla="*/ 1 w 190"/>
                <a:gd name="T31" fmla="*/ 3 h 481"/>
                <a:gd name="T32" fmla="*/ 1 w 190"/>
                <a:gd name="T33" fmla="*/ 2 h 481"/>
                <a:gd name="T34" fmla="*/ 0 w 190"/>
                <a:gd name="T35" fmla="*/ 1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3329" name="Freeform 783"/>
            <p:cNvSpPr>
              <a:spLocks noChangeAspect="1"/>
            </p:cNvSpPr>
            <p:nvPr/>
          </p:nvSpPr>
          <p:spPr bwMode="auto">
            <a:xfrm>
              <a:off x="3852" y="2580"/>
              <a:ext cx="214" cy="222"/>
            </a:xfrm>
            <a:custGeom>
              <a:avLst/>
              <a:gdLst>
                <a:gd name="T0" fmla="*/ 13 w 428"/>
                <a:gd name="T1" fmla="*/ 34 h 444"/>
                <a:gd name="T2" fmla="*/ 7 w 428"/>
                <a:gd name="T3" fmla="*/ 31 h 444"/>
                <a:gd name="T4" fmla="*/ 3 w 428"/>
                <a:gd name="T5" fmla="*/ 28 h 444"/>
                <a:gd name="T6" fmla="*/ 1 w 428"/>
                <a:gd name="T7" fmla="*/ 24 h 444"/>
                <a:gd name="T8" fmla="*/ 0 w 428"/>
                <a:gd name="T9" fmla="*/ 19 h 444"/>
                <a:gd name="T10" fmla="*/ 1 w 428"/>
                <a:gd name="T11" fmla="*/ 14 h 444"/>
                <a:gd name="T12" fmla="*/ 2 w 428"/>
                <a:gd name="T13" fmla="*/ 9 h 444"/>
                <a:gd name="T14" fmla="*/ 3 w 428"/>
                <a:gd name="T15" fmla="*/ 3 h 444"/>
                <a:gd name="T16" fmla="*/ 3 w 428"/>
                <a:gd name="T17" fmla="*/ 0 h 444"/>
                <a:gd name="T18" fmla="*/ 5 w 428"/>
                <a:gd name="T19" fmla="*/ 1 h 444"/>
                <a:gd name="T20" fmla="*/ 6 w 428"/>
                <a:gd name="T21" fmla="*/ 2 h 444"/>
                <a:gd name="T22" fmla="*/ 7 w 428"/>
                <a:gd name="T23" fmla="*/ 2 h 444"/>
                <a:gd name="T24" fmla="*/ 10 w 428"/>
                <a:gd name="T25" fmla="*/ 3 h 444"/>
                <a:gd name="T26" fmla="*/ 11 w 428"/>
                <a:gd name="T27" fmla="*/ 3 h 444"/>
                <a:gd name="T28" fmla="*/ 13 w 428"/>
                <a:gd name="T29" fmla="*/ 3 h 444"/>
                <a:gd name="T30" fmla="*/ 14 w 428"/>
                <a:gd name="T31" fmla="*/ 3 h 444"/>
                <a:gd name="T32" fmla="*/ 15 w 428"/>
                <a:gd name="T33" fmla="*/ 3 h 444"/>
                <a:gd name="T34" fmla="*/ 19 w 428"/>
                <a:gd name="T35" fmla="*/ 3 h 444"/>
                <a:gd name="T36" fmla="*/ 21 w 428"/>
                <a:gd name="T37" fmla="*/ 3 h 444"/>
                <a:gd name="T38" fmla="*/ 24 w 428"/>
                <a:gd name="T39" fmla="*/ 3 h 444"/>
                <a:gd name="T40" fmla="*/ 27 w 428"/>
                <a:gd name="T41" fmla="*/ 3 h 444"/>
                <a:gd name="T42" fmla="*/ 29 w 428"/>
                <a:gd name="T43" fmla="*/ 3 h 444"/>
                <a:gd name="T44" fmla="*/ 31 w 428"/>
                <a:gd name="T45" fmla="*/ 3 h 444"/>
                <a:gd name="T46" fmla="*/ 35 w 428"/>
                <a:gd name="T47" fmla="*/ 3 h 444"/>
                <a:gd name="T48" fmla="*/ 37 w 428"/>
                <a:gd name="T49" fmla="*/ 2 h 444"/>
                <a:gd name="T50" fmla="*/ 40 w 428"/>
                <a:gd name="T51" fmla="*/ 2 h 444"/>
                <a:gd name="T52" fmla="*/ 42 w 428"/>
                <a:gd name="T53" fmla="*/ 3 h 444"/>
                <a:gd name="T54" fmla="*/ 44 w 428"/>
                <a:gd name="T55" fmla="*/ 3 h 444"/>
                <a:gd name="T56" fmla="*/ 46 w 428"/>
                <a:gd name="T57" fmla="*/ 3 h 444"/>
                <a:gd name="T58" fmla="*/ 49 w 428"/>
                <a:gd name="T59" fmla="*/ 5 h 444"/>
                <a:gd name="T60" fmla="*/ 50 w 428"/>
                <a:gd name="T61" fmla="*/ 6 h 444"/>
                <a:gd name="T62" fmla="*/ 52 w 428"/>
                <a:gd name="T63" fmla="*/ 7 h 444"/>
                <a:gd name="T64" fmla="*/ 54 w 428"/>
                <a:gd name="T65" fmla="*/ 9 h 444"/>
                <a:gd name="T66" fmla="*/ 54 w 428"/>
                <a:gd name="T67" fmla="*/ 56 h 444"/>
                <a:gd name="T68" fmla="*/ 51 w 428"/>
                <a:gd name="T69" fmla="*/ 54 h 444"/>
                <a:gd name="T70" fmla="*/ 48 w 428"/>
                <a:gd name="T71" fmla="*/ 52 h 444"/>
                <a:gd name="T72" fmla="*/ 45 w 428"/>
                <a:gd name="T73" fmla="*/ 51 h 444"/>
                <a:gd name="T74" fmla="*/ 42 w 428"/>
                <a:gd name="T75" fmla="*/ 50 h 444"/>
                <a:gd name="T76" fmla="*/ 40 w 428"/>
                <a:gd name="T77" fmla="*/ 49 h 444"/>
                <a:gd name="T78" fmla="*/ 37 w 428"/>
                <a:gd name="T79" fmla="*/ 49 h 444"/>
                <a:gd name="T80" fmla="*/ 35 w 428"/>
                <a:gd name="T81" fmla="*/ 48 h 444"/>
                <a:gd name="T82" fmla="*/ 31 w 428"/>
                <a:gd name="T83" fmla="*/ 48 h 444"/>
                <a:gd name="T84" fmla="*/ 29 w 428"/>
                <a:gd name="T85" fmla="*/ 47 h 444"/>
                <a:gd name="T86" fmla="*/ 27 w 428"/>
                <a:gd name="T87" fmla="*/ 47 h 444"/>
                <a:gd name="T88" fmla="*/ 26 w 428"/>
                <a:gd name="T89" fmla="*/ 46 h 444"/>
                <a:gd name="T90" fmla="*/ 24 w 428"/>
                <a:gd name="T91" fmla="*/ 44 h 444"/>
                <a:gd name="T92" fmla="*/ 22 w 428"/>
                <a:gd name="T93" fmla="*/ 43 h 444"/>
                <a:gd name="T94" fmla="*/ 21 w 428"/>
                <a:gd name="T95" fmla="*/ 41 h 444"/>
                <a:gd name="T96" fmla="*/ 20 w 428"/>
                <a:gd name="T97" fmla="*/ 38 h 444"/>
                <a:gd name="T98" fmla="*/ 19 w 428"/>
                <a:gd name="T99" fmla="*/ 34 h 444"/>
                <a:gd name="T100" fmla="*/ 19 w 428"/>
                <a:gd name="T101" fmla="*/ 34 h 444"/>
                <a:gd name="T102" fmla="*/ 18 w 428"/>
                <a:gd name="T103" fmla="*/ 34 h 444"/>
                <a:gd name="T104" fmla="*/ 17 w 428"/>
                <a:gd name="T105" fmla="*/ 34 h 444"/>
                <a:gd name="T106" fmla="*/ 16 w 428"/>
                <a:gd name="T107" fmla="*/ 34 h 444"/>
                <a:gd name="T108" fmla="*/ 15 w 428"/>
                <a:gd name="T109" fmla="*/ 34 h 444"/>
                <a:gd name="T110" fmla="*/ 14 w 428"/>
                <a:gd name="T111" fmla="*/ 34 h 444"/>
                <a:gd name="T112" fmla="*/ 14 w 428"/>
                <a:gd name="T113" fmla="*/ 34 h 444"/>
                <a:gd name="T114" fmla="*/ 13 w 428"/>
                <a:gd name="T115" fmla="*/ 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3330" name="Freeform 784"/>
            <p:cNvSpPr>
              <a:spLocks noChangeAspect="1"/>
            </p:cNvSpPr>
            <p:nvPr/>
          </p:nvSpPr>
          <p:spPr bwMode="auto">
            <a:xfrm>
              <a:off x="3854" y="2691"/>
              <a:ext cx="93" cy="72"/>
            </a:xfrm>
            <a:custGeom>
              <a:avLst/>
              <a:gdLst>
                <a:gd name="T0" fmla="*/ 0 w 185"/>
                <a:gd name="T1" fmla="*/ 0 h 145"/>
                <a:gd name="T2" fmla="*/ 2 w 185"/>
                <a:gd name="T3" fmla="*/ 1 h 145"/>
                <a:gd name="T4" fmla="*/ 3 w 185"/>
                <a:gd name="T5" fmla="*/ 3 h 145"/>
                <a:gd name="T6" fmla="*/ 5 w 185"/>
                <a:gd name="T7" fmla="*/ 4 h 145"/>
                <a:gd name="T8" fmla="*/ 7 w 185"/>
                <a:gd name="T9" fmla="*/ 5 h 145"/>
                <a:gd name="T10" fmla="*/ 9 w 185"/>
                <a:gd name="T11" fmla="*/ 6 h 145"/>
                <a:gd name="T12" fmla="*/ 12 w 185"/>
                <a:gd name="T13" fmla="*/ 6 h 145"/>
                <a:gd name="T14" fmla="*/ 15 w 185"/>
                <a:gd name="T15" fmla="*/ 7 h 145"/>
                <a:gd name="T16" fmla="*/ 17 w 185"/>
                <a:gd name="T17" fmla="*/ 7 h 145"/>
                <a:gd name="T18" fmla="*/ 18 w 185"/>
                <a:gd name="T19" fmla="*/ 8 h 145"/>
                <a:gd name="T20" fmla="*/ 18 w 185"/>
                <a:gd name="T21" fmla="*/ 9 h 145"/>
                <a:gd name="T22" fmla="*/ 18 w 185"/>
                <a:gd name="T23" fmla="*/ 11 h 145"/>
                <a:gd name="T24" fmla="*/ 19 w 185"/>
                <a:gd name="T25" fmla="*/ 12 h 145"/>
                <a:gd name="T26" fmla="*/ 20 w 185"/>
                <a:gd name="T27" fmla="*/ 14 h 145"/>
                <a:gd name="T28" fmla="*/ 21 w 185"/>
                <a:gd name="T29" fmla="*/ 15 h 145"/>
                <a:gd name="T30" fmla="*/ 22 w 185"/>
                <a:gd name="T31" fmla="*/ 17 h 145"/>
                <a:gd name="T32" fmla="*/ 24 w 185"/>
                <a:gd name="T33" fmla="*/ 18 h 145"/>
                <a:gd name="T34" fmla="*/ 21 w 185"/>
                <a:gd name="T35" fmla="*/ 17 h 145"/>
                <a:gd name="T36" fmla="*/ 19 w 185"/>
                <a:gd name="T37" fmla="*/ 17 h 145"/>
                <a:gd name="T38" fmla="*/ 17 w 185"/>
                <a:gd name="T39" fmla="*/ 16 h 145"/>
                <a:gd name="T40" fmla="*/ 15 w 185"/>
                <a:gd name="T41" fmla="*/ 16 h 145"/>
                <a:gd name="T42" fmla="*/ 13 w 185"/>
                <a:gd name="T43" fmla="*/ 15 h 145"/>
                <a:gd name="T44" fmla="*/ 11 w 185"/>
                <a:gd name="T45" fmla="*/ 14 h 145"/>
                <a:gd name="T46" fmla="*/ 10 w 185"/>
                <a:gd name="T47" fmla="*/ 13 h 145"/>
                <a:gd name="T48" fmla="*/ 8 w 185"/>
                <a:gd name="T49" fmla="*/ 12 h 145"/>
                <a:gd name="T50" fmla="*/ 7 w 185"/>
                <a:gd name="T51" fmla="*/ 10 h 145"/>
                <a:gd name="T52" fmla="*/ 5 w 185"/>
                <a:gd name="T53" fmla="*/ 9 h 145"/>
                <a:gd name="T54" fmla="*/ 4 w 185"/>
                <a:gd name="T55" fmla="*/ 8 h 145"/>
                <a:gd name="T56" fmla="*/ 3 w 185"/>
                <a:gd name="T57" fmla="*/ 6 h 145"/>
                <a:gd name="T58" fmla="*/ 2 w 185"/>
                <a:gd name="T59" fmla="*/ 5 h 145"/>
                <a:gd name="T60" fmla="*/ 1 w 185"/>
                <a:gd name="T61" fmla="*/ 3 h 145"/>
                <a:gd name="T62" fmla="*/ 1 w 185"/>
                <a:gd name="T63" fmla="*/ 1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3331" name="Freeform 785"/>
            <p:cNvSpPr>
              <a:spLocks noChangeAspect="1"/>
            </p:cNvSpPr>
            <p:nvPr/>
          </p:nvSpPr>
          <p:spPr bwMode="auto">
            <a:xfrm>
              <a:off x="3800" y="2587"/>
              <a:ext cx="197" cy="213"/>
            </a:xfrm>
            <a:custGeom>
              <a:avLst/>
              <a:gdLst>
                <a:gd name="T0" fmla="*/ 12 w 394"/>
                <a:gd name="T1" fmla="*/ 0 h 427"/>
                <a:gd name="T2" fmla="*/ 13 w 394"/>
                <a:gd name="T3" fmla="*/ 0 h 427"/>
                <a:gd name="T4" fmla="*/ 3 w 394"/>
                <a:gd name="T5" fmla="*/ 42 h 427"/>
                <a:gd name="T6" fmla="*/ 5 w 394"/>
                <a:gd name="T7" fmla="*/ 44 h 427"/>
                <a:gd name="T8" fmla="*/ 6 w 394"/>
                <a:gd name="T9" fmla="*/ 46 h 427"/>
                <a:gd name="T10" fmla="*/ 7 w 394"/>
                <a:gd name="T11" fmla="*/ 47 h 427"/>
                <a:gd name="T12" fmla="*/ 10 w 394"/>
                <a:gd name="T13" fmla="*/ 48 h 427"/>
                <a:gd name="T14" fmla="*/ 12 w 394"/>
                <a:gd name="T15" fmla="*/ 49 h 427"/>
                <a:gd name="T16" fmla="*/ 14 w 394"/>
                <a:gd name="T17" fmla="*/ 50 h 427"/>
                <a:gd name="T18" fmla="*/ 18 w 394"/>
                <a:gd name="T19" fmla="*/ 50 h 427"/>
                <a:gd name="T20" fmla="*/ 21 w 394"/>
                <a:gd name="T21" fmla="*/ 50 h 427"/>
                <a:gd name="T22" fmla="*/ 23 w 394"/>
                <a:gd name="T23" fmla="*/ 49 h 427"/>
                <a:gd name="T24" fmla="*/ 25 w 394"/>
                <a:gd name="T25" fmla="*/ 49 h 427"/>
                <a:gd name="T26" fmla="*/ 28 w 394"/>
                <a:gd name="T27" fmla="*/ 49 h 427"/>
                <a:gd name="T28" fmla="*/ 31 w 394"/>
                <a:gd name="T29" fmla="*/ 48 h 427"/>
                <a:gd name="T30" fmla="*/ 34 w 394"/>
                <a:gd name="T31" fmla="*/ 47 h 427"/>
                <a:gd name="T32" fmla="*/ 37 w 394"/>
                <a:gd name="T33" fmla="*/ 47 h 427"/>
                <a:gd name="T34" fmla="*/ 39 w 394"/>
                <a:gd name="T35" fmla="*/ 46 h 427"/>
                <a:gd name="T36" fmla="*/ 41 w 394"/>
                <a:gd name="T37" fmla="*/ 46 h 427"/>
                <a:gd name="T38" fmla="*/ 42 w 394"/>
                <a:gd name="T39" fmla="*/ 46 h 427"/>
                <a:gd name="T40" fmla="*/ 43 w 394"/>
                <a:gd name="T41" fmla="*/ 46 h 427"/>
                <a:gd name="T42" fmla="*/ 44 w 394"/>
                <a:gd name="T43" fmla="*/ 46 h 427"/>
                <a:gd name="T44" fmla="*/ 45 w 394"/>
                <a:gd name="T45" fmla="*/ 46 h 427"/>
                <a:gd name="T46" fmla="*/ 46 w 394"/>
                <a:gd name="T47" fmla="*/ 47 h 427"/>
                <a:gd name="T48" fmla="*/ 47 w 394"/>
                <a:gd name="T49" fmla="*/ 47 h 427"/>
                <a:gd name="T50" fmla="*/ 48 w 394"/>
                <a:gd name="T51" fmla="*/ 47 h 427"/>
                <a:gd name="T52" fmla="*/ 49 w 394"/>
                <a:gd name="T53" fmla="*/ 47 h 427"/>
                <a:gd name="T54" fmla="*/ 46 w 394"/>
                <a:gd name="T55" fmla="*/ 47 h 427"/>
                <a:gd name="T56" fmla="*/ 42 w 394"/>
                <a:gd name="T57" fmla="*/ 48 h 427"/>
                <a:gd name="T58" fmla="*/ 39 w 394"/>
                <a:gd name="T59" fmla="*/ 48 h 427"/>
                <a:gd name="T60" fmla="*/ 36 w 394"/>
                <a:gd name="T61" fmla="*/ 49 h 427"/>
                <a:gd name="T62" fmla="*/ 33 w 394"/>
                <a:gd name="T63" fmla="*/ 49 h 427"/>
                <a:gd name="T64" fmla="*/ 29 w 394"/>
                <a:gd name="T65" fmla="*/ 50 h 427"/>
                <a:gd name="T66" fmla="*/ 27 w 394"/>
                <a:gd name="T67" fmla="*/ 51 h 427"/>
                <a:gd name="T68" fmla="*/ 25 w 394"/>
                <a:gd name="T69" fmla="*/ 51 h 427"/>
                <a:gd name="T70" fmla="*/ 22 w 394"/>
                <a:gd name="T71" fmla="*/ 52 h 427"/>
                <a:gd name="T72" fmla="*/ 20 w 394"/>
                <a:gd name="T73" fmla="*/ 53 h 427"/>
                <a:gd name="T74" fmla="*/ 17 w 394"/>
                <a:gd name="T75" fmla="*/ 53 h 427"/>
                <a:gd name="T76" fmla="*/ 13 w 394"/>
                <a:gd name="T77" fmla="*/ 53 h 427"/>
                <a:gd name="T78" fmla="*/ 11 w 394"/>
                <a:gd name="T79" fmla="*/ 53 h 427"/>
                <a:gd name="T80" fmla="*/ 7 w 394"/>
                <a:gd name="T81" fmla="*/ 52 h 427"/>
                <a:gd name="T82" fmla="*/ 3 w 394"/>
                <a:gd name="T83" fmla="*/ 51 h 427"/>
                <a:gd name="T84" fmla="*/ 0 w 394"/>
                <a:gd name="T85" fmla="*/ 50 h 427"/>
                <a:gd name="T86" fmla="*/ 12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3332" name="Freeform 786"/>
            <p:cNvSpPr>
              <a:spLocks noChangeAspect="1"/>
            </p:cNvSpPr>
            <p:nvPr/>
          </p:nvSpPr>
          <p:spPr bwMode="auto">
            <a:xfrm>
              <a:off x="4072" y="2581"/>
              <a:ext cx="69" cy="224"/>
            </a:xfrm>
            <a:custGeom>
              <a:avLst/>
              <a:gdLst>
                <a:gd name="T0" fmla="*/ 0 w 138"/>
                <a:gd name="T1" fmla="*/ 10 h 448"/>
                <a:gd name="T2" fmla="*/ 2 w 138"/>
                <a:gd name="T3" fmla="*/ 7 h 448"/>
                <a:gd name="T4" fmla="*/ 5 w 138"/>
                <a:gd name="T5" fmla="*/ 5 h 448"/>
                <a:gd name="T6" fmla="*/ 7 w 138"/>
                <a:gd name="T7" fmla="*/ 4 h 448"/>
                <a:gd name="T8" fmla="*/ 9 w 138"/>
                <a:gd name="T9" fmla="*/ 2 h 448"/>
                <a:gd name="T10" fmla="*/ 11 w 138"/>
                <a:gd name="T11" fmla="*/ 2 h 448"/>
                <a:gd name="T12" fmla="*/ 13 w 138"/>
                <a:gd name="T13" fmla="*/ 1 h 448"/>
                <a:gd name="T14" fmla="*/ 15 w 138"/>
                <a:gd name="T15" fmla="*/ 1 h 448"/>
                <a:gd name="T16" fmla="*/ 17 w 138"/>
                <a:gd name="T17" fmla="*/ 0 h 448"/>
                <a:gd name="T18" fmla="*/ 17 w 138"/>
                <a:gd name="T19" fmla="*/ 49 h 448"/>
                <a:gd name="T20" fmla="*/ 15 w 138"/>
                <a:gd name="T21" fmla="*/ 49 h 448"/>
                <a:gd name="T22" fmla="*/ 13 w 138"/>
                <a:gd name="T23" fmla="*/ 49 h 448"/>
                <a:gd name="T24" fmla="*/ 11 w 138"/>
                <a:gd name="T25" fmla="*/ 50 h 448"/>
                <a:gd name="T26" fmla="*/ 9 w 138"/>
                <a:gd name="T27" fmla="*/ 51 h 448"/>
                <a:gd name="T28" fmla="*/ 6 w 138"/>
                <a:gd name="T29" fmla="*/ 52 h 448"/>
                <a:gd name="T30" fmla="*/ 4 w 138"/>
                <a:gd name="T31" fmla="*/ 53 h 448"/>
                <a:gd name="T32" fmla="*/ 2 w 138"/>
                <a:gd name="T33" fmla="*/ 55 h 448"/>
                <a:gd name="T34" fmla="*/ 0 w 138"/>
                <a:gd name="T35" fmla="*/ 56 h 448"/>
                <a:gd name="T36" fmla="*/ 0 w 138"/>
                <a:gd name="T37" fmla="*/ 10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3333" name="Freeform 787"/>
            <p:cNvSpPr>
              <a:spLocks noChangeAspect="1"/>
            </p:cNvSpPr>
            <p:nvPr/>
          </p:nvSpPr>
          <p:spPr bwMode="auto">
            <a:xfrm>
              <a:off x="3820" y="2648"/>
              <a:ext cx="138" cy="135"/>
            </a:xfrm>
            <a:custGeom>
              <a:avLst/>
              <a:gdLst>
                <a:gd name="T0" fmla="*/ 6 w 276"/>
                <a:gd name="T1" fmla="*/ 0 h 268"/>
                <a:gd name="T2" fmla="*/ 6 w 276"/>
                <a:gd name="T3" fmla="*/ 2 h 268"/>
                <a:gd name="T4" fmla="*/ 5 w 276"/>
                <a:gd name="T5" fmla="*/ 6 h 268"/>
                <a:gd name="T6" fmla="*/ 4 w 276"/>
                <a:gd name="T7" fmla="*/ 10 h 268"/>
                <a:gd name="T8" fmla="*/ 3 w 276"/>
                <a:gd name="T9" fmla="*/ 15 h 268"/>
                <a:gd name="T10" fmla="*/ 1 w 276"/>
                <a:gd name="T11" fmla="*/ 20 h 268"/>
                <a:gd name="T12" fmla="*/ 1 w 276"/>
                <a:gd name="T13" fmla="*/ 23 h 268"/>
                <a:gd name="T14" fmla="*/ 1 w 276"/>
                <a:gd name="T15" fmla="*/ 26 h 268"/>
                <a:gd name="T16" fmla="*/ 0 w 276"/>
                <a:gd name="T17" fmla="*/ 27 h 268"/>
                <a:gd name="T18" fmla="*/ 1 w 276"/>
                <a:gd name="T19" fmla="*/ 29 h 268"/>
                <a:gd name="T20" fmla="*/ 2 w 276"/>
                <a:gd name="T21" fmla="*/ 31 h 268"/>
                <a:gd name="T22" fmla="*/ 4 w 276"/>
                <a:gd name="T23" fmla="*/ 32 h 268"/>
                <a:gd name="T24" fmla="*/ 6 w 276"/>
                <a:gd name="T25" fmla="*/ 33 h 268"/>
                <a:gd name="T26" fmla="*/ 9 w 276"/>
                <a:gd name="T27" fmla="*/ 34 h 268"/>
                <a:gd name="T28" fmla="*/ 11 w 276"/>
                <a:gd name="T29" fmla="*/ 34 h 268"/>
                <a:gd name="T30" fmla="*/ 14 w 276"/>
                <a:gd name="T31" fmla="*/ 34 h 268"/>
                <a:gd name="T32" fmla="*/ 17 w 276"/>
                <a:gd name="T33" fmla="*/ 34 h 268"/>
                <a:gd name="T34" fmla="*/ 20 w 276"/>
                <a:gd name="T35" fmla="*/ 34 h 268"/>
                <a:gd name="T36" fmla="*/ 22 w 276"/>
                <a:gd name="T37" fmla="*/ 33 h 268"/>
                <a:gd name="T38" fmla="*/ 25 w 276"/>
                <a:gd name="T39" fmla="*/ 33 h 268"/>
                <a:gd name="T40" fmla="*/ 27 w 276"/>
                <a:gd name="T41" fmla="*/ 32 h 268"/>
                <a:gd name="T42" fmla="*/ 30 w 276"/>
                <a:gd name="T43" fmla="*/ 32 h 268"/>
                <a:gd name="T44" fmla="*/ 31 w 276"/>
                <a:gd name="T45" fmla="*/ 31 h 268"/>
                <a:gd name="T46" fmla="*/ 34 w 276"/>
                <a:gd name="T47" fmla="*/ 31 h 268"/>
                <a:gd name="T48" fmla="*/ 35 w 276"/>
                <a:gd name="T49" fmla="*/ 31 h 268"/>
                <a:gd name="T50" fmla="*/ 31 w 276"/>
                <a:gd name="T51" fmla="*/ 31 h 268"/>
                <a:gd name="T52" fmla="*/ 28 w 276"/>
                <a:gd name="T53" fmla="*/ 30 h 268"/>
                <a:gd name="T54" fmla="*/ 25 w 276"/>
                <a:gd name="T55" fmla="*/ 29 h 268"/>
                <a:gd name="T56" fmla="*/ 22 w 276"/>
                <a:gd name="T57" fmla="*/ 28 h 268"/>
                <a:gd name="T58" fmla="*/ 19 w 276"/>
                <a:gd name="T59" fmla="*/ 27 h 268"/>
                <a:gd name="T60" fmla="*/ 17 w 276"/>
                <a:gd name="T61" fmla="*/ 26 h 268"/>
                <a:gd name="T62" fmla="*/ 15 w 276"/>
                <a:gd name="T63" fmla="*/ 25 h 268"/>
                <a:gd name="T64" fmla="*/ 13 w 276"/>
                <a:gd name="T65" fmla="*/ 23 h 268"/>
                <a:gd name="T66" fmla="*/ 11 w 276"/>
                <a:gd name="T67" fmla="*/ 21 h 268"/>
                <a:gd name="T68" fmla="*/ 9 w 276"/>
                <a:gd name="T69" fmla="*/ 19 h 268"/>
                <a:gd name="T70" fmla="*/ 9 w 276"/>
                <a:gd name="T71" fmla="*/ 16 h 268"/>
                <a:gd name="T72" fmla="*/ 7 w 276"/>
                <a:gd name="T73" fmla="*/ 14 h 268"/>
                <a:gd name="T74" fmla="*/ 6 w 276"/>
                <a:gd name="T75" fmla="*/ 11 h 268"/>
                <a:gd name="T76" fmla="*/ 6 w 276"/>
                <a:gd name="T77" fmla="*/ 8 h 268"/>
                <a:gd name="T78" fmla="*/ 6 w 276"/>
                <a:gd name="T79" fmla="*/ 4 h 268"/>
                <a:gd name="T80" fmla="*/ 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182563"/>
            <a:ext cx="8229600" cy="709612"/>
          </a:xfrm>
        </p:spPr>
        <p:txBody>
          <a:bodyPr/>
          <a:lstStyle/>
          <a:p>
            <a:r>
              <a:rPr lang="en-US" smtClean="0">
                <a:solidFill>
                  <a:srgbClr val="4F4F4F"/>
                </a:solidFill>
                <a:latin typeface="Century Gothic" pitchFamily="34" charset="0"/>
                <a:cs typeface="Century Gothic" pitchFamily="34" charset="0"/>
              </a:rPr>
              <a:t>Incoming Information Flow</a:t>
            </a:r>
          </a:p>
        </p:txBody>
      </p:sp>
      <p:sp>
        <p:nvSpPr>
          <p:cNvPr id="14339" name="Footer Placeholder 3"/>
          <p:cNvSpPr>
            <a:spLocks noGrp="1"/>
          </p:cNvSpPr>
          <p:nvPr>
            <p:ph type="ftr" sz="quarter" idx="10"/>
          </p:nvPr>
        </p:nvSpPr>
        <p:spPr bwMode="auto">
          <a:noFill/>
          <a:ln>
            <a:miter lim="800000"/>
            <a:headEnd/>
            <a:tailEnd/>
          </a:ln>
        </p:spPr>
        <p:txBody>
          <a:bodyPr wrap="square" numCol="1" anchorCtr="0" compatLnSpc="1">
            <a:prstTxWarp prst="textNoShape">
              <a:avLst/>
            </a:prstTxWarp>
          </a:bodyPr>
          <a:lstStyle/>
          <a:p>
            <a:r>
              <a:rPr lang="en-US"/>
              <a:t>CS-IN-090</a:t>
            </a:r>
          </a:p>
        </p:txBody>
      </p:sp>
      <p:sp>
        <p:nvSpPr>
          <p:cNvPr id="11267" name="Rectangle 6"/>
          <p:cNvSpPr>
            <a:spLocks noChangeArrowheads="1"/>
          </p:cNvSpPr>
          <p:nvPr/>
        </p:nvSpPr>
        <p:spPr bwMode="auto">
          <a:xfrm>
            <a:off x="1620838" y="852488"/>
            <a:ext cx="6989762" cy="4957762"/>
          </a:xfrm>
          <a:prstGeom prst="rect">
            <a:avLst/>
          </a:prstGeom>
          <a:noFill/>
          <a:ln w="9525">
            <a:noFill/>
            <a:miter lim="800000"/>
            <a:headEnd/>
            <a:tailEnd/>
          </a:ln>
        </p:spPr>
        <p:txBody>
          <a:bodyPr tIns="91440" bIns="91440"/>
          <a:lstStyle/>
          <a:p>
            <a:pPr marL="342900" indent="-342900" algn="l">
              <a:spcBef>
                <a:spcPct val="20000"/>
              </a:spcBef>
              <a:buClr>
                <a:schemeClr val="accent6"/>
              </a:buClr>
              <a:buFont typeface="Arial" pitchFamily="34" charset="0"/>
              <a:buChar char="•"/>
              <a:defRPr/>
            </a:pPr>
            <a:r>
              <a:rPr lang="en-US" sz="2400" dirty="0">
                <a:latin typeface="+mj-lt"/>
              </a:rPr>
              <a:t>Customer Schedule Releases</a:t>
            </a:r>
          </a:p>
          <a:p>
            <a:pPr marL="342900" indent="-342900" algn="l">
              <a:spcBef>
                <a:spcPct val="20000"/>
              </a:spcBef>
              <a:buClr>
                <a:schemeClr val="accent6"/>
              </a:buClr>
              <a:buFont typeface="Arial" pitchFamily="34" charset="0"/>
              <a:buChar char="•"/>
              <a:defRPr/>
            </a:pPr>
            <a:r>
              <a:rPr lang="en-US" sz="2400" dirty="0">
                <a:latin typeface="+mj-lt"/>
              </a:rPr>
              <a:t>EDI/Ecommerce Enabling Software</a:t>
            </a:r>
          </a:p>
          <a:p>
            <a:pPr marL="342900" indent="-342900" algn="l">
              <a:spcBef>
                <a:spcPct val="20000"/>
              </a:spcBef>
              <a:buClr>
                <a:schemeClr val="accent6"/>
              </a:buClr>
              <a:buFont typeface="Arial" pitchFamily="34" charset="0"/>
              <a:buChar char="•"/>
              <a:defRPr/>
            </a:pPr>
            <a:r>
              <a:rPr lang="en-US" sz="2400" dirty="0">
                <a:latin typeface="+mj-lt"/>
              </a:rPr>
              <a:t>QAD Gateway Programs</a:t>
            </a:r>
          </a:p>
          <a:p>
            <a:pPr marL="342900" indent="-342900" algn="l">
              <a:spcBef>
                <a:spcPct val="20000"/>
              </a:spcBef>
              <a:buClr>
                <a:schemeClr val="accent6"/>
              </a:buClr>
              <a:buFont typeface="Arial" pitchFamily="34" charset="0"/>
              <a:buChar char="•"/>
              <a:defRPr/>
            </a:pPr>
            <a:r>
              <a:rPr lang="en-US" sz="2400" dirty="0">
                <a:latin typeface="+mj-lt"/>
              </a:rPr>
              <a:t>Customer Schedule</a:t>
            </a:r>
          </a:p>
          <a:p>
            <a:pPr marL="342900" indent="-342900" algn="l">
              <a:spcBef>
                <a:spcPct val="20000"/>
              </a:spcBef>
              <a:buClr>
                <a:schemeClr val="accent6"/>
              </a:buClr>
              <a:buFont typeface="Arial" pitchFamily="34" charset="0"/>
              <a:buChar char="•"/>
              <a:defRPr/>
            </a:pPr>
            <a:r>
              <a:rPr lang="en-US" sz="2400" dirty="0">
                <a:latin typeface="+mj-lt"/>
              </a:rPr>
              <a:t>RSS or MRP</a:t>
            </a:r>
          </a:p>
          <a:p>
            <a:pPr marL="342900" indent="-342900" algn="l">
              <a:lnSpc>
                <a:spcPct val="80000"/>
              </a:lnSpc>
              <a:spcBef>
                <a:spcPct val="20000"/>
              </a:spcBef>
              <a:buClr>
                <a:schemeClr val="accent6"/>
              </a:buClr>
              <a:buFont typeface="Arial" pitchFamily="34" charset="0"/>
              <a:buChar char="•"/>
              <a:defRPr/>
            </a:pPr>
            <a:endParaRPr lang="en-US" sz="2400" dirty="0">
              <a:latin typeface="+mj-lt"/>
            </a:endParaRPr>
          </a:p>
          <a:p>
            <a:pPr marL="342900" indent="-342900" algn="l">
              <a:lnSpc>
                <a:spcPct val="80000"/>
              </a:lnSpc>
              <a:spcBef>
                <a:spcPct val="20000"/>
              </a:spcBef>
              <a:buClr>
                <a:srgbClr val="890C4C"/>
              </a:buClr>
              <a:buFont typeface="Webdings" pitchFamily="18" charset="2"/>
              <a:buChar char="5"/>
              <a:defRPr/>
            </a:pPr>
            <a:endParaRPr lang="en-US" sz="2000" dirty="0"/>
          </a:p>
          <a:p>
            <a:pPr marL="342900" indent="-342900" algn="l">
              <a:lnSpc>
                <a:spcPct val="80000"/>
              </a:lnSpc>
              <a:spcBef>
                <a:spcPct val="20000"/>
              </a:spcBef>
              <a:buClr>
                <a:srgbClr val="890C4C"/>
              </a:buClr>
              <a:buFont typeface="Webdings" pitchFamily="18" charset="2"/>
              <a:buChar char="5"/>
              <a:defRPr/>
            </a:pPr>
            <a:endParaRPr lang="en-US" sz="2000" dirty="0"/>
          </a:p>
        </p:txBody>
      </p:sp>
      <p:sp>
        <p:nvSpPr>
          <p:cNvPr id="14341" name="Line 5"/>
          <p:cNvSpPr>
            <a:spLocks noChangeShapeType="1"/>
          </p:cNvSpPr>
          <p:nvPr/>
        </p:nvSpPr>
        <p:spPr bwMode="auto">
          <a:xfrm>
            <a:off x="1104900" y="744538"/>
            <a:ext cx="0" cy="4554537"/>
          </a:xfrm>
          <a:prstGeom prst="line">
            <a:avLst/>
          </a:prstGeom>
          <a:noFill/>
          <a:ln w="381000">
            <a:solidFill>
              <a:schemeClr val="hlink"/>
            </a:solidFill>
            <a:round/>
            <a:headEnd/>
            <a:tailEnd type="triangle" w="sm" len="sm"/>
          </a:ln>
        </p:spPr>
        <p:txBody>
          <a:bodyPr wrap="none" anchor="ctr"/>
          <a:lstStyle/>
          <a:p>
            <a:endParaRPr lang="en-US"/>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429</TotalTime>
  <Words>518</Words>
  <Application>Microsoft Office PowerPoint</Application>
  <PresentationFormat>On-screen Show (4:3)</PresentationFormat>
  <Paragraphs>118</Paragraphs>
  <Slides>13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Tahoma</vt:lpstr>
      <vt:lpstr>Arial</vt:lpstr>
      <vt:lpstr>Century Gothic</vt:lpstr>
      <vt:lpstr>Lucida Grande</vt:lpstr>
      <vt:lpstr>Times New Roman</vt:lpstr>
      <vt:lpstr>Webdings</vt:lpstr>
      <vt:lpstr>Wingdings</vt:lpstr>
      <vt:lpstr>QAD 2010 Template</vt:lpstr>
      <vt:lpstr>Microsoft Clip Gallery</vt:lpstr>
      <vt:lpstr>Customer Schedules</vt:lpstr>
      <vt:lpstr>Slide 2</vt:lpstr>
      <vt:lpstr>Slide 3</vt:lpstr>
      <vt:lpstr>Course Overview</vt:lpstr>
      <vt:lpstr>Customer Schedules</vt:lpstr>
      <vt:lpstr>Common Customer Schedules Profile</vt:lpstr>
      <vt:lpstr>Key Events</vt:lpstr>
      <vt:lpstr>Terminology</vt:lpstr>
      <vt:lpstr>Incoming Information Flow</vt:lpstr>
      <vt:lpstr>Outgoing Information Flow</vt:lpstr>
      <vt:lpstr>Customer Schedules Life Cycle</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61</cp:revision>
  <cp:lastPrinted>2001-01-08T18:05:44Z</cp:lastPrinted>
  <dcterms:created xsi:type="dcterms:W3CDTF">2000-12-07T01:08:11Z</dcterms:created>
  <dcterms:modified xsi:type="dcterms:W3CDTF">2011-01-24T15:49:19Z</dcterms:modified>
</cp:coreProperties>
</file>