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6" r:id="rId1"/>
  </p:sldMasterIdLst>
  <p:notesMasterIdLst>
    <p:notesMasterId r:id="rId27"/>
  </p:notesMasterIdLst>
  <p:handoutMasterIdLst>
    <p:handoutMasterId r:id="rId28"/>
  </p:handoutMasterIdLst>
  <p:sldIdLst>
    <p:sldId id="292" r:id="rId2"/>
    <p:sldId id="293" r:id="rId3"/>
    <p:sldId id="294" r:id="rId4"/>
    <p:sldId id="304" r:id="rId5"/>
    <p:sldId id="295" r:id="rId6"/>
    <p:sldId id="305" r:id="rId7"/>
    <p:sldId id="313" r:id="rId8"/>
    <p:sldId id="314" r:id="rId9"/>
    <p:sldId id="315" r:id="rId10"/>
    <p:sldId id="316" r:id="rId11"/>
    <p:sldId id="299" r:id="rId12"/>
    <p:sldId id="306" r:id="rId13"/>
    <p:sldId id="300" r:id="rId14"/>
    <p:sldId id="296" r:id="rId15"/>
    <p:sldId id="307" r:id="rId16"/>
    <p:sldId id="301" r:id="rId17"/>
    <p:sldId id="302" r:id="rId18"/>
    <p:sldId id="308" r:id="rId19"/>
    <p:sldId id="309" r:id="rId20"/>
    <p:sldId id="297" r:id="rId21"/>
    <p:sldId id="310" r:id="rId22"/>
    <p:sldId id="311" r:id="rId23"/>
    <p:sldId id="312" r:id="rId24"/>
    <p:sldId id="298" r:id="rId25"/>
    <p:sldId id="303" r:id="rId26"/>
  </p:sldIdLst>
  <p:sldSz cx="9144000" cy="6858000" type="screen4x3"/>
  <p:notesSz cx="7315200" cy="9601200"/>
  <p:embeddedFontLst>
    <p:embeddedFont>
      <p:font typeface="Century Gothic" pitchFamily="34" charset="0"/>
      <p:regular r:id="rId29"/>
      <p:bold r:id="rId30"/>
      <p:italic r:id="rId31"/>
      <p:boldItalic r:id="rId32"/>
    </p:embeddedFont>
    <p:embeddedFont>
      <p:font typeface="Webdings" pitchFamily="18" charset="2"/>
      <p:regular r:id="rId33"/>
    </p:embeddedFont>
    <p:embeddedFont>
      <p:font typeface="Tahoma" pitchFamily="34" charset="0"/>
      <p:regular r:id="rId34"/>
      <p:bold r:id="rId35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A87C6"/>
    <a:srgbClr val="0099FF"/>
    <a:srgbClr val="000099"/>
    <a:srgbClr val="006600"/>
    <a:srgbClr val="FFCC00"/>
    <a:srgbClr val="009900"/>
    <a:srgbClr val="80008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3C622737-CC27-4C4A-8E61-378FC244BF2A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8CA896E7-FCE2-4C18-927A-688762E151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ECB6596C-AF35-42A8-9F3D-C0E8AB7303A3}" type="datetime1">
              <a:rPr lang="en-US"/>
              <a:pPr>
                <a:defRPr/>
              </a:pPr>
              <a:t>1/24/2011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1EDD9742-C359-492B-AA42-BD5B9865E7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Customer Schedules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Customer Schedules in QAD Standard Edition</a:t>
            </a:r>
          </a:p>
          <a:p>
            <a:pPr eaLnBrk="1" hangingPunct="1"/>
            <a:r>
              <a:rPr lang="en-US" b="1" dirty="0" smtClean="0"/>
              <a:t>Process Customer Schedules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Customer Schedule Shipments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Customer Schedules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Resource Authorization Data Frame</a:t>
            </a:r>
          </a:p>
        </p:txBody>
      </p:sp>
      <p:sp>
        <p:nvSpPr>
          <p:cNvPr id="122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CS-PR-100</a:t>
            </a:r>
          </a:p>
        </p:txBody>
      </p:sp>
      <p:pic>
        <p:nvPicPr>
          <p:cNvPr id="1229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46995"/>
            <a:ext cx="8601075" cy="408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CS-PR-110</a:t>
            </a:r>
          </a:p>
        </p:txBody>
      </p:sp>
      <p:pic>
        <p:nvPicPr>
          <p:cNvPr id="1331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240506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Ship Schedule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CS-PR-120</a:t>
            </a:r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59700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CS-PR-130</a:t>
            </a:r>
          </a:p>
        </p:txBody>
      </p:sp>
      <p:pic>
        <p:nvPicPr>
          <p:cNvPr id="15364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244316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b="1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Schedules Processing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CS-PR-140</a:t>
            </a:r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Required Ship Schedule Update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CS-PR-150</a:t>
            </a:r>
          </a:p>
        </p:txBody>
      </p:sp>
      <p:pic>
        <p:nvPicPr>
          <p:cNvPr id="17412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002027"/>
            <a:ext cx="7942263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Schedule Calculation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CS-PR-160</a:t>
            </a:r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3225800" y="2344529"/>
            <a:ext cx="5241925" cy="3128963"/>
            <a:chOff x="2080" y="1578"/>
            <a:chExt cx="3302" cy="1971"/>
          </a:xfrm>
        </p:grpSpPr>
        <p:grpSp>
          <p:nvGrpSpPr>
            <p:cNvPr id="18461" name="Group 5"/>
            <p:cNvGrpSpPr>
              <a:grpSpLocks/>
            </p:cNvGrpSpPr>
            <p:nvPr/>
          </p:nvGrpSpPr>
          <p:grpSpPr bwMode="auto">
            <a:xfrm>
              <a:off x="2080" y="1578"/>
              <a:ext cx="3302" cy="1971"/>
              <a:chOff x="2080" y="1578"/>
              <a:chExt cx="3302" cy="1971"/>
            </a:xfrm>
          </p:grpSpPr>
          <p:sp>
            <p:nvSpPr>
              <p:cNvPr id="18466" name="Rectangle 6"/>
              <p:cNvSpPr>
                <a:spLocks noChangeArrowheads="1"/>
              </p:cNvSpPr>
              <p:nvPr/>
            </p:nvSpPr>
            <p:spPr bwMode="auto">
              <a:xfrm>
                <a:off x="2080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7" name="Rectangle 7"/>
              <p:cNvSpPr>
                <a:spLocks noChangeArrowheads="1"/>
              </p:cNvSpPr>
              <p:nvPr/>
            </p:nvSpPr>
            <p:spPr bwMode="auto">
              <a:xfrm>
                <a:off x="2393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8" name="Rectangle 8"/>
              <p:cNvSpPr>
                <a:spLocks noChangeArrowheads="1"/>
              </p:cNvSpPr>
              <p:nvPr/>
            </p:nvSpPr>
            <p:spPr bwMode="auto">
              <a:xfrm>
                <a:off x="2707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9" name="Rectangle 9"/>
              <p:cNvSpPr>
                <a:spLocks noChangeArrowheads="1"/>
              </p:cNvSpPr>
              <p:nvPr/>
            </p:nvSpPr>
            <p:spPr bwMode="auto">
              <a:xfrm>
                <a:off x="3021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0" name="Rectangle 10"/>
              <p:cNvSpPr>
                <a:spLocks noChangeArrowheads="1"/>
              </p:cNvSpPr>
              <p:nvPr/>
            </p:nvSpPr>
            <p:spPr bwMode="auto">
              <a:xfrm>
                <a:off x="3335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1" name="Rectangle 11"/>
              <p:cNvSpPr>
                <a:spLocks noChangeArrowheads="1"/>
              </p:cNvSpPr>
              <p:nvPr/>
            </p:nvSpPr>
            <p:spPr bwMode="auto">
              <a:xfrm>
                <a:off x="3813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2" name="Rectangle 12"/>
              <p:cNvSpPr>
                <a:spLocks noChangeArrowheads="1"/>
              </p:cNvSpPr>
              <p:nvPr/>
            </p:nvSpPr>
            <p:spPr bwMode="auto">
              <a:xfrm>
                <a:off x="4132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3" name="Rectangle 13"/>
              <p:cNvSpPr>
                <a:spLocks noChangeArrowheads="1"/>
              </p:cNvSpPr>
              <p:nvPr/>
            </p:nvSpPr>
            <p:spPr bwMode="auto">
              <a:xfrm>
                <a:off x="4446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4" name="Rectangle 14"/>
              <p:cNvSpPr>
                <a:spLocks noChangeArrowheads="1"/>
              </p:cNvSpPr>
              <p:nvPr/>
            </p:nvSpPr>
            <p:spPr bwMode="auto">
              <a:xfrm>
                <a:off x="4760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5" name="Rectangle 15"/>
              <p:cNvSpPr>
                <a:spLocks noChangeArrowheads="1"/>
              </p:cNvSpPr>
              <p:nvPr/>
            </p:nvSpPr>
            <p:spPr bwMode="auto">
              <a:xfrm>
                <a:off x="5068" y="1578"/>
                <a:ext cx="314" cy="197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8462" name="Line 16"/>
            <p:cNvSpPr>
              <a:spLocks noChangeShapeType="1"/>
            </p:cNvSpPr>
            <p:nvPr/>
          </p:nvSpPr>
          <p:spPr bwMode="auto">
            <a:xfrm>
              <a:off x="2080" y="2853"/>
              <a:ext cx="33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63" name="Line 17"/>
            <p:cNvSpPr>
              <a:spLocks noChangeShapeType="1"/>
            </p:cNvSpPr>
            <p:nvPr/>
          </p:nvSpPr>
          <p:spPr bwMode="auto">
            <a:xfrm>
              <a:off x="2080" y="3189"/>
              <a:ext cx="33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64" name="Line 18"/>
            <p:cNvSpPr>
              <a:spLocks noChangeShapeType="1"/>
            </p:cNvSpPr>
            <p:nvPr/>
          </p:nvSpPr>
          <p:spPr bwMode="auto">
            <a:xfrm>
              <a:off x="2080" y="2175"/>
              <a:ext cx="32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65" name="Line 19"/>
            <p:cNvSpPr>
              <a:spLocks noChangeShapeType="1"/>
            </p:cNvSpPr>
            <p:nvPr/>
          </p:nvSpPr>
          <p:spPr bwMode="auto">
            <a:xfrm>
              <a:off x="2080" y="2511"/>
              <a:ext cx="33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71700" name="Rectangle 20"/>
          <p:cNvSpPr>
            <a:spLocks noChangeArrowheads="1"/>
          </p:cNvSpPr>
          <p:nvPr/>
        </p:nvSpPr>
        <p:spPr bwMode="auto">
          <a:xfrm>
            <a:off x="600075" y="2358817"/>
            <a:ext cx="2103141" cy="8653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latin typeface="+mj-lt"/>
              </a:rPr>
              <a:t>1.  Incoming Ship/Plan</a:t>
            </a:r>
          </a:p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latin typeface="+mj-lt"/>
              </a:rPr>
              <a:t>     Schedule</a:t>
            </a:r>
          </a:p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solidFill>
                  <a:srgbClr val="0066FF"/>
                </a:solidFill>
                <a:latin typeface="+mj-lt"/>
              </a:rPr>
              <a:t>         Qty:  750</a:t>
            </a:r>
            <a:br>
              <a:rPr kumimoji="1" lang="en-US" sz="1400">
                <a:solidFill>
                  <a:srgbClr val="0066FF"/>
                </a:solidFill>
                <a:latin typeface="+mj-lt"/>
              </a:rPr>
            </a:br>
            <a:r>
              <a:rPr kumimoji="1" lang="en-US" sz="1400">
                <a:solidFill>
                  <a:srgbClr val="0066FF"/>
                </a:solidFill>
                <a:latin typeface="+mj-lt"/>
              </a:rPr>
              <a:t>        Due:  4/22</a:t>
            </a:r>
            <a:endParaRPr kumimoji="1" lang="en-US" sz="1400">
              <a:latin typeface="+mj-lt"/>
            </a:endParaRPr>
          </a:p>
        </p:txBody>
      </p:sp>
      <p:sp>
        <p:nvSpPr>
          <p:cNvPr id="71701" name="Rectangle 21"/>
          <p:cNvSpPr>
            <a:spLocks noChangeArrowheads="1"/>
          </p:cNvSpPr>
          <p:nvPr/>
        </p:nvSpPr>
        <p:spPr bwMode="auto">
          <a:xfrm>
            <a:off x="587375" y="3322429"/>
            <a:ext cx="2234587" cy="4775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latin typeface="+mj-lt"/>
              </a:rPr>
              <a:t>2.  Ship/Delivery Pattern</a:t>
            </a:r>
          </a:p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solidFill>
                  <a:srgbClr val="0066FF"/>
                </a:solidFill>
                <a:latin typeface="+mj-lt"/>
              </a:rPr>
              <a:t>        1/2 MW</a:t>
            </a:r>
            <a:endParaRPr kumimoji="1" lang="en-US" sz="1400">
              <a:latin typeface="+mj-lt"/>
            </a:endParaRPr>
          </a:p>
        </p:txBody>
      </p:sp>
      <p:sp>
        <p:nvSpPr>
          <p:cNvPr id="71702" name="Rectangle 22"/>
          <p:cNvSpPr>
            <a:spLocks noChangeArrowheads="1"/>
          </p:cNvSpPr>
          <p:nvPr/>
        </p:nvSpPr>
        <p:spPr bwMode="auto">
          <a:xfrm>
            <a:off x="587375" y="3857417"/>
            <a:ext cx="2199321" cy="4775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latin typeface="+mj-lt"/>
              </a:rPr>
              <a:t>3.  Ship-To Calendar</a:t>
            </a:r>
          </a:p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latin typeface="+mj-lt"/>
              </a:rPr>
              <a:t>         </a:t>
            </a:r>
            <a:r>
              <a:rPr kumimoji="1" lang="en-US" sz="1400">
                <a:solidFill>
                  <a:srgbClr val="0066FF"/>
                </a:solidFill>
                <a:latin typeface="+mj-lt"/>
              </a:rPr>
              <a:t>Closed 4/19 - 4/23</a:t>
            </a:r>
            <a:endParaRPr kumimoji="1" lang="en-US" sz="1400">
              <a:latin typeface="+mj-lt"/>
            </a:endParaRPr>
          </a:p>
        </p:txBody>
      </p:sp>
      <p:sp>
        <p:nvSpPr>
          <p:cNvPr id="71703" name="Rectangle 23"/>
          <p:cNvSpPr>
            <a:spLocks noChangeArrowheads="1"/>
          </p:cNvSpPr>
          <p:nvPr/>
        </p:nvSpPr>
        <p:spPr bwMode="auto">
          <a:xfrm>
            <a:off x="587375" y="4389229"/>
            <a:ext cx="2162452" cy="4775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latin typeface="+mj-lt"/>
              </a:rPr>
              <a:t>4.  Transport Lead Time</a:t>
            </a:r>
          </a:p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solidFill>
                  <a:srgbClr val="0066FF"/>
                </a:solidFill>
                <a:latin typeface="+mj-lt"/>
              </a:rPr>
              <a:t>         2 days</a:t>
            </a:r>
            <a:endParaRPr kumimoji="1" lang="en-US" sz="1400">
              <a:latin typeface="+mj-lt"/>
            </a:endParaRPr>
          </a:p>
        </p:txBody>
      </p:sp>
      <p:sp>
        <p:nvSpPr>
          <p:cNvPr id="71704" name="Rectangle 24"/>
          <p:cNvSpPr>
            <a:spLocks noChangeArrowheads="1"/>
          </p:cNvSpPr>
          <p:nvPr/>
        </p:nvSpPr>
        <p:spPr bwMode="auto">
          <a:xfrm>
            <a:off x="596900" y="4889292"/>
            <a:ext cx="1723230" cy="4775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latin typeface="+mj-lt"/>
              </a:rPr>
              <a:t>5.  Standard Pack</a:t>
            </a:r>
          </a:p>
          <a:p>
            <a:pPr algn="l" eaLnBrk="0" hangingPunct="0">
              <a:lnSpc>
                <a:spcPct val="90000"/>
              </a:lnSpc>
            </a:pPr>
            <a:r>
              <a:rPr kumimoji="1" lang="en-US" sz="1400">
                <a:latin typeface="+mj-lt"/>
              </a:rPr>
              <a:t>         </a:t>
            </a:r>
            <a:r>
              <a:rPr kumimoji="1" lang="en-US" sz="1400">
                <a:solidFill>
                  <a:srgbClr val="0066FF"/>
                </a:solidFill>
                <a:latin typeface="+mj-lt"/>
              </a:rPr>
              <a:t>500</a:t>
            </a:r>
            <a:endParaRPr kumimoji="1" lang="en-US" sz="1400">
              <a:latin typeface="+mj-lt"/>
            </a:endParaRPr>
          </a:p>
        </p:txBody>
      </p:sp>
      <p:sp>
        <p:nvSpPr>
          <p:cNvPr id="71705" name="Rectangle 25"/>
          <p:cNvSpPr>
            <a:spLocks noChangeArrowheads="1"/>
          </p:cNvSpPr>
          <p:nvPr/>
        </p:nvSpPr>
        <p:spPr bwMode="auto">
          <a:xfrm>
            <a:off x="7485063" y="2354054"/>
            <a:ext cx="474662" cy="936625"/>
          </a:xfrm>
          <a:prstGeom prst="rect">
            <a:avLst/>
          </a:prstGeom>
          <a:solidFill>
            <a:srgbClr val="CFD9D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sz="1200" b="1">
                <a:latin typeface="+mj-lt"/>
              </a:rPr>
              <a:t>750</a:t>
            </a:r>
            <a:endParaRPr lang="en-US" sz="2400">
              <a:latin typeface="+mj-lt"/>
            </a:endParaRPr>
          </a:p>
        </p:txBody>
      </p:sp>
      <p:grpSp>
        <p:nvGrpSpPr>
          <p:cNvPr id="18443" name="Group 26"/>
          <p:cNvGrpSpPr>
            <a:grpSpLocks/>
          </p:cNvGrpSpPr>
          <p:nvPr/>
        </p:nvGrpSpPr>
        <p:grpSpPr bwMode="auto">
          <a:xfrm>
            <a:off x="3222625" y="1320592"/>
            <a:ext cx="5354638" cy="769937"/>
            <a:chOff x="2078" y="933"/>
            <a:chExt cx="3373" cy="485"/>
          </a:xfrm>
        </p:grpSpPr>
        <p:sp>
          <p:nvSpPr>
            <p:cNvPr id="18458" name="Rectangle 27"/>
            <p:cNvSpPr>
              <a:spLocks noChangeArrowheads="1"/>
            </p:cNvSpPr>
            <p:nvPr/>
          </p:nvSpPr>
          <p:spPr bwMode="auto">
            <a:xfrm>
              <a:off x="3805" y="1235"/>
              <a:ext cx="1646" cy="1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0066FF"/>
                  </a:solidFill>
                  <a:latin typeface="+mj-lt"/>
                </a:rPr>
                <a:t>4/19    4/20    4/21   4/22   4/23</a:t>
              </a:r>
              <a:endParaRPr kumimoji="1" lang="en-US" sz="1300" b="1">
                <a:latin typeface="+mj-lt"/>
              </a:endParaRPr>
            </a:p>
          </p:txBody>
        </p:sp>
        <p:sp>
          <p:nvSpPr>
            <p:cNvPr id="18459" name="Rectangle 28"/>
            <p:cNvSpPr>
              <a:spLocks noChangeArrowheads="1"/>
            </p:cNvSpPr>
            <p:nvPr/>
          </p:nvSpPr>
          <p:spPr bwMode="auto">
            <a:xfrm>
              <a:off x="2345" y="933"/>
              <a:ext cx="2621" cy="2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kumimoji="1" lang="en-US" sz="2200" b="1">
                  <a:solidFill>
                    <a:schemeClr val="tx2"/>
                  </a:solidFill>
                  <a:latin typeface="+mj-lt"/>
                </a:rPr>
                <a:t>Ship Date and Quantity Logic</a:t>
              </a:r>
            </a:p>
          </p:txBody>
        </p:sp>
        <p:sp>
          <p:nvSpPr>
            <p:cNvPr id="18460" name="Rectangle 29"/>
            <p:cNvSpPr>
              <a:spLocks noChangeArrowheads="1"/>
            </p:cNvSpPr>
            <p:nvPr/>
          </p:nvSpPr>
          <p:spPr bwMode="auto">
            <a:xfrm>
              <a:off x="2078" y="1235"/>
              <a:ext cx="1646" cy="18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300" b="1">
                  <a:solidFill>
                    <a:srgbClr val="0066FF"/>
                  </a:solidFill>
                  <a:latin typeface="+mj-lt"/>
                </a:rPr>
                <a:t>4/12    4/13    4/14   4/15   4/16</a:t>
              </a:r>
              <a:endParaRPr kumimoji="1" lang="en-US" sz="1300" b="1">
                <a:latin typeface="+mj-lt"/>
              </a:endParaRPr>
            </a:p>
          </p:txBody>
        </p:sp>
      </p:grpSp>
      <p:sp>
        <p:nvSpPr>
          <p:cNvPr id="71710" name="Rectangle 30"/>
          <p:cNvSpPr>
            <a:spLocks noChangeArrowheads="1"/>
          </p:cNvSpPr>
          <p:nvPr/>
        </p:nvSpPr>
        <p:spPr bwMode="auto">
          <a:xfrm>
            <a:off x="6988175" y="3298617"/>
            <a:ext cx="481013" cy="523875"/>
          </a:xfrm>
          <a:prstGeom prst="rect">
            <a:avLst/>
          </a:prstGeom>
          <a:solidFill>
            <a:srgbClr val="CFD9D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kumimoji="1" lang="en-US" sz="1200" b="1">
                <a:solidFill>
                  <a:schemeClr val="tx2"/>
                </a:solidFill>
                <a:latin typeface="+mj-lt"/>
              </a:rPr>
              <a:t>375</a:t>
            </a:r>
          </a:p>
        </p:txBody>
      </p:sp>
      <p:sp>
        <p:nvSpPr>
          <p:cNvPr id="18445" name="Rectangle 31"/>
          <p:cNvSpPr>
            <a:spLocks noChangeArrowheads="1"/>
          </p:cNvSpPr>
          <p:nvPr/>
        </p:nvSpPr>
        <p:spPr bwMode="auto">
          <a:xfrm>
            <a:off x="6038850" y="2047667"/>
            <a:ext cx="2245809" cy="2898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300" b="1">
                <a:latin typeface="+mj-lt"/>
              </a:rPr>
              <a:t>M         T       W       Th        F</a:t>
            </a:r>
          </a:p>
        </p:txBody>
      </p:sp>
      <p:sp>
        <p:nvSpPr>
          <p:cNvPr id="18446" name="Line 32"/>
          <p:cNvSpPr>
            <a:spLocks noChangeShapeType="1"/>
          </p:cNvSpPr>
          <p:nvPr/>
        </p:nvSpPr>
        <p:spPr bwMode="auto">
          <a:xfrm>
            <a:off x="3243263" y="5476667"/>
            <a:ext cx="518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7" name="Rectangle 33"/>
          <p:cNvSpPr>
            <a:spLocks noChangeArrowheads="1"/>
          </p:cNvSpPr>
          <p:nvPr/>
        </p:nvSpPr>
        <p:spPr bwMode="auto">
          <a:xfrm>
            <a:off x="3297238" y="2047667"/>
            <a:ext cx="2245809" cy="2898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300" b="1">
                <a:latin typeface="+mj-lt"/>
              </a:rPr>
              <a:t>M         T       W       Th        F</a:t>
            </a:r>
          </a:p>
        </p:txBody>
      </p:sp>
      <p:sp>
        <p:nvSpPr>
          <p:cNvPr id="71714" name="Freeform 34"/>
          <p:cNvSpPr>
            <a:spLocks/>
          </p:cNvSpPr>
          <p:nvPr/>
        </p:nvSpPr>
        <p:spPr bwMode="auto">
          <a:xfrm>
            <a:off x="7108825" y="3062079"/>
            <a:ext cx="550863" cy="252413"/>
          </a:xfrm>
          <a:custGeom>
            <a:avLst/>
            <a:gdLst/>
            <a:ahLst/>
            <a:cxnLst>
              <a:cxn ang="0">
                <a:pos x="17" y="158"/>
              </a:cxn>
              <a:cxn ang="0">
                <a:pos x="147" y="118"/>
              </a:cxn>
              <a:cxn ang="0">
                <a:pos x="118" y="107"/>
              </a:cxn>
              <a:cxn ang="0">
                <a:pos x="124" y="101"/>
              </a:cxn>
              <a:cxn ang="0">
                <a:pos x="131" y="93"/>
              </a:cxn>
              <a:cxn ang="0">
                <a:pos x="139" y="86"/>
              </a:cxn>
              <a:cxn ang="0">
                <a:pos x="149" y="79"/>
              </a:cxn>
              <a:cxn ang="0">
                <a:pos x="161" y="72"/>
              </a:cxn>
              <a:cxn ang="0">
                <a:pos x="171" y="64"/>
              </a:cxn>
              <a:cxn ang="0">
                <a:pos x="181" y="57"/>
              </a:cxn>
              <a:cxn ang="0">
                <a:pos x="193" y="50"/>
              </a:cxn>
              <a:cxn ang="0">
                <a:pos x="207" y="43"/>
              </a:cxn>
              <a:cxn ang="0">
                <a:pos x="220" y="38"/>
              </a:cxn>
              <a:cxn ang="0">
                <a:pos x="232" y="32"/>
              </a:cxn>
              <a:cxn ang="0">
                <a:pos x="245" y="26"/>
              </a:cxn>
              <a:cxn ang="0">
                <a:pos x="258" y="22"/>
              </a:cxn>
              <a:cxn ang="0">
                <a:pos x="271" y="16"/>
              </a:cxn>
              <a:cxn ang="0">
                <a:pos x="286" y="13"/>
              </a:cxn>
              <a:cxn ang="0">
                <a:pos x="299" y="9"/>
              </a:cxn>
              <a:cxn ang="0">
                <a:pos x="313" y="5"/>
              </a:cxn>
              <a:cxn ang="0">
                <a:pos x="323" y="4"/>
              </a:cxn>
              <a:cxn ang="0">
                <a:pos x="334" y="2"/>
              </a:cxn>
              <a:cxn ang="0">
                <a:pos x="346" y="1"/>
              </a:cxn>
              <a:cxn ang="0">
                <a:pos x="336" y="0"/>
              </a:cxn>
              <a:cxn ang="0">
                <a:pos x="326" y="0"/>
              </a:cxn>
              <a:cxn ang="0">
                <a:pos x="313" y="1"/>
              </a:cxn>
              <a:cxn ang="0">
                <a:pos x="300" y="1"/>
              </a:cxn>
              <a:cxn ang="0">
                <a:pos x="284" y="1"/>
              </a:cxn>
              <a:cxn ang="0">
                <a:pos x="270" y="4"/>
              </a:cxn>
              <a:cxn ang="0">
                <a:pos x="256" y="6"/>
              </a:cxn>
              <a:cxn ang="0">
                <a:pos x="241" y="6"/>
              </a:cxn>
              <a:cxn ang="0">
                <a:pos x="227" y="8"/>
              </a:cxn>
              <a:cxn ang="0">
                <a:pos x="214" y="10"/>
              </a:cxn>
              <a:cxn ang="0">
                <a:pos x="198" y="11"/>
              </a:cxn>
              <a:cxn ang="0">
                <a:pos x="188" y="13"/>
              </a:cxn>
              <a:cxn ang="0">
                <a:pos x="172" y="16"/>
              </a:cxn>
              <a:cxn ang="0">
                <a:pos x="159" y="18"/>
              </a:cxn>
              <a:cxn ang="0">
                <a:pos x="145" y="21"/>
              </a:cxn>
              <a:cxn ang="0">
                <a:pos x="131" y="24"/>
              </a:cxn>
              <a:cxn ang="0">
                <a:pos x="120" y="28"/>
              </a:cxn>
              <a:cxn ang="0">
                <a:pos x="107" y="31"/>
              </a:cxn>
              <a:cxn ang="0">
                <a:pos x="95" y="35"/>
              </a:cxn>
              <a:cxn ang="0">
                <a:pos x="85" y="39"/>
              </a:cxn>
              <a:cxn ang="0">
                <a:pos x="71" y="46"/>
              </a:cxn>
              <a:cxn ang="0">
                <a:pos x="59" y="53"/>
              </a:cxn>
              <a:cxn ang="0">
                <a:pos x="47" y="60"/>
              </a:cxn>
              <a:cxn ang="0">
                <a:pos x="38" y="67"/>
              </a:cxn>
              <a:cxn ang="0">
                <a:pos x="31" y="77"/>
              </a:cxn>
              <a:cxn ang="0">
                <a:pos x="0" y="66"/>
              </a:cxn>
              <a:cxn ang="0">
                <a:pos x="17" y="158"/>
              </a:cxn>
            </a:cxnLst>
            <a:rect l="0" t="0" r="r" b="b"/>
            <a:pathLst>
              <a:path w="347" h="159">
                <a:moveTo>
                  <a:pt x="17" y="158"/>
                </a:moveTo>
                <a:lnTo>
                  <a:pt x="147" y="118"/>
                </a:lnTo>
                <a:lnTo>
                  <a:pt x="118" y="107"/>
                </a:lnTo>
                <a:lnTo>
                  <a:pt x="124" y="101"/>
                </a:lnTo>
                <a:lnTo>
                  <a:pt x="131" y="93"/>
                </a:lnTo>
                <a:lnTo>
                  <a:pt x="139" y="86"/>
                </a:lnTo>
                <a:lnTo>
                  <a:pt x="149" y="79"/>
                </a:lnTo>
                <a:lnTo>
                  <a:pt x="161" y="72"/>
                </a:lnTo>
                <a:lnTo>
                  <a:pt x="171" y="64"/>
                </a:lnTo>
                <a:lnTo>
                  <a:pt x="181" y="57"/>
                </a:lnTo>
                <a:lnTo>
                  <a:pt x="193" y="50"/>
                </a:lnTo>
                <a:lnTo>
                  <a:pt x="207" y="43"/>
                </a:lnTo>
                <a:lnTo>
                  <a:pt x="220" y="38"/>
                </a:lnTo>
                <a:lnTo>
                  <a:pt x="232" y="32"/>
                </a:lnTo>
                <a:lnTo>
                  <a:pt x="245" y="26"/>
                </a:lnTo>
                <a:lnTo>
                  <a:pt x="258" y="22"/>
                </a:lnTo>
                <a:lnTo>
                  <a:pt x="271" y="16"/>
                </a:lnTo>
                <a:lnTo>
                  <a:pt x="286" y="13"/>
                </a:lnTo>
                <a:lnTo>
                  <a:pt x="299" y="9"/>
                </a:lnTo>
                <a:lnTo>
                  <a:pt x="313" y="5"/>
                </a:lnTo>
                <a:lnTo>
                  <a:pt x="323" y="4"/>
                </a:lnTo>
                <a:lnTo>
                  <a:pt x="334" y="2"/>
                </a:lnTo>
                <a:lnTo>
                  <a:pt x="346" y="1"/>
                </a:lnTo>
                <a:lnTo>
                  <a:pt x="336" y="0"/>
                </a:lnTo>
                <a:lnTo>
                  <a:pt x="326" y="0"/>
                </a:lnTo>
                <a:lnTo>
                  <a:pt x="313" y="1"/>
                </a:lnTo>
                <a:lnTo>
                  <a:pt x="300" y="1"/>
                </a:lnTo>
                <a:lnTo>
                  <a:pt x="284" y="1"/>
                </a:lnTo>
                <a:lnTo>
                  <a:pt x="270" y="4"/>
                </a:lnTo>
                <a:lnTo>
                  <a:pt x="256" y="6"/>
                </a:lnTo>
                <a:lnTo>
                  <a:pt x="241" y="6"/>
                </a:lnTo>
                <a:lnTo>
                  <a:pt x="227" y="8"/>
                </a:lnTo>
                <a:lnTo>
                  <a:pt x="214" y="10"/>
                </a:lnTo>
                <a:lnTo>
                  <a:pt x="198" y="11"/>
                </a:lnTo>
                <a:lnTo>
                  <a:pt x="188" y="13"/>
                </a:lnTo>
                <a:lnTo>
                  <a:pt x="172" y="16"/>
                </a:lnTo>
                <a:lnTo>
                  <a:pt x="159" y="18"/>
                </a:lnTo>
                <a:lnTo>
                  <a:pt x="145" y="21"/>
                </a:lnTo>
                <a:lnTo>
                  <a:pt x="131" y="24"/>
                </a:lnTo>
                <a:lnTo>
                  <a:pt x="120" y="28"/>
                </a:lnTo>
                <a:lnTo>
                  <a:pt x="107" y="31"/>
                </a:lnTo>
                <a:lnTo>
                  <a:pt x="95" y="35"/>
                </a:lnTo>
                <a:lnTo>
                  <a:pt x="85" y="39"/>
                </a:lnTo>
                <a:lnTo>
                  <a:pt x="71" y="46"/>
                </a:lnTo>
                <a:lnTo>
                  <a:pt x="59" y="53"/>
                </a:lnTo>
                <a:lnTo>
                  <a:pt x="47" y="60"/>
                </a:lnTo>
                <a:lnTo>
                  <a:pt x="38" y="67"/>
                </a:lnTo>
                <a:lnTo>
                  <a:pt x="31" y="77"/>
                </a:lnTo>
                <a:lnTo>
                  <a:pt x="0" y="66"/>
                </a:lnTo>
                <a:lnTo>
                  <a:pt x="17" y="158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53882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1715" name="Rectangle 35"/>
          <p:cNvSpPr>
            <a:spLocks noChangeArrowheads="1"/>
          </p:cNvSpPr>
          <p:nvPr/>
        </p:nvSpPr>
        <p:spPr bwMode="auto">
          <a:xfrm>
            <a:off x="4227513" y="4909929"/>
            <a:ext cx="482600" cy="554038"/>
          </a:xfrm>
          <a:prstGeom prst="rect">
            <a:avLst/>
          </a:prstGeom>
          <a:solidFill>
            <a:srgbClr val="CFD9D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kumimoji="1" lang="en-US" sz="1200" b="1">
                <a:latin typeface="+mj-lt"/>
              </a:rPr>
              <a:t>1000</a:t>
            </a:r>
            <a:endParaRPr lang="en-US" sz="2400">
              <a:latin typeface="+mj-lt"/>
            </a:endParaRPr>
          </a:p>
        </p:txBody>
      </p:sp>
      <p:sp>
        <p:nvSpPr>
          <p:cNvPr id="71716" name="Freeform 36"/>
          <p:cNvSpPr>
            <a:spLocks/>
          </p:cNvSpPr>
          <p:nvPr/>
        </p:nvSpPr>
        <p:spPr bwMode="auto">
          <a:xfrm>
            <a:off x="4278313" y="4041567"/>
            <a:ext cx="865187" cy="257175"/>
          </a:xfrm>
          <a:custGeom>
            <a:avLst/>
            <a:gdLst/>
            <a:ahLst/>
            <a:cxnLst>
              <a:cxn ang="0">
                <a:pos x="62" y="271"/>
              </a:cxn>
              <a:cxn ang="0">
                <a:pos x="536" y="202"/>
              </a:cxn>
              <a:cxn ang="0">
                <a:pos x="429" y="184"/>
              </a:cxn>
              <a:cxn ang="0">
                <a:pos x="453" y="173"/>
              </a:cxn>
              <a:cxn ang="0">
                <a:pos x="478" y="159"/>
              </a:cxn>
              <a:cxn ang="0">
                <a:pos x="507" y="147"/>
              </a:cxn>
              <a:cxn ang="0">
                <a:pos x="544" y="135"/>
              </a:cxn>
              <a:cxn ang="0">
                <a:pos x="585" y="123"/>
              </a:cxn>
              <a:cxn ang="0">
                <a:pos x="622" y="111"/>
              </a:cxn>
              <a:cxn ang="0">
                <a:pos x="659" y="98"/>
              </a:cxn>
              <a:cxn ang="0">
                <a:pos x="705" y="85"/>
              </a:cxn>
              <a:cxn ang="0">
                <a:pos x="754" y="74"/>
              </a:cxn>
              <a:cxn ang="0">
                <a:pos x="804" y="64"/>
              </a:cxn>
              <a:cxn ang="0">
                <a:pos x="845" y="55"/>
              </a:cxn>
              <a:cxn ang="0">
                <a:pos x="894" y="45"/>
              </a:cxn>
              <a:cxn ang="0">
                <a:pos x="940" y="38"/>
              </a:cxn>
              <a:cxn ang="0">
                <a:pos x="989" y="28"/>
              </a:cxn>
              <a:cxn ang="0">
                <a:pos x="1043" y="22"/>
              </a:cxn>
              <a:cxn ang="0">
                <a:pos x="1088" y="15"/>
              </a:cxn>
              <a:cxn ang="0">
                <a:pos x="1141" y="9"/>
              </a:cxn>
              <a:cxn ang="0">
                <a:pos x="1179" y="7"/>
              </a:cxn>
              <a:cxn ang="0">
                <a:pos x="1216" y="4"/>
              </a:cxn>
              <a:cxn ang="0">
                <a:pos x="1261" y="1"/>
              </a:cxn>
              <a:cxn ang="0">
                <a:pos x="1224" y="0"/>
              </a:cxn>
              <a:cxn ang="0">
                <a:pos x="1187" y="0"/>
              </a:cxn>
              <a:cxn ang="0">
                <a:pos x="1141" y="1"/>
              </a:cxn>
              <a:cxn ang="0">
                <a:pos x="1092" y="2"/>
              </a:cxn>
              <a:cxn ang="0">
                <a:pos x="1034" y="1"/>
              </a:cxn>
              <a:cxn ang="0">
                <a:pos x="985" y="6"/>
              </a:cxn>
              <a:cxn ang="0">
                <a:pos x="931" y="10"/>
              </a:cxn>
              <a:cxn ang="0">
                <a:pos x="878" y="10"/>
              </a:cxn>
              <a:cxn ang="0">
                <a:pos x="828" y="13"/>
              </a:cxn>
              <a:cxn ang="0">
                <a:pos x="779" y="17"/>
              </a:cxn>
              <a:cxn ang="0">
                <a:pos x="721" y="18"/>
              </a:cxn>
              <a:cxn ang="0">
                <a:pos x="684" y="22"/>
              </a:cxn>
              <a:cxn ang="0">
                <a:pos x="626" y="27"/>
              </a:cxn>
              <a:cxn ang="0">
                <a:pos x="581" y="32"/>
              </a:cxn>
              <a:cxn ang="0">
                <a:pos x="527" y="36"/>
              </a:cxn>
              <a:cxn ang="0">
                <a:pos x="478" y="41"/>
              </a:cxn>
              <a:cxn ang="0">
                <a:pos x="437" y="47"/>
              </a:cxn>
              <a:cxn ang="0">
                <a:pos x="391" y="53"/>
              </a:cxn>
              <a:cxn ang="0">
                <a:pos x="346" y="60"/>
              </a:cxn>
              <a:cxn ang="0">
                <a:pos x="309" y="67"/>
              </a:cxn>
              <a:cxn ang="0">
                <a:pos x="260" y="79"/>
              </a:cxn>
              <a:cxn ang="0">
                <a:pos x="214" y="91"/>
              </a:cxn>
              <a:cxn ang="0">
                <a:pos x="173" y="103"/>
              </a:cxn>
              <a:cxn ang="0">
                <a:pos x="140" y="115"/>
              </a:cxn>
              <a:cxn ang="0">
                <a:pos x="111" y="132"/>
              </a:cxn>
              <a:cxn ang="0">
                <a:pos x="0" y="113"/>
              </a:cxn>
              <a:cxn ang="0">
                <a:pos x="62" y="271"/>
              </a:cxn>
            </a:cxnLst>
            <a:rect l="0" t="0" r="r" b="b"/>
            <a:pathLst>
              <a:path w="1262" h="272">
                <a:moveTo>
                  <a:pt x="62" y="271"/>
                </a:moveTo>
                <a:lnTo>
                  <a:pt x="536" y="202"/>
                </a:lnTo>
                <a:lnTo>
                  <a:pt x="429" y="184"/>
                </a:lnTo>
                <a:lnTo>
                  <a:pt x="453" y="173"/>
                </a:lnTo>
                <a:lnTo>
                  <a:pt x="478" y="159"/>
                </a:lnTo>
                <a:lnTo>
                  <a:pt x="507" y="147"/>
                </a:lnTo>
                <a:lnTo>
                  <a:pt x="544" y="135"/>
                </a:lnTo>
                <a:lnTo>
                  <a:pt x="585" y="123"/>
                </a:lnTo>
                <a:lnTo>
                  <a:pt x="622" y="111"/>
                </a:lnTo>
                <a:lnTo>
                  <a:pt x="659" y="98"/>
                </a:lnTo>
                <a:lnTo>
                  <a:pt x="705" y="85"/>
                </a:lnTo>
                <a:lnTo>
                  <a:pt x="754" y="74"/>
                </a:lnTo>
                <a:lnTo>
                  <a:pt x="804" y="64"/>
                </a:lnTo>
                <a:lnTo>
                  <a:pt x="845" y="55"/>
                </a:lnTo>
                <a:lnTo>
                  <a:pt x="894" y="45"/>
                </a:lnTo>
                <a:lnTo>
                  <a:pt x="940" y="38"/>
                </a:lnTo>
                <a:lnTo>
                  <a:pt x="989" y="28"/>
                </a:lnTo>
                <a:lnTo>
                  <a:pt x="1043" y="22"/>
                </a:lnTo>
                <a:lnTo>
                  <a:pt x="1088" y="15"/>
                </a:lnTo>
                <a:lnTo>
                  <a:pt x="1141" y="9"/>
                </a:lnTo>
                <a:lnTo>
                  <a:pt x="1179" y="7"/>
                </a:lnTo>
                <a:lnTo>
                  <a:pt x="1216" y="4"/>
                </a:lnTo>
                <a:lnTo>
                  <a:pt x="1261" y="1"/>
                </a:lnTo>
                <a:lnTo>
                  <a:pt x="1224" y="0"/>
                </a:lnTo>
                <a:lnTo>
                  <a:pt x="1187" y="0"/>
                </a:lnTo>
                <a:lnTo>
                  <a:pt x="1141" y="1"/>
                </a:lnTo>
                <a:lnTo>
                  <a:pt x="1092" y="2"/>
                </a:lnTo>
                <a:lnTo>
                  <a:pt x="1034" y="1"/>
                </a:lnTo>
                <a:lnTo>
                  <a:pt x="985" y="6"/>
                </a:lnTo>
                <a:lnTo>
                  <a:pt x="931" y="10"/>
                </a:lnTo>
                <a:lnTo>
                  <a:pt x="878" y="10"/>
                </a:lnTo>
                <a:lnTo>
                  <a:pt x="828" y="13"/>
                </a:lnTo>
                <a:lnTo>
                  <a:pt x="779" y="17"/>
                </a:lnTo>
                <a:lnTo>
                  <a:pt x="721" y="18"/>
                </a:lnTo>
                <a:lnTo>
                  <a:pt x="684" y="22"/>
                </a:lnTo>
                <a:lnTo>
                  <a:pt x="626" y="27"/>
                </a:lnTo>
                <a:lnTo>
                  <a:pt x="581" y="32"/>
                </a:lnTo>
                <a:lnTo>
                  <a:pt x="527" y="36"/>
                </a:lnTo>
                <a:lnTo>
                  <a:pt x="478" y="41"/>
                </a:lnTo>
                <a:lnTo>
                  <a:pt x="437" y="47"/>
                </a:lnTo>
                <a:lnTo>
                  <a:pt x="391" y="53"/>
                </a:lnTo>
                <a:lnTo>
                  <a:pt x="346" y="60"/>
                </a:lnTo>
                <a:lnTo>
                  <a:pt x="309" y="67"/>
                </a:lnTo>
                <a:lnTo>
                  <a:pt x="260" y="79"/>
                </a:lnTo>
                <a:lnTo>
                  <a:pt x="214" y="91"/>
                </a:lnTo>
                <a:lnTo>
                  <a:pt x="173" y="103"/>
                </a:lnTo>
                <a:lnTo>
                  <a:pt x="140" y="115"/>
                </a:lnTo>
                <a:lnTo>
                  <a:pt x="111" y="132"/>
                </a:lnTo>
                <a:lnTo>
                  <a:pt x="0" y="113"/>
                </a:lnTo>
                <a:lnTo>
                  <a:pt x="62" y="271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53882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1717" name="Rectangle 37"/>
          <p:cNvSpPr>
            <a:spLocks noChangeArrowheads="1"/>
          </p:cNvSpPr>
          <p:nvPr/>
        </p:nvSpPr>
        <p:spPr bwMode="auto">
          <a:xfrm>
            <a:off x="5988050" y="3298617"/>
            <a:ext cx="476250" cy="517525"/>
          </a:xfrm>
          <a:prstGeom prst="rect">
            <a:avLst/>
          </a:prstGeom>
          <a:solidFill>
            <a:srgbClr val="CFD9D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kumimoji="1" lang="en-US" sz="1200" b="1">
                <a:solidFill>
                  <a:schemeClr val="tx2"/>
                </a:solidFill>
                <a:latin typeface="+mj-lt"/>
              </a:rPr>
              <a:t>375</a:t>
            </a:r>
          </a:p>
        </p:txBody>
      </p:sp>
      <p:sp>
        <p:nvSpPr>
          <p:cNvPr id="71718" name="Freeform 38"/>
          <p:cNvSpPr>
            <a:spLocks/>
          </p:cNvSpPr>
          <p:nvPr/>
        </p:nvSpPr>
        <p:spPr bwMode="auto">
          <a:xfrm>
            <a:off x="6372225" y="3443079"/>
            <a:ext cx="550863" cy="252413"/>
          </a:xfrm>
          <a:custGeom>
            <a:avLst/>
            <a:gdLst/>
            <a:ahLst/>
            <a:cxnLst>
              <a:cxn ang="0">
                <a:pos x="17" y="158"/>
              </a:cxn>
              <a:cxn ang="0">
                <a:pos x="147" y="118"/>
              </a:cxn>
              <a:cxn ang="0">
                <a:pos x="118" y="107"/>
              </a:cxn>
              <a:cxn ang="0">
                <a:pos x="124" y="101"/>
              </a:cxn>
              <a:cxn ang="0">
                <a:pos x="131" y="93"/>
              </a:cxn>
              <a:cxn ang="0">
                <a:pos x="139" y="86"/>
              </a:cxn>
              <a:cxn ang="0">
                <a:pos x="149" y="79"/>
              </a:cxn>
              <a:cxn ang="0">
                <a:pos x="161" y="72"/>
              </a:cxn>
              <a:cxn ang="0">
                <a:pos x="171" y="64"/>
              </a:cxn>
              <a:cxn ang="0">
                <a:pos x="181" y="57"/>
              </a:cxn>
              <a:cxn ang="0">
                <a:pos x="193" y="50"/>
              </a:cxn>
              <a:cxn ang="0">
                <a:pos x="207" y="43"/>
              </a:cxn>
              <a:cxn ang="0">
                <a:pos x="220" y="38"/>
              </a:cxn>
              <a:cxn ang="0">
                <a:pos x="232" y="32"/>
              </a:cxn>
              <a:cxn ang="0">
                <a:pos x="245" y="26"/>
              </a:cxn>
              <a:cxn ang="0">
                <a:pos x="258" y="22"/>
              </a:cxn>
              <a:cxn ang="0">
                <a:pos x="271" y="16"/>
              </a:cxn>
              <a:cxn ang="0">
                <a:pos x="286" y="13"/>
              </a:cxn>
              <a:cxn ang="0">
                <a:pos x="299" y="9"/>
              </a:cxn>
              <a:cxn ang="0">
                <a:pos x="313" y="5"/>
              </a:cxn>
              <a:cxn ang="0">
                <a:pos x="323" y="4"/>
              </a:cxn>
              <a:cxn ang="0">
                <a:pos x="334" y="2"/>
              </a:cxn>
              <a:cxn ang="0">
                <a:pos x="346" y="1"/>
              </a:cxn>
              <a:cxn ang="0">
                <a:pos x="336" y="0"/>
              </a:cxn>
              <a:cxn ang="0">
                <a:pos x="326" y="0"/>
              </a:cxn>
              <a:cxn ang="0">
                <a:pos x="313" y="1"/>
              </a:cxn>
              <a:cxn ang="0">
                <a:pos x="300" y="1"/>
              </a:cxn>
              <a:cxn ang="0">
                <a:pos x="284" y="1"/>
              </a:cxn>
              <a:cxn ang="0">
                <a:pos x="270" y="4"/>
              </a:cxn>
              <a:cxn ang="0">
                <a:pos x="256" y="6"/>
              </a:cxn>
              <a:cxn ang="0">
                <a:pos x="241" y="6"/>
              </a:cxn>
              <a:cxn ang="0">
                <a:pos x="227" y="8"/>
              </a:cxn>
              <a:cxn ang="0">
                <a:pos x="214" y="10"/>
              </a:cxn>
              <a:cxn ang="0">
                <a:pos x="198" y="11"/>
              </a:cxn>
              <a:cxn ang="0">
                <a:pos x="188" y="13"/>
              </a:cxn>
              <a:cxn ang="0">
                <a:pos x="172" y="16"/>
              </a:cxn>
              <a:cxn ang="0">
                <a:pos x="159" y="18"/>
              </a:cxn>
              <a:cxn ang="0">
                <a:pos x="145" y="21"/>
              </a:cxn>
              <a:cxn ang="0">
                <a:pos x="131" y="24"/>
              </a:cxn>
              <a:cxn ang="0">
                <a:pos x="120" y="28"/>
              </a:cxn>
              <a:cxn ang="0">
                <a:pos x="107" y="31"/>
              </a:cxn>
              <a:cxn ang="0">
                <a:pos x="95" y="35"/>
              </a:cxn>
              <a:cxn ang="0">
                <a:pos x="85" y="39"/>
              </a:cxn>
              <a:cxn ang="0">
                <a:pos x="71" y="46"/>
              </a:cxn>
              <a:cxn ang="0">
                <a:pos x="59" y="53"/>
              </a:cxn>
              <a:cxn ang="0">
                <a:pos x="47" y="60"/>
              </a:cxn>
              <a:cxn ang="0">
                <a:pos x="38" y="67"/>
              </a:cxn>
              <a:cxn ang="0">
                <a:pos x="31" y="77"/>
              </a:cxn>
              <a:cxn ang="0">
                <a:pos x="0" y="66"/>
              </a:cxn>
              <a:cxn ang="0">
                <a:pos x="17" y="158"/>
              </a:cxn>
            </a:cxnLst>
            <a:rect l="0" t="0" r="r" b="b"/>
            <a:pathLst>
              <a:path w="347" h="159">
                <a:moveTo>
                  <a:pt x="17" y="158"/>
                </a:moveTo>
                <a:lnTo>
                  <a:pt x="147" y="118"/>
                </a:lnTo>
                <a:lnTo>
                  <a:pt x="118" y="107"/>
                </a:lnTo>
                <a:lnTo>
                  <a:pt x="124" y="101"/>
                </a:lnTo>
                <a:lnTo>
                  <a:pt x="131" y="93"/>
                </a:lnTo>
                <a:lnTo>
                  <a:pt x="139" y="86"/>
                </a:lnTo>
                <a:lnTo>
                  <a:pt x="149" y="79"/>
                </a:lnTo>
                <a:lnTo>
                  <a:pt x="161" y="72"/>
                </a:lnTo>
                <a:lnTo>
                  <a:pt x="171" y="64"/>
                </a:lnTo>
                <a:lnTo>
                  <a:pt x="181" y="57"/>
                </a:lnTo>
                <a:lnTo>
                  <a:pt x="193" y="50"/>
                </a:lnTo>
                <a:lnTo>
                  <a:pt x="207" y="43"/>
                </a:lnTo>
                <a:lnTo>
                  <a:pt x="220" y="38"/>
                </a:lnTo>
                <a:lnTo>
                  <a:pt x="232" y="32"/>
                </a:lnTo>
                <a:lnTo>
                  <a:pt x="245" y="26"/>
                </a:lnTo>
                <a:lnTo>
                  <a:pt x="258" y="22"/>
                </a:lnTo>
                <a:lnTo>
                  <a:pt x="271" y="16"/>
                </a:lnTo>
                <a:lnTo>
                  <a:pt x="286" y="13"/>
                </a:lnTo>
                <a:lnTo>
                  <a:pt x="299" y="9"/>
                </a:lnTo>
                <a:lnTo>
                  <a:pt x="313" y="5"/>
                </a:lnTo>
                <a:lnTo>
                  <a:pt x="323" y="4"/>
                </a:lnTo>
                <a:lnTo>
                  <a:pt x="334" y="2"/>
                </a:lnTo>
                <a:lnTo>
                  <a:pt x="346" y="1"/>
                </a:lnTo>
                <a:lnTo>
                  <a:pt x="336" y="0"/>
                </a:lnTo>
                <a:lnTo>
                  <a:pt x="326" y="0"/>
                </a:lnTo>
                <a:lnTo>
                  <a:pt x="313" y="1"/>
                </a:lnTo>
                <a:lnTo>
                  <a:pt x="300" y="1"/>
                </a:lnTo>
                <a:lnTo>
                  <a:pt x="284" y="1"/>
                </a:lnTo>
                <a:lnTo>
                  <a:pt x="270" y="4"/>
                </a:lnTo>
                <a:lnTo>
                  <a:pt x="256" y="6"/>
                </a:lnTo>
                <a:lnTo>
                  <a:pt x="241" y="6"/>
                </a:lnTo>
                <a:lnTo>
                  <a:pt x="227" y="8"/>
                </a:lnTo>
                <a:lnTo>
                  <a:pt x="214" y="10"/>
                </a:lnTo>
                <a:lnTo>
                  <a:pt x="198" y="11"/>
                </a:lnTo>
                <a:lnTo>
                  <a:pt x="188" y="13"/>
                </a:lnTo>
                <a:lnTo>
                  <a:pt x="172" y="16"/>
                </a:lnTo>
                <a:lnTo>
                  <a:pt x="159" y="18"/>
                </a:lnTo>
                <a:lnTo>
                  <a:pt x="145" y="21"/>
                </a:lnTo>
                <a:lnTo>
                  <a:pt x="131" y="24"/>
                </a:lnTo>
                <a:lnTo>
                  <a:pt x="120" y="28"/>
                </a:lnTo>
                <a:lnTo>
                  <a:pt x="107" y="31"/>
                </a:lnTo>
                <a:lnTo>
                  <a:pt x="95" y="35"/>
                </a:lnTo>
                <a:lnTo>
                  <a:pt x="85" y="39"/>
                </a:lnTo>
                <a:lnTo>
                  <a:pt x="71" y="46"/>
                </a:lnTo>
                <a:lnTo>
                  <a:pt x="59" y="53"/>
                </a:lnTo>
                <a:lnTo>
                  <a:pt x="47" y="60"/>
                </a:lnTo>
                <a:lnTo>
                  <a:pt x="38" y="67"/>
                </a:lnTo>
                <a:lnTo>
                  <a:pt x="31" y="77"/>
                </a:lnTo>
                <a:lnTo>
                  <a:pt x="0" y="66"/>
                </a:lnTo>
                <a:lnTo>
                  <a:pt x="17" y="158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53882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1719" name="Rectangle 39"/>
          <p:cNvSpPr>
            <a:spLocks noChangeArrowheads="1"/>
          </p:cNvSpPr>
          <p:nvPr/>
        </p:nvSpPr>
        <p:spPr bwMode="auto">
          <a:xfrm>
            <a:off x="5226050" y="3833604"/>
            <a:ext cx="484188" cy="525463"/>
          </a:xfrm>
          <a:prstGeom prst="rect">
            <a:avLst/>
          </a:prstGeom>
          <a:solidFill>
            <a:srgbClr val="CFD9D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kumimoji="1" lang="en-US" sz="1200" b="1">
                <a:solidFill>
                  <a:schemeClr val="tx2"/>
                </a:solidFill>
                <a:latin typeface="+mj-lt"/>
              </a:rPr>
              <a:t>375/</a:t>
            </a:r>
          </a:p>
          <a:p>
            <a:pPr eaLnBrk="0" hangingPunct="0"/>
            <a:r>
              <a:rPr kumimoji="1" lang="en-US" sz="1200" b="1">
                <a:solidFill>
                  <a:schemeClr val="tx2"/>
                </a:solidFill>
                <a:latin typeface="+mj-lt"/>
              </a:rPr>
              <a:t>375</a:t>
            </a:r>
          </a:p>
        </p:txBody>
      </p:sp>
      <p:sp>
        <p:nvSpPr>
          <p:cNvPr id="71720" name="Rectangle 40"/>
          <p:cNvSpPr>
            <a:spLocks noChangeArrowheads="1"/>
          </p:cNvSpPr>
          <p:nvPr/>
        </p:nvSpPr>
        <p:spPr bwMode="auto">
          <a:xfrm>
            <a:off x="4227513" y="4374942"/>
            <a:ext cx="484187" cy="520700"/>
          </a:xfrm>
          <a:prstGeom prst="rect">
            <a:avLst/>
          </a:prstGeom>
          <a:solidFill>
            <a:srgbClr val="CFD9D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kumimoji="1" lang="en-US" sz="1200" b="1">
                <a:solidFill>
                  <a:schemeClr val="tx2"/>
                </a:solidFill>
                <a:latin typeface="+mj-lt"/>
              </a:rPr>
              <a:t>375/</a:t>
            </a:r>
          </a:p>
          <a:p>
            <a:pPr eaLnBrk="0" hangingPunct="0"/>
            <a:r>
              <a:rPr kumimoji="1" lang="en-US" sz="1200" b="1">
                <a:solidFill>
                  <a:schemeClr val="tx2"/>
                </a:solidFill>
                <a:latin typeface="+mj-lt"/>
              </a:rPr>
              <a:t>375</a:t>
            </a:r>
          </a:p>
        </p:txBody>
      </p:sp>
      <p:sp>
        <p:nvSpPr>
          <p:cNvPr id="71721" name="AutoShape 41"/>
          <p:cNvSpPr>
            <a:spLocks noChangeArrowheads="1"/>
          </p:cNvSpPr>
          <p:nvPr/>
        </p:nvSpPr>
        <p:spPr bwMode="auto">
          <a:xfrm rot="16200000" flipH="1">
            <a:off x="4319588" y="4795629"/>
            <a:ext cx="215900" cy="263525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56" name="Rectangle 42"/>
          <p:cNvSpPr>
            <a:spLocks noChangeArrowheads="1"/>
          </p:cNvSpPr>
          <p:nvPr/>
        </p:nvSpPr>
        <p:spPr bwMode="auto">
          <a:xfrm>
            <a:off x="5719763" y="2338179"/>
            <a:ext cx="260350" cy="3136900"/>
          </a:xfrm>
          <a:prstGeom prst="rect">
            <a:avLst/>
          </a:prstGeom>
          <a:solidFill>
            <a:srgbClr val="CFD9D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>
              <a:latin typeface="+mj-lt"/>
            </a:endParaRPr>
          </a:p>
        </p:txBody>
      </p:sp>
      <p:sp>
        <p:nvSpPr>
          <p:cNvPr id="71723" name="Freeform 43"/>
          <p:cNvSpPr>
            <a:spLocks/>
          </p:cNvSpPr>
          <p:nvPr/>
        </p:nvSpPr>
        <p:spPr bwMode="auto">
          <a:xfrm>
            <a:off x="5367338" y="3541504"/>
            <a:ext cx="550862" cy="252413"/>
          </a:xfrm>
          <a:custGeom>
            <a:avLst/>
            <a:gdLst/>
            <a:ahLst/>
            <a:cxnLst>
              <a:cxn ang="0">
                <a:pos x="17" y="158"/>
              </a:cxn>
              <a:cxn ang="0">
                <a:pos x="147" y="118"/>
              </a:cxn>
              <a:cxn ang="0">
                <a:pos x="118" y="107"/>
              </a:cxn>
              <a:cxn ang="0">
                <a:pos x="124" y="101"/>
              </a:cxn>
              <a:cxn ang="0">
                <a:pos x="131" y="93"/>
              </a:cxn>
              <a:cxn ang="0">
                <a:pos x="139" y="86"/>
              </a:cxn>
              <a:cxn ang="0">
                <a:pos x="149" y="79"/>
              </a:cxn>
              <a:cxn ang="0">
                <a:pos x="161" y="72"/>
              </a:cxn>
              <a:cxn ang="0">
                <a:pos x="171" y="64"/>
              </a:cxn>
              <a:cxn ang="0">
                <a:pos x="181" y="57"/>
              </a:cxn>
              <a:cxn ang="0">
                <a:pos x="193" y="50"/>
              </a:cxn>
              <a:cxn ang="0">
                <a:pos x="207" y="43"/>
              </a:cxn>
              <a:cxn ang="0">
                <a:pos x="220" y="38"/>
              </a:cxn>
              <a:cxn ang="0">
                <a:pos x="232" y="32"/>
              </a:cxn>
              <a:cxn ang="0">
                <a:pos x="245" y="26"/>
              </a:cxn>
              <a:cxn ang="0">
                <a:pos x="258" y="22"/>
              </a:cxn>
              <a:cxn ang="0">
                <a:pos x="271" y="16"/>
              </a:cxn>
              <a:cxn ang="0">
                <a:pos x="286" y="13"/>
              </a:cxn>
              <a:cxn ang="0">
                <a:pos x="299" y="9"/>
              </a:cxn>
              <a:cxn ang="0">
                <a:pos x="313" y="5"/>
              </a:cxn>
              <a:cxn ang="0">
                <a:pos x="323" y="4"/>
              </a:cxn>
              <a:cxn ang="0">
                <a:pos x="334" y="2"/>
              </a:cxn>
              <a:cxn ang="0">
                <a:pos x="346" y="1"/>
              </a:cxn>
              <a:cxn ang="0">
                <a:pos x="336" y="0"/>
              </a:cxn>
              <a:cxn ang="0">
                <a:pos x="326" y="0"/>
              </a:cxn>
              <a:cxn ang="0">
                <a:pos x="313" y="1"/>
              </a:cxn>
              <a:cxn ang="0">
                <a:pos x="300" y="1"/>
              </a:cxn>
              <a:cxn ang="0">
                <a:pos x="284" y="1"/>
              </a:cxn>
              <a:cxn ang="0">
                <a:pos x="270" y="4"/>
              </a:cxn>
              <a:cxn ang="0">
                <a:pos x="256" y="6"/>
              </a:cxn>
              <a:cxn ang="0">
                <a:pos x="241" y="6"/>
              </a:cxn>
              <a:cxn ang="0">
                <a:pos x="227" y="8"/>
              </a:cxn>
              <a:cxn ang="0">
                <a:pos x="214" y="10"/>
              </a:cxn>
              <a:cxn ang="0">
                <a:pos x="198" y="11"/>
              </a:cxn>
              <a:cxn ang="0">
                <a:pos x="188" y="13"/>
              </a:cxn>
              <a:cxn ang="0">
                <a:pos x="172" y="16"/>
              </a:cxn>
              <a:cxn ang="0">
                <a:pos x="159" y="18"/>
              </a:cxn>
              <a:cxn ang="0">
                <a:pos x="145" y="21"/>
              </a:cxn>
              <a:cxn ang="0">
                <a:pos x="131" y="24"/>
              </a:cxn>
              <a:cxn ang="0">
                <a:pos x="120" y="28"/>
              </a:cxn>
              <a:cxn ang="0">
                <a:pos x="107" y="31"/>
              </a:cxn>
              <a:cxn ang="0">
                <a:pos x="95" y="35"/>
              </a:cxn>
              <a:cxn ang="0">
                <a:pos x="85" y="39"/>
              </a:cxn>
              <a:cxn ang="0">
                <a:pos x="71" y="46"/>
              </a:cxn>
              <a:cxn ang="0">
                <a:pos x="59" y="53"/>
              </a:cxn>
              <a:cxn ang="0">
                <a:pos x="47" y="60"/>
              </a:cxn>
              <a:cxn ang="0">
                <a:pos x="38" y="67"/>
              </a:cxn>
              <a:cxn ang="0">
                <a:pos x="31" y="77"/>
              </a:cxn>
              <a:cxn ang="0">
                <a:pos x="0" y="66"/>
              </a:cxn>
              <a:cxn ang="0">
                <a:pos x="17" y="158"/>
              </a:cxn>
            </a:cxnLst>
            <a:rect l="0" t="0" r="r" b="b"/>
            <a:pathLst>
              <a:path w="347" h="159">
                <a:moveTo>
                  <a:pt x="17" y="158"/>
                </a:moveTo>
                <a:lnTo>
                  <a:pt x="147" y="118"/>
                </a:lnTo>
                <a:lnTo>
                  <a:pt x="118" y="107"/>
                </a:lnTo>
                <a:lnTo>
                  <a:pt x="124" y="101"/>
                </a:lnTo>
                <a:lnTo>
                  <a:pt x="131" y="93"/>
                </a:lnTo>
                <a:lnTo>
                  <a:pt x="139" y="86"/>
                </a:lnTo>
                <a:lnTo>
                  <a:pt x="149" y="79"/>
                </a:lnTo>
                <a:lnTo>
                  <a:pt x="161" y="72"/>
                </a:lnTo>
                <a:lnTo>
                  <a:pt x="171" y="64"/>
                </a:lnTo>
                <a:lnTo>
                  <a:pt x="181" y="57"/>
                </a:lnTo>
                <a:lnTo>
                  <a:pt x="193" y="50"/>
                </a:lnTo>
                <a:lnTo>
                  <a:pt x="207" y="43"/>
                </a:lnTo>
                <a:lnTo>
                  <a:pt x="220" y="38"/>
                </a:lnTo>
                <a:lnTo>
                  <a:pt x="232" y="32"/>
                </a:lnTo>
                <a:lnTo>
                  <a:pt x="245" y="26"/>
                </a:lnTo>
                <a:lnTo>
                  <a:pt x="258" y="22"/>
                </a:lnTo>
                <a:lnTo>
                  <a:pt x="271" y="16"/>
                </a:lnTo>
                <a:lnTo>
                  <a:pt x="286" y="13"/>
                </a:lnTo>
                <a:lnTo>
                  <a:pt x="299" y="9"/>
                </a:lnTo>
                <a:lnTo>
                  <a:pt x="313" y="5"/>
                </a:lnTo>
                <a:lnTo>
                  <a:pt x="323" y="4"/>
                </a:lnTo>
                <a:lnTo>
                  <a:pt x="334" y="2"/>
                </a:lnTo>
                <a:lnTo>
                  <a:pt x="346" y="1"/>
                </a:lnTo>
                <a:lnTo>
                  <a:pt x="336" y="0"/>
                </a:lnTo>
                <a:lnTo>
                  <a:pt x="326" y="0"/>
                </a:lnTo>
                <a:lnTo>
                  <a:pt x="313" y="1"/>
                </a:lnTo>
                <a:lnTo>
                  <a:pt x="300" y="1"/>
                </a:lnTo>
                <a:lnTo>
                  <a:pt x="284" y="1"/>
                </a:lnTo>
                <a:lnTo>
                  <a:pt x="270" y="4"/>
                </a:lnTo>
                <a:lnTo>
                  <a:pt x="256" y="6"/>
                </a:lnTo>
                <a:lnTo>
                  <a:pt x="241" y="6"/>
                </a:lnTo>
                <a:lnTo>
                  <a:pt x="227" y="8"/>
                </a:lnTo>
                <a:lnTo>
                  <a:pt x="214" y="10"/>
                </a:lnTo>
                <a:lnTo>
                  <a:pt x="198" y="11"/>
                </a:lnTo>
                <a:lnTo>
                  <a:pt x="188" y="13"/>
                </a:lnTo>
                <a:lnTo>
                  <a:pt x="172" y="16"/>
                </a:lnTo>
                <a:lnTo>
                  <a:pt x="159" y="18"/>
                </a:lnTo>
                <a:lnTo>
                  <a:pt x="145" y="21"/>
                </a:lnTo>
                <a:lnTo>
                  <a:pt x="131" y="24"/>
                </a:lnTo>
                <a:lnTo>
                  <a:pt x="120" y="28"/>
                </a:lnTo>
                <a:lnTo>
                  <a:pt x="107" y="31"/>
                </a:lnTo>
                <a:lnTo>
                  <a:pt x="95" y="35"/>
                </a:lnTo>
                <a:lnTo>
                  <a:pt x="85" y="39"/>
                </a:lnTo>
                <a:lnTo>
                  <a:pt x="71" y="46"/>
                </a:lnTo>
                <a:lnTo>
                  <a:pt x="59" y="53"/>
                </a:lnTo>
                <a:lnTo>
                  <a:pt x="47" y="60"/>
                </a:lnTo>
                <a:lnTo>
                  <a:pt x="38" y="67"/>
                </a:lnTo>
                <a:lnTo>
                  <a:pt x="31" y="77"/>
                </a:lnTo>
                <a:lnTo>
                  <a:pt x="0" y="66"/>
                </a:lnTo>
                <a:lnTo>
                  <a:pt x="17" y="158"/>
                </a:lnTo>
              </a:path>
            </a:pathLst>
          </a:custGeom>
          <a:solidFill>
            <a:srgbClr val="FF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53882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1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1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1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0" grpId="0" autoUpdateAnimBg="0"/>
      <p:bldP spid="71701" grpId="0" autoUpdateAnimBg="0"/>
      <p:bldP spid="71702" grpId="0" autoUpdateAnimBg="0"/>
      <p:bldP spid="71703" grpId="0" autoUpdateAnimBg="0"/>
      <p:bldP spid="71704" grpId="0" autoUpdateAnimBg="0"/>
      <p:bldP spid="71705" grpId="0" animBg="1" autoUpdateAnimBg="0"/>
      <p:bldP spid="71710" grpId="0" animBg="1" autoUpdateAnimBg="0"/>
      <p:bldP spid="71714" grpId="0" animBg="1"/>
      <p:bldP spid="71715" grpId="0" animBg="1" autoUpdateAnimBg="0"/>
      <p:bldP spid="71716" grpId="0" animBg="1"/>
      <p:bldP spid="71717" grpId="0" animBg="1" autoUpdateAnimBg="0"/>
      <p:bldP spid="71718" grpId="0" animBg="1"/>
      <p:bldP spid="71719" grpId="0" animBg="1" autoUpdateAnimBg="0"/>
      <p:bldP spid="71720" grpId="0" animBg="1" autoUpdateAnimBg="0"/>
      <p:bldP spid="71721" grpId="0" animBg="1"/>
      <p:bldP spid="717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CS-PR-170</a:t>
            </a:r>
          </a:p>
        </p:txBody>
      </p:sp>
      <p:pic>
        <p:nvPicPr>
          <p:cNvPr id="1946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215072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Selective Required Ship Schedule Update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CS-PR-180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461" y="1045413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4459776" y="3171512"/>
            <a:ext cx="2189233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Set to No to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preview changes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539061" y="4158500"/>
            <a:ext cx="165100" cy="147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0488" name="AutoShape 8"/>
          <p:cNvCxnSpPr>
            <a:cxnSpLocks noChangeShapeType="1"/>
            <a:stCxn id="80902" idx="1"/>
            <a:endCxn id="20487" idx="3"/>
          </p:cNvCxnSpPr>
          <p:nvPr/>
        </p:nvCxnSpPr>
        <p:spPr bwMode="auto">
          <a:xfrm rot="10800000" flipV="1">
            <a:off x="3704162" y="3529057"/>
            <a:ext cx="755615" cy="70326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Required Ship Schedule Maintenance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CS-PR-190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461" y="1011029"/>
            <a:ext cx="78374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6" name="AutoShape 6"/>
          <p:cNvSpPr>
            <a:spLocks noChangeArrowheads="1"/>
          </p:cNvSpPr>
          <p:nvPr/>
        </p:nvSpPr>
        <p:spPr bwMode="auto">
          <a:xfrm>
            <a:off x="4247086" y="3233886"/>
            <a:ext cx="4419372" cy="13280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>
            <a:spAutoFit/>
          </a:bodyPr>
          <a:lstStyle/>
          <a:p>
            <a:pPr algn="l" eaLnBrk="0" hangingPunct="0">
              <a:defRPr/>
            </a:pPr>
            <a:r>
              <a:rPr kumimoji="1" lang="en-US" sz="1800">
                <a:latin typeface="+mj-lt"/>
              </a:rPr>
              <a:t>To call up active RSS:</a:t>
            </a:r>
          </a:p>
          <a:p>
            <a:pPr algn="l" eaLnBrk="0" hangingPunct="0">
              <a:defRPr/>
            </a:pPr>
            <a:r>
              <a:rPr kumimoji="1" lang="en-US" sz="1800">
                <a:latin typeface="+mj-lt"/>
              </a:rPr>
              <a:t>1. Enter order number.</a:t>
            </a:r>
          </a:p>
          <a:p>
            <a:pPr algn="l" eaLnBrk="0" hangingPunct="0">
              <a:defRPr/>
            </a:pPr>
            <a:r>
              <a:rPr kumimoji="1" lang="en-US" sz="1800">
                <a:latin typeface="+mj-lt"/>
              </a:rPr>
              <a:t>2. Enter line number (if multiple lines).</a:t>
            </a:r>
          </a:p>
          <a:p>
            <a:pPr algn="l" eaLnBrk="0" hangingPunct="0">
              <a:defRPr/>
            </a:pPr>
            <a:r>
              <a:rPr kumimoji="1" lang="en-US" sz="1800">
                <a:latin typeface="+mj-lt"/>
              </a:rPr>
              <a:t>3. Press Next twice.</a:t>
            </a:r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4380436" y="1827004"/>
            <a:ext cx="1179512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7344298" y="1846054"/>
            <a:ext cx="574675" cy="138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1513" name="AutoShape 10"/>
          <p:cNvCxnSpPr>
            <a:cxnSpLocks noChangeShapeType="1"/>
            <a:stCxn id="81926" idx="0"/>
            <a:endCxn id="21511" idx="2"/>
          </p:cNvCxnSpPr>
          <p:nvPr/>
        </p:nvCxnSpPr>
        <p:spPr bwMode="auto">
          <a:xfrm rot="16200000" flipV="1">
            <a:off x="5087829" y="1864943"/>
            <a:ext cx="1251307" cy="148658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21514" name="AutoShape 11"/>
          <p:cNvCxnSpPr>
            <a:cxnSpLocks noChangeShapeType="1"/>
            <a:stCxn id="81926" idx="0"/>
            <a:endCxn id="21512" idx="2"/>
          </p:cNvCxnSpPr>
          <p:nvPr/>
        </p:nvCxnSpPr>
        <p:spPr bwMode="auto">
          <a:xfrm rot="5400000" flipH="1" flipV="1">
            <a:off x="6419345" y="2021595"/>
            <a:ext cx="1249719" cy="117486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Schedules Processing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CS-PR-020</a:t>
            </a:r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b="1" dirty="0" smtClean="0"/>
              <a:t>Run MRP</a:t>
            </a:r>
          </a:p>
          <a:p>
            <a:endParaRPr lang="en-US" dirty="0"/>
          </a:p>
        </p:txBody>
      </p:sp>
      <p:sp>
        <p:nvSpPr>
          <p:cNvPr id="2253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Schedules Processing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CS-PR-200</a:t>
            </a:r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 Change Materials Plan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CS-PR-210</a:t>
            </a:r>
          </a:p>
        </p:txBody>
      </p:sp>
      <p:pic>
        <p:nvPicPr>
          <p:cNvPr id="235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698" y="1067601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8" name="Group 10"/>
          <p:cNvGrpSpPr>
            <a:grpSpLocks/>
          </p:cNvGrpSpPr>
          <p:nvPr/>
        </p:nvGrpSpPr>
        <p:grpSpPr bwMode="auto">
          <a:xfrm>
            <a:off x="2040461" y="1807376"/>
            <a:ext cx="3025775" cy="1887537"/>
            <a:chOff x="1279" y="1417"/>
            <a:chExt cx="1906" cy="1189"/>
          </a:xfrm>
        </p:grpSpPr>
        <p:sp>
          <p:nvSpPr>
            <p:cNvPr id="82950" name="AutoShape 6"/>
            <p:cNvSpPr>
              <a:spLocks noChangeArrowheads="1"/>
            </p:cNvSpPr>
            <p:nvPr/>
          </p:nvSpPr>
          <p:spPr bwMode="auto">
            <a:xfrm>
              <a:off x="1449" y="2327"/>
              <a:ext cx="1736" cy="27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chemeClr val="tx2"/>
              </a:solidFill>
              <a:round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 algn="l" eaLnBrk="0" hangingPunct="0">
                <a:defRPr/>
              </a:pPr>
              <a:r>
                <a:rPr lang="en-US" sz="2000">
                  <a:latin typeface="+mj-lt"/>
                </a:rPr>
                <a:t>Ship-from location(s)</a:t>
              </a:r>
            </a:p>
          </p:txBody>
        </p:sp>
        <p:sp>
          <p:nvSpPr>
            <p:cNvPr id="23560" name="Rectangle 7"/>
            <p:cNvSpPr>
              <a:spLocks noChangeArrowheads="1"/>
            </p:cNvSpPr>
            <p:nvPr/>
          </p:nvSpPr>
          <p:spPr bwMode="auto">
            <a:xfrm>
              <a:off x="1279" y="1417"/>
              <a:ext cx="1906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23561" name="AutoShape 8"/>
            <p:cNvCxnSpPr>
              <a:cxnSpLocks noChangeShapeType="1"/>
              <a:stCxn id="82950" idx="1"/>
              <a:endCxn id="23560" idx="1"/>
            </p:cNvCxnSpPr>
            <p:nvPr/>
          </p:nvCxnSpPr>
          <p:spPr bwMode="auto">
            <a:xfrm rot="10800000">
              <a:off x="1279" y="1504"/>
              <a:ext cx="170" cy="963"/>
            </a:xfrm>
            <a:prstGeom prst="bentConnector3">
              <a:avLst>
                <a:gd name="adj1" fmla="val 184706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3562" name="AutoShape 9"/>
            <p:cNvCxnSpPr>
              <a:cxnSpLocks noChangeShapeType="1"/>
              <a:stCxn id="82950" idx="3"/>
              <a:endCxn id="23560" idx="3"/>
            </p:cNvCxnSpPr>
            <p:nvPr/>
          </p:nvCxnSpPr>
          <p:spPr bwMode="auto">
            <a:xfrm flipH="1" flipV="1">
              <a:off x="3185" y="1504"/>
              <a:ext cx="0" cy="963"/>
            </a:xfrm>
            <a:prstGeom prst="bentConnector3">
              <a:avLst>
                <a:gd name="adj1" fmla="val -3093369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Regenerate Materials Plan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CS-PR-220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509" y="1089844"/>
            <a:ext cx="78374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Selective Materials Plan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CS-PR-230</a:t>
            </a:r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461" y="1101517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Customer Schedules Processing Summary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CS-PR-240</a:t>
            </a:r>
          </a:p>
        </p:txBody>
      </p:sp>
      <p:sp>
        <p:nvSpPr>
          <p:cNvPr id="68613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Customer Schedules</a:t>
            </a:r>
          </a:p>
          <a:p>
            <a:pPr eaLnBrk="1" hangingPunct="1"/>
            <a:r>
              <a:rPr lang="en-US" smtClean="0"/>
              <a:t>Process Customer Schedules Shipments</a:t>
            </a:r>
          </a:p>
          <a:p>
            <a:pPr eaLnBrk="1" hangingPunct="1"/>
            <a:endParaRPr lang="en-US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CS-PR-250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b="1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Schedules Processing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CS-PR-030</a:t>
            </a:r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>
            <a:off x="1104900" y="71438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Import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CS-PR-040</a:t>
            </a:r>
          </a:p>
        </p:txBody>
      </p:sp>
      <p:pic>
        <p:nvPicPr>
          <p:cNvPr id="6148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020554"/>
            <a:ext cx="78470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b="1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Schedules Processing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CS-PR-050</a:t>
            </a:r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Plan Schedule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CS-PR-060</a:t>
            </a:r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077649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Receipts Frame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CS-PR-070</a:t>
            </a:r>
          </a:p>
        </p:txBody>
      </p:sp>
      <p:pic>
        <p:nvPicPr>
          <p:cNvPr id="922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588" y="1006248"/>
            <a:ext cx="8374062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Detail Data Frame</a:t>
            </a:r>
          </a:p>
        </p:txBody>
      </p:sp>
      <p:sp>
        <p:nvSpPr>
          <p:cNvPr id="102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CS-PR-080</a:t>
            </a:r>
          </a:p>
        </p:txBody>
      </p:sp>
      <p:pic>
        <p:nvPicPr>
          <p:cNvPr id="1024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3" y="1117896"/>
            <a:ext cx="8091487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Requirement Detail Maintenance Frame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CS-PR-090</a:t>
            </a:r>
          </a:p>
        </p:txBody>
      </p:sp>
      <p:pic>
        <p:nvPicPr>
          <p:cNvPr id="1126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75" y="1592073"/>
            <a:ext cx="828833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606</TotalTime>
  <Words>356</Words>
  <Application>Microsoft Office PowerPoint</Application>
  <PresentationFormat>On-screen Show (4:3)</PresentationFormat>
  <Paragraphs>115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Century Gothic</vt:lpstr>
      <vt:lpstr>Webdings</vt:lpstr>
      <vt:lpstr>Tahoma</vt:lpstr>
      <vt:lpstr>Wingdings</vt:lpstr>
      <vt:lpstr>Lucida Grande</vt:lpstr>
      <vt:lpstr>Times New Roman</vt:lpstr>
      <vt:lpstr>QAD 2010 Template</vt:lpstr>
      <vt:lpstr>Process Customer Schedules</vt:lpstr>
      <vt:lpstr>Customer Schedules Processing</vt:lpstr>
      <vt:lpstr>Customer Schedules Processing</vt:lpstr>
      <vt:lpstr>Document Import</vt:lpstr>
      <vt:lpstr>Customer Schedules Processing</vt:lpstr>
      <vt:lpstr>Customer Plan Schedule Maintenance</vt:lpstr>
      <vt:lpstr>Customer Receipts Frame</vt:lpstr>
      <vt:lpstr>Schedule Detail Data Frame</vt:lpstr>
      <vt:lpstr>Requirement Detail Maintenance Frame</vt:lpstr>
      <vt:lpstr>Resource Authorization Data Frame</vt:lpstr>
      <vt:lpstr>Exercises</vt:lpstr>
      <vt:lpstr>Customer Ship Schedule Maintenance</vt:lpstr>
      <vt:lpstr>Exercises</vt:lpstr>
      <vt:lpstr>Customer Schedules Processing</vt:lpstr>
      <vt:lpstr>Required Ship Schedule Update</vt:lpstr>
      <vt:lpstr>Customer Schedule Calculation</vt:lpstr>
      <vt:lpstr>Exercises</vt:lpstr>
      <vt:lpstr>Selective Required Ship Schedule Update</vt:lpstr>
      <vt:lpstr>Required Ship Schedule Maintenance</vt:lpstr>
      <vt:lpstr>Customer Schedules Processing</vt:lpstr>
      <vt:lpstr>Net Change Materials Plan</vt:lpstr>
      <vt:lpstr>Regenerate Materials Plan</vt:lpstr>
      <vt:lpstr>Selective Materials Plan</vt:lpstr>
      <vt:lpstr>Customer Schedules Processing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105</cp:revision>
  <dcterms:created xsi:type="dcterms:W3CDTF">2000-12-08T00:37:54Z</dcterms:created>
  <dcterms:modified xsi:type="dcterms:W3CDTF">2011-01-24T17:53:45Z</dcterms:modified>
</cp:coreProperties>
</file>