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76" r:id="rId1"/>
  </p:sldMasterIdLst>
  <p:notesMasterIdLst>
    <p:notesMasterId r:id="rId12"/>
  </p:notesMasterIdLst>
  <p:handoutMasterIdLst>
    <p:handoutMasterId r:id="rId1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5" r:id="rId9"/>
    <p:sldId id="273" r:id="rId10"/>
    <p:sldId id="274" r:id="rId11"/>
  </p:sldIdLst>
  <p:sldSz cx="9144000" cy="6858000" type="screen4x3"/>
  <p:notesSz cx="6858000" cy="9144000"/>
  <p:embeddedFontLst>
    <p:embeddedFont>
      <p:font typeface="Tahoma" pitchFamily="34" charset="0"/>
      <p:regular r:id="rId14"/>
      <p:bold r:id="rId15"/>
    </p:embeddedFont>
    <p:embeddedFont>
      <p:font typeface="Century Gothic" pitchFamily="34" charset="0"/>
      <p:regular r:id="rId16"/>
      <p:bold r:id="rId17"/>
      <p:italic r:id="rId18"/>
      <p:boldItalic r:id="rId19"/>
    </p:embeddedFont>
    <p:embeddedFont>
      <p:font typeface="Webdings" pitchFamily="18" charset="2"/>
      <p:regular r:id="rId20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5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A6BCCA6-1C36-4BF2-86C6-3259F5065F45}" type="datetime1">
              <a:rPr lang="en-US"/>
              <a:pPr>
                <a:defRPr/>
              </a:pPr>
              <a:t>1/24/2011</a:t>
            </a:fld>
            <a:endParaRPr lang="en-US"/>
          </a:p>
        </p:txBody>
      </p:sp>
      <p:sp>
        <p:nvSpPr>
          <p:cNvPr id="1434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812FF96-5666-4252-A799-C64B544BBE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3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62D72F1-38E1-4B66-A0C5-6162B964249D}" type="datetime1">
              <a:rPr lang="en-US"/>
              <a:pPr>
                <a:defRPr/>
              </a:pPr>
              <a:t>1/24/2011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2CBC240-01A3-469A-9904-F8C7783294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 b="12241"/>
          <a:stretch>
            <a:fillRect/>
          </a:stretch>
        </p:blipFill>
        <p:spPr bwMode="auto">
          <a:xfrm>
            <a:off x="0" y="3217863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CS-BU-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CS-BU-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CS-BU-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CS-BU-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CS-BU-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328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CS-BU-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CS-BU-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10100" y="1500188"/>
            <a:ext cx="4000500" cy="5053012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CS-BU-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82563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00113"/>
            <a:ext cx="82296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/>
              <a:t>CS-BU-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6" r:id="rId7"/>
    <p:sldLayoutId id="2147483694" r:id="rId8"/>
    <p:sldLayoutId id="2147483697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fontAlgn="base">
        <a:spcBef>
          <a:spcPct val="0"/>
        </a:spcBef>
        <a:spcAft>
          <a:spcPct val="0"/>
        </a:spcAft>
        <a:defRPr sz="3200" b="1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8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0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pPr>
              <a:buFont typeface="Webdings" pitchFamily="18" charset="2"/>
              <a:buNone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 this section you learn how to:</a:t>
            </a: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Identify key business considerations before setting up Customer Schedules in QAD Standard Edition</a:t>
            </a:r>
          </a:p>
          <a:p>
            <a:r>
              <a:rPr lang="en-US" smtClean="0">
                <a:solidFill>
                  <a:schemeClr val="folHlink"/>
                </a:solidFill>
                <a:latin typeface="Century Gothic" pitchFamily="34" charset="0"/>
                <a:cs typeface="Century Gothic" pitchFamily="34" charset="0"/>
              </a:rPr>
              <a:t>Set up Customer Schedules in QAD Standard Edition</a:t>
            </a:r>
          </a:p>
          <a:p>
            <a:r>
              <a:rPr lang="en-US" smtClean="0">
                <a:solidFill>
                  <a:schemeClr val="folHlink"/>
                </a:solidFill>
                <a:latin typeface="Century Gothic" pitchFamily="34" charset="0"/>
                <a:cs typeface="Century Gothic" pitchFamily="34" charset="0"/>
              </a:rPr>
              <a:t>Process Customer Schedules in QAD Standard Edition</a:t>
            </a:r>
          </a:p>
          <a:p>
            <a:r>
              <a:rPr lang="en-US" smtClean="0">
                <a:solidFill>
                  <a:schemeClr val="folHlink"/>
                </a:solidFill>
                <a:latin typeface="Century Gothic" pitchFamily="34" charset="0"/>
                <a:cs typeface="Century Gothic" pitchFamily="34" charset="0"/>
              </a:rPr>
              <a:t>Process Customer Schedule Shipments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Business Considerations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/>
              <a:t>CS-BU-010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Introduction to Customer Schedules</a:t>
            </a: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Business Considerations</a:t>
            </a: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Set up Customer Schedules</a:t>
            </a: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Process Customer Schedules</a:t>
            </a: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Process Customer Schedule Shipments</a:t>
            </a:r>
          </a:p>
          <a:p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Course Overview</a:t>
            </a:r>
          </a:p>
        </p:txBody>
      </p:sp>
      <p:sp>
        <p:nvSpPr>
          <p:cNvPr id="14340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/>
              <a:t>CS-BU-100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Netting Logic</a:t>
            </a: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Tracking</a:t>
            </a: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EDI ECommerce</a:t>
            </a: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Containerization</a:t>
            </a: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Price Lists</a:t>
            </a:r>
          </a:p>
          <a:p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Business Considerations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/>
              <a:t>CS-BU-020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>
              <a:lnSpc>
                <a:spcPct val="80000"/>
              </a:lnSpc>
            </a:pPr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>
              <a:lnSpc>
                <a:spcPct val="80000"/>
              </a:lnSpc>
            </a:pPr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>
              <a:lnSpc>
                <a:spcPct val="80000"/>
              </a:lnSpc>
            </a:pPr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>
              <a:lnSpc>
                <a:spcPct val="80000"/>
              </a:lnSpc>
            </a:pPr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Shipping schedule only.</a:t>
            </a:r>
          </a:p>
          <a:p>
            <a:pPr>
              <a:lnSpc>
                <a:spcPct val="80000"/>
              </a:lnSpc>
            </a:pPr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Planning schedule only.</a:t>
            </a:r>
          </a:p>
          <a:p>
            <a:pPr>
              <a:lnSpc>
                <a:spcPct val="80000"/>
              </a:lnSpc>
            </a:pPr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Replace logic:</a:t>
            </a:r>
          </a:p>
          <a:p>
            <a:pPr lvl="1">
              <a:lnSpc>
                <a:spcPct val="80000"/>
              </a:lnSpc>
            </a:pP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Use both</a:t>
            </a:r>
          </a:p>
          <a:p>
            <a:pPr lvl="1">
              <a:lnSpc>
                <a:spcPct val="80000"/>
              </a:lnSpc>
            </a:pP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Shipping takes precedence when schedules overlap</a:t>
            </a:r>
          </a:p>
          <a:p>
            <a:pPr>
              <a:lnSpc>
                <a:spcPct val="80000"/>
              </a:lnSpc>
            </a:pPr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Consume logic:</a:t>
            </a:r>
          </a:p>
          <a:p>
            <a:pPr lvl="1">
              <a:lnSpc>
                <a:spcPct val="80000"/>
              </a:lnSpc>
            </a:pP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Use both</a:t>
            </a:r>
          </a:p>
          <a:p>
            <a:pPr lvl="1">
              <a:lnSpc>
                <a:spcPct val="80000"/>
              </a:lnSpc>
            </a:pP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The shipping schedule consumes the planning schedule and any discrepancy is reconciled in the last daily bucket</a:t>
            </a:r>
          </a:p>
          <a:p>
            <a:pPr>
              <a:lnSpc>
                <a:spcPct val="80000"/>
              </a:lnSpc>
            </a:pPr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Netting Logic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/>
              <a:t>CS-BU-030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315075" y="981075"/>
            <a:ext cx="2522538" cy="1544638"/>
            <a:chOff x="2928" y="3072"/>
            <a:chExt cx="1589" cy="973"/>
          </a:xfrm>
        </p:grpSpPr>
        <p:sp>
          <p:nvSpPr>
            <p:cNvPr id="7225" name="Rectangle 5"/>
            <p:cNvSpPr>
              <a:spLocks noChangeArrowheads="1"/>
            </p:cNvSpPr>
            <p:nvPr/>
          </p:nvSpPr>
          <p:spPr bwMode="auto">
            <a:xfrm>
              <a:off x="3357" y="3816"/>
              <a:ext cx="670" cy="22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 b="1">
                  <a:solidFill>
                    <a:srgbClr val="5A87C6"/>
                  </a:solidFill>
                </a:rPr>
                <a:t> </a:t>
              </a:r>
              <a:r>
                <a:rPr kumimoji="1" lang="en-US" sz="1800">
                  <a:solidFill>
                    <a:srgbClr val="5A87C6"/>
                  </a:solidFill>
                </a:rPr>
                <a:t>Supplier</a:t>
              </a:r>
              <a:endParaRPr kumimoji="1" lang="en-US" sz="1800" b="1">
                <a:solidFill>
                  <a:srgbClr val="5A87C6"/>
                </a:solidFill>
              </a:endParaRPr>
            </a:p>
          </p:txBody>
        </p:sp>
        <p:grpSp>
          <p:nvGrpSpPr>
            <p:cNvPr id="7226" name="Group 6"/>
            <p:cNvGrpSpPr>
              <a:grpSpLocks/>
            </p:cNvGrpSpPr>
            <p:nvPr/>
          </p:nvGrpSpPr>
          <p:grpSpPr bwMode="auto">
            <a:xfrm>
              <a:off x="2928" y="3072"/>
              <a:ext cx="1589" cy="651"/>
              <a:chOff x="1954" y="1170"/>
              <a:chExt cx="1206" cy="491"/>
            </a:xfrm>
          </p:grpSpPr>
          <p:sp>
            <p:nvSpPr>
              <p:cNvPr id="7227" name="Freeform 7"/>
              <p:cNvSpPr>
                <a:spLocks/>
              </p:cNvSpPr>
              <p:nvPr/>
            </p:nvSpPr>
            <p:spPr bwMode="auto">
              <a:xfrm>
                <a:off x="2690" y="1428"/>
                <a:ext cx="470" cy="227"/>
              </a:xfrm>
              <a:custGeom>
                <a:avLst/>
                <a:gdLst>
                  <a:gd name="T0" fmla="*/ 0 w 470"/>
                  <a:gd name="T1" fmla="*/ 226 h 227"/>
                  <a:gd name="T2" fmla="*/ 91 w 470"/>
                  <a:gd name="T3" fmla="*/ 21 h 227"/>
                  <a:gd name="T4" fmla="*/ 469 w 470"/>
                  <a:gd name="T5" fmla="*/ 0 h 227"/>
                  <a:gd name="T6" fmla="*/ 469 w 470"/>
                  <a:gd name="T7" fmla="*/ 90 h 227"/>
                  <a:gd name="T8" fmla="*/ 75 w 470"/>
                  <a:gd name="T9" fmla="*/ 226 h 227"/>
                  <a:gd name="T10" fmla="*/ 0 w 470"/>
                  <a:gd name="T11" fmla="*/ 226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0"/>
                  <a:gd name="T19" fmla="*/ 0 h 227"/>
                  <a:gd name="T20" fmla="*/ 470 w 47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0" h="227">
                    <a:moveTo>
                      <a:pt x="0" y="226"/>
                    </a:moveTo>
                    <a:lnTo>
                      <a:pt x="91" y="21"/>
                    </a:lnTo>
                    <a:lnTo>
                      <a:pt x="469" y="0"/>
                    </a:lnTo>
                    <a:lnTo>
                      <a:pt x="469" y="90"/>
                    </a:lnTo>
                    <a:lnTo>
                      <a:pt x="75" y="226"/>
                    </a:lnTo>
                    <a:lnTo>
                      <a:pt x="0" y="226"/>
                    </a:lnTo>
                  </a:path>
                </a:pathLst>
              </a:custGeom>
              <a:solidFill>
                <a:schemeClr val="folHlink"/>
              </a:solidFill>
              <a:ln w="12700" cap="rnd">
                <a:noFill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28" name="AutoShape 8"/>
              <p:cNvSpPr>
                <a:spLocks noChangeArrowheads="1"/>
              </p:cNvSpPr>
              <p:nvPr/>
            </p:nvSpPr>
            <p:spPr bwMode="auto">
              <a:xfrm>
                <a:off x="1954" y="1462"/>
                <a:ext cx="307" cy="145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29" name="AutoShape 9"/>
              <p:cNvSpPr>
                <a:spLocks noChangeArrowheads="1"/>
              </p:cNvSpPr>
              <p:nvPr/>
            </p:nvSpPr>
            <p:spPr bwMode="auto">
              <a:xfrm>
                <a:off x="2202" y="1341"/>
                <a:ext cx="645" cy="317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30" name="AutoShape 10"/>
              <p:cNvSpPr>
                <a:spLocks noChangeArrowheads="1"/>
              </p:cNvSpPr>
              <p:nvPr/>
            </p:nvSpPr>
            <p:spPr bwMode="auto">
              <a:xfrm>
                <a:off x="2588" y="1463"/>
                <a:ext cx="87" cy="3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31" name="AutoShape 11"/>
              <p:cNvSpPr>
                <a:spLocks noChangeArrowheads="1"/>
              </p:cNvSpPr>
              <p:nvPr/>
            </p:nvSpPr>
            <p:spPr bwMode="auto">
              <a:xfrm>
                <a:off x="2452" y="1463"/>
                <a:ext cx="87" cy="3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32" name="Rectangle 12"/>
              <p:cNvSpPr>
                <a:spLocks noChangeArrowheads="1"/>
              </p:cNvSpPr>
              <p:nvPr/>
            </p:nvSpPr>
            <p:spPr bwMode="auto">
              <a:xfrm>
                <a:off x="2276" y="1560"/>
                <a:ext cx="150" cy="9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33" name="Rectangle 13"/>
              <p:cNvSpPr>
                <a:spLocks noChangeArrowheads="1"/>
              </p:cNvSpPr>
              <p:nvPr/>
            </p:nvSpPr>
            <p:spPr bwMode="auto">
              <a:xfrm>
                <a:off x="2543" y="1563"/>
                <a:ext cx="150" cy="94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34" name="AutoShape 14"/>
              <p:cNvSpPr>
                <a:spLocks noChangeArrowheads="1"/>
              </p:cNvSpPr>
              <p:nvPr/>
            </p:nvSpPr>
            <p:spPr bwMode="auto">
              <a:xfrm>
                <a:off x="2305" y="1467"/>
                <a:ext cx="87" cy="2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35" name="Rectangle 15"/>
              <p:cNvSpPr>
                <a:spLocks noChangeArrowheads="1"/>
              </p:cNvSpPr>
              <p:nvPr/>
            </p:nvSpPr>
            <p:spPr bwMode="auto">
              <a:xfrm>
                <a:off x="2015" y="1543"/>
                <a:ext cx="47" cy="64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36" name="AutoShape 16" descr="Horizontal brick"/>
              <p:cNvSpPr>
                <a:spLocks noChangeArrowheads="1"/>
              </p:cNvSpPr>
              <p:nvPr/>
            </p:nvSpPr>
            <p:spPr bwMode="auto">
              <a:xfrm>
                <a:off x="2108" y="1170"/>
                <a:ext cx="50" cy="31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37" name="AutoShape 17"/>
              <p:cNvSpPr>
                <a:spLocks noChangeArrowheads="1"/>
              </p:cNvSpPr>
              <p:nvPr/>
            </p:nvSpPr>
            <p:spPr bwMode="auto">
              <a:xfrm>
                <a:off x="2424" y="1325"/>
                <a:ext cx="107" cy="60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38" name="AutoShape 18"/>
              <p:cNvSpPr>
                <a:spLocks noChangeArrowheads="1"/>
              </p:cNvSpPr>
              <p:nvPr/>
            </p:nvSpPr>
            <p:spPr bwMode="auto">
              <a:xfrm>
                <a:off x="2635" y="1294"/>
                <a:ext cx="24" cy="7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39" name="Freeform 19"/>
              <p:cNvSpPr>
                <a:spLocks/>
              </p:cNvSpPr>
              <p:nvPr/>
            </p:nvSpPr>
            <p:spPr bwMode="auto">
              <a:xfrm>
                <a:off x="2770" y="1338"/>
                <a:ext cx="81" cy="323"/>
              </a:xfrm>
              <a:custGeom>
                <a:avLst/>
                <a:gdLst>
                  <a:gd name="T0" fmla="*/ 0 w 81"/>
                  <a:gd name="T1" fmla="*/ 322 h 323"/>
                  <a:gd name="T2" fmla="*/ 0 w 81"/>
                  <a:gd name="T3" fmla="*/ 80 h 323"/>
                  <a:gd name="T4" fmla="*/ 80 w 81"/>
                  <a:gd name="T5" fmla="*/ 0 h 323"/>
                  <a:gd name="T6" fmla="*/ 80 w 81"/>
                  <a:gd name="T7" fmla="*/ 245 h 323"/>
                  <a:gd name="T8" fmla="*/ 0 w 81"/>
                  <a:gd name="T9" fmla="*/ 322 h 3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"/>
                  <a:gd name="T16" fmla="*/ 0 h 323"/>
                  <a:gd name="T17" fmla="*/ 81 w 81"/>
                  <a:gd name="T18" fmla="*/ 323 h 3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" h="323">
                    <a:moveTo>
                      <a:pt x="0" y="322"/>
                    </a:moveTo>
                    <a:lnTo>
                      <a:pt x="0" y="80"/>
                    </a:lnTo>
                    <a:lnTo>
                      <a:pt x="80" y="0"/>
                    </a:lnTo>
                    <a:lnTo>
                      <a:pt x="80" y="245"/>
                    </a:lnTo>
                    <a:lnTo>
                      <a:pt x="0" y="322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371475" y="1276350"/>
            <a:ext cx="2312988" cy="1220788"/>
            <a:chOff x="336" y="768"/>
            <a:chExt cx="1457" cy="769"/>
          </a:xfrm>
        </p:grpSpPr>
        <p:sp>
          <p:nvSpPr>
            <p:cNvPr id="7194" name="Rectangle 21"/>
            <p:cNvSpPr>
              <a:spLocks noChangeArrowheads="1"/>
            </p:cNvSpPr>
            <p:nvPr/>
          </p:nvSpPr>
          <p:spPr bwMode="auto">
            <a:xfrm>
              <a:off x="638" y="1342"/>
              <a:ext cx="663" cy="19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6038" tIns="17462" rIns="46038" bIns="17462">
              <a:spAutoFit/>
            </a:bodyPr>
            <a:lstStyle/>
            <a:p>
              <a:pPr defTabSz="825500" eaLnBrk="0" hangingPunct="0"/>
              <a:r>
                <a:rPr kumimoji="1" lang="en-US" sz="1800">
                  <a:solidFill>
                    <a:srgbClr val="5A87C6"/>
                  </a:solidFill>
                </a:rPr>
                <a:t>Customer</a:t>
              </a:r>
              <a:endParaRPr kumimoji="1" lang="en-US" sz="1900">
                <a:solidFill>
                  <a:srgbClr val="5A87C6"/>
                </a:solidFill>
              </a:endParaRPr>
            </a:p>
          </p:txBody>
        </p:sp>
        <p:grpSp>
          <p:nvGrpSpPr>
            <p:cNvPr id="7195" name="Group 22"/>
            <p:cNvGrpSpPr>
              <a:grpSpLocks/>
            </p:cNvGrpSpPr>
            <p:nvPr/>
          </p:nvGrpSpPr>
          <p:grpSpPr bwMode="auto">
            <a:xfrm>
              <a:off x="336" y="768"/>
              <a:ext cx="1457" cy="363"/>
              <a:chOff x="4164" y="1354"/>
              <a:chExt cx="1265" cy="319"/>
            </a:xfrm>
          </p:grpSpPr>
          <p:grpSp>
            <p:nvGrpSpPr>
              <p:cNvPr id="7196" name="Group 23"/>
              <p:cNvGrpSpPr>
                <a:grpSpLocks/>
              </p:cNvGrpSpPr>
              <p:nvPr/>
            </p:nvGrpSpPr>
            <p:grpSpPr bwMode="auto">
              <a:xfrm>
                <a:off x="5280" y="1619"/>
                <a:ext cx="149" cy="49"/>
                <a:chOff x="5280" y="1619"/>
                <a:chExt cx="149" cy="49"/>
              </a:xfrm>
            </p:grpSpPr>
            <p:sp>
              <p:nvSpPr>
                <p:cNvPr id="7223" name="Freeform 24"/>
                <p:cNvSpPr>
                  <a:spLocks/>
                </p:cNvSpPr>
                <p:nvPr/>
              </p:nvSpPr>
              <p:spPr bwMode="auto">
                <a:xfrm>
                  <a:off x="5294" y="1621"/>
                  <a:ext cx="126" cy="34"/>
                </a:xfrm>
                <a:custGeom>
                  <a:avLst/>
                  <a:gdLst>
                    <a:gd name="T0" fmla="*/ 7 w 126"/>
                    <a:gd name="T1" fmla="*/ 0 h 34"/>
                    <a:gd name="T2" fmla="*/ 18 w 126"/>
                    <a:gd name="T3" fmla="*/ 0 h 34"/>
                    <a:gd name="T4" fmla="*/ 29 w 126"/>
                    <a:gd name="T5" fmla="*/ 0 h 34"/>
                    <a:gd name="T6" fmla="*/ 40 w 126"/>
                    <a:gd name="T7" fmla="*/ 0 h 34"/>
                    <a:gd name="T8" fmla="*/ 48 w 126"/>
                    <a:gd name="T9" fmla="*/ 0 h 34"/>
                    <a:gd name="T10" fmla="*/ 62 w 126"/>
                    <a:gd name="T11" fmla="*/ 0 h 34"/>
                    <a:gd name="T12" fmla="*/ 69 w 126"/>
                    <a:gd name="T13" fmla="*/ 0 h 34"/>
                    <a:gd name="T14" fmla="*/ 77 w 126"/>
                    <a:gd name="T15" fmla="*/ 0 h 34"/>
                    <a:gd name="T16" fmla="*/ 82 w 126"/>
                    <a:gd name="T17" fmla="*/ 0 h 34"/>
                    <a:gd name="T18" fmla="*/ 89 w 126"/>
                    <a:gd name="T19" fmla="*/ 0 h 34"/>
                    <a:gd name="T20" fmla="*/ 97 w 126"/>
                    <a:gd name="T21" fmla="*/ 0 h 34"/>
                    <a:gd name="T22" fmla="*/ 103 w 126"/>
                    <a:gd name="T23" fmla="*/ 0 h 34"/>
                    <a:gd name="T24" fmla="*/ 109 w 126"/>
                    <a:gd name="T25" fmla="*/ 0 h 34"/>
                    <a:gd name="T26" fmla="*/ 114 w 126"/>
                    <a:gd name="T27" fmla="*/ 0 h 34"/>
                    <a:gd name="T28" fmla="*/ 120 w 126"/>
                    <a:gd name="T29" fmla="*/ 0 h 34"/>
                    <a:gd name="T30" fmla="*/ 125 w 126"/>
                    <a:gd name="T31" fmla="*/ 0 h 34"/>
                    <a:gd name="T32" fmla="*/ 120 w 126"/>
                    <a:gd name="T33" fmla="*/ 4 h 34"/>
                    <a:gd name="T34" fmla="*/ 114 w 126"/>
                    <a:gd name="T35" fmla="*/ 7 h 34"/>
                    <a:gd name="T36" fmla="*/ 109 w 126"/>
                    <a:gd name="T37" fmla="*/ 9 h 34"/>
                    <a:gd name="T38" fmla="*/ 103 w 126"/>
                    <a:gd name="T39" fmla="*/ 10 h 34"/>
                    <a:gd name="T40" fmla="*/ 95 w 126"/>
                    <a:gd name="T41" fmla="*/ 14 h 34"/>
                    <a:gd name="T42" fmla="*/ 87 w 126"/>
                    <a:gd name="T43" fmla="*/ 16 h 34"/>
                    <a:gd name="T44" fmla="*/ 79 w 126"/>
                    <a:gd name="T45" fmla="*/ 17 h 34"/>
                    <a:gd name="T46" fmla="*/ 69 w 126"/>
                    <a:gd name="T47" fmla="*/ 21 h 34"/>
                    <a:gd name="T48" fmla="*/ 61 w 126"/>
                    <a:gd name="T49" fmla="*/ 23 h 34"/>
                    <a:gd name="T50" fmla="*/ 52 w 126"/>
                    <a:gd name="T51" fmla="*/ 24 h 34"/>
                    <a:gd name="T52" fmla="*/ 46 w 126"/>
                    <a:gd name="T53" fmla="*/ 26 h 34"/>
                    <a:gd name="T54" fmla="*/ 40 w 126"/>
                    <a:gd name="T55" fmla="*/ 26 h 34"/>
                    <a:gd name="T56" fmla="*/ 29 w 126"/>
                    <a:gd name="T57" fmla="*/ 26 h 34"/>
                    <a:gd name="T58" fmla="*/ 23 w 126"/>
                    <a:gd name="T59" fmla="*/ 28 h 34"/>
                    <a:gd name="T60" fmla="*/ 18 w 126"/>
                    <a:gd name="T61" fmla="*/ 30 h 34"/>
                    <a:gd name="T62" fmla="*/ 13 w 126"/>
                    <a:gd name="T63" fmla="*/ 31 h 34"/>
                    <a:gd name="T64" fmla="*/ 5 w 126"/>
                    <a:gd name="T65" fmla="*/ 33 h 34"/>
                    <a:gd name="T66" fmla="*/ 0 w 126"/>
                    <a:gd name="T67" fmla="*/ 28 h 34"/>
                    <a:gd name="T68" fmla="*/ 0 w 126"/>
                    <a:gd name="T69" fmla="*/ 21 h 34"/>
                    <a:gd name="T70" fmla="*/ 0 w 126"/>
                    <a:gd name="T71" fmla="*/ 16 h 34"/>
                    <a:gd name="T72" fmla="*/ 0 w 126"/>
                    <a:gd name="T73" fmla="*/ 10 h 34"/>
                    <a:gd name="T74" fmla="*/ 0 w 126"/>
                    <a:gd name="T75" fmla="*/ 4 h 34"/>
                    <a:gd name="T76" fmla="*/ 7 w 126"/>
                    <a:gd name="T77" fmla="*/ 0 h 34"/>
                    <a:gd name="T78" fmla="*/ 7 w 126"/>
                    <a:gd name="T79" fmla="*/ 0 h 34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26"/>
                    <a:gd name="T121" fmla="*/ 0 h 34"/>
                    <a:gd name="T122" fmla="*/ 126 w 126"/>
                    <a:gd name="T123" fmla="*/ 34 h 34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26" h="34">
                      <a:moveTo>
                        <a:pt x="7" y="0"/>
                      </a:moveTo>
                      <a:lnTo>
                        <a:pt x="18" y="0"/>
                      </a:lnTo>
                      <a:lnTo>
                        <a:pt x="29" y="0"/>
                      </a:lnTo>
                      <a:lnTo>
                        <a:pt x="40" y="0"/>
                      </a:lnTo>
                      <a:lnTo>
                        <a:pt x="48" y="0"/>
                      </a:lnTo>
                      <a:lnTo>
                        <a:pt x="62" y="0"/>
                      </a:lnTo>
                      <a:lnTo>
                        <a:pt x="69" y="0"/>
                      </a:lnTo>
                      <a:lnTo>
                        <a:pt x="77" y="0"/>
                      </a:lnTo>
                      <a:lnTo>
                        <a:pt x="82" y="0"/>
                      </a:lnTo>
                      <a:lnTo>
                        <a:pt x="89" y="0"/>
                      </a:lnTo>
                      <a:lnTo>
                        <a:pt x="97" y="0"/>
                      </a:lnTo>
                      <a:lnTo>
                        <a:pt x="103" y="0"/>
                      </a:lnTo>
                      <a:lnTo>
                        <a:pt x="109" y="0"/>
                      </a:lnTo>
                      <a:lnTo>
                        <a:pt x="114" y="0"/>
                      </a:lnTo>
                      <a:lnTo>
                        <a:pt x="120" y="0"/>
                      </a:lnTo>
                      <a:lnTo>
                        <a:pt x="125" y="0"/>
                      </a:lnTo>
                      <a:lnTo>
                        <a:pt x="120" y="4"/>
                      </a:lnTo>
                      <a:lnTo>
                        <a:pt x="114" y="7"/>
                      </a:lnTo>
                      <a:lnTo>
                        <a:pt x="109" y="9"/>
                      </a:lnTo>
                      <a:lnTo>
                        <a:pt x="103" y="10"/>
                      </a:lnTo>
                      <a:lnTo>
                        <a:pt x="95" y="14"/>
                      </a:lnTo>
                      <a:lnTo>
                        <a:pt x="87" y="16"/>
                      </a:lnTo>
                      <a:lnTo>
                        <a:pt x="79" y="17"/>
                      </a:lnTo>
                      <a:lnTo>
                        <a:pt x="69" y="21"/>
                      </a:lnTo>
                      <a:lnTo>
                        <a:pt x="61" y="23"/>
                      </a:lnTo>
                      <a:lnTo>
                        <a:pt x="52" y="24"/>
                      </a:lnTo>
                      <a:lnTo>
                        <a:pt x="46" y="26"/>
                      </a:lnTo>
                      <a:lnTo>
                        <a:pt x="40" y="26"/>
                      </a:lnTo>
                      <a:lnTo>
                        <a:pt x="29" y="26"/>
                      </a:lnTo>
                      <a:lnTo>
                        <a:pt x="23" y="28"/>
                      </a:lnTo>
                      <a:lnTo>
                        <a:pt x="18" y="30"/>
                      </a:lnTo>
                      <a:lnTo>
                        <a:pt x="13" y="31"/>
                      </a:lnTo>
                      <a:lnTo>
                        <a:pt x="5" y="33"/>
                      </a:lnTo>
                      <a:lnTo>
                        <a:pt x="0" y="28"/>
                      </a:lnTo>
                      <a:lnTo>
                        <a:pt x="0" y="21"/>
                      </a:lnTo>
                      <a:lnTo>
                        <a:pt x="0" y="16"/>
                      </a:lnTo>
                      <a:lnTo>
                        <a:pt x="0" y="10"/>
                      </a:lnTo>
                      <a:lnTo>
                        <a:pt x="0" y="4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chemeClr val="folHlink"/>
                </a:solidFill>
                <a:ln w="12700" cap="rnd">
                  <a:noFill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4" name="Freeform 25"/>
                <p:cNvSpPr>
                  <a:spLocks/>
                </p:cNvSpPr>
                <p:nvPr/>
              </p:nvSpPr>
              <p:spPr bwMode="auto">
                <a:xfrm>
                  <a:off x="5280" y="1619"/>
                  <a:ext cx="149" cy="49"/>
                </a:xfrm>
                <a:custGeom>
                  <a:avLst/>
                  <a:gdLst>
                    <a:gd name="T0" fmla="*/ 0 w 149"/>
                    <a:gd name="T1" fmla="*/ 48 h 49"/>
                    <a:gd name="T2" fmla="*/ 27 w 149"/>
                    <a:gd name="T3" fmla="*/ 23 h 49"/>
                    <a:gd name="T4" fmla="*/ 148 w 149"/>
                    <a:gd name="T5" fmla="*/ 0 h 49"/>
                    <a:gd name="T6" fmla="*/ 148 w 149"/>
                    <a:gd name="T7" fmla="*/ 24 h 49"/>
                    <a:gd name="T8" fmla="*/ 0 w 149"/>
                    <a:gd name="T9" fmla="*/ 48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9"/>
                    <a:gd name="T16" fmla="*/ 0 h 49"/>
                    <a:gd name="T17" fmla="*/ 149 w 149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9" h="49">
                      <a:moveTo>
                        <a:pt x="0" y="48"/>
                      </a:moveTo>
                      <a:lnTo>
                        <a:pt x="27" y="23"/>
                      </a:lnTo>
                      <a:lnTo>
                        <a:pt x="148" y="0"/>
                      </a:lnTo>
                      <a:lnTo>
                        <a:pt x="148" y="24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folHlink"/>
                </a:solidFill>
                <a:ln w="12700" cap="rnd">
                  <a:noFill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7197" name="Freeform 26"/>
              <p:cNvSpPr>
                <a:spLocks/>
              </p:cNvSpPr>
              <p:nvPr/>
            </p:nvSpPr>
            <p:spPr bwMode="auto">
              <a:xfrm>
                <a:off x="4749" y="1567"/>
                <a:ext cx="374" cy="106"/>
              </a:xfrm>
              <a:custGeom>
                <a:avLst/>
                <a:gdLst>
                  <a:gd name="T0" fmla="*/ 0 w 374"/>
                  <a:gd name="T1" fmla="*/ 105 h 106"/>
                  <a:gd name="T2" fmla="*/ 76 w 374"/>
                  <a:gd name="T3" fmla="*/ 29 h 106"/>
                  <a:gd name="T4" fmla="*/ 373 w 374"/>
                  <a:gd name="T5" fmla="*/ 0 h 106"/>
                  <a:gd name="T6" fmla="*/ 343 w 374"/>
                  <a:gd name="T7" fmla="*/ 54 h 106"/>
                  <a:gd name="T8" fmla="*/ 0 w 374"/>
                  <a:gd name="T9" fmla="*/ 105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4"/>
                  <a:gd name="T16" fmla="*/ 0 h 106"/>
                  <a:gd name="T17" fmla="*/ 374 w 374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4" h="106">
                    <a:moveTo>
                      <a:pt x="0" y="105"/>
                    </a:moveTo>
                    <a:lnTo>
                      <a:pt x="76" y="29"/>
                    </a:lnTo>
                    <a:lnTo>
                      <a:pt x="373" y="0"/>
                    </a:lnTo>
                    <a:lnTo>
                      <a:pt x="343" y="54"/>
                    </a:lnTo>
                    <a:lnTo>
                      <a:pt x="0" y="105"/>
                    </a:lnTo>
                  </a:path>
                </a:pathLst>
              </a:custGeom>
              <a:solidFill>
                <a:schemeClr val="folHlink"/>
              </a:solidFill>
              <a:ln w="12700" cap="rnd">
                <a:noFill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98" name="AutoShape 27" descr="Horizontal brick"/>
              <p:cNvSpPr>
                <a:spLocks noChangeArrowheads="1"/>
              </p:cNvSpPr>
              <p:nvPr/>
            </p:nvSpPr>
            <p:spPr bwMode="auto">
              <a:xfrm>
                <a:off x="4166" y="1358"/>
                <a:ext cx="660" cy="31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99" name="Freeform 28"/>
              <p:cNvSpPr>
                <a:spLocks/>
              </p:cNvSpPr>
              <p:nvPr/>
            </p:nvSpPr>
            <p:spPr bwMode="auto">
              <a:xfrm>
                <a:off x="4749" y="1354"/>
                <a:ext cx="80" cy="317"/>
              </a:xfrm>
              <a:custGeom>
                <a:avLst/>
                <a:gdLst>
                  <a:gd name="T0" fmla="*/ 1 w 80"/>
                  <a:gd name="T1" fmla="*/ 79 h 317"/>
                  <a:gd name="T2" fmla="*/ 79 w 80"/>
                  <a:gd name="T3" fmla="*/ 0 h 317"/>
                  <a:gd name="T4" fmla="*/ 79 w 80"/>
                  <a:gd name="T5" fmla="*/ 236 h 317"/>
                  <a:gd name="T6" fmla="*/ 0 w 80"/>
                  <a:gd name="T7" fmla="*/ 316 h 317"/>
                  <a:gd name="T8" fmla="*/ 1 w 80"/>
                  <a:gd name="T9" fmla="*/ 79 h 3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317"/>
                  <a:gd name="T17" fmla="*/ 80 w 80"/>
                  <a:gd name="T18" fmla="*/ 317 h 3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317">
                    <a:moveTo>
                      <a:pt x="1" y="79"/>
                    </a:moveTo>
                    <a:lnTo>
                      <a:pt x="79" y="0"/>
                    </a:lnTo>
                    <a:lnTo>
                      <a:pt x="79" y="236"/>
                    </a:lnTo>
                    <a:lnTo>
                      <a:pt x="0" y="316"/>
                    </a:lnTo>
                    <a:lnTo>
                      <a:pt x="1" y="79"/>
                    </a:lnTo>
                  </a:path>
                </a:pathLst>
              </a:custGeom>
              <a:solidFill>
                <a:srgbClr val="FCCE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00" name="AutoShape 29"/>
              <p:cNvSpPr>
                <a:spLocks noChangeArrowheads="1"/>
              </p:cNvSpPr>
              <p:nvPr/>
            </p:nvSpPr>
            <p:spPr bwMode="auto">
              <a:xfrm>
                <a:off x="4196" y="1472"/>
                <a:ext cx="101" cy="45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01" name="AutoShape 30"/>
              <p:cNvSpPr>
                <a:spLocks noChangeArrowheads="1"/>
              </p:cNvSpPr>
              <p:nvPr/>
            </p:nvSpPr>
            <p:spPr bwMode="auto">
              <a:xfrm>
                <a:off x="4344" y="1472"/>
                <a:ext cx="102" cy="45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02" name="Freeform 31"/>
              <p:cNvSpPr>
                <a:spLocks/>
              </p:cNvSpPr>
              <p:nvPr/>
            </p:nvSpPr>
            <p:spPr bwMode="auto">
              <a:xfrm>
                <a:off x="4772" y="1428"/>
                <a:ext cx="39" cy="193"/>
              </a:xfrm>
              <a:custGeom>
                <a:avLst/>
                <a:gdLst>
                  <a:gd name="T0" fmla="*/ 0 w 39"/>
                  <a:gd name="T1" fmla="*/ 192 h 193"/>
                  <a:gd name="T2" fmla="*/ 0 w 39"/>
                  <a:gd name="T3" fmla="*/ 41 h 193"/>
                  <a:gd name="T4" fmla="*/ 38 w 39"/>
                  <a:gd name="T5" fmla="*/ 0 h 193"/>
                  <a:gd name="T6" fmla="*/ 38 w 39"/>
                  <a:gd name="T7" fmla="*/ 155 h 193"/>
                  <a:gd name="T8" fmla="*/ 0 w 39"/>
                  <a:gd name="T9" fmla="*/ 192 h 1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"/>
                  <a:gd name="T16" fmla="*/ 0 h 193"/>
                  <a:gd name="T17" fmla="*/ 39 w 39"/>
                  <a:gd name="T18" fmla="*/ 193 h 1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" h="193">
                    <a:moveTo>
                      <a:pt x="0" y="192"/>
                    </a:moveTo>
                    <a:lnTo>
                      <a:pt x="0" y="41"/>
                    </a:lnTo>
                    <a:lnTo>
                      <a:pt x="38" y="0"/>
                    </a:lnTo>
                    <a:lnTo>
                      <a:pt x="38" y="155"/>
                    </a:lnTo>
                    <a:lnTo>
                      <a:pt x="0" y="192"/>
                    </a:lnTo>
                  </a:path>
                </a:pathLst>
              </a:custGeom>
              <a:solidFill>
                <a:srgbClr val="0096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03" name="Rectangle 32"/>
              <p:cNvSpPr>
                <a:spLocks noChangeArrowheads="1"/>
              </p:cNvSpPr>
              <p:nvPr/>
            </p:nvSpPr>
            <p:spPr bwMode="auto">
              <a:xfrm>
                <a:off x="4776" y="1552"/>
                <a:ext cx="26" cy="59"/>
              </a:xfrm>
              <a:prstGeom prst="rect">
                <a:avLst/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04" name="AutoShape 33"/>
              <p:cNvSpPr>
                <a:spLocks noChangeArrowheads="1"/>
              </p:cNvSpPr>
              <p:nvPr/>
            </p:nvSpPr>
            <p:spPr bwMode="auto">
              <a:xfrm>
                <a:off x="4774" y="1552"/>
                <a:ext cx="268" cy="60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05" name="AutoShape 34"/>
              <p:cNvSpPr>
                <a:spLocks noChangeArrowheads="1"/>
              </p:cNvSpPr>
              <p:nvPr/>
            </p:nvSpPr>
            <p:spPr bwMode="auto">
              <a:xfrm>
                <a:off x="4801" y="1516"/>
                <a:ext cx="51" cy="44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06" name="AutoShape 35"/>
              <p:cNvSpPr>
                <a:spLocks noChangeArrowheads="1"/>
              </p:cNvSpPr>
              <p:nvPr/>
            </p:nvSpPr>
            <p:spPr bwMode="auto">
              <a:xfrm>
                <a:off x="4906" y="1514"/>
                <a:ext cx="52" cy="46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7207" name="Group 36"/>
              <p:cNvGrpSpPr>
                <a:grpSpLocks/>
              </p:cNvGrpSpPr>
              <p:nvPr/>
            </p:nvGrpSpPr>
            <p:grpSpPr bwMode="auto">
              <a:xfrm>
                <a:off x="5019" y="1551"/>
                <a:ext cx="319" cy="116"/>
                <a:chOff x="5019" y="1551"/>
                <a:chExt cx="319" cy="116"/>
              </a:xfrm>
            </p:grpSpPr>
            <p:sp>
              <p:nvSpPr>
                <p:cNvPr id="7217" name="Freeform 37"/>
                <p:cNvSpPr>
                  <a:spLocks/>
                </p:cNvSpPr>
                <p:nvPr/>
              </p:nvSpPr>
              <p:spPr bwMode="auto">
                <a:xfrm>
                  <a:off x="5067" y="1619"/>
                  <a:ext cx="59" cy="48"/>
                </a:xfrm>
                <a:custGeom>
                  <a:avLst/>
                  <a:gdLst>
                    <a:gd name="T0" fmla="*/ 17 w 59"/>
                    <a:gd name="T1" fmla="*/ 0 h 48"/>
                    <a:gd name="T2" fmla="*/ 58 w 59"/>
                    <a:gd name="T3" fmla="*/ 25 h 48"/>
                    <a:gd name="T4" fmla="*/ 37 w 59"/>
                    <a:gd name="T5" fmla="*/ 47 h 48"/>
                    <a:gd name="T6" fmla="*/ 0 w 59"/>
                    <a:gd name="T7" fmla="*/ 31 h 48"/>
                    <a:gd name="T8" fmla="*/ 17 w 59"/>
                    <a:gd name="T9" fmla="*/ 0 h 4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"/>
                    <a:gd name="T16" fmla="*/ 0 h 48"/>
                    <a:gd name="T17" fmla="*/ 59 w 59"/>
                    <a:gd name="T18" fmla="*/ 48 h 4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" h="48">
                      <a:moveTo>
                        <a:pt x="17" y="0"/>
                      </a:moveTo>
                      <a:lnTo>
                        <a:pt x="58" y="25"/>
                      </a:lnTo>
                      <a:lnTo>
                        <a:pt x="37" y="47"/>
                      </a:lnTo>
                      <a:lnTo>
                        <a:pt x="0" y="31"/>
                      </a:lnTo>
                      <a:lnTo>
                        <a:pt x="17" y="0"/>
                      </a:lnTo>
                    </a:path>
                  </a:pathLst>
                </a:custGeom>
                <a:solidFill>
                  <a:schemeClr val="bg2"/>
                </a:solidFill>
                <a:ln w="12700" cap="rnd">
                  <a:noFill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8" name="AutoShape 38"/>
                <p:cNvSpPr>
                  <a:spLocks noChangeArrowheads="1"/>
                </p:cNvSpPr>
                <p:nvPr/>
              </p:nvSpPr>
              <p:spPr bwMode="auto">
                <a:xfrm>
                  <a:off x="5037" y="1555"/>
                  <a:ext cx="262" cy="112"/>
                </a:xfrm>
                <a:prstGeom prst="cube">
                  <a:avLst>
                    <a:gd name="adj" fmla="val 24995"/>
                  </a:avLst>
                </a:prstGeom>
                <a:solidFill>
                  <a:srgbClr val="BC37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19" name="Freeform 39"/>
                <p:cNvSpPr>
                  <a:spLocks/>
                </p:cNvSpPr>
                <p:nvPr/>
              </p:nvSpPr>
              <p:spPr bwMode="auto">
                <a:xfrm>
                  <a:off x="5019" y="1581"/>
                  <a:ext cx="247" cy="40"/>
                </a:xfrm>
                <a:custGeom>
                  <a:avLst/>
                  <a:gdLst>
                    <a:gd name="T0" fmla="*/ 16 w 247"/>
                    <a:gd name="T1" fmla="*/ 0 h 40"/>
                    <a:gd name="T2" fmla="*/ 0 w 247"/>
                    <a:gd name="T3" fmla="*/ 39 h 40"/>
                    <a:gd name="T4" fmla="*/ 229 w 247"/>
                    <a:gd name="T5" fmla="*/ 39 h 40"/>
                    <a:gd name="T6" fmla="*/ 246 w 247"/>
                    <a:gd name="T7" fmla="*/ 1 h 40"/>
                    <a:gd name="T8" fmla="*/ 16 w 247"/>
                    <a:gd name="T9" fmla="*/ 0 h 4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7"/>
                    <a:gd name="T16" fmla="*/ 0 h 40"/>
                    <a:gd name="T17" fmla="*/ 247 w 247"/>
                    <a:gd name="T18" fmla="*/ 40 h 4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7" h="40">
                      <a:moveTo>
                        <a:pt x="16" y="0"/>
                      </a:moveTo>
                      <a:lnTo>
                        <a:pt x="0" y="39"/>
                      </a:lnTo>
                      <a:lnTo>
                        <a:pt x="229" y="39"/>
                      </a:lnTo>
                      <a:lnTo>
                        <a:pt x="246" y="1"/>
                      </a:lnTo>
                      <a:lnTo>
                        <a:pt x="16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0" name="Freeform 40"/>
                <p:cNvSpPr>
                  <a:spLocks/>
                </p:cNvSpPr>
                <p:nvPr/>
              </p:nvSpPr>
              <p:spPr bwMode="auto">
                <a:xfrm>
                  <a:off x="5035" y="1551"/>
                  <a:ext cx="268" cy="31"/>
                </a:xfrm>
                <a:custGeom>
                  <a:avLst/>
                  <a:gdLst>
                    <a:gd name="T0" fmla="*/ 38 w 268"/>
                    <a:gd name="T1" fmla="*/ 0 h 31"/>
                    <a:gd name="T2" fmla="*/ 0 w 268"/>
                    <a:gd name="T3" fmla="*/ 30 h 31"/>
                    <a:gd name="T4" fmla="*/ 229 w 268"/>
                    <a:gd name="T5" fmla="*/ 30 h 31"/>
                    <a:gd name="T6" fmla="*/ 267 w 268"/>
                    <a:gd name="T7" fmla="*/ 0 h 31"/>
                    <a:gd name="T8" fmla="*/ 38 w 268"/>
                    <a:gd name="T9" fmla="*/ 0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8"/>
                    <a:gd name="T16" fmla="*/ 0 h 31"/>
                    <a:gd name="T17" fmla="*/ 268 w 26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8" h="31">
                      <a:moveTo>
                        <a:pt x="38" y="0"/>
                      </a:moveTo>
                      <a:lnTo>
                        <a:pt x="0" y="30"/>
                      </a:lnTo>
                      <a:lnTo>
                        <a:pt x="229" y="30"/>
                      </a:lnTo>
                      <a:lnTo>
                        <a:pt x="267" y="0"/>
                      </a:lnTo>
                      <a:lnTo>
                        <a:pt x="38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1" name="Line 41"/>
                <p:cNvSpPr>
                  <a:spLocks noChangeShapeType="1"/>
                </p:cNvSpPr>
                <p:nvPr/>
              </p:nvSpPr>
              <p:spPr bwMode="auto">
                <a:xfrm>
                  <a:off x="5073" y="1555"/>
                  <a:ext cx="0" cy="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22" name="Freeform 42"/>
                <p:cNvSpPr>
                  <a:spLocks/>
                </p:cNvSpPr>
                <p:nvPr/>
              </p:nvSpPr>
              <p:spPr bwMode="auto">
                <a:xfrm>
                  <a:off x="5267" y="1551"/>
                  <a:ext cx="71" cy="55"/>
                </a:xfrm>
                <a:custGeom>
                  <a:avLst/>
                  <a:gdLst>
                    <a:gd name="T0" fmla="*/ 37 w 71"/>
                    <a:gd name="T1" fmla="*/ 0 h 55"/>
                    <a:gd name="T2" fmla="*/ 0 w 71"/>
                    <a:gd name="T3" fmla="*/ 26 h 55"/>
                    <a:gd name="T4" fmla="*/ 27 w 71"/>
                    <a:gd name="T5" fmla="*/ 54 h 55"/>
                    <a:gd name="T6" fmla="*/ 70 w 71"/>
                    <a:gd name="T7" fmla="*/ 25 h 55"/>
                    <a:gd name="T8" fmla="*/ 37 w 71"/>
                    <a:gd name="T9" fmla="*/ 0 h 5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1"/>
                    <a:gd name="T16" fmla="*/ 0 h 55"/>
                    <a:gd name="T17" fmla="*/ 71 w 71"/>
                    <a:gd name="T18" fmla="*/ 55 h 5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1" h="55">
                      <a:moveTo>
                        <a:pt x="37" y="0"/>
                      </a:moveTo>
                      <a:lnTo>
                        <a:pt x="0" y="26"/>
                      </a:lnTo>
                      <a:lnTo>
                        <a:pt x="27" y="54"/>
                      </a:lnTo>
                      <a:lnTo>
                        <a:pt x="70" y="25"/>
                      </a:lnTo>
                      <a:lnTo>
                        <a:pt x="37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7208" name="AutoShape 43"/>
              <p:cNvSpPr>
                <a:spLocks noChangeArrowheads="1"/>
              </p:cNvSpPr>
              <p:nvPr/>
            </p:nvSpPr>
            <p:spPr bwMode="auto">
              <a:xfrm rot="2580000">
                <a:off x="5029" y="1521"/>
                <a:ext cx="51" cy="45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09" name="Freeform 44"/>
              <p:cNvSpPr>
                <a:spLocks/>
              </p:cNvSpPr>
              <p:nvPr/>
            </p:nvSpPr>
            <p:spPr bwMode="auto">
              <a:xfrm>
                <a:off x="4164" y="1354"/>
                <a:ext cx="667" cy="81"/>
              </a:xfrm>
              <a:custGeom>
                <a:avLst/>
                <a:gdLst>
                  <a:gd name="T0" fmla="*/ 78 w 667"/>
                  <a:gd name="T1" fmla="*/ 2 h 81"/>
                  <a:gd name="T2" fmla="*/ 0 w 667"/>
                  <a:gd name="T3" fmla="*/ 80 h 81"/>
                  <a:gd name="T4" fmla="*/ 586 w 667"/>
                  <a:gd name="T5" fmla="*/ 80 h 81"/>
                  <a:gd name="T6" fmla="*/ 666 w 667"/>
                  <a:gd name="T7" fmla="*/ 0 h 81"/>
                  <a:gd name="T8" fmla="*/ 78 w 667"/>
                  <a:gd name="T9" fmla="*/ 2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7"/>
                  <a:gd name="T16" fmla="*/ 0 h 81"/>
                  <a:gd name="T17" fmla="*/ 667 w 667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7" h="81">
                    <a:moveTo>
                      <a:pt x="78" y="2"/>
                    </a:moveTo>
                    <a:lnTo>
                      <a:pt x="0" y="80"/>
                    </a:lnTo>
                    <a:lnTo>
                      <a:pt x="586" y="80"/>
                    </a:lnTo>
                    <a:lnTo>
                      <a:pt x="666" y="0"/>
                    </a:lnTo>
                    <a:lnTo>
                      <a:pt x="78" y="2"/>
                    </a:lnTo>
                  </a:path>
                </a:pathLst>
              </a:custGeom>
              <a:solidFill>
                <a:srgbClr val="FEEDD3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10" name="AutoShape 45"/>
              <p:cNvSpPr>
                <a:spLocks noChangeArrowheads="1"/>
              </p:cNvSpPr>
              <p:nvPr/>
            </p:nvSpPr>
            <p:spPr bwMode="auto">
              <a:xfrm>
                <a:off x="4505" y="1465"/>
                <a:ext cx="210" cy="67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11" name="AutoShape 46"/>
              <p:cNvSpPr>
                <a:spLocks noChangeArrowheads="1"/>
              </p:cNvSpPr>
              <p:nvPr/>
            </p:nvSpPr>
            <p:spPr bwMode="auto">
              <a:xfrm>
                <a:off x="4254" y="1568"/>
                <a:ext cx="324" cy="100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12" name="AutoShape 47"/>
              <p:cNvSpPr>
                <a:spLocks noChangeArrowheads="1"/>
              </p:cNvSpPr>
              <p:nvPr/>
            </p:nvSpPr>
            <p:spPr bwMode="auto">
              <a:xfrm>
                <a:off x="4277" y="1582"/>
                <a:ext cx="279" cy="84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13" name="AutoShape 48"/>
              <p:cNvSpPr>
                <a:spLocks noChangeArrowheads="1"/>
              </p:cNvSpPr>
              <p:nvPr/>
            </p:nvSpPr>
            <p:spPr bwMode="auto">
              <a:xfrm>
                <a:off x="4514" y="1471"/>
                <a:ext cx="190" cy="55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14" name="AutoShape 49"/>
              <p:cNvSpPr>
                <a:spLocks noChangeArrowheads="1"/>
              </p:cNvSpPr>
              <p:nvPr/>
            </p:nvSpPr>
            <p:spPr bwMode="auto">
              <a:xfrm>
                <a:off x="4354" y="1482"/>
                <a:ext cx="83" cy="28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15" name="Rectangle 50"/>
              <p:cNvSpPr>
                <a:spLocks noChangeArrowheads="1"/>
              </p:cNvSpPr>
              <p:nvPr/>
            </p:nvSpPr>
            <p:spPr bwMode="auto">
              <a:xfrm>
                <a:off x="4776" y="1552"/>
                <a:ext cx="11" cy="11"/>
              </a:xfrm>
              <a:prstGeom prst="rect">
                <a:avLst/>
              </a:prstGeom>
              <a:solidFill>
                <a:srgbClr val="EF91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16" name="AutoShape 51"/>
              <p:cNvSpPr>
                <a:spLocks noChangeArrowheads="1"/>
              </p:cNvSpPr>
              <p:nvPr/>
            </p:nvSpPr>
            <p:spPr bwMode="auto">
              <a:xfrm>
                <a:off x="4204" y="1482"/>
                <a:ext cx="83" cy="28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7175" name="Rectangle 55"/>
          <p:cNvSpPr>
            <a:spLocks noChangeArrowheads="1"/>
          </p:cNvSpPr>
          <p:nvPr/>
        </p:nvSpPr>
        <p:spPr bwMode="auto">
          <a:xfrm>
            <a:off x="3670300" y="1076325"/>
            <a:ext cx="1560513" cy="592138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6" name="Rectangle 56"/>
          <p:cNvSpPr>
            <a:spLocks noChangeArrowheads="1"/>
          </p:cNvSpPr>
          <p:nvPr/>
        </p:nvSpPr>
        <p:spPr bwMode="auto">
          <a:xfrm>
            <a:off x="3670300" y="777875"/>
            <a:ext cx="1560513" cy="288925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7" name="Rectangle 57"/>
          <p:cNvSpPr>
            <a:spLocks noChangeArrowheads="1"/>
          </p:cNvSpPr>
          <p:nvPr/>
        </p:nvSpPr>
        <p:spPr bwMode="auto">
          <a:xfrm>
            <a:off x="3643313" y="784225"/>
            <a:ext cx="1665287" cy="271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200" b="1">
                <a:solidFill>
                  <a:schemeClr val="tx2"/>
                </a:solidFill>
              </a:rPr>
              <a:t>Planning Schedules</a:t>
            </a:r>
          </a:p>
        </p:txBody>
      </p:sp>
      <p:sp>
        <p:nvSpPr>
          <p:cNvPr id="7178" name="Rectangle 58"/>
          <p:cNvSpPr>
            <a:spLocks noChangeArrowheads="1"/>
          </p:cNvSpPr>
          <p:nvPr/>
        </p:nvSpPr>
        <p:spPr bwMode="auto">
          <a:xfrm>
            <a:off x="3860800" y="1254125"/>
            <a:ext cx="1182688" cy="271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200" b="1">
                <a:solidFill>
                  <a:schemeClr val="tx2"/>
                </a:solidFill>
              </a:rPr>
              <a:t>2 - 6  Months</a:t>
            </a:r>
          </a:p>
        </p:txBody>
      </p:sp>
      <p:sp>
        <p:nvSpPr>
          <p:cNvPr id="7179" name="Rectangle 60"/>
          <p:cNvSpPr>
            <a:spLocks noChangeArrowheads="1"/>
          </p:cNvSpPr>
          <p:nvPr/>
        </p:nvSpPr>
        <p:spPr bwMode="auto">
          <a:xfrm>
            <a:off x="3760788" y="1717675"/>
            <a:ext cx="1471612" cy="49212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80" name="Rectangle 61"/>
          <p:cNvSpPr>
            <a:spLocks noChangeArrowheads="1"/>
          </p:cNvSpPr>
          <p:nvPr/>
        </p:nvSpPr>
        <p:spPr bwMode="auto">
          <a:xfrm>
            <a:off x="3670300" y="2022475"/>
            <a:ext cx="1560513" cy="592138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81" name="Rectangle 62"/>
          <p:cNvSpPr>
            <a:spLocks noChangeArrowheads="1"/>
          </p:cNvSpPr>
          <p:nvPr/>
        </p:nvSpPr>
        <p:spPr bwMode="auto">
          <a:xfrm>
            <a:off x="3675063" y="1727200"/>
            <a:ext cx="1560512" cy="288925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82" name="Rectangle 63"/>
          <p:cNvSpPr>
            <a:spLocks noChangeArrowheads="1"/>
          </p:cNvSpPr>
          <p:nvPr/>
        </p:nvSpPr>
        <p:spPr bwMode="auto">
          <a:xfrm>
            <a:off x="3876675" y="2189163"/>
            <a:ext cx="1085850" cy="2714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200" b="1">
                <a:solidFill>
                  <a:schemeClr val="tx2"/>
                </a:solidFill>
              </a:rPr>
              <a:t>5 - 10  Days</a:t>
            </a:r>
          </a:p>
        </p:txBody>
      </p:sp>
      <p:sp>
        <p:nvSpPr>
          <p:cNvPr id="7183" name="Rectangle 64"/>
          <p:cNvSpPr>
            <a:spLocks noChangeArrowheads="1"/>
          </p:cNvSpPr>
          <p:nvPr/>
        </p:nvSpPr>
        <p:spPr bwMode="auto">
          <a:xfrm>
            <a:off x="3638550" y="1747838"/>
            <a:ext cx="1668463" cy="2746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1200" b="1">
                <a:solidFill>
                  <a:schemeClr val="tx2"/>
                </a:solidFill>
              </a:rPr>
              <a:t>Shipping Schedules</a:t>
            </a:r>
          </a:p>
        </p:txBody>
      </p:sp>
      <p:sp>
        <p:nvSpPr>
          <p:cNvPr id="7184" name="Rectangle 65"/>
          <p:cNvSpPr>
            <a:spLocks noChangeArrowheads="1"/>
          </p:cNvSpPr>
          <p:nvPr/>
        </p:nvSpPr>
        <p:spPr bwMode="auto">
          <a:xfrm>
            <a:off x="1958975" y="1463675"/>
            <a:ext cx="566738" cy="484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185" name="Rectangle 67"/>
          <p:cNvSpPr>
            <a:spLocks noChangeArrowheads="1"/>
          </p:cNvSpPr>
          <p:nvPr/>
        </p:nvSpPr>
        <p:spPr bwMode="auto">
          <a:xfrm>
            <a:off x="3657600" y="1114425"/>
            <a:ext cx="273050" cy="257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7186" name="AutoShape 68"/>
          <p:cNvCxnSpPr>
            <a:cxnSpLocks noChangeShapeType="1"/>
            <a:stCxn id="7184" idx="0"/>
            <a:endCxn id="7185" idx="1"/>
          </p:cNvCxnSpPr>
          <p:nvPr/>
        </p:nvCxnSpPr>
        <p:spPr bwMode="auto">
          <a:xfrm rot="-5400000">
            <a:off x="2840038" y="646113"/>
            <a:ext cx="220662" cy="1414462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7187" name="Rectangle 69"/>
          <p:cNvSpPr>
            <a:spLocks noChangeArrowheads="1"/>
          </p:cNvSpPr>
          <p:nvPr/>
        </p:nvSpPr>
        <p:spPr bwMode="auto">
          <a:xfrm>
            <a:off x="3657600" y="2057400"/>
            <a:ext cx="273050" cy="257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7188" name="AutoShape 70"/>
          <p:cNvCxnSpPr>
            <a:cxnSpLocks noChangeShapeType="1"/>
            <a:stCxn id="7184" idx="2"/>
            <a:endCxn id="7187" idx="1"/>
          </p:cNvCxnSpPr>
          <p:nvPr/>
        </p:nvCxnSpPr>
        <p:spPr bwMode="auto">
          <a:xfrm rot="16200000" flipH="1">
            <a:off x="2831306" y="1359695"/>
            <a:ext cx="238125" cy="1414462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7189" name="Rectangle 71"/>
          <p:cNvSpPr>
            <a:spLocks noChangeArrowheads="1"/>
          </p:cNvSpPr>
          <p:nvPr/>
        </p:nvSpPr>
        <p:spPr bwMode="auto">
          <a:xfrm>
            <a:off x="6207125" y="1463675"/>
            <a:ext cx="566738" cy="484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190" name="Rectangle 72"/>
          <p:cNvSpPr>
            <a:spLocks noChangeArrowheads="1"/>
          </p:cNvSpPr>
          <p:nvPr/>
        </p:nvSpPr>
        <p:spPr bwMode="auto">
          <a:xfrm>
            <a:off x="4962525" y="1114425"/>
            <a:ext cx="273050" cy="257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7191" name="AutoShape 73"/>
          <p:cNvCxnSpPr>
            <a:cxnSpLocks noChangeShapeType="1"/>
            <a:stCxn id="7190" idx="3"/>
            <a:endCxn id="7189" idx="0"/>
          </p:cNvCxnSpPr>
          <p:nvPr/>
        </p:nvCxnSpPr>
        <p:spPr bwMode="auto">
          <a:xfrm>
            <a:off x="5235575" y="1243013"/>
            <a:ext cx="1255713" cy="220662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7192" name="Rectangle 75"/>
          <p:cNvSpPr>
            <a:spLocks noChangeArrowheads="1"/>
          </p:cNvSpPr>
          <p:nvPr/>
        </p:nvSpPr>
        <p:spPr bwMode="auto">
          <a:xfrm>
            <a:off x="4962525" y="2057400"/>
            <a:ext cx="273050" cy="257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7193" name="AutoShape 76"/>
          <p:cNvCxnSpPr>
            <a:cxnSpLocks noChangeShapeType="1"/>
            <a:stCxn id="7192" idx="3"/>
            <a:endCxn id="7189" idx="2"/>
          </p:cNvCxnSpPr>
          <p:nvPr/>
        </p:nvCxnSpPr>
        <p:spPr bwMode="auto">
          <a:xfrm flipV="1">
            <a:off x="5235575" y="1947863"/>
            <a:ext cx="1255713" cy="238125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Tracking – Cumulative Example</a:t>
            </a:r>
          </a:p>
        </p:txBody>
      </p:sp>
      <p:sp>
        <p:nvSpPr>
          <p:cNvPr id="8195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/>
              <a:t>CS-BU-040</a:t>
            </a:r>
          </a:p>
        </p:txBody>
      </p:sp>
      <p:sp>
        <p:nvSpPr>
          <p:cNvPr id="8196" name="AutoShape 5"/>
          <p:cNvSpPr>
            <a:spLocks noChangeArrowheads="1"/>
          </p:cNvSpPr>
          <p:nvPr/>
        </p:nvSpPr>
        <p:spPr bwMode="auto">
          <a:xfrm>
            <a:off x="82550" y="1852613"/>
            <a:ext cx="8991600" cy="4011612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38100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7" name="Rectangle 6"/>
          <p:cNvSpPr>
            <a:spLocks noChangeArrowheads="1"/>
          </p:cNvSpPr>
          <p:nvPr/>
        </p:nvSpPr>
        <p:spPr bwMode="auto">
          <a:xfrm>
            <a:off x="107950" y="2012950"/>
            <a:ext cx="8943975" cy="3689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defTabSz="1143000" eaLnBrk="0" hangingPunct="0"/>
            <a:endParaRPr kumimoji="1" lang="en-US" sz="1800">
              <a:solidFill>
                <a:schemeClr val="tx2"/>
              </a:solidFill>
            </a:endParaRPr>
          </a:p>
          <a:p>
            <a:pPr algn="l" defTabSz="1143000" eaLnBrk="0" hangingPunct="0"/>
            <a:r>
              <a:rPr kumimoji="1" lang="en-US" sz="1800">
                <a:solidFill>
                  <a:schemeClr val="tx2"/>
                </a:solidFill>
              </a:rPr>
              <a:t>		</a:t>
            </a:r>
            <a:r>
              <a:rPr kumimoji="1" lang="en-US" sz="1800" b="1">
                <a:solidFill>
                  <a:schemeClr val="tx2"/>
                </a:solidFill>
              </a:rPr>
              <a:t>January	February	March	April 	May 	June</a:t>
            </a:r>
            <a:endParaRPr kumimoji="1" lang="en-US" sz="1800">
              <a:solidFill>
                <a:schemeClr val="tx2"/>
              </a:solidFill>
            </a:endParaRPr>
          </a:p>
          <a:p>
            <a:pPr algn="l" defTabSz="1143000" eaLnBrk="0" hangingPunct="0"/>
            <a:endParaRPr kumimoji="1" lang="en-US" sz="1800">
              <a:solidFill>
                <a:schemeClr val="tx2"/>
              </a:solidFill>
            </a:endParaRPr>
          </a:p>
          <a:p>
            <a:pPr algn="l" defTabSz="1143000" eaLnBrk="0" hangingPunct="0"/>
            <a:r>
              <a:rPr kumimoji="1" lang="en-US" sz="1800" b="1">
                <a:solidFill>
                  <a:schemeClr val="tx2"/>
                </a:solidFill>
              </a:rPr>
              <a:t>Net Demand</a:t>
            </a:r>
            <a:r>
              <a:rPr kumimoji="1" lang="en-US" sz="1800">
                <a:solidFill>
                  <a:schemeClr val="tx2"/>
                </a:solidFill>
              </a:rPr>
              <a:t>	</a:t>
            </a:r>
            <a:r>
              <a:rPr kumimoji="1" lang="en-US" sz="1800"/>
              <a:t>1,000	1,000	1,000	1,000	1,000	1,000</a:t>
            </a:r>
            <a:r>
              <a:rPr kumimoji="1" lang="en-US" sz="1800">
                <a:solidFill>
                  <a:schemeClr val="tx2"/>
                </a:solidFill>
              </a:rPr>
              <a:t>			</a:t>
            </a:r>
          </a:p>
          <a:p>
            <a:pPr algn="l" defTabSz="1143000" eaLnBrk="0" hangingPunct="0"/>
            <a:endParaRPr kumimoji="1" lang="en-US" sz="1800">
              <a:solidFill>
                <a:schemeClr val="tx2"/>
              </a:solidFill>
            </a:endParaRPr>
          </a:p>
          <a:p>
            <a:pPr algn="l" defTabSz="1143000" eaLnBrk="0" hangingPunct="0"/>
            <a:r>
              <a:rPr kumimoji="1" lang="en-US" sz="1800" b="1">
                <a:solidFill>
                  <a:schemeClr val="tx2"/>
                </a:solidFill>
              </a:rPr>
              <a:t>Cumulative</a:t>
            </a:r>
            <a:r>
              <a:rPr kumimoji="1" lang="en-US" sz="1800">
                <a:solidFill>
                  <a:schemeClr val="tx2"/>
                </a:solidFill>
              </a:rPr>
              <a:t>	</a:t>
            </a:r>
            <a:r>
              <a:rPr kumimoji="1" lang="en-US" sz="1800"/>
              <a:t>1,000	2,000	3,000	4,000	5,000	6,000</a:t>
            </a:r>
          </a:p>
          <a:p>
            <a:pPr algn="l" defTabSz="1143000" eaLnBrk="0" hangingPunct="0"/>
            <a:r>
              <a:rPr kumimoji="1" lang="en-US" sz="1800">
                <a:solidFill>
                  <a:schemeClr val="tx2"/>
                </a:solidFill>
              </a:rPr>
              <a:t>		</a:t>
            </a:r>
            <a:r>
              <a:rPr kumimoji="1" lang="en-US" sz="1800">
                <a:solidFill>
                  <a:srgbClr val="FF0000"/>
                </a:solidFill>
              </a:rPr>
              <a:t>Cum Start</a:t>
            </a:r>
            <a:endParaRPr kumimoji="1" lang="en-US" sz="1800">
              <a:solidFill>
                <a:schemeClr val="tx2"/>
              </a:solidFill>
            </a:endParaRPr>
          </a:p>
          <a:p>
            <a:pPr algn="l" defTabSz="1143000" eaLnBrk="0" hangingPunct="0"/>
            <a:endParaRPr kumimoji="1" lang="en-US" sz="1800" b="1">
              <a:solidFill>
                <a:schemeClr val="tx2"/>
              </a:solidFill>
            </a:endParaRPr>
          </a:p>
          <a:p>
            <a:pPr algn="l" defTabSz="1143000" eaLnBrk="0" hangingPunct="0"/>
            <a:r>
              <a:rPr kumimoji="1" lang="en-US" sz="1800" b="1">
                <a:solidFill>
                  <a:schemeClr val="tx2"/>
                </a:solidFill>
              </a:rPr>
              <a:t>Cum shipped</a:t>
            </a:r>
            <a:r>
              <a:rPr kumimoji="1" lang="en-US" sz="1800">
                <a:solidFill>
                  <a:schemeClr val="tx2"/>
                </a:solidFill>
              </a:rPr>
              <a:t> = </a:t>
            </a:r>
            <a:r>
              <a:rPr kumimoji="1" lang="en-US" sz="1800"/>
              <a:t>2,500</a:t>
            </a:r>
            <a:endParaRPr kumimoji="1" lang="en-US" sz="1800">
              <a:solidFill>
                <a:schemeClr val="tx2"/>
              </a:solidFill>
            </a:endParaRPr>
          </a:p>
          <a:p>
            <a:pPr algn="l" defTabSz="1143000" eaLnBrk="0" hangingPunct="0"/>
            <a:endParaRPr kumimoji="1" lang="en-US" sz="1800">
              <a:solidFill>
                <a:schemeClr val="tx2"/>
              </a:solidFill>
            </a:endParaRPr>
          </a:p>
          <a:p>
            <a:pPr algn="l" defTabSz="1143000" eaLnBrk="0" hangingPunct="0"/>
            <a:r>
              <a:rPr kumimoji="1" lang="en-US" sz="1800" b="1">
                <a:solidFill>
                  <a:schemeClr val="tx2"/>
                </a:solidFill>
              </a:rPr>
              <a:t>Net Required Qty.</a:t>
            </a:r>
            <a:r>
              <a:rPr kumimoji="1" lang="en-US" sz="1800">
                <a:solidFill>
                  <a:schemeClr val="tx2"/>
                </a:solidFill>
              </a:rPr>
              <a:t>	</a:t>
            </a:r>
            <a:r>
              <a:rPr kumimoji="1" lang="en-US" sz="1800"/>
              <a:t>0	0	500	1,000	1,000	1,000</a:t>
            </a:r>
            <a:r>
              <a:rPr kumimoji="1" lang="en-US" sz="2000">
                <a:solidFill>
                  <a:schemeClr val="tx2"/>
                </a:solidFill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Cum Received</a:t>
            </a:r>
          </a:p>
          <a:p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Cum Required</a:t>
            </a:r>
          </a:p>
          <a:p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Cum Shipped</a:t>
            </a:r>
          </a:p>
          <a:p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Cum Start Date</a:t>
            </a:r>
          </a:p>
          <a:p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Cumulative Accounting</a:t>
            </a:r>
          </a:p>
          <a:p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Prior Cum Date</a:t>
            </a:r>
          </a:p>
          <a:p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Prior Cum Required</a:t>
            </a:r>
          </a:p>
          <a:p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Tracking Terminology</a:t>
            </a:r>
          </a:p>
        </p:txBody>
      </p:sp>
      <p:sp>
        <p:nvSpPr>
          <p:cNvPr id="9220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/>
              <a:t>CS-BU-050</a:t>
            </a:r>
          </a:p>
        </p:txBody>
      </p:sp>
      <p:grpSp>
        <p:nvGrpSpPr>
          <p:cNvPr id="9221" name="Group 771"/>
          <p:cNvGrpSpPr>
            <a:grpSpLocks noChangeAspect="1"/>
          </p:cNvGrpSpPr>
          <p:nvPr/>
        </p:nvGrpSpPr>
        <p:grpSpPr bwMode="auto">
          <a:xfrm>
            <a:off x="4619625" y="3954463"/>
            <a:ext cx="3702050" cy="1641475"/>
            <a:chOff x="3744" y="2571"/>
            <a:chExt cx="652" cy="289"/>
          </a:xfrm>
        </p:grpSpPr>
        <p:sp>
          <p:nvSpPr>
            <p:cNvPr id="9222" name="Freeform 772"/>
            <p:cNvSpPr>
              <a:spLocks noChangeAspect="1"/>
            </p:cNvSpPr>
            <p:nvPr/>
          </p:nvSpPr>
          <p:spPr bwMode="auto">
            <a:xfrm>
              <a:off x="3744" y="2571"/>
              <a:ext cx="652" cy="289"/>
            </a:xfrm>
            <a:custGeom>
              <a:avLst/>
              <a:gdLst>
                <a:gd name="T0" fmla="*/ 33 w 1304"/>
                <a:gd name="T1" fmla="*/ 1 h 578"/>
                <a:gd name="T2" fmla="*/ 41 w 1304"/>
                <a:gd name="T3" fmla="*/ 3 h 578"/>
                <a:gd name="T4" fmla="*/ 48 w 1304"/>
                <a:gd name="T5" fmla="*/ 3 h 578"/>
                <a:gd name="T6" fmla="*/ 55 w 1304"/>
                <a:gd name="T7" fmla="*/ 3 h 578"/>
                <a:gd name="T8" fmla="*/ 61 w 1304"/>
                <a:gd name="T9" fmla="*/ 2 h 578"/>
                <a:gd name="T10" fmla="*/ 68 w 1304"/>
                <a:gd name="T11" fmla="*/ 2 h 578"/>
                <a:gd name="T12" fmla="*/ 74 w 1304"/>
                <a:gd name="T13" fmla="*/ 3 h 578"/>
                <a:gd name="T14" fmla="*/ 79 w 1304"/>
                <a:gd name="T15" fmla="*/ 6 h 578"/>
                <a:gd name="T16" fmla="*/ 84 w 1304"/>
                <a:gd name="T17" fmla="*/ 7 h 578"/>
                <a:gd name="T18" fmla="*/ 89 w 1304"/>
                <a:gd name="T19" fmla="*/ 3 h 578"/>
                <a:gd name="T20" fmla="*/ 93 w 1304"/>
                <a:gd name="T21" fmla="*/ 1 h 578"/>
                <a:gd name="T22" fmla="*/ 97 w 1304"/>
                <a:gd name="T23" fmla="*/ 1 h 578"/>
                <a:gd name="T24" fmla="*/ 100 w 1304"/>
                <a:gd name="T25" fmla="*/ 1 h 578"/>
                <a:gd name="T26" fmla="*/ 103 w 1304"/>
                <a:gd name="T27" fmla="*/ 1 h 578"/>
                <a:gd name="T28" fmla="*/ 107 w 1304"/>
                <a:gd name="T29" fmla="*/ 1 h 578"/>
                <a:gd name="T30" fmla="*/ 110 w 1304"/>
                <a:gd name="T31" fmla="*/ 2 h 578"/>
                <a:gd name="T32" fmla="*/ 115 w 1304"/>
                <a:gd name="T33" fmla="*/ 3 h 578"/>
                <a:gd name="T34" fmla="*/ 119 w 1304"/>
                <a:gd name="T35" fmla="*/ 3 h 578"/>
                <a:gd name="T36" fmla="*/ 125 w 1304"/>
                <a:gd name="T37" fmla="*/ 3 h 578"/>
                <a:gd name="T38" fmla="*/ 132 w 1304"/>
                <a:gd name="T39" fmla="*/ 2 h 578"/>
                <a:gd name="T40" fmla="*/ 136 w 1304"/>
                <a:gd name="T41" fmla="*/ 2 h 578"/>
                <a:gd name="T42" fmla="*/ 138 w 1304"/>
                <a:gd name="T43" fmla="*/ 5 h 578"/>
                <a:gd name="T44" fmla="*/ 140 w 1304"/>
                <a:gd name="T45" fmla="*/ 9 h 578"/>
                <a:gd name="T46" fmla="*/ 143 w 1304"/>
                <a:gd name="T47" fmla="*/ 11 h 578"/>
                <a:gd name="T48" fmla="*/ 163 w 1304"/>
                <a:gd name="T49" fmla="*/ 69 h 578"/>
                <a:gd name="T50" fmla="*/ 92 w 1304"/>
                <a:gd name="T51" fmla="*/ 69 h 578"/>
                <a:gd name="T52" fmla="*/ 93 w 1304"/>
                <a:gd name="T53" fmla="*/ 70 h 578"/>
                <a:gd name="T54" fmla="*/ 94 w 1304"/>
                <a:gd name="T55" fmla="*/ 72 h 578"/>
                <a:gd name="T56" fmla="*/ 93 w 1304"/>
                <a:gd name="T57" fmla="*/ 72 h 578"/>
                <a:gd name="T58" fmla="*/ 89 w 1304"/>
                <a:gd name="T59" fmla="*/ 72 h 578"/>
                <a:gd name="T60" fmla="*/ 83 w 1304"/>
                <a:gd name="T61" fmla="*/ 72 h 578"/>
                <a:gd name="T62" fmla="*/ 76 w 1304"/>
                <a:gd name="T63" fmla="*/ 72 h 578"/>
                <a:gd name="T64" fmla="*/ 72 w 1304"/>
                <a:gd name="T65" fmla="*/ 72 h 578"/>
                <a:gd name="T66" fmla="*/ 69 w 1304"/>
                <a:gd name="T67" fmla="*/ 72 h 578"/>
                <a:gd name="T68" fmla="*/ 68 w 1304"/>
                <a:gd name="T69" fmla="*/ 72 h 578"/>
                <a:gd name="T70" fmla="*/ 69 w 1304"/>
                <a:gd name="T71" fmla="*/ 70 h 578"/>
                <a:gd name="T72" fmla="*/ 70 w 1304"/>
                <a:gd name="T73" fmla="*/ 69 h 578"/>
                <a:gd name="T74" fmla="*/ 0 w 1304"/>
                <a:gd name="T75" fmla="*/ 69 h 578"/>
                <a:gd name="T76" fmla="*/ 19 w 1304"/>
                <a:gd name="T77" fmla="*/ 10 h 578"/>
                <a:gd name="T78" fmla="*/ 21 w 1304"/>
                <a:gd name="T79" fmla="*/ 9 h 578"/>
                <a:gd name="T80" fmla="*/ 23 w 1304"/>
                <a:gd name="T81" fmla="*/ 6 h 578"/>
                <a:gd name="T82" fmla="*/ 25 w 1304"/>
                <a:gd name="T83" fmla="*/ 5 h 578"/>
                <a:gd name="T84" fmla="*/ 27 w 1304"/>
                <a:gd name="T85" fmla="*/ 3 h 5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04"/>
                <a:gd name="T130" fmla="*/ 0 h 578"/>
                <a:gd name="T131" fmla="*/ 1304 w 1304"/>
                <a:gd name="T132" fmla="*/ 578 h 57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04" h="578">
                  <a:moveTo>
                    <a:pt x="228" y="0"/>
                  </a:moveTo>
                  <a:lnTo>
                    <a:pt x="262" y="14"/>
                  </a:lnTo>
                  <a:lnTo>
                    <a:pt x="295" y="23"/>
                  </a:lnTo>
                  <a:lnTo>
                    <a:pt x="327" y="29"/>
                  </a:lnTo>
                  <a:lnTo>
                    <a:pt x="357" y="31"/>
                  </a:lnTo>
                  <a:lnTo>
                    <a:pt x="386" y="30"/>
                  </a:lnTo>
                  <a:lnTo>
                    <a:pt x="414" y="29"/>
                  </a:lnTo>
                  <a:lnTo>
                    <a:pt x="442" y="25"/>
                  </a:lnTo>
                  <a:lnTo>
                    <a:pt x="468" y="22"/>
                  </a:lnTo>
                  <a:lnTo>
                    <a:pt x="494" y="20"/>
                  </a:lnTo>
                  <a:lnTo>
                    <a:pt x="518" y="18"/>
                  </a:lnTo>
                  <a:lnTo>
                    <a:pt x="542" y="18"/>
                  </a:lnTo>
                  <a:lnTo>
                    <a:pt x="565" y="22"/>
                  </a:lnTo>
                  <a:lnTo>
                    <a:pt x="588" y="28"/>
                  </a:lnTo>
                  <a:lnTo>
                    <a:pt x="610" y="38"/>
                  </a:lnTo>
                  <a:lnTo>
                    <a:pt x="632" y="54"/>
                  </a:lnTo>
                  <a:lnTo>
                    <a:pt x="653" y="75"/>
                  </a:lnTo>
                  <a:lnTo>
                    <a:pt x="674" y="56"/>
                  </a:lnTo>
                  <a:lnTo>
                    <a:pt x="694" y="40"/>
                  </a:lnTo>
                  <a:lnTo>
                    <a:pt x="712" y="29"/>
                  </a:lnTo>
                  <a:lnTo>
                    <a:pt x="730" y="18"/>
                  </a:lnTo>
                  <a:lnTo>
                    <a:pt x="746" y="13"/>
                  </a:lnTo>
                  <a:lnTo>
                    <a:pt x="762" y="8"/>
                  </a:lnTo>
                  <a:lnTo>
                    <a:pt x="777" y="6"/>
                  </a:lnTo>
                  <a:lnTo>
                    <a:pt x="791" y="5"/>
                  </a:lnTo>
                  <a:lnTo>
                    <a:pt x="803" y="5"/>
                  </a:lnTo>
                  <a:lnTo>
                    <a:pt x="816" y="7"/>
                  </a:lnTo>
                  <a:lnTo>
                    <a:pt x="830" y="9"/>
                  </a:lnTo>
                  <a:lnTo>
                    <a:pt x="842" y="12"/>
                  </a:lnTo>
                  <a:lnTo>
                    <a:pt x="856" y="15"/>
                  </a:lnTo>
                  <a:lnTo>
                    <a:pt x="871" y="18"/>
                  </a:lnTo>
                  <a:lnTo>
                    <a:pt x="886" y="21"/>
                  </a:lnTo>
                  <a:lnTo>
                    <a:pt x="902" y="24"/>
                  </a:lnTo>
                  <a:lnTo>
                    <a:pt x="920" y="27"/>
                  </a:lnTo>
                  <a:lnTo>
                    <a:pt x="938" y="28"/>
                  </a:lnTo>
                  <a:lnTo>
                    <a:pt x="958" y="28"/>
                  </a:lnTo>
                  <a:lnTo>
                    <a:pt x="979" y="28"/>
                  </a:lnTo>
                  <a:lnTo>
                    <a:pt x="1002" y="25"/>
                  </a:lnTo>
                  <a:lnTo>
                    <a:pt x="1027" y="22"/>
                  </a:lnTo>
                  <a:lnTo>
                    <a:pt x="1053" y="16"/>
                  </a:lnTo>
                  <a:lnTo>
                    <a:pt x="1082" y="9"/>
                  </a:lnTo>
                  <a:lnTo>
                    <a:pt x="1085" y="20"/>
                  </a:lnTo>
                  <a:lnTo>
                    <a:pt x="1092" y="32"/>
                  </a:lnTo>
                  <a:lnTo>
                    <a:pt x="1099" y="46"/>
                  </a:lnTo>
                  <a:lnTo>
                    <a:pt x="1108" y="60"/>
                  </a:lnTo>
                  <a:lnTo>
                    <a:pt x="1119" y="73"/>
                  </a:lnTo>
                  <a:lnTo>
                    <a:pt x="1129" y="84"/>
                  </a:lnTo>
                  <a:lnTo>
                    <a:pt x="1138" y="91"/>
                  </a:lnTo>
                  <a:lnTo>
                    <a:pt x="1149" y="94"/>
                  </a:lnTo>
                  <a:lnTo>
                    <a:pt x="1304" y="551"/>
                  </a:lnTo>
                  <a:lnTo>
                    <a:pt x="734" y="551"/>
                  </a:lnTo>
                  <a:lnTo>
                    <a:pt x="737" y="552"/>
                  </a:lnTo>
                  <a:lnTo>
                    <a:pt x="740" y="555"/>
                  </a:lnTo>
                  <a:lnTo>
                    <a:pt x="746" y="560"/>
                  </a:lnTo>
                  <a:lnTo>
                    <a:pt x="750" y="565"/>
                  </a:lnTo>
                  <a:lnTo>
                    <a:pt x="754" y="569"/>
                  </a:lnTo>
                  <a:lnTo>
                    <a:pt x="754" y="574"/>
                  </a:lnTo>
                  <a:lnTo>
                    <a:pt x="749" y="577"/>
                  </a:lnTo>
                  <a:lnTo>
                    <a:pt x="738" y="578"/>
                  </a:lnTo>
                  <a:lnTo>
                    <a:pt x="719" y="578"/>
                  </a:lnTo>
                  <a:lnTo>
                    <a:pt x="694" y="578"/>
                  </a:lnTo>
                  <a:lnTo>
                    <a:pt x="665" y="578"/>
                  </a:lnTo>
                  <a:lnTo>
                    <a:pt x="635" y="578"/>
                  </a:lnTo>
                  <a:lnTo>
                    <a:pt x="608" y="578"/>
                  </a:lnTo>
                  <a:lnTo>
                    <a:pt x="585" y="578"/>
                  </a:lnTo>
                  <a:lnTo>
                    <a:pt x="569" y="578"/>
                  </a:lnTo>
                  <a:lnTo>
                    <a:pt x="563" y="578"/>
                  </a:lnTo>
                  <a:lnTo>
                    <a:pt x="549" y="577"/>
                  </a:lnTo>
                  <a:lnTo>
                    <a:pt x="542" y="574"/>
                  </a:lnTo>
                  <a:lnTo>
                    <a:pt x="541" y="569"/>
                  </a:lnTo>
                  <a:lnTo>
                    <a:pt x="543" y="565"/>
                  </a:lnTo>
                  <a:lnTo>
                    <a:pt x="548" y="560"/>
                  </a:lnTo>
                  <a:lnTo>
                    <a:pt x="554" y="555"/>
                  </a:lnTo>
                  <a:lnTo>
                    <a:pt x="557" y="552"/>
                  </a:lnTo>
                  <a:lnTo>
                    <a:pt x="559" y="551"/>
                  </a:lnTo>
                  <a:lnTo>
                    <a:pt x="0" y="551"/>
                  </a:lnTo>
                  <a:lnTo>
                    <a:pt x="144" y="89"/>
                  </a:lnTo>
                  <a:lnTo>
                    <a:pt x="152" y="86"/>
                  </a:lnTo>
                  <a:lnTo>
                    <a:pt x="161" y="82"/>
                  </a:lnTo>
                  <a:lnTo>
                    <a:pt x="170" y="74"/>
                  </a:lnTo>
                  <a:lnTo>
                    <a:pt x="180" y="66"/>
                  </a:lnTo>
                  <a:lnTo>
                    <a:pt x="188" y="55"/>
                  </a:lnTo>
                  <a:lnTo>
                    <a:pt x="195" y="45"/>
                  </a:lnTo>
                  <a:lnTo>
                    <a:pt x="200" y="33"/>
                  </a:lnTo>
                  <a:lnTo>
                    <a:pt x="205" y="23"/>
                  </a:lnTo>
                  <a:lnTo>
                    <a:pt x="222" y="24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3" name="Freeform 773"/>
            <p:cNvSpPr>
              <a:spLocks noChangeAspect="1"/>
            </p:cNvSpPr>
            <p:nvPr/>
          </p:nvSpPr>
          <p:spPr bwMode="auto">
            <a:xfrm>
              <a:off x="4025" y="2833"/>
              <a:ext cx="84" cy="21"/>
            </a:xfrm>
            <a:custGeom>
              <a:avLst/>
              <a:gdLst>
                <a:gd name="T0" fmla="*/ 0 w 169"/>
                <a:gd name="T1" fmla="*/ 5 h 42"/>
                <a:gd name="T2" fmla="*/ 21 w 169"/>
                <a:gd name="T3" fmla="*/ 5 h 42"/>
                <a:gd name="T4" fmla="*/ 19 w 169"/>
                <a:gd name="T5" fmla="*/ 5 h 42"/>
                <a:gd name="T6" fmla="*/ 18 w 169"/>
                <a:gd name="T7" fmla="*/ 4 h 42"/>
                <a:gd name="T8" fmla="*/ 17 w 169"/>
                <a:gd name="T9" fmla="*/ 3 h 42"/>
                <a:gd name="T10" fmla="*/ 16 w 169"/>
                <a:gd name="T11" fmla="*/ 3 h 42"/>
                <a:gd name="T12" fmla="*/ 14 w 169"/>
                <a:gd name="T13" fmla="*/ 1 h 42"/>
                <a:gd name="T14" fmla="*/ 13 w 169"/>
                <a:gd name="T15" fmla="*/ 1 h 42"/>
                <a:gd name="T16" fmla="*/ 12 w 169"/>
                <a:gd name="T17" fmla="*/ 1 h 42"/>
                <a:gd name="T18" fmla="*/ 11 w 169"/>
                <a:gd name="T19" fmla="*/ 0 h 42"/>
                <a:gd name="T20" fmla="*/ 9 w 169"/>
                <a:gd name="T21" fmla="*/ 1 h 42"/>
                <a:gd name="T22" fmla="*/ 7 w 169"/>
                <a:gd name="T23" fmla="*/ 1 h 42"/>
                <a:gd name="T24" fmla="*/ 6 w 169"/>
                <a:gd name="T25" fmla="*/ 1 h 42"/>
                <a:gd name="T26" fmla="*/ 5 w 169"/>
                <a:gd name="T27" fmla="*/ 3 h 42"/>
                <a:gd name="T28" fmla="*/ 3 w 169"/>
                <a:gd name="T29" fmla="*/ 3 h 42"/>
                <a:gd name="T30" fmla="*/ 2 w 169"/>
                <a:gd name="T31" fmla="*/ 4 h 42"/>
                <a:gd name="T32" fmla="*/ 1 w 169"/>
                <a:gd name="T33" fmla="*/ 5 h 42"/>
                <a:gd name="T34" fmla="*/ 0 w 169"/>
                <a:gd name="T35" fmla="*/ 5 h 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69"/>
                <a:gd name="T55" fmla="*/ 0 h 42"/>
                <a:gd name="T56" fmla="*/ 169 w 169"/>
                <a:gd name="T57" fmla="*/ 42 h 4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69" h="42">
                  <a:moveTo>
                    <a:pt x="0" y="42"/>
                  </a:moveTo>
                  <a:lnTo>
                    <a:pt x="169" y="42"/>
                  </a:lnTo>
                  <a:lnTo>
                    <a:pt x="158" y="37"/>
                  </a:lnTo>
                  <a:lnTo>
                    <a:pt x="148" y="32"/>
                  </a:lnTo>
                  <a:lnTo>
                    <a:pt x="138" y="25"/>
                  </a:lnTo>
                  <a:lnTo>
                    <a:pt x="129" y="18"/>
                  </a:lnTo>
                  <a:lnTo>
                    <a:pt x="119" y="11"/>
                  </a:lnTo>
                  <a:lnTo>
                    <a:pt x="110" y="5"/>
                  </a:lnTo>
                  <a:lnTo>
                    <a:pt x="101" y="2"/>
                  </a:lnTo>
                  <a:lnTo>
                    <a:pt x="91" y="0"/>
                  </a:lnTo>
                  <a:lnTo>
                    <a:pt x="76" y="2"/>
                  </a:lnTo>
                  <a:lnTo>
                    <a:pt x="62" y="6"/>
                  </a:lnTo>
                  <a:lnTo>
                    <a:pt x="50" y="12"/>
                  </a:lnTo>
                  <a:lnTo>
                    <a:pt x="40" y="18"/>
                  </a:lnTo>
                  <a:lnTo>
                    <a:pt x="30" y="26"/>
                  </a:lnTo>
                  <a:lnTo>
                    <a:pt x="20" y="32"/>
                  </a:lnTo>
                  <a:lnTo>
                    <a:pt x="10" y="3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4" name="Freeform 774"/>
            <p:cNvSpPr>
              <a:spLocks noChangeAspect="1"/>
            </p:cNvSpPr>
            <p:nvPr/>
          </p:nvSpPr>
          <p:spPr bwMode="auto">
            <a:xfrm>
              <a:off x="3759" y="2605"/>
              <a:ext cx="81" cy="219"/>
            </a:xfrm>
            <a:custGeom>
              <a:avLst/>
              <a:gdLst>
                <a:gd name="T0" fmla="*/ 16 w 162"/>
                <a:gd name="T1" fmla="*/ 4 h 438"/>
                <a:gd name="T2" fmla="*/ 0 w 162"/>
                <a:gd name="T3" fmla="*/ 55 h 438"/>
                <a:gd name="T4" fmla="*/ 1 w 162"/>
                <a:gd name="T5" fmla="*/ 55 h 438"/>
                <a:gd name="T6" fmla="*/ 3 w 162"/>
                <a:gd name="T7" fmla="*/ 54 h 438"/>
                <a:gd name="T8" fmla="*/ 3 w 162"/>
                <a:gd name="T9" fmla="*/ 53 h 438"/>
                <a:gd name="T10" fmla="*/ 5 w 162"/>
                <a:gd name="T11" fmla="*/ 51 h 438"/>
                <a:gd name="T12" fmla="*/ 5 w 162"/>
                <a:gd name="T13" fmla="*/ 50 h 438"/>
                <a:gd name="T14" fmla="*/ 6 w 162"/>
                <a:gd name="T15" fmla="*/ 49 h 438"/>
                <a:gd name="T16" fmla="*/ 7 w 162"/>
                <a:gd name="T17" fmla="*/ 48 h 438"/>
                <a:gd name="T18" fmla="*/ 9 w 162"/>
                <a:gd name="T19" fmla="*/ 47 h 438"/>
                <a:gd name="T20" fmla="*/ 20 w 162"/>
                <a:gd name="T21" fmla="*/ 0 h 438"/>
                <a:gd name="T22" fmla="*/ 20 w 162"/>
                <a:gd name="T23" fmla="*/ 1 h 438"/>
                <a:gd name="T24" fmla="*/ 20 w 162"/>
                <a:gd name="T25" fmla="*/ 1 h 438"/>
                <a:gd name="T26" fmla="*/ 19 w 162"/>
                <a:gd name="T27" fmla="*/ 2 h 438"/>
                <a:gd name="T28" fmla="*/ 19 w 162"/>
                <a:gd name="T29" fmla="*/ 3 h 438"/>
                <a:gd name="T30" fmla="*/ 18 w 162"/>
                <a:gd name="T31" fmla="*/ 3 h 438"/>
                <a:gd name="T32" fmla="*/ 18 w 162"/>
                <a:gd name="T33" fmla="*/ 3 h 438"/>
                <a:gd name="T34" fmla="*/ 17 w 162"/>
                <a:gd name="T35" fmla="*/ 3 h 438"/>
                <a:gd name="T36" fmla="*/ 16 w 162"/>
                <a:gd name="T37" fmla="*/ 4 h 43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2"/>
                <a:gd name="T58" fmla="*/ 0 h 438"/>
                <a:gd name="T59" fmla="*/ 162 w 162"/>
                <a:gd name="T60" fmla="*/ 438 h 43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2" h="438">
                  <a:moveTo>
                    <a:pt x="128" y="32"/>
                  </a:moveTo>
                  <a:lnTo>
                    <a:pt x="0" y="438"/>
                  </a:lnTo>
                  <a:lnTo>
                    <a:pt x="8" y="433"/>
                  </a:lnTo>
                  <a:lnTo>
                    <a:pt x="17" y="426"/>
                  </a:lnTo>
                  <a:lnTo>
                    <a:pt x="26" y="417"/>
                  </a:lnTo>
                  <a:lnTo>
                    <a:pt x="37" y="408"/>
                  </a:lnTo>
                  <a:lnTo>
                    <a:pt x="46" y="398"/>
                  </a:lnTo>
                  <a:lnTo>
                    <a:pt x="55" y="388"/>
                  </a:lnTo>
                  <a:lnTo>
                    <a:pt x="63" y="378"/>
                  </a:lnTo>
                  <a:lnTo>
                    <a:pt x="69" y="369"/>
                  </a:lnTo>
                  <a:lnTo>
                    <a:pt x="162" y="0"/>
                  </a:lnTo>
                  <a:lnTo>
                    <a:pt x="160" y="4"/>
                  </a:lnTo>
                  <a:lnTo>
                    <a:pt x="156" y="8"/>
                  </a:lnTo>
                  <a:lnTo>
                    <a:pt x="152" y="13"/>
                  </a:lnTo>
                  <a:lnTo>
                    <a:pt x="148" y="17"/>
                  </a:lnTo>
                  <a:lnTo>
                    <a:pt x="143" y="22"/>
                  </a:lnTo>
                  <a:lnTo>
                    <a:pt x="138" y="25"/>
                  </a:lnTo>
                  <a:lnTo>
                    <a:pt x="133" y="29"/>
                  </a:lnTo>
                  <a:lnTo>
                    <a:pt x="128" y="32"/>
                  </a:lnTo>
                  <a:close/>
                </a:path>
              </a:pathLst>
            </a:custGeom>
            <a:solidFill>
              <a:srgbClr val="7498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5" name="Freeform 775"/>
            <p:cNvSpPr>
              <a:spLocks noChangeAspect="1"/>
            </p:cNvSpPr>
            <p:nvPr/>
          </p:nvSpPr>
          <p:spPr bwMode="auto">
            <a:xfrm>
              <a:off x="4073" y="2778"/>
              <a:ext cx="268" cy="49"/>
            </a:xfrm>
            <a:custGeom>
              <a:avLst/>
              <a:gdLst>
                <a:gd name="T0" fmla="*/ 0 w 537"/>
                <a:gd name="T1" fmla="*/ 9 h 97"/>
                <a:gd name="T2" fmla="*/ 3 w 537"/>
                <a:gd name="T3" fmla="*/ 6 h 97"/>
                <a:gd name="T4" fmla="*/ 7 w 537"/>
                <a:gd name="T5" fmla="*/ 3 h 97"/>
                <a:gd name="T6" fmla="*/ 12 w 537"/>
                <a:gd name="T7" fmla="*/ 2 h 97"/>
                <a:gd name="T8" fmla="*/ 16 w 537"/>
                <a:gd name="T9" fmla="*/ 1 h 97"/>
                <a:gd name="T10" fmla="*/ 21 w 537"/>
                <a:gd name="T11" fmla="*/ 0 h 97"/>
                <a:gd name="T12" fmla="*/ 26 w 537"/>
                <a:gd name="T13" fmla="*/ 1 h 97"/>
                <a:gd name="T14" fmla="*/ 31 w 537"/>
                <a:gd name="T15" fmla="*/ 1 h 97"/>
                <a:gd name="T16" fmla="*/ 35 w 537"/>
                <a:gd name="T17" fmla="*/ 2 h 97"/>
                <a:gd name="T18" fmla="*/ 40 w 537"/>
                <a:gd name="T19" fmla="*/ 3 h 97"/>
                <a:gd name="T20" fmla="*/ 44 w 537"/>
                <a:gd name="T21" fmla="*/ 4 h 97"/>
                <a:gd name="T22" fmla="*/ 49 w 537"/>
                <a:gd name="T23" fmla="*/ 5 h 97"/>
                <a:gd name="T24" fmla="*/ 53 w 537"/>
                <a:gd name="T25" fmla="*/ 6 h 97"/>
                <a:gd name="T26" fmla="*/ 56 w 537"/>
                <a:gd name="T27" fmla="*/ 6 h 97"/>
                <a:gd name="T28" fmla="*/ 60 w 537"/>
                <a:gd name="T29" fmla="*/ 7 h 97"/>
                <a:gd name="T30" fmla="*/ 63 w 537"/>
                <a:gd name="T31" fmla="*/ 6 h 97"/>
                <a:gd name="T32" fmla="*/ 65 w 537"/>
                <a:gd name="T33" fmla="*/ 6 h 97"/>
                <a:gd name="T34" fmla="*/ 67 w 537"/>
                <a:gd name="T35" fmla="*/ 8 h 97"/>
                <a:gd name="T36" fmla="*/ 64 w 537"/>
                <a:gd name="T37" fmla="*/ 9 h 97"/>
                <a:gd name="T38" fmla="*/ 60 w 537"/>
                <a:gd name="T39" fmla="*/ 9 h 97"/>
                <a:gd name="T40" fmla="*/ 57 w 537"/>
                <a:gd name="T41" fmla="*/ 9 h 97"/>
                <a:gd name="T42" fmla="*/ 53 w 537"/>
                <a:gd name="T43" fmla="*/ 8 h 97"/>
                <a:gd name="T44" fmla="*/ 50 w 537"/>
                <a:gd name="T45" fmla="*/ 8 h 97"/>
                <a:gd name="T46" fmla="*/ 46 w 537"/>
                <a:gd name="T47" fmla="*/ 7 h 97"/>
                <a:gd name="T48" fmla="*/ 42 w 537"/>
                <a:gd name="T49" fmla="*/ 6 h 97"/>
                <a:gd name="T50" fmla="*/ 37 w 537"/>
                <a:gd name="T51" fmla="*/ 5 h 97"/>
                <a:gd name="T52" fmla="*/ 33 w 537"/>
                <a:gd name="T53" fmla="*/ 4 h 97"/>
                <a:gd name="T54" fmla="*/ 29 w 537"/>
                <a:gd name="T55" fmla="*/ 4 h 97"/>
                <a:gd name="T56" fmla="*/ 24 w 537"/>
                <a:gd name="T57" fmla="*/ 3 h 97"/>
                <a:gd name="T58" fmla="*/ 19 w 537"/>
                <a:gd name="T59" fmla="*/ 4 h 97"/>
                <a:gd name="T60" fmla="*/ 15 w 537"/>
                <a:gd name="T61" fmla="*/ 5 h 97"/>
                <a:gd name="T62" fmla="*/ 10 w 537"/>
                <a:gd name="T63" fmla="*/ 7 h 97"/>
                <a:gd name="T64" fmla="*/ 5 w 537"/>
                <a:gd name="T65" fmla="*/ 9 h 97"/>
                <a:gd name="T66" fmla="*/ 0 w 537"/>
                <a:gd name="T67" fmla="*/ 13 h 97"/>
                <a:gd name="T68" fmla="*/ 0 w 537"/>
                <a:gd name="T69" fmla="*/ 12 h 97"/>
                <a:gd name="T70" fmla="*/ 0 w 537"/>
                <a:gd name="T71" fmla="*/ 11 h 97"/>
                <a:gd name="T72" fmla="*/ 0 w 537"/>
                <a:gd name="T73" fmla="*/ 10 h 97"/>
                <a:gd name="T74" fmla="*/ 0 w 537"/>
                <a:gd name="T75" fmla="*/ 9 h 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37"/>
                <a:gd name="T115" fmla="*/ 0 h 97"/>
                <a:gd name="T116" fmla="*/ 537 w 537"/>
                <a:gd name="T117" fmla="*/ 97 h 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37" h="97">
                  <a:moveTo>
                    <a:pt x="0" y="68"/>
                  </a:moveTo>
                  <a:lnTo>
                    <a:pt x="30" y="41"/>
                  </a:lnTo>
                  <a:lnTo>
                    <a:pt x="63" y="22"/>
                  </a:lnTo>
                  <a:lnTo>
                    <a:pt x="98" y="9"/>
                  </a:lnTo>
                  <a:lnTo>
                    <a:pt x="134" y="2"/>
                  </a:lnTo>
                  <a:lnTo>
                    <a:pt x="172" y="0"/>
                  </a:lnTo>
                  <a:lnTo>
                    <a:pt x="210" y="1"/>
                  </a:lnTo>
                  <a:lnTo>
                    <a:pt x="248" y="6"/>
                  </a:lnTo>
                  <a:lnTo>
                    <a:pt x="286" y="11"/>
                  </a:lnTo>
                  <a:lnTo>
                    <a:pt x="322" y="20"/>
                  </a:lnTo>
                  <a:lnTo>
                    <a:pt x="358" y="29"/>
                  </a:lnTo>
                  <a:lnTo>
                    <a:pt x="393" y="37"/>
                  </a:lnTo>
                  <a:lnTo>
                    <a:pt x="425" y="44"/>
                  </a:lnTo>
                  <a:lnTo>
                    <a:pt x="455" y="48"/>
                  </a:lnTo>
                  <a:lnTo>
                    <a:pt x="482" y="51"/>
                  </a:lnTo>
                  <a:lnTo>
                    <a:pt x="507" y="48"/>
                  </a:lnTo>
                  <a:lnTo>
                    <a:pt x="526" y="43"/>
                  </a:lnTo>
                  <a:lnTo>
                    <a:pt x="537" y="58"/>
                  </a:lnTo>
                  <a:lnTo>
                    <a:pt x="512" y="66"/>
                  </a:lnTo>
                  <a:lnTo>
                    <a:pt x="487" y="68"/>
                  </a:lnTo>
                  <a:lnTo>
                    <a:pt x="459" y="67"/>
                  </a:lnTo>
                  <a:lnTo>
                    <a:pt x="431" y="63"/>
                  </a:lnTo>
                  <a:lnTo>
                    <a:pt x="401" y="58"/>
                  </a:lnTo>
                  <a:lnTo>
                    <a:pt x="370" y="49"/>
                  </a:lnTo>
                  <a:lnTo>
                    <a:pt x="337" y="43"/>
                  </a:lnTo>
                  <a:lnTo>
                    <a:pt x="303" y="35"/>
                  </a:lnTo>
                  <a:lnTo>
                    <a:pt x="268" y="29"/>
                  </a:lnTo>
                  <a:lnTo>
                    <a:pt x="233" y="25"/>
                  </a:lnTo>
                  <a:lnTo>
                    <a:pt x="196" y="24"/>
                  </a:lnTo>
                  <a:lnTo>
                    <a:pt x="158" y="28"/>
                  </a:lnTo>
                  <a:lnTo>
                    <a:pt x="120" y="36"/>
                  </a:lnTo>
                  <a:lnTo>
                    <a:pt x="81" y="49"/>
                  </a:lnTo>
                  <a:lnTo>
                    <a:pt x="40" y="69"/>
                  </a:lnTo>
                  <a:lnTo>
                    <a:pt x="0" y="97"/>
                  </a:lnTo>
                  <a:lnTo>
                    <a:pt x="1" y="91"/>
                  </a:lnTo>
                  <a:lnTo>
                    <a:pt x="1" y="84"/>
                  </a:lnTo>
                  <a:lnTo>
                    <a:pt x="1" y="76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6" name="Freeform 776"/>
            <p:cNvSpPr>
              <a:spLocks noChangeAspect="1"/>
            </p:cNvSpPr>
            <p:nvPr/>
          </p:nvSpPr>
          <p:spPr bwMode="auto">
            <a:xfrm>
              <a:off x="4077" y="2797"/>
              <a:ext cx="299" cy="44"/>
            </a:xfrm>
            <a:custGeom>
              <a:avLst/>
              <a:gdLst>
                <a:gd name="T0" fmla="*/ 0 w 598"/>
                <a:gd name="T1" fmla="*/ 8 h 89"/>
                <a:gd name="T2" fmla="*/ 5 w 598"/>
                <a:gd name="T3" fmla="*/ 5 h 89"/>
                <a:gd name="T4" fmla="*/ 9 w 598"/>
                <a:gd name="T5" fmla="*/ 2 h 89"/>
                <a:gd name="T6" fmla="*/ 14 w 598"/>
                <a:gd name="T7" fmla="*/ 1 h 89"/>
                <a:gd name="T8" fmla="*/ 19 w 598"/>
                <a:gd name="T9" fmla="*/ 0 h 89"/>
                <a:gd name="T10" fmla="*/ 23 w 598"/>
                <a:gd name="T11" fmla="*/ 0 h 89"/>
                <a:gd name="T12" fmla="*/ 28 w 598"/>
                <a:gd name="T13" fmla="*/ 0 h 89"/>
                <a:gd name="T14" fmla="*/ 33 w 598"/>
                <a:gd name="T15" fmla="*/ 0 h 89"/>
                <a:gd name="T16" fmla="*/ 37 w 598"/>
                <a:gd name="T17" fmla="*/ 1 h 89"/>
                <a:gd name="T18" fmla="*/ 41 w 598"/>
                <a:gd name="T19" fmla="*/ 2 h 89"/>
                <a:gd name="T20" fmla="*/ 45 w 598"/>
                <a:gd name="T21" fmla="*/ 3 h 89"/>
                <a:gd name="T22" fmla="*/ 49 w 598"/>
                <a:gd name="T23" fmla="*/ 3 h 89"/>
                <a:gd name="T24" fmla="*/ 52 w 598"/>
                <a:gd name="T25" fmla="*/ 4 h 89"/>
                <a:gd name="T26" fmla="*/ 56 w 598"/>
                <a:gd name="T27" fmla="*/ 5 h 89"/>
                <a:gd name="T28" fmla="*/ 60 w 598"/>
                <a:gd name="T29" fmla="*/ 5 h 89"/>
                <a:gd name="T30" fmla="*/ 63 w 598"/>
                <a:gd name="T31" fmla="*/ 4 h 89"/>
                <a:gd name="T32" fmla="*/ 67 w 598"/>
                <a:gd name="T33" fmla="*/ 3 h 89"/>
                <a:gd name="T34" fmla="*/ 68 w 598"/>
                <a:gd name="T35" fmla="*/ 4 h 89"/>
                <a:gd name="T36" fmla="*/ 69 w 598"/>
                <a:gd name="T37" fmla="*/ 4 h 89"/>
                <a:gd name="T38" fmla="*/ 69 w 598"/>
                <a:gd name="T39" fmla="*/ 5 h 89"/>
                <a:gd name="T40" fmla="*/ 71 w 598"/>
                <a:gd name="T41" fmla="*/ 6 h 89"/>
                <a:gd name="T42" fmla="*/ 72 w 598"/>
                <a:gd name="T43" fmla="*/ 7 h 89"/>
                <a:gd name="T44" fmla="*/ 73 w 598"/>
                <a:gd name="T45" fmla="*/ 8 h 89"/>
                <a:gd name="T46" fmla="*/ 74 w 598"/>
                <a:gd name="T47" fmla="*/ 9 h 89"/>
                <a:gd name="T48" fmla="*/ 75 w 598"/>
                <a:gd name="T49" fmla="*/ 9 h 89"/>
                <a:gd name="T50" fmla="*/ 36 w 598"/>
                <a:gd name="T51" fmla="*/ 9 h 89"/>
                <a:gd name="T52" fmla="*/ 35 w 598"/>
                <a:gd name="T53" fmla="*/ 9 h 89"/>
                <a:gd name="T54" fmla="*/ 34 w 598"/>
                <a:gd name="T55" fmla="*/ 8 h 89"/>
                <a:gd name="T56" fmla="*/ 32 w 598"/>
                <a:gd name="T57" fmla="*/ 7 h 89"/>
                <a:gd name="T58" fmla="*/ 30 w 598"/>
                <a:gd name="T59" fmla="*/ 7 h 89"/>
                <a:gd name="T60" fmla="*/ 28 w 598"/>
                <a:gd name="T61" fmla="*/ 6 h 89"/>
                <a:gd name="T62" fmla="*/ 26 w 598"/>
                <a:gd name="T63" fmla="*/ 6 h 89"/>
                <a:gd name="T64" fmla="*/ 24 w 598"/>
                <a:gd name="T65" fmla="*/ 6 h 89"/>
                <a:gd name="T66" fmla="*/ 21 w 598"/>
                <a:gd name="T67" fmla="*/ 6 h 89"/>
                <a:gd name="T68" fmla="*/ 19 w 598"/>
                <a:gd name="T69" fmla="*/ 6 h 89"/>
                <a:gd name="T70" fmla="*/ 18 w 598"/>
                <a:gd name="T71" fmla="*/ 6 h 89"/>
                <a:gd name="T72" fmla="*/ 14 w 598"/>
                <a:gd name="T73" fmla="*/ 6 h 89"/>
                <a:gd name="T74" fmla="*/ 12 w 598"/>
                <a:gd name="T75" fmla="*/ 7 h 89"/>
                <a:gd name="T76" fmla="*/ 10 w 598"/>
                <a:gd name="T77" fmla="*/ 7 h 89"/>
                <a:gd name="T78" fmla="*/ 9 w 598"/>
                <a:gd name="T79" fmla="*/ 8 h 89"/>
                <a:gd name="T80" fmla="*/ 6 w 598"/>
                <a:gd name="T81" fmla="*/ 9 h 89"/>
                <a:gd name="T82" fmla="*/ 5 w 598"/>
                <a:gd name="T83" fmla="*/ 11 h 89"/>
                <a:gd name="T84" fmla="*/ 5 w 598"/>
                <a:gd name="T85" fmla="*/ 10 h 89"/>
                <a:gd name="T86" fmla="*/ 5 w 598"/>
                <a:gd name="T87" fmla="*/ 10 h 89"/>
                <a:gd name="T88" fmla="*/ 3 w 598"/>
                <a:gd name="T89" fmla="*/ 9 h 89"/>
                <a:gd name="T90" fmla="*/ 3 w 598"/>
                <a:gd name="T91" fmla="*/ 9 h 89"/>
                <a:gd name="T92" fmla="*/ 2 w 598"/>
                <a:gd name="T93" fmla="*/ 9 h 89"/>
                <a:gd name="T94" fmla="*/ 1 w 598"/>
                <a:gd name="T95" fmla="*/ 8 h 89"/>
                <a:gd name="T96" fmla="*/ 1 w 598"/>
                <a:gd name="T97" fmla="*/ 8 h 89"/>
                <a:gd name="T98" fmla="*/ 0 w 598"/>
                <a:gd name="T99" fmla="*/ 8 h 8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98"/>
                <a:gd name="T151" fmla="*/ 0 h 89"/>
                <a:gd name="T152" fmla="*/ 598 w 598"/>
                <a:gd name="T153" fmla="*/ 89 h 8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98" h="89">
                  <a:moveTo>
                    <a:pt x="0" y="65"/>
                  </a:moveTo>
                  <a:lnTo>
                    <a:pt x="40" y="40"/>
                  </a:lnTo>
                  <a:lnTo>
                    <a:pt x="77" y="22"/>
                  </a:lnTo>
                  <a:lnTo>
                    <a:pt x="115" y="9"/>
                  </a:lnTo>
                  <a:lnTo>
                    <a:pt x="152" y="2"/>
                  </a:lnTo>
                  <a:lnTo>
                    <a:pt x="189" y="0"/>
                  </a:lnTo>
                  <a:lnTo>
                    <a:pt x="225" y="1"/>
                  </a:lnTo>
                  <a:lnTo>
                    <a:pt x="260" y="4"/>
                  </a:lnTo>
                  <a:lnTo>
                    <a:pt x="295" y="10"/>
                  </a:lnTo>
                  <a:lnTo>
                    <a:pt x="328" y="17"/>
                  </a:lnTo>
                  <a:lnTo>
                    <a:pt x="361" y="24"/>
                  </a:lnTo>
                  <a:lnTo>
                    <a:pt x="393" y="31"/>
                  </a:lnTo>
                  <a:lnTo>
                    <a:pt x="423" y="37"/>
                  </a:lnTo>
                  <a:lnTo>
                    <a:pt x="453" y="40"/>
                  </a:lnTo>
                  <a:lnTo>
                    <a:pt x="480" y="40"/>
                  </a:lnTo>
                  <a:lnTo>
                    <a:pt x="508" y="36"/>
                  </a:lnTo>
                  <a:lnTo>
                    <a:pt x="533" y="27"/>
                  </a:lnTo>
                  <a:lnTo>
                    <a:pt x="539" y="32"/>
                  </a:lnTo>
                  <a:lnTo>
                    <a:pt x="545" y="38"/>
                  </a:lnTo>
                  <a:lnTo>
                    <a:pt x="552" y="45"/>
                  </a:lnTo>
                  <a:lnTo>
                    <a:pt x="561" y="53"/>
                  </a:lnTo>
                  <a:lnTo>
                    <a:pt x="569" y="61"/>
                  </a:lnTo>
                  <a:lnTo>
                    <a:pt x="578" y="68"/>
                  </a:lnTo>
                  <a:lnTo>
                    <a:pt x="587" y="75"/>
                  </a:lnTo>
                  <a:lnTo>
                    <a:pt x="598" y="79"/>
                  </a:lnTo>
                  <a:lnTo>
                    <a:pt x="285" y="79"/>
                  </a:lnTo>
                  <a:lnTo>
                    <a:pt x="278" y="74"/>
                  </a:lnTo>
                  <a:lnTo>
                    <a:pt x="269" y="68"/>
                  </a:lnTo>
                  <a:lnTo>
                    <a:pt x="256" y="62"/>
                  </a:lnTo>
                  <a:lnTo>
                    <a:pt x="243" y="59"/>
                  </a:lnTo>
                  <a:lnTo>
                    <a:pt x="227" y="54"/>
                  </a:lnTo>
                  <a:lnTo>
                    <a:pt x="211" y="52"/>
                  </a:lnTo>
                  <a:lnTo>
                    <a:pt x="193" y="51"/>
                  </a:lnTo>
                  <a:lnTo>
                    <a:pt x="175" y="49"/>
                  </a:lnTo>
                  <a:lnTo>
                    <a:pt x="156" y="49"/>
                  </a:lnTo>
                  <a:lnTo>
                    <a:pt x="137" y="52"/>
                  </a:lnTo>
                  <a:lnTo>
                    <a:pt x="119" y="54"/>
                  </a:lnTo>
                  <a:lnTo>
                    <a:pt x="102" y="57"/>
                  </a:lnTo>
                  <a:lnTo>
                    <a:pt x="84" y="63"/>
                  </a:lnTo>
                  <a:lnTo>
                    <a:pt x="68" y="70"/>
                  </a:lnTo>
                  <a:lnTo>
                    <a:pt x="54" y="78"/>
                  </a:lnTo>
                  <a:lnTo>
                    <a:pt x="42" y="89"/>
                  </a:lnTo>
                  <a:lnTo>
                    <a:pt x="38" y="85"/>
                  </a:lnTo>
                  <a:lnTo>
                    <a:pt x="34" y="82"/>
                  </a:lnTo>
                  <a:lnTo>
                    <a:pt x="29" y="79"/>
                  </a:lnTo>
                  <a:lnTo>
                    <a:pt x="25" y="76"/>
                  </a:lnTo>
                  <a:lnTo>
                    <a:pt x="19" y="72"/>
                  </a:lnTo>
                  <a:lnTo>
                    <a:pt x="14" y="70"/>
                  </a:lnTo>
                  <a:lnTo>
                    <a:pt x="7" y="68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3F6F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7" name="Freeform 777"/>
            <p:cNvSpPr>
              <a:spLocks noChangeAspect="1"/>
            </p:cNvSpPr>
            <p:nvPr/>
          </p:nvSpPr>
          <p:spPr bwMode="auto">
            <a:xfrm>
              <a:off x="3755" y="2812"/>
              <a:ext cx="300" cy="29"/>
            </a:xfrm>
            <a:custGeom>
              <a:avLst/>
              <a:gdLst>
                <a:gd name="T0" fmla="*/ 1 w 600"/>
                <a:gd name="T1" fmla="*/ 6 h 58"/>
                <a:gd name="T2" fmla="*/ 2 w 600"/>
                <a:gd name="T3" fmla="*/ 5 h 58"/>
                <a:gd name="T4" fmla="*/ 3 w 600"/>
                <a:gd name="T5" fmla="*/ 3 h 58"/>
                <a:gd name="T6" fmla="*/ 5 w 600"/>
                <a:gd name="T7" fmla="*/ 2 h 58"/>
                <a:gd name="T8" fmla="*/ 13 w 600"/>
                <a:gd name="T9" fmla="*/ 3 h 58"/>
                <a:gd name="T10" fmla="*/ 26 w 600"/>
                <a:gd name="T11" fmla="*/ 5 h 58"/>
                <a:gd name="T12" fmla="*/ 37 w 600"/>
                <a:gd name="T13" fmla="*/ 5 h 58"/>
                <a:gd name="T14" fmla="*/ 44 w 600"/>
                <a:gd name="T15" fmla="*/ 3 h 58"/>
                <a:gd name="T16" fmla="*/ 51 w 600"/>
                <a:gd name="T17" fmla="*/ 2 h 58"/>
                <a:gd name="T18" fmla="*/ 57 w 600"/>
                <a:gd name="T19" fmla="*/ 1 h 58"/>
                <a:gd name="T20" fmla="*/ 63 w 600"/>
                <a:gd name="T21" fmla="*/ 1 h 58"/>
                <a:gd name="T22" fmla="*/ 71 w 600"/>
                <a:gd name="T23" fmla="*/ 3 h 58"/>
                <a:gd name="T24" fmla="*/ 75 w 600"/>
                <a:gd name="T25" fmla="*/ 5 h 58"/>
                <a:gd name="T26" fmla="*/ 73 w 600"/>
                <a:gd name="T27" fmla="*/ 6 h 58"/>
                <a:gd name="T28" fmla="*/ 72 w 600"/>
                <a:gd name="T29" fmla="*/ 7 h 58"/>
                <a:gd name="T30" fmla="*/ 71 w 600"/>
                <a:gd name="T31" fmla="*/ 7 h 58"/>
                <a:gd name="T32" fmla="*/ 70 w 600"/>
                <a:gd name="T33" fmla="*/ 7 h 58"/>
                <a:gd name="T34" fmla="*/ 67 w 600"/>
                <a:gd name="T35" fmla="*/ 5 h 58"/>
                <a:gd name="T36" fmla="*/ 64 w 600"/>
                <a:gd name="T37" fmla="*/ 5 h 58"/>
                <a:gd name="T38" fmla="*/ 61 w 600"/>
                <a:gd name="T39" fmla="*/ 4 h 58"/>
                <a:gd name="T40" fmla="*/ 58 w 600"/>
                <a:gd name="T41" fmla="*/ 4 h 58"/>
                <a:gd name="T42" fmla="*/ 54 w 600"/>
                <a:gd name="T43" fmla="*/ 4 h 58"/>
                <a:gd name="T44" fmla="*/ 51 w 600"/>
                <a:gd name="T45" fmla="*/ 5 h 58"/>
                <a:gd name="T46" fmla="*/ 48 w 600"/>
                <a:gd name="T47" fmla="*/ 6 h 58"/>
                <a:gd name="T48" fmla="*/ 45 w 600"/>
                <a:gd name="T49" fmla="*/ 6 h 58"/>
                <a:gd name="T50" fmla="*/ 39 w 600"/>
                <a:gd name="T51" fmla="*/ 6 h 58"/>
                <a:gd name="T52" fmla="*/ 33 w 600"/>
                <a:gd name="T53" fmla="*/ 6 h 58"/>
                <a:gd name="T54" fmla="*/ 25 w 600"/>
                <a:gd name="T55" fmla="*/ 6 h 58"/>
                <a:gd name="T56" fmla="*/ 18 w 600"/>
                <a:gd name="T57" fmla="*/ 6 h 58"/>
                <a:gd name="T58" fmla="*/ 10 w 600"/>
                <a:gd name="T59" fmla="*/ 6 h 58"/>
                <a:gd name="T60" fmla="*/ 5 w 600"/>
                <a:gd name="T61" fmla="*/ 6 h 58"/>
                <a:gd name="T62" fmla="*/ 1 w 600"/>
                <a:gd name="T63" fmla="*/ 6 h 5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00"/>
                <a:gd name="T97" fmla="*/ 0 h 58"/>
                <a:gd name="T98" fmla="*/ 600 w 600"/>
                <a:gd name="T99" fmla="*/ 58 h 5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00" h="58">
                  <a:moveTo>
                    <a:pt x="0" y="46"/>
                  </a:moveTo>
                  <a:lnTo>
                    <a:pt x="4" y="43"/>
                  </a:lnTo>
                  <a:lnTo>
                    <a:pt x="10" y="39"/>
                  </a:lnTo>
                  <a:lnTo>
                    <a:pt x="17" y="33"/>
                  </a:lnTo>
                  <a:lnTo>
                    <a:pt x="24" y="28"/>
                  </a:lnTo>
                  <a:lnTo>
                    <a:pt x="31" y="22"/>
                  </a:lnTo>
                  <a:lnTo>
                    <a:pt x="38" y="16"/>
                  </a:lnTo>
                  <a:lnTo>
                    <a:pt x="44" y="11"/>
                  </a:lnTo>
                  <a:lnTo>
                    <a:pt x="47" y="8"/>
                  </a:lnTo>
                  <a:lnTo>
                    <a:pt x="110" y="22"/>
                  </a:lnTo>
                  <a:lnTo>
                    <a:pt x="166" y="31"/>
                  </a:lnTo>
                  <a:lnTo>
                    <a:pt x="214" y="36"/>
                  </a:lnTo>
                  <a:lnTo>
                    <a:pt x="257" y="36"/>
                  </a:lnTo>
                  <a:lnTo>
                    <a:pt x="295" y="33"/>
                  </a:lnTo>
                  <a:lnTo>
                    <a:pt x="328" y="29"/>
                  </a:lnTo>
                  <a:lnTo>
                    <a:pt x="357" y="23"/>
                  </a:lnTo>
                  <a:lnTo>
                    <a:pt x="384" y="16"/>
                  </a:lnTo>
                  <a:lnTo>
                    <a:pt x="408" y="10"/>
                  </a:lnTo>
                  <a:lnTo>
                    <a:pt x="433" y="5"/>
                  </a:lnTo>
                  <a:lnTo>
                    <a:pt x="456" y="1"/>
                  </a:lnTo>
                  <a:lnTo>
                    <a:pt x="480" y="0"/>
                  </a:lnTo>
                  <a:lnTo>
                    <a:pt x="506" y="2"/>
                  </a:lnTo>
                  <a:lnTo>
                    <a:pt x="534" y="8"/>
                  </a:lnTo>
                  <a:lnTo>
                    <a:pt x="565" y="20"/>
                  </a:lnTo>
                  <a:lnTo>
                    <a:pt x="600" y="36"/>
                  </a:lnTo>
                  <a:lnTo>
                    <a:pt x="595" y="38"/>
                  </a:lnTo>
                  <a:lnTo>
                    <a:pt x="589" y="41"/>
                  </a:lnTo>
                  <a:lnTo>
                    <a:pt x="583" y="44"/>
                  </a:lnTo>
                  <a:lnTo>
                    <a:pt x="578" y="47"/>
                  </a:lnTo>
                  <a:lnTo>
                    <a:pt x="573" y="51"/>
                  </a:lnTo>
                  <a:lnTo>
                    <a:pt x="568" y="53"/>
                  </a:lnTo>
                  <a:lnTo>
                    <a:pt x="564" y="55"/>
                  </a:lnTo>
                  <a:lnTo>
                    <a:pt x="562" y="58"/>
                  </a:lnTo>
                  <a:lnTo>
                    <a:pt x="553" y="51"/>
                  </a:lnTo>
                  <a:lnTo>
                    <a:pt x="544" y="45"/>
                  </a:lnTo>
                  <a:lnTo>
                    <a:pt x="534" y="40"/>
                  </a:lnTo>
                  <a:lnTo>
                    <a:pt x="524" y="37"/>
                  </a:lnTo>
                  <a:lnTo>
                    <a:pt x="512" y="33"/>
                  </a:lnTo>
                  <a:lnTo>
                    <a:pt x="501" y="31"/>
                  </a:lnTo>
                  <a:lnTo>
                    <a:pt x="489" y="30"/>
                  </a:lnTo>
                  <a:lnTo>
                    <a:pt x="476" y="29"/>
                  </a:lnTo>
                  <a:lnTo>
                    <a:pt x="464" y="29"/>
                  </a:lnTo>
                  <a:lnTo>
                    <a:pt x="451" y="29"/>
                  </a:lnTo>
                  <a:lnTo>
                    <a:pt x="437" y="30"/>
                  </a:lnTo>
                  <a:lnTo>
                    <a:pt x="425" y="32"/>
                  </a:lnTo>
                  <a:lnTo>
                    <a:pt x="412" y="36"/>
                  </a:lnTo>
                  <a:lnTo>
                    <a:pt x="399" y="38"/>
                  </a:lnTo>
                  <a:lnTo>
                    <a:pt x="387" y="43"/>
                  </a:lnTo>
                  <a:lnTo>
                    <a:pt x="375" y="47"/>
                  </a:lnTo>
                  <a:lnTo>
                    <a:pt x="360" y="47"/>
                  </a:lnTo>
                  <a:lnTo>
                    <a:pt x="339" y="47"/>
                  </a:lnTo>
                  <a:lnTo>
                    <a:pt x="316" y="47"/>
                  </a:lnTo>
                  <a:lnTo>
                    <a:pt x="290" y="47"/>
                  </a:lnTo>
                  <a:lnTo>
                    <a:pt x="261" y="47"/>
                  </a:lnTo>
                  <a:lnTo>
                    <a:pt x="231" y="47"/>
                  </a:lnTo>
                  <a:lnTo>
                    <a:pt x="200" y="47"/>
                  </a:lnTo>
                  <a:lnTo>
                    <a:pt x="169" y="46"/>
                  </a:lnTo>
                  <a:lnTo>
                    <a:pt x="138" y="46"/>
                  </a:lnTo>
                  <a:lnTo>
                    <a:pt x="108" y="46"/>
                  </a:lnTo>
                  <a:lnTo>
                    <a:pt x="82" y="46"/>
                  </a:lnTo>
                  <a:lnTo>
                    <a:pt x="56" y="46"/>
                  </a:lnTo>
                  <a:lnTo>
                    <a:pt x="36" y="46"/>
                  </a:lnTo>
                  <a:lnTo>
                    <a:pt x="18" y="46"/>
                  </a:lnTo>
                  <a:lnTo>
                    <a:pt x="7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3F6F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8" name="Freeform 778"/>
            <p:cNvSpPr>
              <a:spLocks noChangeAspect="1"/>
            </p:cNvSpPr>
            <p:nvPr/>
          </p:nvSpPr>
          <p:spPr bwMode="auto">
            <a:xfrm>
              <a:off x="3783" y="2783"/>
              <a:ext cx="284" cy="46"/>
            </a:xfrm>
            <a:custGeom>
              <a:avLst/>
              <a:gdLst>
                <a:gd name="T0" fmla="*/ 6 w 569"/>
                <a:gd name="T1" fmla="*/ 3 h 92"/>
                <a:gd name="T2" fmla="*/ 10 w 569"/>
                <a:gd name="T3" fmla="*/ 5 h 92"/>
                <a:gd name="T4" fmla="*/ 14 w 569"/>
                <a:gd name="T5" fmla="*/ 6 h 92"/>
                <a:gd name="T6" fmla="*/ 17 w 569"/>
                <a:gd name="T7" fmla="*/ 6 h 92"/>
                <a:gd name="T8" fmla="*/ 21 w 569"/>
                <a:gd name="T9" fmla="*/ 6 h 92"/>
                <a:gd name="T10" fmla="*/ 24 w 569"/>
                <a:gd name="T11" fmla="*/ 6 h 92"/>
                <a:gd name="T12" fmla="*/ 27 w 569"/>
                <a:gd name="T13" fmla="*/ 5 h 92"/>
                <a:gd name="T14" fmla="*/ 31 w 569"/>
                <a:gd name="T15" fmla="*/ 3 h 92"/>
                <a:gd name="T16" fmla="*/ 35 w 569"/>
                <a:gd name="T17" fmla="*/ 3 h 92"/>
                <a:gd name="T18" fmla="*/ 40 w 569"/>
                <a:gd name="T19" fmla="*/ 1 h 92"/>
                <a:gd name="T20" fmla="*/ 46 w 569"/>
                <a:gd name="T21" fmla="*/ 1 h 92"/>
                <a:gd name="T22" fmla="*/ 52 w 569"/>
                <a:gd name="T23" fmla="*/ 0 h 92"/>
                <a:gd name="T24" fmla="*/ 58 w 569"/>
                <a:gd name="T25" fmla="*/ 1 h 92"/>
                <a:gd name="T26" fmla="*/ 63 w 569"/>
                <a:gd name="T27" fmla="*/ 1 h 92"/>
                <a:gd name="T28" fmla="*/ 67 w 569"/>
                <a:gd name="T29" fmla="*/ 5 h 92"/>
                <a:gd name="T30" fmla="*/ 70 w 569"/>
                <a:gd name="T31" fmla="*/ 9 h 92"/>
                <a:gd name="T32" fmla="*/ 70 w 569"/>
                <a:gd name="T33" fmla="*/ 12 h 92"/>
                <a:gd name="T34" fmla="*/ 69 w 569"/>
                <a:gd name="T35" fmla="*/ 12 h 92"/>
                <a:gd name="T36" fmla="*/ 68 w 569"/>
                <a:gd name="T37" fmla="*/ 11 h 92"/>
                <a:gd name="T38" fmla="*/ 65 w 569"/>
                <a:gd name="T39" fmla="*/ 9 h 92"/>
                <a:gd name="T40" fmla="*/ 62 w 569"/>
                <a:gd name="T41" fmla="*/ 7 h 92"/>
                <a:gd name="T42" fmla="*/ 59 w 569"/>
                <a:gd name="T43" fmla="*/ 6 h 92"/>
                <a:gd name="T44" fmla="*/ 55 w 569"/>
                <a:gd name="T45" fmla="*/ 6 h 92"/>
                <a:gd name="T46" fmla="*/ 51 w 569"/>
                <a:gd name="T47" fmla="*/ 6 h 92"/>
                <a:gd name="T48" fmla="*/ 46 w 569"/>
                <a:gd name="T49" fmla="*/ 6 h 92"/>
                <a:gd name="T50" fmla="*/ 40 w 569"/>
                <a:gd name="T51" fmla="*/ 7 h 92"/>
                <a:gd name="T52" fmla="*/ 35 w 569"/>
                <a:gd name="T53" fmla="*/ 10 h 92"/>
                <a:gd name="T54" fmla="*/ 30 w 569"/>
                <a:gd name="T55" fmla="*/ 11 h 92"/>
                <a:gd name="T56" fmla="*/ 24 w 569"/>
                <a:gd name="T57" fmla="*/ 11 h 92"/>
                <a:gd name="T58" fmla="*/ 18 w 569"/>
                <a:gd name="T59" fmla="*/ 11 h 92"/>
                <a:gd name="T60" fmla="*/ 13 w 569"/>
                <a:gd name="T61" fmla="*/ 10 h 92"/>
                <a:gd name="T62" fmla="*/ 8 w 569"/>
                <a:gd name="T63" fmla="*/ 9 h 92"/>
                <a:gd name="T64" fmla="*/ 4 w 569"/>
                <a:gd name="T65" fmla="*/ 9 h 92"/>
                <a:gd name="T66" fmla="*/ 1 w 569"/>
                <a:gd name="T67" fmla="*/ 7 h 92"/>
                <a:gd name="T68" fmla="*/ 0 w 569"/>
                <a:gd name="T69" fmla="*/ 6 h 92"/>
                <a:gd name="T70" fmla="*/ 3 w 569"/>
                <a:gd name="T71" fmla="*/ 3 h 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69"/>
                <a:gd name="T109" fmla="*/ 0 h 92"/>
                <a:gd name="T110" fmla="*/ 569 w 569"/>
                <a:gd name="T111" fmla="*/ 92 h 9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69" h="92">
                  <a:moveTo>
                    <a:pt x="30" y="23"/>
                  </a:moveTo>
                  <a:lnTo>
                    <a:pt x="48" y="29"/>
                  </a:lnTo>
                  <a:lnTo>
                    <a:pt x="67" y="33"/>
                  </a:lnTo>
                  <a:lnTo>
                    <a:pt x="83" y="38"/>
                  </a:lnTo>
                  <a:lnTo>
                    <a:pt x="99" y="41"/>
                  </a:lnTo>
                  <a:lnTo>
                    <a:pt x="114" y="44"/>
                  </a:lnTo>
                  <a:lnTo>
                    <a:pt x="128" y="46"/>
                  </a:lnTo>
                  <a:lnTo>
                    <a:pt x="142" y="47"/>
                  </a:lnTo>
                  <a:lnTo>
                    <a:pt x="155" y="47"/>
                  </a:lnTo>
                  <a:lnTo>
                    <a:pt x="168" y="47"/>
                  </a:lnTo>
                  <a:lnTo>
                    <a:pt x="181" y="46"/>
                  </a:lnTo>
                  <a:lnTo>
                    <a:pt x="195" y="44"/>
                  </a:lnTo>
                  <a:lnTo>
                    <a:pt x="207" y="41"/>
                  </a:lnTo>
                  <a:lnTo>
                    <a:pt x="221" y="38"/>
                  </a:lnTo>
                  <a:lnTo>
                    <a:pt x="235" y="35"/>
                  </a:lnTo>
                  <a:lnTo>
                    <a:pt x="250" y="30"/>
                  </a:lnTo>
                  <a:lnTo>
                    <a:pt x="265" y="25"/>
                  </a:lnTo>
                  <a:lnTo>
                    <a:pt x="281" y="20"/>
                  </a:lnTo>
                  <a:lnTo>
                    <a:pt x="301" y="15"/>
                  </a:lnTo>
                  <a:lnTo>
                    <a:pt x="321" y="10"/>
                  </a:lnTo>
                  <a:lnTo>
                    <a:pt x="344" y="7"/>
                  </a:lnTo>
                  <a:lnTo>
                    <a:pt x="368" y="3"/>
                  </a:lnTo>
                  <a:lnTo>
                    <a:pt x="393" y="1"/>
                  </a:lnTo>
                  <a:lnTo>
                    <a:pt x="417" y="0"/>
                  </a:lnTo>
                  <a:lnTo>
                    <a:pt x="441" y="1"/>
                  </a:lnTo>
                  <a:lnTo>
                    <a:pt x="465" y="3"/>
                  </a:lnTo>
                  <a:lnTo>
                    <a:pt x="487" y="8"/>
                  </a:lnTo>
                  <a:lnTo>
                    <a:pt x="508" y="15"/>
                  </a:lnTo>
                  <a:lnTo>
                    <a:pt x="526" y="24"/>
                  </a:lnTo>
                  <a:lnTo>
                    <a:pt x="542" y="36"/>
                  </a:lnTo>
                  <a:lnTo>
                    <a:pt x="555" y="51"/>
                  </a:lnTo>
                  <a:lnTo>
                    <a:pt x="564" y="68"/>
                  </a:lnTo>
                  <a:lnTo>
                    <a:pt x="569" y="90"/>
                  </a:lnTo>
                  <a:lnTo>
                    <a:pt x="565" y="90"/>
                  </a:lnTo>
                  <a:lnTo>
                    <a:pt x="562" y="91"/>
                  </a:lnTo>
                  <a:lnTo>
                    <a:pt x="558" y="91"/>
                  </a:lnTo>
                  <a:lnTo>
                    <a:pt x="555" y="92"/>
                  </a:lnTo>
                  <a:lnTo>
                    <a:pt x="545" y="84"/>
                  </a:lnTo>
                  <a:lnTo>
                    <a:pt x="534" y="77"/>
                  </a:lnTo>
                  <a:lnTo>
                    <a:pt x="524" y="70"/>
                  </a:lnTo>
                  <a:lnTo>
                    <a:pt x="512" y="65"/>
                  </a:lnTo>
                  <a:lnTo>
                    <a:pt x="500" y="59"/>
                  </a:lnTo>
                  <a:lnTo>
                    <a:pt x="487" y="54"/>
                  </a:lnTo>
                  <a:lnTo>
                    <a:pt x="473" y="51"/>
                  </a:lnTo>
                  <a:lnTo>
                    <a:pt x="458" y="48"/>
                  </a:lnTo>
                  <a:lnTo>
                    <a:pt x="442" y="46"/>
                  </a:lnTo>
                  <a:lnTo>
                    <a:pt x="426" y="46"/>
                  </a:lnTo>
                  <a:lnTo>
                    <a:pt x="408" y="46"/>
                  </a:lnTo>
                  <a:lnTo>
                    <a:pt x="389" y="48"/>
                  </a:lnTo>
                  <a:lnTo>
                    <a:pt x="368" y="52"/>
                  </a:lnTo>
                  <a:lnTo>
                    <a:pt x="347" y="56"/>
                  </a:lnTo>
                  <a:lnTo>
                    <a:pt x="324" y="62"/>
                  </a:lnTo>
                  <a:lnTo>
                    <a:pt x="299" y="70"/>
                  </a:lnTo>
                  <a:lnTo>
                    <a:pt x="281" y="76"/>
                  </a:lnTo>
                  <a:lnTo>
                    <a:pt x="260" y="80"/>
                  </a:lnTo>
                  <a:lnTo>
                    <a:pt x="240" y="82"/>
                  </a:lnTo>
                  <a:lnTo>
                    <a:pt x="218" y="83"/>
                  </a:lnTo>
                  <a:lnTo>
                    <a:pt x="195" y="83"/>
                  </a:lnTo>
                  <a:lnTo>
                    <a:pt x="173" y="83"/>
                  </a:lnTo>
                  <a:lnTo>
                    <a:pt x="150" y="82"/>
                  </a:lnTo>
                  <a:lnTo>
                    <a:pt x="128" y="80"/>
                  </a:lnTo>
                  <a:lnTo>
                    <a:pt x="106" y="77"/>
                  </a:lnTo>
                  <a:lnTo>
                    <a:pt x="85" y="75"/>
                  </a:lnTo>
                  <a:lnTo>
                    <a:pt x="67" y="71"/>
                  </a:lnTo>
                  <a:lnTo>
                    <a:pt x="48" y="68"/>
                  </a:lnTo>
                  <a:lnTo>
                    <a:pt x="33" y="66"/>
                  </a:lnTo>
                  <a:lnTo>
                    <a:pt x="20" y="63"/>
                  </a:lnTo>
                  <a:lnTo>
                    <a:pt x="8" y="61"/>
                  </a:lnTo>
                  <a:lnTo>
                    <a:pt x="0" y="59"/>
                  </a:lnTo>
                  <a:lnTo>
                    <a:pt x="7" y="51"/>
                  </a:lnTo>
                  <a:lnTo>
                    <a:pt x="16" y="40"/>
                  </a:lnTo>
                  <a:lnTo>
                    <a:pt x="24" y="30"/>
                  </a:lnTo>
                  <a:lnTo>
                    <a:pt x="30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9" name="Freeform 779"/>
            <p:cNvSpPr>
              <a:spLocks noChangeAspect="1"/>
            </p:cNvSpPr>
            <p:nvPr/>
          </p:nvSpPr>
          <p:spPr bwMode="auto">
            <a:xfrm>
              <a:off x="4115" y="2827"/>
              <a:ext cx="94" cy="10"/>
            </a:xfrm>
            <a:custGeom>
              <a:avLst/>
              <a:gdLst>
                <a:gd name="T0" fmla="*/ 23 w 189"/>
                <a:gd name="T1" fmla="*/ 3 h 19"/>
                <a:gd name="T2" fmla="*/ 0 w 189"/>
                <a:gd name="T3" fmla="*/ 3 h 19"/>
                <a:gd name="T4" fmla="*/ 1 w 189"/>
                <a:gd name="T5" fmla="*/ 2 h 19"/>
                <a:gd name="T6" fmla="*/ 2 w 189"/>
                <a:gd name="T7" fmla="*/ 2 h 19"/>
                <a:gd name="T8" fmla="*/ 3 w 189"/>
                <a:gd name="T9" fmla="*/ 1 h 19"/>
                <a:gd name="T10" fmla="*/ 5 w 189"/>
                <a:gd name="T11" fmla="*/ 1 h 19"/>
                <a:gd name="T12" fmla="*/ 7 w 189"/>
                <a:gd name="T13" fmla="*/ 1 h 19"/>
                <a:gd name="T14" fmla="*/ 8 w 189"/>
                <a:gd name="T15" fmla="*/ 1 h 19"/>
                <a:gd name="T16" fmla="*/ 10 w 189"/>
                <a:gd name="T17" fmla="*/ 0 h 19"/>
                <a:gd name="T18" fmla="*/ 12 w 189"/>
                <a:gd name="T19" fmla="*/ 0 h 19"/>
                <a:gd name="T20" fmla="*/ 13 w 189"/>
                <a:gd name="T21" fmla="*/ 1 h 19"/>
                <a:gd name="T22" fmla="*/ 15 w 189"/>
                <a:gd name="T23" fmla="*/ 1 h 19"/>
                <a:gd name="T24" fmla="*/ 17 w 189"/>
                <a:gd name="T25" fmla="*/ 1 h 19"/>
                <a:gd name="T26" fmla="*/ 18 w 189"/>
                <a:gd name="T27" fmla="*/ 1 h 19"/>
                <a:gd name="T28" fmla="*/ 20 w 189"/>
                <a:gd name="T29" fmla="*/ 1 h 19"/>
                <a:gd name="T30" fmla="*/ 21 w 189"/>
                <a:gd name="T31" fmla="*/ 2 h 19"/>
                <a:gd name="T32" fmla="*/ 22 w 189"/>
                <a:gd name="T33" fmla="*/ 2 h 19"/>
                <a:gd name="T34" fmla="*/ 23 w 189"/>
                <a:gd name="T35" fmla="*/ 3 h 1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9"/>
                <a:gd name="T55" fmla="*/ 0 h 19"/>
                <a:gd name="T56" fmla="*/ 189 w 189"/>
                <a:gd name="T57" fmla="*/ 19 h 1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9" h="19">
                  <a:moveTo>
                    <a:pt x="189" y="19"/>
                  </a:moveTo>
                  <a:lnTo>
                    <a:pt x="0" y="19"/>
                  </a:lnTo>
                  <a:lnTo>
                    <a:pt x="9" y="15"/>
                  </a:lnTo>
                  <a:lnTo>
                    <a:pt x="20" y="10"/>
                  </a:lnTo>
                  <a:lnTo>
                    <a:pt x="31" y="7"/>
                  </a:lnTo>
                  <a:lnTo>
                    <a:pt x="44" y="4"/>
                  </a:lnTo>
                  <a:lnTo>
                    <a:pt x="57" y="2"/>
                  </a:lnTo>
                  <a:lnTo>
                    <a:pt x="69" y="1"/>
                  </a:lnTo>
                  <a:lnTo>
                    <a:pt x="83" y="0"/>
                  </a:lnTo>
                  <a:lnTo>
                    <a:pt x="97" y="0"/>
                  </a:lnTo>
                  <a:lnTo>
                    <a:pt x="111" y="1"/>
                  </a:lnTo>
                  <a:lnTo>
                    <a:pt x="123" y="2"/>
                  </a:lnTo>
                  <a:lnTo>
                    <a:pt x="136" y="3"/>
                  </a:lnTo>
                  <a:lnTo>
                    <a:pt x="149" y="5"/>
                  </a:lnTo>
                  <a:lnTo>
                    <a:pt x="160" y="8"/>
                  </a:lnTo>
                  <a:lnTo>
                    <a:pt x="171" y="11"/>
                  </a:lnTo>
                  <a:lnTo>
                    <a:pt x="181" y="15"/>
                  </a:lnTo>
                  <a:lnTo>
                    <a:pt x="189" y="19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0" name="Freeform 780"/>
            <p:cNvSpPr>
              <a:spLocks noChangeAspect="1"/>
            </p:cNvSpPr>
            <p:nvPr/>
          </p:nvSpPr>
          <p:spPr bwMode="auto">
            <a:xfrm>
              <a:off x="3962" y="2833"/>
              <a:ext cx="51" cy="4"/>
            </a:xfrm>
            <a:custGeom>
              <a:avLst/>
              <a:gdLst>
                <a:gd name="T0" fmla="*/ 0 w 103"/>
                <a:gd name="T1" fmla="*/ 1 h 8"/>
                <a:gd name="T2" fmla="*/ 1 w 103"/>
                <a:gd name="T3" fmla="*/ 1 h 8"/>
                <a:gd name="T4" fmla="*/ 3 w 103"/>
                <a:gd name="T5" fmla="*/ 1 h 8"/>
                <a:gd name="T6" fmla="*/ 5 w 103"/>
                <a:gd name="T7" fmla="*/ 1 h 8"/>
                <a:gd name="T8" fmla="*/ 7 w 103"/>
                <a:gd name="T9" fmla="*/ 0 h 8"/>
                <a:gd name="T10" fmla="*/ 8 w 103"/>
                <a:gd name="T11" fmla="*/ 1 h 8"/>
                <a:gd name="T12" fmla="*/ 10 w 103"/>
                <a:gd name="T13" fmla="*/ 1 h 8"/>
                <a:gd name="T14" fmla="*/ 11 w 103"/>
                <a:gd name="T15" fmla="*/ 1 h 8"/>
                <a:gd name="T16" fmla="*/ 12 w 103"/>
                <a:gd name="T17" fmla="*/ 1 h 8"/>
                <a:gd name="T18" fmla="*/ 0 w 103"/>
                <a:gd name="T19" fmla="*/ 1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3"/>
                <a:gd name="T31" fmla="*/ 0 h 8"/>
                <a:gd name="T32" fmla="*/ 103 w 10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3" h="8">
                  <a:moveTo>
                    <a:pt x="0" y="7"/>
                  </a:moveTo>
                  <a:lnTo>
                    <a:pt x="13" y="4"/>
                  </a:lnTo>
                  <a:lnTo>
                    <a:pt x="27" y="3"/>
                  </a:lnTo>
                  <a:lnTo>
                    <a:pt x="42" y="1"/>
                  </a:lnTo>
                  <a:lnTo>
                    <a:pt x="57" y="0"/>
                  </a:lnTo>
                  <a:lnTo>
                    <a:pt x="70" y="1"/>
                  </a:lnTo>
                  <a:lnTo>
                    <a:pt x="83" y="3"/>
                  </a:lnTo>
                  <a:lnTo>
                    <a:pt x="93" y="5"/>
                  </a:lnTo>
                  <a:lnTo>
                    <a:pt x="103" y="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1" name="Freeform 781"/>
            <p:cNvSpPr>
              <a:spLocks noChangeAspect="1"/>
            </p:cNvSpPr>
            <p:nvPr/>
          </p:nvSpPr>
          <p:spPr bwMode="auto">
            <a:xfrm>
              <a:off x="4139" y="2581"/>
              <a:ext cx="195" cy="217"/>
            </a:xfrm>
            <a:custGeom>
              <a:avLst/>
              <a:gdLst>
                <a:gd name="T0" fmla="*/ 0 w 390"/>
                <a:gd name="T1" fmla="*/ 0 h 434"/>
                <a:gd name="T2" fmla="*/ 0 w 390"/>
                <a:gd name="T3" fmla="*/ 49 h 434"/>
                <a:gd name="T4" fmla="*/ 3 w 390"/>
                <a:gd name="T5" fmla="*/ 48 h 434"/>
                <a:gd name="T6" fmla="*/ 6 w 390"/>
                <a:gd name="T7" fmla="*/ 48 h 434"/>
                <a:gd name="T8" fmla="*/ 10 w 390"/>
                <a:gd name="T9" fmla="*/ 49 h 434"/>
                <a:gd name="T10" fmla="*/ 13 w 390"/>
                <a:gd name="T11" fmla="*/ 49 h 434"/>
                <a:gd name="T12" fmla="*/ 17 w 390"/>
                <a:gd name="T13" fmla="*/ 50 h 434"/>
                <a:gd name="T14" fmla="*/ 21 w 390"/>
                <a:gd name="T15" fmla="*/ 50 h 434"/>
                <a:gd name="T16" fmla="*/ 24 w 390"/>
                <a:gd name="T17" fmla="*/ 51 h 434"/>
                <a:gd name="T18" fmla="*/ 27 w 390"/>
                <a:gd name="T19" fmla="*/ 52 h 434"/>
                <a:gd name="T20" fmla="*/ 30 w 390"/>
                <a:gd name="T21" fmla="*/ 53 h 434"/>
                <a:gd name="T22" fmla="*/ 34 w 390"/>
                <a:gd name="T23" fmla="*/ 53 h 434"/>
                <a:gd name="T24" fmla="*/ 37 w 390"/>
                <a:gd name="T25" fmla="*/ 54 h 434"/>
                <a:gd name="T26" fmla="*/ 40 w 390"/>
                <a:gd name="T27" fmla="*/ 54 h 434"/>
                <a:gd name="T28" fmla="*/ 42 w 390"/>
                <a:gd name="T29" fmla="*/ 54 h 434"/>
                <a:gd name="T30" fmla="*/ 45 w 390"/>
                <a:gd name="T31" fmla="*/ 54 h 434"/>
                <a:gd name="T32" fmla="*/ 47 w 390"/>
                <a:gd name="T33" fmla="*/ 54 h 434"/>
                <a:gd name="T34" fmla="*/ 49 w 390"/>
                <a:gd name="T35" fmla="*/ 54 h 434"/>
                <a:gd name="T36" fmla="*/ 36 w 390"/>
                <a:gd name="T37" fmla="*/ 1 h 434"/>
                <a:gd name="T38" fmla="*/ 33 w 390"/>
                <a:gd name="T39" fmla="*/ 2 h 434"/>
                <a:gd name="T40" fmla="*/ 30 w 390"/>
                <a:gd name="T41" fmla="*/ 2 h 434"/>
                <a:gd name="T42" fmla="*/ 27 w 390"/>
                <a:gd name="T43" fmla="*/ 3 h 434"/>
                <a:gd name="T44" fmla="*/ 24 w 390"/>
                <a:gd name="T45" fmla="*/ 3 h 434"/>
                <a:gd name="T46" fmla="*/ 22 w 390"/>
                <a:gd name="T47" fmla="*/ 3 h 434"/>
                <a:gd name="T48" fmla="*/ 20 w 390"/>
                <a:gd name="T49" fmla="*/ 3 h 434"/>
                <a:gd name="T50" fmla="*/ 17 w 390"/>
                <a:gd name="T51" fmla="*/ 3 h 434"/>
                <a:gd name="T52" fmla="*/ 14 w 390"/>
                <a:gd name="T53" fmla="*/ 3 h 434"/>
                <a:gd name="T54" fmla="*/ 12 w 390"/>
                <a:gd name="T55" fmla="*/ 2 h 434"/>
                <a:gd name="T56" fmla="*/ 10 w 390"/>
                <a:gd name="T57" fmla="*/ 2 h 434"/>
                <a:gd name="T58" fmla="*/ 7 w 390"/>
                <a:gd name="T59" fmla="*/ 2 h 434"/>
                <a:gd name="T60" fmla="*/ 6 w 390"/>
                <a:gd name="T61" fmla="*/ 1 h 434"/>
                <a:gd name="T62" fmla="*/ 4 w 390"/>
                <a:gd name="T63" fmla="*/ 1 h 434"/>
                <a:gd name="T64" fmla="*/ 3 w 390"/>
                <a:gd name="T65" fmla="*/ 1 h 434"/>
                <a:gd name="T66" fmla="*/ 2 w 390"/>
                <a:gd name="T67" fmla="*/ 1 h 434"/>
                <a:gd name="T68" fmla="*/ 0 w 390"/>
                <a:gd name="T69" fmla="*/ 0 h 43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90"/>
                <a:gd name="T106" fmla="*/ 0 h 434"/>
                <a:gd name="T107" fmla="*/ 390 w 390"/>
                <a:gd name="T108" fmla="*/ 434 h 43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90" h="434">
                  <a:moveTo>
                    <a:pt x="0" y="0"/>
                  </a:moveTo>
                  <a:lnTo>
                    <a:pt x="0" y="386"/>
                  </a:lnTo>
                  <a:lnTo>
                    <a:pt x="26" y="383"/>
                  </a:lnTo>
                  <a:lnTo>
                    <a:pt x="53" y="382"/>
                  </a:lnTo>
                  <a:lnTo>
                    <a:pt x="80" y="385"/>
                  </a:lnTo>
                  <a:lnTo>
                    <a:pt x="108" y="388"/>
                  </a:lnTo>
                  <a:lnTo>
                    <a:pt x="135" y="393"/>
                  </a:lnTo>
                  <a:lnTo>
                    <a:pt x="163" y="398"/>
                  </a:lnTo>
                  <a:lnTo>
                    <a:pt x="190" y="404"/>
                  </a:lnTo>
                  <a:lnTo>
                    <a:pt x="216" y="410"/>
                  </a:lnTo>
                  <a:lnTo>
                    <a:pt x="243" y="417"/>
                  </a:lnTo>
                  <a:lnTo>
                    <a:pt x="267" y="423"/>
                  </a:lnTo>
                  <a:lnTo>
                    <a:pt x="291" y="427"/>
                  </a:lnTo>
                  <a:lnTo>
                    <a:pt x="314" y="432"/>
                  </a:lnTo>
                  <a:lnTo>
                    <a:pt x="336" y="434"/>
                  </a:lnTo>
                  <a:lnTo>
                    <a:pt x="355" y="434"/>
                  </a:lnTo>
                  <a:lnTo>
                    <a:pt x="374" y="433"/>
                  </a:lnTo>
                  <a:lnTo>
                    <a:pt x="390" y="428"/>
                  </a:lnTo>
                  <a:lnTo>
                    <a:pt x="286" y="4"/>
                  </a:lnTo>
                  <a:lnTo>
                    <a:pt x="263" y="11"/>
                  </a:lnTo>
                  <a:lnTo>
                    <a:pt x="240" y="16"/>
                  </a:lnTo>
                  <a:lnTo>
                    <a:pt x="218" y="19"/>
                  </a:lnTo>
                  <a:lnTo>
                    <a:pt x="195" y="22"/>
                  </a:lnTo>
                  <a:lnTo>
                    <a:pt x="175" y="22"/>
                  </a:lnTo>
                  <a:lnTo>
                    <a:pt x="153" y="22"/>
                  </a:lnTo>
                  <a:lnTo>
                    <a:pt x="133" y="20"/>
                  </a:lnTo>
                  <a:lnTo>
                    <a:pt x="114" y="18"/>
                  </a:lnTo>
                  <a:lnTo>
                    <a:pt x="95" y="16"/>
                  </a:lnTo>
                  <a:lnTo>
                    <a:pt x="78" y="14"/>
                  </a:lnTo>
                  <a:lnTo>
                    <a:pt x="61" y="10"/>
                  </a:lnTo>
                  <a:lnTo>
                    <a:pt x="46" y="8"/>
                  </a:lnTo>
                  <a:lnTo>
                    <a:pt x="32" y="4"/>
                  </a:lnTo>
                  <a:lnTo>
                    <a:pt x="20" y="2"/>
                  </a:lnTo>
                  <a:lnTo>
                    <a:pt x="9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2" name="Freeform 782"/>
            <p:cNvSpPr>
              <a:spLocks noChangeAspect="1"/>
            </p:cNvSpPr>
            <p:nvPr/>
          </p:nvSpPr>
          <p:spPr bwMode="auto">
            <a:xfrm>
              <a:off x="4290" y="2596"/>
              <a:ext cx="94" cy="241"/>
            </a:xfrm>
            <a:custGeom>
              <a:avLst/>
              <a:gdLst>
                <a:gd name="T0" fmla="*/ 0 w 190"/>
                <a:gd name="T1" fmla="*/ 0 h 481"/>
                <a:gd name="T2" fmla="*/ 12 w 190"/>
                <a:gd name="T3" fmla="*/ 50 h 481"/>
                <a:gd name="T4" fmla="*/ 12 w 190"/>
                <a:gd name="T5" fmla="*/ 51 h 481"/>
                <a:gd name="T6" fmla="*/ 13 w 190"/>
                <a:gd name="T7" fmla="*/ 52 h 481"/>
                <a:gd name="T8" fmla="*/ 15 w 190"/>
                <a:gd name="T9" fmla="*/ 54 h 481"/>
                <a:gd name="T10" fmla="*/ 16 w 190"/>
                <a:gd name="T11" fmla="*/ 55 h 481"/>
                <a:gd name="T12" fmla="*/ 18 w 190"/>
                <a:gd name="T13" fmla="*/ 57 h 481"/>
                <a:gd name="T14" fmla="*/ 19 w 190"/>
                <a:gd name="T15" fmla="*/ 58 h 481"/>
                <a:gd name="T16" fmla="*/ 21 w 190"/>
                <a:gd name="T17" fmla="*/ 59 h 481"/>
                <a:gd name="T18" fmla="*/ 23 w 190"/>
                <a:gd name="T19" fmla="*/ 61 h 481"/>
                <a:gd name="T20" fmla="*/ 5 w 190"/>
                <a:gd name="T21" fmla="*/ 7 h 481"/>
                <a:gd name="T22" fmla="*/ 5 w 190"/>
                <a:gd name="T23" fmla="*/ 7 h 481"/>
                <a:gd name="T24" fmla="*/ 4 w 190"/>
                <a:gd name="T25" fmla="*/ 6 h 481"/>
                <a:gd name="T26" fmla="*/ 3 w 190"/>
                <a:gd name="T27" fmla="*/ 5 h 481"/>
                <a:gd name="T28" fmla="*/ 2 w 190"/>
                <a:gd name="T29" fmla="*/ 4 h 481"/>
                <a:gd name="T30" fmla="*/ 1 w 190"/>
                <a:gd name="T31" fmla="*/ 3 h 481"/>
                <a:gd name="T32" fmla="*/ 1 w 190"/>
                <a:gd name="T33" fmla="*/ 2 h 481"/>
                <a:gd name="T34" fmla="*/ 0 w 190"/>
                <a:gd name="T35" fmla="*/ 1 h 481"/>
                <a:gd name="T36" fmla="*/ 0 w 190"/>
                <a:gd name="T37" fmla="*/ 0 h 4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90"/>
                <a:gd name="T58" fmla="*/ 0 h 481"/>
                <a:gd name="T59" fmla="*/ 190 w 190"/>
                <a:gd name="T60" fmla="*/ 481 h 48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90" h="481">
                  <a:moveTo>
                    <a:pt x="0" y="0"/>
                  </a:moveTo>
                  <a:lnTo>
                    <a:pt x="98" y="399"/>
                  </a:lnTo>
                  <a:lnTo>
                    <a:pt x="103" y="404"/>
                  </a:lnTo>
                  <a:lnTo>
                    <a:pt x="111" y="413"/>
                  </a:lnTo>
                  <a:lnTo>
                    <a:pt x="121" y="425"/>
                  </a:lnTo>
                  <a:lnTo>
                    <a:pt x="132" y="437"/>
                  </a:lnTo>
                  <a:lnTo>
                    <a:pt x="145" y="449"/>
                  </a:lnTo>
                  <a:lnTo>
                    <a:pt x="160" y="462"/>
                  </a:lnTo>
                  <a:lnTo>
                    <a:pt x="175" y="472"/>
                  </a:lnTo>
                  <a:lnTo>
                    <a:pt x="190" y="481"/>
                  </a:lnTo>
                  <a:lnTo>
                    <a:pt x="45" y="55"/>
                  </a:lnTo>
                  <a:lnTo>
                    <a:pt x="40" y="51"/>
                  </a:lnTo>
                  <a:lnTo>
                    <a:pt x="35" y="44"/>
                  </a:lnTo>
                  <a:lnTo>
                    <a:pt x="28" y="37"/>
                  </a:lnTo>
                  <a:lnTo>
                    <a:pt x="21" y="29"/>
                  </a:lnTo>
                  <a:lnTo>
                    <a:pt x="15" y="21"/>
                  </a:lnTo>
                  <a:lnTo>
                    <a:pt x="9" y="14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6F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3" name="Freeform 783"/>
            <p:cNvSpPr>
              <a:spLocks noChangeAspect="1"/>
            </p:cNvSpPr>
            <p:nvPr/>
          </p:nvSpPr>
          <p:spPr bwMode="auto">
            <a:xfrm>
              <a:off x="3852" y="2580"/>
              <a:ext cx="214" cy="222"/>
            </a:xfrm>
            <a:custGeom>
              <a:avLst/>
              <a:gdLst>
                <a:gd name="T0" fmla="*/ 13 w 428"/>
                <a:gd name="T1" fmla="*/ 34 h 444"/>
                <a:gd name="T2" fmla="*/ 7 w 428"/>
                <a:gd name="T3" fmla="*/ 31 h 444"/>
                <a:gd name="T4" fmla="*/ 3 w 428"/>
                <a:gd name="T5" fmla="*/ 28 h 444"/>
                <a:gd name="T6" fmla="*/ 1 w 428"/>
                <a:gd name="T7" fmla="*/ 24 h 444"/>
                <a:gd name="T8" fmla="*/ 0 w 428"/>
                <a:gd name="T9" fmla="*/ 19 h 444"/>
                <a:gd name="T10" fmla="*/ 1 w 428"/>
                <a:gd name="T11" fmla="*/ 14 h 444"/>
                <a:gd name="T12" fmla="*/ 2 w 428"/>
                <a:gd name="T13" fmla="*/ 9 h 444"/>
                <a:gd name="T14" fmla="*/ 3 w 428"/>
                <a:gd name="T15" fmla="*/ 3 h 444"/>
                <a:gd name="T16" fmla="*/ 3 w 428"/>
                <a:gd name="T17" fmla="*/ 0 h 444"/>
                <a:gd name="T18" fmla="*/ 5 w 428"/>
                <a:gd name="T19" fmla="*/ 1 h 444"/>
                <a:gd name="T20" fmla="*/ 6 w 428"/>
                <a:gd name="T21" fmla="*/ 2 h 444"/>
                <a:gd name="T22" fmla="*/ 7 w 428"/>
                <a:gd name="T23" fmla="*/ 2 h 444"/>
                <a:gd name="T24" fmla="*/ 10 w 428"/>
                <a:gd name="T25" fmla="*/ 3 h 444"/>
                <a:gd name="T26" fmla="*/ 11 w 428"/>
                <a:gd name="T27" fmla="*/ 3 h 444"/>
                <a:gd name="T28" fmla="*/ 13 w 428"/>
                <a:gd name="T29" fmla="*/ 3 h 444"/>
                <a:gd name="T30" fmla="*/ 14 w 428"/>
                <a:gd name="T31" fmla="*/ 3 h 444"/>
                <a:gd name="T32" fmla="*/ 15 w 428"/>
                <a:gd name="T33" fmla="*/ 3 h 444"/>
                <a:gd name="T34" fmla="*/ 19 w 428"/>
                <a:gd name="T35" fmla="*/ 3 h 444"/>
                <a:gd name="T36" fmla="*/ 21 w 428"/>
                <a:gd name="T37" fmla="*/ 3 h 444"/>
                <a:gd name="T38" fmla="*/ 24 w 428"/>
                <a:gd name="T39" fmla="*/ 3 h 444"/>
                <a:gd name="T40" fmla="*/ 27 w 428"/>
                <a:gd name="T41" fmla="*/ 3 h 444"/>
                <a:gd name="T42" fmla="*/ 29 w 428"/>
                <a:gd name="T43" fmla="*/ 3 h 444"/>
                <a:gd name="T44" fmla="*/ 31 w 428"/>
                <a:gd name="T45" fmla="*/ 3 h 444"/>
                <a:gd name="T46" fmla="*/ 35 w 428"/>
                <a:gd name="T47" fmla="*/ 3 h 444"/>
                <a:gd name="T48" fmla="*/ 37 w 428"/>
                <a:gd name="T49" fmla="*/ 2 h 444"/>
                <a:gd name="T50" fmla="*/ 40 w 428"/>
                <a:gd name="T51" fmla="*/ 2 h 444"/>
                <a:gd name="T52" fmla="*/ 42 w 428"/>
                <a:gd name="T53" fmla="*/ 3 h 444"/>
                <a:gd name="T54" fmla="*/ 44 w 428"/>
                <a:gd name="T55" fmla="*/ 3 h 444"/>
                <a:gd name="T56" fmla="*/ 46 w 428"/>
                <a:gd name="T57" fmla="*/ 3 h 444"/>
                <a:gd name="T58" fmla="*/ 49 w 428"/>
                <a:gd name="T59" fmla="*/ 5 h 444"/>
                <a:gd name="T60" fmla="*/ 50 w 428"/>
                <a:gd name="T61" fmla="*/ 6 h 444"/>
                <a:gd name="T62" fmla="*/ 52 w 428"/>
                <a:gd name="T63" fmla="*/ 7 h 444"/>
                <a:gd name="T64" fmla="*/ 54 w 428"/>
                <a:gd name="T65" fmla="*/ 9 h 444"/>
                <a:gd name="T66" fmla="*/ 54 w 428"/>
                <a:gd name="T67" fmla="*/ 56 h 444"/>
                <a:gd name="T68" fmla="*/ 51 w 428"/>
                <a:gd name="T69" fmla="*/ 54 h 444"/>
                <a:gd name="T70" fmla="*/ 48 w 428"/>
                <a:gd name="T71" fmla="*/ 52 h 444"/>
                <a:gd name="T72" fmla="*/ 45 w 428"/>
                <a:gd name="T73" fmla="*/ 51 h 444"/>
                <a:gd name="T74" fmla="*/ 42 w 428"/>
                <a:gd name="T75" fmla="*/ 50 h 444"/>
                <a:gd name="T76" fmla="*/ 40 w 428"/>
                <a:gd name="T77" fmla="*/ 49 h 444"/>
                <a:gd name="T78" fmla="*/ 37 w 428"/>
                <a:gd name="T79" fmla="*/ 49 h 444"/>
                <a:gd name="T80" fmla="*/ 35 w 428"/>
                <a:gd name="T81" fmla="*/ 48 h 444"/>
                <a:gd name="T82" fmla="*/ 31 w 428"/>
                <a:gd name="T83" fmla="*/ 48 h 444"/>
                <a:gd name="T84" fmla="*/ 29 w 428"/>
                <a:gd name="T85" fmla="*/ 47 h 444"/>
                <a:gd name="T86" fmla="*/ 27 w 428"/>
                <a:gd name="T87" fmla="*/ 47 h 444"/>
                <a:gd name="T88" fmla="*/ 26 w 428"/>
                <a:gd name="T89" fmla="*/ 46 h 444"/>
                <a:gd name="T90" fmla="*/ 24 w 428"/>
                <a:gd name="T91" fmla="*/ 44 h 444"/>
                <a:gd name="T92" fmla="*/ 22 w 428"/>
                <a:gd name="T93" fmla="*/ 43 h 444"/>
                <a:gd name="T94" fmla="*/ 21 w 428"/>
                <a:gd name="T95" fmla="*/ 41 h 444"/>
                <a:gd name="T96" fmla="*/ 20 w 428"/>
                <a:gd name="T97" fmla="*/ 38 h 444"/>
                <a:gd name="T98" fmla="*/ 19 w 428"/>
                <a:gd name="T99" fmla="*/ 34 h 444"/>
                <a:gd name="T100" fmla="*/ 19 w 428"/>
                <a:gd name="T101" fmla="*/ 34 h 444"/>
                <a:gd name="T102" fmla="*/ 18 w 428"/>
                <a:gd name="T103" fmla="*/ 34 h 444"/>
                <a:gd name="T104" fmla="*/ 17 w 428"/>
                <a:gd name="T105" fmla="*/ 34 h 444"/>
                <a:gd name="T106" fmla="*/ 16 w 428"/>
                <a:gd name="T107" fmla="*/ 34 h 444"/>
                <a:gd name="T108" fmla="*/ 15 w 428"/>
                <a:gd name="T109" fmla="*/ 34 h 444"/>
                <a:gd name="T110" fmla="*/ 14 w 428"/>
                <a:gd name="T111" fmla="*/ 34 h 444"/>
                <a:gd name="T112" fmla="*/ 14 w 428"/>
                <a:gd name="T113" fmla="*/ 34 h 444"/>
                <a:gd name="T114" fmla="*/ 13 w 428"/>
                <a:gd name="T115" fmla="*/ 34 h 4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28"/>
                <a:gd name="T175" fmla="*/ 0 h 444"/>
                <a:gd name="T176" fmla="*/ 428 w 428"/>
                <a:gd name="T177" fmla="*/ 444 h 44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28" h="444">
                  <a:moveTo>
                    <a:pt x="108" y="268"/>
                  </a:moveTo>
                  <a:lnTo>
                    <a:pt x="57" y="253"/>
                  </a:lnTo>
                  <a:lnTo>
                    <a:pt x="24" y="226"/>
                  </a:lnTo>
                  <a:lnTo>
                    <a:pt x="7" y="191"/>
                  </a:lnTo>
                  <a:lnTo>
                    <a:pt x="0" y="150"/>
                  </a:lnTo>
                  <a:lnTo>
                    <a:pt x="3" y="108"/>
                  </a:lnTo>
                  <a:lnTo>
                    <a:pt x="9" y="67"/>
                  </a:lnTo>
                  <a:lnTo>
                    <a:pt x="17" y="30"/>
                  </a:lnTo>
                  <a:lnTo>
                    <a:pt x="23" y="0"/>
                  </a:lnTo>
                  <a:lnTo>
                    <a:pt x="36" y="6"/>
                  </a:lnTo>
                  <a:lnTo>
                    <a:pt x="47" y="11"/>
                  </a:lnTo>
                  <a:lnTo>
                    <a:pt x="60" y="15"/>
                  </a:lnTo>
                  <a:lnTo>
                    <a:pt x="73" y="18"/>
                  </a:lnTo>
                  <a:lnTo>
                    <a:pt x="85" y="21"/>
                  </a:lnTo>
                  <a:lnTo>
                    <a:pt x="99" y="23"/>
                  </a:lnTo>
                  <a:lnTo>
                    <a:pt x="112" y="25"/>
                  </a:lnTo>
                  <a:lnTo>
                    <a:pt x="125" y="26"/>
                  </a:lnTo>
                  <a:lnTo>
                    <a:pt x="146" y="26"/>
                  </a:lnTo>
                  <a:lnTo>
                    <a:pt x="168" y="26"/>
                  </a:lnTo>
                  <a:lnTo>
                    <a:pt x="190" y="25"/>
                  </a:lnTo>
                  <a:lnTo>
                    <a:pt x="211" y="22"/>
                  </a:lnTo>
                  <a:lnTo>
                    <a:pt x="233" y="20"/>
                  </a:lnTo>
                  <a:lnTo>
                    <a:pt x="253" y="18"/>
                  </a:lnTo>
                  <a:lnTo>
                    <a:pt x="274" y="17"/>
                  </a:lnTo>
                  <a:lnTo>
                    <a:pt x="294" y="15"/>
                  </a:lnTo>
                  <a:lnTo>
                    <a:pt x="313" y="15"/>
                  </a:lnTo>
                  <a:lnTo>
                    <a:pt x="332" y="18"/>
                  </a:lnTo>
                  <a:lnTo>
                    <a:pt x="350" y="20"/>
                  </a:lnTo>
                  <a:lnTo>
                    <a:pt x="367" y="25"/>
                  </a:lnTo>
                  <a:lnTo>
                    <a:pt x="385" y="33"/>
                  </a:lnTo>
                  <a:lnTo>
                    <a:pt x="400" y="42"/>
                  </a:lnTo>
                  <a:lnTo>
                    <a:pt x="415" y="55"/>
                  </a:lnTo>
                  <a:lnTo>
                    <a:pt x="428" y="70"/>
                  </a:lnTo>
                  <a:lnTo>
                    <a:pt x="428" y="444"/>
                  </a:lnTo>
                  <a:lnTo>
                    <a:pt x="405" y="427"/>
                  </a:lnTo>
                  <a:lnTo>
                    <a:pt x="382" y="413"/>
                  </a:lnTo>
                  <a:lnTo>
                    <a:pt x="359" y="403"/>
                  </a:lnTo>
                  <a:lnTo>
                    <a:pt x="336" y="396"/>
                  </a:lnTo>
                  <a:lnTo>
                    <a:pt x="314" y="390"/>
                  </a:lnTo>
                  <a:lnTo>
                    <a:pt x="294" y="386"/>
                  </a:lnTo>
                  <a:lnTo>
                    <a:pt x="273" y="383"/>
                  </a:lnTo>
                  <a:lnTo>
                    <a:pt x="253" y="380"/>
                  </a:lnTo>
                  <a:lnTo>
                    <a:pt x="236" y="375"/>
                  </a:lnTo>
                  <a:lnTo>
                    <a:pt x="219" y="370"/>
                  </a:lnTo>
                  <a:lnTo>
                    <a:pt x="203" y="362"/>
                  </a:lnTo>
                  <a:lnTo>
                    <a:pt x="189" y="352"/>
                  </a:lnTo>
                  <a:lnTo>
                    <a:pt x="176" y="338"/>
                  </a:lnTo>
                  <a:lnTo>
                    <a:pt x="166" y="321"/>
                  </a:lnTo>
                  <a:lnTo>
                    <a:pt x="158" y="298"/>
                  </a:lnTo>
                  <a:lnTo>
                    <a:pt x="151" y="269"/>
                  </a:lnTo>
                  <a:lnTo>
                    <a:pt x="145" y="269"/>
                  </a:lnTo>
                  <a:lnTo>
                    <a:pt x="139" y="269"/>
                  </a:lnTo>
                  <a:lnTo>
                    <a:pt x="134" y="269"/>
                  </a:lnTo>
                  <a:lnTo>
                    <a:pt x="128" y="269"/>
                  </a:lnTo>
                  <a:lnTo>
                    <a:pt x="123" y="269"/>
                  </a:lnTo>
                  <a:lnTo>
                    <a:pt x="118" y="269"/>
                  </a:lnTo>
                  <a:lnTo>
                    <a:pt x="113" y="268"/>
                  </a:lnTo>
                  <a:lnTo>
                    <a:pt x="108" y="26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4" name="Freeform 784"/>
            <p:cNvSpPr>
              <a:spLocks noChangeAspect="1"/>
            </p:cNvSpPr>
            <p:nvPr/>
          </p:nvSpPr>
          <p:spPr bwMode="auto">
            <a:xfrm>
              <a:off x="3854" y="2691"/>
              <a:ext cx="93" cy="72"/>
            </a:xfrm>
            <a:custGeom>
              <a:avLst/>
              <a:gdLst>
                <a:gd name="T0" fmla="*/ 0 w 185"/>
                <a:gd name="T1" fmla="*/ 0 h 145"/>
                <a:gd name="T2" fmla="*/ 2 w 185"/>
                <a:gd name="T3" fmla="*/ 1 h 145"/>
                <a:gd name="T4" fmla="*/ 3 w 185"/>
                <a:gd name="T5" fmla="*/ 3 h 145"/>
                <a:gd name="T6" fmla="*/ 5 w 185"/>
                <a:gd name="T7" fmla="*/ 4 h 145"/>
                <a:gd name="T8" fmla="*/ 7 w 185"/>
                <a:gd name="T9" fmla="*/ 5 h 145"/>
                <a:gd name="T10" fmla="*/ 9 w 185"/>
                <a:gd name="T11" fmla="*/ 6 h 145"/>
                <a:gd name="T12" fmla="*/ 12 w 185"/>
                <a:gd name="T13" fmla="*/ 6 h 145"/>
                <a:gd name="T14" fmla="*/ 15 w 185"/>
                <a:gd name="T15" fmla="*/ 7 h 145"/>
                <a:gd name="T16" fmla="*/ 17 w 185"/>
                <a:gd name="T17" fmla="*/ 7 h 145"/>
                <a:gd name="T18" fmla="*/ 18 w 185"/>
                <a:gd name="T19" fmla="*/ 8 h 145"/>
                <a:gd name="T20" fmla="*/ 18 w 185"/>
                <a:gd name="T21" fmla="*/ 9 h 145"/>
                <a:gd name="T22" fmla="*/ 18 w 185"/>
                <a:gd name="T23" fmla="*/ 11 h 145"/>
                <a:gd name="T24" fmla="*/ 19 w 185"/>
                <a:gd name="T25" fmla="*/ 12 h 145"/>
                <a:gd name="T26" fmla="*/ 20 w 185"/>
                <a:gd name="T27" fmla="*/ 14 h 145"/>
                <a:gd name="T28" fmla="*/ 21 w 185"/>
                <a:gd name="T29" fmla="*/ 15 h 145"/>
                <a:gd name="T30" fmla="*/ 22 w 185"/>
                <a:gd name="T31" fmla="*/ 17 h 145"/>
                <a:gd name="T32" fmla="*/ 24 w 185"/>
                <a:gd name="T33" fmla="*/ 18 h 145"/>
                <a:gd name="T34" fmla="*/ 21 w 185"/>
                <a:gd name="T35" fmla="*/ 17 h 145"/>
                <a:gd name="T36" fmla="*/ 19 w 185"/>
                <a:gd name="T37" fmla="*/ 17 h 145"/>
                <a:gd name="T38" fmla="*/ 17 w 185"/>
                <a:gd name="T39" fmla="*/ 16 h 145"/>
                <a:gd name="T40" fmla="*/ 15 w 185"/>
                <a:gd name="T41" fmla="*/ 16 h 145"/>
                <a:gd name="T42" fmla="*/ 13 w 185"/>
                <a:gd name="T43" fmla="*/ 15 h 145"/>
                <a:gd name="T44" fmla="*/ 11 w 185"/>
                <a:gd name="T45" fmla="*/ 14 h 145"/>
                <a:gd name="T46" fmla="*/ 10 w 185"/>
                <a:gd name="T47" fmla="*/ 13 h 145"/>
                <a:gd name="T48" fmla="*/ 8 w 185"/>
                <a:gd name="T49" fmla="*/ 12 h 145"/>
                <a:gd name="T50" fmla="*/ 7 w 185"/>
                <a:gd name="T51" fmla="*/ 10 h 145"/>
                <a:gd name="T52" fmla="*/ 5 w 185"/>
                <a:gd name="T53" fmla="*/ 9 h 145"/>
                <a:gd name="T54" fmla="*/ 4 w 185"/>
                <a:gd name="T55" fmla="*/ 8 h 145"/>
                <a:gd name="T56" fmla="*/ 3 w 185"/>
                <a:gd name="T57" fmla="*/ 6 h 145"/>
                <a:gd name="T58" fmla="*/ 2 w 185"/>
                <a:gd name="T59" fmla="*/ 5 h 145"/>
                <a:gd name="T60" fmla="*/ 1 w 185"/>
                <a:gd name="T61" fmla="*/ 3 h 145"/>
                <a:gd name="T62" fmla="*/ 1 w 185"/>
                <a:gd name="T63" fmla="*/ 1 h 145"/>
                <a:gd name="T64" fmla="*/ 0 w 185"/>
                <a:gd name="T65" fmla="*/ 0 h 14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5"/>
                <a:gd name="T100" fmla="*/ 0 h 145"/>
                <a:gd name="T101" fmla="*/ 185 w 185"/>
                <a:gd name="T102" fmla="*/ 145 h 14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5" h="145">
                  <a:moveTo>
                    <a:pt x="0" y="0"/>
                  </a:moveTo>
                  <a:lnTo>
                    <a:pt x="9" y="12"/>
                  </a:lnTo>
                  <a:lnTo>
                    <a:pt x="21" y="24"/>
                  </a:lnTo>
                  <a:lnTo>
                    <a:pt x="34" y="34"/>
                  </a:lnTo>
                  <a:lnTo>
                    <a:pt x="50" y="42"/>
                  </a:lnTo>
                  <a:lnTo>
                    <a:pt x="70" y="51"/>
                  </a:lnTo>
                  <a:lnTo>
                    <a:pt x="90" y="55"/>
                  </a:lnTo>
                  <a:lnTo>
                    <a:pt x="113" y="59"/>
                  </a:lnTo>
                  <a:lnTo>
                    <a:pt x="136" y="59"/>
                  </a:lnTo>
                  <a:lnTo>
                    <a:pt x="137" y="68"/>
                  </a:lnTo>
                  <a:lnTo>
                    <a:pt x="139" y="79"/>
                  </a:lnTo>
                  <a:lnTo>
                    <a:pt x="143" y="90"/>
                  </a:lnTo>
                  <a:lnTo>
                    <a:pt x="147" y="101"/>
                  </a:lnTo>
                  <a:lnTo>
                    <a:pt x="153" y="114"/>
                  </a:lnTo>
                  <a:lnTo>
                    <a:pt x="162" y="124"/>
                  </a:lnTo>
                  <a:lnTo>
                    <a:pt x="172" y="136"/>
                  </a:lnTo>
                  <a:lnTo>
                    <a:pt x="185" y="145"/>
                  </a:lnTo>
                  <a:lnTo>
                    <a:pt x="167" y="142"/>
                  </a:lnTo>
                  <a:lnTo>
                    <a:pt x="149" y="138"/>
                  </a:lnTo>
                  <a:lnTo>
                    <a:pt x="133" y="133"/>
                  </a:lnTo>
                  <a:lnTo>
                    <a:pt x="117" y="128"/>
                  </a:lnTo>
                  <a:lnTo>
                    <a:pt x="101" y="121"/>
                  </a:lnTo>
                  <a:lnTo>
                    <a:pt x="87" y="114"/>
                  </a:lnTo>
                  <a:lnTo>
                    <a:pt x="73" y="106"/>
                  </a:lnTo>
                  <a:lnTo>
                    <a:pt x="61" y="97"/>
                  </a:lnTo>
                  <a:lnTo>
                    <a:pt x="49" y="87"/>
                  </a:lnTo>
                  <a:lnTo>
                    <a:pt x="38" y="77"/>
                  </a:lnTo>
                  <a:lnTo>
                    <a:pt x="29" y="67"/>
                  </a:lnTo>
                  <a:lnTo>
                    <a:pt x="21" y="54"/>
                  </a:lnTo>
                  <a:lnTo>
                    <a:pt x="14" y="42"/>
                  </a:lnTo>
                  <a:lnTo>
                    <a:pt x="8" y="29"/>
                  </a:lnTo>
                  <a:lnTo>
                    <a:pt x="3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5" name="Freeform 785"/>
            <p:cNvSpPr>
              <a:spLocks noChangeAspect="1"/>
            </p:cNvSpPr>
            <p:nvPr/>
          </p:nvSpPr>
          <p:spPr bwMode="auto">
            <a:xfrm>
              <a:off x="3800" y="2587"/>
              <a:ext cx="197" cy="213"/>
            </a:xfrm>
            <a:custGeom>
              <a:avLst/>
              <a:gdLst>
                <a:gd name="T0" fmla="*/ 12 w 394"/>
                <a:gd name="T1" fmla="*/ 0 h 427"/>
                <a:gd name="T2" fmla="*/ 13 w 394"/>
                <a:gd name="T3" fmla="*/ 0 h 427"/>
                <a:gd name="T4" fmla="*/ 3 w 394"/>
                <a:gd name="T5" fmla="*/ 42 h 427"/>
                <a:gd name="T6" fmla="*/ 5 w 394"/>
                <a:gd name="T7" fmla="*/ 44 h 427"/>
                <a:gd name="T8" fmla="*/ 6 w 394"/>
                <a:gd name="T9" fmla="*/ 46 h 427"/>
                <a:gd name="T10" fmla="*/ 7 w 394"/>
                <a:gd name="T11" fmla="*/ 47 h 427"/>
                <a:gd name="T12" fmla="*/ 10 w 394"/>
                <a:gd name="T13" fmla="*/ 48 h 427"/>
                <a:gd name="T14" fmla="*/ 12 w 394"/>
                <a:gd name="T15" fmla="*/ 49 h 427"/>
                <a:gd name="T16" fmla="*/ 14 w 394"/>
                <a:gd name="T17" fmla="*/ 50 h 427"/>
                <a:gd name="T18" fmla="*/ 18 w 394"/>
                <a:gd name="T19" fmla="*/ 50 h 427"/>
                <a:gd name="T20" fmla="*/ 21 w 394"/>
                <a:gd name="T21" fmla="*/ 50 h 427"/>
                <a:gd name="T22" fmla="*/ 23 w 394"/>
                <a:gd name="T23" fmla="*/ 49 h 427"/>
                <a:gd name="T24" fmla="*/ 25 w 394"/>
                <a:gd name="T25" fmla="*/ 49 h 427"/>
                <a:gd name="T26" fmla="*/ 28 w 394"/>
                <a:gd name="T27" fmla="*/ 49 h 427"/>
                <a:gd name="T28" fmla="*/ 31 w 394"/>
                <a:gd name="T29" fmla="*/ 48 h 427"/>
                <a:gd name="T30" fmla="*/ 34 w 394"/>
                <a:gd name="T31" fmla="*/ 47 h 427"/>
                <a:gd name="T32" fmla="*/ 37 w 394"/>
                <a:gd name="T33" fmla="*/ 47 h 427"/>
                <a:gd name="T34" fmla="*/ 39 w 394"/>
                <a:gd name="T35" fmla="*/ 46 h 427"/>
                <a:gd name="T36" fmla="*/ 41 w 394"/>
                <a:gd name="T37" fmla="*/ 46 h 427"/>
                <a:gd name="T38" fmla="*/ 42 w 394"/>
                <a:gd name="T39" fmla="*/ 46 h 427"/>
                <a:gd name="T40" fmla="*/ 43 w 394"/>
                <a:gd name="T41" fmla="*/ 46 h 427"/>
                <a:gd name="T42" fmla="*/ 44 w 394"/>
                <a:gd name="T43" fmla="*/ 46 h 427"/>
                <a:gd name="T44" fmla="*/ 45 w 394"/>
                <a:gd name="T45" fmla="*/ 46 h 427"/>
                <a:gd name="T46" fmla="*/ 46 w 394"/>
                <a:gd name="T47" fmla="*/ 47 h 427"/>
                <a:gd name="T48" fmla="*/ 47 w 394"/>
                <a:gd name="T49" fmla="*/ 47 h 427"/>
                <a:gd name="T50" fmla="*/ 48 w 394"/>
                <a:gd name="T51" fmla="*/ 47 h 427"/>
                <a:gd name="T52" fmla="*/ 49 w 394"/>
                <a:gd name="T53" fmla="*/ 47 h 427"/>
                <a:gd name="T54" fmla="*/ 46 w 394"/>
                <a:gd name="T55" fmla="*/ 47 h 427"/>
                <a:gd name="T56" fmla="*/ 42 w 394"/>
                <a:gd name="T57" fmla="*/ 48 h 427"/>
                <a:gd name="T58" fmla="*/ 39 w 394"/>
                <a:gd name="T59" fmla="*/ 48 h 427"/>
                <a:gd name="T60" fmla="*/ 36 w 394"/>
                <a:gd name="T61" fmla="*/ 49 h 427"/>
                <a:gd name="T62" fmla="*/ 33 w 394"/>
                <a:gd name="T63" fmla="*/ 49 h 427"/>
                <a:gd name="T64" fmla="*/ 29 w 394"/>
                <a:gd name="T65" fmla="*/ 50 h 427"/>
                <a:gd name="T66" fmla="*/ 27 w 394"/>
                <a:gd name="T67" fmla="*/ 51 h 427"/>
                <a:gd name="T68" fmla="*/ 25 w 394"/>
                <a:gd name="T69" fmla="*/ 51 h 427"/>
                <a:gd name="T70" fmla="*/ 22 w 394"/>
                <a:gd name="T71" fmla="*/ 52 h 427"/>
                <a:gd name="T72" fmla="*/ 20 w 394"/>
                <a:gd name="T73" fmla="*/ 53 h 427"/>
                <a:gd name="T74" fmla="*/ 17 w 394"/>
                <a:gd name="T75" fmla="*/ 53 h 427"/>
                <a:gd name="T76" fmla="*/ 13 w 394"/>
                <a:gd name="T77" fmla="*/ 53 h 427"/>
                <a:gd name="T78" fmla="*/ 11 w 394"/>
                <a:gd name="T79" fmla="*/ 53 h 427"/>
                <a:gd name="T80" fmla="*/ 7 w 394"/>
                <a:gd name="T81" fmla="*/ 52 h 427"/>
                <a:gd name="T82" fmla="*/ 3 w 394"/>
                <a:gd name="T83" fmla="*/ 51 h 427"/>
                <a:gd name="T84" fmla="*/ 0 w 394"/>
                <a:gd name="T85" fmla="*/ 50 h 427"/>
                <a:gd name="T86" fmla="*/ 12 w 394"/>
                <a:gd name="T87" fmla="*/ 0 h 42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94"/>
                <a:gd name="T133" fmla="*/ 0 h 427"/>
                <a:gd name="T134" fmla="*/ 394 w 394"/>
                <a:gd name="T135" fmla="*/ 427 h 42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94" h="427">
                  <a:moveTo>
                    <a:pt x="99" y="0"/>
                  </a:moveTo>
                  <a:lnTo>
                    <a:pt x="110" y="3"/>
                  </a:lnTo>
                  <a:lnTo>
                    <a:pt x="27" y="337"/>
                  </a:lnTo>
                  <a:lnTo>
                    <a:pt x="36" y="355"/>
                  </a:lnTo>
                  <a:lnTo>
                    <a:pt x="49" y="370"/>
                  </a:lnTo>
                  <a:lnTo>
                    <a:pt x="63" y="383"/>
                  </a:lnTo>
                  <a:lnTo>
                    <a:pt x="80" y="391"/>
                  </a:lnTo>
                  <a:lnTo>
                    <a:pt x="99" y="397"/>
                  </a:lnTo>
                  <a:lnTo>
                    <a:pt x="118" y="400"/>
                  </a:lnTo>
                  <a:lnTo>
                    <a:pt x="139" y="403"/>
                  </a:lnTo>
                  <a:lnTo>
                    <a:pt x="161" y="401"/>
                  </a:lnTo>
                  <a:lnTo>
                    <a:pt x="183" y="399"/>
                  </a:lnTo>
                  <a:lnTo>
                    <a:pt x="206" y="397"/>
                  </a:lnTo>
                  <a:lnTo>
                    <a:pt x="228" y="392"/>
                  </a:lnTo>
                  <a:lnTo>
                    <a:pt x="249" y="388"/>
                  </a:lnTo>
                  <a:lnTo>
                    <a:pt x="271" y="383"/>
                  </a:lnTo>
                  <a:lnTo>
                    <a:pt x="291" y="378"/>
                  </a:lnTo>
                  <a:lnTo>
                    <a:pt x="310" y="374"/>
                  </a:lnTo>
                  <a:lnTo>
                    <a:pt x="328" y="370"/>
                  </a:lnTo>
                  <a:lnTo>
                    <a:pt x="336" y="371"/>
                  </a:lnTo>
                  <a:lnTo>
                    <a:pt x="344" y="373"/>
                  </a:lnTo>
                  <a:lnTo>
                    <a:pt x="352" y="373"/>
                  </a:lnTo>
                  <a:lnTo>
                    <a:pt x="360" y="374"/>
                  </a:lnTo>
                  <a:lnTo>
                    <a:pt x="367" y="376"/>
                  </a:lnTo>
                  <a:lnTo>
                    <a:pt x="375" y="377"/>
                  </a:lnTo>
                  <a:lnTo>
                    <a:pt x="384" y="379"/>
                  </a:lnTo>
                  <a:lnTo>
                    <a:pt x="394" y="382"/>
                  </a:lnTo>
                  <a:lnTo>
                    <a:pt x="363" y="382"/>
                  </a:lnTo>
                  <a:lnTo>
                    <a:pt x="333" y="384"/>
                  </a:lnTo>
                  <a:lnTo>
                    <a:pt x="307" y="388"/>
                  </a:lnTo>
                  <a:lnTo>
                    <a:pt x="283" y="392"/>
                  </a:lnTo>
                  <a:lnTo>
                    <a:pt x="260" y="398"/>
                  </a:lnTo>
                  <a:lnTo>
                    <a:pt x="238" y="404"/>
                  </a:lnTo>
                  <a:lnTo>
                    <a:pt x="216" y="409"/>
                  </a:lnTo>
                  <a:lnTo>
                    <a:pt x="195" y="415"/>
                  </a:lnTo>
                  <a:lnTo>
                    <a:pt x="175" y="420"/>
                  </a:lnTo>
                  <a:lnTo>
                    <a:pt x="154" y="424"/>
                  </a:lnTo>
                  <a:lnTo>
                    <a:pt x="132" y="427"/>
                  </a:lnTo>
                  <a:lnTo>
                    <a:pt x="109" y="427"/>
                  </a:lnTo>
                  <a:lnTo>
                    <a:pt x="85" y="426"/>
                  </a:lnTo>
                  <a:lnTo>
                    <a:pt x="58" y="421"/>
                  </a:lnTo>
                  <a:lnTo>
                    <a:pt x="31" y="413"/>
                  </a:lnTo>
                  <a:lnTo>
                    <a:pt x="0" y="403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6" name="Freeform 786"/>
            <p:cNvSpPr>
              <a:spLocks noChangeAspect="1"/>
            </p:cNvSpPr>
            <p:nvPr/>
          </p:nvSpPr>
          <p:spPr bwMode="auto">
            <a:xfrm>
              <a:off x="4072" y="2581"/>
              <a:ext cx="69" cy="224"/>
            </a:xfrm>
            <a:custGeom>
              <a:avLst/>
              <a:gdLst>
                <a:gd name="T0" fmla="*/ 0 w 138"/>
                <a:gd name="T1" fmla="*/ 10 h 448"/>
                <a:gd name="T2" fmla="*/ 2 w 138"/>
                <a:gd name="T3" fmla="*/ 7 h 448"/>
                <a:gd name="T4" fmla="*/ 5 w 138"/>
                <a:gd name="T5" fmla="*/ 5 h 448"/>
                <a:gd name="T6" fmla="*/ 7 w 138"/>
                <a:gd name="T7" fmla="*/ 4 h 448"/>
                <a:gd name="T8" fmla="*/ 9 w 138"/>
                <a:gd name="T9" fmla="*/ 2 h 448"/>
                <a:gd name="T10" fmla="*/ 11 w 138"/>
                <a:gd name="T11" fmla="*/ 2 h 448"/>
                <a:gd name="T12" fmla="*/ 13 w 138"/>
                <a:gd name="T13" fmla="*/ 1 h 448"/>
                <a:gd name="T14" fmla="*/ 15 w 138"/>
                <a:gd name="T15" fmla="*/ 1 h 448"/>
                <a:gd name="T16" fmla="*/ 17 w 138"/>
                <a:gd name="T17" fmla="*/ 0 h 448"/>
                <a:gd name="T18" fmla="*/ 17 w 138"/>
                <a:gd name="T19" fmla="*/ 49 h 448"/>
                <a:gd name="T20" fmla="*/ 15 w 138"/>
                <a:gd name="T21" fmla="*/ 49 h 448"/>
                <a:gd name="T22" fmla="*/ 13 w 138"/>
                <a:gd name="T23" fmla="*/ 49 h 448"/>
                <a:gd name="T24" fmla="*/ 11 w 138"/>
                <a:gd name="T25" fmla="*/ 50 h 448"/>
                <a:gd name="T26" fmla="*/ 9 w 138"/>
                <a:gd name="T27" fmla="*/ 51 h 448"/>
                <a:gd name="T28" fmla="*/ 6 w 138"/>
                <a:gd name="T29" fmla="*/ 52 h 448"/>
                <a:gd name="T30" fmla="*/ 4 w 138"/>
                <a:gd name="T31" fmla="*/ 53 h 448"/>
                <a:gd name="T32" fmla="*/ 2 w 138"/>
                <a:gd name="T33" fmla="*/ 55 h 448"/>
                <a:gd name="T34" fmla="*/ 0 w 138"/>
                <a:gd name="T35" fmla="*/ 56 h 448"/>
                <a:gd name="T36" fmla="*/ 0 w 138"/>
                <a:gd name="T37" fmla="*/ 10 h 4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8"/>
                <a:gd name="T58" fmla="*/ 0 h 448"/>
                <a:gd name="T59" fmla="*/ 138 w 138"/>
                <a:gd name="T60" fmla="*/ 448 h 4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8" h="448">
                  <a:moveTo>
                    <a:pt x="0" y="75"/>
                  </a:moveTo>
                  <a:lnTo>
                    <a:pt x="21" y="55"/>
                  </a:lnTo>
                  <a:lnTo>
                    <a:pt x="41" y="39"/>
                  </a:lnTo>
                  <a:lnTo>
                    <a:pt x="59" y="26"/>
                  </a:lnTo>
                  <a:lnTo>
                    <a:pt x="77" y="16"/>
                  </a:lnTo>
                  <a:lnTo>
                    <a:pt x="93" y="9"/>
                  </a:lnTo>
                  <a:lnTo>
                    <a:pt x="109" y="3"/>
                  </a:lnTo>
                  <a:lnTo>
                    <a:pt x="124" y="1"/>
                  </a:lnTo>
                  <a:lnTo>
                    <a:pt x="138" y="0"/>
                  </a:lnTo>
                  <a:lnTo>
                    <a:pt x="138" y="386"/>
                  </a:lnTo>
                  <a:lnTo>
                    <a:pt x="122" y="388"/>
                  </a:lnTo>
                  <a:lnTo>
                    <a:pt x="105" y="391"/>
                  </a:lnTo>
                  <a:lnTo>
                    <a:pt x="88" y="397"/>
                  </a:lnTo>
                  <a:lnTo>
                    <a:pt x="71" y="403"/>
                  </a:lnTo>
                  <a:lnTo>
                    <a:pt x="54" y="411"/>
                  </a:lnTo>
                  <a:lnTo>
                    <a:pt x="35" y="421"/>
                  </a:lnTo>
                  <a:lnTo>
                    <a:pt x="18" y="434"/>
                  </a:lnTo>
                  <a:lnTo>
                    <a:pt x="0" y="448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7" name="Freeform 787"/>
            <p:cNvSpPr>
              <a:spLocks noChangeAspect="1"/>
            </p:cNvSpPr>
            <p:nvPr/>
          </p:nvSpPr>
          <p:spPr bwMode="auto">
            <a:xfrm>
              <a:off x="3820" y="2648"/>
              <a:ext cx="138" cy="135"/>
            </a:xfrm>
            <a:custGeom>
              <a:avLst/>
              <a:gdLst>
                <a:gd name="T0" fmla="*/ 6 w 276"/>
                <a:gd name="T1" fmla="*/ 0 h 268"/>
                <a:gd name="T2" fmla="*/ 6 w 276"/>
                <a:gd name="T3" fmla="*/ 2 h 268"/>
                <a:gd name="T4" fmla="*/ 5 w 276"/>
                <a:gd name="T5" fmla="*/ 6 h 268"/>
                <a:gd name="T6" fmla="*/ 4 w 276"/>
                <a:gd name="T7" fmla="*/ 10 h 268"/>
                <a:gd name="T8" fmla="*/ 3 w 276"/>
                <a:gd name="T9" fmla="*/ 15 h 268"/>
                <a:gd name="T10" fmla="*/ 1 w 276"/>
                <a:gd name="T11" fmla="*/ 20 h 268"/>
                <a:gd name="T12" fmla="*/ 1 w 276"/>
                <a:gd name="T13" fmla="*/ 23 h 268"/>
                <a:gd name="T14" fmla="*/ 1 w 276"/>
                <a:gd name="T15" fmla="*/ 26 h 268"/>
                <a:gd name="T16" fmla="*/ 0 w 276"/>
                <a:gd name="T17" fmla="*/ 27 h 268"/>
                <a:gd name="T18" fmla="*/ 1 w 276"/>
                <a:gd name="T19" fmla="*/ 29 h 268"/>
                <a:gd name="T20" fmla="*/ 2 w 276"/>
                <a:gd name="T21" fmla="*/ 31 h 268"/>
                <a:gd name="T22" fmla="*/ 4 w 276"/>
                <a:gd name="T23" fmla="*/ 32 h 268"/>
                <a:gd name="T24" fmla="*/ 6 w 276"/>
                <a:gd name="T25" fmla="*/ 33 h 268"/>
                <a:gd name="T26" fmla="*/ 9 w 276"/>
                <a:gd name="T27" fmla="*/ 34 h 268"/>
                <a:gd name="T28" fmla="*/ 11 w 276"/>
                <a:gd name="T29" fmla="*/ 34 h 268"/>
                <a:gd name="T30" fmla="*/ 14 w 276"/>
                <a:gd name="T31" fmla="*/ 34 h 268"/>
                <a:gd name="T32" fmla="*/ 17 w 276"/>
                <a:gd name="T33" fmla="*/ 34 h 268"/>
                <a:gd name="T34" fmla="*/ 20 w 276"/>
                <a:gd name="T35" fmla="*/ 34 h 268"/>
                <a:gd name="T36" fmla="*/ 22 w 276"/>
                <a:gd name="T37" fmla="*/ 33 h 268"/>
                <a:gd name="T38" fmla="*/ 25 w 276"/>
                <a:gd name="T39" fmla="*/ 33 h 268"/>
                <a:gd name="T40" fmla="*/ 27 w 276"/>
                <a:gd name="T41" fmla="*/ 32 h 268"/>
                <a:gd name="T42" fmla="*/ 30 w 276"/>
                <a:gd name="T43" fmla="*/ 32 h 268"/>
                <a:gd name="T44" fmla="*/ 31 w 276"/>
                <a:gd name="T45" fmla="*/ 31 h 268"/>
                <a:gd name="T46" fmla="*/ 34 w 276"/>
                <a:gd name="T47" fmla="*/ 31 h 268"/>
                <a:gd name="T48" fmla="*/ 35 w 276"/>
                <a:gd name="T49" fmla="*/ 31 h 268"/>
                <a:gd name="T50" fmla="*/ 31 w 276"/>
                <a:gd name="T51" fmla="*/ 31 h 268"/>
                <a:gd name="T52" fmla="*/ 28 w 276"/>
                <a:gd name="T53" fmla="*/ 30 h 268"/>
                <a:gd name="T54" fmla="*/ 25 w 276"/>
                <a:gd name="T55" fmla="*/ 29 h 268"/>
                <a:gd name="T56" fmla="*/ 22 w 276"/>
                <a:gd name="T57" fmla="*/ 28 h 268"/>
                <a:gd name="T58" fmla="*/ 19 w 276"/>
                <a:gd name="T59" fmla="*/ 27 h 268"/>
                <a:gd name="T60" fmla="*/ 17 w 276"/>
                <a:gd name="T61" fmla="*/ 26 h 268"/>
                <a:gd name="T62" fmla="*/ 15 w 276"/>
                <a:gd name="T63" fmla="*/ 25 h 268"/>
                <a:gd name="T64" fmla="*/ 13 w 276"/>
                <a:gd name="T65" fmla="*/ 23 h 268"/>
                <a:gd name="T66" fmla="*/ 11 w 276"/>
                <a:gd name="T67" fmla="*/ 21 h 268"/>
                <a:gd name="T68" fmla="*/ 9 w 276"/>
                <a:gd name="T69" fmla="*/ 19 h 268"/>
                <a:gd name="T70" fmla="*/ 9 w 276"/>
                <a:gd name="T71" fmla="*/ 16 h 268"/>
                <a:gd name="T72" fmla="*/ 7 w 276"/>
                <a:gd name="T73" fmla="*/ 14 h 268"/>
                <a:gd name="T74" fmla="*/ 6 w 276"/>
                <a:gd name="T75" fmla="*/ 11 h 268"/>
                <a:gd name="T76" fmla="*/ 6 w 276"/>
                <a:gd name="T77" fmla="*/ 8 h 268"/>
                <a:gd name="T78" fmla="*/ 6 w 276"/>
                <a:gd name="T79" fmla="*/ 4 h 268"/>
                <a:gd name="T80" fmla="*/ 6 w 276"/>
                <a:gd name="T81" fmla="*/ 0 h 2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76"/>
                <a:gd name="T124" fmla="*/ 0 h 268"/>
                <a:gd name="T125" fmla="*/ 276 w 276"/>
                <a:gd name="T126" fmla="*/ 268 h 2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76" h="268">
                  <a:moveTo>
                    <a:pt x="53" y="0"/>
                  </a:moveTo>
                  <a:lnTo>
                    <a:pt x="49" y="16"/>
                  </a:lnTo>
                  <a:lnTo>
                    <a:pt x="43" y="43"/>
                  </a:lnTo>
                  <a:lnTo>
                    <a:pt x="33" y="78"/>
                  </a:lnTo>
                  <a:lnTo>
                    <a:pt x="24" y="116"/>
                  </a:lnTo>
                  <a:lnTo>
                    <a:pt x="15" y="152"/>
                  </a:lnTo>
                  <a:lnTo>
                    <a:pt x="7" y="183"/>
                  </a:lnTo>
                  <a:lnTo>
                    <a:pt x="2" y="205"/>
                  </a:lnTo>
                  <a:lnTo>
                    <a:pt x="0" y="213"/>
                  </a:lnTo>
                  <a:lnTo>
                    <a:pt x="9" y="230"/>
                  </a:lnTo>
                  <a:lnTo>
                    <a:pt x="22" y="244"/>
                  </a:lnTo>
                  <a:lnTo>
                    <a:pt x="37" y="254"/>
                  </a:lnTo>
                  <a:lnTo>
                    <a:pt x="54" y="261"/>
                  </a:lnTo>
                  <a:lnTo>
                    <a:pt x="74" y="266"/>
                  </a:lnTo>
                  <a:lnTo>
                    <a:pt x="94" y="268"/>
                  </a:lnTo>
                  <a:lnTo>
                    <a:pt x="116" y="268"/>
                  </a:lnTo>
                  <a:lnTo>
                    <a:pt x="138" y="267"/>
                  </a:lnTo>
                  <a:lnTo>
                    <a:pt x="161" y="265"/>
                  </a:lnTo>
                  <a:lnTo>
                    <a:pt x="183" y="261"/>
                  </a:lnTo>
                  <a:lnTo>
                    <a:pt x="204" y="258"/>
                  </a:lnTo>
                  <a:lnTo>
                    <a:pt x="222" y="253"/>
                  </a:lnTo>
                  <a:lnTo>
                    <a:pt x="240" y="250"/>
                  </a:lnTo>
                  <a:lnTo>
                    <a:pt x="255" y="247"/>
                  </a:lnTo>
                  <a:lnTo>
                    <a:pt x="267" y="245"/>
                  </a:lnTo>
                  <a:lnTo>
                    <a:pt x="276" y="244"/>
                  </a:lnTo>
                  <a:lnTo>
                    <a:pt x="250" y="240"/>
                  </a:lnTo>
                  <a:lnTo>
                    <a:pt x="224" y="236"/>
                  </a:lnTo>
                  <a:lnTo>
                    <a:pt x="200" y="230"/>
                  </a:lnTo>
                  <a:lnTo>
                    <a:pt x="177" y="222"/>
                  </a:lnTo>
                  <a:lnTo>
                    <a:pt x="156" y="214"/>
                  </a:lnTo>
                  <a:lnTo>
                    <a:pt x="137" y="203"/>
                  </a:lnTo>
                  <a:lnTo>
                    <a:pt x="120" y="192"/>
                  </a:lnTo>
                  <a:lnTo>
                    <a:pt x="105" y="178"/>
                  </a:lnTo>
                  <a:lnTo>
                    <a:pt x="90" y="163"/>
                  </a:lnTo>
                  <a:lnTo>
                    <a:pt x="78" y="146"/>
                  </a:lnTo>
                  <a:lnTo>
                    <a:pt x="69" y="127"/>
                  </a:lnTo>
                  <a:lnTo>
                    <a:pt x="61" y="106"/>
                  </a:lnTo>
                  <a:lnTo>
                    <a:pt x="55" y="83"/>
                  </a:lnTo>
                  <a:lnTo>
                    <a:pt x="52" y="57"/>
                  </a:lnTo>
                  <a:lnTo>
                    <a:pt x="52" y="3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EDI eCommerce</a:t>
            </a:r>
          </a:p>
        </p:txBody>
      </p:sp>
      <p:sp>
        <p:nvSpPr>
          <p:cNvPr id="10243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/>
              <a:t>CS-BU-060</a:t>
            </a:r>
          </a:p>
        </p:txBody>
      </p:sp>
      <p:grpSp>
        <p:nvGrpSpPr>
          <p:cNvPr id="10244" name="Group 190"/>
          <p:cNvGrpSpPr>
            <a:grpSpLocks/>
          </p:cNvGrpSpPr>
          <p:nvPr/>
        </p:nvGrpSpPr>
        <p:grpSpPr bwMode="auto">
          <a:xfrm>
            <a:off x="758825" y="796925"/>
            <a:ext cx="7616825" cy="5397500"/>
            <a:chOff x="381000" y="638175"/>
            <a:chExt cx="8510588" cy="6165850"/>
          </a:xfrm>
        </p:grpSpPr>
        <p:sp>
          <p:nvSpPr>
            <p:cNvPr id="10245" name="Rectangle 4"/>
            <p:cNvSpPr>
              <a:spLocks noChangeArrowheads="1"/>
            </p:cNvSpPr>
            <p:nvPr/>
          </p:nvSpPr>
          <p:spPr bwMode="auto">
            <a:xfrm>
              <a:off x="457200" y="942975"/>
              <a:ext cx="3570288" cy="677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l"/>
              <a:endParaRPr lang="en-US" sz="2000" b="1">
                <a:solidFill>
                  <a:srgbClr val="1A7BB2"/>
                </a:solidFill>
              </a:endParaRPr>
            </a:p>
          </p:txBody>
        </p:sp>
        <p:grpSp>
          <p:nvGrpSpPr>
            <p:cNvPr id="10246" name="Group 5"/>
            <p:cNvGrpSpPr>
              <a:grpSpLocks/>
            </p:cNvGrpSpPr>
            <p:nvPr/>
          </p:nvGrpSpPr>
          <p:grpSpPr bwMode="auto">
            <a:xfrm>
              <a:off x="1295400" y="1171575"/>
              <a:ext cx="5426075" cy="4133850"/>
              <a:chOff x="816" y="528"/>
              <a:chExt cx="3418" cy="2604"/>
            </a:xfrm>
          </p:grpSpPr>
          <p:grpSp>
            <p:nvGrpSpPr>
              <p:cNvPr id="10418" name="Group 6"/>
              <p:cNvGrpSpPr>
                <a:grpSpLocks/>
              </p:cNvGrpSpPr>
              <p:nvPr/>
            </p:nvGrpSpPr>
            <p:grpSpPr bwMode="auto">
              <a:xfrm>
                <a:off x="1200" y="864"/>
                <a:ext cx="3034" cy="2268"/>
                <a:chOff x="1008" y="960"/>
                <a:chExt cx="3034" cy="2268"/>
              </a:xfrm>
            </p:grpSpPr>
            <p:pic>
              <p:nvPicPr>
                <p:cNvPr id="10429" name="Picture 7" descr="PHONLINE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1008" y="1536"/>
                  <a:ext cx="1738" cy="16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430" name="Picture 8" descr="PHONLINE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2304" y="960"/>
                  <a:ext cx="1738" cy="16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0419" name="Group 9"/>
              <p:cNvGrpSpPr>
                <a:grpSpLocks/>
              </p:cNvGrpSpPr>
              <p:nvPr/>
            </p:nvGrpSpPr>
            <p:grpSpPr bwMode="auto">
              <a:xfrm rot="-1145315">
                <a:off x="816" y="1200"/>
                <a:ext cx="1729" cy="555"/>
                <a:chOff x="2010" y="546"/>
                <a:chExt cx="1729" cy="555"/>
              </a:xfrm>
            </p:grpSpPr>
            <p:sp>
              <p:nvSpPr>
                <p:cNvPr id="10425" name="Freeform 10"/>
                <p:cNvSpPr>
                  <a:spLocks/>
                </p:cNvSpPr>
                <p:nvPr/>
              </p:nvSpPr>
              <p:spPr bwMode="auto">
                <a:xfrm>
                  <a:off x="3202" y="779"/>
                  <a:ext cx="537" cy="320"/>
                </a:xfrm>
                <a:custGeom>
                  <a:avLst/>
                  <a:gdLst>
                    <a:gd name="T0" fmla="*/ 0 w 537"/>
                    <a:gd name="T1" fmla="*/ 320 h 320"/>
                    <a:gd name="T2" fmla="*/ 142 w 537"/>
                    <a:gd name="T3" fmla="*/ 210 h 320"/>
                    <a:gd name="T4" fmla="*/ 151 w 537"/>
                    <a:gd name="T5" fmla="*/ 263 h 320"/>
                    <a:gd name="T6" fmla="*/ 370 w 537"/>
                    <a:gd name="T7" fmla="*/ 86 h 320"/>
                    <a:gd name="T8" fmla="*/ 379 w 537"/>
                    <a:gd name="T9" fmla="*/ 116 h 320"/>
                    <a:gd name="T10" fmla="*/ 537 w 537"/>
                    <a:gd name="T11" fmla="*/ 0 h 3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37"/>
                    <a:gd name="T19" fmla="*/ 0 h 320"/>
                    <a:gd name="T20" fmla="*/ 537 w 537"/>
                    <a:gd name="T21" fmla="*/ 320 h 32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37" h="320">
                      <a:moveTo>
                        <a:pt x="0" y="320"/>
                      </a:moveTo>
                      <a:lnTo>
                        <a:pt x="142" y="210"/>
                      </a:lnTo>
                      <a:lnTo>
                        <a:pt x="151" y="263"/>
                      </a:lnTo>
                      <a:lnTo>
                        <a:pt x="370" y="86"/>
                      </a:lnTo>
                      <a:lnTo>
                        <a:pt x="379" y="116"/>
                      </a:lnTo>
                      <a:lnTo>
                        <a:pt x="537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26" name="Freeform 11"/>
                <p:cNvSpPr>
                  <a:spLocks/>
                </p:cNvSpPr>
                <p:nvPr/>
              </p:nvSpPr>
              <p:spPr bwMode="auto">
                <a:xfrm>
                  <a:off x="2963" y="546"/>
                  <a:ext cx="374" cy="486"/>
                </a:xfrm>
                <a:custGeom>
                  <a:avLst/>
                  <a:gdLst>
                    <a:gd name="T0" fmla="*/ 0 w 374"/>
                    <a:gd name="T1" fmla="*/ 486 h 486"/>
                    <a:gd name="T2" fmla="*/ 53 w 374"/>
                    <a:gd name="T3" fmla="*/ 346 h 486"/>
                    <a:gd name="T4" fmla="*/ 116 w 374"/>
                    <a:gd name="T5" fmla="*/ 390 h 486"/>
                    <a:gd name="T6" fmla="*/ 236 w 374"/>
                    <a:gd name="T7" fmla="*/ 137 h 486"/>
                    <a:gd name="T8" fmla="*/ 286 w 374"/>
                    <a:gd name="T9" fmla="*/ 171 h 486"/>
                    <a:gd name="T10" fmla="*/ 374 w 374"/>
                    <a:gd name="T11" fmla="*/ 0 h 4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4"/>
                    <a:gd name="T19" fmla="*/ 0 h 486"/>
                    <a:gd name="T20" fmla="*/ 374 w 374"/>
                    <a:gd name="T21" fmla="*/ 486 h 48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4" h="486">
                      <a:moveTo>
                        <a:pt x="0" y="486"/>
                      </a:moveTo>
                      <a:lnTo>
                        <a:pt x="53" y="346"/>
                      </a:lnTo>
                      <a:lnTo>
                        <a:pt x="116" y="390"/>
                      </a:lnTo>
                      <a:lnTo>
                        <a:pt x="236" y="137"/>
                      </a:lnTo>
                      <a:lnTo>
                        <a:pt x="286" y="171"/>
                      </a:lnTo>
                      <a:lnTo>
                        <a:pt x="374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27" name="Freeform 12"/>
                <p:cNvSpPr>
                  <a:spLocks/>
                </p:cNvSpPr>
                <p:nvPr/>
              </p:nvSpPr>
              <p:spPr bwMode="auto">
                <a:xfrm>
                  <a:off x="2405" y="546"/>
                  <a:ext cx="377" cy="486"/>
                </a:xfrm>
                <a:custGeom>
                  <a:avLst/>
                  <a:gdLst>
                    <a:gd name="T0" fmla="*/ 377 w 377"/>
                    <a:gd name="T1" fmla="*/ 486 h 486"/>
                    <a:gd name="T2" fmla="*/ 320 w 377"/>
                    <a:gd name="T3" fmla="*/ 351 h 486"/>
                    <a:gd name="T4" fmla="*/ 253 w 377"/>
                    <a:gd name="T5" fmla="*/ 392 h 486"/>
                    <a:gd name="T6" fmla="*/ 130 w 377"/>
                    <a:gd name="T7" fmla="*/ 137 h 486"/>
                    <a:gd name="T8" fmla="*/ 83 w 377"/>
                    <a:gd name="T9" fmla="*/ 176 h 486"/>
                    <a:gd name="T10" fmla="*/ 0 w 377"/>
                    <a:gd name="T11" fmla="*/ 0 h 4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7"/>
                    <a:gd name="T19" fmla="*/ 0 h 486"/>
                    <a:gd name="T20" fmla="*/ 377 w 377"/>
                    <a:gd name="T21" fmla="*/ 486 h 48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7" h="486">
                      <a:moveTo>
                        <a:pt x="377" y="486"/>
                      </a:moveTo>
                      <a:lnTo>
                        <a:pt x="320" y="351"/>
                      </a:lnTo>
                      <a:lnTo>
                        <a:pt x="253" y="392"/>
                      </a:lnTo>
                      <a:lnTo>
                        <a:pt x="130" y="137"/>
                      </a:lnTo>
                      <a:lnTo>
                        <a:pt x="83" y="17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28" name="Freeform 13"/>
                <p:cNvSpPr>
                  <a:spLocks/>
                </p:cNvSpPr>
                <p:nvPr/>
              </p:nvSpPr>
              <p:spPr bwMode="auto">
                <a:xfrm>
                  <a:off x="2010" y="782"/>
                  <a:ext cx="529" cy="319"/>
                </a:xfrm>
                <a:custGeom>
                  <a:avLst/>
                  <a:gdLst>
                    <a:gd name="T0" fmla="*/ 529 w 529"/>
                    <a:gd name="T1" fmla="*/ 319 h 319"/>
                    <a:gd name="T2" fmla="*/ 386 w 529"/>
                    <a:gd name="T3" fmla="*/ 202 h 319"/>
                    <a:gd name="T4" fmla="*/ 383 w 529"/>
                    <a:gd name="T5" fmla="*/ 255 h 319"/>
                    <a:gd name="T6" fmla="*/ 167 w 529"/>
                    <a:gd name="T7" fmla="*/ 75 h 319"/>
                    <a:gd name="T8" fmla="*/ 153 w 529"/>
                    <a:gd name="T9" fmla="*/ 118 h 319"/>
                    <a:gd name="T10" fmla="*/ 0 w 529"/>
                    <a:gd name="T11" fmla="*/ 0 h 31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29"/>
                    <a:gd name="T19" fmla="*/ 0 h 319"/>
                    <a:gd name="T20" fmla="*/ 529 w 529"/>
                    <a:gd name="T21" fmla="*/ 319 h 31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29" h="319">
                      <a:moveTo>
                        <a:pt x="529" y="319"/>
                      </a:moveTo>
                      <a:lnTo>
                        <a:pt x="386" y="202"/>
                      </a:lnTo>
                      <a:lnTo>
                        <a:pt x="383" y="255"/>
                      </a:lnTo>
                      <a:lnTo>
                        <a:pt x="167" y="75"/>
                      </a:lnTo>
                      <a:lnTo>
                        <a:pt x="153" y="1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420" name="Group 14"/>
              <p:cNvGrpSpPr>
                <a:grpSpLocks/>
              </p:cNvGrpSpPr>
              <p:nvPr/>
            </p:nvGrpSpPr>
            <p:grpSpPr bwMode="auto">
              <a:xfrm rot="-835191">
                <a:off x="2304" y="528"/>
                <a:ext cx="1729" cy="555"/>
                <a:chOff x="2010" y="546"/>
                <a:chExt cx="1729" cy="555"/>
              </a:xfrm>
            </p:grpSpPr>
            <p:sp>
              <p:nvSpPr>
                <p:cNvPr id="10421" name="Freeform 15"/>
                <p:cNvSpPr>
                  <a:spLocks/>
                </p:cNvSpPr>
                <p:nvPr/>
              </p:nvSpPr>
              <p:spPr bwMode="auto">
                <a:xfrm>
                  <a:off x="3202" y="779"/>
                  <a:ext cx="537" cy="320"/>
                </a:xfrm>
                <a:custGeom>
                  <a:avLst/>
                  <a:gdLst>
                    <a:gd name="T0" fmla="*/ 0 w 537"/>
                    <a:gd name="T1" fmla="*/ 320 h 320"/>
                    <a:gd name="T2" fmla="*/ 142 w 537"/>
                    <a:gd name="T3" fmla="*/ 210 h 320"/>
                    <a:gd name="T4" fmla="*/ 151 w 537"/>
                    <a:gd name="T5" fmla="*/ 263 h 320"/>
                    <a:gd name="T6" fmla="*/ 370 w 537"/>
                    <a:gd name="T7" fmla="*/ 86 h 320"/>
                    <a:gd name="T8" fmla="*/ 379 w 537"/>
                    <a:gd name="T9" fmla="*/ 116 h 320"/>
                    <a:gd name="T10" fmla="*/ 537 w 537"/>
                    <a:gd name="T11" fmla="*/ 0 h 3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37"/>
                    <a:gd name="T19" fmla="*/ 0 h 320"/>
                    <a:gd name="T20" fmla="*/ 537 w 537"/>
                    <a:gd name="T21" fmla="*/ 320 h 32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37" h="320">
                      <a:moveTo>
                        <a:pt x="0" y="320"/>
                      </a:moveTo>
                      <a:lnTo>
                        <a:pt x="142" y="210"/>
                      </a:lnTo>
                      <a:lnTo>
                        <a:pt x="151" y="263"/>
                      </a:lnTo>
                      <a:lnTo>
                        <a:pt x="370" y="86"/>
                      </a:lnTo>
                      <a:lnTo>
                        <a:pt x="379" y="116"/>
                      </a:lnTo>
                      <a:lnTo>
                        <a:pt x="537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22" name="Freeform 16"/>
                <p:cNvSpPr>
                  <a:spLocks/>
                </p:cNvSpPr>
                <p:nvPr/>
              </p:nvSpPr>
              <p:spPr bwMode="auto">
                <a:xfrm>
                  <a:off x="2963" y="546"/>
                  <a:ext cx="374" cy="486"/>
                </a:xfrm>
                <a:custGeom>
                  <a:avLst/>
                  <a:gdLst>
                    <a:gd name="T0" fmla="*/ 0 w 374"/>
                    <a:gd name="T1" fmla="*/ 486 h 486"/>
                    <a:gd name="T2" fmla="*/ 53 w 374"/>
                    <a:gd name="T3" fmla="*/ 346 h 486"/>
                    <a:gd name="T4" fmla="*/ 116 w 374"/>
                    <a:gd name="T5" fmla="*/ 390 h 486"/>
                    <a:gd name="T6" fmla="*/ 236 w 374"/>
                    <a:gd name="T7" fmla="*/ 137 h 486"/>
                    <a:gd name="T8" fmla="*/ 286 w 374"/>
                    <a:gd name="T9" fmla="*/ 171 h 486"/>
                    <a:gd name="T10" fmla="*/ 374 w 374"/>
                    <a:gd name="T11" fmla="*/ 0 h 4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4"/>
                    <a:gd name="T19" fmla="*/ 0 h 486"/>
                    <a:gd name="T20" fmla="*/ 374 w 374"/>
                    <a:gd name="T21" fmla="*/ 486 h 48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4" h="486">
                      <a:moveTo>
                        <a:pt x="0" y="486"/>
                      </a:moveTo>
                      <a:lnTo>
                        <a:pt x="53" y="346"/>
                      </a:lnTo>
                      <a:lnTo>
                        <a:pt x="116" y="390"/>
                      </a:lnTo>
                      <a:lnTo>
                        <a:pt x="236" y="137"/>
                      </a:lnTo>
                      <a:lnTo>
                        <a:pt x="286" y="171"/>
                      </a:lnTo>
                      <a:lnTo>
                        <a:pt x="374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23" name="Freeform 17"/>
                <p:cNvSpPr>
                  <a:spLocks/>
                </p:cNvSpPr>
                <p:nvPr/>
              </p:nvSpPr>
              <p:spPr bwMode="auto">
                <a:xfrm>
                  <a:off x="2405" y="546"/>
                  <a:ext cx="377" cy="486"/>
                </a:xfrm>
                <a:custGeom>
                  <a:avLst/>
                  <a:gdLst>
                    <a:gd name="T0" fmla="*/ 377 w 377"/>
                    <a:gd name="T1" fmla="*/ 486 h 486"/>
                    <a:gd name="T2" fmla="*/ 320 w 377"/>
                    <a:gd name="T3" fmla="*/ 351 h 486"/>
                    <a:gd name="T4" fmla="*/ 253 w 377"/>
                    <a:gd name="T5" fmla="*/ 392 h 486"/>
                    <a:gd name="T6" fmla="*/ 130 w 377"/>
                    <a:gd name="T7" fmla="*/ 137 h 486"/>
                    <a:gd name="T8" fmla="*/ 83 w 377"/>
                    <a:gd name="T9" fmla="*/ 176 h 486"/>
                    <a:gd name="T10" fmla="*/ 0 w 377"/>
                    <a:gd name="T11" fmla="*/ 0 h 4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7"/>
                    <a:gd name="T19" fmla="*/ 0 h 486"/>
                    <a:gd name="T20" fmla="*/ 377 w 377"/>
                    <a:gd name="T21" fmla="*/ 486 h 48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7" h="486">
                      <a:moveTo>
                        <a:pt x="377" y="486"/>
                      </a:moveTo>
                      <a:lnTo>
                        <a:pt x="320" y="351"/>
                      </a:lnTo>
                      <a:lnTo>
                        <a:pt x="253" y="392"/>
                      </a:lnTo>
                      <a:lnTo>
                        <a:pt x="130" y="137"/>
                      </a:lnTo>
                      <a:lnTo>
                        <a:pt x="83" y="17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24" name="Freeform 18"/>
                <p:cNvSpPr>
                  <a:spLocks/>
                </p:cNvSpPr>
                <p:nvPr/>
              </p:nvSpPr>
              <p:spPr bwMode="auto">
                <a:xfrm>
                  <a:off x="2010" y="782"/>
                  <a:ext cx="529" cy="319"/>
                </a:xfrm>
                <a:custGeom>
                  <a:avLst/>
                  <a:gdLst>
                    <a:gd name="T0" fmla="*/ 529 w 529"/>
                    <a:gd name="T1" fmla="*/ 319 h 319"/>
                    <a:gd name="T2" fmla="*/ 386 w 529"/>
                    <a:gd name="T3" fmla="*/ 202 h 319"/>
                    <a:gd name="T4" fmla="*/ 383 w 529"/>
                    <a:gd name="T5" fmla="*/ 255 h 319"/>
                    <a:gd name="T6" fmla="*/ 167 w 529"/>
                    <a:gd name="T7" fmla="*/ 75 h 319"/>
                    <a:gd name="T8" fmla="*/ 153 w 529"/>
                    <a:gd name="T9" fmla="*/ 118 h 319"/>
                    <a:gd name="T10" fmla="*/ 0 w 529"/>
                    <a:gd name="T11" fmla="*/ 0 h 31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29"/>
                    <a:gd name="T19" fmla="*/ 0 h 319"/>
                    <a:gd name="T20" fmla="*/ 529 w 529"/>
                    <a:gd name="T21" fmla="*/ 319 h 31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29" h="319">
                      <a:moveTo>
                        <a:pt x="529" y="319"/>
                      </a:moveTo>
                      <a:lnTo>
                        <a:pt x="386" y="202"/>
                      </a:lnTo>
                      <a:lnTo>
                        <a:pt x="383" y="255"/>
                      </a:lnTo>
                      <a:lnTo>
                        <a:pt x="167" y="75"/>
                      </a:lnTo>
                      <a:lnTo>
                        <a:pt x="153" y="1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0247" name="Group 19"/>
            <p:cNvGrpSpPr>
              <a:grpSpLocks/>
            </p:cNvGrpSpPr>
            <p:nvPr/>
          </p:nvGrpSpPr>
          <p:grpSpPr bwMode="auto">
            <a:xfrm>
              <a:off x="381000" y="3457575"/>
              <a:ext cx="2011363" cy="3346450"/>
              <a:chOff x="240" y="1968"/>
              <a:chExt cx="1267" cy="2108"/>
            </a:xfrm>
          </p:grpSpPr>
          <p:grpSp>
            <p:nvGrpSpPr>
              <p:cNvPr id="10355" name="Group 20"/>
              <p:cNvGrpSpPr>
                <a:grpSpLocks/>
              </p:cNvGrpSpPr>
              <p:nvPr/>
            </p:nvGrpSpPr>
            <p:grpSpPr bwMode="auto">
              <a:xfrm>
                <a:off x="336" y="1968"/>
                <a:ext cx="1171" cy="1796"/>
                <a:chOff x="383" y="1194"/>
                <a:chExt cx="1171" cy="1796"/>
              </a:xfrm>
            </p:grpSpPr>
            <p:grpSp>
              <p:nvGrpSpPr>
                <p:cNvPr id="10357" name="Group 21"/>
                <p:cNvGrpSpPr>
                  <a:grpSpLocks/>
                </p:cNvGrpSpPr>
                <p:nvPr/>
              </p:nvGrpSpPr>
              <p:grpSpPr bwMode="auto">
                <a:xfrm>
                  <a:off x="786" y="1194"/>
                  <a:ext cx="558" cy="984"/>
                  <a:chOff x="786" y="1194"/>
                  <a:chExt cx="558" cy="984"/>
                </a:xfrm>
              </p:grpSpPr>
              <p:grpSp>
                <p:nvGrpSpPr>
                  <p:cNvPr id="10401" name="Group 22"/>
                  <p:cNvGrpSpPr>
                    <a:grpSpLocks/>
                  </p:cNvGrpSpPr>
                  <p:nvPr/>
                </p:nvGrpSpPr>
                <p:grpSpPr bwMode="auto">
                  <a:xfrm>
                    <a:off x="786" y="1194"/>
                    <a:ext cx="558" cy="984"/>
                    <a:chOff x="786" y="1194"/>
                    <a:chExt cx="558" cy="984"/>
                  </a:xfrm>
                </p:grpSpPr>
                <p:sp>
                  <p:nvSpPr>
                    <p:cNvPr id="10412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786" y="1404"/>
                      <a:ext cx="558" cy="139"/>
                    </a:xfrm>
                    <a:custGeom>
                      <a:avLst/>
                      <a:gdLst>
                        <a:gd name="T0" fmla="*/ 413 w 558"/>
                        <a:gd name="T1" fmla="*/ 139 h 139"/>
                        <a:gd name="T2" fmla="*/ 558 w 558"/>
                        <a:gd name="T3" fmla="*/ 65 h 139"/>
                        <a:gd name="T4" fmla="*/ 156 w 558"/>
                        <a:gd name="T5" fmla="*/ 0 h 139"/>
                        <a:gd name="T6" fmla="*/ 0 w 558"/>
                        <a:gd name="T7" fmla="*/ 76 h 139"/>
                        <a:gd name="T8" fmla="*/ 413 w 558"/>
                        <a:gd name="T9" fmla="*/ 139 h 13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58"/>
                        <a:gd name="T16" fmla="*/ 0 h 139"/>
                        <a:gd name="T17" fmla="*/ 558 w 558"/>
                        <a:gd name="T18" fmla="*/ 139 h 13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58" h="139">
                          <a:moveTo>
                            <a:pt x="413" y="139"/>
                          </a:moveTo>
                          <a:lnTo>
                            <a:pt x="558" y="65"/>
                          </a:lnTo>
                          <a:lnTo>
                            <a:pt x="156" y="0"/>
                          </a:lnTo>
                          <a:lnTo>
                            <a:pt x="0" y="76"/>
                          </a:lnTo>
                          <a:lnTo>
                            <a:pt x="413" y="139"/>
                          </a:lnTo>
                          <a:close/>
                        </a:path>
                      </a:pathLst>
                    </a:custGeom>
                    <a:solidFill>
                      <a:srgbClr val="5FB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13" name="Freeform 24"/>
                    <p:cNvSpPr>
                      <a:spLocks/>
                    </p:cNvSpPr>
                    <p:nvPr/>
                  </p:nvSpPr>
                  <p:spPr bwMode="auto">
                    <a:xfrm>
                      <a:off x="814" y="1194"/>
                      <a:ext cx="464" cy="68"/>
                    </a:xfrm>
                    <a:custGeom>
                      <a:avLst/>
                      <a:gdLst>
                        <a:gd name="T0" fmla="*/ 0 w 464"/>
                        <a:gd name="T1" fmla="*/ 34 h 68"/>
                        <a:gd name="T2" fmla="*/ 362 w 464"/>
                        <a:gd name="T3" fmla="*/ 68 h 68"/>
                        <a:gd name="T4" fmla="*/ 464 w 464"/>
                        <a:gd name="T5" fmla="*/ 37 h 68"/>
                        <a:gd name="T6" fmla="*/ 111 w 464"/>
                        <a:gd name="T7" fmla="*/ 0 h 68"/>
                        <a:gd name="T8" fmla="*/ 0 w 464"/>
                        <a:gd name="T9" fmla="*/ 34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64"/>
                        <a:gd name="T16" fmla="*/ 0 h 68"/>
                        <a:gd name="T17" fmla="*/ 464 w 464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64" h="68">
                          <a:moveTo>
                            <a:pt x="0" y="34"/>
                          </a:moveTo>
                          <a:lnTo>
                            <a:pt x="362" y="68"/>
                          </a:lnTo>
                          <a:lnTo>
                            <a:pt x="464" y="37"/>
                          </a:lnTo>
                          <a:lnTo>
                            <a:pt x="111" y="0"/>
                          </a:lnTo>
                          <a:lnTo>
                            <a:pt x="0" y="34"/>
                          </a:lnTo>
                          <a:close/>
                        </a:path>
                      </a:pathLst>
                    </a:custGeom>
                    <a:solidFill>
                      <a:srgbClr val="5FB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14" name="Freeform 25"/>
                    <p:cNvSpPr>
                      <a:spLocks/>
                    </p:cNvSpPr>
                    <p:nvPr/>
                  </p:nvSpPr>
                  <p:spPr bwMode="auto">
                    <a:xfrm>
                      <a:off x="1177" y="1231"/>
                      <a:ext cx="102" cy="286"/>
                    </a:xfrm>
                    <a:custGeom>
                      <a:avLst/>
                      <a:gdLst>
                        <a:gd name="T0" fmla="*/ 0 w 102"/>
                        <a:gd name="T1" fmla="*/ 30 h 286"/>
                        <a:gd name="T2" fmla="*/ 102 w 102"/>
                        <a:gd name="T3" fmla="*/ 0 h 286"/>
                        <a:gd name="T4" fmla="*/ 102 w 102"/>
                        <a:gd name="T5" fmla="*/ 239 h 286"/>
                        <a:gd name="T6" fmla="*/ 0 w 102"/>
                        <a:gd name="T7" fmla="*/ 286 h 286"/>
                        <a:gd name="T8" fmla="*/ 0 w 102"/>
                        <a:gd name="T9" fmla="*/ 30 h 28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02"/>
                        <a:gd name="T16" fmla="*/ 0 h 286"/>
                        <a:gd name="T17" fmla="*/ 102 w 102"/>
                        <a:gd name="T18" fmla="*/ 286 h 28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02" h="286">
                          <a:moveTo>
                            <a:pt x="0" y="30"/>
                          </a:moveTo>
                          <a:lnTo>
                            <a:pt x="102" y="0"/>
                          </a:lnTo>
                          <a:lnTo>
                            <a:pt x="102" y="239"/>
                          </a:lnTo>
                          <a:lnTo>
                            <a:pt x="0" y="286"/>
                          </a:lnTo>
                          <a:lnTo>
                            <a:pt x="0" y="30"/>
                          </a:lnTo>
                          <a:close/>
                        </a:path>
                      </a:pathLst>
                    </a:custGeom>
                    <a:solidFill>
                      <a:srgbClr val="00F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15" name="Freeform 26"/>
                    <p:cNvSpPr>
                      <a:spLocks/>
                    </p:cNvSpPr>
                    <p:nvPr/>
                  </p:nvSpPr>
                  <p:spPr bwMode="auto">
                    <a:xfrm>
                      <a:off x="813" y="1228"/>
                      <a:ext cx="364" cy="287"/>
                    </a:xfrm>
                    <a:custGeom>
                      <a:avLst/>
                      <a:gdLst>
                        <a:gd name="T0" fmla="*/ 1 w 364"/>
                        <a:gd name="T1" fmla="*/ 0 h 287"/>
                        <a:gd name="T2" fmla="*/ 364 w 364"/>
                        <a:gd name="T3" fmla="*/ 34 h 287"/>
                        <a:gd name="T4" fmla="*/ 364 w 364"/>
                        <a:gd name="T5" fmla="*/ 287 h 287"/>
                        <a:gd name="T6" fmla="*/ 0 w 364"/>
                        <a:gd name="T7" fmla="*/ 229 h 287"/>
                        <a:gd name="T8" fmla="*/ 1 w 364"/>
                        <a:gd name="T9" fmla="*/ 0 h 28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64"/>
                        <a:gd name="T16" fmla="*/ 0 h 287"/>
                        <a:gd name="T17" fmla="*/ 364 w 364"/>
                        <a:gd name="T18" fmla="*/ 287 h 28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64" h="287">
                          <a:moveTo>
                            <a:pt x="1" y="0"/>
                          </a:moveTo>
                          <a:lnTo>
                            <a:pt x="364" y="34"/>
                          </a:lnTo>
                          <a:lnTo>
                            <a:pt x="364" y="287"/>
                          </a:lnTo>
                          <a:lnTo>
                            <a:pt x="0" y="229"/>
                          </a:lnTo>
                          <a:lnTo>
                            <a:pt x="1" y="0"/>
                          </a:lnTo>
                          <a:close/>
                        </a:path>
                      </a:pathLst>
                    </a:custGeom>
                    <a:solidFill>
                      <a:srgbClr val="7FF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16" name="Freeform 27"/>
                    <p:cNvSpPr>
                      <a:spLocks/>
                    </p:cNvSpPr>
                    <p:nvPr/>
                  </p:nvSpPr>
                  <p:spPr bwMode="auto">
                    <a:xfrm>
                      <a:off x="1199" y="1468"/>
                      <a:ext cx="145" cy="710"/>
                    </a:xfrm>
                    <a:custGeom>
                      <a:avLst/>
                      <a:gdLst>
                        <a:gd name="T0" fmla="*/ 145 w 145"/>
                        <a:gd name="T1" fmla="*/ 0 h 710"/>
                        <a:gd name="T2" fmla="*/ 0 w 145"/>
                        <a:gd name="T3" fmla="*/ 75 h 710"/>
                        <a:gd name="T4" fmla="*/ 0 w 145"/>
                        <a:gd name="T5" fmla="*/ 710 h 710"/>
                        <a:gd name="T6" fmla="*/ 145 w 145"/>
                        <a:gd name="T7" fmla="*/ 619 h 710"/>
                        <a:gd name="T8" fmla="*/ 145 w 145"/>
                        <a:gd name="T9" fmla="*/ 0 h 71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45"/>
                        <a:gd name="T16" fmla="*/ 0 h 710"/>
                        <a:gd name="T17" fmla="*/ 145 w 145"/>
                        <a:gd name="T18" fmla="*/ 710 h 71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45" h="710">
                          <a:moveTo>
                            <a:pt x="145" y="0"/>
                          </a:moveTo>
                          <a:lnTo>
                            <a:pt x="0" y="75"/>
                          </a:lnTo>
                          <a:lnTo>
                            <a:pt x="0" y="710"/>
                          </a:lnTo>
                          <a:lnTo>
                            <a:pt x="145" y="619"/>
                          </a:lnTo>
                          <a:lnTo>
                            <a:pt x="145" y="0"/>
                          </a:lnTo>
                          <a:close/>
                        </a:path>
                      </a:pathLst>
                    </a:custGeom>
                    <a:solidFill>
                      <a:srgbClr val="00F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17" name="Freeform 28"/>
                    <p:cNvSpPr>
                      <a:spLocks/>
                    </p:cNvSpPr>
                    <p:nvPr/>
                  </p:nvSpPr>
                  <p:spPr bwMode="auto">
                    <a:xfrm>
                      <a:off x="786" y="1479"/>
                      <a:ext cx="414" cy="699"/>
                    </a:xfrm>
                    <a:custGeom>
                      <a:avLst/>
                      <a:gdLst>
                        <a:gd name="T0" fmla="*/ 0 w 414"/>
                        <a:gd name="T1" fmla="*/ 0 h 699"/>
                        <a:gd name="T2" fmla="*/ 414 w 414"/>
                        <a:gd name="T3" fmla="*/ 64 h 699"/>
                        <a:gd name="T4" fmla="*/ 413 w 414"/>
                        <a:gd name="T5" fmla="*/ 699 h 699"/>
                        <a:gd name="T6" fmla="*/ 0 w 414"/>
                        <a:gd name="T7" fmla="*/ 614 h 699"/>
                        <a:gd name="T8" fmla="*/ 0 w 414"/>
                        <a:gd name="T9" fmla="*/ 0 h 69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14"/>
                        <a:gd name="T16" fmla="*/ 0 h 699"/>
                        <a:gd name="T17" fmla="*/ 414 w 414"/>
                        <a:gd name="T18" fmla="*/ 699 h 69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14" h="699">
                          <a:moveTo>
                            <a:pt x="0" y="0"/>
                          </a:moveTo>
                          <a:lnTo>
                            <a:pt x="414" y="64"/>
                          </a:lnTo>
                          <a:lnTo>
                            <a:pt x="413" y="699"/>
                          </a:lnTo>
                          <a:lnTo>
                            <a:pt x="0" y="614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7FF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402" name="Group 29"/>
                  <p:cNvGrpSpPr>
                    <a:grpSpLocks/>
                  </p:cNvGrpSpPr>
                  <p:nvPr/>
                </p:nvGrpSpPr>
                <p:grpSpPr bwMode="auto">
                  <a:xfrm>
                    <a:off x="831" y="1239"/>
                    <a:ext cx="351" cy="416"/>
                    <a:chOff x="831" y="1239"/>
                    <a:chExt cx="351" cy="416"/>
                  </a:xfrm>
                </p:grpSpPr>
                <p:sp>
                  <p:nvSpPr>
                    <p:cNvPr id="10403" name="Freeform 30"/>
                    <p:cNvSpPr>
                      <a:spLocks/>
                    </p:cNvSpPr>
                    <p:nvPr/>
                  </p:nvSpPr>
                  <p:spPr bwMode="auto">
                    <a:xfrm>
                      <a:off x="831" y="1239"/>
                      <a:ext cx="54" cy="25"/>
                    </a:xfrm>
                    <a:custGeom>
                      <a:avLst/>
                      <a:gdLst>
                        <a:gd name="T0" fmla="*/ 0 w 54"/>
                        <a:gd name="T1" fmla="*/ 0 h 25"/>
                        <a:gd name="T2" fmla="*/ 54 w 54"/>
                        <a:gd name="T3" fmla="*/ 6 h 25"/>
                        <a:gd name="T4" fmla="*/ 54 w 54"/>
                        <a:gd name="T5" fmla="*/ 25 h 25"/>
                        <a:gd name="T6" fmla="*/ 0 w 54"/>
                        <a:gd name="T7" fmla="*/ 19 h 25"/>
                        <a:gd name="T8" fmla="*/ 0 w 54"/>
                        <a:gd name="T9" fmla="*/ 0 h 2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4"/>
                        <a:gd name="T16" fmla="*/ 0 h 25"/>
                        <a:gd name="T17" fmla="*/ 54 w 54"/>
                        <a:gd name="T18" fmla="*/ 25 h 2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4" h="25">
                          <a:moveTo>
                            <a:pt x="0" y="0"/>
                          </a:moveTo>
                          <a:lnTo>
                            <a:pt x="54" y="6"/>
                          </a:lnTo>
                          <a:lnTo>
                            <a:pt x="54" y="25"/>
                          </a:lnTo>
                          <a:lnTo>
                            <a:pt x="0" y="19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04" name="Freeform 31"/>
                    <p:cNvSpPr>
                      <a:spLocks/>
                    </p:cNvSpPr>
                    <p:nvPr/>
                  </p:nvSpPr>
                  <p:spPr bwMode="auto">
                    <a:xfrm>
                      <a:off x="900" y="1282"/>
                      <a:ext cx="54" cy="24"/>
                    </a:xfrm>
                    <a:custGeom>
                      <a:avLst/>
                      <a:gdLst>
                        <a:gd name="T0" fmla="*/ 0 w 54"/>
                        <a:gd name="T1" fmla="*/ 0 h 24"/>
                        <a:gd name="T2" fmla="*/ 54 w 54"/>
                        <a:gd name="T3" fmla="*/ 5 h 24"/>
                        <a:gd name="T4" fmla="*/ 54 w 54"/>
                        <a:gd name="T5" fmla="*/ 24 h 24"/>
                        <a:gd name="T6" fmla="*/ 0 w 54"/>
                        <a:gd name="T7" fmla="*/ 19 h 24"/>
                        <a:gd name="T8" fmla="*/ 0 w 54"/>
                        <a:gd name="T9" fmla="*/ 0 h 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4"/>
                        <a:gd name="T16" fmla="*/ 0 h 24"/>
                        <a:gd name="T17" fmla="*/ 54 w 54"/>
                        <a:gd name="T18" fmla="*/ 24 h 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4" h="24">
                          <a:moveTo>
                            <a:pt x="0" y="0"/>
                          </a:moveTo>
                          <a:lnTo>
                            <a:pt x="54" y="5"/>
                          </a:lnTo>
                          <a:lnTo>
                            <a:pt x="54" y="24"/>
                          </a:lnTo>
                          <a:lnTo>
                            <a:pt x="0" y="19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05" name="Freeform 32"/>
                    <p:cNvSpPr>
                      <a:spLocks/>
                    </p:cNvSpPr>
                    <p:nvPr/>
                  </p:nvSpPr>
                  <p:spPr bwMode="auto">
                    <a:xfrm>
                      <a:off x="976" y="1253"/>
                      <a:ext cx="53" cy="25"/>
                    </a:xfrm>
                    <a:custGeom>
                      <a:avLst/>
                      <a:gdLst>
                        <a:gd name="T0" fmla="*/ 0 w 53"/>
                        <a:gd name="T1" fmla="*/ 0 h 25"/>
                        <a:gd name="T2" fmla="*/ 53 w 53"/>
                        <a:gd name="T3" fmla="*/ 6 h 25"/>
                        <a:gd name="T4" fmla="*/ 53 w 53"/>
                        <a:gd name="T5" fmla="*/ 25 h 25"/>
                        <a:gd name="T6" fmla="*/ 0 w 53"/>
                        <a:gd name="T7" fmla="*/ 19 h 25"/>
                        <a:gd name="T8" fmla="*/ 0 w 53"/>
                        <a:gd name="T9" fmla="*/ 0 h 2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3"/>
                        <a:gd name="T16" fmla="*/ 0 h 25"/>
                        <a:gd name="T17" fmla="*/ 53 w 53"/>
                        <a:gd name="T18" fmla="*/ 25 h 2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3" h="25">
                          <a:moveTo>
                            <a:pt x="0" y="0"/>
                          </a:moveTo>
                          <a:lnTo>
                            <a:pt x="53" y="6"/>
                          </a:lnTo>
                          <a:lnTo>
                            <a:pt x="53" y="25"/>
                          </a:lnTo>
                          <a:lnTo>
                            <a:pt x="0" y="19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06" name="Freeform 33"/>
                    <p:cNvSpPr>
                      <a:spLocks/>
                    </p:cNvSpPr>
                    <p:nvPr/>
                  </p:nvSpPr>
                  <p:spPr bwMode="auto">
                    <a:xfrm>
                      <a:off x="1055" y="1262"/>
                      <a:ext cx="54" cy="24"/>
                    </a:xfrm>
                    <a:custGeom>
                      <a:avLst/>
                      <a:gdLst>
                        <a:gd name="T0" fmla="*/ 0 w 54"/>
                        <a:gd name="T1" fmla="*/ 0 h 24"/>
                        <a:gd name="T2" fmla="*/ 54 w 54"/>
                        <a:gd name="T3" fmla="*/ 5 h 24"/>
                        <a:gd name="T4" fmla="*/ 54 w 54"/>
                        <a:gd name="T5" fmla="*/ 24 h 24"/>
                        <a:gd name="T6" fmla="*/ 0 w 54"/>
                        <a:gd name="T7" fmla="*/ 19 h 24"/>
                        <a:gd name="T8" fmla="*/ 0 w 54"/>
                        <a:gd name="T9" fmla="*/ 0 h 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4"/>
                        <a:gd name="T16" fmla="*/ 0 h 24"/>
                        <a:gd name="T17" fmla="*/ 54 w 54"/>
                        <a:gd name="T18" fmla="*/ 24 h 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4" h="24">
                          <a:moveTo>
                            <a:pt x="0" y="0"/>
                          </a:moveTo>
                          <a:lnTo>
                            <a:pt x="54" y="5"/>
                          </a:lnTo>
                          <a:lnTo>
                            <a:pt x="54" y="24"/>
                          </a:lnTo>
                          <a:lnTo>
                            <a:pt x="0" y="19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07" name="Freeform 34"/>
                    <p:cNvSpPr>
                      <a:spLocks/>
                    </p:cNvSpPr>
                    <p:nvPr/>
                  </p:nvSpPr>
                  <p:spPr bwMode="auto">
                    <a:xfrm>
                      <a:off x="1055" y="1301"/>
                      <a:ext cx="54" cy="24"/>
                    </a:xfrm>
                    <a:custGeom>
                      <a:avLst/>
                      <a:gdLst>
                        <a:gd name="T0" fmla="*/ 0 w 54"/>
                        <a:gd name="T1" fmla="*/ 0 h 24"/>
                        <a:gd name="T2" fmla="*/ 54 w 54"/>
                        <a:gd name="T3" fmla="*/ 5 h 24"/>
                        <a:gd name="T4" fmla="*/ 54 w 54"/>
                        <a:gd name="T5" fmla="*/ 24 h 24"/>
                        <a:gd name="T6" fmla="*/ 0 w 54"/>
                        <a:gd name="T7" fmla="*/ 18 h 24"/>
                        <a:gd name="T8" fmla="*/ 0 w 54"/>
                        <a:gd name="T9" fmla="*/ 0 h 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4"/>
                        <a:gd name="T16" fmla="*/ 0 h 24"/>
                        <a:gd name="T17" fmla="*/ 54 w 54"/>
                        <a:gd name="T18" fmla="*/ 24 h 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4" h="24">
                          <a:moveTo>
                            <a:pt x="0" y="0"/>
                          </a:moveTo>
                          <a:lnTo>
                            <a:pt x="54" y="5"/>
                          </a:lnTo>
                          <a:lnTo>
                            <a:pt x="54" y="24"/>
                          </a:lnTo>
                          <a:lnTo>
                            <a:pt x="0" y="18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08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974" y="1337"/>
                      <a:ext cx="53" cy="25"/>
                    </a:xfrm>
                    <a:custGeom>
                      <a:avLst/>
                      <a:gdLst>
                        <a:gd name="T0" fmla="*/ 0 w 53"/>
                        <a:gd name="T1" fmla="*/ 0 h 25"/>
                        <a:gd name="T2" fmla="*/ 53 w 53"/>
                        <a:gd name="T3" fmla="*/ 6 h 25"/>
                        <a:gd name="T4" fmla="*/ 53 w 53"/>
                        <a:gd name="T5" fmla="*/ 25 h 25"/>
                        <a:gd name="T6" fmla="*/ 0 w 53"/>
                        <a:gd name="T7" fmla="*/ 19 h 25"/>
                        <a:gd name="T8" fmla="*/ 0 w 53"/>
                        <a:gd name="T9" fmla="*/ 0 h 2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3"/>
                        <a:gd name="T16" fmla="*/ 0 h 25"/>
                        <a:gd name="T17" fmla="*/ 53 w 53"/>
                        <a:gd name="T18" fmla="*/ 25 h 2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3" h="25">
                          <a:moveTo>
                            <a:pt x="0" y="0"/>
                          </a:moveTo>
                          <a:lnTo>
                            <a:pt x="53" y="6"/>
                          </a:lnTo>
                          <a:lnTo>
                            <a:pt x="53" y="25"/>
                          </a:lnTo>
                          <a:lnTo>
                            <a:pt x="0" y="19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09" name="Freeform 36"/>
                    <p:cNvSpPr>
                      <a:spLocks/>
                    </p:cNvSpPr>
                    <p:nvPr/>
                  </p:nvSpPr>
                  <p:spPr bwMode="auto">
                    <a:xfrm>
                      <a:off x="1055" y="1384"/>
                      <a:ext cx="54" cy="24"/>
                    </a:xfrm>
                    <a:custGeom>
                      <a:avLst/>
                      <a:gdLst>
                        <a:gd name="T0" fmla="*/ 0 w 54"/>
                        <a:gd name="T1" fmla="*/ 0 h 24"/>
                        <a:gd name="T2" fmla="*/ 54 w 54"/>
                        <a:gd name="T3" fmla="*/ 5 h 24"/>
                        <a:gd name="T4" fmla="*/ 54 w 54"/>
                        <a:gd name="T5" fmla="*/ 24 h 24"/>
                        <a:gd name="T6" fmla="*/ 0 w 54"/>
                        <a:gd name="T7" fmla="*/ 19 h 24"/>
                        <a:gd name="T8" fmla="*/ 0 w 54"/>
                        <a:gd name="T9" fmla="*/ 0 h 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4"/>
                        <a:gd name="T16" fmla="*/ 0 h 24"/>
                        <a:gd name="T17" fmla="*/ 54 w 54"/>
                        <a:gd name="T18" fmla="*/ 24 h 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4" h="24">
                          <a:moveTo>
                            <a:pt x="0" y="0"/>
                          </a:moveTo>
                          <a:lnTo>
                            <a:pt x="54" y="5"/>
                          </a:lnTo>
                          <a:lnTo>
                            <a:pt x="54" y="24"/>
                          </a:lnTo>
                          <a:lnTo>
                            <a:pt x="0" y="19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10" name="Freeform 37"/>
                    <p:cNvSpPr>
                      <a:spLocks/>
                    </p:cNvSpPr>
                    <p:nvPr/>
                  </p:nvSpPr>
                  <p:spPr bwMode="auto">
                    <a:xfrm>
                      <a:off x="1126" y="1553"/>
                      <a:ext cx="54" cy="25"/>
                    </a:xfrm>
                    <a:custGeom>
                      <a:avLst/>
                      <a:gdLst>
                        <a:gd name="T0" fmla="*/ 0 w 54"/>
                        <a:gd name="T1" fmla="*/ 0 h 25"/>
                        <a:gd name="T2" fmla="*/ 54 w 54"/>
                        <a:gd name="T3" fmla="*/ 6 h 25"/>
                        <a:gd name="T4" fmla="*/ 54 w 54"/>
                        <a:gd name="T5" fmla="*/ 25 h 25"/>
                        <a:gd name="T6" fmla="*/ 0 w 54"/>
                        <a:gd name="T7" fmla="*/ 19 h 25"/>
                        <a:gd name="T8" fmla="*/ 0 w 54"/>
                        <a:gd name="T9" fmla="*/ 0 h 2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4"/>
                        <a:gd name="T16" fmla="*/ 0 h 25"/>
                        <a:gd name="T17" fmla="*/ 54 w 54"/>
                        <a:gd name="T18" fmla="*/ 25 h 2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4" h="25">
                          <a:moveTo>
                            <a:pt x="0" y="0"/>
                          </a:moveTo>
                          <a:lnTo>
                            <a:pt x="54" y="6"/>
                          </a:lnTo>
                          <a:lnTo>
                            <a:pt x="54" y="25"/>
                          </a:lnTo>
                          <a:lnTo>
                            <a:pt x="0" y="19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411" name="Freeform 38"/>
                    <p:cNvSpPr>
                      <a:spLocks/>
                    </p:cNvSpPr>
                    <p:nvPr/>
                  </p:nvSpPr>
                  <p:spPr bwMode="auto">
                    <a:xfrm>
                      <a:off x="1129" y="1631"/>
                      <a:ext cx="53" cy="24"/>
                    </a:xfrm>
                    <a:custGeom>
                      <a:avLst/>
                      <a:gdLst>
                        <a:gd name="T0" fmla="*/ 0 w 53"/>
                        <a:gd name="T1" fmla="*/ 0 h 24"/>
                        <a:gd name="T2" fmla="*/ 53 w 53"/>
                        <a:gd name="T3" fmla="*/ 5 h 24"/>
                        <a:gd name="T4" fmla="*/ 53 w 53"/>
                        <a:gd name="T5" fmla="*/ 24 h 24"/>
                        <a:gd name="T6" fmla="*/ 0 w 53"/>
                        <a:gd name="T7" fmla="*/ 19 h 24"/>
                        <a:gd name="T8" fmla="*/ 0 w 53"/>
                        <a:gd name="T9" fmla="*/ 0 h 2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3"/>
                        <a:gd name="T16" fmla="*/ 0 h 24"/>
                        <a:gd name="T17" fmla="*/ 53 w 53"/>
                        <a:gd name="T18" fmla="*/ 24 h 2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3" h="24">
                          <a:moveTo>
                            <a:pt x="0" y="0"/>
                          </a:moveTo>
                          <a:lnTo>
                            <a:pt x="53" y="5"/>
                          </a:lnTo>
                          <a:lnTo>
                            <a:pt x="53" y="24"/>
                          </a:lnTo>
                          <a:lnTo>
                            <a:pt x="0" y="19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0358" name="Group 39"/>
                <p:cNvGrpSpPr>
                  <a:grpSpLocks/>
                </p:cNvGrpSpPr>
                <p:nvPr/>
              </p:nvGrpSpPr>
              <p:grpSpPr bwMode="auto">
                <a:xfrm>
                  <a:off x="383" y="1289"/>
                  <a:ext cx="729" cy="1522"/>
                  <a:chOff x="383" y="1289"/>
                  <a:chExt cx="729" cy="1522"/>
                </a:xfrm>
              </p:grpSpPr>
              <p:sp>
                <p:nvSpPr>
                  <p:cNvPr id="10373" name="Freeform 40"/>
                  <p:cNvSpPr>
                    <a:spLocks/>
                  </p:cNvSpPr>
                  <p:nvPr/>
                </p:nvSpPr>
                <p:spPr bwMode="auto">
                  <a:xfrm>
                    <a:off x="383" y="1379"/>
                    <a:ext cx="728" cy="167"/>
                  </a:xfrm>
                  <a:custGeom>
                    <a:avLst/>
                    <a:gdLst>
                      <a:gd name="T0" fmla="*/ 0 w 728"/>
                      <a:gd name="T1" fmla="*/ 99 h 167"/>
                      <a:gd name="T2" fmla="*/ 415 w 728"/>
                      <a:gd name="T3" fmla="*/ 167 h 167"/>
                      <a:gd name="T4" fmla="*/ 728 w 728"/>
                      <a:gd name="T5" fmla="*/ 49 h 167"/>
                      <a:gd name="T6" fmla="*/ 346 w 728"/>
                      <a:gd name="T7" fmla="*/ 0 h 167"/>
                      <a:gd name="T8" fmla="*/ 0 w 728"/>
                      <a:gd name="T9" fmla="*/ 99 h 16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28"/>
                      <a:gd name="T16" fmla="*/ 0 h 167"/>
                      <a:gd name="T17" fmla="*/ 728 w 728"/>
                      <a:gd name="T18" fmla="*/ 167 h 16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28" h="167">
                        <a:moveTo>
                          <a:pt x="0" y="99"/>
                        </a:moveTo>
                        <a:lnTo>
                          <a:pt x="415" y="167"/>
                        </a:lnTo>
                        <a:lnTo>
                          <a:pt x="728" y="49"/>
                        </a:lnTo>
                        <a:lnTo>
                          <a:pt x="346" y="0"/>
                        </a:lnTo>
                        <a:lnTo>
                          <a:pt x="0" y="99"/>
                        </a:lnTo>
                        <a:close/>
                      </a:path>
                    </a:pathLst>
                  </a:custGeom>
                  <a:solidFill>
                    <a:srgbClr val="DF3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74" name="Freeform 41"/>
                  <p:cNvSpPr>
                    <a:spLocks/>
                  </p:cNvSpPr>
                  <p:nvPr/>
                </p:nvSpPr>
                <p:spPr bwMode="auto">
                  <a:xfrm>
                    <a:off x="383" y="1476"/>
                    <a:ext cx="415" cy="1334"/>
                  </a:xfrm>
                  <a:custGeom>
                    <a:avLst/>
                    <a:gdLst>
                      <a:gd name="T0" fmla="*/ 0 w 415"/>
                      <a:gd name="T1" fmla="*/ 0 h 1334"/>
                      <a:gd name="T2" fmla="*/ 415 w 415"/>
                      <a:gd name="T3" fmla="*/ 69 h 1334"/>
                      <a:gd name="T4" fmla="*/ 415 w 415"/>
                      <a:gd name="T5" fmla="*/ 1334 h 1334"/>
                      <a:gd name="T6" fmla="*/ 327 w 415"/>
                      <a:gd name="T7" fmla="*/ 1305 h 1334"/>
                      <a:gd name="T8" fmla="*/ 328 w 415"/>
                      <a:gd name="T9" fmla="*/ 1145 h 1334"/>
                      <a:gd name="T10" fmla="*/ 211 w 415"/>
                      <a:gd name="T11" fmla="*/ 1099 h 1334"/>
                      <a:gd name="T12" fmla="*/ 211 w 415"/>
                      <a:gd name="T13" fmla="*/ 1242 h 1334"/>
                      <a:gd name="T14" fmla="*/ 145 w 415"/>
                      <a:gd name="T15" fmla="*/ 1212 h 1334"/>
                      <a:gd name="T16" fmla="*/ 145 w 415"/>
                      <a:gd name="T17" fmla="*/ 1070 h 1334"/>
                      <a:gd name="T18" fmla="*/ 52 w 415"/>
                      <a:gd name="T19" fmla="*/ 1028 h 1334"/>
                      <a:gd name="T20" fmla="*/ 52 w 415"/>
                      <a:gd name="T21" fmla="*/ 1172 h 1334"/>
                      <a:gd name="T22" fmla="*/ 0 w 415"/>
                      <a:gd name="T23" fmla="*/ 1149 h 1334"/>
                      <a:gd name="T24" fmla="*/ 0 w 415"/>
                      <a:gd name="T25" fmla="*/ 0 h 133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415"/>
                      <a:gd name="T40" fmla="*/ 0 h 1334"/>
                      <a:gd name="T41" fmla="*/ 415 w 415"/>
                      <a:gd name="T42" fmla="*/ 1334 h 133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415" h="1334">
                        <a:moveTo>
                          <a:pt x="0" y="0"/>
                        </a:moveTo>
                        <a:lnTo>
                          <a:pt x="415" y="69"/>
                        </a:lnTo>
                        <a:lnTo>
                          <a:pt x="415" y="1334"/>
                        </a:lnTo>
                        <a:lnTo>
                          <a:pt x="327" y="1305"/>
                        </a:lnTo>
                        <a:lnTo>
                          <a:pt x="328" y="1145"/>
                        </a:lnTo>
                        <a:lnTo>
                          <a:pt x="211" y="1099"/>
                        </a:lnTo>
                        <a:lnTo>
                          <a:pt x="211" y="1242"/>
                        </a:lnTo>
                        <a:lnTo>
                          <a:pt x="145" y="1212"/>
                        </a:lnTo>
                        <a:lnTo>
                          <a:pt x="145" y="1070"/>
                        </a:lnTo>
                        <a:lnTo>
                          <a:pt x="52" y="1028"/>
                        </a:lnTo>
                        <a:lnTo>
                          <a:pt x="52" y="1172"/>
                        </a:lnTo>
                        <a:lnTo>
                          <a:pt x="0" y="114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5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0375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397" y="1289"/>
                    <a:ext cx="715" cy="1522"/>
                    <a:chOff x="397" y="1289"/>
                    <a:chExt cx="715" cy="1522"/>
                  </a:xfrm>
                </p:grpSpPr>
                <p:sp>
                  <p:nvSpPr>
                    <p:cNvPr id="10376" name="Freeform 43"/>
                    <p:cNvSpPr>
                      <a:spLocks/>
                    </p:cNvSpPr>
                    <p:nvPr/>
                  </p:nvSpPr>
                  <p:spPr bwMode="auto">
                    <a:xfrm>
                      <a:off x="798" y="1427"/>
                      <a:ext cx="314" cy="1384"/>
                    </a:xfrm>
                    <a:custGeom>
                      <a:avLst/>
                      <a:gdLst>
                        <a:gd name="T0" fmla="*/ 0 w 314"/>
                        <a:gd name="T1" fmla="*/ 117 h 1384"/>
                        <a:gd name="T2" fmla="*/ 310 w 314"/>
                        <a:gd name="T3" fmla="*/ 0 h 1384"/>
                        <a:gd name="T4" fmla="*/ 314 w 314"/>
                        <a:gd name="T5" fmla="*/ 1070 h 1384"/>
                        <a:gd name="T6" fmla="*/ 0 w 314"/>
                        <a:gd name="T7" fmla="*/ 1384 h 1384"/>
                        <a:gd name="T8" fmla="*/ 0 w 314"/>
                        <a:gd name="T9" fmla="*/ 117 h 138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14"/>
                        <a:gd name="T16" fmla="*/ 0 h 1384"/>
                        <a:gd name="T17" fmla="*/ 314 w 314"/>
                        <a:gd name="T18" fmla="*/ 1384 h 138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14" h="1384">
                          <a:moveTo>
                            <a:pt x="0" y="117"/>
                          </a:moveTo>
                          <a:lnTo>
                            <a:pt x="310" y="0"/>
                          </a:lnTo>
                          <a:lnTo>
                            <a:pt x="314" y="1070"/>
                          </a:lnTo>
                          <a:lnTo>
                            <a:pt x="0" y="1384"/>
                          </a:lnTo>
                          <a:lnTo>
                            <a:pt x="0" y="117"/>
                          </a:lnTo>
                          <a:close/>
                        </a:path>
                      </a:pathLst>
                    </a:custGeom>
                    <a:solidFill>
                      <a:srgbClr val="DF1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0377" name="Group 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94" y="2570"/>
                      <a:ext cx="121" cy="148"/>
                      <a:chOff x="594" y="2570"/>
                      <a:chExt cx="121" cy="148"/>
                    </a:xfrm>
                  </p:grpSpPr>
                  <p:sp>
                    <p:nvSpPr>
                      <p:cNvPr id="10399" name="Freeform 4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61" y="2598"/>
                        <a:ext cx="54" cy="104"/>
                      </a:xfrm>
                      <a:custGeom>
                        <a:avLst/>
                        <a:gdLst>
                          <a:gd name="T0" fmla="*/ 0 w 54"/>
                          <a:gd name="T1" fmla="*/ 0 h 104"/>
                          <a:gd name="T2" fmla="*/ 0 w 54"/>
                          <a:gd name="T3" fmla="*/ 79 h 104"/>
                          <a:gd name="T4" fmla="*/ 54 w 54"/>
                          <a:gd name="T5" fmla="*/ 104 h 104"/>
                          <a:gd name="T6" fmla="*/ 54 w 54"/>
                          <a:gd name="T7" fmla="*/ 23 h 104"/>
                          <a:gd name="T8" fmla="*/ 0 w 54"/>
                          <a:gd name="T9" fmla="*/ 0 h 104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54"/>
                          <a:gd name="T16" fmla="*/ 0 h 104"/>
                          <a:gd name="T17" fmla="*/ 54 w 54"/>
                          <a:gd name="T18" fmla="*/ 104 h 104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54" h="104">
                            <a:moveTo>
                              <a:pt x="0" y="0"/>
                            </a:moveTo>
                            <a:lnTo>
                              <a:pt x="0" y="79"/>
                            </a:lnTo>
                            <a:lnTo>
                              <a:pt x="54" y="104"/>
                            </a:lnTo>
                            <a:lnTo>
                              <a:pt x="54" y="2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001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400" name="Freeform 4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94" y="2570"/>
                        <a:ext cx="70" cy="148"/>
                      </a:xfrm>
                      <a:custGeom>
                        <a:avLst/>
                        <a:gdLst>
                          <a:gd name="T0" fmla="*/ 0 w 70"/>
                          <a:gd name="T1" fmla="*/ 0 h 148"/>
                          <a:gd name="T2" fmla="*/ 0 w 70"/>
                          <a:gd name="T3" fmla="*/ 148 h 148"/>
                          <a:gd name="T4" fmla="*/ 70 w 70"/>
                          <a:gd name="T5" fmla="*/ 105 h 148"/>
                          <a:gd name="T6" fmla="*/ 70 w 70"/>
                          <a:gd name="T7" fmla="*/ 30 h 148"/>
                          <a:gd name="T8" fmla="*/ 0 w 70"/>
                          <a:gd name="T9" fmla="*/ 0 h 14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70"/>
                          <a:gd name="T16" fmla="*/ 0 h 148"/>
                          <a:gd name="T17" fmla="*/ 70 w 70"/>
                          <a:gd name="T18" fmla="*/ 148 h 14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70" h="148">
                            <a:moveTo>
                              <a:pt x="0" y="0"/>
                            </a:moveTo>
                            <a:lnTo>
                              <a:pt x="0" y="148"/>
                            </a:lnTo>
                            <a:lnTo>
                              <a:pt x="70" y="105"/>
                            </a:lnTo>
                            <a:lnTo>
                              <a:pt x="70" y="3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DF1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378" name="Group 4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4" y="2499"/>
                      <a:ext cx="123" cy="150"/>
                      <a:chOff x="434" y="2499"/>
                      <a:chExt cx="123" cy="150"/>
                    </a:xfrm>
                  </p:grpSpPr>
                  <p:sp>
                    <p:nvSpPr>
                      <p:cNvPr id="10397" name="Freeform 4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03" y="2527"/>
                        <a:ext cx="54" cy="104"/>
                      </a:xfrm>
                      <a:custGeom>
                        <a:avLst/>
                        <a:gdLst>
                          <a:gd name="T0" fmla="*/ 0 w 54"/>
                          <a:gd name="T1" fmla="*/ 0 h 104"/>
                          <a:gd name="T2" fmla="*/ 0 w 54"/>
                          <a:gd name="T3" fmla="*/ 80 h 104"/>
                          <a:gd name="T4" fmla="*/ 54 w 54"/>
                          <a:gd name="T5" fmla="*/ 104 h 104"/>
                          <a:gd name="T6" fmla="*/ 54 w 54"/>
                          <a:gd name="T7" fmla="*/ 23 h 104"/>
                          <a:gd name="T8" fmla="*/ 0 w 54"/>
                          <a:gd name="T9" fmla="*/ 0 h 104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54"/>
                          <a:gd name="T16" fmla="*/ 0 h 104"/>
                          <a:gd name="T17" fmla="*/ 54 w 54"/>
                          <a:gd name="T18" fmla="*/ 104 h 104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54" h="104">
                            <a:moveTo>
                              <a:pt x="0" y="0"/>
                            </a:moveTo>
                            <a:lnTo>
                              <a:pt x="0" y="80"/>
                            </a:lnTo>
                            <a:lnTo>
                              <a:pt x="54" y="104"/>
                            </a:lnTo>
                            <a:lnTo>
                              <a:pt x="54" y="2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001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98" name="Freeform 4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34" y="2499"/>
                        <a:ext cx="70" cy="150"/>
                      </a:xfrm>
                      <a:custGeom>
                        <a:avLst/>
                        <a:gdLst>
                          <a:gd name="T0" fmla="*/ 0 w 70"/>
                          <a:gd name="T1" fmla="*/ 0 h 150"/>
                          <a:gd name="T2" fmla="*/ 0 w 70"/>
                          <a:gd name="T3" fmla="*/ 150 h 150"/>
                          <a:gd name="T4" fmla="*/ 70 w 70"/>
                          <a:gd name="T5" fmla="*/ 108 h 150"/>
                          <a:gd name="T6" fmla="*/ 70 w 70"/>
                          <a:gd name="T7" fmla="*/ 33 h 150"/>
                          <a:gd name="T8" fmla="*/ 0 w 70"/>
                          <a:gd name="T9" fmla="*/ 0 h 15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70"/>
                          <a:gd name="T16" fmla="*/ 0 h 150"/>
                          <a:gd name="T17" fmla="*/ 70 w 70"/>
                          <a:gd name="T18" fmla="*/ 150 h 15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70" h="150">
                            <a:moveTo>
                              <a:pt x="0" y="0"/>
                            </a:moveTo>
                            <a:lnTo>
                              <a:pt x="0" y="150"/>
                            </a:lnTo>
                            <a:lnTo>
                              <a:pt x="70" y="108"/>
                            </a:lnTo>
                            <a:lnTo>
                              <a:pt x="70" y="3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DF1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379" name="Group 5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7" y="1507"/>
                      <a:ext cx="374" cy="1055"/>
                      <a:chOff x="397" y="1507"/>
                      <a:chExt cx="374" cy="1055"/>
                    </a:xfrm>
                  </p:grpSpPr>
                  <p:sp>
                    <p:nvSpPr>
                      <p:cNvPr id="10386" name="Freeform 5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2" y="1510"/>
                        <a:ext cx="339" cy="1052"/>
                      </a:xfrm>
                      <a:custGeom>
                        <a:avLst/>
                        <a:gdLst>
                          <a:gd name="T0" fmla="*/ 0 w 339"/>
                          <a:gd name="T1" fmla="*/ 0 h 1052"/>
                          <a:gd name="T2" fmla="*/ 339 w 339"/>
                          <a:gd name="T3" fmla="*/ 56 h 1052"/>
                          <a:gd name="T4" fmla="*/ 339 w 339"/>
                          <a:gd name="T5" fmla="*/ 1052 h 1052"/>
                          <a:gd name="T6" fmla="*/ 2 w 339"/>
                          <a:gd name="T7" fmla="*/ 910 h 1052"/>
                          <a:gd name="T8" fmla="*/ 0 w 339"/>
                          <a:gd name="T9" fmla="*/ 0 h 1052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39"/>
                          <a:gd name="T16" fmla="*/ 0 h 1052"/>
                          <a:gd name="T17" fmla="*/ 339 w 339"/>
                          <a:gd name="T18" fmla="*/ 1052 h 1052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39" h="1052">
                            <a:moveTo>
                              <a:pt x="0" y="0"/>
                            </a:moveTo>
                            <a:lnTo>
                              <a:pt x="339" y="56"/>
                            </a:lnTo>
                            <a:lnTo>
                              <a:pt x="339" y="1052"/>
                            </a:lnTo>
                            <a:lnTo>
                              <a:pt x="2" y="91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10387" name="Group 5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97" y="1507"/>
                        <a:ext cx="374" cy="1033"/>
                        <a:chOff x="397" y="1507"/>
                        <a:chExt cx="374" cy="1033"/>
                      </a:xfrm>
                    </p:grpSpPr>
                    <p:sp>
                      <p:nvSpPr>
                        <p:cNvPr id="10388" name="Line 5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400" y="2298"/>
                          <a:ext cx="371" cy="125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FF5F7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0389" name="Line 5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97" y="2165"/>
                          <a:ext cx="371" cy="108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FF5F7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0390" name="Line 5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405" y="2029"/>
                          <a:ext cx="363" cy="96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FF5F7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0391" name="Line 5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402" y="1887"/>
                          <a:ext cx="363" cy="88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FF5F7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0392" name="Line 5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409" y="1751"/>
                          <a:ext cx="356" cy="73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FF5F7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0393" name="Line 5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97" y="1626"/>
                          <a:ext cx="364" cy="62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FF5F7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0394" name="Line 5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484" y="1507"/>
                          <a:ext cx="1" cy="962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FF5F7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0395" name="Line 6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568" y="1524"/>
                          <a:ext cx="1" cy="985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FF5F7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0396" name="Line 6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58" y="1538"/>
                          <a:ext cx="1" cy="1002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FF5F7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</p:grpSp>
                </p:grpSp>
                <p:grpSp>
                  <p:nvGrpSpPr>
                    <p:cNvPr id="10380" name="Group 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38" y="1289"/>
                      <a:ext cx="435" cy="214"/>
                      <a:chOff x="538" y="1289"/>
                      <a:chExt cx="435" cy="214"/>
                    </a:xfrm>
                  </p:grpSpPr>
                  <p:grpSp>
                    <p:nvGrpSpPr>
                      <p:cNvPr id="10381" name="Group 6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38" y="1289"/>
                        <a:ext cx="435" cy="214"/>
                        <a:chOff x="538" y="1289"/>
                        <a:chExt cx="435" cy="214"/>
                      </a:xfrm>
                    </p:grpSpPr>
                    <p:sp>
                      <p:nvSpPr>
                        <p:cNvPr id="10383" name="Freeform 6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538" y="1289"/>
                          <a:ext cx="435" cy="85"/>
                        </a:xfrm>
                        <a:custGeom>
                          <a:avLst/>
                          <a:gdLst>
                            <a:gd name="T0" fmla="*/ 0 w 435"/>
                            <a:gd name="T1" fmla="*/ 55 h 85"/>
                            <a:gd name="T2" fmla="*/ 253 w 435"/>
                            <a:gd name="T3" fmla="*/ 85 h 85"/>
                            <a:gd name="T4" fmla="*/ 435 w 435"/>
                            <a:gd name="T5" fmla="*/ 28 h 85"/>
                            <a:gd name="T6" fmla="*/ 189 w 435"/>
                            <a:gd name="T7" fmla="*/ 0 h 85"/>
                            <a:gd name="T8" fmla="*/ 0 w 435"/>
                            <a:gd name="T9" fmla="*/ 55 h 85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435"/>
                            <a:gd name="T16" fmla="*/ 0 h 85"/>
                            <a:gd name="T17" fmla="*/ 435 w 435"/>
                            <a:gd name="T18" fmla="*/ 85 h 85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435" h="85">
                              <a:moveTo>
                                <a:pt x="0" y="55"/>
                              </a:moveTo>
                              <a:lnTo>
                                <a:pt x="253" y="85"/>
                              </a:lnTo>
                              <a:lnTo>
                                <a:pt x="435" y="28"/>
                              </a:lnTo>
                              <a:lnTo>
                                <a:pt x="189" y="0"/>
                              </a:lnTo>
                              <a:lnTo>
                                <a:pt x="0" y="5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DF3F5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0384" name="Freeform 6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790" y="1317"/>
                          <a:ext cx="180" cy="186"/>
                        </a:xfrm>
                        <a:custGeom>
                          <a:avLst/>
                          <a:gdLst>
                            <a:gd name="T0" fmla="*/ 0 w 180"/>
                            <a:gd name="T1" fmla="*/ 57 h 186"/>
                            <a:gd name="T2" fmla="*/ 180 w 180"/>
                            <a:gd name="T3" fmla="*/ 0 h 186"/>
                            <a:gd name="T4" fmla="*/ 180 w 180"/>
                            <a:gd name="T5" fmla="*/ 118 h 186"/>
                            <a:gd name="T6" fmla="*/ 0 w 180"/>
                            <a:gd name="T7" fmla="*/ 186 h 186"/>
                            <a:gd name="T8" fmla="*/ 0 w 180"/>
                            <a:gd name="T9" fmla="*/ 57 h 186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180"/>
                            <a:gd name="T16" fmla="*/ 0 h 186"/>
                            <a:gd name="T17" fmla="*/ 180 w 180"/>
                            <a:gd name="T18" fmla="*/ 186 h 186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180" h="186">
                              <a:moveTo>
                                <a:pt x="0" y="57"/>
                              </a:moveTo>
                              <a:lnTo>
                                <a:pt x="180" y="0"/>
                              </a:lnTo>
                              <a:lnTo>
                                <a:pt x="180" y="118"/>
                              </a:lnTo>
                              <a:lnTo>
                                <a:pt x="0" y="186"/>
                              </a:lnTo>
                              <a:lnTo>
                                <a:pt x="0" y="5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DF1F3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0385" name="Freeform 6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538" y="1344"/>
                          <a:ext cx="252" cy="159"/>
                        </a:xfrm>
                        <a:custGeom>
                          <a:avLst/>
                          <a:gdLst>
                            <a:gd name="T0" fmla="*/ 252 w 252"/>
                            <a:gd name="T1" fmla="*/ 30 h 159"/>
                            <a:gd name="T2" fmla="*/ 252 w 252"/>
                            <a:gd name="T3" fmla="*/ 159 h 159"/>
                            <a:gd name="T4" fmla="*/ 0 w 252"/>
                            <a:gd name="T5" fmla="*/ 123 h 159"/>
                            <a:gd name="T6" fmla="*/ 0 w 252"/>
                            <a:gd name="T7" fmla="*/ 0 h 159"/>
                            <a:gd name="T8" fmla="*/ 252 w 252"/>
                            <a:gd name="T9" fmla="*/ 30 h 159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52"/>
                            <a:gd name="T16" fmla="*/ 0 h 159"/>
                            <a:gd name="T17" fmla="*/ 252 w 252"/>
                            <a:gd name="T18" fmla="*/ 159 h 159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52" h="159">
                              <a:moveTo>
                                <a:pt x="252" y="30"/>
                              </a:moveTo>
                              <a:lnTo>
                                <a:pt x="252" y="159"/>
                              </a:lnTo>
                              <a:lnTo>
                                <a:pt x="0" y="123"/>
                              </a:lnTo>
                              <a:lnTo>
                                <a:pt x="0" y="0"/>
                              </a:lnTo>
                              <a:lnTo>
                                <a:pt x="252" y="3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5F7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10382" name="Freeform 6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71" y="1370"/>
                        <a:ext cx="145" cy="38"/>
                      </a:xfrm>
                      <a:custGeom>
                        <a:avLst/>
                        <a:gdLst>
                          <a:gd name="T0" fmla="*/ 1 w 145"/>
                          <a:gd name="T1" fmla="*/ 0 h 38"/>
                          <a:gd name="T2" fmla="*/ 145 w 145"/>
                          <a:gd name="T3" fmla="*/ 15 h 38"/>
                          <a:gd name="T4" fmla="*/ 145 w 145"/>
                          <a:gd name="T5" fmla="*/ 38 h 38"/>
                          <a:gd name="T6" fmla="*/ 0 w 145"/>
                          <a:gd name="T7" fmla="*/ 24 h 38"/>
                          <a:gd name="T8" fmla="*/ 1 w 145"/>
                          <a:gd name="T9" fmla="*/ 0 h 3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45"/>
                          <a:gd name="T16" fmla="*/ 0 h 38"/>
                          <a:gd name="T17" fmla="*/ 145 w 145"/>
                          <a:gd name="T18" fmla="*/ 38 h 3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45" h="38">
                            <a:moveTo>
                              <a:pt x="1" y="0"/>
                            </a:moveTo>
                            <a:lnTo>
                              <a:pt x="145" y="15"/>
                            </a:lnTo>
                            <a:lnTo>
                              <a:pt x="145" y="38"/>
                            </a:lnTo>
                            <a:lnTo>
                              <a:pt x="0" y="24"/>
                            </a:lnTo>
                            <a:lnTo>
                              <a:pt x="1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  <p:grpSp>
              <p:nvGrpSpPr>
                <p:cNvPr id="10359" name="Group 68"/>
                <p:cNvGrpSpPr>
                  <a:grpSpLocks/>
                </p:cNvGrpSpPr>
                <p:nvPr/>
              </p:nvGrpSpPr>
              <p:grpSpPr bwMode="auto">
                <a:xfrm>
                  <a:off x="859" y="1771"/>
                  <a:ext cx="695" cy="1219"/>
                  <a:chOff x="859" y="1771"/>
                  <a:chExt cx="695" cy="1219"/>
                </a:xfrm>
              </p:grpSpPr>
              <p:grpSp>
                <p:nvGrpSpPr>
                  <p:cNvPr id="10360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859" y="1771"/>
                    <a:ext cx="695" cy="1219"/>
                    <a:chOff x="859" y="1771"/>
                    <a:chExt cx="695" cy="1219"/>
                  </a:xfrm>
                </p:grpSpPr>
                <p:sp>
                  <p:nvSpPr>
                    <p:cNvPr id="10366" name="Freeform 70"/>
                    <p:cNvSpPr>
                      <a:spLocks/>
                    </p:cNvSpPr>
                    <p:nvPr/>
                  </p:nvSpPr>
                  <p:spPr bwMode="auto">
                    <a:xfrm>
                      <a:off x="859" y="1790"/>
                      <a:ext cx="695" cy="331"/>
                    </a:xfrm>
                    <a:custGeom>
                      <a:avLst/>
                      <a:gdLst>
                        <a:gd name="T0" fmla="*/ 0 w 695"/>
                        <a:gd name="T1" fmla="*/ 243 h 331"/>
                        <a:gd name="T2" fmla="*/ 336 w 695"/>
                        <a:gd name="T3" fmla="*/ 331 h 331"/>
                        <a:gd name="T4" fmla="*/ 695 w 695"/>
                        <a:gd name="T5" fmla="*/ 61 h 331"/>
                        <a:gd name="T6" fmla="*/ 405 w 695"/>
                        <a:gd name="T7" fmla="*/ 0 h 331"/>
                        <a:gd name="T8" fmla="*/ 0 w 695"/>
                        <a:gd name="T9" fmla="*/ 243 h 33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95"/>
                        <a:gd name="T16" fmla="*/ 0 h 331"/>
                        <a:gd name="T17" fmla="*/ 695 w 695"/>
                        <a:gd name="T18" fmla="*/ 331 h 33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95" h="331">
                          <a:moveTo>
                            <a:pt x="0" y="243"/>
                          </a:moveTo>
                          <a:lnTo>
                            <a:pt x="336" y="331"/>
                          </a:lnTo>
                          <a:lnTo>
                            <a:pt x="695" y="61"/>
                          </a:lnTo>
                          <a:lnTo>
                            <a:pt x="405" y="0"/>
                          </a:lnTo>
                          <a:lnTo>
                            <a:pt x="0" y="243"/>
                          </a:lnTo>
                          <a:close/>
                        </a:path>
                      </a:pathLst>
                    </a:custGeom>
                    <a:solidFill>
                      <a:srgbClr val="DF9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67" name="Freeform 71"/>
                    <p:cNvSpPr>
                      <a:spLocks/>
                    </p:cNvSpPr>
                    <p:nvPr/>
                  </p:nvSpPr>
                  <p:spPr bwMode="auto">
                    <a:xfrm>
                      <a:off x="859" y="2033"/>
                      <a:ext cx="336" cy="957"/>
                    </a:xfrm>
                    <a:custGeom>
                      <a:avLst/>
                      <a:gdLst>
                        <a:gd name="T0" fmla="*/ 0 w 336"/>
                        <a:gd name="T1" fmla="*/ 0 h 957"/>
                        <a:gd name="T2" fmla="*/ 336 w 336"/>
                        <a:gd name="T3" fmla="*/ 87 h 957"/>
                        <a:gd name="T4" fmla="*/ 336 w 336"/>
                        <a:gd name="T5" fmla="*/ 957 h 957"/>
                        <a:gd name="T6" fmla="*/ 0 w 336"/>
                        <a:gd name="T7" fmla="*/ 814 h 957"/>
                        <a:gd name="T8" fmla="*/ 0 w 336"/>
                        <a:gd name="T9" fmla="*/ 0 h 95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36"/>
                        <a:gd name="T16" fmla="*/ 0 h 957"/>
                        <a:gd name="T17" fmla="*/ 336 w 336"/>
                        <a:gd name="T18" fmla="*/ 957 h 95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36" h="957">
                          <a:moveTo>
                            <a:pt x="0" y="0"/>
                          </a:moveTo>
                          <a:lnTo>
                            <a:pt x="336" y="87"/>
                          </a:lnTo>
                          <a:lnTo>
                            <a:pt x="336" y="957"/>
                          </a:lnTo>
                          <a:lnTo>
                            <a:pt x="0" y="814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BF5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68" name="Freeform 72"/>
                    <p:cNvSpPr>
                      <a:spLocks/>
                    </p:cNvSpPr>
                    <p:nvPr/>
                  </p:nvSpPr>
                  <p:spPr bwMode="auto">
                    <a:xfrm>
                      <a:off x="1194" y="1851"/>
                      <a:ext cx="359" cy="1139"/>
                    </a:xfrm>
                    <a:custGeom>
                      <a:avLst/>
                      <a:gdLst>
                        <a:gd name="T0" fmla="*/ 0 w 359"/>
                        <a:gd name="T1" fmla="*/ 270 h 1139"/>
                        <a:gd name="T2" fmla="*/ 0 w 359"/>
                        <a:gd name="T3" fmla="*/ 1139 h 1139"/>
                        <a:gd name="T4" fmla="*/ 359 w 359"/>
                        <a:gd name="T5" fmla="*/ 726 h 1139"/>
                        <a:gd name="T6" fmla="*/ 359 w 359"/>
                        <a:gd name="T7" fmla="*/ 0 h 1139"/>
                        <a:gd name="T8" fmla="*/ 0 w 359"/>
                        <a:gd name="T9" fmla="*/ 270 h 113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59"/>
                        <a:gd name="T16" fmla="*/ 0 h 1139"/>
                        <a:gd name="T17" fmla="*/ 359 w 359"/>
                        <a:gd name="T18" fmla="*/ 1139 h 113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59" h="1139">
                          <a:moveTo>
                            <a:pt x="0" y="270"/>
                          </a:moveTo>
                          <a:lnTo>
                            <a:pt x="0" y="1139"/>
                          </a:lnTo>
                          <a:lnTo>
                            <a:pt x="359" y="726"/>
                          </a:lnTo>
                          <a:lnTo>
                            <a:pt x="359" y="0"/>
                          </a:lnTo>
                          <a:lnTo>
                            <a:pt x="0" y="270"/>
                          </a:lnTo>
                          <a:close/>
                        </a:path>
                      </a:pathLst>
                    </a:custGeom>
                    <a:solidFill>
                      <a:srgbClr val="9F3FD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0369" name="Group 7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46" y="1771"/>
                      <a:ext cx="529" cy="302"/>
                      <a:chOff x="946" y="1771"/>
                      <a:chExt cx="529" cy="302"/>
                    </a:xfrm>
                  </p:grpSpPr>
                  <p:sp>
                    <p:nvSpPr>
                      <p:cNvPr id="10370" name="Freeform 7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946" y="1771"/>
                        <a:ext cx="529" cy="248"/>
                      </a:xfrm>
                      <a:custGeom>
                        <a:avLst/>
                        <a:gdLst>
                          <a:gd name="T0" fmla="*/ 0 w 529"/>
                          <a:gd name="T1" fmla="*/ 186 h 248"/>
                          <a:gd name="T2" fmla="*/ 241 w 529"/>
                          <a:gd name="T3" fmla="*/ 248 h 248"/>
                          <a:gd name="T4" fmla="*/ 529 w 529"/>
                          <a:gd name="T5" fmla="*/ 41 h 248"/>
                          <a:gd name="T6" fmla="*/ 316 w 529"/>
                          <a:gd name="T7" fmla="*/ 0 h 248"/>
                          <a:gd name="T8" fmla="*/ 0 w 529"/>
                          <a:gd name="T9" fmla="*/ 186 h 24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529"/>
                          <a:gd name="T16" fmla="*/ 0 h 248"/>
                          <a:gd name="T17" fmla="*/ 529 w 529"/>
                          <a:gd name="T18" fmla="*/ 248 h 24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529" h="248">
                            <a:moveTo>
                              <a:pt x="0" y="186"/>
                            </a:moveTo>
                            <a:lnTo>
                              <a:pt x="241" y="248"/>
                            </a:lnTo>
                            <a:lnTo>
                              <a:pt x="529" y="41"/>
                            </a:lnTo>
                            <a:lnTo>
                              <a:pt x="316" y="0"/>
                            </a:lnTo>
                            <a:lnTo>
                              <a:pt x="0" y="186"/>
                            </a:lnTo>
                            <a:close/>
                          </a:path>
                        </a:pathLst>
                      </a:custGeom>
                      <a:solidFill>
                        <a:srgbClr val="DF9FF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71" name="Freeform 7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186" y="1813"/>
                        <a:ext cx="289" cy="260"/>
                      </a:xfrm>
                      <a:custGeom>
                        <a:avLst/>
                        <a:gdLst>
                          <a:gd name="T0" fmla="*/ 0 w 289"/>
                          <a:gd name="T1" fmla="*/ 206 h 260"/>
                          <a:gd name="T2" fmla="*/ 289 w 289"/>
                          <a:gd name="T3" fmla="*/ 0 h 260"/>
                          <a:gd name="T4" fmla="*/ 289 w 289"/>
                          <a:gd name="T5" fmla="*/ 49 h 260"/>
                          <a:gd name="T6" fmla="*/ 0 w 289"/>
                          <a:gd name="T7" fmla="*/ 260 h 260"/>
                          <a:gd name="T8" fmla="*/ 0 w 289"/>
                          <a:gd name="T9" fmla="*/ 206 h 26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9"/>
                          <a:gd name="T16" fmla="*/ 0 h 260"/>
                          <a:gd name="T17" fmla="*/ 289 w 289"/>
                          <a:gd name="T18" fmla="*/ 260 h 26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9" h="260">
                            <a:moveTo>
                              <a:pt x="0" y="206"/>
                            </a:moveTo>
                            <a:lnTo>
                              <a:pt x="289" y="0"/>
                            </a:lnTo>
                            <a:lnTo>
                              <a:pt x="289" y="49"/>
                            </a:lnTo>
                            <a:lnTo>
                              <a:pt x="0" y="260"/>
                            </a:lnTo>
                            <a:lnTo>
                              <a:pt x="0" y="206"/>
                            </a:lnTo>
                            <a:close/>
                          </a:path>
                        </a:pathLst>
                      </a:custGeom>
                      <a:solidFill>
                        <a:srgbClr val="9F3FD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72" name="Freeform 7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946" y="1957"/>
                        <a:ext cx="240" cy="115"/>
                      </a:xfrm>
                      <a:custGeom>
                        <a:avLst/>
                        <a:gdLst>
                          <a:gd name="T0" fmla="*/ 240 w 240"/>
                          <a:gd name="T1" fmla="*/ 61 h 115"/>
                          <a:gd name="T2" fmla="*/ 240 w 240"/>
                          <a:gd name="T3" fmla="*/ 115 h 115"/>
                          <a:gd name="T4" fmla="*/ 0 w 240"/>
                          <a:gd name="T5" fmla="*/ 51 h 115"/>
                          <a:gd name="T6" fmla="*/ 0 w 240"/>
                          <a:gd name="T7" fmla="*/ 0 h 115"/>
                          <a:gd name="T8" fmla="*/ 240 w 240"/>
                          <a:gd name="T9" fmla="*/ 61 h 115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40"/>
                          <a:gd name="T16" fmla="*/ 0 h 115"/>
                          <a:gd name="T17" fmla="*/ 240 w 240"/>
                          <a:gd name="T18" fmla="*/ 115 h 115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40" h="115">
                            <a:moveTo>
                              <a:pt x="240" y="61"/>
                            </a:moveTo>
                            <a:lnTo>
                              <a:pt x="240" y="115"/>
                            </a:lnTo>
                            <a:lnTo>
                              <a:pt x="0" y="51"/>
                            </a:lnTo>
                            <a:lnTo>
                              <a:pt x="0" y="0"/>
                            </a:lnTo>
                            <a:lnTo>
                              <a:pt x="240" y="61"/>
                            </a:lnTo>
                            <a:close/>
                          </a:path>
                        </a:pathLst>
                      </a:custGeom>
                      <a:solidFill>
                        <a:srgbClr val="BF5FF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10361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876" y="2064"/>
                    <a:ext cx="300" cy="886"/>
                    <a:chOff x="876" y="2064"/>
                    <a:chExt cx="300" cy="886"/>
                  </a:xfrm>
                </p:grpSpPr>
                <p:sp>
                  <p:nvSpPr>
                    <p:cNvPr id="10362" name="Freeform 78"/>
                    <p:cNvSpPr>
                      <a:spLocks/>
                    </p:cNvSpPr>
                    <p:nvPr/>
                  </p:nvSpPr>
                  <p:spPr bwMode="auto">
                    <a:xfrm>
                      <a:off x="876" y="2064"/>
                      <a:ext cx="300" cy="886"/>
                    </a:xfrm>
                    <a:custGeom>
                      <a:avLst/>
                      <a:gdLst>
                        <a:gd name="T0" fmla="*/ 0 w 300"/>
                        <a:gd name="T1" fmla="*/ 0 h 886"/>
                        <a:gd name="T2" fmla="*/ 300 w 300"/>
                        <a:gd name="T3" fmla="*/ 79 h 886"/>
                        <a:gd name="T4" fmla="*/ 300 w 300"/>
                        <a:gd name="T5" fmla="*/ 886 h 886"/>
                        <a:gd name="T6" fmla="*/ 0 w 300"/>
                        <a:gd name="T7" fmla="*/ 755 h 886"/>
                        <a:gd name="T8" fmla="*/ 0 w 300"/>
                        <a:gd name="T9" fmla="*/ 0 h 88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00"/>
                        <a:gd name="T16" fmla="*/ 0 h 886"/>
                        <a:gd name="T17" fmla="*/ 300 w 300"/>
                        <a:gd name="T18" fmla="*/ 886 h 88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00" h="886">
                          <a:moveTo>
                            <a:pt x="0" y="0"/>
                          </a:moveTo>
                          <a:lnTo>
                            <a:pt x="300" y="79"/>
                          </a:lnTo>
                          <a:lnTo>
                            <a:pt x="300" y="886"/>
                          </a:lnTo>
                          <a:lnTo>
                            <a:pt x="0" y="75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63" name="Freeform 79"/>
                    <p:cNvSpPr>
                      <a:spLocks/>
                    </p:cNvSpPr>
                    <p:nvPr/>
                  </p:nvSpPr>
                  <p:spPr bwMode="auto">
                    <a:xfrm>
                      <a:off x="919" y="2074"/>
                      <a:ext cx="32" cy="784"/>
                    </a:xfrm>
                    <a:custGeom>
                      <a:avLst/>
                      <a:gdLst>
                        <a:gd name="T0" fmla="*/ 1 w 32"/>
                        <a:gd name="T1" fmla="*/ 0 h 784"/>
                        <a:gd name="T2" fmla="*/ 0 w 32"/>
                        <a:gd name="T3" fmla="*/ 772 h 784"/>
                        <a:gd name="T4" fmla="*/ 31 w 32"/>
                        <a:gd name="T5" fmla="*/ 784 h 784"/>
                        <a:gd name="T6" fmla="*/ 32 w 32"/>
                        <a:gd name="T7" fmla="*/ 8 h 784"/>
                        <a:gd name="T8" fmla="*/ 1 w 32"/>
                        <a:gd name="T9" fmla="*/ 0 h 78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2"/>
                        <a:gd name="T16" fmla="*/ 0 h 784"/>
                        <a:gd name="T17" fmla="*/ 32 w 32"/>
                        <a:gd name="T18" fmla="*/ 784 h 78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2" h="784">
                          <a:moveTo>
                            <a:pt x="1" y="0"/>
                          </a:moveTo>
                          <a:lnTo>
                            <a:pt x="0" y="772"/>
                          </a:lnTo>
                          <a:lnTo>
                            <a:pt x="31" y="784"/>
                          </a:lnTo>
                          <a:lnTo>
                            <a:pt x="32" y="8"/>
                          </a:lnTo>
                          <a:lnTo>
                            <a:pt x="1" y="0"/>
                          </a:lnTo>
                          <a:close/>
                        </a:path>
                      </a:pathLst>
                    </a:custGeom>
                    <a:solidFill>
                      <a:srgbClr val="BF5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64" name="Freeform 80"/>
                    <p:cNvSpPr>
                      <a:spLocks/>
                    </p:cNvSpPr>
                    <p:nvPr/>
                  </p:nvSpPr>
                  <p:spPr bwMode="auto">
                    <a:xfrm>
                      <a:off x="1001" y="2091"/>
                      <a:ext cx="34" cy="801"/>
                    </a:xfrm>
                    <a:custGeom>
                      <a:avLst/>
                      <a:gdLst>
                        <a:gd name="T0" fmla="*/ 0 w 34"/>
                        <a:gd name="T1" fmla="*/ 0 h 801"/>
                        <a:gd name="T2" fmla="*/ 0 w 34"/>
                        <a:gd name="T3" fmla="*/ 786 h 801"/>
                        <a:gd name="T4" fmla="*/ 32 w 34"/>
                        <a:gd name="T5" fmla="*/ 801 h 801"/>
                        <a:gd name="T6" fmla="*/ 34 w 34"/>
                        <a:gd name="T7" fmla="*/ 12 h 801"/>
                        <a:gd name="T8" fmla="*/ 0 w 34"/>
                        <a:gd name="T9" fmla="*/ 0 h 8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4"/>
                        <a:gd name="T16" fmla="*/ 0 h 801"/>
                        <a:gd name="T17" fmla="*/ 34 w 34"/>
                        <a:gd name="T18" fmla="*/ 801 h 80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4" h="801">
                          <a:moveTo>
                            <a:pt x="0" y="0"/>
                          </a:moveTo>
                          <a:lnTo>
                            <a:pt x="0" y="786"/>
                          </a:lnTo>
                          <a:lnTo>
                            <a:pt x="32" y="801"/>
                          </a:lnTo>
                          <a:lnTo>
                            <a:pt x="34" y="1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BF5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65" name="Freeform 81"/>
                    <p:cNvSpPr>
                      <a:spLocks/>
                    </p:cNvSpPr>
                    <p:nvPr/>
                  </p:nvSpPr>
                  <p:spPr bwMode="auto">
                    <a:xfrm>
                      <a:off x="1089" y="2119"/>
                      <a:ext cx="35" cy="807"/>
                    </a:xfrm>
                    <a:custGeom>
                      <a:avLst/>
                      <a:gdLst>
                        <a:gd name="T0" fmla="*/ 1 w 35"/>
                        <a:gd name="T1" fmla="*/ 0 h 807"/>
                        <a:gd name="T2" fmla="*/ 0 w 35"/>
                        <a:gd name="T3" fmla="*/ 789 h 807"/>
                        <a:gd name="T4" fmla="*/ 35 w 35"/>
                        <a:gd name="T5" fmla="*/ 807 h 807"/>
                        <a:gd name="T6" fmla="*/ 33 w 35"/>
                        <a:gd name="T7" fmla="*/ 7 h 807"/>
                        <a:gd name="T8" fmla="*/ 1 w 35"/>
                        <a:gd name="T9" fmla="*/ 0 h 80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5"/>
                        <a:gd name="T16" fmla="*/ 0 h 807"/>
                        <a:gd name="T17" fmla="*/ 35 w 35"/>
                        <a:gd name="T18" fmla="*/ 807 h 80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5" h="807">
                          <a:moveTo>
                            <a:pt x="1" y="0"/>
                          </a:moveTo>
                          <a:lnTo>
                            <a:pt x="0" y="789"/>
                          </a:lnTo>
                          <a:lnTo>
                            <a:pt x="35" y="807"/>
                          </a:lnTo>
                          <a:lnTo>
                            <a:pt x="33" y="7"/>
                          </a:lnTo>
                          <a:lnTo>
                            <a:pt x="1" y="0"/>
                          </a:lnTo>
                          <a:close/>
                        </a:path>
                      </a:pathLst>
                    </a:custGeom>
                    <a:solidFill>
                      <a:srgbClr val="BF5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  <p:sp>
            <p:nvSpPr>
              <p:cNvPr id="8307" name="Text Box 82"/>
              <p:cNvSpPr txBox="1">
                <a:spLocks noChangeArrowheads="1"/>
              </p:cNvSpPr>
              <p:nvPr/>
            </p:nvSpPr>
            <p:spPr bwMode="auto">
              <a:xfrm>
                <a:off x="240" y="3744"/>
                <a:ext cx="1259" cy="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defRPr/>
                </a:pPr>
                <a:r>
                  <a:rPr kumimoji="1" lang="en-US" sz="2400" dirty="0">
                    <a:solidFill>
                      <a:srgbClr val="3333CC"/>
                    </a:solidFill>
                    <a:latin typeface="+mj-lt"/>
                  </a:rPr>
                  <a:t>Customer</a:t>
                </a:r>
                <a:endParaRPr kumimoji="1" lang="en-US" sz="1600" dirty="0">
                  <a:solidFill>
                    <a:schemeClr val="accent2"/>
                  </a:solidFill>
                  <a:latin typeface="+mj-lt"/>
                </a:endParaRPr>
              </a:p>
            </p:txBody>
          </p:sp>
        </p:grpSp>
        <p:grpSp>
          <p:nvGrpSpPr>
            <p:cNvPr id="10248" name="Group 83"/>
            <p:cNvGrpSpPr>
              <a:grpSpLocks/>
            </p:cNvGrpSpPr>
            <p:nvPr/>
          </p:nvGrpSpPr>
          <p:grpSpPr bwMode="auto">
            <a:xfrm>
              <a:off x="6934200" y="638175"/>
              <a:ext cx="1957388" cy="4067175"/>
              <a:chOff x="4368" y="192"/>
              <a:chExt cx="1233" cy="2562"/>
            </a:xfrm>
          </p:grpSpPr>
          <p:grpSp>
            <p:nvGrpSpPr>
              <p:cNvPr id="10272" name="Group 84"/>
              <p:cNvGrpSpPr>
                <a:grpSpLocks/>
              </p:cNvGrpSpPr>
              <p:nvPr/>
            </p:nvGrpSpPr>
            <p:grpSpPr bwMode="auto">
              <a:xfrm>
                <a:off x="4368" y="192"/>
                <a:ext cx="931" cy="2194"/>
                <a:chOff x="1230" y="1058"/>
                <a:chExt cx="931" cy="2194"/>
              </a:xfrm>
            </p:grpSpPr>
            <p:grpSp>
              <p:nvGrpSpPr>
                <p:cNvPr id="10274" name="Group 85"/>
                <p:cNvGrpSpPr>
                  <a:grpSpLocks/>
                </p:cNvGrpSpPr>
                <p:nvPr/>
              </p:nvGrpSpPr>
              <p:grpSpPr bwMode="auto">
                <a:xfrm>
                  <a:off x="1230" y="1058"/>
                  <a:ext cx="689" cy="1376"/>
                  <a:chOff x="1230" y="1058"/>
                  <a:chExt cx="689" cy="1376"/>
                </a:xfrm>
              </p:grpSpPr>
              <p:grpSp>
                <p:nvGrpSpPr>
                  <p:cNvPr id="10323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230" y="1058"/>
                    <a:ext cx="689" cy="1376"/>
                    <a:chOff x="1230" y="1058"/>
                    <a:chExt cx="689" cy="1376"/>
                  </a:xfrm>
                </p:grpSpPr>
                <p:sp>
                  <p:nvSpPr>
                    <p:cNvPr id="10346" name="Freeform 87"/>
                    <p:cNvSpPr>
                      <a:spLocks/>
                    </p:cNvSpPr>
                    <p:nvPr/>
                  </p:nvSpPr>
                  <p:spPr bwMode="auto">
                    <a:xfrm>
                      <a:off x="1234" y="1452"/>
                      <a:ext cx="685" cy="265"/>
                    </a:xfrm>
                    <a:custGeom>
                      <a:avLst/>
                      <a:gdLst>
                        <a:gd name="T0" fmla="*/ 0 w 685"/>
                        <a:gd name="T1" fmla="*/ 194 h 265"/>
                        <a:gd name="T2" fmla="*/ 387 w 685"/>
                        <a:gd name="T3" fmla="*/ 265 h 265"/>
                        <a:gd name="T4" fmla="*/ 685 w 685"/>
                        <a:gd name="T5" fmla="*/ 51 h 265"/>
                        <a:gd name="T6" fmla="*/ 312 w 685"/>
                        <a:gd name="T7" fmla="*/ 0 h 265"/>
                        <a:gd name="T8" fmla="*/ 0 w 685"/>
                        <a:gd name="T9" fmla="*/ 194 h 26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85"/>
                        <a:gd name="T16" fmla="*/ 0 h 265"/>
                        <a:gd name="T17" fmla="*/ 685 w 685"/>
                        <a:gd name="T18" fmla="*/ 265 h 26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85" h="265">
                          <a:moveTo>
                            <a:pt x="0" y="194"/>
                          </a:moveTo>
                          <a:lnTo>
                            <a:pt x="387" y="265"/>
                          </a:lnTo>
                          <a:lnTo>
                            <a:pt x="685" y="51"/>
                          </a:lnTo>
                          <a:lnTo>
                            <a:pt x="312" y="0"/>
                          </a:lnTo>
                          <a:lnTo>
                            <a:pt x="0" y="194"/>
                          </a:lnTo>
                          <a:close/>
                        </a:path>
                      </a:pathLst>
                    </a:custGeom>
                    <a:solidFill>
                      <a:srgbClr val="FF5F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47" name="Freeform 88"/>
                    <p:cNvSpPr>
                      <a:spLocks/>
                    </p:cNvSpPr>
                    <p:nvPr/>
                  </p:nvSpPr>
                  <p:spPr bwMode="auto">
                    <a:xfrm>
                      <a:off x="1328" y="1228"/>
                      <a:ext cx="285" cy="449"/>
                    </a:xfrm>
                    <a:custGeom>
                      <a:avLst/>
                      <a:gdLst>
                        <a:gd name="T0" fmla="*/ 0 w 285"/>
                        <a:gd name="T1" fmla="*/ 0 h 449"/>
                        <a:gd name="T2" fmla="*/ 285 w 285"/>
                        <a:gd name="T3" fmla="*/ 22 h 449"/>
                        <a:gd name="T4" fmla="*/ 285 w 285"/>
                        <a:gd name="T5" fmla="*/ 449 h 449"/>
                        <a:gd name="T6" fmla="*/ 0 w 285"/>
                        <a:gd name="T7" fmla="*/ 389 h 449"/>
                        <a:gd name="T8" fmla="*/ 0 w 285"/>
                        <a:gd name="T9" fmla="*/ 0 h 4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85"/>
                        <a:gd name="T16" fmla="*/ 0 h 449"/>
                        <a:gd name="T17" fmla="*/ 285 w 285"/>
                        <a:gd name="T18" fmla="*/ 449 h 4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85" h="449">
                          <a:moveTo>
                            <a:pt x="0" y="0"/>
                          </a:moveTo>
                          <a:lnTo>
                            <a:pt x="285" y="22"/>
                          </a:lnTo>
                          <a:lnTo>
                            <a:pt x="285" y="449"/>
                          </a:lnTo>
                          <a:lnTo>
                            <a:pt x="0" y="389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5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48" name="Freeform 89"/>
                    <p:cNvSpPr>
                      <a:spLocks/>
                    </p:cNvSpPr>
                    <p:nvPr/>
                  </p:nvSpPr>
                  <p:spPr bwMode="auto">
                    <a:xfrm>
                      <a:off x="1609" y="1154"/>
                      <a:ext cx="246" cy="520"/>
                    </a:xfrm>
                    <a:custGeom>
                      <a:avLst/>
                      <a:gdLst>
                        <a:gd name="T0" fmla="*/ 0 w 246"/>
                        <a:gd name="T1" fmla="*/ 96 h 520"/>
                        <a:gd name="T2" fmla="*/ 0 w 246"/>
                        <a:gd name="T3" fmla="*/ 520 h 520"/>
                        <a:gd name="T4" fmla="*/ 246 w 246"/>
                        <a:gd name="T5" fmla="*/ 349 h 520"/>
                        <a:gd name="T6" fmla="*/ 246 w 246"/>
                        <a:gd name="T7" fmla="*/ 0 h 520"/>
                        <a:gd name="T8" fmla="*/ 0 w 246"/>
                        <a:gd name="T9" fmla="*/ 96 h 52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46"/>
                        <a:gd name="T16" fmla="*/ 0 h 520"/>
                        <a:gd name="T17" fmla="*/ 246 w 246"/>
                        <a:gd name="T18" fmla="*/ 520 h 52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46" h="520">
                          <a:moveTo>
                            <a:pt x="0" y="96"/>
                          </a:moveTo>
                          <a:lnTo>
                            <a:pt x="0" y="520"/>
                          </a:lnTo>
                          <a:lnTo>
                            <a:pt x="246" y="349"/>
                          </a:lnTo>
                          <a:lnTo>
                            <a:pt x="246" y="0"/>
                          </a:lnTo>
                          <a:lnTo>
                            <a:pt x="0" y="96"/>
                          </a:lnTo>
                          <a:close/>
                        </a:path>
                      </a:pathLst>
                    </a:custGeom>
                    <a:solidFill>
                      <a:srgbClr val="BF3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49" name="Freeform 90"/>
                    <p:cNvSpPr>
                      <a:spLocks/>
                    </p:cNvSpPr>
                    <p:nvPr/>
                  </p:nvSpPr>
                  <p:spPr bwMode="auto">
                    <a:xfrm>
                      <a:off x="1328" y="1134"/>
                      <a:ext cx="527" cy="116"/>
                    </a:xfrm>
                    <a:custGeom>
                      <a:avLst/>
                      <a:gdLst>
                        <a:gd name="T0" fmla="*/ 0 w 527"/>
                        <a:gd name="T1" fmla="*/ 94 h 116"/>
                        <a:gd name="T2" fmla="*/ 281 w 527"/>
                        <a:gd name="T3" fmla="*/ 116 h 116"/>
                        <a:gd name="T4" fmla="*/ 527 w 527"/>
                        <a:gd name="T5" fmla="*/ 20 h 116"/>
                        <a:gd name="T6" fmla="*/ 281 w 527"/>
                        <a:gd name="T7" fmla="*/ 0 h 116"/>
                        <a:gd name="T8" fmla="*/ 0 w 527"/>
                        <a:gd name="T9" fmla="*/ 94 h 11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27"/>
                        <a:gd name="T16" fmla="*/ 0 h 116"/>
                        <a:gd name="T17" fmla="*/ 527 w 527"/>
                        <a:gd name="T18" fmla="*/ 116 h 11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27" h="116">
                          <a:moveTo>
                            <a:pt x="0" y="94"/>
                          </a:moveTo>
                          <a:lnTo>
                            <a:pt x="281" y="116"/>
                          </a:lnTo>
                          <a:lnTo>
                            <a:pt x="527" y="20"/>
                          </a:lnTo>
                          <a:lnTo>
                            <a:pt x="281" y="0"/>
                          </a:lnTo>
                          <a:lnTo>
                            <a:pt x="0" y="94"/>
                          </a:lnTo>
                          <a:close/>
                        </a:path>
                      </a:pathLst>
                    </a:custGeom>
                    <a:solidFill>
                      <a:srgbClr val="FF5F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50" name="Freeform 91"/>
                    <p:cNvSpPr>
                      <a:spLocks/>
                    </p:cNvSpPr>
                    <p:nvPr/>
                  </p:nvSpPr>
                  <p:spPr bwMode="auto">
                    <a:xfrm>
                      <a:off x="1396" y="1058"/>
                      <a:ext cx="385" cy="70"/>
                    </a:xfrm>
                    <a:custGeom>
                      <a:avLst/>
                      <a:gdLst>
                        <a:gd name="T0" fmla="*/ 0 w 385"/>
                        <a:gd name="T1" fmla="*/ 56 h 70"/>
                        <a:gd name="T2" fmla="*/ 204 w 385"/>
                        <a:gd name="T3" fmla="*/ 70 h 70"/>
                        <a:gd name="T4" fmla="*/ 385 w 385"/>
                        <a:gd name="T5" fmla="*/ 17 h 70"/>
                        <a:gd name="T6" fmla="*/ 192 w 385"/>
                        <a:gd name="T7" fmla="*/ 0 h 70"/>
                        <a:gd name="T8" fmla="*/ 0 w 385"/>
                        <a:gd name="T9" fmla="*/ 56 h 7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85"/>
                        <a:gd name="T16" fmla="*/ 0 h 70"/>
                        <a:gd name="T17" fmla="*/ 385 w 385"/>
                        <a:gd name="T18" fmla="*/ 70 h 7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85" h="70">
                          <a:moveTo>
                            <a:pt x="0" y="56"/>
                          </a:moveTo>
                          <a:lnTo>
                            <a:pt x="204" y="70"/>
                          </a:lnTo>
                          <a:lnTo>
                            <a:pt x="385" y="17"/>
                          </a:lnTo>
                          <a:lnTo>
                            <a:pt x="192" y="0"/>
                          </a:lnTo>
                          <a:lnTo>
                            <a:pt x="0" y="56"/>
                          </a:lnTo>
                          <a:close/>
                        </a:path>
                      </a:pathLst>
                    </a:custGeom>
                    <a:solidFill>
                      <a:srgbClr val="FF5F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51" name="Freeform 92"/>
                    <p:cNvSpPr>
                      <a:spLocks/>
                    </p:cNvSpPr>
                    <p:nvPr/>
                  </p:nvSpPr>
                  <p:spPr bwMode="auto">
                    <a:xfrm>
                      <a:off x="1396" y="1114"/>
                      <a:ext cx="201" cy="108"/>
                    </a:xfrm>
                    <a:custGeom>
                      <a:avLst/>
                      <a:gdLst>
                        <a:gd name="T0" fmla="*/ 0 w 201"/>
                        <a:gd name="T1" fmla="*/ 0 h 108"/>
                        <a:gd name="T2" fmla="*/ 201 w 201"/>
                        <a:gd name="T3" fmla="*/ 13 h 108"/>
                        <a:gd name="T4" fmla="*/ 201 w 201"/>
                        <a:gd name="T5" fmla="*/ 108 h 108"/>
                        <a:gd name="T6" fmla="*/ 0 w 201"/>
                        <a:gd name="T7" fmla="*/ 91 h 108"/>
                        <a:gd name="T8" fmla="*/ 0 w 201"/>
                        <a:gd name="T9" fmla="*/ 0 h 10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01"/>
                        <a:gd name="T16" fmla="*/ 0 h 108"/>
                        <a:gd name="T17" fmla="*/ 201 w 201"/>
                        <a:gd name="T18" fmla="*/ 108 h 10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01" h="108">
                          <a:moveTo>
                            <a:pt x="0" y="0"/>
                          </a:moveTo>
                          <a:lnTo>
                            <a:pt x="201" y="13"/>
                          </a:lnTo>
                          <a:lnTo>
                            <a:pt x="201" y="108"/>
                          </a:lnTo>
                          <a:lnTo>
                            <a:pt x="0" y="9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5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52" name="Freeform 93"/>
                    <p:cNvSpPr>
                      <a:spLocks/>
                    </p:cNvSpPr>
                    <p:nvPr/>
                  </p:nvSpPr>
                  <p:spPr bwMode="auto">
                    <a:xfrm>
                      <a:off x="1597" y="1075"/>
                      <a:ext cx="184" cy="147"/>
                    </a:xfrm>
                    <a:custGeom>
                      <a:avLst/>
                      <a:gdLst>
                        <a:gd name="T0" fmla="*/ 0 w 184"/>
                        <a:gd name="T1" fmla="*/ 53 h 147"/>
                        <a:gd name="T2" fmla="*/ 0 w 184"/>
                        <a:gd name="T3" fmla="*/ 147 h 147"/>
                        <a:gd name="T4" fmla="*/ 184 w 184"/>
                        <a:gd name="T5" fmla="*/ 76 h 147"/>
                        <a:gd name="T6" fmla="*/ 184 w 184"/>
                        <a:gd name="T7" fmla="*/ 0 h 147"/>
                        <a:gd name="T8" fmla="*/ 0 w 184"/>
                        <a:gd name="T9" fmla="*/ 53 h 14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84"/>
                        <a:gd name="T16" fmla="*/ 0 h 147"/>
                        <a:gd name="T17" fmla="*/ 184 w 184"/>
                        <a:gd name="T18" fmla="*/ 147 h 14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84" h="147">
                          <a:moveTo>
                            <a:pt x="0" y="53"/>
                          </a:moveTo>
                          <a:lnTo>
                            <a:pt x="0" y="147"/>
                          </a:lnTo>
                          <a:lnTo>
                            <a:pt x="184" y="76"/>
                          </a:lnTo>
                          <a:lnTo>
                            <a:pt x="184" y="0"/>
                          </a:lnTo>
                          <a:lnTo>
                            <a:pt x="0" y="53"/>
                          </a:lnTo>
                          <a:close/>
                        </a:path>
                      </a:pathLst>
                    </a:custGeom>
                    <a:solidFill>
                      <a:srgbClr val="BF3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53" name="Freeform 94"/>
                    <p:cNvSpPr>
                      <a:spLocks/>
                    </p:cNvSpPr>
                    <p:nvPr/>
                  </p:nvSpPr>
                  <p:spPr bwMode="auto">
                    <a:xfrm>
                      <a:off x="1618" y="1501"/>
                      <a:ext cx="301" cy="933"/>
                    </a:xfrm>
                    <a:custGeom>
                      <a:avLst/>
                      <a:gdLst>
                        <a:gd name="T0" fmla="*/ 301 w 301"/>
                        <a:gd name="T1" fmla="*/ 0 h 933"/>
                        <a:gd name="T2" fmla="*/ 2 w 301"/>
                        <a:gd name="T3" fmla="*/ 216 h 933"/>
                        <a:gd name="T4" fmla="*/ 0 w 301"/>
                        <a:gd name="T5" fmla="*/ 933 h 933"/>
                        <a:gd name="T6" fmla="*/ 301 w 301"/>
                        <a:gd name="T7" fmla="*/ 653 h 933"/>
                        <a:gd name="T8" fmla="*/ 301 w 301"/>
                        <a:gd name="T9" fmla="*/ 0 h 93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01"/>
                        <a:gd name="T16" fmla="*/ 0 h 933"/>
                        <a:gd name="T17" fmla="*/ 301 w 301"/>
                        <a:gd name="T18" fmla="*/ 933 h 93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01" h="933">
                          <a:moveTo>
                            <a:pt x="301" y="0"/>
                          </a:moveTo>
                          <a:lnTo>
                            <a:pt x="2" y="216"/>
                          </a:lnTo>
                          <a:lnTo>
                            <a:pt x="0" y="933"/>
                          </a:lnTo>
                          <a:lnTo>
                            <a:pt x="301" y="653"/>
                          </a:lnTo>
                          <a:lnTo>
                            <a:pt x="301" y="0"/>
                          </a:lnTo>
                          <a:close/>
                        </a:path>
                      </a:pathLst>
                    </a:custGeom>
                    <a:solidFill>
                      <a:srgbClr val="BF3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54" name="Freeform 95"/>
                    <p:cNvSpPr>
                      <a:spLocks/>
                    </p:cNvSpPr>
                    <p:nvPr/>
                  </p:nvSpPr>
                  <p:spPr bwMode="auto">
                    <a:xfrm>
                      <a:off x="1230" y="1646"/>
                      <a:ext cx="390" cy="788"/>
                    </a:xfrm>
                    <a:custGeom>
                      <a:avLst/>
                      <a:gdLst>
                        <a:gd name="T0" fmla="*/ 4 w 390"/>
                        <a:gd name="T1" fmla="*/ 0 h 788"/>
                        <a:gd name="T2" fmla="*/ 390 w 390"/>
                        <a:gd name="T3" fmla="*/ 71 h 788"/>
                        <a:gd name="T4" fmla="*/ 390 w 390"/>
                        <a:gd name="T5" fmla="*/ 788 h 788"/>
                        <a:gd name="T6" fmla="*/ 0 w 390"/>
                        <a:gd name="T7" fmla="*/ 660 h 788"/>
                        <a:gd name="T8" fmla="*/ 4 w 390"/>
                        <a:gd name="T9" fmla="*/ 0 h 78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90"/>
                        <a:gd name="T16" fmla="*/ 0 h 788"/>
                        <a:gd name="T17" fmla="*/ 390 w 390"/>
                        <a:gd name="T18" fmla="*/ 788 h 78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90" h="788">
                          <a:moveTo>
                            <a:pt x="4" y="0"/>
                          </a:moveTo>
                          <a:lnTo>
                            <a:pt x="390" y="71"/>
                          </a:lnTo>
                          <a:lnTo>
                            <a:pt x="390" y="788"/>
                          </a:lnTo>
                          <a:lnTo>
                            <a:pt x="0" y="660"/>
                          </a:lnTo>
                          <a:lnTo>
                            <a:pt x="4" y="0"/>
                          </a:lnTo>
                          <a:close/>
                        </a:path>
                      </a:pathLst>
                    </a:custGeom>
                    <a:solidFill>
                      <a:srgbClr val="FF5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324" name="Group 96"/>
                  <p:cNvGrpSpPr>
                    <a:grpSpLocks/>
                  </p:cNvGrpSpPr>
                  <p:nvPr/>
                </p:nvGrpSpPr>
                <p:grpSpPr bwMode="auto">
                  <a:xfrm>
                    <a:off x="1275" y="1240"/>
                    <a:ext cx="307" cy="586"/>
                    <a:chOff x="1275" y="1240"/>
                    <a:chExt cx="307" cy="586"/>
                  </a:xfrm>
                </p:grpSpPr>
                <p:grpSp>
                  <p:nvGrpSpPr>
                    <p:cNvPr id="10325" name="Group 9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47" y="1240"/>
                      <a:ext cx="235" cy="133"/>
                      <a:chOff x="1347" y="1240"/>
                      <a:chExt cx="235" cy="133"/>
                    </a:xfrm>
                  </p:grpSpPr>
                  <p:sp>
                    <p:nvSpPr>
                      <p:cNvPr id="10342" name="Freeform 9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347" y="1240"/>
                        <a:ext cx="48" cy="106"/>
                      </a:xfrm>
                      <a:custGeom>
                        <a:avLst/>
                        <a:gdLst>
                          <a:gd name="T0" fmla="*/ 0 w 48"/>
                          <a:gd name="T1" fmla="*/ 0 h 106"/>
                          <a:gd name="T2" fmla="*/ 48 w 48"/>
                          <a:gd name="T3" fmla="*/ 5 h 106"/>
                          <a:gd name="T4" fmla="*/ 48 w 48"/>
                          <a:gd name="T5" fmla="*/ 106 h 106"/>
                          <a:gd name="T6" fmla="*/ 1 w 48"/>
                          <a:gd name="T7" fmla="*/ 98 h 106"/>
                          <a:gd name="T8" fmla="*/ 0 w 48"/>
                          <a:gd name="T9" fmla="*/ 0 h 106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8"/>
                          <a:gd name="T16" fmla="*/ 0 h 106"/>
                          <a:gd name="T17" fmla="*/ 48 w 48"/>
                          <a:gd name="T18" fmla="*/ 106 h 10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8" h="106">
                            <a:moveTo>
                              <a:pt x="0" y="0"/>
                            </a:moveTo>
                            <a:lnTo>
                              <a:pt x="48" y="5"/>
                            </a:lnTo>
                            <a:lnTo>
                              <a:pt x="48" y="106"/>
                            </a:lnTo>
                            <a:lnTo>
                              <a:pt x="1" y="98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43" name="Freeform 9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09" y="1248"/>
                        <a:ext cx="47" cy="107"/>
                      </a:xfrm>
                      <a:custGeom>
                        <a:avLst/>
                        <a:gdLst>
                          <a:gd name="T0" fmla="*/ 0 w 47"/>
                          <a:gd name="T1" fmla="*/ 0 h 107"/>
                          <a:gd name="T2" fmla="*/ 47 w 47"/>
                          <a:gd name="T3" fmla="*/ 4 h 107"/>
                          <a:gd name="T4" fmla="*/ 47 w 47"/>
                          <a:gd name="T5" fmla="*/ 107 h 107"/>
                          <a:gd name="T6" fmla="*/ 0 w 47"/>
                          <a:gd name="T7" fmla="*/ 100 h 107"/>
                          <a:gd name="T8" fmla="*/ 0 w 47"/>
                          <a:gd name="T9" fmla="*/ 0 h 10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7"/>
                          <a:gd name="T16" fmla="*/ 0 h 107"/>
                          <a:gd name="T17" fmla="*/ 47 w 47"/>
                          <a:gd name="T18" fmla="*/ 107 h 10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7" h="107">
                            <a:moveTo>
                              <a:pt x="0" y="0"/>
                            </a:moveTo>
                            <a:lnTo>
                              <a:pt x="47" y="4"/>
                            </a:lnTo>
                            <a:lnTo>
                              <a:pt x="47" y="107"/>
                            </a:lnTo>
                            <a:lnTo>
                              <a:pt x="0" y="10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44" name="Freeform 10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71" y="1254"/>
                        <a:ext cx="50" cy="110"/>
                      </a:xfrm>
                      <a:custGeom>
                        <a:avLst/>
                        <a:gdLst>
                          <a:gd name="T0" fmla="*/ 0 w 50"/>
                          <a:gd name="T1" fmla="*/ 0 h 110"/>
                          <a:gd name="T2" fmla="*/ 50 w 50"/>
                          <a:gd name="T3" fmla="*/ 5 h 110"/>
                          <a:gd name="T4" fmla="*/ 48 w 50"/>
                          <a:gd name="T5" fmla="*/ 110 h 110"/>
                          <a:gd name="T6" fmla="*/ 0 w 50"/>
                          <a:gd name="T7" fmla="*/ 103 h 110"/>
                          <a:gd name="T8" fmla="*/ 0 w 50"/>
                          <a:gd name="T9" fmla="*/ 0 h 11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50"/>
                          <a:gd name="T16" fmla="*/ 0 h 110"/>
                          <a:gd name="T17" fmla="*/ 50 w 50"/>
                          <a:gd name="T18" fmla="*/ 110 h 11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50" h="110">
                            <a:moveTo>
                              <a:pt x="0" y="0"/>
                            </a:moveTo>
                            <a:lnTo>
                              <a:pt x="50" y="5"/>
                            </a:lnTo>
                            <a:lnTo>
                              <a:pt x="48" y="110"/>
                            </a:lnTo>
                            <a:lnTo>
                              <a:pt x="0" y="10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45" name="Freeform 10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35" y="1260"/>
                        <a:ext cx="47" cy="113"/>
                      </a:xfrm>
                      <a:custGeom>
                        <a:avLst/>
                        <a:gdLst>
                          <a:gd name="T0" fmla="*/ 0 w 47"/>
                          <a:gd name="T1" fmla="*/ 0 h 113"/>
                          <a:gd name="T2" fmla="*/ 47 w 47"/>
                          <a:gd name="T3" fmla="*/ 5 h 113"/>
                          <a:gd name="T4" fmla="*/ 47 w 47"/>
                          <a:gd name="T5" fmla="*/ 113 h 113"/>
                          <a:gd name="T6" fmla="*/ 0 w 47"/>
                          <a:gd name="T7" fmla="*/ 107 h 113"/>
                          <a:gd name="T8" fmla="*/ 0 w 47"/>
                          <a:gd name="T9" fmla="*/ 0 h 11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7"/>
                          <a:gd name="T16" fmla="*/ 0 h 113"/>
                          <a:gd name="T17" fmla="*/ 47 w 47"/>
                          <a:gd name="T18" fmla="*/ 113 h 11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7" h="113">
                            <a:moveTo>
                              <a:pt x="0" y="0"/>
                            </a:moveTo>
                            <a:lnTo>
                              <a:pt x="47" y="5"/>
                            </a:lnTo>
                            <a:lnTo>
                              <a:pt x="47" y="113"/>
                            </a:lnTo>
                            <a:lnTo>
                              <a:pt x="0" y="10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326" name="Group 10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46" y="1366"/>
                      <a:ext cx="235" cy="137"/>
                      <a:chOff x="1346" y="1366"/>
                      <a:chExt cx="235" cy="137"/>
                    </a:xfrm>
                  </p:grpSpPr>
                  <p:sp>
                    <p:nvSpPr>
                      <p:cNvPr id="10338" name="Freeform 10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346" y="1366"/>
                        <a:ext cx="48" cy="109"/>
                      </a:xfrm>
                      <a:custGeom>
                        <a:avLst/>
                        <a:gdLst>
                          <a:gd name="T0" fmla="*/ 0 w 48"/>
                          <a:gd name="T1" fmla="*/ 0 h 109"/>
                          <a:gd name="T2" fmla="*/ 48 w 48"/>
                          <a:gd name="T3" fmla="*/ 7 h 109"/>
                          <a:gd name="T4" fmla="*/ 48 w 48"/>
                          <a:gd name="T5" fmla="*/ 109 h 109"/>
                          <a:gd name="T6" fmla="*/ 1 w 48"/>
                          <a:gd name="T7" fmla="*/ 102 h 109"/>
                          <a:gd name="T8" fmla="*/ 0 w 48"/>
                          <a:gd name="T9" fmla="*/ 0 h 10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8"/>
                          <a:gd name="T16" fmla="*/ 0 h 109"/>
                          <a:gd name="T17" fmla="*/ 48 w 48"/>
                          <a:gd name="T18" fmla="*/ 109 h 10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8" h="109">
                            <a:moveTo>
                              <a:pt x="0" y="0"/>
                            </a:moveTo>
                            <a:lnTo>
                              <a:pt x="48" y="7"/>
                            </a:lnTo>
                            <a:lnTo>
                              <a:pt x="48" y="109"/>
                            </a:lnTo>
                            <a:lnTo>
                              <a:pt x="1" y="102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39" name="Freeform 10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08" y="1375"/>
                        <a:ext cx="48" cy="110"/>
                      </a:xfrm>
                      <a:custGeom>
                        <a:avLst/>
                        <a:gdLst>
                          <a:gd name="T0" fmla="*/ 1 w 48"/>
                          <a:gd name="T1" fmla="*/ 0 h 110"/>
                          <a:gd name="T2" fmla="*/ 48 w 48"/>
                          <a:gd name="T3" fmla="*/ 9 h 110"/>
                          <a:gd name="T4" fmla="*/ 47 w 48"/>
                          <a:gd name="T5" fmla="*/ 110 h 110"/>
                          <a:gd name="T6" fmla="*/ 0 w 48"/>
                          <a:gd name="T7" fmla="*/ 102 h 110"/>
                          <a:gd name="T8" fmla="*/ 1 w 48"/>
                          <a:gd name="T9" fmla="*/ 0 h 11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8"/>
                          <a:gd name="T16" fmla="*/ 0 h 110"/>
                          <a:gd name="T17" fmla="*/ 48 w 48"/>
                          <a:gd name="T18" fmla="*/ 110 h 11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8" h="110">
                            <a:moveTo>
                              <a:pt x="1" y="0"/>
                            </a:moveTo>
                            <a:lnTo>
                              <a:pt x="48" y="9"/>
                            </a:lnTo>
                            <a:lnTo>
                              <a:pt x="47" y="110"/>
                            </a:lnTo>
                            <a:lnTo>
                              <a:pt x="0" y="102"/>
                            </a:lnTo>
                            <a:lnTo>
                              <a:pt x="1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40" name="Freeform 10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70" y="1385"/>
                        <a:ext cx="50" cy="108"/>
                      </a:xfrm>
                      <a:custGeom>
                        <a:avLst/>
                        <a:gdLst>
                          <a:gd name="T0" fmla="*/ 0 w 50"/>
                          <a:gd name="T1" fmla="*/ 0 h 108"/>
                          <a:gd name="T2" fmla="*/ 50 w 50"/>
                          <a:gd name="T3" fmla="*/ 6 h 108"/>
                          <a:gd name="T4" fmla="*/ 48 w 50"/>
                          <a:gd name="T5" fmla="*/ 108 h 108"/>
                          <a:gd name="T6" fmla="*/ 0 w 50"/>
                          <a:gd name="T7" fmla="*/ 102 h 108"/>
                          <a:gd name="T8" fmla="*/ 0 w 50"/>
                          <a:gd name="T9" fmla="*/ 0 h 10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50"/>
                          <a:gd name="T16" fmla="*/ 0 h 108"/>
                          <a:gd name="T17" fmla="*/ 50 w 50"/>
                          <a:gd name="T18" fmla="*/ 108 h 10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50" h="108">
                            <a:moveTo>
                              <a:pt x="0" y="0"/>
                            </a:moveTo>
                            <a:lnTo>
                              <a:pt x="50" y="6"/>
                            </a:lnTo>
                            <a:lnTo>
                              <a:pt x="48" y="108"/>
                            </a:lnTo>
                            <a:lnTo>
                              <a:pt x="0" y="102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41" name="Freeform 10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34" y="1394"/>
                        <a:ext cx="47" cy="109"/>
                      </a:xfrm>
                      <a:custGeom>
                        <a:avLst/>
                        <a:gdLst>
                          <a:gd name="T0" fmla="*/ 0 w 47"/>
                          <a:gd name="T1" fmla="*/ 0 h 109"/>
                          <a:gd name="T2" fmla="*/ 47 w 47"/>
                          <a:gd name="T3" fmla="*/ 8 h 109"/>
                          <a:gd name="T4" fmla="*/ 47 w 47"/>
                          <a:gd name="T5" fmla="*/ 109 h 109"/>
                          <a:gd name="T6" fmla="*/ 0 w 47"/>
                          <a:gd name="T7" fmla="*/ 102 h 109"/>
                          <a:gd name="T8" fmla="*/ 0 w 47"/>
                          <a:gd name="T9" fmla="*/ 0 h 10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7"/>
                          <a:gd name="T16" fmla="*/ 0 h 109"/>
                          <a:gd name="T17" fmla="*/ 47 w 47"/>
                          <a:gd name="T18" fmla="*/ 109 h 10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7" h="109">
                            <a:moveTo>
                              <a:pt x="0" y="0"/>
                            </a:moveTo>
                            <a:lnTo>
                              <a:pt x="47" y="8"/>
                            </a:lnTo>
                            <a:lnTo>
                              <a:pt x="47" y="109"/>
                            </a:lnTo>
                            <a:lnTo>
                              <a:pt x="0" y="102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327" name="Group 10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275" y="1673"/>
                      <a:ext cx="294" cy="153"/>
                      <a:chOff x="1275" y="1673"/>
                      <a:chExt cx="294" cy="153"/>
                    </a:xfrm>
                  </p:grpSpPr>
                  <p:grpSp>
                    <p:nvGrpSpPr>
                      <p:cNvPr id="10328" name="Group 10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275" y="1673"/>
                        <a:ext cx="294" cy="98"/>
                        <a:chOff x="1275" y="1673"/>
                        <a:chExt cx="294" cy="98"/>
                      </a:xfrm>
                    </p:grpSpPr>
                    <p:sp>
                      <p:nvSpPr>
                        <p:cNvPr id="10334" name="Freeform 10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349" y="1688"/>
                          <a:ext cx="64" cy="50"/>
                        </a:xfrm>
                        <a:custGeom>
                          <a:avLst/>
                          <a:gdLst>
                            <a:gd name="T0" fmla="*/ 1 w 64"/>
                            <a:gd name="T1" fmla="*/ 0 h 50"/>
                            <a:gd name="T2" fmla="*/ 64 w 64"/>
                            <a:gd name="T3" fmla="*/ 12 h 50"/>
                            <a:gd name="T4" fmla="*/ 64 w 64"/>
                            <a:gd name="T5" fmla="*/ 50 h 50"/>
                            <a:gd name="T6" fmla="*/ 0 w 64"/>
                            <a:gd name="T7" fmla="*/ 37 h 50"/>
                            <a:gd name="T8" fmla="*/ 1 w 64"/>
                            <a:gd name="T9" fmla="*/ 0 h 50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4"/>
                            <a:gd name="T16" fmla="*/ 0 h 50"/>
                            <a:gd name="T17" fmla="*/ 64 w 64"/>
                            <a:gd name="T18" fmla="*/ 50 h 50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4" h="50">
                              <a:moveTo>
                                <a:pt x="1" y="0"/>
                              </a:moveTo>
                              <a:lnTo>
                                <a:pt x="64" y="12"/>
                              </a:lnTo>
                              <a:lnTo>
                                <a:pt x="64" y="50"/>
                              </a:lnTo>
                              <a:lnTo>
                                <a:pt x="0" y="37"/>
                              </a:lnTo>
                              <a:lnTo>
                                <a:pt x="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0335" name="Freeform 11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428" y="1702"/>
                          <a:ext cx="63" cy="53"/>
                        </a:xfrm>
                        <a:custGeom>
                          <a:avLst/>
                          <a:gdLst>
                            <a:gd name="T0" fmla="*/ 0 w 63"/>
                            <a:gd name="T1" fmla="*/ 0 h 53"/>
                            <a:gd name="T2" fmla="*/ 63 w 63"/>
                            <a:gd name="T3" fmla="*/ 13 h 53"/>
                            <a:gd name="T4" fmla="*/ 63 w 63"/>
                            <a:gd name="T5" fmla="*/ 53 h 53"/>
                            <a:gd name="T6" fmla="*/ 0 w 63"/>
                            <a:gd name="T7" fmla="*/ 40 h 53"/>
                            <a:gd name="T8" fmla="*/ 0 w 63"/>
                            <a:gd name="T9" fmla="*/ 0 h 53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3"/>
                            <a:gd name="T17" fmla="*/ 63 w 63"/>
                            <a:gd name="T18" fmla="*/ 53 h 53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3">
                              <a:moveTo>
                                <a:pt x="0" y="0"/>
                              </a:moveTo>
                              <a:lnTo>
                                <a:pt x="63" y="13"/>
                              </a:lnTo>
                              <a:lnTo>
                                <a:pt x="63" y="53"/>
                              </a:lnTo>
                              <a:lnTo>
                                <a:pt x="0" y="4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0336" name="Freeform 11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506" y="1718"/>
                          <a:ext cx="63" cy="53"/>
                        </a:xfrm>
                        <a:custGeom>
                          <a:avLst/>
                          <a:gdLst>
                            <a:gd name="T0" fmla="*/ 0 w 63"/>
                            <a:gd name="T1" fmla="*/ 0 h 53"/>
                            <a:gd name="T2" fmla="*/ 63 w 63"/>
                            <a:gd name="T3" fmla="*/ 13 h 53"/>
                            <a:gd name="T4" fmla="*/ 63 w 63"/>
                            <a:gd name="T5" fmla="*/ 53 h 53"/>
                            <a:gd name="T6" fmla="*/ 0 w 63"/>
                            <a:gd name="T7" fmla="*/ 40 h 53"/>
                            <a:gd name="T8" fmla="*/ 0 w 63"/>
                            <a:gd name="T9" fmla="*/ 0 h 53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3"/>
                            <a:gd name="T17" fmla="*/ 63 w 63"/>
                            <a:gd name="T18" fmla="*/ 53 h 53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3">
                              <a:moveTo>
                                <a:pt x="0" y="0"/>
                              </a:moveTo>
                              <a:lnTo>
                                <a:pt x="63" y="13"/>
                              </a:lnTo>
                              <a:lnTo>
                                <a:pt x="63" y="53"/>
                              </a:lnTo>
                              <a:lnTo>
                                <a:pt x="0" y="4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0337" name="Freeform 11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275" y="1673"/>
                          <a:ext cx="63" cy="50"/>
                        </a:xfrm>
                        <a:custGeom>
                          <a:avLst/>
                          <a:gdLst>
                            <a:gd name="T0" fmla="*/ 0 w 63"/>
                            <a:gd name="T1" fmla="*/ 0 h 50"/>
                            <a:gd name="T2" fmla="*/ 63 w 63"/>
                            <a:gd name="T3" fmla="*/ 12 h 50"/>
                            <a:gd name="T4" fmla="*/ 63 w 63"/>
                            <a:gd name="T5" fmla="*/ 50 h 50"/>
                            <a:gd name="T6" fmla="*/ 0 w 63"/>
                            <a:gd name="T7" fmla="*/ 37 h 50"/>
                            <a:gd name="T8" fmla="*/ 0 w 63"/>
                            <a:gd name="T9" fmla="*/ 0 h 50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0"/>
                            <a:gd name="T17" fmla="*/ 63 w 63"/>
                            <a:gd name="T18" fmla="*/ 50 h 50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0">
                              <a:moveTo>
                                <a:pt x="0" y="0"/>
                              </a:moveTo>
                              <a:lnTo>
                                <a:pt x="63" y="12"/>
                              </a:lnTo>
                              <a:lnTo>
                                <a:pt x="63" y="50"/>
                              </a:lnTo>
                              <a:lnTo>
                                <a:pt x="0" y="37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</p:grpSp>
                  <p:grpSp>
                    <p:nvGrpSpPr>
                      <p:cNvPr id="10329" name="Group 11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275" y="1728"/>
                        <a:ext cx="294" cy="98"/>
                        <a:chOff x="1275" y="1728"/>
                        <a:chExt cx="294" cy="98"/>
                      </a:xfrm>
                    </p:grpSpPr>
                    <p:sp>
                      <p:nvSpPr>
                        <p:cNvPr id="10330" name="Freeform 11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349" y="1743"/>
                          <a:ext cx="64" cy="51"/>
                        </a:xfrm>
                        <a:custGeom>
                          <a:avLst/>
                          <a:gdLst>
                            <a:gd name="T0" fmla="*/ 2 w 64"/>
                            <a:gd name="T1" fmla="*/ 0 h 51"/>
                            <a:gd name="T2" fmla="*/ 64 w 64"/>
                            <a:gd name="T3" fmla="*/ 12 h 51"/>
                            <a:gd name="T4" fmla="*/ 64 w 64"/>
                            <a:gd name="T5" fmla="*/ 51 h 51"/>
                            <a:gd name="T6" fmla="*/ 0 w 64"/>
                            <a:gd name="T7" fmla="*/ 39 h 51"/>
                            <a:gd name="T8" fmla="*/ 2 w 64"/>
                            <a:gd name="T9" fmla="*/ 0 h 51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4"/>
                            <a:gd name="T16" fmla="*/ 0 h 51"/>
                            <a:gd name="T17" fmla="*/ 64 w 64"/>
                            <a:gd name="T18" fmla="*/ 51 h 51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4" h="51">
                              <a:moveTo>
                                <a:pt x="2" y="0"/>
                              </a:moveTo>
                              <a:lnTo>
                                <a:pt x="64" y="12"/>
                              </a:lnTo>
                              <a:lnTo>
                                <a:pt x="64" y="51"/>
                              </a:lnTo>
                              <a:lnTo>
                                <a:pt x="0" y="39"/>
                              </a:lnTo>
                              <a:lnTo>
                                <a:pt x="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0331" name="Freeform 11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427" y="1758"/>
                          <a:ext cx="63" cy="51"/>
                        </a:xfrm>
                        <a:custGeom>
                          <a:avLst/>
                          <a:gdLst>
                            <a:gd name="T0" fmla="*/ 0 w 63"/>
                            <a:gd name="T1" fmla="*/ 0 h 51"/>
                            <a:gd name="T2" fmla="*/ 63 w 63"/>
                            <a:gd name="T3" fmla="*/ 13 h 51"/>
                            <a:gd name="T4" fmla="*/ 63 w 63"/>
                            <a:gd name="T5" fmla="*/ 51 h 51"/>
                            <a:gd name="T6" fmla="*/ 0 w 63"/>
                            <a:gd name="T7" fmla="*/ 40 h 51"/>
                            <a:gd name="T8" fmla="*/ 0 w 63"/>
                            <a:gd name="T9" fmla="*/ 0 h 51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1"/>
                            <a:gd name="T17" fmla="*/ 63 w 63"/>
                            <a:gd name="T18" fmla="*/ 51 h 51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1">
                              <a:moveTo>
                                <a:pt x="0" y="0"/>
                              </a:moveTo>
                              <a:lnTo>
                                <a:pt x="63" y="13"/>
                              </a:lnTo>
                              <a:lnTo>
                                <a:pt x="63" y="51"/>
                              </a:lnTo>
                              <a:lnTo>
                                <a:pt x="0" y="4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0332" name="Freeform 11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506" y="1775"/>
                          <a:ext cx="63" cy="51"/>
                        </a:xfrm>
                        <a:custGeom>
                          <a:avLst/>
                          <a:gdLst>
                            <a:gd name="T0" fmla="*/ 0 w 63"/>
                            <a:gd name="T1" fmla="*/ 0 h 51"/>
                            <a:gd name="T2" fmla="*/ 63 w 63"/>
                            <a:gd name="T3" fmla="*/ 14 h 51"/>
                            <a:gd name="T4" fmla="*/ 63 w 63"/>
                            <a:gd name="T5" fmla="*/ 51 h 51"/>
                            <a:gd name="T6" fmla="*/ 0 w 63"/>
                            <a:gd name="T7" fmla="*/ 37 h 51"/>
                            <a:gd name="T8" fmla="*/ 0 w 63"/>
                            <a:gd name="T9" fmla="*/ 0 h 51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1"/>
                            <a:gd name="T17" fmla="*/ 63 w 63"/>
                            <a:gd name="T18" fmla="*/ 51 h 51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1">
                              <a:moveTo>
                                <a:pt x="0" y="0"/>
                              </a:moveTo>
                              <a:lnTo>
                                <a:pt x="63" y="14"/>
                              </a:lnTo>
                              <a:lnTo>
                                <a:pt x="63" y="51"/>
                              </a:lnTo>
                              <a:lnTo>
                                <a:pt x="0" y="37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0333" name="Freeform 11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275" y="1728"/>
                          <a:ext cx="63" cy="51"/>
                        </a:xfrm>
                        <a:custGeom>
                          <a:avLst/>
                          <a:gdLst>
                            <a:gd name="T0" fmla="*/ 0 w 63"/>
                            <a:gd name="T1" fmla="*/ 0 h 51"/>
                            <a:gd name="T2" fmla="*/ 63 w 63"/>
                            <a:gd name="T3" fmla="*/ 12 h 51"/>
                            <a:gd name="T4" fmla="*/ 63 w 63"/>
                            <a:gd name="T5" fmla="*/ 51 h 51"/>
                            <a:gd name="T6" fmla="*/ 0 w 63"/>
                            <a:gd name="T7" fmla="*/ 40 h 51"/>
                            <a:gd name="T8" fmla="*/ 0 w 63"/>
                            <a:gd name="T9" fmla="*/ 0 h 51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1"/>
                            <a:gd name="T17" fmla="*/ 63 w 63"/>
                            <a:gd name="T18" fmla="*/ 51 h 51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1">
                              <a:moveTo>
                                <a:pt x="0" y="0"/>
                              </a:moveTo>
                              <a:lnTo>
                                <a:pt x="63" y="12"/>
                              </a:lnTo>
                              <a:lnTo>
                                <a:pt x="63" y="51"/>
                              </a:lnTo>
                              <a:lnTo>
                                <a:pt x="0" y="4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</p:grpSp>
                </p:grpSp>
              </p:grpSp>
            </p:grpSp>
            <p:grpSp>
              <p:nvGrpSpPr>
                <p:cNvPr id="10275" name="Group 118"/>
                <p:cNvGrpSpPr>
                  <a:grpSpLocks/>
                </p:cNvGrpSpPr>
                <p:nvPr/>
              </p:nvGrpSpPr>
              <p:grpSpPr bwMode="auto">
                <a:xfrm>
                  <a:off x="1673" y="1553"/>
                  <a:ext cx="488" cy="1246"/>
                  <a:chOff x="1673" y="1553"/>
                  <a:chExt cx="488" cy="1246"/>
                </a:xfrm>
              </p:grpSpPr>
              <p:grpSp>
                <p:nvGrpSpPr>
                  <p:cNvPr id="10298" name="Group 119"/>
                  <p:cNvGrpSpPr>
                    <a:grpSpLocks/>
                  </p:cNvGrpSpPr>
                  <p:nvPr/>
                </p:nvGrpSpPr>
                <p:grpSpPr bwMode="auto">
                  <a:xfrm>
                    <a:off x="1673" y="1553"/>
                    <a:ext cx="488" cy="1246"/>
                    <a:chOff x="1673" y="1553"/>
                    <a:chExt cx="488" cy="1246"/>
                  </a:xfrm>
                </p:grpSpPr>
                <p:sp>
                  <p:nvSpPr>
                    <p:cNvPr id="10312" name="Freeform 120"/>
                    <p:cNvSpPr>
                      <a:spLocks/>
                    </p:cNvSpPr>
                    <p:nvPr/>
                  </p:nvSpPr>
                  <p:spPr bwMode="auto">
                    <a:xfrm>
                      <a:off x="1764" y="1594"/>
                      <a:ext cx="286" cy="108"/>
                    </a:xfrm>
                    <a:custGeom>
                      <a:avLst/>
                      <a:gdLst>
                        <a:gd name="T0" fmla="*/ 0 w 286"/>
                        <a:gd name="T1" fmla="*/ 85 h 108"/>
                        <a:gd name="T2" fmla="*/ 176 w 286"/>
                        <a:gd name="T3" fmla="*/ 108 h 108"/>
                        <a:gd name="T4" fmla="*/ 286 w 286"/>
                        <a:gd name="T5" fmla="*/ 16 h 108"/>
                        <a:gd name="T6" fmla="*/ 120 w 286"/>
                        <a:gd name="T7" fmla="*/ 0 h 108"/>
                        <a:gd name="T8" fmla="*/ 0 w 286"/>
                        <a:gd name="T9" fmla="*/ 85 h 10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86"/>
                        <a:gd name="T16" fmla="*/ 0 h 108"/>
                        <a:gd name="T17" fmla="*/ 286 w 286"/>
                        <a:gd name="T18" fmla="*/ 108 h 10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86" h="108">
                          <a:moveTo>
                            <a:pt x="0" y="85"/>
                          </a:moveTo>
                          <a:lnTo>
                            <a:pt x="176" y="108"/>
                          </a:lnTo>
                          <a:lnTo>
                            <a:pt x="286" y="16"/>
                          </a:lnTo>
                          <a:lnTo>
                            <a:pt x="120" y="0"/>
                          </a:lnTo>
                          <a:lnTo>
                            <a:pt x="0" y="85"/>
                          </a:lnTo>
                          <a:close/>
                        </a:path>
                      </a:pathLst>
                    </a:custGeom>
                    <a:solidFill>
                      <a:srgbClr val="00D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0313" name="Group 12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10" y="1553"/>
                      <a:ext cx="200" cy="130"/>
                      <a:chOff x="1810" y="1553"/>
                      <a:chExt cx="200" cy="130"/>
                    </a:xfrm>
                  </p:grpSpPr>
                  <p:sp>
                    <p:nvSpPr>
                      <p:cNvPr id="10320" name="Freeform 12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10" y="1604"/>
                        <a:ext cx="121" cy="79"/>
                      </a:xfrm>
                      <a:custGeom>
                        <a:avLst/>
                        <a:gdLst>
                          <a:gd name="T0" fmla="*/ 1 w 121"/>
                          <a:gd name="T1" fmla="*/ 0 h 79"/>
                          <a:gd name="T2" fmla="*/ 121 w 121"/>
                          <a:gd name="T3" fmla="*/ 13 h 79"/>
                          <a:gd name="T4" fmla="*/ 121 w 121"/>
                          <a:gd name="T5" fmla="*/ 79 h 79"/>
                          <a:gd name="T6" fmla="*/ 0 w 121"/>
                          <a:gd name="T7" fmla="*/ 64 h 79"/>
                          <a:gd name="T8" fmla="*/ 1 w 121"/>
                          <a:gd name="T9" fmla="*/ 0 h 7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21"/>
                          <a:gd name="T16" fmla="*/ 0 h 79"/>
                          <a:gd name="T17" fmla="*/ 121 w 121"/>
                          <a:gd name="T18" fmla="*/ 79 h 7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21" h="79">
                            <a:moveTo>
                              <a:pt x="1" y="0"/>
                            </a:moveTo>
                            <a:lnTo>
                              <a:pt x="121" y="13"/>
                            </a:lnTo>
                            <a:lnTo>
                              <a:pt x="121" y="79"/>
                            </a:lnTo>
                            <a:lnTo>
                              <a:pt x="0" y="64"/>
                            </a:lnTo>
                            <a:lnTo>
                              <a:pt x="1" y="0"/>
                            </a:lnTo>
                            <a:close/>
                          </a:path>
                        </a:pathLst>
                      </a:custGeom>
                      <a:solidFill>
                        <a:srgbClr val="00BFD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21" name="Freeform 12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31" y="1564"/>
                        <a:ext cx="79" cy="119"/>
                      </a:xfrm>
                      <a:custGeom>
                        <a:avLst/>
                        <a:gdLst>
                          <a:gd name="T0" fmla="*/ 0 w 79"/>
                          <a:gd name="T1" fmla="*/ 55 h 119"/>
                          <a:gd name="T2" fmla="*/ 0 w 79"/>
                          <a:gd name="T3" fmla="*/ 119 h 119"/>
                          <a:gd name="T4" fmla="*/ 79 w 79"/>
                          <a:gd name="T5" fmla="*/ 55 h 119"/>
                          <a:gd name="T6" fmla="*/ 79 w 79"/>
                          <a:gd name="T7" fmla="*/ 0 h 119"/>
                          <a:gd name="T8" fmla="*/ 0 w 79"/>
                          <a:gd name="T9" fmla="*/ 55 h 11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79"/>
                          <a:gd name="T16" fmla="*/ 0 h 119"/>
                          <a:gd name="T17" fmla="*/ 79 w 79"/>
                          <a:gd name="T18" fmla="*/ 119 h 11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79" h="119">
                            <a:moveTo>
                              <a:pt x="0" y="55"/>
                            </a:moveTo>
                            <a:lnTo>
                              <a:pt x="0" y="119"/>
                            </a:lnTo>
                            <a:lnTo>
                              <a:pt x="79" y="55"/>
                            </a:lnTo>
                            <a:lnTo>
                              <a:pt x="79" y="0"/>
                            </a:lnTo>
                            <a:lnTo>
                              <a:pt x="0" y="55"/>
                            </a:lnTo>
                            <a:close/>
                          </a:path>
                        </a:pathLst>
                      </a:custGeom>
                      <a:solidFill>
                        <a:srgbClr val="009FB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22" name="Freeform 12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11" y="1553"/>
                        <a:ext cx="199" cy="65"/>
                      </a:xfrm>
                      <a:custGeom>
                        <a:avLst/>
                        <a:gdLst>
                          <a:gd name="T0" fmla="*/ 0 w 199"/>
                          <a:gd name="T1" fmla="*/ 51 h 65"/>
                          <a:gd name="T2" fmla="*/ 120 w 199"/>
                          <a:gd name="T3" fmla="*/ 65 h 65"/>
                          <a:gd name="T4" fmla="*/ 199 w 199"/>
                          <a:gd name="T5" fmla="*/ 11 h 65"/>
                          <a:gd name="T6" fmla="*/ 81 w 199"/>
                          <a:gd name="T7" fmla="*/ 0 h 65"/>
                          <a:gd name="T8" fmla="*/ 0 w 199"/>
                          <a:gd name="T9" fmla="*/ 51 h 65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99"/>
                          <a:gd name="T16" fmla="*/ 0 h 65"/>
                          <a:gd name="T17" fmla="*/ 199 w 199"/>
                          <a:gd name="T18" fmla="*/ 65 h 65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99" h="65">
                            <a:moveTo>
                              <a:pt x="0" y="51"/>
                            </a:moveTo>
                            <a:lnTo>
                              <a:pt x="120" y="65"/>
                            </a:lnTo>
                            <a:lnTo>
                              <a:pt x="199" y="11"/>
                            </a:lnTo>
                            <a:lnTo>
                              <a:pt x="81" y="0"/>
                            </a:lnTo>
                            <a:lnTo>
                              <a:pt x="0" y="51"/>
                            </a:lnTo>
                            <a:close/>
                          </a:path>
                        </a:pathLst>
                      </a:custGeom>
                      <a:solidFill>
                        <a:srgbClr val="00DFF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10314" name="Freeform 125"/>
                    <p:cNvSpPr>
                      <a:spLocks/>
                    </p:cNvSpPr>
                    <p:nvPr/>
                  </p:nvSpPr>
                  <p:spPr bwMode="auto">
                    <a:xfrm>
                      <a:off x="1765" y="1679"/>
                      <a:ext cx="174" cy="430"/>
                    </a:xfrm>
                    <a:custGeom>
                      <a:avLst/>
                      <a:gdLst>
                        <a:gd name="T0" fmla="*/ 0 w 174"/>
                        <a:gd name="T1" fmla="*/ 0 h 430"/>
                        <a:gd name="T2" fmla="*/ 174 w 174"/>
                        <a:gd name="T3" fmla="*/ 22 h 430"/>
                        <a:gd name="T4" fmla="*/ 174 w 174"/>
                        <a:gd name="T5" fmla="*/ 430 h 430"/>
                        <a:gd name="T6" fmla="*/ 0 w 174"/>
                        <a:gd name="T7" fmla="*/ 387 h 430"/>
                        <a:gd name="T8" fmla="*/ 0 w 174"/>
                        <a:gd name="T9" fmla="*/ 0 h 4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74"/>
                        <a:gd name="T16" fmla="*/ 0 h 430"/>
                        <a:gd name="T17" fmla="*/ 174 w 174"/>
                        <a:gd name="T18" fmla="*/ 430 h 4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74" h="430">
                          <a:moveTo>
                            <a:pt x="0" y="0"/>
                          </a:moveTo>
                          <a:lnTo>
                            <a:pt x="174" y="22"/>
                          </a:lnTo>
                          <a:lnTo>
                            <a:pt x="174" y="430"/>
                          </a:lnTo>
                          <a:lnTo>
                            <a:pt x="0" y="387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BFD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5" name="Freeform 126"/>
                    <p:cNvSpPr>
                      <a:spLocks/>
                    </p:cNvSpPr>
                    <p:nvPr/>
                  </p:nvSpPr>
                  <p:spPr bwMode="auto">
                    <a:xfrm>
                      <a:off x="1939" y="1611"/>
                      <a:ext cx="110" cy="498"/>
                    </a:xfrm>
                    <a:custGeom>
                      <a:avLst/>
                      <a:gdLst>
                        <a:gd name="T0" fmla="*/ 0 w 110"/>
                        <a:gd name="T1" fmla="*/ 91 h 498"/>
                        <a:gd name="T2" fmla="*/ 110 w 110"/>
                        <a:gd name="T3" fmla="*/ 0 h 498"/>
                        <a:gd name="T4" fmla="*/ 110 w 110"/>
                        <a:gd name="T5" fmla="*/ 381 h 498"/>
                        <a:gd name="T6" fmla="*/ 0 w 110"/>
                        <a:gd name="T7" fmla="*/ 498 h 498"/>
                        <a:gd name="T8" fmla="*/ 0 w 110"/>
                        <a:gd name="T9" fmla="*/ 91 h 49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10"/>
                        <a:gd name="T16" fmla="*/ 0 h 498"/>
                        <a:gd name="T17" fmla="*/ 110 w 110"/>
                        <a:gd name="T18" fmla="*/ 498 h 49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10" h="498">
                          <a:moveTo>
                            <a:pt x="0" y="91"/>
                          </a:moveTo>
                          <a:lnTo>
                            <a:pt x="110" y="0"/>
                          </a:lnTo>
                          <a:lnTo>
                            <a:pt x="110" y="381"/>
                          </a:lnTo>
                          <a:lnTo>
                            <a:pt x="0" y="498"/>
                          </a:lnTo>
                          <a:lnTo>
                            <a:pt x="0" y="91"/>
                          </a:lnTo>
                          <a:close/>
                        </a:path>
                      </a:pathLst>
                    </a:custGeom>
                    <a:solidFill>
                      <a:srgbClr val="009FB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6" name="Freeform 127"/>
                    <p:cNvSpPr>
                      <a:spLocks/>
                    </p:cNvSpPr>
                    <p:nvPr/>
                  </p:nvSpPr>
                  <p:spPr bwMode="auto">
                    <a:xfrm>
                      <a:off x="1937" y="1992"/>
                      <a:ext cx="224" cy="355"/>
                    </a:xfrm>
                    <a:custGeom>
                      <a:avLst/>
                      <a:gdLst>
                        <a:gd name="T0" fmla="*/ 112 w 224"/>
                        <a:gd name="T1" fmla="*/ 0 h 355"/>
                        <a:gd name="T2" fmla="*/ 0 w 224"/>
                        <a:gd name="T3" fmla="*/ 116 h 355"/>
                        <a:gd name="T4" fmla="*/ 42 w 224"/>
                        <a:gd name="T5" fmla="*/ 355 h 355"/>
                        <a:gd name="T6" fmla="*/ 224 w 224"/>
                        <a:gd name="T7" fmla="*/ 131 h 355"/>
                        <a:gd name="T8" fmla="*/ 112 w 224"/>
                        <a:gd name="T9" fmla="*/ 0 h 35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24"/>
                        <a:gd name="T16" fmla="*/ 0 h 355"/>
                        <a:gd name="T17" fmla="*/ 224 w 224"/>
                        <a:gd name="T18" fmla="*/ 355 h 35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24" h="355">
                          <a:moveTo>
                            <a:pt x="112" y="0"/>
                          </a:moveTo>
                          <a:lnTo>
                            <a:pt x="0" y="116"/>
                          </a:lnTo>
                          <a:lnTo>
                            <a:pt x="42" y="355"/>
                          </a:lnTo>
                          <a:lnTo>
                            <a:pt x="224" y="131"/>
                          </a:lnTo>
                          <a:lnTo>
                            <a:pt x="112" y="0"/>
                          </a:lnTo>
                          <a:close/>
                        </a:path>
                      </a:pathLst>
                    </a:custGeom>
                    <a:solidFill>
                      <a:srgbClr val="0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7" name="Freeform 128"/>
                    <p:cNvSpPr>
                      <a:spLocks/>
                    </p:cNvSpPr>
                    <p:nvPr/>
                  </p:nvSpPr>
                  <p:spPr bwMode="auto">
                    <a:xfrm>
                      <a:off x="1673" y="2066"/>
                      <a:ext cx="306" cy="281"/>
                    </a:xfrm>
                    <a:custGeom>
                      <a:avLst/>
                      <a:gdLst>
                        <a:gd name="T0" fmla="*/ 89 w 306"/>
                        <a:gd name="T1" fmla="*/ 0 h 281"/>
                        <a:gd name="T2" fmla="*/ 265 w 306"/>
                        <a:gd name="T3" fmla="*/ 42 h 281"/>
                        <a:gd name="T4" fmla="*/ 306 w 306"/>
                        <a:gd name="T5" fmla="*/ 281 h 281"/>
                        <a:gd name="T6" fmla="*/ 0 w 306"/>
                        <a:gd name="T7" fmla="*/ 202 h 281"/>
                        <a:gd name="T8" fmla="*/ 89 w 306"/>
                        <a:gd name="T9" fmla="*/ 0 h 28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06"/>
                        <a:gd name="T16" fmla="*/ 0 h 281"/>
                        <a:gd name="T17" fmla="*/ 306 w 306"/>
                        <a:gd name="T18" fmla="*/ 281 h 28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06" h="281">
                          <a:moveTo>
                            <a:pt x="89" y="0"/>
                          </a:moveTo>
                          <a:lnTo>
                            <a:pt x="265" y="42"/>
                          </a:lnTo>
                          <a:lnTo>
                            <a:pt x="306" y="281"/>
                          </a:lnTo>
                          <a:lnTo>
                            <a:pt x="0" y="202"/>
                          </a:lnTo>
                          <a:lnTo>
                            <a:pt x="89" y="0"/>
                          </a:lnTo>
                          <a:close/>
                        </a:path>
                      </a:pathLst>
                    </a:custGeom>
                    <a:solidFill>
                      <a:srgbClr val="009FB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8" name="Freeform 129"/>
                    <p:cNvSpPr>
                      <a:spLocks/>
                    </p:cNvSpPr>
                    <p:nvPr/>
                  </p:nvSpPr>
                  <p:spPr bwMode="auto">
                    <a:xfrm>
                      <a:off x="1977" y="2123"/>
                      <a:ext cx="183" cy="676"/>
                    </a:xfrm>
                    <a:custGeom>
                      <a:avLst/>
                      <a:gdLst>
                        <a:gd name="T0" fmla="*/ 1 w 183"/>
                        <a:gd name="T1" fmla="*/ 224 h 676"/>
                        <a:gd name="T2" fmla="*/ 183 w 183"/>
                        <a:gd name="T3" fmla="*/ 0 h 676"/>
                        <a:gd name="T4" fmla="*/ 183 w 183"/>
                        <a:gd name="T5" fmla="*/ 366 h 676"/>
                        <a:gd name="T6" fmla="*/ 0 w 183"/>
                        <a:gd name="T7" fmla="*/ 676 h 676"/>
                        <a:gd name="T8" fmla="*/ 1 w 183"/>
                        <a:gd name="T9" fmla="*/ 224 h 67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83"/>
                        <a:gd name="T16" fmla="*/ 0 h 676"/>
                        <a:gd name="T17" fmla="*/ 183 w 183"/>
                        <a:gd name="T18" fmla="*/ 676 h 67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83" h="676">
                          <a:moveTo>
                            <a:pt x="1" y="224"/>
                          </a:moveTo>
                          <a:lnTo>
                            <a:pt x="183" y="0"/>
                          </a:lnTo>
                          <a:lnTo>
                            <a:pt x="183" y="366"/>
                          </a:lnTo>
                          <a:lnTo>
                            <a:pt x="0" y="676"/>
                          </a:lnTo>
                          <a:lnTo>
                            <a:pt x="1" y="224"/>
                          </a:lnTo>
                          <a:close/>
                        </a:path>
                      </a:pathLst>
                    </a:custGeom>
                    <a:solidFill>
                      <a:srgbClr val="009FB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319" name="Freeform 130"/>
                    <p:cNvSpPr>
                      <a:spLocks/>
                    </p:cNvSpPr>
                    <p:nvPr/>
                  </p:nvSpPr>
                  <p:spPr bwMode="auto">
                    <a:xfrm>
                      <a:off x="1673" y="2268"/>
                      <a:ext cx="305" cy="530"/>
                    </a:xfrm>
                    <a:custGeom>
                      <a:avLst/>
                      <a:gdLst>
                        <a:gd name="T0" fmla="*/ 0 w 305"/>
                        <a:gd name="T1" fmla="*/ 0 h 530"/>
                        <a:gd name="T2" fmla="*/ 305 w 305"/>
                        <a:gd name="T3" fmla="*/ 78 h 530"/>
                        <a:gd name="T4" fmla="*/ 305 w 305"/>
                        <a:gd name="T5" fmla="*/ 530 h 530"/>
                        <a:gd name="T6" fmla="*/ 0 w 305"/>
                        <a:gd name="T7" fmla="*/ 428 h 530"/>
                        <a:gd name="T8" fmla="*/ 0 w 305"/>
                        <a:gd name="T9" fmla="*/ 0 h 5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05"/>
                        <a:gd name="T16" fmla="*/ 0 h 530"/>
                        <a:gd name="T17" fmla="*/ 305 w 305"/>
                        <a:gd name="T18" fmla="*/ 530 h 5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05" h="530">
                          <a:moveTo>
                            <a:pt x="0" y="0"/>
                          </a:moveTo>
                          <a:lnTo>
                            <a:pt x="305" y="78"/>
                          </a:lnTo>
                          <a:lnTo>
                            <a:pt x="305" y="530"/>
                          </a:lnTo>
                          <a:lnTo>
                            <a:pt x="0" y="428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BFD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299" name="Group 131"/>
                  <p:cNvGrpSpPr>
                    <a:grpSpLocks/>
                  </p:cNvGrpSpPr>
                  <p:nvPr/>
                </p:nvGrpSpPr>
                <p:grpSpPr bwMode="auto">
                  <a:xfrm>
                    <a:off x="1783" y="1699"/>
                    <a:ext cx="131" cy="278"/>
                    <a:chOff x="1783" y="1699"/>
                    <a:chExt cx="131" cy="278"/>
                  </a:xfrm>
                </p:grpSpPr>
                <p:grpSp>
                  <p:nvGrpSpPr>
                    <p:cNvPr id="10300" name="Group 1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83" y="1699"/>
                      <a:ext cx="131" cy="92"/>
                      <a:chOff x="1783" y="1699"/>
                      <a:chExt cx="131" cy="92"/>
                    </a:xfrm>
                  </p:grpSpPr>
                  <p:sp>
                    <p:nvSpPr>
                      <p:cNvPr id="10309" name="Freeform 13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783" y="1699"/>
                        <a:ext cx="28" cy="75"/>
                      </a:xfrm>
                      <a:custGeom>
                        <a:avLst/>
                        <a:gdLst>
                          <a:gd name="T0" fmla="*/ 0 w 28"/>
                          <a:gd name="T1" fmla="*/ 0 h 75"/>
                          <a:gd name="T2" fmla="*/ 28 w 28"/>
                          <a:gd name="T3" fmla="*/ 3 h 75"/>
                          <a:gd name="T4" fmla="*/ 28 w 28"/>
                          <a:gd name="T5" fmla="*/ 75 h 75"/>
                          <a:gd name="T6" fmla="*/ 0 w 28"/>
                          <a:gd name="T7" fmla="*/ 70 h 75"/>
                          <a:gd name="T8" fmla="*/ 0 w 28"/>
                          <a:gd name="T9" fmla="*/ 0 h 75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5"/>
                          <a:gd name="T17" fmla="*/ 28 w 28"/>
                          <a:gd name="T18" fmla="*/ 75 h 75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5">
                            <a:moveTo>
                              <a:pt x="0" y="0"/>
                            </a:moveTo>
                            <a:lnTo>
                              <a:pt x="28" y="3"/>
                            </a:lnTo>
                            <a:lnTo>
                              <a:pt x="28" y="75"/>
                            </a:lnTo>
                            <a:lnTo>
                              <a:pt x="0" y="7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10" name="Freeform 13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33" y="1705"/>
                        <a:ext cx="28" cy="79"/>
                      </a:xfrm>
                      <a:custGeom>
                        <a:avLst/>
                        <a:gdLst>
                          <a:gd name="T0" fmla="*/ 0 w 28"/>
                          <a:gd name="T1" fmla="*/ 0 h 79"/>
                          <a:gd name="T2" fmla="*/ 28 w 28"/>
                          <a:gd name="T3" fmla="*/ 4 h 79"/>
                          <a:gd name="T4" fmla="*/ 28 w 28"/>
                          <a:gd name="T5" fmla="*/ 79 h 79"/>
                          <a:gd name="T6" fmla="*/ 0 w 28"/>
                          <a:gd name="T7" fmla="*/ 73 h 79"/>
                          <a:gd name="T8" fmla="*/ 0 w 28"/>
                          <a:gd name="T9" fmla="*/ 0 h 7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9"/>
                          <a:gd name="T17" fmla="*/ 28 w 28"/>
                          <a:gd name="T18" fmla="*/ 79 h 7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9">
                            <a:moveTo>
                              <a:pt x="0" y="0"/>
                            </a:moveTo>
                            <a:lnTo>
                              <a:pt x="28" y="4"/>
                            </a:lnTo>
                            <a:lnTo>
                              <a:pt x="28" y="79"/>
                            </a:lnTo>
                            <a:lnTo>
                              <a:pt x="0" y="7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11" name="Freeform 13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86" y="1714"/>
                        <a:ext cx="28" cy="77"/>
                      </a:xfrm>
                      <a:custGeom>
                        <a:avLst/>
                        <a:gdLst>
                          <a:gd name="T0" fmla="*/ 0 w 28"/>
                          <a:gd name="T1" fmla="*/ 0 h 77"/>
                          <a:gd name="T2" fmla="*/ 28 w 28"/>
                          <a:gd name="T3" fmla="*/ 4 h 77"/>
                          <a:gd name="T4" fmla="*/ 28 w 28"/>
                          <a:gd name="T5" fmla="*/ 77 h 77"/>
                          <a:gd name="T6" fmla="*/ 0 w 28"/>
                          <a:gd name="T7" fmla="*/ 73 h 77"/>
                          <a:gd name="T8" fmla="*/ 0 w 28"/>
                          <a:gd name="T9" fmla="*/ 0 h 7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7"/>
                          <a:gd name="T17" fmla="*/ 28 w 28"/>
                          <a:gd name="T18" fmla="*/ 77 h 7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7">
                            <a:moveTo>
                              <a:pt x="0" y="0"/>
                            </a:moveTo>
                            <a:lnTo>
                              <a:pt x="28" y="4"/>
                            </a:lnTo>
                            <a:lnTo>
                              <a:pt x="28" y="77"/>
                            </a:lnTo>
                            <a:lnTo>
                              <a:pt x="0" y="7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301" name="Group 13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83" y="1787"/>
                      <a:ext cx="131" cy="99"/>
                      <a:chOff x="1783" y="1787"/>
                      <a:chExt cx="131" cy="99"/>
                    </a:xfrm>
                  </p:grpSpPr>
                  <p:sp>
                    <p:nvSpPr>
                      <p:cNvPr id="10306" name="Freeform 13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783" y="1787"/>
                        <a:ext cx="28" cy="78"/>
                      </a:xfrm>
                      <a:custGeom>
                        <a:avLst/>
                        <a:gdLst>
                          <a:gd name="T0" fmla="*/ 0 w 28"/>
                          <a:gd name="T1" fmla="*/ 0 h 78"/>
                          <a:gd name="T2" fmla="*/ 28 w 28"/>
                          <a:gd name="T3" fmla="*/ 6 h 78"/>
                          <a:gd name="T4" fmla="*/ 28 w 28"/>
                          <a:gd name="T5" fmla="*/ 78 h 78"/>
                          <a:gd name="T6" fmla="*/ 0 w 28"/>
                          <a:gd name="T7" fmla="*/ 72 h 78"/>
                          <a:gd name="T8" fmla="*/ 0 w 28"/>
                          <a:gd name="T9" fmla="*/ 0 h 7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8"/>
                          <a:gd name="T17" fmla="*/ 28 w 28"/>
                          <a:gd name="T18" fmla="*/ 78 h 7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8">
                            <a:moveTo>
                              <a:pt x="0" y="0"/>
                            </a:moveTo>
                            <a:lnTo>
                              <a:pt x="28" y="6"/>
                            </a:lnTo>
                            <a:lnTo>
                              <a:pt x="28" y="78"/>
                            </a:lnTo>
                            <a:lnTo>
                              <a:pt x="0" y="72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07" name="Freeform 13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33" y="1798"/>
                        <a:ext cx="28" cy="78"/>
                      </a:xfrm>
                      <a:custGeom>
                        <a:avLst/>
                        <a:gdLst>
                          <a:gd name="T0" fmla="*/ 0 w 28"/>
                          <a:gd name="T1" fmla="*/ 0 h 78"/>
                          <a:gd name="T2" fmla="*/ 28 w 28"/>
                          <a:gd name="T3" fmla="*/ 6 h 78"/>
                          <a:gd name="T4" fmla="*/ 28 w 28"/>
                          <a:gd name="T5" fmla="*/ 78 h 78"/>
                          <a:gd name="T6" fmla="*/ 0 w 28"/>
                          <a:gd name="T7" fmla="*/ 73 h 78"/>
                          <a:gd name="T8" fmla="*/ 0 w 28"/>
                          <a:gd name="T9" fmla="*/ 0 h 7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8"/>
                          <a:gd name="T17" fmla="*/ 28 w 28"/>
                          <a:gd name="T18" fmla="*/ 78 h 7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8">
                            <a:moveTo>
                              <a:pt x="0" y="0"/>
                            </a:moveTo>
                            <a:lnTo>
                              <a:pt x="28" y="6"/>
                            </a:lnTo>
                            <a:lnTo>
                              <a:pt x="28" y="78"/>
                            </a:lnTo>
                            <a:lnTo>
                              <a:pt x="0" y="7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08" name="Freeform 13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86" y="1808"/>
                        <a:ext cx="28" cy="78"/>
                      </a:xfrm>
                      <a:custGeom>
                        <a:avLst/>
                        <a:gdLst>
                          <a:gd name="T0" fmla="*/ 0 w 28"/>
                          <a:gd name="T1" fmla="*/ 0 h 78"/>
                          <a:gd name="T2" fmla="*/ 28 w 28"/>
                          <a:gd name="T3" fmla="*/ 6 h 78"/>
                          <a:gd name="T4" fmla="*/ 28 w 28"/>
                          <a:gd name="T5" fmla="*/ 78 h 78"/>
                          <a:gd name="T6" fmla="*/ 0 w 28"/>
                          <a:gd name="T7" fmla="*/ 71 h 78"/>
                          <a:gd name="T8" fmla="*/ 0 w 28"/>
                          <a:gd name="T9" fmla="*/ 0 h 7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8"/>
                          <a:gd name="T17" fmla="*/ 28 w 28"/>
                          <a:gd name="T18" fmla="*/ 78 h 7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8">
                            <a:moveTo>
                              <a:pt x="0" y="0"/>
                            </a:moveTo>
                            <a:lnTo>
                              <a:pt x="28" y="6"/>
                            </a:lnTo>
                            <a:lnTo>
                              <a:pt x="28" y="78"/>
                            </a:lnTo>
                            <a:lnTo>
                              <a:pt x="0" y="7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302" name="Group 1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83" y="1877"/>
                      <a:ext cx="131" cy="100"/>
                      <a:chOff x="1783" y="1877"/>
                      <a:chExt cx="131" cy="100"/>
                    </a:xfrm>
                  </p:grpSpPr>
                  <p:sp>
                    <p:nvSpPr>
                      <p:cNvPr id="10303" name="Freeform 1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783" y="1877"/>
                        <a:ext cx="28" cy="79"/>
                      </a:xfrm>
                      <a:custGeom>
                        <a:avLst/>
                        <a:gdLst>
                          <a:gd name="T0" fmla="*/ 0 w 28"/>
                          <a:gd name="T1" fmla="*/ 0 h 79"/>
                          <a:gd name="T2" fmla="*/ 28 w 28"/>
                          <a:gd name="T3" fmla="*/ 7 h 79"/>
                          <a:gd name="T4" fmla="*/ 28 w 28"/>
                          <a:gd name="T5" fmla="*/ 79 h 79"/>
                          <a:gd name="T6" fmla="*/ 0 w 28"/>
                          <a:gd name="T7" fmla="*/ 73 h 79"/>
                          <a:gd name="T8" fmla="*/ 0 w 28"/>
                          <a:gd name="T9" fmla="*/ 0 h 7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9"/>
                          <a:gd name="T17" fmla="*/ 28 w 28"/>
                          <a:gd name="T18" fmla="*/ 79 h 7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9">
                            <a:moveTo>
                              <a:pt x="0" y="0"/>
                            </a:moveTo>
                            <a:lnTo>
                              <a:pt x="28" y="7"/>
                            </a:lnTo>
                            <a:lnTo>
                              <a:pt x="28" y="79"/>
                            </a:lnTo>
                            <a:lnTo>
                              <a:pt x="0" y="7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04" name="Freeform 14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33" y="1889"/>
                        <a:ext cx="28" cy="78"/>
                      </a:xfrm>
                      <a:custGeom>
                        <a:avLst/>
                        <a:gdLst>
                          <a:gd name="T0" fmla="*/ 0 w 28"/>
                          <a:gd name="T1" fmla="*/ 0 h 78"/>
                          <a:gd name="T2" fmla="*/ 28 w 28"/>
                          <a:gd name="T3" fmla="*/ 5 h 78"/>
                          <a:gd name="T4" fmla="*/ 28 w 28"/>
                          <a:gd name="T5" fmla="*/ 78 h 78"/>
                          <a:gd name="T6" fmla="*/ 0 w 28"/>
                          <a:gd name="T7" fmla="*/ 73 h 78"/>
                          <a:gd name="T8" fmla="*/ 0 w 28"/>
                          <a:gd name="T9" fmla="*/ 0 h 7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8"/>
                          <a:gd name="T17" fmla="*/ 28 w 28"/>
                          <a:gd name="T18" fmla="*/ 78 h 7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8">
                            <a:moveTo>
                              <a:pt x="0" y="0"/>
                            </a:moveTo>
                            <a:lnTo>
                              <a:pt x="28" y="5"/>
                            </a:lnTo>
                            <a:lnTo>
                              <a:pt x="28" y="78"/>
                            </a:lnTo>
                            <a:lnTo>
                              <a:pt x="0" y="7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305" name="Freeform 14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86" y="1899"/>
                        <a:ext cx="28" cy="78"/>
                      </a:xfrm>
                      <a:custGeom>
                        <a:avLst/>
                        <a:gdLst>
                          <a:gd name="T0" fmla="*/ 0 w 28"/>
                          <a:gd name="T1" fmla="*/ 0 h 78"/>
                          <a:gd name="T2" fmla="*/ 28 w 28"/>
                          <a:gd name="T3" fmla="*/ 6 h 78"/>
                          <a:gd name="T4" fmla="*/ 28 w 28"/>
                          <a:gd name="T5" fmla="*/ 78 h 78"/>
                          <a:gd name="T6" fmla="*/ 0 w 28"/>
                          <a:gd name="T7" fmla="*/ 71 h 78"/>
                          <a:gd name="T8" fmla="*/ 0 w 28"/>
                          <a:gd name="T9" fmla="*/ 0 h 7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8"/>
                          <a:gd name="T17" fmla="*/ 28 w 28"/>
                          <a:gd name="T18" fmla="*/ 78 h 7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8">
                            <a:moveTo>
                              <a:pt x="0" y="0"/>
                            </a:moveTo>
                            <a:lnTo>
                              <a:pt x="28" y="6"/>
                            </a:lnTo>
                            <a:lnTo>
                              <a:pt x="28" y="78"/>
                            </a:lnTo>
                            <a:lnTo>
                              <a:pt x="0" y="7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  <p:grpSp>
              <p:nvGrpSpPr>
                <p:cNvPr id="10276" name="Group 144"/>
                <p:cNvGrpSpPr>
                  <a:grpSpLocks/>
                </p:cNvGrpSpPr>
                <p:nvPr/>
              </p:nvGrpSpPr>
              <p:grpSpPr bwMode="auto">
                <a:xfrm>
                  <a:off x="1341" y="1831"/>
                  <a:ext cx="647" cy="1421"/>
                  <a:chOff x="1341" y="1831"/>
                  <a:chExt cx="647" cy="1421"/>
                </a:xfrm>
              </p:grpSpPr>
              <p:grpSp>
                <p:nvGrpSpPr>
                  <p:cNvPr id="10277" name="Group 145"/>
                  <p:cNvGrpSpPr>
                    <a:grpSpLocks/>
                  </p:cNvGrpSpPr>
                  <p:nvPr/>
                </p:nvGrpSpPr>
                <p:grpSpPr bwMode="auto">
                  <a:xfrm>
                    <a:off x="1341" y="1831"/>
                    <a:ext cx="647" cy="1421"/>
                    <a:chOff x="1341" y="1831"/>
                    <a:chExt cx="647" cy="1421"/>
                  </a:xfrm>
                </p:grpSpPr>
                <p:grpSp>
                  <p:nvGrpSpPr>
                    <p:cNvPr id="10287" name="Group 1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14" y="2903"/>
                      <a:ext cx="502" cy="349"/>
                      <a:chOff x="1414" y="2903"/>
                      <a:chExt cx="502" cy="349"/>
                    </a:xfrm>
                  </p:grpSpPr>
                  <p:sp>
                    <p:nvSpPr>
                      <p:cNvPr id="10296" name="Freeform 14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14" y="3035"/>
                        <a:ext cx="322" cy="217"/>
                      </a:xfrm>
                      <a:custGeom>
                        <a:avLst/>
                        <a:gdLst>
                          <a:gd name="T0" fmla="*/ 0 w 322"/>
                          <a:gd name="T1" fmla="*/ 0 h 217"/>
                          <a:gd name="T2" fmla="*/ 0 w 322"/>
                          <a:gd name="T3" fmla="*/ 65 h 217"/>
                          <a:gd name="T4" fmla="*/ 322 w 322"/>
                          <a:gd name="T5" fmla="*/ 217 h 217"/>
                          <a:gd name="T6" fmla="*/ 322 w 322"/>
                          <a:gd name="T7" fmla="*/ 149 h 217"/>
                          <a:gd name="T8" fmla="*/ 0 w 322"/>
                          <a:gd name="T9" fmla="*/ 0 h 21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22"/>
                          <a:gd name="T16" fmla="*/ 0 h 217"/>
                          <a:gd name="T17" fmla="*/ 322 w 322"/>
                          <a:gd name="T18" fmla="*/ 217 h 21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22" h="217">
                            <a:moveTo>
                              <a:pt x="0" y="0"/>
                            </a:moveTo>
                            <a:lnTo>
                              <a:pt x="0" y="65"/>
                            </a:lnTo>
                            <a:lnTo>
                              <a:pt x="322" y="217"/>
                            </a:lnTo>
                            <a:lnTo>
                              <a:pt x="322" y="149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1F9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297" name="Freeform 14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736" y="2903"/>
                        <a:ext cx="180" cy="349"/>
                      </a:xfrm>
                      <a:custGeom>
                        <a:avLst/>
                        <a:gdLst>
                          <a:gd name="T0" fmla="*/ 0 w 180"/>
                          <a:gd name="T1" fmla="*/ 281 h 349"/>
                          <a:gd name="T2" fmla="*/ 0 w 180"/>
                          <a:gd name="T3" fmla="*/ 349 h 349"/>
                          <a:gd name="T4" fmla="*/ 180 w 180"/>
                          <a:gd name="T5" fmla="*/ 55 h 349"/>
                          <a:gd name="T6" fmla="*/ 180 w 180"/>
                          <a:gd name="T7" fmla="*/ 0 h 349"/>
                          <a:gd name="T8" fmla="*/ 0 w 180"/>
                          <a:gd name="T9" fmla="*/ 281 h 34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80"/>
                          <a:gd name="T16" fmla="*/ 0 h 349"/>
                          <a:gd name="T17" fmla="*/ 180 w 180"/>
                          <a:gd name="T18" fmla="*/ 349 h 34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80" h="349">
                            <a:moveTo>
                              <a:pt x="0" y="281"/>
                            </a:moveTo>
                            <a:lnTo>
                              <a:pt x="0" y="349"/>
                            </a:lnTo>
                            <a:lnTo>
                              <a:pt x="180" y="55"/>
                            </a:lnTo>
                            <a:lnTo>
                              <a:pt x="180" y="0"/>
                            </a:lnTo>
                            <a:lnTo>
                              <a:pt x="0" y="281"/>
                            </a:lnTo>
                            <a:close/>
                          </a:path>
                        </a:pathLst>
                      </a:custGeom>
                      <a:solidFill>
                        <a:srgbClr val="001F5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10288" name="Freeform 149"/>
                    <p:cNvSpPr>
                      <a:spLocks/>
                    </p:cNvSpPr>
                    <p:nvPr/>
                  </p:nvSpPr>
                  <p:spPr bwMode="auto">
                    <a:xfrm>
                      <a:off x="1341" y="2668"/>
                      <a:ext cx="647" cy="539"/>
                    </a:xfrm>
                    <a:custGeom>
                      <a:avLst/>
                      <a:gdLst>
                        <a:gd name="T0" fmla="*/ 0 w 647"/>
                        <a:gd name="T1" fmla="*/ 339 h 539"/>
                        <a:gd name="T2" fmla="*/ 430 w 647"/>
                        <a:gd name="T3" fmla="*/ 539 h 539"/>
                        <a:gd name="T4" fmla="*/ 647 w 647"/>
                        <a:gd name="T5" fmla="*/ 183 h 539"/>
                        <a:gd name="T6" fmla="*/ 235 w 647"/>
                        <a:gd name="T7" fmla="*/ 0 h 539"/>
                        <a:gd name="T8" fmla="*/ 0 w 647"/>
                        <a:gd name="T9" fmla="*/ 339 h 53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47"/>
                        <a:gd name="T16" fmla="*/ 0 h 539"/>
                        <a:gd name="T17" fmla="*/ 647 w 647"/>
                        <a:gd name="T18" fmla="*/ 539 h 53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47" h="539">
                          <a:moveTo>
                            <a:pt x="0" y="339"/>
                          </a:moveTo>
                          <a:lnTo>
                            <a:pt x="430" y="539"/>
                          </a:lnTo>
                          <a:lnTo>
                            <a:pt x="647" y="183"/>
                          </a:lnTo>
                          <a:lnTo>
                            <a:pt x="235" y="0"/>
                          </a:lnTo>
                          <a:lnTo>
                            <a:pt x="0" y="339"/>
                          </a:lnTo>
                          <a:close/>
                        </a:path>
                      </a:pathLst>
                    </a:custGeom>
                    <a:solidFill>
                      <a:srgbClr val="5F7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89" name="Freeform 150"/>
                    <p:cNvSpPr>
                      <a:spLocks/>
                    </p:cNvSpPr>
                    <p:nvPr/>
                  </p:nvSpPr>
                  <p:spPr bwMode="auto">
                    <a:xfrm>
                      <a:off x="1399" y="2334"/>
                      <a:ext cx="510" cy="306"/>
                    </a:xfrm>
                    <a:custGeom>
                      <a:avLst/>
                      <a:gdLst>
                        <a:gd name="T0" fmla="*/ 336 w 510"/>
                        <a:gd name="T1" fmla="*/ 306 h 306"/>
                        <a:gd name="T2" fmla="*/ 510 w 510"/>
                        <a:gd name="T3" fmla="*/ 106 h 306"/>
                        <a:gd name="T4" fmla="*/ 192 w 510"/>
                        <a:gd name="T5" fmla="*/ 0 h 306"/>
                        <a:gd name="T6" fmla="*/ 0 w 510"/>
                        <a:gd name="T7" fmla="*/ 195 h 306"/>
                        <a:gd name="T8" fmla="*/ 336 w 510"/>
                        <a:gd name="T9" fmla="*/ 306 h 3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10"/>
                        <a:gd name="T16" fmla="*/ 0 h 306"/>
                        <a:gd name="T17" fmla="*/ 510 w 510"/>
                        <a:gd name="T18" fmla="*/ 306 h 3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10" h="306">
                          <a:moveTo>
                            <a:pt x="336" y="306"/>
                          </a:moveTo>
                          <a:lnTo>
                            <a:pt x="510" y="106"/>
                          </a:lnTo>
                          <a:lnTo>
                            <a:pt x="192" y="0"/>
                          </a:lnTo>
                          <a:lnTo>
                            <a:pt x="0" y="195"/>
                          </a:lnTo>
                          <a:lnTo>
                            <a:pt x="336" y="306"/>
                          </a:lnTo>
                          <a:close/>
                        </a:path>
                      </a:pathLst>
                    </a:custGeom>
                    <a:solidFill>
                      <a:srgbClr val="9FB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90" name="Freeform 151"/>
                    <p:cNvSpPr>
                      <a:spLocks/>
                    </p:cNvSpPr>
                    <p:nvPr/>
                  </p:nvSpPr>
                  <p:spPr bwMode="auto">
                    <a:xfrm>
                      <a:off x="1655" y="1833"/>
                      <a:ext cx="177" cy="359"/>
                    </a:xfrm>
                    <a:custGeom>
                      <a:avLst/>
                      <a:gdLst>
                        <a:gd name="T0" fmla="*/ 0 w 177"/>
                        <a:gd name="T1" fmla="*/ 0 h 359"/>
                        <a:gd name="T2" fmla="*/ 43 w 177"/>
                        <a:gd name="T3" fmla="*/ 359 h 359"/>
                        <a:gd name="T4" fmla="*/ 177 w 177"/>
                        <a:gd name="T5" fmla="*/ 240 h 359"/>
                        <a:gd name="T6" fmla="*/ 0 w 177"/>
                        <a:gd name="T7" fmla="*/ 0 h 359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177"/>
                        <a:gd name="T13" fmla="*/ 0 h 359"/>
                        <a:gd name="T14" fmla="*/ 177 w 177"/>
                        <a:gd name="T15" fmla="*/ 359 h 359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177" h="359">
                          <a:moveTo>
                            <a:pt x="0" y="0"/>
                          </a:moveTo>
                          <a:lnTo>
                            <a:pt x="43" y="359"/>
                          </a:lnTo>
                          <a:lnTo>
                            <a:pt x="177" y="24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5F7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91" name="Freeform 152"/>
                    <p:cNvSpPr>
                      <a:spLocks/>
                    </p:cNvSpPr>
                    <p:nvPr/>
                  </p:nvSpPr>
                  <p:spPr bwMode="auto">
                    <a:xfrm>
                      <a:off x="1502" y="1831"/>
                      <a:ext cx="196" cy="361"/>
                    </a:xfrm>
                    <a:custGeom>
                      <a:avLst/>
                      <a:gdLst>
                        <a:gd name="T0" fmla="*/ 154 w 196"/>
                        <a:gd name="T1" fmla="*/ 0 h 361"/>
                        <a:gd name="T2" fmla="*/ 196 w 196"/>
                        <a:gd name="T3" fmla="*/ 361 h 361"/>
                        <a:gd name="T4" fmla="*/ 0 w 196"/>
                        <a:gd name="T5" fmla="*/ 323 h 361"/>
                        <a:gd name="T6" fmla="*/ 154 w 196"/>
                        <a:gd name="T7" fmla="*/ 0 h 361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196"/>
                        <a:gd name="T13" fmla="*/ 0 h 361"/>
                        <a:gd name="T14" fmla="*/ 196 w 196"/>
                        <a:gd name="T15" fmla="*/ 361 h 361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196" h="361">
                          <a:moveTo>
                            <a:pt x="154" y="0"/>
                          </a:moveTo>
                          <a:lnTo>
                            <a:pt x="196" y="361"/>
                          </a:lnTo>
                          <a:lnTo>
                            <a:pt x="0" y="323"/>
                          </a:lnTo>
                          <a:lnTo>
                            <a:pt x="154" y="0"/>
                          </a:lnTo>
                          <a:close/>
                        </a:path>
                      </a:pathLst>
                    </a:custGeom>
                    <a:solidFill>
                      <a:srgbClr val="9FB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92" name="Freeform 153"/>
                    <p:cNvSpPr>
                      <a:spLocks/>
                    </p:cNvSpPr>
                    <p:nvPr/>
                  </p:nvSpPr>
                  <p:spPr bwMode="auto">
                    <a:xfrm>
                      <a:off x="1502" y="2154"/>
                      <a:ext cx="195" cy="436"/>
                    </a:xfrm>
                    <a:custGeom>
                      <a:avLst/>
                      <a:gdLst>
                        <a:gd name="T0" fmla="*/ 0 w 195"/>
                        <a:gd name="T1" fmla="*/ 0 h 436"/>
                        <a:gd name="T2" fmla="*/ 195 w 195"/>
                        <a:gd name="T3" fmla="*/ 37 h 436"/>
                        <a:gd name="T4" fmla="*/ 195 w 195"/>
                        <a:gd name="T5" fmla="*/ 436 h 436"/>
                        <a:gd name="T6" fmla="*/ 0 w 195"/>
                        <a:gd name="T7" fmla="*/ 371 h 436"/>
                        <a:gd name="T8" fmla="*/ 0 w 195"/>
                        <a:gd name="T9" fmla="*/ 0 h 43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36"/>
                        <a:gd name="T17" fmla="*/ 195 w 195"/>
                        <a:gd name="T18" fmla="*/ 436 h 4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36">
                          <a:moveTo>
                            <a:pt x="0" y="0"/>
                          </a:moveTo>
                          <a:lnTo>
                            <a:pt x="195" y="37"/>
                          </a:lnTo>
                          <a:lnTo>
                            <a:pt x="195" y="436"/>
                          </a:lnTo>
                          <a:lnTo>
                            <a:pt x="0" y="37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5F7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93" name="Freeform 154"/>
                    <p:cNvSpPr>
                      <a:spLocks/>
                    </p:cNvSpPr>
                    <p:nvPr/>
                  </p:nvSpPr>
                  <p:spPr bwMode="auto">
                    <a:xfrm>
                      <a:off x="1697" y="2072"/>
                      <a:ext cx="134" cy="519"/>
                    </a:xfrm>
                    <a:custGeom>
                      <a:avLst/>
                      <a:gdLst>
                        <a:gd name="T0" fmla="*/ 0 w 134"/>
                        <a:gd name="T1" fmla="*/ 119 h 519"/>
                        <a:gd name="T2" fmla="*/ 134 w 134"/>
                        <a:gd name="T3" fmla="*/ 0 h 519"/>
                        <a:gd name="T4" fmla="*/ 134 w 134"/>
                        <a:gd name="T5" fmla="*/ 371 h 519"/>
                        <a:gd name="T6" fmla="*/ 0 w 134"/>
                        <a:gd name="T7" fmla="*/ 519 h 519"/>
                        <a:gd name="T8" fmla="*/ 0 w 134"/>
                        <a:gd name="T9" fmla="*/ 119 h 51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4"/>
                        <a:gd name="T16" fmla="*/ 0 h 519"/>
                        <a:gd name="T17" fmla="*/ 134 w 134"/>
                        <a:gd name="T18" fmla="*/ 519 h 51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4" h="519">
                          <a:moveTo>
                            <a:pt x="0" y="119"/>
                          </a:moveTo>
                          <a:lnTo>
                            <a:pt x="134" y="0"/>
                          </a:lnTo>
                          <a:lnTo>
                            <a:pt x="134" y="371"/>
                          </a:lnTo>
                          <a:lnTo>
                            <a:pt x="0" y="519"/>
                          </a:lnTo>
                          <a:lnTo>
                            <a:pt x="0" y="119"/>
                          </a:lnTo>
                          <a:close/>
                        </a:path>
                      </a:pathLst>
                    </a:custGeom>
                    <a:solidFill>
                      <a:srgbClr val="3F7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94" name="Freeform 155"/>
                    <p:cNvSpPr>
                      <a:spLocks/>
                    </p:cNvSpPr>
                    <p:nvPr/>
                  </p:nvSpPr>
                  <p:spPr bwMode="auto">
                    <a:xfrm>
                      <a:off x="1399" y="2529"/>
                      <a:ext cx="334" cy="586"/>
                    </a:xfrm>
                    <a:custGeom>
                      <a:avLst/>
                      <a:gdLst>
                        <a:gd name="T0" fmla="*/ 0 w 334"/>
                        <a:gd name="T1" fmla="*/ 0 h 586"/>
                        <a:gd name="T2" fmla="*/ 334 w 334"/>
                        <a:gd name="T3" fmla="*/ 111 h 586"/>
                        <a:gd name="T4" fmla="*/ 334 w 334"/>
                        <a:gd name="T5" fmla="*/ 586 h 586"/>
                        <a:gd name="T6" fmla="*/ 0 w 334"/>
                        <a:gd name="T7" fmla="*/ 441 h 586"/>
                        <a:gd name="T8" fmla="*/ 0 w 334"/>
                        <a:gd name="T9" fmla="*/ 0 h 58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34"/>
                        <a:gd name="T16" fmla="*/ 0 h 586"/>
                        <a:gd name="T17" fmla="*/ 334 w 334"/>
                        <a:gd name="T18" fmla="*/ 586 h 58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34" h="586">
                          <a:moveTo>
                            <a:pt x="0" y="0"/>
                          </a:moveTo>
                          <a:lnTo>
                            <a:pt x="334" y="111"/>
                          </a:lnTo>
                          <a:lnTo>
                            <a:pt x="334" y="586"/>
                          </a:lnTo>
                          <a:lnTo>
                            <a:pt x="0" y="44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3F7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95" name="Freeform 156"/>
                    <p:cNvSpPr>
                      <a:spLocks/>
                    </p:cNvSpPr>
                    <p:nvPr/>
                  </p:nvSpPr>
                  <p:spPr bwMode="auto">
                    <a:xfrm>
                      <a:off x="1734" y="2439"/>
                      <a:ext cx="175" cy="676"/>
                    </a:xfrm>
                    <a:custGeom>
                      <a:avLst/>
                      <a:gdLst>
                        <a:gd name="T0" fmla="*/ 0 w 175"/>
                        <a:gd name="T1" fmla="*/ 201 h 676"/>
                        <a:gd name="T2" fmla="*/ 175 w 175"/>
                        <a:gd name="T3" fmla="*/ 0 h 676"/>
                        <a:gd name="T4" fmla="*/ 175 w 175"/>
                        <a:gd name="T5" fmla="*/ 405 h 676"/>
                        <a:gd name="T6" fmla="*/ 0 w 175"/>
                        <a:gd name="T7" fmla="*/ 676 h 676"/>
                        <a:gd name="T8" fmla="*/ 0 w 175"/>
                        <a:gd name="T9" fmla="*/ 201 h 67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75"/>
                        <a:gd name="T16" fmla="*/ 0 h 676"/>
                        <a:gd name="T17" fmla="*/ 175 w 175"/>
                        <a:gd name="T18" fmla="*/ 676 h 67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75" h="676">
                          <a:moveTo>
                            <a:pt x="0" y="201"/>
                          </a:moveTo>
                          <a:lnTo>
                            <a:pt x="175" y="0"/>
                          </a:lnTo>
                          <a:lnTo>
                            <a:pt x="175" y="405"/>
                          </a:lnTo>
                          <a:lnTo>
                            <a:pt x="0" y="676"/>
                          </a:lnTo>
                          <a:lnTo>
                            <a:pt x="0" y="201"/>
                          </a:lnTo>
                          <a:close/>
                        </a:path>
                      </a:pathLst>
                    </a:custGeom>
                    <a:solidFill>
                      <a:srgbClr val="001F9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0278" name="Group 157"/>
                  <p:cNvGrpSpPr>
                    <a:grpSpLocks/>
                  </p:cNvGrpSpPr>
                  <p:nvPr/>
                </p:nvGrpSpPr>
                <p:grpSpPr bwMode="auto">
                  <a:xfrm>
                    <a:off x="1463" y="2200"/>
                    <a:ext cx="206" cy="817"/>
                    <a:chOff x="1463" y="2200"/>
                    <a:chExt cx="206" cy="817"/>
                  </a:xfrm>
                </p:grpSpPr>
                <p:grpSp>
                  <p:nvGrpSpPr>
                    <p:cNvPr id="10279" name="Group 15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65" y="2200"/>
                      <a:ext cx="68" cy="233"/>
                      <a:chOff x="1565" y="2200"/>
                      <a:chExt cx="68" cy="233"/>
                    </a:xfrm>
                  </p:grpSpPr>
                  <p:sp>
                    <p:nvSpPr>
                      <p:cNvPr id="10283" name="Arc 15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07" y="2203"/>
                        <a:ext cx="26" cy="120"/>
                      </a:xfrm>
                      <a:custGeom>
                        <a:avLst/>
                        <a:gdLst>
                          <a:gd name="T0" fmla="*/ 0 w 22443"/>
                          <a:gd name="T1" fmla="*/ 0 h 22968"/>
                          <a:gd name="T2" fmla="*/ 0 w 22443"/>
                          <a:gd name="T3" fmla="*/ 1 h 22968"/>
                          <a:gd name="T4" fmla="*/ 0 w 22443"/>
                          <a:gd name="T5" fmla="*/ 1 h 22968"/>
                          <a:gd name="T6" fmla="*/ 0 60000 65536"/>
                          <a:gd name="T7" fmla="*/ 0 60000 65536"/>
                          <a:gd name="T8" fmla="*/ 0 60000 65536"/>
                          <a:gd name="T9" fmla="*/ 0 w 22443"/>
                          <a:gd name="T10" fmla="*/ 0 h 22968"/>
                          <a:gd name="T11" fmla="*/ 22443 w 22443"/>
                          <a:gd name="T12" fmla="*/ 22968 h 22968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22443" h="22968" fill="none" extrusionOk="0">
                            <a:moveTo>
                              <a:pt x="0" y="16"/>
                            </a:moveTo>
                            <a:cubicBezTo>
                              <a:pt x="280" y="5"/>
                              <a:pt x="561" y="-1"/>
                              <a:pt x="843" y="0"/>
                            </a:cubicBezTo>
                            <a:cubicBezTo>
                              <a:pt x="12772" y="0"/>
                              <a:pt x="22443" y="9670"/>
                              <a:pt x="22443" y="21600"/>
                            </a:cubicBezTo>
                            <a:cubicBezTo>
                              <a:pt x="22443" y="22056"/>
                              <a:pt x="22428" y="22512"/>
                              <a:pt x="22399" y="22967"/>
                            </a:cubicBezTo>
                          </a:path>
                          <a:path w="22443" h="22968" stroke="0" extrusionOk="0">
                            <a:moveTo>
                              <a:pt x="0" y="16"/>
                            </a:moveTo>
                            <a:cubicBezTo>
                              <a:pt x="280" y="5"/>
                              <a:pt x="561" y="-1"/>
                              <a:pt x="843" y="0"/>
                            </a:cubicBezTo>
                            <a:cubicBezTo>
                              <a:pt x="12772" y="0"/>
                              <a:pt x="22443" y="9670"/>
                              <a:pt x="22443" y="21600"/>
                            </a:cubicBezTo>
                            <a:cubicBezTo>
                              <a:pt x="22443" y="22056"/>
                              <a:pt x="22428" y="22512"/>
                              <a:pt x="22399" y="22967"/>
                            </a:cubicBezTo>
                            <a:lnTo>
                              <a:pt x="843" y="2160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284" name="Arc 16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67" y="2200"/>
                        <a:ext cx="23" cy="112"/>
                      </a:xfrm>
                      <a:custGeom>
                        <a:avLst/>
                        <a:gdLst>
                          <a:gd name="T0" fmla="*/ 0 w 21502"/>
                          <a:gd name="T1" fmla="*/ 1 h 21581"/>
                          <a:gd name="T2" fmla="*/ 0 w 21502"/>
                          <a:gd name="T3" fmla="*/ 0 h 21581"/>
                          <a:gd name="T4" fmla="*/ 0 w 21502"/>
                          <a:gd name="T5" fmla="*/ 1 h 21581"/>
                          <a:gd name="T6" fmla="*/ 0 60000 65536"/>
                          <a:gd name="T7" fmla="*/ 0 60000 65536"/>
                          <a:gd name="T8" fmla="*/ 0 60000 65536"/>
                          <a:gd name="T9" fmla="*/ 0 w 21502"/>
                          <a:gd name="T10" fmla="*/ 0 h 21581"/>
                          <a:gd name="T11" fmla="*/ 21502 w 21502"/>
                          <a:gd name="T12" fmla="*/ 21581 h 21581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21502" h="21581" fill="none" extrusionOk="0">
                            <a:moveTo>
                              <a:pt x="0" y="19522"/>
                            </a:moveTo>
                            <a:cubicBezTo>
                              <a:pt x="1028" y="8788"/>
                              <a:pt x="9814" y="456"/>
                              <a:pt x="20588" y="0"/>
                            </a:cubicBezTo>
                          </a:path>
                          <a:path w="21502" h="21581" stroke="0" extrusionOk="0">
                            <a:moveTo>
                              <a:pt x="0" y="19522"/>
                            </a:moveTo>
                            <a:cubicBezTo>
                              <a:pt x="1028" y="8788"/>
                              <a:pt x="9814" y="456"/>
                              <a:pt x="20588" y="0"/>
                            </a:cubicBezTo>
                            <a:lnTo>
                              <a:pt x="21502" y="21581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285" name="Freeform 16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65" y="2317"/>
                        <a:ext cx="23" cy="103"/>
                      </a:xfrm>
                      <a:custGeom>
                        <a:avLst/>
                        <a:gdLst>
                          <a:gd name="T0" fmla="*/ 0 w 23"/>
                          <a:gd name="T1" fmla="*/ 0 h 103"/>
                          <a:gd name="T2" fmla="*/ 0 w 23"/>
                          <a:gd name="T3" fmla="*/ 95 h 103"/>
                          <a:gd name="T4" fmla="*/ 23 w 23"/>
                          <a:gd name="T5" fmla="*/ 103 h 103"/>
                          <a:gd name="T6" fmla="*/ 23 w 23"/>
                          <a:gd name="T7" fmla="*/ 10 h 103"/>
                          <a:gd name="T8" fmla="*/ 0 w 23"/>
                          <a:gd name="T9" fmla="*/ 0 h 10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3"/>
                          <a:gd name="T16" fmla="*/ 0 h 103"/>
                          <a:gd name="T17" fmla="*/ 23 w 23"/>
                          <a:gd name="T18" fmla="*/ 103 h 10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3" h="103">
                            <a:moveTo>
                              <a:pt x="0" y="0"/>
                            </a:moveTo>
                            <a:lnTo>
                              <a:pt x="0" y="95"/>
                            </a:lnTo>
                            <a:lnTo>
                              <a:pt x="23" y="103"/>
                            </a:lnTo>
                            <a:lnTo>
                              <a:pt x="23" y="1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286" name="Freeform 16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07" y="2330"/>
                        <a:ext cx="23" cy="103"/>
                      </a:xfrm>
                      <a:custGeom>
                        <a:avLst/>
                        <a:gdLst>
                          <a:gd name="T0" fmla="*/ 0 w 23"/>
                          <a:gd name="T1" fmla="*/ 0 h 103"/>
                          <a:gd name="T2" fmla="*/ 0 w 23"/>
                          <a:gd name="T3" fmla="*/ 95 h 103"/>
                          <a:gd name="T4" fmla="*/ 23 w 23"/>
                          <a:gd name="T5" fmla="*/ 103 h 103"/>
                          <a:gd name="T6" fmla="*/ 23 w 23"/>
                          <a:gd name="T7" fmla="*/ 10 h 103"/>
                          <a:gd name="T8" fmla="*/ 0 w 23"/>
                          <a:gd name="T9" fmla="*/ 0 h 10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3"/>
                          <a:gd name="T16" fmla="*/ 0 h 103"/>
                          <a:gd name="T17" fmla="*/ 23 w 23"/>
                          <a:gd name="T18" fmla="*/ 103 h 10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3" h="103">
                            <a:moveTo>
                              <a:pt x="0" y="0"/>
                            </a:moveTo>
                            <a:lnTo>
                              <a:pt x="0" y="95"/>
                            </a:lnTo>
                            <a:lnTo>
                              <a:pt x="23" y="103"/>
                            </a:lnTo>
                            <a:lnTo>
                              <a:pt x="23" y="1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280" name="Group 16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63" y="2655"/>
                      <a:ext cx="206" cy="362"/>
                      <a:chOff x="1463" y="2655"/>
                      <a:chExt cx="206" cy="362"/>
                    </a:xfrm>
                  </p:grpSpPr>
                  <p:sp>
                    <p:nvSpPr>
                      <p:cNvPr id="10281" name="Freeform 16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63" y="2782"/>
                        <a:ext cx="206" cy="235"/>
                      </a:xfrm>
                      <a:custGeom>
                        <a:avLst/>
                        <a:gdLst>
                          <a:gd name="T0" fmla="*/ 0 w 206"/>
                          <a:gd name="T1" fmla="*/ 0 h 235"/>
                          <a:gd name="T2" fmla="*/ 0 w 206"/>
                          <a:gd name="T3" fmla="*/ 147 h 235"/>
                          <a:gd name="T4" fmla="*/ 206 w 206"/>
                          <a:gd name="T5" fmla="*/ 235 h 235"/>
                          <a:gd name="T6" fmla="*/ 206 w 206"/>
                          <a:gd name="T7" fmla="*/ 86 h 235"/>
                          <a:gd name="T8" fmla="*/ 0 w 206"/>
                          <a:gd name="T9" fmla="*/ 0 h 235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06"/>
                          <a:gd name="T16" fmla="*/ 0 h 235"/>
                          <a:gd name="T17" fmla="*/ 206 w 206"/>
                          <a:gd name="T18" fmla="*/ 235 h 235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06" h="235">
                            <a:moveTo>
                              <a:pt x="0" y="0"/>
                            </a:moveTo>
                            <a:lnTo>
                              <a:pt x="0" y="147"/>
                            </a:lnTo>
                            <a:lnTo>
                              <a:pt x="206" y="235"/>
                            </a:lnTo>
                            <a:lnTo>
                              <a:pt x="206" y="86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282" name="Freeform 16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66" y="2655"/>
                        <a:ext cx="194" cy="177"/>
                      </a:xfrm>
                      <a:custGeom>
                        <a:avLst/>
                        <a:gdLst>
                          <a:gd name="T0" fmla="*/ 0 w 194"/>
                          <a:gd name="T1" fmla="*/ 0 h 177"/>
                          <a:gd name="T2" fmla="*/ 0 w 194"/>
                          <a:gd name="T3" fmla="*/ 103 h 177"/>
                          <a:gd name="T4" fmla="*/ 194 w 194"/>
                          <a:gd name="T5" fmla="*/ 177 h 177"/>
                          <a:gd name="T6" fmla="*/ 194 w 194"/>
                          <a:gd name="T7" fmla="*/ 75 h 177"/>
                          <a:gd name="T8" fmla="*/ 0 w 194"/>
                          <a:gd name="T9" fmla="*/ 0 h 17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94"/>
                          <a:gd name="T16" fmla="*/ 0 h 177"/>
                          <a:gd name="T17" fmla="*/ 194 w 194"/>
                          <a:gd name="T18" fmla="*/ 177 h 17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94" h="177">
                            <a:moveTo>
                              <a:pt x="0" y="0"/>
                            </a:moveTo>
                            <a:lnTo>
                              <a:pt x="0" y="103"/>
                            </a:lnTo>
                            <a:lnTo>
                              <a:pt x="194" y="177"/>
                            </a:lnTo>
                            <a:lnTo>
                              <a:pt x="194" y="75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</p:grpSp>
          <p:sp>
            <p:nvSpPr>
              <p:cNvPr id="8224" name="Text Box 166"/>
              <p:cNvSpPr txBox="1">
                <a:spLocks noChangeArrowheads="1"/>
              </p:cNvSpPr>
              <p:nvPr/>
            </p:nvSpPr>
            <p:spPr bwMode="auto">
              <a:xfrm>
                <a:off x="4560" y="2422"/>
                <a:ext cx="1041" cy="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defRPr/>
                </a:pPr>
                <a:r>
                  <a:rPr kumimoji="1" lang="en-US" sz="2400">
                    <a:solidFill>
                      <a:srgbClr val="3333CC"/>
                    </a:solidFill>
                    <a:latin typeface="+mj-lt"/>
                  </a:rPr>
                  <a:t>Supplier</a:t>
                </a:r>
                <a:endParaRPr kumimoji="1" lang="en-US" sz="1600">
                  <a:solidFill>
                    <a:schemeClr val="accent2"/>
                  </a:solidFill>
                  <a:latin typeface="+mj-lt"/>
                </a:endParaRPr>
              </a:p>
            </p:txBody>
          </p:sp>
        </p:grpSp>
        <p:grpSp>
          <p:nvGrpSpPr>
            <p:cNvPr id="10249" name="Group 167"/>
            <p:cNvGrpSpPr>
              <a:grpSpLocks/>
            </p:cNvGrpSpPr>
            <p:nvPr/>
          </p:nvGrpSpPr>
          <p:grpSpPr bwMode="auto">
            <a:xfrm>
              <a:off x="1143000" y="3381375"/>
              <a:ext cx="1905000" cy="1828800"/>
              <a:chOff x="720" y="1920"/>
              <a:chExt cx="1200" cy="1152"/>
            </a:xfrm>
          </p:grpSpPr>
          <p:sp>
            <p:nvSpPr>
              <p:cNvPr id="10265" name="AutoShape 168"/>
              <p:cNvSpPr>
                <a:spLocks noChangeArrowheads="1"/>
              </p:cNvSpPr>
              <p:nvPr/>
            </p:nvSpPr>
            <p:spPr bwMode="auto">
              <a:xfrm rot="-2882574">
                <a:off x="1176" y="2328"/>
                <a:ext cx="1152" cy="336"/>
              </a:xfrm>
              <a:prstGeom prst="lightningBolt">
                <a:avLst/>
              </a:prstGeom>
              <a:solidFill>
                <a:srgbClr val="DDDDDD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0266" name="Group 169"/>
              <p:cNvGrpSpPr>
                <a:grpSpLocks/>
              </p:cNvGrpSpPr>
              <p:nvPr/>
            </p:nvGrpSpPr>
            <p:grpSpPr bwMode="auto">
              <a:xfrm>
                <a:off x="720" y="2352"/>
                <a:ext cx="947" cy="558"/>
                <a:chOff x="1008" y="1728"/>
                <a:chExt cx="947" cy="558"/>
              </a:xfrm>
            </p:grpSpPr>
            <p:grpSp>
              <p:nvGrpSpPr>
                <p:cNvPr id="10267" name="Group 170"/>
                <p:cNvGrpSpPr>
                  <a:grpSpLocks/>
                </p:cNvGrpSpPr>
                <p:nvPr/>
              </p:nvGrpSpPr>
              <p:grpSpPr bwMode="auto">
                <a:xfrm rot="-599789">
                  <a:off x="1089" y="1728"/>
                  <a:ext cx="866" cy="558"/>
                  <a:chOff x="3312" y="2976"/>
                  <a:chExt cx="1008" cy="722"/>
                </a:xfrm>
              </p:grpSpPr>
              <p:sp>
                <p:nvSpPr>
                  <p:cNvPr id="10269" name="Freeform 171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408" y="3072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FFFFC3"/>
                  </a:solidFill>
                  <a:ln w="9525">
                    <a:solidFill>
                      <a:srgbClr val="663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70" name="Freeform 172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360" y="3024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FFFFC3"/>
                  </a:solidFill>
                  <a:ln w="9525">
                    <a:solidFill>
                      <a:srgbClr val="663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71" name="Freeform 173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312" y="2976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FFFFC3"/>
                  </a:solidFill>
                  <a:ln w="9525">
                    <a:solidFill>
                      <a:srgbClr val="663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268" name="Text Box 174"/>
                <p:cNvSpPr txBox="1">
                  <a:spLocks noChangeArrowheads="1"/>
                </p:cNvSpPr>
                <p:nvPr/>
              </p:nvSpPr>
              <p:spPr bwMode="auto">
                <a:xfrm rot="-211618">
                  <a:off x="1008" y="1823"/>
                  <a:ext cx="944" cy="2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kumimoji="1" lang="en-US" sz="800">
                      <a:solidFill>
                        <a:srgbClr val="996633"/>
                      </a:solidFill>
                      <a:latin typeface="Arial" charset="0"/>
                    </a:rPr>
                    <a:t>Customer</a:t>
                  </a:r>
                </a:p>
                <a:p>
                  <a:pPr eaLnBrk="0" hangingPunct="0"/>
                  <a:r>
                    <a:rPr kumimoji="1" lang="en-US" sz="800">
                      <a:solidFill>
                        <a:srgbClr val="996633"/>
                      </a:solidFill>
                      <a:latin typeface="Arial" charset="0"/>
                    </a:rPr>
                    <a:t>Sequence</a:t>
                  </a:r>
                </a:p>
                <a:p>
                  <a:pPr eaLnBrk="0" hangingPunct="0"/>
                  <a:r>
                    <a:rPr kumimoji="1" lang="en-US" sz="800">
                      <a:solidFill>
                        <a:srgbClr val="996633"/>
                      </a:solidFill>
                      <a:latin typeface="Arial" charset="0"/>
                    </a:rPr>
                    <a:t>Schedules</a:t>
                  </a:r>
                  <a:endParaRPr kumimoji="1" lang="en-US" sz="800">
                    <a:solidFill>
                      <a:srgbClr val="996633"/>
                    </a:solidFill>
                    <a:latin typeface="Times New Roman" pitchFamily="18" charset="0"/>
                  </a:endParaRPr>
                </a:p>
              </p:txBody>
            </p:sp>
          </p:grpSp>
        </p:grpSp>
        <p:grpSp>
          <p:nvGrpSpPr>
            <p:cNvPr id="10250" name="Group 175"/>
            <p:cNvGrpSpPr>
              <a:grpSpLocks/>
            </p:cNvGrpSpPr>
            <p:nvPr/>
          </p:nvGrpSpPr>
          <p:grpSpPr bwMode="auto">
            <a:xfrm>
              <a:off x="5638800" y="1704975"/>
              <a:ext cx="2414588" cy="1600200"/>
              <a:chOff x="3552" y="864"/>
              <a:chExt cx="1521" cy="1008"/>
            </a:xfrm>
          </p:grpSpPr>
          <p:grpSp>
            <p:nvGrpSpPr>
              <p:cNvPr id="10251" name="Group 176"/>
              <p:cNvGrpSpPr>
                <a:grpSpLocks/>
              </p:cNvGrpSpPr>
              <p:nvPr/>
            </p:nvGrpSpPr>
            <p:grpSpPr bwMode="auto">
              <a:xfrm>
                <a:off x="3552" y="864"/>
                <a:ext cx="1521" cy="1008"/>
                <a:chOff x="3552" y="864"/>
                <a:chExt cx="1521" cy="1008"/>
              </a:xfrm>
            </p:grpSpPr>
            <p:sp>
              <p:nvSpPr>
                <p:cNvPr id="10258" name="AutoShape 177"/>
                <p:cNvSpPr>
                  <a:spLocks noChangeArrowheads="1"/>
                </p:cNvSpPr>
                <p:nvPr/>
              </p:nvSpPr>
              <p:spPr bwMode="auto">
                <a:xfrm rot="10398365" flipV="1">
                  <a:off x="3552" y="1536"/>
                  <a:ext cx="1152" cy="336"/>
                </a:xfrm>
                <a:prstGeom prst="lightningBolt">
                  <a:avLst/>
                </a:prstGeom>
                <a:solidFill>
                  <a:srgbClr val="DDDDDD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10259" name="Group 178"/>
                <p:cNvGrpSpPr>
                  <a:grpSpLocks/>
                </p:cNvGrpSpPr>
                <p:nvPr/>
              </p:nvGrpSpPr>
              <p:grpSpPr bwMode="auto">
                <a:xfrm>
                  <a:off x="4320" y="864"/>
                  <a:ext cx="753" cy="540"/>
                  <a:chOff x="4416" y="1776"/>
                  <a:chExt cx="753" cy="540"/>
                </a:xfrm>
              </p:grpSpPr>
              <p:grpSp>
                <p:nvGrpSpPr>
                  <p:cNvPr id="10260" name="Group 179"/>
                  <p:cNvGrpSpPr>
                    <a:grpSpLocks/>
                  </p:cNvGrpSpPr>
                  <p:nvPr/>
                </p:nvGrpSpPr>
                <p:grpSpPr bwMode="auto">
                  <a:xfrm rot="-123398">
                    <a:off x="4416" y="1776"/>
                    <a:ext cx="753" cy="540"/>
                    <a:chOff x="3312" y="2976"/>
                    <a:chExt cx="1008" cy="722"/>
                  </a:xfrm>
                </p:grpSpPr>
                <p:sp>
                  <p:nvSpPr>
                    <p:cNvPr id="10262" name="Freeform 180"/>
                    <p:cNvSpPr>
                      <a:spLocks/>
                    </p:cNvSpPr>
                    <p:nvPr/>
                  </p:nvSpPr>
                  <p:spPr bwMode="auto">
                    <a:xfrm rot="8764881" flipH="1" flipV="1">
                      <a:off x="3408" y="3072"/>
                      <a:ext cx="912" cy="626"/>
                    </a:xfrm>
                    <a:custGeom>
                      <a:avLst/>
                      <a:gdLst>
                        <a:gd name="T0" fmla="*/ 483 w 1362"/>
                        <a:gd name="T1" fmla="*/ 624 h 824"/>
                        <a:gd name="T2" fmla="*/ 487 w 1362"/>
                        <a:gd name="T3" fmla="*/ 613 h 824"/>
                        <a:gd name="T4" fmla="*/ 502 w 1362"/>
                        <a:gd name="T5" fmla="*/ 595 h 824"/>
                        <a:gd name="T6" fmla="*/ 525 w 1362"/>
                        <a:gd name="T7" fmla="*/ 571 h 824"/>
                        <a:gd name="T8" fmla="*/ 555 w 1362"/>
                        <a:gd name="T9" fmla="*/ 542 h 824"/>
                        <a:gd name="T10" fmla="*/ 591 w 1362"/>
                        <a:gd name="T11" fmla="*/ 509 h 824"/>
                        <a:gd name="T12" fmla="*/ 631 w 1362"/>
                        <a:gd name="T13" fmla="*/ 474 h 824"/>
                        <a:gd name="T14" fmla="*/ 673 w 1362"/>
                        <a:gd name="T15" fmla="*/ 438 h 824"/>
                        <a:gd name="T16" fmla="*/ 716 w 1362"/>
                        <a:gd name="T17" fmla="*/ 401 h 824"/>
                        <a:gd name="T18" fmla="*/ 758 w 1362"/>
                        <a:gd name="T19" fmla="*/ 364 h 824"/>
                        <a:gd name="T20" fmla="*/ 798 w 1362"/>
                        <a:gd name="T21" fmla="*/ 330 h 824"/>
                        <a:gd name="T22" fmla="*/ 834 w 1362"/>
                        <a:gd name="T23" fmla="*/ 299 h 824"/>
                        <a:gd name="T24" fmla="*/ 865 w 1362"/>
                        <a:gd name="T25" fmla="*/ 272 h 824"/>
                        <a:gd name="T26" fmla="*/ 889 w 1362"/>
                        <a:gd name="T27" fmla="*/ 251 h 824"/>
                        <a:gd name="T28" fmla="*/ 906 w 1362"/>
                        <a:gd name="T29" fmla="*/ 235 h 824"/>
                        <a:gd name="T30" fmla="*/ 912 w 1362"/>
                        <a:gd name="T31" fmla="*/ 227 h 824"/>
                        <a:gd name="T32" fmla="*/ 910 w 1362"/>
                        <a:gd name="T33" fmla="*/ 226 h 824"/>
                        <a:gd name="T34" fmla="*/ 884 w 1362"/>
                        <a:gd name="T35" fmla="*/ 212 h 824"/>
                        <a:gd name="T36" fmla="*/ 833 w 1362"/>
                        <a:gd name="T37" fmla="*/ 186 h 824"/>
                        <a:gd name="T38" fmla="*/ 767 w 1362"/>
                        <a:gd name="T39" fmla="*/ 150 h 824"/>
                        <a:gd name="T40" fmla="*/ 693 w 1362"/>
                        <a:gd name="T41" fmla="*/ 110 h 824"/>
                        <a:gd name="T42" fmla="*/ 621 w 1362"/>
                        <a:gd name="T43" fmla="*/ 71 h 824"/>
                        <a:gd name="T44" fmla="*/ 559 w 1362"/>
                        <a:gd name="T45" fmla="*/ 35 h 824"/>
                        <a:gd name="T46" fmla="*/ 516 w 1362"/>
                        <a:gd name="T47" fmla="*/ 8 h 824"/>
                        <a:gd name="T48" fmla="*/ 500 w 1362"/>
                        <a:gd name="T49" fmla="*/ 6 h 824"/>
                        <a:gd name="T50" fmla="*/ 485 w 1362"/>
                        <a:gd name="T51" fmla="*/ 21 h 824"/>
                        <a:gd name="T52" fmla="*/ 463 w 1362"/>
                        <a:gd name="T53" fmla="*/ 37 h 824"/>
                        <a:gd name="T54" fmla="*/ 434 w 1362"/>
                        <a:gd name="T55" fmla="*/ 55 h 824"/>
                        <a:gd name="T56" fmla="*/ 398 w 1362"/>
                        <a:gd name="T57" fmla="*/ 75 h 824"/>
                        <a:gd name="T58" fmla="*/ 360 w 1362"/>
                        <a:gd name="T59" fmla="*/ 96 h 824"/>
                        <a:gd name="T60" fmla="*/ 317 w 1362"/>
                        <a:gd name="T61" fmla="*/ 117 h 824"/>
                        <a:gd name="T62" fmla="*/ 275 w 1362"/>
                        <a:gd name="T63" fmla="*/ 138 h 824"/>
                        <a:gd name="T64" fmla="*/ 230 w 1362"/>
                        <a:gd name="T65" fmla="*/ 159 h 824"/>
                        <a:gd name="T66" fmla="*/ 186 w 1362"/>
                        <a:gd name="T67" fmla="*/ 178 h 824"/>
                        <a:gd name="T68" fmla="*/ 145 w 1362"/>
                        <a:gd name="T69" fmla="*/ 196 h 824"/>
                        <a:gd name="T70" fmla="*/ 106 w 1362"/>
                        <a:gd name="T71" fmla="*/ 212 h 824"/>
                        <a:gd name="T72" fmla="*/ 73 w 1362"/>
                        <a:gd name="T73" fmla="*/ 226 h 824"/>
                        <a:gd name="T74" fmla="*/ 44 w 1362"/>
                        <a:gd name="T75" fmla="*/ 237 h 824"/>
                        <a:gd name="T76" fmla="*/ 23 w 1362"/>
                        <a:gd name="T77" fmla="*/ 246 h 824"/>
                        <a:gd name="T78" fmla="*/ 10 w 1362"/>
                        <a:gd name="T79" fmla="*/ 250 h 824"/>
                        <a:gd name="T80" fmla="*/ 1 w 1362"/>
                        <a:gd name="T81" fmla="*/ 253 h 824"/>
                        <a:gd name="T82" fmla="*/ 1 w 1362"/>
                        <a:gd name="T83" fmla="*/ 264 h 824"/>
                        <a:gd name="T84" fmla="*/ 13 w 1362"/>
                        <a:gd name="T85" fmla="*/ 281 h 824"/>
                        <a:gd name="T86" fmla="*/ 33 w 1362"/>
                        <a:gd name="T87" fmla="*/ 303 h 824"/>
                        <a:gd name="T88" fmla="*/ 62 w 1362"/>
                        <a:gd name="T89" fmla="*/ 330 h 824"/>
                        <a:gd name="T90" fmla="*/ 98 w 1362"/>
                        <a:gd name="T91" fmla="*/ 362 h 824"/>
                        <a:gd name="T92" fmla="*/ 139 w 1362"/>
                        <a:gd name="T93" fmla="*/ 394 h 824"/>
                        <a:gd name="T94" fmla="*/ 183 w 1362"/>
                        <a:gd name="T95" fmla="*/ 429 h 824"/>
                        <a:gd name="T96" fmla="*/ 230 w 1362"/>
                        <a:gd name="T97" fmla="*/ 463 h 824"/>
                        <a:gd name="T98" fmla="*/ 277 w 1362"/>
                        <a:gd name="T99" fmla="*/ 498 h 824"/>
                        <a:gd name="T100" fmla="*/ 323 w 1362"/>
                        <a:gd name="T101" fmla="*/ 530 h 824"/>
                        <a:gd name="T102" fmla="*/ 365 w 1362"/>
                        <a:gd name="T103" fmla="*/ 558 h 824"/>
                        <a:gd name="T104" fmla="*/ 404 w 1362"/>
                        <a:gd name="T105" fmla="*/ 583 h 824"/>
                        <a:gd name="T106" fmla="*/ 437 w 1362"/>
                        <a:gd name="T107" fmla="*/ 603 h 824"/>
                        <a:gd name="T108" fmla="*/ 463 w 1362"/>
                        <a:gd name="T109" fmla="*/ 618 h 824"/>
                        <a:gd name="T110" fmla="*/ 480 w 1362"/>
                        <a:gd name="T111" fmla="*/ 625 h 824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1362"/>
                        <a:gd name="T169" fmla="*/ 0 h 824"/>
                        <a:gd name="T170" fmla="*/ 1362 w 1362"/>
                        <a:gd name="T171" fmla="*/ 824 h 824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1362" h="824">
                          <a:moveTo>
                            <a:pt x="724" y="824"/>
                          </a:moveTo>
                          <a:lnTo>
                            <a:pt x="721" y="821"/>
                          </a:lnTo>
                          <a:lnTo>
                            <a:pt x="723" y="815"/>
                          </a:lnTo>
                          <a:lnTo>
                            <a:pt x="728" y="807"/>
                          </a:lnTo>
                          <a:lnTo>
                            <a:pt x="737" y="795"/>
                          </a:lnTo>
                          <a:lnTo>
                            <a:pt x="749" y="783"/>
                          </a:lnTo>
                          <a:lnTo>
                            <a:pt x="766" y="768"/>
                          </a:lnTo>
                          <a:lnTo>
                            <a:pt x="784" y="751"/>
                          </a:lnTo>
                          <a:lnTo>
                            <a:pt x="806" y="733"/>
                          </a:lnTo>
                          <a:lnTo>
                            <a:pt x="829" y="713"/>
                          </a:lnTo>
                          <a:lnTo>
                            <a:pt x="855" y="693"/>
                          </a:lnTo>
                          <a:lnTo>
                            <a:pt x="883" y="670"/>
                          </a:lnTo>
                          <a:lnTo>
                            <a:pt x="912" y="648"/>
                          </a:lnTo>
                          <a:lnTo>
                            <a:pt x="942" y="624"/>
                          </a:lnTo>
                          <a:lnTo>
                            <a:pt x="973" y="600"/>
                          </a:lnTo>
                          <a:lnTo>
                            <a:pt x="1005" y="576"/>
                          </a:lnTo>
                          <a:lnTo>
                            <a:pt x="1037" y="551"/>
                          </a:lnTo>
                          <a:lnTo>
                            <a:pt x="1069" y="528"/>
                          </a:lnTo>
                          <a:lnTo>
                            <a:pt x="1100" y="503"/>
                          </a:lnTo>
                          <a:lnTo>
                            <a:pt x="1132" y="479"/>
                          </a:lnTo>
                          <a:lnTo>
                            <a:pt x="1162" y="457"/>
                          </a:lnTo>
                          <a:lnTo>
                            <a:pt x="1192" y="435"/>
                          </a:lnTo>
                          <a:lnTo>
                            <a:pt x="1219" y="414"/>
                          </a:lnTo>
                          <a:lnTo>
                            <a:pt x="1246" y="393"/>
                          </a:lnTo>
                          <a:lnTo>
                            <a:pt x="1271" y="375"/>
                          </a:lnTo>
                          <a:lnTo>
                            <a:pt x="1292" y="358"/>
                          </a:lnTo>
                          <a:lnTo>
                            <a:pt x="1312" y="343"/>
                          </a:lnTo>
                          <a:lnTo>
                            <a:pt x="1328" y="330"/>
                          </a:lnTo>
                          <a:lnTo>
                            <a:pt x="1343" y="318"/>
                          </a:lnTo>
                          <a:lnTo>
                            <a:pt x="1353" y="309"/>
                          </a:lnTo>
                          <a:lnTo>
                            <a:pt x="1359" y="303"/>
                          </a:lnTo>
                          <a:lnTo>
                            <a:pt x="1362" y="299"/>
                          </a:lnTo>
                          <a:lnTo>
                            <a:pt x="1360" y="298"/>
                          </a:lnTo>
                          <a:lnTo>
                            <a:pt x="1359" y="297"/>
                          </a:lnTo>
                          <a:lnTo>
                            <a:pt x="1345" y="291"/>
                          </a:lnTo>
                          <a:lnTo>
                            <a:pt x="1320" y="279"/>
                          </a:lnTo>
                          <a:lnTo>
                            <a:pt x="1286" y="264"/>
                          </a:lnTo>
                          <a:lnTo>
                            <a:pt x="1244" y="245"/>
                          </a:lnTo>
                          <a:lnTo>
                            <a:pt x="1197" y="222"/>
                          </a:lnTo>
                          <a:lnTo>
                            <a:pt x="1145" y="197"/>
                          </a:lnTo>
                          <a:lnTo>
                            <a:pt x="1090" y="172"/>
                          </a:lnTo>
                          <a:lnTo>
                            <a:pt x="1035" y="145"/>
                          </a:lnTo>
                          <a:lnTo>
                            <a:pt x="979" y="119"/>
                          </a:lnTo>
                          <a:lnTo>
                            <a:pt x="927" y="93"/>
                          </a:lnTo>
                          <a:lnTo>
                            <a:pt x="878" y="68"/>
                          </a:lnTo>
                          <a:lnTo>
                            <a:pt x="835" y="46"/>
                          </a:lnTo>
                          <a:lnTo>
                            <a:pt x="798" y="27"/>
                          </a:lnTo>
                          <a:lnTo>
                            <a:pt x="771" y="11"/>
                          </a:lnTo>
                          <a:lnTo>
                            <a:pt x="754" y="0"/>
                          </a:lnTo>
                          <a:lnTo>
                            <a:pt x="747" y="8"/>
                          </a:lnTo>
                          <a:lnTo>
                            <a:pt x="738" y="17"/>
                          </a:lnTo>
                          <a:lnTo>
                            <a:pt x="725" y="27"/>
                          </a:lnTo>
                          <a:lnTo>
                            <a:pt x="709" y="38"/>
                          </a:lnTo>
                          <a:lnTo>
                            <a:pt x="691" y="49"/>
                          </a:lnTo>
                          <a:lnTo>
                            <a:pt x="670" y="61"/>
                          </a:lnTo>
                          <a:lnTo>
                            <a:pt x="648" y="73"/>
                          </a:lnTo>
                          <a:lnTo>
                            <a:pt x="622" y="87"/>
                          </a:lnTo>
                          <a:lnTo>
                            <a:pt x="595" y="99"/>
                          </a:lnTo>
                          <a:lnTo>
                            <a:pt x="567" y="113"/>
                          </a:lnTo>
                          <a:lnTo>
                            <a:pt x="537" y="127"/>
                          </a:lnTo>
                          <a:lnTo>
                            <a:pt x="506" y="140"/>
                          </a:lnTo>
                          <a:lnTo>
                            <a:pt x="474" y="154"/>
                          </a:lnTo>
                          <a:lnTo>
                            <a:pt x="443" y="168"/>
                          </a:lnTo>
                          <a:lnTo>
                            <a:pt x="410" y="182"/>
                          </a:lnTo>
                          <a:lnTo>
                            <a:pt x="377" y="195"/>
                          </a:lnTo>
                          <a:lnTo>
                            <a:pt x="344" y="209"/>
                          </a:lnTo>
                          <a:lnTo>
                            <a:pt x="311" y="222"/>
                          </a:lnTo>
                          <a:lnTo>
                            <a:pt x="278" y="234"/>
                          </a:lnTo>
                          <a:lnTo>
                            <a:pt x="248" y="247"/>
                          </a:lnTo>
                          <a:lnTo>
                            <a:pt x="217" y="258"/>
                          </a:lnTo>
                          <a:lnTo>
                            <a:pt x="187" y="269"/>
                          </a:lnTo>
                          <a:lnTo>
                            <a:pt x="159" y="279"/>
                          </a:lnTo>
                          <a:lnTo>
                            <a:pt x="133" y="289"/>
                          </a:lnTo>
                          <a:lnTo>
                            <a:pt x="109" y="298"/>
                          </a:lnTo>
                          <a:lnTo>
                            <a:pt x="86" y="306"/>
                          </a:lnTo>
                          <a:lnTo>
                            <a:pt x="66" y="312"/>
                          </a:lnTo>
                          <a:lnTo>
                            <a:pt x="48" y="318"/>
                          </a:lnTo>
                          <a:lnTo>
                            <a:pt x="34" y="324"/>
                          </a:lnTo>
                          <a:lnTo>
                            <a:pt x="23" y="327"/>
                          </a:lnTo>
                          <a:lnTo>
                            <a:pt x="15" y="329"/>
                          </a:lnTo>
                          <a:lnTo>
                            <a:pt x="9" y="330"/>
                          </a:lnTo>
                          <a:lnTo>
                            <a:pt x="2" y="333"/>
                          </a:lnTo>
                          <a:lnTo>
                            <a:pt x="0" y="339"/>
                          </a:lnTo>
                          <a:lnTo>
                            <a:pt x="2" y="347"/>
                          </a:lnTo>
                          <a:lnTo>
                            <a:pt x="8" y="357"/>
                          </a:lnTo>
                          <a:lnTo>
                            <a:pt x="19" y="370"/>
                          </a:lnTo>
                          <a:lnTo>
                            <a:pt x="32" y="384"/>
                          </a:lnTo>
                          <a:lnTo>
                            <a:pt x="49" y="399"/>
                          </a:lnTo>
                          <a:lnTo>
                            <a:pt x="70" y="417"/>
                          </a:lnTo>
                          <a:lnTo>
                            <a:pt x="93" y="435"/>
                          </a:lnTo>
                          <a:lnTo>
                            <a:pt x="118" y="456"/>
                          </a:lnTo>
                          <a:lnTo>
                            <a:pt x="146" y="476"/>
                          </a:lnTo>
                          <a:lnTo>
                            <a:pt x="176" y="497"/>
                          </a:lnTo>
                          <a:lnTo>
                            <a:pt x="208" y="519"/>
                          </a:lnTo>
                          <a:lnTo>
                            <a:pt x="240" y="542"/>
                          </a:lnTo>
                          <a:lnTo>
                            <a:pt x="273" y="565"/>
                          </a:lnTo>
                          <a:lnTo>
                            <a:pt x="308" y="587"/>
                          </a:lnTo>
                          <a:lnTo>
                            <a:pt x="343" y="610"/>
                          </a:lnTo>
                          <a:lnTo>
                            <a:pt x="378" y="632"/>
                          </a:lnTo>
                          <a:lnTo>
                            <a:pt x="413" y="655"/>
                          </a:lnTo>
                          <a:lnTo>
                            <a:pt x="448" y="675"/>
                          </a:lnTo>
                          <a:lnTo>
                            <a:pt x="482" y="697"/>
                          </a:lnTo>
                          <a:lnTo>
                            <a:pt x="514" y="716"/>
                          </a:lnTo>
                          <a:lnTo>
                            <a:pt x="545" y="735"/>
                          </a:lnTo>
                          <a:lnTo>
                            <a:pt x="576" y="752"/>
                          </a:lnTo>
                          <a:lnTo>
                            <a:pt x="604" y="768"/>
                          </a:lnTo>
                          <a:lnTo>
                            <a:pt x="629" y="782"/>
                          </a:lnTo>
                          <a:lnTo>
                            <a:pt x="653" y="794"/>
                          </a:lnTo>
                          <a:lnTo>
                            <a:pt x="673" y="805"/>
                          </a:lnTo>
                          <a:lnTo>
                            <a:pt x="692" y="814"/>
                          </a:lnTo>
                          <a:lnTo>
                            <a:pt x="706" y="820"/>
                          </a:lnTo>
                          <a:lnTo>
                            <a:pt x="717" y="823"/>
                          </a:lnTo>
                          <a:lnTo>
                            <a:pt x="724" y="824"/>
                          </a:lnTo>
                          <a:close/>
                        </a:path>
                      </a:pathLst>
                    </a:custGeom>
                    <a:solidFill>
                      <a:srgbClr val="FFE5E5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63" name="Freeform 181"/>
                    <p:cNvSpPr>
                      <a:spLocks/>
                    </p:cNvSpPr>
                    <p:nvPr/>
                  </p:nvSpPr>
                  <p:spPr bwMode="auto">
                    <a:xfrm rot="8764881" flipH="1" flipV="1">
                      <a:off x="3360" y="3024"/>
                      <a:ext cx="912" cy="626"/>
                    </a:xfrm>
                    <a:custGeom>
                      <a:avLst/>
                      <a:gdLst>
                        <a:gd name="T0" fmla="*/ 483 w 1362"/>
                        <a:gd name="T1" fmla="*/ 624 h 824"/>
                        <a:gd name="T2" fmla="*/ 487 w 1362"/>
                        <a:gd name="T3" fmla="*/ 613 h 824"/>
                        <a:gd name="T4" fmla="*/ 502 w 1362"/>
                        <a:gd name="T5" fmla="*/ 595 h 824"/>
                        <a:gd name="T6" fmla="*/ 525 w 1362"/>
                        <a:gd name="T7" fmla="*/ 571 h 824"/>
                        <a:gd name="T8" fmla="*/ 555 w 1362"/>
                        <a:gd name="T9" fmla="*/ 542 h 824"/>
                        <a:gd name="T10" fmla="*/ 591 w 1362"/>
                        <a:gd name="T11" fmla="*/ 509 h 824"/>
                        <a:gd name="T12" fmla="*/ 631 w 1362"/>
                        <a:gd name="T13" fmla="*/ 474 h 824"/>
                        <a:gd name="T14" fmla="*/ 673 w 1362"/>
                        <a:gd name="T15" fmla="*/ 438 h 824"/>
                        <a:gd name="T16" fmla="*/ 716 w 1362"/>
                        <a:gd name="T17" fmla="*/ 401 h 824"/>
                        <a:gd name="T18" fmla="*/ 758 w 1362"/>
                        <a:gd name="T19" fmla="*/ 364 h 824"/>
                        <a:gd name="T20" fmla="*/ 798 w 1362"/>
                        <a:gd name="T21" fmla="*/ 330 h 824"/>
                        <a:gd name="T22" fmla="*/ 834 w 1362"/>
                        <a:gd name="T23" fmla="*/ 299 h 824"/>
                        <a:gd name="T24" fmla="*/ 865 w 1362"/>
                        <a:gd name="T25" fmla="*/ 272 h 824"/>
                        <a:gd name="T26" fmla="*/ 889 w 1362"/>
                        <a:gd name="T27" fmla="*/ 251 h 824"/>
                        <a:gd name="T28" fmla="*/ 906 w 1362"/>
                        <a:gd name="T29" fmla="*/ 235 h 824"/>
                        <a:gd name="T30" fmla="*/ 912 w 1362"/>
                        <a:gd name="T31" fmla="*/ 227 h 824"/>
                        <a:gd name="T32" fmla="*/ 910 w 1362"/>
                        <a:gd name="T33" fmla="*/ 226 h 824"/>
                        <a:gd name="T34" fmla="*/ 884 w 1362"/>
                        <a:gd name="T35" fmla="*/ 212 h 824"/>
                        <a:gd name="T36" fmla="*/ 833 w 1362"/>
                        <a:gd name="T37" fmla="*/ 186 h 824"/>
                        <a:gd name="T38" fmla="*/ 767 w 1362"/>
                        <a:gd name="T39" fmla="*/ 150 h 824"/>
                        <a:gd name="T40" fmla="*/ 693 w 1362"/>
                        <a:gd name="T41" fmla="*/ 110 h 824"/>
                        <a:gd name="T42" fmla="*/ 621 w 1362"/>
                        <a:gd name="T43" fmla="*/ 71 h 824"/>
                        <a:gd name="T44" fmla="*/ 559 w 1362"/>
                        <a:gd name="T45" fmla="*/ 35 h 824"/>
                        <a:gd name="T46" fmla="*/ 516 w 1362"/>
                        <a:gd name="T47" fmla="*/ 8 h 824"/>
                        <a:gd name="T48" fmla="*/ 500 w 1362"/>
                        <a:gd name="T49" fmla="*/ 6 h 824"/>
                        <a:gd name="T50" fmla="*/ 485 w 1362"/>
                        <a:gd name="T51" fmla="*/ 21 h 824"/>
                        <a:gd name="T52" fmla="*/ 463 w 1362"/>
                        <a:gd name="T53" fmla="*/ 37 h 824"/>
                        <a:gd name="T54" fmla="*/ 434 w 1362"/>
                        <a:gd name="T55" fmla="*/ 55 h 824"/>
                        <a:gd name="T56" fmla="*/ 398 w 1362"/>
                        <a:gd name="T57" fmla="*/ 75 h 824"/>
                        <a:gd name="T58" fmla="*/ 360 w 1362"/>
                        <a:gd name="T59" fmla="*/ 96 h 824"/>
                        <a:gd name="T60" fmla="*/ 317 w 1362"/>
                        <a:gd name="T61" fmla="*/ 117 h 824"/>
                        <a:gd name="T62" fmla="*/ 275 w 1362"/>
                        <a:gd name="T63" fmla="*/ 138 h 824"/>
                        <a:gd name="T64" fmla="*/ 230 w 1362"/>
                        <a:gd name="T65" fmla="*/ 159 h 824"/>
                        <a:gd name="T66" fmla="*/ 186 w 1362"/>
                        <a:gd name="T67" fmla="*/ 178 h 824"/>
                        <a:gd name="T68" fmla="*/ 145 w 1362"/>
                        <a:gd name="T69" fmla="*/ 196 h 824"/>
                        <a:gd name="T70" fmla="*/ 106 w 1362"/>
                        <a:gd name="T71" fmla="*/ 212 h 824"/>
                        <a:gd name="T72" fmla="*/ 73 w 1362"/>
                        <a:gd name="T73" fmla="*/ 226 h 824"/>
                        <a:gd name="T74" fmla="*/ 44 w 1362"/>
                        <a:gd name="T75" fmla="*/ 237 h 824"/>
                        <a:gd name="T76" fmla="*/ 23 w 1362"/>
                        <a:gd name="T77" fmla="*/ 246 h 824"/>
                        <a:gd name="T78" fmla="*/ 10 w 1362"/>
                        <a:gd name="T79" fmla="*/ 250 h 824"/>
                        <a:gd name="T80" fmla="*/ 1 w 1362"/>
                        <a:gd name="T81" fmla="*/ 253 h 824"/>
                        <a:gd name="T82" fmla="*/ 1 w 1362"/>
                        <a:gd name="T83" fmla="*/ 264 h 824"/>
                        <a:gd name="T84" fmla="*/ 13 w 1362"/>
                        <a:gd name="T85" fmla="*/ 281 h 824"/>
                        <a:gd name="T86" fmla="*/ 33 w 1362"/>
                        <a:gd name="T87" fmla="*/ 303 h 824"/>
                        <a:gd name="T88" fmla="*/ 62 w 1362"/>
                        <a:gd name="T89" fmla="*/ 330 h 824"/>
                        <a:gd name="T90" fmla="*/ 98 w 1362"/>
                        <a:gd name="T91" fmla="*/ 362 h 824"/>
                        <a:gd name="T92" fmla="*/ 139 w 1362"/>
                        <a:gd name="T93" fmla="*/ 394 h 824"/>
                        <a:gd name="T94" fmla="*/ 183 w 1362"/>
                        <a:gd name="T95" fmla="*/ 429 h 824"/>
                        <a:gd name="T96" fmla="*/ 230 w 1362"/>
                        <a:gd name="T97" fmla="*/ 463 h 824"/>
                        <a:gd name="T98" fmla="*/ 277 w 1362"/>
                        <a:gd name="T99" fmla="*/ 498 h 824"/>
                        <a:gd name="T100" fmla="*/ 323 w 1362"/>
                        <a:gd name="T101" fmla="*/ 530 h 824"/>
                        <a:gd name="T102" fmla="*/ 365 w 1362"/>
                        <a:gd name="T103" fmla="*/ 558 h 824"/>
                        <a:gd name="T104" fmla="*/ 404 w 1362"/>
                        <a:gd name="T105" fmla="*/ 583 h 824"/>
                        <a:gd name="T106" fmla="*/ 437 w 1362"/>
                        <a:gd name="T107" fmla="*/ 603 h 824"/>
                        <a:gd name="T108" fmla="*/ 463 w 1362"/>
                        <a:gd name="T109" fmla="*/ 618 h 824"/>
                        <a:gd name="T110" fmla="*/ 480 w 1362"/>
                        <a:gd name="T111" fmla="*/ 625 h 824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1362"/>
                        <a:gd name="T169" fmla="*/ 0 h 824"/>
                        <a:gd name="T170" fmla="*/ 1362 w 1362"/>
                        <a:gd name="T171" fmla="*/ 824 h 824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1362" h="824">
                          <a:moveTo>
                            <a:pt x="724" y="824"/>
                          </a:moveTo>
                          <a:lnTo>
                            <a:pt x="721" y="821"/>
                          </a:lnTo>
                          <a:lnTo>
                            <a:pt x="723" y="815"/>
                          </a:lnTo>
                          <a:lnTo>
                            <a:pt x="728" y="807"/>
                          </a:lnTo>
                          <a:lnTo>
                            <a:pt x="737" y="795"/>
                          </a:lnTo>
                          <a:lnTo>
                            <a:pt x="749" y="783"/>
                          </a:lnTo>
                          <a:lnTo>
                            <a:pt x="766" y="768"/>
                          </a:lnTo>
                          <a:lnTo>
                            <a:pt x="784" y="751"/>
                          </a:lnTo>
                          <a:lnTo>
                            <a:pt x="806" y="733"/>
                          </a:lnTo>
                          <a:lnTo>
                            <a:pt x="829" y="713"/>
                          </a:lnTo>
                          <a:lnTo>
                            <a:pt x="855" y="693"/>
                          </a:lnTo>
                          <a:lnTo>
                            <a:pt x="883" y="670"/>
                          </a:lnTo>
                          <a:lnTo>
                            <a:pt x="912" y="648"/>
                          </a:lnTo>
                          <a:lnTo>
                            <a:pt x="942" y="624"/>
                          </a:lnTo>
                          <a:lnTo>
                            <a:pt x="973" y="600"/>
                          </a:lnTo>
                          <a:lnTo>
                            <a:pt x="1005" y="576"/>
                          </a:lnTo>
                          <a:lnTo>
                            <a:pt x="1037" y="551"/>
                          </a:lnTo>
                          <a:lnTo>
                            <a:pt x="1069" y="528"/>
                          </a:lnTo>
                          <a:lnTo>
                            <a:pt x="1100" y="503"/>
                          </a:lnTo>
                          <a:lnTo>
                            <a:pt x="1132" y="479"/>
                          </a:lnTo>
                          <a:lnTo>
                            <a:pt x="1162" y="457"/>
                          </a:lnTo>
                          <a:lnTo>
                            <a:pt x="1192" y="435"/>
                          </a:lnTo>
                          <a:lnTo>
                            <a:pt x="1219" y="414"/>
                          </a:lnTo>
                          <a:lnTo>
                            <a:pt x="1246" y="393"/>
                          </a:lnTo>
                          <a:lnTo>
                            <a:pt x="1271" y="375"/>
                          </a:lnTo>
                          <a:lnTo>
                            <a:pt x="1292" y="358"/>
                          </a:lnTo>
                          <a:lnTo>
                            <a:pt x="1312" y="343"/>
                          </a:lnTo>
                          <a:lnTo>
                            <a:pt x="1328" y="330"/>
                          </a:lnTo>
                          <a:lnTo>
                            <a:pt x="1343" y="318"/>
                          </a:lnTo>
                          <a:lnTo>
                            <a:pt x="1353" y="309"/>
                          </a:lnTo>
                          <a:lnTo>
                            <a:pt x="1359" y="303"/>
                          </a:lnTo>
                          <a:lnTo>
                            <a:pt x="1362" y="299"/>
                          </a:lnTo>
                          <a:lnTo>
                            <a:pt x="1360" y="298"/>
                          </a:lnTo>
                          <a:lnTo>
                            <a:pt x="1359" y="297"/>
                          </a:lnTo>
                          <a:lnTo>
                            <a:pt x="1345" y="291"/>
                          </a:lnTo>
                          <a:lnTo>
                            <a:pt x="1320" y="279"/>
                          </a:lnTo>
                          <a:lnTo>
                            <a:pt x="1286" y="264"/>
                          </a:lnTo>
                          <a:lnTo>
                            <a:pt x="1244" y="245"/>
                          </a:lnTo>
                          <a:lnTo>
                            <a:pt x="1197" y="222"/>
                          </a:lnTo>
                          <a:lnTo>
                            <a:pt x="1145" y="197"/>
                          </a:lnTo>
                          <a:lnTo>
                            <a:pt x="1090" y="172"/>
                          </a:lnTo>
                          <a:lnTo>
                            <a:pt x="1035" y="145"/>
                          </a:lnTo>
                          <a:lnTo>
                            <a:pt x="979" y="119"/>
                          </a:lnTo>
                          <a:lnTo>
                            <a:pt x="927" y="93"/>
                          </a:lnTo>
                          <a:lnTo>
                            <a:pt x="878" y="68"/>
                          </a:lnTo>
                          <a:lnTo>
                            <a:pt x="835" y="46"/>
                          </a:lnTo>
                          <a:lnTo>
                            <a:pt x="798" y="27"/>
                          </a:lnTo>
                          <a:lnTo>
                            <a:pt x="771" y="11"/>
                          </a:lnTo>
                          <a:lnTo>
                            <a:pt x="754" y="0"/>
                          </a:lnTo>
                          <a:lnTo>
                            <a:pt x="747" y="8"/>
                          </a:lnTo>
                          <a:lnTo>
                            <a:pt x="738" y="17"/>
                          </a:lnTo>
                          <a:lnTo>
                            <a:pt x="725" y="27"/>
                          </a:lnTo>
                          <a:lnTo>
                            <a:pt x="709" y="38"/>
                          </a:lnTo>
                          <a:lnTo>
                            <a:pt x="691" y="49"/>
                          </a:lnTo>
                          <a:lnTo>
                            <a:pt x="670" y="61"/>
                          </a:lnTo>
                          <a:lnTo>
                            <a:pt x="648" y="73"/>
                          </a:lnTo>
                          <a:lnTo>
                            <a:pt x="622" y="87"/>
                          </a:lnTo>
                          <a:lnTo>
                            <a:pt x="595" y="99"/>
                          </a:lnTo>
                          <a:lnTo>
                            <a:pt x="567" y="113"/>
                          </a:lnTo>
                          <a:lnTo>
                            <a:pt x="537" y="127"/>
                          </a:lnTo>
                          <a:lnTo>
                            <a:pt x="506" y="140"/>
                          </a:lnTo>
                          <a:lnTo>
                            <a:pt x="474" y="154"/>
                          </a:lnTo>
                          <a:lnTo>
                            <a:pt x="443" y="168"/>
                          </a:lnTo>
                          <a:lnTo>
                            <a:pt x="410" y="182"/>
                          </a:lnTo>
                          <a:lnTo>
                            <a:pt x="377" y="195"/>
                          </a:lnTo>
                          <a:lnTo>
                            <a:pt x="344" y="209"/>
                          </a:lnTo>
                          <a:lnTo>
                            <a:pt x="311" y="222"/>
                          </a:lnTo>
                          <a:lnTo>
                            <a:pt x="278" y="234"/>
                          </a:lnTo>
                          <a:lnTo>
                            <a:pt x="248" y="247"/>
                          </a:lnTo>
                          <a:lnTo>
                            <a:pt x="217" y="258"/>
                          </a:lnTo>
                          <a:lnTo>
                            <a:pt x="187" y="269"/>
                          </a:lnTo>
                          <a:lnTo>
                            <a:pt x="159" y="279"/>
                          </a:lnTo>
                          <a:lnTo>
                            <a:pt x="133" y="289"/>
                          </a:lnTo>
                          <a:lnTo>
                            <a:pt x="109" y="298"/>
                          </a:lnTo>
                          <a:lnTo>
                            <a:pt x="86" y="306"/>
                          </a:lnTo>
                          <a:lnTo>
                            <a:pt x="66" y="312"/>
                          </a:lnTo>
                          <a:lnTo>
                            <a:pt x="48" y="318"/>
                          </a:lnTo>
                          <a:lnTo>
                            <a:pt x="34" y="324"/>
                          </a:lnTo>
                          <a:lnTo>
                            <a:pt x="23" y="327"/>
                          </a:lnTo>
                          <a:lnTo>
                            <a:pt x="15" y="329"/>
                          </a:lnTo>
                          <a:lnTo>
                            <a:pt x="9" y="330"/>
                          </a:lnTo>
                          <a:lnTo>
                            <a:pt x="2" y="333"/>
                          </a:lnTo>
                          <a:lnTo>
                            <a:pt x="0" y="339"/>
                          </a:lnTo>
                          <a:lnTo>
                            <a:pt x="2" y="347"/>
                          </a:lnTo>
                          <a:lnTo>
                            <a:pt x="8" y="357"/>
                          </a:lnTo>
                          <a:lnTo>
                            <a:pt x="19" y="370"/>
                          </a:lnTo>
                          <a:lnTo>
                            <a:pt x="32" y="384"/>
                          </a:lnTo>
                          <a:lnTo>
                            <a:pt x="49" y="399"/>
                          </a:lnTo>
                          <a:lnTo>
                            <a:pt x="70" y="417"/>
                          </a:lnTo>
                          <a:lnTo>
                            <a:pt x="93" y="435"/>
                          </a:lnTo>
                          <a:lnTo>
                            <a:pt x="118" y="456"/>
                          </a:lnTo>
                          <a:lnTo>
                            <a:pt x="146" y="476"/>
                          </a:lnTo>
                          <a:lnTo>
                            <a:pt x="176" y="497"/>
                          </a:lnTo>
                          <a:lnTo>
                            <a:pt x="208" y="519"/>
                          </a:lnTo>
                          <a:lnTo>
                            <a:pt x="240" y="542"/>
                          </a:lnTo>
                          <a:lnTo>
                            <a:pt x="273" y="565"/>
                          </a:lnTo>
                          <a:lnTo>
                            <a:pt x="308" y="587"/>
                          </a:lnTo>
                          <a:lnTo>
                            <a:pt x="343" y="610"/>
                          </a:lnTo>
                          <a:lnTo>
                            <a:pt x="378" y="632"/>
                          </a:lnTo>
                          <a:lnTo>
                            <a:pt x="413" y="655"/>
                          </a:lnTo>
                          <a:lnTo>
                            <a:pt x="448" y="675"/>
                          </a:lnTo>
                          <a:lnTo>
                            <a:pt x="482" y="697"/>
                          </a:lnTo>
                          <a:lnTo>
                            <a:pt x="514" y="716"/>
                          </a:lnTo>
                          <a:lnTo>
                            <a:pt x="545" y="735"/>
                          </a:lnTo>
                          <a:lnTo>
                            <a:pt x="576" y="752"/>
                          </a:lnTo>
                          <a:lnTo>
                            <a:pt x="604" y="768"/>
                          </a:lnTo>
                          <a:lnTo>
                            <a:pt x="629" y="782"/>
                          </a:lnTo>
                          <a:lnTo>
                            <a:pt x="653" y="794"/>
                          </a:lnTo>
                          <a:lnTo>
                            <a:pt x="673" y="805"/>
                          </a:lnTo>
                          <a:lnTo>
                            <a:pt x="692" y="814"/>
                          </a:lnTo>
                          <a:lnTo>
                            <a:pt x="706" y="820"/>
                          </a:lnTo>
                          <a:lnTo>
                            <a:pt x="717" y="823"/>
                          </a:lnTo>
                          <a:lnTo>
                            <a:pt x="724" y="824"/>
                          </a:lnTo>
                          <a:close/>
                        </a:path>
                      </a:pathLst>
                    </a:custGeom>
                    <a:solidFill>
                      <a:srgbClr val="FFE5E5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64" name="Freeform 182"/>
                    <p:cNvSpPr>
                      <a:spLocks/>
                    </p:cNvSpPr>
                    <p:nvPr/>
                  </p:nvSpPr>
                  <p:spPr bwMode="auto">
                    <a:xfrm rot="8764881" flipH="1" flipV="1">
                      <a:off x="3312" y="2976"/>
                      <a:ext cx="912" cy="626"/>
                    </a:xfrm>
                    <a:custGeom>
                      <a:avLst/>
                      <a:gdLst>
                        <a:gd name="T0" fmla="*/ 483 w 1362"/>
                        <a:gd name="T1" fmla="*/ 624 h 824"/>
                        <a:gd name="T2" fmla="*/ 487 w 1362"/>
                        <a:gd name="T3" fmla="*/ 613 h 824"/>
                        <a:gd name="T4" fmla="*/ 502 w 1362"/>
                        <a:gd name="T5" fmla="*/ 595 h 824"/>
                        <a:gd name="T6" fmla="*/ 525 w 1362"/>
                        <a:gd name="T7" fmla="*/ 571 h 824"/>
                        <a:gd name="T8" fmla="*/ 555 w 1362"/>
                        <a:gd name="T9" fmla="*/ 542 h 824"/>
                        <a:gd name="T10" fmla="*/ 591 w 1362"/>
                        <a:gd name="T11" fmla="*/ 509 h 824"/>
                        <a:gd name="T12" fmla="*/ 631 w 1362"/>
                        <a:gd name="T13" fmla="*/ 474 h 824"/>
                        <a:gd name="T14" fmla="*/ 673 w 1362"/>
                        <a:gd name="T15" fmla="*/ 438 h 824"/>
                        <a:gd name="T16" fmla="*/ 716 w 1362"/>
                        <a:gd name="T17" fmla="*/ 401 h 824"/>
                        <a:gd name="T18" fmla="*/ 758 w 1362"/>
                        <a:gd name="T19" fmla="*/ 364 h 824"/>
                        <a:gd name="T20" fmla="*/ 798 w 1362"/>
                        <a:gd name="T21" fmla="*/ 330 h 824"/>
                        <a:gd name="T22" fmla="*/ 834 w 1362"/>
                        <a:gd name="T23" fmla="*/ 299 h 824"/>
                        <a:gd name="T24" fmla="*/ 865 w 1362"/>
                        <a:gd name="T25" fmla="*/ 272 h 824"/>
                        <a:gd name="T26" fmla="*/ 889 w 1362"/>
                        <a:gd name="T27" fmla="*/ 251 h 824"/>
                        <a:gd name="T28" fmla="*/ 906 w 1362"/>
                        <a:gd name="T29" fmla="*/ 235 h 824"/>
                        <a:gd name="T30" fmla="*/ 912 w 1362"/>
                        <a:gd name="T31" fmla="*/ 227 h 824"/>
                        <a:gd name="T32" fmla="*/ 910 w 1362"/>
                        <a:gd name="T33" fmla="*/ 226 h 824"/>
                        <a:gd name="T34" fmla="*/ 884 w 1362"/>
                        <a:gd name="T35" fmla="*/ 212 h 824"/>
                        <a:gd name="T36" fmla="*/ 833 w 1362"/>
                        <a:gd name="T37" fmla="*/ 186 h 824"/>
                        <a:gd name="T38" fmla="*/ 767 w 1362"/>
                        <a:gd name="T39" fmla="*/ 150 h 824"/>
                        <a:gd name="T40" fmla="*/ 693 w 1362"/>
                        <a:gd name="T41" fmla="*/ 110 h 824"/>
                        <a:gd name="T42" fmla="*/ 621 w 1362"/>
                        <a:gd name="T43" fmla="*/ 71 h 824"/>
                        <a:gd name="T44" fmla="*/ 559 w 1362"/>
                        <a:gd name="T45" fmla="*/ 35 h 824"/>
                        <a:gd name="T46" fmla="*/ 516 w 1362"/>
                        <a:gd name="T47" fmla="*/ 8 h 824"/>
                        <a:gd name="T48" fmla="*/ 500 w 1362"/>
                        <a:gd name="T49" fmla="*/ 6 h 824"/>
                        <a:gd name="T50" fmla="*/ 485 w 1362"/>
                        <a:gd name="T51" fmla="*/ 21 h 824"/>
                        <a:gd name="T52" fmla="*/ 463 w 1362"/>
                        <a:gd name="T53" fmla="*/ 37 h 824"/>
                        <a:gd name="T54" fmla="*/ 434 w 1362"/>
                        <a:gd name="T55" fmla="*/ 55 h 824"/>
                        <a:gd name="T56" fmla="*/ 398 w 1362"/>
                        <a:gd name="T57" fmla="*/ 75 h 824"/>
                        <a:gd name="T58" fmla="*/ 360 w 1362"/>
                        <a:gd name="T59" fmla="*/ 96 h 824"/>
                        <a:gd name="T60" fmla="*/ 317 w 1362"/>
                        <a:gd name="T61" fmla="*/ 117 h 824"/>
                        <a:gd name="T62" fmla="*/ 275 w 1362"/>
                        <a:gd name="T63" fmla="*/ 138 h 824"/>
                        <a:gd name="T64" fmla="*/ 230 w 1362"/>
                        <a:gd name="T65" fmla="*/ 159 h 824"/>
                        <a:gd name="T66" fmla="*/ 186 w 1362"/>
                        <a:gd name="T67" fmla="*/ 178 h 824"/>
                        <a:gd name="T68" fmla="*/ 145 w 1362"/>
                        <a:gd name="T69" fmla="*/ 196 h 824"/>
                        <a:gd name="T70" fmla="*/ 106 w 1362"/>
                        <a:gd name="T71" fmla="*/ 212 h 824"/>
                        <a:gd name="T72" fmla="*/ 73 w 1362"/>
                        <a:gd name="T73" fmla="*/ 226 h 824"/>
                        <a:gd name="T74" fmla="*/ 44 w 1362"/>
                        <a:gd name="T75" fmla="*/ 237 h 824"/>
                        <a:gd name="T76" fmla="*/ 23 w 1362"/>
                        <a:gd name="T77" fmla="*/ 246 h 824"/>
                        <a:gd name="T78" fmla="*/ 10 w 1362"/>
                        <a:gd name="T79" fmla="*/ 250 h 824"/>
                        <a:gd name="T80" fmla="*/ 1 w 1362"/>
                        <a:gd name="T81" fmla="*/ 253 h 824"/>
                        <a:gd name="T82" fmla="*/ 1 w 1362"/>
                        <a:gd name="T83" fmla="*/ 264 h 824"/>
                        <a:gd name="T84" fmla="*/ 13 w 1362"/>
                        <a:gd name="T85" fmla="*/ 281 h 824"/>
                        <a:gd name="T86" fmla="*/ 33 w 1362"/>
                        <a:gd name="T87" fmla="*/ 303 h 824"/>
                        <a:gd name="T88" fmla="*/ 62 w 1362"/>
                        <a:gd name="T89" fmla="*/ 330 h 824"/>
                        <a:gd name="T90" fmla="*/ 98 w 1362"/>
                        <a:gd name="T91" fmla="*/ 362 h 824"/>
                        <a:gd name="T92" fmla="*/ 139 w 1362"/>
                        <a:gd name="T93" fmla="*/ 394 h 824"/>
                        <a:gd name="T94" fmla="*/ 183 w 1362"/>
                        <a:gd name="T95" fmla="*/ 429 h 824"/>
                        <a:gd name="T96" fmla="*/ 230 w 1362"/>
                        <a:gd name="T97" fmla="*/ 463 h 824"/>
                        <a:gd name="T98" fmla="*/ 277 w 1362"/>
                        <a:gd name="T99" fmla="*/ 498 h 824"/>
                        <a:gd name="T100" fmla="*/ 323 w 1362"/>
                        <a:gd name="T101" fmla="*/ 530 h 824"/>
                        <a:gd name="T102" fmla="*/ 365 w 1362"/>
                        <a:gd name="T103" fmla="*/ 558 h 824"/>
                        <a:gd name="T104" fmla="*/ 404 w 1362"/>
                        <a:gd name="T105" fmla="*/ 583 h 824"/>
                        <a:gd name="T106" fmla="*/ 437 w 1362"/>
                        <a:gd name="T107" fmla="*/ 603 h 824"/>
                        <a:gd name="T108" fmla="*/ 463 w 1362"/>
                        <a:gd name="T109" fmla="*/ 618 h 824"/>
                        <a:gd name="T110" fmla="*/ 480 w 1362"/>
                        <a:gd name="T111" fmla="*/ 625 h 824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1362"/>
                        <a:gd name="T169" fmla="*/ 0 h 824"/>
                        <a:gd name="T170" fmla="*/ 1362 w 1362"/>
                        <a:gd name="T171" fmla="*/ 824 h 824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1362" h="824">
                          <a:moveTo>
                            <a:pt x="724" y="824"/>
                          </a:moveTo>
                          <a:lnTo>
                            <a:pt x="721" y="821"/>
                          </a:lnTo>
                          <a:lnTo>
                            <a:pt x="723" y="815"/>
                          </a:lnTo>
                          <a:lnTo>
                            <a:pt x="728" y="807"/>
                          </a:lnTo>
                          <a:lnTo>
                            <a:pt x="737" y="795"/>
                          </a:lnTo>
                          <a:lnTo>
                            <a:pt x="749" y="783"/>
                          </a:lnTo>
                          <a:lnTo>
                            <a:pt x="766" y="768"/>
                          </a:lnTo>
                          <a:lnTo>
                            <a:pt x="784" y="751"/>
                          </a:lnTo>
                          <a:lnTo>
                            <a:pt x="806" y="733"/>
                          </a:lnTo>
                          <a:lnTo>
                            <a:pt x="829" y="713"/>
                          </a:lnTo>
                          <a:lnTo>
                            <a:pt x="855" y="693"/>
                          </a:lnTo>
                          <a:lnTo>
                            <a:pt x="883" y="670"/>
                          </a:lnTo>
                          <a:lnTo>
                            <a:pt x="912" y="648"/>
                          </a:lnTo>
                          <a:lnTo>
                            <a:pt x="942" y="624"/>
                          </a:lnTo>
                          <a:lnTo>
                            <a:pt x="973" y="600"/>
                          </a:lnTo>
                          <a:lnTo>
                            <a:pt x="1005" y="576"/>
                          </a:lnTo>
                          <a:lnTo>
                            <a:pt x="1037" y="551"/>
                          </a:lnTo>
                          <a:lnTo>
                            <a:pt x="1069" y="528"/>
                          </a:lnTo>
                          <a:lnTo>
                            <a:pt x="1100" y="503"/>
                          </a:lnTo>
                          <a:lnTo>
                            <a:pt x="1132" y="479"/>
                          </a:lnTo>
                          <a:lnTo>
                            <a:pt x="1162" y="457"/>
                          </a:lnTo>
                          <a:lnTo>
                            <a:pt x="1192" y="435"/>
                          </a:lnTo>
                          <a:lnTo>
                            <a:pt x="1219" y="414"/>
                          </a:lnTo>
                          <a:lnTo>
                            <a:pt x="1246" y="393"/>
                          </a:lnTo>
                          <a:lnTo>
                            <a:pt x="1271" y="375"/>
                          </a:lnTo>
                          <a:lnTo>
                            <a:pt x="1292" y="358"/>
                          </a:lnTo>
                          <a:lnTo>
                            <a:pt x="1312" y="343"/>
                          </a:lnTo>
                          <a:lnTo>
                            <a:pt x="1328" y="330"/>
                          </a:lnTo>
                          <a:lnTo>
                            <a:pt x="1343" y="318"/>
                          </a:lnTo>
                          <a:lnTo>
                            <a:pt x="1353" y="309"/>
                          </a:lnTo>
                          <a:lnTo>
                            <a:pt x="1359" y="303"/>
                          </a:lnTo>
                          <a:lnTo>
                            <a:pt x="1362" y="299"/>
                          </a:lnTo>
                          <a:lnTo>
                            <a:pt x="1360" y="298"/>
                          </a:lnTo>
                          <a:lnTo>
                            <a:pt x="1359" y="297"/>
                          </a:lnTo>
                          <a:lnTo>
                            <a:pt x="1345" y="291"/>
                          </a:lnTo>
                          <a:lnTo>
                            <a:pt x="1320" y="279"/>
                          </a:lnTo>
                          <a:lnTo>
                            <a:pt x="1286" y="264"/>
                          </a:lnTo>
                          <a:lnTo>
                            <a:pt x="1244" y="245"/>
                          </a:lnTo>
                          <a:lnTo>
                            <a:pt x="1197" y="222"/>
                          </a:lnTo>
                          <a:lnTo>
                            <a:pt x="1145" y="197"/>
                          </a:lnTo>
                          <a:lnTo>
                            <a:pt x="1090" y="172"/>
                          </a:lnTo>
                          <a:lnTo>
                            <a:pt x="1035" y="145"/>
                          </a:lnTo>
                          <a:lnTo>
                            <a:pt x="979" y="119"/>
                          </a:lnTo>
                          <a:lnTo>
                            <a:pt x="927" y="93"/>
                          </a:lnTo>
                          <a:lnTo>
                            <a:pt x="878" y="68"/>
                          </a:lnTo>
                          <a:lnTo>
                            <a:pt x="835" y="46"/>
                          </a:lnTo>
                          <a:lnTo>
                            <a:pt x="798" y="27"/>
                          </a:lnTo>
                          <a:lnTo>
                            <a:pt x="771" y="11"/>
                          </a:lnTo>
                          <a:lnTo>
                            <a:pt x="754" y="0"/>
                          </a:lnTo>
                          <a:lnTo>
                            <a:pt x="747" y="8"/>
                          </a:lnTo>
                          <a:lnTo>
                            <a:pt x="738" y="17"/>
                          </a:lnTo>
                          <a:lnTo>
                            <a:pt x="725" y="27"/>
                          </a:lnTo>
                          <a:lnTo>
                            <a:pt x="709" y="38"/>
                          </a:lnTo>
                          <a:lnTo>
                            <a:pt x="691" y="49"/>
                          </a:lnTo>
                          <a:lnTo>
                            <a:pt x="670" y="61"/>
                          </a:lnTo>
                          <a:lnTo>
                            <a:pt x="648" y="73"/>
                          </a:lnTo>
                          <a:lnTo>
                            <a:pt x="622" y="87"/>
                          </a:lnTo>
                          <a:lnTo>
                            <a:pt x="595" y="99"/>
                          </a:lnTo>
                          <a:lnTo>
                            <a:pt x="567" y="113"/>
                          </a:lnTo>
                          <a:lnTo>
                            <a:pt x="537" y="127"/>
                          </a:lnTo>
                          <a:lnTo>
                            <a:pt x="506" y="140"/>
                          </a:lnTo>
                          <a:lnTo>
                            <a:pt x="474" y="154"/>
                          </a:lnTo>
                          <a:lnTo>
                            <a:pt x="443" y="168"/>
                          </a:lnTo>
                          <a:lnTo>
                            <a:pt x="410" y="182"/>
                          </a:lnTo>
                          <a:lnTo>
                            <a:pt x="377" y="195"/>
                          </a:lnTo>
                          <a:lnTo>
                            <a:pt x="344" y="209"/>
                          </a:lnTo>
                          <a:lnTo>
                            <a:pt x="311" y="222"/>
                          </a:lnTo>
                          <a:lnTo>
                            <a:pt x="278" y="234"/>
                          </a:lnTo>
                          <a:lnTo>
                            <a:pt x="248" y="247"/>
                          </a:lnTo>
                          <a:lnTo>
                            <a:pt x="217" y="258"/>
                          </a:lnTo>
                          <a:lnTo>
                            <a:pt x="187" y="269"/>
                          </a:lnTo>
                          <a:lnTo>
                            <a:pt x="159" y="279"/>
                          </a:lnTo>
                          <a:lnTo>
                            <a:pt x="133" y="289"/>
                          </a:lnTo>
                          <a:lnTo>
                            <a:pt x="109" y="298"/>
                          </a:lnTo>
                          <a:lnTo>
                            <a:pt x="86" y="306"/>
                          </a:lnTo>
                          <a:lnTo>
                            <a:pt x="66" y="312"/>
                          </a:lnTo>
                          <a:lnTo>
                            <a:pt x="48" y="318"/>
                          </a:lnTo>
                          <a:lnTo>
                            <a:pt x="34" y="324"/>
                          </a:lnTo>
                          <a:lnTo>
                            <a:pt x="23" y="327"/>
                          </a:lnTo>
                          <a:lnTo>
                            <a:pt x="15" y="329"/>
                          </a:lnTo>
                          <a:lnTo>
                            <a:pt x="9" y="330"/>
                          </a:lnTo>
                          <a:lnTo>
                            <a:pt x="2" y="333"/>
                          </a:lnTo>
                          <a:lnTo>
                            <a:pt x="0" y="339"/>
                          </a:lnTo>
                          <a:lnTo>
                            <a:pt x="2" y="347"/>
                          </a:lnTo>
                          <a:lnTo>
                            <a:pt x="8" y="357"/>
                          </a:lnTo>
                          <a:lnTo>
                            <a:pt x="19" y="370"/>
                          </a:lnTo>
                          <a:lnTo>
                            <a:pt x="32" y="384"/>
                          </a:lnTo>
                          <a:lnTo>
                            <a:pt x="49" y="399"/>
                          </a:lnTo>
                          <a:lnTo>
                            <a:pt x="70" y="417"/>
                          </a:lnTo>
                          <a:lnTo>
                            <a:pt x="93" y="435"/>
                          </a:lnTo>
                          <a:lnTo>
                            <a:pt x="118" y="456"/>
                          </a:lnTo>
                          <a:lnTo>
                            <a:pt x="146" y="476"/>
                          </a:lnTo>
                          <a:lnTo>
                            <a:pt x="176" y="497"/>
                          </a:lnTo>
                          <a:lnTo>
                            <a:pt x="208" y="519"/>
                          </a:lnTo>
                          <a:lnTo>
                            <a:pt x="240" y="542"/>
                          </a:lnTo>
                          <a:lnTo>
                            <a:pt x="273" y="565"/>
                          </a:lnTo>
                          <a:lnTo>
                            <a:pt x="308" y="587"/>
                          </a:lnTo>
                          <a:lnTo>
                            <a:pt x="343" y="610"/>
                          </a:lnTo>
                          <a:lnTo>
                            <a:pt x="378" y="632"/>
                          </a:lnTo>
                          <a:lnTo>
                            <a:pt x="413" y="655"/>
                          </a:lnTo>
                          <a:lnTo>
                            <a:pt x="448" y="675"/>
                          </a:lnTo>
                          <a:lnTo>
                            <a:pt x="482" y="697"/>
                          </a:lnTo>
                          <a:lnTo>
                            <a:pt x="514" y="716"/>
                          </a:lnTo>
                          <a:lnTo>
                            <a:pt x="545" y="735"/>
                          </a:lnTo>
                          <a:lnTo>
                            <a:pt x="576" y="752"/>
                          </a:lnTo>
                          <a:lnTo>
                            <a:pt x="604" y="768"/>
                          </a:lnTo>
                          <a:lnTo>
                            <a:pt x="629" y="782"/>
                          </a:lnTo>
                          <a:lnTo>
                            <a:pt x="653" y="794"/>
                          </a:lnTo>
                          <a:lnTo>
                            <a:pt x="673" y="805"/>
                          </a:lnTo>
                          <a:lnTo>
                            <a:pt x="692" y="814"/>
                          </a:lnTo>
                          <a:lnTo>
                            <a:pt x="706" y="820"/>
                          </a:lnTo>
                          <a:lnTo>
                            <a:pt x="717" y="823"/>
                          </a:lnTo>
                          <a:lnTo>
                            <a:pt x="724" y="824"/>
                          </a:lnTo>
                          <a:close/>
                        </a:path>
                      </a:pathLst>
                    </a:custGeom>
                    <a:solidFill>
                      <a:srgbClr val="FFE5E5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261" name="Text Box 183"/>
                  <p:cNvSpPr txBox="1">
                    <a:spLocks noChangeArrowheads="1"/>
                  </p:cNvSpPr>
                  <p:nvPr/>
                </p:nvSpPr>
                <p:spPr bwMode="auto">
                  <a:xfrm rot="474767">
                    <a:off x="4477" y="1839"/>
                    <a:ext cx="625" cy="13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eaLnBrk="0" hangingPunct="0"/>
                    <a:r>
                      <a:rPr kumimoji="1" lang="en-US" sz="800">
                        <a:latin typeface="Arial" charset="0"/>
                      </a:rPr>
                      <a:t>Invoices</a:t>
                    </a:r>
                    <a:endParaRPr kumimoji="1" lang="en-US" sz="800">
                      <a:latin typeface="Times New Roman" pitchFamily="18" charset="0"/>
                    </a:endParaRPr>
                  </a:p>
                </p:txBody>
              </p:sp>
            </p:grpSp>
          </p:grpSp>
          <p:grpSp>
            <p:nvGrpSpPr>
              <p:cNvPr id="10252" name="Group 184"/>
              <p:cNvGrpSpPr>
                <a:grpSpLocks/>
              </p:cNvGrpSpPr>
              <p:nvPr/>
            </p:nvGrpSpPr>
            <p:grpSpPr bwMode="auto">
              <a:xfrm>
                <a:off x="4176" y="1068"/>
                <a:ext cx="753" cy="540"/>
                <a:chOff x="3600" y="1872"/>
                <a:chExt cx="753" cy="540"/>
              </a:xfrm>
            </p:grpSpPr>
            <p:grpSp>
              <p:nvGrpSpPr>
                <p:cNvPr id="10253" name="Group 185"/>
                <p:cNvGrpSpPr>
                  <a:grpSpLocks/>
                </p:cNvGrpSpPr>
                <p:nvPr/>
              </p:nvGrpSpPr>
              <p:grpSpPr bwMode="auto">
                <a:xfrm rot="-123398">
                  <a:off x="3600" y="1872"/>
                  <a:ext cx="753" cy="540"/>
                  <a:chOff x="3312" y="2976"/>
                  <a:chExt cx="1008" cy="722"/>
                </a:xfrm>
              </p:grpSpPr>
              <p:sp>
                <p:nvSpPr>
                  <p:cNvPr id="10255" name="Freeform 186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408" y="3072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C5FFE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56" name="Freeform 187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360" y="3024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C5FFE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57" name="Freeform 188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312" y="2976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C5FFE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254" name="Text Box 189"/>
                <p:cNvSpPr txBox="1">
                  <a:spLocks noChangeArrowheads="1"/>
                </p:cNvSpPr>
                <p:nvPr/>
              </p:nvSpPr>
              <p:spPr bwMode="auto">
                <a:xfrm rot="474767">
                  <a:off x="3650" y="1934"/>
                  <a:ext cx="625" cy="2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kumimoji="1" lang="en-US" sz="800">
                      <a:latin typeface="Arial" charset="0"/>
                    </a:rPr>
                    <a:t>Advance</a:t>
                  </a:r>
                </a:p>
                <a:p>
                  <a:pPr eaLnBrk="0" hangingPunct="0"/>
                  <a:r>
                    <a:rPr kumimoji="1" lang="en-US" sz="800">
                      <a:latin typeface="Arial" charset="0"/>
                    </a:rPr>
                    <a:t>Ship</a:t>
                  </a:r>
                </a:p>
                <a:p>
                  <a:pPr eaLnBrk="0" hangingPunct="0"/>
                  <a:r>
                    <a:rPr kumimoji="1" lang="en-US" sz="800">
                      <a:latin typeface="Arial" charset="0"/>
                    </a:rPr>
                    <a:t>Notices</a:t>
                  </a:r>
                  <a:endParaRPr kumimoji="1" lang="en-US" sz="800">
                    <a:latin typeface="Times New Roman" pitchFamily="18" charset="0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Containerization</a:t>
            </a:r>
          </a:p>
        </p:txBody>
      </p:sp>
      <p:sp>
        <p:nvSpPr>
          <p:cNvPr id="11267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/>
              <a:t>CS-BU-070</a:t>
            </a:r>
          </a:p>
        </p:txBody>
      </p:sp>
      <p:grpSp>
        <p:nvGrpSpPr>
          <p:cNvPr id="11268" name="Group 84"/>
          <p:cNvGrpSpPr>
            <a:grpSpLocks/>
          </p:cNvGrpSpPr>
          <p:nvPr/>
        </p:nvGrpSpPr>
        <p:grpSpPr bwMode="auto">
          <a:xfrm>
            <a:off x="1704975" y="904875"/>
            <a:ext cx="5721350" cy="5092700"/>
            <a:chOff x="1200" y="480"/>
            <a:chExt cx="3604" cy="3652"/>
          </a:xfrm>
        </p:grpSpPr>
        <p:grpSp>
          <p:nvGrpSpPr>
            <p:cNvPr id="11269" name="Group 4"/>
            <p:cNvGrpSpPr>
              <a:grpSpLocks/>
            </p:cNvGrpSpPr>
            <p:nvPr/>
          </p:nvGrpSpPr>
          <p:grpSpPr bwMode="auto">
            <a:xfrm>
              <a:off x="1200" y="480"/>
              <a:ext cx="3604" cy="3652"/>
              <a:chOff x="1200" y="480"/>
              <a:chExt cx="3604" cy="3652"/>
            </a:xfrm>
          </p:grpSpPr>
          <p:sp>
            <p:nvSpPr>
              <p:cNvPr id="9294" name="Freeform 5"/>
              <p:cNvSpPr>
                <a:spLocks/>
              </p:cNvSpPr>
              <p:nvPr/>
            </p:nvSpPr>
            <p:spPr bwMode="auto">
              <a:xfrm>
                <a:off x="1207" y="3705"/>
                <a:ext cx="3481" cy="427"/>
              </a:xfrm>
              <a:custGeom>
                <a:avLst/>
                <a:gdLst>
                  <a:gd name="T0" fmla="*/ 3223 w 3481"/>
                  <a:gd name="T1" fmla="*/ 430 h 438"/>
                  <a:gd name="T2" fmla="*/ 3481 w 3481"/>
                  <a:gd name="T3" fmla="*/ 0 h 438"/>
                  <a:gd name="T4" fmla="*/ 259 w 3481"/>
                  <a:gd name="T5" fmla="*/ 0 h 438"/>
                  <a:gd name="T6" fmla="*/ 0 w 3481"/>
                  <a:gd name="T7" fmla="*/ 438 h 438"/>
                  <a:gd name="T8" fmla="*/ 3223 w 3481"/>
                  <a:gd name="T9" fmla="*/ 430 h 4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81"/>
                  <a:gd name="T16" fmla="*/ 0 h 438"/>
                  <a:gd name="T17" fmla="*/ 3481 w 3481"/>
                  <a:gd name="T18" fmla="*/ 438 h 4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81" h="438">
                    <a:moveTo>
                      <a:pt x="3223" y="430"/>
                    </a:moveTo>
                    <a:lnTo>
                      <a:pt x="3481" y="0"/>
                    </a:lnTo>
                    <a:lnTo>
                      <a:pt x="259" y="0"/>
                    </a:lnTo>
                    <a:lnTo>
                      <a:pt x="0" y="438"/>
                    </a:lnTo>
                    <a:lnTo>
                      <a:pt x="3223" y="430"/>
                    </a:lnTo>
                    <a:close/>
                  </a:path>
                </a:pathLst>
              </a:custGeom>
              <a:solidFill>
                <a:srgbClr val="FEEED4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9295" name="Rectangle 6"/>
              <p:cNvSpPr>
                <a:spLocks noChangeArrowheads="1"/>
              </p:cNvSpPr>
              <p:nvPr/>
            </p:nvSpPr>
            <p:spPr bwMode="auto">
              <a:xfrm>
                <a:off x="1572" y="481"/>
                <a:ext cx="3228" cy="3224"/>
              </a:xfrm>
              <a:prstGeom prst="rect">
                <a:avLst/>
              </a:prstGeom>
              <a:solidFill>
                <a:srgbClr val="FEEED4"/>
              </a:solidFill>
              <a:ln w="1428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9296" name="Freeform 7"/>
              <p:cNvSpPr>
                <a:spLocks/>
              </p:cNvSpPr>
              <p:nvPr/>
            </p:nvSpPr>
            <p:spPr bwMode="auto">
              <a:xfrm>
                <a:off x="4440" y="485"/>
                <a:ext cx="361" cy="3639"/>
              </a:xfrm>
              <a:custGeom>
                <a:avLst/>
                <a:gdLst>
                  <a:gd name="T0" fmla="*/ 0 w 361"/>
                  <a:gd name="T1" fmla="*/ 3735 h 3735"/>
                  <a:gd name="T2" fmla="*/ 361 w 361"/>
                  <a:gd name="T3" fmla="*/ 3292 h 3735"/>
                  <a:gd name="T4" fmla="*/ 361 w 361"/>
                  <a:gd name="T5" fmla="*/ 0 h 3735"/>
                  <a:gd name="T6" fmla="*/ 0 w 361"/>
                  <a:gd name="T7" fmla="*/ 433 h 3735"/>
                  <a:gd name="T8" fmla="*/ 0 w 361"/>
                  <a:gd name="T9" fmla="*/ 3735 h 37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1"/>
                  <a:gd name="T16" fmla="*/ 0 h 3735"/>
                  <a:gd name="T17" fmla="*/ 361 w 361"/>
                  <a:gd name="T18" fmla="*/ 3735 h 37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1" h="3735">
                    <a:moveTo>
                      <a:pt x="0" y="3735"/>
                    </a:moveTo>
                    <a:lnTo>
                      <a:pt x="361" y="3292"/>
                    </a:lnTo>
                    <a:lnTo>
                      <a:pt x="361" y="0"/>
                    </a:lnTo>
                    <a:lnTo>
                      <a:pt x="0" y="433"/>
                    </a:lnTo>
                    <a:lnTo>
                      <a:pt x="0" y="3735"/>
                    </a:lnTo>
                    <a:close/>
                  </a:path>
                </a:pathLst>
              </a:custGeom>
              <a:solidFill>
                <a:srgbClr val="FEEED4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9297" name="Line 8"/>
              <p:cNvSpPr>
                <a:spLocks noChangeShapeType="1"/>
              </p:cNvSpPr>
              <p:nvPr/>
            </p:nvSpPr>
            <p:spPr bwMode="auto">
              <a:xfrm>
                <a:off x="4441" y="3702"/>
                <a:ext cx="363" cy="1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9298" name="Freeform 9"/>
              <p:cNvSpPr>
                <a:spLocks/>
              </p:cNvSpPr>
              <p:nvPr/>
            </p:nvSpPr>
            <p:spPr bwMode="auto">
              <a:xfrm>
                <a:off x="1207" y="480"/>
                <a:ext cx="362" cy="3652"/>
              </a:xfrm>
              <a:custGeom>
                <a:avLst/>
                <a:gdLst>
                  <a:gd name="T0" fmla="*/ 0 w 362"/>
                  <a:gd name="T1" fmla="*/ 3748 h 3748"/>
                  <a:gd name="T2" fmla="*/ 362 w 362"/>
                  <a:gd name="T3" fmla="*/ 3304 h 3748"/>
                  <a:gd name="T4" fmla="*/ 362 w 362"/>
                  <a:gd name="T5" fmla="*/ 0 h 3748"/>
                  <a:gd name="T6" fmla="*/ 0 w 362"/>
                  <a:gd name="T7" fmla="*/ 435 h 3748"/>
                  <a:gd name="T8" fmla="*/ 0 w 362"/>
                  <a:gd name="T9" fmla="*/ 3748 h 37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2"/>
                  <a:gd name="T16" fmla="*/ 0 h 3748"/>
                  <a:gd name="T17" fmla="*/ 362 w 362"/>
                  <a:gd name="T18" fmla="*/ 3748 h 37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2" h="3748">
                    <a:moveTo>
                      <a:pt x="0" y="3748"/>
                    </a:moveTo>
                    <a:lnTo>
                      <a:pt x="362" y="3304"/>
                    </a:lnTo>
                    <a:lnTo>
                      <a:pt x="362" y="0"/>
                    </a:lnTo>
                    <a:lnTo>
                      <a:pt x="0" y="435"/>
                    </a:lnTo>
                    <a:lnTo>
                      <a:pt x="0" y="3748"/>
                    </a:lnTo>
                    <a:close/>
                  </a:path>
                </a:pathLst>
              </a:custGeom>
              <a:solidFill>
                <a:srgbClr val="FEEED4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9299" name="Freeform 10"/>
              <p:cNvSpPr>
                <a:spLocks/>
              </p:cNvSpPr>
              <p:nvPr/>
            </p:nvSpPr>
            <p:spPr bwMode="auto">
              <a:xfrm>
                <a:off x="1200" y="485"/>
                <a:ext cx="3593" cy="433"/>
              </a:xfrm>
              <a:custGeom>
                <a:avLst/>
                <a:gdLst>
                  <a:gd name="T0" fmla="*/ 0 w 3593"/>
                  <a:gd name="T1" fmla="*/ 436 h 444"/>
                  <a:gd name="T2" fmla="*/ 370 w 3593"/>
                  <a:gd name="T3" fmla="*/ 0 h 444"/>
                  <a:gd name="T4" fmla="*/ 3593 w 3593"/>
                  <a:gd name="T5" fmla="*/ 0 h 444"/>
                  <a:gd name="T6" fmla="*/ 3232 w 3593"/>
                  <a:gd name="T7" fmla="*/ 444 h 444"/>
                  <a:gd name="T8" fmla="*/ 0 w 3593"/>
                  <a:gd name="T9" fmla="*/ 436 h 4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93"/>
                  <a:gd name="T16" fmla="*/ 0 h 444"/>
                  <a:gd name="T17" fmla="*/ 3593 w 3593"/>
                  <a:gd name="T18" fmla="*/ 444 h 4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93" h="444">
                    <a:moveTo>
                      <a:pt x="0" y="436"/>
                    </a:moveTo>
                    <a:lnTo>
                      <a:pt x="370" y="0"/>
                    </a:lnTo>
                    <a:lnTo>
                      <a:pt x="3593" y="0"/>
                    </a:lnTo>
                    <a:lnTo>
                      <a:pt x="3232" y="444"/>
                    </a:lnTo>
                    <a:lnTo>
                      <a:pt x="0" y="436"/>
                    </a:lnTo>
                    <a:close/>
                  </a:path>
                </a:pathLst>
              </a:custGeom>
              <a:solidFill>
                <a:srgbClr val="FEEED4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9300" name="Line 11"/>
              <p:cNvSpPr>
                <a:spLocks noChangeShapeType="1"/>
              </p:cNvSpPr>
              <p:nvPr/>
            </p:nvSpPr>
            <p:spPr bwMode="auto">
              <a:xfrm>
                <a:off x="1570" y="493"/>
                <a:ext cx="1" cy="484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</p:grpSp>
        <p:grpSp>
          <p:nvGrpSpPr>
            <p:cNvPr id="11270" name="Group 12"/>
            <p:cNvGrpSpPr>
              <a:grpSpLocks/>
            </p:cNvGrpSpPr>
            <p:nvPr/>
          </p:nvGrpSpPr>
          <p:grpSpPr bwMode="auto">
            <a:xfrm>
              <a:off x="2315" y="1055"/>
              <a:ext cx="1318" cy="651"/>
              <a:chOff x="2168" y="755"/>
              <a:chExt cx="1318" cy="669"/>
            </a:xfrm>
          </p:grpSpPr>
          <p:sp>
            <p:nvSpPr>
              <p:cNvPr id="9291" name="Rectangle 13"/>
              <p:cNvSpPr>
                <a:spLocks noChangeArrowheads="1"/>
              </p:cNvSpPr>
              <p:nvPr/>
            </p:nvSpPr>
            <p:spPr bwMode="auto">
              <a:xfrm>
                <a:off x="2168" y="755"/>
                <a:ext cx="1318" cy="3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defRPr/>
                </a:pPr>
                <a:r>
                  <a:rPr kumimoji="1" lang="en-US" b="1">
                    <a:solidFill>
                      <a:srgbClr val="000000"/>
                    </a:solidFill>
                    <a:latin typeface="+mj-lt"/>
                  </a:rPr>
                  <a:t>Container A</a:t>
                </a:r>
                <a:endParaRPr kumimoji="1" lang="en-US" sz="1800" b="1">
                  <a:latin typeface="+mj-lt"/>
                </a:endParaRPr>
              </a:p>
            </p:txBody>
          </p:sp>
          <p:sp>
            <p:nvSpPr>
              <p:cNvPr id="9292" name="Rectangle 14"/>
              <p:cNvSpPr>
                <a:spLocks noChangeArrowheads="1"/>
              </p:cNvSpPr>
              <p:nvPr/>
            </p:nvSpPr>
            <p:spPr bwMode="auto">
              <a:xfrm>
                <a:off x="2457" y="1025"/>
                <a:ext cx="741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defRPr/>
                </a:pPr>
                <a:r>
                  <a:rPr kumimoji="1" lang="en-US" sz="1900" b="1">
                    <a:solidFill>
                      <a:srgbClr val="000000"/>
                    </a:solidFill>
                    <a:latin typeface="+mj-lt"/>
                  </a:rPr>
                  <a:t>(Top-level</a:t>
                </a:r>
                <a:endParaRPr kumimoji="1" lang="en-US" sz="1800" b="1">
                  <a:latin typeface="+mj-lt"/>
                </a:endParaRPr>
              </a:p>
            </p:txBody>
          </p:sp>
          <p:sp>
            <p:nvSpPr>
              <p:cNvPr id="9293" name="Rectangle 15"/>
              <p:cNvSpPr>
                <a:spLocks noChangeArrowheads="1"/>
              </p:cNvSpPr>
              <p:nvPr/>
            </p:nvSpPr>
            <p:spPr bwMode="auto">
              <a:xfrm>
                <a:off x="2439" y="1209"/>
                <a:ext cx="769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defRPr/>
                </a:pPr>
                <a:r>
                  <a:rPr kumimoji="1" lang="en-US" sz="1900" b="1">
                    <a:solidFill>
                      <a:srgbClr val="000000"/>
                    </a:solidFill>
                    <a:latin typeface="+mj-lt"/>
                  </a:rPr>
                  <a:t>container)</a:t>
                </a:r>
                <a:endParaRPr kumimoji="1" lang="en-US" sz="1800" b="1">
                  <a:latin typeface="+mj-lt"/>
                </a:endParaRPr>
              </a:p>
            </p:txBody>
          </p:sp>
        </p:grpSp>
        <p:grpSp>
          <p:nvGrpSpPr>
            <p:cNvPr id="11271" name="Group 16"/>
            <p:cNvGrpSpPr>
              <a:grpSpLocks/>
            </p:cNvGrpSpPr>
            <p:nvPr/>
          </p:nvGrpSpPr>
          <p:grpSpPr bwMode="auto">
            <a:xfrm>
              <a:off x="1743" y="2108"/>
              <a:ext cx="2553" cy="1952"/>
              <a:chOff x="1743" y="2108"/>
              <a:chExt cx="2553" cy="1952"/>
            </a:xfrm>
          </p:grpSpPr>
          <p:grpSp>
            <p:nvGrpSpPr>
              <p:cNvPr id="11325" name="Group 17"/>
              <p:cNvGrpSpPr>
                <a:grpSpLocks/>
              </p:cNvGrpSpPr>
              <p:nvPr/>
            </p:nvGrpSpPr>
            <p:grpSpPr bwMode="auto">
              <a:xfrm>
                <a:off x="1744" y="2948"/>
                <a:ext cx="2552" cy="1112"/>
                <a:chOff x="1597" y="2698"/>
                <a:chExt cx="2552" cy="1141"/>
              </a:xfrm>
            </p:grpSpPr>
            <p:sp>
              <p:nvSpPr>
                <p:cNvPr id="9287" name="Freeform 18"/>
                <p:cNvSpPr>
                  <a:spLocks/>
                </p:cNvSpPr>
                <p:nvPr/>
              </p:nvSpPr>
              <p:spPr bwMode="auto">
                <a:xfrm>
                  <a:off x="1597" y="2698"/>
                  <a:ext cx="2552" cy="1141"/>
                </a:xfrm>
                <a:custGeom>
                  <a:avLst/>
                  <a:gdLst>
                    <a:gd name="T0" fmla="*/ 285 w 2552"/>
                    <a:gd name="T1" fmla="*/ 0 h 1141"/>
                    <a:gd name="T2" fmla="*/ 0 w 2552"/>
                    <a:gd name="T3" fmla="*/ 286 h 1141"/>
                    <a:gd name="T4" fmla="*/ 0 w 2552"/>
                    <a:gd name="T5" fmla="*/ 1141 h 1141"/>
                    <a:gd name="T6" fmla="*/ 2266 w 2552"/>
                    <a:gd name="T7" fmla="*/ 1141 h 1141"/>
                    <a:gd name="T8" fmla="*/ 2552 w 2552"/>
                    <a:gd name="T9" fmla="*/ 855 h 1141"/>
                    <a:gd name="T10" fmla="*/ 2552 w 2552"/>
                    <a:gd name="T11" fmla="*/ 0 h 1141"/>
                    <a:gd name="T12" fmla="*/ 285 w 2552"/>
                    <a:gd name="T13" fmla="*/ 0 h 11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552"/>
                    <a:gd name="T22" fmla="*/ 0 h 1141"/>
                    <a:gd name="T23" fmla="*/ 2552 w 2552"/>
                    <a:gd name="T24" fmla="*/ 1141 h 114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552" h="1141">
                      <a:moveTo>
                        <a:pt x="285" y="0"/>
                      </a:moveTo>
                      <a:lnTo>
                        <a:pt x="0" y="286"/>
                      </a:lnTo>
                      <a:lnTo>
                        <a:pt x="0" y="1141"/>
                      </a:lnTo>
                      <a:lnTo>
                        <a:pt x="2266" y="1141"/>
                      </a:lnTo>
                      <a:lnTo>
                        <a:pt x="2552" y="855"/>
                      </a:lnTo>
                      <a:lnTo>
                        <a:pt x="2552" y="0"/>
                      </a:lnTo>
                      <a:lnTo>
                        <a:pt x="285" y="0"/>
                      </a:lnTo>
                      <a:close/>
                    </a:path>
                  </a:pathLst>
                </a:custGeom>
                <a:solidFill>
                  <a:srgbClr val="C4D1BA"/>
                </a:solidFill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88" name="Line 19"/>
                <p:cNvSpPr>
                  <a:spLocks noChangeShapeType="1"/>
                </p:cNvSpPr>
                <p:nvPr/>
              </p:nvSpPr>
              <p:spPr bwMode="auto">
                <a:xfrm flipH="1">
                  <a:off x="1597" y="2984"/>
                  <a:ext cx="2266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89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3863" y="2698"/>
                  <a:ext cx="286" cy="286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90" name="Line 21"/>
                <p:cNvSpPr>
                  <a:spLocks noChangeShapeType="1"/>
                </p:cNvSpPr>
                <p:nvPr/>
              </p:nvSpPr>
              <p:spPr bwMode="auto">
                <a:xfrm>
                  <a:off x="3863" y="2984"/>
                  <a:ext cx="1" cy="855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9278" name="Freeform 22"/>
              <p:cNvSpPr>
                <a:spLocks/>
              </p:cNvSpPr>
              <p:nvPr/>
            </p:nvSpPr>
            <p:spPr bwMode="auto">
              <a:xfrm>
                <a:off x="1750" y="3781"/>
                <a:ext cx="2536" cy="275"/>
              </a:xfrm>
              <a:custGeom>
                <a:avLst/>
                <a:gdLst>
                  <a:gd name="T0" fmla="*/ 0 w 2536"/>
                  <a:gd name="T1" fmla="*/ 281 h 283"/>
                  <a:gd name="T2" fmla="*/ 279 w 2536"/>
                  <a:gd name="T3" fmla="*/ 0 h 283"/>
                  <a:gd name="T4" fmla="*/ 2536 w 2536"/>
                  <a:gd name="T5" fmla="*/ 0 h 283"/>
                  <a:gd name="T6" fmla="*/ 2254 w 2536"/>
                  <a:gd name="T7" fmla="*/ 283 h 283"/>
                  <a:gd name="T8" fmla="*/ 0 w 2536"/>
                  <a:gd name="T9" fmla="*/ 281 h 2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36"/>
                  <a:gd name="T16" fmla="*/ 0 h 283"/>
                  <a:gd name="T17" fmla="*/ 2536 w 2536"/>
                  <a:gd name="T18" fmla="*/ 283 h 28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36" h="283">
                    <a:moveTo>
                      <a:pt x="0" y="281"/>
                    </a:moveTo>
                    <a:lnTo>
                      <a:pt x="279" y="0"/>
                    </a:lnTo>
                    <a:lnTo>
                      <a:pt x="2536" y="0"/>
                    </a:lnTo>
                    <a:lnTo>
                      <a:pt x="2254" y="283"/>
                    </a:lnTo>
                    <a:lnTo>
                      <a:pt x="0" y="281"/>
                    </a:lnTo>
                    <a:close/>
                  </a:path>
                </a:pathLst>
              </a:custGeom>
              <a:solidFill>
                <a:srgbClr val="C4D1BA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grpSp>
            <p:nvGrpSpPr>
              <p:cNvPr id="11327" name="Group 23"/>
              <p:cNvGrpSpPr>
                <a:grpSpLocks/>
              </p:cNvGrpSpPr>
              <p:nvPr/>
            </p:nvGrpSpPr>
            <p:grpSpPr bwMode="auto">
              <a:xfrm>
                <a:off x="1744" y="2110"/>
                <a:ext cx="2552" cy="1112"/>
                <a:chOff x="1597" y="1838"/>
                <a:chExt cx="2552" cy="1141"/>
              </a:xfrm>
            </p:grpSpPr>
            <p:sp>
              <p:nvSpPr>
                <p:cNvPr id="9283" name="Freeform 24"/>
                <p:cNvSpPr>
                  <a:spLocks/>
                </p:cNvSpPr>
                <p:nvPr/>
              </p:nvSpPr>
              <p:spPr bwMode="auto">
                <a:xfrm>
                  <a:off x="1597" y="1838"/>
                  <a:ext cx="2552" cy="1141"/>
                </a:xfrm>
                <a:custGeom>
                  <a:avLst/>
                  <a:gdLst>
                    <a:gd name="T0" fmla="*/ 285 w 2552"/>
                    <a:gd name="T1" fmla="*/ 0 h 1141"/>
                    <a:gd name="T2" fmla="*/ 0 w 2552"/>
                    <a:gd name="T3" fmla="*/ 286 h 1141"/>
                    <a:gd name="T4" fmla="*/ 0 w 2552"/>
                    <a:gd name="T5" fmla="*/ 1141 h 1141"/>
                    <a:gd name="T6" fmla="*/ 2266 w 2552"/>
                    <a:gd name="T7" fmla="*/ 1141 h 1141"/>
                    <a:gd name="T8" fmla="*/ 2552 w 2552"/>
                    <a:gd name="T9" fmla="*/ 855 h 1141"/>
                    <a:gd name="T10" fmla="*/ 2552 w 2552"/>
                    <a:gd name="T11" fmla="*/ 0 h 1141"/>
                    <a:gd name="T12" fmla="*/ 285 w 2552"/>
                    <a:gd name="T13" fmla="*/ 0 h 11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552"/>
                    <a:gd name="T22" fmla="*/ 0 h 1141"/>
                    <a:gd name="T23" fmla="*/ 2552 w 2552"/>
                    <a:gd name="T24" fmla="*/ 1141 h 114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552" h="1141">
                      <a:moveTo>
                        <a:pt x="285" y="0"/>
                      </a:moveTo>
                      <a:lnTo>
                        <a:pt x="0" y="286"/>
                      </a:lnTo>
                      <a:lnTo>
                        <a:pt x="0" y="1141"/>
                      </a:lnTo>
                      <a:lnTo>
                        <a:pt x="2266" y="1141"/>
                      </a:lnTo>
                      <a:lnTo>
                        <a:pt x="2552" y="855"/>
                      </a:lnTo>
                      <a:lnTo>
                        <a:pt x="2552" y="0"/>
                      </a:lnTo>
                      <a:lnTo>
                        <a:pt x="285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84" name="Line 25"/>
                <p:cNvSpPr>
                  <a:spLocks noChangeShapeType="1"/>
                </p:cNvSpPr>
                <p:nvPr/>
              </p:nvSpPr>
              <p:spPr bwMode="auto">
                <a:xfrm flipH="1">
                  <a:off x="1597" y="2124"/>
                  <a:ext cx="2266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85" name="Line 26"/>
                <p:cNvSpPr>
                  <a:spLocks noChangeShapeType="1"/>
                </p:cNvSpPr>
                <p:nvPr/>
              </p:nvSpPr>
              <p:spPr bwMode="auto">
                <a:xfrm flipV="1">
                  <a:off x="3863" y="1838"/>
                  <a:ext cx="286" cy="286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86" name="Line 27"/>
                <p:cNvSpPr>
                  <a:spLocks noChangeShapeType="1"/>
                </p:cNvSpPr>
                <p:nvPr/>
              </p:nvSpPr>
              <p:spPr bwMode="auto">
                <a:xfrm>
                  <a:off x="3863" y="2124"/>
                  <a:ext cx="1" cy="855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9280" name="Freeform 28"/>
              <p:cNvSpPr>
                <a:spLocks/>
              </p:cNvSpPr>
              <p:nvPr/>
            </p:nvSpPr>
            <p:spPr bwMode="auto">
              <a:xfrm>
                <a:off x="1743" y="2946"/>
                <a:ext cx="2549" cy="277"/>
              </a:xfrm>
              <a:custGeom>
                <a:avLst/>
                <a:gdLst>
                  <a:gd name="T0" fmla="*/ 0 w 2549"/>
                  <a:gd name="T1" fmla="*/ 281 h 283"/>
                  <a:gd name="T2" fmla="*/ 281 w 2549"/>
                  <a:gd name="T3" fmla="*/ 0 h 283"/>
                  <a:gd name="T4" fmla="*/ 2549 w 2549"/>
                  <a:gd name="T5" fmla="*/ 0 h 283"/>
                  <a:gd name="T6" fmla="*/ 2266 w 2549"/>
                  <a:gd name="T7" fmla="*/ 283 h 283"/>
                  <a:gd name="T8" fmla="*/ 0 w 2549"/>
                  <a:gd name="T9" fmla="*/ 281 h 2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49"/>
                  <a:gd name="T16" fmla="*/ 0 h 283"/>
                  <a:gd name="T17" fmla="*/ 2549 w 2549"/>
                  <a:gd name="T18" fmla="*/ 283 h 28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49" h="283">
                    <a:moveTo>
                      <a:pt x="0" y="281"/>
                    </a:moveTo>
                    <a:lnTo>
                      <a:pt x="281" y="0"/>
                    </a:lnTo>
                    <a:lnTo>
                      <a:pt x="2549" y="0"/>
                    </a:lnTo>
                    <a:lnTo>
                      <a:pt x="2266" y="283"/>
                    </a:lnTo>
                    <a:lnTo>
                      <a:pt x="0" y="281"/>
                    </a:lnTo>
                    <a:close/>
                  </a:path>
                </a:pathLst>
              </a:custGeom>
              <a:solidFill>
                <a:srgbClr val="E0E0E0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9281" name="Line 29"/>
              <p:cNvSpPr>
                <a:spLocks noChangeShapeType="1"/>
              </p:cNvSpPr>
              <p:nvPr/>
            </p:nvSpPr>
            <p:spPr bwMode="auto">
              <a:xfrm flipV="1">
                <a:off x="2035" y="2108"/>
                <a:ext cx="1" cy="1685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9282" name="Line 30"/>
              <p:cNvSpPr>
                <a:spLocks noChangeShapeType="1"/>
              </p:cNvSpPr>
              <p:nvPr/>
            </p:nvSpPr>
            <p:spPr bwMode="auto">
              <a:xfrm flipV="1">
                <a:off x="4011" y="2391"/>
                <a:ext cx="1" cy="1665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</p:grpSp>
        <p:grpSp>
          <p:nvGrpSpPr>
            <p:cNvPr id="11272" name="Group 31"/>
            <p:cNvGrpSpPr>
              <a:grpSpLocks/>
            </p:cNvGrpSpPr>
            <p:nvPr/>
          </p:nvGrpSpPr>
          <p:grpSpPr bwMode="auto">
            <a:xfrm>
              <a:off x="2259" y="3288"/>
              <a:ext cx="1429" cy="678"/>
              <a:chOff x="2259" y="3288"/>
              <a:chExt cx="1429" cy="678"/>
            </a:xfrm>
          </p:grpSpPr>
          <p:sp>
            <p:nvSpPr>
              <p:cNvPr id="9260" name="Rectangle 32"/>
              <p:cNvSpPr>
                <a:spLocks noChangeArrowheads="1"/>
              </p:cNvSpPr>
              <p:nvPr/>
            </p:nvSpPr>
            <p:spPr bwMode="auto">
              <a:xfrm>
                <a:off x="2595" y="3288"/>
                <a:ext cx="975" cy="2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defRPr/>
                </a:pPr>
                <a:r>
                  <a:rPr kumimoji="1" lang="en-US" sz="1900" b="1">
                    <a:solidFill>
                      <a:srgbClr val="000000"/>
                    </a:solidFill>
                    <a:latin typeface="+mj-lt"/>
                  </a:rPr>
                  <a:t>Container A2</a:t>
                </a:r>
                <a:endParaRPr kumimoji="1" lang="en-US" sz="1800" b="1">
                  <a:latin typeface="+mj-lt"/>
                </a:endParaRPr>
              </a:p>
            </p:txBody>
          </p:sp>
          <p:grpSp>
            <p:nvGrpSpPr>
              <p:cNvPr id="11309" name="Group 33"/>
              <p:cNvGrpSpPr>
                <a:grpSpLocks/>
              </p:cNvGrpSpPr>
              <p:nvPr/>
            </p:nvGrpSpPr>
            <p:grpSpPr bwMode="auto">
              <a:xfrm>
                <a:off x="2259" y="3523"/>
                <a:ext cx="611" cy="443"/>
                <a:chOff x="2112" y="3288"/>
                <a:chExt cx="611" cy="455"/>
              </a:xfrm>
            </p:grpSpPr>
            <p:sp>
              <p:nvSpPr>
                <p:cNvPr id="9273" name="Freeform 34"/>
                <p:cNvSpPr>
                  <a:spLocks/>
                </p:cNvSpPr>
                <p:nvPr/>
              </p:nvSpPr>
              <p:spPr bwMode="auto">
                <a:xfrm>
                  <a:off x="2112" y="3288"/>
                  <a:ext cx="611" cy="455"/>
                </a:xfrm>
                <a:custGeom>
                  <a:avLst/>
                  <a:gdLst>
                    <a:gd name="T0" fmla="*/ 114 w 611"/>
                    <a:gd name="T1" fmla="*/ 0 h 455"/>
                    <a:gd name="T2" fmla="*/ 0 w 611"/>
                    <a:gd name="T3" fmla="*/ 114 h 455"/>
                    <a:gd name="T4" fmla="*/ 0 w 611"/>
                    <a:gd name="T5" fmla="*/ 455 h 455"/>
                    <a:gd name="T6" fmla="*/ 497 w 611"/>
                    <a:gd name="T7" fmla="*/ 455 h 455"/>
                    <a:gd name="T8" fmla="*/ 611 w 611"/>
                    <a:gd name="T9" fmla="*/ 341 h 455"/>
                    <a:gd name="T10" fmla="*/ 611 w 611"/>
                    <a:gd name="T11" fmla="*/ 0 h 455"/>
                    <a:gd name="T12" fmla="*/ 114 w 611"/>
                    <a:gd name="T13" fmla="*/ 0 h 45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11"/>
                    <a:gd name="T22" fmla="*/ 0 h 455"/>
                    <a:gd name="T23" fmla="*/ 611 w 611"/>
                    <a:gd name="T24" fmla="*/ 455 h 45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11" h="455">
                      <a:moveTo>
                        <a:pt x="114" y="0"/>
                      </a:moveTo>
                      <a:lnTo>
                        <a:pt x="0" y="114"/>
                      </a:lnTo>
                      <a:lnTo>
                        <a:pt x="0" y="455"/>
                      </a:lnTo>
                      <a:lnTo>
                        <a:pt x="497" y="455"/>
                      </a:lnTo>
                      <a:lnTo>
                        <a:pt x="611" y="341"/>
                      </a:lnTo>
                      <a:lnTo>
                        <a:pt x="611" y="0"/>
                      </a:lnTo>
                      <a:lnTo>
                        <a:pt x="114" y="0"/>
                      </a:lnTo>
                      <a:close/>
                    </a:path>
                  </a:pathLst>
                </a:custGeom>
                <a:solidFill>
                  <a:srgbClr val="CBC7ED"/>
                </a:solidFill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74" name="Line 35"/>
                <p:cNvSpPr>
                  <a:spLocks noChangeShapeType="1"/>
                </p:cNvSpPr>
                <p:nvPr/>
              </p:nvSpPr>
              <p:spPr bwMode="auto">
                <a:xfrm flipH="1">
                  <a:off x="2112" y="3401"/>
                  <a:ext cx="497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75" name="Line 36"/>
                <p:cNvSpPr>
                  <a:spLocks noChangeShapeType="1"/>
                </p:cNvSpPr>
                <p:nvPr/>
              </p:nvSpPr>
              <p:spPr bwMode="auto">
                <a:xfrm flipV="1">
                  <a:off x="2609" y="3288"/>
                  <a:ext cx="114" cy="113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76" name="Line 37"/>
                <p:cNvSpPr>
                  <a:spLocks noChangeShapeType="1"/>
                </p:cNvSpPr>
                <p:nvPr/>
              </p:nvSpPr>
              <p:spPr bwMode="auto">
                <a:xfrm>
                  <a:off x="2609" y="3401"/>
                  <a:ext cx="1" cy="34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310" name="Group 38"/>
              <p:cNvGrpSpPr>
                <a:grpSpLocks/>
              </p:cNvGrpSpPr>
              <p:nvPr/>
            </p:nvGrpSpPr>
            <p:grpSpPr bwMode="auto">
              <a:xfrm>
                <a:off x="2392" y="3667"/>
                <a:ext cx="267" cy="284"/>
                <a:chOff x="2245" y="3436"/>
                <a:chExt cx="267" cy="291"/>
              </a:xfrm>
            </p:grpSpPr>
            <p:sp>
              <p:nvSpPr>
                <p:cNvPr id="9271" name="Rectangle 39"/>
                <p:cNvSpPr>
                  <a:spLocks noChangeArrowheads="1"/>
                </p:cNvSpPr>
                <p:nvPr/>
              </p:nvSpPr>
              <p:spPr bwMode="auto">
                <a:xfrm>
                  <a:off x="2259" y="3437"/>
                  <a:ext cx="244" cy="1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defRPr/>
                  </a:pPr>
                  <a:r>
                    <a:rPr kumimoji="1" lang="en-US" sz="1400" b="1">
                      <a:solidFill>
                        <a:srgbClr val="000000"/>
                      </a:solidFill>
                      <a:latin typeface="+mj-lt"/>
                    </a:rPr>
                    <a:t>Item</a:t>
                  </a:r>
                  <a:endParaRPr kumimoji="1" lang="en-US" sz="1800" b="1">
                    <a:latin typeface="+mj-lt"/>
                  </a:endParaRPr>
                </a:p>
              </p:txBody>
            </p:sp>
            <p:sp>
              <p:nvSpPr>
                <p:cNvPr id="9272" name="Rectangle 40"/>
                <p:cNvSpPr>
                  <a:spLocks noChangeArrowheads="1"/>
                </p:cNvSpPr>
                <p:nvPr/>
              </p:nvSpPr>
              <p:spPr bwMode="auto">
                <a:xfrm>
                  <a:off x="2245" y="3571"/>
                  <a:ext cx="267" cy="1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defRPr/>
                  </a:pPr>
                  <a:r>
                    <a:rPr kumimoji="1" lang="en-US" sz="1400" b="1">
                      <a:solidFill>
                        <a:srgbClr val="000000"/>
                      </a:solidFill>
                      <a:latin typeface="+mj-lt"/>
                    </a:rPr>
                    <a:t>1-A2</a:t>
                  </a:r>
                  <a:endParaRPr kumimoji="1" lang="en-US" sz="1800" b="1">
                    <a:latin typeface="+mj-lt"/>
                  </a:endParaRPr>
                </a:p>
              </p:txBody>
            </p:sp>
          </p:grpSp>
          <p:grpSp>
            <p:nvGrpSpPr>
              <p:cNvPr id="11311" name="Group 41"/>
              <p:cNvGrpSpPr>
                <a:grpSpLocks/>
              </p:cNvGrpSpPr>
              <p:nvPr/>
            </p:nvGrpSpPr>
            <p:grpSpPr bwMode="auto">
              <a:xfrm>
                <a:off x="3077" y="3523"/>
                <a:ext cx="611" cy="443"/>
                <a:chOff x="2930" y="3288"/>
                <a:chExt cx="611" cy="455"/>
              </a:xfrm>
            </p:grpSpPr>
            <p:sp>
              <p:nvSpPr>
                <p:cNvPr id="9267" name="Freeform 42"/>
                <p:cNvSpPr>
                  <a:spLocks/>
                </p:cNvSpPr>
                <p:nvPr/>
              </p:nvSpPr>
              <p:spPr bwMode="auto">
                <a:xfrm>
                  <a:off x="2930" y="3288"/>
                  <a:ext cx="611" cy="455"/>
                </a:xfrm>
                <a:custGeom>
                  <a:avLst/>
                  <a:gdLst>
                    <a:gd name="T0" fmla="*/ 115 w 611"/>
                    <a:gd name="T1" fmla="*/ 0 h 455"/>
                    <a:gd name="T2" fmla="*/ 0 w 611"/>
                    <a:gd name="T3" fmla="*/ 114 h 455"/>
                    <a:gd name="T4" fmla="*/ 0 w 611"/>
                    <a:gd name="T5" fmla="*/ 455 h 455"/>
                    <a:gd name="T6" fmla="*/ 497 w 611"/>
                    <a:gd name="T7" fmla="*/ 455 h 455"/>
                    <a:gd name="T8" fmla="*/ 611 w 611"/>
                    <a:gd name="T9" fmla="*/ 341 h 455"/>
                    <a:gd name="T10" fmla="*/ 611 w 611"/>
                    <a:gd name="T11" fmla="*/ 0 h 455"/>
                    <a:gd name="T12" fmla="*/ 115 w 611"/>
                    <a:gd name="T13" fmla="*/ 0 h 45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11"/>
                    <a:gd name="T22" fmla="*/ 0 h 455"/>
                    <a:gd name="T23" fmla="*/ 611 w 611"/>
                    <a:gd name="T24" fmla="*/ 455 h 45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11" h="455">
                      <a:moveTo>
                        <a:pt x="115" y="0"/>
                      </a:moveTo>
                      <a:lnTo>
                        <a:pt x="0" y="114"/>
                      </a:lnTo>
                      <a:lnTo>
                        <a:pt x="0" y="455"/>
                      </a:lnTo>
                      <a:lnTo>
                        <a:pt x="497" y="455"/>
                      </a:lnTo>
                      <a:lnTo>
                        <a:pt x="611" y="341"/>
                      </a:lnTo>
                      <a:lnTo>
                        <a:pt x="611" y="0"/>
                      </a:lnTo>
                      <a:lnTo>
                        <a:pt x="115" y="0"/>
                      </a:lnTo>
                      <a:close/>
                    </a:path>
                  </a:pathLst>
                </a:custGeom>
                <a:solidFill>
                  <a:srgbClr val="CBC7ED"/>
                </a:solidFill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68" name="Line 43"/>
                <p:cNvSpPr>
                  <a:spLocks noChangeShapeType="1"/>
                </p:cNvSpPr>
                <p:nvPr/>
              </p:nvSpPr>
              <p:spPr bwMode="auto">
                <a:xfrm flipH="1">
                  <a:off x="2930" y="3401"/>
                  <a:ext cx="497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69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3427" y="3288"/>
                  <a:ext cx="114" cy="113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70" name="Line 45"/>
                <p:cNvSpPr>
                  <a:spLocks noChangeShapeType="1"/>
                </p:cNvSpPr>
                <p:nvPr/>
              </p:nvSpPr>
              <p:spPr bwMode="auto">
                <a:xfrm>
                  <a:off x="3427" y="3401"/>
                  <a:ext cx="1" cy="34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312" name="Group 46"/>
              <p:cNvGrpSpPr>
                <a:grpSpLocks/>
              </p:cNvGrpSpPr>
              <p:nvPr/>
            </p:nvGrpSpPr>
            <p:grpSpPr bwMode="auto">
              <a:xfrm>
                <a:off x="3215" y="3661"/>
                <a:ext cx="258" cy="285"/>
                <a:chOff x="3068" y="3429"/>
                <a:chExt cx="258" cy="292"/>
              </a:xfrm>
            </p:grpSpPr>
            <p:sp>
              <p:nvSpPr>
                <p:cNvPr id="9265" name="Rectangle 47"/>
                <p:cNvSpPr>
                  <a:spLocks noChangeArrowheads="1"/>
                </p:cNvSpPr>
                <p:nvPr/>
              </p:nvSpPr>
              <p:spPr bwMode="auto">
                <a:xfrm>
                  <a:off x="3077" y="3429"/>
                  <a:ext cx="244" cy="1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defRPr/>
                  </a:pPr>
                  <a:r>
                    <a:rPr kumimoji="1" lang="en-US" sz="1400" b="1">
                      <a:solidFill>
                        <a:srgbClr val="000000"/>
                      </a:solidFill>
                      <a:latin typeface="+mj-lt"/>
                    </a:rPr>
                    <a:t>Item</a:t>
                  </a:r>
                  <a:endParaRPr kumimoji="1" lang="en-US" sz="1800" b="1">
                    <a:latin typeface="+mj-lt"/>
                  </a:endParaRPr>
                </a:p>
              </p:txBody>
            </p:sp>
            <p:sp>
              <p:nvSpPr>
                <p:cNvPr id="9266" name="Rectangle 48"/>
                <p:cNvSpPr>
                  <a:spLocks noChangeArrowheads="1"/>
                </p:cNvSpPr>
                <p:nvPr/>
              </p:nvSpPr>
              <p:spPr bwMode="auto">
                <a:xfrm>
                  <a:off x="3068" y="3563"/>
                  <a:ext cx="258" cy="1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defRPr/>
                  </a:pPr>
                  <a:r>
                    <a:rPr kumimoji="1" lang="en-US" sz="1400" b="1">
                      <a:solidFill>
                        <a:srgbClr val="000000"/>
                      </a:solidFill>
                      <a:latin typeface="+mj-lt"/>
                    </a:rPr>
                    <a:t>2-A2</a:t>
                  </a:r>
                  <a:endParaRPr kumimoji="1" lang="en-US" sz="1800" b="1">
                    <a:latin typeface="+mj-lt"/>
                  </a:endParaRPr>
                </a:p>
              </p:txBody>
            </p:sp>
          </p:grpSp>
        </p:grpSp>
        <p:grpSp>
          <p:nvGrpSpPr>
            <p:cNvPr id="11273" name="Group 49"/>
            <p:cNvGrpSpPr>
              <a:grpSpLocks/>
            </p:cNvGrpSpPr>
            <p:nvPr/>
          </p:nvGrpSpPr>
          <p:grpSpPr bwMode="auto">
            <a:xfrm>
              <a:off x="2259" y="1869"/>
              <a:ext cx="1429" cy="444"/>
              <a:chOff x="2259" y="1869"/>
              <a:chExt cx="1429" cy="444"/>
            </a:xfrm>
          </p:grpSpPr>
          <p:grpSp>
            <p:nvGrpSpPr>
              <p:cNvPr id="11292" name="Group 50"/>
              <p:cNvGrpSpPr>
                <a:grpSpLocks/>
              </p:cNvGrpSpPr>
              <p:nvPr/>
            </p:nvGrpSpPr>
            <p:grpSpPr bwMode="auto">
              <a:xfrm>
                <a:off x="2259" y="1869"/>
                <a:ext cx="611" cy="444"/>
                <a:chOff x="2112" y="1590"/>
                <a:chExt cx="611" cy="456"/>
              </a:xfrm>
            </p:grpSpPr>
            <p:sp>
              <p:nvSpPr>
                <p:cNvPr id="9256" name="Freeform 51"/>
                <p:cNvSpPr>
                  <a:spLocks/>
                </p:cNvSpPr>
                <p:nvPr/>
              </p:nvSpPr>
              <p:spPr bwMode="auto">
                <a:xfrm>
                  <a:off x="2112" y="1590"/>
                  <a:ext cx="611" cy="456"/>
                </a:xfrm>
                <a:custGeom>
                  <a:avLst/>
                  <a:gdLst>
                    <a:gd name="T0" fmla="*/ 114 w 611"/>
                    <a:gd name="T1" fmla="*/ 0 h 456"/>
                    <a:gd name="T2" fmla="*/ 0 w 611"/>
                    <a:gd name="T3" fmla="*/ 114 h 456"/>
                    <a:gd name="T4" fmla="*/ 0 w 611"/>
                    <a:gd name="T5" fmla="*/ 456 h 456"/>
                    <a:gd name="T6" fmla="*/ 497 w 611"/>
                    <a:gd name="T7" fmla="*/ 456 h 456"/>
                    <a:gd name="T8" fmla="*/ 611 w 611"/>
                    <a:gd name="T9" fmla="*/ 341 h 456"/>
                    <a:gd name="T10" fmla="*/ 611 w 611"/>
                    <a:gd name="T11" fmla="*/ 0 h 456"/>
                    <a:gd name="T12" fmla="*/ 114 w 611"/>
                    <a:gd name="T13" fmla="*/ 0 h 45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11"/>
                    <a:gd name="T22" fmla="*/ 0 h 456"/>
                    <a:gd name="T23" fmla="*/ 611 w 611"/>
                    <a:gd name="T24" fmla="*/ 456 h 45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11" h="456">
                      <a:moveTo>
                        <a:pt x="114" y="0"/>
                      </a:moveTo>
                      <a:lnTo>
                        <a:pt x="0" y="114"/>
                      </a:lnTo>
                      <a:lnTo>
                        <a:pt x="0" y="456"/>
                      </a:lnTo>
                      <a:lnTo>
                        <a:pt x="497" y="456"/>
                      </a:lnTo>
                      <a:lnTo>
                        <a:pt x="611" y="341"/>
                      </a:lnTo>
                      <a:lnTo>
                        <a:pt x="611" y="0"/>
                      </a:lnTo>
                      <a:lnTo>
                        <a:pt x="114" y="0"/>
                      </a:lnTo>
                      <a:close/>
                    </a:path>
                  </a:pathLst>
                </a:custGeom>
                <a:solidFill>
                  <a:srgbClr val="CBC7ED"/>
                </a:solidFill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57" name="Line 52"/>
                <p:cNvSpPr>
                  <a:spLocks noChangeShapeType="1"/>
                </p:cNvSpPr>
                <p:nvPr/>
              </p:nvSpPr>
              <p:spPr bwMode="auto">
                <a:xfrm flipH="1">
                  <a:off x="2112" y="1704"/>
                  <a:ext cx="497" cy="0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58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2609" y="1590"/>
                  <a:ext cx="114" cy="115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59" name="Line 54"/>
                <p:cNvSpPr>
                  <a:spLocks noChangeShapeType="1"/>
                </p:cNvSpPr>
                <p:nvPr/>
              </p:nvSpPr>
              <p:spPr bwMode="auto">
                <a:xfrm>
                  <a:off x="2609" y="1704"/>
                  <a:ext cx="1" cy="34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293" name="Group 55"/>
              <p:cNvGrpSpPr>
                <a:grpSpLocks/>
              </p:cNvGrpSpPr>
              <p:nvPr/>
            </p:nvGrpSpPr>
            <p:grpSpPr bwMode="auto">
              <a:xfrm>
                <a:off x="2406" y="2021"/>
                <a:ext cx="244" cy="286"/>
                <a:chOff x="2259" y="1747"/>
                <a:chExt cx="244" cy="292"/>
              </a:xfrm>
            </p:grpSpPr>
            <p:sp>
              <p:nvSpPr>
                <p:cNvPr id="9254" name="Rectangle 56"/>
                <p:cNvSpPr>
                  <a:spLocks noChangeArrowheads="1"/>
                </p:cNvSpPr>
                <p:nvPr/>
              </p:nvSpPr>
              <p:spPr bwMode="auto">
                <a:xfrm>
                  <a:off x="2259" y="1747"/>
                  <a:ext cx="244" cy="1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defRPr/>
                  </a:pPr>
                  <a:r>
                    <a:rPr kumimoji="1" lang="en-US" sz="1400" b="1" dirty="0">
                      <a:solidFill>
                        <a:srgbClr val="000000"/>
                      </a:solidFill>
                      <a:latin typeface="+mj-lt"/>
                    </a:rPr>
                    <a:t>Item</a:t>
                  </a:r>
                  <a:endParaRPr kumimoji="1" lang="en-US" sz="1800" b="1" dirty="0">
                    <a:latin typeface="+mj-lt"/>
                  </a:endParaRPr>
                </a:p>
              </p:txBody>
            </p:sp>
            <p:sp>
              <p:nvSpPr>
                <p:cNvPr id="9255" name="Rectangle 57"/>
                <p:cNvSpPr>
                  <a:spLocks noChangeArrowheads="1"/>
                </p:cNvSpPr>
                <p:nvPr/>
              </p:nvSpPr>
              <p:spPr bwMode="auto">
                <a:xfrm>
                  <a:off x="2284" y="1881"/>
                  <a:ext cx="195" cy="1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defRPr/>
                  </a:pPr>
                  <a:r>
                    <a:rPr kumimoji="1" lang="en-US" sz="1400" b="1">
                      <a:solidFill>
                        <a:srgbClr val="000000"/>
                      </a:solidFill>
                      <a:latin typeface="+mj-lt"/>
                    </a:rPr>
                    <a:t>1-A</a:t>
                  </a:r>
                  <a:endParaRPr kumimoji="1" lang="en-US" sz="1800" b="1">
                    <a:latin typeface="+mj-lt"/>
                  </a:endParaRPr>
                </a:p>
              </p:txBody>
            </p:sp>
          </p:grpSp>
          <p:grpSp>
            <p:nvGrpSpPr>
              <p:cNvPr id="11294" name="Group 58"/>
              <p:cNvGrpSpPr>
                <a:grpSpLocks/>
              </p:cNvGrpSpPr>
              <p:nvPr/>
            </p:nvGrpSpPr>
            <p:grpSpPr bwMode="auto">
              <a:xfrm>
                <a:off x="3077" y="1869"/>
                <a:ext cx="611" cy="444"/>
                <a:chOff x="2930" y="1590"/>
                <a:chExt cx="611" cy="456"/>
              </a:xfrm>
            </p:grpSpPr>
            <p:sp>
              <p:nvSpPr>
                <p:cNvPr id="9250" name="Freeform 59"/>
                <p:cNvSpPr>
                  <a:spLocks/>
                </p:cNvSpPr>
                <p:nvPr/>
              </p:nvSpPr>
              <p:spPr bwMode="auto">
                <a:xfrm>
                  <a:off x="2930" y="1590"/>
                  <a:ext cx="611" cy="456"/>
                </a:xfrm>
                <a:custGeom>
                  <a:avLst/>
                  <a:gdLst>
                    <a:gd name="T0" fmla="*/ 115 w 611"/>
                    <a:gd name="T1" fmla="*/ 0 h 456"/>
                    <a:gd name="T2" fmla="*/ 0 w 611"/>
                    <a:gd name="T3" fmla="*/ 114 h 456"/>
                    <a:gd name="T4" fmla="*/ 0 w 611"/>
                    <a:gd name="T5" fmla="*/ 456 h 456"/>
                    <a:gd name="T6" fmla="*/ 497 w 611"/>
                    <a:gd name="T7" fmla="*/ 456 h 456"/>
                    <a:gd name="T8" fmla="*/ 611 w 611"/>
                    <a:gd name="T9" fmla="*/ 341 h 456"/>
                    <a:gd name="T10" fmla="*/ 611 w 611"/>
                    <a:gd name="T11" fmla="*/ 0 h 456"/>
                    <a:gd name="T12" fmla="*/ 115 w 611"/>
                    <a:gd name="T13" fmla="*/ 0 h 45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11"/>
                    <a:gd name="T22" fmla="*/ 0 h 456"/>
                    <a:gd name="T23" fmla="*/ 611 w 611"/>
                    <a:gd name="T24" fmla="*/ 456 h 45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11" h="456">
                      <a:moveTo>
                        <a:pt x="115" y="0"/>
                      </a:moveTo>
                      <a:lnTo>
                        <a:pt x="0" y="114"/>
                      </a:lnTo>
                      <a:lnTo>
                        <a:pt x="0" y="456"/>
                      </a:lnTo>
                      <a:lnTo>
                        <a:pt x="497" y="456"/>
                      </a:lnTo>
                      <a:lnTo>
                        <a:pt x="611" y="341"/>
                      </a:lnTo>
                      <a:lnTo>
                        <a:pt x="611" y="0"/>
                      </a:lnTo>
                      <a:lnTo>
                        <a:pt x="115" y="0"/>
                      </a:lnTo>
                      <a:close/>
                    </a:path>
                  </a:pathLst>
                </a:custGeom>
                <a:solidFill>
                  <a:srgbClr val="CBC7ED"/>
                </a:solidFill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51" name="Line 60"/>
                <p:cNvSpPr>
                  <a:spLocks noChangeShapeType="1"/>
                </p:cNvSpPr>
                <p:nvPr/>
              </p:nvSpPr>
              <p:spPr bwMode="auto">
                <a:xfrm flipH="1">
                  <a:off x="2930" y="1704"/>
                  <a:ext cx="497" cy="0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52" name="Line 61"/>
                <p:cNvSpPr>
                  <a:spLocks noChangeShapeType="1"/>
                </p:cNvSpPr>
                <p:nvPr/>
              </p:nvSpPr>
              <p:spPr bwMode="auto">
                <a:xfrm flipV="1">
                  <a:off x="3427" y="1590"/>
                  <a:ext cx="114" cy="115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53" name="Line 62"/>
                <p:cNvSpPr>
                  <a:spLocks noChangeShapeType="1"/>
                </p:cNvSpPr>
                <p:nvPr/>
              </p:nvSpPr>
              <p:spPr bwMode="auto">
                <a:xfrm>
                  <a:off x="3427" y="1704"/>
                  <a:ext cx="1" cy="34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295" name="Group 63"/>
              <p:cNvGrpSpPr>
                <a:grpSpLocks/>
              </p:cNvGrpSpPr>
              <p:nvPr/>
            </p:nvGrpSpPr>
            <p:grpSpPr bwMode="auto">
              <a:xfrm>
                <a:off x="3224" y="2014"/>
                <a:ext cx="244" cy="289"/>
                <a:chOff x="3077" y="1739"/>
                <a:chExt cx="244" cy="296"/>
              </a:xfrm>
            </p:grpSpPr>
            <p:sp>
              <p:nvSpPr>
                <p:cNvPr id="9248" name="Rectangle 64"/>
                <p:cNvSpPr>
                  <a:spLocks noChangeArrowheads="1"/>
                </p:cNvSpPr>
                <p:nvPr/>
              </p:nvSpPr>
              <p:spPr bwMode="auto">
                <a:xfrm>
                  <a:off x="3077" y="1738"/>
                  <a:ext cx="244" cy="15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defRPr/>
                  </a:pPr>
                  <a:r>
                    <a:rPr kumimoji="1" lang="en-US" sz="1400" b="1">
                      <a:solidFill>
                        <a:srgbClr val="000000"/>
                      </a:solidFill>
                      <a:latin typeface="+mj-lt"/>
                    </a:rPr>
                    <a:t>Item</a:t>
                  </a:r>
                  <a:endParaRPr kumimoji="1" lang="en-US" sz="1800" b="1">
                    <a:latin typeface="+mj-lt"/>
                  </a:endParaRPr>
                </a:p>
              </p:txBody>
            </p:sp>
            <p:sp>
              <p:nvSpPr>
                <p:cNvPr id="9249" name="Rectangle 65"/>
                <p:cNvSpPr>
                  <a:spLocks noChangeArrowheads="1"/>
                </p:cNvSpPr>
                <p:nvPr/>
              </p:nvSpPr>
              <p:spPr bwMode="auto">
                <a:xfrm>
                  <a:off x="3102" y="1876"/>
                  <a:ext cx="195" cy="15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defRPr/>
                  </a:pPr>
                  <a:r>
                    <a:rPr kumimoji="1" lang="en-US" sz="1400" b="1">
                      <a:solidFill>
                        <a:srgbClr val="000000"/>
                      </a:solidFill>
                      <a:latin typeface="+mj-lt"/>
                    </a:rPr>
                    <a:t>2-A</a:t>
                  </a:r>
                  <a:endParaRPr kumimoji="1" lang="en-US" sz="1800" b="1">
                    <a:latin typeface="+mj-lt"/>
                  </a:endParaRPr>
                </a:p>
              </p:txBody>
            </p:sp>
          </p:grpSp>
        </p:grpSp>
        <p:grpSp>
          <p:nvGrpSpPr>
            <p:cNvPr id="11274" name="Group 66"/>
            <p:cNvGrpSpPr>
              <a:grpSpLocks/>
            </p:cNvGrpSpPr>
            <p:nvPr/>
          </p:nvGrpSpPr>
          <p:grpSpPr bwMode="auto">
            <a:xfrm>
              <a:off x="2259" y="2453"/>
              <a:ext cx="1429" cy="694"/>
              <a:chOff x="2259" y="2453"/>
              <a:chExt cx="1429" cy="694"/>
            </a:xfrm>
          </p:grpSpPr>
          <p:sp>
            <p:nvSpPr>
              <p:cNvPr id="9227" name="Rectangle 67"/>
              <p:cNvSpPr>
                <a:spLocks noChangeArrowheads="1"/>
              </p:cNvSpPr>
              <p:nvPr/>
            </p:nvSpPr>
            <p:spPr bwMode="auto">
              <a:xfrm>
                <a:off x="2595" y="2453"/>
                <a:ext cx="975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defRPr/>
                </a:pPr>
                <a:r>
                  <a:rPr kumimoji="1" lang="en-US" sz="1900" b="1">
                    <a:solidFill>
                      <a:srgbClr val="000000"/>
                    </a:solidFill>
                    <a:latin typeface="+mj-lt"/>
                  </a:rPr>
                  <a:t>Container A1</a:t>
                </a:r>
                <a:endParaRPr kumimoji="1" lang="en-US" sz="1800" b="1">
                  <a:latin typeface="+mj-lt"/>
                </a:endParaRPr>
              </a:p>
            </p:txBody>
          </p:sp>
          <p:grpSp>
            <p:nvGrpSpPr>
              <p:cNvPr id="11276" name="Group 68"/>
              <p:cNvGrpSpPr>
                <a:grpSpLocks/>
              </p:cNvGrpSpPr>
              <p:nvPr/>
            </p:nvGrpSpPr>
            <p:grpSpPr bwMode="auto">
              <a:xfrm>
                <a:off x="2259" y="2703"/>
                <a:ext cx="611" cy="444"/>
                <a:chOff x="2112" y="2446"/>
                <a:chExt cx="611" cy="456"/>
              </a:xfrm>
            </p:grpSpPr>
            <p:sp>
              <p:nvSpPr>
                <p:cNvPr id="9240" name="Freeform 69"/>
                <p:cNvSpPr>
                  <a:spLocks/>
                </p:cNvSpPr>
                <p:nvPr/>
              </p:nvSpPr>
              <p:spPr bwMode="auto">
                <a:xfrm>
                  <a:off x="2112" y="2446"/>
                  <a:ext cx="611" cy="456"/>
                </a:xfrm>
                <a:custGeom>
                  <a:avLst/>
                  <a:gdLst>
                    <a:gd name="T0" fmla="*/ 114 w 611"/>
                    <a:gd name="T1" fmla="*/ 0 h 456"/>
                    <a:gd name="T2" fmla="*/ 0 w 611"/>
                    <a:gd name="T3" fmla="*/ 115 h 456"/>
                    <a:gd name="T4" fmla="*/ 0 w 611"/>
                    <a:gd name="T5" fmla="*/ 456 h 456"/>
                    <a:gd name="T6" fmla="*/ 497 w 611"/>
                    <a:gd name="T7" fmla="*/ 456 h 456"/>
                    <a:gd name="T8" fmla="*/ 611 w 611"/>
                    <a:gd name="T9" fmla="*/ 342 h 456"/>
                    <a:gd name="T10" fmla="*/ 611 w 611"/>
                    <a:gd name="T11" fmla="*/ 0 h 456"/>
                    <a:gd name="T12" fmla="*/ 114 w 611"/>
                    <a:gd name="T13" fmla="*/ 0 h 45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11"/>
                    <a:gd name="T22" fmla="*/ 0 h 456"/>
                    <a:gd name="T23" fmla="*/ 611 w 611"/>
                    <a:gd name="T24" fmla="*/ 456 h 45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11" h="456">
                      <a:moveTo>
                        <a:pt x="114" y="0"/>
                      </a:moveTo>
                      <a:lnTo>
                        <a:pt x="0" y="115"/>
                      </a:lnTo>
                      <a:lnTo>
                        <a:pt x="0" y="456"/>
                      </a:lnTo>
                      <a:lnTo>
                        <a:pt x="497" y="456"/>
                      </a:lnTo>
                      <a:lnTo>
                        <a:pt x="611" y="342"/>
                      </a:lnTo>
                      <a:lnTo>
                        <a:pt x="611" y="0"/>
                      </a:lnTo>
                      <a:lnTo>
                        <a:pt x="114" y="0"/>
                      </a:lnTo>
                      <a:close/>
                    </a:path>
                  </a:pathLst>
                </a:custGeom>
                <a:solidFill>
                  <a:srgbClr val="CBC7ED"/>
                </a:solidFill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41" name="Line 70"/>
                <p:cNvSpPr>
                  <a:spLocks noChangeShapeType="1"/>
                </p:cNvSpPr>
                <p:nvPr/>
              </p:nvSpPr>
              <p:spPr bwMode="auto">
                <a:xfrm flipH="1">
                  <a:off x="2112" y="2561"/>
                  <a:ext cx="497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42" name="Line 71"/>
                <p:cNvSpPr>
                  <a:spLocks noChangeShapeType="1"/>
                </p:cNvSpPr>
                <p:nvPr/>
              </p:nvSpPr>
              <p:spPr bwMode="auto">
                <a:xfrm flipV="1">
                  <a:off x="2609" y="2446"/>
                  <a:ext cx="114" cy="115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43" name="Line 72"/>
                <p:cNvSpPr>
                  <a:spLocks noChangeShapeType="1"/>
                </p:cNvSpPr>
                <p:nvPr/>
              </p:nvSpPr>
              <p:spPr bwMode="auto">
                <a:xfrm>
                  <a:off x="2609" y="2561"/>
                  <a:ext cx="1" cy="34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277" name="Group 73"/>
              <p:cNvGrpSpPr>
                <a:grpSpLocks/>
              </p:cNvGrpSpPr>
              <p:nvPr/>
            </p:nvGrpSpPr>
            <p:grpSpPr bwMode="auto">
              <a:xfrm>
                <a:off x="2396" y="2855"/>
                <a:ext cx="258" cy="289"/>
                <a:chOff x="2249" y="2602"/>
                <a:chExt cx="258" cy="296"/>
              </a:xfrm>
            </p:grpSpPr>
            <p:sp>
              <p:nvSpPr>
                <p:cNvPr id="9238" name="Rectangle 74"/>
                <p:cNvSpPr>
                  <a:spLocks noChangeArrowheads="1"/>
                </p:cNvSpPr>
                <p:nvPr/>
              </p:nvSpPr>
              <p:spPr bwMode="auto">
                <a:xfrm>
                  <a:off x="2259" y="2602"/>
                  <a:ext cx="244" cy="15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defRPr/>
                  </a:pPr>
                  <a:r>
                    <a:rPr kumimoji="1" lang="en-US" sz="1400" b="1">
                      <a:solidFill>
                        <a:srgbClr val="000000"/>
                      </a:solidFill>
                      <a:latin typeface="+mj-lt"/>
                    </a:rPr>
                    <a:t>Item</a:t>
                  </a:r>
                  <a:endParaRPr kumimoji="1" lang="en-US" sz="1800" b="1">
                    <a:latin typeface="+mj-lt"/>
                  </a:endParaRPr>
                </a:p>
              </p:txBody>
            </p:sp>
            <p:sp>
              <p:nvSpPr>
                <p:cNvPr id="9239" name="Rectangle 75"/>
                <p:cNvSpPr>
                  <a:spLocks noChangeArrowheads="1"/>
                </p:cNvSpPr>
                <p:nvPr/>
              </p:nvSpPr>
              <p:spPr bwMode="auto">
                <a:xfrm>
                  <a:off x="2249" y="2739"/>
                  <a:ext cx="258" cy="15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defRPr/>
                  </a:pPr>
                  <a:r>
                    <a:rPr kumimoji="1" lang="en-US" sz="1400" b="1">
                      <a:solidFill>
                        <a:srgbClr val="000000"/>
                      </a:solidFill>
                      <a:latin typeface="+mj-lt"/>
                    </a:rPr>
                    <a:t>1-A1</a:t>
                  </a:r>
                  <a:endParaRPr kumimoji="1" lang="en-US" sz="1800" b="1">
                    <a:latin typeface="+mj-lt"/>
                  </a:endParaRPr>
                </a:p>
              </p:txBody>
            </p:sp>
          </p:grpSp>
          <p:grpSp>
            <p:nvGrpSpPr>
              <p:cNvPr id="11278" name="Group 76"/>
              <p:cNvGrpSpPr>
                <a:grpSpLocks/>
              </p:cNvGrpSpPr>
              <p:nvPr/>
            </p:nvGrpSpPr>
            <p:grpSpPr bwMode="auto">
              <a:xfrm>
                <a:off x="3077" y="2703"/>
                <a:ext cx="611" cy="444"/>
                <a:chOff x="2930" y="2446"/>
                <a:chExt cx="611" cy="456"/>
              </a:xfrm>
            </p:grpSpPr>
            <p:sp>
              <p:nvSpPr>
                <p:cNvPr id="9234" name="Freeform 77"/>
                <p:cNvSpPr>
                  <a:spLocks/>
                </p:cNvSpPr>
                <p:nvPr/>
              </p:nvSpPr>
              <p:spPr bwMode="auto">
                <a:xfrm>
                  <a:off x="2930" y="2446"/>
                  <a:ext cx="611" cy="456"/>
                </a:xfrm>
                <a:custGeom>
                  <a:avLst/>
                  <a:gdLst>
                    <a:gd name="T0" fmla="*/ 115 w 611"/>
                    <a:gd name="T1" fmla="*/ 0 h 456"/>
                    <a:gd name="T2" fmla="*/ 0 w 611"/>
                    <a:gd name="T3" fmla="*/ 115 h 456"/>
                    <a:gd name="T4" fmla="*/ 0 w 611"/>
                    <a:gd name="T5" fmla="*/ 456 h 456"/>
                    <a:gd name="T6" fmla="*/ 497 w 611"/>
                    <a:gd name="T7" fmla="*/ 456 h 456"/>
                    <a:gd name="T8" fmla="*/ 611 w 611"/>
                    <a:gd name="T9" fmla="*/ 342 h 456"/>
                    <a:gd name="T10" fmla="*/ 611 w 611"/>
                    <a:gd name="T11" fmla="*/ 0 h 456"/>
                    <a:gd name="T12" fmla="*/ 115 w 611"/>
                    <a:gd name="T13" fmla="*/ 0 h 45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11"/>
                    <a:gd name="T22" fmla="*/ 0 h 456"/>
                    <a:gd name="T23" fmla="*/ 611 w 611"/>
                    <a:gd name="T24" fmla="*/ 456 h 45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11" h="456">
                      <a:moveTo>
                        <a:pt x="115" y="0"/>
                      </a:moveTo>
                      <a:lnTo>
                        <a:pt x="0" y="115"/>
                      </a:lnTo>
                      <a:lnTo>
                        <a:pt x="0" y="456"/>
                      </a:lnTo>
                      <a:lnTo>
                        <a:pt x="497" y="456"/>
                      </a:lnTo>
                      <a:lnTo>
                        <a:pt x="611" y="342"/>
                      </a:lnTo>
                      <a:lnTo>
                        <a:pt x="611" y="0"/>
                      </a:lnTo>
                      <a:lnTo>
                        <a:pt x="115" y="0"/>
                      </a:lnTo>
                      <a:close/>
                    </a:path>
                  </a:pathLst>
                </a:custGeom>
                <a:solidFill>
                  <a:srgbClr val="CBC7ED"/>
                </a:solidFill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35" name="Line 78"/>
                <p:cNvSpPr>
                  <a:spLocks noChangeShapeType="1"/>
                </p:cNvSpPr>
                <p:nvPr/>
              </p:nvSpPr>
              <p:spPr bwMode="auto">
                <a:xfrm flipH="1">
                  <a:off x="2930" y="2561"/>
                  <a:ext cx="497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36" name="Line 79"/>
                <p:cNvSpPr>
                  <a:spLocks noChangeShapeType="1"/>
                </p:cNvSpPr>
                <p:nvPr/>
              </p:nvSpPr>
              <p:spPr bwMode="auto">
                <a:xfrm flipV="1">
                  <a:off x="3427" y="2446"/>
                  <a:ext cx="114" cy="115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9237" name="Line 80"/>
                <p:cNvSpPr>
                  <a:spLocks noChangeShapeType="1"/>
                </p:cNvSpPr>
                <p:nvPr/>
              </p:nvSpPr>
              <p:spPr bwMode="auto">
                <a:xfrm>
                  <a:off x="3427" y="2561"/>
                  <a:ext cx="1" cy="34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279" name="Group 81"/>
              <p:cNvGrpSpPr>
                <a:grpSpLocks/>
              </p:cNvGrpSpPr>
              <p:nvPr/>
            </p:nvGrpSpPr>
            <p:grpSpPr bwMode="auto">
              <a:xfrm>
                <a:off x="3215" y="2848"/>
                <a:ext cx="258" cy="289"/>
                <a:chOff x="3068" y="2595"/>
                <a:chExt cx="258" cy="296"/>
              </a:xfrm>
            </p:grpSpPr>
            <p:sp>
              <p:nvSpPr>
                <p:cNvPr id="9232" name="Rectangle 82"/>
                <p:cNvSpPr>
                  <a:spLocks noChangeArrowheads="1"/>
                </p:cNvSpPr>
                <p:nvPr/>
              </p:nvSpPr>
              <p:spPr bwMode="auto">
                <a:xfrm>
                  <a:off x="3077" y="2595"/>
                  <a:ext cx="244" cy="15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defRPr/>
                  </a:pPr>
                  <a:r>
                    <a:rPr kumimoji="1" lang="en-US" sz="1400" b="1">
                      <a:solidFill>
                        <a:srgbClr val="000000"/>
                      </a:solidFill>
                      <a:latin typeface="+mj-lt"/>
                    </a:rPr>
                    <a:t>Item</a:t>
                  </a:r>
                  <a:endParaRPr kumimoji="1" lang="en-US" sz="1800" b="1">
                    <a:latin typeface="+mj-lt"/>
                  </a:endParaRPr>
                </a:p>
              </p:txBody>
            </p:sp>
            <p:sp>
              <p:nvSpPr>
                <p:cNvPr id="9233" name="Rectangle 83"/>
                <p:cNvSpPr>
                  <a:spLocks noChangeArrowheads="1"/>
                </p:cNvSpPr>
                <p:nvPr/>
              </p:nvSpPr>
              <p:spPr bwMode="auto">
                <a:xfrm>
                  <a:off x="3068" y="2732"/>
                  <a:ext cx="258" cy="15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defRPr/>
                  </a:pPr>
                  <a:r>
                    <a:rPr kumimoji="1" lang="en-US" sz="1400" b="1">
                      <a:solidFill>
                        <a:srgbClr val="000000"/>
                      </a:solidFill>
                      <a:latin typeface="+mj-lt"/>
                    </a:rPr>
                    <a:t>2-A1</a:t>
                  </a:r>
                  <a:endParaRPr kumimoji="1" lang="en-US" sz="1800" b="1">
                    <a:latin typeface="+mj-lt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Price Lists</a:t>
            </a:r>
          </a:p>
        </p:txBody>
      </p:sp>
      <p:sp>
        <p:nvSpPr>
          <p:cNvPr id="12291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/>
              <a:t>CS-BU-080</a:t>
            </a:r>
          </a:p>
        </p:txBody>
      </p:sp>
      <p:grpSp>
        <p:nvGrpSpPr>
          <p:cNvPr id="12292" name="Group 12"/>
          <p:cNvGrpSpPr>
            <a:grpSpLocks/>
          </p:cNvGrpSpPr>
          <p:nvPr/>
        </p:nvGrpSpPr>
        <p:grpSpPr bwMode="auto">
          <a:xfrm rot="475255">
            <a:off x="3190875" y="1439863"/>
            <a:ext cx="2981325" cy="2608262"/>
            <a:chOff x="2749" y="1656"/>
            <a:chExt cx="1223" cy="1199"/>
          </a:xfrm>
        </p:grpSpPr>
        <p:sp>
          <p:nvSpPr>
            <p:cNvPr id="12328" name="Freeform 13"/>
            <p:cNvSpPr>
              <a:spLocks/>
            </p:cNvSpPr>
            <p:nvPr/>
          </p:nvSpPr>
          <p:spPr bwMode="auto">
            <a:xfrm rot="2253675">
              <a:off x="3133" y="1776"/>
              <a:ext cx="839" cy="15"/>
            </a:xfrm>
            <a:custGeom>
              <a:avLst/>
              <a:gdLst>
                <a:gd name="T0" fmla="*/ 0 w 1678"/>
                <a:gd name="T1" fmla="*/ 0 h 29"/>
                <a:gd name="T2" fmla="*/ 839 w 1678"/>
                <a:gd name="T3" fmla="*/ 0 h 29"/>
                <a:gd name="T4" fmla="*/ 784 w 1678"/>
                <a:gd name="T5" fmla="*/ 15 h 29"/>
                <a:gd name="T6" fmla="*/ 53 w 1678"/>
                <a:gd name="T7" fmla="*/ 15 h 29"/>
                <a:gd name="T8" fmla="*/ 0 w 1678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78"/>
                <a:gd name="T16" fmla="*/ 0 h 29"/>
                <a:gd name="T17" fmla="*/ 1678 w 1678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78" h="29">
                  <a:moveTo>
                    <a:pt x="0" y="0"/>
                  </a:moveTo>
                  <a:lnTo>
                    <a:pt x="1678" y="0"/>
                  </a:lnTo>
                  <a:lnTo>
                    <a:pt x="1567" y="29"/>
                  </a:lnTo>
                  <a:lnTo>
                    <a:pt x="106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29" name="Freeform 14"/>
            <p:cNvSpPr>
              <a:spLocks/>
            </p:cNvSpPr>
            <p:nvPr/>
          </p:nvSpPr>
          <p:spPr bwMode="auto">
            <a:xfrm rot="2253675">
              <a:off x="2773" y="1656"/>
              <a:ext cx="838" cy="1199"/>
            </a:xfrm>
            <a:custGeom>
              <a:avLst/>
              <a:gdLst>
                <a:gd name="T0" fmla="*/ 0 w 1678"/>
                <a:gd name="T1" fmla="*/ 0 h 2396"/>
                <a:gd name="T2" fmla="*/ 56 w 1678"/>
                <a:gd name="T3" fmla="*/ 14 h 2396"/>
                <a:gd name="T4" fmla="*/ 780 w 1678"/>
                <a:gd name="T5" fmla="*/ 13 h 2396"/>
                <a:gd name="T6" fmla="*/ 838 w 1678"/>
                <a:gd name="T7" fmla="*/ 0 h 2396"/>
                <a:gd name="T8" fmla="*/ 838 w 1678"/>
                <a:gd name="T9" fmla="*/ 1104 h 2396"/>
                <a:gd name="T10" fmla="*/ 831 w 1678"/>
                <a:gd name="T11" fmla="*/ 1129 h 2396"/>
                <a:gd name="T12" fmla="*/ 822 w 1678"/>
                <a:gd name="T13" fmla="*/ 1152 h 2396"/>
                <a:gd name="T14" fmla="*/ 810 w 1678"/>
                <a:gd name="T15" fmla="*/ 1171 h 2396"/>
                <a:gd name="T16" fmla="*/ 793 w 1678"/>
                <a:gd name="T17" fmla="*/ 1184 h 2396"/>
                <a:gd name="T18" fmla="*/ 776 w 1678"/>
                <a:gd name="T19" fmla="*/ 1193 h 2396"/>
                <a:gd name="T20" fmla="*/ 752 w 1678"/>
                <a:gd name="T21" fmla="*/ 1199 h 2396"/>
                <a:gd name="T22" fmla="*/ 85 w 1678"/>
                <a:gd name="T23" fmla="*/ 1199 h 2396"/>
                <a:gd name="T24" fmla="*/ 55 w 1678"/>
                <a:gd name="T25" fmla="*/ 1195 h 2396"/>
                <a:gd name="T26" fmla="*/ 34 w 1678"/>
                <a:gd name="T27" fmla="*/ 1183 h 2396"/>
                <a:gd name="T28" fmla="*/ 20 w 1678"/>
                <a:gd name="T29" fmla="*/ 1167 h 2396"/>
                <a:gd name="T30" fmla="*/ 9 w 1678"/>
                <a:gd name="T31" fmla="*/ 1150 h 2396"/>
                <a:gd name="T32" fmla="*/ 2 w 1678"/>
                <a:gd name="T33" fmla="*/ 1129 h 2396"/>
                <a:gd name="T34" fmla="*/ 0 w 1678"/>
                <a:gd name="T35" fmla="*/ 1104 h 2396"/>
                <a:gd name="T36" fmla="*/ 0 w 1678"/>
                <a:gd name="T37" fmla="*/ 0 h 239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78"/>
                <a:gd name="T58" fmla="*/ 0 h 2396"/>
                <a:gd name="T59" fmla="*/ 1678 w 1678"/>
                <a:gd name="T60" fmla="*/ 2396 h 239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78" h="2396">
                  <a:moveTo>
                    <a:pt x="0" y="0"/>
                  </a:moveTo>
                  <a:lnTo>
                    <a:pt x="113" y="27"/>
                  </a:lnTo>
                  <a:lnTo>
                    <a:pt x="1562" y="26"/>
                  </a:lnTo>
                  <a:lnTo>
                    <a:pt x="1678" y="0"/>
                  </a:lnTo>
                  <a:lnTo>
                    <a:pt x="1678" y="2207"/>
                  </a:lnTo>
                  <a:lnTo>
                    <a:pt x="1664" y="2257"/>
                  </a:lnTo>
                  <a:lnTo>
                    <a:pt x="1645" y="2302"/>
                  </a:lnTo>
                  <a:lnTo>
                    <a:pt x="1621" y="2341"/>
                  </a:lnTo>
                  <a:lnTo>
                    <a:pt x="1588" y="2367"/>
                  </a:lnTo>
                  <a:lnTo>
                    <a:pt x="1553" y="2385"/>
                  </a:lnTo>
                  <a:lnTo>
                    <a:pt x="1505" y="2396"/>
                  </a:lnTo>
                  <a:lnTo>
                    <a:pt x="170" y="2396"/>
                  </a:lnTo>
                  <a:lnTo>
                    <a:pt x="111" y="2389"/>
                  </a:lnTo>
                  <a:lnTo>
                    <a:pt x="69" y="2365"/>
                  </a:lnTo>
                  <a:lnTo>
                    <a:pt x="40" y="2332"/>
                  </a:lnTo>
                  <a:lnTo>
                    <a:pt x="18" y="2299"/>
                  </a:lnTo>
                  <a:lnTo>
                    <a:pt x="4" y="2256"/>
                  </a:lnTo>
                  <a:lnTo>
                    <a:pt x="0" y="22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B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2330" name="Group 15"/>
            <p:cNvGrpSpPr>
              <a:grpSpLocks/>
            </p:cNvGrpSpPr>
            <p:nvPr/>
          </p:nvGrpSpPr>
          <p:grpSpPr bwMode="auto">
            <a:xfrm rot="2253675">
              <a:off x="2836" y="1674"/>
              <a:ext cx="736" cy="1127"/>
              <a:chOff x="1842" y="2932"/>
              <a:chExt cx="245" cy="376"/>
            </a:xfrm>
          </p:grpSpPr>
          <p:grpSp>
            <p:nvGrpSpPr>
              <p:cNvPr id="12573" name="Group 16"/>
              <p:cNvGrpSpPr>
                <a:grpSpLocks/>
              </p:cNvGrpSpPr>
              <p:nvPr/>
            </p:nvGrpSpPr>
            <p:grpSpPr bwMode="auto">
              <a:xfrm>
                <a:off x="1842" y="2932"/>
                <a:ext cx="245" cy="376"/>
                <a:chOff x="1842" y="2932"/>
                <a:chExt cx="245" cy="376"/>
              </a:xfrm>
            </p:grpSpPr>
            <p:grpSp>
              <p:nvGrpSpPr>
                <p:cNvPr id="12587" name="Group 17"/>
                <p:cNvGrpSpPr>
                  <a:grpSpLocks/>
                </p:cNvGrpSpPr>
                <p:nvPr/>
              </p:nvGrpSpPr>
              <p:grpSpPr bwMode="auto">
                <a:xfrm>
                  <a:off x="1842" y="2932"/>
                  <a:ext cx="245" cy="376"/>
                  <a:chOff x="1842" y="2932"/>
                  <a:chExt cx="245" cy="376"/>
                </a:xfrm>
              </p:grpSpPr>
              <p:sp>
                <p:nvSpPr>
                  <p:cNvPr id="12611" name="Freeform 18"/>
                  <p:cNvSpPr>
                    <a:spLocks/>
                  </p:cNvSpPr>
                  <p:nvPr/>
                </p:nvSpPr>
                <p:spPr bwMode="auto">
                  <a:xfrm>
                    <a:off x="1842" y="2932"/>
                    <a:ext cx="244" cy="373"/>
                  </a:xfrm>
                  <a:custGeom>
                    <a:avLst/>
                    <a:gdLst>
                      <a:gd name="T0" fmla="*/ 0 w 1468"/>
                      <a:gd name="T1" fmla="*/ 0 h 2237"/>
                      <a:gd name="T2" fmla="*/ 244 w 1468"/>
                      <a:gd name="T3" fmla="*/ 0 h 2237"/>
                      <a:gd name="T4" fmla="*/ 242 w 1468"/>
                      <a:gd name="T5" fmla="*/ 346 h 2237"/>
                      <a:gd name="T6" fmla="*/ 240 w 1468"/>
                      <a:gd name="T7" fmla="*/ 353 h 2237"/>
                      <a:gd name="T8" fmla="*/ 237 w 1468"/>
                      <a:gd name="T9" fmla="*/ 359 h 2237"/>
                      <a:gd name="T10" fmla="*/ 234 w 1468"/>
                      <a:gd name="T11" fmla="*/ 365 h 2237"/>
                      <a:gd name="T12" fmla="*/ 229 w 1468"/>
                      <a:gd name="T13" fmla="*/ 369 h 2237"/>
                      <a:gd name="T14" fmla="*/ 223 w 1468"/>
                      <a:gd name="T15" fmla="*/ 371 h 2237"/>
                      <a:gd name="T16" fmla="*/ 217 w 1468"/>
                      <a:gd name="T17" fmla="*/ 373 h 2237"/>
                      <a:gd name="T18" fmla="*/ 25 w 1468"/>
                      <a:gd name="T19" fmla="*/ 373 h 2237"/>
                      <a:gd name="T20" fmla="*/ 16 w 1468"/>
                      <a:gd name="T21" fmla="*/ 373 h 2237"/>
                      <a:gd name="T22" fmla="*/ 11 w 1468"/>
                      <a:gd name="T23" fmla="*/ 370 h 2237"/>
                      <a:gd name="T24" fmla="*/ 6 w 1468"/>
                      <a:gd name="T25" fmla="*/ 366 h 2237"/>
                      <a:gd name="T26" fmla="*/ 3 w 1468"/>
                      <a:gd name="T27" fmla="*/ 360 h 2237"/>
                      <a:gd name="T28" fmla="*/ 1 w 1468"/>
                      <a:gd name="T29" fmla="*/ 353 h 2237"/>
                      <a:gd name="T30" fmla="*/ 0 w 1468"/>
                      <a:gd name="T31" fmla="*/ 346 h 2237"/>
                      <a:gd name="T32" fmla="*/ 0 w 1468"/>
                      <a:gd name="T33" fmla="*/ 0 h 2237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468"/>
                      <a:gd name="T52" fmla="*/ 0 h 2237"/>
                      <a:gd name="T53" fmla="*/ 1468 w 1468"/>
                      <a:gd name="T54" fmla="*/ 2237 h 2237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468" h="2237">
                        <a:moveTo>
                          <a:pt x="0" y="0"/>
                        </a:moveTo>
                        <a:lnTo>
                          <a:pt x="1468" y="0"/>
                        </a:lnTo>
                        <a:lnTo>
                          <a:pt x="1453" y="2075"/>
                        </a:lnTo>
                        <a:lnTo>
                          <a:pt x="1444" y="2118"/>
                        </a:lnTo>
                        <a:lnTo>
                          <a:pt x="1425" y="2156"/>
                        </a:lnTo>
                        <a:lnTo>
                          <a:pt x="1406" y="2189"/>
                        </a:lnTo>
                        <a:lnTo>
                          <a:pt x="1376" y="2212"/>
                        </a:lnTo>
                        <a:lnTo>
                          <a:pt x="1344" y="2228"/>
                        </a:lnTo>
                        <a:lnTo>
                          <a:pt x="1303" y="2237"/>
                        </a:lnTo>
                        <a:lnTo>
                          <a:pt x="150" y="2237"/>
                        </a:lnTo>
                        <a:lnTo>
                          <a:pt x="98" y="2235"/>
                        </a:lnTo>
                        <a:lnTo>
                          <a:pt x="66" y="2219"/>
                        </a:lnTo>
                        <a:lnTo>
                          <a:pt x="39" y="2197"/>
                        </a:lnTo>
                        <a:lnTo>
                          <a:pt x="18" y="2159"/>
                        </a:lnTo>
                        <a:lnTo>
                          <a:pt x="7" y="2116"/>
                        </a:lnTo>
                        <a:lnTo>
                          <a:pt x="0" y="207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612" name="Freeform 19"/>
                  <p:cNvSpPr>
                    <a:spLocks/>
                  </p:cNvSpPr>
                  <p:nvPr/>
                </p:nvSpPr>
                <p:spPr bwMode="auto">
                  <a:xfrm>
                    <a:off x="1845" y="2932"/>
                    <a:ext cx="242" cy="376"/>
                  </a:xfrm>
                  <a:custGeom>
                    <a:avLst/>
                    <a:gdLst>
                      <a:gd name="T0" fmla="*/ 0 w 1453"/>
                      <a:gd name="T1" fmla="*/ 4 h 2255"/>
                      <a:gd name="T2" fmla="*/ 239 w 1453"/>
                      <a:gd name="T3" fmla="*/ 3 h 2255"/>
                      <a:gd name="T4" fmla="*/ 242 w 1453"/>
                      <a:gd name="T5" fmla="*/ 0 h 2255"/>
                      <a:gd name="T6" fmla="*/ 242 w 1453"/>
                      <a:gd name="T7" fmla="*/ 349 h 2255"/>
                      <a:gd name="T8" fmla="*/ 241 w 1453"/>
                      <a:gd name="T9" fmla="*/ 356 h 2255"/>
                      <a:gd name="T10" fmla="*/ 237 w 1453"/>
                      <a:gd name="T11" fmla="*/ 363 h 2255"/>
                      <a:gd name="T12" fmla="*/ 234 w 1453"/>
                      <a:gd name="T13" fmla="*/ 368 h 2255"/>
                      <a:gd name="T14" fmla="*/ 229 w 1453"/>
                      <a:gd name="T15" fmla="*/ 372 h 2255"/>
                      <a:gd name="T16" fmla="*/ 224 w 1453"/>
                      <a:gd name="T17" fmla="*/ 375 h 2255"/>
                      <a:gd name="T18" fmla="*/ 217 w 1453"/>
                      <a:gd name="T19" fmla="*/ 376 h 2255"/>
                      <a:gd name="T20" fmla="*/ 25 w 1453"/>
                      <a:gd name="T21" fmla="*/ 376 h 2255"/>
                      <a:gd name="T22" fmla="*/ 16 w 1453"/>
                      <a:gd name="T23" fmla="*/ 375 h 2255"/>
                      <a:gd name="T24" fmla="*/ 11 w 1453"/>
                      <a:gd name="T25" fmla="*/ 373 h 2255"/>
                      <a:gd name="T26" fmla="*/ 6 w 1453"/>
                      <a:gd name="T27" fmla="*/ 369 h 2255"/>
                      <a:gd name="T28" fmla="*/ 3 w 1453"/>
                      <a:gd name="T29" fmla="*/ 363 h 2255"/>
                      <a:gd name="T30" fmla="*/ 1 w 1453"/>
                      <a:gd name="T31" fmla="*/ 356 h 2255"/>
                      <a:gd name="T32" fmla="*/ 0 w 1453"/>
                      <a:gd name="T33" fmla="*/ 349 h 2255"/>
                      <a:gd name="T34" fmla="*/ 0 w 1453"/>
                      <a:gd name="T35" fmla="*/ 4 h 2255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453"/>
                      <a:gd name="T55" fmla="*/ 0 h 2255"/>
                      <a:gd name="T56" fmla="*/ 1453 w 1453"/>
                      <a:gd name="T57" fmla="*/ 2255 h 2255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453" h="2255">
                        <a:moveTo>
                          <a:pt x="0" y="26"/>
                        </a:moveTo>
                        <a:lnTo>
                          <a:pt x="1435" y="16"/>
                        </a:lnTo>
                        <a:lnTo>
                          <a:pt x="1453" y="0"/>
                        </a:lnTo>
                        <a:lnTo>
                          <a:pt x="1453" y="2094"/>
                        </a:lnTo>
                        <a:lnTo>
                          <a:pt x="1444" y="2137"/>
                        </a:lnTo>
                        <a:lnTo>
                          <a:pt x="1424" y="2176"/>
                        </a:lnTo>
                        <a:lnTo>
                          <a:pt x="1405" y="2209"/>
                        </a:lnTo>
                        <a:lnTo>
                          <a:pt x="1376" y="2231"/>
                        </a:lnTo>
                        <a:lnTo>
                          <a:pt x="1344" y="2247"/>
                        </a:lnTo>
                        <a:lnTo>
                          <a:pt x="1303" y="2255"/>
                        </a:lnTo>
                        <a:lnTo>
                          <a:pt x="150" y="2255"/>
                        </a:lnTo>
                        <a:lnTo>
                          <a:pt x="98" y="2248"/>
                        </a:lnTo>
                        <a:lnTo>
                          <a:pt x="65" y="2236"/>
                        </a:lnTo>
                        <a:lnTo>
                          <a:pt x="39" y="2216"/>
                        </a:lnTo>
                        <a:lnTo>
                          <a:pt x="18" y="2178"/>
                        </a:lnTo>
                        <a:lnTo>
                          <a:pt x="7" y="2135"/>
                        </a:lnTo>
                        <a:lnTo>
                          <a:pt x="0" y="2094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solidFill>
                    <a:srgbClr val="BFB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613" name="Freeform 20"/>
                  <p:cNvSpPr>
                    <a:spLocks/>
                  </p:cNvSpPr>
                  <p:nvPr/>
                </p:nvSpPr>
                <p:spPr bwMode="auto">
                  <a:xfrm>
                    <a:off x="1843" y="2933"/>
                    <a:ext cx="242" cy="373"/>
                  </a:xfrm>
                  <a:custGeom>
                    <a:avLst/>
                    <a:gdLst>
                      <a:gd name="T0" fmla="*/ 0 w 1452"/>
                      <a:gd name="T1" fmla="*/ 0 h 2237"/>
                      <a:gd name="T2" fmla="*/ 242 w 1452"/>
                      <a:gd name="T3" fmla="*/ 0 h 2237"/>
                      <a:gd name="T4" fmla="*/ 242 w 1452"/>
                      <a:gd name="T5" fmla="*/ 346 h 2237"/>
                      <a:gd name="T6" fmla="*/ 241 w 1452"/>
                      <a:gd name="T7" fmla="*/ 353 h 2237"/>
                      <a:gd name="T8" fmla="*/ 238 w 1452"/>
                      <a:gd name="T9" fmla="*/ 359 h 2237"/>
                      <a:gd name="T10" fmla="*/ 234 w 1452"/>
                      <a:gd name="T11" fmla="*/ 365 h 2237"/>
                      <a:gd name="T12" fmla="*/ 229 w 1452"/>
                      <a:gd name="T13" fmla="*/ 369 h 2237"/>
                      <a:gd name="T14" fmla="*/ 224 w 1452"/>
                      <a:gd name="T15" fmla="*/ 371 h 2237"/>
                      <a:gd name="T16" fmla="*/ 217 w 1452"/>
                      <a:gd name="T17" fmla="*/ 373 h 2237"/>
                      <a:gd name="T18" fmla="*/ 25 w 1452"/>
                      <a:gd name="T19" fmla="*/ 373 h 2237"/>
                      <a:gd name="T20" fmla="*/ 16 w 1452"/>
                      <a:gd name="T21" fmla="*/ 372 h 2237"/>
                      <a:gd name="T22" fmla="*/ 11 w 1452"/>
                      <a:gd name="T23" fmla="*/ 370 h 2237"/>
                      <a:gd name="T24" fmla="*/ 7 w 1452"/>
                      <a:gd name="T25" fmla="*/ 366 h 2237"/>
                      <a:gd name="T26" fmla="*/ 3 w 1452"/>
                      <a:gd name="T27" fmla="*/ 360 h 2237"/>
                      <a:gd name="T28" fmla="*/ 1 w 1452"/>
                      <a:gd name="T29" fmla="*/ 352 h 2237"/>
                      <a:gd name="T30" fmla="*/ 0 w 1452"/>
                      <a:gd name="T31" fmla="*/ 346 h 2237"/>
                      <a:gd name="T32" fmla="*/ 0 w 1452"/>
                      <a:gd name="T33" fmla="*/ 0 h 2237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1452"/>
                      <a:gd name="T52" fmla="*/ 0 h 2237"/>
                      <a:gd name="T53" fmla="*/ 1452 w 1452"/>
                      <a:gd name="T54" fmla="*/ 2237 h 2237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1452" h="2237">
                        <a:moveTo>
                          <a:pt x="0" y="0"/>
                        </a:moveTo>
                        <a:lnTo>
                          <a:pt x="1452" y="0"/>
                        </a:lnTo>
                        <a:lnTo>
                          <a:pt x="1452" y="2074"/>
                        </a:lnTo>
                        <a:lnTo>
                          <a:pt x="1444" y="2118"/>
                        </a:lnTo>
                        <a:lnTo>
                          <a:pt x="1425" y="2155"/>
                        </a:lnTo>
                        <a:lnTo>
                          <a:pt x="1406" y="2189"/>
                        </a:lnTo>
                        <a:lnTo>
                          <a:pt x="1375" y="2211"/>
                        </a:lnTo>
                        <a:lnTo>
                          <a:pt x="1344" y="2228"/>
                        </a:lnTo>
                        <a:lnTo>
                          <a:pt x="1303" y="2237"/>
                        </a:lnTo>
                        <a:lnTo>
                          <a:pt x="150" y="2237"/>
                        </a:lnTo>
                        <a:lnTo>
                          <a:pt x="98" y="2230"/>
                        </a:lnTo>
                        <a:lnTo>
                          <a:pt x="65" y="2217"/>
                        </a:lnTo>
                        <a:lnTo>
                          <a:pt x="40" y="2196"/>
                        </a:lnTo>
                        <a:lnTo>
                          <a:pt x="19" y="2160"/>
                        </a:lnTo>
                        <a:lnTo>
                          <a:pt x="6" y="2114"/>
                        </a:lnTo>
                        <a:lnTo>
                          <a:pt x="0" y="207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9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588" name="Group 21"/>
                <p:cNvGrpSpPr>
                  <a:grpSpLocks/>
                </p:cNvGrpSpPr>
                <p:nvPr/>
              </p:nvGrpSpPr>
              <p:grpSpPr bwMode="auto">
                <a:xfrm>
                  <a:off x="1852" y="2956"/>
                  <a:ext cx="225" cy="73"/>
                  <a:chOff x="1852" y="2956"/>
                  <a:chExt cx="225" cy="73"/>
                </a:xfrm>
              </p:grpSpPr>
              <p:grpSp>
                <p:nvGrpSpPr>
                  <p:cNvPr id="12589" name="Group 22"/>
                  <p:cNvGrpSpPr>
                    <a:grpSpLocks/>
                  </p:cNvGrpSpPr>
                  <p:nvPr/>
                </p:nvGrpSpPr>
                <p:grpSpPr bwMode="auto">
                  <a:xfrm>
                    <a:off x="1852" y="2956"/>
                    <a:ext cx="225" cy="73"/>
                    <a:chOff x="1852" y="2956"/>
                    <a:chExt cx="225" cy="73"/>
                  </a:xfrm>
                </p:grpSpPr>
                <p:grpSp>
                  <p:nvGrpSpPr>
                    <p:cNvPr id="12593" name="Group 2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52" y="3006"/>
                      <a:ext cx="225" cy="23"/>
                      <a:chOff x="1852" y="3006"/>
                      <a:chExt cx="225" cy="23"/>
                    </a:xfrm>
                  </p:grpSpPr>
                  <p:grpSp>
                    <p:nvGrpSpPr>
                      <p:cNvPr id="12606" name="Group 2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852" y="3006"/>
                        <a:ext cx="225" cy="23"/>
                        <a:chOff x="1852" y="3006"/>
                        <a:chExt cx="225" cy="23"/>
                      </a:xfrm>
                    </p:grpSpPr>
                    <p:sp>
                      <p:nvSpPr>
                        <p:cNvPr id="12608" name="AutoShape 2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52" y="3006"/>
                          <a:ext cx="225" cy="23"/>
                        </a:xfrm>
                        <a:prstGeom prst="roundRect">
                          <a:avLst>
                            <a:gd name="adj" fmla="val 21486"/>
                          </a:avLst>
                        </a:prstGeom>
                        <a:solidFill>
                          <a:srgbClr val="8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2609" name="AutoShape 2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938" y="3006"/>
                          <a:ext cx="139" cy="23"/>
                        </a:xfrm>
                        <a:prstGeom prst="roundRect">
                          <a:avLst>
                            <a:gd name="adj" fmla="val 16407"/>
                          </a:avLst>
                        </a:pr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2610" name="Rectangle 2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936" y="3011"/>
                          <a:ext cx="9" cy="18"/>
                        </a:xfrm>
                        <a:prstGeom prst="rect">
                          <a:avLst/>
                        </a:prstGeom>
                        <a:solidFill>
                          <a:srgbClr val="800000"/>
                        </a:solidFill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12607" name="Rectangle 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60" y="3014"/>
                        <a:ext cx="77" cy="10"/>
                      </a:xfrm>
                      <a:prstGeom prst="rect">
                        <a:avLst/>
                      </a:prstGeom>
                      <a:solidFill>
                        <a:srgbClr val="C0C0C0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2594" name="Group 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52" y="2956"/>
                      <a:ext cx="225" cy="55"/>
                      <a:chOff x="1852" y="2956"/>
                      <a:chExt cx="225" cy="55"/>
                    </a:xfrm>
                  </p:grpSpPr>
                  <p:grpSp>
                    <p:nvGrpSpPr>
                      <p:cNvPr id="12595" name="Group 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852" y="2956"/>
                        <a:ext cx="225" cy="55"/>
                        <a:chOff x="1852" y="2956"/>
                        <a:chExt cx="225" cy="55"/>
                      </a:xfrm>
                    </p:grpSpPr>
                    <p:sp>
                      <p:nvSpPr>
                        <p:cNvPr id="12598" name="Freeform 3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852" y="3000"/>
                          <a:ext cx="225" cy="11"/>
                        </a:xfrm>
                        <a:custGeom>
                          <a:avLst/>
                          <a:gdLst>
                            <a:gd name="T0" fmla="*/ 0 w 1350"/>
                            <a:gd name="T1" fmla="*/ 11 h 62"/>
                            <a:gd name="T2" fmla="*/ 10 w 1350"/>
                            <a:gd name="T3" fmla="*/ 0 h 62"/>
                            <a:gd name="T4" fmla="*/ 213 w 1350"/>
                            <a:gd name="T5" fmla="*/ 0 h 62"/>
                            <a:gd name="T6" fmla="*/ 225 w 1350"/>
                            <a:gd name="T7" fmla="*/ 11 h 62"/>
                            <a:gd name="T8" fmla="*/ 0 w 1350"/>
                            <a:gd name="T9" fmla="*/ 11 h 62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1350"/>
                            <a:gd name="T16" fmla="*/ 0 h 62"/>
                            <a:gd name="T17" fmla="*/ 1350 w 1350"/>
                            <a:gd name="T18" fmla="*/ 62 h 62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1350" h="62">
                              <a:moveTo>
                                <a:pt x="0" y="62"/>
                              </a:moveTo>
                              <a:lnTo>
                                <a:pt x="62" y="0"/>
                              </a:lnTo>
                              <a:lnTo>
                                <a:pt x="1280" y="0"/>
                              </a:lnTo>
                              <a:lnTo>
                                <a:pt x="1350" y="62"/>
                              </a:lnTo>
                              <a:lnTo>
                                <a:pt x="0" y="6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9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2599" name="Freeform 3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064" y="2956"/>
                          <a:ext cx="13" cy="55"/>
                        </a:xfrm>
                        <a:custGeom>
                          <a:avLst/>
                          <a:gdLst>
                            <a:gd name="T0" fmla="*/ 0 w 80"/>
                            <a:gd name="T1" fmla="*/ 43 h 329"/>
                            <a:gd name="T2" fmla="*/ 13 w 80"/>
                            <a:gd name="T3" fmla="*/ 55 h 329"/>
                            <a:gd name="T4" fmla="*/ 13 w 80"/>
                            <a:gd name="T5" fmla="*/ 0 h 329"/>
                            <a:gd name="T6" fmla="*/ 0 w 80"/>
                            <a:gd name="T7" fmla="*/ 11 h 329"/>
                            <a:gd name="T8" fmla="*/ 0 w 80"/>
                            <a:gd name="T9" fmla="*/ 43 h 329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80"/>
                            <a:gd name="T16" fmla="*/ 0 h 329"/>
                            <a:gd name="T17" fmla="*/ 80 w 80"/>
                            <a:gd name="T18" fmla="*/ 329 h 329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80" h="329">
                              <a:moveTo>
                                <a:pt x="0" y="258"/>
                              </a:moveTo>
                              <a:lnTo>
                                <a:pt x="80" y="329"/>
                              </a:lnTo>
                              <a:lnTo>
                                <a:pt x="80" y="0"/>
                              </a:lnTo>
                              <a:lnTo>
                                <a:pt x="0" y="68"/>
                              </a:lnTo>
                              <a:lnTo>
                                <a:pt x="0" y="258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D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2600" name="Freeform 3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852" y="2956"/>
                          <a:ext cx="225" cy="12"/>
                        </a:xfrm>
                        <a:custGeom>
                          <a:avLst/>
                          <a:gdLst>
                            <a:gd name="T0" fmla="*/ 0 w 1350"/>
                            <a:gd name="T1" fmla="*/ 0 h 68"/>
                            <a:gd name="T2" fmla="*/ 13 w 1350"/>
                            <a:gd name="T3" fmla="*/ 12 h 68"/>
                            <a:gd name="T4" fmla="*/ 213 w 1350"/>
                            <a:gd name="T5" fmla="*/ 11 h 68"/>
                            <a:gd name="T6" fmla="*/ 225 w 1350"/>
                            <a:gd name="T7" fmla="*/ 0 h 68"/>
                            <a:gd name="T8" fmla="*/ 0 w 1350"/>
                            <a:gd name="T9" fmla="*/ 0 h 68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1350"/>
                            <a:gd name="T16" fmla="*/ 0 h 68"/>
                            <a:gd name="T17" fmla="*/ 1350 w 1350"/>
                            <a:gd name="T18" fmla="*/ 68 h 68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1350" h="68">
                              <a:moveTo>
                                <a:pt x="0" y="0"/>
                              </a:moveTo>
                              <a:lnTo>
                                <a:pt x="77" y="68"/>
                              </a:lnTo>
                              <a:lnTo>
                                <a:pt x="1280" y="63"/>
                              </a:lnTo>
                              <a:lnTo>
                                <a:pt x="1350" y="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3F376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12601" name="Freeform 3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852" y="2956"/>
                          <a:ext cx="13" cy="55"/>
                        </a:xfrm>
                        <a:custGeom>
                          <a:avLst/>
                          <a:gdLst>
                            <a:gd name="T0" fmla="*/ 13 w 79"/>
                            <a:gd name="T1" fmla="*/ 43 h 327"/>
                            <a:gd name="T2" fmla="*/ 0 w 79"/>
                            <a:gd name="T3" fmla="*/ 55 h 327"/>
                            <a:gd name="T4" fmla="*/ 0 w 79"/>
                            <a:gd name="T5" fmla="*/ 0 h 327"/>
                            <a:gd name="T6" fmla="*/ 13 w 79"/>
                            <a:gd name="T7" fmla="*/ 12 h 327"/>
                            <a:gd name="T8" fmla="*/ 13 w 79"/>
                            <a:gd name="T9" fmla="*/ 43 h 327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79"/>
                            <a:gd name="T16" fmla="*/ 0 h 327"/>
                            <a:gd name="T17" fmla="*/ 79 w 79"/>
                            <a:gd name="T18" fmla="*/ 327 h 327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79" h="327">
                              <a:moveTo>
                                <a:pt x="79" y="256"/>
                              </a:moveTo>
                              <a:lnTo>
                                <a:pt x="0" y="327"/>
                              </a:lnTo>
                              <a:lnTo>
                                <a:pt x="0" y="0"/>
                              </a:lnTo>
                              <a:lnTo>
                                <a:pt x="79" y="70"/>
                              </a:lnTo>
                              <a:lnTo>
                                <a:pt x="79" y="25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BFBF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12602" name="Group 3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862" y="2965"/>
                          <a:ext cx="204" cy="36"/>
                          <a:chOff x="1862" y="2965"/>
                          <a:chExt cx="204" cy="36"/>
                        </a:xfrm>
                      </p:grpSpPr>
                      <p:sp>
                        <p:nvSpPr>
                          <p:cNvPr id="12603" name="AutoShape 3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862" y="2966"/>
                            <a:ext cx="204" cy="35"/>
                          </a:xfrm>
                          <a:prstGeom prst="roundRect">
                            <a:avLst>
                              <a:gd name="adj" fmla="val 13185"/>
                            </a:avLst>
                          </a:prstGeom>
                          <a:solidFill>
                            <a:srgbClr val="80808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12604" name="AutoShape 3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863" y="2965"/>
                            <a:ext cx="203" cy="35"/>
                          </a:xfrm>
                          <a:prstGeom prst="roundRect">
                            <a:avLst>
                              <a:gd name="adj" fmla="val 13120"/>
                            </a:avLst>
                          </a:prstGeom>
                          <a:solidFill>
                            <a:srgbClr val="FFFFF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12605" name="AutoShape 3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863" y="2966"/>
                            <a:ext cx="203" cy="35"/>
                          </a:xfrm>
                          <a:prstGeom prst="roundRect">
                            <a:avLst>
                              <a:gd name="adj" fmla="val 13185"/>
                            </a:avLst>
                          </a:prstGeom>
                          <a:solidFill>
                            <a:srgbClr val="C0C0C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  <p:sp>
                    <p:nvSpPr>
                      <p:cNvPr id="12596" name="AutoShape 3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70" y="2968"/>
                        <a:ext cx="188" cy="30"/>
                      </a:xfrm>
                      <a:prstGeom prst="roundRect">
                        <a:avLst>
                          <a:gd name="adj" fmla="val 15806"/>
                        </a:avLst>
                      </a:prstGeom>
                      <a:solidFill>
                        <a:srgbClr val="3F3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2597" name="AutoShape 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72" y="2968"/>
                        <a:ext cx="186" cy="29"/>
                      </a:xfrm>
                      <a:prstGeom prst="roundRect">
                        <a:avLst>
                          <a:gd name="adj" fmla="val 15963"/>
                        </a:avLst>
                      </a:prstGeom>
                      <a:solidFill>
                        <a:srgbClr val="80808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  <p:sp>
                <p:nvSpPr>
                  <p:cNvPr id="12590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2055" y="3012"/>
                    <a:ext cx="17" cy="14"/>
                  </a:xfrm>
                  <a:prstGeom prst="rect">
                    <a:avLst/>
                  </a:prstGeom>
                  <a:noFill/>
                  <a:ln w="1588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91" name="Oval 42"/>
                  <p:cNvSpPr>
                    <a:spLocks noChangeArrowheads="1"/>
                  </p:cNvSpPr>
                  <p:nvPr/>
                </p:nvSpPr>
                <p:spPr bwMode="auto">
                  <a:xfrm>
                    <a:off x="2059" y="3016"/>
                    <a:ext cx="9" cy="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92" name="Rectangle 43"/>
                  <p:cNvSpPr>
                    <a:spLocks noChangeArrowheads="1"/>
                  </p:cNvSpPr>
                  <p:nvPr/>
                </p:nvSpPr>
                <p:spPr bwMode="auto">
                  <a:xfrm>
                    <a:off x="2025" y="3017"/>
                    <a:ext cx="28" cy="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574" name="Group 44"/>
              <p:cNvGrpSpPr>
                <a:grpSpLocks/>
              </p:cNvGrpSpPr>
              <p:nvPr/>
            </p:nvGrpSpPr>
            <p:grpSpPr bwMode="auto">
              <a:xfrm>
                <a:off x="1980" y="3035"/>
                <a:ext cx="96" cy="30"/>
                <a:chOff x="1980" y="3035"/>
                <a:chExt cx="96" cy="30"/>
              </a:xfrm>
            </p:grpSpPr>
            <p:sp>
              <p:nvSpPr>
                <p:cNvPr id="12575" name="AutoShape 45"/>
                <p:cNvSpPr>
                  <a:spLocks noChangeArrowheads="1"/>
                </p:cNvSpPr>
                <p:nvPr/>
              </p:nvSpPr>
              <p:spPr bwMode="auto">
                <a:xfrm>
                  <a:off x="1980" y="3036"/>
                  <a:ext cx="95" cy="29"/>
                </a:xfrm>
                <a:prstGeom prst="roundRect">
                  <a:avLst>
                    <a:gd name="adj" fmla="val 21083"/>
                  </a:avLst>
                </a:prstGeom>
                <a:solidFill>
                  <a:srgbClr val="808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76" name="AutoShape 46"/>
                <p:cNvSpPr>
                  <a:spLocks noChangeArrowheads="1"/>
                </p:cNvSpPr>
                <p:nvPr/>
              </p:nvSpPr>
              <p:spPr bwMode="auto">
                <a:xfrm>
                  <a:off x="1980" y="3035"/>
                  <a:ext cx="96" cy="29"/>
                </a:xfrm>
                <a:prstGeom prst="roundRect">
                  <a:avLst>
                    <a:gd name="adj" fmla="val 20782"/>
                  </a:avLst>
                </a:prstGeom>
                <a:solidFill>
                  <a:srgbClr val="BFB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77" name="AutoShape 47"/>
                <p:cNvSpPr>
                  <a:spLocks noChangeArrowheads="1"/>
                </p:cNvSpPr>
                <p:nvPr/>
              </p:nvSpPr>
              <p:spPr bwMode="auto">
                <a:xfrm>
                  <a:off x="1987" y="3038"/>
                  <a:ext cx="82" cy="23"/>
                </a:xfrm>
                <a:prstGeom prst="roundRect">
                  <a:avLst>
                    <a:gd name="adj" fmla="val 26338"/>
                  </a:avLst>
                </a:prstGeom>
                <a:solidFill>
                  <a:srgbClr val="3F3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2578" name="Group 48"/>
                <p:cNvGrpSpPr>
                  <a:grpSpLocks/>
                </p:cNvGrpSpPr>
                <p:nvPr/>
              </p:nvGrpSpPr>
              <p:grpSpPr bwMode="auto">
                <a:xfrm>
                  <a:off x="2004" y="3038"/>
                  <a:ext cx="3" cy="23"/>
                  <a:chOff x="2004" y="3038"/>
                  <a:chExt cx="3" cy="23"/>
                </a:xfrm>
              </p:grpSpPr>
              <p:sp>
                <p:nvSpPr>
                  <p:cNvPr id="12585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2005" y="3038"/>
                    <a:ext cx="2" cy="23"/>
                  </a:xfrm>
                  <a:prstGeom prst="rect">
                    <a:avLst/>
                  </a:prstGeom>
                  <a:solidFill>
                    <a:srgbClr val="C0C0C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86" name="Rectangle 50"/>
                  <p:cNvSpPr>
                    <a:spLocks noChangeArrowheads="1"/>
                  </p:cNvSpPr>
                  <p:nvPr/>
                </p:nvSpPr>
                <p:spPr bwMode="auto">
                  <a:xfrm>
                    <a:off x="2004" y="3038"/>
                    <a:ext cx="2" cy="23"/>
                  </a:xfrm>
                  <a:prstGeom prst="rect">
                    <a:avLst/>
                  </a:prstGeom>
                  <a:solidFill>
                    <a:srgbClr val="00000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579" name="Group 51"/>
                <p:cNvGrpSpPr>
                  <a:grpSpLocks/>
                </p:cNvGrpSpPr>
                <p:nvPr/>
              </p:nvGrpSpPr>
              <p:grpSpPr bwMode="auto">
                <a:xfrm>
                  <a:off x="2025" y="3038"/>
                  <a:ext cx="3" cy="23"/>
                  <a:chOff x="2025" y="3038"/>
                  <a:chExt cx="3" cy="23"/>
                </a:xfrm>
              </p:grpSpPr>
              <p:sp>
                <p:nvSpPr>
                  <p:cNvPr id="12583" name="Rectangle 52"/>
                  <p:cNvSpPr>
                    <a:spLocks noChangeArrowheads="1"/>
                  </p:cNvSpPr>
                  <p:nvPr/>
                </p:nvSpPr>
                <p:spPr bwMode="auto">
                  <a:xfrm>
                    <a:off x="2026" y="3038"/>
                    <a:ext cx="2" cy="23"/>
                  </a:xfrm>
                  <a:prstGeom prst="rect">
                    <a:avLst/>
                  </a:prstGeom>
                  <a:solidFill>
                    <a:srgbClr val="C0C0C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84" name="Rectangle 53"/>
                  <p:cNvSpPr>
                    <a:spLocks noChangeArrowheads="1"/>
                  </p:cNvSpPr>
                  <p:nvPr/>
                </p:nvSpPr>
                <p:spPr bwMode="auto">
                  <a:xfrm>
                    <a:off x="2025" y="3038"/>
                    <a:ext cx="2" cy="23"/>
                  </a:xfrm>
                  <a:prstGeom prst="rect">
                    <a:avLst/>
                  </a:prstGeom>
                  <a:solidFill>
                    <a:srgbClr val="00000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580" name="Group 54"/>
                <p:cNvGrpSpPr>
                  <a:grpSpLocks/>
                </p:cNvGrpSpPr>
                <p:nvPr/>
              </p:nvGrpSpPr>
              <p:grpSpPr bwMode="auto">
                <a:xfrm>
                  <a:off x="2048" y="3038"/>
                  <a:ext cx="2" cy="23"/>
                  <a:chOff x="2048" y="3038"/>
                  <a:chExt cx="2" cy="23"/>
                </a:xfrm>
              </p:grpSpPr>
              <p:sp>
                <p:nvSpPr>
                  <p:cNvPr id="12581" name="Rectangle 55"/>
                  <p:cNvSpPr>
                    <a:spLocks noChangeArrowheads="1"/>
                  </p:cNvSpPr>
                  <p:nvPr/>
                </p:nvSpPr>
                <p:spPr bwMode="auto">
                  <a:xfrm>
                    <a:off x="2049" y="3038"/>
                    <a:ext cx="1" cy="23"/>
                  </a:xfrm>
                  <a:prstGeom prst="rect">
                    <a:avLst/>
                  </a:prstGeom>
                  <a:solidFill>
                    <a:srgbClr val="C0C0C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82" name="Rectangle 56"/>
                  <p:cNvSpPr>
                    <a:spLocks noChangeArrowheads="1"/>
                  </p:cNvSpPr>
                  <p:nvPr/>
                </p:nvSpPr>
                <p:spPr bwMode="auto">
                  <a:xfrm>
                    <a:off x="2048" y="3038"/>
                    <a:ext cx="2" cy="23"/>
                  </a:xfrm>
                  <a:prstGeom prst="rect">
                    <a:avLst/>
                  </a:prstGeom>
                  <a:solidFill>
                    <a:srgbClr val="00000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2331" name="Group 57"/>
            <p:cNvGrpSpPr>
              <a:grpSpLocks/>
            </p:cNvGrpSpPr>
            <p:nvPr/>
          </p:nvGrpSpPr>
          <p:grpSpPr bwMode="auto">
            <a:xfrm rot="2253675">
              <a:off x="2749" y="2106"/>
              <a:ext cx="679" cy="545"/>
              <a:chOff x="1850" y="3090"/>
              <a:chExt cx="226" cy="182"/>
            </a:xfrm>
          </p:grpSpPr>
          <p:grpSp>
            <p:nvGrpSpPr>
              <p:cNvPr id="12438" name="Group 58"/>
              <p:cNvGrpSpPr>
                <a:grpSpLocks/>
              </p:cNvGrpSpPr>
              <p:nvPr/>
            </p:nvGrpSpPr>
            <p:grpSpPr bwMode="auto">
              <a:xfrm>
                <a:off x="1850" y="3090"/>
                <a:ext cx="224" cy="180"/>
                <a:chOff x="1850" y="3090"/>
                <a:chExt cx="224" cy="180"/>
              </a:xfrm>
            </p:grpSpPr>
            <p:sp>
              <p:nvSpPr>
                <p:cNvPr id="12547" name="Rectangle 59"/>
                <p:cNvSpPr>
                  <a:spLocks noChangeArrowheads="1"/>
                </p:cNvSpPr>
                <p:nvPr/>
              </p:nvSpPr>
              <p:spPr bwMode="auto">
                <a:xfrm>
                  <a:off x="2038" y="3090"/>
                  <a:ext cx="36" cy="27"/>
                </a:xfrm>
                <a:prstGeom prst="rect">
                  <a:avLst/>
                </a:prstGeom>
                <a:solidFill>
                  <a:srgbClr val="3F3F3F"/>
                </a:solidFill>
                <a:ln w="1588">
                  <a:solidFill>
                    <a:srgbClr val="3F3F3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48" name="Rectangle 60"/>
                <p:cNvSpPr>
                  <a:spLocks noChangeArrowheads="1"/>
                </p:cNvSpPr>
                <p:nvPr/>
              </p:nvSpPr>
              <p:spPr bwMode="auto">
                <a:xfrm>
                  <a:off x="1991" y="3090"/>
                  <a:ext cx="36" cy="27"/>
                </a:xfrm>
                <a:prstGeom prst="rect">
                  <a:avLst/>
                </a:prstGeom>
                <a:solidFill>
                  <a:srgbClr val="0000FF"/>
                </a:solidFill>
                <a:ln w="1588">
                  <a:solidFill>
                    <a:srgbClr val="0000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49" name="Rectangle 61"/>
                <p:cNvSpPr>
                  <a:spLocks noChangeArrowheads="1"/>
                </p:cNvSpPr>
                <p:nvPr/>
              </p:nvSpPr>
              <p:spPr bwMode="auto">
                <a:xfrm>
                  <a:off x="1944" y="3090"/>
                  <a:ext cx="37" cy="27"/>
                </a:xfrm>
                <a:prstGeom prst="rect">
                  <a:avLst/>
                </a:prstGeom>
                <a:solidFill>
                  <a:srgbClr val="0000FF"/>
                </a:solidFill>
                <a:ln w="1588">
                  <a:solidFill>
                    <a:srgbClr val="0000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50" name="Rectangle 62"/>
                <p:cNvSpPr>
                  <a:spLocks noChangeArrowheads="1"/>
                </p:cNvSpPr>
                <p:nvPr/>
              </p:nvSpPr>
              <p:spPr bwMode="auto">
                <a:xfrm>
                  <a:off x="1897" y="3090"/>
                  <a:ext cx="36" cy="27"/>
                </a:xfrm>
                <a:prstGeom prst="rect">
                  <a:avLst/>
                </a:prstGeom>
                <a:solidFill>
                  <a:srgbClr val="0000FF"/>
                </a:solidFill>
                <a:ln w="1588">
                  <a:solidFill>
                    <a:srgbClr val="0000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51" name="Rectangle 63"/>
                <p:cNvSpPr>
                  <a:spLocks noChangeArrowheads="1"/>
                </p:cNvSpPr>
                <p:nvPr/>
              </p:nvSpPr>
              <p:spPr bwMode="auto">
                <a:xfrm>
                  <a:off x="1850" y="3090"/>
                  <a:ext cx="36" cy="27"/>
                </a:xfrm>
                <a:prstGeom prst="rect">
                  <a:avLst/>
                </a:prstGeom>
                <a:solidFill>
                  <a:srgbClr val="3F3F3F"/>
                </a:solidFill>
                <a:ln w="1588">
                  <a:solidFill>
                    <a:srgbClr val="3F3F3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2552" name="Group 64"/>
                <p:cNvGrpSpPr>
                  <a:grpSpLocks/>
                </p:cNvGrpSpPr>
                <p:nvPr/>
              </p:nvGrpSpPr>
              <p:grpSpPr bwMode="auto">
                <a:xfrm>
                  <a:off x="1850" y="3128"/>
                  <a:ext cx="224" cy="27"/>
                  <a:chOff x="1850" y="3128"/>
                  <a:chExt cx="224" cy="27"/>
                </a:xfrm>
              </p:grpSpPr>
              <p:sp>
                <p:nvSpPr>
                  <p:cNvPr id="12568" name="Rectangle 65"/>
                  <p:cNvSpPr>
                    <a:spLocks noChangeArrowheads="1"/>
                  </p:cNvSpPr>
                  <p:nvPr/>
                </p:nvSpPr>
                <p:spPr bwMode="auto">
                  <a:xfrm>
                    <a:off x="2038" y="3128"/>
                    <a:ext cx="36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69" name="Rectangle 66"/>
                  <p:cNvSpPr>
                    <a:spLocks noChangeArrowheads="1"/>
                  </p:cNvSpPr>
                  <p:nvPr/>
                </p:nvSpPr>
                <p:spPr bwMode="auto">
                  <a:xfrm>
                    <a:off x="1991" y="3128"/>
                    <a:ext cx="36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70" name="Rectangle 67"/>
                  <p:cNvSpPr>
                    <a:spLocks noChangeArrowheads="1"/>
                  </p:cNvSpPr>
                  <p:nvPr/>
                </p:nvSpPr>
                <p:spPr bwMode="auto">
                  <a:xfrm>
                    <a:off x="1944" y="3128"/>
                    <a:ext cx="37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71" name="Rectangle 68"/>
                  <p:cNvSpPr>
                    <a:spLocks noChangeArrowheads="1"/>
                  </p:cNvSpPr>
                  <p:nvPr/>
                </p:nvSpPr>
                <p:spPr bwMode="auto">
                  <a:xfrm>
                    <a:off x="1897" y="3128"/>
                    <a:ext cx="36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72" name="Rectangle 69"/>
                  <p:cNvSpPr>
                    <a:spLocks noChangeArrowheads="1"/>
                  </p:cNvSpPr>
                  <p:nvPr/>
                </p:nvSpPr>
                <p:spPr bwMode="auto">
                  <a:xfrm>
                    <a:off x="1850" y="3128"/>
                    <a:ext cx="36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553" name="Group 70"/>
                <p:cNvGrpSpPr>
                  <a:grpSpLocks/>
                </p:cNvGrpSpPr>
                <p:nvPr/>
              </p:nvGrpSpPr>
              <p:grpSpPr bwMode="auto">
                <a:xfrm>
                  <a:off x="1850" y="3166"/>
                  <a:ext cx="224" cy="27"/>
                  <a:chOff x="1850" y="3166"/>
                  <a:chExt cx="224" cy="27"/>
                </a:xfrm>
              </p:grpSpPr>
              <p:sp>
                <p:nvSpPr>
                  <p:cNvPr id="12563" name="Rectangle 71"/>
                  <p:cNvSpPr>
                    <a:spLocks noChangeArrowheads="1"/>
                  </p:cNvSpPr>
                  <p:nvPr/>
                </p:nvSpPr>
                <p:spPr bwMode="auto">
                  <a:xfrm>
                    <a:off x="2038" y="3166"/>
                    <a:ext cx="36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64" name="Rectangle 72"/>
                  <p:cNvSpPr>
                    <a:spLocks noChangeArrowheads="1"/>
                  </p:cNvSpPr>
                  <p:nvPr/>
                </p:nvSpPr>
                <p:spPr bwMode="auto">
                  <a:xfrm>
                    <a:off x="1991" y="3166"/>
                    <a:ext cx="36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65" name="Rectangle 73"/>
                  <p:cNvSpPr>
                    <a:spLocks noChangeArrowheads="1"/>
                  </p:cNvSpPr>
                  <p:nvPr/>
                </p:nvSpPr>
                <p:spPr bwMode="auto">
                  <a:xfrm>
                    <a:off x="1944" y="3166"/>
                    <a:ext cx="37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66" name="Rectangle 74"/>
                  <p:cNvSpPr>
                    <a:spLocks noChangeArrowheads="1"/>
                  </p:cNvSpPr>
                  <p:nvPr/>
                </p:nvSpPr>
                <p:spPr bwMode="auto">
                  <a:xfrm>
                    <a:off x="1897" y="3166"/>
                    <a:ext cx="36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67" name="Rectangle 75"/>
                  <p:cNvSpPr>
                    <a:spLocks noChangeArrowheads="1"/>
                  </p:cNvSpPr>
                  <p:nvPr/>
                </p:nvSpPr>
                <p:spPr bwMode="auto">
                  <a:xfrm>
                    <a:off x="1850" y="3166"/>
                    <a:ext cx="36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2554" name="Rectangle 76"/>
                <p:cNvSpPr>
                  <a:spLocks noChangeArrowheads="1"/>
                </p:cNvSpPr>
                <p:nvPr/>
              </p:nvSpPr>
              <p:spPr bwMode="auto">
                <a:xfrm>
                  <a:off x="2038" y="3204"/>
                  <a:ext cx="36" cy="66"/>
                </a:xfrm>
                <a:prstGeom prst="rect">
                  <a:avLst/>
                </a:prstGeom>
                <a:solidFill>
                  <a:srgbClr val="3F3F3F"/>
                </a:solidFill>
                <a:ln w="1588">
                  <a:solidFill>
                    <a:srgbClr val="3F3F3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55" name="Rectangle 77"/>
                <p:cNvSpPr>
                  <a:spLocks noChangeArrowheads="1"/>
                </p:cNvSpPr>
                <p:nvPr/>
              </p:nvSpPr>
              <p:spPr bwMode="auto">
                <a:xfrm>
                  <a:off x="1991" y="3204"/>
                  <a:ext cx="36" cy="28"/>
                </a:xfrm>
                <a:prstGeom prst="rect">
                  <a:avLst/>
                </a:prstGeom>
                <a:solidFill>
                  <a:srgbClr val="3F3F3F"/>
                </a:solidFill>
                <a:ln w="1588">
                  <a:solidFill>
                    <a:srgbClr val="3F3F3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56" name="Rectangle 78"/>
                <p:cNvSpPr>
                  <a:spLocks noChangeArrowheads="1"/>
                </p:cNvSpPr>
                <p:nvPr/>
              </p:nvSpPr>
              <p:spPr bwMode="auto">
                <a:xfrm>
                  <a:off x="1944" y="3204"/>
                  <a:ext cx="37" cy="28"/>
                </a:xfrm>
                <a:prstGeom prst="rect">
                  <a:avLst/>
                </a:prstGeom>
                <a:solidFill>
                  <a:srgbClr val="3F3F3F"/>
                </a:solidFill>
                <a:ln w="1588">
                  <a:solidFill>
                    <a:srgbClr val="3F3F3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57" name="Rectangle 79"/>
                <p:cNvSpPr>
                  <a:spLocks noChangeArrowheads="1"/>
                </p:cNvSpPr>
                <p:nvPr/>
              </p:nvSpPr>
              <p:spPr bwMode="auto">
                <a:xfrm>
                  <a:off x="1897" y="3204"/>
                  <a:ext cx="36" cy="28"/>
                </a:xfrm>
                <a:prstGeom prst="rect">
                  <a:avLst/>
                </a:prstGeom>
                <a:solidFill>
                  <a:srgbClr val="3F3F3F"/>
                </a:solidFill>
                <a:ln w="1588">
                  <a:solidFill>
                    <a:srgbClr val="3F3F3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58" name="Rectangle 80"/>
                <p:cNvSpPr>
                  <a:spLocks noChangeArrowheads="1"/>
                </p:cNvSpPr>
                <p:nvPr/>
              </p:nvSpPr>
              <p:spPr bwMode="auto">
                <a:xfrm>
                  <a:off x="1850" y="3204"/>
                  <a:ext cx="36" cy="28"/>
                </a:xfrm>
                <a:prstGeom prst="rect">
                  <a:avLst/>
                </a:prstGeom>
                <a:solidFill>
                  <a:srgbClr val="800000"/>
                </a:solidFill>
                <a:ln w="1588">
                  <a:solidFill>
                    <a:srgbClr val="8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59" name="Rectangle 81"/>
                <p:cNvSpPr>
                  <a:spLocks noChangeArrowheads="1"/>
                </p:cNvSpPr>
                <p:nvPr/>
              </p:nvSpPr>
              <p:spPr bwMode="auto">
                <a:xfrm>
                  <a:off x="1991" y="3243"/>
                  <a:ext cx="36" cy="27"/>
                </a:xfrm>
                <a:prstGeom prst="rect">
                  <a:avLst/>
                </a:prstGeom>
                <a:solidFill>
                  <a:srgbClr val="3F3F3F"/>
                </a:solidFill>
                <a:ln w="1588">
                  <a:solidFill>
                    <a:srgbClr val="3F3F3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60" name="Rectangle 82"/>
                <p:cNvSpPr>
                  <a:spLocks noChangeArrowheads="1"/>
                </p:cNvSpPr>
                <p:nvPr/>
              </p:nvSpPr>
              <p:spPr bwMode="auto">
                <a:xfrm>
                  <a:off x="1944" y="3243"/>
                  <a:ext cx="37" cy="27"/>
                </a:xfrm>
                <a:prstGeom prst="rect">
                  <a:avLst/>
                </a:prstGeom>
                <a:solidFill>
                  <a:srgbClr val="3F3F3F"/>
                </a:solidFill>
                <a:ln w="1588">
                  <a:solidFill>
                    <a:srgbClr val="3F3F3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61" name="Rectangle 83"/>
                <p:cNvSpPr>
                  <a:spLocks noChangeArrowheads="1"/>
                </p:cNvSpPr>
                <p:nvPr/>
              </p:nvSpPr>
              <p:spPr bwMode="auto">
                <a:xfrm>
                  <a:off x="1897" y="3243"/>
                  <a:ext cx="36" cy="27"/>
                </a:xfrm>
                <a:prstGeom prst="rect">
                  <a:avLst/>
                </a:prstGeom>
                <a:solidFill>
                  <a:srgbClr val="3F3F3F"/>
                </a:solidFill>
                <a:ln w="1588">
                  <a:solidFill>
                    <a:srgbClr val="3F3F3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62" name="Rectangle 84"/>
                <p:cNvSpPr>
                  <a:spLocks noChangeArrowheads="1"/>
                </p:cNvSpPr>
                <p:nvPr/>
              </p:nvSpPr>
              <p:spPr bwMode="auto">
                <a:xfrm>
                  <a:off x="1850" y="3243"/>
                  <a:ext cx="36" cy="27"/>
                </a:xfrm>
                <a:prstGeom prst="rect">
                  <a:avLst/>
                </a:prstGeom>
                <a:solidFill>
                  <a:srgbClr val="800000"/>
                </a:solidFill>
                <a:ln w="1588">
                  <a:solidFill>
                    <a:srgbClr val="8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439" name="Group 85"/>
              <p:cNvGrpSpPr>
                <a:grpSpLocks/>
              </p:cNvGrpSpPr>
              <p:nvPr/>
            </p:nvGrpSpPr>
            <p:grpSpPr bwMode="auto">
              <a:xfrm>
                <a:off x="1852" y="3092"/>
                <a:ext cx="224" cy="180"/>
                <a:chOff x="1852" y="3092"/>
                <a:chExt cx="224" cy="180"/>
              </a:xfrm>
            </p:grpSpPr>
            <p:sp>
              <p:nvSpPr>
                <p:cNvPr id="12521" name="Rectangle 86"/>
                <p:cNvSpPr>
                  <a:spLocks noChangeArrowheads="1"/>
                </p:cNvSpPr>
                <p:nvPr/>
              </p:nvSpPr>
              <p:spPr bwMode="auto">
                <a:xfrm>
                  <a:off x="2039" y="3092"/>
                  <a:ext cx="37" cy="27"/>
                </a:xfrm>
                <a:prstGeom prst="rect">
                  <a:avLst/>
                </a:prstGeom>
                <a:solidFill>
                  <a:srgbClr val="C0C0C0"/>
                </a:solidFill>
                <a:ln w="1588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22" name="Rectangle 87"/>
                <p:cNvSpPr>
                  <a:spLocks noChangeArrowheads="1"/>
                </p:cNvSpPr>
                <p:nvPr/>
              </p:nvSpPr>
              <p:spPr bwMode="auto">
                <a:xfrm>
                  <a:off x="1992" y="3092"/>
                  <a:ext cx="37" cy="27"/>
                </a:xfrm>
                <a:prstGeom prst="rect">
                  <a:avLst/>
                </a:prstGeom>
                <a:solidFill>
                  <a:srgbClr val="9FBFFF"/>
                </a:solidFill>
                <a:ln w="1588">
                  <a:solidFill>
                    <a:srgbClr val="9FB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23" name="Rectangle 88"/>
                <p:cNvSpPr>
                  <a:spLocks noChangeArrowheads="1"/>
                </p:cNvSpPr>
                <p:nvPr/>
              </p:nvSpPr>
              <p:spPr bwMode="auto">
                <a:xfrm>
                  <a:off x="1945" y="3092"/>
                  <a:ext cx="37" cy="27"/>
                </a:xfrm>
                <a:prstGeom prst="rect">
                  <a:avLst/>
                </a:prstGeom>
                <a:solidFill>
                  <a:srgbClr val="9FBFFF"/>
                </a:solidFill>
                <a:ln w="1588">
                  <a:solidFill>
                    <a:srgbClr val="9FB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24" name="Rectangle 89"/>
                <p:cNvSpPr>
                  <a:spLocks noChangeArrowheads="1"/>
                </p:cNvSpPr>
                <p:nvPr/>
              </p:nvSpPr>
              <p:spPr bwMode="auto">
                <a:xfrm>
                  <a:off x="1899" y="3092"/>
                  <a:ext cx="36" cy="27"/>
                </a:xfrm>
                <a:prstGeom prst="rect">
                  <a:avLst/>
                </a:prstGeom>
                <a:solidFill>
                  <a:srgbClr val="9FBFFF"/>
                </a:solidFill>
                <a:ln w="1588">
                  <a:solidFill>
                    <a:srgbClr val="9FB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25" name="Rectangle 90"/>
                <p:cNvSpPr>
                  <a:spLocks noChangeArrowheads="1"/>
                </p:cNvSpPr>
                <p:nvPr/>
              </p:nvSpPr>
              <p:spPr bwMode="auto">
                <a:xfrm>
                  <a:off x="1852" y="3092"/>
                  <a:ext cx="36" cy="27"/>
                </a:xfrm>
                <a:prstGeom prst="rect">
                  <a:avLst/>
                </a:prstGeom>
                <a:solidFill>
                  <a:srgbClr val="C0C0C0"/>
                </a:solidFill>
                <a:ln w="1588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2526" name="Group 91"/>
                <p:cNvGrpSpPr>
                  <a:grpSpLocks/>
                </p:cNvGrpSpPr>
                <p:nvPr/>
              </p:nvGrpSpPr>
              <p:grpSpPr bwMode="auto">
                <a:xfrm>
                  <a:off x="1852" y="3130"/>
                  <a:ext cx="224" cy="27"/>
                  <a:chOff x="1852" y="3130"/>
                  <a:chExt cx="224" cy="27"/>
                </a:xfrm>
              </p:grpSpPr>
              <p:sp>
                <p:nvSpPr>
                  <p:cNvPr id="12542" name="Rectangle 92"/>
                  <p:cNvSpPr>
                    <a:spLocks noChangeArrowheads="1"/>
                  </p:cNvSpPr>
                  <p:nvPr/>
                </p:nvSpPr>
                <p:spPr bwMode="auto">
                  <a:xfrm>
                    <a:off x="2039" y="3130"/>
                    <a:ext cx="37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43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1992" y="3130"/>
                    <a:ext cx="37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44" name="Rectangle 94"/>
                  <p:cNvSpPr>
                    <a:spLocks noChangeArrowheads="1"/>
                  </p:cNvSpPr>
                  <p:nvPr/>
                </p:nvSpPr>
                <p:spPr bwMode="auto">
                  <a:xfrm>
                    <a:off x="1945" y="3130"/>
                    <a:ext cx="37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45" name="Rectangle 95"/>
                  <p:cNvSpPr>
                    <a:spLocks noChangeArrowheads="1"/>
                  </p:cNvSpPr>
                  <p:nvPr/>
                </p:nvSpPr>
                <p:spPr bwMode="auto">
                  <a:xfrm>
                    <a:off x="1899" y="3130"/>
                    <a:ext cx="36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46" name="Rectangle 96"/>
                  <p:cNvSpPr>
                    <a:spLocks noChangeArrowheads="1"/>
                  </p:cNvSpPr>
                  <p:nvPr/>
                </p:nvSpPr>
                <p:spPr bwMode="auto">
                  <a:xfrm>
                    <a:off x="1852" y="3130"/>
                    <a:ext cx="36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527" name="Group 97"/>
                <p:cNvGrpSpPr>
                  <a:grpSpLocks/>
                </p:cNvGrpSpPr>
                <p:nvPr/>
              </p:nvGrpSpPr>
              <p:grpSpPr bwMode="auto">
                <a:xfrm>
                  <a:off x="1852" y="3169"/>
                  <a:ext cx="224" cy="26"/>
                  <a:chOff x="1852" y="3169"/>
                  <a:chExt cx="224" cy="26"/>
                </a:xfrm>
              </p:grpSpPr>
              <p:sp>
                <p:nvSpPr>
                  <p:cNvPr id="12537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2039" y="3169"/>
                    <a:ext cx="37" cy="26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38" name="Rectangle 99"/>
                  <p:cNvSpPr>
                    <a:spLocks noChangeArrowheads="1"/>
                  </p:cNvSpPr>
                  <p:nvPr/>
                </p:nvSpPr>
                <p:spPr bwMode="auto">
                  <a:xfrm>
                    <a:off x="1992" y="3169"/>
                    <a:ext cx="37" cy="26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39" name="Rectangle 100"/>
                  <p:cNvSpPr>
                    <a:spLocks noChangeArrowheads="1"/>
                  </p:cNvSpPr>
                  <p:nvPr/>
                </p:nvSpPr>
                <p:spPr bwMode="auto">
                  <a:xfrm>
                    <a:off x="1945" y="3169"/>
                    <a:ext cx="37" cy="26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40" name="Rectangle 101"/>
                  <p:cNvSpPr>
                    <a:spLocks noChangeArrowheads="1"/>
                  </p:cNvSpPr>
                  <p:nvPr/>
                </p:nvSpPr>
                <p:spPr bwMode="auto">
                  <a:xfrm>
                    <a:off x="1899" y="3169"/>
                    <a:ext cx="36" cy="26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41" name="Rectangle 102"/>
                  <p:cNvSpPr>
                    <a:spLocks noChangeArrowheads="1"/>
                  </p:cNvSpPr>
                  <p:nvPr/>
                </p:nvSpPr>
                <p:spPr bwMode="auto">
                  <a:xfrm>
                    <a:off x="1852" y="3169"/>
                    <a:ext cx="36" cy="26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2528" name="Rectangle 103"/>
                <p:cNvSpPr>
                  <a:spLocks noChangeArrowheads="1"/>
                </p:cNvSpPr>
                <p:nvPr/>
              </p:nvSpPr>
              <p:spPr bwMode="auto">
                <a:xfrm>
                  <a:off x="2039" y="3207"/>
                  <a:ext cx="37" cy="65"/>
                </a:xfrm>
                <a:prstGeom prst="rect">
                  <a:avLst/>
                </a:prstGeom>
                <a:solidFill>
                  <a:srgbClr val="C0C0C0"/>
                </a:solidFill>
                <a:ln w="1588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29" name="Rectangle 104"/>
                <p:cNvSpPr>
                  <a:spLocks noChangeArrowheads="1"/>
                </p:cNvSpPr>
                <p:nvPr/>
              </p:nvSpPr>
              <p:spPr bwMode="auto">
                <a:xfrm>
                  <a:off x="1992" y="3207"/>
                  <a:ext cx="37" cy="27"/>
                </a:xfrm>
                <a:prstGeom prst="rect">
                  <a:avLst/>
                </a:prstGeom>
                <a:solidFill>
                  <a:srgbClr val="C0C0C0"/>
                </a:solidFill>
                <a:ln w="1588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30" name="Rectangle 105"/>
                <p:cNvSpPr>
                  <a:spLocks noChangeArrowheads="1"/>
                </p:cNvSpPr>
                <p:nvPr/>
              </p:nvSpPr>
              <p:spPr bwMode="auto">
                <a:xfrm>
                  <a:off x="1945" y="3207"/>
                  <a:ext cx="37" cy="27"/>
                </a:xfrm>
                <a:prstGeom prst="rect">
                  <a:avLst/>
                </a:prstGeom>
                <a:solidFill>
                  <a:srgbClr val="C0C0C0"/>
                </a:solidFill>
                <a:ln w="1588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31" name="Rectangle 106"/>
                <p:cNvSpPr>
                  <a:spLocks noChangeArrowheads="1"/>
                </p:cNvSpPr>
                <p:nvPr/>
              </p:nvSpPr>
              <p:spPr bwMode="auto">
                <a:xfrm>
                  <a:off x="1899" y="3207"/>
                  <a:ext cx="36" cy="27"/>
                </a:xfrm>
                <a:prstGeom prst="rect">
                  <a:avLst/>
                </a:prstGeom>
                <a:solidFill>
                  <a:srgbClr val="C0C0C0"/>
                </a:solidFill>
                <a:ln w="1588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32" name="Rectangle 107"/>
                <p:cNvSpPr>
                  <a:spLocks noChangeArrowheads="1"/>
                </p:cNvSpPr>
                <p:nvPr/>
              </p:nvSpPr>
              <p:spPr bwMode="auto">
                <a:xfrm>
                  <a:off x="1852" y="3207"/>
                  <a:ext cx="36" cy="27"/>
                </a:xfrm>
                <a:prstGeom prst="rect">
                  <a:avLst/>
                </a:prstGeom>
                <a:solidFill>
                  <a:srgbClr val="FF5F7F"/>
                </a:solidFill>
                <a:ln w="1588">
                  <a:solidFill>
                    <a:srgbClr val="FF5F7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33" name="Rectangle 108"/>
                <p:cNvSpPr>
                  <a:spLocks noChangeArrowheads="1"/>
                </p:cNvSpPr>
                <p:nvPr/>
              </p:nvSpPr>
              <p:spPr bwMode="auto">
                <a:xfrm>
                  <a:off x="1992" y="3245"/>
                  <a:ext cx="37" cy="27"/>
                </a:xfrm>
                <a:prstGeom prst="rect">
                  <a:avLst/>
                </a:prstGeom>
                <a:solidFill>
                  <a:srgbClr val="C0C0C0"/>
                </a:solidFill>
                <a:ln w="1588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34" name="Rectangle 109"/>
                <p:cNvSpPr>
                  <a:spLocks noChangeArrowheads="1"/>
                </p:cNvSpPr>
                <p:nvPr/>
              </p:nvSpPr>
              <p:spPr bwMode="auto">
                <a:xfrm>
                  <a:off x="1945" y="3245"/>
                  <a:ext cx="37" cy="27"/>
                </a:xfrm>
                <a:prstGeom prst="rect">
                  <a:avLst/>
                </a:prstGeom>
                <a:solidFill>
                  <a:srgbClr val="C0C0C0"/>
                </a:solidFill>
                <a:ln w="1588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35" name="Rectangle 110"/>
                <p:cNvSpPr>
                  <a:spLocks noChangeArrowheads="1"/>
                </p:cNvSpPr>
                <p:nvPr/>
              </p:nvSpPr>
              <p:spPr bwMode="auto">
                <a:xfrm>
                  <a:off x="1899" y="3245"/>
                  <a:ext cx="36" cy="27"/>
                </a:xfrm>
                <a:prstGeom prst="rect">
                  <a:avLst/>
                </a:prstGeom>
                <a:solidFill>
                  <a:srgbClr val="C0C0C0"/>
                </a:solidFill>
                <a:ln w="1588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36" name="Rectangle 111"/>
                <p:cNvSpPr>
                  <a:spLocks noChangeArrowheads="1"/>
                </p:cNvSpPr>
                <p:nvPr/>
              </p:nvSpPr>
              <p:spPr bwMode="auto">
                <a:xfrm>
                  <a:off x="1852" y="3245"/>
                  <a:ext cx="36" cy="27"/>
                </a:xfrm>
                <a:prstGeom prst="rect">
                  <a:avLst/>
                </a:prstGeom>
                <a:solidFill>
                  <a:srgbClr val="FF5F7F"/>
                </a:solidFill>
                <a:ln w="1588">
                  <a:solidFill>
                    <a:srgbClr val="FF5F7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440" name="Group 112"/>
              <p:cNvGrpSpPr>
                <a:grpSpLocks/>
              </p:cNvGrpSpPr>
              <p:nvPr/>
            </p:nvGrpSpPr>
            <p:grpSpPr bwMode="auto">
              <a:xfrm>
                <a:off x="1850" y="3092"/>
                <a:ext cx="224" cy="180"/>
                <a:chOff x="1850" y="3092"/>
                <a:chExt cx="224" cy="180"/>
              </a:xfrm>
            </p:grpSpPr>
            <p:sp>
              <p:nvSpPr>
                <p:cNvPr id="12495" name="Rectangle 113"/>
                <p:cNvSpPr>
                  <a:spLocks noChangeArrowheads="1"/>
                </p:cNvSpPr>
                <p:nvPr/>
              </p:nvSpPr>
              <p:spPr bwMode="auto">
                <a:xfrm>
                  <a:off x="2038" y="3092"/>
                  <a:ext cx="36" cy="27"/>
                </a:xfrm>
                <a:prstGeom prst="rect">
                  <a:avLst/>
                </a:prstGeom>
                <a:solidFill>
                  <a:srgbClr val="C0C0C0"/>
                </a:solidFill>
                <a:ln w="1588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96" name="Rectangle 114"/>
                <p:cNvSpPr>
                  <a:spLocks noChangeArrowheads="1"/>
                </p:cNvSpPr>
                <p:nvPr/>
              </p:nvSpPr>
              <p:spPr bwMode="auto">
                <a:xfrm>
                  <a:off x="1991" y="3092"/>
                  <a:ext cx="36" cy="27"/>
                </a:xfrm>
                <a:prstGeom prst="rect">
                  <a:avLst/>
                </a:prstGeom>
                <a:solidFill>
                  <a:srgbClr val="9FBFFF"/>
                </a:solidFill>
                <a:ln w="1588">
                  <a:solidFill>
                    <a:srgbClr val="9FB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97" name="Rectangle 115"/>
                <p:cNvSpPr>
                  <a:spLocks noChangeArrowheads="1"/>
                </p:cNvSpPr>
                <p:nvPr/>
              </p:nvSpPr>
              <p:spPr bwMode="auto">
                <a:xfrm>
                  <a:off x="1944" y="3092"/>
                  <a:ext cx="37" cy="27"/>
                </a:xfrm>
                <a:prstGeom prst="rect">
                  <a:avLst/>
                </a:prstGeom>
                <a:solidFill>
                  <a:srgbClr val="9FBFFF"/>
                </a:solidFill>
                <a:ln w="1588">
                  <a:solidFill>
                    <a:srgbClr val="9FB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98" name="Rectangle 116"/>
                <p:cNvSpPr>
                  <a:spLocks noChangeArrowheads="1"/>
                </p:cNvSpPr>
                <p:nvPr/>
              </p:nvSpPr>
              <p:spPr bwMode="auto">
                <a:xfrm>
                  <a:off x="1897" y="3092"/>
                  <a:ext cx="36" cy="27"/>
                </a:xfrm>
                <a:prstGeom prst="rect">
                  <a:avLst/>
                </a:prstGeom>
                <a:solidFill>
                  <a:srgbClr val="9FBFFF"/>
                </a:solidFill>
                <a:ln w="1588">
                  <a:solidFill>
                    <a:srgbClr val="9FB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99" name="Rectangle 117"/>
                <p:cNvSpPr>
                  <a:spLocks noChangeArrowheads="1"/>
                </p:cNvSpPr>
                <p:nvPr/>
              </p:nvSpPr>
              <p:spPr bwMode="auto">
                <a:xfrm>
                  <a:off x="1850" y="3092"/>
                  <a:ext cx="36" cy="27"/>
                </a:xfrm>
                <a:prstGeom prst="rect">
                  <a:avLst/>
                </a:prstGeom>
                <a:solidFill>
                  <a:srgbClr val="C0C0C0"/>
                </a:solidFill>
                <a:ln w="1588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2500" name="Group 118"/>
                <p:cNvGrpSpPr>
                  <a:grpSpLocks/>
                </p:cNvGrpSpPr>
                <p:nvPr/>
              </p:nvGrpSpPr>
              <p:grpSpPr bwMode="auto">
                <a:xfrm>
                  <a:off x="1850" y="3130"/>
                  <a:ext cx="224" cy="27"/>
                  <a:chOff x="1850" y="3130"/>
                  <a:chExt cx="224" cy="27"/>
                </a:xfrm>
              </p:grpSpPr>
              <p:sp>
                <p:nvSpPr>
                  <p:cNvPr id="12516" name="Rectangle 119"/>
                  <p:cNvSpPr>
                    <a:spLocks noChangeArrowheads="1"/>
                  </p:cNvSpPr>
                  <p:nvPr/>
                </p:nvSpPr>
                <p:spPr bwMode="auto">
                  <a:xfrm>
                    <a:off x="2038" y="3130"/>
                    <a:ext cx="36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17" name="Rectangle 120"/>
                  <p:cNvSpPr>
                    <a:spLocks noChangeArrowheads="1"/>
                  </p:cNvSpPr>
                  <p:nvPr/>
                </p:nvSpPr>
                <p:spPr bwMode="auto">
                  <a:xfrm>
                    <a:off x="1991" y="3130"/>
                    <a:ext cx="36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18" name="Rectangle 121"/>
                  <p:cNvSpPr>
                    <a:spLocks noChangeArrowheads="1"/>
                  </p:cNvSpPr>
                  <p:nvPr/>
                </p:nvSpPr>
                <p:spPr bwMode="auto">
                  <a:xfrm>
                    <a:off x="1944" y="3130"/>
                    <a:ext cx="37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19" name="Rectangle 122"/>
                  <p:cNvSpPr>
                    <a:spLocks noChangeArrowheads="1"/>
                  </p:cNvSpPr>
                  <p:nvPr/>
                </p:nvSpPr>
                <p:spPr bwMode="auto">
                  <a:xfrm>
                    <a:off x="1897" y="3130"/>
                    <a:ext cx="36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20" name="Rectangle 123"/>
                  <p:cNvSpPr>
                    <a:spLocks noChangeArrowheads="1"/>
                  </p:cNvSpPr>
                  <p:nvPr/>
                </p:nvSpPr>
                <p:spPr bwMode="auto">
                  <a:xfrm>
                    <a:off x="1850" y="3130"/>
                    <a:ext cx="36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501" name="Group 124"/>
                <p:cNvGrpSpPr>
                  <a:grpSpLocks/>
                </p:cNvGrpSpPr>
                <p:nvPr/>
              </p:nvGrpSpPr>
              <p:grpSpPr bwMode="auto">
                <a:xfrm>
                  <a:off x="1850" y="3169"/>
                  <a:ext cx="224" cy="26"/>
                  <a:chOff x="1850" y="3169"/>
                  <a:chExt cx="224" cy="26"/>
                </a:xfrm>
              </p:grpSpPr>
              <p:sp>
                <p:nvSpPr>
                  <p:cNvPr id="12511" name="Rectangle 125"/>
                  <p:cNvSpPr>
                    <a:spLocks noChangeArrowheads="1"/>
                  </p:cNvSpPr>
                  <p:nvPr/>
                </p:nvSpPr>
                <p:spPr bwMode="auto">
                  <a:xfrm>
                    <a:off x="2038" y="3169"/>
                    <a:ext cx="36" cy="26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12" name="Rectangle 126"/>
                  <p:cNvSpPr>
                    <a:spLocks noChangeArrowheads="1"/>
                  </p:cNvSpPr>
                  <p:nvPr/>
                </p:nvSpPr>
                <p:spPr bwMode="auto">
                  <a:xfrm>
                    <a:off x="1991" y="3169"/>
                    <a:ext cx="36" cy="26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13" name="Rectangle 127"/>
                  <p:cNvSpPr>
                    <a:spLocks noChangeArrowheads="1"/>
                  </p:cNvSpPr>
                  <p:nvPr/>
                </p:nvSpPr>
                <p:spPr bwMode="auto">
                  <a:xfrm>
                    <a:off x="1944" y="3169"/>
                    <a:ext cx="37" cy="26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14" name="Rectangle 128"/>
                  <p:cNvSpPr>
                    <a:spLocks noChangeArrowheads="1"/>
                  </p:cNvSpPr>
                  <p:nvPr/>
                </p:nvSpPr>
                <p:spPr bwMode="auto">
                  <a:xfrm>
                    <a:off x="1897" y="3169"/>
                    <a:ext cx="36" cy="26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15" name="Rectangle 129"/>
                  <p:cNvSpPr>
                    <a:spLocks noChangeArrowheads="1"/>
                  </p:cNvSpPr>
                  <p:nvPr/>
                </p:nvSpPr>
                <p:spPr bwMode="auto">
                  <a:xfrm>
                    <a:off x="1850" y="3169"/>
                    <a:ext cx="36" cy="26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2502" name="Rectangle 130"/>
                <p:cNvSpPr>
                  <a:spLocks noChangeArrowheads="1"/>
                </p:cNvSpPr>
                <p:nvPr/>
              </p:nvSpPr>
              <p:spPr bwMode="auto">
                <a:xfrm>
                  <a:off x="2038" y="3207"/>
                  <a:ext cx="36" cy="65"/>
                </a:xfrm>
                <a:prstGeom prst="rect">
                  <a:avLst/>
                </a:prstGeom>
                <a:solidFill>
                  <a:srgbClr val="C0C0C0"/>
                </a:solidFill>
                <a:ln w="1588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03" name="Rectangle 131"/>
                <p:cNvSpPr>
                  <a:spLocks noChangeArrowheads="1"/>
                </p:cNvSpPr>
                <p:nvPr/>
              </p:nvSpPr>
              <p:spPr bwMode="auto">
                <a:xfrm>
                  <a:off x="1991" y="3207"/>
                  <a:ext cx="36" cy="27"/>
                </a:xfrm>
                <a:prstGeom prst="rect">
                  <a:avLst/>
                </a:prstGeom>
                <a:solidFill>
                  <a:srgbClr val="C0C0C0"/>
                </a:solidFill>
                <a:ln w="1588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04" name="Rectangle 132"/>
                <p:cNvSpPr>
                  <a:spLocks noChangeArrowheads="1"/>
                </p:cNvSpPr>
                <p:nvPr/>
              </p:nvSpPr>
              <p:spPr bwMode="auto">
                <a:xfrm>
                  <a:off x="1944" y="3207"/>
                  <a:ext cx="37" cy="27"/>
                </a:xfrm>
                <a:prstGeom prst="rect">
                  <a:avLst/>
                </a:prstGeom>
                <a:solidFill>
                  <a:srgbClr val="C0C0C0"/>
                </a:solidFill>
                <a:ln w="1588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05" name="Rectangle 133"/>
                <p:cNvSpPr>
                  <a:spLocks noChangeArrowheads="1"/>
                </p:cNvSpPr>
                <p:nvPr/>
              </p:nvSpPr>
              <p:spPr bwMode="auto">
                <a:xfrm>
                  <a:off x="1897" y="3207"/>
                  <a:ext cx="36" cy="27"/>
                </a:xfrm>
                <a:prstGeom prst="rect">
                  <a:avLst/>
                </a:prstGeom>
                <a:solidFill>
                  <a:srgbClr val="C0C0C0"/>
                </a:solidFill>
                <a:ln w="1588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06" name="Rectangle 134"/>
                <p:cNvSpPr>
                  <a:spLocks noChangeArrowheads="1"/>
                </p:cNvSpPr>
                <p:nvPr/>
              </p:nvSpPr>
              <p:spPr bwMode="auto">
                <a:xfrm>
                  <a:off x="1850" y="3207"/>
                  <a:ext cx="36" cy="27"/>
                </a:xfrm>
                <a:prstGeom prst="rect">
                  <a:avLst/>
                </a:prstGeom>
                <a:solidFill>
                  <a:srgbClr val="FF5F7F"/>
                </a:solidFill>
                <a:ln w="1588">
                  <a:solidFill>
                    <a:srgbClr val="FF5F7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07" name="Rectangle 135"/>
                <p:cNvSpPr>
                  <a:spLocks noChangeArrowheads="1"/>
                </p:cNvSpPr>
                <p:nvPr/>
              </p:nvSpPr>
              <p:spPr bwMode="auto">
                <a:xfrm>
                  <a:off x="1991" y="3245"/>
                  <a:ext cx="36" cy="27"/>
                </a:xfrm>
                <a:prstGeom prst="rect">
                  <a:avLst/>
                </a:prstGeom>
                <a:solidFill>
                  <a:srgbClr val="C0C0C0"/>
                </a:solidFill>
                <a:ln w="1588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08" name="Rectangle 136"/>
                <p:cNvSpPr>
                  <a:spLocks noChangeArrowheads="1"/>
                </p:cNvSpPr>
                <p:nvPr/>
              </p:nvSpPr>
              <p:spPr bwMode="auto">
                <a:xfrm>
                  <a:off x="1944" y="3245"/>
                  <a:ext cx="37" cy="27"/>
                </a:xfrm>
                <a:prstGeom prst="rect">
                  <a:avLst/>
                </a:prstGeom>
                <a:solidFill>
                  <a:srgbClr val="C0C0C0"/>
                </a:solidFill>
                <a:ln w="1588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09" name="Rectangle 137"/>
                <p:cNvSpPr>
                  <a:spLocks noChangeArrowheads="1"/>
                </p:cNvSpPr>
                <p:nvPr/>
              </p:nvSpPr>
              <p:spPr bwMode="auto">
                <a:xfrm>
                  <a:off x="1897" y="3245"/>
                  <a:ext cx="36" cy="27"/>
                </a:xfrm>
                <a:prstGeom prst="rect">
                  <a:avLst/>
                </a:prstGeom>
                <a:solidFill>
                  <a:srgbClr val="C0C0C0"/>
                </a:solidFill>
                <a:ln w="1588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10" name="Rectangle 138"/>
                <p:cNvSpPr>
                  <a:spLocks noChangeArrowheads="1"/>
                </p:cNvSpPr>
                <p:nvPr/>
              </p:nvSpPr>
              <p:spPr bwMode="auto">
                <a:xfrm>
                  <a:off x="1850" y="3245"/>
                  <a:ext cx="36" cy="27"/>
                </a:xfrm>
                <a:prstGeom prst="rect">
                  <a:avLst/>
                </a:prstGeom>
                <a:solidFill>
                  <a:srgbClr val="FF5F7F"/>
                </a:solidFill>
                <a:ln w="1588">
                  <a:solidFill>
                    <a:srgbClr val="FF5F7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441" name="Group 139"/>
              <p:cNvGrpSpPr>
                <a:grpSpLocks/>
              </p:cNvGrpSpPr>
              <p:nvPr/>
            </p:nvGrpSpPr>
            <p:grpSpPr bwMode="auto">
              <a:xfrm>
                <a:off x="1852" y="3090"/>
                <a:ext cx="224" cy="180"/>
                <a:chOff x="1852" y="3090"/>
                <a:chExt cx="224" cy="180"/>
              </a:xfrm>
            </p:grpSpPr>
            <p:sp>
              <p:nvSpPr>
                <p:cNvPr id="12469" name="Rectangle 140"/>
                <p:cNvSpPr>
                  <a:spLocks noChangeArrowheads="1"/>
                </p:cNvSpPr>
                <p:nvPr/>
              </p:nvSpPr>
              <p:spPr bwMode="auto">
                <a:xfrm>
                  <a:off x="2039" y="3090"/>
                  <a:ext cx="37" cy="27"/>
                </a:xfrm>
                <a:prstGeom prst="rect">
                  <a:avLst/>
                </a:prstGeom>
                <a:solidFill>
                  <a:srgbClr val="3F3F3F"/>
                </a:solidFill>
                <a:ln w="1588">
                  <a:solidFill>
                    <a:srgbClr val="3F3F3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70" name="Rectangle 141"/>
                <p:cNvSpPr>
                  <a:spLocks noChangeArrowheads="1"/>
                </p:cNvSpPr>
                <p:nvPr/>
              </p:nvSpPr>
              <p:spPr bwMode="auto">
                <a:xfrm>
                  <a:off x="1992" y="3090"/>
                  <a:ext cx="37" cy="27"/>
                </a:xfrm>
                <a:prstGeom prst="rect">
                  <a:avLst/>
                </a:prstGeom>
                <a:solidFill>
                  <a:srgbClr val="0000FF"/>
                </a:solidFill>
                <a:ln w="1588">
                  <a:solidFill>
                    <a:srgbClr val="0000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71" name="Rectangle 142"/>
                <p:cNvSpPr>
                  <a:spLocks noChangeArrowheads="1"/>
                </p:cNvSpPr>
                <p:nvPr/>
              </p:nvSpPr>
              <p:spPr bwMode="auto">
                <a:xfrm>
                  <a:off x="1945" y="3090"/>
                  <a:ext cx="37" cy="27"/>
                </a:xfrm>
                <a:prstGeom prst="rect">
                  <a:avLst/>
                </a:prstGeom>
                <a:solidFill>
                  <a:srgbClr val="0000FF"/>
                </a:solidFill>
                <a:ln w="1588">
                  <a:solidFill>
                    <a:srgbClr val="0000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72" name="Rectangle 143"/>
                <p:cNvSpPr>
                  <a:spLocks noChangeArrowheads="1"/>
                </p:cNvSpPr>
                <p:nvPr/>
              </p:nvSpPr>
              <p:spPr bwMode="auto">
                <a:xfrm>
                  <a:off x="1899" y="3090"/>
                  <a:ext cx="36" cy="27"/>
                </a:xfrm>
                <a:prstGeom prst="rect">
                  <a:avLst/>
                </a:prstGeom>
                <a:solidFill>
                  <a:srgbClr val="0000FF"/>
                </a:solidFill>
                <a:ln w="1588">
                  <a:solidFill>
                    <a:srgbClr val="0000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73" name="Rectangle 144"/>
                <p:cNvSpPr>
                  <a:spLocks noChangeArrowheads="1"/>
                </p:cNvSpPr>
                <p:nvPr/>
              </p:nvSpPr>
              <p:spPr bwMode="auto">
                <a:xfrm>
                  <a:off x="1852" y="3090"/>
                  <a:ext cx="36" cy="27"/>
                </a:xfrm>
                <a:prstGeom prst="rect">
                  <a:avLst/>
                </a:prstGeom>
                <a:solidFill>
                  <a:srgbClr val="3F3F3F"/>
                </a:solidFill>
                <a:ln w="1588">
                  <a:solidFill>
                    <a:srgbClr val="3F3F3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2474" name="Group 145"/>
                <p:cNvGrpSpPr>
                  <a:grpSpLocks/>
                </p:cNvGrpSpPr>
                <p:nvPr/>
              </p:nvGrpSpPr>
              <p:grpSpPr bwMode="auto">
                <a:xfrm>
                  <a:off x="1852" y="3128"/>
                  <a:ext cx="224" cy="27"/>
                  <a:chOff x="1852" y="3128"/>
                  <a:chExt cx="224" cy="27"/>
                </a:xfrm>
              </p:grpSpPr>
              <p:sp>
                <p:nvSpPr>
                  <p:cNvPr id="12490" name="Rectangle 146"/>
                  <p:cNvSpPr>
                    <a:spLocks noChangeArrowheads="1"/>
                  </p:cNvSpPr>
                  <p:nvPr/>
                </p:nvSpPr>
                <p:spPr bwMode="auto">
                  <a:xfrm>
                    <a:off x="2039" y="3128"/>
                    <a:ext cx="37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91" name="Rectangle 147"/>
                  <p:cNvSpPr>
                    <a:spLocks noChangeArrowheads="1"/>
                  </p:cNvSpPr>
                  <p:nvPr/>
                </p:nvSpPr>
                <p:spPr bwMode="auto">
                  <a:xfrm>
                    <a:off x="1992" y="3128"/>
                    <a:ext cx="37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92" name="Rectangle 148"/>
                  <p:cNvSpPr>
                    <a:spLocks noChangeArrowheads="1"/>
                  </p:cNvSpPr>
                  <p:nvPr/>
                </p:nvSpPr>
                <p:spPr bwMode="auto">
                  <a:xfrm>
                    <a:off x="1945" y="3128"/>
                    <a:ext cx="37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93" name="Rectangle 149"/>
                  <p:cNvSpPr>
                    <a:spLocks noChangeArrowheads="1"/>
                  </p:cNvSpPr>
                  <p:nvPr/>
                </p:nvSpPr>
                <p:spPr bwMode="auto">
                  <a:xfrm>
                    <a:off x="1899" y="3128"/>
                    <a:ext cx="36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94" name="Rectangle 150"/>
                  <p:cNvSpPr>
                    <a:spLocks noChangeArrowheads="1"/>
                  </p:cNvSpPr>
                  <p:nvPr/>
                </p:nvSpPr>
                <p:spPr bwMode="auto">
                  <a:xfrm>
                    <a:off x="1852" y="3128"/>
                    <a:ext cx="36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475" name="Group 151"/>
                <p:cNvGrpSpPr>
                  <a:grpSpLocks/>
                </p:cNvGrpSpPr>
                <p:nvPr/>
              </p:nvGrpSpPr>
              <p:grpSpPr bwMode="auto">
                <a:xfrm>
                  <a:off x="1852" y="3166"/>
                  <a:ext cx="224" cy="27"/>
                  <a:chOff x="1852" y="3166"/>
                  <a:chExt cx="224" cy="27"/>
                </a:xfrm>
              </p:grpSpPr>
              <p:sp>
                <p:nvSpPr>
                  <p:cNvPr id="12485" name="Rectangle 152"/>
                  <p:cNvSpPr>
                    <a:spLocks noChangeArrowheads="1"/>
                  </p:cNvSpPr>
                  <p:nvPr/>
                </p:nvSpPr>
                <p:spPr bwMode="auto">
                  <a:xfrm>
                    <a:off x="2039" y="3166"/>
                    <a:ext cx="37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86" name="Rectangle 153"/>
                  <p:cNvSpPr>
                    <a:spLocks noChangeArrowheads="1"/>
                  </p:cNvSpPr>
                  <p:nvPr/>
                </p:nvSpPr>
                <p:spPr bwMode="auto">
                  <a:xfrm>
                    <a:off x="1992" y="3166"/>
                    <a:ext cx="37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87" name="Rectangle 154"/>
                  <p:cNvSpPr>
                    <a:spLocks noChangeArrowheads="1"/>
                  </p:cNvSpPr>
                  <p:nvPr/>
                </p:nvSpPr>
                <p:spPr bwMode="auto">
                  <a:xfrm>
                    <a:off x="1945" y="3166"/>
                    <a:ext cx="37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88" name="Rectangle 155"/>
                  <p:cNvSpPr>
                    <a:spLocks noChangeArrowheads="1"/>
                  </p:cNvSpPr>
                  <p:nvPr/>
                </p:nvSpPr>
                <p:spPr bwMode="auto">
                  <a:xfrm>
                    <a:off x="1899" y="3166"/>
                    <a:ext cx="36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89" name="Rectangle 156"/>
                  <p:cNvSpPr>
                    <a:spLocks noChangeArrowheads="1"/>
                  </p:cNvSpPr>
                  <p:nvPr/>
                </p:nvSpPr>
                <p:spPr bwMode="auto">
                  <a:xfrm>
                    <a:off x="1852" y="3166"/>
                    <a:ext cx="36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2476" name="Rectangle 157"/>
                <p:cNvSpPr>
                  <a:spLocks noChangeArrowheads="1"/>
                </p:cNvSpPr>
                <p:nvPr/>
              </p:nvSpPr>
              <p:spPr bwMode="auto">
                <a:xfrm>
                  <a:off x="2039" y="3204"/>
                  <a:ext cx="37" cy="66"/>
                </a:xfrm>
                <a:prstGeom prst="rect">
                  <a:avLst/>
                </a:prstGeom>
                <a:solidFill>
                  <a:srgbClr val="3F3F3F"/>
                </a:solidFill>
                <a:ln w="1588">
                  <a:solidFill>
                    <a:srgbClr val="3F3F3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77" name="Rectangle 158"/>
                <p:cNvSpPr>
                  <a:spLocks noChangeArrowheads="1"/>
                </p:cNvSpPr>
                <p:nvPr/>
              </p:nvSpPr>
              <p:spPr bwMode="auto">
                <a:xfrm>
                  <a:off x="1992" y="3204"/>
                  <a:ext cx="37" cy="28"/>
                </a:xfrm>
                <a:prstGeom prst="rect">
                  <a:avLst/>
                </a:prstGeom>
                <a:solidFill>
                  <a:srgbClr val="3F3F3F"/>
                </a:solidFill>
                <a:ln w="1588">
                  <a:solidFill>
                    <a:srgbClr val="3F3F3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78" name="Rectangle 159"/>
                <p:cNvSpPr>
                  <a:spLocks noChangeArrowheads="1"/>
                </p:cNvSpPr>
                <p:nvPr/>
              </p:nvSpPr>
              <p:spPr bwMode="auto">
                <a:xfrm>
                  <a:off x="1945" y="3204"/>
                  <a:ext cx="37" cy="28"/>
                </a:xfrm>
                <a:prstGeom prst="rect">
                  <a:avLst/>
                </a:prstGeom>
                <a:solidFill>
                  <a:srgbClr val="3F3F3F"/>
                </a:solidFill>
                <a:ln w="1588">
                  <a:solidFill>
                    <a:srgbClr val="3F3F3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79" name="Rectangle 160"/>
                <p:cNvSpPr>
                  <a:spLocks noChangeArrowheads="1"/>
                </p:cNvSpPr>
                <p:nvPr/>
              </p:nvSpPr>
              <p:spPr bwMode="auto">
                <a:xfrm>
                  <a:off x="1899" y="3204"/>
                  <a:ext cx="36" cy="28"/>
                </a:xfrm>
                <a:prstGeom prst="rect">
                  <a:avLst/>
                </a:prstGeom>
                <a:solidFill>
                  <a:srgbClr val="3F3F3F"/>
                </a:solidFill>
                <a:ln w="1588">
                  <a:solidFill>
                    <a:srgbClr val="3F3F3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80" name="Rectangle 161"/>
                <p:cNvSpPr>
                  <a:spLocks noChangeArrowheads="1"/>
                </p:cNvSpPr>
                <p:nvPr/>
              </p:nvSpPr>
              <p:spPr bwMode="auto">
                <a:xfrm>
                  <a:off x="1852" y="3204"/>
                  <a:ext cx="36" cy="28"/>
                </a:xfrm>
                <a:prstGeom prst="rect">
                  <a:avLst/>
                </a:prstGeom>
                <a:solidFill>
                  <a:srgbClr val="800000"/>
                </a:solidFill>
                <a:ln w="1588">
                  <a:solidFill>
                    <a:srgbClr val="8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81" name="Rectangle 162"/>
                <p:cNvSpPr>
                  <a:spLocks noChangeArrowheads="1"/>
                </p:cNvSpPr>
                <p:nvPr/>
              </p:nvSpPr>
              <p:spPr bwMode="auto">
                <a:xfrm>
                  <a:off x="1992" y="3243"/>
                  <a:ext cx="37" cy="27"/>
                </a:xfrm>
                <a:prstGeom prst="rect">
                  <a:avLst/>
                </a:prstGeom>
                <a:solidFill>
                  <a:srgbClr val="3F3F3F"/>
                </a:solidFill>
                <a:ln w="1588">
                  <a:solidFill>
                    <a:srgbClr val="3F3F3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82" name="Rectangle 163"/>
                <p:cNvSpPr>
                  <a:spLocks noChangeArrowheads="1"/>
                </p:cNvSpPr>
                <p:nvPr/>
              </p:nvSpPr>
              <p:spPr bwMode="auto">
                <a:xfrm>
                  <a:off x="1945" y="3243"/>
                  <a:ext cx="37" cy="27"/>
                </a:xfrm>
                <a:prstGeom prst="rect">
                  <a:avLst/>
                </a:prstGeom>
                <a:solidFill>
                  <a:srgbClr val="3F3F3F"/>
                </a:solidFill>
                <a:ln w="1588">
                  <a:solidFill>
                    <a:srgbClr val="3F3F3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83" name="Rectangle 164"/>
                <p:cNvSpPr>
                  <a:spLocks noChangeArrowheads="1"/>
                </p:cNvSpPr>
                <p:nvPr/>
              </p:nvSpPr>
              <p:spPr bwMode="auto">
                <a:xfrm>
                  <a:off x="1899" y="3243"/>
                  <a:ext cx="36" cy="27"/>
                </a:xfrm>
                <a:prstGeom prst="rect">
                  <a:avLst/>
                </a:prstGeom>
                <a:solidFill>
                  <a:srgbClr val="3F3F3F"/>
                </a:solidFill>
                <a:ln w="1588">
                  <a:solidFill>
                    <a:srgbClr val="3F3F3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84" name="Rectangle 165"/>
                <p:cNvSpPr>
                  <a:spLocks noChangeArrowheads="1"/>
                </p:cNvSpPr>
                <p:nvPr/>
              </p:nvSpPr>
              <p:spPr bwMode="auto">
                <a:xfrm>
                  <a:off x="1852" y="3243"/>
                  <a:ext cx="36" cy="27"/>
                </a:xfrm>
                <a:prstGeom prst="rect">
                  <a:avLst/>
                </a:prstGeom>
                <a:solidFill>
                  <a:srgbClr val="800000"/>
                </a:solidFill>
                <a:ln w="1588">
                  <a:solidFill>
                    <a:srgbClr val="8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442" name="Group 166"/>
              <p:cNvGrpSpPr>
                <a:grpSpLocks/>
              </p:cNvGrpSpPr>
              <p:nvPr/>
            </p:nvGrpSpPr>
            <p:grpSpPr bwMode="auto">
              <a:xfrm>
                <a:off x="1852" y="3091"/>
                <a:ext cx="222" cy="179"/>
                <a:chOff x="1852" y="3091"/>
                <a:chExt cx="222" cy="179"/>
              </a:xfrm>
            </p:grpSpPr>
            <p:sp>
              <p:nvSpPr>
                <p:cNvPr id="12443" name="Rectangle 167"/>
                <p:cNvSpPr>
                  <a:spLocks noChangeArrowheads="1"/>
                </p:cNvSpPr>
                <p:nvPr/>
              </p:nvSpPr>
              <p:spPr bwMode="auto">
                <a:xfrm>
                  <a:off x="2039" y="3091"/>
                  <a:ext cx="35" cy="26"/>
                </a:xfrm>
                <a:prstGeom prst="rect">
                  <a:avLst/>
                </a:prstGeom>
                <a:solidFill>
                  <a:srgbClr val="5F5F5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44" name="Rectangle 168"/>
                <p:cNvSpPr>
                  <a:spLocks noChangeArrowheads="1"/>
                </p:cNvSpPr>
                <p:nvPr/>
              </p:nvSpPr>
              <p:spPr bwMode="auto">
                <a:xfrm>
                  <a:off x="1992" y="3091"/>
                  <a:ext cx="35" cy="26"/>
                </a:xfrm>
                <a:prstGeom prst="rect">
                  <a:avLst/>
                </a:prstGeom>
                <a:solidFill>
                  <a:srgbClr val="3F7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45" name="Rectangle 169"/>
                <p:cNvSpPr>
                  <a:spLocks noChangeArrowheads="1"/>
                </p:cNvSpPr>
                <p:nvPr/>
              </p:nvSpPr>
              <p:spPr bwMode="auto">
                <a:xfrm>
                  <a:off x="1946" y="3091"/>
                  <a:ext cx="35" cy="26"/>
                </a:xfrm>
                <a:prstGeom prst="rect">
                  <a:avLst/>
                </a:prstGeom>
                <a:solidFill>
                  <a:srgbClr val="3F7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46" name="Rectangle 170"/>
                <p:cNvSpPr>
                  <a:spLocks noChangeArrowheads="1"/>
                </p:cNvSpPr>
                <p:nvPr/>
              </p:nvSpPr>
              <p:spPr bwMode="auto">
                <a:xfrm>
                  <a:off x="1899" y="3091"/>
                  <a:ext cx="35" cy="26"/>
                </a:xfrm>
                <a:prstGeom prst="rect">
                  <a:avLst/>
                </a:prstGeom>
                <a:solidFill>
                  <a:srgbClr val="3F7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47" name="Rectangle 171"/>
                <p:cNvSpPr>
                  <a:spLocks noChangeArrowheads="1"/>
                </p:cNvSpPr>
                <p:nvPr/>
              </p:nvSpPr>
              <p:spPr bwMode="auto">
                <a:xfrm>
                  <a:off x="1852" y="3091"/>
                  <a:ext cx="35" cy="26"/>
                </a:xfrm>
                <a:prstGeom prst="rect">
                  <a:avLst/>
                </a:prstGeom>
                <a:solidFill>
                  <a:srgbClr val="5F5F5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2448" name="Group 172"/>
                <p:cNvGrpSpPr>
                  <a:grpSpLocks/>
                </p:cNvGrpSpPr>
                <p:nvPr/>
              </p:nvGrpSpPr>
              <p:grpSpPr bwMode="auto">
                <a:xfrm>
                  <a:off x="1852" y="3130"/>
                  <a:ext cx="222" cy="25"/>
                  <a:chOff x="1852" y="3130"/>
                  <a:chExt cx="222" cy="25"/>
                </a:xfrm>
              </p:grpSpPr>
              <p:sp>
                <p:nvSpPr>
                  <p:cNvPr id="12464" name="Rectangle 173"/>
                  <p:cNvSpPr>
                    <a:spLocks noChangeArrowheads="1"/>
                  </p:cNvSpPr>
                  <p:nvPr/>
                </p:nvSpPr>
                <p:spPr bwMode="auto">
                  <a:xfrm>
                    <a:off x="2039" y="3130"/>
                    <a:ext cx="35" cy="25"/>
                  </a:xfrm>
                  <a:prstGeom prst="rect">
                    <a:avLst/>
                  </a:prstGeom>
                  <a:solidFill>
                    <a:srgbClr val="5F5F5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65" name="Rectangle 174"/>
                  <p:cNvSpPr>
                    <a:spLocks noChangeArrowheads="1"/>
                  </p:cNvSpPr>
                  <p:nvPr/>
                </p:nvSpPr>
                <p:spPr bwMode="auto">
                  <a:xfrm>
                    <a:off x="1992" y="3130"/>
                    <a:ext cx="35" cy="25"/>
                  </a:xfrm>
                  <a:prstGeom prst="rect">
                    <a:avLst/>
                  </a:prstGeom>
                  <a:solidFill>
                    <a:srgbClr val="5F5F5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66" name="Rectangle 175"/>
                  <p:cNvSpPr>
                    <a:spLocks noChangeArrowheads="1"/>
                  </p:cNvSpPr>
                  <p:nvPr/>
                </p:nvSpPr>
                <p:spPr bwMode="auto">
                  <a:xfrm>
                    <a:off x="1946" y="3130"/>
                    <a:ext cx="35" cy="25"/>
                  </a:xfrm>
                  <a:prstGeom prst="rect">
                    <a:avLst/>
                  </a:prstGeom>
                  <a:solidFill>
                    <a:srgbClr val="5F5F5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67" name="Rectangle 176"/>
                  <p:cNvSpPr>
                    <a:spLocks noChangeArrowheads="1"/>
                  </p:cNvSpPr>
                  <p:nvPr/>
                </p:nvSpPr>
                <p:spPr bwMode="auto">
                  <a:xfrm>
                    <a:off x="1899" y="3130"/>
                    <a:ext cx="35" cy="25"/>
                  </a:xfrm>
                  <a:prstGeom prst="rect">
                    <a:avLst/>
                  </a:prstGeom>
                  <a:solidFill>
                    <a:srgbClr val="5F5F5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68" name="Rectangle 177"/>
                  <p:cNvSpPr>
                    <a:spLocks noChangeArrowheads="1"/>
                  </p:cNvSpPr>
                  <p:nvPr/>
                </p:nvSpPr>
                <p:spPr bwMode="auto">
                  <a:xfrm>
                    <a:off x="1852" y="3130"/>
                    <a:ext cx="35" cy="25"/>
                  </a:xfrm>
                  <a:prstGeom prst="rect">
                    <a:avLst/>
                  </a:prstGeom>
                  <a:solidFill>
                    <a:srgbClr val="5F5F5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449" name="Group 178"/>
                <p:cNvGrpSpPr>
                  <a:grpSpLocks/>
                </p:cNvGrpSpPr>
                <p:nvPr/>
              </p:nvGrpSpPr>
              <p:grpSpPr bwMode="auto">
                <a:xfrm>
                  <a:off x="1852" y="3168"/>
                  <a:ext cx="222" cy="26"/>
                  <a:chOff x="1852" y="3168"/>
                  <a:chExt cx="222" cy="26"/>
                </a:xfrm>
              </p:grpSpPr>
              <p:sp>
                <p:nvSpPr>
                  <p:cNvPr id="12459" name="Rectangle 179"/>
                  <p:cNvSpPr>
                    <a:spLocks noChangeArrowheads="1"/>
                  </p:cNvSpPr>
                  <p:nvPr/>
                </p:nvSpPr>
                <p:spPr bwMode="auto">
                  <a:xfrm>
                    <a:off x="2039" y="3168"/>
                    <a:ext cx="35" cy="26"/>
                  </a:xfrm>
                  <a:prstGeom prst="rect">
                    <a:avLst/>
                  </a:prstGeom>
                  <a:solidFill>
                    <a:srgbClr val="5F5F5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60" name="Rectangle 180"/>
                  <p:cNvSpPr>
                    <a:spLocks noChangeArrowheads="1"/>
                  </p:cNvSpPr>
                  <p:nvPr/>
                </p:nvSpPr>
                <p:spPr bwMode="auto">
                  <a:xfrm>
                    <a:off x="1992" y="3168"/>
                    <a:ext cx="35" cy="26"/>
                  </a:xfrm>
                  <a:prstGeom prst="rect">
                    <a:avLst/>
                  </a:prstGeom>
                  <a:solidFill>
                    <a:srgbClr val="5F5F5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61" name="Rectangle 181"/>
                  <p:cNvSpPr>
                    <a:spLocks noChangeArrowheads="1"/>
                  </p:cNvSpPr>
                  <p:nvPr/>
                </p:nvSpPr>
                <p:spPr bwMode="auto">
                  <a:xfrm>
                    <a:off x="1946" y="3168"/>
                    <a:ext cx="35" cy="26"/>
                  </a:xfrm>
                  <a:prstGeom prst="rect">
                    <a:avLst/>
                  </a:prstGeom>
                  <a:solidFill>
                    <a:srgbClr val="5F5F5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62" name="Rectangle 182"/>
                  <p:cNvSpPr>
                    <a:spLocks noChangeArrowheads="1"/>
                  </p:cNvSpPr>
                  <p:nvPr/>
                </p:nvSpPr>
                <p:spPr bwMode="auto">
                  <a:xfrm>
                    <a:off x="1899" y="3168"/>
                    <a:ext cx="35" cy="26"/>
                  </a:xfrm>
                  <a:prstGeom prst="rect">
                    <a:avLst/>
                  </a:prstGeom>
                  <a:solidFill>
                    <a:srgbClr val="5F5F5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63" name="Rectangle 183"/>
                  <p:cNvSpPr>
                    <a:spLocks noChangeArrowheads="1"/>
                  </p:cNvSpPr>
                  <p:nvPr/>
                </p:nvSpPr>
                <p:spPr bwMode="auto">
                  <a:xfrm>
                    <a:off x="1852" y="3168"/>
                    <a:ext cx="35" cy="26"/>
                  </a:xfrm>
                  <a:prstGeom prst="rect">
                    <a:avLst/>
                  </a:prstGeom>
                  <a:solidFill>
                    <a:srgbClr val="5F5F5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2450" name="Rectangle 184"/>
                <p:cNvSpPr>
                  <a:spLocks noChangeArrowheads="1"/>
                </p:cNvSpPr>
                <p:nvPr/>
              </p:nvSpPr>
              <p:spPr bwMode="auto">
                <a:xfrm>
                  <a:off x="2039" y="3206"/>
                  <a:ext cx="35" cy="64"/>
                </a:xfrm>
                <a:prstGeom prst="rect">
                  <a:avLst/>
                </a:prstGeom>
                <a:solidFill>
                  <a:srgbClr val="5F5F5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51" name="Rectangle 185"/>
                <p:cNvSpPr>
                  <a:spLocks noChangeArrowheads="1"/>
                </p:cNvSpPr>
                <p:nvPr/>
              </p:nvSpPr>
              <p:spPr bwMode="auto">
                <a:xfrm>
                  <a:off x="1992" y="3206"/>
                  <a:ext cx="35" cy="26"/>
                </a:xfrm>
                <a:prstGeom prst="rect">
                  <a:avLst/>
                </a:prstGeom>
                <a:solidFill>
                  <a:srgbClr val="5F5F5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52" name="Rectangle 186"/>
                <p:cNvSpPr>
                  <a:spLocks noChangeArrowheads="1"/>
                </p:cNvSpPr>
                <p:nvPr/>
              </p:nvSpPr>
              <p:spPr bwMode="auto">
                <a:xfrm>
                  <a:off x="1946" y="3206"/>
                  <a:ext cx="35" cy="26"/>
                </a:xfrm>
                <a:prstGeom prst="rect">
                  <a:avLst/>
                </a:prstGeom>
                <a:solidFill>
                  <a:srgbClr val="5F5F5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53" name="Rectangle 187"/>
                <p:cNvSpPr>
                  <a:spLocks noChangeArrowheads="1"/>
                </p:cNvSpPr>
                <p:nvPr/>
              </p:nvSpPr>
              <p:spPr bwMode="auto">
                <a:xfrm>
                  <a:off x="1899" y="3206"/>
                  <a:ext cx="35" cy="26"/>
                </a:xfrm>
                <a:prstGeom prst="rect">
                  <a:avLst/>
                </a:prstGeom>
                <a:solidFill>
                  <a:srgbClr val="5F5F5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54" name="Rectangle 188"/>
                <p:cNvSpPr>
                  <a:spLocks noChangeArrowheads="1"/>
                </p:cNvSpPr>
                <p:nvPr/>
              </p:nvSpPr>
              <p:spPr bwMode="auto">
                <a:xfrm>
                  <a:off x="1852" y="3206"/>
                  <a:ext cx="35" cy="26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55" name="Rectangle 189"/>
                <p:cNvSpPr>
                  <a:spLocks noChangeArrowheads="1"/>
                </p:cNvSpPr>
                <p:nvPr/>
              </p:nvSpPr>
              <p:spPr bwMode="auto">
                <a:xfrm>
                  <a:off x="1992" y="3245"/>
                  <a:ext cx="35" cy="25"/>
                </a:xfrm>
                <a:prstGeom prst="rect">
                  <a:avLst/>
                </a:prstGeom>
                <a:solidFill>
                  <a:srgbClr val="5F5F5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56" name="Rectangle 190"/>
                <p:cNvSpPr>
                  <a:spLocks noChangeArrowheads="1"/>
                </p:cNvSpPr>
                <p:nvPr/>
              </p:nvSpPr>
              <p:spPr bwMode="auto">
                <a:xfrm>
                  <a:off x="1946" y="3245"/>
                  <a:ext cx="35" cy="25"/>
                </a:xfrm>
                <a:prstGeom prst="rect">
                  <a:avLst/>
                </a:prstGeom>
                <a:solidFill>
                  <a:srgbClr val="5F5F5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57" name="Rectangle 191"/>
                <p:cNvSpPr>
                  <a:spLocks noChangeArrowheads="1"/>
                </p:cNvSpPr>
                <p:nvPr/>
              </p:nvSpPr>
              <p:spPr bwMode="auto">
                <a:xfrm>
                  <a:off x="1899" y="3245"/>
                  <a:ext cx="35" cy="25"/>
                </a:xfrm>
                <a:prstGeom prst="rect">
                  <a:avLst/>
                </a:prstGeom>
                <a:solidFill>
                  <a:srgbClr val="5F5F5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58" name="Rectangle 192"/>
                <p:cNvSpPr>
                  <a:spLocks noChangeArrowheads="1"/>
                </p:cNvSpPr>
                <p:nvPr/>
              </p:nvSpPr>
              <p:spPr bwMode="auto">
                <a:xfrm>
                  <a:off x="1852" y="3245"/>
                  <a:ext cx="35" cy="25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2332" name="Group 193"/>
            <p:cNvGrpSpPr>
              <a:grpSpLocks/>
            </p:cNvGrpSpPr>
            <p:nvPr/>
          </p:nvGrpSpPr>
          <p:grpSpPr bwMode="auto">
            <a:xfrm rot="2253675">
              <a:off x="3614" y="2022"/>
              <a:ext cx="54" cy="60"/>
              <a:chOff x="2034" y="2973"/>
              <a:chExt cx="18" cy="20"/>
            </a:xfrm>
          </p:grpSpPr>
          <p:sp>
            <p:nvSpPr>
              <p:cNvPr id="12431" name="Freeform 194"/>
              <p:cNvSpPr>
                <a:spLocks/>
              </p:cNvSpPr>
              <p:nvPr/>
            </p:nvSpPr>
            <p:spPr bwMode="auto">
              <a:xfrm>
                <a:off x="2039" y="2973"/>
                <a:ext cx="12" cy="2"/>
              </a:xfrm>
              <a:custGeom>
                <a:avLst/>
                <a:gdLst>
                  <a:gd name="T0" fmla="*/ 0 w 71"/>
                  <a:gd name="T1" fmla="*/ 0 h 13"/>
                  <a:gd name="T2" fmla="*/ 2 w 71"/>
                  <a:gd name="T3" fmla="*/ 2 h 13"/>
                  <a:gd name="T4" fmla="*/ 9 w 71"/>
                  <a:gd name="T5" fmla="*/ 2 h 13"/>
                  <a:gd name="T6" fmla="*/ 12 w 71"/>
                  <a:gd name="T7" fmla="*/ 0 h 13"/>
                  <a:gd name="T8" fmla="*/ 0 w 71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3"/>
                  <a:gd name="T17" fmla="*/ 71 w 71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3">
                    <a:moveTo>
                      <a:pt x="0" y="0"/>
                    </a:moveTo>
                    <a:lnTo>
                      <a:pt x="10" y="13"/>
                    </a:lnTo>
                    <a:lnTo>
                      <a:pt x="55" y="13"/>
                    </a:lnTo>
                    <a:lnTo>
                      <a:pt x="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2" name="Freeform 195"/>
              <p:cNvSpPr>
                <a:spLocks/>
              </p:cNvSpPr>
              <p:nvPr/>
            </p:nvSpPr>
            <p:spPr bwMode="auto">
              <a:xfrm>
                <a:off x="2034" y="2991"/>
                <a:ext cx="12" cy="2"/>
              </a:xfrm>
              <a:custGeom>
                <a:avLst/>
                <a:gdLst>
                  <a:gd name="T0" fmla="*/ 0 w 73"/>
                  <a:gd name="T1" fmla="*/ 2 h 14"/>
                  <a:gd name="T2" fmla="*/ 3 w 73"/>
                  <a:gd name="T3" fmla="*/ 0 h 14"/>
                  <a:gd name="T4" fmla="*/ 11 w 73"/>
                  <a:gd name="T5" fmla="*/ 0 h 14"/>
                  <a:gd name="T6" fmla="*/ 12 w 73"/>
                  <a:gd name="T7" fmla="*/ 2 h 14"/>
                  <a:gd name="T8" fmla="*/ 0 w 73"/>
                  <a:gd name="T9" fmla="*/ 2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14"/>
                  <a:gd name="T17" fmla="*/ 73 w 73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14">
                    <a:moveTo>
                      <a:pt x="0" y="14"/>
                    </a:moveTo>
                    <a:lnTo>
                      <a:pt x="19" y="0"/>
                    </a:lnTo>
                    <a:lnTo>
                      <a:pt x="64" y="0"/>
                    </a:lnTo>
                    <a:lnTo>
                      <a:pt x="73" y="1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3" name="Freeform 196"/>
              <p:cNvSpPr>
                <a:spLocks/>
              </p:cNvSpPr>
              <p:nvPr/>
            </p:nvSpPr>
            <p:spPr bwMode="auto">
              <a:xfrm>
                <a:off x="2036" y="2973"/>
                <a:ext cx="4" cy="10"/>
              </a:xfrm>
              <a:custGeom>
                <a:avLst/>
                <a:gdLst>
                  <a:gd name="T0" fmla="*/ 3 w 23"/>
                  <a:gd name="T1" fmla="*/ 0 h 57"/>
                  <a:gd name="T2" fmla="*/ 4 w 23"/>
                  <a:gd name="T3" fmla="*/ 2 h 57"/>
                  <a:gd name="T4" fmla="*/ 3 w 23"/>
                  <a:gd name="T5" fmla="*/ 9 h 57"/>
                  <a:gd name="T6" fmla="*/ 0 w 23"/>
                  <a:gd name="T7" fmla="*/ 10 h 57"/>
                  <a:gd name="T8" fmla="*/ 3 w 23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57"/>
                  <a:gd name="T17" fmla="*/ 23 w 23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57">
                    <a:moveTo>
                      <a:pt x="15" y="0"/>
                    </a:moveTo>
                    <a:lnTo>
                      <a:pt x="23" y="14"/>
                    </a:lnTo>
                    <a:lnTo>
                      <a:pt x="15" y="49"/>
                    </a:lnTo>
                    <a:lnTo>
                      <a:pt x="0" y="5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4" name="Freeform 197"/>
              <p:cNvSpPr>
                <a:spLocks/>
              </p:cNvSpPr>
              <p:nvPr/>
            </p:nvSpPr>
            <p:spPr bwMode="auto">
              <a:xfrm>
                <a:off x="2034" y="2984"/>
                <a:ext cx="4" cy="9"/>
              </a:xfrm>
              <a:custGeom>
                <a:avLst/>
                <a:gdLst>
                  <a:gd name="T0" fmla="*/ 0 w 27"/>
                  <a:gd name="T1" fmla="*/ 9 h 57"/>
                  <a:gd name="T2" fmla="*/ 3 w 27"/>
                  <a:gd name="T3" fmla="*/ 7 h 57"/>
                  <a:gd name="T4" fmla="*/ 4 w 27"/>
                  <a:gd name="T5" fmla="*/ 1 h 57"/>
                  <a:gd name="T6" fmla="*/ 2 w 27"/>
                  <a:gd name="T7" fmla="*/ 0 h 57"/>
                  <a:gd name="T8" fmla="*/ 0 w 27"/>
                  <a:gd name="T9" fmla="*/ 9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57"/>
                  <a:gd name="T17" fmla="*/ 27 w 27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57">
                    <a:moveTo>
                      <a:pt x="0" y="57"/>
                    </a:moveTo>
                    <a:lnTo>
                      <a:pt x="17" y="43"/>
                    </a:lnTo>
                    <a:lnTo>
                      <a:pt x="27" y="7"/>
                    </a:lnTo>
                    <a:lnTo>
                      <a:pt x="15" y="0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5" name="Freeform 198"/>
              <p:cNvSpPr>
                <a:spLocks/>
              </p:cNvSpPr>
              <p:nvPr/>
            </p:nvSpPr>
            <p:spPr bwMode="auto">
              <a:xfrm>
                <a:off x="2045" y="2984"/>
                <a:ext cx="4" cy="9"/>
              </a:xfrm>
              <a:custGeom>
                <a:avLst/>
                <a:gdLst>
                  <a:gd name="T0" fmla="*/ 0 w 24"/>
                  <a:gd name="T1" fmla="*/ 7 h 56"/>
                  <a:gd name="T2" fmla="*/ 2 w 24"/>
                  <a:gd name="T3" fmla="*/ 9 h 56"/>
                  <a:gd name="T4" fmla="*/ 4 w 24"/>
                  <a:gd name="T5" fmla="*/ 0 h 56"/>
                  <a:gd name="T6" fmla="*/ 2 w 24"/>
                  <a:gd name="T7" fmla="*/ 2 h 56"/>
                  <a:gd name="T8" fmla="*/ 0 w 24"/>
                  <a:gd name="T9" fmla="*/ 7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56"/>
                  <a:gd name="T17" fmla="*/ 24 w 24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56">
                    <a:moveTo>
                      <a:pt x="0" y="43"/>
                    </a:moveTo>
                    <a:lnTo>
                      <a:pt x="9" y="56"/>
                    </a:lnTo>
                    <a:lnTo>
                      <a:pt x="24" y="0"/>
                    </a:lnTo>
                    <a:lnTo>
                      <a:pt x="9" y="10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6" name="Freeform 199"/>
              <p:cNvSpPr>
                <a:spLocks/>
              </p:cNvSpPr>
              <p:nvPr/>
            </p:nvSpPr>
            <p:spPr bwMode="auto">
              <a:xfrm>
                <a:off x="2047" y="2973"/>
                <a:ext cx="5" cy="10"/>
              </a:xfrm>
              <a:custGeom>
                <a:avLst/>
                <a:gdLst>
                  <a:gd name="T0" fmla="*/ 2 w 25"/>
                  <a:gd name="T1" fmla="*/ 2 h 59"/>
                  <a:gd name="T2" fmla="*/ 5 w 25"/>
                  <a:gd name="T3" fmla="*/ 0 h 59"/>
                  <a:gd name="T4" fmla="*/ 2 w 25"/>
                  <a:gd name="T5" fmla="*/ 10 h 59"/>
                  <a:gd name="T6" fmla="*/ 0 w 25"/>
                  <a:gd name="T7" fmla="*/ 9 h 59"/>
                  <a:gd name="T8" fmla="*/ 2 w 25"/>
                  <a:gd name="T9" fmla="*/ 2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59"/>
                  <a:gd name="T17" fmla="*/ 25 w 25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59">
                    <a:moveTo>
                      <a:pt x="9" y="14"/>
                    </a:moveTo>
                    <a:lnTo>
                      <a:pt x="25" y="0"/>
                    </a:lnTo>
                    <a:lnTo>
                      <a:pt x="10" y="59"/>
                    </a:lnTo>
                    <a:lnTo>
                      <a:pt x="0" y="51"/>
                    </a:lnTo>
                    <a:lnTo>
                      <a:pt x="9" y="14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7" name="Freeform 200"/>
              <p:cNvSpPr>
                <a:spLocks/>
              </p:cNvSpPr>
              <p:nvPr/>
            </p:nvSpPr>
            <p:spPr bwMode="auto">
              <a:xfrm>
                <a:off x="2037" y="2982"/>
                <a:ext cx="11" cy="2"/>
              </a:xfrm>
              <a:custGeom>
                <a:avLst/>
                <a:gdLst>
                  <a:gd name="T0" fmla="*/ 0 w 72"/>
                  <a:gd name="T1" fmla="*/ 1 h 14"/>
                  <a:gd name="T2" fmla="*/ 2 w 72"/>
                  <a:gd name="T3" fmla="*/ 0 h 14"/>
                  <a:gd name="T4" fmla="*/ 9 w 72"/>
                  <a:gd name="T5" fmla="*/ 0 h 14"/>
                  <a:gd name="T6" fmla="*/ 11 w 72"/>
                  <a:gd name="T7" fmla="*/ 1 h 14"/>
                  <a:gd name="T8" fmla="*/ 9 w 72"/>
                  <a:gd name="T9" fmla="*/ 2 h 14"/>
                  <a:gd name="T10" fmla="*/ 2 w 72"/>
                  <a:gd name="T11" fmla="*/ 2 h 14"/>
                  <a:gd name="T12" fmla="*/ 0 w 72"/>
                  <a:gd name="T13" fmla="*/ 1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2"/>
                  <a:gd name="T22" fmla="*/ 0 h 14"/>
                  <a:gd name="T23" fmla="*/ 72 w 72"/>
                  <a:gd name="T24" fmla="*/ 14 h 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2" h="14">
                    <a:moveTo>
                      <a:pt x="0" y="8"/>
                    </a:moveTo>
                    <a:lnTo>
                      <a:pt x="14" y="0"/>
                    </a:lnTo>
                    <a:lnTo>
                      <a:pt x="62" y="0"/>
                    </a:lnTo>
                    <a:lnTo>
                      <a:pt x="72" y="7"/>
                    </a:lnTo>
                    <a:lnTo>
                      <a:pt x="61" y="14"/>
                    </a:lnTo>
                    <a:lnTo>
                      <a:pt x="11" y="1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2333" name="Freeform 201"/>
            <p:cNvSpPr>
              <a:spLocks/>
            </p:cNvSpPr>
            <p:nvPr/>
          </p:nvSpPr>
          <p:spPr bwMode="auto">
            <a:xfrm rot="2253675">
              <a:off x="3554" y="2019"/>
              <a:ext cx="6" cy="9"/>
            </a:xfrm>
            <a:custGeom>
              <a:avLst/>
              <a:gdLst>
                <a:gd name="T0" fmla="*/ 1 w 14"/>
                <a:gd name="T1" fmla="*/ 0 h 12"/>
                <a:gd name="T2" fmla="*/ 0 w 14"/>
                <a:gd name="T3" fmla="*/ 9 h 12"/>
                <a:gd name="T4" fmla="*/ 5 w 14"/>
                <a:gd name="T5" fmla="*/ 9 h 12"/>
                <a:gd name="T6" fmla="*/ 6 w 14"/>
                <a:gd name="T7" fmla="*/ 0 h 12"/>
                <a:gd name="T8" fmla="*/ 1 w 14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2"/>
                <a:gd name="T17" fmla="*/ 14 w 14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2">
                  <a:moveTo>
                    <a:pt x="3" y="0"/>
                  </a:moveTo>
                  <a:lnTo>
                    <a:pt x="0" y="12"/>
                  </a:lnTo>
                  <a:lnTo>
                    <a:pt x="11" y="12"/>
                  </a:lnTo>
                  <a:lnTo>
                    <a:pt x="14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2334" name="Group 202"/>
            <p:cNvGrpSpPr>
              <a:grpSpLocks/>
            </p:cNvGrpSpPr>
            <p:nvPr/>
          </p:nvGrpSpPr>
          <p:grpSpPr bwMode="auto">
            <a:xfrm rot="2253675">
              <a:off x="3575" y="1992"/>
              <a:ext cx="54" cy="60"/>
              <a:chOff x="2017" y="2973"/>
              <a:chExt cx="18" cy="20"/>
            </a:xfrm>
          </p:grpSpPr>
          <p:sp>
            <p:nvSpPr>
              <p:cNvPr id="12424" name="Freeform 203"/>
              <p:cNvSpPr>
                <a:spLocks/>
              </p:cNvSpPr>
              <p:nvPr/>
            </p:nvSpPr>
            <p:spPr bwMode="auto">
              <a:xfrm>
                <a:off x="2023" y="2973"/>
                <a:ext cx="12" cy="2"/>
              </a:xfrm>
              <a:custGeom>
                <a:avLst/>
                <a:gdLst>
                  <a:gd name="T0" fmla="*/ 0 w 72"/>
                  <a:gd name="T1" fmla="*/ 0 h 13"/>
                  <a:gd name="T2" fmla="*/ 2 w 72"/>
                  <a:gd name="T3" fmla="*/ 2 h 13"/>
                  <a:gd name="T4" fmla="*/ 9 w 72"/>
                  <a:gd name="T5" fmla="*/ 2 h 13"/>
                  <a:gd name="T6" fmla="*/ 12 w 72"/>
                  <a:gd name="T7" fmla="*/ 0 h 13"/>
                  <a:gd name="T8" fmla="*/ 0 w 72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3"/>
                  <a:gd name="T17" fmla="*/ 72 w 72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3">
                    <a:moveTo>
                      <a:pt x="0" y="0"/>
                    </a:moveTo>
                    <a:lnTo>
                      <a:pt x="10" y="13"/>
                    </a:lnTo>
                    <a:lnTo>
                      <a:pt x="55" y="13"/>
                    </a:lnTo>
                    <a:lnTo>
                      <a:pt x="7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5" name="Freeform 204"/>
              <p:cNvSpPr>
                <a:spLocks/>
              </p:cNvSpPr>
              <p:nvPr/>
            </p:nvSpPr>
            <p:spPr bwMode="auto">
              <a:xfrm>
                <a:off x="2018" y="2991"/>
                <a:ext cx="12" cy="2"/>
              </a:xfrm>
              <a:custGeom>
                <a:avLst/>
                <a:gdLst>
                  <a:gd name="T0" fmla="*/ 0 w 71"/>
                  <a:gd name="T1" fmla="*/ 2 h 14"/>
                  <a:gd name="T2" fmla="*/ 3 w 71"/>
                  <a:gd name="T3" fmla="*/ 0 h 14"/>
                  <a:gd name="T4" fmla="*/ 10 w 71"/>
                  <a:gd name="T5" fmla="*/ 0 h 14"/>
                  <a:gd name="T6" fmla="*/ 12 w 71"/>
                  <a:gd name="T7" fmla="*/ 2 h 14"/>
                  <a:gd name="T8" fmla="*/ 0 w 71"/>
                  <a:gd name="T9" fmla="*/ 2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4"/>
                  <a:gd name="T17" fmla="*/ 71 w 71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4">
                    <a:moveTo>
                      <a:pt x="0" y="14"/>
                    </a:moveTo>
                    <a:lnTo>
                      <a:pt x="17" y="0"/>
                    </a:lnTo>
                    <a:lnTo>
                      <a:pt x="62" y="0"/>
                    </a:lnTo>
                    <a:lnTo>
                      <a:pt x="71" y="1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6" name="Freeform 205"/>
              <p:cNvSpPr>
                <a:spLocks/>
              </p:cNvSpPr>
              <p:nvPr/>
            </p:nvSpPr>
            <p:spPr bwMode="auto">
              <a:xfrm>
                <a:off x="2020" y="2973"/>
                <a:ext cx="4" cy="10"/>
              </a:xfrm>
              <a:custGeom>
                <a:avLst/>
                <a:gdLst>
                  <a:gd name="T0" fmla="*/ 3 w 23"/>
                  <a:gd name="T1" fmla="*/ 0 h 57"/>
                  <a:gd name="T2" fmla="*/ 4 w 23"/>
                  <a:gd name="T3" fmla="*/ 2 h 57"/>
                  <a:gd name="T4" fmla="*/ 3 w 23"/>
                  <a:gd name="T5" fmla="*/ 9 h 57"/>
                  <a:gd name="T6" fmla="*/ 0 w 23"/>
                  <a:gd name="T7" fmla="*/ 10 h 57"/>
                  <a:gd name="T8" fmla="*/ 3 w 23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57"/>
                  <a:gd name="T17" fmla="*/ 23 w 23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57">
                    <a:moveTo>
                      <a:pt x="15" y="0"/>
                    </a:moveTo>
                    <a:lnTo>
                      <a:pt x="23" y="14"/>
                    </a:lnTo>
                    <a:lnTo>
                      <a:pt x="15" y="49"/>
                    </a:lnTo>
                    <a:lnTo>
                      <a:pt x="0" y="5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7" name="Freeform 206"/>
              <p:cNvSpPr>
                <a:spLocks/>
              </p:cNvSpPr>
              <p:nvPr/>
            </p:nvSpPr>
            <p:spPr bwMode="auto">
              <a:xfrm>
                <a:off x="2017" y="2984"/>
                <a:ext cx="5" cy="9"/>
              </a:xfrm>
              <a:custGeom>
                <a:avLst/>
                <a:gdLst>
                  <a:gd name="T0" fmla="*/ 0 w 26"/>
                  <a:gd name="T1" fmla="*/ 9 h 57"/>
                  <a:gd name="T2" fmla="*/ 3 w 26"/>
                  <a:gd name="T3" fmla="*/ 7 h 57"/>
                  <a:gd name="T4" fmla="*/ 5 w 26"/>
                  <a:gd name="T5" fmla="*/ 1 h 57"/>
                  <a:gd name="T6" fmla="*/ 3 w 26"/>
                  <a:gd name="T7" fmla="*/ 0 h 57"/>
                  <a:gd name="T8" fmla="*/ 0 w 26"/>
                  <a:gd name="T9" fmla="*/ 9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57"/>
                  <a:gd name="T17" fmla="*/ 26 w 26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57">
                    <a:moveTo>
                      <a:pt x="0" y="57"/>
                    </a:moveTo>
                    <a:lnTo>
                      <a:pt x="16" y="43"/>
                    </a:lnTo>
                    <a:lnTo>
                      <a:pt x="26" y="7"/>
                    </a:lnTo>
                    <a:lnTo>
                      <a:pt x="14" y="0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8" name="Freeform 207"/>
              <p:cNvSpPr>
                <a:spLocks/>
              </p:cNvSpPr>
              <p:nvPr/>
            </p:nvSpPr>
            <p:spPr bwMode="auto">
              <a:xfrm>
                <a:off x="2029" y="2984"/>
                <a:ext cx="4" cy="9"/>
              </a:xfrm>
              <a:custGeom>
                <a:avLst/>
                <a:gdLst>
                  <a:gd name="T0" fmla="*/ 0 w 24"/>
                  <a:gd name="T1" fmla="*/ 7 h 56"/>
                  <a:gd name="T2" fmla="*/ 2 w 24"/>
                  <a:gd name="T3" fmla="*/ 9 h 56"/>
                  <a:gd name="T4" fmla="*/ 4 w 24"/>
                  <a:gd name="T5" fmla="*/ 0 h 56"/>
                  <a:gd name="T6" fmla="*/ 2 w 24"/>
                  <a:gd name="T7" fmla="*/ 2 h 56"/>
                  <a:gd name="T8" fmla="*/ 0 w 24"/>
                  <a:gd name="T9" fmla="*/ 7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56"/>
                  <a:gd name="T17" fmla="*/ 24 w 24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56">
                    <a:moveTo>
                      <a:pt x="0" y="43"/>
                    </a:moveTo>
                    <a:lnTo>
                      <a:pt x="9" y="56"/>
                    </a:lnTo>
                    <a:lnTo>
                      <a:pt x="24" y="0"/>
                    </a:lnTo>
                    <a:lnTo>
                      <a:pt x="9" y="10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9" name="Freeform 208"/>
              <p:cNvSpPr>
                <a:spLocks/>
              </p:cNvSpPr>
              <p:nvPr/>
            </p:nvSpPr>
            <p:spPr bwMode="auto">
              <a:xfrm>
                <a:off x="2031" y="2973"/>
                <a:ext cx="4" cy="10"/>
              </a:xfrm>
              <a:custGeom>
                <a:avLst/>
                <a:gdLst>
                  <a:gd name="T0" fmla="*/ 1 w 26"/>
                  <a:gd name="T1" fmla="*/ 2 h 59"/>
                  <a:gd name="T2" fmla="*/ 4 w 26"/>
                  <a:gd name="T3" fmla="*/ 0 h 59"/>
                  <a:gd name="T4" fmla="*/ 2 w 26"/>
                  <a:gd name="T5" fmla="*/ 10 h 59"/>
                  <a:gd name="T6" fmla="*/ 0 w 26"/>
                  <a:gd name="T7" fmla="*/ 9 h 59"/>
                  <a:gd name="T8" fmla="*/ 1 w 26"/>
                  <a:gd name="T9" fmla="*/ 2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59"/>
                  <a:gd name="T17" fmla="*/ 26 w 26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59">
                    <a:moveTo>
                      <a:pt x="9" y="14"/>
                    </a:moveTo>
                    <a:lnTo>
                      <a:pt x="26" y="0"/>
                    </a:lnTo>
                    <a:lnTo>
                      <a:pt x="10" y="59"/>
                    </a:lnTo>
                    <a:lnTo>
                      <a:pt x="0" y="51"/>
                    </a:lnTo>
                    <a:lnTo>
                      <a:pt x="9" y="14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0" name="Freeform 209"/>
              <p:cNvSpPr>
                <a:spLocks/>
              </p:cNvSpPr>
              <p:nvPr/>
            </p:nvSpPr>
            <p:spPr bwMode="auto">
              <a:xfrm>
                <a:off x="2020" y="2982"/>
                <a:ext cx="12" cy="2"/>
              </a:xfrm>
              <a:custGeom>
                <a:avLst/>
                <a:gdLst>
                  <a:gd name="T0" fmla="*/ 0 w 72"/>
                  <a:gd name="T1" fmla="*/ 1 h 14"/>
                  <a:gd name="T2" fmla="*/ 2 w 72"/>
                  <a:gd name="T3" fmla="*/ 0 h 14"/>
                  <a:gd name="T4" fmla="*/ 10 w 72"/>
                  <a:gd name="T5" fmla="*/ 0 h 14"/>
                  <a:gd name="T6" fmla="*/ 12 w 72"/>
                  <a:gd name="T7" fmla="*/ 1 h 14"/>
                  <a:gd name="T8" fmla="*/ 10 w 72"/>
                  <a:gd name="T9" fmla="*/ 2 h 14"/>
                  <a:gd name="T10" fmla="*/ 2 w 72"/>
                  <a:gd name="T11" fmla="*/ 2 h 14"/>
                  <a:gd name="T12" fmla="*/ 0 w 72"/>
                  <a:gd name="T13" fmla="*/ 1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2"/>
                  <a:gd name="T22" fmla="*/ 0 h 14"/>
                  <a:gd name="T23" fmla="*/ 72 w 72"/>
                  <a:gd name="T24" fmla="*/ 14 h 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2" h="14">
                    <a:moveTo>
                      <a:pt x="0" y="8"/>
                    </a:moveTo>
                    <a:lnTo>
                      <a:pt x="14" y="0"/>
                    </a:lnTo>
                    <a:lnTo>
                      <a:pt x="62" y="0"/>
                    </a:lnTo>
                    <a:lnTo>
                      <a:pt x="72" y="7"/>
                    </a:lnTo>
                    <a:lnTo>
                      <a:pt x="61" y="14"/>
                    </a:lnTo>
                    <a:lnTo>
                      <a:pt x="11" y="1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335" name="Group 210"/>
            <p:cNvGrpSpPr>
              <a:grpSpLocks/>
            </p:cNvGrpSpPr>
            <p:nvPr/>
          </p:nvGrpSpPr>
          <p:grpSpPr bwMode="auto">
            <a:xfrm rot="2253675">
              <a:off x="3452" y="1899"/>
              <a:ext cx="54" cy="60"/>
              <a:chOff x="1966" y="2973"/>
              <a:chExt cx="18" cy="20"/>
            </a:xfrm>
          </p:grpSpPr>
          <p:sp>
            <p:nvSpPr>
              <p:cNvPr id="12417" name="Freeform 211"/>
              <p:cNvSpPr>
                <a:spLocks/>
              </p:cNvSpPr>
              <p:nvPr/>
            </p:nvSpPr>
            <p:spPr bwMode="auto">
              <a:xfrm>
                <a:off x="1972" y="2973"/>
                <a:ext cx="12" cy="2"/>
              </a:xfrm>
              <a:custGeom>
                <a:avLst/>
                <a:gdLst>
                  <a:gd name="T0" fmla="*/ 0 w 71"/>
                  <a:gd name="T1" fmla="*/ 0 h 13"/>
                  <a:gd name="T2" fmla="*/ 2 w 71"/>
                  <a:gd name="T3" fmla="*/ 2 h 13"/>
                  <a:gd name="T4" fmla="*/ 9 w 71"/>
                  <a:gd name="T5" fmla="*/ 2 h 13"/>
                  <a:gd name="T6" fmla="*/ 12 w 71"/>
                  <a:gd name="T7" fmla="*/ 0 h 13"/>
                  <a:gd name="T8" fmla="*/ 0 w 71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3"/>
                  <a:gd name="T17" fmla="*/ 71 w 71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3">
                    <a:moveTo>
                      <a:pt x="0" y="0"/>
                    </a:moveTo>
                    <a:lnTo>
                      <a:pt x="10" y="13"/>
                    </a:lnTo>
                    <a:lnTo>
                      <a:pt x="55" y="13"/>
                    </a:lnTo>
                    <a:lnTo>
                      <a:pt x="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8" name="Freeform 212"/>
              <p:cNvSpPr>
                <a:spLocks/>
              </p:cNvSpPr>
              <p:nvPr/>
            </p:nvSpPr>
            <p:spPr bwMode="auto">
              <a:xfrm>
                <a:off x="1967" y="2991"/>
                <a:ext cx="12" cy="2"/>
              </a:xfrm>
              <a:custGeom>
                <a:avLst/>
                <a:gdLst>
                  <a:gd name="T0" fmla="*/ 0 w 72"/>
                  <a:gd name="T1" fmla="*/ 2 h 14"/>
                  <a:gd name="T2" fmla="*/ 3 w 72"/>
                  <a:gd name="T3" fmla="*/ 0 h 14"/>
                  <a:gd name="T4" fmla="*/ 10 w 72"/>
                  <a:gd name="T5" fmla="*/ 0 h 14"/>
                  <a:gd name="T6" fmla="*/ 12 w 72"/>
                  <a:gd name="T7" fmla="*/ 2 h 14"/>
                  <a:gd name="T8" fmla="*/ 0 w 72"/>
                  <a:gd name="T9" fmla="*/ 2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4"/>
                  <a:gd name="T17" fmla="*/ 72 w 72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4">
                    <a:moveTo>
                      <a:pt x="0" y="14"/>
                    </a:moveTo>
                    <a:lnTo>
                      <a:pt x="18" y="0"/>
                    </a:lnTo>
                    <a:lnTo>
                      <a:pt x="62" y="0"/>
                    </a:lnTo>
                    <a:lnTo>
                      <a:pt x="72" y="1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9" name="Freeform 213"/>
              <p:cNvSpPr>
                <a:spLocks/>
              </p:cNvSpPr>
              <p:nvPr/>
            </p:nvSpPr>
            <p:spPr bwMode="auto">
              <a:xfrm>
                <a:off x="1969" y="2973"/>
                <a:ext cx="4" cy="10"/>
              </a:xfrm>
              <a:custGeom>
                <a:avLst/>
                <a:gdLst>
                  <a:gd name="T0" fmla="*/ 2 w 23"/>
                  <a:gd name="T1" fmla="*/ 0 h 57"/>
                  <a:gd name="T2" fmla="*/ 4 w 23"/>
                  <a:gd name="T3" fmla="*/ 2 h 57"/>
                  <a:gd name="T4" fmla="*/ 2 w 23"/>
                  <a:gd name="T5" fmla="*/ 9 h 57"/>
                  <a:gd name="T6" fmla="*/ 0 w 23"/>
                  <a:gd name="T7" fmla="*/ 10 h 57"/>
                  <a:gd name="T8" fmla="*/ 2 w 23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57"/>
                  <a:gd name="T17" fmla="*/ 23 w 23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57">
                    <a:moveTo>
                      <a:pt x="14" y="0"/>
                    </a:moveTo>
                    <a:lnTo>
                      <a:pt x="23" y="14"/>
                    </a:lnTo>
                    <a:lnTo>
                      <a:pt x="14" y="49"/>
                    </a:lnTo>
                    <a:lnTo>
                      <a:pt x="0" y="5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0" name="Freeform 214"/>
              <p:cNvSpPr>
                <a:spLocks/>
              </p:cNvSpPr>
              <p:nvPr/>
            </p:nvSpPr>
            <p:spPr bwMode="auto">
              <a:xfrm>
                <a:off x="1966" y="2984"/>
                <a:ext cx="5" cy="9"/>
              </a:xfrm>
              <a:custGeom>
                <a:avLst/>
                <a:gdLst>
                  <a:gd name="T0" fmla="*/ 0 w 25"/>
                  <a:gd name="T1" fmla="*/ 9 h 57"/>
                  <a:gd name="T2" fmla="*/ 3 w 25"/>
                  <a:gd name="T3" fmla="*/ 7 h 57"/>
                  <a:gd name="T4" fmla="*/ 5 w 25"/>
                  <a:gd name="T5" fmla="*/ 1 h 57"/>
                  <a:gd name="T6" fmla="*/ 3 w 25"/>
                  <a:gd name="T7" fmla="*/ 0 h 57"/>
                  <a:gd name="T8" fmla="*/ 0 w 25"/>
                  <a:gd name="T9" fmla="*/ 9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57"/>
                  <a:gd name="T17" fmla="*/ 25 w 25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57">
                    <a:moveTo>
                      <a:pt x="0" y="57"/>
                    </a:moveTo>
                    <a:lnTo>
                      <a:pt x="16" y="43"/>
                    </a:lnTo>
                    <a:lnTo>
                      <a:pt x="25" y="7"/>
                    </a:lnTo>
                    <a:lnTo>
                      <a:pt x="13" y="0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1" name="Freeform 215"/>
              <p:cNvSpPr>
                <a:spLocks/>
              </p:cNvSpPr>
              <p:nvPr/>
            </p:nvSpPr>
            <p:spPr bwMode="auto">
              <a:xfrm>
                <a:off x="1978" y="2984"/>
                <a:ext cx="4" cy="9"/>
              </a:xfrm>
              <a:custGeom>
                <a:avLst/>
                <a:gdLst>
                  <a:gd name="T0" fmla="*/ 0 w 24"/>
                  <a:gd name="T1" fmla="*/ 7 h 56"/>
                  <a:gd name="T2" fmla="*/ 2 w 24"/>
                  <a:gd name="T3" fmla="*/ 9 h 56"/>
                  <a:gd name="T4" fmla="*/ 4 w 24"/>
                  <a:gd name="T5" fmla="*/ 0 h 56"/>
                  <a:gd name="T6" fmla="*/ 2 w 24"/>
                  <a:gd name="T7" fmla="*/ 2 h 56"/>
                  <a:gd name="T8" fmla="*/ 0 w 24"/>
                  <a:gd name="T9" fmla="*/ 7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56"/>
                  <a:gd name="T17" fmla="*/ 24 w 24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56">
                    <a:moveTo>
                      <a:pt x="0" y="43"/>
                    </a:moveTo>
                    <a:lnTo>
                      <a:pt x="10" y="56"/>
                    </a:lnTo>
                    <a:lnTo>
                      <a:pt x="24" y="0"/>
                    </a:lnTo>
                    <a:lnTo>
                      <a:pt x="10" y="10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2" name="Freeform 216"/>
              <p:cNvSpPr>
                <a:spLocks/>
              </p:cNvSpPr>
              <p:nvPr/>
            </p:nvSpPr>
            <p:spPr bwMode="auto">
              <a:xfrm>
                <a:off x="1980" y="2973"/>
                <a:ext cx="4" cy="10"/>
              </a:xfrm>
              <a:custGeom>
                <a:avLst/>
                <a:gdLst>
                  <a:gd name="T0" fmla="*/ 1 w 25"/>
                  <a:gd name="T1" fmla="*/ 2 h 59"/>
                  <a:gd name="T2" fmla="*/ 4 w 25"/>
                  <a:gd name="T3" fmla="*/ 0 h 59"/>
                  <a:gd name="T4" fmla="*/ 2 w 25"/>
                  <a:gd name="T5" fmla="*/ 10 h 59"/>
                  <a:gd name="T6" fmla="*/ 0 w 25"/>
                  <a:gd name="T7" fmla="*/ 9 h 59"/>
                  <a:gd name="T8" fmla="*/ 1 w 25"/>
                  <a:gd name="T9" fmla="*/ 2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59"/>
                  <a:gd name="T17" fmla="*/ 25 w 25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59">
                    <a:moveTo>
                      <a:pt x="9" y="14"/>
                    </a:moveTo>
                    <a:lnTo>
                      <a:pt x="25" y="0"/>
                    </a:lnTo>
                    <a:lnTo>
                      <a:pt x="11" y="59"/>
                    </a:lnTo>
                    <a:lnTo>
                      <a:pt x="0" y="51"/>
                    </a:lnTo>
                    <a:lnTo>
                      <a:pt x="9" y="14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3" name="Freeform 217"/>
              <p:cNvSpPr>
                <a:spLocks/>
              </p:cNvSpPr>
              <p:nvPr/>
            </p:nvSpPr>
            <p:spPr bwMode="auto">
              <a:xfrm>
                <a:off x="1969" y="2982"/>
                <a:ext cx="12" cy="2"/>
              </a:xfrm>
              <a:custGeom>
                <a:avLst/>
                <a:gdLst>
                  <a:gd name="T0" fmla="*/ 0 w 71"/>
                  <a:gd name="T1" fmla="*/ 1 h 14"/>
                  <a:gd name="T2" fmla="*/ 2 w 71"/>
                  <a:gd name="T3" fmla="*/ 0 h 14"/>
                  <a:gd name="T4" fmla="*/ 10 w 71"/>
                  <a:gd name="T5" fmla="*/ 0 h 14"/>
                  <a:gd name="T6" fmla="*/ 12 w 71"/>
                  <a:gd name="T7" fmla="*/ 1 h 14"/>
                  <a:gd name="T8" fmla="*/ 10 w 71"/>
                  <a:gd name="T9" fmla="*/ 2 h 14"/>
                  <a:gd name="T10" fmla="*/ 2 w 71"/>
                  <a:gd name="T11" fmla="*/ 2 h 14"/>
                  <a:gd name="T12" fmla="*/ 0 w 71"/>
                  <a:gd name="T13" fmla="*/ 1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1"/>
                  <a:gd name="T22" fmla="*/ 0 h 14"/>
                  <a:gd name="T23" fmla="*/ 71 w 71"/>
                  <a:gd name="T24" fmla="*/ 14 h 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1" h="14">
                    <a:moveTo>
                      <a:pt x="0" y="8"/>
                    </a:moveTo>
                    <a:lnTo>
                      <a:pt x="13" y="0"/>
                    </a:lnTo>
                    <a:lnTo>
                      <a:pt x="62" y="0"/>
                    </a:lnTo>
                    <a:lnTo>
                      <a:pt x="71" y="7"/>
                    </a:lnTo>
                    <a:lnTo>
                      <a:pt x="61" y="14"/>
                    </a:lnTo>
                    <a:lnTo>
                      <a:pt x="10" y="1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336" name="Group 218"/>
            <p:cNvGrpSpPr>
              <a:grpSpLocks/>
            </p:cNvGrpSpPr>
            <p:nvPr/>
          </p:nvGrpSpPr>
          <p:grpSpPr bwMode="auto">
            <a:xfrm rot="2253675">
              <a:off x="3494" y="1929"/>
              <a:ext cx="54" cy="60"/>
              <a:chOff x="1983" y="2973"/>
              <a:chExt cx="18" cy="20"/>
            </a:xfrm>
          </p:grpSpPr>
          <p:sp>
            <p:nvSpPr>
              <p:cNvPr id="12410" name="Freeform 219"/>
              <p:cNvSpPr>
                <a:spLocks/>
              </p:cNvSpPr>
              <p:nvPr/>
            </p:nvSpPr>
            <p:spPr bwMode="auto">
              <a:xfrm>
                <a:off x="1988" y="2973"/>
                <a:ext cx="12" cy="2"/>
              </a:xfrm>
              <a:custGeom>
                <a:avLst/>
                <a:gdLst>
                  <a:gd name="T0" fmla="*/ 0 w 71"/>
                  <a:gd name="T1" fmla="*/ 0 h 13"/>
                  <a:gd name="T2" fmla="*/ 2 w 71"/>
                  <a:gd name="T3" fmla="*/ 2 h 13"/>
                  <a:gd name="T4" fmla="*/ 9 w 71"/>
                  <a:gd name="T5" fmla="*/ 2 h 13"/>
                  <a:gd name="T6" fmla="*/ 12 w 71"/>
                  <a:gd name="T7" fmla="*/ 0 h 13"/>
                  <a:gd name="T8" fmla="*/ 0 w 71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3"/>
                  <a:gd name="T17" fmla="*/ 71 w 71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3">
                    <a:moveTo>
                      <a:pt x="0" y="0"/>
                    </a:moveTo>
                    <a:lnTo>
                      <a:pt x="10" y="13"/>
                    </a:lnTo>
                    <a:lnTo>
                      <a:pt x="55" y="13"/>
                    </a:lnTo>
                    <a:lnTo>
                      <a:pt x="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1" name="Freeform 220"/>
              <p:cNvSpPr>
                <a:spLocks/>
              </p:cNvSpPr>
              <p:nvPr/>
            </p:nvSpPr>
            <p:spPr bwMode="auto">
              <a:xfrm>
                <a:off x="1983" y="2991"/>
                <a:ext cx="12" cy="2"/>
              </a:xfrm>
              <a:custGeom>
                <a:avLst/>
                <a:gdLst>
                  <a:gd name="T0" fmla="*/ 0 w 71"/>
                  <a:gd name="T1" fmla="*/ 2 h 14"/>
                  <a:gd name="T2" fmla="*/ 3 w 71"/>
                  <a:gd name="T3" fmla="*/ 0 h 14"/>
                  <a:gd name="T4" fmla="*/ 10 w 71"/>
                  <a:gd name="T5" fmla="*/ 0 h 14"/>
                  <a:gd name="T6" fmla="*/ 12 w 71"/>
                  <a:gd name="T7" fmla="*/ 2 h 14"/>
                  <a:gd name="T8" fmla="*/ 0 w 71"/>
                  <a:gd name="T9" fmla="*/ 2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4"/>
                  <a:gd name="T17" fmla="*/ 71 w 71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4">
                    <a:moveTo>
                      <a:pt x="0" y="14"/>
                    </a:moveTo>
                    <a:lnTo>
                      <a:pt x="18" y="0"/>
                    </a:lnTo>
                    <a:lnTo>
                      <a:pt x="62" y="0"/>
                    </a:lnTo>
                    <a:lnTo>
                      <a:pt x="71" y="1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2" name="Freeform 221"/>
              <p:cNvSpPr>
                <a:spLocks/>
              </p:cNvSpPr>
              <p:nvPr/>
            </p:nvSpPr>
            <p:spPr bwMode="auto">
              <a:xfrm>
                <a:off x="1985" y="2973"/>
                <a:ext cx="4" cy="10"/>
              </a:xfrm>
              <a:custGeom>
                <a:avLst/>
                <a:gdLst>
                  <a:gd name="T0" fmla="*/ 2 w 23"/>
                  <a:gd name="T1" fmla="*/ 0 h 57"/>
                  <a:gd name="T2" fmla="*/ 4 w 23"/>
                  <a:gd name="T3" fmla="*/ 2 h 57"/>
                  <a:gd name="T4" fmla="*/ 2 w 23"/>
                  <a:gd name="T5" fmla="*/ 9 h 57"/>
                  <a:gd name="T6" fmla="*/ 0 w 23"/>
                  <a:gd name="T7" fmla="*/ 10 h 57"/>
                  <a:gd name="T8" fmla="*/ 2 w 23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57"/>
                  <a:gd name="T17" fmla="*/ 23 w 23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57">
                    <a:moveTo>
                      <a:pt x="14" y="0"/>
                    </a:moveTo>
                    <a:lnTo>
                      <a:pt x="23" y="14"/>
                    </a:lnTo>
                    <a:lnTo>
                      <a:pt x="14" y="49"/>
                    </a:lnTo>
                    <a:lnTo>
                      <a:pt x="0" y="5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3" name="Freeform 222"/>
              <p:cNvSpPr>
                <a:spLocks/>
              </p:cNvSpPr>
              <p:nvPr/>
            </p:nvSpPr>
            <p:spPr bwMode="auto">
              <a:xfrm>
                <a:off x="1983" y="2984"/>
                <a:ext cx="4" cy="9"/>
              </a:xfrm>
              <a:custGeom>
                <a:avLst/>
                <a:gdLst>
                  <a:gd name="T0" fmla="*/ 0 w 25"/>
                  <a:gd name="T1" fmla="*/ 9 h 57"/>
                  <a:gd name="T2" fmla="*/ 3 w 25"/>
                  <a:gd name="T3" fmla="*/ 7 h 57"/>
                  <a:gd name="T4" fmla="*/ 4 w 25"/>
                  <a:gd name="T5" fmla="*/ 1 h 57"/>
                  <a:gd name="T6" fmla="*/ 2 w 25"/>
                  <a:gd name="T7" fmla="*/ 0 h 57"/>
                  <a:gd name="T8" fmla="*/ 0 w 25"/>
                  <a:gd name="T9" fmla="*/ 9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57"/>
                  <a:gd name="T17" fmla="*/ 25 w 25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57">
                    <a:moveTo>
                      <a:pt x="0" y="57"/>
                    </a:moveTo>
                    <a:lnTo>
                      <a:pt x="16" y="43"/>
                    </a:lnTo>
                    <a:lnTo>
                      <a:pt x="25" y="7"/>
                    </a:lnTo>
                    <a:lnTo>
                      <a:pt x="13" y="0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4" name="Freeform 223"/>
              <p:cNvSpPr>
                <a:spLocks/>
              </p:cNvSpPr>
              <p:nvPr/>
            </p:nvSpPr>
            <p:spPr bwMode="auto">
              <a:xfrm>
                <a:off x="1994" y="2984"/>
                <a:ext cx="4" cy="9"/>
              </a:xfrm>
              <a:custGeom>
                <a:avLst/>
                <a:gdLst>
                  <a:gd name="T0" fmla="*/ 0 w 24"/>
                  <a:gd name="T1" fmla="*/ 7 h 56"/>
                  <a:gd name="T2" fmla="*/ 2 w 24"/>
                  <a:gd name="T3" fmla="*/ 9 h 56"/>
                  <a:gd name="T4" fmla="*/ 4 w 24"/>
                  <a:gd name="T5" fmla="*/ 0 h 56"/>
                  <a:gd name="T6" fmla="*/ 2 w 24"/>
                  <a:gd name="T7" fmla="*/ 2 h 56"/>
                  <a:gd name="T8" fmla="*/ 0 w 24"/>
                  <a:gd name="T9" fmla="*/ 7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56"/>
                  <a:gd name="T17" fmla="*/ 24 w 24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56">
                    <a:moveTo>
                      <a:pt x="0" y="43"/>
                    </a:moveTo>
                    <a:lnTo>
                      <a:pt x="10" y="56"/>
                    </a:lnTo>
                    <a:lnTo>
                      <a:pt x="24" y="0"/>
                    </a:lnTo>
                    <a:lnTo>
                      <a:pt x="10" y="10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5" name="Freeform 224"/>
              <p:cNvSpPr>
                <a:spLocks/>
              </p:cNvSpPr>
              <p:nvPr/>
            </p:nvSpPr>
            <p:spPr bwMode="auto">
              <a:xfrm>
                <a:off x="1996" y="2973"/>
                <a:ext cx="5" cy="10"/>
              </a:xfrm>
              <a:custGeom>
                <a:avLst/>
                <a:gdLst>
                  <a:gd name="T0" fmla="*/ 2 w 25"/>
                  <a:gd name="T1" fmla="*/ 2 h 59"/>
                  <a:gd name="T2" fmla="*/ 5 w 25"/>
                  <a:gd name="T3" fmla="*/ 0 h 59"/>
                  <a:gd name="T4" fmla="*/ 2 w 25"/>
                  <a:gd name="T5" fmla="*/ 10 h 59"/>
                  <a:gd name="T6" fmla="*/ 0 w 25"/>
                  <a:gd name="T7" fmla="*/ 9 h 59"/>
                  <a:gd name="T8" fmla="*/ 2 w 25"/>
                  <a:gd name="T9" fmla="*/ 2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59"/>
                  <a:gd name="T17" fmla="*/ 25 w 25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59">
                    <a:moveTo>
                      <a:pt x="9" y="14"/>
                    </a:moveTo>
                    <a:lnTo>
                      <a:pt x="25" y="0"/>
                    </a:lnTo>
                    <a:lnTo>
                      <a:pt x="10" y="59"/>
                    </a:lnTo>
                    <a:lnTo>
                      <a:pt x="0" y="51"/>
                    </a:lnTo>
                    <a:lnTo>
                      <a:pt x="9" y="14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6" name="Freeform 225"/>
              <p:cNvSpPr>
                <a:spLocks/>
              </p:cNvSpPr>
              <p:nvPr/>
            </p:nvSpPr>
            <p:spPr bwMode="auto">
              <a:xfrm>
                <a:off x="1985" y="2982"/>
                <a:ext cx="12" cy="2"/>
              </a:xfrm>
              <a:custGeom>
                <a:avLst/>
                <a:gdLst>
                  <a:gd name="T0" fmla="*/ 0 w 71"/>
                  <a:gd name="T1" fmla="*/ 1 h 14"/>
                  <a:gd name="T2" fmla="*/ 2 w 71"/>
                  <a:gd name="T3" fmla="*/ 0 h 14"/>
                  <a:gd name="T4" fmla="*/ 10 w 71"/>
                  <a:gd name="T5" fmla="*/ 0 h 14"/>
                  <a:gd name="T6" fmla="*/ 12 w 71"/>
                  <a:gd name="T7" fmla="*/ 1 h 14"/>
                  <a:gd name="T8" fmla="*/ 10 w 71"/>
                  <a:gd name="T9" fmla="*/ 2 h 14"/>
                  <a:gd name="T10" fmla="*/ 2 w 71"/>
                  <a:gd name="T11" fmla="*/ 2 h 14"/>
                  <a:gd name="T12" fmla="*/ 0 w 71"/>
                  <a:gd name="T13" fmla="*/ 1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1"/>
                  <a:gd name="T22" fmla="*/ 0 h 14"/>
                  <a:gd name="T23" fmla="*/ 71 w 71"/>
                  <a:gd name="T24" fmla="*/ 14 h 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1" h="14">
                    <a:moveTo>
                      <a:pt x="0" y="8"/>
                    </a:moveTo>
                    <a:lnTo>
                      <a:pt x="13" y="0"/>
                    </a:lnTo>
                    <a:lnTo>
                      <a:pt x="62" y="0"/>
                    </a:lnTo>
                    <a:lnTo>
                      <a:pt x="71" y="7"/>
                    </a:lnTo>
                    <a:lnTo>
                      <a:pt x="61" y="14"/>
                    </a:lnTo>
                    <a:lnTo>
                      <a:pt x="10" y="1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337" name="Group 226"/>
            <p:cNvGrpSpPr>
              <a:grpSpLocks/>
            </p:cNvGrpSpPr>
            <p:nvPr/>
          </p:nvGrpSpPr>
          <p:grpSpPr bwMode="auto">
            <a:xfrm rot="2253675">
              <a:off x="3530" y="1959"/>
              <a:ext cx="54" cy="60"/>
              <a:chOff x="1999" y="2973"/>
              <a:chExt cx="18" cy="20"/>
            </a:xfrm>
          </p:grpSpPr>
          <p:sp>
            <p:nvSpPr>
              <p:cNvPr id="12403" name="Freeform 227"/>
              <p:cNvSpPr>
                <a:spLocks/>
              </p:cNvSpPr>
              <p:nvPr/>
            </p:nvSpPr>
            <p:spPr bwMode="auto">
              <a:xfrm>
                <a:off x="2004" y="2973"/>
                <a:ext cx="12" cy="2"/>
              </a:xfrm>
              <a:custGeom>
                <a:avLst/>
                <a:gdLst>
                  <a:gd name="T0" fmla="*/ 0 w 71"/>
                  <a:gd name="T1" fmla="*/ 0 h 13"/>
                  <a:gd name="T2" fmla="*/ 2 w 71"/>
                  <a:gd name="T3" fmla="*/ 2 h 13"/>
                  <a:gd name="T4" fmla="*/ 9 w 71"/>
                  <a:gd name="T5" fmla="*/ 2 h 13"/>
                  <a:gd name="T6" fmla="*/ 12 w 71"/>
                  <a:gd name="T7" fmla="*/ 0 h 13"/>
                  <a:gd name="T8" fmla="*/ 0 w 71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3"/>
                  <a:gd name="T17" fmla="*/ 71 w 71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3">
                    <a:moveTo>
                      <a:pt x="0" y="0"/>
                    </a:moveTo>
                    <a:lnTo>
                      <a:pt x="10" y="13"/>
                    </a:lnTo>
                    <a:lnTo>
                      <a:pt x="55" y="13"/>
                    </a:lnTo>
                    <a:lnTo>
                      <a:pt x="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4" name="Freeform 228"/>
              <p:cNvSpPr>
                <a:spLocks/>
              </p:cNvSpPr>
              <p:nvPr/>
            </p:nvSpPr>
            <p:spPr bwMode="auto">
              <a:xfrm>
                <a:off x="1999" y="2991"/>
                <a:ext cx="12" cy="2"/>
              </a:xfrm>
              <a:custGeom>
                <a:avLst/>
                <a:gdLst>
                  <a:gd name="T0" fmla="*/ 0 w 71"/>
                  <a:gd name="T1" fmla="*/ 2 h 14"/>
                  <a:gd name="T2" fmla="*/ 3 w 71"/>
                  <a:gd name="T3" fmla="*/ 0 h 14"/>
                  <a:gd name="T4" fmla="*/ 10 w 71"/>
                  <a:gd name="T5" fmla="*/ 0 h 14"/>
                  <a:gd name="T6" fmla="*/ 12 w 71"/>
                  <a:gd name="T7" fmla="*/ 2 h 14"/>
                  <a:gd name="T8" fmla="*/ 0 w 71"/>
                  <a:gd name="T9" fmla="*/ 2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4"/>
                  <a:gd name="T17" fmla="*/ 71 w 71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4">
                    <a:moveTo>
                      <a:pt x="0" y="14"/>
                    </a:moveTo>
                    <a:lnTo>
                      <a:pt x="18" y="0"/>
                    </a:lnTo>
                    <a:lnTo>
                      <a:pt x="62" y="0"/>
                    </a:lnTo>
                    <a:lnTo>
                      <a:pt x="71" y="1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5" name="Freeform 229"/>
              <p:cNvSpPr>
                <a:spLocks/>
              </p:cNvSpPr>
              <p:nvPr/>
            </p:nvSpPr>
            <p:spPr bwMode="auto">
              <a:xfrm>
                <a:off x="2001" y="2973"/>
                <a:ext cx="4" cy="10"/>
              </a:xfrm>
              <a:custGeom>
                <a:avLst/>
                <a:gdLst>
                  <a:gd name="T0" fmla="*/ 2 w 24"/>
                  <a:gd name="T1" fmla="*/ 0 h 57"/>
                  <a:gd name="T2" fmla="*/ 4 w 24"/>
                  <a:gd name="T3" fmla="*/ 2 h 57"/>
                  <a:gd name="T4" fmla="*/ 2 w 24"/>
                  <a:gd name="T5" fmla="*/ 9 h 57"/>
                  <a:gd name="T6" fmla="*/ 0 w 24"/>
                  <a:gd name="T7" fmla="*/ 10 h 57"/>
                  <a:gd name="T8" fmla="*/ 2 w 24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57"/>
                  <a:gd name="T17" fmla="*/ 24 w 24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57">
                    <a:moveTo>
                      <a:pt x="15" y="0"/>
                    </a:moveTo>
                    <a:lnTo>
                      <a:pt x="24" y="14"/>
                    </a:lnTo>
                    <a:lnTo>
                      <a:pt x="15" y="49"/>
                    </a:lnTo>
                    <a:lnTo>
                      <a:pt x="0" y="5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6" name="Freeform 230"/>
              <p:cNvSpPr>
                <a:spLocks/>
              </p:cNvSpPr>
              <p:nvPr/>
            </p:nvSpPr>
            <p:spPr bwMode="auto">
              <a:xfrm>
                <a:off x="1999" y="2984"/>
                <a:ext cx="4" cy="9"/>
              </a:xfrm>
              <a:custGeom>
                <a:avLst/>
                <a:gdLst>
                  <a:gd name="T0" fmla="*/ 0 w 25"/>
                  <a:gd name="T1" fmla="*/ 9 h 57"/>
                  <a:gd name="T2" fmla="*/ 2 w 25"/>
                  <a:gd name="T3" fmla="*/ 7 h 57"/>
                  <a:gd name="T4" fmla="*/ 4 w 25"/>
                  <a:gd name="T5" fmla="*/ 1 h 57"/>
                  <a:gd name="T6" fmla="*/ 2 w 25"/>
                  <a:gd name="T7" fmla="*/ 0 h 57"/>
                  <a:gd name="T8" fmla="*/ 0 w 25"/>
                  <a:gd name="T9" fmla="*/ 9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57"/>
                  <a:gd name="T17" fmla="*/ 25 w 25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57">
                    <a:moveTo>
                      <a:pt x="0" y="57"/>
                    </a:moveTo>
                    <a:lnTo>
                      <a:pt x="15" y="43"/>
                    </a:lnTo>
                    <a:lnTo>
                      <a:pt x="25" y="7"/>
                    </a:lnTo>
                    <a:lnTo>
                      <a:pt x="13" y="0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7" name="Freeform 231"/>
              <p:cNvSpPr>
                <a:spLocks/>
              </p:cNvSpPr>
              <p:nvPr/>
            </p:nvSpPr>
            <p:spPr bwMode="auto">
              <a:xfrm>
                <a:off x="2010" y="2984"/>
                <a:ext cx="4" cy="9"/>
              </a:xfrm>
              <a:custGeom>
                <a:avLst/>
                <a:gdLst>
                  <a:gd name="T0" fmla="*/ 0 w 24"/>
                  <a:gd name="T1" fmla="*/ 7 h 56"/>
                  <a:gd name="T2" fmla="*/ 2 w 24"/>
                  <a:gd name="T3" fmla="*/ 9 h 56"/>
                  <a:gd name="T4" fmla="*/ 4 w 24"/>
                  <a:gd name="T5" fmla="*/ 0 h 56"/>
                  <a:gd name="T6" fmla="*/ 2 w 24"/>
                  <a:gd name="T7" fmla="*/ 2 h 56"/>
                  <a:gd name="T8" fmla="*/ 0 w 24"/>
                  <a:gd name="T9" fmla="*/ 7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56"/>
                  <a:gd name="T17" fmla="*/ 24 w 24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56">
                    <a:moveTo>
                      <a:pt x="0" y="43"/>
                    </a:moveTo>
                    <a:lnTo>
                      <a:pt x="10" y="56"/>
                    </a:lnTo>
                    <a:lnTo>
                      <a:pt x="24" y="0"/>
                    </a:lnTo>
                    <a:lnTo>
                      <a:pt x="10" y="10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8" name="Freeform 232"/>
              <p:cNvSpPr>
                <a:spLocks/>
              </p:cNvSpPr>
              <p:nvPr/>
            </p:nvSpPr>
            <p:spPr bwMode="auto">
              <a:xfrm>
                <a:off x="2012" y="2973"/>
                <a:ext cx="5" cy="10"/>
              </a:xfrm>
              <a:custGeom>
                <a:avLst/>
                <a:gdLst>
                  <a:gd name="T0" fmla="*/ 2 w 25"/>
                  <a:gd name="T1" fmla="*/ 2 h 59"/>
                  <a:gd name="T2" fmla="*/ 5 w 25"/>
                  <a:gd name="T3" fmla="*/ 0 h 59"/>
                  <a:gd name="T4" fmla="*/ 2 w 25"/>
                  <a:gd name="T5" fmla="*/ 10 h 59"/>
                  <a:gd name="T6" fmla="*/ 0 w 25"/>
                  <a:gd name="T7" fmla="*/ 9 h 59"/>
                  <a:gd name="T8" fmla="*/ 2 w 25"/>
                  <a:gd name="T9" fmla="*/ 2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59"/>
                  <a:gd name="T17" fmla="*/ 25 w 25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59">
                    <a:moveTo>
                      <a:pt x="9" y="14"/>
                    </a:moveTo>
                    <a:lnTo>
                      <a:pt x="25" y="0"/>
                    </a:lnTo>
                    <a:lnTo>
                      <a:pt x="10" y="59"/>
                    </a:lnTo>
                    <a:lnTo>
                      <a:pt x="0" y="51"/>
                    </a:lnTo>
                    <a:lnTo>
                      <a:pt x="9" y="14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9" name="Freeform 233"/>
              <p:cNvSpPr>
                <a:spLocks/>
              </p:cNvSpPr>
              <p:nvPr/>
            </p:nvSpPr>
            <p:spPr bwMode="auto">
              <a:xfrm>
                <a:off x="2002" y="2982"/>
                <a:ext cx="12" cy="2"/>
              </a:xfrm>
              <a:custGeom>
                <a:avLst/>
                <a:gdLst>
                  <a:gd name="T0" fmla="*/ 0 w 71"/>
                  <a:gd name="T1" fmla="*/ 1 h 14"/>
                  <a:gd name="T2" fmla="*/ 2 w 71"/>
                  <a:gd name="T3" fmla="*/ 0 h 14"/>
                  <a:gd name="T4" fmla="*/ 10 w 71"/>
                  <a:gd name="T5" fmla="*/ 0 h 14"/>
                  <a:gd name="T6" fmla="*/ 12 w 71"/>
                  <a:gd name="T7" fmla="*/ 1 h 14"/>
                  <a:gd name="T8" fmla="*/ 10 w 71"/>
                  <a:gd name="T9" fmla="*/ 2 h 14"/>
                  <a:gd name="T10" fmla="*/ 2 w 71"/>
                  <a:gd name="T11" fmla="*/ 2 h 14"/>
                  <a:gd name="T12" fmla="*/ 0 w 71"/>
                  <a:gd name="T13" fmla="*/ 1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1"/>
                  <a:gd name="T22" fmla="*/ 0 h 14"/>
                  <a:gd name="T23" fmla="*/ 71 w 71"/>
                  <a:gd name="T24" fmla="*/ 14 h 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1" h="14">
                    <a:moveTo>
                      <a:pt x="0" y="8"/>
                    </a:moveTo>
                    <a:lnTo>
                      <a:pt x="13" y="0"/>
                    </a:lnTo>
                    <a:lnTo>
                      <a:pt x="62" y="0"/>
                    </a:lnTo>
                    <a:lnTo>
                      <a:pt x="71" y="7"/>
                    </a:lnTo>
                    <a:lnTo>
                      <a:pt x="61" y="14"/>
                    </a:lnTo>
                    <a:lnTo>
                      <a:pt x="10" y="1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338" name="Group 234"/>
            <p:cNvGrpSpPr>
              <a:grpSpLocks/>
            </p:cNvGrpSpPr>
            <p:nvPr/>
          </p:nvGrpSpPr>
          <p:grpSpPr bwMode="auto">
            <a:xfrm rot="2253675">
              <a:off x="3338" y="1809"/>
              <a:ext cx="54" cy="60"/>
              <a:chOff x="1918" y="2973"/>
              <a:chExt cx="18" cy="20"/>
            </a:xfrm>
          </p:grpSpPr>
          <p:sp>
            <p:nvSpPr>
              <p:cNvPr id="12396" name="Freeform 235"/>
              <p:cNvSpPr>
                <a:spLocks/>
              </p:cNvSpPr>
              <p:nvPr/>
            </p:nvSpPr>
            <p:spPr bwMode="auto">
              <a:xfrm>
                <a:off x="1923" y="2973"/>
                <a:ext cx="12" cy="2"/>
              </a:xfrm>
              <a:custGeom>
                <a:avLst/>
                <a:gdLst>
                  <a:gd name="T0" fmla="*/ 0 w 70"/>
                  <a:gd name="T1" fmla="*/ 0 h 13"/>
                  <a:gd name="T2" fmla="*/ 2 w 70"/>
                  <a:gd name="T3" fmla="*/ 2 h 13"/>
                  <a:gd name="T4" fmla="*/ 9 w 70"/>
                  <a:gd name="T5" fmla="*/ 2 h 13"/>
                  <a:gd name="T6" fmla="*/ 12 w 70"/>
                  <a:gd name="T7" fmla="*/ 0 h 13"/>
                  <a:gd name="T8" fmla="*/ 0 w 70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13"/>
                  <a:gd name="T17" fmla="*/ 70 w 7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13">
                    <a:moveTo>
                      <a:pt x="0" y="0"/>
                    </a:moveTo>
                    <a:lnTo>
                      <a:pt x="9" y="13"/>
                    </a:lnTo>
                    <a:lnTo>
                      <a:pt x="54" y="13"/>
                    </a:lnTo>
                    <a:lnTo>
                      <a:pt x="7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7" name="Freeform 236"/>
              <p:cNvSpPr>
                <a:spLocks/>
              </p:cNvSpPr>
              <p:nvPr/>
            </p:nvSpPr>
            <p:spPr bwMode="auto">
              <a:xfrm>
                <a:off x="1918" y="2991"/>
                <a:ext cx="12" cy="2"/>
              </a:xfrm>
              <a:custGeom>
                <a:avLst/>
                <a:gdLst>
                  <a:gd name="T0" fmla="*/ 0 w 72"/>
                  <a:gd name="T1" fmla="*/ 2 h 14"/>
                  <a:gd name="T2" fmla="*/ 3 w 72"/>
                  <a:gd name="T3" fmla="*/ 0 h 14"/>
                  <a:gd name="T4" fmla="*/ 10 w 72"/>
                  <a:gd name="T5" fmla="*/ 0 h 14"/>
                  <a:gd name="T6" fmla="*/ 12 w 72"/>
                  <a:gd name="T7" fmla="*/ 2 h 14"/>
                  <a:gd name="T8" fmla="*/ 0 w 72"/>
                  <a:gd name="T9" fmla="*/ 2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4"/>
                  <a:gd name="T17" fmla="*/ 72 w 72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4">
                    <a:moveTo>
                      <a:pt x="0" y="14"/>
                    </a:moveTo>
                    <a:lnTo>
                      <a:pt x="18" y="0"/>
                    </a:lnTo>
                    <a:lnTo>
                      <a:pt x="62" y="0"/>
                    </a:lnTo>
                    <a:lnTo>
                      <a:pt x="72" y="1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8" name="Freeform 237"/>
              <p:cNvSpPr>
                <a:spLocks/>
              </p:cNvSpPr>
              <p:nvPr/>
            </p:nvSpPr>
            <p:spPr bwMode="auto">
              <a:xfrm>
                <a:off x="1920" y="2973"/>
                <a:ext cx="4" cy="10"/>
              </a:xfrm>
              <a:custGeom>
                <a:avLst/>
                <a:gdLst>
                  <a:gd name="T0" fmla="*/ 2 w 23"/>
                  <a:gd name="T1" fmla="*/ 0 h 57"/>
                  <a:gd name="T2" fmla="*/ 4 w 23"/>
                  <a:gd name="T3" fmla="*/ 2 h 57"/>
                  <a:gd name="T4" fmla="*/ 2 w 23"/>
                  <a:gd name="T5" fmla="*/ 9 h 57"/>
                  <a:gd name="T6" fmla="*/ 0 w 23"/>
                  <a:gd name="T7" fmla="*/ 10 h 57"/>
                  <a:gd name="T8" fmla="*/ 2 w 23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57"/>
                  <a:gd name="T17" fmla="*/ 23 w 23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57">
                    <a:moveTo>
                      <a:pt x="14" y="0"/>
                    </a:moveTo>
                    <a:lnTo>
                      <a:pt x="23" y="14"/>
                    </a:lnTo>
                    <a:lnTo>
                      <a:pt x="14" y="49"/>
                    </a:lnTo>
                    <a:lnTo>
                      <a:pt x="0" y="5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9" name="Freeform 238"/>
              <p:cNvSpPr>
                <a:spLocks/>
              </p:cNvSpPr>
              <p:nvPr/>
            </p:nvSpPr>
            <p:spPr bwMode="auto">
              <a:xfrm>
                <a:off x="1918" y="2984"/>
                <a:ext cx="4" cy="9"/>
              </a:xfrm>
              <a:custGeom>
                <a:avLst/>
                <a:gdLst>
                  <a:gd name="T0" fmla="*/ 0 w 25"/>
                  <a:gd name="T1" fmla="*/ 9 h 57"/>
                  <a:gd name="T2" fmla="*/ 3 w 25"/>
                  <a:gd name="T3" fmla="*/ 7 h 57"/>
                  <a:gd name="T4" fmla="*/ 4 w 25"/>
                  <a:gd name="T5" fmla="*/ 1 h 57"/>
                  <a:gd name="T6" fmla="*/ 2 w 25"/>
                  <a:gd name="T7" fmla="*/ 0 h 57"/>
                  <a:gd name="T8" fmla="*/ 0 w 25"/>
                  <a:gd name="T9" fmla="*/ 9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57"/>
                  <a:gd name="T17" fmla="*/ 25 w 25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57">
                    <a:moveTo>
                      <a:pt x="0" y="57"/>
                    </a:moveTo>
                    <a:lnTo>
                      <a:pt x="16" y="43"/>
                    </a:lnTo>
                    <a:lnTo>
                      <a:pt x="25" y="7"/>
                    </a:lnTo>
                    <a:lnTo>
                      <a:pt x="14" y="0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0" name="Freeform 239"/>
              <p:cNvSpPr>
                <a:spLocks/>
              </p:cNvSpPr>
              <p:nvPr/>
            </p:nvSpPr>
            <p:spPr bwMode="auto">
              <a:xfrm>
                <a:off x="1929" y="2984"/>
                <a:ext cx="4" cy="9"/>
              </a:xfrm>
              <a:custGeom>
                <a:avLst/>
                <a:gdLst>
                  <a:gd name="T0" fmla="*/ 0 w 25"/>
                  <a:gd name="T1" fmla="*/ 7 h 56"/>
                  <a:gd name="T2" fmla="*/ 2 w 25"/>
                  <a:gd name="T3" fmla="*/ 9 h 56"/>
                  <a:gd name="T4" fmla="*/ 4 w 25"/>
                  <a:gd name="T5" fmla="*/ 0 h 56"/>
                  <a:gd name="T6" fmla="*/ 2 w 25"/>
                  <a:gd name="T7" fmla="*/ 2 h 56"/>
                  <a:gd name="T8" fmla="*/ 0 w 25"/>
                  <a:gd name="T9" fmla="*/ 7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56"/>
                  <a:gd name="T17" fmla="*/ 25 w 25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56">
                    <a:moveTo>
                      <a:pt x="0" y="43"/>
                    </a:moveTo>
                    <a:lnTo>
                      <a:pt x="10" y="56"/>
                    </a:lnTo>
                    <a:lnTo>
                      <a:pt x="25" y="0"/>
                    </a:lnTo>
                    <a:lnTo>
                      <a:pt x="10" y="10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1" name="Freeform 240"/>
              <p:cNvSpPr>
                <a:spLocks/>
              </p:cNvSpPr>
              <p:nvPr/>
            </p:nvSpPr>
            <p:spPr bwMode="auto">
              <a:xfrm>
                <a:off x="1932" y="2973"/>
                <a:ext cx="4" cy="10"/>
              </a:xfrm>
              <a:custGeom>
                <a:avLst/>
                <a:gdLst>
                  <a:gd name="T0" fmla="*/ 2 w 25"/>
                  <a:gd name="T1" fmla="*/ 2 h 59"/>
                  <a:gd name="T2" fmla="*/ 4 w 25"/>
                  <a:gd name="T3" fmla="*/ 0 h 59"/>
                  <a:gd name="T4" fmla="*/ 2 w 25"/>
                  <a:gd name="T5" fmla="*/ 10 h 59"/>
                  <a:gd name="T6" fmla="*/ 0 w 25"/>
                  <a:gd name="T7" fmla="*/ 9 h 59"/>
                  <a:gd name="T8" fmla="*/ 2 w 25"/>
                  <a:gd name="T9" fmla="*/ 2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59"/>
                  <a:gd name="T17" fmla="*/ 25 w 25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59">
                    <a:moveTo>
                      <a:pt x="10" y="14"/>
                    </a:moveTo>
                    <a:lnTo>
                      <a:pt x="25" y="0"/>
                    </a:lnTo>
                    <a:lnTo>
                      <a:pt x="11" y="59"/>
                    </a:lnTo>
                    <a:lnTo>
                      <a:pt x="0" y="51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2" name="Freeform 241"/>
              <p:cNvSpPr>
                <a:spLocks/>
              </p:cNvSpPr>
              <p:nvPr/>
            </p:nvSpPr>
            <p:spPr bwMode="auto">
              <a:xfrm>
                <a:off x="1921" y="2982"/>
                <a:ext cx="12" cy="2"/>
              </a:xfrm>
              <a:custGeom>
                <a:avLst/>
                <a:gdLst>
                  <a:gd name="T0" fmla="*/ 0 w 71"/>
                  <a:gd name="T1" fmla="*/ 1 h 14"/>
                  <a:gd name="T2" fmla="*/ 2 w 71"/>
                  <a:gd name="T3" fmla="*/ 0 h 14"/>
                  <a:gd name="T4" fmla="*/ 10 w 71"/>
                  <a:gd name="T5" fmla="*/ 0 h 14"/>
                  <a:gd name="T6" fmla="*/ 12 w 71"/>
                  <a:gd name="T7" fmla="*/ 1 h 14"/>
                  <a:gd name="T8" fmla="*/ 10 w 71"/>
                  <a:gd name="T9" fmla="*/ 2 h 14"/>
                  <a:gd name="T10" fmla="*/ 2 w 71"/>
                  <a:gd name="T11" fmla="*/ 2 h 14"/>
                  <a:gd name="T12" fmla="*/ 0 w 71"/>
                  <a:gd name="T13" fmla="*/ 1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1"/>
                  <a:gd name="T22" fmla="*/ 0 h 14"/>
                  <a:gd name="T23" fmla="*/ 71 w 71"/>
                  <a:gd name="T24" fmla="*/ 14 h 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1" h="14">
                    <a:moveTo>
                      <a:pt x="0" y="8"/>
                    </a:moveTo>
                    <a:lnTo>
                      <a:pt x="13" y="0"/>
                    </a:lnTo>
                    <a:lnTo>
                      <a:pt x="62" y="0"/>
                    </a:lnTo>
                    <a:lnTo>
                      <a:pt x="71" y="7"/>
                    </a:lnTo>
                    <a:lnTo>
                      <a:pt x="61" y="14"/>
                    </a:lnTo>
                    <a:lnTo>
                      <a:pt x="10" y="1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339" name="Group 242"/>
            <p:cNvGrpSpPr>
              <a:grpSpLocks/>
            </p:cNvGrpSpPr>
            <p:nvPr/>
          </p:nvGrpSpPr>
          <p:grpSpPr bwMode="auto">
            <a:xfrm rot="2253675">
              <a:off x="3377" y="1839"/>
              <a:ext cx="54" cy="60"/>
              <a:chOff x="1934" y="2973"/>
              <a:chExt cx="18" cy="20"/>
            </a:xfrm>
          </p:grpSpPr>
          <p:sp>
            <p:nvSpPr>
              <p:cNvPr id="12389" name="Freeform 243"/>
              <p:cNvSpPr>
                <a:spLocks/>
              </p:cNvSpPr>
              <p:nvPr/>
            </p:nvSpPr>
            <p:spPr bwMode="auto">
              <a:xfrm>
                <a:off x="1940" y="2973"/>
                <a:ext cx="11" cy="2"/>
              </a:xfrm>
              <a:custGeom>
                <a:avLst/>
                <a:gdLst>
                  <a:gd name="T0" fmla="*/ 0 w 70"/>
                  <a:gd name="T1" fmla="*/ 0 h 13"/>
                  <a:gd name="T2" fmla="*/ 1 w 70"/>
                  <a:gd name="T3" fmla="*/ 2 h 13"/>
                  <a:gd name="T4" fmla="*/ 8 w 70"/>
                  <a:gd name="T5" fmla="*/ 2 h 13"/>
                  <a:gd name="T6" fmla="*/ 11 w 70"/>
                  <a:gd name="T7" fmla="*/ 0 h 13"/>
                  <a:gd name="T8" fmla="*/ 0 w 70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13"/>
                  <a:gd name="T17" fmla="*/ 70 w 70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13">
                    <a:moveTo>
                      <a:pt x="0" y="0"/>
                    </a:moveTo>
                    <a:lnTo>
                      <a:pt x="9" y="13"/>
                    </a:lnTo>
                    <a:lnTo>
                      <a:pt x="54" y="13"/>
                    </a:lnTo>
                    <a:lnTo>
                      <a:pt x="7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0" name="Freeform 244"/>
              <p:cNvSpPr>
                <a:spLocks/>
              </p:cNvSpPr>
              <p:nvPr/>
            </p:nvSpPr>
            <p:spPr bwMode="auto">
              <a:xfrm>
                <a:off x="1934" y="2991"/>
                <a:ext cx="12" cy="2"/>
              </a:xfrm>
              <a:custGeom>
                <a:avLst/>
                <a:gdLst>
                  <a:gd name="T0" fmla="*/ 0 w 72"/>
                  <a:gd name="T1" fmla="*/ 2 h 14"/>
                  <a:gd name="T2" fmla="*/ 3 w 72"/>
                  <a:gd name="T3" fmla="*/ 0 h 14"/>
                  <a:gd name="T4" fmla="*/ 10 w 72"/>
                  <a:gd name="T5" fmla="*/ 0 h 14"/>
                  <a:gd name="T6" fmla="*/ 12 w 72"/>
                  <a:gd name="T7" fmla="*/ 2 h 14"/>
                  <a:gd name="T8" fmla="*/ 0 w 72"/>
                  <a:gd name="T9" fmla="*/ 2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4"/>
                  <a:gd name="T17" fmla="*/ 72 w 72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4">
                    <a:moveTo>
                      <a:pt x="0" y="14"/>
                    </a:moveTo>
                    <a:lnTo>
                      <a:pt x="18" y="0"/>
                    </a:lnTo>
                    <a:lnTo>
                      <a:pt x="62" y="0"/>
                    </a:lnTo>
                    <a:lnTo>
                      <a:pt x="72" y="1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1" name="Freeform 245"/>
              <p:cNvSpPr>
                <a:spLocks/>
              </p:cNvSpPr>
              <p:nvPr/>
            </p:nvSpPr>
            <p:spPr bwMode="auto">
              <a:xfrm>
                <a:off x="1937" y="2973"/>
                <a:ext cx="3" cy="10"/>
              </a:xfrm>
              <a:custGeom>
                <a:avLst/>
                <a:gdLst>
                  <a:gd name="T0" fmla="*/ 2 w 23"/>
                  <a:gd name="T1" fmla="*/ 0 h 57"/>
                  <a:gd name="T2" fmla="*/ 3 w 23"/>
                  <a:gd name="T3" fmla="*/ 2 h 57"/>
                  <a:gd name="T4" fmla="*/ 2 w 23"/>
                  <a:gd name="T5" fmla="*/ 9 h 57"/>
                  <a:gd name="T6" fmla="*/ 0 w 23"/>
                  <a:gd name="T7" fmla="*/ 10 h 57"/>
                  <a:gd name="T8" fmla="*/ 2 w 23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57"/>
                  <a:gd name="T17" fmla="*/ 23 w 23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57">
                    <a:moveTo>
                      <a:pt x="14" y="0"/>
                    </a:moveTo>
                    <a:lnTo>
                      <a:pt x="23" y="14"/>
                    </a:lnTo>
                    <a:lnTo>
                      <a:pt x="14" y="49"/>
                    </a:lnTo>
                    <a:lnTo>
                      <a:pt x="0" y="5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2" name="Freeform 246"/>
              <p:cNvSpPr>
                <a:spLocks/>
              </p:cNvSpPr>
              <p:nvPr/>
            </p:nvSpPr>
            <p:spPr bwMode="auto">
              <a:xfrm>
                <a:off x="1934" y="2984"/>
                <a:ext cx="4" cy="9"/>
              </a:xfrm>
              <a:custGeom>
                <a:avLst/>
                <a:gdLst>
                  <a:gd name="T0" fmla="*/ 0 w 25"/>
                  <a:gd name="T1" fmla="*/ 9 h 57"/>
                  <a:gd name="T2" fmla="*/ 3 w 25"/>
                  <a:gd name="T3" fmla="*/ 7 h 57"/>
                  <a:gd name="T4" fmla="*/ 4 w 25"/>
                  <a:gd name="T5" fmla="*/ 1 h 57"/>
                  <a:gd name="T6" fmla="*/ 2 w 25"/>
                  <a:gd name="T7" fmla="*/ 0 h 57"/>
                  <a:gd name="T8" fmla="*/ 0 w 25"/>
                  <a:gd name="T9" fmla="*/ 9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57"/>
                  <a:gd name="T17" fmla="*/ 25 w 25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57">
                    <a:moveTo>
                      <a:pt x="0" y="57"/>
                    </a:moveTo>
                    <a:lnTo>
                      <a:pt x="16" y="43"/>
                    </a:lnTo>
                    <a:lnTo>
                      <a:pt x="25" y="7"/>
                    </a:lnTo>
                    <a:lnTo>
                      <a:pt x="13" y="0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3" name="Freeform 247"/>
              <p:cNvSpPr>
                <a:spLocks/>
              </p:cNvSpPr>
              <p:nvPr/>
            </p:nvSpPr>
            <p:spPr bwMode="auto">
              <a:xfrm>
                <a:off x="1945" y="2984"/>
                <a:ext cx="4" cy="9"/>
              </a:xfrm>
              <a:custGeom>
                <a:avLst/>
                <a:gdLst>
                  <a:gd name="T0" fmla="*/ 0 w 24"/>
                  <a:gd name="T1" fmla="*/ 7 h 56"/>
                  <a:gd name="T2" fmla="*/ 2 w 24"/>
                  <a:gd name="T3" fmla="*/ 9 h 56"/>
                  <a:gd name="T4" fmla="*/ 4 w 24"/>
                  <a:gd name="T5" fmla="*/ 0 h 56"/>
                  <a:gd name="T6" fmla="*/ 2 w 24"/>
                  <a:gd name="T7" fmla="*/ 2 h 56"/>
                  <a:gd name="T8" fmla="*/ 0 w 24"/>
                  <a:gd name="T9" fmla="*/ 7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56"/>
                  <a:gd name="T17" fmla="*/ 24 w 24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56">
                    <a:moveTo>
                      <a:pt x="0" y="43"/>
                    </a:moveTo>
                    <a:lnTo>
                      <a:pt x="10" y="56"/>
                    </a:lnTo>
                    <a:lnTo>
                      <a:pt x="24" y="0"/>
                    </a:lnTo>
                    <a:lnTo>
                      <a:pt x="10" y="10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4" name="Freeform 248"/>
              <p:cNvSpPr>
                <a:spLocks/>
              </p:cNvSpPr>
              <p:nvPr/>
            </p:nvSpPr>
            <p:spPr bwMode="auto">
              <a:xfrm>
                <a:off x="1948" y="2973"/>
                <a:ext cx="4" cy="10"/>
              </a:xfrm>
              <a:custGeom>
                <a:avLst/>
                <a:gdLst>
                  <a:gd name="T0" fmla="*/ 1 w 25"/>
                  <a:gd name="T1" fmla="*/ 2 h 59"/>
                  <a:gd name="T2" fmla="*/ 4 w 25"/>
                  <a:gd name="T3" fmla="*/ 0 h 59"/>
                  <a:gd name="T4" fmla="*/ 2 w 25"/>
                  <a:gd name="T5" fmla="*/ 10 h 59"/>
                  <a:gd name="T6" fmla="*/ 0 w 25"/>
                  <a:gd name="T7" fmla="*/ 9 h 59"/>
                  <a:gd name="T8" fmla="*/ 1 w 25"/>
                  <a:gd name="T9" fmla="*/ 2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59"/>
                  <a:gd name="T17" fmla="*/ 25 w 25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59">
                    <a:moveTo>
                      <a:pt x="9" y="14"/>
                    </a:moveTo>
                    <a:lnTo>
                      <a:pt x="25" y="0"/>
                    </a:lnTo>
                    <a:lnTo>
                      <a:pt x="11" y="59"/>
                    </a:lnTo>
                    <a:lnTo>
                      <a:pt x="0" y="51"/>
                    </a:lnTo>
                    <a:lnTo>
                      <a:pt x="9" y="14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5" name="Freeform 249"/>
              <p:cNvSpPr>
                <a:spLocks/>
              </p:cNvSpPr>
              <p:nvPr/>
            </p:nvSpPr>
            <p:spPr bwMode="auto">
              <a:xfrm>
                <a:off x="1937" y="2982"/>
                <a:ext cx="12" cy="2"/>
              </a:xfrm>
              <a:custGeom>
                <a:avLst/>
                <a:gdLst>
                  <a:gd name="T0" fmla="*/ 0 w 71"/>
                  <a:gd name="T1" fmla="*/ 1 h 14"/>
                  <a:gd name="T2" fmla="*/ 2 w 71"/>
                  <a:gd name="T3" fmla="*/ 0 h 14"/>
                  <a:gd name="T4" fmla="*/ 10 w 71"/>
                  <a:gd name="T5" fmla="*/ 0 h 14"/>
                  <a:gd name="T6" fmla="*/ 12 w 71"/>
                  <a:gd name="T7" fmla="*/ 1 h 14"/>
                  <a:gd name="T8" fmla="*/ 10 w 71"/>
                  <a:gd name="T9" fmla="*/ 2 h 14"/>
                  <a:gd name="T10" fmla="*/ 2 w 71"/>
                  <a:gd name="T11" fmla="*/ 2 h 14"/>
                  <a:gd name="T12" fmla="*/ 0 w 71"/>
                  <a:gd name="T13" fmla="*/ 1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1"/>
                  <a:gd name="T22" fmla="*/ 0 h 14"/>
                  <a:gd name="T23" fmla="*/ 71 w 71"/>
                  <a:gd name="T24" fmla="*/ 14 h 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1" h="14">
                    <a:moveTo>
                      <a:pt x="0" y="8"/>
                    </a:moveTo>
                    <a:lnTo>
                      <a:pt x="13" y="0"/>
                    </a:lnTo>
                    <a:lnTo>
                      <a:pt x="62" y="0"/>
                    </a:lnTo>
                    <a:lnTo>
                      <a:pt x="71" y="7"/>
                    </a:lnTo>
                    <a:lnTo>
                      <a:pt x="61" y="14"/>
                    </a:lnTo>
                    <a:lnTo>
                      <a:pt x="10" y="1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340" name="Group 250"/>
            <p:cNvGrpSpPr>
              <a:grpSpLocks/>
            </p:cNvGrpSpPr>
            <p:nvPr/>
          </p:nvGrpSpPr>
          <p:grpSpPr bwMode="auto">
            <a:xfrm rot="2253675">
              <a:off x="3413" y="1869"/>
              <a:ext cx="54" cy="60"/>
              <a:chOff x="1950" y="2973"/>
              <a:chExt cx="18" cy="20"/>
            </a:xfrm>
          </p:grpSpPr>
          <p:sp>
            <p:nvSpPr>
              <p:cNvPr id="12382" name="Freeform 251"/>
              <p:cNvSpPr>
                <a:spLocks/>
              </p:cNvSpPr>
              <p:nvPr/>
            </p:nvSpPr>
            <p:spPr bwMode="auto">
              <a:xfrm>
                <a:off x="1956" y="2973"/>
                <a:ext cx="12" cy="2"/>
              </a:xfrm>
              <a:custGeom>
                <a:avLst/>
                <a:gdLst>
                  <a:gd name="T0" fmla="*/ 0 w 71"/>
                  <a:gd name="T1" fmla="*/ 0 h 13"/>
                  <a:gd name="T2" fmla="*/ 2 w 71"/>
                  <a:gd name="T3" fmla="*/ 2 h 13"/>
                  <a:gd name="T4" fmla="*/ 9 w 71"/>
                  <a:gd name="T5" fmla="*/ 2 h 13"/>
                  <a:gd name="T6" fmla="*/ 12 w 71"/>
                  <a:gd name="T7" fmla="*/ 0 h 13"/>
                  <a:gd name="T8" fmla="*/ 0 w 71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3"/>
                  <a:gd name="T17" fmla="*/ 71 w 71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3">
                    <a:moveTo>
                      <a:pt x="0" y="0"/>
                    </a:moveTo>
                    <a:lnTo>
                      <a:pt x="10" y="13"/>
                    </a:lnTo>
                    <a:lnTo>
                      <a:pt x="55" y="13"/>
                    </a:lnTo>
                    <a:lnTo>
                      <a:pt x="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3" name="Freeform 252"/>
              <p:cNvSpPr>
                <a:spLocks/>
              </p:cNvSpPr>
              <p:nvPr/>
            </p:nvSpPr>
            <p:spPr bwMode="auto">
              <a:xfrm>
                <a:off x="1950" y="2991"/>
                <a:ext cx="12" cy="2"/>
              </a:xfrm>
              <a:custGeom>
                <a:avLst/>
                <a:gdLst>
                  <a:gd name="T0" fmla="*/ 0 w 72"/>
                  <a:gd name="T1" fmla="*/ 2 h 14"/>
                  <a:gd name="T2" fmla="*/ 3 w 72"/>
                  <a:gd name="T3" fmla="*/ 0 h 14"/>
                  <a:gd name="T4" fmla="*/ 10 w 72"/>
                  <a:gd name="T5" fmla="*/ 0 h 14"/>
                  <a:gd name="T6" fmla="*/ 12 w 72"/>
                  <a:gd name="T7" fmla="*/ 2 h 14"/>
                  <a:gd name="T8" fmla="*/ 0 w 72"/>
                  <a:gd name="T9" fmla="*/ 2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4"/>
                  <a:gd name="T17" fmla="*/ 72 w 72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4">
                    <a:moveTo>
                      <a:pt x="0" y="14"/>
                    </a:moveTo>
                    <a:lnTo>
                      <a:pt x="18" y="0"/>
                    </a:lnTo>
                    <a:lnTo>
                      <a:pt x="62" y="0"/>
                    </a:lnTo>
                    <a:lnTo>
                      <a:pt x="72" y="1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4" name="Freeform 253"/>
              <p:cNvSpPr>
                <a:spLocks/>
              </p:cNvSpPr>
              <p:nvPr/>
            </p:nvSpPr>
            <p:spPr bwMode="auto">
              <a:xfrm>
                <a:off x="1953" y="2973"/>
                <a:ext cx="4" cy="10"/>
              </a:xfrm>
              <a:custGeom>
                <a:avLst/>
                <a:gdLst>
                  <a:gd name="T0" fmla="*/ 2 w 23"/>
                  <a:gd name="T1" fmla="*/ 0 h 57"/>
                  <a:gd name="T2" fmla="*/ 4 w 23"/>
                  <a:gd name="T3" fmla="*/ 2 h 57"/>
                  <a:gd name="T4" fmla="*/ 2 w 23"/>
                  <a:gd name="T5" fmla="*/ 9 h 57"/>
                  <a:gd name="T6" fmla="*/ 0 w 23"/>
                  <a:gd name="T7" fmla="*/ 10 h 57"/>
                  <a:gd name="T8" fmla="*/ 2 w 23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57"/>
                  <a:gd name="T17" fmla="*/ 23 w 23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57">
                    <a:moveTo>
                      <a:pt x="14" y="0"/>
                    </a:moveTo>
                    <a:lnTo>
                      <a:pt x="23" y="14"/>
                    </a:lnTo>
                    <a:lnTo>
                      <a:pt x="14" y="49"/>
                    </a:lnTo>
                    <a:lnTo>
                      <a:pt x="0" y="5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5" name="Freeform 254"/>
              <p:cNvSpPr>
                <a:spLocks/>
              </p:cNvSpPr>
              <p:nvPr/>
            </p:nvSpPr>
            <p:spPr bwMode="auto">
              <a:xfrm>
                <a:off x="1950" y="2984"/>
                <a:ext cx="4" cy="9"/>
              </a:xfrm>
              <a:custGeom>
                <a:avLst/>
                <a:gdLst>
                  <a:gd name="T0" fmla="*/ 0 w 25"/>
                  <a:gd name="T1" fmla="*/ 9 h 57"/>
                  <a:gd name="T2" fmla="*/ 3 w 25"/>
                  <a:gd name="T3" fmla="*/ 7 h 57"/>
                  <a:gd name="T4" fmla="*/ 4 w 25"/>
                  <a:gd name="T5" fmla="*/ 1 h 57"/>
                  <a:gd name="T6" fmla="*/ 2 w 25"/>
                  <a:gd name="T7" fmla="*/ 0 h 57"/>
                  <a:gd name="T8" fmla="*/ 0 w 25"/>
                  <a:gd name="T9" fmla="*/ 9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57"/>
                  <a:gd name="T17" fmla="*/ 25 w 25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57">
                    <a:moveTo>
                      <a:pt x="0" y="57"/>
                    </a:moveTo>
                    <a:lnTo>
                      <a:pt x="16" y="43"/>
                    </a:lnTo>
                    <a:lnTo>
                      <a:pt x="25" y="7"/>
                    </a:lnTo>
                    <a:lnTo>
                      <a:pt x="13" y="0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6" name="Freeform 255"/>
              <p:cNvSpPr>
                <a:spLocks/>
              </p:cNvSpPr>
              <p:nvPr/>
            </p:nvSpPr>
            <p:spPr bwMode="auto">
              <a:xfrm>
                <a:off x="1961" y="2984"/>
                <a:ext cx="4" cy="9"/>
              </a:xfrm>
              <a:custGeom>
                <a:avLst/>
                <a:gdLst>
                  <a:gd name="T0" fmla="*/ 0 w 24"/>
                  <a:gd name="T1" fmla="*/ 7 h 56"/>
                  <a:gd name="T2" fmla="*/ 2 w 24"/>
                  <a:gd name="T3" fmla="*/ 9 h 56"/>
                  <a:gd name="T4" fmla="*/ 4 w 24"/>
                  <a:gd name="T5" fmla="*/ 0 h 56"/>
                  <a:gd name="T6" fmla="*/ 2 w 24"/>
                  <a:gd name="T7" fmla="*/ 2 h 56"/>
                  <a:gd name="T8" fmla="*/ 0 w 24"/>
                  <a:gd name="T9" fmla="*/ 7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56"/>
                  <a:gd name="T17" fmla="*/ 24 w 24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56">
                    <a:moveTo>
                      <a:pt x="0" y="43"/>
                    </a:moveTo>
                    <a:lnTo>
                      <a:pt x="10" y="56"/>
                    </a:lnTo>
                    <a:lnTo>
                      <a:pt x="24" y="0"/>
                    </a:lnTo>
                    <a:lnTo>
                      <a:pt x="10" y="10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7" name="Freeform 256"/>
              <p:cNvSpPr>
                <a:spLocks/>
              </p:cNvSpPr>
              <p:nvPr/>
            </p:nvSpPr>
            <p:spPr bwMode="auto">
              <a:xfrm>
                <a:off x="1964" y="2973"/>
                <a:ext cx="4" cy="10"/>
              </a:xfrm>
              <a:custGeom>
                <a:avLst/>
                <a:gdLst>
                  <a:gd name="T0" fmla="*/ 1 w 25"/>
                  <a:gd name="T1" fmla="*/ 2 h 59"/>
                  <a:gd name="T2" fmla="*/ 4 w 25"/>
                  <a:gd name="T3" fmla="*/ 0 h 59"/>
                  <a:gd name="T4" fmla="*/ 2 w 25"/>
                  <a:gd name="T5" fmla="*/ 10 h 59"/>
                  <a:gd name="T6" fmla="*/ 0 w 25"/>
                  <a:gd name="T7" fmla="*/ 9 h 59"/>
                  <a:gd name="T8" fmla="*/ 1 w 25"/>
                  <a:gd name="T9" fmla="*/ 2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59"/>
                  <a:gd name="T17" fmla="*/ 25 w 25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59">
                    <a:moveTo>
                      <a:pt x="9" y="14"/>
                    </a:moveTo>
                    <a:lnTo>
                      <a:pt x="25" y="0"/>
                    </a:lnTo>
                    <a:lnTo>
                      <a:pt x="10" y="59"/>
                    </a:lnTo>
                    <a:lnTo>
                      <a:pt x="0" y="51"/>
                    </a:lnTo>
                    <a:lnTo>
                      <a:pt x="9" y="14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8" name="Freeform 257"/>
              <p:cNvSpPr>
                <a:spLocks/>
              </p:cNvSpPr>
              <p:nvPr/>
            </p:nvSpPr>
            <p:spPr bwMode="auto">
              <a:xfrm>
                <a:off x="1953" y="2982"/>
                <a:ext cx="12" cy="2"/>
              </a:xfrm>
              <a:custGeom>
                <a:avLst/>
                <a:gdLst>
                  <a:gd name="T0" fmla="*/ 0 w 71"/>
                  <a:gd name="T1" fmla="*/ 1 h 14"/>
                  <a:gd name="T2" fmla="*/ 2 w 71"/>
                  <a:gd name="T3" fmla="*/ 0 h 14"/>
                  <a:gd name="T4" fmla="*/ 10 w 71"/>
                  <a:gd name="T5" fmla="*/ 0 h 14"/>
                  <a:gd name="T6" fmla="*/ 12 w 71"/>
                  <a:gd name="T7" fmla="*/ 1 h 14"/>
                  <a:gd name="T8" fmla="*/ 10 w 71"/>
                  <a:gd name="T9" fmla="*/ 2 h 14"/>
                  <a:gd name="T10" fmla="*/ 2 w 71"/>
                  <a:gd name="T11" fmla="*/ 2 h 14"/>
                  <a:gd name="T12" fmla="*/ 0 w 71"/>
                  <a:gd name="T13" fmla="*/ 1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1"/>
                  <a:gd name="T22" fmla="*/ 0 h 14"/>
                  <a:gd name="T23" fmla="*/ 71 w 71"/>
                  <a:gd name="T24" fmla="*/ 14 h 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1" h="14">
                    <a:moveTo>
                      <a:pt x="0" y="8"/>
                    </a:moveTo>
                    <a:lnTo>
                      <a:pt x="13" y="0"/>
                    </a:lnTo>
                    <a:lnTo>
                      <a:pt x="62" y="0"/>
                    </a:lnTo>
                    <a:lnTo>
                      <a:pt x="71" y="7"/>
                    </a:lnTo>
                    <a:lnTo>
                      <a:pt x="61" y="14"/>
                    </a:lnTo>
                    <a:lnTo>
                      <a:pt x="10" y="1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341" name="Group 258"/>
            <p:cNvGrpSpPr>
              <a:grpSpLocks/>
            </p:cNvGrpSpPr>
            <p:nvPr/>
          </p:nvGrpSpPr>
          <p:grpSpPr bwMode="auto">
            <a:xfrm rot="2253675">
              <a:off x="2770" y="2118"/>
              <a:ext cx="622" cy="509"/>
              <a:chOff x="1856" y="3096"/>
              <a:chExt cx="207" cy="170"/>
            </a:xfrm>
          </p:grpSpPr>
          <p:sp>
            <p:nvSpPr>
              <p:cNvPr id="12342" name="Freeform 259"/>
              <p:cNvSpPr>
                <a:spLocks/>
              </p:cNvSpPr>
              <p:nvPr/>
            </p:nvSpPr>
            <p:spPr bwMode="auto">
              <a:xfrm>
                <a:off x="1910" y="3171"/>
                <a:ext cx="10" cy="16"/>
              </a:xfrm>
              <a:custGeom>
                <a:avLst/>
                <a:gdLst>
                  <a:gd name="T0" fmla="*/ 6 w 64"/>
                  <a:gd name="T1" fmla="*/ 0 h 98"/>
                  <a:gd name="T2" fmla="*/ 9 w 64"/>
                  <a:gd name="T3" fmla="*/ 0 h 98"/>
                  <a:gd name="T4" fmla="*/ 9 w 64"/>
                  <a:gd name="T5" fmla="*/ 10 h 98"/>
                  <a:gd name="T6" fmla="*/ 10 w 64"/>
                  <a:gd name="T7" fmla="*/ 10 h 98"/>
                  <a:gd name="T8" fmla="*/ 10 w 64"/>
                  <a:gd name="T9" fmla="*/ 13 h 98"/>
                  <a:gd name="T10" fmla="*/ 9 w 64"/>
                  <a:gd name="T11" fmla="*/ 13 h 98"/>
                  <a:gd name="T12" fmla="*/ 9 w 64"/>
                  <a:gd name="T13" fmla="*/ 16 h 98"/>
                  <a:gd name="T14" fmla="*/ 6 w 64"/>
                  <a:gd name="T15" fmla="*/ 16 h 98"/>
                  <a:gd name="T16" fmla="*/ 6 w 64"/>
                  <a:gd name="T17" fmla="*/ 13 h 98"/>
                  <a:gd name="T18" fmla="*/ 6 w 64"/>
                  <a:gd name="T19" fmla="*/ 10 h 98"/>
                  <a:gd name="T20" fmla="*/ 4 w 64"/>
                  <a:gd name="T21" fmla="*/ 10 h 98"/>
                  <a:gd name="T22" fmla="*/ 6 w 64"/>
                  <a:gd name="T23" fmla="*/ 6 h 98"/>
                  <a:gd name="T24" fmla="*/ 6 w 64"/>
                  <a:gd name="T25" fmla="*/ 10 h 98"/>
                  <a:gd name="T26" fmla="*/ 6 w 64"/>
                  <a:gd name="T27" fmla="*/ 13 h 98"/>
                  <a:gd name="T28" fmla="*/ 0 w 64"/>
                  <a:gd name="T29" fmla="*/ 13 h 98"/>
                  <a:gd name="T30" fmla="*/ 0 w 64"/>
                  <a:gd name="T31" fmla="*/ 10 h 98"/>
                  <a:gd name="T32" fmla="*/ 6 w 64"/>
                  <a:gd name="T33" fmla="*/ 0 h 9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4"/>
                  <a:gd name="T52" fmla="*/ 0 h 98"/>
                  <a:gd name="T53" fmla="*/ 64 w 64"/>
                  <a:gd name="T54" fmla="*/ 98 h 9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4" h="98">
                    <a:moveTo>
                      <a:pt x="37" y="0"/>
                    </a:moveTo>
                    <a:lnTo>
                      <a:pt x="58" y="0"/>
                    </a:lnTo>
                    <a:lnTo>
                      <a:pt x="58" y="60"/>
                    </a:lnTo>
                    <a:lnTo>
                      <a:pt x="64" y="60"/>
                    </a:lnTo>
                    <a:lnTo>
                      <a:pt x="64" y="80"/>
                    </a:lnTo>
                    <a:lnTo>
                      <a:pt x="58" y="80"/>
                    </a:lnTo>
                    <a:lnTo>
                      <a:pt x="58" y="98"/>
                    </a:lnTo>
                    <a:lnTo>
                      <a:pt x="37" y="98"/>
                    </a:lnTo>
                    <a:lnTo>
                      <a:pt x="37" y="80"/>
                    </a:lnTo>
                    <a:lnTo>
                      <a:pt x="37" y="60"/>
                    </a:lnTo>
                    <a:lnTo>
                      <a:pt x="25" y="60"/>
                    </a:lnTo>
                    <a:lnTo>
                      <a:pt x="37" y="37"/>
                    </a:lnTo>
                    <a:lnTo>
                      <a:pt x="37" y="60"/>
                    </a:lnTo>
                    <a:lnTo>
                      <a:pt x="37" y="80"/>
                    </a:lnTo>
                    <a:lnTo>
                      <a:pt x="0" y="80"/>
                    </a:lnTo>
                    <a:lnTo>
                      <a:pt x="0" y="60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43" name="Freeform 260"/>
              <p:cNvSpPr>
                <a:spLocks/>
              </p:cNvSpPr>
              <p:nvPr/>
            </p:nvSpPr>
            <p:spPr bwMode="auto">
              <a:xfrm>
                <a:off x="2006" y="3171"/>
                <a:ext cx="9" cy="16"/>
              </a:xfrm>
              <a:custGeom>
                <a:avLst/>
                <a:gdLst>
                  <a:gd name="T0" fmla="*/ 3 w 55"/>
                  <a:gd name="T1" fmla="*/ 0 h 98"/>
                  <a:gd name="T2" fmla="*/ 6 w 55"/>
                  <a:gd name="T3" fmla="*/ 0 h 98"/>
                  <a:gd name="T4" fmla="*/ 9 w 55"/>
                  <a:gd name="T5" fmla="*/ 2 h 98"/>
                  <a:gd name="T6" fmla="*/ 9 w 55"/>
                  <a:gd name="T7" fmla="*/ 5 h 98"/>
                  <a:gd name="T8" fmla="*/ 6 w 55"/>
                  <a:gd name="T9" fmla="*/ 5 h 98"/>
                  <a:gd name="T10" fmla="*/ 6 w 55"/>
                  <a:gd name="T11" fmla="*/ 3 h 98"/>
                  <a:gd name="T12" fmla="*/ 3 w 55"/>
                  <a:gd name="T13" fmla="*/ 3 h 98"/>
                  <a:gd name="T14" fmla="*/ 3 w 55"/>
                  <a:gd name="T15" fmla="*/ 6 h 98"/>
                  <a:gd name="T16" fmla="*/ 3 w 55"/>
                  <a:gd name="T17" fmla="*/ 9 h 98"/>
                  <a:gd name="T18" fmla="*/ 6 w 55"/>
                  <a:gd name="T19" fmla="*/ 9 h 98"/>
                  <a:gd name="T20" fmla="*/ 6 w 55"/>
                  <a:gd name="T21" fmla="*/ 13 h 98"/>
                  <a:gd name="T22" fmla="*/ 3 w 55"/>
                  <a:gd name="T23" fmla="*/ 13 h 98"/>
                  <a:gd name="T24" fmla="*/ 3 w 55"/>
                  <a:gd name="T25" fmla="*/ 9 h 98"/>
                  <a:gd name="T26" fmla="*/ 3 w 55"/>
                  <a:gd name="T27" fmla="*/ 6 h 98"/>
                  <a:gd name="T28" fmla="*/ 6 w 55"/>
                  <a:gd name="T29" fmla="*/ 6 h 98"/>
                  <a:gd name="T30" fmla="*/ 9 w 55"/>
                  <a:gd name="T31" fmla="*/ 8 h 98"/>
                  <a:gd name="T32" fmla="*/ 9 w 55"/>
                  <a:gd name="T33" fmla="*/ 14 h 98"/>
                  <a:gd name="T34" fmla="*/ 6 w 55"/>
                  <a:gd name="T35" fmla="*/ 16 h 98"/>
                  <a:gd name="T36" fmla="*/ 3 w 55"/>
                  <a:gd name="T37" fmla="*/ 16 h 98"/>
                  <a:gd name="T38" fmla="*/ 0 w 55"/>
                  <a:gd name="T39" fmla="*/ 14 h 98"/>
                  <a:gd name="T40" fmla="*/ 0 w 55"/>
                  <a:gd name="T41" fmla="*/ 2 h 98"/>
                  <a:gd name="T42" fmla="*/ 3 w 55"/>
                  <a:gd name="T43" fmla="*/ 0 h 9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55"/>
                  <a:gd name="T67" fmla="*/ 0 h 98"/>
                  <a:gd name="T68" fmla="*/ 55 w 55"/>
                  <a:gd name="T69" fmla="*/ 98 h 9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55" h="98">
                    <a:moveTo>
                      <a:pt x="16" y="0"/>
                    </a:moveTo>
                    <a:lnTo>
                      <a:pt x="39" y="0"/>
                    </a:lnTo>
                    <a:lnTo>
                      <a:pt x="55" y="13"/>
                    </a:lnTo>
                    <a:lnTo>
                      <a:pt x="55" y="28"/>
                    </a:lnTo>
                    <a:lnTo>
                      <a:pt x="34" y="28"/>
                    </a:lnTo>
                    <a:lnTo>
                      <a:pt x="34" y="21"/>
                    </a:lnTo>
                    <a:lnTo>
                      <a:pt x="21" y="21"/>
                    </a:lnTo>
                    <a:lnTo>
                      <a:pt x="21" y="37"/>
                    </a:lnTo>
                    <a:lnTo>
                      <a:pt x="21" y="57"/>
                    </a:lnTo>
                    <a:lnTo>
                      <a:pt x="34" y="57"/>
                    </a:lnTo>
                    <a:lnTo>
                      <a:pt x="34" y="80"/>
                    </a:lnTo>
                    <a:lnTo>
                      <a:pt x="21" y="80"/>
                    </a:lnTo>
                    <a:lnTo>
                      <a:pt x="21" y="57"/>
                    </a:lnTo>
                    <a:lnTo>
                      <a:pt x="21" y="37"/>
                    </a:lnTo>
                    <a:lnTo>
                      <a:pt x="39" y="37"/>
                    </a:lnTo>
                    <a:lnTo>
                      <a:pt x="55" y="49"/>
                    </a:lnTo>
                    <a:lnTo>
                      <a:pt x="55" y="85"/>
                    </a:lnTo>
                    <a:lnTo>
                      <a:pt x="39" y="98"/>
                    </a:lnTo>
                    <a:lnTo>
                      <a:pt x="16" y="98"/>
                    </a:lnTo>
                    <a:lnTo>
                      <a:pt x="0" y="85"/>
                    </a:lnTo>
                    <a:lnTo>
                      <a:pt x="0" y="13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44" name="Freeform 261"/>
              <p:cNvSpPr>
                <a:spLocks/>
              </p:cNvSpPr>
              <p:nvPr/>
            </p:nvSpPr>
            <p:spPr bwMode="auto">
              <a:xfrm>
                <a:off x="1958" y="3134"/>
                <a:ext cx="9" cy="16"/>
              </a:xfrm>
              <a:custGeom>
                <a:avLst/>
                <a:gdLst>
                  <a:gd name="T0" fmla="*/ 2 w 55"/>
                  <a:gd name="T1" fmla="*/ 0 h 98"/>
                  <a:gd name="T2" fmla="*/ 7 w 55"/>
                  <a:gd name="T3" fmla="*/ 0 h 98"/>
                  <a:gd name="T4" fmla="*/ 9 w 55"/>
                  <a:gd name="T5" fmla="*/ 2 h 98"/>
                  <a:gd name="T6" fmla="*/ 9 w 55"/>
                  <a:gd name="T7" fmla="*/ 6 h 98"/>
                  <a:gd name="T8" fmla="*/ 8 w 55"/>
                  <a:gd name="T9" fmla="*/ 8 h 98"/>
                  <a:gd name="T10" fmla="*/ 9 w 55"/>
                  <a:gd name="T11" fmla="*/ 10 h 98"/>
                  <a:gd name="T12" fmla="*/ 9 w 55"/>
                  <a:gd name="T13" fmla="*/ 10 h 98"/>
                  <a:gd name="T14" fmla="*/ 6 w 55"/>
                  <a:gd name="T15" fmla="*/ 10 h 98"/>
                  <a:gd name="T16" fmla="*/ 6 w 55"/>
                  <a:gd name="T17" fmla="*/ 5 h 98"/>
                  <a:gd name="T18" fmla="*/ 6 w 55"/>
                  <a:gd name="T19" fmla="*/ 2 h 98"/>
                  <a:gd name="T20" fmla="*/ 3 w 55"/>
                  <a:gd name="T21" fmla="*/ 2 h 98"/>
                  <a:gd name="T22" fmla="*/ 3 w 55"/>
                  <a:gd name="T23" fmla="*/ 5 h 98"/>
                  <a:gd name="T24" fmla="*/ 6 w 55"/>
                  <a:gd name="T25" fmla="*/ 5 h 98"/>
                  <a:gd name="T26" fmla="*/ 6 w 55"/>
                  <a:gd name="T27" fmla="*/ 13 h 98"/>
                  <a:gd name="T28" fmla="*/ 3 w 55"/>
                  <a:gd name="T29" fmla="*/ 13 h 98"/>
                  <a:gd name="T30" fmla="*/ 3 w 55"/>
                  <a:gd name="T31" fmla="*/ 10 h 98"/>
                  <a:gd name="T32" fmla="*/ 6 w 55"/>
                  <a:gd name="T33" fmla="*/ 10 h 98"/>
                  <a:gd name="T34" fmla="*/ 9 w 55"/>
                  <a:gd name="T35" fmla="*/ 10 h 98"/>
                  <a:gd name="T36" fmla="*/ 9 w 55"/>
                  <a:gd name="T37" fmla="*/ 14 h 98"/>
                  <a:gd name="T38" fmla="*/ 7 w 55"/>
                  <a:gd name="T39" fmla="*/ 16 h 98"/>
                  <a:gd name="T40" fmla="*/ 2 w 55"/>
                  <a:gd name="T41" fmla="*/ 16 h 98"/>
                  <a:gd name="T42" fmla="*/ 0 w 55"/>
                  <a:gd name="T43" fmla="*/ 14 h 98"/>
                  <a:gd name="T44" fmla="*/ 0 w 55"/>
                  <a:gd name="T45" fmla="*/ 10 h 98"/>
                  <a:gd name="T46" fmla="*/ 1 w 55"/>
                  <a:gd name="T47" fmla="*/ 8 h 98"/>
                  <a:gd name="T48" fmla="*/ 0 w 55"/>
                  <a:gd name="T49" fmla="*/ 6 h 98"/>
                  <a:gd name="T50" fmla="*/ 0 w 55"/>
                  <a:gd name="T51" fmla="*/ 2 h 98"/>
                  <a:gd name="T52" fmla="*/ 2 w 55"/>
                  <a:gd name="T53" fmla="*/ 0 h 98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5"/>
                  <a:gd name="T82" fmla="*/ 0 h 98"/>
                  <a:gd name="T83" fmla="*/ 55 w 55"/>
                  <a:gd name="T84" fmla="*/ 98 h 98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5" h="98">
                    <a:moveTo>
                      <a:pt x="14" y="0"/>
                    </a:moveTo>
                    <a:lnTo>
                      <a:pt x="42" y="0"/>
                    </a:lnTo>
                    <a:lnTo>
                      <a:pt x="55" y="12"/>
                    </a:lnTo>
                    <a:lnTo>
                      <a:pt x="55" y="39"/>
                    </a:lnTo>
                    <a:lnTo>
                      <a:pt x="48" y="49"/>
                    </a:lnTo>
                    <a:lnTo>
                      <a:pt x="55" y="60"/>
                    </a:lnTo>
                    <a:lnTo>
                      <a:pt x="55" y="62"/>
                    </a:lnTo>
                    <a:lnTo>
                      <a:pt x="35" y="62"/>
                    </a:lnTo>
                    <a:lnTo>
                      <a:pt x="35" y="33"/>
                    </a:lnTo>
                    <a:lnTo>
                      <a:pt x="35" y="15"/>
                    </a:lnTo>
                    <a:lnTo>
                      <a:pt x="21" y="15"/>
                    </a:lnTo>
                    <a:lnTo>
                      <a:pt x="21" y="33"/>
                    </a:lnTo>
                    <a:lnTo>
                      <a:pt x="35" y="33"/>
                    </a:lnTo>
                    <a:lnTo>
                      <a:pt x="35" y="80"/>
                    </a:lnTo>
                    <a:lnTo>
                      <a:pt x="21" y="80"/>
                    </a:lnTo>
                    <a:lnTo>
                      <a:pt x="21" y="62"/>
                    </a:lnTo>
                    <a:lnTo>
                      <a:pt x="35" y="62"/>
                    </a:lnTo>
                    <a:lnTo>
                      <a:pt x="55" y="62"/>
                    </a:lnTo>
                    <a:lnTo>
                      <a:pt x="55" y="85"/>
                    </a:lnTo>
                    <a:lnTo>
                      <a:pt x="42" y="98"/>
                    </a:lnTo>
                    <a:lnTo>
                      <a:pt x="14" y="98"/>
                    </a:lnTo>
                    <a:lnTo>
                      <a:pt x="0" y="85"/>
                    </a:lnTo>
                    <a:lnTo>
                      <a:pt x="0" y="60"/>
                    </a:lnTo>
                    <a:lnTo>
                      <a:pt x="9" y="49"/>
                    </a:lnTo>
                    <a:lnTo>
                      <a:pt x="0" y="39"/>
                    </a:lnTo>
                    <a:lnTo>
                      <a:pt x="0" y="1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45" name="Freeform 262"/>
              <p:cNvSpPr>
                <a:spLocks/>
              </p:cNvSpPr>
              <p:nvPr/>
            </p:nvSpPr>
            <p:spPr bwMode="auto">
              <a:xfrm>
                <a:off x="2006" y="3134"/>
                <a:ext cx="9" cy="16"/>
              </a:xfrm>
              <a:custGeom>
                <a:avLst/>
                <a:gdLst>
                  <a:gd name="T0" fmla="*/ 6 w 55"/>
                  <a:gd name="T1" fmla="*/ 0 h 98"/>
                  <a:gd name="T2" fmla="*/ 9 w 55"/>
                  <a:gd name="T3" fmla="*/ 2 h 98"/>
                  <a:gd name="T4" fmla="*/ 9 w 55"/>
                  <a:gd name="T5" fmla="*/ 14 h 98"/>
                  <a:gd name="T6" fmla="*/ 6 w 55"/>
                  <a:gd name="T7" fmla="*/ 16 h 98"/>
                  <a:gd name="T8" fmla="*/ 3 w 55"/>
                  <a:gd name="T9" fmla="*/ 16 h 98"/>
                  <a:gd name="T10" fmla="*/ 0 w 55"/>
                  <a:gd name="T11" fmla="*/ 14 h 98"/>
                  <a:gd name="T12" fmla="*/ 0 w 55"/>
                  <a:gd name="T13" fmla="*/ 11 h 98"/>
                  <a:gd name="T14" fmla="*/ 3 w 55"/>
                  <a:gd name="T15" fmla="*/ 11 h 98"/>
                  <a:gd name="T16" fmla="*/ 3 w 55"/>
                  <a:gd name="T17" fmla="*/ 13 h 98"/>
                  <a:gd name="T18" fmla="*/ 6 w 55"/>
                  <a:gd name="T19" fmla="*/ 13 h 98"/>
                  <a:gd name="T20" fmla="*/ 6 w 55"/>
                  <a:gd name="T21" fmla="*/ 10 h 98"/>
                  <a:gd name="T22" fmla="*/ 6 w 55"/>
                  <a:gd name="T23" fmla="*/ 7 h 98"/>
                  <a:gd name="T24" fmla="*/ 3 w 55"/>
                  <a:gd name="T25" fmla="*/ 7 h 98"/>
                  <a:gd name="T26" fmla="*/ 3 w 55"/>
                  <a:gd name="T27" fmla="*/ 3 h 98"/>
                  <a:gd name="T28" fmla="*/ 6 w 55"/>
                  <a:gd name="T29" fmla="*/ 3 h 98"/>
                  <a:gd name="T30" fmla="*/ 6 w 55"/>
                  <a:gd name="T31" fmla="*/ 7 h 98"/>
                  <a:gd name="T32" fmla="*/ 6 w 55"/>
                  <a:gd name="T33" fmla="*/ 10 h 98"/>
                  <a:gd name="T34" fmla="*/ 3 w 55"/>
                  <a:gd name="T35" fmla="*/ 10 h 98"/>
                  <a:gd name="T36" fmla="*/ 0 w 55"/>
                  <a:gd name="T37" fmla="*/ 8 h 98"/>
                  <a:gd name="T38" fmla="*/ 0 w 55"/>
                  <a:gd name="T39" fmla="*/ 2 h 98"/>
                  <a:gd name="T40" fmla="*/ 3 w 55"/>
                  <a:gd name="T41" fmla="*/ 0 h 98"/>
                  <a:gd name="T42" fmla="*/ 6 w 55"/>
                  <a:gd name="T43" fmla="*/ 0 h 9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55"/>
                  <a:gd name="T67" fmla="*/ 0 h 98"/>
                  <a:gd name="T68" fmla="*/ 55 w 55"/>
                  <a:gd name="T69" fmla="*/ 98 h 9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55" h="98">
                    <a:moveTo>
                      <a:pt x="39" y="0"/>
                    </a:moveTo>
                    <a:lnTo>
                      <a:pt x="55" y="12"/>
                    </a:lnTo>
                    <a:lnTo>
                      <a:pt x="55" y="85"/>
                    </a:lnTo>
                    <a:lnTo>
                      <a:pt x="39" y="98"/>
                    </a:lnTo>
                    <a:lnTo>
                      <a:pt x="16" y="98"/>
                    </a:lnTo>
                    <a:lnTo>
                      <a:pt x="0" y="85"/>
                    </a:lnTo>
                    <a:lnTo>
                      <a:pt x="0" y="70"/>
                    </a:lnTo>
                    <a:lnTo>
                      <a:pt x="21" y="70"/>
                    </a:lnTo>
                    <a:lnTo>
                      <a:pt x="21" y="78"/>
                    </a:lnTo>
                    <a:lnTo>
                      <a:pt x="34" y="78"/>
                    </a:lnTo>
                    <a:lnTo>
                      <a:pt x="34" y="62"/>
                    </a:lnTo>
                    <a:lnTo>
                      <a:pt x="34" y="42"/>
                    </a:lnTo>
                    <a:lnTo>
                      <a:pt x="21" y="42"/>
                    </a:lnTo>
                    <a:lnTo>
                      <a:pt x="21" y="17"/>
                    </a:lnTo>
                    <a:lnTo>
                      <a:pt x="34" y="17"/>
                    </a:lnTo>
                    <a:lnTo>
                      <a:pt x="34" y="42"/>
                    </a:lnTo>
                    <a:lnTo>
                      <a:pt x="34" y="62"/>
                    </a:lnTo>
                    <a:lnTo>
                      <a:pt x="16" y="62"/>
                    </a:lnTo>
                    <a:lnTo>
                      <a:pt x="0" y="49"/>
                    </a:lnTo>
                    <a:lnTo>
                      <a:pt x="0" y="12"/>
                    </a:lnTo>
                    <a:lnTo>
                      <a:pt x="16" y="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46" name="Freeform 263"/>
              <p:cNvSpPr>
                <a:spLocks/>
              </p:cNvSpPr>
              <p:nvPr/>
            </p:nvSpPr>
            <p:spPr bwMode="auto">
              <a:xfrm>
                <a:off x="1911" y="3249"/>
                <a:ext cx="9" cy="17"/>
              </a:xfrm>
              <a:custGeom>
                <a:avLst/>
                <a:gdLst>
                  <a:gd name="T0" fmla="*/ 3 w 55"/>
                  <a:gd name="T1" fmla="*/ 0 h 98"/>
                  <a:gd name="T2" fmla="*/ 6 w 55"/>
                  <a:gd name="T3" fmla="*/ 0 h 98"/>
                  <a:gd name="T4" fmla="*/ 9 w 55"/>
                  <a:gd name="T5" fmla="*/ 3 h 98"/>
                  <a:gd name="T6" fmla="*/ 9 w 55"/>
                  <a:gd name="T7" fmla="*/ 14 h 98"/>
                  <a:gd name="T8" fmla="*/ 6 w 55"/>
                  <a:gd name="T9" fmla="*/ 17 h 98"/>
                  <a:gd name="T10" fmla="*/ 3 w 55"/>
                  <a:gd name="T11" fmla="*/ 17 h 98"/>
                  <a:gd name="T12" fmla="*/ 0 w 55"/>
                  <a:gd name="T13" fmla="*/ 14 h 98"/>
                  <a:gd name="T14" fmla="*/ 0 w 55"/>
                  <a:gd name="T15" fmla="*/ 14 h 98"/>
                  <a:gd name="T16" fmla="*/ 3 w 55"/>
                  <a:gd name="T17" fmla="*/ 14 h 98"/>
                  <a:gd name="T18" fmla="*/ 3 w 55"/>
                  <a:gd name="T19" fmla="*/ 4 h 98"/>
                  <a:gd name="T20" fmla="*/ 5 w 55"/>
                  <a:gd name="T21" fmla="*/ 4 h 98"/>
                  <a:gd name="T22" fmla="*/ 5 w 55"/>
                  <a:gd name="T23" fmla="*/ 14 h 98"/>
                  <a:gd name="T24" fmla="*/ 3 w 55"/>
                  <a:gd name="T25" fmla="*/ 14 h 98"/>
                  <a:gd name="T26" fmla="*/ 0 w 55"/>
                  <a:gd name="T27" fmla="*/ 14 h 98"/>
                  <a:gd name="T28" fmla="*/ 0 w 55"/>
                  <a:gd name="T29" fmla="*/ 3 h 98"/>
                  <a:gd name="T30" fmla="*/ 3 w 55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5"/>
                  <a:gd name="T49" fmla="*/ 0 h 98"/>
                  <a:gd name="T50" fmla="*/ 55 w 55"/>
                  <a:gd name="T51" fmla="*/ 98 h 9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5" h="98">
                    <a:moveTo>
                      <a:pt x="16" y="0"/>
                    </a:moveTo>
                    <a:lnTo>
                      <a:pt x="39" y="0"/>
                    </a:lnTo>
                    <a:lnTo>
                      <a:pt x="55" y="16"/>
                    </a:lnTo>
                    <a:lnTo>
                      <a:pt x="55" y="83"/>
                    </a:lnTo>
                    <a:lnTo>
                      <a:pt x="39" y="98"/>
                    </a:lnTo>
                    <a:lnTo>
                      <a:pt x="16" y="98"/>
                    </a:lnTo>
                    <a:lnTo>
                      <a:pt x="0" y="83"/>
                    </a:lnTo>
                    <a:lnTo>
                      <a:pt x="0" y="78"/>
                    </a:lnTo>
                    <a:lnTo>
                      <a:pt x="21" y="78"/>
                    </a:lnTo>
                    <a:lnTo>
                      <a:pt x="21" y="21"/>
                    </a:lnTo>
                    <a:lnTo>
                      <a:pt x="33" y="21"/>
                    </a:lnTo>
                    <a:lnTo>
                      <a:pt x="33" y="78"/>
                    </a:lnTo>
                    <a:lnTo>
                      <a:pt x="21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47" name="Freeform 264"/>
              <p:cNvSpPr>
                <a:spLocks/>
              </p:cNvSpPr>
              <p:nvPr/>
            </p:nvSpPr>
            <p:spPr bwMode="auto">
              <a:xfrm>
                <a:off x="1914" y="3211"/>
                <a:ext cx="5" cy="16"/>
              </a:xfrm>
              <a:custGeom>
                <a:avLst/>
                <a:gdLst>
                  <a:gd name="T0" fmla="*/ 2 w 30"/>
                  <a:gd name="T1" fmla="*/ 16 h 99"/>
                  <a:gd name="T2" fmla="*/ 5 w 30"/>
                  <a:gd name="T3" fmla="*/ 16 h 99"/>
                  <a:gd name="T4" fmla="*/ 5 w 30"/>
                  <a:gd name="T5" fmla="*/ 0 h 99"/>
                  <a:gd name="T6" fmla="*/ 1 w 30"/>
                  <a:gd name="T7" fmla="*/ 0 h 99"/>
                  <a:gd name="T8" fmla="*/ 0 w 30"/>
                  <a:gd name="T9" fmla="*/ 3 h 99"/>
                  <a:gd name="T10" fmla="*/ 2 w 30"/>
                  <a:gd name="T11" fmla="*/ 3 h 99"/>
                  <a:gd name="T12" fmla="*/ 2 w 30"/>
                  <a:gd name="T13" fmla="*/ 16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0"/>
                  <a:gd name="T22" fmla="*/ 0 h 99"/>
                  <a:gd name="T23" fmla="*/ 30 w 30"/>
                  <a:gd name="T24" fmla="*/ 99 h 9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0" h="99">
                    <a:moveTo>
                      <a:pt x="9" y="99"/>
                    </a:moveTo>
                    <a:lnTo>
                      <a:pt x="30" y="99"/>
                    </a:lnTo>
                    <a:lnTo>
                      <a:pt x="30" y="0"/>
                    </a:lnTo>
                    <a:lnTo>
                      <a:pt x="4" y="0"/>
                    </a:lnTo>
                    <a:lnTo>
                      <a:pt x="0" y="21"/>
                    </a:lnTo>
                    <a:lnTo>
                      <a:pt x="9" y="21"/>
                    </a:lnTo>
                    <a:lnTo>
                      <a:pt x="9" y="9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48" name="Freeform 265"/>
              <p:cNvSpPr>
                <a:spLocks/>
              </p:cNvSpPr>
              <p:nvPr/>
            </p:nvSpPr>
            <p:spPr bwMode="auto">
              <a:xfrm>
                <a:off x="1959" y="3211"/>
                <a:ext cx="9" cy="16"/>
              </a:xfrm>
              <a:custGeom>
                <a:avLst/>
                <a:gdLst>
                  <a:gd name="T0" fmla="*/ 0 w 55"/>
                  <a:gd name="T1" fmla="*/ 5 h 99"/>
                  <a:gd name="T2" fmla="*/ 3 w 55"/>
                  <a:gd name="T3" fmla="*/ 5 h 99"/>
                  <a:gd name="T4" fmla="*/ 3 w 55"/>
                  <a:gd name="T5" fmla="*/ 3 h 99"/>
                  <a:gd name="T6" fmla="*/ 6 w 55"/>
                  <a:gd name="T7" fmla="*/ 3 h 99"/>
                  <a:gd name="T8" fmla="*/ 6 w 55"/>
                  <a:gd name="T9" fmla="*/ 5 h 99"/>
                  <a:gd name="T10" fmla="*/ 0 w 55"/>
                  <a:gd name="T11" fmla="*/ 13 h 99"/>
                  <a:gd name="T12" fmla="*/ 0 w 55"/>
                  <a:gd name="T13" fmla="*/ 16 h 99"/>
                  <a:gd name="T14" fmla="*/ 9 w 55"/>
                  <a:gd name="T15" fmla="*/ 16 h 99"/>
                  <a:gd name="T16" fmla="*/ 9 w 55"/>
                  <a:gd name="T17" fmla="*/ 13 h 99"/>
                  <a:gd name="T18" fmla="*/ 4 w 55"/>
                  <a:gd name="T19" fmla="*/ 13 h 99"/>
                  <a:gd name="T20" fmla="*/ 9 w 55"/>
                  <a:gd name="T21" fmla="*/ 6 h 99"/>
                  <a:gd name="T22" fmla="*/ 9 w 55"/>
                  <a:gd name="T23" fmla="*/ 2 h 99"/>
                  <a:gd name="T24" fmla="*/ 6 w 55"/>
                  <a:gd name="T25" fmla="*/ 0 h 99"/>
                  <a:gd name="T26" fmla="*/ 3 w 55"/>
                  <a:gd name="T27" fmla="*/ 0 h 99"/>
                  <a:gd name="T28" fmla="*/ 0 w 55"/>
                  <a:gd name="T29" fmla="*/ 2 h 99"/>
                  <a:gd name="T30" fmla="*/ 0 w 55"/>
                  <a:gd name="T31" fmla="*/ 5 h 9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5"/>
                  <a:gd name="T49" fmla="*/ 0 h 99"/>
                  <a:gd name="T50" fmla="*/ 55 w 55"/>
                  <a:gd name="T51" fmla="*/ 99 h 9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5" h="99">
                    <a:moveTo>
                      <a:pt x="0" y="29"/>
                    </a:moveTo>
                    <a:lnTo>
                      <a:pt x="21" y="29"/>
                    </a:lnTo>
                    <a:lnTo>
                      <a:pt x="21" y="21"/>
                    </a:lnTo>
                    <a:lnTo>
                      <a:pt x="34" y="21"/>
                    </a:lnTo>
                    <a:lnTo>
                      <a:pt x="34" y="34"/>
                    </a:lnTo>
                    <a:lnTo>
                      <a:pt x="0" y="80"/>
                    </a:lnTo>
                    <a:lnTo>
                      <a:pt x="0" y="99"/>
                    </a:lnTo>
                    <a:lnTo>
                      <a:pt x="55" y="99"/>
                    </a:lnTo>
                    <a:lnTo>
                      <a:pt x="55" y="80"/>
                    </a:lnTo>
                    <a:lnTo>
                      <a:pt x="24" y="80"/>
                    </a:lnTo>
                    <a:lnTo>
                      <a:pt x="55" y="39"/>
                    </a:lnTo>
                    <a:lnTo>
                      <a:pt x="55" y="13"/>
                    </a:lnTo>
                    <a:lnTo>
                      <a:pt x="39" y="0"/>
                    </a:lnTo>
                    <a:lnTo>
                      <a:pt x="16" y="0"/>
                    </a:lnTo>
                    <a:lnTo>
                      <a:pt x="0" y="13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49" name="Freeform 266"/>
              <p:cNvSpPr>
                <a:spLocks/>
              </p:cNvSpPr>
              <p:nvPr/>
            </p:nvSpPr>
            <p:spPr bwMode="auto">
              <a:xfrm>
                <a:off x="2005" y="3211"/>
                <a:ext cx="10" cy="16"/>
              </a:xfrm>
              <a:custGeom>
                <a:avLst/>
                <a:gdLst>
                  <a:gd name="T0" fmla="*/ 3 w 58"/>
                  <a:gd name="T1" fmla="*/ 0 h 99"/>
                  <a:gd name="T2" fmla="*/ 7 w 58"/>
                  <a:gd name="T3" fmla="*/ 0 h 99"/>
                  <a:gd name="T4" fmla="*/ 10 w 58"/>
                  <a:gd name="T5" fmla="*/ 2 h 99"/>
                  <a:gd name="T6" fmla="*/ 10 w 58"/>
                  <a:gd name="T7" fmla="*/ 6 h 99"/>
                  <a:gd name="T8" fmla="*/ 8 w 58"/>
                  <a:gd name="T9" fmla="*/ 8 h 99"/>
                  <a:gd name="T10" fmla="*/ 10 w 58"/>
                  <a:gd name="T11" fmla="*/ 10 h 99"/>
                  <a:gd name="T12" fmla="*/ 10 w 58"/>
                  <a:gd name="T13" fmla="*/ 14 h 99"/>
                  <a:gd name="T14" fmla="*/ 7 w 58"/>
                  <a:gd name="T15" fmla="*/ 16 h 99"/>
                  <a:gd name="T16" fmla="*/ 3 w 58"/>
                  <a:gd name="T17" fmla="*/ 16 h 99"/>
                  <a:gd name="T18" fmla="*/ 0 w 58"/>
                  <a:gd name="T19" fmla="*/ 14 h 99"/>
                  <a:gd name="T20" fmla="*/ 0 w 58"/>
                  <a:gd name="T21" fmla="*/ 12 h 99"/>
                  <a:gd name="T22" fmla="*/ 4 w 58"/>
                  <a:gd name="T23" fmla="*/ 12 h 99"/>
                  <a:gd name="T24" fmla="*/ 4 w 58"/>
                  <a:gd name="T25" fmla="*/ 13 h 99"/>
                  <a:gd name="T26" fmla="*/ 6 w 58"/>
                  <a:gd name="T27" fmla="*/ 13 h 99"/>
                  <a:gd name="T28" fmla="*/ 6 w 58"/>
                  <a:gd name="T29" fmla="*/ 10 h 99"/>
                  <a:gd name="T30" fmla="*/ 4 w 58"/>
                  <a:gd name="T31" fmla="*/ 10 h 99"/>
                  <a:gd name="T32" fmla="*/ 4 w 58"/>
                  <a:gd name="T33" fmla="*/ 6 h 99"/>
                  <a:gd name="T34" fmla="*/ 6 w 58"/>
                  <a:gd name="T35" fmla="*/ 6 h 99"/>
                  <a:gd name="T36" fmla="*/ 6 w 58"/>
                  <a:gd name="T37" fmla="*/ 3 h 99"/>
                  <a:gd name="T38" fmla="*/ 4 w 58"/>
                  <a:gd name="T39" fmla="*/ 3 h 99"/>
                  <a:gd name="T40" fmla="*/ 4 w 58"/>
                  <a:gd name="T41" fmla="*/ 4 h 99"/>
                  <a:gd name="T42" fmla="*/ 0 w 58"/>
                  <a:gd name="T43" fmla="*/ 4 h 99"/>
                  <a:gd name="T44" fmla="*/ 0 w 58"/>
                  <a:gd name="T45" fmla="*/ 2 h 99"/>
                  <a:gd name="T46" fmla="*/ 3 w 58"/>
                  <a:gd name="T47" fmla="*/ 0 h 9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58"/>
                  <a:gd name="T73" fmla="*/ 0 h 99"/>
                  <a:gd name="T74" fmla="*/ 58 w 58"/>
                  <a:gd name="T75" fmla="*/ 99 h 9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58" h="99">
                    <a:moveTo>
                      <a:pt x="16" y="0"/>
                    </a:moveTo>
                    <a:lnTo>
                      <a:pt x="42" y="0"/>
                    </a:lnTo>
                    <a:lnTo>
                      <a:pt x="58" y="13"/>
                    </a:lnTo>
                    <a:lnTo>
                      <a:pt x="58" y="39"/>
                    </a:lnTo>
                    <a:lnTo>
                      <a:pt x="47" y="50"/>
                    </a:lnTo>
                    <a:lnTo>
                      <a:pt x="58" y="60"/>
                    </a:lnTo>
                    <a:lnTo>
                      <a:pt x="58" y="85"/>
                    </a:lnTo>
                    <a:lnTo>
                      <a:pt x="42" y="99"/>
                    </a:lnTo>
                    <a:lnTo>
                      <a:pt x="16" y="99"/>
                    </a:lnTo>
                    <a:lnTo>
                      <a:pt x="0" y="85"/>
                    </a:lnTo>
                    <a:lnTo>
                      <a:pt x="0" y="73"/>
                    </a:lnTo>
                    <a:lnTo>
                      <a:pt x="21" y="73"/>
                    </a:lnTo>
                    <a:lnTo>
                      <a:pt x="21" y="80"/>
                    </a:lnTo>
                    <a:lnTo>
                      <a:pt x="37" y="80"/>
                    </a:lnTo>
                    <a:lnTo>
                      <a:pt x="37" y="60"/>
                    </a:lnTo>
                    <a:lnTo>
                      <a:pt x="21" y="60"/>
                    </a:lnTo>
                    <a:lnTo>
                      <a:pt x="21" y="39"/>
                    </a:lnTo>
                    <a:lnTo>
                      <a:pt x="37" y="39"/>
                    </a:lnTo>
                    <a:lnTo>
                      <a:pt x="37" y="18"/>
                    </a:lnTo>
                    <a:lnTo>
                      <a:pt x="21" y="18"/>
                    </a:lnTo>
                    <a:lnTo>
                      <a:pt x="21" y="26"/>
                    </a:lnTo>
                    <a:lnTo>
                      <a:pt x="0" y="26"/>
                    </a:lnTo>
                    <a:lnTo>
                      <a:pt x="0" y="13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0" name="Freeform 267"/>
              <p:cNvSpPr>
                <a:spLocks/>
              </p:cNvSpPr>
              <p:nvPr/>
            </p:nvSpPr>
            <p:spPr bwMode="auto">
              <a:xfrm>
                <a:off x="1958" y="3172"/>
                <a:ext cx="9" cy="16"/>
              </a:xfrm>
              <a:custGeom>
                <a:avLst/>
                <a:gdLst>
                  <a:gd name="T0" fmla="*/ 0 w 57"/>
                  <a:gd name="T1" fmla="*/ 0 h 98"/>
                  <a:gd name="T2" fmla="*/ 9 w 57"/>
                  <a:gd name="T3" fmla="*/ 0 h 98"/>
                  <a:gd name="T4" fmla="*/ 9 w 57"/>
                  <a:gd name="T5" fmla="*/ 3 h 98"/>
                  <a:gd name="T6" fmla="*/ 3 w 57"/>
                  <a:gd name="T7" fmla="*/ 3 h 98"/>
                  <a:gd name="T8" fmla="*/ 3 w 57"/>
                  <a:gd name="T9" fmla="*/ 6 h 98"/>
                  <a:gd name="T10" fmla="*/ 6 w 57"/>
                  <a:gd name="T11" fmla="*/ 6 h 98"/>
                  <a:gd name="T12" fmla="*/ 9 w 57"/>
                  <a:gd name="T13" fmla="*/ 8 h 98"/>
                  <a:gd name="T14" fmla="*/ 9 w 57"/>
                  <a:gd name="T15" fmla="*/ 14 h 98"/>
                  <a:gd name="T16" fmla="*/ 6 w 57"/>
                  <a:gd name="T17" fmla="*/ 16 h 98"/>
                  <a:gd name="T18" fmla="*/ 3 w 57"/>
                  <a:gd name="T19" fmla="*/ 16 h 98"/>
                  <a:gd name="T20" fmla="*/ 0 w 57"/>
                  <a:gd name="T21" fmla="*/ 14 h 98"/>
                  <a:gd name="T22" fmla="*/ 0 w 57"/>
                  <a:gd name="T23" fmla="*/ 11 h 98"/>
                  <a:gd name="T24" fmla="*/ 3 w 57"/>
                  <a:gd name="T25" fmla="*/ 11 h 98"/>
                  <a:gd name="T26" fmla="*/ 3 w 57"/>
                  <a:gd name="T27" fmla="*/ 13 h 98"/>
                  <a:gd name="T28" fmla="*/ 6 w 57"/>
                  <a:gd name="T29" fmla="*/ 13 h 98"/>
                  <a:gd name="T30" fmla="*/ 6 w 57"/>
                  <a:gd name="T31" fmla="*/ 8 h 98"/>
                  <a:gd name="T32" fmla="*/ 3 w 57"/>
                  <a:gd name="T33" fmla="*/ 8 h 98"/>
                  <a:gd name="T34" fmla="*/ 0 w 57"/>
                  <a:gd name="T35" fmla="*/ 6 h 98"/>
                  <a:gd name="T36" fmla="*/ 0 w 57"/>
                  <a:gd name="T37" fmla="*/ 0 h 9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7"/>
                  <a:gd name="T58" fmla="*/ 0 h 98"/>
                  <a:gd name="T59" fmla="*/ 57 w 57"/>
                  <a:gd name="T60" fmla="*/ 98 h 9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7" h="98">
                    <a:moveTo>
                      <a:pt x="0" y="0"/>
                    </a:moveTo>
                    <a:lnTo>
                      <a:pt x="55" y="0"/>
                    </a:lnTo>
                    <a:lnTo>
                      <a:pt x="55" y="21"/>
                    </a:lnTo>
                    <a:lnTo>
                      <a:pt x="21" y="21"/>
                    </a:lnTo>
                    <a:lnTo>
                      <a:pt x="21" y="34"/>
                    </a:lnTo>
                    <a:lnTo>
                      <a:pt x="41" y="34"/>
                    </a:lnTo>
                    <a:lnTo>
                      <a:pt x="57" y="50"/>
                    </a:lnTo>
                    <a:lnTo>
                      <a:pt x="57" y="83"/>
                    </a:lnTo>
                    <a:lnTo>
                      <a:pt x="41" y="98"/>
                    </a:lnTo>
                    <a:lnTo>
                      <a:pt x="16" y="98"/>
                    </a:lnTo>
                    <a:lnTo>
                      <a:pt x="0" y="83"/>
                    </a:lnTo>
                    <a:lnTo>
                      <a:pt x="0" y="68"/>
                    </a:lnTo>
                    <a:lnTo>
                      <a:pt x="21" y="68"/>
                    </a:lnTo>
                    <a:lnTo>
                      <a:pt x="21" y="80"/>
                    </a:lnTo>
                    <a:lnTo>
                      <a:pt x="36" y="80"/>
                    </a:lnTo>
                    <a:lnTo>
                      <a:pt x="36" y="52"/>
                    </a:lnTo>
                    <a:lnTo>
                      <a:pt x="16" y="52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1" name="Freeform 268"/>
              <p:cNvSpPr>
                <a:spLocks/>
              </p:cNvSpPr>
              <p:nvPr/>
            </p:nvSpPr>
            <p:spPr bwMode="auto">
              <a:xfrm>
                <a:off x="1911" y="3134"/>
                <a:ext cx="10" cy="16"/>
              </a:xfrm>
              <a:custGeom>
                <a:avLst/>
                <a:gdLst>
                  <a:gd name="T0" fmla="*/ 0 w 58"/>
                  <a:gd name="T1" fmla="*/ 0 h 98"/>
                  <a:gd name="T2" fmla="*/ 10 w 58"/>
                  <a:gd name="T3" fmla="*/ 0 h 98"/>
                  <a:gd name="T4" fmla="*/ 10 w 58"/>
                  <a:gd name="T5" fmla="*/ 3 h 98"/>
                  <a:gd name="T6" fmla="*/ 4 w 58"/>
                  <a:gd name="T7" fmla="*/ 16 h 98"/>
                  <a:gd name="T8" fmla="*/ 0 w 58"/>
                  <a:gd name="T9" fmla="*/ 16 h 98"/>
                  <a:gd name="T10" fmla="*/ 6 w 58"/>
                  <a:gd name="T11" fmla="*/ 3 h 98"/>
                  <a:gd name="T12" fmla="*/ 0 w 58"/>
                  <a:gd name="T13" fmla="*/ 3 h 98"/>
                  <a:gd name="T14" fmla="*/ 0 w 58"/>
                  <a:gd name="T15" fmla="*/ 0 h 9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8"/>
                  <a:gd name="T25" fmla="*/ 0 h 98"/>
                  <a:gd name="T26" fmla="*/ 58 w 58"/>
                  <a:gd name="T27" fmla="*/ 98 h 9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8" h="98">
                    <a:moveTo>
                      <a:pt x="0" y="0"/>
                    </a:moveTo>
                    <a:lnTo>
                      <a:pt x="58" y="0"/>
                    </a:lnTo>
                    <a:lnTo>
                      <a:pt x="58" y="21"/>
                    </a:lnTo>
                    <a:lnTo>
                      <a:pt x="23" y="98"/>
                    </a:lnTo>
                    <a:lnTo>
                      <a:pt x="0" y="98"/>
                    </a:lnTo>
                    <a:lnTo>
                      <a:pt x="34" y="21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2" name="Freeform 269"/>
              <p:cNvSpPr>
                <a:spLocks/>
              </p:cNvSpPr>
              <p:nvPr/>
            </p:nvSpPr>
            <p:spPr bwMode="auto">
              <a:xfrm>
                <a:off x="1856" y="3249"/>
                <a:ext cx="12" cy="17"/>
              </a:xfrm>
              <a:custGeom>
                <a:avLst/>
                <a:gdLst>
                  <a:gd name="T0" fmla="*/ 3 w 72"/>
                  <a:gd name="T1" fmla="*/ 0 h 98"/>
                  <a:gd name="T2" fmla="*/ 9 w 72"/>
                  <a:gd name="T3" fmla="*/ 0 h 98"/>
                  <a:gd name="T4" fmla="*/ 12 w 72"/>
                  <a:gd name="T5" fmla="*/ 17 h 98"/>
                  <a:gd name="T6" fmla="*/ 8 w 72"/>
                  <a:gd name="T7" fmla="*/ 17 h 98"/>
                  <a:gd name="T8" fmla="*/ 7 w 72"/>
                  <a:gd name="T9" fmla="*/ 14 h 98"/>
                  <a:gd name="T10" fmla="*/ 7 w 72"/>
                  <a:gd name="T11" fmla="*/ 11 h 98"/>
                  <a:gd name="T12" fmla="*/ 6 w 72"/>
                  <a:gd name="T13" fmla="*/ 3 h 98"/>
                  <a:gd name="T14" fmla="*/ 4 w 72"/>
                  <a:gd name="T15" fmla="*/ 11 h 98"/>
                  <a:gd name="T16" fmla="*/ 7 w 72"/>
                  <a:gd name="T17" fmla="*/ 11 h 98"/>
                  <a:gd name="T18" fmla="*/ 7 w 72"/>
                  <a:gd name="T19" fmla="*/ 14 h 98"/>
                  <a:gd name="T20" fmla="*/ 4 w 72"/>
                  <a:gd name="T21" fmla="*/ 14 h 98"/>
                  <a:gd name="T22" fmla="*/ 4 w 72"/>
                  <a:gd name="T23" fmla="*/ 17 h 98"/>
                  <a:gd name="T24" fmla="*/ 0 w 72"/>
                  <a:gd name="T25" fmla="*/ 17 h 98"/>
                  <a:gd name="T26" fmla="*/ 3 w 72"/>
                  <a:gd name="T27" fmla="*/ 0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2"/>
                  <a:gd name="T43" fmla="*/ 0 h 98"/>
                  <a:gd name="T44" fmla="*/ 72 w 72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2" h="98">
                    <a:moveTo>
                      <a:pt x="20" y="0"/>
                    </a:moveTo>
                    <a:lnTo>
                      <a:pt x="53" y="0"/>
                    </a:lnTo>
                    <a:lnTo>
                      <a:pt x="72" y="98"/>
                    </a:lnTo>
                    <a:lnTo>
                      <a:pt x="46" y="98"/>
                    </a:lnTo>
                    <a:lnTo>
                      <a:pt x="44" y="78"/>
                    </a:lnTo>
                    <a:lnTo>
                      <a:pt x="44" y="62"/>
                    </a:lnTo>
                    <a:lnTo>
                      <a:pt x="36" y="16"/>
                    </a:lnTo>
                    <a:lnTo>
                      <a:pt x="27" y="62"/>
                    </a:lnTo>
                    <a:lnTo>
                      <a:pt x="44" y="62"/>
                    </a:lnTo>
                    <a:lnTo>
                      <a:pt x="44" y="78"/>
                    </a:lnTo>
                    <a:lnTo>
                      <a:pt x="27" y="78"/>
                    </a:lnTo>
                    <a:lnTo>
                      <a:pt x="25" y="98"/>
                    </a:lnTo>
                    <a:lnTo>
                      <a:pt x="0" y="9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353" name="Group 270"/>
              <p:cNvGrpSpPr>
                <a:grpSpLocks/>
              </p:cNvGrpSpPr>
              <p:nvPr/>
            </p:nvGrpSpPr>
            <p:grpSpPr bwMode="auto">
              <a:xfrm>
                <a:off x="1862" y="3134"/>
                <a:ext cx="15" cy="17"/>
                <a:chOff x="1862" y="3134"/>
                <a:chExt cx="15" cy="17"/>
              </a:xfrm>
            </p:grpSpPr>
            <p:sp>
              <p:nvSpPr>
                <p:cNvPr id="12379" name="Freeform 271"/>
                <p:cNvSpPr>
                  <a:spLocks/>
                </p:cNvSpPr>
                <p:nvPr/>
              </p:nvSpPr>
              <p:spPr bwMode="auto">
                <a:xfrm>
                  <a:off x="1865" y="3134"/>
                  <a:ext cx="9" cy="17"/>
                </a:xfrm>
                <a:custGeom>
                  <a:avLst/>
                  <a:gdLst>
                    <a:gd name="T0" fmla="*/ 8 w 57"/>
                    <a:gd name="T1" fmla="*/ 0 h 99"/>
                    <a:gd name="T2" fmla="*/ 9 w 57"/>
                    <a:gd name="T3" fmla="*/ 0 h 99"/>
                    <a:gd name="T4" fmla="*/ 1 w 57"/>
                    <a:gd name="T5" fmla="*/ 17 h 99"/>
                    <a:gd name="T6" fmla="*/ 0 w 57"/>
                    <a:gd name="T7" fmla="*/ 17 h 99"/>
                    <a:gd name="T8" fmla="*/ 8 w 57"/>
                    <a:gd name="T9" fmla="*/ 0 h 9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7"/>
                    <a:gd name="T16" fmla="*/ 0 h 99"/>
                    <a:gd name="T17" fmla="*/ 57 w 57"/>
                    <a:gd name="T18" fmla="*/ 99 h 9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7" h="99">
                      <a:moveTo>
                        <a:pt x="51" y="0"/>
                      </a:moveTo>
                      <a:lnTo>
                        <a:pt x="57" y="0"/>
                      </a:lnTo>
                      <a:lnTo>
                        <a:pt x="5" y="99"/>
                      </a:lnTo>
                      <a:lnTo>
                        <a:pt x="0" y="99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80" name="Freeform 272"/>
                <p:cNvSpPr>
                  <a:spLocks/>
                </p:cNvSpPr>
                <p:nvPr/>
              </p:nvSpPr>
              <p:spPr bwMode="auto">
                <a:xfrm>
                  <a:off x="1862" y="3134"/>
                  <a:ext cx="6" cy="9"/>
                </a:xfrm>
                <a:custGeom>
                  <a:avLst/>
                  <a:gdLst>
                    <a:gd name="T0" fmla="*/ 2 w 36"/>
                    <a:gd name="T1" fmla="*/ 0 h 54"/>
                    <a:gd name="T2" fmla="*/ 4 w 36"/>
                    <a:gd name="T3" fmla="*/ 0 h 54"/>
                    <a:gd name="T4" fmla="*/ 6 w 36"/>
                    <a:gd name="T5" fmla="*/ 1 h 54"/>
                    <a:gd name="T6" fmla="*/ 6 w 36"/>
                    <a:gd name="T7" fmla="*/ 2 h 54"/>
                    <a:gd name="T8" fmla="*/ 4 w 36"/>
                    <a:gd name="T9" fmla="*/ 2 h 54"/>
                    <a:gd name="T10" fmla="*/ 4 w 36"/>
                    <a:gd name="T11" fmla="*/ 7 h 54"/>
                    <a:gd name="T12" fmla="*/ 2 w 36"/>
                    <a:gd name="T13" fmla="*/ 7 h 54"/>
                    <a:gd name="T14" fmla="*/ 2 w 36"/>
                    <a:gd name="T15" fmla="*/ 2 h 54"/>
                    <a:gd name="T16" fmla="*/ 4 w 36"/>
                    <a:gd name="T17" fmla="*/ 2 h 54"/>
                    <a:gd name="T18" fmla="*/ 6 w 36"/>
                    <a:gd name="T19" fmla="*/ 2 h 54"/>
                    <a:gd name="T20" fmla="*/ 6 w 36"/>
                    <a:gd name="T21" fmla="*/ 8 h 54"/>
                    <a:gd name="T22" fmla="*/ 4 w 36"/>
                    <a:gd name="T23" fmla="*/ 9 h 54"/>
                    <a:gd name="T24" fmla="*/ 2 w 36"/>
                    <a:gd name="T25" fmla="*/ 9 h 54"/>
                    <a:gd name="T26" fmla="*/ 0 w 36"/>
                    <a:gd name="T27" fmla="*/ 8 h 54"/>
                    <a:gd name="T28" fmla="*/ 0 w 36"/>
                    <a:gd name="T29" fmla="*/ 1 h 54"/>
                    <a:gd name="T30" fmla="*/ 2 w 36"/>
                    <a:gd name="T31" fmla="*/ 0 h 54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36"/>
                    <a:gd name="T49" fmla="*/ 0 h 54"/>
                    <a:gd name="T50" fmla="*/ 36 w 36"/>
                    <a:gd name="T51" fmla="*/ 54 h 54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36" h="54">
                      <a:moveTo>
                        <a:pt x="10" y="0"/>
                      </a:moveTo>
                      <a:lnTo>
                        <a:pt x="24" y="0"/>
                      </a:lnTo>
                      <a:lnTo>
                        <a:pt x="36" y="8"/>
                      </a:lnTo>
                      <a:lnTo>
                        <a:pt x="36" y="11"/>
                      </a:lnTo>
                      <a:lnTo>
                        <a:pt x="22" y="11"/>
                      </a:lnTo>
                      <a:lnTo>
                        <a:pt x="22" y="44"/>
                      </a:lnTo>
                      <a:lnTo>
                        <a:pt x="14" y="44"/>
                      </a:lnTo>
                      <a:lnTo>
                        <a:pt x="14" y="11"/>
                      </a:lnTo>
                      <a:lnTo>
                        <a:pt x="22" y="11"/>
                      </a:lnTo>
                      <a:lnTo>
                        <a:pt x="36" y="11"/>
                      </a:lnTo>
                      <a:lnTo>
                        <a:pt x="36" y="46"/>
                      </a:lnTo>
                      <a:lnTo>
                        <a:pt x="24" y="54"/>
                      </a:lnTo>
                      <a:lnTo>
                        <a:pt x="10" y="54"/>
                      </a:lnTo>
                      <a:lnTo>
                        <a:pt x="0" y="46"/>
                      </a:lnTo>
                      <a:lnTo>
                        <a:pt x="0" y="8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81" name="Freeform 273"/>
                <p:cNvSpPr>
                  <a:spLocks/>
                </p:cNvSpPr>
                <p:nvPr/>
              </p:nvSpPr>
              <p:spPr bwMode="auto">
                <a:xfrm>
                  <a:off x="1871" y="3142"/>
                  <a:ext cx="6" cy="9"/>
                </a:xfrm>
                <a:custGeom>
                  <a:avLst/>
                  <a:gdLst>
                    <a:gd name="T0" fmla="*/ 2 w 36"/>
                    <a:gd name="T1" fmla="*/ 0 h 55"/>
                    <a:gd name="T2" fmla="*/ 4 w 36"/>
                    <a:gd name="T3" fmla="*/ 0 h 55"/>
                    <a:gd name="T4" fmla="*/ 6 w 36"/>
                    <a:gd name="T5" fmla="*/ 1 h 55"/>
                    <a:gd name="T6" fmla="*/ 6 w 36"/>
                    <a:gd name="T7" fmla="*/ 2 h 55"/>
                    <a:gd name="T8" fmla="*/ 4 w 36"/>
                    <a:gd name="T9" fmla="*/ 2 h 55"/>
                    <a:gd name="T10" fmla="*/ 4 w 36"/>
                    <a:gd name="T11" fmla="*/ 7 h 55"/>
                    <a:gd name="T12" fmla="*/ 2 w 36"/>
                    <a:gd name="T13" fmla="*/ 7 h 55"/>
                    <a:gd name="T14" fmla="*/ 2 w 36"/>
                    <a:gd name="T15" fmla="*/ 2 h 55"/>
                    <a:gd name="T16" fmla="*/ 4 w 36"/>
                    <a:gd name="T17" fmla="*/ 2 h 55"/>
                    <a:gd name="T18" fmla="*/ 6 w 36"/>
                    <a:gd name="T19" fmla="*/ 2 h 55"/>
                    <a:gd name="T20" fmla="*/ 6 w 36"/>
                    <a:gd name="T21" fmla="*/ 8 h 55"/>
                    <a:gd name="T22" fmla="*/ 4 w 36"/>
                    <a:gd name="T23" fmla="*/ 9 h 55"/>
                    <a:gd name="T24" fmla="*/ 2 w 36"/>
                    <a:gd name="T25" fmla="*/ 9 h 55"/>
                    <a:gd name="T26" fmla="*/ 0 w 36"/>
                    <a:gd name="T27" fmla="*/ 8 h 55"/>
                    <a:gd name="T28" fmla="*/ 0 w 36"/>
                    <a:gd name="T29" fmla="*/ 1 h 55"/>
                    <a:gd name="T30" fmla="*/ 2 w 36"/>
                    <a:gd name="T31" fmla="*/ 0 h 5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36"/>
                    <a:gd name="T49" fmla="*/ 0 h 55"/>
                    <a:gd name="T50" fmla="*/ 36 w 36"/>
                    <a:gd name="T51" fmla="*/ 55 h 55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36" h="55">
                      <a:moveTo>
                        <a:pt x="11" y="0"/>
                      </a:moveTo>
                      <a:lnTo>
                        <a:pt x="25" y="0"/>
                      </a:lnTo>
                      <a:lnTo>
                        <a:pt x="36" y="7"/>
                      </a:lnTo>
                      <a:lnTo>
                        <a:pt x="36" y="10"/>
                      </a:lnTo>
                      <a:lnTo>
                        <a:pt x="22" y="10"/>
                      </a:lnTo>
                      <a:lnTo>
                        <a:pt x="22" y="43"/>
                      </a:lnTo>
                      <a:lnTo>
                        <a:pt x="14" y="43"/>
                      </a:lnTo>
                      <a:lnTo>
                        <a:pt x="14" y="10"/>
                      </a:lnTo>
                      <a:lnTo>
                        <a:pt x="22" y="10"/>
                      </a:lnTo>
                      <a:lnTo>
                        <a:pt x="36" y="10"/>
                      </a:lnTo>
                      <a:lnTo>
                        <a:pt x="36" y="46"/>
                      </a:lnTo>
                      <a:lnTo>
                        <a:pt x="25" y="55"/>
                      </a:lnTo>
                      <a:lnTo>
                        <a:pt x="11" y="55"/>
                      </a:lnTo>
                      <a:lnTo>
                        <a:pt x="0" y="46"/>
                      </a:lnTo>
                      <a:lnTo>
                        <a:pt x="0" y="7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2354" name="Freeform 274"/>
              <p:cNvSpPr>
                <a:spLocks/>
              </p:cNvSpPr>
              <p:nvPr/>
            </p:nvSpPr>
            <p:spPr bwMode="auto">
              <a:xfrm>
                <a:off x="1857" y="3096"/>
                <a:ext cx="13" cy="16"/>
              </a:xfrm>
              <a:custGeom>
                <a:avLst/>
                <a:gdLst>
                  <a:gd name="T0" fmla="*/ 0 w 80"/>
                  <a:gd name="T1" fmla="*/ 16 h 99"/>
                  <a:gd name="T2" fmla="*/ 4 w 80"/>
                  <a:gd name="T3" fmla="*/ 16 h 99"/>
                  <a:gd name="T4" fmla="*/ 4 w 80"/>
                  <a:gd name="T5" fmla="*/ 7 h 99"/>
                  <a:gd name="T6" fmla="*/ 6 w 80"/>
                  <a:gd name="T7" fmla="*/ 16 h 99"/>
                  <a:gd name="T8" fmla="*/ 7 w 80"/>
                  <a:gd name="T9" fmla="*/ 16 h 99"/>
                  <a:gd name="T10" fmla="*/ 9 w 80"/>
                  <a:gd name="T11" fmla="*/ 7 h 99"/>
                  <a:gd name="T12" fmla="*/ 9 w 80"/>
                  <a:gd name="T13" fmla="*/ 16 h 99"/>
                  <a:gd name="T14" fmla="*/ 13 w 80"/>
                  <a:gd name="T15" fmla="*/ 16 h 99"/>
                  <a:gd name="T16" fmla="*/ 13 w 80"/>
                  <a:gd name="T17" fmla="*/ 0 h 99"/>
                  <a:gd name="T18" fmla="*/ 8 w 80"/>
                  <a:gd name="T19" fmla="*/ 0 h 99"/>
                  <a:gd name="T20" fmla="*/ 7 w 80"/>
                  <a:gd name="T21" fmla="*/ 7 h 99"/>
                  <a:gd name="T22" fmla="*/ 5 w 80"/>
                  <a:gd name="T23" fmla="*/ 0 h 99"/>
                  <a:gd name="T24" fmla="*/ 0 w 80"/>
                  <a:gd name="T25" fmla="*/ 0 h 99"/>
                  <a:gd name="T26" fmla="*/ 0 w 80"/>
                  <a:gd name="T27" fmla="*/ 16 h 9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0"/>
                  <a:gd name="T43" fmla="*/ 0 h 99"/>
                  <a:gd name="T44" fmla="*/ 80 w 80"/>
                  <a:gd name="T45" fmla="*/ 99 h 9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0" h="99">
                    <a:moveTo>
                      <a:pt x="0" y="99"/>
                    </a:moveTo>
                    <a:lnTo>
                      <a:pt x="23" y="99"/>
                    </a:lnTo>
                    <a:lnTo>
                      <a:pt x="23" y="46"/>
                    </a:lnTo>
                    <a:lnTo>
                      <a:pt x="35" y="99"/>
                    </a:lnTo>
                    <a:lnTo>
                      <a:pt x="46" y="99"/>
                    </a:lnTo>
                    <a:lnTo>
                      <a:pt x="57" y="46"/>
                    </a:lnTo>
                    <a:lnTo>
                      <a:pt x="57" y="99"/>
                    </a:lnTo>
                    <a:lnTo>
                      <a:pt x="80" y="99"/>
                    </a:lnTo>
                    <a:lnTo>
                      <a:pt x="80" y="0"/>
                    </a:lnTo>
                    <a:lnTo>
                      <a:pt x="49" y="0"/>
                    </a:lnTo>
                    <a:lnTo>
                      <a:pt x="40" y="46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5" name="Freeform 275"/>
              <p:cNvSpPr>
                <a:spLocks/>
              </p:cNvSpPr>
              <p:nvPr/>
            </p:nvSpPr>
            <p:spPr bwMode="auto">
              <a:xfrm>
                <a:off x="1872" y="3096"/>
                <a:ext cx="10" cy="16"/>
              </a:xfrm>
              <a:custGeom>
                <a:avLst/>
                <a:gdLst>
                  <a:gd name="T0" fmla="*/ 3 w 61"/>
                  <a:gd name="T1" fmla="*/ 0 h 98"/>
                  <a:gd name="T2" fmla="*/ 7 w 61"/>
                  <a:gd name="T3" fmla="*/ 0 h 98"/>
                  <a:gd name="T4" fmla="*/ 10 w 61"/>
                  <a:gd name="T5" fmla="*/ 2 h 98"/>
                  <a:gd name="T6" fmla="*/ 10 w 61"/>
                  <a:gd name="T7" fmla="*/ 6 h 98"/>
                  <a:gd name="T8" fmla="*/ 6 w 61"/>
                  <a:gd name="T9" fmla="*/ 6 h 98"/>
                  <a:gd name="T10" fmla="*/ 6 w 61"/>
                  <a:gd name="T11" fmla="*/ 3 h 98"/>
                  <a:gd name="T12" fmla="*/ 4 w 61"/>
                  <a:gd name="T13" fmla="*/ 3 h 98"/>
                  <a:gd name="T14" fmla="*/ 4 w 61"/>
                  <a:gd name="T15" fmla="*/ 13 h 98"/>
                  <a:gd name="T16" fmla="*/ 6 w 61"/>
                  <a:gd name="T17" fmla="*/ 13 h 98"/>
                  <a:gd name="T18" fmla="*/ 6 w 61"/>
                  <a:gd name="T19" fmla="*/ 9 h 98"/>
                  <a:gd name="T20" fmla="*/ 10 w 61"/>
                  <a:gd name="T21" fmla="*/ 9 h 98"/>
                  <a:gd name="T22" fmla="*/ 10 w 61"/>
                  <a:gd name="T23" fmla="*/ 14 h 98"/>
                  <a:gd name="T24" fmla="*/ 7 w 61"/>
                  <a:gd name="T25" fmla="*/ 16 h 98"/>
                  <a:gd name="T26" fmla="*/ 3 w 61"/>
                  <a:gd name="T27" fmla="*/ 16 h 98"/>
                  <a:gd name="T28" fmla="*/ 0 w 61"/>
                  <a:gd name="T29" fmla="*/ 14 h 98"/>
                  <a:gd name="T30" fmla="*/ 0 w 61"/>
                  <a:gd name="T31" fmla="*/ 2 h 98"/>
                  <a:gd name="T32" fmla="*/ 3 w 61"/>
                  <a:gd name="T33" fmla="*/ 0 h 9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1"/>
                  <a:gd name="T52" fmla="*/ 0 h 98"/>
                  <a:gd name="T53" fmla="*/ 61 w 61"/>
                  <a:gd name="T54" fmla="*/ 98 h 9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1" h="98">
                    <a:moveTo>
                      <a:pt x="17" y="0"/>
                    </a:moveTo>
                    <a:lnTo>
                      <a:pt x="44" y="0"/>
                    </a:lnTo>
                    <a:lnTo>
                      <a:pt x="61" y="12"/>
                    </a:lnTo>
                    <a:lnTo>
                      <a:pt x="61" y="38"/>
                    </a:lnTo>
                    <a:lnTo>
                      <a:pt x="39" y="38"/>
                    </a:lnTo>
                    <a:lnTo>
                      <a:pt x="39" y="18"/>
                    </a:lnTo>
                    <a:lnTo>
                      <a:pt x="22" y="18"/>
                    </a:lnTo>
                    <a:lnTo>
                      <a:pt x="22" y="78"/>
                    </a:lnTo>
                    <a:lnTo>
                      <a:pt x="39" y="78"/>
                    </a:lnTo>
                    <a:lnTo>
                      <a:pt x="39" y="57"/>
                    </a:lnTo>
                    <a:lnTo>
                      <a:pt x="61" y="57"/>
                    </a:lnTo>
                    <a:lnTo>
                      <a:pt x="61" y="84"/>
                    </a:lnTo>
                    <a:lnTo>
                      <a:pt x="44" y="98"/>
                    </a:lnTo>
                    <a:lnTo>
                      <a:pt x="17" y="98"/>
                    </a:lnTo>
                    <a:lnTo>
                      <a:pt x="0" y="84"/>
                    </a:lnTo>
                    <a:lnTo>
                      <a:pt x="0" y="1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356" name="Group 276"/>
              <p:cNvGrpSpPr>
                <a:grpSpLocks/>
              </p:cNvGrpSpPr>
              <p:nvPr/>
            </p:nvGrpSpPr>
            <p:grpSpPr bwMode="auto">
              <a:xfrm>
                <a:off x="1904" y="3096"/>
                <a:ext cx="24" cy="17"/>
                <a:chOff x="1904" y="3096"/>
                <a:chExt cx="24" cy="17"/>
              </a:xfrm>
            </p:grpSpPr>
            <p:sp>
              <p:nvSpPr>
                <p:cNvPr id="12377" name="Freeform 277"/>
                <p:cNvSpPr>
                  <a:spLocks/>
                </p:cNvSpPr>
                <p:nvPr/>
              </p:nvSpPr>
              <p:spPr bwMode="auto">
                <a:xfrm>
                  <a:off x="1919" y="3096"/>
                  <a:ext cx="9" cy="17"/>
                </a:xfrm>
                <a:custGeom>
                  <a:avLst/>
                  <a:gdLst>
                    <a:gd name="T0" fmla="*/ 0 w 58"/>
                    <a:gd name="T1" fmla="*/ 0 h 99"/>
                    <a:gd name="T2" fmla="*/ 7 w 58"/>
                    <a:gd name="T3" fmla="*/ 0 h 99"/>
                    <a:gd name="T4" fmla="*/ 9 w 58"/>
                    <a:gd name="T5" fmla="*/ 2 h 99"/>
                    <a:gd name="T6" fmla="*/ 9 w 58"/>
                    <a:gd name="T7" fmla="*/ 7 h 99"/>
                    <a:gd name="T8" fmla="*/ 7 w 58"/>
                    <a:gd name="T9" fmla="*/ 8 h 99"/>
                    <a:gd name="T10" fmla="*/ 9 w 58"/>
                    <a:gd name="T11" fmla="*/ 10 h 99"/>
                    <a:gd name="T12" fmla="*/ 9 w 58"/>
                    <a:gd name="T13" fmla="*/ 17 h 99"/>
                    <a:gd name="T14" fmla="*/ 6 w 58"/>
                    <a:gd name="T15" fmla="*/ 17 h 99"/>
                    <a:gd name="T16" fmla="*/ 6 w 58"/>
                    <a:gd name="T17" fmla="*/ 10 h 99"/>
                    <a:gd name="T18" fmla="*/ 6 w 58"/>
                    <a:gd name="T19" fmla="*/ 7 h 99"/>
                    <a:gd name="T20" fmla="*/ 3 w 58"/>
                    <a:gd name="T21" fmla="*/ 7 h 99"/>
                    <a:gd name="T22" fmla="*/ 3 w 58"/>
                    <a:gd name="T23" fmla="*/ 3 h 99"/>
                    <a:gd name="T24" fmla="*/ 6 w 58"/>
                    <a:gd name="T25" fmla="*/ 3 h 99"/>
                    <a:gd name="T26" fmla="*/ 6 w 58"/>
                    <a:gd name="T27" fmla="*/ 7 h 99"/>
                    <a:gd name="T28" fmla="*/ 6 w 58"/>
                    <a:gd name="T29" fmla="*/ 10 h 99"/>
                    <a:gd name="T30" fmla="*/ 3 w 58"/>
                    <a:gd name="T31" fmla="*/ 10 h 99"/>
                    <a:gd name="T32" fmla="*/ 3 w 58"/>
                    <a:gd name="T33" fmla="*/ 17 h 99"/>
                    <a:gd name="T34" fmla="*/ 0 w 58"/>
                    <a:gd name="T35" fmla="*/ 17 h 99"/>
                    <a:gd name="T36" fmla="*/ 0 w 58"/>
                    <a:gd name="T37" fmla="*/ 0 h 9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58"/>
                    <a:gd name="T58" fmla="*/ 0 h 99"/>
                    <a:gd name="T59" fmla="*/ 58 w 58"/>
                    <a:gd name="T60" fmla="*/ 99 h 99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58" h="99">
                      <a:moveTo>
                        <a:pt x="0" y="0"/>
                      </a:moveTo>
                      <a:lnTo>
                        <a:pt x="44" y="0"/>
                      </a:lnTo>
                      <a:lnTo>
                        <a:pt x="58" y="10"/>
                      </a:lnTo>
                      <a:lnTo>
                        <a:pt x="58" y="38"/>
                      </a:lnTo>
                      <a:lnTo>
                        <a:pt x="44" y="49"/>
                      </a:lnTo>
                      <a:lnTo>
                        <a:pt x="58" y="60"/>
                      </a:lnTo>
                      <a:lnTo>
                        <a:pt x="58" y="99"/>
                      </a:lnTo>
                      <a:lnTo>
                        <a:pt x="36" y="99"/>
                      </a:lnTo>
                      <a:lnTo>
                        <a:pt x="36" y="60"/>
                      </a:lnTo>
                      <a:lnTo>
                        <a:pt x="36" y="41"/>
                      </a:lnTo>
                      <a:lnTo>
                        <a:pt x="22" y="41"/>
                      </a:lnTo>
                      <a:lnTo>
                        <a:pt x="22" y="17"/>
                      </a:lnTo>
                      <a:lnTo>
                        <a:pt x="36" y="17"/>
                      </a:lnTo>
                      <a:lnTo>
                        <a:pt x="36" y="41"/>
                      </a:lnTo>
                      <a:lnTo>
                        <a:pt x="36" y="60"/>
                      </a:lnTo>
                      <a:lnTo>
                        <a:pt x="22" y="60"/>
                      </a:lnTo>
                      <a:lnTo>
                        <a:pt x="22" y="99"/>
                      </a:lnTo>
                      <a:lnTo>
                        <a:pt x="0" y="9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78" name="Freeform 278"/>
                <p:cNvSpPr>
                  <a:spLocks/>
                </p:cNvSpPr>
                <p:nvPr/>
              </p:nvSpPr>
              <p:spPr bwMode="auto">
                <a:xfrm>
                  <a:off x="1904" y="3096"/>
                  <a:ext cx="13" cy="16"/>
                </a:xfrm>
                <a:custGeom>
                  <a:avLst/>
                  <a:gdLst>
                    <a:gd name="T0" fmla="*/ 0 w 81"/>
                    <a:gd name="T1" fmla="*/ 16 h 99"/>
                    <a:gd name="T2" fmla="*/ 4 w 81"/>
                    <a:gd name="T3" fmla="*/ 16 h 99"/>
                    <a:gd name="T4" fmla="*/ 4 w 81"/>
                    <a:gd name="T5" fmla="*/ 7 h 99"/>
                    <a:gd name="T6" fmla="*/ 6 w 81"/>
                    <a:gd name="T7" fmla="*/ 16 h 99"/>
                    <a:gd name="T8" fmla="*/ 8 w 81"/>
                    <a:gd name="T9" fmla="*/ 16 h 99"/>
                    <a:gd name="T10" fmla="*/ 9 w 81"/>
                    <a:gd name="T11" fmla="*/ 7 h 99"/>
                    <a:gd name="T12" fmla="*/ 9 w 81"/>
                    <a:gd name="T13" fmla="*/ 16 h 99"/>
                    <a:gd name="T14" fmla="*/ 13 w 81"/>
                    <a:gd name="T15" fmla="*/ 16 h 99"/>
                    <a:gd name="T16" fmla="*/ 13 w 81"/>
                    <a:gd name="T17" fmla="*/ 0 h 99"/>
                    <a:gd name="T18" fmla="*/ 8 w 81"/>
                    <a:gd name="T19" fmla="*/ 0 h 99"/>
                    <a:gd name="T20" fmla="*/ 7 w 81"/>
                    <a:gd name="T21" fmla="*/ 7 h 99"/>
                    <a:gd name="T22" fmla="*/ 5 w 81"/>
                    <a:gd name="T23" fmla="*/ 0 h 99"/>
                    <a:gd name="T24" fmla="*/ 0 w 81"/>
                    <a:gd name="T25" fmla="*/ 0 h 99"/>
                    <a:gd name="T26" fmla="*/ 0 w 81"/>
                    <a:gd name="T27" fmla="*/ 16 h 99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81"/>
                    <a:gd name="T43" fmla="*/ 0 h 99"/>
                    <a:gd name="T44" fmla="*/ 81 w 81"/>
                    <a:gd name="T45" fmla="*/ 99 h 99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81" h="99">
                      <a:moveTo>
                        <a:pt x="0" y="99"/>
                      </a:moveTo>
                      <a:lnTo>
                        <a:pt x="24" y="99"/>
                      </a:lnTo>
                      <a:lnTo>
                        <a:pt x="24" y="46"/>
                      </a:lnTo>
                      <a:lnTo>
                        <a:pt x="35" y="99"/>
                      </a:lnTo>
                      <a:lnTo>
                        <a:pt x="47" y="99"/>
                      </a:lnTo>
                      <a:lnTo>
                        <a:pt x="57" y="46"/>
                      </a:lnTo>
                      <a:lnTo>
                        <a:pt x="57" y="99"/>
                      </a:lnTo>
                      <a:lnTo>
                        <a:pt x="81" y="99"/>
                      </a:lnTo>
                      <a:lnTo>
                        <a:pt x="81" y="0"/>
                      </a:lnTo>
                      <a:lnTo>
                        <a:pt x="49" y="0"/>
                      </a:lnTo>
                      <a:lnTo>
                        <a:pt x="41" y="46"/>
                      </a:lnTo>
                      <a:lnTo>
                        <a:pt x="32" y="0"/>
                      </a:lnTo>
                      <a:lnTo>
                        <a:pt x="0" y="0"/>
                      </a:lnTo>
                      <a:lnTo>
                        <a:pt x="0" y="9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2357" name="Freeform 279"/>
              <p:cNvSpPr>
                <a:spLocks/>
              </p:cNvSpPr>
              <p:nvPr/>
            </p:nvSpPr>
            <p:spPr bwMode="auto">
              <a:xfrm>
                <a:off x="1870" y="3249"/>
                <a:ext cx="10" cy="17"/>
              </a:xfrm>
              <a:custGeom>
                <a:avLst/>
                <a:gdLst>
                  <a:gd name="T0" fmla="*/ 3 w 61"/>
                  <a:gd name="T1" fmla="*/ 0 h 98"/>
                  <a:gd name="T2" fmla="*/ 7 w 61"/>
                  <a:gd name="T3" fmla="*/ 0 h 98"/>
                  <a:gd name="T4" fmla="*/ 10 w 61"/>
                  <a:gd name="T5" fmla="*/ 2 h 98"/>
                  <a:gd name="T6" fmla="*/ 10 w 61"/>
                  <a:gd name="T7" fmla="*/ 7 h 98"/>
                  <a:gd name="T8" fmla="*/ 6 w 61"/>
                  <a:gd name="T9" fmla="*/ 7 h 98"/>
                  <a:gd name="T10" fmla="*/ 6 w 61"/>
                  <a:gd name="T11" fmla="*/ 3 h 98"/>
                  <a:gd name="T12" fmla="*/ 4 w 61"/>
                  <a:gd name="T13" fmla="*/ 3 h 98"/>
                  <a:gd name="T14" fmla="*/ 4 w 61"/>
                  <a:gd name="T15" fmla="*/ 14 h 98"/>
                  <a:gd name="T16" fmla="*/ 6 w 61"/>
                  <a:gd name="T17" fmla="*/ 14 h 98"/>
                  <a:gd name="T18" fmla="*/ 6 w 61"/>
                  <a:gd name="T19" fmla="*/ 10 h 98"/>
                  <a:gd name="T20" fmla="*/ 10 w 61"/>
                  <a:gd name="T21" fmla="*/ 10 h 98"/>
                  <a:gd name="T22" fmla="*/ 10 w 61"/>
                  <a:gd name="T23" fmla="*/ 15 h 98"/>
                  <a:gd name="T24" fmla="*/ 7 w 61"/>
                  <a:gd name="T25" fmla="*/ 17 h 98"/>
                  <a:gd name="T26" fmla="*/ 3 w 61"/>
                  <a:gd name="T27" fmla="*/ 17 h 98"/>
                  <a:gd name="T28" fmla="*/ 0 w 61"/>
                  <a:gd name="T29" fmla="*/ 15 h 98"/>
                  <a:gd name="T30" fmla="*/ 0 w 61"/>
                  <a:gd name="T31" fmla="*/ 2 h 98"/>
                  <a:gd name="T32" fmla="*/ 3 w 61"/>
                  <a:gd name="T33" fmla="*/ 0 h 9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1"/>
                  <a:gd name="T52" fmla="*/ 0 h 98"/>
                  <a:gd name="T53" fmla="*/ 61 w 61"/>
                  <a:gd name="T54" fmla="*/ 98 h 9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1" h="98">
                    <a:moveTo>
                      <a:pt x="17" y="0"/>
                    </a:moveTo>
                    <a:lnTo>
                      <a:pt x="44" y="0"/>
                    </a:lnTo>
                    <a:lnTo>
                      <a:pt x="61" y="13"/>
                    </a:lnTo>
                    <a:lnTo>
                      <a:pt x="61" y="38"/>
                    </a:lnTo>
                    <a:lnTo>
                      <a:pt x="39" y="38"/>
                    </a:lnTo>
                    <a:lnTo>
                      <a:pt x="39" y="18"/>
                    </a:lnTo>
                    <a:lnTo>
                      <a:pt x="22" y="18"/>
                    </a:lnTo>
                    <a:lnTo>
                      <a:pt x="22" y="78"/>
                    </a:lnTo>
                    <a:lnTo>
                      <a:pt x="39" y="78"/>
                    </a:lnTo>
                    <a:lnTo>
                      <a:pt x="39" y="57"/>
                    </a:lnTo>
                    <a:lnTo>
                      <a:pt x="61" y="57"/>
                    </a:lnTo>
                    <a:lnTo>
                      <a:pt x="61" y="84"/>
                    </a:lnTo>
                    <a:lnTo>
                      <a:pt x="44" y="98"/>
                    </a:lnTo>
                    <a:lnTo>
                      <a:pt x="17" y="98"/>
                    </a:lnTo>
                    <a:lnTo>
                      <a:pt x="0" y="84"/>
                    </a:lnTo>
                    <a:lnTo>
                      <a:pt x="0" y="13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8" name="Freeform 280"/>
              <p:cNvSpPr>
                <a:spLocks/>
              </p:cNvSpPr>
              <p:nvPr/>
            </p:nvSpPr>
            <p:spPr bwMode="auto">
              <a:xfrm>
                <a:off x="1864" y="3211"/>
                <a:ext cx="10" cy="16"/>
              </a:xfrm>
              <a:custGeom>
                <a:avLst/>
                <a:gdLst>
                  <a:gd name="T0" fmla="*/ 3 w 61"/>
                  <a:gd name="T1" fmla="*/ 0 h 99"/>
                  <a:gd name="T2" fmla="*/ 7 w 61"/>
                  <a:gd name="T3" fmla="*/ 0 h 99"/>
                  <a:gd name="T4" fmla="*/ 10 w 61"/>
                  <a:gd name="T5" fmla="*/ 2 h 99"/>
                  <a:gd name="T6" fmla="*/ 10 w 61"/>
                  <a:gd name="T7" fmla="*/ 6 h 99"/>
                  <a:gd name="T8" fmla="*/ 6 w 61"/>
                  <a:gd name="T9" fmla="*/ 6 h 99"/>
                  <a:gd name="T10" fmla="*/ 6 w 61"/>
                  <a:gd name="T11" fmla="*/ 3 h 99"/>
                  <a:gd name="T12" fmla="*/ 4 w 61"/>
                  <a:gd name="T13" fmla="*/ 3 h 99"/>
                  <a:gd name="T14" fmla="*/ 4 w 61"/>
                  <a:gd name="T15" fmla="*/ 13 h 99"/>
                  <a:gd name="T16" fmla="*/ 6 w 61"/>
                  <a:gd name="T17" fmla="*/ 13 h 99"/>
                  <a:gd name="T18" fmla="*/ 6 w 61"/>
                  <a:gd name="T19" fmla="*/ 9 h 99"/>
                  <a:gd name="T20" fmla="*/ 10 w 61"/>
                  <a:gd name="T21" fmla="*/ 9 h 99"/>
                  <a:gd name="T22" fmla="*/ 10 w 61"/>
                  <a:gd name="T23" fmla="*/ 14 h 99"/>
                  <a:gd name="T24" fmla="*/ 7 w 61"/>
                  <a:gd name="T25" fmla="*/ 16 h 99"/>
                  <a:gd name="T26" fmla="*/ 3 w 61"/>
                  <a:gd name="T27" fmla="*/ 16 h 99"/>
                  <a:gd name="T28" fmla="*/ 0 w 61"/>
                  <a:gd name="T29" fmla="*/ 14 h 99"/>
                  <a:gd name="T30" fmla="*/ 0 w 61"/>
                  <a:gd name="T31" fmla="*/ 2 h 99"/>
                  <a:gd name="T32" fmla="*/ 3 w 61"/>
                  <a:gd name="T33" fmla="*/ 0 h 9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1"/>
                  <a:gd name="T52" fmla="*/ 0 h 99"/>
                  <a:gd name="T53" fmla="*/ 61 w 61"/>
                  <a:gd name="T54" fmla="*/ 99 h 9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1" h="99">
                    <a:moveTo>
                      <a:pt x="17" y="0"/>
                    </a:moveTo>
                    <a:lnTo>
                      <a:pt x="44" y="0"/>
                    </a:lnTo>
                    <a:lnTo>
                      <a:pt x="61" y="13"/>
                    </a:lnTo>
                    <a:lnTo>
                      <a:pt x="61" y="38"/>
                    </a:lnTo>
                    <a:lnTo>
                      <a:pt x="39" y="38"/>
                    </a:lnTo>
                    <a:lnTo>
                      <a:pt x="39" y="18"/>
                    </a:lnTo>
                    <a:lnTo>
                      <a:pt x="22" y="18"/>
                    </a:lnTo>
                    <a:lnTo>
                      <a:pt x="22" y="78"/>
                    </a:lnTo>
                    <a:lnTo>
                      <a:pt x="39" y="78"/>
                    </a:lnTo>
                    <a:lnTo>
                      <a:pt x="39" y="57"/>
                    </a:lnTo>
                    <a:lnTo>
                      <a:pt x="61" y="57"/>
                    </a:lnTo>
                    <a:lnTo>
                      <a:pt x="61" y="84"/>
                    </a:lnTo>
                    <a:lnTo>
                      <a:pt x="44" y="99"/>
                    </a:lnTo>
                    <a:lnTo>
                      <a:pt x="17" y="99"/>
                    </a:lnTo>
                    <a:lnTo>
                      <a:pt x="0" y="84"/>
                    </a:lnTo>
                    <a:lnTo>
                      <a:pt x="0" y="13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9" name="Freeform 281"/>
              <p:cNvSpPr>
                <a:spLocks/>
              </p:cNvSpPr>
              <p:nvPr/>
            </p:nvSpPr>
            <p:spPr bwMode="auto">
              <a:xfrm>
                <a:off x="2051" y="3232"/>
                <a:ext cx="12" cy="12"/>
              </a:xfrm>
              <a:custGeom>
                <a:avLst/>
                <a:gdLst>
                  <a:gd name="T0" fmla="*/ 4 w 73"/>
                  <a:gd name="T1" fmla="*/ 0 h 73"/>
                  <a:gd name="T2" fmla="*/ 8 w 73"/>
                  <a:gd name="T3" fmla="*/ 0 h 73"/>
                  <a:gd name="T4" fmla="*/ 8 w 73"/>
                  <a:gd name="T5" fmla="*/ 4 h 73"/>
                  <a:gd name="T6" fmla="*/ 12 w 73"/>
                  <a:gd name="T7" fmla="*/ 4 h 73"/>
                  <a:gd name="T8" fmla="*/ 12 w 73"/>
                  <a:gd name="T9" fmla="*/ 8 h 73"/>
                  <a:gd name="T10" fmla="*/ 8 w 73"/>
                  <a:gd name="T11" fmla="*/ 8 h 73"/>
                  <a:gd name="T12" fmla="*/ 8 w 73"/>
                  <a:gd name="T13" fmla="*/ 12 h 73"/>
                  <a:gd name="T14" fmla="*/ 4 w 73"/>
                  <a:gd name="T15" fmla="*/ 12 h 73"/>
                  <a:gd name="T16" fmla="*/ 4 w 73"/>
                  <a:gd name="T17" fmla="*/ 8 h 73"/>
                  <a:gd name="T18" fmla="*/ 0 w 73"/>
                  <a:gd name="T19" fmla="*/ 8 h 73"/>
                  <a:gd name="T20" fmla="*/ 0 w 73"/>
                  <a:gd name="T21" fmla="*/ 4 h 73"/>
                  <a:gd name="T22" fmla="*/ 4 w 73"/>
                  <a:gd name="T23" fmla="*/ 4 h 73"/>
                  <a:gd name="T24" fmla="*/ 4 w 73"/>
                  <a:gd name="T25" fmla="*/ 0 h 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3"/>
                  <a:gd name="T40" fmla="*/ 0 h 73"/>
                  <a:gd name="T41" fmla="*/ 73 w 73"/>
                  <a:gd name="T42" fmla="*/ 73 h 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3" h="73">
                    <a:moveTo>
                      <a:pt x="25" y="0"/>
                    </a:moveTo>
                    <a:lnTo>
                      <a:pt x="48" y="0"/>
                    </a:lnTo>
                    <a:lnTo>
                      <a:pt x="48" y="25"/>
                    </a:lnTo>
                    <a:lnTo>
                      <a:pt x="73" y="25"/>
                    </a:lnTo>
                    <a:lnTo>
                      <a:pt x="73" y="48"/>
                    </a:lnTo>
                    <a:lnTo>
                      <a:pt x="48" y="48"/>
                    </a:lnTo>
                    <a:lnTo>
                      <a:pt x="48" y="73"/>
                    </a:lnTo>
                    <a:lnTo>
                      <a:pt x="25" y="73"/>
                    </a:lnTo>
                    <a:lnTo>
                      <a:pt x="25" y="48"/>
                    </a:lnTo>
                    <a:lnTo>
                      <a:pt x="0" y="48"/>
                    </a:lnTo>
                    <a:lnTo>
                      <a:pt x="0" y="25"/>
                    </a:lnTo>
                    <a:lnTo>
                      <a:pt x="25" y="25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0" name="Freeform 282"/>
              <p:cNvSpPr>
                <a:spLocks/>
              </p:cNvSpPr>
              <p:nvPr/>
            </p:nvSpPr>
            <p:spPr bwMode="auto">
              <a:xfrm>
                <a:off x="2051" y="3177"/>
                <a:ext cx="12" cy="4"/>
              </a:xfrm>
              <a:custGeom>
                <a:avLst/>
                <a:gdLst>
                  <a:gd name="T0" fmla="*/ 8 w 73"/>
                  <a:gd name="T1" fmla="*/ 0 h 23"/>
                  <a:gd name="T2" fmla="*/ 12 w 73"/>
                  <a:gd name="T3" fmla="*/ 0 h 23"/>
                  <a:gd name="T4" fmla="*/ 12 w 73"/>
                  <a:gd name="T5" fmla="*/ 4 h 23"/>
                  <a:gd name="T6" fmla="*/ 8 w 73"/>
                  <a:gd name="T7" fmla="*/ 4 h 23"/>
                  <a:gd name="T8" fmla="*/ 4 w 73"/>
                  <a:gd name="T9" fmla="*/ 4 h 23"/>
                  <a:gd name="T10" fmla="*/ 0 w 73"/>
                  <a:gd name="T11" fmla="*/ 4 h 23"/>
                  <a:gd name="T12" fmla="*/ 0 w 73"/>
                  <a:gd name="T13" fmla="*/ 0 h 23"/>
                  <a:gd name="T14" fmla="*/ 4 w 73"/>
                  <a:gd name="T15" fmla="*/ 0 h 23"/>
                  <a:gd name="T16" fmla="*/ 8 w 73"/>
                  <a:gd name="T17" fmla="*/ 0 h 2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3"/>
                  <a:gd name="T28" fmla="*/ 0 h 23"/>
                  <a:gd name="T29" fmla="*/ 73 w 73"/>
                  <a:gd name="T30" fmla="*/ 23 h 2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3" h="23">
                    <a:moveTo>
                      <a:pt x="48" y="0"/>
                    </a:moveTo>
                    <a:lnTo>
                      <a:pt x="73" y="0"/>
                    </a:lnTo>
                    <a:lnTo>
                      <a:pt x="73" y="23"/>
                    </a:lnTo>
                    <a:lnTo>
                      <a:pt x="48" y="23"/>
                    </a:lnTo>
                    <a:lnTo>
                      <a:pt x="25" y="23"/>
                    </a:lnTo>
                    <a:lnTo>
                      <a:pt x="0" y="23"/>
                    </a:lnTo>
                    <a:lnTo>
                      <a:pt x="0" y="0"/>
                    </a:lnTo>
                    <a:lnTo>
                      <a:pt x="25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1" name="Freeform 283"/>
              <p:cNvSpPr>
                <a:spLocks/>
              </p:cNvSpPr>
              <p:nvPr/>
            </p:nvSpPr>
            <p:spPr bwMode="auto">
              <a:xfrm>
                <a:off x="2050" y="3136"/>
                <a:ext cx="13" cy="12"/>
              </a:xfrm>
              <a:custGeom>
                <a:avLst/>
                <a:gdLst>
                  <a:gd name="T0" fmla="*/ 0 w 81"/>
                  <a:gd name="T1" fmla="*/ 0 h 72"/>
                  <a:gd name="T2" fmla="*/ 5 w 81"/>
                  <a:gd name="T3" fmla="*/ 0 h 72"/>
                  <a:gd name="T4" fmla="*/ 6 w 81"/>
                  <a:gd name="T5" fmla="*/ 3 h 72"/>
                  <a:gd name="T6" fmla="*/ 8 w 81"/>
                  <a:gd name="T7" fmla="*/ 0 h 72"/>
                  <a:gd name="T8" fmla="*/ 12 w 81"/>
                  <a:gd name="T9" fmla="*/ 0 h 72"/>
                  <a:gd name="T10" fmla="*/ 9 w 81"/>
                  <a:gd name="T11" fmla="*/ 6 h 72"/>
                  <a:gd name="T12" fmla="*/ 13 w 81"/>
                  <a:gd name="T13" fmla="*/ 12 h 72"/>
                  <a:gd name="T14" fmla="*/ 8 w 81"/>
                  <a:gd name="T15" fmla="*/ 12 h 72"/>
                  <a:gd name="T16" fmla="*/ 6 w 81"/>
                  <a:gd name="T17" fmla="*/ 9 h 72"/>
                  <a:gd name="T18" fmla="*/ 5 w 81"/>
                  <a:gd name="T19" fmla="*/ 12 h 72"/>
                  <a:gd name="T20" fmla="*/ 0 w 81"/>
                  <a:gd name="T21" fmla="*/ 12 h 72"/>
                  <a:gd name="T22" fmla="*/ 4 w 81"/>
                  <a:gd name="T23" fmla="*/ 6 h 72"/>
                  <a:gd name="T24" fmla="*/ 0 w 81"/>
                  <a:gd name="T25" fmla="*/ 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1"/>
                  <a:gd name="T40" fmla="*/ 0 h 72"/>
                  <a:gd name="T41" fmla="*/ 81 w 81"/>
                  <a:gd name="T42" fmla="*/ 72 h 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1" h="72">
                    <a:moveTo>
                      <a:pt x="0" y="0"/>
                    </a:moveTo>
                    <a:lnTo>
                      <a:pt x="31" y="0"/>
                    </a:lnTo>
                    <a:lnTo>
                      <a:pt x="39" y="18"/>
                    </a:lnTo>
                    <a:lnTo>
                      <a:pt x="50" y="0"/>
                    </a:lnTo>
                    <a:lnTo>
                      <a:pt x="77" y="0"/>
                    </a:lnTo>
                    <a:lnTo>
                      <a:pt x="57" y="34"/>
                    </a:lnTo>
                    <a:lnTo>
                      <a:pt x="81" y="72"/>
                    </a:lnTo>
                    <a:lnTo>
                      <a:pt x="50" y="72"/>
                    </a:lnTo>
                    <a:lnTo>
                      <a:pt x="39" y="52"/>
                    </a:lnTo>
                    <a:lnTo>
                      <a:pt x="31" y="72"/>
                    </a:lnTo>
                    <a:lnTo>
                      <a:pt x="0" y="72"/>
                    </a:lnTo>
                    <a:lnTo>
                      <a:pt x="25" y="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362" name="Group 284"/>
              <p:cNvGrpSpPr>
                <a:grpSpLocks/>
              </p:cNvGrpSpPr>
              <p:nvPr/>
            </p:nvGrpSpPr>
            <p:grpSpPr bwMode="auto">
              <a:xfrm>
                <a:off x="1997" y="3096"/>
                <a:ext cx="27" cy="16"/>
                <a:chOff x="1997" y="3096"/>
                <a:chExt cx="27" cy="16"/>
              </a:xfrm>
            </p:grpSpPr>
            <p:sp>
              <p:nvSpPr>
                <p:cNvPr id="12375" name="Freeform 285"/>
                <p:cNvSpPr>
                  <a:spLocks/>
                </p:cNvSpPr>
                <p:nvPr/>
              </p:nvSpPr>
              <p:spPr bwMode="auto">
                <a:xfrm>
                  <a:off x="1997" y="3096"/>
                  <a:ext cx="13" cy="16"/>
                </a:xfrm>
                <a:custGeom>
                  <a:avLst/>
                  <a:gdLst>
                    <a:gd name="T0" fmla="*/ 0 w 80"/>
                    <a:gd name="T1" fmla="*/ 16 h 99"/>
                    <a:gd name="T2" fmla="*/ 4 w 80"/>
                    <a:gd name="T3" fmla="*/ 16 h 99"/>
                    <a:gd name="T4" fmla="*/ 4 w 80"/>
                    <a:gd name="T5" fmla="*/ 7 h 99"/>
                    <a:gd name="T6" fmla="*/ 6 w 80"/>
                    <a:gd name="T7" fmla="*/ 16 h 99"/>
                    <a:gd name="T8" fmla="*/ 7 w 80"/>
                    <a:gd name="T9" fmla="*/ 16 h 99"/>
                    <a:gd name="T10" fmla="*/ 9 w 80"/>
                    <a:gd name="T11" fmla="*/ 7 h 99"/>
                    <a:gd name="T12" fmla="*/ 9 w 80"/>
                    <a:gd name="T13" fmla="*/ 16 h 99"/>
                    <a:gd name="T14" fmla="*/ 13 w 80"/>
                    <a:gd name="T15" fmla="*/ 16 h 99"/>
                    <a:gd name="T16" fmla="*/ 13 w 80"/>
                    <a:gd name="T17" fmla="*/ 0 h 99"/>
                    <a:gd name="T18" fmla="*/ 8 w 80"/>
                    <a:gd name="T19" fmla="*/ 0 h 99"/>
                    <a:gd name="T20" fmla="*/ 7 w 80"/>
                    <a:gd name="T21" fmla="*/ 7 h 99"/>
                    <a:gd name="T22" fmla="*/ 5 w 80"/>
                    <a:gd name="T23" fmla="*/ 0 h 99"/>
                    <a:gd name="T24" fmla="*/ 0 w 80"/>
                    <a:gd name="T25" fmla="*/ 0 h 99"/>
                    <a:gd name="T26" fmla="*/ 0 w 80"/>
                    <a:gd name="T27" fmla="*/ 16 h 99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80"/>
                    <a:gd name="T43" fmla="*/ 0 h 99"/>
                    <a:gd name="T44" fmla="*/ 80 w 80"/>
                    <a:gd name="T45" fmla="*/ 99 h 99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80" h="99">
                      <a:moveTo>
                        <a:pt x="0" y="99"/>
                      </a:moveTo>
                      <a:lnTo>
                        <a:pt x="23" y="99"/>
                      </a:lnTo>
                      <a:lnTo>
                        <a:pt x="23" y="46"/>
                      </a:lnTo>
                      <a:lnTo>
                        <a:pt x="35" y="99"/>
                      </a:lnTo>
                      <a:lnTo>
                        <a:pt x="46" y="99"/>
                      </a:lnTo>
                      <a:lnTo>
                        <a:pt x="57" y="46"/>
                      </a:lnTo>
                      <a:lnTo>
                        <a:pt x="57" y="99"/>
                      </a:lnTo>
                      <a:lnTo>
                        <a:pt x="80" y="99"/>
                      </a:lnTo>
                      <a:lnTo>
                        <a:pt x="80" y="0"/>
                      </a:lnTo>
                      <a:lnTo>
                        <a:pt x="49" y="0"/>
                      </a:lnTo>
                      <a:lnTo>
                        <a:pt x="40" y="46"/>
                      </a:lnTo>
                      <a:lnTo>
                        <a:pt x="32" y="0"/>
                      </a:lnTo>
                      <a:lnTo>
                        <a:pt x="0" y="0"/>
                      </a:lnTo>
                      <a:lnTo>
                        <a:pt x="0" y="9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76" name="Freeform 286"/>
                <p:cNvSpPr>
                  <a:spLocks/>
                </p:cNvSpPr>
                <p:nvPr/>
              </p:nvSpPr>
              <p:spPr bwMode="auto">
                <a:xfrm>
                  <a:off x="2011" y="3098"/>
                  <a:ext cx="13" cy="12"/>
                </a:xfrm>
                <a:custGeom>
                  <a:avLst/>
                  <a:gdLst>
                    <a:gd name="T0" fmla="*/ 4 w 73"/>
                    <a:gd name="T1" fmla="*/ 0 h 74"/>
                    <a:gd name="T2" fmla="*/ 9 w 73"/>
                    <a:gd name="T3" fmla="*/ 0 h 74"/>
                    <a:gd name="T4" fmla="*/ 9 w 73"/>
                    <a:gd name="T5" fmla="*/ 4 h 74"/>
                    <a:gd name="T6" fmla="*/ 13 w 73"/>
                    <a:gd name="T7" fmla="*/ 4 h 74"/>
                    <a:gd name="T8" fmla="*/ 13 w 73"/>
                    <a:gd name="T9" fmla="*/ 8 h 74"/>
                    <a:gd name="T10" fmla="*/ 9 w 73"/>
                    <a:gd name="T11" fmla="*/ 8 h 74"/>
                    <a:gd name="T12" fmla="*/ 9 w 73"/>
                    <a:gd name="T13" fmla="*/ 12 h 74"/>
                    <a:gd name="T14" fmla="*/ 4 w 73"/>
                    <a:gd name="T15" fmla="*/ 12 h 74"/>
                    <a:gd name="T16" fmla="*/ 4 w 73"/>
                    <a:gd name="T17" fmla="*/ 8 h 74"/>
                    <a:gd name="T18" fmla="*/ 0 w 73"/>
                    <a:gd name="T19" fmla="*/ 8 h 74"/>
                    <a:gd name="T20" fmla="*/ 0 w 73"/>
                    <a:gd name="T21" fmla="*/ 4 h 74"/>
                    <a:gd name="T22" fmla="*/ 4 w 73"/>
                    <a:gd name="T23" fmla="*/ 4 h 74"/>
                    <a:gd name="T24" fmla="*/ 4 w 73"/>
                    <a:gd name="T25" fmla="*/ 0 h 7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3"/>
                    <a:gd name="T40" fmla="*/ 0 h 74"/>
                    <a:gd name="T41" fmla="*/ 73 w 73"/>
                    <a:gd name="T42" fmla="*/ 74 h 7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3" h="74">
                      <a:moveTo>
                        <a:pt x="25" y="0"/>
                      </a:moveTo>
                      <a:lnTo>
                        <a:pt x="48" y="0"/>
                      </a:lnTo>
                      <a:lnTo>
                        <a:pt x="48" y="26"/>
                      </a:lnTo>
                      <a:lnTo>
                        <a:pt x="73" y="26"/>
                      </a:lnTo>
                      <a:lnTo>
                        <a:pt x="73" y="49"/>
                      </a:lnTo>
                      <a:lnTo>
                        <a:pt x="48" y="49"/>
                      </a:lnTo>
                      <a:lnTo>
                        <a:pt x="48" y="74"/>
                      </a:lnTo>
                      <a:lnTo>
                        <a:pt x="25" y="74"/>
                      </a:lnTo>
                      <a:lnTo>
                        <a:pt x="25" y="49"/>
                      </a:lnTo>
                      <a:lnTo>
                        <a:pt x="0" y="49"/>
                      </a:lnTo>
                      <a:lnTo>
                        <a:pt x="0" y="26"/>
                      </a:lnTo>
                      <a:lnTo>
                        <a:pt x="25" y="26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63" name="Group 287"/>
              <p:cNvGrpSpPr>
                <a:grpSpLocks/>
              </p:cNvGrpSpPr>
              <p:nvPr/>
            </p:nvGrpSpPr>
            <p:grpSpPr bwMode="auto">
              <a:xfrm>
                <a:off x="1950" y="3096"/>
                <a:ext cx="27" cy="16"/>
                <a:chOff x="1950" y="3096"/>
                <a:chExt cx="27" cy="16"/>
              </a:xfrm>
            </p:grpSpPr>
            <p:sp>
              <p:nvSpPr>
                <p:cNvPr id="12373" name="Freeform 288"/>
                <p:cNvSpPr>
                  <a:spLocks/>
                </p:cNvSpPr>
                <p:nvPr/>
              </p:nvSpPr>
              <p:spPr bwMode="auto">
                <a:xfrm>
                  <a:off x="1950" y="3096"/>
                  <a:ext cx="13" cy="16"/>
                </a:xfrm>
                <a:custGeom>
                  <a:avLst/>
                  <a:gdLst>
                    <a:gd name="T0" fmla="*/ 0 w 80"/>
                    <a:gd name="T1" fmla="*/ 16 h 99"/>
                    <a:gd name="T2" fmla="*/ 4 w 80"/>
                    <a:gd name="T3" fmla="*/ 16 h 99"/>
                    <a:gd name="T4" fmla="*/ 4 w 80"/>
                    <a:gd name="T5" fmla="*/ 7 h 99"/>
                    <a:gd name="T6" fmla="*/ 6 w 80"/>
                    <a:gd name="T7" fmla="*/ 16 h 99"/>
                    <a:gd name="T8" fmla="*/ 7 w 80"/>
                    <a:gd name="T9" fmla="*/ 16 h 99"/>
                    <a:gd name="T10" fmla="*/ 9 w 80"/>
                    <a:gd name="T11" fmla="*/ 7 h 99"/>
                    <a:gd name="T12" fmla="*/ 9 w 80"/>
                    <a:gd name="T13" fmla="*/ 16 h 99"/>
                    <a:gd name="T14" fmla="*/ 13 w 80"/>
                    <a:gd name="T15" fmla="*/ 16 h 99"/>
                    <a:gd name="T16" fmla="*/ 13 w 80"/>
                    <a:gd name="T17" fmla="*/ 0 h 99"/>
                    <a:gd name="T18" fmla="*/ 8 w 80"/>
                    <a:gd name="T19" fmla="*/ 0 h 99"/>
                    <a:gd name="T20" fmla="*/ 7 w 80"/>
                    <a:gd name="T21" fmla="*/ 7 h 99"/>
                    <a:gd name="T22" fmla="*/ 5 w 80"/>
                    <a:gd name="T23" fmla="*/ 0 h 99"/>
                    <a:gd name="T24" fmla="*/ 0 w 80"/>
                    <a:gd name="T25" fmla="*/ 0 h 99"/>
                    <a:gd name="T26" fmla="*/ 0 w 80"/>
                    <a:gd name="T27" fmla="*/ 16 h 99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80"/>
                    <a:gd name="T43" fmla="*/ 0 h 99"/>
                    <a:gd name="T44" fmla="*/ 80 w 80"/>
                    <a:gd name="T45" fmla="*/ 99 h 99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80" h="99">
                      <a:moveTo>
                        <a:pt x="0" y="99"/>
                      </a:moveTo>
                      <a:lnTo>
                        <a:pt x="23" y="99"/>
                      </a:lnTo>
                      <a:lnTo>
                        <a:pt x="23" y="46"/>
                      </a:lnTo>
                      <a:lnTo>
                        <a:pt x="34" y="99"/>
                      </a:lnTo>
                      <a:lnTo>
                        <a:pt x="46" y="99"/>
                      </a:lnTo>
                      <a:lnTo>
                        <a:pt x="56" y="46"/>
                      </a:lnTo>
                      <a:lnTo>
                        <a:pt x="56" y="99"/>
                      </a:lnTo>
                      <a:lnTo>
                        <a:pt x="80" y="99"/>
                      </a:lnTo>
                      <a:lnTo>
                        <a:pt x="80" y="0"/>
                      </a:lnTo>
                      <a:lnTo>
                        <a:pt x="48" y="0"/>
                      </a:lnTo>
                      <a:lnTo>
                        <a:pt x="40" y="46"/>
                      </a:lnTo>
                      <a:lnTo>
                        <a:pt x="31" y="0"/>
                      </a:lnTo>
                      <a:lnTo>
                        <a:pt x="0" y="0"/>
                      </a:lnTo>
                      <a:lnTo>
                        <a:pt x="0" y="9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74" name="Freeform 289"/>
                <p:cNvSpPr>
                  <a:spLocks/>
                </p:cNvSpPr>
                <p:nvPr/>
              </p:nvSpPr>
              <p:spPr bwMode="auto">
                <a:xfrm>
                  <a:off x="1965" y="3102"/>
                  <a:ext cx="12" cy="4"/>
                </a:xfrm>
                <a:custGeom>
                  <a:avLst/>
                  <a:gdLst>
                    <a:gd name="T0" fmla="*/ 8 w 74"/>
                    <a:gd name="T1" fmla="*/ 0 h 23"/>
                    <a:gd name="T2" fmla="*/ 12 w 74"/>
                    <a:gd name="T3" fmla="*/ 0 h 23"/>
                    <a:gd name="T4" fmla="*/ 12 w 74"/>
                    <a:gd name="T5" fmla="*/ 4 h 23"/>
                    <a:gd name="T6" fmla="*/ 8 w 74"/>
                    <a:gd name="T7" fmla="*/ 4 h 23"/>
                    <a:gd name="T8" fmla="*/ 4 w 74"/>
                    <a:gd name="T9" fmla="*/ 4 h 23"/>
                    <a:gd name="T10" fmla="*/ 0 w 74"/>
                    <a:gd name="T11" fmla="*/ 4 h 23"/>
                    <a:gd name="T12" fmla="*/ 0 w 74"/>
                    <a:gd name="T13" fmla="*/ 0 h 23"/>
                    <a:gd name="T14" fmla="*/ 4 w 74"/>
                    <a:gd name="T15" fmla="*/ 0 h 23"/>
                    <a:gd name="T16" fmla="*/ 8 w 74"/>
                    <a:gd name="T17" fmla="*/ 0 h 2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4"/>
                    <a:gd name="T28" fmla="*/ 0 h 23"/>
                    <a:gd name="T29" fmla="*/ 74 w 74"/>
                    <a:gd name="T30" fmla="*/ 23 h 2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4" h="23">
                      <a:moveTo>
                        <a:pt x="49" y="0"/>
                      </a:moveTo>
                      <a:lnTo>
                        <a:pt x="74" y="0"/>
                      </a:lnTo>
                      <a:lnTo>
                        <a:pt x="74" y="23"/>
                      </a:lnTo>
                      <a:lnTo>
                        <a:pt x="49" y="23"/>
                      </a:lnTo>
                      <a:lnTo>
                        <a:pt x="25" y="23"/>
                      </a:lnTo>
                      <a:lnTo>
                        <a:pt x="0" y="23"/>
                      </a:lnTo>
                      <a:lnTo>
                        <a:pt x="0" y="0"/>
                      </a:lnTo>
                      <a:lnTo>
                        <a:pt x="25" y="0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64" name="Group 290"/>
              <p:cNvGrpSpPr>
                <a:grpSpLocks/>
              </p:cNvGrpSpPr>
              <p:nvPr/>
            </p:nvGrpSpPr>
            <p:grpSpPr bwMode="auto">
              <a:xfrm>
                <a:off x="2051" y="3098"/>
                <a:ext cx="12" cy="13"/>
                <a:chOff x="2051" y="3098"/>
                <a:chExt cx="12" cy="13"/>
              </a:xfrm>
            </p:grpSpPr>
            <p:sp>
              <p:nvSpPr>
                <p:cNvPr id="12370" name="Freeform 291"/>
                <p:cNvSpPr>
                  <a:spLocks/>
                </p:cNvSpPr>
                <p:nvPr/>
              </p:nvSpPr>
              <p:spPr bwMode="auto">
                <a:xfrm>
                  <a:off x="2051" y="3102"/>
                  <a:ext cx="12" cy="4"/>
                </a:xfrm>
                <a:custGeom>
                  <a:avLst/>
                  <a:gdLst>
                    <a:gd name="T0" fmla="*/ 8 w 73"/>
                    <a:gd name="T1" fmla="*/ 0 h 23"/>
                    <a:gd name="T2" fmla="*/ 12 w 73"/>
                    <a:gd name="T3" fmla="*/ 0 h 23"/>
                    <a:gd name="T4" fmla="*/ 12 w 73"/>
                    <a:gd name="T5" fmla="*/ 4 h 23"/>
                    <a:gd name="T6" fmla="*/ 8 w 73"/>
                    <a:gd name="T7" fmla="*/ 4 h 23"/>
                    <a:gd name="T8" fmla="*/ 4 w 73"/>
                    <a:gd name="T9" fmla="*/ 4 h 23"/>
                    <a:gd name="T10" fmla="*/ 0 w 73"/>
                    <a:gd name="T11" fmla="*/ 4 h 23"/>
                    <a:gd name="T12" fmla="*/ 0 w 73"/>
                    <a:gd name="T13" fmla="*/ 0 h 23"/>
                    <a:gd name="T14" fmla="*/ 4 w 73"/>
                    <a:gd name="T15" fmla="*/ 0 h 23"/>
                    <a:gd name="T16" fmla="*/ 8 w 73"/>
                    <a:gd name="T17" fmla="*/ 0 h 2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3"/>
                    <a:gd name="T28" fmla="*/ 0 h 23"/>
                    <a:gd name="T29" fmla="*/ 73 w 73"/>
                    <a:gd name="T30" fmla="*/ 23 h 2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3" h="23">
                      <a:moveTo>
                        <a:pt x="48" y="0"/>
                      </a:moveTo>
                      <a:lnTo>
                        <a:pt x="73" y="0"/>
                      </a:lnTo>
                      <a:lnTo>
                        <a:pt x="73" y="23"/>
                      </a:lnTo>
                      <a:lnTo>
                        <a:pt x="48" y="23"/>
                      </a:lnTo>
                      <a:lnTo>
                        <a:pt x="25" y="23"/>
                      </a:lnTo>
                      <a:lnTo>
                        <a:pt x="0" y="23"/>
                      </a:lnTo>
                      <a:lnTo>
                        <a:pt x="0" y="0"/>
                      </a:lnTo>
                      <a:lnTo>
                        <a:pt x="25" y="0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71" name="Rectangle 292"/>
                <p:cNvSpPr>
                  <a:spLocks noChangeArrowheads="1"/>
                </p:cNvSpPr>
                <p:nvPr/>
              </p:nvSpPr>
              <p:spPr bwMode="auto">
                <a:xfrm>
                  <a:off x="2055" y="3098"/>
                  <a:ext cx="3" cy="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72" name="Rectangle 293"/>
                <p:cNvSpPr>
                  <a:spLocks noChangeArrowheads="1"/>
                </p:cNvSpPr>
                <p:nvPr/>
              </p:nvSpPr>
              <p:spPr bwMode="auto">
                <a:xfrm>
                  <a:off x="2056" y="3108"/>
                  <a:ext cx="2" cy="3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2365" name="Freeform 294"/>
              <p:cNvSpPr>
                <a:spLocks/>
              </p:cNvSpPr>
              <p:nvPr/>
            </p:nvSpPr>
            <p:spPr bwMode="auto">
              <a:xfrm>
                <a:off x="1857" y="3172"/>
                <a:ext cx="25" cy="14"/>
              </a:xfrm>
              <a:custGeom>
                <a:avLst/>
                <a:gdLst>
                  <a:gd name="T0" fmla="*/ 0 w 151"/>
                  <a:gd name="T1" fmla="*/ 3 h 90"/>
                  <a:gd name="T2" fmla="*/ 5 w 151"/>
                  <a:gd name="T3" fmla="*/ 3 h 90"/>
                  <a:gd name="T4" fmla="*/ 8 w 151"/>
                  <a:gd name="T5" fmla="*/ 8 h 90"/>
                  <a:gd name="T6" fmla="*/ 13 w 151"/>
                  <a:gd name="T7" fmla="*/ 0 h 90"/>
                  <a:gd name="T8" fmla="*/ 25 w 151"/>
                  <a:gd name="T9" fmla="*/ 0 h 90"/>
                  <a:gd name="T10" fmla="*/ 25 w 151"/>
                  <a:gd name="T11" fmla="*/ 3 h 90"/>
                  <a:gd name="T12" fmla="*/ 15 w 151"/>
                  <a:gd name="T13" fmla="*/ 3 h 90"/>
                  <a:gd name="T14" fmla="*/ 8 w 151"/>
                  <a:gd name="T15" fmla="*/ 14 h 90"/>
                  <a:gd name="T16" fmla="*/ 0 w 151"/>
                  <a:gd name="T17" fmla="*/ 3 h 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1"/>
                  <a:gd name="T28" fmla="*/ 0 h 90"/>
                  <a:gd name="T29" fmla="*/ 151 w 151"/>
                  <a:gd name="T30" fmla="*/ 90 h 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1" h="90">
                    <a:moveTo>
                      <a:pt x="0" y="22"/>
                    </a:moveTo>
                    <a:lnTo>
                      <a:pt x="28" y="22"/>
                    </a:lnTo>
                    <a:lnTo>
                      <a:pt x="46" y="52"/>
                    </a:lnTo>
                    <a:lnTo>
                      <a:pt x="80" y="0"/>
                    </a:lnTo>
                    <a:lnTo>
                      <a:pt x="151" y="0"/>
                    </a:lnTo>
                    <a:lnTo>
                      <a:pt x="151" y="22"/>
                    </a:lnTo>
                    <a:lnTo>
                      <a:pt x="91" y="22"/>
                    </a:lnTo>
                    <a:lnTo>
                      <a:pt x="46" y="9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6" name="Rectangle 295"/>
              <p:cNvSpPr>
                <a:spLocks noChangeArrowheads="1"/>
              </p:cNvSpPr>
              <p:nvPr/>
            </p:nvSpPr>
            <p:spPr bwMode="auto">
              <a:xfrm>
                <a:off x="1962" y="3256"/>
                <a:ext cx="2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367" name="Group 296"/>
              <p:cNvGrpSpPr>
                <a:grpSpLocks/>
              </p:cNvGrpSpPr>
              <p:nvPr/>
            </p:nvGrpSpPr>
            <p:grpSpPr bwMode="auto">
              <a:xfrm>
                <a:off x="2004" y="3252"/>
                <a:ext cx="12" cy="11"/>
                <a:chOff x="2004" y="3252"/>
                <a:chExt cx="12" cy="11"/>
              </a:xfrm>
            </p:grpSpPr>
            <p:sp>
              <p:nvSpPr>
                <p:cNvPr id="12368" name="Freeform 297"/>
                <p:cNvSpPr>
                  <a:spLocks/>
                </p:cNvSpPr>
                <p:nvPr/>
              </p:nvSpPr>
              <p:spPr bwMode="auto">
                <a:xfrm>
                  <a:off x="2004" y="3252"/>
                  <a:ext cx="12" cy="4"/>
                </a:xfrm>
                <a:custGeom>
                  <a:avLst/>
                  <a:gdLst>
                    <a:gd name="T0" fmla="*/ 8 w 74"/>
                    <a:gd name="T1" fmla="*/ 0 h 23"/>
                    <a:gd name="T2" fmla="*/ 12 w 74"/>
                    <a:gd name="T3" fmla="*/ 0 h 23"/>
                    <a:gd name="T4" fmla="*/ 12 w 74"/>
                    <a:gd name="T5" fmla="*/ 4 h 23"/>
                    <a:gd name="T6" fmla="*/ 8 w 74"/>
                    <a:gd name="T7" fmla="*/ 4 h 23"/>
                    <a:gd name="T8" fmla="*/ 4 w 74"/>
                    <a:gd name="T9" fmla="*/ 4 h 23"/>
                    <a:gd name="T10" fmla="*/ 0 w 74"/>
                    <a:gd name="T11" fmla="*/ 4 h 23"/>
                    <a:gd name="T12" fmla="*/ 0 w 74"/>
                    <a:gd name="T13" fmla="*/ 0 h 23"/>
                    <a:gd name="T14" fmla="*/ 4 w 74"/>
                    <a:gd name="T15" fmla="*/ 0 h 23"/>
                    <a:gd name="T16" fmla="*/ 8 w 74"/>
                    <a:gd name="T17" fmla="*/ 0 h 2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4"/>
                    <a:gd name="T28" fmla="*/ 0 h 23"/>
                    <a:gd name="T29" fmla="*/ 74 w 74"/>
                    <a:gd name="T30" fmla="*/ 23 h 2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4" h="23">
                      <a:moveTo>
                        <a:pt x="49" y="0"/>
                      </a:moveTo>
                      <a:lnTo>
                        <a:pt x="74" y="0"/>
                      </a:lnTo>
                      <a:lnTo>
                        <a:pt x="74" y="23"/>
                      </a:lnTo>
                      <a:lnTo>
                        <a:pt x="49" y="23"/>
                      </a:lnTo>
                      <a:lnTo>
                        <a:pt x="26" y="23"/>
                      </a:lnTo>
                      <a:lnTo>
                        <a:pt x="0" y="23"/>
                      </a:lnTo>
                      <a:lnTo>
                        <a:pt x="0" y="0"/>
                      </a:lnTo>
                      <a:lnTo>
                        <a:pt x="26" y="0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69" name="Freeform 298"/>
                <p:cNvSpPr>
                  <a:spLocks/>
                </p:cNvSpPr>
                <p:nvPr/>
              </p:nvSpPr>
              <p:spPr bwMode="auto">
                <a:xfrm>
                  <a:off x="2004" y="3259"/>
                  <a:ext cx="12" cy="4"/>
                </a:xfrm>
                <a:custGeom>
                  <a:avLst/>
                  <a:gdLst>
                    <a:gd name="T0" fmla="*/ 8 w 74"/>
                    <a:gd name="T1" fmla="*/ 0 h 23"/>
                    <a:gd name="T2" fmla="*/ 12 w 74"/>
                    <a:gd name="T3" fmla="*/ 0 h 23"/>
                    <a:gd name="T4" fmla="*/ 12 w 74"/>
                    <a:gd name="T5" fmla="*/ 4 h 23"/>
                    <a:gd name="T6" fmla="*/ 8 w 74"/>
                    <a:gd name="T7" fmla="*/ 4 h 23"/>
                    <a:gd name="T8" fmla="*/ 4 w 74"/>
                    <a:gd name="T9" fmla="*/ 4 h 23"/>
                    <a:gd name="T10" fmla="*/ 0 w 74"/>
                    <a:gd name="T11" fmla="*/ 4 h 23"/>
                    <a:gd name="T12" fmla="*/ 0 w 74"/>
                    <a:gd name="T13" fmla="*/ 0 h 23"/>
                    <a:gd name="T14" fmla="*/ 4 w 74"/>
                    <a:gd name="T15" fmla="*/ 0 h 23"/>
                    <a:gd name="T16" fmla="*/ 8 w 74"/>
                    <a:gd name="T17" fmla="*/ 0 h 2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4"/>
                    <a:gd name="T28" fmla="*/ 0 h 23"/>
                    <a:gd name="T29" fmla="*/ 74 w 74"/>
                    <a:gd name="T30" fmla="*/ 23 h 2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4" h="23">
                      <a:moveTo>
                        <a:pt x="49" y="0"/>
                      </a:moveTo>
                      <a:lnTo>
                        <a:pt x="74" y="0"/>
                      </a:lnTo>
                      <a:lnTo>
                        <a:pt x="74" y="23"/>
                      </a:lnTo>
                      <a:lnTo>
                        <a:pt x="49" y="23"/>
                      </a:lnTo>
                      <a:lnTo>
                        <a:pt x="26" y="23"/>
                      </a:lnTo>
                      <a:lnTo>
                        <a:pt x="0" y="23"/>
                      </a:lnTo>
                      <a:lnTo>
                        <a:pt x="0" y="0"/>
                      </a:lnTo>
                      <a:lnTo>
                        <a:pt x="26" y="0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0453" name="Group 299"/>
          <p:cNvGrpSpPr>
            <a:grpSpLocks/>
          </p:cNvGrpSpPr>
          <p:nvPr/>
        </p:nvGrpSpPr>
        <p:grpSpPr bwMode="auto">
          <a:xfrm>
            <a:off x="661988" y="3397250"/>
            <a:ext cx="2063750" cy="1590675"/>
            <a:chOff x="436" y="734"/>
            <a:chExt cx="1042" cy="803"/>
          </a:xfrm>
        </p:grpSpPr>
        <p:grpSp>
          <p:nvGrpSpPr>
            <p:cNvPr id="12298" name="Group 300"/>
            <p:cNvGrpSpPr>
              <a:grpSpLocks/>
            </p:cNvGrpSpPr>
            <p:nvPr/>
          </p:nvGrpSpPr>
          <p:grpSpPr bwMode="auto">
            <a:xfrm>
              <a:off x="436" y="1267"/>
              <a:ext cx="300" cy="270"/>
              <a:chOff x="1394" y="2210"/>
              <a:chExt cx="300" cy="270"/>
            </a:xfrm>
          </p:grpSpPr>
          <p:sp>
            <p:nvSpPr>
              <p:cNvPr id="12325" name="Rectangle 301"/>
              <p:cNvSpPr>
                <a:spLocks noChangeArrowheads="1"/>
              </p:cNvSpPr>
              <p:nvPr/>
            </p:nvSpPr>
            <p:spPr bwMode="auto">
              <a:xfrm>
                <a:off x="1394" y="2247"/>
                <a:ext cx="233" cy="233"/>
              </a:xfrm>
              <a:prstGeom prst="rect">
                <a:avLst/>
              </a:prstGeom>
              <a:solidFill>
                <a:srgbClr val="FFFF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6" name="Freeform 302"/>
              <p:cNvSpPr>
                <a:spLocks/>
              </p:cNvSpPr>
              <p:nvPr/>
            </p:nvSpPr>
            <p:spPr bwMode="auto">
              <a:xfrm>
                <a:off x="1627" y="2211"/>
                <a:ext cx="66" cy="269"/>
              </a:xfrm>
              <a:custGeom>
                <a:avLst/>
                <a:gdLst>
                  <a:gd name="T0" fmla="*/ 0 w 263"/>
                  <a:gd name="T1" fmla="*/ 36 h 1074"/>
                  <a:gd name="T2" fmla="*/ 0 w 263"/>
                  <a:gd name="T3" fmla="*/ 269 h 1074"/>
                  <a:gd name="T4" fmla="*/ 66 w 263"/>
                  <a:gd name="T5" fmla="*/ 223 h 1074"/>
                  <a:gd name="T6" fmla="*/ 66 w 263"/>
                  <a:gd name="T7" fmla="*/ 0 h 1074"/>
                  <a:gd name="T8" fmla="*/ 0 w 263"/>
                  <a:gd name="T9" fmla="*/ 36 h 10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3"/>
                  <a:gd name="T16" fmla="*/ 0 h 1074"/>
                  <a:gd name="T17" fmla="*/ 263 w 263"/>
                  <a:gd name="T18" fmla="*/ 1074 h 10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3" h="1074">
                    <a:moveTo>
                      <a:pt x="0" y="145"/>
                    </a:moveTo>
                    <a:lnTo>
                      <a:pt x="0" y="1074"/>
                    </a:lnTo>
                    <a:lnTo>
                      <a:pt x="263" y="892"/>
                    </a:lnTo>
                    <a:lnTo>
                      <a:pt x="263" y="0"/>
                    </a:lnTo>
                    <a:lnTo>
                      <a:pt x="0" y="145"/>
                    </a:lnTo>
                    <a:close/>
                  </a:path>
                </a:pathLst>
              </a:custGeom>
              <a:solidFill>
                <a:srgbClr val="808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7" name="Freeform 303"/>
              <p:cNvSpPr>
                <a:spLocks/>
              </p:cNvSpPr>
              <p:nvPr/>
            </p:nvSpPr>
            <p:spPr bwMode="auto">
              <a:xfrm>
                <a:off x="1395" y="2210"/>
                <a:ext cx="299" cy="37"/>
              </a:xfrm>
              <a:custGeom>
                <a:avLst/>
                <a:gdLst>
                  <a:gd name="T0" fmla="*/ 0 w 1197"/>
                  <a:gd name="T1" fmla="*/ 37 h 149"/>
                  <a:gd name="T2" fmla="*/ 232 w 1197"/>
                  <a:gd name="T3" fmla="*/ 37 h 149"/>
                  <a:gd name="T4" fmla="*/ 299 w 1197"/>
                  <a:gd name="T5" fmla="*/ 0 h 149"/>
                  <a:gd name="T6" fmla="*/ 75 w 1197"/>
                  <a:gd name="T7" fmla="*/ 0 h 149"/>
                  <a:gd name="T8" fmla="*/ 0 w 1197"/>
                  <a:gd name="T9" fmla="*/ 37 h 1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7"/>
                  <a:gd name="T16" fmla="*/ 0 h 149"/>
                  <a:gd name="T17" fmla="*/ 1197 w 1197"/>
                  <a:gd name="T18" fmla="*/ 149 h 1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7" h="149">
                    <a:moveTo>
                      <a:pt x="0" y="149"/>
                    </a:moveTo>
                    <a:lnTo>
                      <a:pt x="930" y="149"/>
                    </a:lnTo>
                    <a:lnTo>
                      <a:pt x="1197" y="0"/>
                    </a:lnTo>
                    <a:lnTo>
                      <a:pt x="301" y="0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FFFF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299" name="Group 304"/>
            <p:cNvGrpSpPr>
              <a:grpSpLocks/>
            </p:cNvGrpSpPr>
            <p:nvPr/>
          </p:nvGrpSpPr>
          <p:grpSpPr bwMode="auto">
            <a:xfrm>
              <a:off x="696" y="1261"/>
              <a:ext cx="300" cy="269"/>
              <a:chOff x="1654" y="2204"/>
              <a:chExt cx="300" cy="269"/>
            </a:xfrm>
          </p:grpSpPr>
          <p:sp>
            <p:nvSpPr>
              <p:cNvPr id="12322" name="Rectangle 305"/>
              <p:cNvSpPr>
                <a:spLocks noChangeArrowheads="1"/>
              </p:cNvSpPr>
              <p:nvPr/>
            </p:nvSpPr>
            <p:spPr bwMode="auto">
              <a:xfrm>
                <a:off x="1654" y="2241"/>
                <a:ext cx="233" cy="232"/>
              </a:xfrm>
              <a:prstGeom prst="rect">
                <a:avLst/>
              </a:prstGeom>
              <a:solidFill>
                <a:srgbClr val="00C0C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3" name="Freeform 306"/>
              <p:cNvSpPr>
                <a:spLocks/>
              </p:cNvSpPr>
              <p:nvPr/>
            </p:nvSpPr>
            <p:spPr bwMode="auto">
              <a:xfrm>
                <a:off x="1887" y="2205"/>
                <a:ext cx="66" cy="268"/>
              </a:xfrm>
              <a:custGeom>
                <a:avLst/>
                <a:gdLst>
                  <a:gd name="T0" fmla="*/ 0 w 263"/>
                  <a:gd name="T1" fmla="*/ 36 h 1075"/>
                  <a:gd name="T2" fmla="*/ 0 w 263"/>
                  <a:gd name="T3" fmla="*/ 268 h 1075"/>
                  <a:gd name="T4" fmla="*/ 66 w 263"/>
                  <a:gd name="T5" fmla="*/ 222 h 1075"/>
                  <a:gd name="T6" fmla="*/ 66 w 263"/>
                  <a:gd name="T7" fmla="*/ 0 h 1075"/>
                  <a:gd name="T8" fmla="*/ 0 w 263"/>
                  <a:gd name="T9" fmla="*/ 36 h 10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3"/>
                  <a:gd name="T16" fmla="*/ 0 h 1075"/>
                  <a:gd name="T17" fmla="*/ 263 w 263"/>
                  <a:gd name="T18" fmla="*/ 1075 h 10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3" h="1075">
                    <a:moveTo>
                      <a:pt x="0" y="145"/>
                    </a:moveTo>
                    <a:lnTo>
                      <a:pt x="0" y="1075"/>
                    </a:lnTo>
                    <a:lnTo>
                      <a:pt x="263" y="892"/>
                    </a:lnTo>
                    <a:lnTo>
                      <a:pt x="263" y="0"/>
                    </a:lnTo>
                    <a:lnTo>
                      <a:pt x="0" y="145"/>
                    </a:lnTo>
                    <a:close/>
                  </a:path>
                </a:pathLst>
              </a:custGeom>
              <a:solidFill>
                <a:srgbClr val="00606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4" name="Freeform 307"/>
              <p:cNvSpPr>
                <a:spLocks/>
              </p:cNvSpPr>
              <p:nvPr/>
            </p:nvSpPr>
            <p:spPr bwMode="auto">
              <a:xfrm>
                <a:off x="1654" y="2204"/>
                <a:ext cx="300" cy="37"/>
              </a:xfrm>
              <a:custGeom>
                <a:avLst/>
                <a:gdLst>
                  <a:gd name="T0" fmla="*/ 0 w 1197"/>
                  <a:gd name="T1" fmla="*/ 37 h 149"/>
                  <a:gd name="T2" fmla="*/ 233 w 1197"/>
                  <a:gd name="T3" fmla="*/ 37 h 149"/>
                  <a:gd name="T4" fmla="*/ 300 w 1197"/>
                  <a:gd name="T5" fmla="*/ 0 h 149"/>
                  <a:gd name="T6" fmla="*/ 75 w 1197"/>
                  <a:gd name="T7" fmla="*/ 0 h 149"/>
                  <a:gd name="T8" fmla="*/ 0 w 1197"/>
                  <a:gd name="T9" fmla="*/ 37 h 1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7"/>
                  <a:gd name="T16" fmla="*/ 0 h 149"/>
                  <a:gd name="T17" fmla="*/ 1197 w 1197"/>
                  <a:gd name="T18" fmla="*/ 149 h 1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7" h="149">
                    <a:moveTo>
                      <a:pt x="0" y="149"/>
                    </a:moveTo>
                    <a:lnTo>
                      <a:pt x="929" y="149"/>
                    </a:lnTo>
                    <a:lnTo>
                      <a:pt x="1197" y="0"/>
                    </a:lnTo>
                    <a:lnTo>
                      <a:pt x="300" y="0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40FF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300" name="Group 308"/>
            <p:cNvGrpSpPr>
              <a:grpSpLocks/>
            </p:cNvGrpSpPr>
            <p:nvPr/>
          </p:nvGrpSpPr>
          <p:grpSpPr bwMode="auto">
            <a:xfrm>
              <a:off x="966" y="1240"/>
              <a:ext cx="300" cy="270"/>
              <a:chOff x="1924" y="2183"/>
              <a:chExt cx="300" cy="270"/>
            </a:xfrm>
          </p:grpSpPr>
          <p:sp>
            <p:nvSpPr>
              <p:cNvPr id="12319" name="Rectangle 309"/>
              <p:cNvSpPr>
                <a:spLocks noChangeArrowheads="1"/>
              </p:cNvSpPr>
              <p:nvPr/>
            </p:nvSpPr>
            <p:spPr bwMode="auto">
              <a:xfrm>
                <a:off x="1924" y="2220"/>
                <a:ext cx="233" cy="233"/>
              </a:xfrm>
              <a:prstGeom prst="rect">
                <a:avLst/>
              </a:prstGeom>
              <a:solidFill>
                <a:srgbClr val="FF00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0" name="Freeform 310"/>
              <p:cNvSpPr>
                <a:spLocks/>
              </p:cNvSpPr>
              <p:nvPr/>
            </p:nvSpPr>
            <p:spPr bwMode="auto">
              <a:xfrm>
                <a:off x="2157" y="2184"/>
                <a:ext cx="66" cy="269"/>
              </a:xfrm>
              <a:custGeom>
                <a:avLst/>
                <a:gdLst>
                  <a:gd name="T0" fmla="*/ 0 w 263"/>
                  <a:gd name="T1" fmla="*/ 36 h 1075"/>
                  <a:gd name="T2" fmla="*/ 0 w 263"/>
                  <a:gd name="T3" fmla="*/ 269 h 1075"/>
                  <a:gd name="T4" fmla="*/ 66 w 263"/>
                  <a:gd name="T5" fmla="*/ 223 h 1075"/>
                  <a:gd name="T6" fmla="*/ 66 w 263"/>
                  <a:gd name="T7" fmla="*/ 0 h 1075"/>
                  <a:gd name="T8" fmla="*/ 0 w 263"/>
                  <a:gd name="T9" fmla="*/ 36 h 10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3"/>
                  <a:gd name="T16" fmla="*/ 0 h 1075"/>
                  <a:gd name="T17" fmla="*/ 263 w 263"/>
                  <a:gd name="T18" fmla="*/ 1075 h 10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3" h="1075">
                    <a:moveTo>
                      <a:pt x="0" y="145"/>
                    </a:moveTo>
                    <a:lnTo>
                      <a:pt x="0" y="1075"/>
                    </a:lnTo>
                    <a:lnTo>
                      <a:pt x="263" y="892"/>
                    </a:lnTo>
                    <a:lnTo>
                      <a:pt x="263" y="0"/>
                    </a:lnTo>
                    <a:lnTo>
                      <a:pt x="0" y="145"/>
                    </a:lnTo>
                    <a:close/>
                  </a:path>
                </a:pathLst>
              </a:custGeom>
              <a:solidFill>
                <a:srgbClr val="8000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1" name="Freeform 311"/>
              <p:cNvSpPr>
                <a:spLocks/>
              </p:cNvSpPr>
              <p:nvPr/>
            </p:nvSpPr>
            <p:spPr bwMode="auto">
              <a:xfrm>
                <a:off x="1924" y="2183"/>
                <a:ext cx="300" cy="37"/>
              </a:xfrm>
              <a:custGeom>
                <a:avLst/>
                <a:gdLst>
                  <a:gd name="T0" fmla="*/ 0 w 1197"/>
                  <a:gd name="T1" fmla="*/ 37 h 149"/>
                  <a:gd name="T2" fmla="*/ 233 w 1197"/>
                  <a:gd name="T3" fmla="*/ 37 h 149"/>
                  <a:gd name="T4" fmla="*/ 300 w 1197"/>
                  <a:gd name="T5" fmla="*/ 0 h 149"/>
                  <a:gd name="T6" fmla="*/ 75 w 1197"/>
                  <a:gd name="T7" fmla="*/ 0 h 149"/>
                  <a:gd name="T8" fmla="*/ 0 w 1197"/>
                  <a:gd name="T9" fmla="*/ 37 h 1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7"/>
                  <a:gd name="T16" fmla="*/ 0 h 149"/>
                  <a:gd name="T17" fmla="*/ 1197 w 1197"/>
                  <a:gd name="T18" fmla="*/ 149 h 1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7" h="149">
                    <a:moveTo>
                      <a:pt x="0" y="149"/>
                    </a:moveTo>
                    <a:lnTo>
                      <a:pt x="930" y="149"/>
                    </a:lnTo>
                    <a:lnTo>
                      <a:pt x="1197" y="0"/>
                    </a:lnTo>
                    <a:lnTo>
                      <a:pt x="301" y="0"/>
                    </a:ln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FF40FF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301" name="Group 312"/>
            <p:cNvGrpSpPr>
              <a:grpSpLocks/>
            </p:cNvGrpSpPr>
            <p:nvPr/>
          </p:nvGrpSpPr>
          <p:grpSpPr bwMode="auto">
            <a:xfrm>
              <a:off x="493" y="1028"/>
              <a:ext cx="299" cy="262"/>
              <a:chOff x="1451" y="1971"/>
              <a:chExt cx="299" cy="262"/>
            </a:xfrm>
          </p:grpSpPr>
          <p:sp>
            <p:nvSpPr>
              <p:cNvPr id="12316" name="Rectangle 313"/>
              <p:cNvSpPr>
                <a:spLocks noChangeArrowheads="1"/>
              </p:cNvSpPr>
              <p:nvPr/>
            </p:nvSpPr>
            <p:spPr bwMode="auto">
              <a:xfrm>
                <a:off x="1451" y="2000"/>
                <a:ext cx="232" cy="233"/>
              </a:xfrm>
              <a:prstGeom prst="rect">
                <a:avLst/>
              </a:prstGeom>
              <a:solidFill>
                <a:srgbClr val="FF8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7" name="Freeform 314"/>
              <p:cNvSpPr>
                <a:spLocks/>
              </p:cNvSpPr>
              <p:nvPr/>
            </p:nvSpPr>
            <p:spPr bwMode="auto">
              <a:xfrm>
                <a:off x="1683" y="1971"/>
                <a:ext cx="66" cy="262"/>
              </a:xfrm>
              <a:custGeom>
                <a:avLst/>
                <a:gdLst>
                  <a:gd name="T0" fmla="*/ 0 w 263"/>
                  <a:gd name="T1" fmla="*/ 30 h 1047"/>
                  <a:gd name="T2" fmla="*/ 0 w 263"/>
                  <a:gd name="T3" fmla="*/ 262 h 1047"/>
                  <a:gd name="T4" fmla="*/ 66 w 263"/>
                  <a:gd name="T5" fmla="*/ 223 h 1047"/>
                  <a:gd name="T6" fmla="*/ 66 w 263"/>
                  <a:gd name="T7" fmla="*/ 0 h 1047"/>
                  <a:gd name="T8" fmla="*/ 0 w 263"/>
                  <a:gd name="T9" fmla="*/ 30 h 10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3"/>
                  <a:gd name="T16" fmla="*/ 0 h 1047"/>
                  <a:gd name="T17" fmla="*/ 263 w 263"/>
                  <a:gd name="T18" fmla="*/ 1047 h 10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3" h="1047">
                    <a:moveTo>
                      <a:pt x="0" y="118"/>
                    </a:moveTo>
                    <a:lnTo>
                      <a:pt x="0" y="1047"/>
                    </a:lnTo>
                    <a:lnTo>
                      <a:pt x="263" y="892"/>
                    </a:lnTo>
                    <a:lnTo>
                      <a:pt x="263" y="0"/>
                    </a:lnTo>
                    <a:lnTo>
                      <a:pt x="0" y="118"/>
                    </a:lnTo>
                    <a:close/>
                  </a:path>
                </a:pathLst>
              </a:custGeom>
              <a:solidFill>
                <a:srgbClr val="804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8" name="Freeform 315"/>
              <p:cNvSpPr>
                <a:spLocks/>
              </p:cNvSpPr>
              <p:nvPr/>
            </p:nvSpPr>
            <p:spPr bwMode="auto">
              <a:xfrm>
                <a:off x="1451" y="1971"/>
                <a:ext cx="299" cy="29"/>
              </a:xfrm>
              <a:custGeom>
                <a:avLst/>
                <a:gdLst>
                  <a:gd name="T0" fmla="*/ 0 w 1198"/>
                  <a:gd name="T1" fmla="*/ 29 h 118"/>
                  <a:gd name="T2" fmla="*/ 232 w 1198"/>
                  <a:gd name="T3" fmla="*/ 29 h 118"/>
                  <a:gd name="T4" fmla="*/ 299 w 1198"/>
                  <a:gd name="T5" fmla="*/ 0 h 118"/>
                  <a:gd name="T6" fmla="*/ 75 w 1198"/>
                  <a:gd name="T7" fmla="*/ 0 h 118"/>
                  <a:gd name="T8" fmla="*/ 0 w 1198"/>
                  <a:gd name="T9" fmla="*/ 29 h 1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8"/>
                  <a:gd name="T16" fmla="*/ 0 h 118"/>
                  <a:gd name="T17" fmla="*/ 1198 w 1198"/>
                  <a:gd name="T18" fmla="*/ 118 h 1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8" h="118">
                    <a:moveTo>
                      <a:pt x="0" y="118"/>
                    </a:moveTo>
                    <a:lnTo>
                      <a:pt x="931" y="118"/>
                    </a:lnTo>
                    <a:lnTo>
                      <a:pt x="1198" y="0"/>
                    </a:lnTo>
                    <a:lnTo>
                      <a:pt x="301" y="0"/>
                    </a:lnTo>
                    <a:lnTo>
                      <a:pt x="0" y="118"/>
                    </a:lnTo>
                    <a:close/>
                  </a:path>
                </a:pathLst>
              </a:custGeom>
              <a:solidFill>
                <a:srgbClr val="FFA04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302" name="Group 316"/>
            <p:cNvGrpSpPr>
              <a:grpSpLocks/>
            </p:cNvGrpSpPr>
            <p:nvPr/>
          </p:nvGrpSpPr>
          <p:grpSpPr bwMode="auto">
            <a:xfrm>
              <a:off x="779" y="1024"/>
              <a:ext cx="300" cy="262"/>
              <a:chOff x="1737" y="1967"/>
              <a:chExt cx="300" cy="262"/>
            </a:xfrm>
          </p:grpSpPr>
          <p:sp>
            <p:nvSpPr>
              <p:cNvPr id="12313" name="Rectangle 317"/>
              <p:cNvSpPr>
                <a:spLocks noChangeArrowheads="1"/>
              </p:cNvSpPr>
              <p:nvPr/>
            </p:nvSpPr>
            <p:spPr bwMode="auto">
              <a:xfrm>
                <a:off x="1737" y="1996"/>
                <a:ext cx="233" cy="232"/>
              </a:xfrm>
              <a:prstGeom prst="rect">
                <a:avLst/>
              </a:prstGeom>
              <a:solidFill>
                <a:srgbClr val="00E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4" name="Freeform 318"/>
              <p:cNvSpPr>
                <a:spLocks/>
              </p:cNvSpPr>
              <p:nvPr/>
            </p:nvSpPr>
            <p:spPr bwMode="auto">
              <a:xfrm>
                <a:off x="1970" y="1967"/>
                <a:ext cx="66" cy="262"/>
              </a:xfrm>
              <a:custGeom>
                <a:avLst/>
                <a:gdLst>
                  <a:gd name="T0" fmla="*/ 0 w 263"/>
                  <a:gd name="T1" fmla="*/ 29 h 1048"/>
                  <a:gd name="T2" fmla="*/ 0 w 263"/>
                  <a:gd name="T3" fmla="*/ 262 h 1048"/>
                  <a:gd name="T4" fmla="*/ 66 w 263"/>
                  <a:gd name="T5" fmla="*/ 223 h 1048"/>
                  <a:gd name="T6" fmla="*/ 66 w 263"/>
                  <a:gd name="T7" fmla="*/ 0 h 1048"/>
                  <a:gd name="T8" fmla="*/ 0 w 263"/>
                  <a:gd name="T9" fmla="*/ 29 h 10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3"/>
                  <a:gd name="T16" fmla="*/ 0 h 1048"/>
                  <a:gd name="T17" fmla="*/ 263 w 263"/>
                  <a:gd name="T18" fmla="*/ 1048 h 10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3" h="1048">
                    <a:moveTo>
                      <a:pt x="0" y="117"/>
                    </a:moveTo>
                    <a:lnTo>
                      <a:pt x="0" y="1048"/>
                    </a:lnTo>
                    <a:lnTo>
                      <a:pt x="263" y="892"/>
                    </a:lnTo>
                    <a:lnTo>
                      <a:pt x="263" y="0"/>
                    </a:lnTo>
                    <a:lnTo>
                      <a:pt x="0" y="117"/>
                    </a:lnTo>
                    <a:close/>
                  </a:path>
                </a:pathLst>
              </a:custGeom>
              <a:solidFill>
                <a:srgbClr val="006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5" name="Freeform 319"/>
              <p:cNvSpPr>
                <a:spLocks/>
              </p:cNvSpPr>
              <p:nvPr/>
            </p:nvSpPr>
            <p:spPr bwMode="auto">
              <a:xfrm>
                <a:off x="1737" y="1967"/>
                <a:ext cx="300" cy="29"/>
              </a:xfrm>
              <a:custGeom>
                <a:avLst/>
                <a:gdLst>
                  <a:gd name="T0" fmla="*/ 0 w 1198"/>
                  <a:gd name="T1" fmla="*/ 29 h 117"/>
                  <a:gd name="T2" fmla="*/ 233 w 1198"/>
                  <a:gd name="T3" fmla="*/ 29 h 117"/>
                  <a:gd name="T4" fmla="*/ 300 w 1198"/>
                  <a:gd name="T5" fmla="*/ 0 h 117"/>
                  <a:gd name="T6" fmla="*/ 75 w 1198"/>
                  <a:gd name="T7" fmla="*/ 0 h 117"/>
                  <a:gd name="T8" fmla="*/ 0 w 1198"/>
                  <a:gd name="T9" fmla="*/ 29 h 1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8"/>
                  <a:gd name="T16" fmla="*/ 0 h 117"/>
                  <a:gd name="T17" fmla="*/ 1198 w 1198"/>
                  <a:gd name="T18" fmla="*/ 117 h 1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8" h="117">
                    <a:moveTo>
                      <a:pt x="0" y="117"/>
                    </a:moveTo>
                    <a:lnTo>
                      <a:pt x="931" y="117"/>
                    </a:lnTo>
                    <a:lnTo>
                      <a:pt x="1198" y="0"/>
                    </a:lnTo>
                    <a:lnTo>
                      <a:pt x="301" y="0"/>
                    </a:lnTo>
                    <a:lnTo>
                      <a:pt x="0" y="117"/>
                    </a:lnTo>
                    <a:close/>
                  </a:path>
                </a:pathLst>
              </a:custGeom>
              <a:solidFill>
                <a:srgbClr val="80FF8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303" name="Group 320"/>
            <p:cNvGrpSpPr>
              <a:grpSpLocks/>
            </p:cNvGrpSpPr>
            <p:nvPr/>
          </p:nvGrpSpPr>
          <p:grpSpPr bwMode="auto">
            <a:xfrm>
              <a:off x="626" y="801"/>
              <a:ext cx="299" cy="251"/>
              <a:chOff x="1584" y="1744"/>
              <a:chExt cx="299" cy="251"/>
            </a:xfrm>
          </p:grpSpPr>
          <p:sp>
            <p:nvSpPr>
              <p:cNvPr id="12310" name="Rectangle 321"/>
              <p:cNvSpPr>
                <a:spLocks noChangeArrowheads="1"/>
              </p:cNvSpPr>
              <p:nvPr/>
            </p:nvSpPr>
            <p:spPr bwMode="auto">
              <a:xfrm>
                <a:off x="1584" y="1762"/>
                <a:ext cx="233" cy="233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1" name="Freeform 322"/>
              <p:cNvSpPr>
                <a:spLocks/>
              </p:cNvSpPr>
              <p:nvPr/>
            </p:nvSpPr>
            <p:spPr bwMode="auto">
              <a:xfrm>
                <a:off x="1817" y="1744"/>
                <a:ext cx="66" cy="251"/>
              </a:xfrm>
              <a:custGeom>
                <a:avLst/>
                <a:gdLst>
                  <a:gd name="T0" fmla="*/ 0 w 265"/>
                  <a:gd name="T1" fmla="*/ 19 h 1004"/>
                  <a:gd name="T2" fmla="*/ 0 w 265"/>
                  <a:gd name="T3" fmla="*/ 251 h 1004"/>
                  <a:gd name="T4" fmla="*/ 66 w 265"/>
                  <a:gd name="T5" fmla="*/ 221 h 1004"/>
                  <a:gd name="T6" fmla="*/ 66 w 265"/>
                  <a:gd name="T7" fmla="*/ 0 h 1004"/>
                  <a:gd name="T8" fmla="*/ 0 w 265"/>
                  <a:gd name="T9" fmla="*/ 19 h 10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5"/>
                  <a:gd name="T16" fmla="*/ 0 h 1004"/>
                  <a:gd name="T17" fmla="*/ 265 w 265"/>
                  <a:gd name="T18" fmla="*/ 1004 h 10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5" h="1004">
                    <a:moveTo>
                      <a:pt x="0" y="75"/>
                    </a:moveTo>
                    <a:lnTo>
                      <a:pt x="0" y="1004"/>
                    </a:lnTo>
                    <a:lnTo>
                      <a:pt x="265" y="883"/>
                    </a:lnTo>
                    <a:lnTo>
                      <a:pt x="265" y="0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C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2" name="Freeform 323"/>
              <p:cNvSpPr>
                <a:spLocks/>
              </p:cNvSpPr>
              <p:nvPr/>
            </p:nvSpPr>
            <p:spPr bwMode="auto">
              <a:xfrm>
                <a:off x="1584" y="1744"/>
                <a:ext cx="299" cy="18"/>
              </a:xfrm>
              <a:custGeom>
                <a:avLst/>
                <a:gdLst>
                  <a:gd name="T0" fmla="*/ 0 w 1196"/>
                  <a:gd name="T1" fmla="*/ 18 h 75"/>
                  <a:gd name="T2" fmla="*/ 232 w 1196"/>
                  <a:gd name="T3" fmla="*/ 18 h 75"/>
                  <a:gd name="T4" fmla="*/ 299 w 1196"/>
                  <a:gd name="T5" fmla="*/ 0 h 75"/>
                  <a:gd name="T6" fmla="*/ 73 w 1196"/>
                  <a:gd name="T7" fmla="*/ 0 h 75"/>
                  <a:gd name="T8" fmla="*/ 0 w 1196"/>
                  <a:gd name="T9" fmla="*/ 18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6"/>
                  <a:gd name="T16" fmla="*/ 0 h 75"/>
                  <a:gd name="T17" fmla="*/ 1196 w 1196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6" h="75">
                    <a:moveTo>
                      <a:pt x="0" y="75"/>
                    </a:moveTo>
                    <a:lnTo>
                      <a:pt x="930" y="75"/>
                    </a:lnTo>
                    <a:lnTo>
                      <a:pt x="1196" y="0"/>
                    </a:lnTo>
                    <a:lnTo>
                      <a:pt x="293" y="0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FF404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304" name="Group 324"/>
            <p:cNvGrpSpPr>
              <a:grpSpLocks/>
            </p:cNvGrpSpPr>
            <p:nvPr/>
          </p:nvGrpSpPr>
          <p:grpSpPr bwMode="auto">
            <a:xfrm>
              <a:off x="744" y="734"/>
              <a:ext cx="734" cy="326"/>
              <a:chOff x="744" y="734"/>
              <a:chExt cx="734" cy="326"/>
            </a:xfrm>
          </p:grpSpPr>
          <p:sp>
            <p:nvSpPr>
              <p:cNvPr id="12305" name="Oval 325"/>
              <p:cNvSpPr>
                <a:spLocks noChangeArrowheads="1"/>
              </p:cNvSpPr>
              <p:nvPr/>
            </p:nvSpPr>
            <p:spPr bwMode="auto">
              <a:xfrm>
                <a:off x="744" y="908"/>
                <a:ext cx="47" cy="47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  <a:headEnd type="none" w="sm" len="sm"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6" name="Freeform 326"/>
              <p:cNvSpPr>
                <a:spLocks/>
              </p:cNvSpPr>
              <p:nvPr/>
            </p:nvSpPr>
            <p:spPr bwMode="auto">
              <a:xfrm>
                <a:off x="762" y="734"/>
                <a:ext cx="283" cy="209"/>
              </a:xfrm>
              <a:custGeom>
                <a:avLst/>
                <a:gdLst>
                  <a:gd name="T0" fmla="*/ 7 w 283"/>
                  <a:gd name="T1" fmla="*/ 183 h 209"/>
                  <a:gd name="T2" fmla="*/ 3 w 283"/>
                  <a:gd name="T3" fmla="*/ 156 h 209"/>
                  <a:gd name="T4" fmla="*/ 67 w 283"/>
                  <a:gd name="T5" fmla="*/ 14 h 209"/>
                  <a:gd name="T6" fmla="*/ 91 w 283"/>
                  <a:gd name="T7" fmla="*/ 5 h 209"/>
                  <a:gd name="T8" fmla="*/ 112 w 283"/>
                  <a:gd name="T9" fmla="*/ 0 h 209"/>
                  <a:gd name="T10" fmla="*/ 216 w 283"/>
                  <a:gd name="T11" fmla="*/ 12 h 209"/>
                  <a:gd name="T12" fmla="*/ 243 w 283"/>
                  <a:gd name="T13" fmla="*/ 29 h 209"/>
                  <a:gd name="T14" fmla="*/ 273 w 283"/>
                  <a:gd name="T15" fmla="*/ 71 h 209"/>
                  <a:gd name="T16" fmla="*/ 279 w 283"/>
                  <a:gd name="T17" fmla="*/ 87 h 209"/>
                  <a:gd name="T18" fmla="*/ 249 w 283"/>
                  <a:gd name="T19" fmla="*/ 182 h 209"/>
                  <a:gd name="T20" fmla="*/ 229 w 283"/>
                  <a:gd name="T21" fmla="*/ 198 h 209"/>
                  <a:gd name="T22" fmla="*/ 199 w 283"/>
                  <a:gd name="T23" fmla="*/ 204 h 209"/>
                  <a:gd name="T24" fmla="*/ 163 w 283"/>
                  <a:gd name="T25" fmla="*/ 206 h 20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83"/>
                  <a:gd name="T40" fmla="*/ 0 h 209"/>
                  <a:gd name="T41" fmla="*/ 283 w 283"/>
                  <a:gd name="T42" fmla="*/ 209 h 20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83" h="209">
                    <a:moveTo>
                      <a:pt x="7" y="183"/>
                    </a:moveTo>
                    <a:cubicBezTo>
                      <a:pt x="5" y="172"/>
                      <a:pt x="4" y="169"/>
                      <a:pt x="3" y="156"/>
                    </a:cubicBezTo>
                    <a:cubicBezTo>
                      <a:pt x="4" y="106"/>
                      <a:pt x="0" y="25"/>
                      <a:pt x="67" y="14"/>
                    </a:cubicBezTo>
                    <a:cubicBezTo>
                      <a:pt x="75" y="9"/>
                      <a:pt x="82" y="6"/>
                      <a:pt x="91" y="5"/>
                    </a:cubicBezTo>
                    <a:cubicBezTo>
                      <a:pt x="98" y="2"/>
                      <a:pt x="105" y="2"/>
                      <a:pt x="112" y="0"/>
                    </a:cubicBezTo>
                    <a:cubicBezTo>
                      <a:pt x="240" y="3"/>
                      <a:pt x="159" y="2"/>
                      <a:pt x="216" y="12"/>
                    </a:cubicBezTo>
                    <a:cubicBezTo>
                      <a:pt x="227" y="17"/>
                      <a:pt x="233" y="23"/>
                      <a:pt x="243" y="29"/>
                    </a:cubicBezTo>
                    <a:cubicBezTo>
                      <a:pt x="251" y="46"/>
                      <a:pt x="261" y="57"/>
                      <a:pt x="273" y="71"/>
                    </a:cubicBezTo>
                    <a:cubicBezTo>
                      <a:pt x="274" y="77"/>
                      <a:pt x="279" y="87"/>
                      <a:pt x="279" y="87"/>
                    </a:cubicBezTo>
                    <a:cubicBezTo>
                      <a:pt x="283" y="126"/>
                      <a:pt x="277" y="157"/>
                      <a:pt x="249" y="182"/>
                    </a:cubicBezTo>
                    <a:cubicBezTo>
                      <a:pt x="243" y="188"/>
                      <a:pt x="237" y="196"/>
                      <a:pt x="229" y="198"/>
                    </a:cubicBezTo>
                    <a:cubicBezTo>
                      <a:pt x="221" y="202"/>
                      <a:pt x="208" y="203"/>
                      <a:pt x="199" y="204"/>
                    </a:cubicBezTo>
                    <a:cubicBezTo>
                      <a:pt x="184" y="209"/>
                      <a:pt x="195" y="206"/>
                      <a:pt x="163" y="206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 type="none" w="sm" len="sm"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7" name="Rectangle 327"/>
              <p:cNvSpPr>
                <a:spLocks noChangeArrowheads="1"/>
              </p:cNvSpPr>
              <p:nvPr/>
            </p:nvSpPr>
            <p:spPr bwMode="auto">
              <a:xfrm rot="2321577">
                <a:off x="972" y="892"/>
                <a:ext cx="506" cy="168"/>
              </a:xfrm>
              <a:prstGeom prst="rect">
                <a:avLst/>
              </a:prstGeom>
              <a:solidFill>
                <a:srgbClr val="99FF33"/>
              </a:solidFill>
              <a:ln w="28575">
                <a:solidFill>
                  <a:schemeClr val="tx1"/>
                </a:solidFill>
                <a:miter lim="800000"/>
                <a:headEnd type="none" w="sm" len="sm"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kumimoji="1" lang="en-US" sz="1400">
                    <a:latin typeface="Arial" charset="0"/>
                  </a:rPr>
                  <a:t>  Discount</a:t>
                </a:r>
              </a:p>
            </p:txBody>
          </p:sp>
          <p:sp>
            <p:nvSpPr>
              <p:cNvPr id="12308" name="Oval 328"/>
              <p:cNvSpPr>
                <a:spLocks noChangeArrowheads="1"/>
              </p:cNvSpPr>
              <p:nvPr/>
            </p:nvSpPr>
            <p:spPr bwMode="auto">
              <a:xfrm>
                <a:off x="1021" y="821"/>
                <a:ext cx="47" cy="47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  <a:headEnd type="none" w="sm" len="sm"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9" name="Freeform 329"/>
              <p:cNvSpPr>
                <a:spLocks/>
              </p:cNvSpPr>
              <p:nvPr/>
            </p:nvSpPr>
            <p:spPr bwMode="auto">
              <a:xfrm>
                <a:off x="977" y="853"/>
                <a:ext cx="69" cy="86"/>
              </a:xfrm>
              <a:custGeom>
                <a:avLst/>
                <a:gdLst>
                  <a:gd name="T0" fmla="*/ 69 w 68"/>
                  <a:gd name="T1" fmla="*/ 0 h 84"/>
                  <a:gd name="T2" fmla="*/ 49 w 68"/>
                  <a:gd name="T3" fmla="*/ 33 h 84"/>
                  <a:gd name="T4" fmla="*/ 9 w 68"/>
                  <a:gd name="T5" fmla="*/ 80 h 84"/>
                  <a:gd name="T6" fmla="*/ 0 w 68"/>
                  <a:gd name="T7" fmla="*/ 86 h 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8"/>
                  <a:gd name="T13" fmla="*/ 0 h 84"/>
                  <a:gd name="T14" fmla="*/ 68 w 68"/>
                  <a:gd name="T15" fmla="*/ 84 h 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8" h="84">
                    <a:moveTo>
                      <a:pt x="68" y="0"/>
                    </a:moveTo>
                    <a:cubicBezTo>
                      <a:pt x="64" y="11"/>
                      <a:pt x="54" y="22"/>
                      <a:pt x="48" y="32"/>
                    </a:cubicBezTo>
                    <a:cubicBezTo>
                      <a:pt x="45" y="47"/>
                      <a:pt x="25" y="75"/>
                      <a:pt x="9" y="78"/>
                    </a:cubicBezTo>
                    <a:cubicBezTo>
                      <a:pt x="6" y="80"/>
                      <a:pt x="0" y="84"/>
                      <a:pt x="0" y="84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 type="none" w="sm" len="sm"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0531" name="Group 330"/>
          <p:cNvGrpSpPr>
            <a:grpSpLocks/>
          </p:cNvGrpSpPr>
          <p:nvPr/>
        </p:nvGrpSpPr>
        <p:grpSpPr bwMode="auto">
          <a:xfrm>
            <a:off x="5570538" y="2825750"/>
            <a:ext cx="3119437" cy="2525713"/>
            <a:chOff x="3509" y="2064"/>
            <a:chExt cx="1965" cy="1591"/>
          </a:xfrm>
        </p:grpSpPr>
        <p:pic>
          <p:nvPicPr>
            <p:cNvPr id="12295" name="Picture 331" descr="BLOCK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36" y="2064"/>
              <a:ext cx="1123" cy="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6" name="Picture 332" descr="BLOCK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09" y="2545"/>
              <a:ext cx="1123" cy="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7" name="Picture 333" descr="BLOCK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351" y="2659"/>
              <a:ext cx="1123" cy="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0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Processes and Procedures</a:t>
            </a: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Reporting Requirements</a:t>
            </a: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Expectations</a:t>
            </a: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Product Configuration</a:t>
            </a:r>
          </a:p>
          <a:p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Review</a:t>
            </a:r>
          </a:p>
        </p:txBody>
      </p:sp>
      <p:sp>
        <p:nvSpPr>
          <p:cNvPr id="13316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/>
              <a:t>CS-BU-090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310</TotalTime>
  <Words>210</Words>
  <Application>Microsoft Office PowerPoint</Application>
  <PresentationFormat>On-screen Show (4:3)</PresentationFormat>
  <Paragraphs>103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Tahoma</vt:lpstr>
      <vt:lpstr>Arial</vt:lpstr>
      <vt:lpstr>Century Gothic</vt:lpstr>
      <vt:lpstr>Lucida Grande</vt:lpstr>
      <vt:lpstr>Times New Roman</vt:lpstr>
      <vt:lpstr>Webdings</vt:lpstr>
      <vt:lpstr>QAD 2010 Template</vt:lpstr>
      <vt:lpstr>Business Considerations</vt:lpstr>
      <vt:lpstr>Business Considerations</vt:lpstr>
      <vt:lpstr>Netting Logic</vt:lpstr>
      <vt:lpstr>Tracking – Cumulative Example</vt:lpstr>
      <vt:lpstr>Tracking Terminology</vt:lpstr>
      <vt:lpstr>EDI eCommerce</vt:lpstr>
      <vt:lpstr>Containerization</vt:lpstr>
      <vt:lpstr>Price Lists</vt:lpstr>
      <vt:lpstr>Review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Considerations In this section you learn how to:</dc:title>
  <dc:creator>Cat McGlothlin Gurkweitz</dc:creator>
  <cp:lastModifiedBy>mdf</cp:lastModifiedBy>
  <cp:revision>45</cp:revision>
  <dcterms:created xsi:type="dcterms:W3CDTF">2000-12-07T01:41:33Z</dcterms:created>
  <dcterms:modified xsi:type="dcterms:W3CDTF">2011-01-24T15:49:01Z</dcterms:modified>
</cp:coreProperties>
</file>