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98" r:id="rId1"/>
  </p:sldMasterIdLst>
  <p:notesMasterIdLst>
    <p:notesMasterId r:id="rId52"/>
  </p:notesMasterIdLst>
  <p:handoutMasterIdLst>
    <p:handoutMasterId r:id="rId53"/>
  </p:handoutMasterIdLst>
  <p:sldIdLst>
    <p:sldId id="313" r:id="rId2"/>
    <p:sldId id="314" r:id="rId3"/>
    <p:sldId id="337" r:id="rId4"/>
    <p:sldId id="315" r:id="rId5"/>
    <p:sldId id="338" r:id="rId6"/>
    <p:sldId id="316" r:id="rId7"/>
    <p:sldId id="317" r:id="rId8"/>
    <p:sldId id="318" r:id="rId9"/>
    <p:sldId id="340" r:id="rId10"/>
    <p:sldId id="341" r:id="rId11"/>
    <p:sldId id="342" r:id="rId12"/>
    <p:sldId id="343" r:id="rId13"/>
    <p:sldId id="344" r:id="rId14"/>
    <p:sldId id="319" r:id="rId15"/>
    <p:sldId id="320" r:id="rId16"/>
    <p:sldId id="322" r:id="rId17"/>
    <p:sldId id="345" r:id="rId18"/>
    <p:sldId id="323" r:id="rId19"/>
    <p:sldId id="324" r:id="rId20"/>
    <p:sldId id="346" r:id="rId21"/>
    <p:sldId id="325" r:id="rId22"/>
    <p:sldId id="347" r:id="rId23"/>
    <p:sldId id="326" r:id="rId24"/>
    <p:sldId id="327" r:id="rId25"/>
    <p:sldId id="348" r:id="rId26"/>
    <p:sldId id="328" r:id="rId27"/>
    <p:sldId id="359" r:id="rId28"/>
    <p:sldId id="349" r:id="rId29"/>
    <p:sldId id="329" r:id="rId30"/>
    <p:sldId id="350" r:id="rId31"/>
    <p:sldId id="351" r:id="rId32"/>
    <p:sldId id="330" r:id="rId33"/>
    <p:sldId id="331" r:id="rId34"/>
    <p:sldId id="360" r:id="rId35"/>
    <p:sldId id="352" r:id="rId36"/>
    <p:sldId id="353" r:id="rId37"/>
    <p:sldId id="332" r:id="rId38"/>
    <p:sldId id="361" r:id="rId39"/>
    <p:sldId id="354" r:id="rId40"/>
    <p:sldId id="362" r:id="rId41"/>
    <p:sldId id="333" r:id="rId42"/>
    <p:sldId id="355" r:id="rId43"/>
    <p:sldId id="356" r:id="rId44"/>
    <p:sldId id="357" r:id="rId45"/>
    <p:sldId id="358" r:id="rId46"/>
    <p:sldId id="363" r:id="rId47"/>
    <p:sldId id="366" r:id="rId48"/>
    <p:sldId id="334" r:id="rId49"/>
    <p:sldId id="335" r:id="rId50"/>
    <p:sldId id="336" r:id="rId51"/>
  </p:sldIdLst>
  <p:sldSz cx="9144000" cy="6858000" type="screen4x3"/>
  <p:notesSz cx="7315200" cy="9601200"/>
  <p:embeddedFontLst>
    <p:embeddedFont>
      <p:font typeface="Century Gothic" pitchFamily="34" charset="0"/>
      <p:regular r:id="rId54"/>
      <p:bold r:id="rId55"/>
      <p:italic r:id="rId56"/>
      <p:boldItalic r:id="rId57"/>
    </p:embeddedFont>
    <p:embeddedFont>
      <p:font typeface="Webdings" pitchFamily="18" charset="2"/>
      <p:regular r:id="rId58"/>
    </p:embeddedFont>
    <p:embeddedFont>
      <p:font typeface="Tahoma" pitchFamily="34" charset="0"/>
      <p:regular r:id="rId59"/>
      <p:bold r:id="rId60"/>
    </p:embeddedFont>
  </p:embeddedFont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5A87C6"/>
    <a:srgbClr val="0099FF"/>
    <a:srgbClr val="000099"/>
    <a:srgbClr val="006600"/>
    <a:srgbClr val="FFCC00"/>
    <a:srgbClr val="9900CC"/>
    <a:srgbClr val="FF0000"/>
    <a:srgbClr val="DDDDD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968" autoAdjust="0"/>
  </p:normalViewPr>
  <p:slideViewPr>
    <p:cSldViewPr snapToGrid="0">
      <p:cViewPr varScale="1">
        <p:scale>
          <a:sx n="95" d="100"/>
          <a:sy n="95" d="100"/>
        </p:scale>
        <p:origin x="-438" y="-90"/>
      </p:cViewPr>
      <p:guideLst>
        <p:guide orient="horz" pos="2161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2.fntdata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1.fntdata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8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4.fntdata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60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3.fntdata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6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l" defTabSz="966788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fld id="{4E71C494-ACCC-46E5-9376-4AAAAEA769DF}" type="datetime1">
              <a:rPr lang="en-US"/>
              <a:pPr>
                <a:defRPr/>
              </a:pPr>
              <a:t>1/24/2011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l" defTabSz="966788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fld id="{A9B0DCFA-A1B9-4AC1-98AF-E31B4603E0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l" defTabSz="966788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6323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57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fld id="{CD3F93A3-3739-47C8-B383-97B6507E3755}" type="datetime1">
              <a:rPr lang="en-US"/>
              <a:pPr>
                <a:defRPr/>
              </a:pPr>
              <a:t>1/24/2011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l" defTabSz="966788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fld id="{E47B66C0-E9D5-4491-ACCB-B892B11B9C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57348" name="Date Placeholder 3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D231484F-8E74-4B84-9402-12778EDACF54}" type="datetime1">
              <a:rPr lang="en-US" smtClean="0"/>
              <a:pPr/>
              <a:t>1/24/2011</a:t>
            </a:fld>
            <a:endParaRPr lang="en-US" smtClean="0"/>
          </a:p>
        </p:txBody>
      </p:sp>
      <p:sp>
        <p:nvSpPr>
          <p:cNvPr id="57349" name="Slide Number Placeholder 4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28A1C37-CF63-4FF5-A216-1AA3F97B1643}" type="slidenum">
              <a:rPr lang="en-US" smtClean="0"/>
              <a:pPr/>
              <a:t>17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 cstate="print"/>
          <a:srcRect b="12241"/>
          <a:stretch>
            <a:fillRect/>
          </a:stretch>
        </p:blipFill>
        <p:spPr bwMode="auto">
          <a:xfrm>
            <a:off x="0" y="3217863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2008-CS-SU-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2008-CS-SU-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2008-CS-SU-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2008-CS-SU-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2008-CS-SU-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ining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1104900" y="903288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819275" y="895350"/>
            <a:ext cx="6400800" cy="5267325"/>
          </a:xfrm>
        </p:spPr>
        <p:txBody>
          <a:bodyPr>
            <a:normAutofit/>
          </a:bodyPr>
          <a:lstStyle>
            <a:lvl1pPr marL="228600" indent="-228600">
              <a:defRPr sz="2000"/>
            </a:lvl1pPr>
            <a:lvl2pPr marL="457200" indent="-228600">
              <a:defRPr sz="1800"/>
            </a:lvl2pPr>
            <a:lvl3pPr marL="685800" indent="-228600">
              <a:defRPr sz="1600"/>
            </a:lvl3pPr>
            <a:lvl4pPr marL="914400" indent="-228600">
              <a:defRPr sz="1400"/>
            </a:lvl4pPr>
            <a:lvl5pPr marL="1143000" indent="-228600"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2008-CS-SU-</a:t>
            </a:r>
          </a:p>
        </p:txBody>
      </p:sp>
    </p:spTree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 rtlCol="0"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2008-CS-SU-</a:t>
            </a:r>
          </a:p>
        </p:txBody>
      </p:sp>
    </p:spTree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388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82563"/>
            <a:ext cx="8229600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900113"/>
            <a:ext cx="8229600" cy="540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925"/>
            <a:ext cx="914400" cy="2190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/>
              <a:t>2008-CS-SU-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6" r:id="rId7"/>
    <p:sldLayoutId id="2147483714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fontAlgn="base">
        <a:spcBef>
          <a:spcPct val="0"/>
        </a:spcBef>
        <a:spcAft>
          <a:spcPct val="0"/>
        </a:spcAft>
        <a:defRPr sz="3200" b="1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1pPr>
      <a:lvl2pPr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Clr>
          <a:srgbClr val="F79646"/>
        </a:buClr>
        <a:buFont typeface="Arial" charset="0"/>
        <a:buChar char="•"/>
        <a:defRPr sz="2800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 sz="2400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Clr>
          <a:srgbClr val="F79646"/>
        </a:buClr>
        <a:buFont typeface="Arial" charset="0"/>
        <a:buChar char="•"/>
        <a:defRPr sz="2000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Clr>
          <a:srgbClr val="F79646"/>
        </a:buClr>
        <a:buFont typeface="Arial" charset="0"/>
        <a:buChar char="•"/>
        <a:defRPr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/>
          <a:lstStyle/>
          <a:p>
            <a:pPr>
              <a:buFont typeface="Webdings" pitchFamily="18" charset="2"/>
              <a:buNone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 this section you learn how to:</a:t>
            </a:r>
          </a:p>
          <a:p>
            <a:r>
              <a:rPr lang="en-US" dirty="0" smtClean="0">
                <a:solidFill>
                  <a:schemeClr val="folHlink"/>
                </a:solidFill>
                <a:latin typeface="Century Gothic" pitchFamily="34" charset="0"/>
                <a:cs typeface="Century Gothic" pitchFamily="34" charset="0"/>
              </a:rPr>
              <a:t>Identify key business considerations before setting up Customer Schedules in QAD Standard Edition</a:t>
            </a:r>
          </a:p>
          <a:p>
            <a:r>
              <a:rPr lang="en-US" b="1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Set up Customer Schedules in QAD Standard Edition</a:t>
            </a:r>
          </a:p>
          <a:p>
            <a:r>
              <a:rPr lang="en-US" dirty="0" smtClean="0">
                <a:solidFill>
                  <a:schemeClr val="folHlink"/>
                </a:solidFill>
                <a:latin typeface="Century Gothic" pitchFamily="34" charset="0"/>
                <a:cs typeface="Century Gothic" pitchFamily="34" charset="0"/>
              </a:rPr>
              <a:t>Process Customer Schedules in QAD Standard Edition</a:t>
            </a:r>
          </a:p>
          <a:p>
            <a:r>
              <a:rPr lang="en-US" dirty="0" smtClean="0">
                <a:solidFill>
                  <a:schemeClr val="folHlink"/>
                </a:solidFill>
                <a:latin typeface="Century Gothic" pitchFamily="34" charset="0"/>
                <a:cs typeface="Century Gothic" pitchFamily="34" charset="0"/>
              </a:rPr>
              <a:t>Process Customer Schedule Shipments</a:t>
            </a:r>
          </a:p>
          <a:p>
            <a:endParaRPr lang="en-US" dirty="0" smtClean="0">
              <a:solidFill>
                <a:schemeClr val="folHlink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Set up Customer Schedules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CS-SU-010</a:t>
            </a:r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800" smtClean="0">
                <a:ea typeface="+mj-ea"/>
              </a:rPr>
              <a:t>Customer Ship-to Maintenance: Ship-To Address</a:t>
            </a:r>
          </a:p>
        </p:txBody>
      </p:sp>
      <p:sp>
        <p:nvSpPr>
          <p:cNvPr id="13315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CS-SU-100</a:t>
            </a:r>
            <a:endParaRPr lang="en-US"/>
          </a:p>
        </p:txBody>
      </p:sp>
      <p:pic>
        <p:nvPicPr>
          <p:cNvPr id="13316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" y="928688"/>
            <a:ext cx="7827963" cy="503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r>
              <a:rPr lang="en-US" sz="28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Customer Maintenance: Customer Data</a:t>
            </a:r>
          </a:p>
        </p:txBody>
      </p:sp>
      <p:sp>
        <p:nvSpPr>
          <p:cNvPr id="14339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CS-SU-110</a:t>
            </a:r>
            <a:endParaRPr lang="en-US"/>
          </a:p>
        </p:txBody>
      </p:sp>
      <p:pic>
        <p:nvPicPr>
          <p:cNvPr id="14340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8175" y="989013"/>
            <a:ext cx="7847013" cy="50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Rectangle 7"/>
          <p:cNvSpPr>
            <a:spLocks noChangeArrowheads="1"/>
          </p:cNvSpPr>
          <p:nvPr/>
        </p:nvSpPr>
        <p:spPr bwMode="auto">
          <a:xfrm>
            <a:off x="704850" y="4041775"/>
            <a:ext cx="7653338" cy="1133475"/>
          </a:xfrm>
          <a:prstGeom prst="rect">
            <a:avLst/>
          </a:prstGeom>
          <a:noFill/>
          <a:ln w="28575" algn="ctr">
            <a:solidFill>
              <a:srgbClr val="5A87C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800" smtClean="0">
                <a:ea typeface="+mj-ea"/>
              </a:rPr>
              <a:t> Customer Maintenance: Customer Credit Data Frame</a:t>
            </a:r>
          </a:p>
        </p:txBody>
      </p:sp>
      <p:sp>
        <p:nvSpPr>
          <p:cNvPr id="15363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CS-SU-120</a:t>
            </a:r>
            <a:endParaRPr lang="en-US"/>
          </a:p>
        </p:txBody>
      </p:sp>
      <p:pic>
        <p:nvPicPr>
          <p:cNvPr id="1536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" y="1063625"/>
            <a:ext cx="7827963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800" smtClean="0">
                <a:ea typeface="+mj-ea"/>
              </a:rPr>
              <a:t>Customer Maintenance: Customer Freight Data Frame</a:t>
            </a:r>
          </a:p>
        </p:txBody>
      </p:sp>
      <p:sp>
        <p:nvSpPr>
          <p:cNvPr id="16387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CS-SU-130</a:t>
            </a:r>
            <a:endParaRPr lang="en-US"/>
          </a:p>
        </p:txBody>
      </p:sp>
      <p:pic>
        <p:nvPicPr>
          <p:cNvPr id="1638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8175" y="1023938"/>
            <a:ext cx="7847013" cy="50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Address Tax Data</a:t>
            </a:r>
          </a:p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Enterprise Material Transfer Data</a:t>
            </a:r>
          </a:p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Bank Accounts</a:t>
            </a:r>
          </a:p>
          <a:p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Other Customer Data</a:t>
            </a:r>
          </a:p>
        </p:txBody>
      </p:sp>
      <p:sp>
        <p:nvSpPr>
          <p:cNvPr id="17412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CS-SU-140</a:t>
            </a:r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Exercises</a:t>
            </a:r>
          </a:p>
        </p:txBody>
      </p:sp>
      <p:sp>
        <p:nvSpPr>
          <p:cNvPr id="18435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CS-SU-150</a:t>
            </a:r>
            <a:endParaRPr lang="en-US"/>
          </a:p>
        </p:txBody>
      </p:sp>
      <p:pic>
        <p:nvPicPr>
          <p:cNvPr id="18436" name="Picture 4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2104669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73213" y="892175"/>
            <a:ext cx="7113587" cy="5424488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Item Records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Customer Records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b="1" dirty="0" smtClean="0">
                <a:ea typeface="+mn-ea"/>
              </a:rPr>
              <a:t>Customer Calendars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Customer Order Periods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Dock Addresses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Site Ship-From IDs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Shipping Label Templates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Control Files 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Requirement Detail Categories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Configured Messages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Scheduled Orders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endParaRPr lang="en-US" dirty="0" smtClean="0">
              <a:ea typeface="+mn-ea"/>
            </a:endParaRP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* (Optional)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endParaRPr lang="en-US" dirty="0">
              <a:ea typeface="+mn-ea"/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Customer Schedules Setup</a:t>
            </a:r>
          </a:p>
        </p:txBody>
      </p:sp>
      <p:sp>
        <p:nvSpPr>
          <p:cNvPr id="19460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CS-SU-160</a:t>
            </a:r>
            <a:endParaRPr lang="en-US"/>
          </a:p>
        </p:txBody>
      </p:sp>
      <p:sp>
        <p:nvSpPr>
          <p:cNvPr id="19461" name="Line 5"/>
          <p:cNvSpPr>
            <a:spLocks noChangeShapeType="1"/>
          </p:cNvSpPr>
          <p:nvPr/>
        </p:nvSpPr>
        <p:spPr bwMode="auto">
          <a:xfrm>
            <a:off x="1104900" y="744538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Customer Calendar Maintenance</a:t>
            </a:r>
          </a:p>
        </p:txBody>
      </p:sp>
      <p:sp>
        <p:nvSpPr>
          <p:cNvPr id="20483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CS-SU-170</a:t>
            </a:r>
            <a:endParaRPr lang="en-US"/>
          </a:p>
        </p:txBody>
      </p:sp>
      <p:pic>
        <p:nvPicPr>
          <p:cNvPr id="20484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6425" y="1014413"/>
            <a:ext cx="7837488" cy="486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910" name="Text Box 6"/>
          <p:cNvSpPr txBox="1">
            <a:spLocks noChangeArrowheads="1"/>
          </p:cNvSpPr>
          <p:nvPr/>
        </p:nvSpPr>
        <p:spPr bwMode="auto">
          <a:xfrm>
            <a:off x="4705350" y="3400425"/>
            <a:ext cx="3536950" cy="647700"/>
          </a:xfrm>
          <a:prstGeom prst="rect">
            <a:avLst/>
          </a:prstGeom>
          <a:solidFill>
            <a:schemeClr val="bg1"/>
          </a:solidFill>
          <a:ln w="6350">
            <a:solidFill>
              <a:srgbClr val="5A87C6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kumimoji="1" lang="en-US" sz="1800">
                <a:latin typeface="+mj-lt"/>
              </a:rPr>
              <a:t>Defaults to 8 hours per day,</a:t>
            </a:r>
          </a:p>
          <a:p>
            <a:pPr eaLnBrk="0" hangingPunct="0">
              <a:defRPr/>
            </a:pPr>
            <a:r>
              <a:rPr kumimoji="1" lang="en-US" sz="1800">
                <a:latin typeface="+mj-lt"/>
              </a:rPr>
              <a:t>Monday through Friday</a:t>
            </a:r>
            <a:endParaRPr kumimoji="1" lang="en-US" sz="1800" b="1">
              <a:latin typeface="+mj-lt"/>
            </a:endParaRPr>
          </a:p>
        </p:txBody>
      </p:sp>
      <p:sp>
        <p:nvSpPr>
          <p:cNvPr id="20486" name="AutoShape 7"/>
          <p:cNvSpPr>
            <a:spLocks/>
          </p:cNvSpPr>
          <p:nvPr/>
        </p:nvSpPr>
        <p:spPr bwMode="auto">
          <a:xfrm>
            <a:off x="3878263" y="2365375"/>
            <a:ext cx="88900" cy="1398588"/>
          </a:xfrm>
          <a:prstGeom prst="rightBrace">
            <a:avLst>
              <a:gd name="adj1" fmla="val 131101"/>
              <a:gd name="adj2" fmla="val 50000"/>
            </a:avLst>
          </a:prstGeom>
          <a:noFill/>
          <a:ln w="19050">
            <a:solidFill>
              <a:srgbClr val="5A87C6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20487" name="AutoShape 8"/>
          <p:cNvCxnSpPr>
            <a:cxnSpLocks noChangeShapeType="1"/>
            <a:stCxn id="123910" idx="1"/>
            <a:endCxn id="20486" idx="1"/>
          </p:cNvCxnSpPr>
          <p:nvPr/>
        </p:nvCxnSpPr>
        <p:spPr bwMode="auto">
          <a:xfrm rot="10800000">
            <a:off x="3967163" y="3065463"/>
            <a:ext cx="738187" cy="658812"/>
          </a:xfrm>
          <a:prstGeom prst="bentConnector5">
            <a:avLst>
              <a:gd name="adj1" fmla="val 53301"/>
              <a:gd name="adj2" fmla="val 38806"/>
              <a:gd name="adj3" fmla="val 69889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Exercises</a:t>
            </a:r>
          </a:p>
        </p:txBody>
      </p:sp>
      <p:sp>
        <p:nvSpPr>
          <p:cNvPr id="21507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CS-SU-180</a:t>
            </a:r>
            <a:endParaRPr lang="en-US"/>
          </a:p>
        </p:txBody>
      </p:sp>
      <p:pic>
        <p:nvPicPr>
          <p:cNvPr id="21508" name="Picture 4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2082481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84325" y="892175"/>
            <a:ext cx="7102475" cy="5424488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Item Records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Customer Records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Customer Calendars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b="1" dirty="0" smtClean="0">
                <a:ea typeface="+mn-ea"/>
              </a:rPr>
              <a:t>Customer Order Periods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Dock Addresses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Site Ship-From IDs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Shipping Label Templates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Control Files 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Requirement Detail Categories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Configured Messages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Scheduled Orders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endParaRPr lang="en-US" dirty="0" smtClean="0">
              <a:ea typeface="+mn-ea"/>
            </a:endParaRP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None/>
              <a:defRPr/>
            </a:pPr>
            <a:r>
              <a:rPr lang="en-US" dirty="0" smtClean="0">
                <a:ea typeface="+mn-ea"/>
              </a:rPr>
              <a:t>* (Optional)</a:t>
            </a:r>
            <a:endParaRPr lang="en-US" dirty="0">
              <a:ea typeface="+mn-ea"/>
            </a:endParaRPr>
          </a:p>
        </p:txBody>
      </p:sp>
      <p:sp>
        <p:nvSpPr>
          <p:cNvPr id="22531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Customer Schedules Setup</a:t>
            </a:r>
          </a:p>
        </p:txBody>
      </p:sp>
      <p:sp>
        <p:nvSpPr>
          <p:cNvPr id="22532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CS-SU-190</a:t>
            </a:r>
            <a:endParaRPr lang="en-US"/>
          </a:p>
        </p:txBody>
      </p:sp>
      <p:sp>
        <p:nvSpPr>
          <p:cNvPr id="22533" name="Line 5"/>
          <p:cNvSpPr>
            <a:spLocks noChangeShapeType="1"/>
          </p:cNvSpPr>
          <p:nvPr/>
        </p:nvSpPr>
        <p:spPr bwMode="auto">
          <a:xfrm>
            <a:off x="1104900" y="757238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84325" y="892175"/>
            <a:ext cx="7102475" cy="5424488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Item Records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Customer Records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Customer Calendars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Customer Order Periods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Dock Addresses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Site Ship-From IDs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Shipping Label Templates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Control Files 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Requirement Detail Categories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Configured Messages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Scheduled Orders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endParaRPr lang="en-US" dirty="0" smtClean="0">
              <a:ea typeface="+mn-ea"/>
            </a:endParaRP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None/>
              <a:defRPr/>
            </a:pPr>
            <a:r>
              <a:rPr lang="en-US" dirty="0" smtClean="0">
                <a:ea typeface="+mn-ea"/>
              </a:rPr>
              <a:t>* (Optional)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endParaRPr lang="en-US" dirty="0">
              <a:ea typeface="+mn-ea"/>
            </a:endParaRP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Customer Schedules Setup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CS-SU-020</a:t>
            </a:r>
            <a:endParaRPr lang="en-US"/>
          </a:p>
        </p:txBody>
      </p:sp>
      <p:sp>
        <p:nvSpPr>
          <p:cNvPr id="5125" name="Line 5"/>
          <p:cNvSpPr>
            <a:spLocks noChangeShapeType="1"/>
          </p:cNvSpPr>
          <p:nvPr/>
        </p:nvSpPr>
        <p:spPr bwMode="auto">
          <a:xfrm>
            <a:off x="1104900" y="733425"/>
            <a:ext cx="0" cy="4554538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Customer Order Period Maintenance</a:t>
            </a:r>
          </a:p>
        </p:txBody>
      </p:sp>
      <p:sp>
        <p:nvSpPr>
          <p:cNvPr id="23555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CS-SU-200</a:t>
            </a:r>
            <a:endParaRPr lang="en-US"/>
          </a:p>
        </p:txBody>
      </p:sp>
      <p:pic>
        <p:nvPicPr>
          <p:cNvPr id="23556" name="Picture 10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3413" y="1041400"/>
            <a:ext cx="7856537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4935" name="Text Box 7"/>
          <p:cNvSpPr txBox="1">
            <a:spLocks noChangeArrowheads="1"/>
          </p:cNvSpPr>
          <p:nvPr/>
        </p:nvSpPr>
        <p:spPr bwMode="auto">
          <a:xfrm>
            <a:off x="5597525" y="3141663"/>
            <a:ext cx="2521543" cy="647700"/>
          </a:xfrm>
          <a:prstGeom prst="rect">
            <a:avLst/>
          </a:prstGeom>
          <a:solidFill>
            <a:schemeClr val="bg1"/>
          </a:solidFill>
          <a:ln w="6350">
            <a:solidFill>
              <a:srgbClr val="5A87C6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 anchor="ctr">
            <a:spAutoFit/>
          </a:bodyPr>
          <a:lstStyle/>
          <a:p>
            <a:pPr eaLnBrk="0" hangingPunct="0">
              <a:defRPr/>
            </a:pPr>
            <a:r>
              <a:rPr kumimoji="1" lang="en-US" sz="1800">
                <a:latin typeface="+mj-lt"/>
              </a:rPr>
              <a:t>Can be weekly</a:t>
            </a:r>
          </a:p>
          <a:p>
            <a:pPr eaLnBrk="0" hangingPunct="0">
              <a:defRPr/>
            </a:pPr>
            <a:r>
              <a:rPr kumimoji="1" lang="en-US" sz="1800">
                <a:latin typeface="+mj-lt"/>
              </a:rPr>
              <a:t>or monthly</a:t>
            </a:r>
            <a:endParaRPr kumimoji="1" lang="en-US" sz="1800" b="1">
              <a:latin typeface="+mj-lt"/>
            </a:endParaRPr>
          </a:p>
        </p:txBody>
      </p:sp>
      <p:sp>
        <p:nvSpPr>
          <p:cNvPr id="23558" name="Rectangle 8"/>
          <p:cNvSpPr>
            <a:spLocks noChangeArrowheads="1"/>
          </p:cNvSpPr>
          <p:nvPr/>
        </p:nvSpPr>
        <p:spPr bwMode="auto">
          <a:xfrm>
            <a:off x="1417638" y="2243138"/>
            <a:ext cx="301625" cy="146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23559" name="AutoShape 9"/>
          <p:cNvCxnSpPr>
            <a:cxnSpLocks noChangeShapeType="1"/>
            <a:stCxn id="124935" idx="1"/>
            <a:endCxn id="23558" idx="3"/>
          </p:cNvCxnSpPr>
          <p:nvPr/>
        </p:nvCxnSpPr>
        <p:spPr bwMode="auto">
          <a:xfrm rot="10800000">
            <a:off x="1719263" y="2316163"/>
            <a:ext cx="3878262" cy="114935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84325" y="892175"/>
            <a:ext cx="7102475" cy="5424488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Item Records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Customer Records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Customer Calendars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Customer Order Periods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b="1" dirty="0" smtClean="0">
                <a:ea typeface="+mn-ea"/>
              </a:rPr>
              <a:t>Dock Addresses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Site Ship-From IDs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Shipping Label Templates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Control Files 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Requirement Detail Categories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Configured Messages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Scheduled Orders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endParaRPr lang="en-US" dirty="0" smtClean="0">
              <a:ea typeface="+mn-ea"/>
            </a:endParaRP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None/>
              <a:defRPr/>
            </a:pPr>
            <a:r>
              <a:rPr lang="en-US" dirty="0" smtClean="0">
                <a:ea typeface="+mn-ea"/>
              </a:rPr>
              <a:t>* (Optional)</a:t>
            </a:r>
            <a:endParaRPr lang="en-US" dirty="0">
              <a:ea typeface="+mn-ea"/>
            </a:endParaRPr>
          </a:p>
        </p:txBody>
      </p:sp>
      <p:sp>
        <p:nvSpPr>
          <p:cNvPr id="24579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Customer Schedules Setup</a:t>
            </a:r>
          </a:p>
        </p:txBody>
      </p:sp>
      <p:sp>
        <p:nvSpPr>
          <p:cNvPr id="24580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CS-SU-210</a:t>
            </a:r>
            <a:endParaRPr lang="en-US"/>
          </a:p>
        </p:txBody>
      </p:sp>
      <p:sp>
        <p:nvSpPr>
          <p:cNvPr id="24581" name="Line 5"/>
          <p:cNvSpPr>
            <a:spLocks noChangeShapeType="1"/>
          </p:cNvSpPr>
          <p:nvPr/>
        </p:nvSpPr>
        <p:spPr bwMode="auto">
          <a:xfrm>
            <a:off x="1104900" y="757238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Dock Maintenance</a:t>
            </a:r>
          </a:p>
        </p:txBody>
      </p:sp>
      <p:sp>
        <p:nvSpPr>
          <p:cNvPr id="25603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CS-SU-220</a:t>
            </a:r>
            <a:endParaRPr lang="en-US"/>
          </a:p>
        </p:txBody>
      </p:sp>
      <p:pic>
        <p:nvPicPr>
          <p:cNvPr id="2560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3" y="1054100"/>
            <a:ext cx="7818437" cy="488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5960" name="AutoShape 8"/>
          <p:cNvSpPr>
            <a:spLocks noChangeArrowheads="1"/>
          </p:cNvSpPr>
          <p:nvPr/>
        </p:nvSpPr>
        <p:spPr bwMode="auto">
          <a:xfrm>
            <a:off x="5357813" y="2608263"/>
            <a:ext cx="2600482" cy="70961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 anchor="ctr">
            <a:spAutoFit/>
          </a:bodyPr>
          <a:lstStyle/>
          <a:p>
            <a:pPr eaLnBrk="0" hangingPunct="0">
              <a:defRPr/>
            </a:pPr>
            <a:r>
              <a:rPr kumimoji="1" lang="en-US" sz="1800">
                <a:latin typeface="+mj-lt"/>
              </a:rPr>
              <a:t>Ship-To / Dock</a:t>
            </a:r>
          </a:p>
          <a:p>
            <a:pPr eaLnBrk="0" hangingPunct="0">
              <a:defRPr/>
            </a:pPr>
            <a:r>
              <a:rPr kumimoji="1" lang="en-US" sz="1800">
                <a:latin typeface="+mj-lt"/>
              </a:rPr>
              <a:t>Relationship</a:t>
            </a:r>
            <a:endParaRPr kumimoji="1" lang="en-US" sz="1800" b="1">
              <a:latin typeface="+mj-lt"/>
            </a:endParaRPr>
          </a:p>
        </p:txBody>
      </p:sp>
      <p:sp>
        <p:nvSpPr>
          <p:cNvPr id="25606" name="Rectangle 9"/>
          <p:cNvSpPr>
            <a:spLocks noChangeArrowheads="1"/>
          </p:cNvSpPr>
          <p:nvPr/>
        </p:nvSpPr>
        <p:spPr bwMode="auto">
          <a:xfrm>
            <a:off x="2305050" y="3227388"/>
            <a:ext cx="219075" cy="155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5607" name="Rectangle 10"/>
          <p:cNvSpPr>
            <a:spLocks noChangeArrowheads="1"/>
          </p:cNvSpPr>
          <p:nvPr/>
        </p:nvSpPr>
        <p:spPr bwMode="auto">
          <a:xfrm>
            <a:off x="1298575" y="1836738"/>
            <a:ext cx="576263" cy="2206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25608" name="AutoShape 11"/>
          <p:cNvCxnSpPr>
            <a:cxnSpLocks noChangeShapeType="1"/>
            <a:stCxn id="125960" idx="2"/>
            <a:endCxn id="25606" idx="3"/>
          </p:cNvCxnSpPr>
          <p:nvPr/>
        </p:nvCxnSpPr>
        <p:spPr bwMode="auto">
          <a:xfrm rot="5400000" flipH="1">
            <a:off x="4584740" y="1244562"/>
            <a:ext cx="12699" cy="4133929"/>
          </a:xfrm>
          <a:prstGeom prst="bentConnector4">
            <a:avLst>
              <a:gd name="adj1" fmla="val -1800142"/>
              <a:gd name="adj2" fmla="val 65726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cxnSp>
        <p:nvCxnSpPr>
          <p:cNvPr id="25609" name="AutoShape 12"/>
          <p:cNvCxnSpPr>
            <a:cxnSpLocks noChangeShapeType="1"/>
            <a:stCxn id="125960" idx="0"/>
            <a:endCxn id="25607" idx="3"/>
          </p:cNvCxnSpPr>
          <p:nvPr/>
        </p:nvCxnSpPr>
        <p:spPr bwMode="auto">
          <a:xfrm rot="16200000" flipV="1">
            <a:off x="3935849" y="-113942"/>
            <a:ext cx="661194" cy="4783216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Exercises</a:t>
            </a:r>
          </a:p>
        </p:txBody>
      </p:sp>
      <p:sp>
        <p:nvSpPr>
          <p:cNvPr id="26627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CS-SU-230</a:t>
            </a:r>
            <a:endParaRPr lang="en-US"/>
          </a:p>
        </p:txBody>
      </p:sp>
      <p:pic>
        <p:nvPicPr>
          <p:cNvPr id="26628" name="Picture 4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2084050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84325" y="892175"/>
            <a:ext cx="7102475" cy="5424488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Item Records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Customer Records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Customer Calendars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Customer Order Periods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Dock Addresses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b="1" dirty="0" smtClean="0">
                <a:ea typeface="+mn-ea"/>
              </a:rPr>
              <a:t>Site Ship-From IDs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Shipping Label Templates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Control Files 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Requirement Detail Categories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Configured Messages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Scheduled Orders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endParaRPr lang="en-US" dirty="0" smtClean="0">
              <a:ea typeface="+mn-ea"/>
            </a:endParaRP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* (Optional)</a:t>
            </a:r>
            <a:endParaRPr lang="en-US" dirty="0">
              <a:ea typeface="+mn-ea"/>
            </a:endParaRPr>
          </a:p>
        </p:txBody>
      </p:sp>
      <p:sp>
        <p:nvSpPr>
          <p:cNvPr id="27651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Customer Schedules Setup</a:t>
            </a:r>
          </a:p>
        </p:txBody>
      </p:sp>
      <p:sp>
        <p:nvSpPr>
          <p:cNvPr id="27652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CS-SU-240</a:t>
            </a:r>
            <a:endParaRPr lang="en-US"/>
          </a:p>
        </p:txBody>
      </p:sp>
      <p:sp>
        <p:nvSpPr>
          <p:cNvPr id="27653" name="Line 5"/>
          <p:cNvSpPr>
            <a:spLocks noChangeShapeType="1"/>
          </p:cNvSpPr>
          <p:nvPr/>
        </p:nvSpPr>
        <p:spPr bwMode="auto">
          <a:xfrm>
            <a:off x="1104900" y="744538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Site Ship-from ID Maintenance</a:t>
            </a:r>
          </a:p>
        </p:txBody>
      </p:sp>
      <p:sp>
        <p:nvSpPr>
          <p:cNvPr id="28675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CS-SU-250</a:t>
            </a:r>
            <a:endParaRPr lang="en-US"/>
          </a:p>
        </p:txBody>
      </p:sp>
      <p:pic>
        <p:nvPicPr>
          <p:cNvPr id="28676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" y="1098550"/>
            <a:ext cx="7827963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84325" y="892175"/>
            <a:ext cx="7102475" cy="5424488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Item Records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Customer Records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Customer Calendars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Customer Order Periods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Dock Addresses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Site Ship-From IDs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b="1" dirty="0" smtClean="0">
                <a:ea typeface="+mn-ea"/>
              </a:rPr>
              <a:t>Shipping Label Templates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Control Files 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Requirement Detail Categories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Configured Messages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Scheduled Orders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endParaRPr lang="en-US" dirty="0" smtClean="0">
              <a:ea typeface="+mn-ea"/>
            </a:endParaRP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None/>
              <a:defRPr/>
            </a:pPr>
            <a:r>
              <a:rPr lang="en-US" dirty="0" smtClean="0">
                <a:ea typeface="+mn-ea"/>
              </a:rPr>
              <a:t>* (Optional)</a:t>
            </a:r>
            <a:endParaRPr lang="en-US" dirty="0">
              <a:ea typeface="+mn-ea"/>
            </a:endParaRPr>
          </a:p>
        </p:txBody>
      </p:sp>
      <p:sp>
        <p:nvSpPr>
          <p:cNvPr id="29699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Customer Schedules Setup</a:t>
            </a:r>
          </a:p>
        </p:txBody>
      </p:sp>
      <p:sp>
        <p:nvSpPr>
          <p:cNvPr id="29700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CS-SU-260</a:t>
            </a:r>
            <a:endParaRPr lang="en-US"/>
          </a:p>
        </p:txBody>
      </p:sp>
      <p:sp>
        <p:nvSpPr>
          <p:cNvPr id="29701" name="Line 5"/>
          <p:cNvSpPr>
            <a:spLocks noChangeShapeType="1"/>
          </p:cNvSpPr>
          <p:nvPr/>
        </p:nvSpPr>
        <p:spPr bwMode="auto">
          <a:xfrm>
            <a:off x="1104900" y="744538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You can print shipping labels for:</a:t>
            </a:r>
          </a:p>
          <a:p>
            <a:pPr lvl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Single-item number containers (contains a single item)</a:t>
            </a:r>
          </a:p>
          <a:p>
            <a:pPr lvl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Master containers (e.g., pallets) of single-item number sub-containers (each containing all the same item)</a:t>
            </a:r>
          </a:p>
          <a:p>
            <a:pPr lvl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Mixed content containers (different items on the same pallet)</a:t>
            </a:r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Shipping Label Templates</a:t>
            </a:r>
          </a:p>
        </p:txBody>
      </p:sp>
      <p:sp>
        <p:nvSpPr>
          <p:cNvPr id="30724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CS-SU-265</a:t>
            </a:r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r>
              <a:rPr lang="en-US" sz="28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Shipping Label Definition Maintenance</a:t>
            </a:r>
          </a:p>
        </p:txBody>
      </p:sp>
      <p:sp>
        <p:nvSpPr>
          <p:cNvPr id="31747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CS-SU-270</a:t>
            </a:r>
            <a:endParaRPr lang="en-US"/>
          </a:p>
        </p:txBody>
      </p:sp>
      <p:pic>
        <p:nvPicPr>
          <p:cNvPr id="3174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" y="1084263"/>
            <a:ext cx="7827963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5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4075" y="3475038"/>
            <a:ext cx="7046913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0" name="Picture 6" descr="Region Captur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66813" y="4319588"/>
            <a:ext cx="7046912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1573213" y="892175"/>
            <a:ext cx="7113587" cy="5424488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Item Records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Customer Records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Customer Calendars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Customer Order Periods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Dock Addresses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Site Ship-From IDs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Shipping Label Templates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b="1" dirty="0" smtClean="0">
                <a:ea typeface="+mn-ea"/>
              </a:rPr>
              <a:t>Control Programs 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Requirement Detail Categories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Configured Messages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Scheduled Orders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endParaRPr lang="en-US" dirty="0" smtClean="0">
              <a:ea typeface="+mn-ea"/>
            </a:endParaRP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* (Optional)</a:t>
            </a:r>
            <a:endParaRPr lang="en-US" dirty="0">
              <a:ea typeface="+mn-ea"/>
            </a:endParaRPr>
          </a:p>
        </p:txBody>
      </p:sp>
      <p:sp>
        <p:nvSpPr>
          <p:cNvPr id="32771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Customer Schedules Setup</a:t>
            </a:r>
          </a:p>
        </p:txBody>
      </p:sp>
      <p:sp>
        <p:nvSpPr>
          <p:cNvPr id="32772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CS-SU-280</a:t>
            </a:r>
            <a:endParaRPr lang="en-US"/>
          </a:p>
        </p:txBody>
      </p:sp>
      <p:sp>
        <p:nvSpPr>
          <p:cNvPr id="32773" name="Line 5"/>
          <p:cNvSpPr>
            <a:spLocks noChangeShapeType="1"/>
          </p:cNvSpPr>
          <p:nvPr/>
        </p:nvSpPr>
        <p:spPr bwMode="auto">
          <a:xfrm>
            <a:off x="1104900" y="744538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Customer Schedules Business Process</a:t>
            </a:r>
          </a:p>
        </p:txBody>
      </p:sp>
      <p:sp>
        <p:nvSpPr>
          <p:cNvPr id="6147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CS-SU-025</a:t>
            </a:r>
            <a:endParaRPr lang="en-US"/>
          </a:p>
        </p:txBody>
      </p:sp>
      <p:pic>
        <p:nvPicPr>
          <p:cNvPr id="6148" name="Picture 4" descr="deliver_3_1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5925" y="1117600"/>
            <a:ext cx="5749925" cy="491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Customer Schedules Control </a:t>
            </a:r>
          </a:p>
        </p:txBody>
      </p:sp>
      <p:sp>
        <p:nvSpPr>
          <p:cNvPr id="33795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CS-SU-290</a:t>
            </a:r>
            <a:endParaRPr lang="en-US"/>
          </a:p>
        </p:txBody>
      </p:sp>
      <p:pic>
        <p:nvPicPr>
          <p:cNvPr id="33796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5" y="1109663"/>
            <a:ext cx="7827963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9030" name="AutoShape 6"/>
          <p:cNvSpPr>
            <a:spLocks noChangeArrowheads="1"/>
          </p:cNvSpPr>
          <p:nvPr/>
        </p:nvSpPr>
        <p:spPr bwMode="auto">
          <a:xfrm>
            <a:off x="304800" y="1990725"/>
            <a:ext cx="1598613" cy="102076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6350">
            <a:solidFill>
              <a:srgbClr val="5A87C6"/>
            </a:solidFill>
            <a:round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kumimoji="1" lang="en-US" sz="1800">
                <a:latin typeface="+mj-lt"/>
              </a:rPr>
              <a:t>NRM</a:t>
            </a:r>
          </a:p>
          <a:p>
            <a:pPr eaLnBrk="0" hangingPunct="0">
              <a:defRPr/>
            </a:pPr>
            <a:r>
              <a:rPr kumimoji="1" lang="en-US" sz="1800">
                <a:latin typeface="+mj-lt"/>
              </a:rPr>
              <a:t>Sequence</a:t>
            </a:r>
          </a:p>
          <a:p>
            <a:pPr eaLnBrk="0" hangingPunct="0">
              <a:defRPr/>
            </a:pPr>
            <a:r>
              <a:rPr kumimoji="1" lang="en-US" sz="1800">
                <a:latin typeface="+mj-lt"/>
              </a:rPr>
              <a:t>Code</a:t>
            </a:r>
            <a:endParaRPr kumimoji="1" lang="en-US" sz="1800" b="1">
              <a:latin typeface="+mj-lt"/>
            </a:endParaRPr>
          </a:p>
        </p:txBody>
      </p:sp>
      <p:sp>
        <p:nvSpPr>
          <p:cNvPr id="33798" name="Rectangle 7"/>
          <p:cNvSpPr>
            <a:spLocks noChangeArrowheads="1"/>
          </p:cNvSpPr>
          <p:nvPr/>
        </p:nvSpPr>
        <p:spPr bwMode="auto">
          <a:xfrm>
            <a:off x="2405063" y="2066925"/>
            <a:ext cx="4051300" cy="612775"/>
          </a:xfrm>
          <a:prstGeom prst="rect">
            <a:avLst/>
          </a:prstGeom>
          <a:noFill/>
          <a:ln w="28575" algn="ctr">
            <a:solidFill>
              <a:srgbClr val="5A87C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33799" name="AutoShape 8"/>
          <p:cNvCxnSpPr>
            <a:cxnSpLocks noChangeShapeType="1"/>
            <a:stCxn id="129030" idx="3"/>
            <a:endCxn id="33798" idx="1"/>
          </p:cNvCxnSpPr>
          <p:nvPr/>
        </p:nvCxnSpPr>
        <p:spPr bwMode="auto">
          <a:xfrm flipV="1">
            <a:off x="1903413" y="2373313"/>
            <a:ext cx="501650" cy="128587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33800" name="Rectangle 9"/>
          <p:cNvSpPr>
            <a:spLocks noChangeArrowheads="1"/>
          </p:cNvSpPr>
          <p:nvPr/>
        </p:nvSpPr>
        <p:spPr bwMode="auto">
          <a:xfrm>
            <a:off x="2093913" y="4197350"/>
            <a:ext cx="5459412" cy="393700"/>
          </a:xfrm>
          <a:prstGeom prst="rect">
            <a:avLst/>
          </a:prstGeom>
          <a:noFill/>
          <a:ln w="28575" algn="ctr">
            <a:solidFill>
              <a:srgbClr val="5A87C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29034" name="AutoShape 10"/>
          <p:cNvSpPr>
            <a:spLocks noChangeArrowheads="1"/>
          </p:cNvSpPr>
          <p:nvPr/>
        </p:nvSpPr>
        <p:spPr bwMode="auto">
          <a:xfrm>
            <a:off x="5095875" y="2840038"/>
            <a:ext cx="2935288" cy="71437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6350">
            <a:solidFill>
              <a:srgbClr val="5A87C6"/>
            </a:solidFill>
            <a:round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kumimoji="1" lang="en-US" sz="1800">
                <a:latin typeface="+mj-lt"/>
              </a:rPr>
              <a:t>Invoice processing</a:t>
            </a:r>
          </a:p>
          <a:p>
            <a:pPr eaLnBrk="0" hangingPunct="0">
              <a:defRPr/>
            </a:pPr>
            <a:r>
              <a:rPr kumimoji="1" lang="en-US" sz="1800">
                <a:latin typeface="+mj-lt"/>
              </a:rPr>
              <a:t>information</a:t>
            </a:r>
            <a:endParaRPr kumimoji="1" lang="en-US" sz="1800" b="1">
              <a:latin typeface="+mj-lt"/>
            </a:endParaRPr>
          </a:p>
        </p:txBody>
      </p:sp>
      <p:cxnSp>
        <p:nvCxnSpPr>
          <p:cNvPr id="33802" name="AutoShape 11"/>
          <p:cNvCxnSpPr>
            <a:cxnSpLocks noChangeShapeType="1"/>
            <a:stCxn id="129034" idx="3"/>
            <a:endCxn id="33800" idx="3"/>
          </p:cNvCxnSpPr>
          <p:nvPr/>
        </p:nvCxnSpPr>
        <p:spPr bwMode="auto">
          <a:xfrm flipH="1">
            <a:off x="7553325" y="3197225"/>
            <a:ext cx="477838" cy="1196975"/>
          </a:xfrm>
          <a:prstGeom prst="bentConnector3">
            <a:avLst>
              <a:gd name="adj1" fmla="val -47838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Container/Shipper Control</a:t>
            </a:r>
          </a:p>
        </p:txBody>
      </p:sp>
      <p:sp>
        <p:nvSpPr>
          <p:cNvPr id="34819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CS-SU-300</a:t>
            </a:r>
            <a:endParaRPr lang="en-US"/>
          </a:p>
        </p:txBody>
      </p:sp>
      <p:pic>
        <p:nvPicPr>
          <p:cNvPr id="34820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" y="1081088"/>
            <a:ext cx="7827963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0054" name="Text Box 6"/>
          <p:cNvSpPr txBox="1">
            <a:spLocks noChangeArrowheads="1"/>
          </p:cNvSpPr>
          <p:nvPr/>
        </p:nvSpPr>
        <p:spPr bwMode="auto">
          <a:xfrm>
            <a:off x="3511550" y="2833688"/>
            <a:ext cx="4470400" cy="647700"/>
          </a:xfrm>
          <a:prstGeom prst="rect">
            <a:avLst/>
          </a:prstGeom>
          <a:solidFill>
            <a:schemeClr val="bg1"/>
          </a:solidFill>
          <a:ln w="6350">
            <a:solidFill>
              <a:srgbClr val="5A87C6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kumimoji="1" lang="en-US" sz="1800">
                <a:latin typeface="+mj-lt"/>
              </a:rPr>
              <a:t>Identifies location of template files</a:t>
            </a:r>
          </a:p>
          <a:p>
            <a:pPr eaLnBrk="0" hangingPunct="0">
              <a:defRPr/>
            </a:pPr>
            <a:r>
              <a:rPr kumimoji="1" lang="en-US" sz="1800">
                <a:latin typeface="+mj-lt"/>
              </a:rPr>
              <a:t>for shipping labels</a:t>
            </a:r>
            <a:endParaRPr kumimoji="1" lang="en-US" sz="1800" b="1">
              <a:latin typeface="+mj-lt"/>
            </a:endParaRPr>
          </a:p>
        </p:txBody>
      </p:sp>
      <p:sp>
        <p:nvSpPr>
          <p:cNvPr id="34822" name="Rectangle 7"/>
          <p:cNvSpPr>
            <a:spLocks noChangeArrowheads="1"/>
          </p:cNvSpPr>
          <p:nvPr/>
        </p:nvSpPr>
        <p:spPr bwMode="auto">
          <a:xfrm>
            <a:off x="2706688" y="3584575"/>
            <a:ext cx="5165725" cy="612775"/>
          </a:xfrm>
          <a:prstGeom prst="rect">
            <a:avLst/>
          </a:prstGeom>
          <a:noFill/>
          <a:ln w="28575" algn="ctr">
            <a:solidFill>
              <a:srgbClr val="5A87C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34823" name="AutoShape 9"/>
          <p:cNvCxnSpPr>
            <a:cxnSpLocks noChangeShapeType="1"/>
            <a:stCxn id="130054" idx="3"/>
            <a:endCxn id="34822" idx="3"/>
          </p:cNvCxnSpPr>
          <p:nvPr/>
        </p:nvCxnSpPr>
        <p:spPr bwMode="auto">
          <a:xfrm flipH="1">
            <a:off x="7872413" y="3157538"/>
            <a:ext cx="109537" cy="733425"/>
          </a:xfrm>
          <a:prstGeom prst="bentConnector3">
            <a:avLst>
              <a:gd name="adj1" fmla="val -208699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Exercises</a:t>
            </a:r>
          </a:p>
        </p:txBody>
      </p:sp>
      <p:sp>
        <p:nvSpPr>
          <p:cNvPr id="35843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CS-SU-310</a:t>
            </a:r>
            <a:endParaRPr lang="en-US"/>
          </a:p>
        </p:txBody>
      </p:sp>
      <p:pic>
        <p:nvPicPr>
          <p:cNvPr id="35844" name="Picture 4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2123196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73213" y="892175"/>
            <a:ext cx="7113587" cy="5424488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Item Records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Customer Records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Customer Calendars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Customer Order Periods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Dock Addresses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Site Ship-From IDs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Shipping Label Templates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Control Files 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b="1" dirty="0" smtClean="0">
                <a:ea typeface="+mn-ea"/>
              </a:rPr>
              <a:t>Requirement Detail Categories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Configured Messages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Scheduled Orders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endParaRPr lang="en-US" dirty="0" smtClean="0">
              <a:ea typeface="+mn-ea"/>
            </a:endParaRP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None/>
              <a:defRPr/>
            </a:pPr>
            <a:r>
              <a:rPr lang="en-US" dirty="0" smtClean="0">
                <a:ea typeface="+mn-ea"/>
              </a:rPr>
              <a:t>* (Optional)</a:t>
            </a:r>
            <a:endParaRPr lang="en-US" dirty="0">
              <a:ea typeface="+mn-ea"/>
            </a:endParaRPr>
          </a:p>
        </p:txBody>
      </p:sp>
      <p:sp>
        <p:nvSpPr>
          <p:cNvPr id="36867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Customer Schedules Setup</a:t>
            </a:r>
          </a:p>
        </p:txBody>
      </p:sp>
      <p:sp>
        <p:nvSpPr>
          <p:cNvPr id="36868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CS-SU-320</a:t>
            </a:r>
            <a:endParaRPr lang="en-US"/>
          </a:p>
        </p:txBody>
      </p:sp>
      <p:sp>
        <p:nvSpPr>
          <p:cNvPr id="36869" name="Line 5"/>
          <p:cNvSpPr>
            <a:spLocks noChangeShapeType="1"/>
          </p:cNvSpPr>
          <p:nvPr/>
        </p:nvSpPr>
        <p:spPr bwMode="auto">
          <a:xfrm>
            <a:off x="1104900" y="744538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/>
          <a:lstStyle/>
          <a:p>
            <a:r>
              <a:rPr lang="en-US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You can create requirement detail categories which contain special information associated with the schedules. Information such as:</a:t>
            </a:r>
          </a:p>
          <a:p>
            <a:pPr lvl="1"/>
            <a:r>
              <a:rPr lang="en-US" sz="20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Special markings required by the customer for items shipped</a:t>
            </a:r>
          </a:p>
          <a:p>
            <a:pPr lvl="1"/>
            <a:r>
              <a:rPr lang="en-US" sz="20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Specific information needed on bar code labels for packaging</a:t>
            </a:r>
          </a:p>
          <a:p>
            <a:pPr lvl="1"/>
            <a:r>
              <a:rPr lang="en-US" sz="20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Requirements tied to authorization numbers (e.g., release authorization number [RAN], kanban number, pull signal with a number)</a:t>
            </a:r>
          </a:p>
          <a:p>
            <a:r>
              <a:rPr lang="en-US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Each schedule can have multiple sets of requirement detail categories. You add requirement detail categories to a schedule in:</a:t>
            </a:r>
          </a:p>
          <a:p>
            <a:pPr lvl="1"/>
            <a:r>
              <a:rPr lang="en-US" sz="20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Customer Plan Schedule Maintenance (7.5.1)</a:t>
            </a:r>
          </a:p>
          <a:p>
            <a:pPr lvl="1"/>
            <a:r>
              <a:rPr lang="en-US" sz="20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Customer Ship Schedule Maintenance (7.5.2)</a:t>
            </a:r>
          </a:p>
        </p:txBody>
      </p:sp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Retirement Detail Categories</a:t>
            </a:r>
          </a:p>
        </p:txBody>
      </p:sp>
      <p:sp>
        <p:nvSpPr>
          <p:cNvPr id="37892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CS-SU-325</a:t>
            </a:r>
            <a:endParaRPr 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Generalized Codes Maintenance</a:t>
            </a:r>
          </a:p>
        </p:txBody>
      </p:sp>
      <p:sp>
        <p:nvSpPr>
          <p:cNvPr id="38915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CS-SU-330</a:t>
            </a:r>
            <a:endParaRPr lang="en-US"/>
          </a:p>
        </p:txBody>
      </p:sp>
      <p:pic>
        <p:nvPicPr>
          <p:cNvPr id="38916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" y="1136650"/>
            <a:ext cx="7827963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r>
              <a:rPr lang="fr-FR" sz="28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Requirement Detail Maintenance Frame</a:t>
            </a:r>
            <a:endParaRPr lang="en-US" sz="280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9939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CS-SU-340</a:t>
            </a:r>
            <a:endParaRPr lang="en-US"/>
          </a:p>
        </p:txBody>
      </p:sp>
      <p:pic>
        <p:nvPicPr>
          <p:cNvPr id="39940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" y="1123950"/>
            <a:ext cx="7827963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24000" y="892175"/>
            <a:ext cx="7162800" cy="5424488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Item Records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Customer Records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Customer Calendars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Customer Order Periods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Dock Addresses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Site Ship-From IDs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Shipping Label Templates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Control Files 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Requirement Detail Categories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b="1" dirty="0" smtClean="0">
                <a:ea typeface="+mn-ea"/>
              </a:rPr>
              <a:t>Configured Messages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Scheduled Orders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endParaRPr lang="en-US" dirty="0" smtClean="0">
              <a:ea typeface="+mn-ea"/>
            </a:endParaRP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* (Optional)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endParaRPr lang="en-US" dirty="0">
              <a:ea typeface="+mn-ea"/>
            </a:endParaRPr>
          </a:p>
        </p:txBody>
      </p:sp>
      <p:sp>
        <p:nvSpPr>
          <p:cNvPr id="40963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Customer Schedules Setup</a:t>
            </a:r>
          </a:p>
        </p:txBody>
      </p:sp>
      <p:sp>
        <p:nvSpPr>
          <p:cNvPr id="40964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CS-SU-350</a:t>
            </a:r>
            <a:endParaRPr lang="en-US"/>
          </a:p>
        </p:txBody>
      </p:sp>
      <p:sp>
        <p:nvSpPr>
          <p:cNvPr id="40965" name="Line 5"/>
          <p:cNvSpPr>
            <a:spLocks noChangeShapeType="1"/>
          </p:cNvSpPr>
          <p:nvPr/>
        </p:nvSpPr>
        <p:spPr bwMode="auto">
          <a:xfrm>
            <a:off x="1104900" y="744538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QAD Standard Edition configured messages functionality gives you the ability to verify the structure and content of newly created shippers.</a:t>
            </a:r>
          </a:p>
          <a:p>
            <a:pPr lvl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Able to verify both automatically created shippers and manually created shippers</a:t>
            </a:r>
          </a:p>
          <a:p>
            <a:pPr lvl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Alerts you to potential shipping problems that need to be corrected before shipment</a:t>
            </a:r>
          </a:p>
          <a:p>
            <a:pPr lvl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Able to taylor conditional error processing to meet specific business rules</a:t>
            </a:r>
          </a:p>
        </p:txBody>
      </p:sp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Configured Messages</a:t>
            </a:r>
          </a:p>
        </p:txBody>
      </p:sp>
      <p:sp>
        <p:nvSpPr>
          <p:cNvPr id="41988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CS-SU-355</a:t>
            </a:r>
            <a:endParaRPr lang="en-US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Configured Message Maintenance</a:t>
            </a:r>
          </a:p>
        </p:txBody>
      </p:sp>
      <p:sp>
        <p:nvSpPr>
          <p:cNvPr id="43011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CS-SU-360</a:t>
            </a:r>
            <a:endParaRPr lang="en-US"/>
          </a:p>
        </p:txBody>
      </p:sp>
      <p:pic>
        <p:nvPicPr>
          <p:cNvPr id="43012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1085850"/>
            <a:ext cx="7837487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26" name="Text Box 6"/>
          <p:cNvSpPr txBox="1">
            <a:spLocks noChangeArrowheads="1"/>
          </p:cNvSpPr>
          <p:nvPr/>
        </p:nvSpPr>
        <p:spPr bwMode="auto">
          <a:xfrm>
            <a:off x="4760913" y="3748088"/>
            <a:ext cx="3432175" cy="646112"/>
          </a:xfrm>
          <a:prstGeom prst="rect">
            <a:avLst/>
          </a:prstGeom>
          <a:solidFill>
            <a:schemeClr val="bg1"/>
          </a:solidFill>
          <a:ln w="6350">
            <a:solidFill>
              <a:srgbClr val="5A87C6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kumimoji="1" lang="en-US" sz="1800">
                <a:latin typeface="+mj-lt"/>
              </a:rPr>
              <a:t>Can be customer</a:t>
            </a:r>
          </a:p>
          <a:p>
            <a:pPr eaLnBrk="0" hangingPunct="0">
              <a:defRPr/>
            </a:pPr>
            <a:r>
              <a:rPr kumimoji="1" lang="en-US" sz="1800">
                <a:latin typeface="+mj-lt"/>
              </a:rPr>
              <a:t>code or ship-to code</a:t>
            </a:r>
            <a:endParaRPr kumimoji="1" lang="en-US" sz="1800" b="1">
              <a:latin typeface="+mj-lt"/>
            </a:endParaRPr>
          </a:p>
        </p:txBody>
      </p:sp>
      <p:sp>
        <p:nvSpPr>
          <p:cNvPr id="43014" name="Rectangle 7"/>
          <p:cNvSpPr>
            <a:spLocks noChangeArrowheads="1"/>
          </p:cNvSpPr>
          <p:nvPr/>
        </p:nvSpPr>
        <p:spPr bwMode="auto">
          <a:xfrm>
            <a:off x="2633663" y="2481263"/>
            <a:ext cx="347662" cy="155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43015" name="AutoShape 8"/>
          <p:cNvCxnSpPr>
            <a:cxnSpLocks noChangeShapeType="1"/>
            <a:stCxn id="133126" idx="1"/>
            <a:endCxn id="43014" idx="3"/>
          </p:cNvCxnSpPr>
          <p:nvPr/>
        </p:nvCxnSpPr>
        <p:spPr bwMode="auto">
          <a:xfrm rot="10800000">
            <a:off x="2981325" y="2559050"/>
            <a:ext cx="1779588" cy="15113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84325" y="892175"/>
            <a:ext cx="7102475" cy="5424488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b="1" dirty="0" smtClean="0">
                <a:ea typeface="+mn-ea"/>
              </a:rPr>
              <a:t>Item Records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Customer Records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Customer Calendars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Customer Order Periods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Dock Addresses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Site Ship-From IDs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Shipping Label Templates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Control Files 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Requirement Detail Categories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Configured Messages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Scheduled Orders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endParaRPr lang="en-US" dirty="0" smtClean="0">
              <a:ea typeface="+mn-ea"/>
            </a:endParaRP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None/>
              <a:defRPr/>
            </a:pPr>
            <a:r>
              <a:rPr lang="en-US" dirty="0" smtClean="0">
                <a:ea typeface="+mn-ea"/>
              </a:rPr>
              <a:t>(Optional)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endParaRPr lang="en-US" dirty="0" smtClean="0">
              <a:ea typeface="+mn-ea"/>
            </a:endParaRP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endParaRPr lang="en-US" dirty="0">
              <a:ea typeface="+mn-ea"/>
            </a:endParaRP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Customer Schedules Setup</a:t>
            </a:r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CS-SU-030</a:t>
            </a:r>
            <a:endParaRPr lang="en-US"/>
          </a:p>
        </p:txBody>
      </p:sp>
      <p:sp>
        <p:nvSpPr>
          <p:cNvPr id="7173" name="Line 6"/>
          <p:cNvSpPr>
            <a:spLocks noChangeShapeType="1"/>
          </p:cNvSpPr>
          <p:nvPr/>
        </p:nvSpPr>
        <p:spPr bwMode="auto">
          <a:xfrm>
            <a:off x="1031875" y="737142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0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You can use one of the five sample verification programs that come with QAD Standard Edition</a:t>
            </a:r>
          </a:p>
          <a:p>
            <a:pPr>
              <a:lnSpc>
                <a:spcPct val="80000"/>
              </a:lnSpc>
            </a:pPr>
            <a:endParaRPr lang="en-US" sz="200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>
              <a:lnSpc>
                <a:spcPct val="80000"/>
              </a:lnSpc>
            </a:pPr>
            <a:r>
              <a:rPr lang="en-US" sz="20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Execution File	Description</a:t>
            </a:r>
          </a:p>
          <a:p>
            <a:pPr lvl="1">
              <a:lnSpc>
                <a:spcPct val="80000"/>
              </a:lnSpc>
            </a:pPr>
            <a:r>
              <a:rPr lang="en-US" sz="18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rcvrfc01.p	Sample container quantity verification program</a:t>
            </a:r>
          </a:p>
          <a:p>
            <a:pPr lvl="1">
              <a:lnSpc>
                <a:spcPct val="80000"/>
              </a:lnSpc>
            </a:pPr>
            <a:r>
              <a:rPr lang="en-US" sz="18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rcvrfi01.p		Sample item containerization verification program</a:t>
            </a:r>
          </a:p>
          <a:p>
            <a:pPr lvl="1">
              <a:lnSpc>
                <a:spcPct val="80000"/>
              </a:lnSpc>
            </a:pPr>
            <a:r>
              <a:rPr lang="en-US" sz="18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rcvrfc02.p	Sample container empty verification program</a:t>
            </a:r>
          </a:p>
          <a:p>
            <a:pPr lvl="1">
              <a:lnSpc>
                <a:spcPct val="80000"/>
              </a:lnSpc>
            </a:pPr>
            <a:r>
              <a:rPr lang="en-US" sz="18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rcvrfc03.p	Sample containerization level verification program</a:t>
            </a:r>
          </a:p>
          <a:p>
            <a:pPr lvl="1">
              <a:lnSpc>
                <a:spcPct val="80000"/>
              </a:lnSpc>
            </a:pPr>
            <a:r>
              <a:rPr lang="en-US" sz="18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rcvrfi02.p		Sample container has same order/line verification 				program</a:t>
            </a:r>
          </a:p>
          <a:p>
            <a:pPr>
              <a:lnSpc>
                <a:spcPct val="80000"/>
              </a:lnSpc>
            </a:pPr>
            <a:endParaRPr lang="en-US" sz="200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>
              <a:lnSpc>
                <a:spcPct val="80000"/>
              </a:lnSpc>
            </a:pPr>
            <a:r>
              <a:rPr lang="en-US" sz="20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You can also use custom, user-defined programs</a:t>
            </a:r>
          </a:p>
          <a:p>
            <a:pPr>
              <a:lnSpc>
                <a:spcPct val="80000"/>
              </a:lnSpc>
            </a:pPr>
            <a:r>
              <a:rPr lang="en-US" sz="20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For consistency, standard messages should be used when writing your own custom PROGRESS programs</a:t>
            </a:r>
          </a:p>
          <a:p>
            <a:pPr>
              <a:lnSpc>
                <a:spcPct val="80000"/>
              </a:lnSpc>
            </a:pPr>
            <a:r>
              <a:rPr lang="en-US" sz="20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These are accessed using the include file mfmsg.i</a:t>
            </a:r>
          </a:p>
          <a:p>
            <a:pPr>
              <a:lnSpc>
                <a:spcPct val="80000"/>
              </a:lnSpc>
            </a:pPr>
            <a:r>
              <a:rPr lang="en-US" sz="20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Pass the message number and a severity indicator to display the message</a:t>
            </a:r>
          </a:p>
        </p:txBody>
      </p:sp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Execution File</a:t>
            </a:r>
          </a:p>
        </p:txBody>
      </p:sp>
      <p:sp>
        <p:nvSpPr>
          <p:cNvPr id="44036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CS-SU-365</a:t>
            </a:r>
            <a:endParaRPr lang="en-US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84325" y="892175"/>
            <a:ext cx="7102475" cy="5424488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Item Records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Customer Records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Customer Calendars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Customer Order Periods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Dock Addresses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Site Ship-From IDs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Shipping Label Templates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Control Files 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Requirement Detail Categories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Configured Messages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b="1" dirty="0" smtClean="0">
                <a:ea typeface="+mn-ea"/>
              </a:rPr>
              <a:t>Scheduled Orders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endParaRPr lang="en-US" dirty="0" smtClean="0">
              <a:ea typeface="+mn-ea"/>
            </a:endParaRP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None/>
              <a:defRPr/>
            </a:pPr>
            <a:r>
              <a:rPr lang="en-US" dirty="0" smtClean="0">
                <a:ea typeface="+mn-ea"/>
              </a:rPr>
              <a:t>* (Optional)</a:t>
            </a:r>
            <a:endParaRPr lang="en-US" dirty="0">
              <a:ea typeface="+mn-ea"/>
            </a:endParaRPr>
          </a:p>
        </p:txBody>
      </p:sp>
      <p:sp>
        <p:nvSpPr>
          <p:cNvPr id="45059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Customer Schedules Setup</a:t>
            </a:r>
          </a:p>
        </p:txBody>
      </p:sp>
      <p:sp>
        <p:nvSpPr>
          <p:cNvPr id="45060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CS-SU-370</a:t>
            </a:r>
            <a:endParaRPr lang="en-US"/>
          </a:p>
        </p:txBody>
      </p:sp>
      <p:sp>
        <p:nvSpPr>
          <p:cNvPr id="45061" name="Line 5"/>
          <p:cNvSpPr>
            <a:spLocks noChangeShapeType="1"/>
          </p:cNvSpPr>
          <p:nvPr/>
        </p:nvSpPr>
        <p:spPr bwMode="auto">
          <a:xfrm>
            <a:off x="1104900" y="744538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800" smtClean="0">
                <a:ea typeface="+mj-ea"/>
              </a:rPr>
              <a:t>Scheduled Order Maintenance: Header Frames</a:t>
            </a:r>
          </a:p>
        </p:txBody>
      </p:sp>
      <p:sp>
        <p:nvSpPr>
          <p:cNvPr id="46083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CS-SU-380</a:t>
            </a:r>
            <a:endParaRPr lang="en-US"/>
          </a:p>
        </p:txBody>
      </p:sp>
      <p:pic>
        <p:nvPicPr>
          <p:cNvPr id="4608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3413" y="1038225"/>
            <a:ext cx="7856537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4150" name="AutoShape 6"/>
          <p:cNvSpPr>
            <a:spLocks noChangeArrowheads="1"/>
          </p:cNvSpPr>
          <p:nvPr/>
        </p:nvSpPr>
        <p:spPr bwMode="auto">
          <a:xfrm>
            <a:off x="5364163" y="1347788"/>
            <a:ext cx="3194050" cy="10223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2700">
            <a:solidFill>
              <a:srgbClr val="5A87C6"/>
            </a:solidFill>
            <a:round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kumimoji="1" lang="en-US" sz="1800">
                <a:latin typeface="+mj-lt"/>
              </a:rPr>
              <a:t>Defaults from Trading</a:t>
            </a:r>
          </a:p>
          <a:p>
            <a:pPr eaLnBrk="0" hangingPunct="0">
              <a:defRPr/>
            </a:pPr>
            <a:r>
              <a:rPr kumimoji="1" lang="en-US" sz="1800">
                <a:latin typeface="+mj-lt"/>
              </a:rPr>
              <a:t>Partner Parameters</a:t>
            </a:r>
          </a:p>
          <a:p>
            <a:pPr eaLnBrk="0" hangingPunct="0">
              <a:defRPr/>
            </a:pPr>
            <a:r>
              <a:rPr kumimoji="1" lang="en-US" sz="1800">
                <a:latin typeface="+mj-lt"/>
              </a:rPr>
              <a:t>Maintenance</a:t>
            </a:r>
            <a:endParaRPr kumimoji="1" lang="en-US" sz="1800" b="1">
              <a:latin typeface="+mj-lt"/>
            </a:endParaRPr>
          </a:p>
        </p:txBody>
      </p:sp>
      <p:sp>
        <p:nvSpPr>
          <p:cNvPr id="46086" name="Rectangle 7"/>
          <p:cNvSpPr>
            <a:spLocks noChangeArrowheads="1"/>
          </p:cNvSpPr>
          <p:nvPr/>
        </p:nvSpPr>
        <p:spPr bwMode="auto">
          <a:xfrm>
            <a:off x="4781550" y="3556000"/>
            <a:ext cx="1198563" cy="384175"/>
          </a:xfrm>
          <a:prstGeom prst="rect">
            <a:avLst/>
          </a:prstGeom>
          <a:noFill/>
          <a:ln w="28575" algn="ctr">
            <a:solidFill>
              <a:srgbClr val="5A87C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46087" name="AutoShape 8"/>
          <p:cNvCxnSpPr>
            <a:cxnSpLocks noChangeShapeType="1"/>
            <a:stCxn id="134150" idx="3"/>
            <a:endCxn id="46086" idx="3"/>
          </p:cNvCxnSpPr>
          <p:nvPr/>
        </p:nvCxnSpPr>
        <p:spPr bwMode="auto">
          <a:xfrm flipH="1">
            <a:off x="5980113" y="1858963"/>
            <a:ext cx="2578100" cy="1889125"/>
          </a:xfrm>
          <a:prstGeom prst="bentConnector3">
            <a:avLst>
              <a:gd name="adj1" fmla="val -8866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134153" name="AutoShape 9"/>
          <p:cNvSpPr>
            <a:spLocks noChangeArrowheads="1"/>
          </p:cNvSpPr>
          <p:nvPr/>
        </p:nvSpPr>
        <p:spPr bwMode="auto">
          <a:xfrm>
            <a:off x="5181600" y="4999038"/>
            <a:ext cx="3443288" cy="71437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2700">
            <a:solidFill>
              <a:srgbClr val="5A87C6"/>
            </a:solidFill>
            <a:round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kumimoji="1" lang="en-US" sz="1800">
                <a:latin typeface="+mj-lt"/>
              </a:rPr>
              <a:t>Controls noncumulative</a:t>
            </a:r>
          </a:p>
          <a:p>
            <a:pPr eaLnBrk="0" hangingPunct="0">
              <a:defRPr/>
            </a:pPr>
            <a:r>
              <a:rPr kumimoji="1" lang="en-US" sz="1800">
                <a:latin typeface="+mj-lt"/>
              </a:rPr>
              <a:t>schedules</a:t>
            </a:r>
            <a:endParaRPr kumimoji="1" lang="en-US" sz="1800" b="1">
              <a:latin typeface="+mj-lt"/>
            </a:endParaRPr>
          </a:p>
        </p:txBody>
      </p:sp>
      <p:sp>
        <p:nvSpPr>
          <p:cNvPr id="46089" name="Rectangle 10"/>
          <p:cNvSpPr>
            <a:spLocks noChangeArrowheads="1"/>
          </p:cNvSpPr>
          <p:nvPr/>
        </p:nvSpPr>
        <p:spPr bwMode="auto">
          <a:xfrm>
            <a:off x="741363" y="4718050"/>
            <a:ext cx="5649912" cy="173038"/>
          </a:xfrm>
          <a:prstGeom prst="rect">
            <a:avLst/>
          </a:prstGeom>
          <a:noFill/>
          <a:ln w="28575" algn="ctr">
            <a:solidFill>
              <a:srgbClr val="5A87C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46090" name="AutoShape 11"/>
          <p:cNvCxnSpPr>
            <a:cxnSpLocks noChangeShapeType="1"/>
            <a:stCxn id="134153" idx="3"/>
            <a:endCxn id="46089" idx="3"/>
          </p:cNvCxnSpPr>
          <p:nvPr/>
        </p:nvCxnSpPr>
        <p:spPr bwMode="auto">
          <a:xfrm flipH="1" flipV="1">
            <a:off x="6391275" y="4805363"/>
            <a:ext cx="2233613" cy="550862"/>
          </a:xfrm>
          <a:prstGeom prst="bentConnector3">
            <a:avLst>
              <a:gd name="adj1" fmla="val -10231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134156" name="Text Box 12"/>
          <p:cNvSpPr txBox="1">
            <a:spLocks noChangeArrowheads="1"/>
          </p:cNvSpPr>
          <p:nvPr/>
        </p:nvSpPr>
        <p:spPr bwMode="auto">
          <a:xfrm>
            <a:off x="635000" y="5180013"/>
            <a:ext cx="3119438" cy="923925"/>
          </a:xfrm>
          <a:prstGeom prst="rect">
            <a:avLst/>
          </a:prstGeom>
          <a:solidFill>
            <a:schemeClr val="bg1"/>
          </a:solidFill>
          <a:ln w="19050">
            <a:solidFill>
              <a:srgbClr val="5A87C6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kumimoji="1" lang="en-US" sz="1800">
                <a:latin typeface="+mj-lt"/>
              </a:rPr>
              <a:t>Defaults from</a:t>
            </a:r>
          </a:p>
          <a:p>
            <a:pPr eaLnBrk="0" hangingPunct="0">
              <a:defRPr/>
            </a:pPr>
            <a:r>
              <a:rPr kumimoji="1" lang="en-US" sz="1800">
                <a:latin typeface="+mj-lt"/>
              </a:rPr>
              <a:t>Customer Schedules</a:t>
            </a:r>
          </a:p>
          <a:p>
            <a:pPr eaLnBrk="0" hangingPunct="0">
              <a:defRPr/>
            </a:pPr>
            <a:r>
              <a:rPr kumimoji="1" lang="en-US" sz="1800">
                <a:latin typeface="+mj-lt"/>
              </a:rPr>
              <a:t>Control File</a:t>
            </a:r>
            <a:endParaRPr kumimoji="1" lang="en-US" sz="1800" b="1">
              <a:latin typeface="+mj-lt"/>
            </a:endParaRPr>
          </a:p>
        </p:txBody>
      </p:sp>
      <p:sp>
        <p:nvSpPr>
          <p:cNvPr id="46092" name="Rectangle 13"/>
          <p:cNvSpPr>
            <a:spLocks noChangeArrowheads="1"/>
          </p:cNvSpPr>
          <p:nvPr/>
        </p:nvSpPr>
        <p:spPr bwMode="auto">
          <a:xfrm>
            <a:off x="850900" y="4159250"/>
            <a:ext cx="593725" cy="138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46093" name="AutoShape 14"/>
          <p:cNvCxnSpPr>
            <a:cxnSpLocks noChangeShapeType="1"/>
            <a:stCxn id="134156" idx="1"/>
            <a:endCxn id="46092" idx="1"/>
          </p:cNvCxnSpPr>
          <p:nvPr/>
        </p:nvCxnSpPr>
        <p:spPr bwMode="auto">
          <a:xfrm rot="10800000" flipH="1">
            <a:off x="635000" y="4229100"/>
            <a:ext cx="215900" cy="1412875"/>
          </a:xfrm>
          <a:prstGeom prst="bentConnector3">
            <a:avLst>
              <a:gd name="adj1" fmla="val -105773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800" smtClean="0">
                <a:ea typeface="+mj-ea"/>
              </a:rPr>
              <a:t>Scheduled Order Maintenance: Tax Data Frame</a:t>
            </a:r>
          </a:p>
        </p:txBody>
      </p:sp>
      <p:sp>
        <p:nvSpPr>
          <p:cNvPr id="47107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CS-SU-390</a:t>
            </a:r>
            <a:endParaRPr lang="en-US"/>
          </a:p>
        </p:txBody>
      </p:sp>
      <p:pic>
        <p:nvPicPr>
          <p:cNvPr id="4710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3413" y="1050925"/>
            <a:ext cx="7856537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9" name="Picture 7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67025" y="3079750"/>
            <a:ext cx="3409950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it-IT" sz="2800" smtClean="0">
                <a:ea typeface="+mj-ea"/>
              </a:rPr>
              <a:t>Non-Cumulative Quantity Accounting Data Frame</a:t>
            </a:r>
            <a:endParaRPr lang="en-US" sz="2800" smtClean="0">
              <a:ea typeface="+mj-ea"/>
            </a:endParaRPr>
          </a:p>
        </p:txBody>
      </p:sp>
      <p:sp>
        <p:nvSpPr>
          <p:cNvPr id="48131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CS-SU-400</a:t>
            </a:r>
            <a:endParaRPr lang="en-US"/>
          </a:p>
        </p:txBody>
      </p:sp>
      <p:pic>
        <p:nvPicPr>
          <p:cNvPr id="48132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3413" y="1076325"/>
            <a:ext cx="7856537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3" name="Rectangle 6"/>
          <p:cNvSpPr>
            <a:spLocks noChangeArrowheads="1"/>
          </p:cNvSpPr>
          <p:nvPr/>
        </p:nvSpPr>
        <p:spPr bwMode="auto">
          <a:xfrm>
            <a:off x="4837113" y="4737100"/>
            <a:ext cx="1619250" cy="209550"/>
          </a:xfrm>
          <a:prstGeom prst="rect">
            <a:avLst/>
          </a:prstGeom>
          <a:noFill/>
          <a:ln w="28575" algn="ctr">
            <a:solidFill>
              <a:srgbClr val="5A87C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36199" name="AutoShape 7"/>
          <p:cNvSpPr>
            <a:spLocks noChangeArrowheads="1"/>
          </p:cNvSpPr>
          <p:nvPr/>
        </p:nvSpPr>
        <p:spPr bwMode="auto">
          <a:xfrm>
            <a:off x="5718175" y="3338513"/>
            <a:ext cx="2124075" cy="71437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2700">
            <a:solidFill>
              <a:srgbClr val="5A87C6"/>
            </a:solidFill>
            <a:round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kumimoji="1" lang="en-US" sz="1800">
                <a:latin typeface="+mj-lt"/>
              </a:rPr>
              <a:t>Displays if</a:t>
            </a:r>
          </a:p>
          <a:p>
            <a:pPr eaLnBrk="0" hangingPunct="0">
              <a:defRPr/>
            </a:pPr>
            <a:r>
              <a:rPr kumimoji="1" lang="en-US" sz="1800">
                <a:latin typeface="+mj-lt"/>
              </a:rPr>
              <a:t>Set to Reg</a:t>
            </a:r>
            <a:endParaRPr kumimoji="1" lang="en-US" sz="1800" b="1">
              <a:latin typeface="+mj-lt"/>
            </a:endParaRPr>
          </a:p>
        </p:txBody>
      </p:sp>
      <p:cxnSp>
        <p:nvCxnSpPr>
          <p:cNvPr id="48135" name="AutoShape 8"/>
          <p:cNvCxnSpPr>
            <a:cxnSpLocks noChangeShapeType="1"/>
            <a:stCxn id="136199" idx="3"/>
            <a:endCxn id="48133" idx="3"/>
          </p:cNvCxnSpPr>
          <p:nvPr/>
        </p:nvCxnSpPr>
        <p:spPr bwMode="auto">
          <a:xfrm flipH="1">
            <a:off x="6456363" y="3695700"/>
            <a:ext cx="1385887" cy="1146175"/>
          </a:xfrm>
          <a:prstGeom prst="bentConnector3">
            <a:avLst>
              <a:gd name="adj1" fmla="val -16495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r>
              <a:rPr lang="en-US" sz="28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Scheduled Order Maintenance: Line Item Data</a:t>
            </a:r>
          </a:p>
        </p:txBody>
      </p:sp>
      <p:sp>
        <p:nvSpPr>
          <p:cNvPr id="49155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CS-SU-410</a:t>
            </a:r>
            <a:endParaRPr lang="en-US"/>
          </a:p>
        </p:txBody>
      </p:sp>
      <p:pic>
        <p:nvPicPr>
          <p:cNvPr id="49156" name="Picture 7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4100" y="987425"/>
            <a:ext cx="7037388" cy="503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Order Line Item Data: First Frame</a:t>
            </a:r>
          </a:p>
        </p:txBody>
      </p:sp>
      <p:sp>
        <p:nvSpPr>
          <p:cNvPr id="50179" name="Footer Placeholder 2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CS-SU-420</a:t>
            </a:r>
            <a:endParaRPr lang="en-US"/>
          </a:p>
        </p:txBody>
      </p:sp>
      <p:pic>
        <p:nvPicPr>
          <p:cNvPr id="50180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4575" y="1006475"/>
            <a:ext cx="7037388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Order Line Item Data: Second Frame</a:t>
            </a:r>
          </a:p>
        </p:txBody>
      </p:sp>
      <p:sp>
        <p:nvSpPr>
          <p:cNvPr id="51203" name="Footer Placeholder 2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CS-SU-430</a:t>
            </a:r>
            <a:endParaRPr lang="en-US"/>
          </a:p>
        </p:txBody>
      </p:sp>
      <p:pic>
        <p:nvPicPr>
          <p:cNvPr id="51204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2013" y="1035050"/>
            <a:ext cx="7399337" cy="497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17"/>
          <p:cNvSpPr txBox="1">
            <a:spLocks noChangeArrowheads="1"/>
          </p:cNvSpPr>
          <p:nvPr/>
        </p:nvSpPr>
        <p:spPr bwMode="auto">
          <a:xfrm>
            <a:off x="2119313" y="3278188"/>
            <a:ext cx="2355850" cy="646112"/>
          </a:xfrm>
          <a:prstGeom prst="rect">
            <a:avLst/>
          </a:prstGeom>
          <a:solidFill>
            <a:schemeClr val="bg1"/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76200" dir="2700000" algn="tl" rotWithShape="0">
              <a:schemeClr val="bg1">
                <a:lumMod val="75000"/>
              </a:schemeClr>
            </a:outerShdw>
          </a:effectLst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kumimoji="1" lang="en-US" sz="1800" dirty="0">
                <a:latin typeface="+mj-lt"/>
              </a:rPr>
              <a:t>Must exist in </a:t>
            </a:r>
          </a:p>
          <a:p>
            <a:pPr eaLnBrk="0" hangingPunct="0">
              <a:defRPr/>
            </a:pPr>
            <a:r>
              <a:rPr kumimoji="1" lang="en-US" sz="1800" dirty="0">
                <a:latin typeface="+mj-lt"/>
              </a:rPr>
              <a:t>Item Master file</a:t>
            </a:r>
            <a:endParaRPr kumimoji="1" lang="en-US" sz="1800" b="1" dirty="0">
              <a:latin typeface="+mj-lt"/>
            </a:endParaRPr>
          </a:p>
        </p:txBody>
      </p:sp>
      <p:sp>
        <p:nvSpPr>
          <p:cNvPr id="50183" name="Rectangle 7"/>
          <p:cNvSpPr>
            <a:spLocks noChangeArrowheads="1"/>
          </p:cNvSpPr>
          <p:nvPr/>
        </p:nvSpPr>
        <p:spPr bwMode="auto">
          <a:xfrm>
            <a:off x="1306513" y="5403850"/>
            <a:ext cx="784225" cy="2603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tIns="91440" bIns="91440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cxnSp>
        <p:nvCxnSpPr>
          <p:cNvPr id="51207" name="Shape 9"/>
          <p:cNvCxnSpPr>
            <a:cxnSpLocks noChangeShapeType="1"/>
            <a:stCxn id="7" idx="1"/>
            <a:endCxn id="50183" idx="1"/>
          </p:cNvCxnSpPr>
          <p:nvPr/>
        </p:nvCxnSpPr>
        <p:spPr bwMode="auto">
          <a:xfrm rot="10800000" flipV="1">
            <a:off x="1306513" y="3600450"/>
            <a:ext cx="812800" cy="1933575"/>
          </a:xfrm>
          <a:prstGeom prst="bentConnector3">
            <a:avLst>
              <a:gd name="adj1" fmla="val 128144"/>
            </a:avLst>
          </a:prstGeom>
          <a:noFill/>
          <a:ln w="28575" algn="ctr">
            <a:solidFill>
              <a:srgbClr val="5A87C6"/>
            </a:solidFill>
            <a:round/>
            <a:headEnd/>
            <a:tailEnd type="arrow" w="med" len="med"/>
          </a:ln>
        </p:spPr>
      </p:cxnSp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5605463" y="1652588"/>
            <a:ext cx="3148012" cy="923925"/>
          </a:xfrm>
          <a:prstGeom prst="rect">
            <a:avLst/>
          </a:prstGeom>
          <a:solidFill>
            <a:schemeClr val="bg1"/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76200" dir="2700000" algn="tl" rotWithShape="0">
              <a:schemeClr val="bg1">
                <a:lumMod val="75000"/>
              </a:schemeClr>
            </a:outerShdw>
          </a:effectLst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kumimoji="1" lang="en-US" sz="1800" dirty="0">
                <a:latin typeface="+mj-lt"/>
              </a:rPr>
              <a:t>Must be set up in</a:t>
            </a:r>
          </a:p>
          <a:p>
            <a:pPr eaLnBrk="0" hangingPunct="0">
              <a:defRPr/>
            </a:pPr>
            <a:r>
              <a:rPr kumimoji="1" lang="en-US" sz="1800" dirty="0">
                <a:latin typeface="+mj-lt"/>
              </a:rPr>
              <a:t>Dock Maintenance</a:t>
            </a:r>
          </a:p>
          <a:p>
            <a:pPr eaLnBrk="0" hangingPunct="0">
              <a:defRPr/>
            </a:pPr>
            <a:r>
              <a:rPr kumimoji="1" lang="en-US" sz="1800" dirty="0">
                <a:latin typeface="+mj-lt"/>
              </a:rPr>
              <a:t>(7.3.6)</a:t>
            </a:r>
          </a:p>
        </p:txBody>
      </p:sp>
      <p:sp>
        <p:nvSpPr>
          <p:cNvPr id="50186" name="Rectangle 13"/>
          <p:cNvSpPr>
            <a:spLocks noChangeArrowheads="1"/>
          </p:cNvSpPr>
          <p:nvPr/>
        </p:nvSpPr>
        <p:spPr bwMode="auto">
          <a:xfrm>
            <a:off x="4170363" y="4027488"/>
            <a:ext cx="1204912" cy="211137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tIns="91440" bIns="91440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cxnSp>
        <p:nvCxnSpPr>
          <p:cNvPr id="51210" name="Elbow Connector 15"/>
          <p:cNvCxnSpPr>
            <a:cxnSpLocks noChangeShapeType="1"/>
            <a:stCxn id="13" idx="2"/>
            <a:endCxn id="50186" idx="0"/>
          </p:cNvCxnSpPr>
          <p:nvPr/>
        </p:nvCxnSpPr>
        <p:spPr bwMode="auto">
          <a:xfrm rot="5400000">
            <a:off x="5251450" y="2098676"/>
            <a:ext cx="1450975" cy="2406650"/>
          </a:xfrm>
          <a:prstGeom prst="bentConnector3">
            <a:avLst>
              <a:gd name="adj1" fmla="val 30676"/>
            </a:avLst>
          </a:prstGeom>
          <a:noFill/>
          <a:ln w="28575" algn="ctr">
            <a:solidFill>
              <a:srgbClr val="5A87C6"/>
            </a:solidFill>
            <a:round/>
            <a:headEnd/>
            <a:tailEnd type="arrow" w="med" len="med"/>
          </a:ln>
        </p:spPr>
      </p:cxnSp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5059363" y="3330575"/>
            <a:ext cx="3421062" cy="646113"/>
          </a:xfrm>
          <a:prstGeom prst="rect">
            <a:avLst/>
          </a:prstGeom>
          <a:solidFill>
            <a:schemeClr val="bg1"/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76200" dir="2700000" algn="tl" rotWithShape="0">
              <a:schemeClr val="bg1">
                <a:lumMod val="75000"/>
              </a:schemeClr>
            </a:outerShdw>
          </a:effectLst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kumimoji="1" lang="en-US" sz="1800" dirty="0">
                <a:latin typeface="+mj-lt"/>
              </a:rPr>
              <a:t>Date shipment quantities </a:t>
            </a:r>
          </a:p>
          <a:p>
            <a:pPr eaLnBrk="0" hangingPunct="0">
              <a:defRPr/>
            </a:pPr>
            <a:r>
              <a:rPr kumimoji="1" lang="en-US" sz="1800" dirty="0">
                <a:latin typeface="+mj-lt"/>
              </a:rPr>
              <a:t>started to accumulate</a:t>
            </a:r>
          </a:p>
        </p:txBody>
      </p:sp>
      <p:sp>
        <p:nvSpPr>
          <p:cNvPr id="50189" name="Rectangle 17"/>
          <p:cNvSpPr>
            <a:spLocks noChangeArrowheads="1"/>
          </p:cNvSpPr>
          <p:nvPr/>
        </p:nvSpPr>
        <p:spPr bwMode="auto">
          <a:xfrm>
            <a:off x="7094538" y="5183188"/>
            <a:ext cx="893762" cy="211137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tIns="91440" bIns="91440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cxnSp>
        <p:nvCxnSpPr>
          <p:cNvPr id="51213" name="Elbow Connector 19"/>
          <p:cNvCxnSpPr>
            <a:cxnSpLocks noChangeShapeType="1"/>
            <a:stCxn id="17" idx="3"/>
            <a:endCxn id="50189" idx="3"/>
          </p:cNvCxnSpPr>
          <p:nvPr/>
        </p:nvCxnSpPr>
        <p:spPr bwMode="auto">
          <a:xfrm flipH="1">
            <a:off x="7988300" y="3652838"/>
            <a:ext cx="492125" cy="1635125"/>
          </a:xfrm>
          <a:prstGeom prst="bentConnector3">
            <a:avLst>
              <a:gd name="adj1" fmla="val -46444"/>
            </a:avLst>
          </a:prstGeom>
          <a:noFill/>
          <a:ln w="28575" algn="ctr">
            <a:solidFill>
              <a:srgbClr val="5A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Exercises</a:t>
            </a:r>
          </a:p>
        </p:txBody>
      </p:sp>
      <p:sp>
        <p:nvSpPr>
          <p:cNvPr id="53251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CS-SU-440</a:t>
            </a:r>
            <a:endParaRPr lang="en-US"/>
          </a:p>
        </p:txBody>
      </p:sp>
      <p:pic>
        <p:nvPicPr>
          <p:cNvPr id="53252" name="Picture 4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2065000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11300" y="892175"/>
            <a:ext cx="7175500" cy="5424488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Item Records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Customer Records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Customer Calendars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Customer Order Periods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Dock Addresses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Site Ship-From IDs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Shipping Label Templates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Control Files 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Requirement Detail Categories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Configured Messages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Scheduled Orders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endParaRPr lang="en-US" dirty="0" smtClean="0">
              <a:ea typeface="+mn-ea"/>
            </a:endParaRP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None/>
              <a:defRPr/>
            </a:pPr>
            <a:r>
              <a:rPr lang="en-US" dirty="0" smtClean="0">
                <a:ea typeface="+mn-ea"/>
              </a:rPr>
              <a:t>* (Optional)</a:t>
            </a:r>
            <a:endParaRPr lang="en-US" dirty="0">
              <a:ea typeface="+mn-ea"/>
            </a:endParaRPr>
          </a:p>
        </p:txBody>
      </p:sp>
      <p:sp>
        <p:nvSpPr>
          <p:cNvPr id="54275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Customer Schedules Setup Summary</a:t>
            </a:r>
          </a:p>
        </p:txBody>
      </p:sp>
      <p:sp>
        <p:nvSpPr>
          <p:cNvPr id="54276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CS-SU-450</a:t>
            </a:r>
            <a:endParaRPr lang="en-US"/>
          </a:p>
        </p:txBody>
      </p:sp>
      <p:sp>
        <p:nvSpPr>
          <p:cNvPr id="54277" name="Line 5"/>
          <p:cNvSpPr>
            <a:spLocks noChangeShapeType="1"/>
          </p:cNvSpPr>
          <p:nvPr/>
        </p:nvSpPr>
        <p:spPr bwMode="auto">
          <a:xfrm>
            <a:off x="1104900" y="744538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Customer Item Maintenance</a:t>
            </a:r>
          </a:p>
        </p:txBody>
      </p:sp>
      <p:sp>
        <p:nvSpPr>
          <p:cNvPr id="8195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CS-SU-040</a:t>
            </a:r>
            <a:endParaRPr lang="en-US"/>
          </a:p>
        </p:txBody>
      </p:sp>
      <p:pic>
        <p:nvPicPr>
          <p:cNvPr id="8196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3" y="1052513"/>
            <a:ext cx="7837487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Rectangle 6"/>
          <p:cNvSpPr>
            <a:spLocks noChangeArrowheads="1"/>
          </p:cNvSpPr>
          <p:nvPr/>
        </p:nvSpPr>
        <p:spPr bwMode="auto">
          <a:xfrm>
            <a:off x="1298575" y="2422525"/>
            <a:ext cx="795338" cy="192088"/>
          </a:xfrm>
          <a:prstGeom prst="rect">
            <a:avLst/>
          </a:prstGeom>
          <a:noFill/>
          <a:ln w="28575" algn="ctr">
            <a:solidFill>
              <a:schemeClr val="tx2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8198" name="Rectangle 10"/>
          <p:cNvSpPr>
            <a:spLocks noChangeArrowheads="1"/>
          </p:cNvSpPr>
          <p:nvPr/>
        </p:nvSpPr>
        <p:spPr bwMode="auto">
          <a:xfrm>
            <a:off x="968375" y="2813050"/>
            <a:ext cx="1116013" cy="184150"/>
          </a:xfrm>
          <a:prstGeom prst="rect">
            <a:avLst/>
          </a:prstGeom>
          <a:noFill/>
          <a:ln w="28575" algn="ctr">
            <a:solidFill>
              <a:schemeClr val="tx2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15723" name="AutoShape 11"/>
          <p:cNvSpPr>
            <a:spLocks noChangeArrowheads="1"/>
          </p:cNvSpPr>
          <p:nvPr/>
        </p:nvSpPr>
        <p:spPr bwMode="auto">
          <a:xfrm>
            <a:off x="4572000" y="2560638"/>
            <a:ext cx="2803490" cy="71437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6350">
            <a:solidFill>
              <a:srgbClr val="5A87C6"/>
            </a:solidFill>
            <a:round/>
            <a:headEnd/>
            <a:tailEnd/>
          </a:ln>
          <a:effectLst>
            <a:outerShdw dist="101600" dir="2700000" algn="ctr" rotWithShape="0">
              <a:schemeClr val="bg1">
                <a:lumMod val="75000"/>
              </a:schemeClr>
            </a:outerShdw>
          </a:effectLst>
        </p:spPr>
        <p:txBody>
          <a:bodyPr wrap="square" anchor="ctr">
            <a:spAutoFit/>
          </a:bodyPr>
          <a:lstStyle/>
          <a:p>
            <a:pPr eaLnBrk="0" hangingPunct="0">
              <a:defRPr/>
            </a:pPr>
            <a:r>
              <a:rPr kumimoji="1" lang="en-US" sz="1800">
                <a:latin typeface="+mj-lt"/>
              </a:rPr>
              <a:t>Must exist in</a:t>
            </a:r>
          </a:p>
          <a:p>
            <a:pPr eaLnBrk="0" hangingPunct="0">
              <a:defRPr/>
            </a:pPr>
            <a:r>
              <a:rPr kumimoji="1" lang="en-US" sz="1800">
                <a:latin typeface="+mj-lt"/>
              </a:rPr>
              <a:t>Item Master File</a:t>
            </a:r>
            <a:endParaRPr kumimoji="1" lang="en-US" sz="1800" b="1">
              <a:latin typeface="+mj-lt"/>
            </a:endParaRPr>
          </a:p>
        </p:txBody>
      </p:sp>
      <p:cxnSp>
        <p:nvCxnSpPr>
          <p:cNvPr id="8200" name="AutoShape 12"/>
          <p:cNvCxnSpPr>
            <a:cxnSpLocks noChangeShapeType="1"/>
            <a:stCxn id="115723" idx="1"/>
            <a:endCxn id="8197" idx="3"/>
          </p:cNvCxnSpPr>
          <p:nvPr/>
        </p:nvCxnSpPr>
        <p:spPr bwMode="auto">
          <a:xfrm rot="10800000">
            <a:off x="2093914" y="2518570"/>
            <a:ext cx="2478087" cy="399257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115726" name="AutoShape 14"/>
          <p:cNvSpPr>
            <a:spLocks noChangeArrowheads="1"/>
          </p:cNvSpPr>
          <p:nvPr/>
        </p:nvSpPr>
        <p:spPr bwMode="auto">
          <a:xfrm>
            <a:off x="4111624" y="3851275"/>
            <a:ext cx="3555267" cy="71437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6350">
            <a:solidFill>
              <a:srgbClr val="5A87C6"/>
            </a:solidFill>
            <a:round/>
            <a:headEnd/>
            <a:tailEnd/>
          </a:ln>
          <a:effectLst>
            <a:outerShdw dist="101600" dir="2700000" algn="ctr" rotWithShape="0">
              <a:schemeClr val="bg1">
                <a:lumMod val="75000"/>
              </a:schemeClr>
            </a:outerShdw>
          </a:effectLst>
        </p:spPr>
        <p:txBody>
          <a:bodyPr wrap="square" anchor="ctr">
            <a:spAutoFit/>
          </a:bodyPr>
          <a:lstStyle/>
          <a:p>
            <a:pPr eaLnBrk="0" hangingPunct="0">
              <a:defRPr/>
            </a:pPr>
            <a:r>
              <a:rPr kumimoji="1" lang="en-US" sz="1800">
                <a:latin typeface="+mj-lt"/>
              </a:rPr>
              <a:t>Prints on Customer</a:t>
            </a:r>
          </a:p>
          <a:p>
            <a:pPr eaLnBrk="0" hangingPunct="0">
              <a:defRPr/>
            </a:pPr>
            <a:r>
              <a:rPr kumimoji="1" lang="en-US" sz="1800">
                <a:latin typeface="+mj-lt"/>
              </a:rPr>
              <a:t>Schedule Shipper &amp; ASNs</a:t>
            </a:r>
            <a:endParaRPr kumimoji="1" lang="en-US" sz="1800" b="1">
              <a:latin typeface="+mj-lt"/>
            </a:endParaRPr>
          </a:p>
        </p:txBody>
      </p:sp>
      <p:cxnSp>
        <p:nvCxnSpPr>
          <p:cNvPr id="8202" name="AutoShape 17"/>
          <p:cNvCxnSpPr>
            <a:cxnSpLocks noChangeShapeType="1"/>
            <a:stCxn id="115726" idx="1"/>
            <a:endCxn id="8198" idx="3"/>
          </p:cNvCxnSpPr>
          <p:nvPr/>
        </p:nvCxnSpPr>
        <p:spPr bwMode="auto">
          <a:xfrm rot="10800000">
            <a:off x="2084388" y="2905125"/>
            <a:ext cx="2027236" cy="1303338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Introduction to Customer Schedules</a:t>
            </a:r>
          </a:p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Business Considerations</a:t>
            </a:r>
          </a:p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Set up Customer Schedules</a:t>
            </a:r>
          </a:p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Process Customer Schedules</a:t>
            </a:r>
          </a:p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Process Customer Schedule Shipments</a:t>
            </a:r>
          </a:p>
          <a:p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5529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Course Overview</a:t>
            </a:r>
          </a:p>
        </p:txBody>
      </p:sp>
      <p:sp>
        <p:nvSpPr>
          <p:cNvPr id="55300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CS-SU-460</a:t>
            </a: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Exercises</a:t>
            </a:r>
          </a:p>
        </p:txBody>
      </p:sp>
      <p:sp>
        <p:nvSpPr>
          <p:cNvPr id="9219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CS-SU-050</a:t>
            </a:r>
            <a:endParaRPr lang="en-US"/>
          </a:p>
        </p:txBody>
      </p:sp>
      <p:pic>
        <p:nvPicPr>
          <p:cNvPr id="9220" name="Picture 4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208457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84325" y="892175"/>
            <a:ext cx="7102475" cy="5424488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Item Records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b="1" dirty="0" smtClean="0">
                <a:ea typeface="+mn-ea"/>
              </a:rPr>
              <a:t>Customer Records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Customer Calendars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Customer Order Periods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Dock Addresses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Site Ship-From IDs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Shipping Label Templates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Control Files 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Requirement Detail Categories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Configured Messages *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Scheduled Orders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endParaRPr lang="en-US" dirty="0" smtClean="0">
              <a:ea typeface="+mn-ea"/>
            </a:endParaRP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None/>
              <a:defRPr/>
            </a:pPr>
            <a:r>
              <a:rPr lang="en-US" dirty="0" smtClean="0">
                <a:ea typeface="+mn-ea"/>
              </a:rPr>
              <a:t>* (Optional)</a:t>
            </a:r>
          </a:p>
          <a:p>
            <a:pPr fontAlgn="auto"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endParaRPr lang="en-US" dirty="0">
              <a:ea typeface="+mn-ea"/>
            </a:endParaRPr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Customer Schedules Setup</a:t>
            </a:r>
          </a:p>
        </p:txBody>
      </p:sp>
      <p:sp>
        <p:nvSpPr>
          <p:cNvPr id="10244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CS-SU-060</a:t>
            </a:r>
            <a:endParaRPr lang="en-US"/>
          </a:p>
        </p:txBody>
      </p:sp>
      <p:sp>
        <p:nvSpPr>
          <p:cNvPr id="94214" name="Line 6"/>
          <p:cNvSpPr>
            <a:spLocks noChangeShapeType="1"/>
          </p:cNvSpPr>
          <p:nvPr/>
        </p:nvSpPr>
        <p:spPr bwMode="auto">
          <a:xfrm>
            <a:off x="1104900" y="744538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Sold-To Address</a:t>
            </a:r>
          </a:p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Bill-To Address</a:t>
            </a:r>
          </a:p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Ship-To Address</a:t>
            </a:r>
          </a:p>
          <a:p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Customer Addresses</a:t>
            </a:r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CS-SU-070</a:t>
            </a:r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Customer Maintenance: Bill-To Address Data</a:t>
            </a:r>
          </a:p>
        </p:txBody>
      </p:sp>
      <p:sp>
        <p:nvSpPr>
          <p:cNvPr id="12291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CS-SU-090</a:t>
            </a:r>
            <a:endParaRPr lang="en-US"/>
          </a:p>
        </p:txBody>
      </p:sp>
      <p:pic>
        <p:nvPicPr>
          <p:cNvPr id="12292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954088"/>
            <a:ext cx="7837487" cy="50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7766" name="AutoShape 6"/>
          <p:cNvSpPr>
            <a:spLocks noChangeArrowheads="1"/>
          </p:cNvSpPr>
          <p:nvPr/>
        </p:nvSpPr>
        <p:spPr bwMode="auto">
          <a:xfrm>
            <a:off x="5499100" y="1881188"/>
            <a:ext cx="2317750" cy="64611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6350">
            <a:solidFill>
              <a:srgbClr val="5A87C6"/>
            </a:solidFill>
            <a:round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kumimoji="1" lang="en-US" sz="1600">
                <a:latin typeface="+mj-lt"/>
              </a:rPr>
              <a:t>Sold-To / Bill-To relationship</a:t>
            </a:r>
          </a:p>
        </p:txBody>
      </p:sp>
      <p:sp>
        <p:nvSpPr>
          <p:cNvPr id="12294" name="Rectangle 7"/>
          <p:cNvSpPr>
            <a:spLocks noChangeArrowheads="1"/>
          </p:cNvSpPr>
          <p:nvPr/>
        </p:nvSpPr>
        <p:spPr bwMode="auto">
          <a:xfrm>
            <a:off x="1627188" y="1927225"/>
            <a:ext cx="257175" cy="200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2295" name="Rectangle 8"/>
          <p:cNvSpPr>
            <a:spLocks noChangeArrowheads="1"/>
          </p:cNvSpPr>
          <p:nvPr/>
        </p:nvSpPr>
        <p:spPr bwMode="auto">
          <a:xfrm>
            <a:off x="7351713" y="4194175"/>
            <a:ext cx="401637" cy="265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12296" name="AutoShape 9"/>
          <p:cNvCxnSpPr>
            <a:cxnSpLocks noChangeShapeType="1"/>
            <a:stCxn id="117766" idx="1"/>
            <a:endCxn id="12294" idx="3"/>
          </p:cNvCxnSpPr>
          <p:nvPr/>
        </p:nvCxnSpPr>
        <p:spPr bwMode="auto">
          <a:xfrm rot="10800000">
            <a:off x="1884363" y="2027238"/>
            <a:ext cx="3614737" cy="1778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cxnSp>
        <p:nvCxnSpPr>
          <p:cNvPr id="12297" name="AutoShape 10"/>
          <p:cNvCxnSpPr>
            <a:cxnSpLocks noChangeShapeType="1"/>
            <a:stCxn id="117766" idx="3"/>
            <a:endCxn id="12295" idx="3"/>
          </p:cNvCxnSpPr>
          <p:nvPr/>
        </p:nvCxnSpPr>
        <p:spPr bwMode="auto">
          <a:xfrm flipH="1">
            <a:off x="7753350" y="2205038"/>
            <a:ext cx="63500" cy="2122487"/>
          </a:xfrm>
          <a:prstGeom prst="bentConnector3">
            <a:avLst>
              <a:gd name="adj1" fmla="val -359995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1958</TotalTime>
  <Words>1082</Words>
  <Application>Microsoft Office PowerPoint</Application>
  <PresentationFormat>On-screen Show (4:3)</PresentationFormat>
  <Paragraphs>352</Paragraphs>
  <Slides>50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7" baseType="lpstr">
      <vt:lpstr>Arial</vt:lpstr>
      <vt:lpstr>Century Gothic</vt:lpstr>
      <vt:lpstr>Webdings</vt:lpstr>
      <vt:lpstr>Tahoma</vt:lpstr>
      <vt:lpstr>Lucida Grande</vt:lpstr>
      <vt:lpstr>Times New Roman</vt:lpstr>
      <vt:lpstr>QAD 2010 Template</vt:lpstr>
      <vt:lpstr>Set up Customer Schedules</vt:lpstr>
      <vt:lpstr>Customer Schedules Setup</vt:lpstr>
      <vt:lpstr>Customer Schedules Business Process</vt:lpstr>
      <vt:lpstr>Customer Schedules Setup</vt:lpstr>
      <vt:lpstr>Customer Item Maintenance</vt:lpstr>
      <vt:lpstr>Exercises</vt:lpstr>
      <vt:lpstr>Customer Schedules Setup</vt:lpstr>
      <vt:lpstr>Customer Addresses</vt:lpstr>
      <vt:lpstr>Customer Maintenance: Bill-To Address Data</vt:lpstr>
      <vt:lpstr>Customer Ship-to Maintenance: Ship-To Address</vt:lpstr>
      <vt:lpstr>Customer Maintenance: Customer Data</vt:lpstr>
      <vt:lpstr> Customer Maintenance: Customer Credit Data Frame</vt:lpstr>
      <vt:lpstr>Customer Maintenance: Customer Freight Data Frame</vt:lpstr>
      <vt:lpstr>Other Customer Data</vt:lpstr>
      <vt:lpstr>Exercises</vt:lpstr>
      <vt:lpstr>Customer Schedules Setup</vt:lpstr>
      <vt:lpstr>Customer Calendar Maintenance</vt:lpstr>
      <vt:lpstr>Exercises</vt:lpstr>
      <vt:lpstr>Customer Schedules Setup</vt:lpstr>
      <vt:lpstr>Customer Order Period Maintenance</vt:lpstr>
      <vt:lpstr>Customer Schedules Setup</vt:lpstr>
      <vt:lpstr>Dock Maintenance</vt:lpstr>
      <vt:lpstr>Exercises</vt:lpstr>
      <vt:lpstr>Customer Schedules Setup</vt:lpstr>
      <vt:lpstr>Site Ship-from ID Maintenance</vt:lpstr>
      <vt:lpstr>Customer Schedules Setup</vt:lpstr>
      <vt:lpstr>Shipping Label Templates</vt:lpstr>
      <vt:lpstr>Shipping Label Definition Maintenance</vt:lpstr>
      <vt:lpstr>Customer Schedules Setup</vt:lpstr>
      <vt:lpstr>Customer Schedules Control </vt:lpstr>
      <vt:lpstr>Container/Shipper Control</vt:lpstr>
      <vt:lpstr>Exercises</vt:lpstr>
      <vt:lpstr>Customer Schedules Setup</vt:lpstr>
      <vt:lpstr>Retirement Detail Categories</vt:lpstr>
      <vt:lpstr>Generalized Codes Maintenance</vt:lpstr>
      <vt:lpstr>Requirement Detail Maintenance Frame</vt:lpstr>
      <vt:lpstr>Customer Schedules Setup</vt:lpstr>
      <vt:lpstr>Configured Messages</vt:lpstr>
      <vt:lpstr>Configured Message Maintenance</vt:lpstr>
      <vt:lpstr>Execution File</vt:lpstr>
      <vt:lpstr>Customer Schedules Setup</vt:lpstr>
      <vt:lpstr>Scheduled Order Maintenance: Header Frames</vt:lpstr>
      <vt:lpstr>Scheduled Order Maintenance: Tax Data Frame</vt:lpstr>
      <vt:lpstr>Non-Cumulative Quantity Accounting Data Frame</vt:lpstr>
      <vt:lpstr>Scheduled Order Maintenance: Line Item Data</vt:lpstr>
      <vt:lpstr>Order Line Item Data: First Frame</vt:lpstr>
      <vt:lpstr>Order Line Item Data: Second Frame</vt:lpstr>
      <vt:lpstr>Exercises</vt:lpstr>
      <vt:lpstr>Customer Schedules Setup Summary</vt:lpstr>
      <vt:lpstr>Course Overview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mdf</cp:lastModifiedBy>
  <cp:revision>235</cp:revision>
  <cp:lastPrinted>2000-12-21T17:36:16Z</cp:lastPrinted>
  <dcterms:created xsi:type="dcterms:W3CDTF">2000-12-07T01:55:49Z</dcterms:created>
  <dcterms:modified xsi:type="dcterms:W3CDTF">2011-01-24T18:57:36Z</dcterms:modified>
</cp:coreProperties>
</file>