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24"/>
  </p:notesMasterIdLst>
  <p:handoutMasterIdLst>
    <p:handoutMasterId r:id="rId25"/>
  </p:handoutMasterIdLst>
  <p:sldIdLst>
    <p:sldId id="312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311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969696"/>
    <a:srgbClr val="9D9DE7"/>
    <a:srgbClr val="7B5229"/>
    <a:srgbClr val="D5E9F7"/>
    <a:srgbClr val="A8D2EE"/>
    <a:srgbClr val="FFFFC9"/>
    <a:srgbClr val="E7F2E6"/>
    <a:srgbClr val="BEDE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2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40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301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FIN05010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Channel and Project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FIN05100</a:t>
            </a:r>
          </a:p>
        </p:txBody>
      </p:sp>
      <p:pic>
        <p:nvPicPr>
          <p:cNvPr id="58378" name="Picture 10" descr="SOM-Chann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235075"/>
            <a:ext cx="6556375" cy="4533900"/>
          </a:xfrm>
          <a:prstGeom prst="rect">
            <a:avLst/>
          </a:prstGeom>
          <a:noFill/>
        </p:spPr>
      </p:pic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3611563" y="4737100"/>
            <a:ext cx="842962" cy="42703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Management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4775" y="1057275"/>
            <a:ext cx="8916988" cy="4940300"/>
            <a:chOff x="152400" y="1533525"/>
            <a:chExt cx="8916988" cy="4940300"/>
          </a:xfrm>
        </p:grpSpPr>
        <p:pic>
          <p:nvPicPr>
            <p:cNvPr id="5939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71800" y="2552700"/>
              <a:ext cx="6097588" cy="3921125"/>
            </a:xfrm>
            <a:prstGeom prst="rect">
              <a:avLst/>
            </a:prstGeom>
            <a:noFill/>
          </p:spPr>
        </p:pic>
        <p:pic>
          <p:nvPicPr>
            <p:cNvPr id="59397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" y="1533525"/>
              <a:ext cx="5786438" cy="4105275"/>
            </a:xfrm>
            <a:prstGeom prst="rect">
              <a:avLst/>
            </a:prstGeom>
            <a:noFill/>
          </p:spPr>
        </p:pic>
        <p:sp>
          <p:nvSpPr>
            <p:cNvPr id="59398" name="Rectangle 6"/>
            <p:cNvSpPr>
              <a:spLocks noChangeArrowheads="1"/>
            </p:cNvSpPr>
            <p:nvPr/>
          </p:nvSpPr>
          <p:spPr bwMode="auto">
            <a:xfrm>
              <a:off x="3657600" y="4191000"/>
              <a:ext cx="7620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0" name="Rectangle 8"/>
            <p:cNvSpPr>
              <a:spLocks noChangeArrowheads="1"/>
            </p:cNvSpPr>
            <p:nvPr/>
          </p:nvSpPr>
          <p:spPr bwMode="auto">
            <a:xfrm>
              <a:off x="3028950" y="5848350"/>
              <a:ext cx="990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Management (Continued)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FIN05120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1422400" y="1612900"/>
            <a:ext cx="3181350" cy="2063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1181100" y="1771650"/>
            <a:ext cx="4010025" cy="2095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60424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6650" y="1301750"/>
            <a:ext cx="6864350" cy="4413250"/>
          </a:xfrm>
          <a:prstGeom prst="rect">
            <a:avLst/>
          </a:prstGeom>
          <a:noFill/>
        </p:spPr>
      </p:pic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1219200" y="5029200"/>
            <a:ext cx="10668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3303588" y="1604963"/>
            <a:ext cx="4068422" cy="36676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Hold Orders Over Credit Limit = Yes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Management (Continued)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FIN05130</a:t>
            </a:r>
          </a:p>
        </p:txBody>
      </p:sp>
      <p:pic>
        <p:nvPicPr>
          <p:cNvPr id="614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476375"/>
            <a:ext cx="2552700" cy="4095750"/>
          </a:xfrm>
          <a:prstGeom prst="rect">
            <a:avLst/>
          </a:prstGeom>
          <a:noFill/>
        </p:spPr>
      </p:pic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3629025" y="3733800"/>
            <a:ext cx="1981200" cy="838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Shipments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FIN05140</a:t>
            </a:r>
          </a:p>
        </p:txBody>
      </p:sp>
      <p:pic>
        <p:nvPicPr>
          <p:cNvPr id="6246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273175"/>
            <a:ext cx="7599363" cy="4429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Shipping/Invoicing Cycle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FIN05150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28650" y="1006475"/>
            <a:ext cx="7881938" cy="5003800"/>
            <a:chOff x="609600" y="1701800"/>
            <a:chExt cx="7881938" cy="5003800"/>
          </a:xfrm>
        </p:grpSpPr>
        <p:grpSp>
          <p:nvGrpSpPr>
            <p:cNvPr id="63492" name="Group 4"/>
            <p:cNvGrpSpPr>
              <a:grpSpLocks/>
            </p:cNvGrpSpPr>
            <p:nvPr/>
          </p:nvGrpSpPr>
          <p:grpSpPr bwMode="auto">
            <a:xfrm>
              <a:off x="6919913" y="4818063"/>
              <a:ext cx="1571625" cy="1887537"/>
              <a:chOff x="4478" y="2493"/>
              <a:chExt cx="990" cy="1189"/>
            </a:xfrm>
          </p:grpSpPr>
          <p:sp>
            <p:nvSpPr>
              <p:cNvPr id="63493" name="Rectangle 5"/>
              <p:cNvSpPr>
                <a:spLocks noChangeArrowheads="1"/>
              </p:cNvSpPr>
              <p:nvPr/>
            </p:nvSpPr>
            <p:spPr bwMode="auto">
              <a:xfrm>
                <a:off x="4478" y="2493"/>
                <a:ext cx="990" cy="118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4" name="Rectangle 6"/>
              <p:cNvSpPr>
                <a:spLocks noChangeArrowheads="1"/>
              </p:cNvSpPr>
              <p:nvPr/>
            </p:nvSpPr>
            <p:spPr bwMode="auto">
              <a:xfrm>
                <a:off x="4670" y="2503"/>
                <a:ext cx="631" cy="23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Invoice</a:t>
                </a:r>
              </a:p>
            </p:txBody>
          </p:sp>
          <p:sp>
            <p:nvSpPr>
              <p:cNvPr id="63495" name="Line 7"/>
              <p:cNvSpPr>
                <a:spLocks noChangeShapeType="1"/>
              </p:cNvSpPr>
              <p:nvPr/>
            </p:nvSpPr>
            <p:spPr bwMode="auto">
              <a:xfrm>
                <a:off x="4546" y="2848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6" name="Line 8"/>
              <p:cNvSpPr>
                <a:spLocks noChangeShapeType="1"/>
              </p:cNvSpPr>
              <p:nvPr/>
            </p:nvSpPr>
            <p:spPr bwMode="auto">
              <a:xfrm>
                <a:off x="4546" y="2934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7" name="Line 9"/>
              <p:cNvSpPr>
                <a:spLocks noChangeShapeType="1"/>
              </p:cNvSpPr>
              <p:nvPr/>
            </p:nvSpPr>
            <p:spPr bwMode="auto">
              <a:xfrm>
                <a:off x="4546" y="3020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8" name="Line 10"/>
              <p:cNvSpPr>
                <a:spLocks noChangeShapeType="1"/>
              </p:cNvSpPr>
              <p:nvPr/>
            </p:nvSpPr>
            <p:spPr bwMode="auto">
              <a:xfrm>
                <a:off x="4546" y="3106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9" name="Line 11"/>
              <p:cNvSpPr>
                <a:spLocks noChangeShapeType="1"/>
              </p:cNvSpPr>
              <p:nvPr/>
            </p:nvSpPr>
            <p:spPr bwMode="auto">
              <a:xfrm>
                <a:off x="4546" y="3192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0" name="Line 12"/>
              <p:cNvSpPr>
                <a:spLocks noChangeShapeType="1"/>
              </p:cNvSpPr>
              <p:nvPr/>
            </p:nvSpPr>
            <p:spPr bwMode="auto">
              <a:xfrm>
                <a:off x="4546" y="3278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1" name="Line 13"/>
              <p:cNvSpPr>
                <a:spLocks noChangeShapeType="1"/>
              </p:cNvSpPr>
              <p:nvPr/>
            </p:nvSpPr>
            <p:spPr bwMode="auto">
              <a:xfrm>
                <a:off x="4546" y="3364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2" name="Line 14"/>
              <p:cNvSpPr>
                <a:spLocks noChangeShapeType="1"/>
              </p:cNvSpPr>
              <p:nvPr/>
            </p:nvSpPr>
            <p:spPr bwMode="auto">
              <a:xfrm>
                <a:off x="4546" y="3450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3" name="Line 15"/>
              <p:cNvSpPr>
                <a:spLocks noChangeShapeType="1"/>
              </p:cNvSpPr>
              <p:nvPr/>
            </p:nvSpPr>
            <p:spPr bwMode="auto">
              <a:xfrm>
                <a:off x="4546" y="3536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3504" name="Group 16"/>
            <p:cNvGrpSpPr>
              <a:grpSpLocks/>
            </p:cNvGrpSpPr>
            <p:nvPr/>
          </p:nvGrpSpPr>
          <p:grpSpPr bwMode="auto">
            <a:xfrm>
              <a:off x="6873875" y="2573338"/>
              <a:ext cx="1571625" cy="1887537"/>
              <a:chOff x="4449" y="1079"/>
              <a:chExt cx="990" cy="1189"/>
            </a:xfrm>
          </p:grpSpPr>
          <p:sp>
            <p:nvSpPr>
              <p:cNvPr id="63505" name="Rectangle 17"/>
              <p:cNvSpPr>
                <a:spLocks noChangeArrowheads="1"/>
              </p:cNvSpPr>
              <p:nvPr/>
            </p:nvSpPr>
            <p:spPr bwMode="auto">
              <a:xfrm>
                <a:off x="4449" y="1079"/>
                <a:ext cx="990" cy="118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6" name="Rectangle 18"/>
              <p:cNvSpPr>
                <a:spLocks noChangeArrowheads="1"/>
              </p:cNvSpPr>
              <p:nvPr/>
            </p:nvSpPr>
            <p:spPr bwMode="auto">
              <a:xfrm>
                <a:off x="4641" y="1089"/>
                <a:ext cx="631" cy="23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Invoice</a:t>
                </a:r>
              </a:p>
            </p:txBody>
          </p:sp>
          <p:sp>
            <p:nvSpPr>
              <p:cNvPr id="63507" name="Line 19"/>
              <p:cNvSpPr>
                <a:spLocks noChangeShapeType="1"/>
              </p:cNvSpPr>
              <p:nvPr/>
            </p:nvSpPr>
            <p:spPr bwMode="auto">
              <a:xfrm>
                <a:off x="4517" y="1434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8" name="Line 20"/>
              <p:cNvSpPr>
                <a:spLocks noChangeShapeType="1"/>
              </p:cNvSpPr>
              <p:nvPr/>
            </p:nvSpPr>
            <p:spPr bwMode="auto">
              <a:xfrm>
                <a:off x="4517" y="1520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9" name="Line 21"/>
              <p:cNvSpPr>
                <a:spLocks noChangeShapeType="1"/>
              </p:cNvSpPr>
              <p:nvPr/>
            </p:nvSpPr>
            <p:spPr bwMode="auto">
              <a:xfrm>
                <a:off x="4517" y="1606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0" name="Line 22"/>
              <p:cNvSpPr>
                <a:spLocks noChangeShapeType="1"/>
              </p:cNvSpPr>
              <p:nvPr/>
            </p:nvSpPr>
            <p:spPr bwMode="auto">
              <a:xfrm>
                <a:off x="4517" y="1692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1" name="Line 23"/>
              <p:cNvSpPr>
                <a:spLocks noChangeShapeType="1"/>
              </p:cNvSpPr>
              <p:nvPr/>
            </p:nvSpPr>
            <p:spPr bwMode="auto">
              <a:xfrm>
                <a:off x="4517" y="1778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2" name="Line 24"/>
              <p:cNvSpPr>
                <a:spLocks noChangeShapeType="1"/>
              </p:cNvSpPr>
              <p:nvPr/>
            </p:nvSpPr>
            <p:spPr bwMode="auto">
              <a:xfrm>
                <a:off x="4517" y="1864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3" name="Line 25"/>
              <p:cNvSpPr>
                <a:spLocks noChangeShapeType="1"/>
              </p:cNvSpPr>
              <p:nvPr/>
            </p:nvSpPr>
            <p:spPr bwMode="auto">
              <a:xfrm>
                <a:off x="4517" y="1950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4" name="Line 26"/>
              <p:cNvSpPr>
                <a:spLocks noChangeShapeType="1"/>
              </p:cNvSpPr>
              <p:nvPr/>
            </p:nvSpPr>
            <p:spPr bwMode="auto">
              <a:xfrm>
                <a:off x="4517" y="2036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5" name="Line 27"/>
              <p:cNvSpPr>
                <a:spLocks noChangeShapeType="1"/>
              </p:cNvSpPr>
              <p:nvPr/>
            </p:nvSpPr>
            <p:spPr bwMode="auto">
              <a:xfrm>
                <a:off x="4517" y="2122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63516" name="Rectangle 28"/>
            <p:cNvSpPr>
              <a:spLocks noChangeArrowheads="1"/>
            </p:cNvSpPr>
            <p:nvPr/>
          </p:nvSpPr>
          <p:spPr bwMode="auto">
            <a:xfrm>
              <a:off x="5694363" y="3470275"/>
              <a:ext cx="2063750" cy="946150"/>
            </a:xfrm>
            <a:prstGeom prst="rect">
              <a:avLst/>
            </a:prstGeom>
            <a:solidFill>
              <a:srgbClr val="D5E9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517" name="Rectangle 29"/>
            <p:cNvSpPr>
              <a:spLocks noChangeArrowheads="1"/>
            </p:cNvSpPr>
            <p:nvPr/>
          </p:nvSpPr>
          <p:spPr bwMode="auto">
            <a:xfrm>
              <a:off x="5754688" y="3571875"/>
              <a:ext cx="1943100" cy="804863"/>
            </a:xfrm>
            <a:prstGeom prst="rect">
              <a:avLst/>
            </a:prstGeom>
            <a:solidFill>
              <a:srgbClr val="D5E9F7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endParaRPr lang="en-US" sz="1800" b="1">
                <a:latin typeface="+mj-lt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Invoice #101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Invoice Qty = 150</a:t>
              </a:r>
            </a:p>
          </p:txBody>
        </p:sp>
        <p:sp>
          <p:nvSpPr>
            <p:cNvPr id="63518" name="Rectangle 30"/>
            <p:cNvSpPr>
              <a:spLocks noChangeArrowheads="1"/>
            </p:cNvSpPr>
            <p:nvPr/>
          </p:nvSpPr>
          <p:spPr bwMode="auto">
            <a:xfrm>
              <a:off x="609600" y="1701800"/>
              <a:ext cx="1868488" cy="747713"/>
            </a:xfrm>
            <a:prstGeom prst="rect">
              <a:avLst/>
            </a:prstGeom>
            <a:solidFill>
              <a:srgbClr val="E7F2E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Enter SO #1000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Item Qty = 200</a:t>
              </a:r>
            </a:p>
          </p:txBody>
        </p:sp>
        <p:sp>
          <p:nvSpPr>
            <p:cNvPr id="63519" name="Rectangle 31"/>
            <p:cNvSpPr>
              <a:spLocks noChangeArrowheads="1"/>
            </p:cNvSpPr>
            <p:nvPr/>
          </p:nvSpPr>
          <p:spPr bwMode="auto">
            <a:xfrm>
              <a:off x="2941638" y="2681288"/>
              <a:ext cx="1868487" cy="747712"/>
            </a:xfrm>
            <a:prstGeom prst="rect">
              <a:avLst/>
            </a:prstGeom>
            <a:solidFill>
              <a:srgbClr val="FFFF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Ship SO #1000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Item Qty = 150</a:t>
              </a:r>
            </a:p>
          </p:txBody>
        </p:sp>
        <p:sp>
          <p:nvSpPr>
            <p:cNvPr id="63520" name="Rectangle 32"/>
            <p:cNvSpPr>
              <a:spLocks noChangeArrowheads="1"/>
            </p:cNvSpPr>
            <p:nvPr/>
          </p:nvSpPr>
          <p:spPr bwMode="auto">
            <a:xfrm>
              <a:off x="6099175" y="3554413"/>
              <a:ext cx="1135063" cy="5556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PRINT &amp; POST</a:t>
              </a:r>
            </a:p>
            <a:p>
              <a:pPr eaLnBrk="0" latinLnBrk="1" hangingPunct="0">
                <a:lnSpc>
                  <a:spcPct val="90000"/>
                </a:lnSpc>
              </a:pPr>
              <a:endParaRPr lang="en-US" sz="1800" b="1">
                <a:latin typeface="+mj-lt"/>
              </a:endParaRPr>
            </a:p>
          </p:txBody>
        </p:sp>
        <p:sp>
          <p:nvSpPr>
            <p:cNvPr id="63521" name="Rectangle 33"/>
            <p:cNvSpPr>
              <a:spLocks noChangeArrowheads="1"/>
            </p:cNvSpPr>
            <p:nvPr/>
          </p:nvSpPr>
          <p:spPr bwMode="auto">
            <a:xfrm>
              <a:off x="5721350" y="5549900"/>
              <a:ext cx="1990725" cy="963613"/>
            </a:xfrm>
            <a:prstGeom prst="rect">
              <a:avLst/>
            </a:prstGeom>
            <a:solidFill>
              <a:srgbClr val="D5E9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PRINT &amp; POST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Invoice #102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Invoice Qty = 50</a:t>
              </a:r>
            </a:p>
          </p:txBody>
        </p:sp>
        <p:sp>
          <p:nvSpPr>
            <p:cNvPr id="63522" name="Rectangle 34"/>
            <p:cNvSpPr>
              <a:spLocks noChangeArrowheads="1"/>
            </p:cNvSpPr>
            <p:nvPr/>
          </p:nvSpPr>
          <p:spPr bwMode="auto">
            <a:xfrm>
              <a:off x="2935288" y="4416425"/>
              <a:ext cx="1868487" cy="747713"/>
            </a:xfrm>
            <a:prstGeom prst="rect">
              <a:avLst/>
            </a:prstGeom>
            <a:solidFill>
              <a:srgbClr val="FFFF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Ship SO #1000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Item Qty = 50</a:t>
              </a:r>
            </a:p>
          </p:txBody>
        </p:sp>
        <p:cxnSp>
          <p:nvCxnSpPr>
            <p:cNvPr id="63526" name="AutoShape 38"/>
            <p:cNvCxnSpPr>
              <a:cxnSpLocks noChangeShapeType="1"/>
              <a:stCxn id="63518" idx="2"/>
              <a:endCxn id="63519" idx="1"/>
            </p:cNvCxnSpPr>
            <p:nvPr/>
          </p:nvCxnSpPr>
          <p:spPr bwMode="auto">
            <a:xfrm rot="16200000" flipH="1">
              <a:off x="1939925" y="2054226"/>
              <a:ext cx="606425" cy="1397000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3527" name="AutoShape 39"/>
            <p:cNvCxnSpPr>
              <a:cxnSpLocks noChangeShapeType="1"/>
              <a:stCxn id="63519" idx="2"/>
              <a:endCxn id="63516" idx="1"/>
            </p:cNvCxnSpPr>
            <p:nvPr/>
          </p:nvCxnSpPr>
          <p:spPr bwMode="auto">
            <a:xfrm rot="16200000" flipH="1">
              <a:off x="4528344" y="2777331"/>
              <a:ext cx="514350" cy="1817688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3528" name="AutoShape 40"/>
            <p:cNvCxnSpPr>
              <a:cxnSpLocks noChangeShapeType="1"/>
              <a:stCxn id="63522" idx="2"/>
              <a:endCxn id="63521" idx="1"/>
            </p:cNvCxnSpPr>
            <p:nvPr/>
          </p:nvCxnSpPr>
          <p:spPr bwMode="auto">
            <a:xfrm rot="16200000" flipH="1">
              <a:off x="4361657" y="4672806"/>
              <a:ext cx="868362" cy="1851025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Pending Invoice Review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FIN05160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219075" y="1624013"/>
            <a:ext cx="8701091" cy="3851032"/>
            <a:chOff x="219075" y="2147888"/>
            <a:chExt cx="8701091" cy="3851032"/>
          </a:xfrm>
        </p:grpSpPr>
        <p:sp>
          <p:nvSpPr>
            <p:cNvPr id="64518" name="Rectangle 6"/>
            <p:cNvSpPr>
              <a:spLocks noChangeArrowheads="1"/>
            </p:cNvSpPr>
            <p:nvPr/>
          </p:nvSpPr>
          <p:spPr bwMode="auto">
            <a:xfrm>
              <a:off x="4803775" y="5170488"/>
              <a:ext cx="3908122" cy="828432"/>
            </a:xfrm>
            <a:prstGeom prst="rect">
              <a:avLst/>
            </a:prstGeom>
            <a:solidFill>
              <a:srgbClr val="DDDDDD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Review Pending Invoice Register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Include Ready to Print Invoice = No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Include Ready to Post = Yes</a:t>
              </a:r>
            </a:p>
          </p:txBody>
        </p:sp>
        <p:sp>
          <p:nvSpPr>
            <p:cNvPr id="64520" name="Rectangle 8"/>
            <p:cNvSpPr>
              <a:spLocks noChangeArrowheads="1"/>
            </p:cNvSpPr>
            <p:nvPr/>
          </p:nvSpPr>
          <p:spPr bwMode="auto">
            <a:xfrm>
              <a:off x="309563" y="5170488"/>
              <a:ext cx="3956212" cy="828432"/>
            </a:xfrm>
            <a:prstGeom prst="rect">
              <a:avLst/>
            </a:prstGeom>
            <a:solidFill>
              <a:srgbClr val="DDDDDD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Review Pending Invoice Register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Include Ready to Print Invoice = Yes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Include Ready to Post = No</a:t>
              </a:r>
            </a:p>
          </p:txBody>
        </p:sp>
        <p:sp>
          <p:nvSpPr>
            <p:cNvPr id="64523" name="Line 11"/>
            <p:cNvSpPr>
              <a:spLocks noChangeShapeType="1"/>
            </p:cNvSpPr>
            <p:nvPr/>
          </p:nvSpPr>
          <p:spPr bwMode="auto">
            <a:xfrm flipV="1">
              <a:off x="2655888" y="2530475"/>
              <a:ext cx="0" cy="2636838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4524" name="Line 12"/>
            <p:cNvSpPr>
              <a:spLocks noChangeShapeType="1"/>
            </p:cNvSpPr>
            <p:nvPr/>
          </p:nvSpPr>
          <p:spPr bwMode="auto">
            <a:xfrm flipV="1">
              <a:off x="6502400" y="2513013"/>
              <a:ext cx="0" cy="2663825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64537" name="Group 25"/>
            <p:cNvGrpSpPr>
              <a:grpSpLocks/>
            </p:cNvGrpSpPr>
            <p:nvPr/>
          </p:nvGrpSpPr>
          <p:grpSpPr bwMode="auto">
            <a:xfrm>
              <a:off x="219075" y="2147888"/>
              <a:ext cx="1831975" cy="685800"/>
              <a:chOff x="1630" y="2352"/>
              <a:chExt cx="1154" cy="432"/>
            </a:xfrm>
          </p:grpSpPr>
          <p:sp>
            <p:nvSpPr>
              <p:cNvPr id="64529" name="AutoShape 17"/>
              <p:cNvSpPr>
                <a:spLocks noChangeArrowheads="1"/>
              </p:cNvSpPr>
              <p:nvPr/>
            </p:nvSpPr>
            <p:spPr bwMode="auto">
              <a:xfrm>
                <a:off x="1632" y="2352"/>
                <a:ext cx="1152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4530" name="Text Box 18"/>
              <p:cNvSpPr txBox="1">
                <a:spLocks noChangeArrowheads="1"/>
              </p:cNvSpPr>
              <p:nvPr/>
            </p:nvSpPr>
            <p:spPr bwMode="auto">
              <a:xfrm>
                <a:off x="1630" y="2352"/>
                <a:ext cx="1152" cy="42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91440" bIns="9144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Shipment or Pending Invoice</a:t>
                </a:r>
              </a:p>
            </p:txBody>
          </p:sp>
        </p:grpSp>
        <p:grpSp>
          <p:nvGrpSpPr>
            <p:cNvPr id="64531" name="Group 19"/>
            <p:cNvGrpSpPr>
              <a:grpSpLocks/>
            </p:cNvGrpSpPr>
            <p:nvPr/>
          </p:nvGrpSpPr>
          <p:grpSpPr bwMode="auto">
            <a:xfrm>
              <a:off x="4000503" y="2179638"/>
              <a:ext cx="998538" cy="685800"/>
              <a:chOff x="3064" y="2352"/>
              <a:chExt cx="629" cy="432"/>
            </a:xfrm>
          </p:grpSpPr>
          <p:sp>
            <p:nvSpPr>
              <p:cNvPr id="64532" name="AutoShape 20"/>
              <p:cNvSpPr>
                <a:spLocks noChangeArrowheads="1"/>
              </p:cNvSpPr>
              <p:nvPr/>
            </p:nvSpPr>
            <p:spPr bwMode="auto">
              <a:xfrm>
                <a:off x="3069" y="2352"/>
                <a:ext cx="624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4533" name="Rectangle 21"/>
              <p:cNvSpPr>
                <a:spLocks noChangeArrowheads="1"/>
              </p:cNvSpPr>
              <p:nvPr/>
            </p:nvSpPr>
            <p:spPr bwMode="auto">
              <a:xfrm>
                <a:off x="3064" y="2376"/>
                <a:ext cx="624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>
                    <a:latin typeface="+mj-lt"/>
                  </a:rPr>
                  <a:t>Print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Invoices</a:t>
                </a:r>
              </a:p>
            </p:txBody>
          </p:sp>
        </p:grpSp>
        <p:grpSp>
          <p:nvGrpSpPr>
            <p:cNvPr id="64534" name="Group 22"/>
            <p:cNvGrpSpPr>
              <a:grpSpLocks/>
            </p:cNvGrpSpPr>
            <p:nvPr/>
          </p:nvGrpSpPr>
          <p:grpSpPr bwMode="auto">
            <a:xfrm>
              <a:off x="7921628" y="2200275"/>
              <a:ext cx="998538" cy="685800"/>
              <a:chOff x="3064" y="2352"/>
              <a:chExt cx="629" cy="432"/>
            </a:xfrm>
          </p:grpSpPr>
          <p:sp>
            <p:nvSpPr>
              <p:cNvPr id="64535" name="AutoShape 23"/>
              <p:cNvSpPr>
                <a:spLocks noChangeArrowheads="1"/>
              </p:cNvSpPr>
              <p:nvPr/>
            </p:nvSpPr>
            <p:spPr bwMode="auto">
              <a:xfrm>
                <a:off x="3069" y="2352"/>
                <a:ext cx="624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4536" name="Rectangle 24"/>
              <p:cNvSpPr>
                <a:spLocks noChangeArrowheads="1"/>
              </p:cNvSpPr>
              <p:nvPr/>
            </p:nvSpPr>
            <p:spPr bwMode="auto">
              <a:xfrm>
                <a:off x="3064" y="2376"/>
                <a:ext cx="624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>
                    <a:latin typeface="+mj-lt"/>
                  </a:rPr>
                  <a:t>Post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Invoices</a:t>
                </a:r>
              </a:p>
            </p:txBody>
          </p:sp>
        </p:grpSp>
        <p:sp>
          <p:nvSpPr>
            <p:cNvPr id="64538" name="Line 26"/>
            <p:cNvSpPr>
              <a:spLocks noChangeShapeType="1"/>
            </p:cNvSpPr>
            <p:nvPr/>
          </p:nvSpPr>
          <p:spPr bwMode="auto">
            <a:xfrm>
              <a:off x="2062163" y="2519363"/>
              <a:ext cx="1960562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4539" name="Line 27"/>
            <p:cNvSpPr>
              <a:spLocks noChangeShapeType="1"/>
            </p:cNvSpPr>
            <p:nvPr/>
          </p:nvSpPr>
          <p:spPr bwMode="auto">
            <a:xfrm>
              <a:off x="4987925" y="2509838"/>
              <a:ext cx="294640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Invoice Print</a:t>
            </a:r>
          </a:p>
        </p:txBody>
      </p:sp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FIN05170</a:t>
            </a:r>
          </a:p>
        </p:txBody>
      </p:sp>
      <p:sp>
        <p:nvSpPr>
          <p:cNvPr id="65557" name="Rectangle 21"/>
          <p:cNvSpPr>
            <a:spLocks noChangeArrowheads="1"/>
          </p:cNvSpPr>
          <p:nvPr/>
        </p:nvSpPr>
        <p:spPr bwMode="auto">
          <a:xfrm>
            <a:off x="-228600" y="2314575"/>
            <a:ext cx="1524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173038" y="509588"/>
            <a:ext cx="8780462" cy="5491162"/>
            <a:chOff x="211138" y="1138238"/>
            <a:chExt cx="8780462" cy="5491162"/>
          </a:xfrm>
        </p:grpSpPr>
        <p:pic>
          <p:nvPicPr>
            <p:cNvPr id="65540" name="Picture 4" descr="Region Capture"/>
            <p:cNvPicPr preferRelativeResize="0"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89350" y="1138238"/>
              <a:ext cx="5302250" cy="3357562"/>
            </a:xfrm>
            <a:prstGeom prst="rect">
              <a:avLst/>
            </a:prstGeom>
            <a:noFill/>
          </p:spPr>
        </p:pic>
        <p:pic>
          <p:nvPicPr>
            <p:cNvPr id="65541" name="Picture 5" descr="Region Capture"/>
            <p:cNvPicPr preferRelativeResize="0"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1138" y="3055938"/>
              <a:ext cx="5046662" cy="3573462"/>
            </a:xfrm>
            <a:prstGeom prst="rect">
              <a:avLst/>
            </a:prstGeom>
            <a:noFill/>
          </p:spPr>
        </p:pic>
        <p:grpSp>
          <p:nvGrpSpPr>
            <p:cNvPr id="65542" name="Group 6"/>
            <p:cNvGrpSpPr>
              <a:grpSpLocks/>
            </p:cNvGrpSpPr>
            <p:nvPr/>
          </p:nvGrpSpPr>
          <p:grpSpPr bwMode="auto">
            <a:xfrm>
              <a:off x="6673850" y="5075238"/>
              <a:ext cx="1174750" cy="1096962"/>
              <a:chOff x="4513" y="723"/>
              <a:chExt cx="691" cy="688"/>
            </a:xfrm>
          </p:grpSpPr>
          <p:sp>
            <p:nvSpPr>
              <p:cNvPr id="65543" name="Rectangle 7"/>
              <p:cNvSpPr>
                <a:spLocks noChangeArrowheads="1"/>
              </p:cNvSpPr>
              <p:nvPr/>
            </p:nvSpPr>
            <p:spPr bwMode="auto">
              <a:xfrm>
                <a:off x="4537" y="747"/>
                <a:ext cx="667" cy="664"/>
              </a:xfrm>
              <a:prstGeom prst="rect">
                <a:avLst/>
              </a:prstGeom>
              <a:solidFill>
                <a:srgbClr val="9191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900">
                  <a:latin typeface="+mj-lt"/>
                </a:endParaRPr>
              </a:p>
            </p:txBody>
          </p:sp>
          <p:sp>
            <p:nvSpPr>
              <p:cNvPr id="65544" name="Rectangle 8"/>
              <p:cNvSpPr>
                <a:spLocks noChangeArrowheads="1"/>
              </p:cNvSpPr>
              <p:nvPr/>
            </p:nvSpPr>
            <p:spPr bwMode="auto">
              <a:xfrm>
                <a:off x="4513" y="723"/>
                <a:ext cx="662" cy="659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900">
                  <a:latin typeface="+mj-lt"/>
                </a:endParaRPr>
              </a:p>
            </p:txBody>
          </p:sp>
        </p:grpSp>
        <p:grpSp>
          <p:nvGrpSpPr>
            <p:cNvPr id="65545" name="Group 9"/>
            <p:cNvGrpSpPr>
              <a:grpSpLocks/>
            </p:cNvGrpSpPr>
            <p:nvPr/>
          </p:nvGrpSpPr>
          <p:grpSpPr bwMode="auto">
            <a:xfrm>
              <a:off x="6716719" y="5091113"/>
              <a:ext cx="997187" cy="212725"/>
              <a:chOff x="4519" y="730"/>
              <a:chExt cx="631" cy="132"/>
            </a:xfrm>
          </p:grpSpPr>
          <p:sp>
            <p:nvSpPr>
              <p:cNvPr id="65546" name="Rectangle 10"/>
              <p:cNvSpPr>
                <a:spLocks noChangeArrowheads="1"/>
              </p:cNvSpPr>
              <p:nvPr/>
            </p:nvSpPr>
            <p:spPr bwMode="auto">
              <a:xfrm>
                <a:off x="4519" y="730"/>
                <a:ext cx="604" cy="13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900">
                  <a:latin typeface="+mj-lt"/>
                </a:endParaRPr>
              </a:p>
            </p:txBody>
          </p:sp>
          <p:sp>
            <p:nvSpPr>
              <p:cNvPr id="65547" name="Rectangle 11"/>
              <p:cNvSpPr>
                <a:spLocks noChangeArrowheads="1"/>
              </p:cNvSpPr>
              <p:nvPr/>
            </p:nvSpPr>
            <p:spPr bwMode="auto">
              <a:xfrm>
                <a:off x="4551" y="746"/>
                <a:ext cx="599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 dirty="0">
                    <a:solidFill>
                      <a:srgbClr val="000000"/>
                    </a:solidFill>
                    <a:latin typeface="+mj-lt"/>
                  </a:rPr>
                  <a:t>Invoice #</a:t>
                </a:r>
                <a:r>
                  <a:rPr lang="en-US" sz="900" dirty="0" smtClean="0">
                    <a:solidFill>
                      <a:srgbClr val="000000"/>
                    </a:solidFill>
                    <a:latin typeface="+mj-lt"/>
                  </a:rPr>
                  <a:t>00-1004</a:t>
                </a:r>
                <a:endParaRPr lang="en-US" sz="900" dirty="0">
                  <a:latin typeface="+mj-lt"/>
                </a:endParaRPr>
              </a:p>
            </p:txBody>
          </p:sp>
        </p:grpSp>
        <p:sp>
          <p:nvSpPr>
            <p:cNvPr id="65548" name="Line 12"/>
            <p:cNvSpPr>
              <a:spLocks noChangeShapeType="1"/>
            </p:cNvSpPr>
            <p:nvPr/>
          </p:nvSpPr>
          <p:spPr bwMode="auto">
            <a:xfrm>
              <a:off x="6835775" y="5389563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49" name="Line 13"/>
            <p:cNvSpPr>
              <a:spLocks noChangeShapeType="1"/>
            </p:cNvSpPr>
            <p:nvPr/>
          </p:nvSpPr>
          <p:spPr bwMode="auto">
            <a:xfrm>
              <a:off x="6835775" y="5465763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0" name="Line 14"/>
            <p:cNvSpPr>
              <a:spLocks noChangeShapeType="1"/>
            </p:cNvSpPr>
            <p:nvPr/>
          </p:nvSpPr>
          <p:spPr bwMode="auto">
            <a:xfrm>
              <a:off x="6835775" y="5540375"/>
              <a:ext cx="790575" cy="1588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1" name="Line 15"/>
            <p:cNvSpPr>
              <a:spLocks noChangeShapeType="1"/>
            </p:cNvSpPr>
            <p:nvPr/>
          </p:nvSpPr>
          <p:spPr bwMode="auto">
            <a:xfrm>
              <a:off x="6835775" y="5614988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2" name="Line 16"/>
            <p:cNvSpPr>
              <a:spLocks noChangeShapeType="1"/>
            </p:cNvSpPr>
            <p:nvPr/>
          </p:nvSpPr>
          <p:spPr bwMode="auto">
            <a:xfrm>
              <a:off x="6835775" y="5691188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3" name="Line 17"/>
            <p:cNvSpPr>
              <a:spLocks noChangeShapeType="1"/>
            </p:cNvSpPr>
            <p:nvPr/>
          </p:nvSpPr>
          <p:spPr bwMode="auto">
            <a:xfrm>
              <a:off x="6835775" y="5765800"/>
              <a:ext cx="790575" cy="1588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4" name="Line 18"/>
            <p:cNvSpPr>
              <a:spLocks noChangeShapeType="1"/>
            </p:cNvSpPr>
            <p:nvPr/>
          </p:nvSpPr>
          <p:spPr bwMode="auto">
            <a:xfrm>
              <a:off x="6835775" y="5840413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5" name="Line 19"/>
            <p:cNvSpPr>
              <a:spLocks noChangeShapeType="1"/>
            </p:cNvSpPr>
            <p:nvPr/>
          </p:nvSpPr>
          <p:spPr bwMode="auto">
            <a:xfrm>
              <a:off x="6835775" y="5916613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6" name="Line 20"/>
            <p:cNvSpPr>
              <a:spLocks noChangeShapeType="1"/>
            </p:cNvSpPr>
            <p:nvPr/>
          </p:nvSpPr>
          <p:spPr bwMode="auto">
            <a:xfrm>
              <a:off x="6835775" y="5991225"/>
              <a:ext cx="790575" cy="1588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63" name="Rectangle 27"/>
            <p:cNvSpPr>
              <a:spLocks noChangeArrowheads="1"/>
            </p:cNvSpPr>
            <p:nvPr/>
          </p:nvSpPr>
          <p:spPr bwMode="auto">
            <a:xfrm>
              <a:off x="2286000" y="5715000"/>
              <a:ext cx="1676400" cy="533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64" name="Rectangle 28"/>
            <p:cNvSpPr>
              <a:spLocks noChangeArrowheads="1"/>
            </p:cNvSpPr>
            <p:nvPr/>
          </p:nvSpPr>
          <p:spPr bwMode="auto">
            <a:xfrm>
              <a:off x="8382000" y="2628900"/>
              <a:ext cx="2286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sz="900">
                <a:latin typeface="+mj-lt"/>
              </a:endParaRPr>
            </a:p>
          </p:txBody>
        </p:sp>
        <p:cxnSp>
          <p:nvCxnSpPr>
            <p:cNvPr id="65565" name="AutoShape 29"/>
            <p:cNvCxnSpPr>
              <a:cxnSpLocks noChangeShapeType="1"/>
              <a:stCxn id="65564" idx="3"/>
              <a:endCxn id="65544" idx="3"/>
            </p:cNvCxnSpPr>
            <p:nvPr/>
          </p:nvCxnSpPr>
          <p:spPr bwMode="auto">
            <a:xfrm flipH="1">
              <a:off x="7799388" y="2705100"/>
              <a:ext cx="811212" cy="2895600"/>
            </a:xfrm>
            <a:prstGeom prst="bentConnector3">
              <a:avLst>
                <a:gd name="adj1" fmla="val -28181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5566" name="AutoShape 30"/>
            <p:cNvCxnSpPr>
              <a:cxnSpLocks noChangeShapeType="1"/>
              <a:stCxn id="65544" idx="1"/>
              <a:endCxn id="0" idx="3"/>
            </p:cNvCxnSpPr>
            <p:nvPr/>
          </p:nvCxnSpPr>
          <p:spPr bwMode="auto">
            <a:xfrm rot="10800000">
              <a:off x="5257800" y="4843463"/>
              <a:ext cx="1416050" cy="7572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Invoice Post to Accounts Receivable</a:t>
            </a:r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FIN05180</a:t>
            </a:r>
          </a:p>
        </p:txBody>
      </p:sp>
      <p:grpSp>
        <p:nvGrpSpPr>
          <p:cNvPr id="66564" name="Group 4"/>
          <p:cNvGrpSpPr>
            <a:grpSpLocks/>
          </p:cNvGrpSpPr>
          <p:nvPr/>
        </p:nvGrpSpPr>
        <p:grpSpPr bwMode="auto">
          <a:xfrm>
            <a:off x="7772400" y="1960563"/>
            <a:ext cx="1174750" cy="1096962"/>
            <a:chOff x="4513" y="723"/>
            <a:chExt cx="691" cy="688"/>
          </a:xfrm>
        </p:grpSpPr>
        <p:sp>
          <p:nvSpPr>
            <p:cNvPr id="66565" name="Rectangle 5"/>
            <p:cNvSpPr>
              <a:spLocks noChangeArrowheads="1"/>
            </p:cNvSpPr>
            <p:nvPr/>
          </p:nvSpPr>
          <p:spPr bwMode="auto">
            <a:xfrm>
              <a:off x="4537" y="747"/>
              <a:ext cx="667" cy="664"/>
            </a:xfrm>
            <a:prstGeom prst="rect">
              <a:avLst/>
            </a:prstGeom>
            <a:solidFill>
              <a:srgbClr val="91919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566" name="Rectangle 6"/>
            <p:cNvSpPr>
              <a:spLocks noChangeArrowheads="1"/>
            </p:cNvSpPr>
            <p:nvPr/>
          </p:nvSpPr>
          <p:spPr bwMode="auto">
            <a:xfrm>
              <a:off x="4513" y="723"/>
              <a:ext cx="662" cy="65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66567" name="Group 7"/>
          <p:cNvGrpSpPr>
            <a:grpSpLocks/>
          </p:cNvGrpSpPr>
          <p:nvPr/>
        </p:nvGrpSpPr>
        <p:grpSpPr bwMode="auto">
          <a:xfrm>
            <a:off x="7815263" y="1976438"/>
            <a:ext cx="1054078" cy="212725"/>
            <a:chOff x="4519" y="730"/>
            <a:chExt cx="667" cy="132"/>
          </a:xfrm>
        </p:grpSpPr>
        <p:sp>
          <p:nvSpPr>
            <p:cNvPr id="66568" name="Rectangle 8"/>
            <p:cNvSpPr>
              <a:spLocks noChangeArrowheads="1"/>
            </p:cNvSpPr>
            <p:nvPr/>
          </p:nvSpPr>
          <p:spPr bwMode="auto">
            <a:xfrm>
              <a:off x="4519" y="730"/>
              <a:ext cx="604" cy="1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569" name="Rectangle 9"/>
            <p:cNvSpPr>
              <a:spLocks noChangeArrowheads="1"/>
            </p:cNvSpPr>
            <p:nvPr/>
          </p:nvSpPr>
          <p:spPr bwMode="auto">
            <a:xfrm>
              <a:off x="4551" y="746"/>
              <a:ext cx="635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 dirty="0">
                  <a:solidFill>
                    <a:srgbClr val="000000"/>
                  </a:solidFill>
                  <a:latin typeface="+mj-lt"/>
                </a:rPr>
                <a:t>Invoice</a:t>
              </a: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 #</a:t>
              </a:r>
              <a:r>
                <a:rPr lang="en-US" sz="1000" dirty="0" smtClean="0">
                  <a:solidFill>
                    <a:srgbClr val="000000"/>
                  </a:solidFill>
                  <a:latin typeface="+mj-lt"/>
                </a:rPr>
                <a:t>00-1004</a:t>
              </a:r>
              <a:endParaRPr lang="en-US" sz="2400" dirty="0">
                <a:latin typeface="+mj-lt"/>
              </a:endParaRPr>
            </a:p>
          </p:txBody>
        </p:sp>
      </p:grpSp>
      <p:sp>
        <p:nvSpPr>
          <p:cNvPr id="66570" name="Line 10"/>
          <p:cNvSpPr>
            <a:spLocks noChangeShapeType="1"/>
          </p:cNvSpPr>
          <p:nvPr/>
        </p:nvSpPr>
        <p:spPr bwMode="auto">
          <a:xfrm>
            <a:off x="7934325" y="2274888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1" name="Line 11"/>
          <p:cNvSpPr>
            <a:spLocks noChangeShapeType="1"/>
          </p:cNvSpPr>
          <p:nvPr/>
        </p:nvSpPr>
        <p:spPr bwMode="auto">
          <a:xfrm>
            <a:off x="7934325" y="2351088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2" name="Line 12"/>
          <p:cNvSpPr>
            <a:spLocks noChangeShapeType="1"/>
          </p:cNvSpPr>
          <p:nvPr/>
        </p:nvSpPr>
        <p:spPr bwMode="auto">
          <a:xfrm>
            <a:off x="7934325" y="2425700"/>
            <a:ext cx="790575" cy="1588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3" name="Line 13"/>
          <p:cNvSpPr>
            <a:spLocks noChangeShapeType="1"/>
          </p:cNvSpPr>
          <p:nvPr/>
        </p:nvSpPr>
        <p:spPr bwMode="auto">
          <a:xfrm>
            <a:off x="7934325" y="2500313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4" name="Line 14"/>
          <p:cNvSpPr>
            <a:spLocks noChangeShapeType="1"/>
          </p:cNvSpPr>
          <p:nvPr/>
        </p:nvSpPr>
        <p:spPr bwMode="auto">
          <a:xfrm>
            <a:off x="7934325" y="2576513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5" name="Line 15"/>
          <p:cNvSpPr>
            <a:spLocks noChangeShapeType="1"/>
          </p:cNvSpPr>
          <p:nvPr/>
        </p:nvSpPr>
        <p:spPr bwMode="auto">
          <a:xfrm>
            <a:off x="7934325" y="2651125"/>
            <a:ext cx="790575" cy="1588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6" name="Line 16"/>
          <p:cNvSpPr>
            <a:spLocks noChangeShapeType="1"/>
          </p:cNvSpPr>
          <p:nvPr/>
        </p:nvSpPr>
        <p:spPr bwMode="auto">
          <a:xfrm>
            <a:off x="7934325" y="2725738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7" name="Line 17"/>
          <p:cNvSpPr>
            <a:spLocks noChangeShapeType="1"/>
          </p:cNvSpPr>
          <p:nvPr/>
        </p:nvSpPr>
        <p:spPr bwMode="auto">
          <a:xfrm>
            <a:off x="7934325" y="2801938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8" name="Line 18"/>
          <p:cNvSpPr>
            <a:spLocks noChangeShapeType="1"/>
          </p:cNvSpPr>
          <p:nvPr/>
        </p:nvSpPr>
        <p:spPr bwMode="auto">
          <a:xfrm>
            <a:off x="7934325" y="2876550"/>
            <a:ext cx="790575" cy="1588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pic>
        <p:nvPicPr>
          <p:cNvPr id="66580" name="Picture 2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887413"/>
            <a:ext cx="6799263" cy="2619375"/>
          </a:xfrm>
          <a:prstGeom prst="rect">
            <a:avLst/>
          </a:prstGeom>
          <a:noFill/>
        </p:spPr>
      </p:pic>
      <p:cxnSp>
        <p:nvCxnSpPr>
          <p:cNvPr id="66581" name="AutoShape 21"/>
          <p:cNvCxnSpPr>
            <a:cxnSpLocks noChangeShapeType="1"/>
          </p:cNvCxnSpPr>
          <p:nvPr/>
        </p:nvCxnSpPr>
        <p:spPr bwMode="auto">
          <a:xfrm>
            <a:off x="6951663" y="2197100"/>
            <a:ext cx="820737" cy="288925"/>
          </a:xfrm>
          <a:prstGeom prst="bentConnector3">
            <a:avLst>
              <a:gd name="adj1" fmla="val 49903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pic>
        <p:nvPicPr>
          <p:cNvPr id="66582" name="Picture 2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143375"/>
            <a:ext cx="7513638" cy="1962150"/>
          </a:xfrm>
          <a:prstGeom prst="rect">
            <a:avLst/>
          </a:prstGeom>
          <a:noFill/>
        </p:spPr>
      </p:pic>
      <p:cxnSp>
        <p:nvCxnSpPr>
          <p:cNvPr id="66583" name="AutoShape 23"/>
          <p:cNvCxnSpPr>
            <a:cxnSpLocks noChangeShapeType="1"/>
          </p:cNvCxnSpPr>
          <p:nvPr/>
        </p:nvCxnSpPr>
        <p:spPr bwMode="auto">
          <a:xfrm rot="5400000">
            <a:off x="6166644" y="1974057"/>
            <a:ext cx="1131887" cy="3206750"/>
          </a:xfrm>
          <a:prstGeom prst="bentConnector3">
            <a:avLst>
              <a:gd name="adj1" fmla="val 69282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Returns and Credits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FIN05190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28663" y="1254125"/>
            <a:ext cx="7693025" cy="4498975"/>
            <a:chOff x="747713" y="1749425"/>
            <a:chExt cx="7693025" cy="4498975"/>
          </a:xfrm>
        </p:grpSpPr>
        <p:sp>
          <p:nvSpPr>
            <p:cNvPr id="67588" name="Rectangle 4"/>
            <p:cNvSpPr>
              <a:spLocks noChangeArrowheads="1"/>
            </p:cNvSpPr>
            <p:nvPr/>
          </p:nvSpPr>
          <p:spPr bwMode="auto">
            <a:xfrm>
              <a:off x="3579813" y="1749425"/>
              <a:ext cx="2006600" cy="800100"/>
            </a:xfrm>
            <a:prstGeom prst="rect">
              <a:avLst/>
            </a:prstGeom>
            <a:solidFill>
              <a:srgbClr val="F9F5D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Customer</a:t>
              </a:r>
            </a:p>
          </p:txBody>
        </p:sp>
        <p:sp>
          <p:nvSpPr>
            <p:cNvPr id="67589" name="Rectangle 5"/>
            <p:cNvSpPr>
              <a:spLocks noChangeArrowheads="1"/>
            </p:cNvSpPr>
            <p:nvPr/>
          </p:nvSpPr>
          <p:spPr bwMode="auto">
            <a:xfrm>
              <a:off x="3573463" y="3695700"/>
              <a:ext cx="2019300" cy="800100"/>
            </a:xfrm>
            <a:prstGeom prst="rect">
              <a:avLst/>
            </a:prstGeom>
            <a:solidFill>
              <a:srgbClr val="A8D8A9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Negative</a:t>
              </a:r>
            </a:p>
            <a:p>
              <a:pPr eaLnBrk="0" hangingPunct="0"/>
              <a:r>
                <a:rPr lang="en-US" sz="1800">
                  <a:latin typeface="+mj-lt"/>
                </a:rPr>
                <a:t>Quantity Invoices</a:t>
              </a:r>
            </a:p>
          </p:txBody>
        </p:sp>
        <p:sp>
          <p:nvSpPr>
            <p:cNvPr id="67590" name="Rectangle 6"/>
            <p:cNvSpPr>
              <a:spLocks noChangeArrowheads="1"/>
            </p:cNvSpPr>
            <p:nvPr/>
          </p:nvSpPr>
          <p:spPr bwMode="auto">
            <a:xfrm>
              <a:off x="3576638" y="5448300"/>
              <a:ext cx="2019300" cy="800100"/>
            </a:xfrm>
            <a:prstGeom prst="rect">
              <a:avLst/>
            </a:prstGeom>
            <a:solidFill>
              <a:srgbClr val="E2C1B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Decrease</a:t>
              </a:r>
            </a:p>
            <a:p>
              <a:pPr eaLnBrk="0" hangingPunct="0"/>
              <a:r>
                <a:rPr lang="en-US" sz="1800">
                  <a:latin typeface="+mj-lt"/>
                </a:rPr>
                <a:t>Sales Totals</a:t>
              </a:r>
            </a:p>
          </p:txBody>
        </p:sp>
        <p:sp>
          <p:nvSpPr>
            <p:cNvPr id="67591" name="Rectangle 7"/>
            <p:cNvSpPr>
              <a:spLocks noChangeArrowheads="1"/>
            </p:cNvSpPr>
            <p:nvPr/>
          </p:nvSpPr>
          <p:spPr bwMode="auto">
            <a:xfrm>
              <a:off x="747713" y="5445125"/>
              <a:ext cx="2206625" cy="800100"/>
            </a:xfrm>
            <a:prstGeom prst="rect">
              <a:avLst/>
            </a:prstGeom>
            <a:solidFill>
              <a:srgbClr val="E2C1B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Increase</a:t>
              </a:r>
            </a:p>
            <a:p>
              <a:pPr eaLnBrk="0" hangingPunct="0"/>
              <a:r>
                <a:rPr lang="en-US" sz="1800">
                  <a:latin typeface="+mj-lt"/>
                </a:rPr>
                <a:t>Inventory Balances</a:t>
              </a:r>
            </a:p>
          </p:txBody>
        </p:sp>
        <p:sp>
          <p:nvSpPr>
            <p:cNvPr id="67592" name="Rectangle 8"/>
            <p:cNvSpPr>
              <a:spLocks noChangeArrowheads="1"/>
            </p:cNvSpPr>
            <p:nvPr/>
          </p:nvSpPr>
          <p:spPr bwMode="auto">
            <a:xfrm>
              <a:off x="6319838" y="5445125"/>
              <a:ext cx="2120900" cy="800100"/>
            </a:xfrm>
            <a:prstGeom prst="rect">
              <a:avLst/>
            </a:prstGeom>
            <a:solidFill>
              <a:srgbClr val="E2C1B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Decrease</a:t>
              </a:r>
            </a:p>
            <a:p>
              <a:pPr eaLnBrk="0" hangingPunct="0"/>
              <a:r>
                <a:rPr lang="en-US" sz="1800">
                  <a:latin typeface="+mj-lt"/>
                </a:rPr>
                <a:t>Account Balances</a:t>
              </a:r>
            </a:p>
          </p:txBody>
        </p:sp>
        <p:sp>
          <p:nvSpPr>
            <p:cNvPr id="67593" name="Rectangle 9"/>
            <p:cNvSpPr>
              <a:spLocks noChangeArrowheads="1"/>
            </p:cNvSpPr>
            <p:nvPr/>
          </p:nvSpPr>
          <p:spPr bwMode="auto">
            <a:xfrm>
              <a:off x="3221038" y="2840038"/>
              <a:ext cx="847989" cy="592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Return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Goods</a:t>
              </a:r>
            </a:p>
          </p:txBody>
        </p:sp>
        <p:sp>
          <p:nvSpPr>
            <p:cNvPr id="67594" name="Rectangle 10"/>
            <p:cNvSpPr>
              <a:spLocks noChangeArrowheads="1"/>
            </p:cNvSpPr>
            <p:nvPr/>
          </p:nvSpPr>
          <p:spPr bwMode="auto">
            <a:xfrm>
              <a:off x="5240338" y="2776538"/>
              <a:ext cx="787075" cy="592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Get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Credit</a:t>
              </a:r>
            </a:p>
          </p:txBody>
        </p:sp>
        <p:sp>
          <p:nvSpPr>
            <p:cNvPr id="67595" name="Rectangle 11"/>
            <p:cNvSpPr>
              <a:spLocks noChangeArrowheads="1"/>
            </p:cNvSpPr>
            <p:nvPr/>
          </p:nvSpPr>
          <p:spPr bwMode="auto">
            <a:xfrm>
              <a:off x="1982788" y="3808413"/>
              <a:ext cx="1415452" cy="3154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Memo = No</a:t>
              </a:r>
            </a:p>
          </p:txBody>
        </p:sp>
        <p:graphicFrame>
          <p:nvGraphicFramePr>
            <p:cNvPr id="67596" name="Object 1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2152650" y="2454275"/>
            <a:ext cx="1062038" cy="1184275"/>
          </p:xfrm>
          <a:graphic>
            <a:graphicData uri="http://schemas.openxmlformats.org/presentationml/2006/ole">
              <p:oleObj spid="_x0000_s67596" name="CorelDRAW!" r:id="rId3" imgW="5313240" imgH="5922720" progId="">
                <p:embed/>
              </p:oleObj>
            </a:graphicData>
          </a:graphic>
        </p:graphicFrame>
        <p:sp>
          <p:nvSpPr>
            <p:cNvPr id="67597" name="Rectangle 13"/>
            <p:cNvSpPr>
              <a:spLocks noChangeArrowheads="1"/>
            </p:cNvSpPr>
            <p:nvPr/>
          </p:nvSpPr>
          <p:spPr bwMode="auto">
            <a:xfrm>
              <a:off x="5948363" y="2632075"/>
              <a:ext cx="495329" cy="7668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4400">
                  <a:latin typeface="+mj-lt"/>
                </a:rPr>
                <a:t>$</a:t>
              </a:r>
            </a:p>
          </p:txBody>
        </p:sp>
        <p:cxnSp>
          <p:nvCxnSpPr>
            <p:cNvPr id="67598" name="AutoShape 14"/>
            <p:cNvCxnSpPr>
              <a:cxnSpLocks noChangeShapeType="1"/>
              <a:stCxn id="67588" idx="2"/>
              <a:endCxn id="67589" idx="0"/>
            </p:cNvCxnSpPr>
            <p:nvPr/>
          </p:nvCxnSpPr>
          <p:spPr bwMode="auto">
            <a:xfrm rot="5400000">
              <a:off x="4017963" y="3122613"/>
              <a:ext cx="1130300" cy="0"/>
            </a:xfrm>
            <a:prstGeom prst="straightConnector1">
              <a:avLst/>
            </a:prstGeom>
            <a:noFill/>
            <a:ln w="38100">
              <a:solidFill>
                <a:srgbClr val="7B5229"/>
              </a:solidFill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67599" name="AutoShape 15"/>
            <p:cNvCxnSpPr>
              <a:cxnSpLocks noChangeShapeType="1"/>
              <a:stCxn id="67589" idx="1"/>
              <a:endCxn id="67591" idx="0"/>
            </p:cNvCxnSpPr>
            <p:nvPr/>
          </p:nvCxnSpPr>
          <p:spPr bwMode="auto">
            <a:xfrm rot="10800000" flipV="1">
              <a:off x="1851025" y="4095750"/>
              <a:ext cx="1714500" cy="1341438"/>
            </a:xfrm>
            <a:prstGeom prst="bentConnector2">
              <a:avLst/>
            </a:prstGeom>
            <a:noFill/>
            <a:ln w="38100">
              <a:solidFill>
                <a:srgbClr val="7B5229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7600" name="AutoShape 16"/>
            <p:cNvCxnSpPr>
              <a:cxnSpLocks noChangeShapeType="1"/>
              <a:stCxn id="67589" idx="2"/>
              <a:endCxn id="67590" idx="0"/>
            </p:cNvCxnSpPr>
            <p:nvPr/>
          </p:nvCxnSpPr>
          <p:spPr bwMode="auto">
            <a:xfrm rot="16200000" flipH="1">
              <a:off x="4116388" y="4970463"/>
              <a:ext cx="936625" cy="31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7B5229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7601" name="AutoShape 17"/>
            <p:cNvCxnSpPr>
              <a:cxnSpLocks noChangeShapeType="1"/>
              <a:stCxn id="67589" idx="3"/>
              <a:endCxn id="67592" idx="0"/>
            </p:cNvCxnSpPr>
            <p:nvPr/>
          </p:nvCxnSpPr>
          <p:spPr bwMode="auto">
            <a:xfrm>
              <a:off x="5600700" y="4095750"/>
              <a:ext cx="1779588" cy="1341438"/>
            </a:xfrm>
            <a:prstGeom prst="bentConnector2">
              <a:avLst/>
            </a:prstGeom>
            <a:noFill/>
            <a:ln w="38100">
              <a:solidFill>
                <a:srgbClr val="7B5229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Life Cycle</a:t>
            </a:r>
          </a:p>
        </p:txBody>
      </p:sp>
      <p:sp>
        <p:nvSpPr>
          <p:cNvPr id="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FIN05020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104775" y="1238250"/>
            <a:ext cx="8905875" cy="4884738"/>
            <a:chOff x="76200" y="1600200"/>
            <a:chExt cx="8905875" cy="4884738"/>
          </a:xfrm>
        </p:grpSpPr>
        <p:sp>
          <p:nvSpPr>
            <p:cNvPr id="47140" name="AutoShape 36"/>
            <p:cNvSpPr>
              <a:spLocks noChangeArrowheads="1"/>
            </p:cNvSpPr>
            <p:nvPr/>
          </p:nvSpPr>
          <p:spPr bwMode="auto">
            <a:xfrm>
              <a:off x="2590800" y="3733800"/>
              <a:ext cx="1828800" cy="68580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1" name="Text Box 37"/>
            <p:cNvSpPr txBox="1">
              <a:spLocks noChangeArrowheads="1"/>
            </p:cNvSpPr>
            <p:nvPr/>
          </p:nvSpPr>
          <p:spPr bwMode="auto">
            <a:xfrm>
              <a:off x="2581276" y="3733800"/>
              <a:ext cx="1766888" cy="6771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r>
                <a:rPr lang="en-US" sz="1600" dirty="0">
                  <a:latin typeface="+mj-lt"/>
                </a:rPr>
                <a:t>Review Pending Invoice Register</a:t>
              </a:r>
            </a:p>
          </p:txBody>
        </p:sp>
        <p:sp>
          <p:nvSpPr>
            <p:cNvPr id="47108" name="Rectangle 4"/>
            <p:cNvSpPr>
              <a:spLocks noChangeArrowheads="1"/>
            </p:cNvSpPr>
            <p:nvPr/>
          </p:nvSpPr>
          <p:spPr bwMode="auto">
            <a:xfrm>
              <a:off x="152400" y="1600200"/>
              <a:ext cx="7162800" cy="4884738"/>
            </a:xfrm>
            <a:prstGeom prst="rect">
              <a:avLst/>
            </a:prstGeom>
            <a:noFill/>
            <a:ln w="317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13" name="Rectangle 9"/>
            <p:cNvSpPr>
              <a:spLocks noChangeArrowheads="1"/>
            </p:cNvSpPr>
            <p:nvPr/>
          </p:nvSpPr>
          <p:spPr bwMode="auto">
            <a:xfrm>
              <a:off x="7715581" y="2900363"/>
              <a:ext cx="1080426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i="1">
                  <a:solidFill>
                    <a:srgbClr val="333399"/>
                  </a:solidFill>
                  <a:latin typeface="+mj-lt"/>
                </a:rPr>
                <a:t>Updated</a:t>
              </a:r>
            </a:p>
            <a:p>
              <a:pPr eaLnBrk="0" hangingPunct="0"/>
              <a:r>
                <a:rPr lang="en-US" sz="1600" i="1">
                  <a:solidFill>
                    <a:srgbClr val="333399"/>
                  </a:solidFill>
                  <a:latin typeface="+mj-lt"/>
                </a:rPr>
                <a:t>by Post</a:t>
              </a:r>
            </a:p>
          </p:txBody>
        </p:sp>
        <p:sp>
          <p:nvSpPr>
            <p:cNvPr id="47117" name="Rectangle 13"/>
            <p:cNvSpPr>
              <a:spLocks noChangeArrowheads="1"/>
            </p:cNvSpPr>
            <p:nvPr/>
          </p:nvSpPr>
          <p:spPr bwMode="auto">
            <a:xfrm>
              <a:off x="2314575" y="1600200"/>
              <a:ext cx="2603278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latin typeface="+mj-lt"/>
                </a:rPr>
                <a:t>Sales Orders/Invoices</a:t>
              </a:r>
            </a:p>
          </p:txBody>
        </p:sp>
        <p:grpSp>
          <p:nvGrpSpPr>
            <p:cNvPr id="47131" name="Group 27"/>
            <p:cNvGrpSpPr>
              <a:grpSpLocks/>
            </p:cNvGrpSpPr>
            <p:nvPr/>
          </p:nvGrpSpPr>
          <p:grpSpPr bwMode="auto">
            <a:xfrm>
              <a:off x="219905" y="2438400"/>
              <a:ext cx="1761293" cy="685800"/>
              <a:chOff x="2347" y="3408"/>
              <a:chExt cx="1013" cy="432"/>
            </a:xfrm>
          </p:grpSpPr>
          <p:sp>
            <p:nvSpPr>
              <p:cNvPr id="47129" name="AutoShape 25"/>
              <p:cNvSpPr>
                <a:spLocks noChangeArrowheads="1"/>
              </p:cNvSpPr>
              <p:nvPr/>
            </p:nvSpPr>
            <p:spPr bwMode="auto">
              <a:xfrm>
                <a:off x="2352" y="3408"/>
                <a:ext cx="1008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7130" name="Text Box 26"/>
              <p:cNvSpPr txBox="1">
                <a:spLocks noChangeArrowheads="1"/>
              </p:cNvSpPr>
              <p:nvPr/>
            </p:nvSpPr>
            <p:spPr bwMode="auto">
              <a:xfrm>
                <a:off x="2347" y="3408"/>
                <a:ext cx="1013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91440" bIns="9144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Maintain Sales Order</a:t>
                </a:r>
              </a:p>
            </p:txBody>
          </p:sp>
        </p:grpSp>
        <p:sp>
          <p:nvSpPr>
            <p:cNvPr id="47133" name="AutoShape 29"/>
            <p:cNvSpPr>
              <a:spLocks noChangeArrowheads="1"/>
            </p:cNvSpPr>
            <p:nvPr/>
          </p:nvSpPr>
          <p:spPr bwMode="auto">
            <a:xfrm>
              <a:off x="228600" y="3733800"/>
              <a:ext cx="1828800" cy="68580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34" name="Text Box 30"/>
            <p:cNvSpPr txBox="1">
              <a:spLocks noChangeArrowheads="1"/>
            </p:cNvSpPr>
            <p:nvPr/>
          </p:nvSpPr>
          <p:spPr bwMode="auto">
            <a:xfrm>
              <a:off x="76200" y="3733800"/>
              <a:ext cx="2133600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r>
                <a:rPr lang="en-US" sz="1600">
                  <a:latin typeface="+mj-lt"/>
                </a:rPr>
                <a:t>Maintain Customer Credit Status</a:t>
              </a:r>
            </a:p>
          </p:txBody>
        </p:sp>
        <p:grpSp>
          <p:nvGrpSpPr>
            <p:cNvPr id="47154" name="Group 50"/>
            <p:cNvGrpSpPr>
              <a:grpSpLocks/>
            </p:cNvGrpSpPr>
            <p:nvPr/>
          </p:nvGrpSpPr>
          <p:grpSpPr bwMode="auto">
            <a:xfrm>
              <a:off x="228600" y="5110163"/>
              <a:ext cx="1828800" cy="706437"/>
              <a:chOff x="144" y="3219"/>
              <a:chExt cx="1152" cy="445"/>
            </a:xfrm>
          </p:grpSpPr>
          <p:sp>
            <p:nvSpPr>
              <p:cNvPr id="47137" name="AutoShape 33"/>
              <p:cNvSpPr>
                <a:spLocks noChangeArrowheads="1"/>
              </p:cNvSpPr>
              <p:nvPr/>
            </p:nvSpPr>
            <p:spPr bwMode="auto">
              <a:xfrm>
                <a:off x="144" y="3232"/>
                <a:ext cx="1152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7138" name="Text Box 34"/>
              <p:cNvSpPr txBox="1">
                <a:spLocks noChangeArrowheads="1"/>
              </p:cNvSpPr>
              <p:nvPr/>
            </p:nvSpPr>
            <p:spPr bwMode="auto">
              <a:xfrm>
                <a:off x="188" y="3219"/>
                <a:ext cx="1090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91440" bIns="9144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Pending Invoice Record</a:t>
                </a:r>
              </a:p>
            </p:txBody>
          </p:sp>
        </p:grpSp>
        <p:grpSp>
          <p:nvGrpSpPr>
            <p:cNvPr id="47145" name="Group 41"/>
            <p:cNvGrpSpPr>
              <a:grpSpLocks/>
            </p:cNvGrpSpPr>
            <p:nvPr/>
          </p:nvGrpSpPr>
          <p:grpSpPr bwMode="auto">
            <a:xfrm>
              <a:off x="2438400" y="2439988"/>
              <a:ext cx="2133600" cy="685800"/>
              <a:chOff x="1632" y="1537"/>
              <a:chExt cx="1344" cy="432"/>
            </a:xfrm>
          </p:grpSpPr>
          <p:sp>
            <p:nvSpPr>
              <p:cNvPr id="47143" name="AutoShape 39"/>
              <p:cNvSpPr>
                <a:spLocks noChangeArrowheads="1"/>
              </p:cNvSpPr>
              <p:nvPr/>
            </p:nvSpPr>
            <p:spPr bwMode="auto">
              <a:xfrm>
                <a:off x="1725" y="1537"/>
                <a:ext cx="1152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7144" name="Text Box 40"/>
              <p:cNvSpPr txBox="1">
                <a:spLocks noChangeArrowheads="1"/>
              </p:cNvSpPr>
              <p:nvPr/>
            </p:nvSpPr>
            <p:spPr bwMode="auto">
              <a:xfrm>
                <a:off x="1632" y="1584"/>
                <a:ext cx="1344" cy="2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r>
                  <a:rPr lang="en-US" sz="1600">
                    <a:latin typeface="+mj-lt"/>
                  </a:rPr>
                  <a:t>Ship Sales Order</a:t>
                </a:r>
              </a:p>
            </p:txBody>
          </p:sp>
        </p:grpSp>
        <p:sp>
          <p:nvSpPr>
            <p:cNvPr id="47146" name="AutoShape 42"/>
            <p:cNvSpPr>
              <a:spLocks noChangeArrowheads="1"/>
            </p:cNvSpPr>
            <p:nvPr/>
          </p:nvSpPr>
          <p:spPr bwMode="auto">
            <a:xfrm>
              <a:off x="6248400" y="3733800"/>
              <a:ext cx="990600" cy="685800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21" name="Rectangle 17"/>
            <p:cNvSpPr>
              <a:spLocks noChangeArrowheads="1"/>
            </p:cNvSpPr>
            <p:nvPr/>
          </p:nvSpPr>
          <p:spPr bwMode="auto">
            <a:xfrm>
              <a:off x="6281303" y="3763963"/>
              <a:ext cx="910508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Post</a:t>
              </a:r>
            </a:p>
            <a:p>
              <a:pPr eaLnBrk="0" hangingPunct="0"/>
              <a:r>
                <a:rPr lang="en-US" sz="1600">
                  <a:latin typeface="+mj-lt"/>
                </a:rPr>
                <a:t>Invoice</a:t>
              </a:r>
            </a:p>
          </p:txBody>
        </p:sp>
        <p:grpSp>
          <p:nvGrpSpPr>
            <p:cNvPr id="47163" name="Group 59"/>
            <p:cNvGrpSpPr>
              <a:grpSpLocks/>
            </p:cNvGrpSpPr>
            <p:nvPr/>
          </p:nvGrpSpPr>
          <p:grpSpPr bwMode="auto">
            <a:xfrm>
              <a:off x="4872038" y="3733800"/>
              <a:ext cx="990600" cy="685800"/>
              <a:chOff x="3069" y="2352"/>
              <a:chExt cx="624" cy="432"/>
            </a:xfrm>
          </p:grpSpPr>
          <p:sp>
            <p:nvSpPr>
              <p:cNvPr id="47149" name="AutoShape 45"/>
              <p:cNvSpPr>
                <a:spLocks noChangeArrowheads="1"/>
              </p:cNvSpPr>
              <p:nvPr/>
            </p:nvSpPr>
            <p:spPr bwMode="auto">
              <a:xfrm>
                <a:off x="3069" y="2352"/>
                <a:ext cx="624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7150" name="Rectangle 46"/>
              <p:cNvSpPr>
                <a:spLocks noChangeArrowheads="1"/>
              </p:cNvSpPr>
              <p:nvPr/>
            </p:nvSpPr>
            <p:spPr bwMode="auto">
              <a:xfrm>
                <a:off x="3090" y="2376"/>
                <a:ext cx="574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Print</a:t>
                </a:r>
              </a:p>
              <a:p>
                <a:pPr eaLnBrk="0" hangingPunct="0"/>
                <a:r>
                  <a:rPr lang="en-US" sz="1600" dirty="0">
                    <a:latin typeface="+mj-lt"/>
                  </a:rPr>
                  <a:t>Invoice</a:t>
                </a:r>
              </a:p>
            </p:txBody>
          </p:sp>
        </p:grpSp>
        <p:sp>
          <p:nvSpPr>
            <p:cNvPr id="47151" name="Line 47"/>
            <p:cNvSpPr>
              <a:spLocks noChangeShapeType="1"/>
            </p:cNvSpPr>
            <p:nvPr/>
          </p:nvSpPr>
          <p:spPr bwMode="auto">
            <a:xfrm flipV="1">
              <a:off x="1066800" y="3108325"/>
              <a:ext cx="0" cy="620713"/>
            </a:xfrm>
            <a:prstGeom prst="line">
              <a:avLst/>
            </a:prstGeom>
            <a:noFill/>
            <a:ln w="28575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52" name="Line 48"/>
            <p:cNvSpPr>
              <a:spLocks noChangeShapeType="1"/>
            </p:cNvSpPr>
            <p:nvPr/>
          </p:nvSpPr>
          <p:spPr bwMode="auto">
            <a:xfrm>
              <a:off x="1076325" y="4429125"/>
              <a:ext cx="0" cy="701675"/>
            </a:xfrm>
            <a:prstGeom prst="line">
              <a:avLst/>
            </a:prstGeom>
            <a:noFill/>
            <a:ln w="28575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7156" name="AutoShape 52"/>
            <p:cNvCxnSpPr>
              <a:cxnSpLocks noChangeShapeType="1"/>
              <a:stCxn id="47137" idx="3"/>
              <a:endCxn id="47140" idx="1"/>
            </p:cNvCxnSpPr>
            <p:nvPr/>
          </p:nvCxnSpPr>
          <p:spPr bwMode="auto">
            <a:xfrm flipV="1">
              <a:off x="2057400" y="4076700"/>
              <a:ext cx="533400" cy="13970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333399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47157" name="Line 53"/>
            <p:cNvSpPr>
              <a:spLocks noChangeShapeType="1"/>
            </p:cNvSpPr>
            <p:nvPr/>
          </p:nvSpPr>
          <p:spPr bwMode="auto">
            <a:xfrm>
              <a:off x="1990725" y="2784475"/>
              <a:ext cx="600075" cy="0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58" name="Line 54"/>
            <p:cNvSpPr>
              <a:spLocks noChangeShapeType="1"/>
            </p:cNvSpPr>
            <p:nvPr/>
          </p:nvSpPr>
          <p:spPr bwMode="auto">
            <a:xfrm>
              <a:off x="3516313" y="3128963"/>
              <a:ext cx="0" cy="58896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59" name="Line 55"/>
            <p:cNvSpPr>
              <a:spLocks noChangeShapeType="1"/>
            </p:cNvSpPr>
            <p:nvPr/>
          </p:nvSpPr>
          <p:spPr bwMode="auto">
            <a:xfrm>
              <a:off x="4418013" y="4064000"/>
              <a:ext cx="468312" cy="0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60" name="Line 56"/>
            <p:cNvSpPr>
              <a:spLocks noChangeShapeType="1"/>
            </p:cNvSpPr>
            <p:nvPr/>
          </p:nvSpPr>
          <p:spPr bwMode="auto">
            <a:xfrm>
              <a:off x="5872163" y="4075113"/>
              <a:ext cx="396875" cy="0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61" name="AutoShape 57"/>
            <p:cNvSpPr>
              <a:spLocks noChangeArrowheads="1"/>
            </p:cNvSpPr>
            <p:nvPr/>
          </p:nvSpPr>
          <p:spPr bwMode="auto">
            <a:xfrm>
              <a:off x="7478713" y="3551238"/>
              <a:ext cx="1503362" cy="919162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11" name="Rectangle 7"/>
            <p:cNvSpPr>
              <a:spLocks noChangeArrowheads="1"/>
            </p:cNvSpPr>
            <p:nvPr/>
          </p:nvSpPr>
          <p:spPr bwMode="auto">
            <a:xfrm>
              <a:off x="7537450" y="3567113"/>
              <a:ext cx="1350963" cy="8223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AR &amp; Other QAD SE Records</a:t>
              </a:r>
            </a:p>
          </p:txBody>
        </p:sp>
        <p:sp>
          <p:nvSpPr>
            <p:cNvPr id="47162" name="Line 58"/>
            <p:cNvSpPr>
              <a:spLocks noChangeShapeType="1"/>
            </p:cNvSpPr>
            <p:nvPr/>
          </p:nvSpPr>
          <p:spPr bwMode="auto">
            <a:xfrm>
              <a:off x="7223125" y="4033838"/>
              <a:ext cx="265113" cy="0"/>
            </a:xfrm>
            <a:prstGeom prst="line">
              <a:avLst/>
            </a:prstGeom>
            <a:noFill/>
            <a:ln w="28575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Return/Credit (Inventory)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FIN05200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1390650" y="3611563"/>
            <a:ext cx="1295400" cy="301625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sz="2400">
              <a:latin typeface="Times New Roman" pitchFamily="18" charset="0"/>
            </a:endParaRPr>
          </a:p>
        </p:txBody>
      </p:sp>
      <p:pic>
        <p:nvPicPr>
          <p:cNvPr id="6861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050" y="1087438"/>
            <a:ext cx="7570788" cy="4857750"/>
          </a:xfrm>
          <a:prstGeom prst="rect">
            <a:avLst/>
          </a:prstGeom>
          <a:noFill/>
        </p:spPr>
      </p:pic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2076450" y="2925763"/>
            <a:ext cx="8382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857250" y="4002088"/>
            <a:ext cx="13716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Return/Credit (Memo)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FIN05210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000125" y="858838"/>
            <a:ext cx="7266209" cy="5183400"/>
            <a:chOff x="1181100" y="1420813"/>
            <a:chExt cx="7266209" cy="5183400"/>
          </a:xfrm>
        </p:grpSpPr>
        <p:pic>
          <p:nvPicPr>
            <p:cNvPr id="69636" name="Picture 4" descr="fin0519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81100" y="1519238"/>
              <a:ext cx="6780213" cy="4067175"/>
            </a:xfrm>
            <a:prstGeom prst="rect">
              <a:avLst/>
            </a:prstGeom>
            <a:noFill/>
          </p:spPr>
        </p:pic>
        <p:sp>
          <p:nvSpPr>
            <p:cNvPr id="69637" name="Rectangle 5"/>
            <p:cNvSpPr>
              <a:spLocks noChangeArrowheads="1"/>
            </p:cNvSpPr>
            <p:nvPr/>
          </p:nvSpPr>
          <p:spPr bwMode="auto">
            <a:xfrm>
              <a:off x="6454775" y="1420813"/>
              <a:ext cx="1992534" cy="1197764"/>
            </a:xfrm>
            <a:prstGeom prst="rect">
              <a:avLst/>
            </a:prstGeom>
            <a:solidFill>
              <a:srgbClr val="E7F2E6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Item 02-0005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Invoice Qty = 10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List Price = 3.00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Net Price = 2.50</a:t>
              </a:r>
            </a:p>
          </p:txBody>
        </p:sp>
        <p:sp>
          <p:nvSpPr>
            <p:cNvPr id="69638" name="Rectangle 6"/>
            <p:cNvSpPr>
              <a:spLocks noChangeArrowheads="1"/>
            </p:cNvSpPr>
            <p:nvPr/>
          </p:nvSpPr>
          <p:spPr bwMode="auto">
            <a:xfrm>
              <a:off x="1840019" y="5991225"/>
              <a:ext cx="1947650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Negative Line for</a:t>
              </a:r>
            </a:p>
            <a:p>
              <a:pPr eaLnBrk="0" hangingPunct="0"/>
              <a:r>
                <a:rPr lang="en-US" sz="1600">
                  <a:latin typeface="+mj-lt"/>
                </a:rPr>
                <a:t>Original Qty/Price</a:t>
              </a:r>
            </a:p>
          </p:txBody>
        </p:sp>
        <p:sp>
          <p:nvSpPr>
            <p:cNvPr id="69639" name="Rectangle 7"/>
            <p:cNvSpPr>
              <a:spLocks noChangeArrowheads="1"/>
            </p:cNvSpPr>
            <p:nvPr/>
          </p:nvSpPr>
          <p:spPr bwMode="auto">
            <a:xfrm>
              <a:off x="5204130" y="5991225"/>
              <a:ext cx="1742466" cy="6129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Positive Line for </a:t>
              </a:r>
            </a:p>
            <a:p>
              <a:pPr eaLnBrk="0" hangingPunct="0"/>
              <a:r>
                <a:rPr lang="en-US" sz="1600">
                  <a:latin typeface="+mj-lt"/>
                </a:rPr>
                <a:t>New Qty/Price</a:t>
              </a:r>
              <a:r>
                <a:rPr lang="en-US" sz="1800">
                  <a:latin typeface="+mj-lt"/>
                </a:rPr>
                <a:t> </a:t>
              </a:r>
            </a:p>
          </p:txBody>
        </p:sp>
        <p:sp>
          <p:nvSpPr>
            <p:cNvPr id="69641" name="Rectangle 9"/>
            <p:cNvSpPr>
              <a:spLocks noChangeArrowheads="1"/>
            </p:cNvSpPr>
            <p:nvPr/>
          </p:nvSpPr>
          <p:spPr bwMode="auto">
            <a:xfrm>
              <a:off x="1200150" y="3600450"/>
              <a:ext cx="304800" cy="228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9642" name="Rectangle 10"/>
            <p:cNvSpPr>
              <a:spLocks noChangeArrowheads="1"/>
            </p:cNvSpPr>
            <p:nvPr/>
          </p:nvSpPr>
          <p:spPr bwMode="auto">
            <a:xfrm>
              <a:off x="7086600" y="3810000"/>
              <a:ext cx="304800" cy="228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9643" name="AutoShape 11"/>
            <p:cNvCxnSpPr>
              <a:cxnSpLocks noChangeShapeType="1"/>
              <a:stCxn id="69638" idx="1"/>
              <a:endCxn id="69641" idx="1"/>
            </p:cNvCxnSpPr>
            <p:nvPr/>
          </p:nvCxnSpPr>
          <p:spPr bwMode="auto">
            <a:xfrm rot="10800000">
              <a:off x="1200151" y="3714751"/>
              <a:ext cx="639869" cy="2567581"/>
            </a:xfrm>
            <a:prstGeom prst="bentConnector3">
              <a:avLst>
                <a:gd name="adj1" fmla="val 135726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9644" name="AutoShape 12"/>
            <p:cNvCxnSpPr>
              <a:cxnSpLocks noChangeShapeType="1"/>
              <a:stCxn id="69639" idx="3"/>
              <a:endCxn id="69642" idx="3"/>
            </p:cNvCxnSpPr>
            <p:nvPr/>
          </p:nvCxnSpPr>
          <p:spPr bwMode="auto">
            <a:xfrm flipV="1">
              <a:off x="6946596" y="3924300"/>
              <a:ext cx="444804" cy="2373419"/>
            </a:xfrm>
            <a:prstGeom prst="bentConnector3">
              <a:avLst>
                <a:gd name="adj1" fmla="val 151393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9645" name="Rectangle 13"/>
            <p:cNvSpPr>
              <a:spLocks noChangeArrowheads="1"/>
            </p:cNvSpPr>
            <p:nvPr/>
          </p:nvSpPr>
          <p:spPr bwMode="auto">
            <a:xfrm>
              <a:off x="6570169" y="4772025"/>
              <a:ext cx="1086837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Type M</a:t>
              </a:r>
            </a:p>
            <a:p>
              <a:pPr eaLnBrk="0" hangingPunct="0"/>
              <a:r>
                <a:rPr lang="en-US" sz="1800">
                  <a:latin typeface="+mj-lt"/>
                </a:rPr>
                <a:t>(memo)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Control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FIN05030</a:t>
            </a:r>
          </a:p>
        </p:txBody>
      </p:sp>
      <p:pic>
        <p:nvPicPr>
          <p:cNvPr id="4813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1209675"/>
            <a:ext cx="7256463" cy="4657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n-US" sz="1800" b="1"/>
              <a:t>Order Header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Sold-To/Bill-To/Ship-To	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Order Dates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Ship-From Site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Currency/Language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Taxable Status/Tax Code/Tax Date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Credit Terms</a:t>
            </a:r>
          </a:p>
          <a:p>
            <a:pPr>
              <a:lnSpc>
                <a:spcPct val="70000"/>
              </a:lnSpc>
            </a:pPr>
            <a:endParaRPr lang="en-US" sz="1800"/>
          </a:p>
          <a:p>
            <a:pPr>
              <a:lnSpc>
                <a:spcPct val="70000"/>
              </a:lnSpc>
            </a:pPr>
            <a:r>
              <a:rPr lang="en-US" sz="1800" b="1"/>
              <a:t>Salesperson/Freight Screen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Salespersons/Commissions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Freight Information</a:t>
            </a:r>
          </a:p>
          <a:p>
            <a:pPr>
              <a:lnSpc>
                <a:spcPct val="70000"/>
              </a:lnSpc>
            </a:pPr>
            <a:endParaRPr lang="en-US" sz="1800"/>
          </a:p>
          <a:p>
            <a:pPr>
              <a:lnSpc>
                <a:spcPct val="70000"/>
              </a:lnSpc>
            </a:pPr>
            <a:r>
              <a:rPr lang="en-US" sz="1800" b="1"/>
              <a:t>Line Item Screen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Item Prices &amp; Quantities	</a:t>
            </a:r>
          </a:p>
          <a:p>
            <a:pPr>
              <a:lnSpc>
                <a:spcPct val="70000"/>
              </a:lnSpc>
            </a:pPr>
            <a:endParaRPr lang="en-US" sz="1800"/>
          </a:p>
          <a:p>
            <a:pPr>
              <a:lnSpc>
                <a:spcPct val="70000"/>
              </a:lnSpc>
            </a:pPr>
            <a:r>
              <a:rPr lang="en-US" sz="1800" b="1"/>
              <a:t>Trailer Screen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Freight, Service, Other Trailer Charges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Credit Information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Shipping Information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Data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FIN05050</a:t>
            </a:r>
          </a:p>
        </p:txBody>
      </p:sp>
      <p:pic>
        <p:nvPicPr>
          <p:cNvPr id="512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952500"/>
            <a:ext cx="7237413" cy="5114925"/>
          </a:xfrm>
          <a:prstGeom prst="rect">
            <a:avLst/>
          </a:prstGeom>
          <a:noFill/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4600575" y="2171700"/>
            <a:ext cx="28194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5410200" y="4476750"/>
            <a:ext cx="13716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6858000" y="4476750"/>
            <a:ext cx="11430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6172200" y="5095875"/>
            <a:ext cx="18288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3886200" y="1762125"/>
            <a:ext cx="8382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Data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FIN05060</a:t>
            </a:r>
          </a:p>
        </p:txBody>
      </p:sp>
      <p:pic>
        <p:nvPicPr>
          <p:cNvPr id="522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950913"/>
            <a:ext cx="5786438" cy="4149725"/>
          </a:xfrm>
          <a:prstGeom prst="rect">
            <a:avLst/>
          </a:prstGeom>
          <a:noFill/>
        </p:spPr>
      </p:pic>
      <p:pic>
        <p:nvPicPr>
          <p:cNvPr id="52229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0" y="1876425"/>
            <a:ext cx="6124575" cy="4084638"/>
          </a:xfrm>
          <a:prstGeom prst="rect">
            <a:avLst/>
          </a:prstGeom>
          <a:noFill/>
        </p:spPr>
      </p:pic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7210425" y="5343525"/>
            <a:ext cx="7620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Data - Continued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FIN05070</a:t>
            </a:r>
          </a:p>
        </p:txBody>
      </p:sp>
      <p:pic>
        <p:nvPicPr>
          <p:cNvPr id="532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1095375"/>
            <a:ext cx="7561263" cy="4876800"/>
          </a:xfrm>
          <a:prstGeom prst="rect">
            <a:avLst/>
          </a:prstGeom>
          <a:noFill/>
        </p:spPr>
      </p:pic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1422400" y="3365500"/>
            <a:ext cx="1798638" cy="274638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Sites and Entities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FIN05080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408363" y="576263"/>
            <a:ext cx="21907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400">
                <a:solidFill>
                  <a:schemeClr val="bg1"/>
                </a:solidFill>
                <a:latin typeface="Helvetica" pitchFamily="34" charset="0"/>
              </a:rPr>
              <a:t>Sales Order Maintenance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98438" y="1093788"/>
            <a:ext cx="8747125" cy="4903787"/>
            <a:chOff x="198438" y="1655763"/>
            <a:chExt cx="8747125" cy="4903787"/>
          </a:xfrm>
        </p:grpSpPr>
        <p:pic>
          <p:nvPicPr>
            <p:cNvPr id="54280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8438" y="1655763"/>
              <a:ext cx="5767387" cy="4084637"/>
            </a:xfrm>
            <a:prstGeom prst="rect">
              <a:avLst/>
            </a:prstGeom>
            <a:noFill/>
          </p:spPr>
        </p:pic>
        <p:sp>
          <p:nvSpPr>
            <p:cNvPr id="54289" name="Rectangle 17"/>
            <p:cNvSpPr>
              <a:spLocks noChangeArrowheads="1"/>
            </p:cNvSpPr>
            <p:nvPr/>
          </p:nvSpPr>
          <p:spPr bwMode="auto">
            <a:xfrm>
              <a:off x="2532063" y="4614863"/>
              <a:ext cx="609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54291" name="Picture 1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25800" y="2747963"/>
              <a:ext cx="5719763" cy="3811587"/>
            </a:xfrm>
            <a:prstGeom prst="rect">
              <a:avLst/>
            </a:prstGeom>
            <a:noFill/>
          </p:spPr>
        </p:pic>
        <p:sp>
          <p:nvSpPr>
            <p:cNvPr id="54292" name="Rectangle 20"/>
            <p:cNvSpPr>
              <a:spLocks noChangeArrowheads="1"/>
            </p:cNvSpPr>
            <p:nvPr/>
          </p:nvSpPr>
          <p:spPr bwMode="auto">
            <a:xfrm>
              <a:off x="4465638" y="5059363"/>
              <a:ext cx="609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54294" name="Group 22"/>
            <p:cNvGrpSpPr>
              <a:grpSpLocks/>
            </p:cNvGrpSpPr>
            <p:nvPr/>
          </p:nvGrpSpPr>
          <p:grpSpPr bwMode="auto">
            <a:xfrm>
              <a:off x="4995863" y="1701800"/>
              <a:ext cx="3919537" cy="928688"/>
              <a:chOff x="3147" y="576"/>
              <a:chExt cx="2469" cy="585"/>
            </a:xfrm>
          </p:grpSpPr>
          <p:sp>
            <p:nvSpPr>
              <p:cNvPr id="54295" name="Rectangle 23"/>
              <p:cNvSpPr>
                <a:spLocks noChangeArrowheads="1"/>
              </p:cNvSpPr>
              <p:nvPr/>
            </p:nvSpPr>
            <p:spPr bwMode="auto">
              <a:xfrm>
                <a:off x="3148" y="576"/>
                <a:ext cx="2468" cy="585"/>
              </a:xfrm>
              <a:prstGeom prst="rect">
                <a:avLst/>
              </a:prstGeom>
              <a:solidFill>
                <a:srgbClr val="EAEAEA"/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tabLst>
                    <a:tab pos="2514600" algn="l"/>
                  </a:tabLst>
                </a:pPr>
                <a:r>
                  <a:rPr lang="en-US" sz="1800">
                    <a:latin typeface="+mj-lt"/>
                  </a:rPr>
                  <a:t>Sales Order/Invoice</a:t>
                </a:r>
              </a:p>
              <a:p>
                <a:pPr algn="l" eaLnBrk="0" hangingPunct="0">
                  <a:tabLst>
                    <a:tab pos="2514600" algn="l"/>
                  </a:tabLst>
                </a:pPr>
                <a:r>
                  <a:rPr lang="en-US" sz="1800">
                    <a:latin typeface="+mj-lt"/>
                  </a:rPr>
                  <a:t>Header Site	AR Entity</a:t>
                </a:r>
              </a:p>
              <a:p>
                <a:pPr algn="l" eaLnBrk="0" hangingPunct="0">
                  <a:tabLst>
                    <a:tab pos="2514600" algn="l"/>
                  </a:tabLst>
                </a:pPr>
                <a:r>
                  <a:rPr lang="en-US" sz="1800">
                    <a:latin typeface="+mj-lt"/>
                  </a:rPr>
                  <a:t>Line Item Site(s)	Sales Entity</a:t>
                </a:r>
              </a:p>
            </p:txBody>
          </p:sp>
          <p:sp>
            <p:nvSpPr>
              <p:cNvPr id="54296" name="Line 24"/>
              <p:cNvSpPr>
                <a:spLocks noChangeShapeType="1"/>
              </p:cNvSpPr>
              <p:nvPr/>
            </p:nvSpPr>
            <p:spPr bwMode="auto">
              <a:xfrm>
                <a:off x="3147" y="768"/>
                <a:ext cx="246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7" name="Line 25"/>
              <p:cNvSpPr>
                <a:spLocks noChangeShapeType="1"/>
              </p:cNvSpPr>
              <p:nvPr/>
            </p:nvSpPr>
            <p:spPr bwMode="auto">
              <a:xfrm>
                <a:off x="4334" y="844"/>
                <a:ext cx="333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8" name="Line 26"/>
              <p:cNvSpPr>
                <a:spLocks noChangeShapeType="1"/>
              </p:cNvSpPr>
              <p:nvPr/>
            </p:nvSpPr>
            <p:spPr bwMode="auto">
              <a:xfrm>
                <a:off x="4337" y="978"/>
                <a:ext cx="333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 Accounts, Sub-Accounts, and Cost Centers</a:t>
            </a:r>
            <a:endParaRPr lang="en-US" dirty="0"/>
          </a:p>
        </p:txBody>
      </p:sp>
      <p:sp>
        <p:nvSpPr>
          <p:cNvPr id="29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</a:t>
            </a:r>
          </a:p>
        </p:txBody>
      </p:sp>
      <p:graphicFrame>
        <p:nvGraphicFramePr>
          <p:cNvPr id="71778" name="Group 98"/>
          <p:cNvGraphicFramePr>
            <a:graphicFrameLocks noGrp="1"/>
          </p:cNvGraphicFramePr>
          <p:nvPr/>
        </p:nvGraphicFramePr>
        <p:xfrm>
          <a:off x="531813" y="1220788"/>
          <a:ext cx="8069262" cy="4464558"/>
        </p:xfrm>
        <a:graphic>
          <a:graphicData uri="http://schemas.openxmlformats.org/drawingml/2006/table">
            <a:tbl>
              <a:tblPr/>
              <a:tblGrid>
                <a:gridCol w="2154237"/>
                <a:gridCol w="2570163"/>
                <a:gridCol w="3344862"/>
              </a:tblGrid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+mj-lt"/>
                        </a:rPr>
                        <a:t>Account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+mj-lt"/>
                        </a:rPr>
                        <a:t>Determined By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+mj-lt"/>
                        </a:rPr>
                        <a:t>Menu Functions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Receivable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Bill-to Customer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Customer Maintenance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Sales, Sales Discount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 product line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Line item site/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customer site/order panel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 Line Maintenance and Cost of Goods Sold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 Account Maintenance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Taxes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Customer ship-to address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Global Tax Management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Trailer Charges (Freight, Service, etc)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Default charges in Sales Order Control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Trailer Code Maintenance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517684684</TotalTime>
  <Pages>21</Pages>
  <Words>402</Words>
  <Application>Microsoft Office PowerPoint</Application>
  <PresentationFormat>On-screen Show (4:3)</PresentationFormat>
  <Paragraphs>176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1_EX06PP_template</vt:lpstr>
      <vt:lpstr>QAD 2010 Template</vt:lpstr>
      <vt:lpstr>CorelDRAW!</vt:lpstr>
      <vt:lpstr>QAD Standard Edition Financial Management</vt:lpstr>
      <vt:lpstr>Sales Order Life Cycle</vt:lpstr>
      <vt:lpstr>Sales Order Control</vt:lpstr>
      <vt:lpstr>Sales Orders</vt:lpstr>
      <vt:lpstr>Customer Data</vt:lpstr>
      <vt:lpstr>Tax Data</vt:lpstr>
      <vt:lpstr>Tax Data - Continued</vt:lpstr>
      <vt:lpstr>GL Sites and Entities</vt:lpstr>
      <vt:lpstr>GL Accounts, Sub-Accounts, and Cost Centers</vt:lpstr>
      <vt:lpstr>Channel and Project</vt:lpstr>
      <vt:lpstr>Credit Management</vt:lpstr>
      <vt:lpstr>Credit Management (Continued)</vt:lpstr>
      <vt:lpstr>Credit Management (Continued)</vt:lpstr>
      <vt:lpstr>Sales Order Shipments</vt:lpstr>
      <vt:lpstr>Shipping/Invoicing Cycle</vt:lpstr>
      <vt:lpstr>Pending Invoice Review</vt:lpstr>
      <vt:lpstr>Invoice Print</vt:lpstr>
      <vt:lpstr>Invoice Post to Accounts Receivable</vt:lpstr>
      <vt:lpstr>Sales Order Returns and Credits</vt:lpstr>
      <vt:lpstr>Return/Credit (Inventory)</vt:lpstr>
      <vt:lpstr>Return/Credit (Memo)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83</cp:revision>
  <cp:lastPrinted>1997-01-20T16:05:36Z</cp:lastPrinted>
  <dcterms:created xsi:type="dcterms:W3CDTF">1997-01-20T15:47:06Z</dcterms:created>
  <dcterms:modified xsi:type="dcterms:W3CDTF">2010-12-09T23:11:40Z</dcterms:modified>
</cp:coreProperties>
</file>