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11"/>
  </p:notesMasterIdLst>
  <p:handoutMasterIdLst>
    <p:handoutMasterId r:id="rId12"/>
  </p:handoutMasterIdLst>
  <p:sldIdLst>
    <p:sldId id="277" r:id="rId3"/>
    <p:sldId id="268" r:id="rId4"/>
    <p:sldId id="275" r:id="rId5"/>
    <p:sldId id="276" r:id="rId6"/>
    <p:sldId id="271" r:id="rId7"/>
    <p:sldId id="272" r:id="rId8"/>
    <p:sldId id="273" r:id="rId9"/>
    <p:sldId id="274" r:id="rId10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EACB92"/>
    <a:srgbClr val="9ADEBC"/>
    <a:srgbClr val="BCE6BC"/>
    <a:srgbClr val="FF0000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008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FIN04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FIN04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FIN04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FIN04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FIN04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FIN04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FIN04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FIN04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FIN04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FIN04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946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94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FIN04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FIN04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  <a:endParaRPr lang="en-U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FIN04010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Salespersons and Commissions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FIN04020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450850" y="1266825"/>
            <a:ext cx="8228013" cy="4491038"/>
            <a:chOff x="234950" y="1889125"/>
            <a:chExt cx="8228013" cy="4491038"/>
          </a:xfrm>
        </p:grpSpPr>
        <p:sp>
          <p:nvSpPr>
            <p:cNvPr id="23591" name="Rectangle 39"/>
            <p:cNvSpPr>
              <a:spLocks noChangeArrowheads="1"/>
            </p:cNvSpPr>
            <p:nvPr/>
          </p:nvSpPr>
          <p:spPr bwMode="auto">
            <a:xfrm>
              <a:off x="601663" y="1889125"/>
              <a:ext cx="1830387" cy="858838"/>
            </a:xfrm>
            <a:prstGeom prst="rect">
              <a:avLst/>
            </a:prstGeom>
            <a:solidFill>
              <a:srgbClr val="EACB92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Customer</a:t>
              </a:r>
            </a:p>
            <a:p>
              <a:pPr defTabSz="825500" eaLnBrk="0" hangingPunct="0"/>
              <a:r>
                <a:rPr lang="en-US" sz="1600">
                  <a:latin typeface="+mj-lt"/>
                </a:rPr>
                <a:t>(1-4 salespersons)</a:t>
              </a:r>
            </a:p>
          </p:txBody>
        </p:sp>
        <p:sp>
          <p:nvSpPr>
            <p:cNvPr id="23592" name="Rectangle 40"/>
            <p:cNvSpPr>
              <a:spLocks noChangeArrowheads="1"/>
            </p:cNvSpPr>
            <p:nvPr/>
          </p:nvSpPr>
          <p:spPr bwMode="auto">
            <a:xfrm>
              <a:off x="3409950" y="1889125"/>
              <a:ext cx="1830388" cy="858838"/>
            </a:xfrm>
            <a:prstGeom prst="rect">
              <a:avLst/>
            </a:prstGeom>
            <a:solidFill>
              <a:srgbClr val="EACB92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Salesperson</a:t>
              </a:r>
            </a:p>
            <a:p>
              <a:pPr defTabSz="825500" eaLnBrk="0" hangingPunct="0"/>
              <a:r>
                <a:rPr lang="en-US" sz="1600">
                  <a:latin typeface="+mj-lt"/>
                </a:rPr>
                <a:t>(commission %)</a:t>
              </a:r>
            </a:p>
          </p:txBody>
        </p:sp>
        <p:sp>
          <p:nvSpPr>
            <p:cNvPr id="23593" name="Rectangle 41"/>
            <p:cNvSpPr>
              <a:spLocks noChangeArrowheads="1"/>
            </p:cNvSpPr>
            <p:nvPr/>
          </p:nvSpPr>
          <p:spPr bwMode="auto">
            <a:xfrm>
              <a:off x="6110288" y="1889125"/>
              <a:ext cx="1830387" cy="858838"/>
            </a:xfrm>
            <a:prstGeom prst="rect">
              <a:avLst/>
            </a:prstGeom>
            <a:solidFill>
              <a:srgbClr val="EACB92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Product Line</a:t>
              </a:r>
            </a:p>
          </p:txBody>
        </p:sp>
        <p:sp>
          <p:nvSpPr>
            <p:cNvPr id="23594" name="Rectangle 42"/>
            <p:cNvSpPr>
              <a:spLocks noChangeArrowheads="1"/>
            </p:cNvSpPr>
            <p:nvPr/>
          </p:nvSpPr>
          <p:spPr bwMode="auto">
            <a:xfrm>
              <a:off x="3302000" y="3094038"/>
              <a:ext cx="2082800" cy="931862"/>
            </a:xfrm>
            <a:prstGeom prst="rect">
              <a:avLst/>
            </a:prstGeom>
            <a:solidFill>
              <a:srgbClr val="BCE6BC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500" dirty="0">
                  <a:latin typeface="+mj-lt"/>
                </a:rPr>
                <a:t>Commission Detail</a:t>
              </a:r>
            </a:p>
            <a:p>
              <a:pPr defTabSz="825500" eaLnBrk="0" hangingPunct="0"/>
              <a:r>
                <a:rPr lang="en-US" sz="1500" dirty="0">
                  <a:latin typeface="+mj-lt"/>
                </a:rPr>
                <a:t>(commission % by</a:t>
              </a:r>
            </a:p>
            <a:p>
              <a:pPr defTabSz="825500" eaLnBrk="0" hangingPunct="0"/>
              <a:r>
                <a:rPr lang="en-US" sz="1500" dirty="0">
                  <a:latin typeface="+mj-lt"/>
                </a:rPr>
                <a:t>customer &amp; product)</a:t>
              </a:r>
            </a:p>
          </p:txBody>
        </p:sp>
        <p:sp>
          <p:nvSpPr>
            <p:cNvPr id="23595" name="Rectangle 43"/>
            <p:cNvSpPr>
              <a:spLocks noChangeArrowheads="1"/>
            </p:cNvSpPr>
            <p:nvPr/>
          </p:nvSpPr>
          <p:spPr bwMode="auto">
            <a:xfrm>
              <a:off x="3409950" y="4305300"/>
              <a:ext cx="1912938" cy="858838"/>
            </a:xfrm>
            <a:prstGeom prst="rect">
              <a:avLst/>
            </a:prstGeom>
            <a:solidFill>
              <a:srgbClr val="BCE6BC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6600">
                  <a:alpha val="50000"/>
                </a:srgbClr>
              </a:outerShdw>
            </a:effectLst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Sales Orders/</a:t>
              </a:r>
            </a:p>
            <a:p>
              <a:pPr defTabSz="825500" eaLnBrk="0" hangingPunct="0"/>
              <a:r>
                <a:rPr lang="en-US" sz="1600">
                  <a:latin typeface="+mj-lt"/>
                </a:rPr>
                <a:t>Invoicing and AR</a:t>
              </a:r>
            </a:p>
          </p:txBody>
        </p:sp>
        <p:grpSp>
          <p:nvGrpSpPr>
            <p:cNvPr id="23596" name="Group 44"/>
            <p:cNvGrpSpPr>
              <a:grpSpLocks/>
            </p:cNvGrpSpPr>
            <p:nvPr/>
          </p:nvGrpSpPr>
          <p:grpSpPr bwMode="auto">
            <a:xfrm>
              <a:off x="234950" y="5610225"/>
              <a:ext cx="1422400" cy="769938"/>
              <a:chOff x="148" y="3483"/>
              <a:chExt cx="896" cy="485"/>
            </a:xfrm>
          </p:grpSpPr>
          <p:sp>
            <p:nvSpPr>
              <p:cNvPr id="23597" name="AutoShape 45"/>
              <p:cNvSpPr>
                <a:spLocks noChangeArrowheads="1"/>
              </p:cNvSpPr>
              <p:nvPr/>
            </p:nvSpPr>
            <p:spPr bwMode="auto">
              <a:xfrm>
                <a:off x="186" y="3488"/>
                <a:ext cx="780" cy="480"/>
              </a:xfrm>
              <a:prstGeom prst="flowChartDocument">
                <a:avLst/>
              </a:prstGeom>
              <a:solidFill>
                <a:srgbClr val="FFFFB7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98" name="Text Box 46"/>
              <p:cNvSpPr txBox="1">
                <a:spLocks noChangeArrowheads="1"/>
              </p:cNvSpPr>
              <p:nvPr/>
            </p:nvSpPr>
            <p:spPr bwMode="auto">
              <a:xfrm>
                <a:off x="148" y="3483"/>
                <a:ext cx="896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Commission Report</a:t>
                </a:r>
              </a:p>
            </p:txBody>
          </p:sp>
        </p:grpSp>
        <p:grpSp>
          <p:nvGrpSpPr>
            <p:cNvPr id="23599" name="Group 47"/>
            <p:cNvGrpSpPr>
              <a:grpSpLocks/>
            </p:cNvGrpSpPr>
            <p:nvPr/>
          </p:nvGrpSpPr>
          <p:grpSpPr bwMode="auto">
            <a:xfrm>
              <a:off x="2387600" y="5610225"/>
              <a:ext cx="1422400" cy="769938"/>
              <a:chOff x="1440" y="3496"/>
              <a:chExt cx="896" cy="485"/>
            </a:xfrm>
          </p:grpSpPr>
          <p:sp>
            <p:nvSpPr>
              <p:cNvPr id="23600" name="AutoShape 48"/>
              <p:cNvSpPr>
                <a:spLocks noChangeArrowheads="1"/>
              </p:cNvSpPr>
              <p:nvPr/>
            </p:nvSpPr>
            <p:spPr bwMode="auto">
              <a:xfrm>
                <a:off x="1510" y="3501"/>
                <a:ext cx="780" cy="480"/>
              </a:xfrm>
              <a:prstGeom prst="flowChartDocument">
                <a:avLst/>
              </a:prstGeom>
              <a:solidFill>
                <a:srgbClr val="FFFFB7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601" name="Text Box 49"/>
              <p:cNvSpPr txBox="1">
                <a:spLocks noChangeArrowheads="1"/>
              </p:cNvSpPr>
              <p:nvPr/>
            </p:nvSpPr>
            <p:spPr bwMode="auto">
              <a:xfrm>
                <a:off x="1440" y="3496"/>
                <a:ext cx="896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Bookings Report</a:t>
                </a:r>
              </a:p>
            </p:txBody>
          </p:sp>
        </p:grpSp>
        <p:grpSp>
          <p:nvGrpSpPr>
            <p:cNvPr id="23602" name="Group 50"/>
            <p:cNvGrpSpPr>
              <a:grpSpLocks/>
            </p:cNvGrpSpPr>
            <p:nvPr/>
          </p:nvGrpSpPr>
          <p:grpSpPr bwMode="auto">
            <a:xfrm>
              <a:off x="4735513" y="5610225"/>
              <a:ext cx="1422400" cy="769938"/>
              <a:chOff x="2567" y="3432"/>
              <a:chExt cx="896" cy="485"/>
            </a:xfrm>
          </p:grpSpPr>
          <p:sp>
            <p:nvSpPr>
              <p:cNvPr id="23603" name="AutoShape 51"/>
              <p:cNvSpPr>
                <a:spLocks noChangeArrowheads="1"/>
              </p:cNvSpPr>
              <p:nvPr/>
            </p:nvSpPr>
            <p:spPr bwMode="auto">
              <a:xfrm>
                <a:off x="2637" y="3437"/>
                <a:ext cx="780" cy="480"/>
              </a:xfrm>
              <a:prstGeom prst="flowChartDocument">
                <a:avLst/>
              </a:prstGeom>
              <a:solidFill>
                <a:srgbClr val="FFFFB7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604" name="Text Box 52"/>
              <p:cNvSpPr txBox="1">
                <a:spLocks noChangeArrowheads="1"/>
              </p:cNvSpPr>
              <p:nvPr/>
            </p:nvSpPr>
            <p:spPr bwMode="auto">
              <a:xfrm>
                <a:off x="2567" y="3432"/>
                <a:ext cx="896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Shipments Report</a:t>
                </a:r>
              </a:p>
            </p:txBody>
          </p:sp>
        </p:grpSp>
        <p:grpSp>
          <p:nvGrpSpPr>
            <p:cNvPr id="23605" name="Group 53"/>
            <p:cNvGrpSpPr>
              <a:grpSpLocks/>
            </p:cNvGrpSpPr>
            <p:nvPr/>
          </p:nvGrpSpPr>
          <p:grpSpPr bwMode="auto">
            <a:xfrm>
              <a:off x="7040563" y="5610225"/>
              <a:ext cx="1422400" cy="769938"/>
              <a:chOff x="4250" y="3451"/>
              <a:chExt cx="896" cy="485"/>
            </a:xfrm>
          </p:grpSpPr>
          <p:sp>
            <p:nvSpPr>
              <p:cNvPr id="23606" name="AutoShape 54"/>
              <p:cNvSpPr>
                <a:spLocks noChangeArrowheads="1"/>
              </p:cNvSpPr>
              <p:nvPr/>
            </p:nvSpPr>
            <p:spPr bwMode="auto">
              <a:xfrm>
                <a:off x="4320" y="3456"/>
                <a:ext cx="780" cy="480"/>
              </a:xfrm>
              <a:prstGeom prst="flowChartDocument">
                <a:avLst/>
              </a:prstGeom>
              <a:solidFill>
                <a:srgbClr val="FFFFB7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607" name="Text Box 55"/>
              <p:cNvSpPr txBox="1">
                <a:spLocks noChangeArrowheads="1"/>
              </p:cNvSpPr>
              <p:nvPr/>
            </p:nvSpPr>
            <p:spPr bwMode="auto">
              <a:xfrm>
                <a:off x="4250" y="3451"/>
                <a:ext cx="896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Payments Report</a:t>
                </a:r>
              </a:p>
            </p:txBody>
          </p:sp>
        </p:grpSp>
        <p:sp>
          <p:nvSpPr>
            <p:cNvPr id="23608" name="Line 56"/>
            <p:cNvSpPr>
              <a:spLocks noChangeShapeType="1"/>
            </p:cNvSpPr>
            <p:nvPr/>
          </p:nvSpPr>
          <p:spPr bwMode="auto">
            <a:xfrm>
              <a:off x="4318000" y="2743200"/>
              <a:ext cx="0" cy="35560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09" name="Line 57"/>
            <p:cNvSpPr>
              <a:spLocks noChangeShapeType="1"/>
            </p:cNvSpPr>
            <p:nvPr/>
          </p:nvSpPr>
          <p:spPr bwMode="auto">
            <a:xfrm>
              <a:off x="1443038" y="2936875"/>
              <a:ext cx="564832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10" name="Line 58"/>
            <p:cNvSpPr>
              <a:spLocks noChangeShapeType="1"/>
            </p:cNvSpPr>
            <p:nvPr/>
          </p:nvSpPr>
          <p:spPr bwMode="auto">
            <a:xfrm>
              <a:off x="7091363" y="2743200"/>
              <a:ext cx="0" cy="193675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11" name="Line 59"/>
            <p:cNvSpPr>
              <a:spLocks noChangeShapeType="1"/>
            </p:cNvSpPr>
            <p:nvPr/>
          </p:nvSpPr>
          <p:spPr bwMode="auto">
            <a:xfrm>
              <a:off x="1443038" y="2733675"/>
              <a:ext cx="0" cy="20320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12" name="Line 60"/>
            <p:cNvSpPr>
              <a:spLocks noChangeShapeType="1"/>
            </p:cNvSpPr>
            <p:nvPr/>
          </p:nvSpPr>
          <p:spPr bwMode="auto">
            <a:xfrm>
              <a:off x="4368800" y="4043363"/>
              <a:ext cx="0" cy="25400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13" name="Line 61"/>
            <p:cNvSpPr>
              <a:spLocks noChangeShapeType="1"/>
            </p:cNvSpPr>
            <p:nvPr/>
          </p:nvSpPr>
          <p:spPr bwMode="auto">
            <a:xfrm>
              <a:off x="4359275" y="5151438"/>
              <a:ext cx="0" cy="27463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14" name="Line 62"/>
            <p:cNvSpPr>
              <a:spLocks noChangeShapeType="1"/>
            </p:cNvSpPr>
            <p:nvPr/>
          </p:nvSpPr>
          <p:spPr bwMode="auto">
            <a:xfrm>
              <a:off x="935038" y="5437188"/>
              <a:ext cx="687705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15" name="Line 63"/>
            <p:cNvSpPr>
              <a:spLocks noChangeShapeType="1"/>
            </p:cNvSpPr>
            <p:nvPr/>
          </p:nvSpPr>
          <p:spPr bwMode="auto">
            <a:xfrm>
              <a:off x="923925" y="5426075"/>
              <a:ext cx="0" cy="19208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16" name="Line 64"/>
            <p:cNvSpPr>
              <a:spLocks noChangeShapeType="1"/>
            </p:cNvSpPr>
            <p:nvPr/>
          </p:nvSpPr>
          <p:spPr bwMode="auto">
            <a:xfrm>
              <a:off x="3128963" y="5437188"/>
              <a:ext cx="0" cy="19208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17" name="Line 65"/>
            <p:cNvSpPr>
              <a:spLocks noChangeShapeType="1"/>
            </p:cNvSpPr>
            <p:nvPr/>
          </p:nvSpPr>
          <p:spPr bwMode="auto">
            <a:xfrm>
              <a:off x="5475288" y="5435600"/>
              <a:ext cx="0" cy="19208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618" name="Line 66"/>
            <p:cNvSpPr>
              <a:spLocks noChangeShapeType="1"/>
            </p:cNvSpPr>
            <p:nvPr/>
          </p:nvSpPr>
          <p:spPr bwMode="auto">
            <a:xfrm>
              <a:off x="7813675" y="5435600"/>
              <a:ext cx="0" cy="19208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Customer Data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FIN04030</a:t>
            </a:r>
          </a:p>
        </p:txBody>
      </p:sp>
      <p:pic>
        <p:nvPicPr>
          <p:cNvPr id="3072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2400" y="1539875"/>
            <a:ext cx="6273800" cy="3921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Data – Continued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FIN04035</a:t>
            </a:r>
          </a:p>
        </p:txBody>
      </p:sp>
      <p:pic>
        <p:nvPicPr>
          <p:cNvPr id="317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0400" y="1612900"/>
            <a:ext cx="5283200" cy="3941763"/>
          </a:xfrm>
          <a:prstGeom prst="rect">
            <a:avLst/>
          </a:prstGeom>
          <a:noFill/>
        </p:spPr>
      </p:pic>
      <p:pic>
        <p:nvPicPr>
          <p:cNvPr id="31750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6088" y="1711325"/>
            <a:ext cx="2824162" cy="2506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Credit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FIN04040</a:t>
            </a:r>
          </a:p>
        </p:txBody>
      </p:sp>
      <p:pic>
        <p:nvPicPr>
          <p:cNvPr id="2662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350" y="1193800"/>
            <a:ext cx="7332663" cy="4686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Shipping Addresses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FIN04050</a:t>
            </a:r>
          </a:p>
        </p:txBody>
      </p:sp>
      <p:pic>
        <p:nvPicPr>
          <p:cNvPr id="2765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1190625"/>
            <a:ext cx="7466013" cy="4676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Address Codes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FIN04060</a:t>
            </a:r>
          </a:p>
        </p:txBody>
      </p:sp>
      <p:pic>
        <p:nvPicPr>
          <p:cNvPr id="28676" name="Picture 4" descr="address codes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463" y="1243013"/>
            <a:ext cx="6315075" cy="4305300"/>
          </a:xfrm>
          <a:prstGeom prst="rect">
            <a:avLst/>
          </a:prstGeom>
          <a:noFill/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447800" y="5453063"/>
            <a:ext cx="6172200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200" b="1" i="1">
                <a:latin typeface="+mj-lt"/>
              </a:rPr>
              <a:t>Every address in the system is identified by an address code.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Trailer Codes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FIN04070</a:t>
            </a:r>
          </a:p>
        </p:txBody>
      </p:sp>
      <p:pic>
        <p:nvPicPr>
          <p:cNvPr id="2970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1916113"/>
            <a:ext cx="7237413" cy="303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1470048824</TotalTime>
  <Pages>8</Pages>
  <Words>157</Words>
  <Application>Microsoft Office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1_EX06PP_template</vt:lpstr>
      <vt:lpstr>QAD 2010 Template</vt:lpstr>
      <vt:lpstr>QAD Standard Edition Financial Management</vt:lpstr>
      <vt:lpstr>Salespersons and Commissions</vt:lpstr>
      <vt:lpstr>Customer Data</vt:lpstr>
      <vt:lpstr>Customer Data – Continued</vt:lpstr>
      <vt:lpstr>Customer Credit Data</vt:lpstr>
      <vt:lpstr>Customer Shipping Addresses</vt:lpstr>
      <vt:lpstr>Address Codes</vt:lpstr>
      <vt:lpstr>Trailer Codes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36</cp:revision>
  <cp:lastPrinted>1997-01-20T15:39:16Z</cp:lastPrinted>
  <dcterms:created xsi:type="dcterms:W3CDTF">1997-01-20T15:33:30Z</dcterms:created>
  <dcterms:modified xsi:type="dcterms:W3CDTF">2010-12-09T23:11:26Z</dcterms:modified>
</cp:coreProperties>
</file>