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2" r:id="rId2"/>
  </p:sldMasterIdLst>
  <p:notesMasterIdLst>
    <p:notesMasterId r:id="rId21"/>
  </p:notesMasterIdLst>
  <p:handoutMasterIdLst>
    <p:handoutMasterId r:id="rId22"/>
  </p:handoutMasterIdLst>
  <p:sldIdLst>
    <p:sldId id="301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8" r:id="rId16"/>
    <p:sldId id="299" r:id="rId17"/>
    <p:sldId id="300" r:id="rId18"/>
    <p:sldId id="296" r:id="rId19"/>
    <p:sldId id="297" r:id="rId20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0000"/>
    <a:srgbClr val="5A87C6"/>
    <a:srgbClr val="EBEBEB"/>
    <a:srgbClr val="F0F0F0"/>
    <a:srgbClr val="FFFFFF"/>
    <a:srgbClr val="969696"/>
    <a:srgbClr val="EAEAEA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738" autoAdjust="0"/>
    <p:restoredTop sz="94660"/>
  </p:normalViewPr>
  <p:slideViewPr>
    <p:cSldViewPr snapToGrid="0">
      <p:cViewPr>
        <p:scale>
          <a:sx n="100" d="100"/>
          <a:sy n="100" d="100"/>
        </p:scale>
        <p:origin x="-74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FIN12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FIN12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37488" y="6661150"/>
            <a:ext cx="1306512" cy="1968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FIN12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FIN12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FIN12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FIN12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FIN12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FIN12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FIN12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FIN12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37488" y="6661150"/>
            <a:ext cx="1306512" cy="1968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FIN12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FIN12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FIN12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FIN12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FIN12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FIN12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FIN12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FIN12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3797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337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FIN12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FIN12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  <a:endParaRPr lang="en-US" dirty="0" smtClean="0"/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b="1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FIN12010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Managing Variances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FIN12100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90500" y="974725"/>
            <a:ext cx="8743950" cy="5045075"/>
            <a:chOff x="152400" y="1584325"/>
            <a:chExt cx="8743950" cy="5045075"/>
          </a:xfrm>
        </p:grpSpPr>
        <p:pic>
          <p:nvPicPr>
            <p:cNvPr id="48132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2400" y="1606550"/>
              <a:ext cx="7072313" cy="4337050"/>
            </a:xfrm>
            <a:prstGeom prst="rect">
              <a:avLst/>
            </a:prstGeom>
            <a:noFill/>
          </p:spPr>
        </p:pic>
        <p:pic>
          <p:nvPicPr>
            <p:cNvPr id="48134" name="Picture 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52600" y="2441575"/>
              <a:ext cx="7143750" cy="4187825"/>
            </a:xfrm>
            <a:prstGeom prst="rect">
              <a:avLst/>
            </a:prstGeom>
            <a:noFill/>
          </p:spPr>
        </p:pic>
        <p:sp>
          <p:nvSpPr>
            <p:cNvPr id="48135" name="Rectangle 7"/>
            <p:cNvSpPr>
              <a:spLocks noChangeArrowheads="1"/>
            </p:cNvSpPr>
            <p:nvPr/>
          </p:nvSpPr>
          <p:spPr bwMode="auto">
            <a:xfrm>
              <a:off x="1757363" y="2447925"/>
              <a:ext cx="2011362" cy="346075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48136" name="Rectangle 8"/>
            <p:cNvSpPr>
              <a:spLocks noChangeArrowheads="1"/>
            </p:cNvSpPr>
            <p:nvPr/>
          </p:nvSpPr>
          <p:spPr bwMode="auto">
            <a:xfrm>
              <a:off x="161925" y="1584325"/>
              <a:ext cx="2011363" cy="346075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GL </a:t>
            </a:r>
            <a:r>
              <a:rPr lang="en-US"/>
              <a:t>Distribution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FIN12110</a:t>
            </a: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1276350" y="2241550"/>
            <a:ext cx="1743075" cy="2127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4915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975" y="1820863"/>
            <a:ext cx="7237413" cy="3286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Distribution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FIN12120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33413" y="954088"/>
            <a:ext cx="7861300" cy="4994275"/>
            <a:chOff x="690563" y="1554163"/>
            <a:chExt cx="7861300" cy="4994275"/>
          </a:xfrm>
        </p:grpSpPr>
        <p:pic>
          <p:nvPicPr>
            <p:cNvPr id="5018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2000" y="1581150"/>
              <a:ext cx="7104063" cy="2933700"/>
            </a:xfrm>
            <a:prstGeom prst="rect">
              <a:avLst/>
            </a:prstGeom>
            <a:noFill/>
          </p:spPr>
        </p:pic>
        <p:pic>
          <p:nvPicPr>
            <p:cNvPr id="50184" name="Picture 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05000" y="3309938"/>
              <a:ext cx="6646863" cy="3238500"/>
            </a:xfrm>
            <a:prstGeom prst="rect">
              <a:avLst/>
            </a:prstGeom>
            <a:noFill/>
          </p:spPr>
        </p:pic>
        <p:sp>
          <p:nvSpPr>
            <p:cNvPr id="50185" name="Rectangle 9"/>
            <p:cNvSpPr>
              <a:spLocks noChangeArrowheads="1"/>
            </p:cNvSpPr>
            <p:nvPr/>
          </p:nvSpPr>
          <p:spPr bwMode="auto">
            <a:xfrm>
              <a:off x="690563" y="1554163"/>
              <a:ext cx="1595437" cy="396875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50186" name="Rectangle 10"/>
            <p:cNvSpPr>
              <a:spLocks noChangeArrowheads="1"/>
            </p:cNvSpPr>
            <p:nvPr/>
          </p:nvSpPr>
          <p:spPr bwMode="auto">
            <a:xfrm>
              <a:off x="1808163" y="3241675"/>
              <a:ext cx="1595437" cy="396875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Voucher Trailer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FIN12130</a:t>
            </a:r>
          </a:p>
        </p:txBody>
      </p:sp>
      <p:pic>
        <p:nvPicPr>
          <p:cNvPr id="51205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975" y="2114550"/>
            <a:ext cx="7237413" cy="2686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Modifying Vouchers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FIN12140</a:t>
            </a:r>
          </a:p>
        </p:txBody>
      </p:sp>
      <p:graphicFrame>
        <p:nvGraphicFramePr>
          <p:cNvPr id="57387" name="Group 43"/>
          <p:cNvGraphicFramePr>
            <a:graphicFrameLocks noGrp="1"/>
          </p:cNvGraphicFramePr>
          <p:nvPr>
            <p:ph type="tbl" idx="4294967295"/>
          </p:nvPr>
        </p:nvGraphicFramePr>
        <p:xfrm>
          <a:off x="485775" y="2022475"/>
          <a:ext cx="8153400" cy="2946083"/>
        </p:xfrm>
        <a:graphic>
          <a:graphicData uri="http://schemas.openxmlformats.org/drawingml/2006/table">
            <a:tbl>
              <a:tblPr/>
              <a:tblGrid>
                <a:gridCol w="3048000"/>
                <a:gridCol w="5105400"/>
              </a:tblGrid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If You Change…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Result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Credit Terms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EF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You must clear Due Date/Disc Date fields.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EF7">
                        <a:alpha val="50000"/>
                      </a:srgbClr>
                    </a:solidFill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Taxable Amounts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EF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You must manually update tax lines.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EF7">
                        <a:alpha val="50000"/>
                      </a:srgbClr>
                    </a:solidFill>
                  </a:tcPr>
                </a:tc>
              </a:tr>
              <a:tr h="895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Vouchers in Closed GL Periods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EF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You can only modify header information, not amounts or accounts.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EF7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Voucher </a:t>
            </a:r>
            <a:r>
              <a:rPr lang="en-US" dirty="0" smtClean="0"/>
              <a:t>Confirmation</a:t>
            </a:r>
            <a:endParaRPr lang="en-US" dirty="0"/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FIN12150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09600" y="1096963"/>
            <a:ext cx="7918450" cy="4848225"/>
            <a:chOff x="457200" y="1458913"/>
            <a:chExt cx="7918450" cy="4848225"/>
          </a:xfrm>
        </p:grpSpPr>
        <p:pic>
          <p:nvPicPr>
            <p:cNvPr id="59397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" y="1676400"/>
              <a:ext cx="6432550" cy="3786188"/>
            </a:xfrm>
            <a:prstGeom prst="rect">
              <a:avLst/>
            </a:prstGeom>
            <a:noFill/>
          </p:spPr>
        </p:pic>
        <p:sp>
          <p:nvSpPr>
            <p:cNvPr id="59398" name="Rectangle 6"/>
            <p:cNvSpPr>
              <a:spLocks noChangeArrowheads="1"/>
            </p:cNvSpPr>
            <p:nvPr/>
          </p:nvSpPr>
          <p:spPr bwMode="auto">
            <a:xfrm>
              <a:off x="5805488" y="1458913"/>
              <a:ext cx="1372172" cy="366767"/>
            </a:xfrm>
            <a:prstGeom prst="rect">
              <a:avLst/>
            </a:prstGeom>
            <a:solidFill>
              <a:srgbClr val="EBEB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Automatic</a:t>
              </a:r>
            </a:p>
          </p:txBody>
        </p:sp>
        <p:pic>
          <p:nvPicPr>
            <p:cNvPr id="59403" name="Picture 11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68513" y="2767013"/>
              <a:ext cx="6307137" cy="3540125"/>
            </a:xfrm>
            <a:prstGeom prst="rect">
              <a:avLst/>
            </a:prstGeom>
            <a:noFill/>
          </p:spPr>
        </p:pic>
        <p:sp>
          <p:nvSpPr>
            <p:cNvPr id="59405" name="Rectangle 13"/>
            <p:cNvSpPr>
              <a:spLocks noChangeArrowheads="1"/>
            </p:cNvSpPr>
            <p:nvPr/>
          </p:nvSpPr>
          <p:spPr bwMode="auto">
            <a:xfrm>
              <a:off x="7239000" y="2509838"/>
              <a:ext cx="1037144" cy="366767"/>
            </a:xfrm>
            <a:prstGeom prst="rect">
              <a:avLst/>
            </a:prstGeom>
            <a:solidFill>
              <a:srgbClr val="EBEB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Manual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Recurring </a:t>
            </a:r>
            <a:r>
              <a:rPr lang="en-US" dirty="0" smtClean="0"/>
              <a:t>Vouchers</a:t>
            </a:r>
            <a:endParaRPr lang="en-US" dirty="0"/>
          </a:p>
        </p:txBody>
      </p:sp>
      <p:sp>
        <p:nvSpPr>
          <p:cNvPr id="11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FIN12160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42900" y="1011238"/>
            <a:ext cx="8458200" cy="5076825"/>
            <a:chOff x="228600" y="1468438"/>
            <a:chExt cx="8458200" cy="5076825"/>
          </a:xfrm>
        </p:grpSpPr>
        <p:pic>
          <p:nvPicPr>
            <p:cNvPr id="60421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557338"/>
              <a:ext cx="5978525" cy="3557587"/>
            </a:xfrm>
            <a:prstGeom prst="rect">
              <a:avLst/>
            </a:prstGeom>
            <a:noFill/>
          </p:spPr>
        </p:pic>
        <p:pic>
          <p:nvPicPr>
            <p:cNvPr id="60431" name="Picture 1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95413" y="2236788"/>
              <a:ext cx="5995987" cy="3554412"/>
            </a:xfrm>
            <a:prstGeom prst="rect">
              <a:avLst/>
            </a:prstGeom>
            <a:noFill/>
          </p:spPr>
        </p:pic>
        <p:pic>
          <p:nvPicPr>
            <p:cNvPr id="60433" name="Picture 17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43200" y="2824163"/>
              <a:ext cx="5832475" cy="3721100"/>
            </a:xfrm>
            <a:prstGeom prst="rect">
              <a:avLst/>
            </a:prstGeom>
            <a:noFill/>
          </p:spPr>
        </p:pic>
        <p:sp>
          <p:nvSpPr>
            <p:cNvPr id="60425" name="Text Box 9"/>
            <p:cNvSpPr txBox="1">
              <a:spLocks noChangeArrowheads="1"/>
            </p:cNvSpPr>
            <p:nvPr/>
          </p:nvSpPr>
          <p:spPr bwMode="auto">
            <a:xfrm>
              <a:off x="5156200" y="1468438"/>
              <a:ext cx="1152525" cy="349250"/>
            </a:xfrm>
            <a:prstGeom prst="rect">
              <a:avLst/>
            </a:prstGeom>
            <a:solidFill>
              <a:srgbClr val="F0F0F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Template</a:t>
              </a:r>
            </a:p>
          </p:txBody>
        </p:sp>
        <p:sp>
          <p:nvSpPr>
            <p:cNvPr id="60435" name="Text Box 19"/>
            <p:cNvSpPr txBox="1">
              <a:spLocks noChangeArrowheads="1"/>
            </p:cNvSpPr>
            <p:nvPr/>
          </p:nvSpPr>
          <p:spPr bwMode="auto">
            <a:xfrm>
              <a:off x="6096000" y="1905000"/>
              <a:ext cx="1295400" cy="838200"/>
            </a:xfrm>
            <a:prstGeom prst="rect">
              <a:avLst/>
            </a:prstGeom>
            <a:solidFill>
              <a:srgbClr val="F0F0F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Release to Regular Vouchers</a:t>
              </a:r>
            </a:p>
          </p:txBody>
        </p:sp>
        <p:sp>
          <p:nvSpPr>
            <p:cNvPr id="60436" name="Text Box 20"/>
            <p:cNvSpPr txBox="1">
              <a:spLocks noChangeArrowheads="1"/>
            </p:cNvSpPr>
            <p:nvPr/>
          </p:nvSpPr>
          <p:spPr bwMode="auto">
            <a:xfrm>
              <a:off x="7527925" y="2681288"/>
              <a:ext cx="1158875" cy="593725"/>
            </a:xfrm>
            <a:prstGeom prst="rect">
              <a:avLst/>
            </a:prstGeom>
            <a:solidFill>
              <a:srgbClr val="F0F0F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Regular Voucher</a:t>
              </a:r>
            </a:p>
          </p:txBody>
        </p:sp>
        <p:cxnSp>
          <p:nvCxnSpPr>
            <p:cNvPr id="60437" name="AutoShape 21"/>
            <p:cNvCxnSpPr>
              <a:cxnSpLocks noChangeShapeType="1"/>
              <a:stCxn id="60425" idx="3"/>
              <a:endCxn id="60435" idx="0"/>
            </p:cNvCxnSpPr>
            <p:nvPr/>
          </p:nvCxnSpPr>
          <p:spPr bwMode="auto">
            <a:xfrm>
              <a:off x="6308725" y="1643063"/>
              <a:ext cx="434975" cy="261937"/>
            </a:xfrm>
            <a:prstGeom prst="bentConnector2">
              <a:avLst/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0438" name="AutoShape 22"/>
            <p:cNvCxnSpPr>
              <a:cxnSpLocks noChangeShapeType="1"/>
              <a:stCxn id="60435" idx="3"/>
              <a:endCxn id="60436" idx="0"/>
            </p:cNvCxnSpPr>
            <p:nvPr/>
          </p:nvCxnSpPr>
          <p:spPr bwMode="auto">
            <a:xfrm>
              <a:off x="7391400" y="2324100"/>
              <a:ext cx="715963" cy="357188"/>
            </a:xfrm>
            <a:prstGeom prst="bentConnector2">
              <a:avLst/>
            </a:prstGeom>
            <a:noFill/>
            <a:ln w="2222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Recurring Voucher Maintenance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FIN12170</a:t>
            </a:r>
          </a:p>
        </p:txBody>
      </p:sp>
      <p:pic>
        <p:nvPicPr>
          <p:cNvPr id="5530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25" y="1254125"/>
            <a:ext cx="7504113" cy="4448175"/>
          </a:xfrm>
          <a:prstGeom prst="rect">
            <a:avLst/>
          </a:prstGeom>
          <a:noFill/>
        </p:spPr>
      </p:pic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981075" y="3514725"/>
            <a:ext cx="4191000" cy="457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5781675" y="3762375"/>
            <a:ext cx="1143000" cy="3810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Example</a:t>
            </a:r>
          </a:p>
        </p:txBody>
      </p:sp>
      <p:sp>
        <p:nvSpPr>
          <p:cNvPr id="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FIN12180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304800" y="1427163"/>
            <a:ext cx="8512175" cy="3989461"/>
            <a:chOff x="161925" y="1817688"/>
            <a:chExt cx="8512175" cy="3989461"/>
          </a:xfrm>
        </p:grpSpPr>
        <p:sp>
          <p:nvSpPr>
            <p:cNvPr id="56324" name="Rectangle 4"/>
            <p:cNvSpPr>
              <a:spLocks noChangeArrowheads="1"/>
            </p:cNvSpPr>
            <p:nvPr/>
          </p:nvSpPr>
          <p:spPr bwMode="auto">
            <a:xfrm>
              <a:off x="2608263" y="2463800"/>
              <a:ext cx="1119187" cy="1219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2000">
                  <a:latin typeface="+mj-lt"/>
                </a:rPr>
                <a:t>Maintain</a:t>
              </a:r>
            </a:p>
            <a:p>
              <a:pPr eaLnBrk="0" hangingPunct="0"/>
              <a:r>
                <a:rPr lang="en-US" sz="2000">
                  <a:latin typeface="+mj-lt"/>
                </a:rPr>
                <a:t>Recurring</a:t>
              </a:r>
            </a:p>
            <a:p>
              <a:pPr eaLnBrk="0" hangingPunct="0"/>
              <a:r>
                <a:rPr lang="en-US" sz="2000">
                  <a:latin typeface="+mj-lt"/>
                </a:rPr>
                <a:t>Voucher</a:t>
              </a:r>
            </a:p>
          </p:txBody>
        </p:sp>
        <p:sp>
          <p:nvSpPr>
            <p:cNvPr id="56325" name="Rectangle 5"/>
            <p:cNvSpPr>
              <a:spLocks noChangeArrowheads="1"/>
            </p:cNvSpPr>
            <p:nvPr/>
          </p:nvSpPr>
          <p:spPr bwMode="auto">
            <a:xfrm>
              <a:off x="4335224" y="2571750"/>
              <a:ext cx="1362554" cy="101309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2000">
                  <a:latin typeface="+mj-lt"/>
                </a:rPr>
                <a:t>Release </a:t>
              </a:r>
            </a:p>
            <a:p>
              <a:pPr eaLnBrk="0" hangingPunct="0"/>
              <a:r>
                <a:rPr lang="en-US" sz="2000">
                  <a:latin typeface="+mj-lt"/>
                </a:rPr>
                <a:t>Recurring</a:t>
              </a:r>
            </a:p>
            <a:p>
              <a:pPr eaLnBrk="0" hangingPunct="0"/>
              <a:r>
                <a:rPr lang="en-US" sz="2000">
                  <a:latin typeface="+mj-lt"/>
                </a:rPr>
                <a:t>Voucher</a:t>
              </a:r>
            </a:p>
          </p:txBody>
        </p:sp>
        <p:sp>
          <p:nvSpPr>
            <p:cNvPr id="56326" name="Rectangle 6"/>
            <p:cNvSpPr>
              <a:spLocks noChangeArrowheads="1"/>
            </p:cNvSpPr>
            <p:nvPr/>
          </p:nvSpPr>
          <p:spPr bwMode="auto">
            <a:xfrm>
              <a:off x="6178550" y="2470150"/>
              <a:ext cx="1816100" cy="1206500"/>
            </a:xfrm>
            <a:prstGeom prst="rect">
              <a:avLst/>
            </a:prstGeom>
            <a:solidFill>
              <a:srgbClr val="A3F25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Ctr="1"/>
            <a:lstStyle/>
            <a:p>
              <a:pPr eaLnBrk="0" hangingPunct="0"/>
              <a:r>
                <a:rPr lang="en-US" sz="2000">
                  <a:latin typeface="+mj-lt"/>
                </a:rPr>
                <a:t>January 15</a:t>
              </a:r>
            </a:p>
          </p:txBody>
        </p:sp>
        <p:sp>
          <p:nvSpPr>
            <p:cNvPr id="56327" name="Rectangle 7"/>
            <p:cNvSpPr>
              <a:spLocks noChangeArrowheads="1"/>
            </p:cNvSpPr>
            <p:nvPr/>
          </p:nvSpPr>
          <p:spPr bwMode="auto">
            <a:xfrm>
              <a:off x="6440488" y="1817688"/>
              <a:ext cx="1352935" cy="7053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000" i="1">
                  <a:latin typeface="+mj-lt"/>
                </a:rPr>
                <a:t>Regular</a:t>
              </a:r>
            </a:p>
            <a:p>
              <a:pPr algn="l" eaLnBrk="0" hangingPunct="0"/>
              <a:r>
                <a:rPr lang="en-US" sz="2000" i="1">
                  <a:latin typeface="+mj-lt"/>
                </a:rPr>
                <a:t>Vouchers</a:t>
              </a:r>
            </a:p>
          </p:txBody>
        </p:sp>
        <p:sp>
          <p:nvSpPr>
            <p:cNvPr id="56328" name="Rectangle 8"/>
            <p:cNvSpPr>
              <a:spLocks noChangeArrowheads="1"/>
            </p:cNvSpPr>
            <p:nvPr/>
          </p:nvSpPr>
          <p:spPr bwMode="auto">
            <a:xfrm>
              <a:off x="995363" y="4486275"/>
              <a:ext cx="2915864" cy="132087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000">
                  <a:latin typeface="+mj-lt"/>
                </a:rPr>
                <a:t>Start = January 15</a:t>
              </a:r>
            </a:p>
            <a:p>
              <a:pPr algn="l" eaLnBrk="0" hangingPunct="0"/>
              <a:r>
                <a:rPr lang="en-US" sz="2000">
                  <a:latin typeface="+mj-lt"/>
                </a:rPr>
                <a:t>Expire = December 15</a:t>
              </a:r>
            </a:p>
            <a:p>
              <a:pPr algn="l" eaLnBrk="0" hangingPunct="0"/>
              <a:r>
                <a:rPr lang="en-US" sz="2000">
                  <a:latin typeface="+mj-lt"/>
                </a:rPr>
                <a:t>Interval = M</a:t>
              </a:r>
            </a:p>
            <a:p>
              <a:pPr algn="l" eaLnBrk="0" hangingPunct="0"/>
              <a:r>
                <a:rPr lang="en-US" sz="2000">
                  <a:latin typeface="+mj-lt"/>
                </a:rPr>
                <a:t>Nbr Per Voucher = 1</a:t>
              </a:r>
            </a:p>
          </p:txBody>
        </p:sp>
        <p:sp>
          <p:nvSpPr>
            <p:cNvPr id="56329" name="Rectangle 9"/>
            <p:cNvSpPr>
              <a:spLocks noChangeArrowheads="1"/>
            </p:cNvSpPr>
            <p:nvPr/>
          </p:nvSpPr>
          <p:spPr bwMode="auto">
            <a:xfrm>
              <a:off x="161925" y="2576513"/>
              <a:ext cx="2058988" cy="162865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2000">
                  <a:latin typeface="+mj-lt"/>
                </a:rPr>
                <a:t>Service Contract</a:t>
              </a:r>
            </a:p>
            <a:p>
              <a:pPr eaLnBrk="0" hangingPunct="0"/>
              <a:r>
                <a:rPr lang="en-US" sz="2000">
                  <a:latin typeface="+mj-lt"/>
                </a:rPr>
                <a:t>Payable Monthly</a:t>
              </a:r>
            </a:p>
            <a:p>
              <a:pPr eaLnBrk="0" hangingPunct="0"/>
              <a:r>
                <a:rPr lang="en-US" sz="2000">
                  <a:latin typeface="+mj-lt"/>
                </a:rPr>
                <a:t>on the 15th</a:t>
              </a:r>
            </a:p>
          </p:txBody>
        </p:sp>
        <p:sp>
          <p:nvSpPr>
            <p:cNvPr id="56330" name="Rectangle 10"/>
            <p:cNvSpPr>
              <a:spLocks noChangeArrowheads="1"/>
            </p:cNvSpPr>
            <p:nvPr/>
          </p:nvSpPr>
          <p:spPr bwMode="auto">
            <a:xfrm>
              <a:off x="3957638" y="4787900"/>
              <a:ext cx="1628652" cy="39754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000">
                  <a:latin typeface="+mj-lt"/>
                </a:rPr>
                <a:t>Interval = M</a:t>
              </a:r>
            </a:p>
          </p:txBody>
        </p:sp>
        <p:sp>
          <p:nvSpPr>
            <p:cNvPr id="56331" name="Arc 11"/>
            <p:cNvSpPr>
              <a:spLocks/>
            </p:cNvSpPr>
            <p:nvPr/>
          </p:nvSpPr>
          <p:spPr bwMode="auto">
            <a:xfrm>
              <a:off x="8229600" y="3109913"/>
              <a:ext cx="352425" cy="382587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rnd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6332" name="Rectangle 12"/>
            <p:cNvSpPr>
              <a:spLocks noChangeArrowheads="1"/>
            </p:cNvSpPr>
            <p:nvPr/>
          </p:nvSpPr>
          <p:spPr bwMode="auto">
            <a:xfrm>
              <a:off x="6483350" y="2971800"/>
              <a:ext cx="1816100" cy="1206500"/>
            </a:xfrm>
            <a:prstGeom prst="rect">
              <a:avLst/>
            </a:prstGeom>
            <a:solidFill>
              <a:srgbClr val="DBFFB8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Ctr="1"/>
            <a:lstStyle/>
            <a:p>
              <a:pPr eaLnBrk="0" hangingPunct="0"/>
              <a:r>
                <a:rPr lang="en-US" sz="2000">
                  <a:latin typeface="+mj-lt"/>
                </a:rPr>
                <a:t>February 15</a:t>
              </a:r>
            </a:p>
          </p:txBody>
        </p:sp>
        <p:sp>
          <p:nvSpPr>
            <p:cNvPr id="56333" name="Rectangle 13"/>
            <p:cNvSpPr>
              <a:spLocks noChangeArrowheads="1"/>
            </p:cNvSpPr>
            <p:nvPr/>
          </p:nvSpPr>
          <p:spPr bwMode="auto">
            <a:xfrm>
              <a:off x="6858000" y="3492500"/>
              <a:ext cx="1816100" cy="12065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Ctr="1"/>
            <a:lstStyle/>
            <a:p>
              <a:pPr eaLnBrk="0" hangingPunct="0"/>
              <a:r>
                <a:rPr lang="en-US" sz="2000">
                  <a:latin typeface="+mj-lt"/>
                </a:rPr>
                <a:t>December 15</a:t>
              </a:r>
            </a:p>
          </p:txBody>
        </p:sp>
        <p:cxnSp>
          <p:nvCxnSpPr>
            <p:cNvPr id="56334" name="AutoShape 14"/>
            <p:cNvCxnSpPr>
              <a:cxnSpLocks noChangeShapeType="1"/>
              <a:stCxn id="56324" idx="3"/>
              <a:endCxn id="56325" idx="1"/>
            </p:cNvCxnSpPr>
            <p:nvPr/>
          </p:nvCxnSpPr>
          <p:spPr bwMode="auto">
            <a:xfrm>
              <a:off x="3727450" y="3073400"/>
              <a:ext cx="607774" cy="4899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56335" name="AutoShape 15"/>
            <p:cNvCxnSpPr>
              <a:cxnSpLocks noChangeShapeType="1"/>
              <a:stCxn id="56325" idx="3"/>
              <a:endCxn id="56326" idx="1"/>
            </p:cNvCxnSpPr>
            <p:nvPr/>
          </p:nvCxnSpPr>
          <p:spPr bwMode="auto">
            <a:xfrm flipV="1">
              <a:off x="5697778" y="3073400"/>
              <a:ext cx="480772" cy="4899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56336" name="AutoShape 16"/>
            <p:cNvCxnSpPr>
              <a:cxnSpLocks noChangeShapeType="1"/>
              <a:stCxn id="56330" idx="0"/>
              <a:endCxn id="56325" idx="2"/>
            </p:cNvCxnSpPr>
            <p:nvPr/>
          </p:nvCxnSpPr>
          <p:spPr bwMode="auto">
            <a:xfrm rot="5400000" flipH="1" flipV="1">
              <a:off x="4292706" y="4064106"/>
              <a:ext cx="1203052" cy="244537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56337" name="AutoShape 17"/>
            <p:cNvCxnSpPr>
              <a:cxnSpLocks noChangeShapeType="1"/>
              <a:stCxn id="56328" idx="0"/>
              <a:endCxn id="56324" idx="2"/>
            </p:cNvCxnSpPr>
            <p:nvPr/>
          </p:nvCxnSpPr>
          <p:spPr bwMode="auto">
            <a:xfrm rot="5400000" flipH="1" flipV="1">
              <a:off x="2408939" y="3727357"/>
              <a:ext cx="803275" cy="714562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56338" name="Line 18"/>
            <p:cNvSpPr>
              <a:spLocks noChangeShapeType="1"/>
            </p:cNvSpPr>
            <p:nvPr/>
          </p:nvSpPr>
          <p:spPr bwMode="auto">
            <a:xfrm>
              <a:off x="2185988" y="3065463"/>
              <a:ext cx="38100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Accounts Payable Control File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FIN12020</a:t>
            </a:r>
          </a:p>
        </p:txBody>
      </p:sp>
      <p:pic>
        <p:nvPicPr>
          <p:cNvPr id="3789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975" y="1258888"/>
            <a:ext cx="7237413" cy="4400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Implementation</a:t>
            </a: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FIN12030</a:t>
            </a:r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457200" y="5588000"/>
            <a:ext cx="1524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42913" y="2147888"/>
            <a:ext cx="8234362" cy="2622550"/>
            <a:chOff x="538163" y="2395538"/>
            <a:chExt cx="8234362" cy="2622550"/>
          </a:xfrm>
        </p:grpSpPr>
        <p:sp>
          <p:nvSpPr>
            <p:cNvPr id="39946" name="Rectangle 10"/>
            <p:cNvSpPr>
              <a:spLocks noChangeArrowheads="1"/>
            </p:cNvSpPr>
            <p:nvPr/>
          </p:nvSpPr>
          <p:spPr bwMode="auto">
            <a:xfrm>
              <a:off x="538163" y="2395538"/>
              <a:ext cx="3659187" cy="2622550"/>
            </a:xfrm>
            <a:prstGeom prst="rect">
              <a:avLst/>
            </a:prstGeom>
            <a:solidFill>
              <a:srgbClr val="DDEEF7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lIns="47625" tIns="19050" rIns="47625" bIns="19050">
              <a:spAutoFit/>
            </a:bodyPr>
            <a:lstStyle/>
            <a:p>
              <a:pPr marL="285750" indent="-285750" algn="l" eaLnBrk="0" hangingPunct="0"/>
              <a:r>
                <a:rPr lang="en-US" sz="2000" i="1" u="sng" dirty="0">
                  <a:latin typeface="+mj-lt"/>
                </a:rPr>
                <a:t>Enter/Verify:</a:t>
              </a:r>
            </a:p>
            <a:p>
              <a:pPr marL="285750" indent="-285750" algn="l" eaLnBrk="0" hangingPunct="0"/>
              <a:endParaRPr lang="en-US" sz="2000" i="1" u="sng" dirty="0">
                <a:latin typeface="+mj-lt"/>
              </a:endParaRPr>
            </a:p>
            <a:p>
              <a:pPr marL="285750" indent="-285750" algn="l" eaLnBrk="0" hangingPunct="0">
                <a:buFontTx/>
                <a:buChar char="•"/>
              </a:pPr>
              <a:r>
                <a:rPr lang="en-US" sz="1600" dirty="0">
                  <a:latin typeface="+mj-lt"/>
                </a:rPr>
                <a:t>Domain/Account Control File</a:t>
              </a:r>
            </a:p>
            <a:p>
              <a:pPr marL="285750" indent="-285750" algn="l" eaLnBrk="0" hangingPunct="0">
                <a:buFontTx/>
                <a:buChar char="•"/>
              </a:pPr>
              <a:r>
                <a:rPr lang="en-US" sz="1600" dirty="0">
                  <a:latin typeface="+mj-lt"/>
                </a:rPr>
                <a:t>Tax Codes and Rates</a:t>
              </a:r>
            </a:p>
            <a:p>
              <a:pPr marL="285750" indent="-285750" algn="l" eaLnBrk="0" hangingPunct="0">
                <a:buFontTx/>
                <a:buChar char="•"/>
              </a:pPr>
              <a:r>
                <a:rPr lang="en-US" sz="1600" dirty="0">
                  <a:latin typeface="+mj-lt"/>
                </a:rPr>
                <a:t>Credit Terms</a:t>
              </a:r>
            </a:p>
            <a:p>
              <a:pPr marL="285750" indent="-285750" algn="l" eaLnBrk="0" hangingPunct="0">
                <a:buFontTx/>
                <a:buChar char="•"/>
              </a:pPr>
              <a:r>
                <a:rPr lang="en-US" sz="1600" dirty="0">
                  <a:latin typeface="+mj-lt"/>
                </a:rPr>
                <a:t>Suppliers and Remit </a:t>
              </a:r>
              <a:r>
                <a:rPr lang="en-US" sz="1600" dirty="0" err="1">
                  <a:latin typeface="+mj-lt"/>
                </a:rPr>
                <a:t>Tos</a:t>
              </a:r>
              <a:endParaRPr lang="en-US" sz="1600" dirty="0">
                <a:latin typeface="+mj-lt"/>
              </a:endParaRPr>
            </a:p>
            <a:p>
              <a:pPr marL="285750" indent="-285750" algn="l" eaLnBrk="0" hangingPunct="0">
                <a:buFontTx/>
                <a:buChar char="•"/>
              </a:pPr>
              <a:r>
                <a:rPr lang="en-US" sz="1600" dirty="0" smtClean="0">
                  <a:latin typeface="+mj-lt"/>
                </a:rPr>
                <a:t>Company </a:t>
              </a:r>
              <a:r>
                <a:rPr lang="en-US" sz="1600" dirty="0">
                  <a:latin typeface="+mj-lt"/>
                </a:rPr>
                <a:t>Address</a:t>
              </a:r>
            </a:p>
            <a:p>
              <a:pPr marL="285750" indent="-285750" algn="l" eaLnBrk="0" hangingPunct="0">
                <a:buFontTx/>
                <a:buChar char="•"/>
              </a:pPr>
              <a:r>
                <a:rPr lang="en-US" sz="1600" dirty="0">
                  <a:latin typeface="+mj-lt"/>
                </a:rPr>
                <a:t>Currencies and Exchange Rates</a:t>
              </a:r>
            </a:p>
            <a:p>
              <a:pPr marL="285750" indent="-285750" algn="l" eaLnBrk="0" hangingPunct="0">
                <a:buFontTx/>
                <a:buChar char="•"/>
              </a:pPr>
              <a:r>
                <a:rPr lang="en-US" sz="1600" dirty="0">
                  <a:latin typeface="+mj-lt"/>
                </a:rPr>
                <a:t>Banks</a:t>
              </a:r>
            </a:p>
            <a:p>
              <a:pPr marL="285750" indent="-285750" algn="l" eaLnBrk="0" hangingPunct="0">
                <a:buFontTx/>
                <a:buChar char="•"/>
              </a:pPr>
              <a:r>
                <a:rPr lang="en-US" sz="1600" dirty="0">
                  <a:latin typeface="+mj-lt"/>
                </a:rPr>
                <a:t>Control Files</a:t>
              </a:r>
            </a:p>
          </p:txBody>
        </p:sp>
        <p:sp>
          <p:nvSpPr>
            <p:cNvPr id="39954" name="Rectangle 18"/>
            <p:cNvSpPr>
              <a:spLocks noChangeArrowheads="1"/>
            </p:cNvSpPr>
            <p:nvPr/>
          </p:nvSpPr>
          <p:spPr bwMode="auto">
            <a:xfrm>
              <a:off x="4648200" y="3795713"/>
              <a:ext cx="457200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9956" name="Rectangle 20"/>
            <p:cNvSpPr>
              <a:spLocks noChangeArrowheads="1"/>
            </p:cNvSpPr>
            <p:nvPr/>
          </p:nvSpPr>
          <p:spPr bwMode="auto">
            <a:xfrm>
              <a:off x="6477000" y="3824288"/>
              <a:ext cx="228600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9957" name="Rectangle 21"/>
            <p:cNvSpPr>
              <a:spLocks noChangeArrowheads="1"/>
            </p:cNvSpPr>
            <p:nvPr/>
          </p:nvSpPr>
          <p:spPr bwMode="auto">
            <a:xfrm>
              <a:off x="7391400" y="3824288"/>
              <a:ext cx="152400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9969" name="Group 33"/>
            <p:cNvGrpSpPr>
              <a:grpSpLocks/>
            </p:cNvGrpSpPr>
            <p:nvPr/>
          </p:nvGrpSpPr>
          <p:grpSpPr bwMode="auto">
            <a:xfrm>
              <a:off x="4778379" y="3298826"/>
              <a:ext cx="1803402" cy="990600"/>
              <a:chOff x="3010" y="1829"/>
              <a:chExt cx="1136" cy="624"/>
            </a:xfrm>
          </p:grpSpPr>
          <p:sp>
            <p:nvSpPr>
              <p:cNvPr id="39959" name="AutoShape 23"/>
              <p:cNvSpPr>
                <a:spLocks noChangeArrowheads="1"/>
              </p:cNvSpPr>
              <p:nvPr/>
            </p:nvSpPr>
            <p:spPr bwMode="auto">
              <a:xfrm>
                <a:off x="3010" y="1829"/>
                <a:ext cx="1136" cy="624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968" name="Text Box 32"/>
              <p:cNvSpPr txBox="1">
                <a:spLocks noChangeArrowheads="1"/>
              </p:cNvSpPr>
              <p:nvPr/>
            </p:nvSpPr>
            <p:spPr bwMode="auto">
              <a:xfrm>
                <a:off x="3056" y="1846"/>
                <a:ext cx="1047" cy="57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Enter Opening Balances and Verify Aging</a:t>
                </a:r>
              </a:p>
            </p:txBody>
          </p:sp>
        </p:grpSp>
        <p:grpSp>
          <p:nvGrpSpPr>
            <p:cNvPr id="39970" name="Group 34"/>
            <p:cNvGrpSpPr>
              <a:grpSpLocks/>
            </p:cNvGrpSpPr>
            <p:nvPr/>
          </p:nvGrpSpPr>
          <p:grpSpPr bwMode="auto">
            <a:xfrm>
              <a:off x="7092950" y="3298825"/>
              <a:ext cx="1679575" cy="990600"/>
              <a:chOff x="3008" y="1829"/>
              <a:chExt cx="1058" cy="624"/>
            </a:xfrm>
          </p:grpSpPr>
          <p:sp>
            <p:nvSpPr>
              <p:cNvPr id="39971" name="AutoShape 35"/>
              <p:cNvSpPr>
                <a:spLocks noChangeArrowheads="1"/>
              </p:cNvSpPr>
              <p:nvPr/>
            </p:nvSpPr>
            <p:spPr bwMode="auto">
              <a:xfrm>
                <a:off x="3010" y="1829"/>
                <a:ext cx="1056" cy="624"/>
              </a:xfrm>
              <a:prstGeom prst="roundRect">
                <a:avLst>
                  <a:gd name="adj" fmla="val 16667"/>
                </a:avLst>
              </a:prstGeom>
              <a:solidFill>
                <a:srgbClr val="EBEBEB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>
                <a:outerShdw dist="53882" dir="2700000" algn="ctr" rotWithShape="0">
                  <a:schemeClr val="bg2"/>
                </a:outerShdw>
              </a:effectLst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972" name="Text Box 36"/>
              <p:cNvSpPr txBox="1">
                <a:spLocks noChangeArrowheads="1"/>
              </p:cNvSpPr>
              <p:nvPr/>
            </p:nvSpPr>
            <p:spPr bwMode="auto">
              <a:xfrm>
                <a:off x="3008" y="1858"/>
                <a:ext cx="1047" cy="57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r>
                  <a:rPr lang="en-US" sz="1600">
                    <a:latin typeface="+mj-lt"/>
                  </a:rPr>
                  <a:t>Delete Unposted Transactions</a:t>
                </a:r>
              </a:p>
            </p:txBody>
          </p:sp>
        </p:grpSp>
        <p:sp>
          <p:nvSpPr>
            <p:cNvPr id="39973" name="Line 37"/>
            <p:cNvSpPr>
              <a:spLocks noChangeShapeType="1"/>
            </p:cNvSpPr>
            <p:nvPr/>
          </p:nvSpPr>
          <p:spPr bwMode="auto">
            <a:xfrm>
              <a:off x="4191000" y="3778250"/>
              <a:ext cx="5937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9974" name="Line 38"/>
            <p:cNvSpPr>
              <a:spLocks noChangeShapeType="1"/>
            </p:cNvSpPr>
            <p:nvPr/>
          </p:nvSpPr>
          <p:spPr bwMode="auto">
            <a:xfrm flipV="1">
              <a:off x="6581776" y="3740150"/>
              <a:ext cx="503238" cy="127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Voucher Processing Flow</a:t>
            </a:r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FIN12040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606425" y="2028825"/>
            <a:ext cx="7929563" cy="2940050"/>
            <a:chOff x="711200" y="2581275"/>
            <a:chExt cx="7929563" cy="2940050"/>
          </a:xfrm>
        </p:grpSpPr>
        <p:sp>
          <p:nvSpPr>
            <p:cNvPr id="40969" name="Rectangle 9"/>
            <p:cNvSpPr>
              <a:spLocks noChangeArrowheads="1"/>
            </p:cNvSpPr>
            <p:nvPr/>
          </p:nvSpPr>
          <p:spPr bwMode="auto">
            <a:xfrm>
              <a:off x="7248525" y="3689350"/>
              <a:ext cx="76200" cy="2286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0971" name="Rectangle 11"/>
            <p:cNvSpPr>
              <a:spLocks noChangeArrowheads="1"/>
            </p:cNvSpPr>
            <p:nvPr/>
          </p:nvSpPr>
          <p:spPr bwMode="auto">
            <a:xfrm>
              <a:off x="5724525" y="3736975"/>
              <a:ext cx="304800" cy="76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0973" name="Rectangle 13"/>
            <p:cNvSpPr>
              <a:spLocks noChangeArrowheads="1"/>
            </p:cNvSpPr>
            <p:nvPr/>
          </p:nvSpPr>
          <p:spPr bwMode="auto">
            <a:xfrm>
              <a:off x="711200" y="2581275"/>
              <a:ext cx="3251200" cy="24892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0966" name="Rectangle 6"/>
            <p:cNvSpPr>
              <a:spLocks noChangeArrowheads="1"/>
            </p:cNvSpPr>
            <p:nvPr/>
          </p:nvSpPr>
          <p:spPr bwMode="auto">
            <a:xfrm>
              <a:off x="720725" y="2859088"/>
              <a:ext cx="3228975" cy="218281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587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lIns="90488" tIns="44450" rIns="90488" bIns="44450" anchor="ctr">
              <a:spAutoFit/>
            </a:bodyPr>
            <a:lstStyle/>
            <a:p>
              <a:pPr algn="l" eaLnBrk="0" hangingPunct="0">
                <a:lnSpc>
                  <a:spcPct val="90000"/>
                </a:lnSpc>
                <a:tabLst>
                  <a:tab pos="228600" algn="l"/>
                </a:tabLst>
              </a:pPr>
              <a:r>
                <a:rPr lang="en-US" sz="2000" i="1" u="sng">
                  <a:latin typeface="+mj-lt"/>
                </a:rPr>
                <a:t>Maintain Vouchers for:</a:t>
              </a:r>
              <a:br>
                <a:rPr lang="en-US" sz="2000" i="1" u="sng">
                  <a:latin typeface="+mj-lt"/>
                </a:rPr>
              </a:br>
              <a:endParaRPr lang="en-US" sz="2000" i="1" u="sng">
                <a:latin typeface="+mj-lt"/>
              </a:endParaRPr>
            </a:p>
            <a:p>
              <a:pPr algn="l" eaLnBrk="0" hangingPunct="0">
                <a:lnSpc>
                  <a:spcPct val="90000"/>
                </a:lnSpc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Supplier invoices</a:t>
              </a:r>
            </a:p>
            <a:p>
              <a:pPr algn="l" eaLnBrk="0" hangingPunct="0">
                <a:lnSpc>
                  <a:spcPct val="90000"/>
                </a:lnSpc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Credit returns</a:t>
              </a:r>
            </a:p>
            <a:p>
              <a:pPr algn="l" eaLnBrk="0" hangingPunct="0">
                <a:lnSpc>
                  <a:spcPct val="90000"/>
                </a:lnSpc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Rebates and discounts</a:t>
              </a:r>
            </a:p>
            <a:p>
              <a:pPr algn="l" eaLnBrk="0" hangingPunct="0">
                <a:lnSpc>
                  <a:spcPct val="90000"/>
                </a:lnSpc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Loading supplier balances</a:t>
              </a:r>
            </a:p>
            <a:p>
              <a:pPr algn="l" eaLnBrk="0" hangingPunct="0">
                <a:lnSpc>
                  <a:spcPct val="90000"/>
                </a:lnSpc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Prepayments</a:t>
              </a:r>
            </a:p>
            <a:p>
              <a:pPr algn="l" eaLnBrk="0" hangingPunct="0">
                <a:lnSpc>
                  <a:spcPct val="90000"/>
                </a:lnSpc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Miscellaneous expenses</a:t>
              </a:r>
            </a:p>
            <a:p>
              <a:pPr algn="l" eaLnBrk="0" hangingPunct="0">
                <a:lnSpc>
                  <a:spcPct val="90000"/>
                </a:lnSpc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Recurring vouchers</a:t>
              </a:r>
            </a:p>
          </p:txBody>
        </p:sp>
        <p:grpSp>
          <p:nvGrpSpPr>
            <p:cNvPr id="40975" name="Group 15"/>
            <p:cNvGrpSpPr>
              <a:grpSpLocks/>
            </p:cNvGrpSpPr>
            <p:nvPr/>
          </p:nvGrpSpPr>
          <p:grpSpPr bwMode="auto">
            <a:xfrm>
              <a:off x="6961188" y="3440113"/>
              <a:ext cx="1679575" cy="757237"/>
              <a:chOff x="3008" y="1829"/>
              <a:chExt cx="1058" cy="624"/>
            </a:xfrm>
          </p:grpSpPr>
          <p:sp>
            <p:nvSpPr>
              <p:cNvPr id="40976" name="AutoShape 16"/>
              <p:cNvSpPr>
                <a:spLocks noChangeArrowheads="1"/>
              </p:cNvSpPr>
              <p:nvPr/>
            </p:nvSpPr>
            <p:spPr bwMode="auto">
              <a:xfrm>
                <a:off x="3010" y="1829"/>
                <a:ext cx="1056" cy="624"/>
              </a:xfrm>
              <a:prstGeom prst="roundRect">
                <a:avLst>
                  <a:gd name="adj" fmla="val 16667"/>
                </a:avLst>
              </a:prstGeom>
              <a:solidFill>
                <a:srgbClr val="EBEBEB"/>
              </a:solidFill>
              <a:ln w="15875" algn="ctr">
                <a:solidFill>
                  <a:schemeClr val="tx1"/>
                </a:solidFill>
                <a:round/>
                <a:headEnd/>
                <a:tailEnd/>
              </a:ln>
              <a:effectLst>
                <a:outerShdw dist="71842" dir="2700000" algn="ctr" rotWithShape="0">
                  <a:schemeClr val="bg2"/>
                </a:outerShdw>
              </a:effectLst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977" name="Text Box 17"/>
              <p:cNvSpPr txBox="1">
                <a:spLocks noChangeArrowheads="1"/>
              </p:cNvSpPr>
              <p:nvPr/>
            </p:nvSpPr>
            <p:spPr bwMode="auto">
              <a:xfrm>
                <a:off x="3008" y="1858"/>
                <a:ext cx="1047" cy="554"/>
              </a:xfrm>
              <a:prstGeom prst="rect">
                <a:avLst/>
              </a:prstGeom>
              <a:noFill/>
              <a:ln w="1587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r>
                  <a:rPr lang="en-US" sz="1600">
                    <a:latin typeface="+mj-lt"/>
                  </a:rPr>
                  <a:t>Confirm Voucher</a:t>
                </a:r>
              </a:p>
            </p:txBody>
          </p:sp>
        </p:grpSp>
        <p:grpSp>
          <p:nvGrpSpPr>
            <p:cNvPr id="40979" name="Group 19"/>
            <p:cNvGrpSpPr>
              <a:grpSpLocks/>
            </p:cNvGrpSpPr>
            <p:nvPr/>
          </p:nvGrpSpPr>
          <p:grpSpPr bwMode="auto">
            <a:xfrm>
              <a:off x="4664075" y="4632325"/>
              <a:ext cx="1239838" cy="889000"/>
              <a:chOff x="2970" y="2252"/>
              <a:chExt cx="794" cy="641"/>
            </a:xfrm>
          </p:grpSpPr>
          <p:sp>
            <p:nvSpPr>
              <p:cNvPr id="40978" name="AutoShape 18"/>
              <p:cNvSpPr>
                <a:spLocks noChangeArrowheads="1"/>
              </p:cNvSpPr>
              <p:nvPr/>
            </p:nvSpPr>
            <p:spPr bwMode="auto">
              <a:xfrm>
                <a:off x="2970" y="2252"/>
                <a:ext cx="794" cy="641"/>
              </a:xfrm>
              <a:prstGeom prst="flowChartDocumen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chemeClr val="bg2"/>
                </a:outerShdw>
              </a:effectLst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964" name="Rectangle 4"/>
              <p:cNvSpPr>
                <a:spLocks noChangeArrowheads="1"/>
              </p:cNvSpPr>
              <p:nvPr/>
            </p:nvSpPr>
            <p:spPr bwMode="auto">
              <a:xfrm>
                <a:off x="2979" y="2339"/>
                <a:ext cx="695" cy="3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600">
                    <a:latin typeface="+mj-lt"/>
                  </a:rPr>
                  <a:t>Run AP </a:t>
                </a:r>
              </a:p>
              <a:p>
                <a:pPr eaLnBrk="0" hangingPunct="0">
                  <a:lnSpc>
                    <a:spcPct val="90000"/>
                  </a:lnSpc>
                </a:pPr>
                <a:r>
                  <a:rPr lang="en-US" sz="1600">
                    <a:latin typeface="+mj-lt"/>
                  </a:rPr>
                  <a:t>Reports</a:t>
                </a:r>
              </a:p>
            </p:txBody>
          </p:sp>
        </p:grpSp>
        <p:sp>
          <p:nvSpPr>
            <p:cNvPr id="40980" name="Line 20"/>
            <p:cNvSpPr>
              <a:spLocks noChangeShapeType="1"/>
            </p:cNvSpPr>
            <p:nvPr/>
          </p:nvSpPr>
          <p:spPr bwMode="auto">
            <a:xfrm>
              <a:off x="3971925" y="3789363"/>
              <a:ext cx="298767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40981" name="AutoShape 21"/>
            <p:cNvCxnSpPr>
              <a:cxnSpLocks noChangeShapeType="1"/>
            </p:cNvCxnSpPr>
            <p:nvPr/>
          </p:nvCxnSpPr>
          <p:spPr bwMode="auto">
            <a:xfrm rot="16200000">
              <a:off x="5080000" y="3987800"/>
              <a:ext cx="819150" cy="469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70000"/>
              </a:lnSpc>
            </a:pPr>
            <a:r>
              <a:rPr lang="en-US" sz="1800"/>
              <a:t>Voucher Header</a:t>
            </a:r>
          </a:p>
          <a:p>
            <a:pPr lvl="1">
              <a:lnSpc>
                <a:spcPct val="70000"/>
              </a:lnSpc>
            </a:pPr>
            <a:r>
              <a:rPr lang="en-US" sz="1400"/>
              <a:t>Multiple POs from same supplier</a:t>
            </a:r>
          </a:p>
          <a:p>
            <a:pPr lvl="1">
              <a:lnSpc>
                <a:spcPct val="70000"/>
              </a:lnSpc>
            </a:pPr>
            <a:r>
              <a:rPr lang="en-US" sz="1400"/>
              <a:t>Tax, credit terms, etc. for entire payment</a:t>
            </a:r>
          </a:p>
          <a:p>
            <a:pPr lvl="1">
              <a:lnSpc>
                <a:spcPct val="70000"/>
              </a:lnSpc>
            </a:pPr>
            <a:r>
              <a:rPr lang="en-US" sz="1400"/>
              <a:t>Auto select receivers to pay</a:t>
            </a:r>
          </a:p>
          <a:p>
            <a:pPr>
              <a:lnSpc>
                <a:spcPct val="70000"/>
              </a:lnSpc>
              <a:spcBef>
                <a:spcPct val="75000"/>
              </a:spcBef>
            </a:pPr>
            <a:r>
              <a:rPr lang="en-US" sz="1800"/>
              <a:t>Receiver Automatic Selection (Auto Select = Yes)</a:t>
            </a:r>
          </a:p>
          <a:p>
            <a:pPr lvl="1">
              <a:lnSpc>
                <a:spcPct val="70000"/>
              </a:lnSpc>
            </a:pPr>
            <a:r>
              <a:rPr lang="en-US" sz="1400"/>
              <a:t>Select by receipt date, packing slip, etc.	</a:t>
            </a:r>
          </a:p>
          <a:p>
            <a:pPr>
              <a:lnSpc>
                <a:spcPct val="70000"/>
              </a:lnSpc>
              <a:spcBef>
                <a:spcPct val="75000"/>
              </a:spcBef>
            </a:pPr>
            <a:r>
              <a:rPr lang="en-US" sz="1800"/>
              <a:t>Receiver Selection Maintenance (Auto Select = Yes)</a:t>
            </a:r>
          </a:p>
          <a:p>
            <a:pPr lvl="1">
              <a:lnSpc>
                <a:spcPct val="70000"/>
              </a:lnSpc>
            </a:pPr>
            <a:r>
              <a:rPr lang="en-US" sz="1400"/>
              <a:t>Tag receivers with asterisk (*)</a:t>
            </a:r>
          </a:p>
          <a:p>
            <a:pPr>
              <a:lnSpc>
                <a:spcPct val="70000"/>
              </a:lnSpc>
              <a:spcBef>
                <a:spcPct val="75000"/>
              </a:spcBef>
            </a:pPr>
            <a:r>
              <a:rPr lang="en-US" sz="1800"/>
              <a:t>Receiver Matching Maintenance</a:t>
            </a:r>
          </a:p>
          <a:p>
            <a:pPr lvl="1">
              <a:lnSpc>
                <a:spcPct val="70000"/>
              </a:lnSpc>
            </a:pPr>
            <a:r>
              <a:rPr lang="en-US" sz="1400"/>
              <a:t>Invoiced quantities and costs matched</a:t>
            </a:r>
          </a:p>
          <a:p>
            <a:pPr lvl="1">
              <a:lnSpc>
                <a:spcPct val="70000"/>
              </a:lnSpc>
            </a:pPr>
            <a:r>
              <a:rPr lang="en-US" sz="1400"/>
              <a:t>against receiver quantities and invoice costs</a:t>
            </a:r>
          </a:p>
          <a:p>
            <a:pPr lvl="1">
              <a:lnSpc>
                <a:spcPct val="70000"/>
              </a:lnSpc>
            </a:pPr>
            <a:r>
              <a:rPr lang="en-US" sz="1400"/>
              <a:t>Variances calculated and displayed</a:t>
            </a:r>
          </a:p>
          <a:p>
            <a:pPr>
              <a:lnSpc>
                <a:spcPct val="70000"/>
              </a:lnSpc>
              <a:spcBef>
                <a:spcPct val="75000"/>
              </a:spcBef>
            </a:pPr>
            <a:r>
              <a:rPr lang="en-US" sz="1800"/>
              <a:t>Voucher Tax/Distribution Screens</a:t>
            </a:r>
          </a:p>
          <a:p>
            <a:pPr lvl="1">
              <a:lnSpc>
                <a:spcPct val="70000"/>
              </a:lnSpc>
            </a:pPr>
            <a:r>
              <a:rPr lang="en-US" sz="1400"/>
              <a:t>GL journal entries for line items and taxes</a:t>
            </a:r>
          </a:p>
          <a:p>
            <a:pPr lvl="1">
              <a:lnSpc>
                <a:spcPct val="70000"/>
              </a:lnSpc>
            </a:pPr>
            <a:r>
              <a:rPr lang="en-US" sz="1400"/>
              <a:t>Tax distribution screen only for taxable amounts		</a:t>
            </a:r>
          </a:p>
          <a:p>
            <a:pPr>
              <a:lnSpc>
                <a:spcPct val="70000"/>
              </a:lnSpc>
              <a:spcBef>
                <a:spcPct val="75000"/>
              </a:spcBef>
            </a:pPr>
            <a:r>
              <a:rPr lang="en-US" sz="1800"/>
              <a:t>Voucher Trailer</a:t>
            </a:r>
          </a:p>
          <a:p>
            <a:pPr lvl="1">
              <a:lnSpc>
                <a:spcPct val="70000"/>
              </a:lnSpc>
            </a:pPr>
            <a:r>
              <a:rPr lang="en-US" sz="1400"/>
              <a:t>Hold amount</a:t>
            </a:r>
          </a:p>
          <a:p>
            <a:pPr lvl="1">
              <a:lnSpc>
                <a:spcPct val="70000"/>
              </a:lnSpc>
            </a:pPr>
            <a:r>
              <a:rPr lang="en-US" sz="1400"/>
              <a:t>Employee who confirmed voucher</a:t>
            </a:r>
          </a:p>
          <a:p>
            <a:pPr lvl="1">
              <a:lnSpc>
                <a:spcPct val="70000"/>
              </a:lnSpc>
            </a:pPr>
            <a:r>
              <a:rPr lang="en-US" sz="1400"/>
              <a:t>Employee assigned to pay voucher</a:t>
            </a:r>
          </a:p>
          <a:p>
            <a:pPr>
              <a:lnSpc>
                <a:spcPct val="70000"/>
              </a:lnSpc>
            </a:pPr>
            <a:endParaRPr lang="en-US" sz="1600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Vouchers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FIN12050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Voucher Maintenance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FIN12060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890588" y="1054100"/>
            <a:ext cx="7358062" cy="4857750"/>
            <a:chOff x="938213" y="1701800"/>
            <a:chExt cx="7358062" cy="4857750"/>
          </a:xfrm>
        </p:grpSpPr>
        <p:pic>
          <p:nvPicPr>
            <p:cNvPr id="44036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38213" y="1701800"/>
              <a:ext cx="6850062" cy="4375150"/>
            </a:xfrm>
            <a:prstGeom prst="rect">
              <a:avLst/>
            </a:prstGeom>
            <a:noFill/>
          </p:spPr>
        </p:pic>
        <p:pic>
          <p:nvPicPr>
            <p:cNvPr id="44037" name="Picture 5" descr="1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93788" y="5343525"/>
              <a:ext cx="7202487" cy="121602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Receiver Data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FIN12070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68338" y="1420813"/>
            <a:ext cx="7799387" cy="4191000"/>
            <a:chOff x="735013" y="1858963"/>
            <a:chExt cx="7799387" cy="4191000"/>
          </a:xfrm>
        </p:grpSpPr>
        <p:pic>
          <p:nvPicPr>
            <p:cNvPr id="4506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35013" y="1858963"/>
              <a:ext cx="7237412" cy="3219450"/>
            </a:xfrm>
            <a:prstGeom prst="rect">
              <a:avLst/>
            </a:prstGeom>
            <a:noFill/>
          </p:spPr>
        </p:pic>
        <p:pic>
          <p:nvPicPr>
            <p:cNvPr id="45062" name="Picture 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11238" y="4392613"/>
              <a:ext cx="7523162" cy="16573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Rate Variance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FIN12080</a:t>
            </a:r>
          </a:p>
        </p:txBody>
      </p:sp>
      <p:pic>
        <p:nvPicPr>
          <p:cNvPr id="46085" name="Picture 5" descr="Voucher Maintenan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" y="1262063"/>
            <a:ext cx="7523163" cy="4476750"/>
          </a:xfrm>
          <a:prstGeom prst="rect">
            <a:avLst/>
          </a:prstGeom>
          <a:noFill/>
        </p:spPr>
      </p:pic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3086100" y="4767263"/>
            <a:ext cx="1219200" cy="838200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60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5934075" y="4767263"/>
            <a:ext cx="1676400" cy="838200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600">
              <a:latin typeface="+mj-lt"/>
            </a:endParaRP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898525" y="3368675"/>
            <a:ext cx="7331075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en-US" sz="16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AP Rate Variance = (invoice unit cost - PO unit cost) * invoice quantity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Usage Variance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FIN12090</a:t>
            </a:r>
          </a:p>
        </p:txBody>
      </p:sp>
      <p:pic>
        <p:nvPicPr>
          <p:cNvPr id="47108" name="Picture 4" descr="Voucher Maintenan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0" y="1276350"/>
            <a:ext cx="7648575" cy="4476750"/>
          </a:xfrm>
          <a:prstGeom prst="rect">
            <a:avLst/>
          </a:prstGeom>
          <a:noFill/>
          <a:ln>
            <a:noFill/>
          </a:ln>
        </p:spPr>
      </p:pic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885825" y="4800600"/>
            <a:ext cx="990600" cy="381000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600" b="1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771524" y="3328988"/>
            <a:ext cx="7458075" cy="338554"/>
          </a:xfrm>
          <a:prstGeom prst="rect">
            <a:avLst/>
          </a:prstGeom>
          <a:noFill/>
          <a:ln w="127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/>
            <a:r>
              <a:rPr lang="en-US" sz="1600" b="1">
                <a:solidFill>
                  <a:schemeClr val="accent2">
                    <a:lumMod val="75000"/>
                  </a:schemeClr>
                </a:solidFill>
                <a:latin typeface="+mj-lt"/>
              </a:rPr>
              <a:t>AP Usage Variance = (invoice quantity - received quantity) * PO unit cost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1470049360</TotalTime>
  <Pages>18</Pages>
  <Words>343</Words>
  <Application>Microsoft Office PowerPoint</Application>
  <PresentationFormat>On-screen Show (4:3)</PresentationFormat>
  <Paragraphs>134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Times New Roman</vt:lpstr>
      <vt:lpstr>Tahoma</vt:lpstr>
      <vt:lpstr>Webdings</vt:lpstr>
      <vt:lpstr>Arial</vt:lpstr>
      <vt:lpstr>1_EX06PP_template</vt:lpstr>
      <vt:lpstr>QAD 2010 Template</vt:lpstr>
      <vt:lpstr>QAD Standard Edition Financial Management</vt:lpstr>
      <vt:lpstr>Accounts Payable Control File</vt:lpstr>
      <vt:lpstr>AP Implementation</vt:lpstr>
      <vt:lpstr>Voucher Processing Flow</vt:lpstr>
      <vt:lpstr>Vouchers</vt:lpstr>
      <vt:lpstr>Voucher Maintenance</vt:lpstr>
      <vt:lpstr>Receiver Data</vt:lpstr>
      <vt:lpstr>AP Rate Variance</vt:lpstr>
      <vt:lpstr>AP Usage Variance</vt:lpstr>
      <vt:lpstr>Managing Variances</vt:lpstr>
      <vt:lpstr>GL Distribution</vt:lpstr>
      <vt:lpstr>Tax Distribution</vt:lpstr>
      <vt:lpstr>Voucher Trailer</vt:lpstr>
      <vt:lpstr>Modifying Vouchers</vt:lpstr>
      <vt:lpstr>Voucher Confirmation</vt:lpstr>
      <vt:lpstr>Recurring Vouchers</vt:lpstr>
      <vt:lpstr>Recurring Voucher Maintenance</vt:lpstr>
      <vt:lpstr>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61</cp:revision>
  <cp:lastPrinted>1999-11-08T19:39:03Z</cp:lastPrinted>
  <dcterms:created xsi:type="dcterms:W3CDTF">1997-01-20T17:35:22Z</dcterms:created>
  <dcterms:modified xsi:type="dcterms:W3CDTF">2010-12-09T23:44:20Z</dcterms:modified>
</cp:coreProperties>
</file>