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heme/theme4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9" r:id="rId1"/>
    <p:sldMasterId id="2147483662" r:id="rId2"/>
  </p:sldMasterIdLst>
  <p:notesMasterIdLst>
    <p:notesMasterId r:id="rId19"/>
  </p:notesMasterIdLst>
  <p:handoutMasterIdLst>
    <p:handoutMasterId r:id="rId20"/>
  </p:handoutMasterIdLst>
  <p:sldIdLst>
    <p:sldId id="305" r:id="rId3"/>
    <p:sldId id="288" r:id="rId4"/>
    <p:sldId id="289" r:id="rId5"/>
    <p:sldId id="290" r:id="rId6"/>
    <p:sldId id="291" r:id="rId7"/>
    <p:sldId id="292" r:id="rId8"/>
    <p:sldId id="293" r:id="rId9"/>
    <p:sldId id="294" r:id="rId10"/>
    <p:sldId id="295" r:id="rId11"/>
    <p:sldId id="296" r:id="rId12"/>
    <p:sldId id="297" r:id="rId13"/>
    <p:sldId id="303" r:id="rId14"/>
    <p:sldId id="299" r:id="rId15"/>
    <p:sldId id="304" r:id="rId16"/>
    <p:sldId id="301" r:id="rId17"/>
    <p:sldId id="302" r:id="rId18"/>
  </p:sldIdLst>
  <p:sldSz cx="9144000" cy="6858000" type="screen4x3"/>
  <p:notesSz cx="6858000" cy="9144000"/>
  <p:kinsoku lang="ja-JP" invalStChars="、。，．・：；？！゛゜ヽヾゝゞ々ー’”）〕］｝〉》」』】°‰′″℃￠％ぁぃぅぇぉっゃゅょゎァィゥェォッャュョヮヵヶ!%),.:;?]}｡｣､･ｧｨｩｪｫｬｭｮｯｰﾞﾟ" invalEndChars="‘“（〔［｛〈《「『【￥＄$([\{｢￡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chemeClr val="tx1"/>
    </p:penClr>
  </p:showPr>
  <p:clrMru>
    <a:srgbClr val="D1C2EC"/>
    <a:srgbClr val="C1A8E2"/>
    <a:srgbClr val="D7E2F1"/>
    <a:srgbClr val="FF0000"/>
    <a:srgbClr val="5A87C6"/>
    <a:srgbClr val="5F5F5F"/>
    <a:srgbClr val="FFFFFF"/>
    <a:srgbClr val="0033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napToGrid="0">
      <p:cViewPr>
        <p:scale>
          <a:sx n="100" d="100"/>
          <a:sy n="100" d="100"/>
        </p:scale>
        <p:origin x="-288" y="-114"/>
      </p:cViewPr>
      <p:guideLst>
        <p:guide orient="horz" pos="2304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051" name="Rectangle 3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9350" y="692150"/>
            <a:ext cx="4559300" cy="34163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</p:spPr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06_corp_ppt_Templat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096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096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FIN11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2038350" cy="5943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62650" cy="5943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FIN11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153400" cy="8810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500188"/>
            <a:ext cx="8153400" cy="5053012"/>
          </a:xfrm>
        </p:spPr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837488" y="6661150"/>
            <a:ext cx="1306512" cy="19685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FIN11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FIN11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FIN11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FIN11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1927103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FIN11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3692423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FIN11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9553555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FIN11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06750990"/>
      </p:ext>
    </p:extLst>
  </p:cSld>
  <p:clrMapOvr>
    <a:masterClrMapping/>
  </p:clrMapOvr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FIN11</a:t>
            </a: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153400" cy="8810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500188"/>
            <a:ext cx="8153400" cy="5053012"/>
          </a:xfrm>
        </p:spPr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837488" y="6661150"/>
            <a:ext cx="1306512" cy="19685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FIN11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FIN11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FIN11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FIN11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FIN11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FIN11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FIN11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FIN11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10" Type="http://schemas.openxmlformats.org/officeDocument/2006/relationships/image" Target="../media/image3.png"/><Relationship Id="rId4" Type="http://schemas.openxmlformats.org/officeDocument/2006/relationships/slideLayout" Target="../slideLayouts/slideLayout16.xml"/><Relationship Id="rId9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0188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39940" name="Text Box 4"/>
          <p:cNvSpPr txBox="1">
            <a:spLocks noChangeArrowheads="1"/>
          </p:cNvSpPr>
          <p:nvPr/>
        </p:nvSpPr>
        <p:spPr bwMode="auto">
          <a:xfrm>
            <a:off x="0" y="6613525"/>
            <a:ext cx="1143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000">
                <a:solidFill>
                  <a:schemeClr val="bg2"/>
                </a:solidFill>
              </a:rPr>
              <a:t>QAD Proprietary</a:t>
            </a:r>
          </a:p>
        </p:txBody>
      </p:sp>
      <p:pic>
        <p:nvPicPr>
          <p:cNvPr id="39941" name="Picture 5" descr="pg2_graphic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</p:spPr>
      </p:pic>
      <p:sp>
        <p:nvSpPr>
          <p:cNvPr id="39942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837488" y="6661150"/>
            <a:ext cx="1306512" cy="19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6493" tIns="43247" rIns="86493" bIns="43247" numCol="1" anchor="t" anchorCtr="0" compatLnSpc="1">
            <a:prstTxWarp prst="textNoShape">
              <a:avLst/>
            </a:prstTxWarp>
          </a:bodyPr>
          <a:lstStyle>
            <a:lvl1pPr algn="r" defTabSz="865188" eaLnBrk="0" hangingPunct="0">
              <a:defRPr sz="800">
                <a:latin typeface="Arial" charset="0"/>
              </a:defRPr>
            </a:lvl1pPr>
          </a:lstStyle>
          <a:p>
            <a:r>
              <a:rPr lang="en-US"/>
              <a:t>FIN11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  <p:sldLayoutId id="2147483661" r:id="rId12"/>
  </p:sldLayoutIdLst>
  <p:hf sldNum="0" hdr="0" dt="0"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9pPr>
    </p:titleStyle>
    <p:bodyStyle>
      <a:lvl1pPr marL="342900" indent="-342900" algn="l" rtl="0" fontAlgn="base">
        <a:lnSpc>
          <a:spcPct val="90000"/>
        </a:lnSpc>
        <a:spcBef>
          <a:spcPct val="30000"/>
        </a:spcBef>
        <a:spcAft>
          <a:spcPct val="0"/>
        </a:spcAft>
        <a:buClr>
          <a:srgbClr val="890C4C"/>
        </a:buClr>
        <a:buFont typeface="Webdings" pitchFamily="18" charset="2"/>
        <a:buChar char="5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lnSpc>
          <a:spcPct val="90000"/>
        </a:lnSpc>
        <a:spcBef>
          <a:spcPct val="2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fontAlgn="base">
        <a:lnSpc>
          <a:spcPct val="90000"/>
        </a:lnSpc>
        <a:spcBef>
          <a:spcPct val="20000"/>
        </a:spcBef>
        <a:spcAft>
          <a:spcPct val="0"/>
        </a:spcAft>
        <a:buClr>
          <a:srgbClr val="2461AA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lnSpc>
          <a:spcPct val="85000"/>
        </a:lnSpc>
        <a:spcBef>
          <a:spcPct val="1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FIN11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sz="half" idx="1"/>
          </p:nvPr>
        </p:nvSpPr>
        <p:spPr/>
        <p:txBody>
          <a:bodyPr>
            <a:normAutofit fontScale="70000" lnSpcReduction="20000"/>
          </a:bodyPr>
          <a:lstStyle/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dirty="0" smtClean="0"/>
              <a:t>System Introduction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dirty="0" smtClean="0"/>
              <a:t>Basic Data Setup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dirty="0" smtClean="0"/>
              <a:t>Multinational Setup (Optional)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dirty="0" smtClean="0"/>
              <a:t>Accounts Receivable Data Setup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dirty="0" smtClean="0"/>
              <a:t>Invoicing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dirty="0" smtClean="0"/>
              <a:t>Debit/Credit Memos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dirty="0" smtClean="0"/>
              <a:t>Accounts Receivable Payments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dirty="0" smtClean="0"/>
              <a:t>Draft Management (Optional)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dirty="0" smtClean="0"/>
              <a:t>Multinational AR (Optional)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dirty="0" smtClean="0"/>
              <a:t>Purchasing/AP Data Setup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b="1" dirty="0" smtClean="0"/>
              <a:t>Purchasing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half" idx="2"/>
          </p:nvPr>
        </p:nvSpPr>
        <p:spPr/>
        <p:txBody>
          <a:bodyPr>
            <a:normAutofit fontScale="62500" lnSpcReduction="20000"/>
          </a:bodyPr>
          <a:lstStyle/>
          <a:p>
            <a:pPr marL="514350" indent="-514350">
              <a:lnSpc>
                <a:spcPct val="120000"/>
              </a:lnSpc>
              <a:buFont typeface="+mj-lt"/>
              <a:buAutoNum type="arabicPeriod" startAt="12"/>
            </a:pPr>
            <a:r>
              <a:rPr lang="en-US" sz="3000" dirty="0" smtClean="0"/>
              <a:t>Accounts Payable Vouchers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 startAt="12"/>
            </a:pPr>
            <a:r>
              <a:rPr lang="en-US" sz="3000" dirty="0" smtClean="0"/>
              <a:t>Accounts Payable Payments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 startAt="12"/>
            </a:pPr>
            <a:r>
              <a:rPr lang="en-US" sz="3000" dirty="0" smtClean="0"/>
              <a:t>1099-MISC Reporting (Optional)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 startAt="12"/>
            </a:pPr>
            <a:r>
              <a:rPr lang="en-US" sz="3000" dirty="0" smtClean="0"/>
              <a:t>AP Draft Management (Optional)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 startAt="12"/>
            </a:pPr>
            <a:r>
              <a:rPr lang="en-US" sz="3000" dirty="0" smtClean="0"/>
              <a:t>Multinational AP (Optional)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 startAt="12"/>
            </a:pPr>
            <a:r>
              <a:rPr lang="en-US" sz="3000" dirty="0" smtClean="0"/>
              <a:t>General Ledger Setup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 startAt="12"/>
            </a:pPr>
            <a:r>
              <a:rPr lang="en-US" sz="3000" dirty="0" smtClean="0"/>
              <a:t>General Ledger Transactions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 startAt="12"/>
            </a:pPr>
            <a:r>
              <a:rPr lang="en-US" sz="3000" dirty="0" smtClean="0"/>
              <a:t>General Ledger Reports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 startAt="12"/>
            </a:pPr>
            <a:r>
              <a:rPr lang="en-US" sz="3000" dirty="0" smtClean="0"/>
              <a:t>Multiple Entities (Optional)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 startAt="12"/>
            </a:pPr>
            <a:r>
              <a:rPr lang="en-US" sz="3000" dirty="0" smtClean="0"/>
              <a:t>Multinational GL (Optional)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 startAt="12"/>
            </a:pPr>
            <a:r>
              <a:rPr lang="en-US" sz="3000" dirty="0" smtClean="0"/>
              <a:t>Currency Dependent Rounding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 startAt="12"/>
            </a:pPr>
            <a:endParaRPr lang="en-US" dirty="0"/>
          </a:p>
        </p:txBody>
      </p:sp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sz="2800" dirty="0"/>
              <a:t>QAD Standard Edition Financial Management</a:t>
            </a:r>
            <a:endParaRPr lang="en-US" sz="2800" dirty="0"/>
          </a:p>
        </p:txBody>
      </p:sp>
      <p:sp>
        <p:nvSpPr>
          <p:cNvPr id="9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8229600" y="6638544"/>
            <a:ext cx="914400" cy="219456"/>
          </a:xfrm>
        </p:spPr>
        <p:txBody>
          <a:bodyPr/>
          <a:lstStyle/>
          <a:p>
            <a:r>
              <a:rPr lang="en-US" smtClean="0"/>
              <a:t>FIN11010</a:t>
            </a: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GL Sites and Entities</a:t>
            </a:r>
          </a:p>
        </p:txBody>
      </p:sp>
      <p:sp>
        <p:nvSpPr>
          <p:cNvPr id="9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FIN11100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373063" y="836613"/>
            <a:ext cx="8380412" cy="5345112"/>
            <a:chOff x="334963" y="1512888"/>
            <a:chExt cx="8380412" cy="5345112"/>
          </a:xfrm>
        </p:grpSpPr>
        <p:pic>
          <p:nvPicPr>
            <p:cNvPr id="54276" name="Picture 4" descr="Region Capture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34963" y="1512888"/>
              <a:ext cx="6983412" cy="5003800"/>
            </a:xfrm>
            <a:prstGeom prst="rect">
              <a:avLst/>
            </a:prstGeom>
            <a:noFill/>
          </p:spPr>
        </p:pic>
        <p:pic>
          <p:nvPicPr>
            <p:cNvPr id="54283" name="Picture 11" descr="Region Capture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267200" y="1600200"/>
              <a:ext cx="4448175" cy="5000625"/>
            </a:xfrm>
            <a:prstGeom prst="rect">
              <a:avLst/>
            </a:prstGeom>
            <a:noFill/>
          </p:spPr>
        </p:pic>
        <p:sp>
          <p:nvSpPr>
            <p:cNvPr id="54284" name="Rectangle 12"/>
            <p:cNvSpPr>
              <a:spLocks noChangeArrowheads="1"/>
            </p:cNvSpPr>
            <p:nvPr/>
          </p:nvSpPr>
          <p:spPr bwMode="auto">
            <a:xfrm>
              <a:off x="4600575" y="3667125"/>
              <a:ext cx="457200" cy="457200"/>
            </a:xfrm>
            <a:prstGeom prst="rect">
              <a:avLst/>
            </a:prstGeom>
            <a:noFill/>
            <a:ln w="28575">
              <a:solidFill>
                <a:srgbClr val="FF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4286" name="Rectangle 14"/>
            <p:cNvSpPr>
              <a:spLocks noChangeArrowheads="1"/>
            </p:cNvSpPr>
            <p:nvPr/>
          </p:nvSpPr>
          <p:spPr bwMode="auto">
            <a:xfrm>
              <a:off x="2667000" y="5384800"/>
              <a:ext cx="1524000" cy="228600"/>
            </a:xfrm>
            <a:prstGeom prst="rect">
              <a:avLst/>
            </a:prstGeom>
            <a:noFill/>
            <a:ln w="28575">
              <a:solidFill>
                <a:srgbClr val="FF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pic>
          <p:nvPicPr>
            <p:cNvPr id="54287" name="Picture 15" descr="Region Capture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995363" y="5645150"/>
              <a:ext cx="6008687" cy="1212850"/>
            </a:xfrm>
            <a:prstGeom prst="rect">
              <a:avLst/>
            </a:prstGeom>
            <a:noFill/>
          </p:spPr>
        </p:pic>
        <p:sp>
          <p:nvSpPr>
            <p:cNvPr id="54288" name="Rectangle 16"/>
            <p:cNvSpPr>
              <a:spLocks noChangeArrowheads="1"/>
            </p:cNvSpPr>
            <p:nvPr/>
          </p:nvSpPr>
          <p:spPr bwMode="auto">
            <a:xfrm>
              <a:off x="1071563" y="6381750"/>
              <a:ext cx="1071562" cy="254000"/>
            </a:xfrm>
            <a:prstGeom prst="rect">
              <a:avLst/>
            </a:prstGeom>
            <a:noFill/>
            <a:ln w="28575">
              <a:solidFill>
                <a:srgbClr val="FF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/>
              <a:t>GL Accounts, Sub-Accounts, and Cost Centers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FIN11110</a:t>
            </a:r>
          </a:p>
        </p:txBody>
      </p:sp>
      <p:pic>
        <p:nvPicPr>
          <p:cNvPr id="55301" name="Picture 5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69988" y="1203325"/>
            <a:ext cx="6799262" cy="4630738"/>
          </a:xfrm>
          <a:prstGeom prst="rect">
            <a:avLst/>
          </a:prstGeom>
          <a:noFill/>
        </p:spPr>
      </p:pic>
      <p:sp>
        <p:nvSpPr>
          <p:cNvPr id="55302" name="Rectangle 6"/>
          <p:cNvSpPr>
            <a:spLocks noChangeArrowheads="1"/>
          </p:cNvSpPr>
          <p:nvPr/>
        </p:nvSpPr>
        <p:spPr bwMode="auto">
          <a:xfrm>
            <a:off x="4662488" y="4038600"/>
            <a:ext cx="3200400" cy="228600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Purchase Order Line Types</a:t>
            </a:r>
          </a:p>
        </p:txBody>
      </p:sp>
      <p:sp>
        <p:nvSpPr>
          <p:cNvPr id="37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FIN11120</a:t>
            </a:r>
            <a:endParaRPr lang="en-US"/>
          </a:p>
        </p:txBody>
      </p:sp>
      <p:graphicFrame>
        <p:nvGraphicFramePr>
          <p:cNvPr id="64632" name="Group 120"/>
          <p:cNvGraphicFramePr>
            <a:graphicFrameLocks noGrp="1"/>
          </p:cNvGraphicFramePr>
          <p:nvPr>
            <p:ph type="tbl" idx="4294967295"/>
          </p:nvPr>
        </p:nvGraphicFramePr>
        <p:xfrm>
          <a:off x="428625" y="1347788"/>
          <a:ext cx="8286750" cy="4524693"/>
        </p:xfrm>
        <a:graphic>
          <a:graphicData uri="http://schemas.openxmlformats.org/drawingml/2006/table">
            <a:tbl>
              <a:tblPr/>
              <a:tblGrid>
                <a:gridCol w="1757363"/>
                <a:gridCol w="835025"/>
                <a:gridCol w="1401762"/>
                <a:gridCol w="2884488"/>
                <a:gridCol w="1408112"/>
              </a:tblGrid>
              <a:tr h="6842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Line Item</a:t>
                      </a:r>
                    </a:p>
                  </a:txBody>
                  <a:tcPr marT="91440" marB="9144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Type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Inventory Effect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GL Entries at Receipt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Receiver?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</a:tr>
              <a:tr h="4683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Inventory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T="91440" marB="9144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Blank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Yes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DR   Inventory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Yes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1262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Subcontract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(</a:t>
                      </a:r>
                      <a:r>
                        <a:rPr kumimoji="0" lang="en-US" sz="16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No Work Order</a:t>
                      </a: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)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(</a:t>
                      </a:r>
                      <a:r>
                        <a:rPr kumimoji="0" lang="en-US" sz="16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No Work Order</a:t>
                      </a: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)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T="91440" marB="9144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S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No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No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DR   Cost of Production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CR   PO Receipts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DR   Cost of Production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CR   PO Receipts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DR   WIP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CR   Cost of Production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Yes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Yes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6905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Expensed (Memo)</a:t>
                      </a:r>
                    </a:p>
                  </a:txBody>
                  <a:tcPr marT="91440" marB="9144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M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No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DR   Expensed Receipts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CR   Expensed Item Receipts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Yes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PO Receipts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FIN11130</a:t>
            </a:r>
          </a:p>
        </p:txBody>
      </p:sp>
      <p:pic>
        <p:nvPicPr>
          <p:cNvPr id="57349" name="Picture 5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0575" y="1162050"/>
            <a:ext cx="7542213" cy="46386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itle 1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Purchase Price Variance</a:t>
            </a:r>
            <a:endParaRPr lang="en-US" dirty="0"/>
          </a:p>
        </p:txBody>
      </p:sp>
      <p:sp>
        <p:nvSpPr>
          <p:cNvPr id="18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FIN11140</a:t>
            </a:r>
          </a:p>
        </p:txBody>
      </p:sp>
      <p:sp>
        <p:nvSpPr>
          <p:cNvPr id="66571" name="Rectangle 11"/>
          <p:cNvSpPr>
            <a:spLocks noChangeArrowheads="1"/>
          </p:cNvSpPr>
          <p:nvPr/>
        </p:nvSpPr>
        <p:spPr bwMode="auto">
          <a:xfrm>
            <a:off x="2124075" y="5902325"/>
            <a:ext cx="152400" cy="152400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pic>
        <p:nvPicPr>
          <p:cNvPr id="66565" name="Picture 5" descr="p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4063" y="787400"/>
            <a:ext cx="6913562" cy="5410200"/>
          </a:xfrm>
          <a:prstGeom prst="rect">
            <a:avLst/>
          </a:prstGeom>
          <a:noFill/>
        </p:spPr>
      </p:pic>
      <p:sp>
        <p:nvSpPr>
          <p:cNvPr id="66566" name="Rectangle 6"/>
          <p:cNvSpPr>
            <a:spLocks noChangeArrowheads="1"/>
          </p:cNvSpPr>
          <p:nvPr/>
        </p:nvSpPr>
        <p:spPr bwMode="auto">
          <a:xfrm>
            <a:off x="2181225" y="2749550"/>
            <a:ext cx="152400" cy="152400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66567" name="Rectangle 7"/>
          <p:cNvSpPr>
            <a:spLocks noChangeArrowheads="1"/>
          </p:cNvSpPr>
          <p:nvPr/>
        </p:nvSpPr>
        <p:spPr bwMode="auto">
          <a:xfrm>
            <a:off x="2095500" y="2797175"/>
            <a:ext cx="152400" cy="152400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66568" name="Rectangle 8"/>
          <p:cNvSpPr>
            <a:spLocks noChangeArrowheads="1"/>
          </p:cNvSpPr>
          <p:nvPr/>
        </p:nvSpPr>
        <p:spPr bwMode="auto">
          <a:xfrm>
            <a:off x="4829175" y="2663825"/>
            <a:ext cx="152400" cy="228600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66569" name="Rectangle 9"/>
          <p:cNvSpPr>
            <a:spLocks noChangeArrowheads="1"/>
          </p:cNvSpPr>
          <p:nvPr/>
        </p:nvSpPr>
        <p:spPr bwMode="auto">
          <a:xfrm>
            <a:off x="7581900" y="2701925"/>
            <a:ext cx="152400" cy="228600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66570" name="Rectangle 10"/>
          <p:cNvSpPr>
            <a:spLocks noChangeArrowheads="1"/>
          </p:cNvSpPr>
          <p:nvPr/>
        </p:nvSpPr>
        <p:spPr bwMode="auto">
          <a:xfrm>
            <a:off x="7610475" y="5892800"/>
            <a:ext cx="152400" cy="152400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66572" name="Rectangle 12"/>
          <p:cNvSpPr>
            <a:spLocks noChangeArrowheads="1"/>
          </p:cNvSpPr>
          <p:nvPr/>
        </p:nvSpPr>
        <p:spPr bwMode="auto">
          <a:xfrm>
            <a:off x="4848225" y="2892425"/>
            <a:ext cx="228600" cy="76200"/>
          </a:xfrm>
          <a:prstGeom prst="rect">
            <a:avLst/>
          </a:prstGeom>
          <a:solidFill>
            <a:srgbClr val="EBEBEB"/>
          </a:solidFill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66573" name="Rectangle 13"/>
          <p:cNvSpPr>
            <a:spLocks noChangeArrowheads="1"/>
          </p:cNvSpPr>
          <p:nvPr/>
        </p:nvSpPr>
        <p:spPr bwMode="auto">
          <a:xfrm>
            <a:off x="6677025" y="711200"/>
            <a:ext cx="1295400" cy="152400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66574" name="Rectangle 14"/>
          <p:cNvSpPr>
            <a:spLocks noChangeArrowheads="1"/>
          </p:cNvSpPr>
          <p:nvPr/>
        </p:nvSpPr>
        <p:spPr bwMode="auto">
          <a:xfrm>
            <a:off x="619125" y="4216400"/>
            <a:ext cx="152400" cy="1981200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66575" name="Rectangle 15"/>
          <p:cNvSpPr>
            <a:spLocks noChangeArrowheads="1"/>
          </p:cNvSpPr>
          <p:nvPr/>
        </p:nvSpPr>
        <p:spPr bwMode="auto">
          <a:xfrm>
            <a:off x="7629525" y="4292600"/>
            <a:ext cx="76200" cy="304800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66576" name="Rectangle 16"/>
          <p:cNvSpPr>
            <a:spLocks noChangeArrowheads="1"/>
          </p:cNvSpPr>
          <p:nvPr/>
        </p:nvSpPr>
        <p:spPr bwMode="auto">
          <a:xfrm>
            <a:off x="2105025" y="4416425"/>
            <a:ext cx="152400" cy="76200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66577" name="Rectangle 17"/>
          <p:cNvSpPr>
            <a:spLocks noChangeArrowheads="1"/>
          </p:cNvSpPr>
          <p:nvPr/>
        </p:nvSpPr>
        <p:spPr bwMode="auto">
          <a:xfrm>
            <a:off x="2247900" y="4397375"/>
            <a:ext cx="228600" cy="76200"/>
          </a:xfrm>
          <a:prstGeom prst="rect">
            <a:avLst/>
          </a:prstGeom>
          <a:solidFill>
            <a:srgbClr val="EBEBEB"/>
          </a:solidFill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66578" name="Line 18"/>
          <p:cNvSpPr>
            <a:spLocks noChangeShapeType="1"/>
          </p:cNvSpPr>
          <p:nvPr/>
        </p:nvSpPr>
        <p:spPr bwMode="auto">
          <a:xfrm>
            <a:off x="2247900" y="4425950"/>
            <a:ext cx="228600" cy="0"/>
          </a:xfrm>
          <a:prstGeom prst="line">
            <a:avLst/>
          </a:prstGeom>
          <a:noFill/>
          <a:ln w="19050">
            <a:solidFill>
              <a:schemeClr val="hlink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66579" name="Text Box 19"/>
          <p:cNvSpPr txBox="1">
            <a:spLocks noChangeArrowheads="1"/>
          </p:cNvSpPr>
          <p:nvPr/>
        </p:nvSpPr>
        <p:spPr bwMode="auto">
          <a:xfrm>
            <a:off x="1409700" y="1714500"/>
            <a:ext cx="7558479" cy="677108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folHlink"/>
            </a:outerShdw>
          </a:effectLst>
        </p:spPr>
        <p:txBody>
          <a:bodyPr wrap="none" tIns="91440" bIns="91440">
            <a:spAutoFit/>
          </a:bodyPr>
          <a:lstStyle/>
          <a:p>
            <a:pPr algn="l"/>
            <a:r>
              <a:rPr lang="en-US" sz="1600">
                <a:latin typeface="+mj-lt"/>
              </a:rPr>
              <a:t>PPV = ((Total FL Cost – This Level Overhead) – PO Cost * Quantity Received</a:t>
            </a:r>
          </a:p>
          <a:p>
            <a:pPr algn="l"/>
            <a:r>
              <a:rPr lang="en-US" sz="1600">
                <a:latin typeface="+mj-lt"/>
              </a:rPr>
              <a:t>PPV = ((2.50 – 0.00) – 2.75) * 100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11948" y="5734050"/>
            <a:ext cx="7257115" cy="338554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600" dirty="0" smtClean="0">
                <a:latin typeface="+mj-lt"/>
              </a:rPr>
              <a:t>PPV = [(total GL cost-this level overhead) – PO cost] * quantity received</a:t>
            </a:r>
            <a:endParaRPr lang="en-US" sz="1600" dirty="0">
              <a:latin typeface="+mj-lt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16152" y="6019800"/>
            <a:ext cx="3267241" cy="338554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600" dirty="0" smtClean="0">
                <a:latin typeface="+mj-lt"/>
              </a:rPr>
              <a:t>PPV = [(2.50 – 0.00) – 2.75] * 100</a:t>
            </a:r>
            <a:endParaRPr lang="en-US" sz="1600" dirty="0">
              <a:latin typeface="+mj-lt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Correcting Receivers</a:t>
            </a:r>
          </a:p>
        </p:txBody>
      </p:sp>
      <p:sp>
        <p:nvSpPr>
          <p:cNvPr id="72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FIN11150</a:t>
            </a:r>
          </a:p>
        </p:txBody>
      </p:sp>
      <p:sp>
        <p:nvSpPr>
          <p:cNvPr id="59398" name="Rectangle 6"/>
          <p:cNvSpPr>
            <a:spLocks noChangeArrowheads="1"/>
          </p:cNvSpPr>
          <p:nvPr/>
        </p:nvSpPr>
        <p:spPr bwMode="auto">
          <a:xfrm>
            <a:off x="49208" y="5321300"/>
            <a:ext cx="1806586" cy="58836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 eaLnBrk="0" hangingPunct="0">
              <a:lnSpc>
                <a:spcPct val="90000"/>
              </a:lnSpc>
            </a:pPr>
            <a:r>
              <a:rPr lang="en-US" sz="1800">
                <a:latin typeface="+mj-lt"/>
              </a:rPr>
              <a:t>Ln 1 Qty = 100,</a:t>
            </a:r>
          </a:p>
          <a:p>
            <a:pPr eaLnBrk="0" hangingPunct="0">
              <a:lnSpc>
                <a:spcPct val="90000"/>
              </a:lnSpc>
            </a:pPr>
            <a:r>
              <a:rPr lang="en-US" sz="1800">
                <a:latin typeface="+mj-lt"/>
              </a:rPr>
              <a:t>Should Be 10</a:t>
            </a:r>
          </a:p>
        </p:txBody>
      </p:sp>
      <p:sp>
        <p:nvSpPr>
          <p:cNvPr id="59399" name="Rectangle 7"/>
          <p:cNvSpPr>
            <a:spLocks noChangeArrowheads="1"/>
          </p:cNvSpPr>
          <p:nvPr/>
        </p:nvSpPr>
        <p:spPr bwMode="auto">
          <a:xfrm>
            <a:off x="4320922" y="5443538"/>
            <a:ext cx="1857882" cy="33906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 eaLnBrk="0" hangingPunct="0">
              <a:lnSpc>
                <a:spcPct val="90000"/>
              </a:lnSpc>
            </a:pPr>
            <a:r>
              <a:rPr lang="en-US" sz="1800">
                <a:latin typeface="+mj-lt"/>
              </a:rPr>
              <a:t>Ln 1 Qty = –100</a:t>
            </a:r>
          </a:p>
        </p:txBody>
      </p:sp>
      <p:sp>
        <p:nvSpPr>
          <p:cNvPr id="59401" name="Rectangle 9"/>
          <p:cNvSpPr>
            <a:spLocks noChangeArrowheads="1"/>
          </p:cNvSpPr>
          <p:nvPr/>
        </p:nvSpPr>
        <p:spPr bwMode="auto">
          <a:xfrm>
            <a:off x="7346288" y="5427663"/>
            <a:ext cx="1614225" cy="36676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en-US" sz="1800">
                <a:latin typeface="+mj-lt"/>
              </a:rPr>
              <a:t>Ln 1 Qty = 10</a:t>
            </a:r>
          </a:p>
        </p:txBody>
      </p:sp>
      <p:grpSp>
        <p:nvGrpSpPr>
          <p:cNvPr id="59415" name="Group 23"/>
          <p:cNvGrpSpPr>
            <a:grpSpLocks/>
          </p:cNvGrpSpPr>
          <p:nvPr/>
        </p:nvGrpSpPr>
        <p:grpSpPr bwMode="auto">
          <a:xfrm>
            <a:off x="147638" y="1068388"/>
            <a:ext cx="1441316" cy="1728787"/>
            <a:chOff x="93" y="475"/>
            <a:chExt cx="991" cy="1189"/>
          </a:xfrm>
        </p:grpSpPr>
        <p:sp>
          <p:nvSpPr>
            <p:cNvPr id="59416" name="Rectangle 24"/>
            <p:cNvSpPr>
              <a:spLocks noChangeArrowheads="1"/>
            </p:cNvSpPr>
            <p:nvPr/>
          </p:nvSpPr>
          <p:spPr bwMode="auto">
            <a:xfrm>
              <a:off x="93" y="475"/>
              <a:ext cx="990" cy="1189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9417" name="Rectangle 25"/>
            <p:cNvSpPr>
              <a:spLocks noChangeArrowheads="1"/>
            </p:cNvSpPr>
            <p:nvPr/>
          </p:nvSpPr>
          <p:spPr bwMode="auto">
            <a:xfrm>
              <a:off x="138" y="490"/>
              <a:ext cx="946" cy="231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/>
              <a:r>
                <a:rPr lang="en-US" sz="1600">
                  <a:latin typeface="+mj-lt"/>
                </a:rPr>
                <a:t>Receiver #1</a:t>
              </a:r>
            </a:p>
          </p:txBody>
        </p:sp>
        <p:sp>
          <p:nvSpPr>
            <p:cNvPr id="59418" name="Line 26"/>
            <p:cNvSpPr>
              <a:spLocks noChangeShapeType="1"/>
            </p:cNvSpPr>
            <p:nvPr/>
          </p:nvSpPr>
          <p:spPr bwMode="auto">
            <a:xfrm>
              <a:off x="152" y="857"/>
              <a:ext cx="854" cy="0"/>
            </a:xfrm>
            <a:prstGeom prst="line">
              <a:avLst/>
            </a:prstGeom>
            <a:noFill/>
            <a:ln w="76200">
              <a:solidFill>
                <a:schemeClr val="folHlink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9419" name="Line 27"/>
            <p:cNvSpPr>
              <a:spLocks noChangeShapeType="1"/>
            </p:cNvSpPr>
            <p:nvPr/>
          </p:nvSpPr>
          <p:spPr bwMode="auto">
            <a:xfrm>
              <a:off x="152" y="943"/>
              <a:ext cx="854" cy="0"/>
            </a:xfrm>
            <a:prstGeom prst="line">
              <a:avLst/>
            </a:prstGeom>
            <a:noFill/>
            <a:ln w="76200">
              <a:solidFill>
                <a:schemeClr val="folHlink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9420" name="Line 28"/>
            <p:cNvSpPr>
              <a:spLocks noChangeShapeType="1"/>
            </p:cNvSpPr>
            <p:nvPr/>
          </p:nvSpPr>
          <p:spPr bwMode="auto">
            <a:xfrm>
              <a:off x="152" y="1029"/>
              <a:ext cx="854" cy="0"/>
            </a:xfrm>
            <a:prstGeom prst="line">
              <a:avLst/>
            </a:prstGeom>
            <a:noFill/>
            <a:ln w="76200">
              <a:solidFill>
                <a:schemeClr val="folHlink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9421" name="Line 29"/>
            <p:cNvSpPr>
              <a:spLocks noChangeShapeType="1"/>
            </p:cNvSpPr>
            <p:nvPr/>
          </p:nvSpPr>
          <p:spPr bwMode="auto">
            <a:xfrm>
              <a:off x="152" y="1115"/>
              <a:ext cx="854" cy="0"/>
            </a:xfrm>
            <a:prstGeom prst="line">
              <a:avLst/>
            </a:prstGeom>
            <a:noFill/>
            <a:ln w="76200">
              <a:solidFill>
                <a:schemeClr val="folHlink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9422" name="Line 30"/>
            <p:cNvSpPr>
              <a:spLocks noChangeShapeType="1"/>
            </p:cNvSpPr>
            <p:nvPr/>
          </p:nvSpPr>
          <p:spPr bwMode="auto">
            <a:xfrm>
              <a:off x="152" y="1201"/>
              <a:ext cx="854" cy="0"/>
            </a:xfrm>
            <a:prstGeom prst="line">
              <a:avLst/>
            </a:prstGeom>
            <a:noFill/>
            <a:ln w="76200">
              <a:solidFill>
                <a:schemeClr val="folHlink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9423" name="Line 31"/>
            <p:cNvSpPr>
              <a:spLocks noChangeShapeType="1"/>
            </p:cNvSpPr>
            <p:nvPr/>
          </p:nvSpPr>
          <p:spPr bwMode="auto">
            <a:xfrm>
              <a:off x="152" y="1287"/>
              <a:ext cx="854" cy="0"/>
            </a:xfrm>
            <a:prstGeom prst="line">
              <a:avLst/>
            </a:prstGeom>
            <a:noFill/>
            <a:ln w="76200">
              <a:solidFill>
                <a:schemeClr val="folHlink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9424" name="Line 32"/>
            <p:cNvSpPr>
              <a:spLocks noChangeShapeType="1"/>
            </p:cNvSpPr>
            <p:nvPr/>
          </p:nvSpPr>
          <p:spPr bwMode="auto">
            <a:xfrm>
              <a:off x="152" y="1373"/>
              <a:ext cx="854" cy="0"/>
            </a:xfrm>
            <a:prstGeom prst="line">
              <a:avLst/>
            </a:prstGeom>
            <a:noFill/>
            <a:ln w="76200">
              <a:solidFill>
                <a:schemeClr val="folHlink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9425" name="Line 33"/>
            <p:cNvSpPr>
              <a:spLocks noChangeShapeType="1"/>
            </p:cNvSpPr>
            <p:nvPr/>
          </p:nvSpPr>
          <p:spPr bwMode="auto">
            <a:xfrm>
              <a:off x="152" y="1459"/>
              <a:ext cx="854" cy="0"/>
            </a:xfrm>
            <a:prstGeom prst="line">
              <a:avLst/>
            </a:prstGeom>
            <a:noFill/>
            <a:ln w="76200">
              <a:solidFill>
                <a:schemeClr val="folHlink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9426" name="Line 34"/>
            <p:cNvSpPr>
              <a:spLocks noChangeShapeType="1"/>
            </p:cNvSpPr>
            <p:nvPr/>
          </p:nvSpPr>
          <p:spPr bwMode="auto">
            <a:xfrm>
              <a:off x="152" y="1545"/>
              <a:ext cx="854" cy="0"/>
            </a:xfrm>
            <a:prstGeom prst="line">
              <a:avLst/>
            </a:prstGeom>
            <a:noFill/>
            <a:ln w="76200">
              <a:solidFill>
                <a:schemeClr val="folHlink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</p:grpSp>
      <p:sp>
        <p:nvSpPr>
          <p:cNvPr id="59452" name="Rectangle 60"/>
          <p:cNvSpPr>
            <a:spLocks noChangeArrowheads="1"/>
          </p:cNvSpPr>
          <p:nvPr/>
        </p:nvSpPr>
        <p:spPr bwMode="auto">
          <a:xfrm rot="16200000">
            <a:off x="8001000" y="5372100"/>
            <a:ext cx="152400" cy="1524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59453" name="Rectangle 61"/>
          <p:cNvSpPr>
            <a:spLocks noChangeArrowheads="1"/>
          </p:cNvSpPr>
          <p:nvPr/>
        </p:nvSpPr>
        <p:spPr bwMode="auto">
          <a:xfrm rot="16200000">
            <a:off x="8001000" y="3771900"/>
            <a:ext cx="152400" cy="1524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59455" name="Rectangle 63"/>
          <p:cNvSpPr>
            <a:spLocks noChangeArrowheads="1"/>
          </p:cNvSpPr>
          <p:nvPr/>
        </p:nvSpPr>
        <p:spPr bwMode="auto">
          <a:xfrm rot="16200000">
            <a:off x="5105400" y="5372100"/>
            <a:ext cx="152400" cy="1524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59456" name="Rectangle 64"/>
          <p:cNvSpPr>
            <a:spLocks noChangeArrowheads="1"/>
          </p:cNvSpPr>
          <p:nvPr/>
        </p:nvSpPr>
        <p:spPr bwMode="auto">
          <a:xfrm rot="16200000">
            <a:off x="7153275" y="3619500"/>
            <a:ext cx="152400" cy="1524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59458" name="Rectangle 66"/>
          <p:cNvSpPr>
            <a:spLocks noChangeArrowheads="1"/>
          </p:cNvSpPr>
          <p:nvPr/>
        </p:nvSpPr>
        <p:spPr bwMode="auto">
          <a:xfrm rot="16200000">
            <a:off x="838200" y="5372100"/>
            <a:ext cx="152400" cy="1524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59459" name="Rectangle 67"/>
          <p:cNvSpPr>
            <a:spLocks noChangeArrowheads="1"/>
          </p:cNvSpPr>
          <p:nvPr/>
        </p:nvSpPr>
        <p:spPr bwMode="auto">
          <a:xfrm rot="16200000">
            <a:off x="838200" y="3771900"/>
            <a:ext cx="152400" cy="1524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59462" name="Rectangle 70"/>
          <p:cNvSpPr>
            <a:spLocks noChangeArrowheads="1"/>
          </p:cNvSpPr>
          <p:nvPr/>
        </p:nvSpPr>
        <p:spPr bwMode="auto">
          <a:xfrm>
            <a:off x="1371600" y="3343275"/>
            <a:ext cx="152400" cy="1524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59463" name="Rectangle 71"/>
          <p:cNvSpPr>
            <a:spLocks noChangeArrowheads="1"/>
          </p:cNvSpPr>
          <p:nvPr/>
        </p:nvSpPr>
        <p:spPr bwMode="auto">
          <a:xfrm>
            <a:off x="2428875" y="3343275"/>
            <a:ext cx="152400" cy="1524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59466" name="Rectangle 74"/>
          <p:cNvSpPr>
            <a:spLocks noChangeArrowheads="1"/>
          </p:cNvSpPr>
          <p:nvPr/>
        </p:nvSpPr>
        <p:spPr bwMode="auto">
          <a:xfrm>
            <a:off x="3514725" y="3343275"/>
            <a:ext cx="152400" cy="1524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59467" name="Rectangle 75"/>
          <p:cNvSpPr>
            <a:spLocks noChangeArrowheads="1"/>
          </p:cNvSpPr>
          <p:nvPr/>
        </p:nvSpPr>
        <p:spPr bwMode="auto">
          <a:xfrm>
            <a:off x="4572000" y="3343275"/>
            <a:ext cx="152400" cy="1524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59470" name="Rectangle 78"/>
          <p:cNvSpPr>
            <a:spLocks noChangeArrowheads="1"/>
          </p:cNvSpPr>
          <p:nvPr/>
        </p:nvSpPr>
        <p:spPr bwMode="auto">
          <a:xfrm>
            <a:off x="5715000" y="3343275"/>
            <a:ext cx="152400" cy="1524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59471" name="Rectangle 79"/>
          <p:cNvSpPr>
            <a:spLocks noChangeArrowheads="1"/>
          </p:cNvSpPr>
          <p:nvPr/>
        </p:nvSpPr>
        <p:spPr bwMode="auto">
          <a:xfrm>
            <a:off x="7543800" y="3343275"/>
            <a:ext cx="152400" cy="1524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grpSp>
        <p:nvGrpSpPr>
          <p:cNvPr id="59475" name="Group 83"/>
          <p:cNvGrpSpPr>
            <a:grpSpLocks/>
          </p:cNvGrpSpPr>
          <p:nvPr/>
        </p:nvGrpSpPr>
        <p:grpSpPr bwMode="auto">
          <a:xfrm>
            <a:off x="152400" y="3090863"/>
            <a:ext cx="1565275" cy="917575"/>
            <a:chOff x="1312" y="3021"/>
            <a:chExt cx="986" cy="578"/>
          </a:xfrm>
          <a:solidFill>
            <a:schemeClr val="accent1">
              <a:lumMod val="40000"/>
              <a:lumOff val="60000"/>
            </a:schemeClr>
          </a:solidFill>
        </p:grpSpPr>
        <p:sp>
          <p:nvSpPr>
            <p:cNvPr id="59473" name="AutoShape 81"/>
            <p:cNvSpPr>
              <a:spLocks noChangeArrowheads="1"/>
            </p:cNvSpPr>
            <p:nvPr/>
          </p:nvSpPr>
          <p:spPr bwMode="auto">
            <a:xfrm>
              <a:off x="1318" y="3027"/>
              <a:ext cx="980" cy="570"/>
            </a:xfrm>
            <a:prstGeom prst="roundRect">
              <a:avLst>
                <a:gd name="adj" fmla="val 16667"/>
              </a:avLst>
            </a:prstGeom>
            <a:grpFill/>
            <a:ln w="1270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9474" name="Text Box 82"/>
            <p:cNvSpPr txBox="1">
              <a:spLocks noChangeArrowheads="1"/>
            </p:cNvSpPr>
            <p:nvPr/>
          </p:nvSpPr>
          <p:spPr bwMode="auto">
            <a:xfrm>
              <a:off x="1312" y="3021"/>
              <a:ext cx="935" cy="578"/>
            </a:xfrm>
            <a:prstGeom prst="rect">
              <a:avLst/>
            </a:prstGeom>
            <a:grpFill/>
            <a:ln w="9525" algn="ctr">
              <a:noFill/>
              <a:miter lim="800000"/>
              <a:headEnd/>
              <a:tailEnd/>
            </a:ln>
            <a:effectLst/>
          </p:spPr>
          <p:txBody>
            <a:bodyPr tIns="91440" bIns="9144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600">
                  <a:latin typeface="+mj-lt"/>
                </a:rPr>
                <a:t>Wrong Quantity Received</a:t>
              </a:r>
            </a:p>
          </p:txBody>
        </p:sp>
      </p:grpSp>
      <p:grpSp>
        <p:nvGrpSpPr>
          <p:cNvPr id="59479" name="Group 87"/>
          <p:cNvGrpSpPr>
            <a:grpSpLocks/>
          </p:cNvGrpSpPr>
          <p:nvPr/>
        </p:nvGrpSpPr>
        <p:grpSpPr bwMode="auto">
          <a:xfrm>
            <a:off x="2346325" y="3090863"/>
            <a:ext cx="1565275" cy="904875"/>
            <a:chOff x="1024" y="2835"/>
            <a:chExt cx="986" cy="570"/>
          </a:xfrm>
        </p:grpSpPr>
        <p:sp>
          <p:nvSpPr>
            <p:cNvPr id="59477" name="AutoShape 85"/>
            <p:cNvSpPr>
              <a:spLocks noChangeArrowheads="1"/>
            </p:cNvSpPr>
            <p:nvPr/>
          </p:nvSpPr>
          <p:spPr bwMode="auto">
            <a:xfrm>
              <a:off x="1030" y="2835"/>
              <a:ext cx="980" cy="570"/>
            </a:xfrm>
            <a:prstGeom prst="roundRect">
              <a:avLst>
                <a:gd name="adj" fmla="val 16667"/>
              </a:avLst>
            </a:prstGeom>
            <a:solidFill>
              <a:srgbClr val="ECF1F8"/>
            </a:solidFill>
            <a:ln w="1270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9478" name="Text Box 86"/>
            <p:cNvSpPr txBox="1">
              <a:spLocks noChangeArrowheads="1"/>
            </p:cNvSpPr>
            <p:nvPr/>
          </p:nvSpPr>
          <p:spPr bwMode="auto">
            <a:xfrm>
              <a:off x="1024" y="2912"/>
              <a:ext cx="935" cy="42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tIns="91440" bIns="9144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600">
                  <a:solidFill>
                    <a:srgbClr val="5F5F5F"/>
                  </a:solidFill>
                  <a:latin typeface="+mj-lt"/>
                </a:rPr>
                <a:t>Reopen Closed PO</a:t>
              </a:r>
            </a:p>
          </p:txBody>
        </p:sp>
      </p:grpSp>
      <p:grpSp>
        <p:nvGrpSpPr>
          <p:cNvPr id="59480" name="Group 88"/>
          <p:cNvGrpSpPr>
            <a:grpSpLocks/>
          </p:cNvGrpSpPr>
          <p:nvPr/>
        </p:nvGrpSpPr>
        <p:grpSpPr bwMode="auto">
          <a:xfrm>
            <a:off x="4510088" y="3060700"/>
            <a:ext cx="1565275" cy="917575"/>
            <a:chOff x="1312" y="3021"/>
            <a:chExt cx="986" cy="578"/>
          </a:xfrm>
          <a:solidFill>
            <a:schemeClr val="accent1">
              <a:lumMod val="40000"/>
              <a:lumOff val="60000"/>
            </a:schemeClr>
          </a:solidFill>
        </p:grpSpPr>
        <p:sp>
          <p:nvSpPr>
            <p:cNvPr id="59481" name="AutoShape 89"/>
            <p:cNvSpPr>
              <a:spLocks noChangeArrowheads="1"/>
            </p:cNvSpPr>
            <p:nvPr/>
          </p:nvSpPr>
          <p:spPr bwMode="auto">
            <a:xfrm>
              <a:off x="1318" y="3027"/>
              <a:ext cx="980" cy="570"/>
            </a:xfrm>
            <a:prstGeom prst="roundRect">
              <a:avLst>
                <a:gd name="adj" fmla="val 16667"/>
              </a:avLst>
            </a:prstGeom>
            <a:grpFill/>
            <a:ln w="1270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9482" name="Text Box 90"/>
            <p:cNvSpPr txBox="1">
              <a:spLocks noChangeArrowheads="1"/>
            </p:cNvSpPr>
            <p:nvPr/>
          </p:nvSpPr>
          <p:spPr bwMode="auto">
            <a:xfrm>
              <a:off x="1312" y="3021"/>
              <a:ext cx="935" cy="578"/>
            </a:xfrm>
            <a:prstGeom prst="rect">
              <a:avLst/>
            </a:prstGeom>
            <a:grpFill/>
            <a:ln w="9525" algn="ctr">
              <a:noFill/>
              <a:miter lim="800000"/>
              <a:headEnd/>
              <a:tailEnd/>
            </a:ln>
            <a:effectLst/>
          </p:spPr>
          <p:txBody>
            <a:bodyPr tIns="91440" bIns="9144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600">
                  <a:latin typeface="+mj-lt"/>
                </a:rPr>
                <a:t>Reverse Original Receipt Qty</a:t>
              </a:r>
            </a:p>
          </p:txBody>
        </p:sp>
      </p:grpSp>
      <p:grpSp>
        <p:nvGrpSpPr>
          <p:cNvPr id="59483" name="Group 91"/>
          <p:cNvGrpSpPr>
            <a:grpSpLocks/>
          </p:cNvGrpSpPr>
          <p:nvPr/>
        </p:nvGrpSpPr>
        <p:grpSpPr bwMode="auto">
          <a:xfrm>
            <a:off x="7162800" y="3071813"/>
            <a:ext cx="1565275" cy="917575"/>
            <a:chOff x="1312" y="3021"/>
            <a:chExt cx="986" cy="578"/>
          </a:xfrm>
          <a:solidFill>
            <a:schemeClr val="accent1">
              <a:lumMod val="40000"/>
              <a:lumOff val="60000"/>
            </a:schemeClr>
          </a:solidFill>
        </p:grpSpPr>
        <p:sp>
          <p:nvSpPr>
            <p:cNvPr id="59484" name="AutoShape 92"/>
            <p:cNvSpPr>
              <a:spLocks noChangeArrowheads="1"/>
            </p:cNvSpPr>
            <p:nvPr/>
          </p:nvSpPr>
          <p:spPr bwMode="auto">
            <a:xfrm>
              <a:off x="1318" y="3027"/>
              <a:ext cx="980" cy="570"/>
            </a:xfrm>
            <a:prstGeom prst="roundRect">
              <a:avLst>
                <a:gd name="adj" fmla="val 16667"/>
              </a:avLst>
            </a:prstGeom>
            <a:grpFill/>
            <a:ln w="1270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9485" name="Text Box 93"/>
            <p:cNvSpPr txBox="1">
              <a:spLocks noChangeArrowheads="1"/>
            </p:cNvSpPr>
            <p:nvPr/>
          </p:nvSpPr>
          <p:spPr bwMode="auto">
            <a:xfrm>
              <a:off x="1312" y="3021"/>
              <a:ext cx="935" cy="578"/>
            </a:xfrm>
            <a:prstGeom prst="rect">
              <a:avLst/>
            </a:prstGeom>
            <a:grpFill/>
            <a:ln w="9525" algn="ctr">
              <a:noFill/>
              <a:miter lim="800000"/>
              <a:headEnd/>
              <a:tailEnd/>
            </a:ln>
            <a:effectLst/>
          </p:spPr>
          <p:txBody>
            <a:bodyPr tIns="91440" bIns="9144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600">
                  <a:latin typeface="+mj-lt"/>
                </a:rPr>
                <a:t>Enter Corrected Receipt</a:t>
              </a:r>
            </a:p>
          </p:txBody>
        </p:sp>
      </p:grpSp>
      <p:sp>
        <p:nvSpPr>
          <p:cNvPr id="59486" name="Line 94"/>
          <p:cNvSpPr>
            <a:spLocks noChangeShapeType="1"/>
          </p:cNvSpPr>
          <p:nvPr/>
        </p:nvSpPr>
        <p:spPr bwMode="auto">
          <a:xfrm>
            <a:off x="1717675" y="3527425"/>
            <a:ext cx="619125" cy="0"/>
          </a:xfrm>
          <a:prstGeom prst="line">
            <a:avLst/>
          </a:prstGeom>
          <a:noFill/>
          <a:ln w="38100">
            <a:solidFill>
              <a:srgbClr val="333399"/>
            </a:solidFill>
            <a:round/>
            <a:headEnd/>
            <a:tailEnd type="triangle" w="med" len="med"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59487" name="Line 95"/>
          <p:cNvSpPr>
            <a:spLocks noChangeShapeType="1"/>
          </p:cNvSpPr>
          <p:nvPr/>
        </p:nvSpPr>
        <p:spPr bwMode="auto">
          <a:xfrm>
            <a:off x="3902075" y="3538538"/>
            <a:ext cx="619125" cy="0"/>
          </a:xfrm>
          <a:prstGeom prst="line">
            <a:avLst/>
          </a:prstGeom>
          <a:noFill/>
          <a:ln w="38100">
            <a:solidFill>
              <a:srgbClr val="333399"/>
            </a:solidFill>
            <a:round/>
            <a:headEnd/>
            <a:tailEnd type="triangle" w="med" len="med"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59488" name="Line 96"/>
          <p:cNvSpPr>
            <a:spLocks noChangeShapeType="1"/>
          </p:cNvSpPr>
          <p:nvPr/>
        </p:nvSpPr>
        <p:spPr bwMode="auto">
          <a:xfrm>
            <a:off x="6086475" y="3559175"/>
            <a:ext cx="1117600" cy="0"/>
          </a:xfrm>
          <a:prstGeom prst="line">
            <a:avLst/>
          </a:prstGeom>
          <a:noFill/>
          <a:ln w="38100">
            <a:solidFill>
              <a:srgbClr val="333399"/>
            </a:solidFill>
            <a:round/>
            <a:headEnd/>
            <a:tailEnd type="triangle" w="med" len="med"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59489" name="Line 97"/>
          <p:cNvSpPr>
            <a:spLocks noChangeShapeType="1"/>
          </p:cNvSpPr>
          <p:nvPr/>
        </p:nvSpPr>
        <p:spPr bwMode="auto">
          <a:xfrm flipV="1">
            <a:off x="863600" y="4025900"/>
            <a:ext cx="0" cy="1177925"/>
          </a:xfrm>
          <a:prstGeom prst="line">
            <a:avLst/>
          </a:prstGeom>
          <a:noFill/>
          <a:ln w="38100">
            <a:solidFill>
              <a:srgbClr val="333399"/>
            </a:solidFill>
            <a:round/>
            <a:headEnd/>
            <a:tailEnd type="triangle" w="med" len="med"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59490" name="Line 98"/>
          <p:cNvSpPr>
            <a:spLocks noChangeShapeType="1"/>
          </p:cNvSpPr>
          <p:nvPr/>
        </p:nvSpPr>
        <p:spPr bwMode="auto">
          <a:xfrm flipV="1">
            <a:off x="5292725" y="3975100"/>
            <a:ext cx="0" cy="1177925"/>
          </a:xfrm>
          <a:prstGeom prst="line">
            <a:avLst/>
          </a:prstGeom>
          <a:noFill/>
          <a:ln w="38100">
            <a:solidFill>
              <a:srgbClr val="333399"/>
            </a:solidFill>
            <a:round/>
            <a:headEnd/>
            <a:tailEnd type="triangle" w="med" len="med"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59491" name="Line 99"/>
          <p:cNvSpPr>
            <a:spLocks noChangeShapeType="1"/>
          </p:cNvSpPr>
          <p:nvPr/>
        </p:nvSpPr>
        <p:spPr bwMode="auto">
          <a:xfrm flipV="1">
            <a:off x="7964488" y="3995738"/>
            <a:ext cx="0" cy="1177925"/>
          </a:xfrm>
          <a:prstGeom prst="line">
            <a:avLst/>
          </a:prstGeom>
          <a:noFill/>
          <a:ln w="38100">
            <a:solidFill>
              <a:srgbClr val="333399"/>
            </a:solidFill>
            <a:round/>
            <a:headEnd/>
            <a:tailEnd type="triangle" w="med" len="med"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grpSp>
        <p:nvGrpSpPr>
          <p:cNvPr id="59492" name="Group 100"/>
          <p:cNvGrpSpPr>
            <a:grpSpLocks/>
          </p:cNvGrpSpPr>
          <p:nvPr/>
        </p:nvGrpSpPr>
        <p:grpSpPr bwMode="auto">
          <a:xfrm>
            <a:off x="4557713" y="1068388"/>
            <a:ext cx="1441316" cy="1728787"/>
            <a:chOff x="93" y="475"/>
            <a:chExt cx="991" cy="1189"/>
          </a:xfrm>
        </p:grpSpPr>
        <p:sp>
          <p:nvSpPr>
            <p:cNvPr id="59493" name="Rectangle 101"/>
            <p:cNvSpPr>
              <a:spLocks noChangeArrowheads="1"/>
            </p:cNvSpPr>
            <p:nvPr/>
          </p:nvSpPr>
          <p:spPr bwMode="auto">
            <a:xfrm>
              <a:off x="93" y="475"/>
              <a:ext cx="990" cy="1189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9494" name="Rectangle 102"/>
            <p:cNvSpPr>
              <a:spLocks noChangeArrowheads="1"/>
            </p:cNvSpPr>
            <p:nvPr/>
          </p:nvSpPr>
          <p:spPr bwMode="auto">
            <a:xfrm>
              <a:off x="138" y="490"/>
              <a:ext cx="946" cy="231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/>
              <a:r>
                <a:rPr lang="en-US" sz="1600">
                  <a:latin typeface="+mj-lt"/>
                </a:rPr>
                <a:t>Receiver #2</a:t>
              </a:r>
            </a:p>
          </p:txBody>
        </p:sp>
        <p:sp>
          <p:nvSpPr>
            <p:cNvPr id="59495" name="Line 103"/>
            <p:cNvSpPr>
              <a:spLocks noChangeShapeType="1"/>
            </p:cNvSpPr>
            <p:nvPr/>
          </p:nvSpPr>
          <p:spPr bwMode="auto">
            <a:xfrm>
              <a:off x="152" y="857"/>
              <a:ext cx="854" cy="0"/>
            </a:xfrm>
            <a:prstGeom prst="line">
              <a:avLst/>
            </a:prstGeom>
            <a:noFill/>
            <a:ln w="76200">
              <a:solidFill>
                <a:schemeClr val="folHlink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9496" name="Line 104"/>
            <p:cNvSpPr>
              <a:spLocks noChangeShapeType="1"/>
            </p:cNvSpPr>
            <p:nvPr/>
          </p:nvSpPr>
          <p:spPr bwMode="auto">
            <a:xfrm>
              <a:off x="152" y="943"/>
              <a:ext cx="854" cy="0"/>
            </a:xfrm>
            <a:prstGeom prst="line">
              <a:avLst/>
            </a:prstGeom>
            <a:noFill/>
            <a:ln w="76200">
              <a:solidFill>
                <a:schemeClr val="folHlink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9497" name="Line 105"/>
            <p:cNvSpPr>
              <a:spLocks noChangeShapeType="1"/>
            </p:cNvSpPr>
            <p:nvPr/>
          </p:nvSpPr>
          <p:spPr bwMode="auto">
            <a:xfrm>
              <a:off x="152" y="1029"/>
              <a:ext cx="854" cy="0"/>
            </a:xfrm>
            <a:prstGeom prst="line">
              <a:avLst/>
            </a:prstGeom>
            <a:noFill/>
            <a:ln w="76200">
              <a:solidFill>
                <a:schemeClr val="folHlink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9498" name="Line 106"/>
            <p:cNvSpPr>
              <a:spLocks noChangeShapeType="1"/>
            </p:cNvSpPr>
            <p:nvPr/>
          </p:nvSpPr>
          <p:spPr bwMode="auto">
            <a:xfrm>
              <a:off x="152" y="1115"/>
              <a:ext cx="854" cy="0"/>
            </a:xfrm>
            <a:prstGeom prst="line">
              <a:avLst/>
            </a:prstGeom>
            <a:noFill/>
            <a:ln w="76200">
              <a:solidFill>
                <a:schemeClr val="folHlink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9499" name="Line 107"/>
            <p:cNvSpPr>
              <a:spLocks noChangeShapeType="1"/>
            </p:cNvSpPr>
            <p:nvPr/>
          </p:nvSpPr>
          <p:spPr bwMode="auto">
            <a:xfrm>
              <a:off x="152" y="1201"/>
              <a:ext cx="854" cy="0"/>
            </a:xfrm>
            <a:prstGeom prst="line">
              <a:avLst/>
            </a:prstGeom>
            <a:noFill/>
            <a:ln w="76200">
              <a:solidFill>
                <a:schemeClr val="folHlink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9500" name="Line 108"/>
            <p:cNvSpPr>
              <a:spLocks noChangeShapeType="1"/>
            </p:cNvSpPr>
            <p:nvPr/>
          </p:nvSpPr>
          <p:spPr bwMode="auto">
            <a:xfrm>
              <a:off x="152" y="1287"/>
              <a:ext cx="854" cy="0"/>
            </a:xfrm>
            <a:prstGeom prst="line">
              <a:avLst/>
            </a:prstGeom>
            <a:noFill/>
            <a:ln w="76200">
              <a:solidFill>
                <a:schemeClr val="folHlink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9501" name="Line 109"/>
            <p:cNvSpPr>
              <a:spLocks noChangeShapeType="1"/>
            </p:cNvSpPr>
            <p:nvPr/>
          </p:nvSpPr>
          <p:spPr bwMode="auto">
            <a:xfrm>
              <a:off x="152" y="1373"/>
              <a:ext cx="854" cy="0"/>
            </a:xfrm>
            <a:prstGeom prst="line">
              <a:avLst/>
            </a:prstGeom>
            <a:noFill/>
            <a:ln w="76200">
              <a:solidFill>
                <a:schemeClr val="folHlink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9502" name="Line 110"/>
            <p:cNvSpPr>
              <a:spLocks noChangeShapeType="1"/>
            </p:cNvSpPr>
            <p:nvPr/>
          </p:nvSpPr>
          <p:spPr bwMode="auto">
            <a:xfrm>
              <a:off x="152" y="1459"/>
              <a:ext cx="854" cy="0"/>
            </a:xfrm>
            <a:prstGeom prst="line">
              <a:avLst/>
            </a:prstGeom>
            <a:noFill/>
            <a:ln w="76200">
              <a:solidFill>
                <a:schemeClr val="folHlink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9503" name="Line 111"/>
            <p:cNvSpPr>
              <a:spLocks noChangeShapeType="1"/>
            </p:cNvSpPr>
            <p:nvPr/>
          </p:nvSpPr>
          <p:spPr bwMode="auto">
            <a:xfrm>
              <a:off x="152" y="1545"/>
              <a:ext cx="854" cy="0"/>
            </a:xfrm>
            <a:prstGeom prst="line">
              <a:avLst/>
            </a:prstGeom>
            <a:noFill/>
            <a:ln w="76200">
              <a:solidFill>
                <a:schemeClr val="folHlink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</p:grpSp>
      <p:grpSp>
        <p:nvGrpSpPr>
          <p:cNvPr id="59504" name="Group 112"/>
          <p:cNvGrpSpPr>
            <a:grpSpLocks/>
          </p:cNvGrpSpPr>
          <p:nvPr/>
        </p:nvGrpSpPr>
        <p:grpSpPr bwMode="auto">
          <a:xfrm>
            <a:off x="7199313" y="1068388"/>
            <a:ext cx="1441316" cy="1728787"/>
            <a:chOff x="93" y="475"/>
            <a:chExt cx="991" cy="1189"/>
          </a:xfrm>
        </p:grpSpPr>
        <p:sp>
          <p:nvSpPr>
            <p:cNvPr id="59505" name="Rectangle 113"/>
            <p:cNvSpPr>
              <a:spLocks noChangeArrowheads="1"/>
            </p:cNvSpPr>
            <p:nvPr/>
          </p:nvSpPr>
          <p:spPr bwMode="auto">
            <a:xfrm>
              <a:off x="93" y="475"/>
              <a:ext cx="990" cy="1189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9506" name="Rectangle 114"/>
            <p:cNvSpPr>
              <a:spLocks noChangeArrowheads="1"/>
            </p:cNvSpPr>
            <p:nvPr/>
          </p:nvSpPr>
          <p:spPr bwMode="auto">
            <a:xfrm>
              <a:off x="138" y="490"/>
              <a:ext cx="946" cy="231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/>
              <a:r>
                <a:rPr lang="en-US" sz="1600">
                  <a:latin typeface="+mj-lt"/>
                </a:rPr>
                <a:t>Receiver #3</a:t>
              </a:r>
            </a:p>
          </p:txBody>
        </p:sp>
        <p:sp>
          <p:nvSpPr>
            <p:cNvPr id="59507" name="Line 115"/>
            <p:cNvSpPr>
              <a:spLocks noChangeShapeType="1"/>
            </p:cNvSpPr>
            <p:nvPr/>
          </p:nvSpPr>
          <p:spPr bwMode="auto">
            <a:xfrm>
              <a:off x="152" y="857"/>
              <a:ext cx="854" cy="0"/>
            </a:xfrm>
            <a:prstGeom prst="line">
              <a:avLst/>
            </a:prstGeom>
            <a:noFill/>
            <a:ln w="76200">
              <a:solidFill>
                <a:schemeClr val="folHlink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9508" name="Line 116"/>
            <p:cNvSpPr>
              <a:spLocks noChangeShapeType="1"/>
            </p:cNvSpPr>
            <p:nvPr/>
          </p:nvSpPr>
          <p:spPr bwMode="auto">
            <a:xfrm>
              <a:off x="152" y="943"/>
              <a:ext cx="854" cy="0"/>
            </a:xfrm>
            <a:prstGeom prst="line">
              <a:avLst/>
            </a:prstGeom>
            <a:noFill/>
            <a:ln w="76200">
              <a:solidFill>
                <a:schemeClr val="folHlink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9509" name="Line 117"/>
            <p:cNvSpPr>
              <a:spLocks noChangeShapeType="1"/>
            </p:cNvSpPr>
            <p:nvPr/>
          </p:nvSpPr>
          <p:spPr bwMode="auto">
            <a:xfrm>
              <a:off x="152" y="1029"/>
              <a:ext cx="854" cy="0"/>
            </a:xfrm>
            <a:prstGeom prst="line">
              <a:avLst/>
            </a:prstGeom>
            <a:noFill/>
            <a:ln w="76200">
              <a:solidFill>
                <a:schemeClr val="folHlink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9510" name="Line 118"/>
            <p:cNvSpPr>
              <a:spLocks noChangeShapeType="1"/>
            </p:cNvSpPr>
            <p:nvPr/>
          </p:nvSpPr>
          <p:spPr bwMode="auto">
            <a:xfrm>
              <a:off x="152" y="1115"/>
              <a:ext cx="854" cy="0"/>
            </a:xfrm>
            <a:prstGeom prst="line">
              <a:avLst/>
            </a:prstGeom>
            <a:noFill/>
            <a:ln w="76200">
              <a:solidFill>
                <a:schemeClr val="folHlink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9511" name="Line 119"/>
            <p:cNvSpPr>
              <a:spLocks noChangeShapeType="1"/>
            </p:cNvSpPr>
            <p:nvPr/>
          </p:nvSpPr>
          <p:spPr bwMode="auto">
            <a:xfrm>
              <a:off x="152" y="1201"/>
              <a:ext cx="854" cy="0"/>
            </a:xfrm>
            <a:prstGeom prst="line">
              <a:avLst/>
            </a:prstGeom>
            <a:noFill/>
            <a:ln w="76200">
              <a:solidFill>
                <a:schemeClr val="folHlink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9512" name="Line 120"/>
            <p:cNvSpPr>
              <a:spLocks noChangeShapeType="1"/>
            </p:cNvSpPr>
            <p:nvPr/>
          </p:nvSpPr>
          <p:spPr bwMode="auto">
            <a:xfrm>
              <a:off x="152" y="1287"/>
              <a:ext cx="854" cy="0"/>
            </a:xfrm>
            <a:prstGeom prst="line">
              <a:avLst/>
            </a:prstGeom>
            <a:noFill/>
            <a:ln w="76200">
              <a:solidFill>
                <a:schemeClr val="folHlink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9513" name="Line 121"/>
            <p:cNvSpPr>
              <a:spLocks noChangeShapeType="1"/>
            </p:cNvSpPr>
            <p:nvPr/>
          </p:nvSpPr>
          <p:spPr bwMode="auto">
            <a:xfrm>
              <a:off x="152" y="1373"/>
              <a:ext cx="854" cy="0"/>
            </a:xfrm>
            <a:prstGeom prst="line">
              <a:avLst/>
            </a:prstGeom>
            <a:noFill/>
            <a:ln w="76200">
              <a:solidFill>
                <a:schemeClr val="folHlink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9514" name="Line 122"/>
            <p:cNvSpPr>
              <a:spLocks noChangeShapeType="1"/>
            </p:cNvSpPr>
            <p:nvPr/>
          </p:nvSpPr>
          <p:spPr bwMode="auto">
            <a:xfrm>
              <a:off x="152" y="1459"/>
              <a:ext cx="854" cy="0"/>
            </a:xfrm>
            <a:prstGeom prst="line">
              <a:avLst/>
            </a:prstGeom>
            <a:noFill/>
            <a:ln w="76200">
              <a:solidFill>
                <a:schemeClr val="folHlink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9515" name="Line 123"/>
            <p:cNvSpPr>
              <a:spLocks noChangeShapeType="1"/>
            </p:cNvSpPr>
            <p:nvPr/>
          </p:nvSpPr>
          <p:spPr bwMode="auto">
            <a:xfrm>
              <a:off x="152" y="1545"/>
              <a:ext cx="854" cy="0"/>
            </a:xfrm>
            <a:prstGeom prst="line">
              <a:avLst/>
            </a:prstGeom>
            <a:noFill/>
            <a:ln w="76200">
              <a:solidFill>
                <a:schemeClr val="folHlink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</p:grp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PO Returns</a:t>
            </a:r>
          </a:p>
        </p:txBody>
      </p:sp>
      <p:sp>
        <p:nvSpPr>
          <p:cNvPr id="29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FIN11160</a:t>
            </a:r>
          </a:p>
        </p:txBody>
      </p:sp>
      <p:grpSp>
        <p:nvGrpSpPr>
          <p:cNvPr id="30" name="Group 29"/>
          <p:cNvGrpSpPr/>
          <p:nvPr/>
        </p:nvGrpSpPr>
        <p:grpSpPr>
          <a:xfrm>
            <a:off x="358775" y="1671638"/>
            <a:ext cx="8364538" cy="3757612"/>
            <a:chOff x="187325" y="1690688"/>
            <a:chExt cx="8364538" cy="3757612"/>
          </a:xfrm>
        </p:grpSpPr>
        <p:sp>
          <p:nvSpPr>
            <p:cNvPr id="60425" name="Rectangle 9"/>
            <p:cNvSpPr>
              <a:spLocks noChangeArrowheads="1"/>
            </p:cNvSpPr>
            <p:nvPr/>
          </p:nvSpPr>
          <p:spPr bwMode="auto">
            <a:xfrm>
              <a:off x="6629400" y="3763963"/>
              <a:ext cx="1804988" cy="33337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/>
              <a:r>
                <a:rPr lang="en-US" sz="1600" i="1"/>
                <a:t>Receiver Updates:</a:t>
              </a:r>
            </a:p>
          </p:txBody>
        </p:sp>
        <p:grpSp>
          <p:nvGrpSpPr>
            <p:cNvPr id="60436" name="Group 20"/>
            <p:cNvGrpSpPr>
              <a:grpSpLocks/>
            </p:cNvGrpSpPr>
            <p:nvPr/>
          </p:nvGrpSpPr>
          <p:grpSpPr bwMode="auto">
            <a:xfrm>
              <a:off x="187325" y="2693988"/>
              <a:ext cx="1371600" cy="914400"/>
              <a:chOff x="336" y="3360"/>
              <a:chExt cx="864" cy="576"/>
            </a:xfrm>
          </p:grpSpPr>
          <p:sp>
            <p:nvSpPr>
              <p:cNvPr id="60435" name="AutoShape 19"/>
              <p:cNvSpPr>
                <a:spLocks noChangeArrowheads="1"/>
              </p:cNvSpPr>
              <p:nvPr/>
            </p:nvSpPr>
            <p:spPr bwMode="auto">
              <a:xfrm>
                <a:off x="336" y="3360"/>
                <a:ext cx="864" cy="576"/>
              </a:xfrm>
              <a:prstGeom prst="roundRect">
                <a:avLst>
                  <a:gd name="adj" fmla="val 16667"/>
                </a:avLst>
              </a:prstGeom>
              <a:solidFill>
                <a:schemeClr val="accent1">
                  <a:lumMod val="40000"/>
                  <a:lumOff val="60000"/>
                </a:schemeClr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tIns="91440" bIns="91440" anchor="ctr"/>
              <a:lstStyle/>
              <a:p>
                <a:endParaRPr lang="en-US"/>
              </a:p>
            </p:txBody>
          </p:sp>
          <p:sp>
            <p:nvSpPr>
              <p:cNvPr id="60420" name="Rectangle 4"/>
              <p:cNvSpPr>
                <a:spLocks noChangeArrowheads="1"/>
              </p:cNvSpPr>
              <p:nvPr/>
            </p:nvSpPr>
            <p:spPr bwMode="auto">
              <a:xfrm>
                <a:off x="407" y="3402"/>
                <a:ext cx="722" cy="473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lIns="90488" tIns="44450" rIns="90488" bIns="44450">
                <a:spAutoFit/>
              </a:bodyPr>
              <a:lstStyle/>
              <a:p>
                <a:pPr eaLnBrk="0" hangingPunct="0">
                  <a:lnSpc>
                    <a:spcPct val="90000"/>
                  </a:lnSpc>
                </a:pPr>
                <a:r>
                  <a:rPr lang="en-US" sz="1600"/>
                  <a:t>Items</a:t>
                </a:r>
              </a:p>
              <a:p>
                <a:pPr eaLnBrk="0" hangingPunct="0">
                  <a:lnSpc>
                    <a:spcPct val="90000"/>
                  </a:lnSpc>
                </a:pPr>
                <a:r>
                  <a:rPr lang="en-US" sz="1600"/>
                  <a:t>Returned</a:t>
                </a:r>
              </a:p>
              <a:p>
                <a:pPr eaLnBrk="0" hangingPunct="0">
                  <a:lnSpc>
                    <a:spcPct val="90000"/>
                  </a:lnSpc>
                </a:pPr>
                <a:r>
                  <a:rPr lang="en-US" sz="1600"/>
                  <a:t>to Supplier</a:t>
                </a:r>
              </a:p>
            </p:txBody>
          </p:sp>
        </p:grpSp>
        <p:grpSp>
          <p:nvGrpSpPr>
            <p:cNvPr id="60439" name="Group 23"/>
            <p:cNvGrpSpPr>
              <a:grpSpLocks/>
            </p:cNvGrpSpPr>
            <p:nvPr/>
          </p:nvGrpSpPr>
          <p:grpSpPr bwMode="auto">
            <a:xfrm>
              <a:off x="2060575" y="2620963"/>
              <a:ext cx="1860550" cy="1071562"/>
              <a:chOff x="715" y="3045"/>
              <a:chExt cx="1172" cy="675"/>
            </a:xfrm>
          </p:grpSpPr>
          <p:sp>
            <p:nvSpPr>
              <p:cNvPr id="60437" name="AutoShape 21"/>
              <p:cNvSpPr>
                <a:spLocks noChangeArrowheads="1"/>
              </p:cNvSpPr>
              <p:nvPr/>
            </p:nvSpPr>
            <p:spPr bwMode="auto">
              <a:xfrm>
                <a:off x="715" y="3045"/>
                <a:ext cx="1172" cy="675"/>
              </a:xfrm>
              <a:prstGeom prst="flowChartDecision">
                <a:avLst/>
              </a:prstGeom>
              <a:solidFill>
                <a:srgbClr val="EBEBEB"/>
              </a:solidFill>
              <a:ln w="9525" algn="ctr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tIns="91440" bIns="91440" anchor="ctr"/>
              <a:lstStyle/>
              <a:p>
                <a:endParaRPr lang="en-US"/>
              </a:p>
            </p:txBody>
          </p:sp>
          <p:sp>
            <p:nvSpPr>
              <p:cNvPr id="60423" name="Rectangle 7"/>
              <p:cNvSpPr>
                <a:spLocks noChangeArrowheads="1"/>
              </p:cNvSpPr>
              <p:nvPr/>
            </p:nvSpPr>
            <p:spPr bwMode="auto">
              <a:xfrm>
                <a:off x="925" y="3115"/>
                <a:ext cx="749" cy="364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lIns="90488" tIns="44450" rIns="90488" bIns="44450">
                <a:spAutoFit/>
              </a:bodyPr>
              <a:lstStyle/>
              <a:p>
                <a:pPr eaLnBrk="0" hangingPunct="0"/>
                <a:r>
                  <a:rPr lang="en-US" sz="1600" i="1" dirty="0"/>
                  <a:t>Original PO Available?</a:t>
                </a:r>
              </a:p>
            </p:txBody>
          </p:sp>
        </p:grpSp>
        <p:grpSp>
          <p:nvGrpSpPr>
            <p:cNvPr id="60444" name="Group 28"/>
            <p:cNvGrpSpPr>
              <a:grpSpLocks/>
            </p:cNvGrpSpPr>
            <p:nvPr/>
          </p:nvGrpSpPr>
          <p:grpSpPr bwMode="auto">
            <a:xfrm>
              <a:off x="4465638" y="1690688"/>
              <a:ext cx="1371600" cy="752475"/>
              <a:chOff x="669" y="3175"/>
              <a:chExt cx="864" cy="474"/>
            </a:xfrm>
          </p:grpSpPr>
          <p:sp>
            <p:nvSpPr>
              <p:cNvPr id="60442" name="AutoShape 26"/>
              <p:cNvSpPr>
                <a:spLocks noChangeArrowheads="1"/>
              </p:cNvSpPr>
              <p:nvPr/>
            </p:nvSpPr>
            <p:spPr bwMode="auto">
              <a:xfrm>
                <a:off x="669" y="3175"/>
                <a:ext cx="864" cy="474"/>
              </a:xfrm>
              <a:prstGeom prst="roundRect">
                <a:avLst>
                  <a:gd name="adj" fmla="val 16667"/>
                </a:avLst>
              </a:prstGeom>
              <a:solidFill>
                <a:srgbClr val="D1C2EC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tIns="91440" bIns="91440" anchor="ctr"/>
              <a:lstStyle/>
              <a:p>
                <a:endParaRPr lang="en-US"/>
              </a:p>
            </p:txBody>
          </p:sp>
          <p:sp>
            <p:nvSpPr>
              <p:cNvPr id="60443" name="Rectangle 27"/>
              <p:cNvSpPr>
                <a:spLocks noChangeArrowheads="1"/>
              </p:cNvSpPr>
              <p:nvPr/>
            </p:nvSpPr>
            <p:spPr bwMode="auto">
              <a:xfrm>
                <a:off x="693" y="3229"/>
                <a:ext cx="834" cy="334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lIns="90488" tIns="44450" rIns="90488" bIns="44450">
                <a:spAutoFit/>
              </a:bodyPr>
              <a:lstStyle/>
              <a:p>
                <a:pPr eaLnBrk="0" hangingPunct="0">
                  <a:lnSpc>
                    <a:spcPct val="90000"/>
                  </a:lnSpc>
                </a:pPr>
                <a:r>
                  <a:rPr lang="en-US" sz="1600"/>
                  <a:t>Enter Negative PO</a:t>
                </a:r>
              </a:p>
            </p:txBody>
          </p:sp>
        </p:grpSp>
        <p:grpSp>
          <p:nvGrpSpPr>
            <p:cNvPr id="60445" name="Group 29"/>
            <p:cNvGrpSpPr>
              <a:grpSpLocks/>
            </p:cNvGrpSpPr>
            <p:nvPr/>
          </p:nvGrpSpPr>
          <p:grpSpPr bwMode="auto">
            <a:xfrm>
              <a:off x="4465638" y="4403725"/>
              <a:ext cx="1371600" cy="752475"/>
              <a:chOff x="669" y="3175"/>
              <a:chExt cx="864" cy="474"/>
            </a:xfrm>
          </p:grpSpPr>
          <p:sp>
            <p:nvSpPr>
              <p:cNvPr id="60446" name="AutoShape 30"/>
              <p:cNvSpPr>
                <a:spLocks noChangeArrowheads="1"/>
              </p:cNvSpPr>
              <p:nvPr/>
            </p:nvSpPr>
            <p:spPr bwMode="auto">
              <a:xfrm>
                <a:off x="669" y="3175"/>
                <a:ext cx="864" cy="474"/>
              </a:xfrm>
              <a:prstGeom prst="roundRect">
                <a:avLst>
                  <a:gd name="adj" fmla="val 16667"/>
                </a:avLst>
              </a:prstGeom>
              <a:solidFill>
                <a:srgbClr val="D1C2EC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tIns="91440" bIns="91440" anchor="ctr"/>
              <a:lstStyle/>
              <a:p>
                <a:endParaRPr lang="en-US"/>
              </a:p>
            </p:txBody>
          </p:sp>
          <p:sp>
            <p:nvSpPr>
              <p:cNvPr id="60447" name="Rectangle 31"/>
              <p:cNvSpPr>
                <a:spLocks noChangeArrowheads="1"/>
              </p:cNvSpPr>
              <p:nvPr/>
            </p:nvSpPr>
            <p:spPr bwMode="auto">
              <a:xfrm>
                <a:off x="693" y="3229"/>
                <a:ext cx="834" cy="334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lIns="90488" tIns="44450" rIns="90488" bIns="44450">
                <a:spAutoFit/>
              </a:bodyPr>
              <a:lstStyle/>
              <a:p>
                <a:pPr eaLnBrk="0" hangingPunct="0">
                  <a:lnSpc>
                    <a:spcPct val="90000"/>
                  </a:lnSpc>
                </a:pPr>
                <a:r>
                  <a:rPr lang="en-US" sz="1600"/>
                  <a:t>Enter PO Return</a:t>
                </a:r>
              </a:p>
            </p:txBody>
          </p:sp>
        </p:grpSp>
        <p:grpSp>
          <p:nvGrpSpPr>
            <p:cNvPr id="60448" name="Group 32"/>
            <p:cNvGrpSpPr>
              <a:grpSpLocks/>
            </p:cNvGrpSpPr>
            <p:nvPr/>
          </p:nvGrpSpPr>
          <p:grpSpPr bwMode="auto">
            <a:xfrm>
              <a:off x="6680200" y="1690688"/>
              <a:ext cx="1371600" cy="752475"/>
              <a:chOff x="669" y="3175"/>
              <a:chExt cx="864" cy="474"/>
            </a:xfrm>
          </p:grpSpPr>
          <p:sp>
            <p:nvSpPr>
              <p:cNvPr id="60449" name="AutoShape 33"/>
              <p:cNvSpPr>
                <a:spLocks noChangeArrowheads="1"/>
              </p:cNvSpPr>
              <p:nvPr/>
            </p:nvSpPr>
            <p:spPr bwMode="auto">
              <a:xfrm>
                <a:off x="669" y="3175"/>
                <a:ext cx="864" cy="474"/>
              </a:xfrm>
              <a:prstGeom prst="roundRect">
                <a:avLst>
                  <a:gd name="adj" fmla="val 16667"/>
                </a:avLst>
              </a:prstGeom>
              <a:solidFill>
                <a:srgbClr val="D1C2EC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tIns="91440" bIns="91440" anchor="ctr"/>
              <a:lstStyle/>
              <a:p>
                <a:endParaRPr lang="en-US"/>
              </a:p>
            </p:txBody>
          </p:sp>
          <p:sp>
            <p:nvSpPr>
              <p:cNvPr id="60450" name="Rectangle 34"/>
              <p:cNvSpPr>
                <a:spLocks noChangeArrowheads="1"/>
              </p:cNvSpPr>
              <p:nvPr/>
            </p:nvSpPr>
            <p:spPr bwMode="auto">
              <a:xfrm>
                <a:off x="693" y="3229"/>
                <a:ext cx="834" cy="334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lIns="90488" tIns="44450" rIns="90488" bIns="44450">
                <a:spAutoFit/>
              </a:bodyPr>
              <a:lstStyle/>
              <a:p>
                <a:pPr eaLnBrk="0" hangingPunct="0">
                  <a:lnSpc>
                    <a:spcPct val="90000"/>
                  </a:lnSpc>
                </a:pPr>
                <a:r>
                  <a:rPr lang="en-US" sz="1600"/>
                  <a:t>Receive Negative PO</a:t>
                </a:r>
              </a:p>
            </p:txBody>
          </p:sp>
        </p:grpSp>
        <p:grpSp>
          <p:nvGrpSpPr>
            <p:cNvPr id="60452" name="Group 36"/>
            <p:cNvGrpSpPr>
              <a:grpSpLocks/>
            </p:cNvGrpSpPr>
            <p:nvPr/>
          </p:nvGrpSpPr>
          <p:grpSpPr bwMode="auto">
            <a:xfrm>
              <a:off x="6643688" y="4148138"/>
              <a:ext cx="1908175" cy="1300162"/>
              <a:chOff x="358" y="2842"/>
              <a:chExt cx="1202" cy="819"/>
            </a:xfrm>
          </p:grpSpPr>
          <p:sp>
            <p:nvSpPr>
              <p:cNvPr id="60451" name="Rectangle 35"/>
              <p:cNvSpPr>
                <a:spLocks noChangeArrowheads="1"/>
              </p:cNvSpPr>
              <p:nvPr/>
            </p:nvSpPr>
            <p:spPr bwMode="auto">
              <a:xfrm>
                <a:off x="358" y="2842"/>
                <a:ext cx="1178" cy="819"/>
              </a:xfrm>
              <a:prstGeom prst="rect">
                <a:avLst/>
              </a:prstGeom>
              <a:solidFill>
                <a:srgbClr val="EBEBEB"/>
              </a:solidFill>
              <a:ln w="9525" algn="ctr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tIns="91440" bIns="91440" anchor="ctr"/>
              <a:lstStyle/>
              <a:p>
                <a:endParaRPr lang="en-US"/>
              </a:p>
            </p:txBody>
          </p:sp>
          <p:sp>
            <p:nvSpPr>
              <p:cNvPr id="60422" name="Rectangle 6"/>
              <p:cNvSpPr>
                <a:spLocks noChangeArrowheads="1"/>
              </p:cNvSpPr>
              <p:nvPr/>
            </p:nvSpPr>
            <p:spPr bwMode="auto">
              <a:xfrm>
                <a:off x="365" y="2878"/>
                <a:ext cx="1195" cy="751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lIns="90488" tIns="44450" rIns="90488" bIns="44450">
                <a:spAutoFit/>
              </a:bodyPr>
              <a:lstStyle/>
              <a:p>
                <a:pPr algn="l" eaLnBrk="0" hangingPunct="0">
                  <a:lnSpc>
                    <a:spcPct val="90000"/>
                  </a:lnSpc>
                  <a:buFontTx/>
                  <a:buChar char="•"/>
                </a:pPr>
                <a:r>
                  <a:rPr lang="en-US" sz="1600"/>
                  <a:t> Original PO</a:t>
                </a:r>
              </a:p>
              <a:p>
                <a:pPr algn="l" eaLnBrk="0" hangingPunct="0">
                  <a:lnSpc>
                    <a:spcPct val="90000"/>
                  </a:lnSpc>
                  <a:buFontTx/>
                  <a:buChar char="•"/>
                </a:pPr>
                <a:r>
                  <a:rPr lang="en-US" sz="1600"/>
                  <a:t> PO History</a:t>
                </a:r>
              </a:p>
              <a:p>
                <a:pPr algn="l" eaLnBrk="0" hangingPunct="0">
                  <a:lnSpc>
                    <a:spcPct val="90000"/>
                  </a:lnSpc>
                  <a:buFontTx/>
                  <a:buChar char="•"/>
                </a:pPr>
                <a:r>
                  <a:rPr lang="en-US" sz="1600"/>
                  <a:t> Inventory</a:t>
                </a:r>
              </a:p>
              <a:p>
                <a:pPr algn="l" eaLnBrk="0" hangingPunct="0">
                  <a:lnSpc>
                    <a:spcPct val="90000"/>
                  </a:lnSpc>
                  <a:buFontTx/>
                  <a:buChar char="•"/>
                </a:pPr>
                <a:r>
                  <a:rPr lang="en-US" sz="1600"/>
                  <a:t> Accounts Payable</a:t>
                </a:r>
              </a:p>
              <a:p>
                <a:pPr algn="l" eaLnBrk="0" hangingPunct="0">
                  <a:lnSpc>
                    <a:spcPct val="90000"/>
                  </a:lnSpc>
                  <a:buFontTx/>
                  <a:buChar char="•"/>
                </a:pPr>
                <a:r>
                  <a:rPr lang="en-US" sz="1600"/>
                  <a:t> General Ledger</a:t>
                </a:r>
              </a:p>
            </p:txBody>
          </p:sp>
        </p:grpSp>
        <p:cxnSp>
          <p:nvCxnSpPr>
            <p:cNvPr id="60454" name="AutoShape 38"/>
            <p:cNvCxnSpPr>
              <a:cxnSpLocks noChangeShapeType="1"/>
            </p:cNvCxnSpPr>
            <p:nvPr/>
          </p:nvCxnSpPr>
          <p:spPr bwMode="auto">
            <a:xfrm rot="16200000" flipH="1">
              <a:off x="3184525" y="3498850"/>
              <a:ext cx="1087438" cy="1474788"/>
            </a:xfrm>
            <a:prstGeom prst="bentConnector2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 type="triangle" w="med" len="med"/>
            </a:ln>
            <a:effectLst/>
          </p:spPr>
        </p:cxnSp>
        <p:cxnSp>
          <p:nvCxnSpPr>
            <p:cNvPr id="60455" name="AutoShape 39"/>
            <p:cNvCxnSpPr>
              <a:cxnSpLocks noChangeShapeType="1"/>
            </p:cNvCxnSpPr>
            <p:nvPr/>
          </p:nvCxnSpPr>
          <p:spPr bwMode="auto">
            <a:xfrm rot="16200000">
              <a:off x="3451225" y="1606550"/>
              <a:ext cx="554038" cy="1474788"/>
            </a:xfrm>
            <a:prstGeom prst="bentConnector2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 type="triangle" w="med" len="med"/>
            </a:ln>
            <a:effectLst/>
          </p:spPr>
        </p:cxnSp>
        <p:sp>
          <p:nvSpPr>
            <p:cNvPr id="60456" name="Text Box 40"/>
            <p:cNvSpPr txBox="1">
              <a:spLocks noChangeArrowheads="1"/>
            </p:cNvSpPr>
            <p:nvPr/>
          </p:nvSpPr>
          <p:spPr bwMode="auto">
            <a:xfrm>
              <a:off x="2673350" y="2309813"/>
              <a:ext cx="1147763" cy="39687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tIns="91440" bIns="9144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400" b="1">
                  <a:solidFill>
                    <a:schemeClr val="hlink"/>
                  </a:solidFill>
                </a:rPr>
                <a:t>No</a:t>
              </a:r>
            </a:p>
          </p:txBody>
        </p:sp>
        <p:sp>
          <p:nvSpPr>
            <p:cNvPr id="60457" name="Text Box 41"/>
            <p:cNvSpPr txBox="1">
              <a:spLocks noChangeArrowheads="1"/>
            </p:cNvSpPr>
            <p:nvPr/>
          </p:nvSpPr>
          <p:spPr bwMode="auto">
            <a:xfrm>
              <a:off x="2703513" y="3630613"/>
              <a:ext cx="1147762" cy="39687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tIns="91440" bIns="9144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400" b="1">
                  <a:solidFill>
                    <a:schemeClr val="hlink"/>
                  </a:solidFill>
                </a:rPr>
                <a:t>Yes</a:t>
              </a:r>
            </a:p>
          </p:txBody>
        </p:sp>
        <p:sp>
          <p:nvSpPr>
            <p:cNvPr id="60458" name="Line 42"/>
            <p:cNvSpPr>
              <a:spLocks noChangeShapeType="1"/>
            </p:cNvSpPr>
            <p:nvPr/>
          </p:nvSpPr>
          <p:spPr bwMode="auto">
            <a:xfrm>
              <a:off x="1563688" y="3141663"/>
              <a:ext cx="528637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wrap="none" tIns="91440" bIns="91440" anchor="ctr"/>
            <a:lstStyle/>
            <a:p>
              <a:endParaRPr lang="en-US"/>
            </a:p>
          </p:txBody>
        </p:sp>
        <p:sp>
          <p:nvSpPr>
            <p:cNvPr id="60459" name="Line 43"/>
            <p:cNvSpPr>
              <a:spLocks noChangeShapeType="1"/>
            </p:cNvSpPr>
            <p:nvPr/>
          </p:nvSpPr>
          <p:spPr bwMode="auto">
            <a:xfrm>
              <a:off x="5851525" y="4818063"/>
              <a:ext cx="773113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wrap="none" tIns="91440" bIns="91440" anchor="ctr"/>
            <a:lstStyle/>
            <a:p>
              <a:endParaRPr lang="en-US"/>
            </a:p>
          </p:txBody>
        </p:sp>
        <p:sp>
          <p:nvSpPr>
            <p:cNvPr id="60460" name="Line 44"/>
            <p:cNvSpPr>
              <a:spLocks noChangeShapeType="1"/>
            </p:cNvSpPr>
            <p:nvPr/>
          </p:nvSpPr>
          <p:spPr bwMode="auto">
            <a:xfrm>
              <a:off x="5851525" y="2074863"/>
              <a:ext cx="81280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wrap="none" tIns="91440" bIns="91440" anchor="ctr"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Purchasing Life Cycle</a:t>
            </a:r>
          </a:p>
        </p:txBody>
      </p:sp>
      <p:sp>
        <p:nvSpPr>
          <p:cNvPr id="42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FIN11020</a:t>
            </a:r>
          </a:p>
        </p:txBody>
      </p:sp>
      <p:sp>
        <p:nvSpPr>
          <p:cNvPr id="46084" name="Rectangle 4"/>
          <p:cNvSpPr>
            <a:spLocks noChangeArrowheads="1"/>
          </p:cNvSpPr>
          <p:nvPr/>
        </p:nvSpPr>
        <p:spPr bwMode="auto">
          <a:xfrm>
            <a:off x="1401763" y="1100138"/>
            <a:ext cx="5567362" cy="5051425"/>
          </a:xfrm>
          <a:prstGeom prst="rect">
            <a:avLst/>
          </a:prstGeom>
          <a:solidFill>
            <a:srgbClr val="F2F2F2"/>
          </a:solidFill>
          <a:ln w="158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46085" name="Rectangle 5"/>
          <p:cNvSpPr>
            <a:spLocks noChangeArrowheads="1"/>
          </p:cNvSpPr>
          <p:nvPr/>
        </p:nvSpPr>
        <p:spPr bwMode="auto">
          <a:xfrm>
            <a:off x="7399338" y="1187450"/>
            <a:ext cx="1592262" cy="3706813"/>
          </a:xfrm>
          <a:prstGeom prst="rect">
            <a:avLst/>
          </a:prstGeom>
          <a:solidFill>
            <a:srgbClr val="ECF1F8"/>
          </a:solidFill>
          <a:ln w="158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46088" name="Rectangle 8"/>
          <p:cNvSpPr>
            <a:spLocks noChangeArrowheads="1"/>
          </p:cNvSpPr>
          <p:nvPr/>
        </p:nvSpPr>
        <p:spPr bwMode="auto">
          <a:xfrm>
            <a:off x="7582188" y="1381125"/>
            <a:ext cx="1253549" cy="643766"/>
          </a:xfrm>
          <a:prstGeom prst="rect">
            <a:avLst/>
          </a:prstGeom>
          <a:solidFill>
            <a:schemeClr val="tx1"/>
          </a:solidFill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en-US" sz="1800">
                <a:solidFill>
                  <a:schemeClr val="bg1"/>
                </a:solidFill>
                <a:latin typeface="+mj-lt"/>
              </a:rPr>
              <a:t>Accounts</a:t>
            </a:r>
          </a:p>
          <a:p>
            <a:pPr eaLnBrk="0" hangingPunct="0"/>
            <a:r>
              <a:rPr lang="en-US" sz="1800">
                <a:solidFill>
                  <a:schemeClr val="bg1"/>
                </a:solidFill>
                <a:latin typeface="+mj-lt"/>
              </a:rPr>
              <a:t>Payable</a:t>
            </a:r>
          </a:p>
        </p:txBody>
      </p:sp>
      <p:sp>
        <p:nvSpPr>
          <p:cNvPr id="46089" name="Rectangle 9"/>
          <p:cNvSpPr>
            <a:spLocks noChangeArrowheads="1"/>
          </p:cNvSpPr>
          <p:nvPr/>
        </p:nvSpPr>
        <p:spPr bwMode="auto">
          <a:xfrm>
            <a:off x="7377097" y="3114675"/>
            <a:ext cx="1644682" cy="92076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en-US" sz="1800">
                <a:latin typeface="+mj-lt"/>
              </a:rPr>
              <a:t>Supplier</a:t>
            </a:r>
          </a:p>
          <a:p>
            <a:pPr eaLnBrk="0" hangingPunct="0"/>
            <a:r>
              <a:rPr lang="en-US" sz="1800">
                <a:latin typeface="+mj-lt"/>
              </a:rPr>
              <a:t>Performance</a:t>
            </a:r>
          </a:p>
          <a:p>
            <a:pPr eaLnBrk="0" hangingPunct="0"/>
            <a:r>
              <a:rPr lang="en-US" sz="1800">
                <a:latin typeface="+mj-lt"/>
              </a:rPr>
              <a:t>History</a:t>
            </a:r>
          </a:p>
        </p:txBody>
      </p:sp>
      <p:sp>
        <p:nvSpPr>
          <p:cNvPr id="46093" name="Rectangle 13"/>
          <p:cNvSpPr>
            <a:spLocks noChangeArrowheads="1"/>
          </p:cNvSpPr>
          <p:nvPr/>
        </p:nvSpPr>
        <p:spPr bwMode="auto">
          <a:xfrm>
            <a:off x="7595059" y="2224088"/>
            <a:ext cx="1218284" cy="64376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en-US" sz="1800">
                <a:latin typeface="+mj-lt"/>
              </a:rPr>
              <a:t>Inventory</a:t>
            </a:r>
          </a:p>
          <a:p>
            <a:pPr eaLnBrk="0" hangingPunct="0"/>
            <a:r>
              <a:rPr lang="en-US" sz="1800">
                <a:latin typeface="+mj-lt"/>
              </a:rPr>
              <a:t>Balances</a:t>
            </a:r>
          </a:p>
        </p:txBody>
      </p:sp>
      <p:sp>
        <p:nvSpPr>
          <p:cNvPr id="46096" name="Line 16"/>
          <p:cNvSpPr>
            <a:spLocks noChangeShapeType="1"/>
          </p:cNvSpPr>
          <p:nvPr/>
        </p:nvSpPr>
        <p:spPr bwMode="auto">
          <a:xfrm flipH="1">
            <a:off x="6686550" y="1676400"/>
            <a:ext cx="1025525" cy="0"/>
          </a:xfrm>
          <a:prstGeom prst="line">
            <a:avLst/>
          </a:prstGeom>
          <a:noFill/>
          <a:ln w="28575">
            <a:solidFill>
              <a:srgbClr val="000080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46097" name="Rectangle 17"/>
          <p:cNvSpPr>
            <a:spLocks noChangeArrowheads="1"/>
          </p:cNvSpPr>
          <p:nvPr/>
        </p:nvSpPr>
        <p:spPr bwMode="auto">
          <a:xfrm>
            <a:off x="7655957" y="4152900"/>
            <a:ext cx="1099661" cy="64376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en-US" sz="1800">
                <a:latin typeface="+mj-lt"/>
              </a:rPr>
              <a:t>General</a:t>
            </a:r>
          </a:p>
          <a:p>
            <a:pPr eaLnBrk="0" hangingPunct="0"/>
            <a:r>
              <a:rPr lang="en-US" sz="1800">
                <a:latin typeface="+mj-lt"/>
              </a:rPr>
              <a:t>Ledger</a:t>
            </a:r>
          </a:p>
        </p:txBody>
      </p:sp>
      <p:sp>
        <p:nvSpPr>
          <p:cNvPr id="46104" name="Rectangle 24"/>
          <p:cNvSpPr>
            <a:spLocks noChangeArrowheads="1"/>
          </p:cNvSpPr>
          <p:nvPr/>
        </p:nvSpPr>
        <p:spPr bwMode="auto">
          <a:xfrm>
            <a:off x="3298825" y="1103313"/>
            <a:ext cx="1425575" cy="36353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 algn="l" eaLnBrk="0" hangingPunct="0"/>
            <a:r>
              <a:rPr lang="en-US" sz="1800" b="1">
                <a:latin typeface="+mj-lt"/>
              </a:rPr>
              <a:t>Purchasing</a:t>
            </a:r>
          </a:p>
        </p:txBody>
      </p:sp>
      <p:grpSp>
        <p:nvGrpSpPr>
          <p:cNvPr id="46112" name="Group 32"/>
          <p:cNvGrpSpPr>
            <a:grpSpLocks/>
          </p:cNvGrpSpPr>
          <p:nvPr/>
        </p:nvGrpSpPr>
        <p:grpSpPr bwMode="auto">
          <a:xfrm>
            <a:off x="1662113" y="5175250"/>
            <a:ext cx="1504950" cy="844550"/>
            <a:chOff x="1830" y="3302"/>
            <a:chExt cx="948" cy="532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46111" name="AutoShape 31"/>
            <p:cNvSpPr>
              <a:spLocks noChangeArrowheads="1"/>
            </p:cNvSpPr>
            <p:nvPr/>
          </p:nvSpPr>
          <p:spPr bwMode="auto">
            <a:xfrm>
              <a:off x="1830" y="3302"/>
              <a:ext cx="948" cy="532"/>
            </a:xfrm>
            <a:prstGeom prst="roundRect">
              <a:avLst>
                <a:gd name="adj" fmla="val 16667"/>
              </a:avLst>
            </a:prstGeom>
            <a:grpFill/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6091" name="Rectangle 11"/>
            <p:cNvSpPr>
              <a:spLocks noChangeArrowheads="1"/>
            </p:cNvSpPr>
            <p:nvPr/>
          </p:nvSpPr>
          <p:spPr bwMode="auto">
            <a:xfrm>
              <a:off x="1901" y="3373"/>
              <a:ext cx="793" cy="367"/>
            </a:xfrm>
            <a:prstGeom prst="rect">
              <a:avLst/>
            </a:prstGeom>
            <a:grp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600">
                  <a:latin typeface="+mj-lt"/>
                </a:rPr>
                <a:t>Scheduled</a:t>
              </a:r>
            </a:p>
            <a:p>
              <a:pPr eaLnBrk="0" hangingPunct="0"/>
              <a:r>
                <a:rPr lang="en-US" sz="1600">
                  <a:latin typeface="+mj-lt"/>
                </a:rPr>
                <a:t>Order</a:t>
              </a:r>
            </a:p>
          </p:txBody>
        </p:sp>
      </p:grpSp>
      <p:grpSp>
        <p:nvGrpSpPr>
          <p:cNvPr id="46116" name="Group 36"/>
          <p:cNvGrpSpPr>
            <a:grpSpLocks/>
          </p:cNvGrpSpPr>
          <p:nvPr/>
        </p:nvGrpSpPr>
        <p:grpSpPr bwMode="auto">
          <a:xfrm>
            <a:off x="1662113" y="3195638"/>
            <a:ext cx="1504950" cy="844550"/>
            <a:chOff x="2426" y="3155"/>
            <a:chExt cx="948" cy="532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46114" name="AutoShape 34"/>
            <p:cNvSpPr>
              <a:spLocks noChangeArrowheads="1"/>
            </p:cNvSpPr>
            <p:nvPr/>
          </p:nvSpPr>
          <p:spPr bwMode="auto">
            <a:xfrm>
              <a:off x="2426" y="3155"/>
              <a:ext cx="948" cy="532"/>
            </a:xfrm>
            <a:prstGeom prst="roundRect">
              <a:avLst>
                <a:gd name="adj" fmla="val 16667"/>
              </a:avLst>
            </a:prstGeom>
            <a:grpFill/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6115" name="Rectangle 35"/>
            <p:cNvSpPr>
              <a:spLocks noChangeArrowheads="1"/>
            </p:cNvSpPr>
            <p:nvPr/>
          </p:nvSpPr>
          <p:spPr bwMode="auto">
            <a:xfrm>
              <a:off x="2508" y="3290"/>
              <a:ext cx="781" cy="212"/>
            </a:xfrm>
            <a:prstGeom prst="rect">
              <a:avLst/>
            </a:prstGeom>
            <a:grp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600">
                  <a:latin typeface="+mj-lt"/>
                </a:rPr>
                <a:t>Requisition</a:t>
              </a:r>
            </a:p>
          </p:txBody>
        </p:sp>
      </p:grpSp>
      <p:grpSp>
        <p:nvGrpSpPr>
          <p:cNvPr id="46118" name="Group 38"/>
          <p:cNvGrpSpPr>
            <a:grpSpLocks/>
          </p:cNvGrpSpPr>
          <p:nvPr/>
        </p:nvGrpSpPr>
        <p:grpSpPr bwMode="auto">
          <a:xfrm>
            <a:off x="122238" y="3216275"/>
            <a:ext cx="1168400" cy="742950"/>
            <a:chOff x="2285" y="3226"/>
            <a:chExt cx="736" cy="468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46117" name="AutoShape 37"/>
            <p:cNvSpPr>
              <a:spLocks noChangeArrowheads="1"/>
            </p:cNvSpPr>
            <p:nvPr/>
          </p:nvSpPr>
          <p:spPr bwMode="auto">
            <a:xfrm>
              <a:off x="2285" y="3226"/>
              <a:ext cx="736" cy="468"/>
            </a:xfrm>
            <a:prstGeom prst="roundRect">
              <a:avLst>
                <a:gd name="adj" fmla="val 16667"/>
              </a:avLst>
            </a:prstGeom>
            <a:grpFill/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6092" name="Rectangle 12"/>
            <p:cNvSpPr>
              <a:spLocks noChangeArrowheads="1"/>
            </p:cNvSpPr>
            <p:nvPr/>
          </p:nvSpPr>
          <p:spPr bwMode="auto">
            <a:xfrm>
              <a:off x="2456" y="3343"/>
              <a:ext cx="390" cy="212"/>
            </a:xfrm>
            <a:prstGeom prst="rect">
              <a:avLst/>
            </a:prstGeom>
            <a:grp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/>
              <a:r>
                <a:rPr lang="en-US" sz="1600">
                  <a:latin typeface="+mj-lt"/>
                </a:rPr>
                <a:t>MRP</a:t>
              </a:r>
            </a:p>
          </p:txBody>
        </p:sp>
      </p:grpSp>
      <p:grpSp>
        <p:nvGrpSpPr>
          <p:cNvPr id="46122" name="Group 42"/>
          <p:cNvGrpSpPr>
            <a:grpSpLocks/>
          </p:cNvGrpSpPr>
          <p:nvPr/>
        </p:nvGrpSpPr>
        <p:grpSpPr bwMode="auto">
          <a:xfrm>
            <a:off x="5119688" y="3195638"/>
            <a:ext cx="1552575" cy="844550"/>
            <a:chOff x="2784" y="2950"/>
            <a:chExt cx="978" cy="532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46120" name="AutoShape 40"/>
            <p:cNvSpPr>
              <a:spLocks noChangeArrowheads="1"/>
            </p:cNvSpPr>
            <p:nvPr/>
          </p:nvSpPr>
          <p:spPr bwMode="auto">
            <a:xfrm>
              <a:off x="2784" y="2950"/>
              <a:ext cx="948" cy="532"/>
            </a:xfrm>
            <a:prstGeom prst="roundRect">
              <a:avLst>
                <a:gd name="adj" fmla="val 16667"/>
              </a:avLst>
            </a:prstGeom>
            <a:grpFill/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6121" name="Rectangle 41"/>
            <p:cNvSpPr>
              <a:spLocks noChangeArrowheads="1"/>
            </p:cNvSpPr>
            <p:nvPr/>
          </p:nvSpPr>
          <p:spPr bwMode="auto">
            <a:xfrm>
              <a:off x="2801" y="2951"/>
              <a:ext cx="961" cy="518"/>
            </a:xfrm>
            <a:prstGeom prst="rect">
              <a:avLst/>
            </a:prstGeom>
            <a:grpFill/>
            <a:ln w="12700">
              <a:noFill/>
              <a:miter lim="800000"/>
              <a:headEnd/>
              <a:tailEnd/>
            </a:ln>
            <a:effectLst/>
          </p:spPr>
          <p:txBody>
            <a:bodyPr lIns="90488" tIns="44450" rIns="90488" bIns="44450">
              <a:spAutoFit/>
            </a:bodyPr>
            <a:lstStyle/>
            <a:p>
              <a:pPr eaLnBrk="0" hangingPunct="0"/>
              <a:r>
                <a:rPr lang="en-US" sz="1600">
                  <a:latin typeface="+mj-lt"/>
                </a:rPr>
                <a:t>Receive Purchased</a:t>
              </a:r>
            </a:p>
            <a:p>
              <a:pPr eaLnBrk="0" hangingPunct="0"/>
              <a:r>
                <a:rPr lang="en-US" sz="1600">
                  <a:latin typeface="+mj-lt"/>
                </a:rPr>
                <a:t>Items</a:t>
              </a:r>
            </a:p>
          </p:txBody>
        </p:sp>
      </p:grpSp>
      <p:grpSp>
        <p:nvGrpSpPr>
          <p:cNvPr id="46126" name="Group 46"/>
          <p:cNvGrpSpPr>
            <a:grpSpLocks/>
          </p:cNvGrpSpPr>
          <p:nvPr/>
        </p:nvGrpSpPr>
        <p:grpSpPr bwMode="auto">
          <a:xfrm>
            <a:off x="5210175" y="1323975"/>
            <a:ext cx="1541463" cy="844550"/>
            <a:chOff x="3109" y="3277"/>
            <a:chExt cx="971" cy="532"/>
          </a:xfrm>
        </p:grpSpPr>
        <p:sp>
          <p:nvSpPr>
            <p:cNvPr id="46124" name="AutoShape 44"/>
            <p:cNvSpPr>
              <a:spLocks noChangeArrowheads="1"/>
            </p:cNvSpPr>
            <p:nvPr/>
          </p:nvSpPr>
          <p:spPr bwMode="auto">
            <a:xfrm>
              <a:off x="3109" y="3277"/>
              <a:ext cx="948" cy="532"/>
            </a:xfrm>
            <a:prstGeom prst="roundRect">
              <a:avLst>
                <a:gd name="adj" fmla="val 16667"/>
              </a:avLst>
            </a:prstGeom>
            <a:solidFill>
              <a:schemeClr val="accent1">
                <a:lumMod val="20000"/>
                <a:lumOff val="80000"/>
              </a:schemeClr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6125" name="Rectangle 45"/>
            <p:cNvSpPr>
              <a:spLocks noChangeArrowheads="1"/>
            </p:cNvSpPr>
            <p:nvPr/>
          </p:nvSpPr>
          <p:spPr bwMode="auto">
            <a:xfrm>
              <a:off x="3119" y="3355"/>
              <a:ext cx="961" cy="364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>
              <a:noFill/>
              <a:miter lim="800000"/>
              <a:headEnd/>
              <a:tailEnd/>
            </a:ln>
            <a:effectLst/>
          </p:spPr>
          <p:txBody>
            <a:bodyPr lIns="90488" tIns="44450" rIns="90488" bIns="44450">
              <a:spAutoFit/>
            </a:bodyPr>
            <a:lstStyle/>
            <a:p>
              <a:pPr eaLnBrk="0" hangingPunct="0"/>
              <a:r>
                <a:rPr lang="en-US" sz="1600" dirty="0">
                  <a:latin typeface="+mj-lt"/>
                </a:rPr>
                <a:t>Record PO</a:t>
              </a:r>
            </a:p>
            <a:p>
              <a:pPr eaLnBrk="0" hangingPunct="0"/>
              <a:r>
                <a:rPr lang="en-US" sz="1600" dirty="0">
                  <a:latin typeface="+mj-lt"/>
                </a:rPr>
                <a:t>Return</a:t>
              </a:r>
            </a:p>
          </p:txBody>
        </p:sp>
      </p:grpSp>
      <p:grpSp>
        <p:nvGrpSpPr>
          <p:cNvPr id="46131" name="Group 51"/>
          <p:cNvGrpSpPr>
            <a:grpSpLocks/>
          </p:cNvGrpSpPr>
          <p:nvPr/>
        </p:nvGrpSpPr>
        <p:grpSpPr bwMode="auto">
          <a:xfrm>
            <a:off x="3597275" y="3195638"/>
            <a:ext cx="1208088" cy="923925"/>
            <a:chOff x="3296" y="3302"/>
            <a:chExt cx="845" cy="582"/>
          </a:xfrm>
        </p:grpSpPr>
        <p:sp>
          <p:nvSpPr>
            <p:cNvPr id="46130" name="Rectangle 50"/>
            <p:cNvSpPr>
              <a:spLocks noChangeArrowheads="1"/>
            </p:cNvSpPr>
            <p:nvPr/>
          </p:nvSpPr>
          <p:spPr bwMode="auto">
            <a:xfrm>
              <a:off x="3296" y="3302"/>
              <a:ext cx="845" cy="582"/>
            </a:xfrm>
            <a:prstGeom prst="rect">
              <a:avLst/>
            </a:prstGeom>
            <a:solidFill>
              <a:srgbClr val="D1C2EC"/>
            </a:solidFill>
            <a:ln w="15875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6129" name="Rectangle 49"/>
            <p:cNvSpPr>
              <a:spLocks noChangeArrowheads="1"/>
            </p:cNvSpPr>
            <p:nvPr/>
          </p:nvSpPr>
          <p:spPr bwMode="auto">
            <a:xfrm>
              <a:off x="3313" y="3309"/>
              <a:ext cx="826" cy="51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lIns="90488" tIns="44450" rIns="90488" bIns="44450">
              <a:spAutoFit/>
            </a:bodyPr>
            <a:lstStyle/>
            <a:p>
              <a:pPr eaLnBrk="0" hangingPunct="0"/>
              <a:r>
                <a:rPr lang="en-US" sz="1600">
                  <a:latin typeface="+mj-lt"/>
                </a:rPr>
                <a:t>Maintain Purchase</a:t>
              </a:r>
            </a:p>
            <a:p>
              <a:pPr eaLnBrk="0" hangingPunct="0"/>
              <a:r>
                <a:rPr lang="en-US" sz="1600">
                  <a:latin typeface="+mj-lt"/>
                </a:rPr>
                <a:t>Order</a:t>
              </a:r>
            </a:p>
          </p:txBody>
        </p:sp>
      </p:grpSp>
      <p:grpSp>
        <p:nvGrpSpPr>
          <p:cNvPr id="46135" name="Group 55"/>
          <p:cNvGrpSpPr>
            <a:grpSpLocks/>
          </p:cNvGrpSpPr>
          <p:nvPr/>
        </p:nvGrpSpPr>
        <p:grpSpPr bwMode="auto">
          <a:xfrm>
            <a:off x="1662113" y="1323975"/>
            <a:ext cx="1525587" cy="844550"/>
            <a:chOff x="3153" y="3219"/>
            <a:chExt cx="961" cy="532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46133" name="AutoShape 53"/>
            <p:cNvSpPr>
              <a:spLocks noChangeArrowheads="1"/>
            </p:cNvSpPr>
            <p:nvPr/>
          </p:nvSpPr>
          <p:spPr bwMode="auto">
            <a:xfrm>
              <a:off x="3155" y="3219"/>
              <a:ext cx="948" cy="532"/>
            </a:xfrm>
            <a:prstGeom prst="roundRect">
              <a:avLst>
                <a:gd name="adj" fmla="val 16667"/>
              </a:avLst>
            </a:prstGeom>
            <a:grpFill/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6134" name="Rectangle 54"/>
            <p:cNvSpPr>
              <a:spLocks noChangeArrowheads="1"/>
            </p:cNvSpPr>
            <p:nvPr/>
          </p:nvSpPr>
          <p:spPr bwMode="auto">
            <a:xfrm>
              <a:off x="3153" y="3355"/>
              <a:ext cx="961" cy="367"/>
            </a:xfrm>
            <a:prstGeom prst="rect">
              <a:avLst/>
            </a:prstGeom>
            <a:grpFill/>
            <a:ln w="12700">
              <a:noFill/>
              <a:miter lim="800000"/>
              <a:headEnd/>
              <a:tailEnd/>
            </a:ln>
            <a:effectLst/>
          </p:spPr>
          <p:txBody>
            <a:bodyPr lIns="90488" tIns="44450" rIns="90488" bIns="44450">
              <a:spAutoFit/>
            </a:bodyPr>
            <a:lstStyle/>
            <a:p>
              <a:pPr eaLnBrk="0" hangingPunct="0"/>
              <a:r>
                <a:rPr lang="en-US" sz="1600">
                  <a:latin typeface="+mj-lt"/>
                </a:rPr>
                <a:t>Blanket Order</a:t>
              </a:r>
            </a:p>
          </p:txBody>
        </p:sp>
      </p:grpSp>
      <p:cxnSp>
        <p:nvCxnSpPr>
          <p:cNvPr id="46136" name="AutoShape 56"/>
          <p:cNvCxnSpPr>
            <a:cxnSpLocks noChangeShapeType="1"/>
          </p:cNvCxnSpPr>
          <p:nvPr/>
        </p:nvCxnSpPr>
        <p:spPr bwMode="auto">
          <a:xfrm rot="16200000" flipH="1">
            <a:off x="365126" y="4300537"/>
            <a:ext cx="1638300" cy="955675"/>
          </a:xfrm>
          <a:prstGeom prst="bentConnector2">
            <a:avLst/>
          </a:prstGeom>
          <a:noFill/>
          <a:ln w="28575">
            <a:solidFill>
              <a:srgbClr val="000080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46137" name="AutoShape 57"/>
          <p:cNvCxnSpPr>
            <a:cxnSpLocks noChangeShapeType="1"/>
          </p:cNvCxnSpPr>
          <p:nvPr/>
        </p:nvCxnSpPr>
        <p:spPr bwMode="auto">
          <a:xfrm flipV="1">
            <a:off x="3167063" y="4019550"/>
            <a:ext cx="2743200" cy="1577975"/>
          </a:xfrm>
          <a:prstGeom prst="bentConnector2">
            <a:avLst/>
          </a:prstGeom>
          <a:noFill/>
          <a:ln w="28575">
            <a:solidFill>
              <a:srgbClr val="000080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46138" name="AutoShape 58"/>
          <p:cNvCxnSpPr>
            <a:cxnSpLocks noChangeShapeType="1"/>
          </p:cNvCxnSpPr>
          <p:nvPr/>
        </p:nvCxnSpPr>
        <p:spPr bwMode="auto">
          <a:xfrm>
            <a:off x="3187700" y="1706563"/>
            <a:ext cx="1023938" cy="1500187"/>
          </a:xfrm>
          <a:prstGeom prst="bentConnector2">
            <a:avLst/>
          </a:prstGeom>
          <a:noFill/>
          <a:ln w="28575">
            <a:solidFill>
              <a:srgbClr val="000080"/>
            </a:solidFill>
            <a:miter lim="800000"/>
            <a:headEnd/>
            <a:tailEnd type="triangle" w="med" len="med"/>
          </a:ln>
          <a:effectLst/>
        </p:spPr>
      </p:cxnSp>
      <p:sp>
        <p:nvSpPr>
          <p:cNvPr id="46140" name="Line 60"/>
          <p:cNvSpPr>
            <a:spLocks noChangeShapeType="1"/>
          </p:cNvSpPr>
          <p:nvPr/>
        </p:nvSpPr>
        <p:spPr bwMode="auto">
          <a:xfrm flipH="1">
            <a:off x="4216400" y="1701800"/>
            <a:ext cx="985838" cy="0"/>
          </a:xfrm>
          <a:prstGeom prst="line">
            <a:avLst/>
          </a:prstGeom>
          <a:noFill/>
          <a:ln w="28575">
            <a:solidFill>
              <a:srgbClr val="000080"/>
            </a:solidFill>
            <a:round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46141" name="Line 61"/>
          <p:cNvSpPr>
            <a:spLocks noChangeShapeType="1"/>
          </p:cNvSpPr>
          <p:nvPr/>
        </p:nvSpPr>
        <p:spPr bwMode="auto">
          <a:xfrm>
            <a:off x="3170238" y="3632200"/>
            <a:ext cx="446087" cy="0"/>
          </a:xfrm>
          <a:prstGeom prst="line">
            <a:avLst/>
          </a:prstGeom>
          <a:noFill/>
          <a:ln w="28575">
            <a:solidFill>
              <a:srgbClr val="000080"/>
            </a:solidFill>
            <a:round/>
            <a:headEnd/>
            <a:tailEnd type="triangle" w="med" len="med"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46142" name="Line 62"/>
          <p:cNvSpPr>
            <a:spLocks noChangeShapeType="1"/>
          </p:cNvSpPr>
          <p:nvPr/>
        </p:nvSpPr>
        <p:spPr bwMode="auto">
          <a:xfrm>
            <a:off x="1290638" y="3611563"/>
            <a:ext cx="365125" cy="0"/>
          </a:xfrm>
          <a:prstGeom prst="line">
            <a:avLst/>
          </a:prstGeom>
          <a:noFill/>
          <a:ln w="28575">
            <a:solidFill>
              <a:srgbClr val="000080"/>
            </a:solidFill>
            <a:round/>
            <a:headEnd/>
            <a:tailEnd type="triangle" w="med" len="med"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46143" name="Line 63"/>
          <p:cNvSpPr>
            <a:spLocks noChangeShapeType="1"/>
          </p:cNvSpPr>
          <p:nvPr/>
        </p:nvSpPr>
        <p:spPr bwMode="auto">
          <a:xfrm>
            <a:off x="2417763" y="4038600"/>
            <a:ext cx="0" cy="1127125"/>
          </a:xfrm>
          <a:prstGeom prst="line">
            <a:avLst/>
          </a:prstGeom>
          <a:noFill/>
          <a:ln w="28575">
            <a:solidFill>
              <a:srgbClr val="000080"/>
            </a:solidFill>
            <a:round/>
            <a:headEnd/>
            <a:tailEnd type="triangle" w="med" len="med"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46144" name="Line 64"/>
          <p:cNvSpPr>
            <a:spLocks noChangeShapeType="1"/>
          </p:cNvSpPr>
          <p:nvPr/>
        </p:nvSpPr>
        <p:spPr bwMode="auto">
          <a:xfrm>
            <a:off x="4805363" y="3641725"/>
            <a:ext cx="295275" cy="0"/>
          </a:xfrm>
          <a:prstGeom prst="line">
            <a:avLst/>
          </a:prstGeom>
          <a:noFill/>
          <a:ln w="28575">
            <a:solidFill>
              <a:srgbClr val="000080"/>
            </a:solidFill>
            <a:round/>
            <a:headEnd/>
            <a:tailEnd type="triangle" w="med" len="med"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46145" name="Line 65"/>
          <p:cNvSpPr>
            <a:spLocks noChangeShapeType="1"/>
          </p:cNvSpPr>
          <p:nvPr/>
        </p:nvSpPr>
        <p:spPr bwMode="auto">
          <a:xfrm>
            <a:off x="6624638" y="3611563"/>
            <a:ext cx="771525" cy="0"/>
          </a:xfrm>
          <a:prstGeom prst="line">
            <a:avLst/>
          </a:prstGeom>
          <a:noFill/>
          <a:ln w="28575">
            <a:solidFill>
              <a:srgbClr val="000080"/>
            </a:solidFill>
            <a:round/>
            <a:headEnd/>
            <a:tailEnd type="triangle" w="med" len="med"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46146" name="Line 66"/>
          <p:cNvSpPr>
            <a:spLocks noChangeShapeType="1"/>
          </p:cNvSpPr>
          <p:nvPr/>
        </p:nvSpPr>
        <p:spPr bwMode="auto">
          <a:xfrm flipV="1">
            <a:off x="2406650" y="2179638"/>
            <a:ext cx="0" cy="1004887"/>
          </a:xfrm>
          <a:prstGeom prst="line">
            <a:avLst/>
          </a:prstGeom>
          <a:noFill/>
          <a:ln w="28575">
            <a:solidFill>
              <a:srgbClr val="000080"/>
            </a:solidFill>
            <a:round/>
            <a:headEnd/>
            <a:tailEnd type="triangle" w="med" len="med"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/>
              <a:t>Purchasing Control File (PO Information)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FIN11030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554038" y="1133475"/>
            <a:ext cx="8037512" cy="4829175"/>
            <a:chOff x="573088" y="1495425"/>
            <a:chExt cx="8037512" cy="4829175"/>
          </a:xfrm>
        </p:grpSpPr>
        <p:pic>
          <p:nvPicPr>
            <p:cNvPr id="47108" name="Picture 4" descr="Region Capture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73088" y="1495425"/>
              <a:ext cx="7046912" cy="4448175"/>
            </a:xfrm>
            <a:prstGeom prst="rect">
              <a:avLst/>
            </a:prstGeom>
            <a:noFill/>
          </p:spPr>
        </p:pic>
        <p:pic>
          <p:nvPicPr>
            <p:cNvPr id="47110" name="Picture 6" descr="Region Capture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220913" y="3676650"/>
              <a:ext cx="6389687" cy="2647950"/>
            </a:xfrm>
            <a:prstGeom prst="rect">
              <a:avLst/>
            </a:prstGeom>
            <a:noFill/>
          </p:spPr>
        </p:pic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Receiving Tolerance Percent/Cost 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FIN11040</a:t>
            </a:r>
          </a:p>
        </p:txBody>
      </p:sp>
      <p:pic>
        <p:nvPicPr>
          <p:cNvPr id="48133" name="Picture 5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95400" y="1266825"/>
            <a:ext cx="6532563" cy="4476750"/>
          </a:xfrm>
          <a:prstGeom prst="rect">
            <a:avLst/>
          </a:prstGeom>
          <a:noFill/>
        </p:spPr>
      </p:pic>
      <p:sp>
        <p:nvSpPr>
          <p:cNvPr id="48134" name="Rectangle 6"/>
          <p:cNvSpPr>
            <a:spLocks noChangeArrowheads="1"/>
          </p:cNvSpPr>
          <p:nvPr/>
        </p:nvSpPr>
        <p:spPr bwMode="auto">
          <a:xfrm>
            <a:off x="1514475" y="5172075"/>
            <a:ext cx="4876800" cy="457200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Purchase Orders</a:t>
            </a:r>
          </a:p>
        </p:txBody>
      </p:sp>
      <p:sp>
        <p:nvSpPr>
          <p:cNvPr id="3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FIN11050</a:t>
            </a:r>
          </a:p>
        </p:txBody>
      </p:sp>
      <p:grpSp>
        <p:nvGrpSpPr>
          <p:cNvPr id="37" name="Group 36"/>
          <p:cNvGrpSpPr/>
          <p:nvPr/>
        </p:nvGrpSpPr>
        <p:grpSpPr>
          <a:xfrm>
            <a:off x="198438" y="549275"/>
            <a:ext cx="8737600" cy="5629275"/>
            <a:chOff x="274638" y="1063625"/>
            <a:chExt cx="8737600" cy="5629275"/>
          </a:xfrm>
        </p:grpSpPr>
        <p:pic>
          <p:nvPicPr>
            <p:cNvPr id="49156" name="Picture 4" descr="Region Capture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04800" y="1617663"/>
              <a:ext cx="6353175" cy="4545012"/>
            </a:xfrm>
            <a:prstGeom prst="rect">
              <a:avLst/>
            </a:prstGeom>
            <a:noFill/>
          </p:spPr>
        </p:pic>
        <p:grpSp>
          <p:nvGrpSpPr>
            <p:cNvPr id="49175" name="Group 23"/>
            <p:cNvGrpSpPr>
              <a:grpSpLocks/>
            </p:cNvGrpSpPr>
            <p:nvPr/>
          </p:nvGrpSpPr>
          <p:grpSpPr bwMode="auto">
            <a:xfrm>
              <a:off x="274638" y="1636713"/>
              <a:ext cx="1752600" cy="736600"/>
              <a:chOff x="173" y="1031"/>
              <a:chExt cx="1104" cy="464"/>
            </a:xfrm>
          </p:grpSpPr>
          <p:sp>
            <p:nvSpPr>
              <p:cNvPr id="49169" name="Line 17"/>
              <p:cNvSpPr>
                <a:spLocks noChangeShapeType="1"/>
              </p:cNvSpPr>
              <p:nvPr/>
            </p:nvSpPr>
            <p:spPr bwMode="auto">
              <a:xfrm flipV="1">
                <a:off x="180" y="1037"/>
                <a:ext cx="0" cy="454"/>
              </a:xfrm>
              <a:prstGeom prst="line">
                <a:avLst/>
              </a:prstGeom>
              <a:noFill/>
              <a:ln w="15875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 wrap="none" tIns="91440" bIns="91440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49170" name="Line 18"/>
              <p:cNvSpPr>
                <a:spLocks noChangeShapeType="1"/>
              </p:cNvSpPr>
              <p:nvPr/>
            </p:nvSpPr>
            <p:spPr bwMode="auto">
              <a:xfrm>
                <a:off x="173" y="1031"/>
                <a:ext cx="1101" cy="0"/>
              </a:xfrm>
              <a:prstGeom prst="line">
                <a:avLst/>
              </a:prstGeom>
              <a:noFill/>
              <a:ln w="15875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 wrap="none" tIns="91440" bIns="91440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49171" name="Line 19"/>
              <p:cNvSpPr>
                <a:spLocks noChangeShapeType="1"/>
              </p:cNvSpPr>
              <p:nvPr/>
            </p:nvSpPr>
            <p:spPr bwMode="auto">
              <a:xfrm>
                <a:off x="1277" y="1034"/>
                <a:ext cx="0" cy="202"/>
              </a:xfrm>
              <a:prstGeom prst="line">
                <a:avLst/>
              </a:prstGeom>
              <a:noFill/>
              <a:ln w="15875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 wrap="none" tIns="91440" bIns="91440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49172" name="Line 20"/>
              <p:cNvSpPr>
                <a:spLocks noChangeShapeType="1"/>
              </p:cNvSpPr>
              <p:nvPr/>
            </p:nvSpPr>
            <p:spPr bwMode="auto">
              <a:xfrm>
                <a:off x="173" y="1495"/>
                <a:ext cx="333" cy="0"/>
              </a:xfrm>
              <a:prstGeom prst="line">
                <a:avLst/>
              </a:prstGeom>
              <a:noFill/>
              <a:ln w="15875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 wrap="none" tIns="91440" bIns="91440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49173" name="Line 21"/>
              <p:cNvSpPr>
                <a:spLocks noChangeShapeType="1"/>
              </p:cNvSpPr>
              <p:nvPr/>
            </p:nvSpPr>
            <p:spPr bwMode="auto">
              <a:xfrm flipV="1">
                <a:off x="506" y="1232"/>
                <a:ext cx="0" cy="259"/>
              </a:xfrm>
              <a:prstGeom prst="line">
                <a:avLst/>
              </a:prstGeom>
              <a:noFill/>
              <a:ln w="15875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 wrap="none" tIns="91440" bIns="91440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49174" name="Line 22"/>
              <p:cNvSpPr>
                <a:spLocks noChangeShapeType="1"/>
              </p:cNvSpPr>
              <p:nvPr/>
            </p:nvSpPr>
            <p:spPr bwMode="auto">
              <a:xfrm>
                <a:off x="502" y="1235"/>
                <a:ext cx="772" cy="0"/>
              </a:xfrm>
              <a:prstGeom prst="line">
                <a:avLst/>
              </a:prstGeom>
              <a:noFill/>
              <a:ln w="15875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 wrap="none" tIns="91440" bIns="91440" anchor="ctr"/>
              <a:lstStyle/>
              <a:p>
                <a:endParaRPr lang="en-US">
                  <a:latin typeface="+mj-lt"/>
                </a:endParaRPr>
              </a:p>
            </p:txBody>
          </p:sp>
        </p:grpSp>
        <p:grpSp>
          <p:nvGrpSpPr>
            <p:cNvPr id="49199" name="Group 47"/>
            <p:cNvGrpSpPr>
              <a:grpSpLocks/>
            </p:cNvGrpSpPr>
            <p:nvPr/>
          </p:nvGrpSpPr>
          <p:grpSpPr bwMode="auto">
            <a:xfrm>
              <a:off x="1371600" y="2097088"/>
              <a:ext cx="6654800" cy="4532312"/>
              <a:chOff x="864" y="1321"/>
              <a:chExt cx="4192" cy="2855"/>
            </a:xfrm>
          </p:grpSpPr>
          <p:pic>
            <p:nvPicPr>
              <p:cNvPr id="49157" name="Picture 5" descr="Region Capture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864" y="1321"/>
                <a:ext cx="4192" cy="2855"/>
              </a:xfrm>
              <a:prstGeom prst="rect">
                <a:avLst/>
              </a:prstGeom>
              <a:noFill/>
            </p:spPr>
          </p:pic>
          <p:grpSp>
            <p:nvGrpSpPr>
              <p:cNvPr id="49186" name="Group 34"/>
              <p:cNvGrpSpPr>
                <a:grpSpLocks/>
              </p:cNvGrpSpPr>
              <p:nvPr/>
            </p:nvGrpSpPr>
            <p:grpSpPr bwMode="auto">
              <a:xfrm>
                <a:off x="877" y="1331"/>
                <a:ext cx="1104" cy="461"/>
                <a:chOff x="877" y="1331"/>
                <a:chExt cx="1104" cy="461"/>
              </a:xfrm>
            </p:grpSpPr>
            <p:sp>
              <p:nvSpPr>
                <p:cNvPr id="49177" name="Line 25"/>
                <p:cNvSpPr>
                  <a:spLocks noChangeShapeType="1"/>
                </p:cNvSpPr>
                <p:nvPr/>
              </p:nvSpPr>
              <p:spPr bwMode="auto">
                <a:xfrm flipV="1">
                  <a:off x="884" y="1337"/>
                  <a:ext cx="0" cy="198"/>
                </a:xfrm>
                <a:prstGeom prst="line">
                  <a:avLst/>
                </a:prstGeom>
                <a:noFill/>
                <a:ln w="15875">
                  <a:solidFill>
                    <a:srgbClr val="FF0000"/>
                  </a:solidFill>
                  <a:round/>
                  <a:headEnd/>
                  <a:tailEnd/>
                </a:ln>
                <a:effectLst/>
              </p:spPr>
              <p:txBody>
                <a:bodyPr wrap="none" tIns="91440" bIns="91440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49178" name="Line 26"/>
                <p:cNvSpPr>
                  <a:spLocks noChangeShapeType="1"/>
                </p:cNvSpPr>
                <p:nvPr/>
              </p:nvSpPr>
              <p:spPr bwMode="auto">
                <a:xfrm>
                  <a:off x="877" y="1331"/>
                  <a:ext cx="1101" cy="0"/>
                </a:xfrm>
                <a:prstGeom prst="line">
                  <a:avLst/>
                </a:prstGeom>
                <a:noFill/>
                <a:ln w="15875">
                  <a:solidFill>
                    <a:srgbClr val="FF0000"/>
                  </a:solidFill>
                  <a:round/>
                  <a:headEnd/>
                  <a:tailEnd/>
                </a:ln>
                <a:effectLst/>
              </p:spPr>
              <p:txBody>
                <a:bodyPr wrap="none" tIns="91440" bIns="91440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49179" name="Line 27"/>
                <p:cNvSpPr>
                  <a:spLocks noChangeShapeType="1"/>
                </p:cNvSpPr>
                <p:nvPr/>
              </p:nvSpPr>
              <p:spPr bwMode="auto">
                <a:xfrm>
                  <a:off x="1981" y="1334"/>
                  <a:ext cx="0" cy="202"/>
                </a:xfrm>
                <a:prstGeom prst="line">
                  <a:avLst/>
                </a:prstGeom>
                <a:noFill/>
                <a:ln w="15875">
                  <a:solidFill>
                    <a:srgbClr val="FF0000"/>
                  </a:solidFill>
                  <a:round/>
                  <a:headEnd/>
                  <a:tailEnd/>
                </a:ln>
                <a:effectLst/>
              </p:spPr>
              <p:txBody>
                <a:bodyPr wrap="none" tIns="91440" bIns="91440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49180" name="Line 28"/>
                <p:cNvSpPr>
                  <a:spLocks noChangeShapeType="1"/>
                </p:cNvSpPr>
                <p:nvPr/>
              </p:nvSpPr>
              <p:spPr bwMode="auto">
                <a:xfrm>
                  <a:off x="1120" y="1792"/>
                  <a:ext cx="247" cy="0"/>
                </a:xfrm>
                <a:prstGeom prst="line">
                  <a:avLst/>
                </a:prstGeom>
                <a:noFill/>
                <a:ln w="15875">
                  <a:solidFill>
                    <a:srgbClr val="FF0000"/>
                  </a:solidFill>
                  <a:round/>
                  <a:headEnd/>
                  <a:tailEnd/>
                </a:ln>
                <a:effectLst/>
              </p:spPr>
              <p:txBody>
                <a:bodyPr wrap="none" tIns="91440" bIns="91440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49181" name="Line 29"/>
                <p:cNvSpPr>
                  <a:spLocks noChangeShapeType="1"/>
                </p:cNvSpPr>
                <p:nvPr/>
              </p:nvSpPr>
              <p:spPr bwMode="auto">
                <a:xfrm flipV="1">
                  <a:off x="1366" y="1532"/>
                  <a:ext cx="0" cy="259"/>
                </a:xfrm>
                <a:prstGeom prst="line">
                  <a:avLst/>
                </a:prstGeom>
                <a:noFill/>
                <a:ln w="15875">
                  <a:solidFill>
                    <a:srgbClr val="FF0000"/>
                  </a:solidFill>
                  <a:round/>
                  <a:headEnd/>
                  <a:tailEnd/>
                </a:ln>
                <a:effectLst/>
              </p:spPr>
              <p:txBody>
                <a:bodyPr wrap="none" tIns="91440" bIns="91440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49182" name="Line 30"/>
                <p:cNvSpPr>
                  <a:spLocks noChangeShapeType="1"/>
                </p:cNvSpPr>
                <p:nvPr/>
              </p:nvSpPr>
              <p:spPr bwMode="auto">
                <a:xfrm>
                  <a:off x="1353" y="1535"/>
                  <a:ext cx="625" cy="0"/>
                </a:xfrm>
                <a:prstGeom prst="line">
                  <a:avLst/>
                </a:prstGeom>
                <a:noFill/>
                <a:ln w="15875">
                  <a:solidFill>
                    <a:srgbClr val="FF0000"/>
                  </a:solidFill>
                  <a:round/>
                  <a:headEnd/>
                  <a:tailEnd/>
                </a:ln>
                <a:effectLst/>
              </p:spPr>
              <p:txBody>
                <a:bodyPr wrap="none" tIns="91440" bIns="91440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49183" name="Line 31"/>
                <p:cNvSpPr>
                  <a:spLocks noChangeShapeType="1"/>
                </p:cNvSpPr>
                <p:nvPr/>
              </p:nvSpPr>
              <p:spPr bwMode="auto">
                <a:xfrm>
                  <a:off x="877" y="1533"/>
                  <a:ext cx="246" cy="0"/>
                </a:xfrm>
                <a:prstGeom prst="line">
                  <a:avLst/>
                </a:prstGeom>
                <a:noFill/>
                <a:ln w="15875">
                  <a:solidFill>
                    <a:srgbClr val="FF0000"/>
                  </a:solidFill>
                  <a:round/>
                  <a:headEnd/>
                  <a:tailEnd/>
                </a:ln>
                <a:effectLst/>
              </p:spPr>
              <p:txBody>
                <a:bodyPr wrap="none" tIns="91440" bIns="91440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49184" name="Line 32"/>
                <p:cNvSpPr>
                  <a:spLocks noChangeShapeType="1"/>
                </p:cNvSpPr>
                <p:nvPr/>
              </p:nvSpPr>
              <p:spPr bwMode="auto">
                <a:xfrm flipV="1">
                  <a:off x="1126" y="1526"/>
                  <a:ext cx="0" cy="263"/>
                </a:xfrm>
                <a:prstGeom prst="line">
                  <a:avLst/>
                </a:prstGeom>
                <a:noFill/>
                <a:ln w="15875">
                  <a:solidFill>
                    <a:srgbClr val="FF0000"/>
                  </a:solidFill>
                  <a:round/>
                  <a:headEnd/>
                  <a:tailEnd/>
                </a:ln>
                <a:effectLst/>
              </p:spPr>
              <p:txBody>
                <a:bodyPr wrap="none" tIns="91440" bIns="91440" anchor="ctr"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</p:grpSp>
        <p:grpSp>
          <p:nvGrpSpPr>
            <p:cNvPr id="49198" name="Group 46"/>
            <p:cNvGrpSpPr>
              <a:grpSpLocks/>
            </p:cNvGrpSpPr>
            <p:nvPr/>
          </p:nvGrpSpPr>
          <p:grpSpPr bwMode="auto">
            <a:xfrm>
              <a:off x="2936875" y="2709863"/>
              <a:ext cx="5826125" cy="3983037"/>
              <a:chOff x="1850" y="1650"/>
              <a:chExt cx="3670" cy="2509"/>
            </a:xfrm>
          </p:grpSpPr>
          <p:pic>
            <p:nvPicPr>
              <p:cNvPr id="49158" name="Picture 6" descr="Region Capture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1852" y="1650"/>
                <a:ext cx="3668" cy="2509"/>
              </a:xfrm>
              <a:prstGeom prst="rect">
                <a:avLst/>
              </a:prstGeom>
              <a:noFill/>
            </p:spPr>
          </p:pic>
          <p:grpSp>
            <p:nvGrpSpPr>
              <p:cNvPr id="49197" name="Group 45"/>
              <p:cNvGrpSpPr>
                <a:grpSpLocks/>
              </p:cNvGrpSpPr>
              <p:nvPr/>
            </p:nvGrpSpPr>
            <p:grpSpPr bwMode="auto">
              <a:xfrm>
                <a:off x="1850" y="1657"/>
                <a:ext cx="1104" cy="461"/>
                <a:chOff x="1850" y="1657"/>
                <a:chExt cx="1104" cy="461"/>
              </a:xfrm>
            </p:grpSpPr>
            <p:sp>
              <p:nvSpPr>
                <p:cNvPr id="49188" name="Line 36"/>
                <p:cNvSpPr>
                  <a:spLocks noChangeShapeType="1"/>
                </p:cNvSpPr>
                <p:nvPr/>
              </p:nvSpPr>
              <p:spPr bwMode="auto">
                <a:xfrm flipV="1">
                  <a:off x="1857" y="1663"/>
                  <a:ext cx="0" cy="198"/>
                </a:xfrm>
                <a:prstGeom prst="line">
                  <a:avLst/>
                </a:prstGeom>
                <a:noFill/>
                <a:ln w="15875">
                  <a:solidFill>
                    <a:srgbClr val="FF0000"/>
                  </a:solidFill>
                  <a:round/>
                  <a:headEnd/>
                  <a:tailEnd/>
                </a:ln>
                <a:effectLst/>
              </p:spPr>
              <p:txBody>
                <a:bodyPr wrap="none" tIns="91440" bIns="91440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49189" name="Line 37"/>
                <p:cNvSpPr>
                  <a:spLocks noChangeShapeType="1"/>
                </p:cNvSpPr>
                <p:nvPr/>
              </p:nvSpPr>
              <p:spPr bwMode="auto">
                <a:xfrm>
                  <a:off x="1850" y="1657"/>
                  <a:ext cx="1101" cy="0"/>
                </a:xfrm>
                <a:prstGeom prst="line">
                  <a:avLst/>
                </a:prstGeom>
                <a:noFill/>
                <a:ln w="15875">
                  <a:solidFill>
                    <a:srgbClr val="FF0000"/>
                  </a:solidFill>
                  <a:round/>
                  <a:headEnd/>
                  <a:tailEnd/>
                </a:ln>
                <a:effectLst/>
              </p:spPr>
              <p:txBody>
                <a:bodyPr wrap="none" tIns="91440" bIns="91440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49190" name="Line 38"/>
                <p:cNvSpPr>
                  <a:spLocks noChangeShapeType="1"/>
                </p:cNvSpPr>
                <p:nvPr/>
              </p:nvSpPr>
              <p:spPr bwMode="auto">
                <a:xfrm>
                  <a:off x="2954" y="1660"/>
                  <a:ext cx="0" cy="202"/>
                </a:xfrm>
                <a:prstGeom prst="line">
                  <a:avLst/>
                </a:prstGeom>
                <a:noFill/>
                <a:ln w="15875">
                  <a:solidFill>
                    <a:srgbClr val="FF0000"/>
                  </a:solidFill>
                  <a:round/>
                  <a:headEnd/>
                  <a:tailEnd/>
                </a:ln>
                <a:effectLst/>
              </p:spPr>
              <p:txBody>
                <a:bodyPr wrap="none" tIns="91440" bIns="91440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49191" name="Line 39"/>
                <p:cNvSpPr>
                  <a:spLocks noChangeShapeType="1"/>
                </p:cNvSpPr>
                <p:nvPr/>
              </p:nvSpPr>
              <p:spPr bwMode="auto">
                <a:xfrm>
                  <a:off x="2336" y="2118"/>
                  <a:ext cx="247" cy="0"/>
                </a:xfrm>
                <a:prstGeom prst="line">
                  <a:avLst/>
                </a:prstGeom>
                <a:noFill/>
                <a:ln w="15875">
                  <a:solidFill>
                    <a:srgbClr val="FF0000"/>
                  </a:solidFill>
                  <a:round/>
                  <a:headEnd/>
                  <a:tailEnd/>
                </a:ln>
                <a:effectLst/>
              </p:spPr>
              <p:txBody>
                <a:bodyPr wrap="none" tIns="91440" bIns="91440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49192" name="Line 40"/>
                <p:cNvSpPr>
                  <a:spLocks noChangeShapeType="1"/>
                </p:cNvSpPr>
                <p:nvPr/>
              </p:nvSpPr>
              <p:spPr bwMode="auto">
                <a:xfrm flipV="1">
                  <a:off x="2582" y="1858"/>
                  <a:ext cx="0" cy="259"/>
                </a:xfrm>
                <a:prstGeom prst="line">
                  <a:avLst/>
                </a:prstGeom>
                <a:noFill/>
                <a:ln w="15875">
                  <a:solidFill>
                    <a:srgbClr val="FF0000"/>
                  </a:solidFill>
                  <a:round/>
                  <a:headEnd/>
                  <a:tailEnd/>
                </a:ln>
                <a:effectLst/>
              </p:spPr>
              <p:txBody>
                <a:bodyPr wrap="none" tIns="91440" bIns="91440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49193" name="Line 41"/>
                <p:cNvSpPr>
                  <a:spLocks noChangeShapeType="1"/>
                </p:cNvSpPr>
                <p:nvPr/>
              </p:nvSpPr>
              <p:spPr bwMode="auto">
                <a:xfrm>
                  <a:off x="2589" y="1861"/>
                  <a:ext cx="362" cy="0"/>
                </a:xfrm>
                <a:prstGeom prst="line">
                  <a:avLst/>
                </a:prstGeom>
                <a:noFill/>
                <a:ln w="15875">
                  <a:solidFill>
                    <a:srgbClr val="FF0000"/>
                  </a:solidFill>
                  <a:round/>
                  <a:headEnd/>
                  <a:tailEnd/>
                </a:ln>
                <a:effectLst/>
              </p:spPr>
              <p:txBody>
                <a:bodyPr wrap="none" tIns="91440" bIns="91440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49194" name="Line 42"/>
                <p:cNvSpPr>
                  <a:spLocks noChangeShapeType="1"/>
                </p:cNvSpPr>
                <p:nvPr/>
              </p:nvSpPr>
              <p:spPr bwMode="auto">
                <a:xfrm>
                  <a:off x="1850" y="1859"/>
                  <a:ext cx="489" cy="0"/>
                </a:xfrm>
                <a:prstGeom prst="line">
                  <a:avLst/>
                </a:prstGeom>
                <a:noFill/>
                <a:ln w="15875">
                  <a:solidFill>
                    <a:srgbClr val="FF0000"/>
                  </a:solidFill>
                  <a:round/>
                  <a:headEnd/>
                  <a:tailEnd/>
                </a:ln>
                <a:effectLst/>
              </p:spPr>
              <p:txBody>
                <a:bodyPr wrap="none" tIns="91440" bIns="91440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49195" name="Line 43"/>
                <p:cNvSpPr>
                  <a:spLocks noChangeShapeType="1"/>
                </p:cNvSpPr>
                <p:nvPr/>
              </p:nvSpPr>
              <p:spPr bwMode="auto">
                <a:xfrm flipV="1">
                  <a:off x="2342" y="1852"/>
                  <a:ext cx="0" cy="263"/>
                </a:xfrm>
                <a:prstGeom prst="line">
                  <a:avLst/>
                </a:prstGeom>
                <a:noFill/>
                <a:ln w="15875">
                  <a:solidFill>
                    <a:srgbClr val="FF0000"/>
                  </a:solidFill>
                  <a:round/>
                  <a:headEnd/>
                  <a:tailEnd/>
                </a:ln>
                <a:effectLst/>
              </p:spPr>
              <p:txBody>
                <a:bodyPr wrap="none" tIns="91440" bIns="91440" anchor="ctr"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</p:grpSp>
        <p:sp>
          <p:nvSpPr>
            <p:cNvPr id="49160" name="Rectangle 8"/>
            <p:cNvSpPr>
              <a:spLocks noChangeArrowheads="1"/>
            </p:cNvSpPr>
            <p:nvPr/>
          </p:nvSpPr>
          <p:spPr bwMode="auto">
            <a:xfrm>
              <a:off x="8056563" y="2644775"/>
              <a:ext cx="955675" cy="650875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1">
                  <a:latin typeface="+mj-lt"/>
                </a:rPr>
                <a:t>Trailer</a:t>
              </a:r>
            </a:p>
            <a:p>
              <a:pPr eaLnBrk="0" hangingPunct="0"/>
              <a:r>
                <a:rPr lang="en-US" sz="1800" b="1">
                  <a:latin typeface="+mj-lt"/>
                </a:rPr>
                <a:t>Screen</a:t>
              </a:r>
            </a:p>
          </p:txBody>
        </p:sp>
        <p:sp>
          <p:nvSpPr>
            <p:cNvPr id="49161" name="Rectangle 9"/>
            <p:cNvSpPr>
              <a:spLocks noChangeArrowheads="1"/>
            </p:cNvSpPr>
            <p:nvPr/>
          </p:nvSpPr>
          <p:spPr bwMode="auto">
            <a:xfrm>
              <a:off x="7151688" y="1685925"/>
              <a:ext cx="1196975" cy="650875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1">
                  <a:latin typeface="+mj-lt"/>
                </a:rPr>
                <a:t>Line Item</a:t>
              </a:r>
            </a:p>
            <a:p>
              <a:pPr eaLnBrk="0" hangingPunct="0"/>
              <a:r>
                <a:rPr lang="en-US" sz="1800" b="1">
                  <a:latin typeface="+mj-lt"/>
                </a:rPr>
                <a:t>Screen</a:t>
              </a:r>
            </a:p>
          </p:txBody>
        </p:sp>
        <p:sp>
          <p:nvSpPr>
            <p:cNvPr id="49159" name="Rectangle 7"/>
            <p:cNvSpPr>
              <a:spLocks noChangeArrowheads="1"/>
            </p:cNvSpPr>
            <p:nvPr/>
          </p:nvSpPr>
          <p:spPr bwMode="auto">
            <a:xfrm>
              <a:off x="5308600" y="1063625"/>
              <a:ext cx="1508125" cy="650875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lIns="90488" tIns="44450" rIns="90488" bIns="44450">
              <a:spAutoFit/>
            </a:bodyPr>
            <a:lstStyle/>
            <a:p>
              <a:pPr eaLnBrk="0" hangingPunct="0"/>
              <a:r>
                <a:rPr lang="en-US" sz="1800" b="1">
                  <a:latin typeface="+mj-lt"/>
                </a:rPr>
                <a:t>Header Screen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Supplier Data</a:t>
            </a:r>
          </a:p>
        </p:txBody>
      </p:sp>
      <p:sp>
        <p:nvSpPr>
          <p:cNvPr id="8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FIN11060</a:t>
            </a:r>
          </a:p>
        </p:txBody>
      </p:sp>
      <p:grpSp>
        <p:nvGrpSpPr>
          <p:cNvPr id="9" name="Group 8"/>
          <p:cNvGrpSpPr/>
          <p:nvPr/>
        </p:nvGrpSpPr>
        <p:grpSpPr>
          <a:xfrm>
            <a:off x="230188" y="927100"/>
            <a:ext cx="8677275" cy="5302250"/>
            <a:chOff x="334963" y="1555750"/>
            <a:chExt cx="8677275" cy="5302250"/>
          </a:xfrm>
        </p:grpSpPr>
        <p:pic>
          <p:nvPicPr>
            <p:cNvPr id="50180" name="Picture 4" descr="Region Capture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34963" y="1555750"/>
              <a:ext cx="7437437" cy="4600575"/>
            </a:xfrm>
            <a:prstGeom prst="rect">
              <a:avLst/>
            </a:prstGeom>
            <a:noFill/>
          </p:spPr>
        </p:pic>
        <p:sp>
          <p:nvSpPr>
            <p:cNvPr id="50193" name="Rectangle 17"/>
            <p:cNvSpPr>
              <a:spLocks noChangeArrowheads="1"/>
            </p:cNvSpPr>
            <p:nvPr/>
          </p:nvSpPr>
          <p:spPr bwMode="auto">
            <a:xfrm>
              <a:off x="7391400" y="3048000"/>
              <a:ext cx="152400" cy="38100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/>
            </a:p>
          </p:txBody>
        </p:sp>
        <p:pic>
          <p:nvPicPr>
            <p:cNvPr id="50196" name="Picture 20" descr="Region Capture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004888" y="4937125"/>
              <a:ext cx="6503987" cy="1209675"/>
            </a:xfrm>
            <a:prstGeom prst="rect">
              <a:avLst/>
            </a:prstGeom>
            <a:noFill/>
          </p:spPr>
        </p:pic>
        <p:pic>
          <p:nvPicPr>
            <p:cNvPr id="50198" name="Picture 22" descr="Region Capture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482725" y="5267325"/>
              <a:ext cx="7313613" cy="1590675"/>
            </a:xfrm>
            <a:prstGeom prst="rect">
              <a:avLst/>
            </a:prstGeom>
            <a:noFill/>
          </p:spPr>
        </p:pic>
        <p:pic>
          <p:nvPicPr>
            <p:cNvPr id="50201" name="Picture 25" descr="Region Capture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1555750" y="5705475"/>
              <a:ext cx="7456488" cy="838200"/>
            </a:xfrm>
            <a:prstGeom prst="rect">
              <a:avLst/>
            </a:prstGeom>
            <a:noFill/>
          </p:spPr>
        </p:pic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Billing Data</a:t>
            </a:r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FIN11070</a:t>
            </a:r>
          </a:p>
        </p:txBody>
      </p:sp>
      <p:pic>
        <p:nvPicPr>
          <p:cNvPr id="51204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33463" y="942975"/>
            <a:ext cx="7056437" cy="5048250"/>
          </a:xfrm>
          <a:prstGeom prst="rect">
            <a:avLst/>
          </a:prstGeom>
          <a:noFill/>
        </p:spPr>
      </p:pic>
      <p:sp>
        <p:nvSpPr>
          <p:cNvPr id="51206" name="Rectangle 6"/>
          <p:cNvSpPr>
            <a:spLocks noChangeArrowheads="1"/>
          </p:cNvSpPr>
          <p:nvPr/>
        </p:nvSpPr>
        <p:spPr bwMode="auto">
          <a:xfrm>
            <a:off x="1285875" y="4867275"/>
            <a:ext cx="1676400" cy="228600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1207" name="Rectangle 7"/>
          <p:cNvSpPr>
            <a:spLocks noChangeArrowheads="1"/>
          </p:cNvSpPr>
          <p:nvPr/>
        </p:nvSpPr>
        <p:spPr bwMode="auto">
          <a:xfrm>
            <a:off x="3238500" y="4667250"/>
            <a:ext cx="1371600" cy="228600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Item Prices (POs with Price List)</a:t>
            </a:r>
          </a:p>
        </p:txBody>
      </p:sp>
      <p:sp>
        <p:nvSpPr>
          <p:cNvPr id="10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FIN11080</a:t>
            </a:r>
          </a:p>
        </p:txBody>
      </p:sp>
      <p:grpSp>
        <p:nvGrpSpPr>
          <p:cNvPr id="11" name="Group 10"/>
          <p:cNvGrpSpPr/>
          <p:nvPr/>
        </p:nvGrpSpPr>
        <p:grpSpPr>
          <a:xfrm>
            <a:off x="249238" y="1112838"/>
            <a:ext cx="8639175" cy="4935537"/>
            <a:chOff x="363538" y="1579563"/>
            <a:chExt cx="8639175" cy="4935537"/>
          </a:xfrm>
        </p:grpSpPr>
        <p:pic>
          <p:nvPicPr>
            <p:cNvPr id="52228" name="Picture 4" descr="Region Capture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63538" y="1579563"/>
              <a:ext cx="7246937" cy="4935537"/>
            </a:xfrm>
            <a:prstGeom prst="rect">
              <a:avLst/>
            </a:prstGeom>
            <a:noFill/>
          </p:spPr>
        </p:pic>
        <p:sp>
          <p:nvSpPr>
            <p:cNvPr id="52230" name="Rectangle 6"/>
            <p:cNvSpPr>
              <a:spLocks noChangeArrowheads="1"/>
            </p:cNvSpPr>
            <p:nvPr/>
          </p:nvSpPr>
          <p:spPr bwMode="auto">
            <a:xfrm>
              <a:off x="5653088" y="3797300"/>
              <a:ext cx="533400" cy="228600"/>
            </a:xfrm>
            <a:prstGeom prst="rect">
              <a:avLst/>
            </a:prstGeom>
            <a:noFill/>
            <a:ln w="28575">
              <a:solidFill>
                <a:srgbClr val="FF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2231" name="Rectangle 7"/>
            <p:cNvSpPr>
              <a:spLocks noChangeArrowheads="1"/>
            </p:cNvSpPr>
            <p:nvPr/>
          </p:nvSpPr>
          <p:spPr bwMode="auto">
            <a:xfrm>
              <a:off x="6858000" y="3806825"/>
              <a:ext cx="533400" cy="228600"/>
            </a:xfrm>
            <a:prstGeom prst="rect">
              <a:avLst/>
            </a:prstGeom>
            <a:noFill/>
            <a:ln w="28575">
              <a:solidFill>
                <a:srgbClr val="FF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2240" name="Rectangle 16"/>
            <p:cNvSpPr>
              <a:spLocks noChangeArrowheads="1"/>
            </p:cNvSpPr>
            <p:nvPr/>
          </p:nvSpPr>
          <p:spPr bwMode="auto">
            <a:xfrm>
              <a:off x="7604125" y="2460625"/>
              <a:ext cx="1385888" cy="951543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lIns="90488" tIns="44450" rIns="90488" bIns="44450">
              <a:spAutoFit/>
            </a:bodyPr>
            <a:lstStyle/>
            <a:p>
              <a:pPr algn="l" eaLnBrk="0" hangingPunct="0"/>
              <a:r>
                <a:rPr lang="en-US" sz="1400">
                  <a:latin typeface="+mj-lt"/>
                </a:rPr>
                <a:t>Defaults from</a:t>
              </a:r>
            </a:p>
            <a:p>
              <a:pPr algn="l" eaLnBrk="0" hangingPunct="0"/>
              <a:r>
                <a:rPr lang="en-US" sz="1400">
                  <a:latin typeface="+mj-lt"/>
                </a:rPr>
                <a:t>Discounts Type Price List for Supplier</a:t>
              </a:r>
            </a:p>
          </p:txBody>
        </p:sp>
        <p:sp>
          <p:nvSpPr>
            <p:cNvPr id="52242" name="Rectangle 18"/>
            <p:cNvSpPr>
              <a:spLocks noChangeArrowheads="1"/>
            </p:cNvSpPr>
            <p:nvPr/>
          </p:nvSpPr>
          <p:spPr bwMode="auto">
            <a:xfrm>
              <a:off x="7599363" y="3836988"/>
              <a:ext cx="1403350" cy="951543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lIns="90488" tIns="44450" rIns="90488" bIns="44450">
              <a:spAutoFit/>
            </a:bodyPr>
            <a:lstStyle/>
            <a:p>
              <a:pPr algn="l" eaLnBrk="0" hangingPunct="0"/>
              <a:r>
                <a:rPr lang="en-US" sz="1400">
                  <a:latin typeface="+mj-lt"/>
                </a:rPr>
                <a:t>Defaults from</a:t>
              </a:r>
            </a:p>
            <a:p>
              <a:pPr algn="l" eaLnBrk="0" hangingPunct="0"/>
              <a:r>
                <a:rPr lang="en-US" sz="1400">
                  <a:latin typeface="+mj-lt"/>
                </a:rPr>
                <a:t>Price List Code for Supplier</a:t>
              </a:r>
            </a:p>
          </p:txBody>
        </p:sp>
        <p:cxnSp>
          <p:nvCxnSpPr>
            <p:cNvPr id="52243" name="AutoShape 19"/>
            <p:cNvCxnSpPr>
              <a:cxnSpLocks noChangeShapeType="1"/>
              <a:stCxn id="52242" idx="2"/>
              <a:endCxn id="52230" idx="2"/>
            </p:cNvCxnSpPr>
            <p:nvPr/>
          </p:nvCxnSpPr>
          <p:spPr bwMode="auto">
            <a:xfrm rot="5400000" flipH="1">
              <a:off x="6729097" y="3216591"/>
              <a:ext cx="762631" cy="2381250"/>
            </a:xfrm>
            <a:prstGeom prst="bentConnector3">
              <a:avLst>
                <a:gd name="adj1" fmla="val -29975"/>
              </a:avLst>
            </a:prstGeom>
            <a:noFill/>
            <a:ln w="25400">
              <a:solidFill>
                <a:srgbClr val="FF0000"/>
              </a:solidFill>
              <a:miter lim="800000"/>
              <a:headEnd/>
              <a:tailEnd type="triangle" w="med" len="med"/>
            </a:ln>
            <a:effectLst/>
          </p:spPr>
        </p:cxnSp>
        <p:cxnSp>
          <p:nvCxnSpPr>
            <p:cNvPr id="52244" name="AutoShape 20"/>
            <p:cNvCxnSpPr>
              <a:cxnSpLocks noChangeShapeType="1"/>
              <a:stCxn id="52240" idx="2"/>
              <a:endCxn id="52231" idx="0"/>
            </p:cNvCxnSpPr>
            <p:nvPr/>
          </p:nvCxnSpPr>
          <p:spPr bwMode="auto">
            <a:xfrm rot="5400000">
              <a:off x="7513557" y="3023312"/>
              <a:ext cx="394657" cy="1172369"/>
            </a:xfrm>
            <a:prstGeom prst="bentConnector3">
              <a:avLst>
                <a:gd name="adj1" fmla="val 50000"/>
              </a:avLst>
            </a:prstGeom>
            <a:noFill/>
            <a:ln w="25400">
              <a:solidFill>
                <a:srgbClr val="FF0000"/>
              </a:solidFill>
              <a:miter lim="800000"/>
              <a:headEnd/>
              <a:tailEnd type="triangle" w="med" len="med"/>
            </a:ln>
            <a:effectLst/>
          </p:spPr>
        </p:cxn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Item Prices (POs Without Price List)</a:t>
            </a:r>
          </a:p>
        </p:txBody>
      </p:sp>
      <p:sp>
        <p:nvSpPr>
          <p:cNvPr id="7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FIN11090</a:t>
            </a:r>
          </a:p>
        </p:txBody>
      </p:sp>
      <p:pic>
        <p:nvPicPr>
          <p:cNvPr id="53252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7738" y="977900"/>
            <a:ext cx="7399337" cy="5038725"/>
          </a:xfrm>
          <a:prstGeom prst="rect">
            <a:avLst/>
          </a:prstGeom>
          <a:noFill/>
        </p:spPr>
      </p:pic>
      <p:sp>
        <p:nvSpPr>
          <p:cNvPr id="53253" name="Rectangle 5"/>
          <p:cNvSpPr>
            <a:spLocks noChangeArrowheads="1"/>
          </p:cNvSpPr>
          <p:nvPr/>
        </p:nvSpPr>
        <p:spPr bwMode="auto">
          <a:xfrm>
            <a:off x="6248400" y="2987675"/>
            <a:ext cx="838200" cy="533400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53254" name="Text Box 6"/>
          <p:cNvSpPr txBox="1">
            <a:spLocks noChangeArrowheads="1"/>
          </p:cNvSpPr>
          <p:nvPr/>
        </p:nvSpPr>
        <p:spPr bwMode="auto">
          <a:xfrm>
            <a:off x="552450" y="5149850"/>
            <a:ext cx="8086725" cy="98488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folHlink"/>
            </a:outerShdw>
          </a:effectLst>
        </p:spPr>
        <p:txBody>
          <a:bodyPr wrap="square">
            <a:spAutoFit/>
          </a:bodyPr>
          <a:lstStyle/>
          <a:p>
            <a:pPr algn="l"/>
            <a:r>
              <a:rPr lang="en-US" sz="1600" b="1" dirty="0">
                <a:latin typeface="+mj-lt"/>
              </a:rPr>
              <a:t>Default Item Price		</a:t>
            </a:r>
            <a:r>
              <a:rPr lang="en-US" sz="1600" b="1" dirty="0" smtClean="0">
                <a:latin typeface="+mj-lt"/>
              </a:rPr>
              <a:t>From</a:t>
            </a:r>
            <a:r>
              <a:rPr lang="en-US" sz="1600" b="1" dirty="0">
                <a:latin typeface="+mj-lt"/>
              </a:rPr>
              <a:t>			When</a:t>
            </a:r>
          </a:p>
          <a:p>
            <a:pPr algn="l"/>
            <a:r>
              <a:rPr lang="en-US" sz="1400" dirty="0">
                <a:latin typeface="+mj-lt"/>
              </a:rPr>
              <a:t>Supplier Quote		</a:t>
            </a:r>
            <a:r>
              <a:rPr lang="en-US" sz="1400" dirty="0" smtClean="0">
                <a:latin typeface="+mj-lt"/>
              </a:rPr>
              <a:t>Supplier </a:t>
            </a:r>
            <a:r>
              <a:rPr lang="en-US" sz="1400" dirty="0">
                <a:latin typeface="+mj-lt"/>
              </a:rPr>
              <a:t>Item Maintenance 	Supplier quote exists</a:t>
            </a:r>
          </a:p>
          <a:p>
            <a:pPr algn="l"/>
            <a:r>
              <a:rPr lang="en-US" sz="1400" dirty="0">
                <a:latin typeface="+mj-lt"/>
              </a:rPr>
              <a:t>Item-Site GL Material Cost	</a:t>
            </a:r>
            <a:r>
              <a:rPr lang="en-US" sz="1400" dirty="0" smtClean="0">
                <a:latin typeface="+mj-lt"/>
              </a:rPr>
              <a:t>Item-Site </a:t>
            </a:r>
            <a:r>
              <a:rPr lang="en-US" sz="1400" dirty="0">
                <a:latin typeface="+mj-lt"/>
              </a:rPr>
              <a:t>Cost Maintenance 	Item-site cost exists</a:t>
            </a:r>
          </a:p>
          <a:p>
            <a:pPr algn="l"/>
            <a:r>
              <a:rPr lang="en-US" sz="1400" dirty="0">
                <a:latin typeface="+mj-lt"/>
              </a:rPr>
              <a:t>Item Master GL Material Cost	Item Master Maintenance 	Item master cost exists</a:t>
            </a:r>
          </a:p>
        </p:txBody>
      </p:sp>
      <p:cxnSp>
        <p:nvCxnSpPr>
          <p:cNvPr id="53255" name="AutoShape 7"/>
          <p:cNvCxnSpPr>
            <a:cxnSpLocks noChangeShapeType="1"/>
            <a:stCxn id="53254" idx="0"/>
            <a:endCxn id="53253" idx="2"/>
          </p:cNvCxnSpPr>
          <p:nvPr/>
        </p:nvCxnSpPr>
        <p:spPr bwMode="auto">
          <a:xfrm rot="5400000" flipH="1" flipV="1">
            <a:off x="4817269" y="3299620"/>
            <a:ext cx="1628775" cy="2071687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rgbClr val="FF0000"/>
            </a:solidFill>
            <a:miter lim="800000"/>
            <a:headEnd/>
            <a:tailEnd type="triangle" w="med" len="med"/>
          </a:ln>
          <a:effectLst/>
        </p:spPr>
      </p:cxnSp>
    </p:spTree>
  </p:cSld>
  <p:clrMapOvr>
    <a:masterClrMapping/>
  </p:clrMapOvr>
</p:sld>
</file>

<file path=ppt/theme/theme1.xml><?xml version="1.0" encoding="utf-8"?>
<a:theme xmlns:a="http://schemas.openxmlformats.org/drawingml/2006/main" name="1_EX06PP_template">
  <a:themeElements>
    <a:clrScheme name="1_EX06PP_template 1">
      <a:dk1>
        <a:srgbClr val="000000"/>
      </a:dk1>
      <a:lt1>
        <a:srgbClr val="FFFFFF"/>
      </a:lt1>
      <a:dk2>
        <a:srgbClr val="5A87C6"/>
      </a:dk2>
      <a:lt2>
        <a:srgbClr val="808080"/>
      </a:lt2>
      <a:accent1>
        <a:srgbClr val="BCCEE8"/>
      </a:accent1>
      <a:accent2>
        <a:srgbClr val="67BFAB"/>
      </a:accent2>
      <a:accent3>
        <a:srgbClr val="FFFFFF"/>
      </a:accent3>
      <a:accent4>
        <a:srgbClr val="000000"/>
      </a:accent4>
      <a:accent5>
        <a:srgbClr val="DAE3F2"/>
      </a:accent5>
      <a:accent6>
        <a:srgbClr val="5DAD9B"/>
      </a:accent6>
      <a:hlink>
        <a:srgbClr val="3F6FB5"/>
      </a:hlink>
      <a:folHlink>
        <a:srgbClr val="D2D2EB"/>
      </a:folHlink>
    </a:clrScheme>
    <a:fontScheme name="1_EX06PP_templat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1_EX06PP_template 1">
        <a:dk1>
          <a:srgbClr val="000000"/>
        </a:dk1>
        <a:lt1>
          <a:srgbClr val="FFFFFF"/>
        </a:lt1>
        <a:dk2>
          <a:srgbClr val="5A87C6"/>
        </a:dk2>
        <a:lt2>
          <a:srgbClr val="808080"/>
        </a:lt2>
        <a:accent1>
          <a:srgbClr val="BCCEE8"/>
        </a:accent1>
        <a:accent2>
          <a:srgbClr val="67BFAB"/>
        </a:accent2>
        <a:accent3>
          <a:srgbClr val="FFFFFF"/>
        </a:accent3>
        <a:accent4>
          <a:srgbClr val="000000"/>
        </a:accent4>
        <a:accent5>
          <a:srgbClr val="DAE3F2"/>
        </a:accent5>
        <a:accent6>
          <a:srgbClr val="5DAD9B"/>
        </a:accent6>
        <a:hlink>
          <a:srgbClr val="3F6FB5"/>
        </a:hlink>
        <a:folHlink>
          <a:srgbClr val="D2D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QAD_corporate_presentation_template</Template>
  <TotalTime>1470049585</TotalTime>
  <Pages>17</Pages>
  <Words>412</Words>
  <Application>Microsoft Office PowerPoint</Application>
  <PresentationFormat>On-screen Show (4:3)</PresentationFormat>
  <Paragraphs>168</Paragraphs>
  <Slides>16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16</vt:i4>
      </vt:variant>
    </vt:vector>
  </HeadingPairs>
  <TitlesOfParts>
    <vt:vector size="18" baseType="lpstr">
      <vt:lpstr>1_EX06PP_template</vt:lpstr>
      <vt:lpstr>QAD 2010 Template</vt:lpstr>
      <vt:lpstr>QAD Standard Edition Financial Management</vt:lpstr>
      <vt:lpstr>Purchasing Life Cycle</vt:lpstr>
      <vt:lpstr>Purchasing Control File (PO Information)</vt:lpstr>
      <vt:lpstr>Receiving Tolerance Percent/Cost </vt:lpstr>
      <vt:lpstr>Purchase Orders</vt:lpstr>
      <vt:lpstr>Supplier Data</vt:lpstr>
      <vt:lpstr>Billing Data</vt:lpstr>
      <vt:lpstr>Item Prices (POs with Price List)</vt:lpstr>
      <vt:lpstr>Item Prices (POs Without Price List)</vt:lpstr>
      <vt:lpstr>GL Sites and Entities</vt:lpstr>
      <vt:lpstr>GL Accounts, Sub-Accounts, and Cost Centers</vt:lpstr>
      <vt:lpstr>Purchase Order Line Types</vt:lpstr>
      <vt:lpstr>PO Receipts</vt:lpstr>
      <vt:lpstr>Purchase Price Variance</vt:lpstr>
      <vt:lpstr>Correcting Receivers</vt:lpstr>
      <vt:lpstr>PO Returns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Barbara Partyka</dc:creator>
  <cp:lastModifiedBy>mdf</cp:lastModifiedBy>
  <cp:revision>72</cp:revision>
  <cp:lastPrinted>1997-01-20T17:29:02Z</cp:lastPrinted>
  <dcterms:created xsi:type="dcterms:W3CDTF">1997-01-20T17:06:54Z</dcterms:created>
  <dcterms:modified xsi:type="dcterms:W3CDTF">2011-01-17T17:49:32Z</dcterms:modified>
</cp:coreProperties>
</file>