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65" r:id="rId1"/>
  </p:sldMasterIdLst>
  <p:notesMasterIdLst>
    <p:notesMasterId r:id="rId13"/>
  </p:notesMasterIdLst>
  <p:sldIdLst>
    <p:sldId id="314" r:id="rId2"/>
    <p:sldId id="323" r:id="rId3"/>
    <p:sldId id="297" r:id="rId4"/>
    <p:sldId id="324" r:id="rId5"/>
    <p:sldId id="317" r:id="rId6"/>
    <p:sldId id="318" r:id="rId7"/>
    <p:sldId id="319" r:id="rId8"/>
    <p:sldId id="320" r:id="rId9"/>
    <p:sldId id="321" r:id="rId10"/>
    <p:sldId id="322" r:id="rId11"/>
    <p:sldId id="315" r:id="rId12"/>
  </p:sldIdLst>
  <p:sldSz cx="9144000" cy="6858000" type="screen4x3"/>
  <p:notesSz cx="6858000" cy="9144000"/>
  <p:embeddedFontLst>
    <p:embeddedFont>
      <p:font typeface="Century Gothic" pitchFamily="34" charset="0"/>
      <p:regular r:id="rId14"/>
      <p:bold r:id="rId15"/>
      <p:italic r:id="rId16"/>
      <p:boldItalic r:id="rId17"/>
    </p:embeddedFont>
    <p:embeddedFont>
      <p:font typeface="Tahoma" pitchFamily="34" charset="0"/>
      <p:regular r:id="rId18"/>
      <p:bold r:id="rId19"/>
    </p:embeddedFont>
    <p:embeddedFont>
      <p:font typeface="Webdings" pitchFamily="18" charset="2"/>
      <p:regular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660E78"/>
    <a:srgbClr val="99CCFF"/>
    <a:srgbClr val="7F073D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81" autoAdjust="0"/>
    <p:restoredTop sz="94810" autoAdjust="0"/>
  </p:normalViewPr>
  <p:slideViewPr>
    <p:cSldViewPr snapToGrid="0">
      <p:cViewPr varScale="1">
        <p:scale>
          <a:sx n="95" d="100"/>
          <a:sy n="95" d="100"/>
        </p:scale>
        <p:origin x="-318" y="-108"/>
      </p:cViewPr>
      <p:guideLst>
        <p:guide orient="horz" pos="2160"/>
        <p:guide orient="horz" pos="432"/>
        <p:guide orient="horz" pos="333"/>
        <p:guide pos="2880"/>
        <p:guide pos="1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EA857809-E3CE-4F6E-90C4-2E834AA80B5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8BBF96-4E6F-433A-8E55-F4F5F4AD1B49}" type="slidenum">
              <a:rPr lang="en-US"/>
              <a:pPr/>
              <a:t>5</a:t>
            </a:fld>
            <a:endParaRPr lang="en-US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/>
              <a:t> Accounts are used for top-level reporting for an entire entity</a:t>
            </a:r>
          </a:p>
          <a:p>
            <a:pPr>
              <a:buFontTx/>
              <a:buChar char="•"/>
            </a:pPr>
            <a:r>
              <a:rPr lang="en-US"/>
              <a:t> When assigning account codes, it's important  to be consistent with the number of characters used.</a:t>
            </a:r>
          </a:p>
          <a:p>
            <a:pPr>
              <a:buFontTx/>
              <a:buChar char="•"/>
            </a:pPr>
            <a:r>
              <a:rPr lang="en-US"/>
              <a:t> Accounts are sorted lexically on reports. 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72CF89-B5D2-413C-85D6-CC2B84044507}" type="slidenum">
              <a:rPr lang="en-US"/>
              <a:pPr/>
              <a:t>6</a:t>
            </a:fld>
            <a:endParaRPr lang="en-US"/>
          </a:p>
        </p:txBody>
      </p:sp>
      <p:sp>
        <p:nvSpPr>
          <p:cNvPr id="19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/>
              <a:t>Sub-accounts are usually used to report account activity for a division of a company.</a:t>
            </a:r>
          </a:p>
          <a:p>
            <a:pPr>
              <a:buFontTx/>
              <a:buChar char="•"/>
            </a:pPr>
            <a:r>
              <a:rPr lang="en-US"/>
              <a:t> Financial reports may be printed for one or more sub-accounts</a:t>
            </a:r>
          </a:p>
          <a:p>
            <a:pPr>
              <a:buFontTx/>
              <a:buChar char="•"/>
            </a:pPr>
            <a:r>
              <a:rPr lang="en-US"/>
              <a:t> The account/sub-account cannot exceed eight characters allotted to the account code. The General Ledger module is the only module that accepts an account/sub-account combination of 16 characters. </a:t>
            </a:r>
          </a:p>
          <a:p>
            <a:pPr>
              <a:buFontTx/>
              <a:buChar char="•"/>
            </a:pPr>
            <a:r>
              <a:rPr lang="en-US"/>
              <a:t> System automatically splits the account in two parts, account and sub-account, inserting dashes for reporting.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716416" y="6638544"/>
            <a:ext cx="1427584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2-GL-BU-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gif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33" name="Rectangle 2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</a:pPr>
            <a:r>
              <a:rPr lang="en-US" b="1" dirty="0"/>
              <a:t>In this section you learn how to:</a:t>
            </a:r>
          </a:p>
          <a:p>
            <a:pPr eaLnBrk="0" hangingPunct="0">
              <a:lnSpc>
                <a:spcPct val="120000"/>
              </a:lnSpc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z="2400" b="1" dirty="0"/>
              <a:t>Identify </a:t>
            </a:r>
            <a:r>
              <a:rPr kumimoji="1" lang="en-US" sz="2400" b="1" dirty="0"/>
              <a:t>key business considerations before setting up General Ledger </a:t>
            </a:r>
            <a:endParaRPr lang="en-US" sz="2400" b="1" dirty="0"/>
          </a:p>
          <a:p>
            <a:pPr>
              <a:lnSpc>
                <a:spcPct val="120000"/>
              </a:lnSpc>
              <a:buClr>
                <a:srgbClr val="C0C0C0"/>
              </a:buClr>
            </a:pPr>
            <a:r>
              <a:rPr lang="en-US" sz="2400" dirty="0">
                <a:solidFill>
                  <a:srgbClr val="C0C0C0"/>
                </a:solidFill>
              </a:rPr>
              <a:t>Set up General Ledger in QAD Standard Edition</a:t>
            </a:r>
          </a:p>
          <a:p>
            <a:pPr>
              <a:lnSpc>
                <a:spcPct val="120000"/>
              </a:lnSpc>
              <a:buClr>
                <a:srgbClr val="C0C0C0"/>
              </a:buClr>
            </a:pPr>
            <a:r>
              <a:rPr lang="en-US" sz="2400" dirty="0">
                <a:solidFill>
                  <a:srgbClr val="C0C0C0"/>
                </a:solidFill>
              </a:rPr>
              <a:t>Use General Ledger in QAD Standard Edition</a:t>
            </a:r>
          </a:p>
          <a:p>
            <a:endParaRPr lang="en-US" sz="2400" dirty="0"/>
          </a:p>
        </p:txBody>
      </p:sp>
      <p:sp>
        <p:nvSpPr>
          <p:cNvPr id="141332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Considerations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753318" y="1179508"/>
            <a:ext cx="7629525" cy="4681537"/>
            <a:chOff x="401638" y="2033588"/>
            <a:chExt cx="7629525" cy="4681537"/>
          </a:xfrm>
        </p:grpSpPr>
        <p:grpSp>
          <p:nvGrpSpPr>
            <p:cNvPr id="190469" name="Group 5"/>
            <p:cNvGrpSpPr>
              <a:grpSpLocks/>
            </p:cNvGrpSpPr>
            <p:nvPr/>
          </p:nvGrpSpPr>
          <p:grpSpPr bwMode="auto">
            <a:xfrm>
              <a:off x="3351213" y="3062288"/>
              <a:ext cx="2025650" cy="569912"/>
              <a:chOff x="2015" y="1833"/>
              <a:chExt cx="1276" cy="359"/>
            </a:xfrm>
          </p:grpSpPr>
          <p:sp>
            <p:nvSpPr>
              <p:cNvPr id="190470" name="Rectangle 6"/>
              <p:cNvSpPr>
                <a:spLocks noChangeArrowheads="1"/>
              </p:cNvSpPr>
              <p:nvPr/>
            </p:nvSpPr>
            <p:spPr bwMode="auto">
              <a:xfrm>
                <a:off x="2015" y="1833"/>
                <a:ext cx="1276" cy="359"/>
              </a:xfrm>
              <a:prstGeom prst="rect">
                <a:avLst/>
              </a:prstGeom>
              <a:noFill/>
              <a:ln w="15875">
                <a:solidFill>
                  <a:srgbClr val="96969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0471" name="Text Box 7"/>
              <p:cNvSpPr txBox="1">
                <a:spLocks noChangeArrowheads="1"/>
              </p:cNvSpPr>
              <p:nvPr/>
            </p:nvSpPr>
            <p:spPr bwMode="auto">
              <a:xfrm>
                <a:off x="2212" y="1898"/>
                <a:ext cx="982" cy="22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GL Account</a:t>
                </a:r>
              </a:p>
            </p:txBody>
          </p:sp>
        </p:grpSp>
        <p:grpSp>
          <p:nvGrpSpPr>
            <p:cNvPr id="190472" name="Group 8"/>
            <p:cNvGrpSpPr>
              <a:grpSpLocks/>
            </p:cNvGrpSpPr>
            <p:nvPr/>
          </p:nvGrpSpPr>
          <p:grpSpPr bwMode="auto">
            <a:xfrm>
              <a:off x="6056313" y="3978274"/>
              <a:ext cx="1974850" cy="655638"/>
              <a:chOff x="3719" y="2410"/>
              <a:chExt cx="1244" cy="413"/>
            </a:xfrm>
          </p:grpSpPr>
          <p:sp>
            <p:nvSpPr>
              <p:cNvPr id="190473" name="AutoShape 9"/>
              <p:cNvSpPr>
                <a:spLocks noChangeArrowheads="1"/>
              </p:cNvSpPr>
              <p:nvPr/>
            </p:nvSpPr>
            <p:spPr bwMode="auto">
              <a:xfrm>
                <a:off x="3719" y="2410"/>
                <a:ext cx="1244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0474" name="Text Box 10"/>
              <p:cNvSpPr txBox="1">
                <a:spLocks noChangeArrowheads="1"/>
              </p:cNvSpPr>
              <p:nvPr/>
            </p:nvSpPr>
            <p:spPr bwMode="auto">
              <a:xfrm>
                <a:off x="3894" y="2455"/>
                <a:ext cx="930" cy="36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>
                    <a:solidFill>
                      <a:schemeClr val="bg2"/>
                    </a:solidFill>
                    <a:latin typeface="+mj-lt"/>
                  </a:rPr>
                  <a:t>Sub-Account</a:t>
                </a:r>
              </a:p>
            </p:txBody>
          </p:sp>
        </p:grpSp>
        <p:grpSp>
          <p:nvGrpSpPr>
            <p:cNvPr id="190475" name="Group 11"/>
            <p:cNvGrpSpPr>
              <a:grpSpLocks/>
            </p:cNvGrpSpPr>
            <p:nvPr/>
          </p:nvGrpSpPr>
          <p:grpSpPr bwMode="auto">
            <a:xfrm>
              <a:off x="3357563" y="4002086"/>
              <a:ext cx="1974850" cy="647699"/>
              <a:chOff x="2019" y="2425"/>
              <a:chExt cx="1244" cy="408"/>
            </a:xfrm>
          </p:grpSpPr>
          <p:sp>
            <p:nvSpPr>
              <p:cNvPr id="190476" name="AutoShape 12"/>
              <p:cNvSpPr>
                <a:spLocks noChangeArrowheads="1"/>
              </p:cNvSpPr>
              <p:nvPr/>
            </p:nvSpPr>
            <p:spPr bwMode="auto">
              <a:xfrm>
                <a:off x="2019" y="2425"/>
                <a:ext cx="1244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0477" name="Text Box 13"/>
              <p:cNvSpPr txBox="1">
                <a:spLocks noChangeArrowheads="1"/>
              </p:cNvSpPr>
              <p:nvPr/>
            </p:nvSpPr>
            <p:spPr bwMode="auto">
              <a:xfrm>
                <a:off x="2229" y="2465"/>
                <a:ext cx="930" cy="36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>
                    <a:solidFill>
                      <a:schemeClr val="bg2"/>
                    </a:solidFill>
                    <a:latin typeface="+mj-lt"/>
                  </a:rPr>
                  <a:t>Sub-Account</a:t>
                </a:r>
              </a:p>
            </p:txBody>
          </p:sp>
        </p:grpSp>
        <p:sp>
          <p:nvSpPr>
            <p:cNvPr id="190478" name="Oval 14"/>
            <p:cNvSpPr>
              <a:spLocks noChangeArrowheads="1"/>
            </p:cNvSpPr>
            <p:nvPr/>
          </p:nvSpPr>
          <p:spPr bwMode="auto">
            <a:xfrm>
              <a:off x="3279775" y="2033588"/>
              <a:ext cx="2171700" cy="800100"/>
            </a:xfrm>
            <a:prstGeom prst="ellipse">
              <a:avLst/>
            </a:prstGeom>
            <a:noFill/>
            <a:ln w="1587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479" name="Text Box 15"/>
            <p:cNvSpPr txBox="1">
              <a:spLocks noChangeArrowheads="1"/>
            </p:cNvSpPr>
            <p:nvPr/>
          </p:nvSpPr>
          <p:spPr bwMode="auto">
            <a:xfrm>
              <a:off x="3976688" y="2260600"/>
              <a:ext cx="862012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800">
                  <a:solidFill>
                    <a:schemeClr val="bg2"/>
                  </a:solidFill>
                  <a:latin typeface="+mj-lt"/>
                </a:rPr>
                <a:t>Entity</a:t>
              </a:r>
            </a:p>
          </p:txBody>
        </p:sp>
        <p:grpSp>
          <p:nvGrpSpPr>
            <p:cNvPr id="190480" name="Group 16"/>
            <p:cNvGrpSpPr>
              <a:grpSpLocks/>
            </p:cNvGrpSpPr>
            <p:nvPr/>
          </p:nvGrpSpPr>
          <p:grpSpPr bwMode="auto">
            <a:xfrm>
              <a:off x="931863" y="4006852"/>
              <a:ext cx="1974850" cy="644526"/>
              <a:chOff x="491" y="2428"/>
              <a:chExt cx="1244" cy="406"/>
            </a:xfrm>
          </p:grpSpPr>
          <p:sp>
            <p:nvSpPr>
              <p:cNvPr id="190481" name="AutoShape 17"/>
              <p:cNvSpPr>
                <a:spLocks noChangeArrowheads="1"/>
              </p:cNvSpPr>
              <p:nvPr/>
            </p:nvSpPr>
            <p:spPr bwMode="auto">
              <a:xfrm>
                <a:off x="491" y="2428"/>
                <a:ext cx="1244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0482" name="Text Box 18"/>
              <p:cNvSpPr txBox="1">
                <a:spLocks noChangeArrowheads="1"/>
              </p:cNvSpPr>
              <p:nvPr/>
            </p:nvSpPr>
            <p:spPr bwMode="auto">
              <a:xfrm>
                <a:off x="665" y="2466"/>
                <a:ext cx="930" cy="36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>
                    <a:solidFill>
                      <a:schemeClr val="bg2"/>
                    </a:solidFill>
                    <a:latin typeface="+mj-lt"/>
                  </a:rPr>
                  <a:t>Sub-Account</a:t>
                </a:r>
              </a:p>
            </p:txBody>
          </p:sp>
        </p:grpSp>
        <p:grpSp>
          <p:nvGrpSpPr>
            <p:cNvPr id="190483" name="Group 19"/>
            <p:cNvGrpSpPr>
              <a:grpSpLocks/>
            </p:cNvGrpSpPr>
            <p:nvPr/>
          </p:nvGrpSpPr>
          <p:grpSpPr bwMode="auto">
            <a:xfrm>
              <a:off x="4657725" y="4940302"/>
              <a:ext cx="1716088" cy="657226"/>
              <a:chOff x="2838" y="3016"/>
              <a:chExt cx="1081" cy="414"/>
            </a:xfrm>
          </p:grpSpPr>
          <p:sp>
            <p:nvSpPr>
              <p:cNvPr id="190484" name="AutoShape 20"/>
              <p:cNvSpPr>
                <a:spLocks noChangeArrowheads="1"/>
              </p:cNvSpPr>
              <p:nvPr/>
            </p:nvSpPr>
            <p:spPr bwMode="auto">
              <a:xfrm>
                <a:off x="2838" y="3016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0485" name="Text Box 21"/>
              <p:cNvSpPr txBox="1">
                <a:spLocks noChangeArrowheads="1"/>
              </p:cNvSpPr>
              <p:nvPr/>
            </p:nvSpPr>
            <p:spPr bwMode="auto">
              <a:xfrm>
                <a:off x="2971" y="3042"/>
                <a:ext cx="864" cy="38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Cost Center</a:t>
                </a:r>
              </a:p>
            </p:txBody>
          </p:sp>
        </p:grpSp>
        <p:grpSp>
          <p:nvGrpSpPr>
            <p:cNvPr id="190486" name="Group 22"/>
            <p:cNvGrpSpPr>
              <a:grpSpLocks/>
            </p:cNvGrpSpPr>
            <p:nvPr/>
          </p:nvGrpSpPr>
          <p:grpSpPr bwMode="auto">
            <a:xfrm>
              <a:off x="2438400" y="4943477"/>
              <a:ext cx="1716088" cy="669926"/>
              <a:chOff x="1440" y="3018"/>
              <a:chExt cx="1081" cy="422"/>
            </a:xfrm>
          </p:grpSpPr>
          <p:sp>
            <p:nvSpPr>
              <p:cNvPr id="190487" name="AutoShape 23"/>
              <p:cNvSpPr>
                <a:spLocks noChangeArrowheads="1"/>
              </p:cNvSpPr>
              <p:nvPr/>
            </p:nvSpPr>
            <p:spPr bwMode="auto">
              <a:xfrm>
                <a:off x="1440" y="3018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0488" name="Text Box 24"/>
              <p:cNvSpPr txBox="1">
                <a:spLocks noChangeArrowheads="1"/>
              </p:cNvSpPr>
              <p:nvPr/>
            </p:nvSpPr>
            <p:spPr bwMode="auto">
              <a:xfrm>
                <a:off x="1588" y="3052"/>
                <a:ext cx="864" cy="38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Cost Center</a:t>
                </a:r>
              </a:p>
            </p:txBody>
          </p:sp>
        </p:grpSp>
        <p:grpSp>
          <p:nvGrpSpPr>
            <p:cNvPr id="190489" name="Group 25"/>
            <p:cNvGrpSpPr>
              <a:grpSpLocks/>
            </p:cNvGrpSpPr>
            <p:nvPr/>
          </p:nvGrpSpPr>
          <p:grpSpPr bwMode="auto">
            <a:xfrm>
              <a:off x="3740150" y="5943600"/>
              <a:ext cx="1827213" cy="468313"/>
              <a:chOff x="2260" y="3648"/>
              <a:chExt cx="1151" cy="295"/>
            </a:xfrm>
          </p:grpSpPr>
          <p:sp>
            <p:nvSpPr>
              <p:cNvPr id="190490" name="AutoShape 26"/>
              <p:cNvSpPr>
                <a:spLocks noChangeArrowheads="1"/>
              </p:cNvSpPr>
              <p:nvPr/>
            </p:nvSpPr>
            <p:spPr bwMode="auto">
              <a:xfrm>
                <a:off x="2260" y="3648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0491" name="Text Box 27"/>
              <p:cNvSpPr txBox="1">
                <a:spLocks noChangeArrowheads="1"/>
              </p:cNvSpPr>
              <p:nvPr/>
            </p:nvSpPr>
            <p:spPr bwMode="auto">
              <a:xfrm>
                <a:off x="2501" y="3685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Project</a:t>
                </a:r>
              </a:p>
            </p:txBody>
          </p:sp>
        </p:grpSp>
        <p:grpSp>
          <p:nvGrpSpPr>
            <p:cNvPr id="190492" name="Group 28"/>
            <p:cNvGrpSpPr>
              <a:grpSpLocks/>
            </p:cNvGrpSpPr>
            <p:nvPr/>
          </p:nvGrpSpPr>
          <p:grpSpPr bwMode="auto">
            <a:xfrm>
              <a:off x="5938838" y="5940425"/>
              <a:ext cx="1847850" cy="468313"/>
              <a:chOff x="3645" y="3646"/>
              <a:chExt cx="1164" cy="295"/>
            </a:xfrm>
          </p:grpSpPr>
          <p:sp>
            <p:nvSpPr>
              <p:cNvPr id="190493" name="AutoShape 29"/>
              <p:cNvSpPr>
                <a:spLocks noChangeArrowheads="1"/>
              </p:cNvSpPr>
              <p:nvPr/>
            </p:nvSpPr>
            <p:spPr bwMode="auto">
              <a:xfrm>
                <a:off x="3645" y="3646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0494" name="Text Box 30"/>
              <p:cNvSpPr txBox="1">
                <a:spLocks noChangeArrowheads="1"/>
              </p:cNvSpPr>
              <p:nvPr/>
            </p:nvSpPr>
            <p:spPr bwMode="auto">
              <a:xfrm>
                <a:off x="3899" y="3683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Project</a:t>
                </a:r>
              </a:p>
            </p:txBody>
          </p:sp>
        </p:grpSp>
        <p:sp>
          <p:nvSpPr>
            <p:cNvPr id="190495" name="Rectangle 31"/>
            <p:cNvSpPr>
              <a:spLocks noChangeArrowheads="1"/>
            </p:cNvSpPr>
            <p:nvPr/>
          </p:nvSpPr>
          <p:spPr bwMode="auto">
            <a:xfrm>
              <a:off x="401638" y="5992813"/>
              <a:ext cx="893762" cy="279400"/>
            </a:xfrm>
            <a:prstGeom prst="rect">
              <a:avLst/>
            </a:prstGeom>
            <a:noFill/>
            <a:ln w="19050">
              <a:solidFill>
                <a:srgbClr val="969696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496" name="Text Box 32"/>
            <p:cNvSpPr txBox="1">
              <a:spLocks noChangeArrowheads="1"/>
            </p:cNvSpPr>
            <p:nvPr/>
          </p:nvSpPr>
          <p:spPr bwMode="auto">
            <a:xfrm>
              <a:off x="1344613" y="5938838"/>
              <a:ext cx="1277937" cy="35083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Optional</a:t>
              </a:r>
            </a:p>
          </p:txBody>
        </p:sp>
        <p:sp>
          <p:nvSpPr>
            <p:cNvPr id="190497" name="Line 33"/>
            <p:cNvSpPr>
              <a:spLocks noChangeShapeType="1"/>
            </p:cNvSpPr>
            <p:nvPr/>
          </p:nvSpPr>
          <p:spPr bwMode="auto">
            <a:xfrm>
              <a:off x="4360863" y="2822575"/>
              <a:ext cx="0" cy="239713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498" name="Line 34"/>
            <p:cNvSpPr>
              <a:spLocks noChangeShapeType="1"/>
            </p:cNvSpPr>
            <p:nvPr/>
          </p:nvSpPr>
          <p:spPr bwMode="auto">
            <a:xfrm>
              <a:off x="4360863" y="3633788"/>
              <a:ext cx="0" cy="35242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499" name="Line 35"/>
            <p:cNvSpPr>
              <a:spLocks noChangeShapeType="1"/>
            </p:cNvSpPr>
            <p:nvPr/>
          </p:nvSpPr>
          <p:spPr bwMode="auto">
            <a:xfrm>
              <a:off x="1825625" y="3810000"/>
              <a:ext cx="522605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500" name="Line 36"/>
            <p:cNvSpPr>
              <a:spLocks noChangeShapeType="1"/>
            </p:cNvSpPr>
            <p:nvPr/>
          </p:nvSpPr>
          <p:spPr bwMode="auto">
            <a:xfrm>
              <a:off x="7042150" y="3821113"/>
              <a:ext cx="0" cy="15557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501" name="Line 37"/>
            <p:cNvSpPr>
              <a:spLocks noChangeShapeType="1"/>
            </p:cNvSpPr>
            <p:nvPr/>
          </p:nvSpPr>
          <p:spPr bwMode="auto">
            <a:xfrm>
              <a:off x="1835150" y="3798888"/>
              <a:ext cx="0" cy="19843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502" name="Line 38"/>
            <p:cNvSpPr>
              <a:spLocks noChangeShapeType="1"/>
            </p:cNvSpPr>
            <p:nvPr/>
          </p:nvSpPr>
          <p:spPr bwMode="auto">
            <a:xfrm>
              <a:off x="4370388" y="4475163"/>
              <a:ext cx="0" cy="23812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503" name="Line 39"/>
            <p:cNvSpPr>
              <a:spLocks noChangeShapeType="1"/>
            </p:cNvSpPr>
            <p:nvPr/>
          </p:nvSpPr>
          <p:spPr bwMode="auto">
            <a:xfrm>
              <a:off x="3225800" y="4714875"/>
              <a:ext cx="228758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504" name="Line 40"/>
            <p:cNvSpPr>
              <a:spLocks noChangeShapeType="1"/>
            </p:cNvSpPr>
            <p:nvPr/>
          </p:nvSpPr>
          <p:spPr bwMode="auto">
            <a:xfrm>
              <a:off x="5545138" y="5421313"/>
              <a:ext cx="0" cy="26035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505" name="Line 41"/>
            <p:cNvSpPr>
              <a:spLocks noChangeShapeType="1"/>
            </p:cNvSpPr>
            <p:nvPr/>
          </p:nvSpPr>
          <p:spPr bwMode="auto">
            <a:xfrm>
              <a:off x="4537075" y="5691188"/>
              <a:ext cx="220345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506" name="Line 42"/>
            <p:cNvSpPr>
              <a:spLocks noChangeShapeType="1"/>
            </p:cNvSpPr>
            <p:nvPr/>
          </p:nvSpPr>
          <p:spPr bwMode="auto">
            <a:xfrm>
              <a:off x="3227388" y="4713288"/>
              <a:ext cx="0" cy="22860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507" name="Line 43"/>
            <p:cNvSpPr>
              <a:spLocks noChangeShapeType="1"/>
            </p:cNvSpPr>
            <p:nvPr/>
          </p:nvSpPr>
          <p:spPr bwMode="auto">
            <a:xfrm>
              <a:off x="5513388" y="4703763"/>
              <a:ext cx="0" cy="22860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508" name="Line 44"/>
            <p:cNvSpPr>
              <a:spLocks noChangeShapeType="1"/>
            </p:cNvSpPr>
            <p:nvPr/>
          </p:nvSpPr>
          <p:spPr bwMode="auto">
            <a:xfrm>
              <a:off x="6738938" y="5691188"/>
              <a:ext cx="0" cy="23812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509" name="Line 45"/>
            <p:cNvSpPr>
              <a:spLocks noChangeShapeType="1"/>
            </p:cNvSpPr>
            <p:nvPr/>
          </p:nvSpPr>
          <p:spPr bwMode="auto">
            <a:xfrm>
              <a:off x="4546600" y="5691188"/>
              <a:ext cx="0" cy="24923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510" name="AutoShape 46"/>
            <p:cNvSpPr>
              <a:spLocks noChangeArrowheads="1"/>
            </p:cNvSpPr>
            <p:nvPr/>
          </p:nvSpPr>
          <p:spPr bwMode="auto">
            <a:xfrm>
              <a:off x="4356100" y="5457825"/>
              <a:ext cx="3459163" cy="1257300"/>
            </a:xfrm>
            <a:prstGeom prst="roundRect">
              <a:avLst>
                <a:gd name="adj" fmla="val 16667"/>
              </a:avLst>
            </a:prstGeom>
            <a:solidFill>
              <a:srgbClr val="EBDBAD"/>
            </a:solidFill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0511" name="Text Box 47"/>
            <p:cNvSpPr txBox="1">
              <a:spLocks noChangeArrowheads="1"/>
            </p:cNvSpPr>
            <p:nvPr/>
          </p:nvSpPr>
          <p:spPr bwMode="auto">
            <a:xfrm>
              <a:off x="5214938" y="5707063"/>
              <a:ext cx="1922462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3600">
                  <a:latin typeface="+mj-lt"/>
                </a:rPr>
                <a:t>Project</a:t>
              </a:r>
            </a:p>
          </p:txBody>
        </p:sp>
      </p:grpSp>
      <p:sp>
        <p:nvSpPr>
          <p:cNvPr id="47" name="Title 4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Account </a:t>
            </a:r>
            <a:r>
              <a:rPr lang="en-US" dirty="0" smtClean="0"/>
              <a:t>Components</a:t>
            </a:r>
            <a:endParaRPr lang="en-US" dirty="0"/>
          </a:p>
        </p:txBody>
      </p:sp>
      <p:sp>
        <p:nvSpPr>
          <p:cNvPr id="46" name="Footer Placeholder 4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2-GL-BU-100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50" name="Rectangle 1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/>
              <a:t>Introduction to General Ledger</a:t>
            </a:r>
          </a:p>
          <a:p>
            <a:pPr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/>
              <a:t>Business Considerations</a:t>
            </a:r>
          </a:p>
          <a:p>
            <a:r>
              <a:rPr lang="en-US"/>
              <a:t>Set up General Ledger</a:t>
            </a:r>
          </a:p>
          <a:p>
            <a:r>
              <a:rPr lang="en-US"/>
              <a:t>Use General Ledger</a:t>
            </a:r>
          </a:p>
          <a:p>
            <a:pPr>
              <a:buFont typeface="Webdings" pitchFamily="18" charset="2"/>
              <a:buNone/>
            </a:pPr>
            <a:endParaRPr lang="en-US"/>
          </a:p>
          <a:p>
            <a:endParaRPr lang="en-US"/>
          </a:p>
        </p:txBody>
      </p:sp>
      <p:sp>
        <p:nvSpPr>
          <p:cNvPr id="14234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Course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2-GL-BU-110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3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494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Multiple Entities/Multiple Databases</a:t>
            </a:r>
          </a:p>
          <a:p>
            <a:pPr marL="342900" indent="-342900"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Chart of Accounts</a:t>
            </a:r>
          </a:p>
          <a:p>
            <a:pPr marL="342900" indent="-342900"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GL Report Writer</a:t>
            </a:r>
          </a:p>
        </p:txBody>
      </p:sp>
      <p:sp>
        <p:nvSpPr>
          <p:cNvPr id="191495" name="Rectangle 7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 anchor="b"/>
          <a:lstStyle/>
          <a:p>
            <a:pPr>
              <a:lnSpc>
                <a:spcPct val="90000"/>
              </a:lnSpc>
            </a:pPr>
            <a:endParaRPr lang="en-US" sz="3200" b="1" dirty="0">
              <a:solidFill>
                <a:srgbClr val="5A87C6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Business Considerations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1" name="Rectangle 31"/>
          <p:cNvSpPr>
            <a:spLocks noChangeArrowheads="1"/>
          </p:cNvSpPr>
          <p:nvPr/>
        </p:nvSpPr>
        <p:spPr bwMode="auto">
          <a:xfrm>
            <a:off x="919107" y="1147573"/>
            <a:ext cx="7302500" cy="4681537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22913" name="Rectangle 33"/>
          <p:cNvSpPr>
            <a:spLocks noChangeArrowheads="1"/>
          </p:cNvSpPr>
          <p:nvPr/>
        </p:nvSpPr>
        <p:spPr bwMode="auto">
          <a:xfrm>
            <a:off x="3236274" y="3258948"/>
            <a:ext cx="2090318" cy="835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46038" tIns="17462" rIns="46038" bIns="17462">
            <a:spAutoFit/>
          </a:bodyPr>
          <a:lstStyle/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Entity 1000</a:t>
            </a:r>
          </a:p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Los Angeles </a:t>
            </a:r>
            <a:r>
              <a:rPr kumimoji="1" lang="en-US" sz="1800" b="1">
                <a:solidFill>
                  <a:srgbClr val="0033CC"/>
                </a:solidFill>
                <a:latin typeface="+mj-lt"/>
              </a:rPr>
              <a:t>(USA)</a:t>
            </a:r>
          </a:p>
          <a:p>
            <a:pPr algn="ctr" defTabSz="825500" eaLnBrk="0" hangingPunct="0"/>
            <a:r>
              <a:rPr kumimoji="1" lang="en-US" sz="1600">
                <a:solidFill>
                  <a:srgbClr val="7F073D"/>
                </a:solidFill>
                <a:latin typeface="+mj-lt"/>
              </a:rPr>
              <a:t>Corporate</a:t>
            </a:r>
          </a:p>
        </p:txBody>
      </p:sp>
      <p:sp>
        <p:nvSpPr>
          <p:cNvPr id="122947" name="Rectangle 67"/>
          <p:cNvSpPr>
            <a:spLocks noChangeArrowheads="1"/>
          </p:cNvSpPr>
          <p:nvPr/>
        </p:nvSpPr>
        <p:spPr bwMode="auto">
          <a:xfrm>
            <a:off x="1478757" y="4932173"/>
            <a:ext cx="2122377" cy="835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46038" tIns="17462" rIns="46038" bIns="17462">
            <a:spAutoFit/>
          </a:bodyPr>
          <a:lstStyle/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Entity 3000</a:t>
            </a:r>
          </a:p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New York </a:t>
            </a:r>
            <a:r>
              <a:rPr kumimoji="1" lang="en-US" sz="1800" b="1">
                <a:solidFill>
                  <a:srgbClr val="0033CC"/>
                </a:solidFill>
                <a:latin typeface="+mj-lt"/>
              </a:rPr>
              <a:t>(USA)</a:t>
            </a:r>
          </a:p>
          <a:p>
            <a:pPr algn="ctr" defTabSz="825500" eaLnBrk="0" hangingPunct="0"/>
            <a:r>
              <a:rPr kumimoji="1" lang="en-US" sz="1600">
                <a:solidFill>
                  <a:srgbClr val="7F073D"/>
                </a:solidFill>
                <a:latin typeface="+mj-lt"/>
              </a:rPr>
              <a:t>Manufacturing Plant</a:t>
            </a:r>
          </a:p>
        </p:txBody>
      </p:sp>
      <p:sp>
        <p:nvSpPr>
          <p:cNvPr id="122963" name="Rectangle 83"/>
          <p:cNvSpPr>
            <a:spLocks noChangeArrowheads="1"/>
          </p:cNvSpPr>
          <p:nvPr/>
        </p:nvSpPr>
        <p:spPr bwMode="auto">
          <a:xfrm>
            <a:off x="1220248" y="2281048"/>
            <a:ext cx="1577356" cy="835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46038" tIns="17462" rIns="46038" bIns="17462">
            <a:spAutoFit/>
          </a:bodyPr>
          <a:lstStyle/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Entity 5000</a:t>
            </a:r>
          </a:p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Paris </a:t>
            </a:r>
            <a:r>
              <a:rPr kumimoji="1" lang="en-US" sz="1800" b="1">
                <a:solidFill>
                  <a:srgbClr val="0033CC"/>
                </a:solidFill>
                <a:latin typeface="+mj-lt"/>
              </a:rPr>
              <a:t>(Euro)</a:t>
            </a:r>
          </a:p>
          <a:p>
            <a:pPr algn="ctr" defTabSz="825500" eaLnBrk="0" hangingPunct="0"/>
            <a:r>
              <a:rPr kumimoji="1" lang="en-US" sz="1600">
                <a:solidFill>
                  <a:srgbClr val="7F073D"/>
                </a:solidFill>
                <a:latin typeface="+mj-lt"/>
              </a:rPr>
              <a:t>Distribution Site</a:t>
            </a:r>
          </a:p>
        </p:txBody>
      </p:sp>
      <p:sp>
        <p:nvSpPr>
          <p:cNvPr id="122995" name="Rectangle 115"/>
          <p:cNvSpPr>
            <a:spLocks noChangeArrowheads="1"/>
          </p:cNvSpPr>
          <p:nvPr/>
        </p:nvSpPr>
        <p:spPr bwMode="auto">
          <a:xfrm>
            <a:off x="5529206" y="4624198"/>
            <a:ext cx="1641477" cy="835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46038" tIns="17462" rIns="46038" bIns="17462">
            <a:spAutoFit/>
          </a:bodyPr>
          <a:lstStyle/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Entity 4000</a:t>
            </a:r>
          </a:p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London </a:t>
            </a:r>
            <a:r>
              <a:rPr kumimoji="1" lang="en-US" sz="1800" b="1">
                <a:solidFill>
                  <a:srgbClr val="0033CC"/>
                </a:solidFill>
                <a:latin typeface="+mj-lt"/>
              </a:rPr>
              <a:t>(GBP)</a:t>
            </a:r>
          </a:p>
          <a:p>
            <a:pPr algn="ctr" defTabSz="825500" eaLnBrk="0" hangingPunct="0"/>
            <a:r>
              <a:rPr kumimoji="1" lang="en-US" sz="1600">
                <a:solidFill>
                  <a:srgbClr val="7F073D"/>
                </a:solidFill>
                <a:latin typeface="+mj-lt"/>
              </a:rPr>
              <a:t>Customer</a:t>
            </a:r>
          </a:p>
        </p:txBody>
      </p:sp>
      <p:sp>
        <p:nvSpPr>
          <p:cNvPr id="123011" name="Rectangle 131"/>
          <p:cNvSpPr>
            <a:spLocks noChangeArrowheads="1"/>
          </p:cNvSpPr>
          <p:nvPr/>
        </p:nvSpPr>
        <p:spPr bwMode="auto">
          <a:xfrm>
            <a:off x="5886434" y="2328673"/>
            <a:ext cx="2125584" cy="85087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46038" tIns="17462" rIns="46038" bIns="17462">
            <a:spAutoFit/>
          </a:bodyPr>
          <a:lstStyle/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Entity 2000</a:t>
            </a:r>
          </a:p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Amsterdam </a:t>
            </a:r>
            <a:r>
              <a:rPr kumimoji="1" lang="en-US" sz="1800" b="1">
                <a:solidFill>
                  <a:srgbClr val="0033CC"/>
                </a:solidFill>
                <a:latin typeface="+mj-lt"/>
              </a:rPr>
              <a:t>(Euro</a:t>
            </a:r>
            <a:r>
              <a:rPr kumimoji="1" lang="en-US" sz="1900" b="1">
                <a:solidFill>
                  <a:srgbClr val="0033CC"/>
                </a:solidFill>
                <a:latin typeface="+mj-lt"/>
              </a:rPr>
              <a:t>)</a:t>
            </a:r>
          </a:p>
          <a:p>
            <a:pPr algn="ctr" defTabSz="825500" eaLnBrk="0" hangingPunct="0"/>
            <a:r>
              <a:rPr kumimoji="1" lang="en-US" sz="1600">
                <a:solidFill>
                  <a:srgbClr val="7F073D"/>
                </a:solidFill>
                <a:latin typeface="+mj-lt"/>
              </a:rPr>
              <a:t>Warehouse</a:t>
            </a:r>
          </a:p>
        </p:txBody>
      </p:sp>
      <p:pic>
        <p:nvPicPr>
          <p:cNvPr id="123029" name="Picture 149" descr="MCj0295745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4082" y="1338073"/>
            <a:ext cx="1076325" cy="982662"/>
          </a:xfrm>
          <a:prstGeom prst="rect">
            <a:avLst/>
          </a:prstGeom>
          <a:noFill/>
        </p:spPr>
      </p:pic>
      <p:pic>
        <p:nvPicPr>
          <p:cNvPr id="123031" name="Picture 151" descr="j00900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1707" y="1217423"/>
            <a:ext cx="1201738" cy="1066800"/>
          </a:xfrm>
          <a:prstGeom prst="rect">
            <a:avLst/>
          </a:prstGeom>
          <a:noFill/>
        </p:spPr>
      </p:pic>
      <p:pic>
        <p:nvPicPr>
          <p:cNvPr id="123032" name="Picture 152" descr="j043484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3907" y="2144523"/>
            <a:ext cx="1069975" cy="1069975"/>
          </a:xfrm>
          <a:prstGeom prst="rect">
            <a:avLst/>
          </a:prstGeom>
          <a:noFill/>
        </p:spPr>
      </p:pic>
      <p:pic>
        <p:nvPicPr>
          <p:cNvPr id="123033" name="Picture 153" descr="j00901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41445" y="4005073"/>
            <a:ext cx="1244600" cy="928687"/>
          </a:xfrm>
          <a:prstGeom prst="rect">
            <a:avLst/>
          </a:prstGeom>
          <a:noFill/>
        </p:spPr>
      </p:pic>
      <p:pic>
        <p:nvPicPr>
          <p:cNvPr id="123035" name="Picture 155" descr="MMj01630210000[1]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07007" y="3939985"/>
            <a:ext cx="1600200" cy="574675"/>
          </a:xfrm>
          <a:prstGeom prst="rect">
            <a:avLst/>
          </a:prstGeom>
          <a:noFill/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Multiple Entities/Multiple Databases</a:t>
            </a:r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2-GL-BU-030</a:t>
            </a:r>
            <a:endParaRPr 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919107" y="1197813"/>
            <a:ext cx="7302500" cy="4681537"/>
            <a:chOff x="828675" y="1700213"/>
            <a:chExt cx="7302500" cy="4681537"/>
          </a:xfrm>
        </p:grpSpPr>
        <p:sp>
          <p:nvSpPr>
            <p:cNvPr id="192516" name="Rectangle 4"/>
            <p:cNvSpPr>
              <a:spLocks noChangeArrowheads="1"/>
            </p:cNvSpPr>
            <p:nvPr/>
          </p:nvSpPr>
          <p:spPr bwMode="auto">
            <a:xfrm>
              <a:off x="828675" y="1700213"/>
              <a:ext cx="7302500" cy="4681537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2517" name="Rectangle 5"/>
            <p:cNvSpPr>
              <a:spLocks noChangeArrowheads="1"/>
            </p:cNvSpPr>
            <p:nvPr/>
          </p:nvSpPr>
          <p:spPr bwMode="auto">
            <a:xfrm>
              <a:off x="4026904" y="4894263"/>
              <a:ext cx="2090318" cy="5584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algn="ctr"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Los Angeles </a:t>
              </a:r>
              <a:r>
                <a:rPr kumimoji="1" lang="en-US" sz="1800" b="1">
                  <a:solidFill>
                    <a:srgbClr val="0033CC"/>
                  </a:solidFill>
                  <a:latin typeface="+mj-lt"/>
                </a:rPr>
                <a:t>(USA)</a:t>
              </a:r>
            </a:p>
            <a:p>
              <a:pPr algn="ctr" defTabSz="825500" eaLnBrk="0" hangingPunct="0"/>
              <a:r>
                <a:rPr kumimoji="1" lang="en-US" sz="1600">
                  <a:solidFill>
                    <a:srgbClr val="7F073D"/>
                  </a:solidFill>
                  <a:latin typeface="+mj-lt"/>
                </a:rPr>
                <a:t>Corporate</a:t>
              </a:r>
            </a:p>
          </p:txBody>
        </p:sp>
        <p:sp>
          <p:nvSpPr>
            <p:cNvPr id="192518" name="Rectangle 6"/>
            <p:cNvSpPr>
              <a:spLocks noChangeArrowheads="1"/>
            </p:cNvSpPr>
            <p:nvPr/>
          </p:nvSpPr>
          <p:spPr bwMode="auto">
            <a:xfrm>
              <a:off x="1227055" y="4922838"/>
              <a:ext cx="1822616" cy="3122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algn="ctr"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New York </a:t>
              </a:r>
              <a:r>
                <a:rPr kumimoji="1" lang="en-US" sz="1800" b="1">
                  <a:solidFill>
                    <a:srgbClr val="0033CC"/>
                  </a:solidFill>
                  <a:latin typeface="+mj-lt"/>
                </a:rPr>
                <a:t>(USA)</a:t>
              </a:r>
            </a:p>
          </p:txBody>
        </p:sp>
        <p:sp>
          <p:nvSpPr>
            <p:cNvPr id="192519" name="Rectangle 7"/>
            <p:cNvSpPr>
              <a:spLocks noChangeArrowheads="1"/>
            </p:cNvSpPr>
            <p:nvPr/>
          </p:nvSpPr>
          <p:spPr bwMode="auto">
            <a:xfrm>
              <a:off x="1243013" y="3165475"/>
              <a:ext cx="1349375" cy="3095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algn="ctr"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Paris </a:t>
              </a:r>
              <a:r>
                <a:rPr kumimoji="1" lang="en-US" sz="1800" b="1">
                  <a:solidFill>
                    <a:srgbClr val="0033CC"/>
                  </a:solidFill>
                  <a:latin typeface="+mj-lt"/>
                </a:rPr>
                <a:t>(Euro)</a:t>
              </a:r>
            </a:p>
          </p:txBody>
        </p:sp>
        <p:sp>
          <p:nvSpPr>
            <p:cNvPr id="192521" name="Rectangle 9"/>
            <p:cNvSpPr>
              <a:spLocks noChangeArrowheads="1"/>
            </p:cNvSpPr>
            <p:nvPr/>
          </p:nvSpPr>
          <p:spPr bwMode="auto">
            <a:xfrm>
              <a:off x="5878513" y="2911475"/>
              <a:ext cx="2001837" cy="8970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46038" tIns="17462" rIns="46038" bIns="17462">
              <a:spAutoFit/>
            </a:bodyPr>
            <a:lstStyle/>
            <a:p>
              <a:pPr algn="ctr"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Amsterdam </a:t>
              </a:r>
              <a:r>
                <a:rPr kumimoji="1" lang="en-US" sz="1800" b="1">
                  <a:solidFill>
                    <a:srgbClr val="0033CC"/>
                  </a:solidFill>
                  <a:latin typeface="+mj-lt"/>
                </a:rPr>
                <a:t>(Euro</a:t>
              </a:r>
              <a:r>
                <a:rPr kumimoji="1" lang="en-US" sz="1900" b="1">
                  <a:solidFill>
                    <a:srgbClr val="0033CC"/>
                  </a:solidFill>
                  <a:latin typeface="+mj-lt"/>
                </a:rPr>
                <a:t>)</a:t>
              </a:r>
            </a:p>
            <a:p>
              <a:pPr algn="ctr" defTabSz="825500" eaLnBrk="0" hangingPunct="0"/>
              <a:endParaRPr kumimoji="1" lang="en-US" sz="1900">
                <a:solidFill>
                  <a:srgbClr val="7F073D"/>
                </a:solidFill>
                <a:latin typeface="+mj-lt"/>
              </a:endParaRPr>
            </a:p>
          </p:txBody>
        </p:sp>
        <p:pic>
          <p:nvPicPr>
            <p:cNvPr id="192522" name="Picture 10" descr="MCj0295745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43650" y="1890713"/>
              <a:ext cx="1076325" cy="982662"/>
            </a:xfrm>
            <a:prstGeom prst="rect">
              <a:avLst/>
            </a:prstGeom>
            <a:noFill/>
          </p:spPr>
        </p:pic>
        <p:pic>
          <p:nvPicPr>
            <p:cNvPr id="192523" name="Picture 11" descr="j009005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11275" y="2101850"/>
              <a:ext cx="1201738" cy="1066800"/>
            </a:xfrm>
            <a:prstGeom prst="rect">
              <a:avLst/>
            </a:prstGeom>
            <a:noFill/>
          </p:spPr>
        </p:pic>
        <p:pic>
          <p:nvPicPr>
            <p:cNvPr id="192524" name="Picture 12" descr="j043484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54538" y="3779838"/>
              <a:ext cx="1069975" cy="1069975"/>
            </a:xfrm>
            <a:prstGeom prst="rect">
              <a:avLst/>
            </a:prstGeom>
            <a:noFill/>
          </p:spPr>
        </p:pic>
        <p:pic>
          <p:nvPicPr>
            <p:cNvPr id="192525" name="Picture 13" descr="j009017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39863" y="3995738"/>
              <a:ext cx="1244600" cy="928687"/>
            </a:xfrm>
            <a:prstGeom prst="rect">
              <a:avLst/>
            </a:prstGeom>
            <a:noFill/>
          </p:spPr>
        </p:pic>
        <p:sp>
          <p:nvSpPr>
            <p:cNvPr id="192527" name="Text Box 15"/>
            <p:cNvSpPr txBox="1">
              <a:spLocks noChangeArrowheads="1"/>
            </p:cNvSpPr>
            <p:nvPr/>
          </p:nvSpPr>
          <p:spPr bwMode="auto">
            <a:xfrm>
              <a:off x="1620838" y="5153970"/>
              <a:ext cx="828701" cy="3489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kumimoji="1" lang="en-US" b="1">
                  <a:solidFill>
                    <a:srgbClr val="7F073D"/>
                  </a:solidFill>
                  <a:latin typeface="+mj-lt"/>
                </a:rPr>
                <a:t>Export</a:t>
              </a:r>
            </a:p>
          </p:txBody>
        </p:sp>
        <p:sp>
          <p:nvSpPr>
            <p:cNvPr id="192528" name="Text Box 16"/>
            <p:cNvSpPr txBox="1">
              <a:spLocks noChangeArrowheads="1"/>
            </p:cNvSpPr>
            <p:nvPr/>
          </p:nvSpPr>
          <p:spPr bwMode="auto">
            <a:xfrm>
              <a:off x="7258050" y="1753545"/>
              <a:ext cx="828701" cy="3489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kumimoji="1" lang="en-US" b="1">
                  <a:solidFill>
                    <a:srgbClr val="7F073D"/>
                  </a:solidFill>
                  <a:latin typeface="+mj-lt"/>
                </a:rPr>
                <a:t>Export</a:t>
              </a:r>
            </a:p>
          </p:txBody>
        </p:sp>
        <p:sp>
          <p:nvSpPr>
            <p:cNvPr id="192529" name="Text Box 17"/>
            <p:cNvSpPr txBox="1">
              <a:spLocks noChangeArrowheads="1"/>
            </p:cNvSpPr>
            <p:nvPr/>
          </p:nvSpPr>
          <p:spPr bwMode="auto">
            <a:xfrm>
              <a:off x="4370388" y="3368032"/>
              <a:ext cx="859158" cy="3489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kumimoji="1" lang="en-US" b="1">
                  <a:solidFill>
                    <a:srgbClr val="660E78"/>
                  </a:solidFill>
                  <a:latin typeface="+mj-lt"/>
                </a:rPr>
                <a:t>Import</a:t>
              </a:r>
            </a:p>
          </p:txBody>
        </p:sp>
        <p:sp>
          <p:nvSpPr>
            <p:cNvPr id="192530" name="Text Box 18"/>
            <p:cNvSpPr txBox="1">
              <a:spLocks noChangeArrowheads="1"/>
            </p:cNvSpPr>
            <p:nvPr/>
          </p:nvSpPr>
          <p:spPr bwMode="auto">
            <a:xfrm>
              <a:off x="1533525" y="1742432"/>
              <a:ext cx="828701" cy="3489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kumimoji="1" lang="en-US" b="1">
                  <a:solidFill>
                    <a:srgbClr val="7F073D"/>
                  </a:solidFill>
                  <a:latin typeface="+mj-lt"/>
                </a:rPr>
                <a:t>Export</a:t>
              </a:r>
            </a:p>
          </p:txBody>
        </p:sp>
        <p:sp>
          <p:nvSpPr>
            <p:cNvPr id="192533" name="AutoShape 21"/>
            <p:cNvSpPr>
              <a:spLocks noChangeArrowheads="1"/>
            </p:cNvSpPr>
            <p:nvPr/>
          </p:nvSpPr>
          <p:spPr bwMode="auto">
            <a:xfrm rot="21313626" flipV="1">
              <a:off x="2763185" y="1846339"/>
              <a:ext cx="3152571" cy="837475"/>
            </a:xfrm>
            <a:prstGeom prst="curvedUpArrow">
              <a:avLst>
                <a:gd name="adj1" fmla="val 46585"/>
                <a:gd name="adj2" fmla="val 93170"/>
                <a:gd name="adj3" fmla="val 33333"/>
              </a:avLst>
            </a:prstGeom>
            <a:solidFill>
              <a:srgbClr val="99CCFF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2534" name="AutoShape 22"/>
            <p:cNvSpPr>
              <a:spLocks noChangeArrowheads="1"/>
            </p:cNvSpPr>
            <p:nvPr/>
          </p:nvSpPr>
          <p:spPr bwMode="auto">
            <a:xfrm rot="7250771" flipV="1">
              <a:off x="5864226" y="4048125"/>
              <a:ext cx="2335212" cy="1055687"/>
            </a:xfrm>
            <a:prstGeom prst="curvedUpArrow">
              <a:avLst>
                <a:gd name="adj1" fmla="val 44241"/>
                <a:gd name="adj2" fmla="val 88481"/>
                <a:gd name="adj3" fmla="val 33333"/>
              </a:avLst>
            </a:prstGeom>
            <a:solidFill>
              <a:srgbClr val="99CCFF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2539" name="AutoShape 27"/>
            <p:cNvSpPr>
              <a:spLocks noChangeAspect="1" noChangeArrowheads="1"/>
            </p:cNvSpPr>
            <p:nvPr/>
          </p:nvSpPr>
          <p:spPr bwMode="auto">
            <a:xfrm flipH="1" flipV="1">
              <a:off x="2162175" y="5522913"/>
              <a:ext cx="2986088" cy="711200"/>
            </a:xfrm>
            <a:prstGeom prst="curvedDownArrow">
              <a:avLst>
                <a:gd name="adj1" fmla="val 83973"/>
                <a:gd name="adj2" fmla="val 167946"/>
                <a:gd name="adj3" fmla="val 33333"/>
              </a:avLst>
            </a:prstGeom>
            <a:solidFill>
              <a:srgbClr val="99CCFF"/>
            </a:solidFill>
            <a:ln w="38100">
              <a:solidFill>
                <a:srgbClr val="00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 Consolidation</a:t>
            </a:r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/>
              <a:t>How much detail is needed?</a:t>
            </a:r>
          </a:p>
          <a:p>
            <a:r>
              <a:rPr lang="en-US" sz="2400"/>
              <a:t>Company Divisions</a:t>
            </a:r>
          </a:p>
          <a:p>
            <a:r>
              <a:rPr lang="en-US" sz="2400"/>
              <a:t>Profit Centers</a:t>
            </a:r>
          </a:p>
          <a:p>
            <a:r>
              <a:rPr lang="en-US" sz="2400"/>
              <a:t>Departments</a:t>
            </a:r>
          </a:p>
        </p:txBody>
      </p:sp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Chart of Accounts Structure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Account Components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751638" y="1218020"/>
            <a:ext cx="7629525" cy="4378325"/>
            <a:chOff x="249238" y="1871140"/>
            <a:chExt cx="7629525" cy="4378325"/>
          </a:xfrm>
        </p:grpSpPr>
        <p:grpSp>
          <p:nvGrpSpPr>
            <p:cNvPr id="186396" name="Group 28"/>
            <p:cNvGrpSpPr>
              <a:grpSpLocks/>
            </p:cNvGrpSpPr>
            <p:nvPr/>
          </p:nvGrpSpPr>
          <p:grpSpPr bwMode="auto">
            <a:xfrm>
              <a:off x="3198813" y="2899840"/>
              <a:ext cx="2025650" cy="569912"/>
              <a:chOff x="2015" y="1833"/>
              <a:chExt cx="1276" cy="359"/>
            </a:xfrm>
          </p:grpSpPr>
          <p:sp>
            <p:nvSpPr>
              <p:cNvPr id="186373" name="Rectangle 5"/>
              <p:cNvSpPr>
                <a:spLocks noChangeArrowheads="1"/>
              </p:cNvSpPr>
              <p:nvPr/>
            </p:nvSpPr>
            <p:spPr bwMode="auto">
              <a:xfrm>
                <a:off x="2015" y="1833"/>
                <a:ext cx="1276" cy="359"/>
              </a:xfrm>
              <a:prstGeom prst="rect">
                <a:avLst/>
              </a:prstGeom>
              <a:solidFill>
                <a:srgbClr val="CCB5E7"/>
              </a:solidFill>
              <a:ln w="158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6383" name="Text Box 15"/>
              <p:cNvSpPr txBox="1">
                <a:spLocks noChangeArrowheads="1"/>
              </p:cNvSpPr>
              <p:nvPr/>
            </p:nvSpPr>
            <p:spPr bwMode="auto">
              <a:xfrm>
                <a:off x="2212" y="1898"/>
                <a:ext cx="982" cy="22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latin typeface="+mj-lt"/>
                  </a:rPr>
                  <a:t>GL Account</a:t>
                </a:r>
              </a:p>
            </p:txBody>
          </p:sp>
        </p:grpSp>
        <p:grpSp>
          <p:nvGrpSpPr>
            <p:cNvPr id="186392" name="Group 24"/>
            <p:cNvGrpSpPr>
              <a:grpSpLocks/>
            </p:cNvGrpSpPr>
            <p:nvPr/>
          </p:nvGrpSpPr>
          <p:grpSpPr bwMode="auto">
            <a:xfrm>
              <a:off x="5903913" y="3815827"/>
              <a:ext cx="1974850" cy="468313"/>
              <a:chOff x="3719" y="2410"/>
              <a:chExt cx="1244" cy="295"/>
            </a:xfrm>
          </p:grpSpPr>
          <p:sp>
            <p:nvSpPr>
              <p:cNvPr id="186376" name="AutoShape 8"/>
              <p:cNvSpPr>
                <a:spLocks noChangeArrowheads="1"/>
              </p:cNvSpPr>
              <p:nvPr/>
            </p:nvSpPr>
            <p:spPr bwMode="auto">
              <a:xfrm>
                <a:off x="3719" y="2410"/>
                <a:ext cx="1244" cy="295"/>
              </a:xfrm>
              <a:prstGeom prst="roundRect">
                <a:avLst>
                  <a:gd name="adj" fmla="val 16667"/>
                </a:avLst>
              </a:prstGeom>
              <a:solidFill>
                <a:srgbClr val="E0B19C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6384" name="Text Box 16"/>
              <p:cNvSpPr txBox="1">
                <a:spLocks noChangeArrowheads="1"/>
              </p:cNvSpPr>
              <p:nvPr/>
            </p:nvSpPr>
            <p:spPr bwMode="auto">
              <a:xfrm>
                <a:off x="3894" y="2455"/>
                <a:ext cx="1037" cy="21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Sub-Account</a:t>
                </a:r>
              </a:p>
            </p:txBody>
          </p:sp>
        </p:grpSp>
        <p:grpSp>
          <p:nvGrpSpPr>
            <p:cNvPr id="186393" name="Group 25"/>
            <p:cNvGrpSpPr>
              <a:grpSpLocks/>
            </p:cNvGrpSpPr>
            <p:nvPr/>
          </p:nvGrpSpPr>
          <p:grpSpPr bwMode="auto">
            <a:xfrm>
              <a:off x="3205163" y="3839640"/>
              <a:ext cx="1974850" cy="468312"/>
              <a:chOff x="2019" y="2425"/>
              <a:chExt cx="1244" cy="295"/>
            </a:xfrm>
          </p:grpSpPr>
          <p:sp>
            <p:nvSpPr>
              <p:cNvPr id="186375" name="AutoShape 7"/>
              <p:cNvSpPr>
                <a:spLocks noChangeArrowheads="1"/>
              </p:cNvSpPr>
              <p:nvPr/>
            </p:nvSpPr>
            <p:spPr bwMode="auto">
              <a:xfrm>
                <a:off x="2019" y="2425"/>
                <a:ext cx="1244" cy="295"/>
              </a:xfrm>
              <a:prstGeom prst="roundRect">
                <a:avLst>
                  <a:gd name="adj" fmla="val 16667"/>
                </a:avLst>
              </a:prstGeom>
              <a:solidFill>
                <a:srgbClr val="E0B19C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6385" name="Text Box 17"/>
              <p:cNvSpPr txBox="1">
                <a:spLocks noChangeArrowheads="1"/>
              </p:cNvSpPr>
              <p:nvPr/>
            </p:nvSpPr>
            <p:spPr bwMode="auto">
              <a:xfrm>
                <a:off x="2229" y="2465"/>
                <a:ext cx="1005" cy="21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Sub-Account</a:t>
                </a:r>
              </a:p>
            </p:txBody>
          </p:sp>
        </p:grpSp>
        <p:grpSp>
          <p:nvGrpSpPr>
            <p:cNvPr id="186395" name="Group 27"/>
            <p:cNvGrpSpPr>
              <a:grpSpLocks/>
            </p:cNvGrpSpPr>
            <p:nvPr/>
          </p:nvGrpSpPr>
          <p:grpSpPr bwMode="auto">
            <a:xfrm>
              <a:off x="779463" y="1871140"/>
              <a:ext cx="4519612" cy="2441575"/>
              <a:chOff x="491" y="1185"/>
              <a:chExt cx="2847" cy="1538"/>
            </a:xfrm>
          </p:grpSpPr>
          <p:sp>
            <p:nvSpPr>
              <p:cNvPr id="186381" name="Oval 13"/>
              <p:cNvSpPr>
                <a:spLocks noChangeArrowheads="1"/>
              </p:cNvSpPr>
              <p:nvPr/>
            </p:nvSpPr>
            <p:spPr bwMode="auto">
              <a:xfrm>
                <a:off x="1970" y="1185"/>
                <a:ext cx="1368" cy="504"/>
              </a:xfrm>
              <a:prstGeom prst="ellipse">
                <a:avLst/>
              </a:prstGeom>
              <a:solidFill>
                <a:schemeClr val="accent1"/>
              </a:solidFill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6382" name="Text Box 14"/>
              <p:cNvSpPr txBox="1">
                <a:spLocks noChangeArrowheads="1"/>
              </p:cNvSpPr>
              <p:nvPr/>
            </p:nvSpPr>
            <p:spPr bwMode="auto">
              <a:xfrm>
                <a:off x="2409" y="1328"/>
                <a:ext cx="543" cy="23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800">
                    <a:latin typeface="+mj-lt"/>
                  </a:rPr>
                  <a:t>Entity</a:t>
                </a:r>
              </a:p>
            </p:txBody>
          </p:sp>
          <p:grpSp>
            <p:nvGrpSpPr>
              <p:cNvPr id="186394" name="Group 26"/>
              <p:cNvGrpSpPr>
                <a:grpSpLocks/>
              </p:cNvGrpSpPr>
              <p:nvPr/>
            </p:nvGrpSpPr>
            <p:grpSpPr bwMode="auto">
              <a:xfrm>
                <a:off x="491" y="2428"/>
                <a:ext cx="1244" cy="295"/>
                <a:chOff x="491" y="2428"/>
                <a:chExt cx="1244" cy="295"/>
              </a:xfrm>
            </p:grpSpPr>
            <p:sp>
              <p:nvSpPr>
                <p:cNvPr id="186374" name="AutoShape 6"/>
                <p:cNvSpPr>
                  <a:spLocks noChangeArrowheads="1"/>
                </p:cNvSpPr>
                <p:nvPr/>
              </p:nvSpPr>
              <p:spPr bwMode="auto">
                <a:xfrm>
                  <a:off x="491" y="2428"/>
                  <a:ext cx="1244" cy="295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0B19C"/>
                </a:solidFill>
                <a:ln w="190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6386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665" y="2466"/>
                  <a:ext cx="1044" cy="213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defTabSz="865188">
                    <a:spcBef>
                      <a:spcPct val="50000"/>
                    </a:spcBef>
                  </a:pPr>
                  <a:r>
                    <a:rPr lang="en-US" sz="1600" dirty="0">
                      <a:latin typeface="+mj-lt"/>
                    </a:rPr>
                    <a:t>Sub-Account</a:t>
                  </a:r>
                </a:p>
              </p:txBody>
            </p:sp>
          </p:grpSp>
        </p:grpSp>
        <p:grpSp>
          <p:nvGrpSpPr>
            <p:cNvPr id="186391" name="Group 23"/>
            <p:cNvGrpSpPr>
              <a:grpSpLocks/>
            </p:cNvGrpSpPr>
            <p:nvPr/>
          </p:nvGrpSpPr>
          <p:grpSpPr bwMode="auto">
            <a:xfrm>
              <a:off x="4505325" y="4777852"/>
              <a:ext cx="1716088" cy="468313"/>
              <a:chOff x="2838" y="3016"/>
              <a:chExt cx="1081" cy="295"/>
            </a:xfrm>
          </p:grpSpPr>
          <p:sp>
            <p:nvSpPr>
              <p:cNvPr id="186378" name="AutoShape 10"/>
              <p:cNvSpPr>
                <a:spLocks noChangeArrowheads="1"/>
              </p:cNvSpPr>
              <p:nvPr/>
            </p:nvSpPr>
            <p:spPr bwMode="auto">
              <a:xfrm>
                <a:off x="2838" y="3016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B7E9A7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6387" name="Text Box 19"/>
              <p:cNvSpPr txBox="1">
                <a:spLocks noChangeArrowheads="1"/>
              </p:cNvSpPr>
              <p:nvPr/>
            </p:nvSpPr>
            <p:spPr bwMode="auto">
              <a:xfrm>
                <a:off x="2971" y="3042"/>
                <a:ext cx="928" cy="22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dirty="0">
                    <a:latin typeface="+mj-lt"/>
                  </a:rPr>
                  <a:t>Cost Center</a:t>
                </a:r>
              </a:p>
            </p:txBody>
          </p:sp>
        </p:grpSp>
        <p:grpSp>
          <p:nvGrpSpPr>
            <p:cNvPr id="186397" name="Group 29"/>
            <p:cNvGrpSpPr>
              <a:grpSpLocks/>
            </p:cNvGrpSpPr>
            <p:nvPr/>
          </p:nvGrpSpPr>
          <p:grpSpPr bwMode="auto">
            <a:xfrm>
              <a:off x="2286000" y="4781027"/>
              <a:ext cx="1716088" cy="468313"/>
              <a:chOff x="1440" y="3018"/>
              <a:chExt cx="1081" cy="295"/>
            </a:xfrm>
          </p:grpSpPr>
          <p:sp>
            <p:nvSpPr>
              <p:cNvPr id="186377" name="AutoShape 9"/>
              <p:cNvSpPr>
                <a:spLocks noChangeArrowheads="1"/>
              </p:cNvSpPr>
              <p:nvPr/>
            </p:nvSpPr>
            <p:spPr bwMode="auto">
              <a:xfrm>
                <a:off x="1440" y="3018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B7E9A7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6388" name="Text Box 20"/>
              <p:cNvSpPr txBox="1">
                <a:spLocks noChangeArrowheads="1"/>
              </p:cNvSpPr>
              <p:nvPr/>
            </p:nvSpPr>
            <p:spPr bwMode="auto">
              <a:xfrm>
                <a:off x="1588" y="3052"/>
                <a:ext cx="925" cy="22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dirty="0">
                    <a:latin typeface="+mj-lt"/>
                  </a:rPr>
                  <a:t>Cost Center</a:t>
                </a:r>
              </a:p>
            </p:txBody>
          </p:sp>
        </p:grpSp>
        <p:grpSp>
          <p:nvGrpSpPr>
            <p:cNvPr id="186400" name="Group 32"/>
            <p:cNvGrpSpPr>
              <a:grpSpLocks/>
            </p:cNvGrpSpPr>
            <p:nvPr/>
          </p:nvGrpSpPr>
          <p:grpSpPr bwMode="auto">
            <a:xfrm>
              <a:off x="3587750" y="5781152"/>
              <a:ext cx="1827213" cy="468313"/>
              <a:chOff x="2260" y="3648"/>
              <a:chExt cx="1151" cy="295"/>
            </a:xfrm>
          </p:grpSpPr>
          <p:sp>
            <p:nvSpPr>
              <p:cNvPr id="186379" name="AutoShape 11"/>
              <p:cNvSpPr>
                <a:spLocks noChangeArrowheads="1"/>
              </p:cNvSpPr>
              <p:nvPr/>
            </p:nvSpPr>
            <p:spPr bwMode="auto">
              <a:xfrm>
                <a:off x="2260" y="3648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EBDBAD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6389" name="Text Box 21"/>
              <p:cNvSpPr txBox="1">
                <a:spLocks noChangeArrowheads="1"/>
              </p:cNvSpPr>
              <p:nvPr/>
            </p:nvSpPr>
            <p:spPr bwMode="auto">
              <a:xfrm>
                <a:off x="2501" y="3685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latin typeface="+mj-lt"/>
                  </a:rPr>
                  <a:t>Project</a:t>
                </a:r>
              </a:p>
            </p:txBody>
          </p:sp>
        </p:grpSp>
        <p:grpSp>
          <p:nvGrpSpPr>
            <p:cNvPr id="186398" name="Group 30"/>
            <p:cNvGrpSpPr>
              <a:grpSpLocks/>
            </p:cNvGrpSpPr>
            <p:nvPr/>
          </p:nvGrpSpPr>
          <p:grpSpPr bwMode="auto">
            <a:xfrm>
              <a:off x="5786438" y="5777977"/>
              <a:ext cx="1847850" cy="468313"/>
              <a:chOff x="3645" y="3646"/>
              <a:chExt cx="1164" cy="295"/>
            </a:xfrm>
          </p:grpSpPr>
          <p:sp>
            <p:nvSpPr>
              <p:cNvPr id="186380" name="AutoShape 12"/>
              <p:cNvSpPr>
                <a:spLocks noChangeArrowheads="1"/>
              </p:cNvSpPr>
              <p:nvPr/>
            </p:nvSpPr>
            <p:spPr bwMode="auto">
              <a:xfrm>
                <a:off x="3645" y="3646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EBDBAD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6390" name="Text Box 22"/>
              <p:cNvSpPr txBox="1">
                <a:spLocks noChangeArrowheads="1"/>
              </p:cNvSpPr>
              <p:nvPr/>
            </p:nvSpPr>
            <p:spPr bwMode="auto">
              <a:xfrm>
                <a:off x="3899" y="3683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latin typeface="+mj-lt"/>
                  </a:rPr>
                  <a:t>Project</a:t>
                </a:r>
              </a:p>
            </p:txBody>
          </p:sp>
        </p:grpSp>
        <p:sp>
          <p:nvSpPr>
            <p:cNvPr id="186401" name="Rectangle 33"/>
            <p:cNvSpPr>
              <a:spLocks noChangeArrowheads="1"/>
            </p:cNvSpPr>
            <p:nvPr/>
          </p:nvSpPr>
          <p:spPr bwMode="auto">
            <a:xfrm>
              <a:off x="249238" y="5830365"/>
              <a:ext cx="893762" cy="2794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02" name="Text Box 34"/>
            <p:cNvSpPr txBox="1">
              <a:spLocks noChangeArrowheads="1"/>
            </p:cNvSpPr>
            <p:nvPr/>
          </p:nvSpPr>
          <p:spPr bwMode="auto">
            <a:xfrm>
              <a:off x="1192213" y="5776390"/>
              <a:ext cx="1277937" cy="35083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latin typeface="+mj-lt"/>
                </a:rPr>
                <a:t>Optional</a:t>
              </a:r>
            </a:p>
          </p:txBody>
        </p:sp>
        <p:sp>
          <p:nvSpPr>
            <p:cNvPr id="186403" name="Line 35"/>
            <p:cNvSpPr>
              <a:spLocks noChangeShapeType="1"/>
            </p:cNvSpPr>
            <p:nvPr/>
          </p:nvSpPr>
          <p:spPr bwMode="auto">
            <a:xfrm>
              <a:off x="4208463" y="2660127"/>
              <a:ext cx="0" cy="2397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04" name="Line 36"/>
            <p:cNvSpPr>
              <a:spLocks noChangeShapeType="1"/>
            </p:cNvSpPr>
            <p:nvPr/>
          </p:nvSpPr>
          <p:spPr bwMode="auto">
            <a:xfrm>
              <a:off x="4208463" y="3471340"/>
              <a:ext cx="0" cy="3524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05" name="Line 37"/>
            <p:cNvSpPr>
              <a:spLocks noChangeShapeType="1"/>
            </p:cNvSpPr>
            <p:nvPr/>
          </p:nvSpPr>
          <p:spPr bwMode="auto">
            <a:xfrm>
              <a:off x="1673225" y="3647552"/>
              <a:ext cx="52260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06" name="Line 38"/>
            <p:cNvSpPr>
              <a:spLocks noChangeShapeType="1"/>
            </p:cNvSpPr>
            <p:nvPr/>
          </p:nvSpPr>
          <p:spPr bwMode="auto">
            <a:xfrm>
              <a:off x="6889750" y="3658665"/>
              <a:ext cx="0" cy="1555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07" name="Line 39"/>
            <p:cNvSpPr>
              <a:spLocks noChangeShapeType="1"/>
            </p:cNvSpPr>
            <p:nvPr/>
          </p:nvSpPr>
          <p:spPr bwMode="auto">
            <a:xfrm>
              <a:off x="1682750" y="3636440"/>
              <a:ext cx="0" cy="1984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08" name="Line 40"/>
            <p:cNvSpPr>
              <a:spLocks noChangeShapeType="1"/>
            </p:cNvSpPr>
            <p:nvPr/>
          </p:nvSpPr>
          <p:spPr bwMode="auto">
            <a:xfrm>
              <a:off x="4217988" y="4312715"/>
              <a:ext cx="0" cy="2381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09" name="Line 41"/>
            <p:cNvSpPr>
              <a:spLocks noChangeShapeType="1"/>
            </p:cNvSpPr>
            <p:nvPr/>
          </p:nvSpPr>
          <p:spPr bwMode="auto">
            <a:xfrm>
              <a:off x="3073400" y="4552427"/>
              <a:ext cx="22875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10" name="Line 42"/>
            <p:cNvSpPr>
              <a:spLocks noChangeShapeType="1"/>
            </p:cNvSpPr>
            <p:nvPr/>
          </p:nvSpPr>
          <p:spPr bwMode="auto">
            <a:xfrm>
              <a:off x="5392738" y="5258865"/>
              <a:ext cx="0" cy="2603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11" name="Line 43"/>
            <p:cNvSpPr>
              <a:spLocks noChangeShapeType="1"/>
            </p:cNvSpPr>
            <p:nvPr/>
          </p:nvSpPr>
          <p:spPr bwMode="auto">
            <a:xfrm>
              <a:off x="4384675" y="5528740"/>
              <a:ext cx="2203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12" name="Line 44"/>
            <p:cNvSpPr>
              <a:spLocks noChangeShapeType="1"/>
            </p:cNvSpPr>
            <p:nvPr/>
          </p:nvSpPr>
          <p:spPr bwMode="auto">
            <a:xfrm>
              <a:off x="3074988" y="4550840"/>
              <a:ext cx="0" cy="228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13" name="Line 45"/>
            <p:cNvSpPr>
              <a:spLocks noChangeShapeType="1"/>
            </p:cNvSpPr>
            <p:nvPr/>
          </p:nvSpPr>
          <p:spPr bwMode="auto">
            <a:xfrm>
              <a:off x="5360988" y="4541315"/>
              <a:ext cx="0" cy="228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14" name="Line 46"/>
            <p:cNvSpPr>
              <a:spLocks noChangeShapeType="1"/>
            </p:cNvSpPr>
            <p:nvPr/>
          </p:nvSpPr>
          <p:spPr bwMode="auto">
            <a:xfrm>
              <a:off x="6586538" y="5528740"/>
              <a:ext cx="0" cy="2381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6415" name="Line 47"/>
            <p:cNvSpPr>
              <a:spLocks noChangeShapeType="1"/>
            </p:cNvSpPr>
            <p:nvPr/>
          </p:nvSpPr>
          <p:spPr bwMode="auto">
            <a:xfrm>
              <a:off x="4394200" y="5528740"/>
              <a:ext cx="0" cy="2492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6" name="Footer Placeholder 4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Account Components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753318" y="1380468"/>
            <a:ext cx="7629525" cy="4378325"/>
            <a:chOff x="401638" y="2033588"/>
            <a:chExt cx="7629525" cy="4378325"/>
          </a:xfrm>
        </p:grpSpPr>
        <p:grpSp>
          <p:nvGrpSpPr>
            <p:cNvPr id="187396" name="Group 4"/>
            <p:cNvGrpSpPr>
              <a:grpSpLocks/>
            </p:cNvGrpSpPr>
            <p:nvPr/>
          </p:nvGrpSpPr>
          <p:grpSpPr bwMode="auto">
            <a:xfrm>
              <a:off x="3351213" y="3062288"/>
              <a:ext cx="2025650" cy="569912"/>
              <a:chOff x="2015" y="1833"/>
              <a:chExt cx="1276" cy="359"/>
            </a:xfrm>
          </p:grpSpPr>
          <p:sp>
            <p:nvSpPr>
              <p:cNvPr id="187397" name="Rectangle 5"/>
              <p:cNvSpPr>
                <a:spLocks noChangeArrowheads="1"/>
              </p:cNvSpPr>
              <p:nvPr/>
            </p:nvSpPr>
            <p:spPr bwMode="auto">
              <a:xfrm>
                <a:off x="2015" y="1833"/>
                <a:ext cx="1276" cy="359"/>
              </a:xfrm>
              <a:prstGeom prst="rect">
                <a:avLst/>
              </a:prstGeom>
              <a:noFill/>
              <a:ln w="15875">
                <a:solidFill>
                  <a:srgbClr val="96969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398" name="Text Box 6"/>
              <p:cNvSpPr txBox="1">
                <a:spLocks noChangeArrowheads="1"/>
              </p:cNvSpPr>
              <p:nvPr/>
            </p:nvSpPr>
            <p:spPr bwMode="auto">
              <a:xfrm>
                <a:off x="2212" y="1898"/>
                <a:ext cx="982" cy="22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</a:rPr>
                  <a:t>GL Account</a:t>
                </a:r>
              </a:p>
            </p:txBody>
          </p:sp>
        </p:grpSp>
        <p:grpSp>
          <p:nvGrpSpPr>
            <p:cNvPr id="187399" name="Group 7"/>
            <p:cNvGrpSpPr>
              <a:grpSpLocks/>
            </p:cNvGrpSpPr>
            <p:nvPr/>
          </p:nvGrpSpPr>
          <p:grpSpPr bwMode="auto">
            <a:xfrm>
              <a:off x="6056313" y="3978275"/>
              <a:ext cx="1974850" cy="468313"/>
              <a:chOff x="3719" y="2410"/>
              <a:chExt cx="1244" cy="295"/>
            </a:xfrm>
          </p:grpSpPr>
          <p:sp>
            <p:nvSpPr>
              <p:cNvPr id="187400" name="AutoShape 8"/>
              <p:cNvSpPr>
                <a:spLocks noChangeArrowheads="1"/>
              </p:cNvSpPr>
              <p:nvPr/>
            </p:nvSpPr>
            <p:spPr bwMode="auto">
              <a:xfrm>
                <a:off x="3719" y="2410"/>
                <a:ext cx="1244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01" name="Text Box 9"/>
              <p:cNvSpPr txBox="1">
                <a:spLocks noChangeArrowheads="1"/>
              </p:cNvSpPr>
              <p:nvPr/>
            </p:nvSpPr>
            <p:spPr bwMode="auto">
              <a:xfrm>
                <a:off x="3894" y="2455"/>
                <a:ext cx="930" cy="21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>
                    <a:solidFill>
                      <a:schemeClr val="bg2"/>
                    </a:solidFill>
                  </a:rPr>
                  <a:t>Sub-Account</a:t>
                </a:r>
              </a:p>
            </p:txBody>
          </p:sp>
        </p:grpSp>
        <p:grpSp>
          <p:nvGrpSpPr>
            <p:cNvPr id="187402" name="Group 10"/>
            <p:cNvGrpSpPr>
              <a:grpSpLocks/>
            </p:cNvGrpSpPr>
            <p:nvPr/>
          </p:nvGrpSpPr>
          <p:grpSpPr bwMode="auto">
            <a:xfrm>
              <a:off x="3357563" y="4002088"/>
              <a:ext cx="1974850" cy="468312"/>
              <a:chOff x="2019" y="2425"/>
              <a:chExt cx="1244" cy="295"/>
            </a:xfrm>
          </p:grpSpPr>
          <p:sp>
            <p:nvSpPr>
              <p:cNvPr id="187403" name="AutoShape 11"/>
              <p:cNvSpPr>
                <a:spLocks noChangeArrowheads="1"/>
              </p:cNvSpPr>
              <p:nvPr/>
            </p:nvSpPr>
            <p:spPr bwMode="auto">
              <a:xfrm>
                <a:off x="2019" y="2425"/>
                <a:ext cx="1244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04" name="Text Box 12"/>
              <p:cNvSpPr txBox="1">
                <a:spLocks noChangeArrowheads="1"/>
              </p:cNvSpPr>
              <p:nvPr/>
            </p:nvSpPr>
            <p:spPr bwMode="auto">
              <a:xfrm>
                <a:off x="2229" y="2465"/>
                <a:ext cx="930" cy="21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>
                    <a:solidFill>
                      <a:schemeClr val="bg2"/>
                    </a:solidFill>
                  </a:rPr>
                  <a:t>Sub-Account</a:t>
                </a:r>
              </a:p>
            </p:txBody>
          </p:sp>
        </p:grpSp>
        <p:sp>
          <p:nvSpPr>
            <p:cNvPr id="187406" name="Oval 14"/>
            <p:cNvSpPr>
              <a:spLocks noChangeArrowheads="1"/>
            </p:cNvSpPr>
            <p:nvPr/>
          </p:nvSpPr>
          <p:spPr bwMode="auto">
            <a:xfrm>
              <a:off x="3279775" y="2033588"/>
              <a:ext cx="2171700" cy="800100"/>
            </a:xfrm>
            <a:prstGeom prst="ellipse">
              <a:avLst/>
            </a:prstGeom>
            <a:noFill/>
            <a:ln w="1587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07" name="Text Box 15"/>
            <p:cNvSpPr txBox="1">
              <a:spLocks noChangeArrowheads="1"/>
            </p:cNvSpPr>
            <p:nvPr/>
          </p:nvSpPr>
          <p:spPr bwMode="auto">
            <a:xfrm>
              <a:off x="3976688" y="2260600"/>
              <a:ext cx="862012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800">
                  <a:solidFill>
                    <a:schemeClr val="bg2"/>
                  </a:solidFill>
                </a:rPr>
                <a:t>Entity</a:t>
              </a:r>
            </a:p>
          </p:txBody>
        </p:sp>
        <p:grpSp>
          <p:nvGrpSpPr>
            <p:cNvPr id="187408" name="Group 16"/>
            <p:cNvGrpSpPr>
              <a:grpSpLocks/>
            </p:cNvGrpSpPr>
            <p:nvPr/>
          </p:nvGrpSpPr>
          <p:grpSpPr bwMode="auto">
            <a:xfrm>
              <a:off x="931863" y="4006850"/>
              <a:ext cx="1974850" cy="468313"/>
              <a:chOff x="491" y="2428"/>
              <a:chExt cx="1244" cy="295"/>
            </a:xfrm>
          </p:grpSpPr>
          <p:sp>
            <p:nvSpPr>
              <p:cNvPr id="187409" name="AutoShape 17"/>
              <p:cNvSpPr>
                <a:spLocks noChangeArrowheads="1"/>
              </p:cNvSpPr>
              <p:nvPr/>
            </p:nvSpPr>
            <p:spPr bwMode="auto">
              <a:xfrm>
                <a:off x="491" y="2428"/>
                <a:ext cx="1244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10" name="Text Box 18"/>
              <p:cNvSpPr txBox="1">
                <a:spLocks noChangeArrowheads="1"/>
              </p:cNvSpPr>
              <p:nvPr/>
            </p:nvSpPr>
            <p:spPr bwMode="auto">
              <a:xfrm>
                <a:off x="665" y="2466"/>
                <a:ext cx="930" cy="21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>
                    <a:solidFill>
                      <a:schemeClr val="bg2"/>
                    </a:solidFill>
                  </a:rPr>
                  <a:t>Sub-Account</a:t>
                </a:r>
              </a:p>
            </p:txBody>
          </p:sp>
        </p:grpSp>
        <p:grpSp>
          <p:nvGrpSpPr>
            <p:cNvPr id="187411" name="Group 19"/>
            <p:cNvGrpSpPr>
              <a:grpSpLocks/>
            </p:cNvGrpSpPr>
            <p:nvPr/>
          </p:nvGrpSpPr>
          <p:grpSpPr bwMode="auto">
            <a:xfrm>
              <a:off x="4657725" y="4940300"/>
              <a:ext cx="1716088" cy="468313"/>
              <a:chOff x="2838" y="3016"/>
              <a:chExt cx="1081" cy="295"/>
            </a:xfrm>
          </p:grpSpPr>
          <p:sp>
            <p:nvSpPr>
              <p:cNvPr id="187412" name="AutoShape 20"/>
              <p:cNvSpPr>
                <a:spLocks noChangeArrowheads="1"/>
              </p:cNvSpPr>
              <p:nvPr/>
            </p:nvSpPr>
            <p:spPr bwMode="auto">
              <a:xfrm>
                <a:off x="2838" y="3016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13" name="Text Box 21"/>
              <p:cNvSpPr txBox="1">
                <a:spLocks noChangeArrowheads="1"/>
              </p:cNvSpPr>
              <p:nvPr/>
            </p:nvSpPr>
            <p:spPr bwMode="auto">
              <a:xfrm>
                <a:off x="2971" y="3042"/>
                <a:ext cx="864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</a:rPr>
                  <a:t>Cost Center</a:t>
                </a:r>
              </a:p>
            </p:txBody>
          </p:sp>
        </p:grpSp>
        <p:grpSp>
          <p:nvGrpSpPr>
            <p:cNvPr id="187414" name="Group 22"/>
            <p:cNvGrpSpPr>
              <a:grpSpLocks/>
            </p:cNvGrpSpPr>
            <p:nvPr/>
          </p:nvGrpSpPr>
          <p:grpSpPr bwMode="auto">
            <a:xfrm>
              <a:off x="2438400" y="4943475"/>
              <a:ext cx="1716088" cy="468313"/>
              <a:chOff x="1440" y="3018"/>
              <a:chExt cx="1081" cy="295"/>
            </a:xfrm>
          </p:grpSpPr>
          <p:sp>
            <p:nvSpPr>
              <p:cNvPr id="187415" name="AutoShape 23"/>
              <p:cNvSpPr>
                <a:spLocks noChangeArrowheads="1"/>
              </p:cNvSpPr>
              <p:nvPr/>
            </p:nvSpPr>
            <p:spPr bwMode="auto">
              <a:xfrm>
                <a:off x="1440" y="3018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16" name="Text Box 24"/>
              <p:cNvSpPr txBox="1">
                <a:spLocks noChangeArrowheads="1"/>
              </p:cNvSpPr>
              <p:nvPr/>
            </p:nvSpPr>
            <p:spPr bwMode="auto">
              <a:xfrm>
                <a:off x="1588" y="3052"/>
                <a:ext cx="864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</a:rPr>
                  <a:t>Cost Center</a:t>
                </a:r>
              </a:p>
            </p:txBody>
          </p:sp>
        </p:grpSp>
        <p:grpSp>
          <p:nvGrpSpPr>
            <p:cNvPr id="187417" name="Group 25"/>
            <p:cNvGrpSpPr>
              <a:grpSpLocks/>
            </p:cNvGrpSpPr>
            <p:nvPr/>
          </p:nvGrpSpPr>
          <p:grpSpPr bwMode="auto">
            <a:xfrm>
              <a:off x="3740150" y="5943600"/>
              <a:ext cx="1827213" cy="468313"/>
              <a:chOff x="2260" y="3648"/>
              <a:chExt cx="1151" cy="295"/>
            </a:xfrm>
          </p:grpSpPr>
          <p:sp>
            <p:nvSpPr>
              <p:cNvPr id="187418" name="AutoShape 26"/>
              <p:cNvSpPr>
                <a:spLocks noChangeArrowheads="1"/>
              </p:cNvSpPr>
              <p:nvPr/>
            </p:nvSpPr>
            <p:spPr bwMode="auto">
              <a:xfrm>
                <a:off x="2260" y="3648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19" name="Text Box 27"/>
              <p:cNvSpPr txBox="1">
                <a:spLocks noChangeArrowheads="1"/>
              </p:cNvSpPr>
              <p:nvPr/>
            </p:nvSpPr>
            <p:spPr bwMode="auto">
              <a:xfrm>
                <a:off x="2501" y="3685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</a:rPr>
                  <a:t>Project</a:t>
                </a:r>
              </a:p>
            </p:txBody>
          </p:sp>
        </p:grpSp>
        <p:grpSp>
          <p:nvGrpSpPr>
            <p:cNvPr id="187420" name="Group 28"/>
            <p:cNvGrpSpPr>
              <a:grpSpLocks/>
            </p:cNvGrpSpPr>
            <p:nvPr/>
          </p:nvGrpSpPr>
          <p:grpSpPr bwMode="auto">
            <a:xfrm>
              <a:off x="5938838" y="5940425"/>
              <a:ext cx="1847850" cy="468313"/>
              <a:chOff x="3645" y="3646"/>
              <a:chExt cx="1164" cy="295"/>
            </a:xfrm>
          </p:grpSpPr>
          <p:sp>
            <p:nvSpPr>
              <p:cNvPr id="187421" name="AutoShape 29"/>
              <p:cNvSpPr>
                <a:spLocks noChangeArrowheads="1"/>
              </p:cNvSpPr>
              <p:nvPr/>
            </p:nvSpPr>
            <p:spPr bwMode="auto">
              <a:xfrm>
                <a:off x="3645" y="3646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22" name="Text Box 30"/>
              <p:cNvSpPr txBox="1">
                <a:spLocks noChangeArrowheads="1"/>
              </p:cNvSpPr>
              <p:nvPr/>
            </p:nvSpPr>
            <p:spPr bwMode="auto">
              <a:xfrm>
                <a:off x="3899" y="3683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</a:rPr>
                  <a:t>Project</a:t>
                </a:r>
              </a:p>
            </p:txBody>
          </p:sp>
        </p:grpSp>
        <p:sp>
          <p:nvSpPr>
            <p:cNvPr id="187423" name="Rectangle 31"/>
            <p:cNvSpPr>
              <a:spLocks noChangeArrowheads="1"/>
            </p:cNvSpPr>
            <p:nvPr/>
          </p:nvSpPr>
          <p:spPr bwMode="auto">
            <a:xfrm>
              <a:off x="401638" y="5992813"/>
              <a:ext cx="893762" cy="279400"/>
            </a:xfrm>
            <a:prstGeom prst="rect">
              <a:avLst/>
            </a:prstGeom>
            <a:noFill/>
            <a:ln w="19050">
              <a:solidFill>
                <a:srgbClr val="969696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24" name="Text Box 32"/>
            <p:cNvSpPr txBox="1">
              <a:spLocks noChangeArrowheads="1"/>
            </p:cNvSpPr>
            <p:nvPr/>
          </p:nvSpPr>
          <p:spPr bwMode="auto">
            <a:xfrm>
              <a:off x="1344613" y="5938838"/>
              <a:ext cx="1277937" cy="35083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</a:rPr>
                <a:t>Optional</a:t>
              </a:r>
            </a:p>
          </p:txBody>
        </p:sp>
        <p:sp>
          <p:nvSpPr>
            <p:cNvPr id="187425" name="Line 33"/>
            <p:cNvSpPr>
              <a:spLocks noChangeShapeType="1"/>
            </p:cNvSpPr>
            <p:nvPr/>
          </p:nvSpPr>
          <p:spPr bwMode="auto">
            <a:xfrm>
              <a:off x="4360863" y="2822575"/>
              <a:ext cx="0" cy="239713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26" name="Line 34"/>
            <p:cNvSpPr>
              <a:spLocks noChangeShapeType="1"/>
            </p:cNvSpPr>
            <p:nvPr/>
          </p:nvSpPr>
          <p:spPr bwMode="auto">
            <a:xfrm>
              <a:off x="4360863" y="3633788"/>
              <a:ext cx="0" cy="35242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27" name="Line 35"/>
            <p:cNvSpPr>
              <a:spLocks noChangeShapeType="1"/>
            </p:cNvSpPr>
            <p:nvPr/>
          </p:nvSpPr>
          <p:spPr bwMode="auto">
            <a:xfrm>
              <a:off x="1825625" y="3810000"/>
              <a:ext cx="522605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28" name="Line 36"/>
            <p:cNvSpPr>
              <a:spLocks noChangeShapeType="1"/>
            </p:cNvSpPr>
            <p:nvPr/>
          </p:nvSpPr>
          <p:spPr bwMode="auto">
            <a:xfrm>
              <a:off x="7042150" y="3821113"/>
              <a:ext cx="0" cy="15557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29" name="Line 37"/>
            <p:cNvSpPr>
              <a:spLocks noChangeShapeType="1"/>
            </p:cNvSpPr>
            <p:nvPr/>
          </p:nvSpPr>
          <p:spPr bwMode="auto">
            <a:xfrm>
              <a:off x="1835150" y="3798888"/>
              <a:ext cx="0" cy="19843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30" name="Line 38"/>
            <p:cNvSpPr>
              <a:spLocks noChangeShapeType="1"/>
            </p:cNvSpPr>
            <p:nvPr/>
          </p:nvSpPr>
          <p:spPr bwMode="auto">
            <a:xfrm>
              <a:off x="4370388" y="4475163"/>
              <a:ext cx="0" cy="23812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31" name="Line 39"/>
            <p:cNvSpPr>
              <a:spLocks noChangeShapeType="1"/>
            </p:cNvSpPr>
            <p:nvPr/>
          </p:nvSpPr>
          <p:spPr bwMode="auto">
            <a:xfrm>
              <a:off x="3225800" y="4714875"/>
              <a:ext cx="228758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32" name="Line 40"/>
            <p:cNvSpPr>
              <a:spLocks noChangeShapeType="1"/>
            </p:cNvSpPr>
            <p:nvPr/>
          </p:nvSpPr>
          <p:spPr bwMode="auto">
            <a:xfrm>
              <a:off x="5545138" y="5421313"/>
              <a:ext cx="0" cy="26035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33" name="Line 41"/>
            <p:cNvSpPr>
              <a:spLocks noChangeShapeType="1"/>
            </p:cNvSpPr>
            <p:nvPr/>
          </p:nvSpPr>
          <p:spPr bwMode="auto">
            <a:xfrm>
              <a:off x="4537075" y="5691188"/>
              <a:ext cx="220345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34" name="Line 42"/>
            <p:cNvSpPr>
              <a:spLocks noChangeShapeType="1"/>
            </p:cNvSpPr>
            <p:nvPr/>
          </p:nvSpPr>
          <p:spPr bwMode="auto">
            <a:xfrm>
              <a:off x="3227388" y="4713288"/>
              <a:ext cx="0" cy="22860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35" name="Line 43"/>
            <p:cNvSpPr>
              <a:spLocks noChangeShapeType="1"/>
            </p:cNvSpPr>
            <p:nvPr/>
          </p:nvSpPr>
          <p:spPr bwMode="auto">
            <a:xfrm>
              <a:off x="5513388" y="4703763"/>
              <a:ext cx="0" cy="22860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36" name="Line 44"/>
            <p:cNvSpPr>
              <a:spLocks noChangeShapeType="1"/>
            </p:cNvSpPr>
            <p:nvPr/>
          </p:nvSpPr>
          <p:spPr bwMode="auto">
            <a:xfrm>
              <a:off x="6738938" y="5691188"/>
              <a:ext cx="0" cy="23812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37" name="Line 45"/>
            <p:cNvSpPr>
              <a:spLocks noChangeShapeType="1"/>
            </p:cNvSpPr>
            <p:nvPr/>
          </p:nvSpPr>
          <p:spPr bwMode="auto">
            <a:xfrm>
              <a:off x="4546600" y="5691188"/>
              <a:ext cx="0" cy="24923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38" name="Rectangle 46"/>
            <p:cNvSpPr>
              <a:spLocks noChangeArrowheads="1"/>
            </p:cNvSpPr>
            <p:nvPr/>
          </p:nvSpPr>
          <p:spPr bwMode="auto">
            <a:xfrm>
              <a:off x="2535238" y="2743200"/>
              <a:ext cx="4156075" cy="1725613"/>
            </a:xfrm>
            <a:prstGeom prst="rect">
              <a:avLst/>
            </a:prstGeom>
            <a:solidFill>
              <a:srgbClr val="CCB5E7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439" name="Text Box 47"/>
            <p:cNvSpPr txBox="1">
              <a:spLocks noChangeArrowheads="1"/>
            </p:cNvSpPr>
            <p:nvPr/>
          </p:nvSpPr>
          <p:spPr bwMode="auto">
            <a:xfrm>
              <a:off x="3219450" y="3221038"/>
              <a:ext cx="3438525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3600" dirty="0">
                  <a:latin typeface="+mj-lt"/>
                </a:rPr>
                <a:t>GL Account</a:t>
              </a:r>
            </a:p>
          </p:txBody>
        </p:sp>
      </p:grpSp>
      <p:sp>
        <p:nvSpPr>
          <p:cNvPr id="46" name="Footer Placeholder 4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2-GL-BU-070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753318" y="1350324"/>
            <a:ext cx="7629525" cy="4378325"/>
            <a:chOff x="401638" y="2033588"/>
            <a:chExt cx="7629525" cy="4378325"/>
          </a:xfrm>
        </p:grpSpPr>
        <p:grpSp>
          <p:nvGrpSpPr>
            <p:cNvPr id="188421" name="Group 5"/>
            <p:cNvGrpSpPr>
              <a:grpSpLocks/>
            </p:cNvGrpSpPr>
            <p:nvPr/>
          </p:nvGrpSpPr>
          <p:grpSpPr bwMode="auto">
            <a:xfrm>
              <a:off x="3351213" y="3062288"/>
              <a:ext cx="2025650" cy="569912"/>
              <a:chOff x="2015" y="1833"/>
              <a:chExt cx="1276" cy="359"/>
            </a:xfrm>
          </p:grpSpPr>
          <p:sp>
            <p:nvSpPr>
              <p:cNvPr id="188422" name="Rectangle 6"/>
              <p:cNvSpPr>
                <a:spLocks noChangeArrowheads="1"/>
              </p:cNvSpPr>
              <p:nvPr/>
            </p:nvSpPr>
            <p:spPr bwMode="auto">
              <a:xfrm>
                <a:off x="2015" y="1833"/>
                <a:ext cx="1276" cy="359"/>
              </a:xfrm>
              <a:prstGeom prst="rect">
                <a:avLst/>
              </a:prstGeom>
              <a:noFill/>
              <a:ln w="15875">
                <a:solidFill>
                  <a:srgbClr val="96969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8423" name="Text Box 7"/>
              <p:cNvSpPr txBox="1">
                <a:spLocks noChangeArrowheads="1"/>
              </p:cNvSpPr>
              <p:nvPr/>
            </p:nvSpPr>
            <p:spPr bwMode="auto">
              <a:xfrm>
                <a:off x="2212" y="1898"/>
                <a:ext cx="982" cy="22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GL Account</a:t>
                </a:r>
              </a:p>
            </p:txBody>
          </p:sp>
        </p:grpSp>
        <p:grpSp>
          <p:nvGrpSpPr>
            <p:cNvPr id="188424" name="Group 8"/>
            <p:cNvGrpSpPr>
              <a:grpSpLocks/>
            </p:cNvGrpSpPr>
            <p:nvPr/>
          </p:nvGrpSpPr>
          <p:grpSpPr bwMode="auto">
            <a:xfrm>
              <a:off x="6056313" y="3978274"/>
              <a:ext cx="1974850" cy="655638"/>
              <a:chOff x="3719" y="2410"/>
              <a:chExt cx="1244" cy="413"/>
            </a:xfrm>
          </p:grpSpPr>
          <p:sp>
            <p:nvSpPr>
              <p:cNvPr id="188425" name="AutoShape 9"/>
              <p:cNvSpPr>
                <a:spLocks noChangeArrowheads="1"/>
              </p:cNvSpPr>
              <p:nvPr/>
            </p:nvSpPr>
            <p:spPr bwMode="auto">
              <a:xfrm>
                <a:off x="3719" y="2410"/>
                <a:ext cx="1244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8426" name="Text Box 10"/>
              <p:cNvSpPr txBox="1">
                <a:spLocks noChangeArrowheads="1"/>
              </p:cNvSpPr>
              <p:nvPr/>
            </p:nvSpPr>
            <p:spPr bwMode="auto">
              <a:xfrm>
                <a:off x="3894" y="2455"/>
                <a:ext cx="930" cy="36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>
                    <a:solidFill>
                      <a:schemeClr val="bg2"/>
                    </a:solidFill>
                    <a:latin typeface="+mj-lt"/>
                  </a:rPr>
                  <a:t>Sub-Account</a:t>
                </a:r>
              </a:p>
            </p:txBody>
          </p:sp>
        </p:grpSp>
        <p:grpSp>
          <p:nvGrpSpPr>
            <p:cNvPr id="188427" name="Group 11"/>
            <p:cNvGrpSpPr>
              <a:grpSpLocks/>
            </p:cNvGrpSpPr>
            <p:nvPr/>
          </p:nvGrpSpPr>
          <p:grpSpPr bwMode="auto">
            <a:xfrm>
              <a:off x="3357563" y="4002086"/>
              <a:ext cx="1974850" cy="647699"/>
              <a:chOff x="2019" y="2425"/>
              <a:chExt cx="1244" cy="408"/>
            </a:xfrm>
          </p:grpSpPr>
          <p:sp>
            <p:nvSpPr>
              <p:cNvPr id="188428" name="AutoShape 12"/>
              <p:cNvSpPr>
                <a:spLocks noChangeArrowheads="1"/>
              </p:cNvSpPr>
              <p:nvPr/>
            </p:nvSpPr>
            <p:spPr bwMode="auto">
              <a:xfrm>
                <a:off x="2019" y="2425"/>
                <a:ext cx="1244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8429" name="Text Box 13"/>
              <p:cNvSpPr txBox="1">
                <a:spLocks noChangeArrowheads="1"/>
              </p:cNvSpPr>
              <p:nvPr/>
            </p:nvSpPr>
            <p:spPr bwMode="auto">
              <a:xfrm>
                <a:off x="2229" y="2465"/>
                <a:ext cx="930" cy="36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>
                    <a:solidFill>
                      <a:schemeClr val="bg2"/>
                    </a:solidFill>
                    <a:latin typeface="+mj-lt"/>
                  </a:rPr>
                  <a:t>Sub-Account</a:t>
                </a:r>
              </a:p>
            </p:txBody>
          </p:sp>
        </p:grpSp>
        <p:sp>
          <p:nvSpPr>
            <p:cNvPr id="188430" name="Oval 14"/>
            <p:cNvSpPr>
              <a:spLocks noChangeArrowheads="1"/>
            </p:cNvSpPr>
            <p:nvPr/>
          </p:nvSpPr>
          <p:spPr bwMode="auto">
            <a:xfrm>
              <a:off x="3279775" y="2033588"/>
              <a:ext cx="2171700" cy="800100"/>
            </a:xfrm>
            <a:prstGeom prst="ellipse">
              <a:avLst/>
            </a:prstGeom>
            <a:noFill/>
            <a:ln w="1587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31" name="Text Box 15"/>
            <p:cNvSpPr txBox="1">
              <a:spLocks noChangeArrowheads="1"/>
            </p:cNvSpPr>
            <p:nvPr/>
          </p:nvSpPr>
          <p:spPr bwMode="auto">
            <a:xfrm>
              <a:off x="3976688" y="2260600"/>
              <a:ext cx="862012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800">
                  <a:solidFill>
                    <a:schemeClr val="bg2"/>
                  </a:solidFill>
                  <a:latin typeface="+mj-lt"/>
                </a:rPr>
                <a:t>Entity</a:t>
              </a:r>
            </a:p>
          </p:txBody>
        </p:sp>
        <p:grpSp>
          <p:nvGrpSpPr>
            <p:cNvPr id="188432" name="Group 16"/>
            <p:cNvGrpSpPr>
              <a:grpSpLocks/>
            </p:cNvGrpSpPr>
            <p:nvPr/>
          </p:nvGrpSpPr>
          <p:grpSpPr bwMode="auto">
            <a:xfrm>
              <a:off x="931863" y="4006852"/>
              <a:ext cx="1974850" cy="644526"/>
              <a:chOff x="491" y="2428"/>
              <a:chExt cx="1244" cy="406"/>
            </a:xfrm>
          </p:grpSpPr>
          <p:sp>
            <p:nvSpPr>
              <p:cNvPr id="188433" name="AutoShape 17"/>
              <p:cNvSpPr>
                <a:spLocks noChangeArrowheads="1"/>
              </p:cNvSpPr>
              <p:nvPr/>
            </p:nvSpPr>
            <p:spPr bwMode="auto">
              <a:xfrm>
                <a:off x="491" y="2428"/>
                <a:ext cx="1244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8434" name="Text Box 18"/>
              <p:cNvSpPr txBox="1">
                <a:spLocks noChangeArrowheads="1"/>
              </p:cNvSpPr>
              <p:nvPr/>
            </p:nvSpPr>
            <p:spPr bwMode="auto">
              <a:xfrm>
                <a:off x="665" y="2466"/>
                <a:ext cx="930" cy="36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>
                    <a:solidFill>
                      <a:schemeClr val="bg2"/>
                    </a:solidFill>
                    <a:latin typeface="+mj-lt"/>
                  </a:rPr>
                  <a:t>Sub-Account</a:t>
                </a:r>
              </a:p>
            </p:txBody>
          </p:sp>
        </p:grpSp>
        <p:grpSp>
          <p:nvGrpSpPr>
            <p:cNvPr id="188435" name="Group 19"/>
            <p:cNvGrpSpPr>
              <a:grpSpLocks/>
            </p:cNvGrpSpPr>
            <p:nvPr/>
          </p:nvGrpSpPr>
          <p:grpSpPr bwMode="auto">
            <a:xfrm>
              <a:off x="4657725" y="4940302"/>
              <a:ext cx="1716088" cy="657226"/>
              <a:chOff x="2838" y="3016"/>
              <a:chExt cx="1081" cy="414"/>
            </a:xfrm>
          </p:grpSpPr>
          <p:sp>
            <p:nvSpPr>
              <p:cNvPr id="188436" name="AutoShape 20"/>
              <p:cNvSpPr>
                <a:spLocks noChangeArrowheads="1"/>
              </p:cNvSpPr>
              <p:nvPr/>
            </p:nvSpPr>
            <p:spPr bwMode="auto">
              <a:xfrm>
                <a:off x="2838" y="3016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8437" name="Text Box 21"/>
              <p:cNvSpPr txBox="1">
                <a:spLocks noChangeArrowheads="1"/>
              </p:cNvSpPr>
              <p:nvPr/>
            </p:nvSpPr>
            <p:spPr bwMode="auto">
              <a:xfrm>
                <a:off x="2971" y="3042"/>
                <a:ext cx="864" cy="38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Cost Center</a:t>
                </a:r>
              </a:p>
            </p:txBody>
          </p:sp>
        </p:grpSp>
        <p:grpSp>
          <p:nvGrpSpPr>
            <p:cNvPr id="188438" name="Group 22"/>
            <p:cNvGrpSpPr>
              <a:grpSpLocks/>
            </p:cNvGrpSpPr>
            <p:nvPr/>
          </p:nvGrpSpPr>
          <p:grpSpPr bwMode="auto">
            <a:xfrm>
              <a:off x="2438400" y="4943477"/>
              <a:ext cx="1716088" cy="669926"/>
              <a:chOff x="1440" y="3018"/>
              <a:chExt cx="1081" cy="422"/>
            </a:xfrm>
          </p:grpSpPr>
          <p:sp>
            <p:nvSpPr>
              <p:cNvPr id="188439" name="AutoShape 23"/>
              <p:cNvSpPr>
                <a:spLocks noChangeArrowheads="1"/>
              </p:cNvSpPr>
              <p:nvPr/>
            </p:nvSpPr>
            <p:spPr bwMode="auto">
              <a:xfrm>
                <a:off x="1440" y="3018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8440" name="Text Box 24"/>
              <p:cNvSpPr txBox="1">
                <a:spLocks noChangeArrowheads="1"/>
              </p:cNvSpPr>
              <p:nvPr/>
            </p:nvSpPr>
            <p:spPr bwMode="auto">
              <a:xfrm>
                <a:off x="1588" y="3052"/>
                <a:ext cx="864" cy="38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Cost Center</a:t>
                </a:r>
              </a:p>
            </p:txBody>
          </p:sp>
        </p:grpSp>
        <p:grpSp>
          <p:nvGrpSpPr>
            <p:cNvPr id="188441" name="Group 25"/>
            <p:cNvGrpSpPr>
              <a:grpSpLocks/>
            </p:cNvGrpSpPr>
            <p:nvPr/>
          </p:nvGrpSpPr>
          <p:grpSpPr bwMode="auto">
            <a:xfrm>
              <a:off x="3740150" y="5943600"/>
              <a:ext cx="1827213" cy="468313"/>
              <a:chOff x="2260" y="3648"/>
              <a:chExt cx="1151" cy="295"/>
            </a:xfrm>
          </p:grpSpPr>
          <p:sp>
            <p:nvSpPr>
              <p:cNvPr id="188442" name="AutoShape 26"/>
              <p:cNvSpPr>
                <a:spLocks noChangeArrowheads="1"/>
              </p:cNvSpPr>
              <p:nvPr/>
            </p:nvSpPr>
            <p:spPr bwMode="auto">
              <a:xfrm>
                <a:off x="2260" y="3648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8443" name="Text Box 27"/>
              <p:cNvSpPr txBox="1">
                <a:spLocks noChangeArrowheads="1"/>
              </p:cNvSpPr>
              <p:nvPr/>
            </p:nvSpPr>
            <p:spPr bwMode="auto">
              <a:xfrm>
                <a:off x="2501" y="3685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Project</a:t>
                </a:r>
              </a:p>
            </p:txBody>
          </p:sp>
        </p:grpSp>
        <p:grpSp>
          <p:nvGrpSpPr>
            <p:cNvPr id="188444" name="Group 28"/>
            <p:cNvGrpSpPr>
              <a:grpSpLocks/>
            </p:cNvGrpSpPr>
            <p:nvPr/>
          </p:nvGrpSpPr>
          <p:grpSpPr bwMode="auto">
            <a:xfrm>
              <a:off x="5938838" y="5940425"/>
              <a:ext cx="1847850" cy="468313"/>
              <a:chOff x="3645" y="3646"/>
              <a:chExt cx="1164" cy="295"/>
            </a:xfrm>
          </p:grpSpPr>
          <p:sp>
            <p:nvSpPr>
              <p:cNvPr id="188445" name="AutoShape 29"/>
              <p:cNvSpPr>
                <a:spLocks noChangeArrowheads="1"/>
              </p:cNvSpPr>
              <p:nvPr/>
            </p:nvSpPr>
            <p:spPr bwMode="auto">
              <a:xfrm>
                <a:off x="3645" y="3646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8446" name="Text Box 30"/>
              <p:cNvSpPr txBox="1">
                <a:spLocks noChangeArrowheads="1"/>
              </p:cNvSpPr>
              <p:nvPr/>
            </p:nvSpPr>
            <p:spPr bwMode="auto">
              <a:xfrm>
                <a:off x="3899" y="3683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Project</a:t>
                </a:r>
              </a:p>
            </p:txBody>
          </p:sp>
        </p:grpSp>
        <p:sp>
          <p:nvSpPr>
            <p:cNvPr id="188447" name="Rectangle 31"/>
            <p:cNvSpPr>
              <a:spLocks noChangeArrowheads="1"/>
            </p:cNvSpPr>
            <p:nvPr/>
          </p:nvSpPr>
          <p:spPr bwMode="auto">
            <a:xfrm>
              <a:off x="401638" y="5992813"/>
              <a:ext cx="893762" cy="279400"/>
            </a:xfrm>
            <a:prstGeom prst="rect">
              <a:avLst/>
            </a:prstGeom>
            <a:noFill/>
            <a:ln w="19050">
              <a:solidFill>
                <a:srgbClr val="969696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48" name="Text Box 32"/>
            <p:cNvSpPr txBox="1">
              <a:spLocks noChangeArrowheads="1"/>
            </p:cNvSpPr>
            <p:nvPr/>
          </p:nvSpPr>
          <p:spPr bwMode="auto">
            <a:xfrm>
              <a:off x="1344613" y="5938838"/>
              <a:ext cx="1277937" cy="35083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Optional</a:t>
              </a:r>
            </a:p>
          </p:txBody>
        </p:sp>
        <p:sp>
          <p:nvSpPr>
            <p:cNvPr id="188449" name="Line 33"/>
            <p:cNvSpPr>
              <a:spLocks noChangeShapeType="1"/>
            </p:cNvSpPr>
            <p:nvPr/>
          </p:nvSpPr>
          <p:spPr bwMode="auto">
            <a:xfrm>
              <a:off x="4360863" y="2822575"/>
              <a:ext cx="0" cy="239713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50" name="Line 34"/>
            <p:cNvSpPr>
              <a:spLocks noChangeShapeType="1"/>
            </p:cNvSpPr>
            <p:nvPr/>
          </p:nvSpPr>
          <p:spPr bwMode="auto">
            <a:xfrm>
              <a:off x="4360863" y="3633788"/>
              <a:ext cx="0" cy="35242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51" name="Line 35"/>
            <p:cNvSpPr>
              <a:spLocks noChangeShapeType="1"/>
            </p:cNvSpPr>
            <p:nvPr/>
          </p:nvSpPr>
          <p:spPr bwMode="auto">
            <a:xfrm>
              <a:off x="1825625" y="3810000"/>
              <a:ext cx="522605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52" name="Line 36"/>
            <p:cNvSpPr>
              <a:spLocks noChangeShapeType="1"/>
            </p:cNvSpPr>
            <p:nvPr/>
          </p:nvSpPr>
          <p:spPr bwMode="auto">
            <a:xfrm>
              <a:off x="7042150" y="3821113"/>
              <a:ext cx="0" cy="15557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53" name="Line 37"/>
            <p:cNvSpPr>
              <a:spLocks noChangeShapeType="1"/>
            </p:cNvSpPr>
            <p:nvPr/>
          </p:nvSpPr>
          <p:spPr bwMode="auto">
            <a:xfrm>
              <a:off x="1835150" y="3798888"/>
              <a:ext cx="0" cy="19843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54" name="Line 38"/>
            <p:cNvSpPr>
              <a:spLocks noChangeShapeType="1"/>
            </p:cNvSpPr>
            <p:nvPr/>
          </p:nvSpPr>
          <p:spPr bwMode="auto">
            <a:xfrm>
              <a:off x="4370388" y="4475163"/>
              <a:ext cx="0" cy="23812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55" name="Line 39"/>
            <p:cNvSpPr>
              <a:spLocks noChangeShapeType="1"/>
            </p:cNvSpPr>
            <p:nvPr/>
          </p:nvSpPr>
          <p:spPr bwMode="auto">
            <a:xfrm>
              <a:off x="3225800" y="4714875"/>
              <a:ext cx="228758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56" name="Line 40"/>
            <p:cNvSpPr>
              <a:spLocks noChangeShapeType="1"/>
            </p:cNvSpPr>
            <p:nvPr/>
          </p:nvSpPr>
          <p:spPr bwMode="auto">
            <a:xfrm>
              <a:off x="5545138" y="5421313"/>
              <a:ext cx="0" cy="26035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57" name="Line 41"/>
            <p:cNvSpPr>
              <a:spLocks noChangeShapeType="1"/>
            </p:cNvSpPr>
            <p:nvPr/>
          </p:nvSpPr>
          <p:spPr bwMode="auto">
            <a:xfrm>
              <a:off x="4537075" y="5691188"/>
              <a:ext cx="220345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58" name="Line 42"/>
            <p:cNvSpPr>
              <a:spLocks noChangeShapeType="1"/>
            </p:cNvSpPr>
            <p:nvPr/>
          </p:nvSpPr>
          <p:spPr bwMode="auto">
            <a:xfrm>
              <a:off x="3227388" y="4713288"/>
              <a:ext cx="0" cy="22860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59" name="Line 43"/>
            <p:cNvSpPr>
              <a:spLocks noChangeShapeType="1"/>
            </p:cNvSpPr>
            <p:nvPr/>
          </p:nvSpPr>
          <p:spPr bwMode="auto">
            <a:xfrm>
              <a:off x="5513388" y="4703763"/>
              <a:ext cx="0" cy="22860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60" name="Line 44"/>
            <p:cNvSpPr>
              <a:spLocks noChangeShapeType="1"/>
            </p:cNvSpPr>
            <p:nvPr/>
          </p:nvSpPr>
          <p:spPr bwMode="auto">
            <a:xfrm>
              <a:off x="6738938" y="5691188"/>
              <a:ext cx="0" cy="23812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61" name="Line 45"/>
            <p:cNvSpPr>
              <a:spLocks noChangeShapeType="1"/>
            </p:cNvSpPr>
            <p:nvPr/>
          </p:nvSpPr>
          <p:spPr bwMode="auto">
            <a:xfrm>
              <a:off x="4546600" y="5691188"/>
              <a:ext cx="0" cy="24923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64" name="AutoShape 48"/>
            <p:cNvSpPr>
              <a:spLocks noChangeArrowheads="1"/>
            </p:cNvSpPr>
            <p:nvPr/>
          </p:nvSpPr>
          <p:spPr bwMode="auto">
            <a:xfrm>
              <a:off x="1704975" y="3565525"/>
              <a:ext cx="5475288" cy="1257300"/>
            </a:xfrm>
            <a:prstGeom prst="roundRect">
              <a:avLst>
                <a:gd name="adj" fmla="val 16667"/>
              </a:avLst>
            </a:prstGeom>
            <a:solidFill>
              <a:srgbClr val="E0B19C"/>
            </a:solidFill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65" name="Text Box 49"/>
            <p:cNvSpPr txBox="1">
              <a:spLocks noChangeArrowheads="1"/>
            </p:cNvSpPr>
            <p:nvPr/>
          </p:nvSpPr>
          <p:spPr bwMode="auto">
            <a:xfrm>
              <a:off x="3052763" y="3824288"/>
              <a:ext cx="3438525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3600">
                  <a:latin typeface="+mj-lt"/>
                </a:rPr>
                <a:t>Sub- Account</a:t>
              </a:r>
            </a:p>
          </p:txBody>
        </p:sp>
      </p:grpSp>
      <p:sp>
        <p:nvSpPr>
          <p:cNvPr id="47" name="Title 4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Account </a:t>
            </a:r>
            <a:r>
              <a:rPr lang="en-US" dirty="0" smtClean="0"/>
              <a:t>Components</a:t>
            </a:r>
            <a:endParaRPr lang="en-US" dirty="0"/>
          </a:p>
        </p:txBody>
      </p:sp>
      <p:sp>
        <p:nvSpPr>
          <p:cNvPr id="46" name="Footer Placeholder 4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2-GL-BU-080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753318" y="1360372"/>
            <a:ext cx="7629525" cy="4378325"/>
            <a:chOff x="401638" y="2033588"/>
            <a:chExt cx="7629525" cy="4378325"/>
          </a:xfrm>
        </p:grpSpPr>
        <p:grpSp>
          <p:nvGrpSpPr>
            <p:cNvPr id="189445" name="Group 5"/>
            <p:cNvGrpSpPr>
              <a:grpSpLocks/>
            </p:cNvGrpSpPr>
            <p:nvPr/>
          </p:nvGrpSpPr>
          <p:grpSpPr bwMode="auto">
            <a:xfrm>
              <a:off x="3351213" y="3062288"/>
              <a:ext cx="2025650" cy="569912"/>
              <a:chOff x="2015" y="1833"/>
              <a:chExt cx="1276" cy="359"/>
            </a:xfrm>
          </p:grpSpPr>
          <p:sp>
            <p:nvSpPr>
              <p:cNvPr id="189446" name="Rectangle 6"/>
              <p:cNvSpPr>
                <a:spLocks noChangeArrowheads="1"/>
              </p:cNvSpPr>
              <p:nvPr/>
            </p:nvSpPr>
            <p:spPr bwMode="auto">
              <a:xfrm>
                <a:off x="2015" y="1833"/>
                <a:ext cx="1276" cy="359"/>
              </a:xfrm>
              <a:prstGeom prst="rect">
                <a:avLst/>
              </a:prstGeom>
              <a:noFill/>
              <a:ln w="15875">
                <a:solidFill>
                  <a:srgbClr val="96969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9447" name="Text Box 7"/>
              <p:cNvSpPr txBox="1">
                <a:spLocks noChangeArrowheads="1"/>
              </p:cNvSpPr>
              <p:nvPr/>
            </p:nvSpPr>
            <p:spPr bwMode="auto">
              <a:xfrm>
                <a:off x="2212" y="1898"/>
                <a:ext cx="982" cy="22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GL Account</a:t>
                </a:r>
              </a:p>
            </p:txBody>
          </p:sp>
        </p:grpSp>
        <p:grpSp>
          <p:nvGrpSpPr>
            <p:cNvPr id="189448" name="Group 8"/>
            <p:cNvGrpSpPr>
              <a:grpSpLocks/>
            </p:cNvGrpSpPr>
            <p:nvPr/>
          </p:nvGrpSpPr>
          <p:grpSpPr bwMode="auto">
            <a:xfrm>
              <a:off x="6056313" y="3978274"/>
              <a:ext cx="1974850" cy="655638"/>
              <a:chOff x="3719" y="2410"/>
              <a:chExt cx="1244" cy="413"/>
            </a:xfrm>
          </p:grpSpPr>
          <p:sp>
            <p:nvSpPr>
              <p:cNvPr id="189449" name="AutoShape 9"/>
              <p:cNvSpPr>
                <a:spLocks noChangeArrowheads="1"/>
              </p:cNvSpPr>
              <p:nvPr/>
            </p:nvSpPr>
            <p:spPr bwMode="auto">
              <a:xfrm>
                <a:off x="3719" y="2410"/>
                <a:ext cx="1244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9450" name="Text Box 10"/>
              <p:cNvSpPr txBox="1">
                <a:spLocks noChangeArrowheads="1"/>
              </p:cNvSpPr>
              <p:nvPr/>
            </p:nvSpPr>
            <p:spPr bwMode="auto">
              <a:xfrm>
                <a:off x="3894" y="2455"/>
                <a:ext cx="930" cy="36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>
                    <a:solidFill>
                      <a:schemeClr val="bg2"/>
                    </a:solidFill>
                    <a:latin typeface="+mj-lt"/>
                  </a:rPr>
                  <a:t>Sub-Account</a:t>
                </a:r>
              </a:p>
            </p:txBody>
          </p:sp>
        </p:grpSp>
        <p:grpSp>
          <p:nvGrpSpPr>
            <p:cNvPr id="189451" name="Group 11"/>
            <p:cNvGrpSpPr>
              <a:grpSpLocks/>
            </p:cNvGrpSpPr>
            <p:nvPr/>
          </p:nvGrpSpPr>
          <p:grpSpPr bwMode="auto">
            <a:xfrm>
              <a:off x="3357563" y="4002086"/>
              <a:ext cx="1974850" cy="647699"/>
              <a:chOff x="2019" y="2425"/>
              <a:chExt cx="1244" cy="408"/>
            </a:xfrm>
          </p:grpSpPr>
          <p:sp>
            <p:nvSpPr>
              <p:cNvPr id="189452" name="AutoShape 12"/>
              <p:cNvSpPr>
                <a:spLocks noChangeArrowheads="1"/>
              </p:cNvSpPr>
              <p:nvPr/>
            </p:nvSpPr>
            <p:spPr bwMode="auto">
              <a:xfrm>
                <a:off x="2019" y="2425"/>
                <a:ext cx="1244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9453" name="Text Box 13"/>
              <p:cNvSpPr txBox="1">
                <a:spLocks noChangeArrowheads="1"/>
              </p:cNvSpPr>
              <p:nvPr/>
            </p:nvSpPr>
            <p:spPr bwMode="auto">
              <a:xfrm>
                <a:off x="2229" y="2465"/>
                <a:ext cx="930" cy="36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>
                    <a:solidFill>
                      <a:schemeClr val="bg2"/>
                    </a:solidFill>
                    <a:latin typeface="+mj-lt"/>
                  </a:rPr>
                  <a:t>Sub-Account</a:t>
                </a:r>
              </a:p>
            </p:txBody>
          </p:sp>
        </p:grpSp>
        <p:sp>
          <p:nvSpPr>
            <p:cNvPr id="189454" name="Oval 14"/>
            <p:cNvSpPr>
              <a:spLocks noChangeArrowheads="1"/>
            </p:cNvSpPr>
            <p:nvPr/>
          </p:nvSpPr>
          <p:spPr bwMode="auto">
            <a:xfrm>
              <a:off x="3279775" y="2033588"/>
              <a:ext cx="2171700" cy="800100"/>
            </a:xfrm>
            <a:prstGeom prst="ellipse">
              <a:avLst/>
            </a:prstGeom>
            <a:noFill/>
            <a:ln w="1587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55" name="Text Box 15"/>
            <p:cNvSpPr txBox="1">
              <a:spLocks noChangeArrowheads="1"/>
            </p:cNvSpPr>
            <p:nvPr/>
          </p:nvSpPr>
          <p:spPr bwMode="auto">
            <a:xfrm>
              <a:off x="3976688" y="2260600"/>
              <a:ext cx="862012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800">
                  <a:solidFill>
                    <a:schemeClr val="bg2"/>
                  </a:solidFill>
                  <a:latin typeface="+mj-lt"/>
                </a:rPr>
                <a:t>Entity</a:t>
              </a:r>
            </a:p>
          </p:txBody>
        </p:sp>
        <p:grpSp>
          <p:nvGrpSpPr>
            <p:cNvPr id="189456" name="Group 16"/>
            <p:cNvGrpSpPr>
              <a:grpSpLocks/>
            </p:cNvGrpSpPr>
            <p:nvPr/>
          </p:nvGrpSpPr>
          <p:grpSpPr bwMode="auto">
            <a:xfrm>
              <a:off x="931863" y="4006852"/>
              <a:ext cx="1974850" cy="644526"/>
              <a:chOff x="491" y="2428"/>
              <a:chExt cx="1244" cy="406"/>
            </a:xfrm>
          </p:grpSpPr>
          <p:sp>
            <p:nvSpPr>
              <p:cNvPr id="189457" name="AutoShape 17"/>
              <p:cNvSpPr>
                <a:spLocks noChangeArrowheads="1"/>
              </p:cNvSpPr>
              <p:nvPr/>
            </p:nvSpPr>
            <p:spPr bwMode="auto">
              <a:xfrm>
                <a:off x="491" y="2428"/>
                <a:ext cx="1244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9458" name="Text Box 18"/>
              <p:cNvSpPr txBox="1">
                <a:spLocks noChangeArrowheads="1"/>
              </p:cNvSpPr>
              <p:nvPr/>
            </p:nvSpPr>
            <p:spPr bwMode="auto">
              <a:xfrm>
                <a:off x="665" y="2466"/>
                <a:ext cx="930" cy="36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600">
                    <a:solidFill>
                      <a:schemeClr val="bg2"/>
                    </a:solidFill>
                    <a:latin typeface="+mj-lt"/>
                  </a:rPr>
                  <a:t>Sub-Account</a:t>
                </a:r>
              </a:p>
            </p:txBody>
          </p:sp>
        </p:grpSp>
        <p:grpSp>
          <p:nvGrpSpPr>
            <p:cNvPr id="189459" name="Group 19"/>
            <p:cNvGrpSpPr>
              <a:grpSpLocks/>
            </p:cNvGrpSpPr>
            <p:nvPr/>
          </p:nvGrpSpPr>
          <p:grpSpPr bwMode="auto">
            <a:xfrm>
              <a:off x="4657725" y="4940302"/>
              <a:ext cx="1716088" cy="657226"/>
              <a:chOff x="2838" y="3016"/>
              <a:chExt cx="1081" cy="414"/>
            </a:xfrm>
          </p:grpSpPr>
          <p:sp>
            <p:nvSpPr>
              <p:cNvPr id="189460" name="AutoShape 20"/>
              <p:cNvSpPr>
                <a:spLocks noChangeArrowheads="1"/>
              </p:cNvSpPr>
              <p:nvPr/>
            </p:nvSpPr>
            <p:spPr bwMode="auto">
              <a:xfrm>
                <a:off x="2838" y="3016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9461" name="Text Box 21"/>
              <p:cNvSpPr txBox="1">
                <a:spLocks noChangeArrowheads="1"/>
              </p:cNvSpPr>
              <p:nvPr/>
            </p:nvSpPr>
            <p:spPr bwMode="auto">
              <a:xfrm>
                <a:off x="2971" y="3042"/>
                <a:ext cx="864" cy="38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Cost Center</a:t>
                </a:r>
              </a:p>
            </p:txBody>
          </p:sp>
        </p:grpSp>
        <p:grpSp>
          <p:nvGrpSpPr>
            <p:cNvPr id="189462" name="Group 22"/>
            <p:cNvGrpSpPr>
              <a:grpSpLocks/>
            </p:cNvGrpSpPr>
            <p:nvPr/>
          </p:nvGrpSpPr>
          <p:grpSpPr bwMode="auto">
            <a:xfrm>
              <a:off x="2438400" y="4943477"/>
              <a:ext cx="1716088" cy="669926"/>
              <a:chOff x="1440" y="3018"/>
              <a:chExt cx="1081" cy="422"/>
            </a:xfrm>
          </p:grpSpPr>
          <p:sp>
            <p:nvSpPr>
              <p:cNvPr id="189463" name="AutoShape 23"/>
              <p:cNvSpPr>
                <a:spLocks noChangeArrowheads="1"/>
              </p:cNvSpPr>
              <p:nvPr/>
            </p:nvSpPr>
            <p:spPr bwMode="auto">
              <a:xfrm>
                <a:off x="1440" y="3018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9464" name="Text Box 24"/>
              <p:cNvSpPr txBox="1">
                <a:spLocks noChangeArrowheads="1"/>
              </p:cNvSpPr>
              <p:nvPr/>
            </p:nvSpPr>
            <p:spPr bwMode="auto">
              <a:xfrm>
                <a:off x="1588" y="3052"/>
                <a:ext cx="864" cy="38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Cost Center</a:t>
                </a:r>
              </a:p>
            </p:txBody>
          </p:sp>
        </p:grpSp>
        <p:grpSp>
          <p:nvGrpSpPr>
            <p:cNvPr id="189465" name="Group 25"/>
            <p:cNvGrpSpPr>
              <a:grpSpLocks/>
            </p:cNvGrpSpPr>
            <p:nvPr/>
          </p:nvGrpSpPr>
          <p:grpSpPr bwMode="auto">
            <a:xfrm>
              <a:off x="3740150" y="5943600"/>
              <a:ext cx="1827213" cy="468313"/>
              <a:chOff x="2260" y="3648"/>
              <a:chExt cx="1151" cy="295"/>
            </a:xfrm>
          </p:grpSpPr>
          <p:sp>
            <p:nvSpPr>
              <p:cNvPr id="189466" name="AutoShape 26"/>
              <p:cNvSpPr>
                <a:spLocks noChangeArrowheads="1"/>
              </p:cNvSpPr>
              <p:nvPr/>
            </p:nvSpPr>
            <p:spPr bwMode="auto">
              <a:xfrm>
                <a:off x="2260" y="3648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9467" name="Text Box 27"/>
              <p:cNvSpPr txBox="1">
                <a:spLocks noChangeArrowheads="1"/>
              </p:cNvSpPr>
              <p:nvPr/>
            </p:nvSpPr>
            <p:spPr bwMode="auto">
              <a:xfrm>
                <a:off x="2501" y="3685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Project</a:t>
                </a:r>
              </a:p>
            </p:txBody>
          </p:sp>
        </p:grpSp>
        <p:grpSp>
          <p:nvGrpSpPr>
            <p:cNvPr id="189468" name="Group 28"/>
            <p:cNvGrpSpPr>
              <a:grpSpLocks/>
            </p:cNvGrpSpPr>
            <p:nvPr/>
          </p:nvGrpSpPr>
          <p:grpSpPr bwMode="auto">
            <a:xfrm>
              <a:off x="5938838" y="5940425"/>
              <a:ext cx="1847850" cy="468313"/>
              <a:chOff x="3645" y="3646"/>
              <a:chExt cx="1164" cy="295"/>
            </a:xfrm>
          </p:grpSpPr>
          <p:sp>
            <p:nvSpPr>
              <p:cNvPr id="189469" name="AutoShape 29"/>
              <p:cNvSpPr>
                <a:spLocks noChangeArrowheads="1"/>
              </p:cNvSpPr>
              <p:nvPr/>
            </p:nvSpPr>
            <p:spPr bwMode="auto">
              <a:xfrm>
                <a:off x="3645" y="3646"/>
                <a:ext cx="1081" cy="295"/>
              </a:xfrm>
              <a:prstGeom prst="roundRect">
                <a:avLst>
                  <a:gd name="adj" fmla="val 16667"/>
                </a:avLst>
              </a:prstGeom>
              <a:noFill/>
              <a:ln w="19050">
                <a:solidFill>
                  <a:srgbClr val="969696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9470" name="Text Box 30"/>
              <p:cNvSpPr txBox="1">
                <a:spLocks noChangeArrowheads="1"/>
              </p:cNvSpPr>
              <p:nvPr/>
            </p:nvSpPr>
            <p:spPr bwMode="auto">
              <a:xfrm>
                <a:off x="3899" y="3683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solidFill>
                      <a:schemeClr val="bg2"/>
                    </a:solidFill>
                    <a:latin typeface="+mj-lt"/>
                  </a:rPr>
                  <a:t>Project</a:t>
                </a:r>
              </a:p>
            </p:txBody>
          </p:sp>
        </p:grpSp>
        <p:sp>
          <p:nvSpPr>
            <p:cNvPr id="189471" name="Rectangle 31"/>
            <p:cNvSpPr>
              <a:spLocks noChangeArrowheads="1"/>
            </p:cNvSpPr>
            <p:nvPr/>
          </p:nvSpPr>
          <p:spPr bwMode="auto">
            <a:xfrm>
              <a:off x="401638" y="5992813"/>
              <a:ext cx="893762" cy="279400"/>
            </a:xfrm>
            <a:prstGeom prst="rect">
              <a:avLst/>
            </a:prstGeom>
            <a:noFill/>
            <a:ln w="19050">
              <a:solidFill>
                <a:srgbClr val="969696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72" name="Text Box 32"/>
            <p:cNvSpPr txBox="1">
              <a:spLocks noChangeArrowheads="1"/>
            </p:cNvSpPr>
            <p:nvPr/>
          </p:nvSpPr>
          <p:spPr bwMode="auto">
            <a:xfrm>
              <a:off x="1344613" y="5938838"/>
              <a:ext cx="1277937" cy="35083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Optional</a:t>
              </a:r>
            </a:p>
          </p:txBody>
        </p:sp>
        <p:sp>
          <p:nvSpPr>
            <p:cNvPr id="189473" name="Line 33"/>
            <p:cNvSpPr>
              <a:spLocks noChangeShapeType="1"/>
            </p:cNvSpPr>
            <p:nvPr/>
          </p:nvSpPr>
          <p:spPr bwMode="auto">
            <a:xfrm>
              <a:off x="4360863" y="2822575"/>
              <a:ext cx="0" cy="239713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74" name="Line 34"/>
            <p:cNvSpPr>
              <a:spLocks noChangeShapeType="1"/>
            </p:cNvSpPr>
            <p:nvPr/>
          </p:nvSpPr>
          <p:spPr bwMode="auto">
            <a:xfrm>
              <a:off x="4360863" y="3633788"/>
              <a:ext cx="0" cy="35242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75" name="Line 35"/>
            <p:cNvSpPr>
              <a:spLocks noChangeShapeType="1"/>
            </p:cNvSpPr>
            <p:nvPr/>
          </p:nvSpPr>
          <p:spPr bwMode="auto">
            <a:xfrm>
              <a:off x="1825625" y="3810000"/>
              <a:ext cx="522605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76" name="Line 36"/>
            <p:cNvSpPr>
              <a:spLocks noChangeShapeType="1"/>
            </p:cNvSpPr>
            <p:nvPr/>
          </p:nvSpPr>
          <p:spPr bwMode="auto">
            <a:xfrm>
              <a:off x="7042150" y="3821113"/>
              <a:ext cx="0" cy="15557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77" name="Line 37"/>
            <p:cNvSpPr>
              <a:spLocks noChangeShapeType="1"/>
            </p:cNvSpPr>
            <p:nvPr/>
          </p:nvSpPr>
          <p:spPr bwMode="auto">
            <a:xfrm>
              <a:off x="1835150" y="3798888"/>
              <a:ext cx="0" cy="19843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78" name="Line 38"/>
            <p:cNvSpPr>
              <a:spLocks noChangeShapeType="1"/>
            </p:cNvSpPr>
            <p:nvPr/>
          </p:nvSpPr>
          <p:spPr bwMode="auto">
            <a:xfrm>
              <a:off x="4370388" y="4475163"/>
              <a:ext cx="0" cy="23812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79" name="Line 39"/>
            <p:cNvSpPr>
              <a:spLocks noChangeShapeType="1"/>
            </p:cNvSpPr>
            <p:nvPr/>
          </p:nvSpPr>
          <p:spPr bwMode="auto">
            <a:xfrm>
              <a:off x="3225800" y="4714875"/>
              <a:ext cx="228758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80" name="Line 40"/>
            <p:cNvSpPr>
              <a:spLocks noChangeShapeType="1"/>
            </p:cNvSpPr>
            <p:nvPr/>
          </p:nvSpPr>
          <p:spPr bwMode="auto">
            <a:xfrm>
              <a:off x="5545138" y="5421313"/>
              <a:ext cx="0" cy="26035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81" name="Line 41"/>
            <p:cNvSpPr>
              <a:spLocks noChangeShapeType="1"/>
            </p:cNvSpPr>
            <p:nvPr/>
          </p:nvSpPr>
          <p:spPr bwMode="auto">
            <a:xfrm>
              <a:off x="4537075" y="5691188"/>
              <a:ext cx="220345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82" name="Line 42"/>
            <p:cNvSpPr>
              <a:spLocks noChangeShapeType="1"/>
            </p:cNvSpPr>
            <p:nvPr/>
          </p:nvSpPr>
          <p:spPr bwMode="auto">
            <a:xfrm>
              <a:off x="3227388" y="4713288"/>
              <a:ext cx="0" cy="22860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83" name="Line 43"/>
            <p:cNvSpPr>
              <a:spLocks noChangeShapeType="1"/>
            </p:cNvSpPr>
            <p:nvPr/>
          </p:nvSpPr>
          <p:spPr bwMode="auto">
            <a:xfrm>
              <a:off x="5513388" y="4703763"/>
              <a:ext cx="0" cy="22860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84" name="Line 44"/>
            <p:cNvSpPr>
              <a:spLocks noChangeShapeType="1"/>
            </p:cNvSpPr>
            <p:nvPr/>
          </p:nvSpPr>
          <p:spPr bwMode="auto">
            <a:xfrm>
              <a:off x="6738938" y="5691188"/>
              <a:ext cx="0" cy="23812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85" name="Line 45"/>
            <p:cNvSpPr>
              <a:spLocks noChangeShapeType="1"/>
            </p:cNvSpPr>
            <p:nvPr/>
          </p:nvSpPr>
          <p:spPr bwMode="auto">
            <a:xfrm>
              <a:off x="4546600" y="5691188"/>
              <a:ext cx="0" cy="24923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86" name="AutoShape 46"/>
            <p:cNvSpPr>
              <a:spLocks noChangeArrowheads="1"/>
            </p:cNvSpPr>
            <p:nvPr/>
          </p:nvSpPr>
          <p:spPr bwMode="auto">
            <a:xfrm>
              <a:off x="2578100" y="4532313"/>
              <a:ext cx="4071938" cy="1257300"/>
            </a:xfrm>
            <a:prstGeom prst="roundRect">
              <a:avLst>
                <a:gd name="adj" fmla="val 16667"/>
              </a:avLst>
            </a:prstGeom>
            <a:solidFill>
              <a:srgbClr val="B7E9A7"/>
            </a:solidFill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9487" name="Text Box 47"/>
            <p:cNvSpPr txBox="1">
              <a:spLocks noChangeArrowheads="1"/>
            </p:cNvSpPr>
            <p:nvPr/>
          </p:nvSpPr>
          <p:spPr bwMode="auto">
            <a:xfrm>
              <a:off x="2912817" y="4791075"/>
              <a:ext cx="3438525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defTabSz="865188">
                <a:spcBef>
                  <a:spcPct val="50000"/>
                </a:spcBef>
              </a:pPr>
              <a:r>
                <a:rPr lang="en-US" sz="3600" dirty="0">
                  <a:latin typeface="+mj-lt"/>
                </a:rPr>
                <a:t>Cost Center</a:t>
              </a:r>
            </a:p>
          </p:txBody>
        </p:sp>
      </p:grpSp>
      <p:sp>
        <p:nvSpPr>
          <p:cNvPr id="47" name="Title 4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Account </a:t>
            </a:r>
            <a:r>
              <a:rPr lang="en-US" dirty="0" smtClean="0"/>
              <a:t>Components</a:t>
            </a:r>
            <a:endParaRPr lang="en-US" dirty="0"/>
          </a:p>
        </p:txBody>
      </p:sp>
      <p:sp>
        <p:nvSpPr>
          <p:cNvPr id="46" name="Footer Placeholder 4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2-GL-BU-090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4870</TotalTime>
  <Words>349</Words>
  <Application>Microsoft Office PowerPoint</Application>
  <PresentationFormat>On-screen Show (4:3)</PresentationFormat>
  <Paragraphs>124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Century Gothic</vt:lpstr>
      <vt:lpstr>Wingdings</vt:lpstr>
      <vt:lpstr>Tahoma</vt:lpstr>
      <vt:lpstr>Webdings</vt:lpstr>
      <vt:lpstr>Lucida Grande</vt:lpstr>
      <vt:lpstr>QAD 2010 Template</vt:lpstr>
      <vt:lpstr>Business Considerations</vt:lpstr>
      <vt:lpstr>Business Considerations</vt:lpstr>
      <vt:lpstr>Multiple Entities/Multiple Databases</vt:lpstr>
      <vt:lpstr>Transaction Consolidation</vt:lpstr>
      <vt:lpstr>Chart of Accounts Structure</vt:lpstr>
      <vt:lpstr>Account Components</vt:lpstr>
      <vt:lpstr>Account Components</vt:lpstr>
      <vt:lpstr>Account Components</vt:lpstr>
      <vt:lpstr>Account Components</vt:lpstr>
      <vt:lpstr>Account Components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228</cp:revision>
  <cp:lastPrinted>1998-06-30T16:38:30Z</cp:lastPrinted>
  <dcterms:created xsi:type="dcterms:W3CDTF">1998-02-18T21:36:34Z</dcterms:created>
  <dcterms:modified xsi:type="dcterms:W3CDTF">2011-01-17T17:44:33Z</dcterms:modified>
</cp:coreProperties>
</file>