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61" r:id="rId2"/>
  </p:sldMasterIdLst>
  <p:notesMasterIdLst>
    <p:notesMasterId r:id="rId13"/>
  </p:notesMasterIdLst>
  <p:handoutMasterIdLst>
    <p:handoutMasterId r:id="rId14"/>
  </p:handoutMasterIdLst>
  <p:sldIdLst>
    <p:sldId id="283" r:id="rId3"/>
    <p:sldId id="268" r:id="rId4"/>
    <p:sldId id="278" r:id="rId5"/>
    <p:sldId id="269" r:id="rId6"/>
    <p:sldId id="279" r:id="rId7"/>
    <p:sldId id="282" r:id="rId8"/>
    <p:sldId id="271" r:id="rId9"/>
    <p:sldId id="272" r:id="rId10"/>
    <p:sldId id="280" r:id="rId11"/>
    <p:sldId id="276" r:id="rId12"/>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DDDDDD"/>
    <a:srgbClr val="BED8CA"/>
    <a:srgbClr val="DDC9ED"/>
    <a:srgbClr val="FFFFB3"/>
    <a:srgbClr val="FFFFCC"/>
    <a:srgbClr val="B7E9A7"/>
    <a:srgbClr val="FFFFD5"/>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00" d="100"/>
          <a:sy n="100" d="100"/>
        </p:scale>
        <p:origin x="-288" y="-114"/>
      </p:cViewPr>
      <p:guideLst>
        <p:guide orient="horz" pos="369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945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45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946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FIN21</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t>FIN21</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1843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436"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pPr>
            <a:r>
              <a:rPr lang="en-US" sz="1000">
                <a:solidFill>
                  <a:schemeClr val="bg2"/>
                </a:solidFill>
              </a:rPr>
              <a:t>QAD Proprietary</a:t>
            </a:r>
          </a:p>
        </p:txBody>
      </p:sp>
      <p:pic>
        <p:nvPicPr>
          <p:cNvPr id="1843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18438" name="Rectangle 6"/>
          <p:cNvSpPr>
            <a:spLocks noGrp="1" noChangeArrowheads="1"/>
          </p:cNvSpPr>
          <p:nvPr>
            <p:ph type="ftr" sz="quarter" idx="3"/>
          </p:nvPr>
        </p:nvSpPr>
        <p:spPr bwMode="auto">
          <a:xfrm>
            <a:off x="78374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defTabSz="865188" eaLnBrk="0" hangingPunct="0">
              <a:defRPr sz="800">
                <a:latin typeface="Arial" pitchFamily="34" charset="0"/>
              </a:defRPr>
            </a:lvl1pPr>
          </a:lstStyle>
          <a:p>
            <a:r>
              <a:rPr lang="en-US"/>
              <a:t>FIN21</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FIN21</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p:txBody>
          <a:bodyPr>
            <a:normAutofit fontScale="70000" lnSpcReduction="20000"/>
          </a:bodyPr>
          <a:lstStyle/>
          <a:p>
            <a:pPr marL="514350" indent="-514350">
              <a:lnSpc>
                <a:spcPct val="120000"/>
              </a:lnSpc>
              <a:buFont typeface="+mj-lt"/>
              <a:buAutoNum type="arabicPeriod"/>
            </a:pPr>
            <a:r>
              <a:rPr lang="en-US" dirty="0" smtClean="0"/>
              <a:t>System Introduction</a:t>
            </a:r>
          </a:p>
          <a:p>
            <a:pPr marL="514350" indent="-514350">
              <a:lnSpc>
                <a:spcPct val="120000"/>
              </a:lnSpc>
              <a:buFont typeface="+mj-lt"/>
              <a:buAutoNum type="arabicPeriod"/>
            </a:pPr>
            <a:r>
              <a:rPr lang="en-US" dirty="0" smtClean="0"/>
              <a:t>Basic Data Setup</a:t>
            </a:r>
          </a:p>
          <a:p>
            <a:pPr marL="514350" indent="-514350">
              <a:lnSpc>
                <a:spcPct val="120000"/>
              </a:lnSpc>
              <a:buFont typeface="+mj-lt"/>
              <a:buAutoNum type="arabicPeriod"/>
            </a:pPr>
            <a:r>
              <a:rPr lang="en-US" dirty="0" smtClean="0"/>
              <a:t>Multinational Setup (Optional)</a:t>
            </a:r>
          </a:p>
          <a:p>
            <a:pPr marL="514350" indent="-514350">
              <a:lnSpc>
                <a:spcPct val="120000"/>
              </a:lnSpc>
              <a:buFont typeface="+mj-lt"/>
              <a:buAutoNum type="arabicPeriod"/>
            </a:pPr>
            <a:r>
              <a:rPr lang="en-US" dirty="0" smtClean="0"/>
              <a:t>Accounts Receivable Data Setup</a:t>
            </a:r>
          </a:p>
          <a:p>
            <a:pPr marL="514350" indent="-514350">
              <a:lnSpc>
                <a:spcPct val="120000"/>
              </a:lnSpc>
              <a:buFont typeface="+mj-lt"/>
              <a:buAutoNum type="arabicPeriod"/>
            </a:pPr>
            <a:r>
              <a:rPr lang="en-US" dirty="0" smtClean="0"/>
              <a:t>Invoicing</a:t>
            </a:r>
          </a:p>
          <a:p>
            <a:pPr marL="514350" indent="-514350">
              <a:lnSpc>
                <a:spcPct val="120000"/>
              </a:lnSpc>
              <a:buFont typeface="+mj-lt"/>
              <a:buAutoNum type="arabicPeriod"/>
            </a:pPr>
            <a:r>
              <a:rPr lang="en-US" dirty="0" smtClean="0"/>
              <a:t>Debit/Credit Memos</a:t>
            </a:r>
          </a:p>
          <a:p>
            <a:pPr marL="514350" indent="-514350">
              <a:lnSpc>
                <a:spcPct val="120000"/>
              </a:lnSpc>
              <a:buFont typeface="+mj-lt"/>
              <a:buAutoNum type="arabicPeriod"/>
            </a:pPr>
            <a:r>
              <a:rPr lang="en-US" dirty="0" smtClean="0"/>
              <a:t>Accounts Receivable Payments</a:t>
            </a:r>
          </a:p>
          <a:p>
            <a:pPr marL="514350" indent="-514350">
              <a:lnSpc>
                <a:spcPct val="120000"/>
              </a:lnSpc>
              <a:buFont typeface="+mj-lt"/>
              <a:buAutoNum type="arabicPeriod"/>
            </a:pPr>
            <a:r>
              <a:rPr lang="en-US" dirty="0" smtClean="0"/>
              <a:t>Draft Management (Optional)</a:t>
            </a:r>
          </a:p>
          <a:p>
            <a:pPr marL="514350" indent="-514350">
              <a:lnSpc>
                <a:spcPct val="120000"/>
              </a:lnSpc>
              <a:buFont typeface="+mj-lt"/>
              <a:buAutoNum type="arabicPeriod"/>
            </a:pPr>
            <a:r>
              <a:rPr lang="en-US" dirty="0" smtClean="0"/>
              <a:t>Multinational AR (Optional)</a:t>
            </a:r>
          </a:p>
          <a:p>
            <a:pPr marL="514350" indent="-514350">
              <a:lnSpc>
                <a:spcPct val="120000"/>
              </a:lnSpc>
              <a:buFont typeface="+mj-lt"/>
              <a:buAutoNum type="arabicPeriod"/>
            </a:pPr>
            <a:r>
              <a:rPr lang="en-US" dirty="0" smtClean="0"/>
              <a:t>Purchasing/AP Data Setup</a:t>
            </a:r>
          </a:p>
          <a:p>
            <a:pPr marL="514350" indent="-514350">
              <a:lnSpc>
                <a:spcPct val="120000"/>
              </a:lnSpc>
              <a:buFont typeface="+mj-lt"/>
              <a:buAutoNum type="arabicPeriod"/>
            </a:pPr>
            <a:r>
              <a:rPr lang="en-US" dirty="0" smtClean="0"/>
              <a:t>Purchasing</a:t>
            </a:r>
          </a:p>
          <a:p>
            <a:pPr marL="514350" indent="-514350">
              <a:lnSpc>
                <a:spcPct val="120000"/>
              </a:lnSpc>
              <a:buFont typeface="+mj-lt"/>
              <a:buAutoNum type="arabicPeriod"/>
            </a:pPr>
            <a:endParaRPr lang="en-US" dirty="0"/>
          </a:p>
        </p:txBody>
      </p:sp>
      <p:sp>
        <p:nvSpPr>
          <p:cNvPr id="8" name="Content Placeholder 7"/>
          <p:cNvSpPr>
            <a:spLocks noGrp="1"/>
          </p:cNvSpPr>
          <p:nvPr>
            <p:ph sz="half" idx="2"/>
          </p:nvPr>
        </p:nvSpPr>
        <p:spPr/>
        <p:txBody>
          <a:bodyPr>
            <a:normAutofit fontScale="62500" lnSpcReduction="20000"/>
          </a:bodyPr>
          <a:lstStyle/>
          <a:p>
            <a:pPr marL="514350" indent="-514350">
              <a:lnSpc>
                <a:spcPct val="120000"/>
              </a:lnSpc>
              <a:spcBef>
                <a:spcPts val="500"/>
              </a:spcBef>
              <a:buFont typeface="+mj-lt"/>
              <a:buAutoNum type="arabicPeriod" startAt="12"/>
            </a:pPr>
            <a:r>
              <a:rPr lang="en-US" sz="3000" dirty="0" smtClean="0"/>
              <a:t>Accounts Payable Vouchers</a:t>
            </a:r>
          </a:p>
          <a:p>
            <a:pPr marL="514350" indent="-514350">
              <a:lnSpc>
                <a:spcPct val="120000"/>
              </a:lnSpc>
              <a:spcBef>
                <a:spcPts val="500"/>
              </a:spcBef>
              <a:buFont typeface="+mj-lt"/>
              <a:buAutoNum type="arabicPeriod" startAt="12"/>
            </a:pPr>
            <a:r>
              <a:rPr lang="en-US" sz="3000" dirty="0" smtClean="0"/>
              <a:t>Accounts Payable Payments</a:t>
            </a:r>
          </a:p>
          <a:p>
            <a:pPr marL="514350" indent="-514350">
              <a:lnSpc>
                <a:spcPct val="120000"/>
              </a:lnSpc>
              <a:spcBef>
                <a:spcPts val="500"/>
              </a:spcBef>
              <a:buFont typeface="+mj-lt"/>
              <a:buAutoNum type="arabicPeriod" startAt="12"/>
            </a:pPr>
            <a:r>
              <a:rPr lang="en-US" sz="3000" dirty="0" smtClean="0"/>
              <a:t>1099-MISC Reporting (Optional)</a:t>
            </a:r>
          </a:p>
          <a:p>
            <a:pPr marL="514350" indent="-514350">
              <a:lnSpc>
                <a:spcPct val="120000"/>
              </a:lnSpc>
              <a:spcBef>
                <a:spcPts val="500"/>
              </a:spcBef>
              <a:buFont typeface="+mj-lt"/>
              <a:buAutoNum type="arabicPeriod" startAt="12"/>
            </a:pPr>
            <a:r>
              <a:rPr lang="en-US" sz="3000" dirty="0" smtClean="0"/>
              <a:t>AP Draft Management (Optional)</a:t>
            </a:r>
          </a:p>
          <a:p>
            <a:pPr marL="514350" indent="-514350">
              <a:lnSpc>
                <a:spcPct val="120000"/>
              </a:lnSpc>
              <a:spcBef>
                <a:spcPts val="500"/>
              </a:spcBef>
              <a:buFont typeface="+mj-lt"/>
              <a:buAutoNum type="arabicPeriod" startAt="12"/>
            </a:pPr>
            <a:r>
              <a:rPr lang="en-US" sz="3000" dirty="0" smtClean="0"/>
              <a:t>Multinational AP (Optional)</a:t>
            </a:r>
          </a:p>
          <a:p>
            <a:pPr marL="514350" indent="-514350">
              <a:lnSpc>
                <a:spcPct val="120000"/>
              </a:lnSpc>
              <a:spcBef>
                <a:spcPts val="500"/>
              </a:spcBef>
              <a:buFont typeface="+mj-lt"/>
              <a:buAutoNum type="arabicPeriod" startAt="12"/>
            </a:pPr>
            <a:r>
              <a:rPr lang="en-US" sz="3000" dirty="0" smtClean="0"/>
              <a:t>General Ledger Setup</a:t>
            </a:r>
          </a:p>
          <a:p>
            <a:pPr marL="514350" indent="-514350">
              <a:lnSpc>
                <a:spcPct val="120000"/>
              </a:lnSpc>
              <a:spcBef>
                <a:spcPts val="500"/>
              </a:spcBef>
              <a:buFont typeface="+mj-lt"/>
              <a:buAutoNum type="arabicPeriod" startAt="12"/>
            </a:pPr>
            <a:r>
              <a:rPr lang="en-US" sz="3000" dirty="0" smtClean="0"/>
              <a:t>General Ledger Transactions</a:t>
            </a:r>
          </a:p>
          <a:p>
            <a:pPr marL="514350" indent="-514350">
              <a:lnSpc>
                <a:spcPct val="120000"/>
              </a:lnSpc>
              <a:spcBef>
                <a:spcPts val="500"/>
              </a:spcBef>
              <a:buFont typeface="+mj-lt"/>
              <a:buAutoNum type="arabicPeriod" startAt="12"/>
            </a:pPr>
            <a:r>
              <a:rPr lang="en-US" sz="3000" dirty="0" smtClean="0"/>
              <a:t>General Ledger Reports</a:t>
            </a:r>
          </a:p>
          <a:p>
            <a:pPr marL="514350" indent="-514350">
              <a:lnSpc>
                <a:spcPct val="120000"/>
              </a:lnSpc>
              <a:spcBef>
                <a:spcPts val="500"/>
              </a:spcBef>
              <a:buFont typeface="+mj-lt"/>
              <a:buAutoNum type="arabicPeriod" startAt="12"/>
            </a:pPr>
            <a:r>
              <a:rPr lang="en-US" sz="3000" dirty="0" smtClean="0"/>
              <a:t>Multiple Entities (Optional)</a:t>
            </a:r>
          </a:p>
          <a:p>
            <a:pPr marL="514350" indent="-514350">
              <a:lnSpc>
                <a:spcPct val="120000"/>
              </a:lnSpc>
              <a:spcBef>
                <a:spcPts val="500"/>
              </a:spcBef>
              <a:buFont typeface="+mj-lt"/>
              <a:buAutoNum type="arabicPeriod" startAt="12"/>
            </a:pPr>
            <a:r>
              <a:rPr lang="en-US" sz="3000" b="1" dirty="0" smtClean="0"/>
              <a:t>Multinational GL (Optional)</a:t>
            </a:r>
          </a:p>
          <a:p>
            <a:pPr marL="514350" indent="-514350">
              <a:lnSpc>
                <a:spcPct val="120000"/>
              </a:lnSpc>
              <a:spcBef>
                <a:spcPts val="500"/>
              </a:spcBef>
              <a:buFont typeface="+mj-lt"/>
              <a:buAutoNum type="arabicPeriod" startAt="12"/>
            </a:pPr>
            <a:r>
              <a:rPr lang="en-US" sz="3000" dirty="0" smtClean="0"/>
              <a:t>Currency Dependent Rounding</a:t>
            </a:r>
          </a:p>
          <a:p>
            <a:pPr marL="514350" indent="-514350">
              <a:lnSpc>
                <a:spcPct val="120000"/>
              </a:lnSpc>
              <a:spcBef>
                <a:spcPts val="500"/>
              </a:spcBef>
              <a:buFont typeface="+mj-lt"/>
              <a:buAutoNum type="arabicPeriod" startAt="12"/>
            </a:pPr>
            <a:endParaRPr lang="en-US" dirty="0"/>
          </a:p>
        </p:txBody>
      </p:sp>
      <p:sp>
        <p:nvSpPr>
          <p:cNvPr id="25602" name="Rectangle 2"/>
          <p:cNvSpPr>
            <a:spLocks noGrp="1" noChangeArrowheads="1"/>
          </p:cNvSpPr>
          <p:nvPr>
            <p:ph type="title"/>
          </p:nvPr>
        </p:nvSpPr>
        <p:spPr/>
        <p:txBody>
          <a:bodyPr/>
          <a:lstStyle/>
          <a:p>
            <a:r>
              <a:rPr lang="fr-FR" sz="2800" dirty="0"/>
              <a:t>QAD Standard Edition Financial Management</a:t>
            </a:r>
            <a:endParaRPr lang="en-US" sz="2800" dirty="0"/>
          </a:p>
        </p:txBody>
      </p:sp>
      <p:sp>
        <p:nvSpPr>
          <p:cNvPr id="9" name="Footer Placeholder 3"/>
          <p:cNvSpPr>
            <a:spLocks noGrp="1"/>
          </p:cNvSpPr>
          <p:nvPr>
            <p:ph type="ftr" sz="quarter" idx="10"/>
          </p:nvPr>
        </p:nvSpPr>
        <p:spPr>
          <a:xfrm>
            <a:off x="8229600" y="6638544"/>
            <a:ext cx="914400" cy="219456"/>
          </a:xfrm>
        </p:spPr>
        <p:txBody>
          <a:bodyPr/>
          <a:lstStyle/>
          <a:p>
            <a:r>
              <a:rPr lang="en-US" smtClean="0"/>
              <a:t>FIN21010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Imported Transaction Revaluation</a:t>
            </a:r>
          </a:p>
        </p:txBody>
      </p:sp>
      <p:sp>
        <p:nvSpPr>
          <p:cNvPr id="4" name="Footer Placeholder 3"/>
          <p:cNvSpPr>
            <a:spLocks noGrp="1"/>
          </p:cNvSpPr>
          <p:nvPr>
            <p:ph type="ftr" sz="quarter" idx="10"/>
          </p:nvPr>
        </p:nvSpPr>
        <p:spPr/>
        <p:txBody>
          <a:bodyPr/>
          <a:lstStyle/>
          <a:p>
            <a:r>
              <a:rPr lang="en-US"/>
              <a:t>FIN21100</a:t>
            </a:r>
          </a:p>
        </p:txBody>
      </p:sp>
      <p:pic>
        <p:nvPicPr>
          <p:cNvPr id="31749" name="Picture 5" descr="Region Capture"/>
          <p:cNvPicPr>
            <a:picLocks noChangeAspect="1" noChangeArrowheads="1"/>
          </p:cNvPicPr>
          <p:nvPr/>
        </p:nvPicPr>
        <p:blipFill>
          <a:blip r:embed="rId2" cstate="print"/>
          <a:srcRect/>
          <a:stretch>
            <a:fillRect/>
          </a:stretch>
        </p:blipFill>
        <p:spPr bwMode="auto">
          <a:xfrm>
            <a:off x="1119188" y="2468563"/>
            <a:ext cx="6884987" cy="21336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Foreign Currency Accounts</a:t>
            </a:r>
          </a:p>
        </p:txBody>
      </p:sp>
      <p:sp>
        <p:nvSpPr>
          <p:cNvPr id="4" name="Footer Placeholder 3"/>
          <p:cNvSpPr>
            <a:spLocks noGrp="1"/>
          </p:cNvSpPr>
          <p:nvPr>
            <p:ph type="ftr" sz="quarter" idx="10"/>
          </p:nvPr>
        </p:nvSpPr>
        <p:spPr/>
        <p:txBody>
          <a:bodyPr/>
          <a:lstStyle/>
          <a:p>
            <a:r>
              <a:rPr lang="en-US"/>
              <a:t>FIN21020</a:t>
            </a:r>
          </a:p>
        </p:txBody>
      </p:sp>
      <p:pic>
        <p:nvPicPr>
          <p:cNvPr id="22534" name="Picture 6" descr="Curr-Acc-Mnt"/>
          <p:cNvPicPr>
            <a:picLocks noChangeAspect="1" noChangeArrowheads="1"/>
          </p:cNvPicPr>
          <p:nvPr/>
        </p:nvPicPr>
        <p:blipFill>
          <a:blip r:embed="rId2" cstate="print"/>
          <a:srcRect/>
          <a:stretch>
            <a:fillRect/>
          </a:stretch>
        </p:blipFill>
        <p:spPr bwMode="auto">
          <a:xfrm>
            <a:off x="1366838" y="1916113"/>
            <a:ext cx="6408737" cy="30607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Exchange Rates</a:t>
            </a:r>
          </a:p>
        </p:txBody>
      </p:sp>
      <p:sp>
        <p:nvSpPr>
          <p:cNvPr id="4" name="Footer Placeholder 3"/>
          <p:cNvSpPr>
            <a:spLocks noGrp="1"/>
          </p:cNvSpPr>
          <p:nvPr>
            <p:ph type="ftr" sz="quarter" idx="10"/>
          </p:nvPr>
        </p:nvSpPr>
        <p:spPr/>
        <p:txBody>
          <a:bodyPr/>
          <a:lstStyle/>
          <a:p>
            <a:r>
              <a:rPr lang="en-US"/>
              <a:t>FIN21030</a:t>
            </a:r>
          </a:p>
        </p:txBody>
      </p:sp>
      <p:pic>
        <p:nvPicPr>
          <p:cNvPr id="33796" name="Picture 4" descr="Exch-Rate-Mnt"/>
          <p:cNvPicPr>
            <a:picLocks noChangeAspect="1" noChangeArrowheads="1"/>
          </p:cNvPicPr>
          <p:nvPr/>
        </p:nvPicPr>
        <p:blipFill>
          <a:blip r:embed="rId2" cstate="print"/>
          <a:srcRect/>
          <a:stretch>
            <a:fillRect/>
          </a:stretch>
        </p:blipFill>
        <p:spPr bwMode="auto">
          <a:xfrm>
            <a:off x="1555750" y="1417638"/>
            <a:ext cx="6029325" cy="41529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GL Transactions in Foreign Currencies</a:t>
            </a:r>
          </a:p>
        </p:txBody>
      </p:sp>
      <p:sp>
        <p:nvSpPr>
          <p:cNvPr id="6" name="Footer Placeholder 3"/>
          <p:cNvSpPr>
            <a:spLocks noGrp="1"/>
          </p:cNvSpPr>
          <p:nvPr>
            <p:ph type="ftr" sz="quarter" idx="10"/>
          </p:nvPr>
        </p:nvSpPr>
        <p:spPr/>
        <p:txBody>
          <a:bodyPr/>
          <a:lstStyle/>
          <a:p>
            <a:r>
              <a:rPr lang="en-US"/>
              <a:t>FIN21040</a:t>
            </a:r>
          </a:p>
        </p:txBody>
      </p:sp>
      <p:grpSp>
        <p:nvGrpSpPr>
          <p:cNvPr id="23556" name="Group 4"/>
          <p:cNvGrpSpPr>
            <a:grpSpLocks/>
          </p:cNvGrpSpPr>
          <p:nvPr/>
        </p:nvGrpSpPr>
        <p:grpSpPr bwMode="auto">
          <a:xfrm>
            <a:off x="904875" y="1638300"/>
            <a:ext cx="7323138" cy="3714750"/>
            <a:chOff x="571" y="1092"/>
            <a:chExt cx="4613" cy="2340"/>
          </a:xfrm>
        </p:grpSpPr>
        <p:pic>
          <p:nvPicPr>
            <p:cNvPr id="23557" name="Picture 5" descr="Region Capture"/>
            <p:cNvPicPr>
              <a:picLocks noChangeAspect="1" noChangeArrowheads="1"/>
            </p:cNvPicPr>
            <p:nvPr/>
          </p:nvPicPr>
          <p:blipFill>
            <a:blip r:embed="rId2" cstate="print"/>
            <a:srcRect/>
            <a:stretch>
              <a:fillRect/>
            </a:stretch>
          </p:blipFill>
          <p:spPr bwMode="auto">
            <a:xfrm>
              <a:off x="571" y="1092"/>
              <a:ext cx="4613" cy="2340"/>
            </a:xfrm>
            <a:prstGeom prst="rect">
              <a:avLst/>
            </a:prstGeom>
            <a:noFill/>
          </p:spPr>
        </p:pic>
        <p:pic>
          <p:nvPicPr>
            <p:cNvPr id="23558" name="Picture 6" descr="Region Capture"/>
            <p:cNvPicPr>
              <a:picLocks noChangeAspect="1" noChangeArrowheads="1"/>
            </p:cNvPicPr>
            <p:nvPr/>
          </p:nvPicPr>
          <p:blipFill>
            <a:blip r:embed="rId3" cstate="print"/>
            <a:srcRect/>
            <a:stretch>
              <a:fillRect/>
            </a:stretch>
          </p:blipFill>
          <p:spPr bwMode="auto">
            <a:xfrm>
              <a:off x="934" y="2742"/>
              <a:ext cx="3738" cy="504"/>
            </a:xfrm>
            <a:prstGeom prst="rect">
              <a:avLst/>
            </a:prstGeom>
            <a:noFill/>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itle 48"/>
          <p:cNvSpPr>
            <a:spLocks noGrp="1"/>
          </p:cNvSpPr>
          <p:nvPr>
            <p:ph type="title"/>
          </p:nvPr>
        </p:nvSpPr>
        <p:spPr/>
        <p:txBody>
          <a:bodyPr>
            <a:normAutofit/>
          </a:bodyPr>
          <a:lstStyle/>
          <a:p>
            <a:r>
              <a:rPr lang="en-US" dirty="0" smtClean="0"/>
              <a:t>Multicurrency GL (Single Domain</a:t>
            </a:r>
            <a:r>
              <a:rPr lang="en-US" dirty="0" smtClean="0"/>
              <a:t>)</a:t>
            </a:r>
            <a:endParaRPr lang="en-US" dirty="0"/>
          </a:p>
        </p:txBody>
      </p:sp>
      <p:sp>
        <p:nvSpPr>
          <p:cNvPr id="48" name="Footer Placeholder 1"/>
          <p:cNvSpPr>
            <a:spLocks noGrp="1"/>
          </p:cNvSpPr>
          <p:nvPr>
            <p:ph type="ftr" sz="quarter" idx="10"/>
          </p:nvPr>
        </p:nvSpPr>
        <p:spPr/>
        <p:txBody>
          <a:bodyPr/>
          <a:lstStyle/>
          <a:p>
            <a:r>
              <a:rPr lang="en-US"/>
              <a:t>FIN21050</a:t>
            </a:r>
          </a:p>
        </p:txBody>
      </p:sp>
      <p:grpSp>
        <p:nvGrpSpPr>
          <p:cNvPr id="50" name="Group 49"/>
          <p:cNvGrpSpPr/>
          <p:nvPr/>
        </p:nvGrpSpPr>
        <p:grpSpPr>
          <a:xfrm>
            <a:off x="569913" y="981075"/>
            <a:ext cx="8031165" cy="5105400"/>
            <a:chOff x="427038" y="1600200"/>
            <a:chExt cx="8031165" cy="5105400"/>
          </a:xfrm>
        </p:grpSpPr>
        <p:cxnSp>
          <p:nvCxnSpPr>
            <p:cNvPr id="35845" name="AutoShape 5"/>
            <p:cNvCxnSpPr>
              <a:cxnSpLocks noChangeShapeType="1"/>
            </p:cNvCxnSpPr>
            <p:nvPr/>
          </p:nvCxnSpPr>
          <p:spPr bwMode="auto">
            <a:xfrm flipH="1">
              <a:off x="427038" y="2400300"/>
              <a:ext cx="6257925" cy="1763713"/>
            </a:xfrm>
            <a:prstGeom prst="bentConnector5">
              <a:avLst>
                <a:gd name="adj1" fmla="val -3653"/>
                <a:gd name="adj2" fmla="val 50134"/>
                <a:gd name="adj3" fmla="val 103653"/>
              </a:avLst>
            </a:prstGeom>
            <a:noFill/>
            <a:ln w="38100">
              <a:solidFill>
                <a:srgbClr val="000080"/>
              </a:solidFill>
              <a:miter lim="800000"/>
              <a:headEnd/>
              <a:tailEnd type="triangle" w="med" len="med"/>
            </a:ln>
            <a:effectLst/>
          </p:spPr>
        </p:cxnSp>
        <p:cxnSp>
          <p:nvCxnSpPr>
            <p:cNvPr id="35846" name="AutoShape 6"/>
            <p:cNvCxnSpPr>
              <a:cxnSpLocks noChangeShapeType="1"/>
            </p:cNvCxnSpPr>
            <p:nvPr/>
          </p:nvCxnSpPr>
          <p:spPr bwMode="auto">
            <a:xfrm flipH="1">
              <a:off x="427038" y="4164013"/>
              <a:ext cx="6267450" cy="1771650"/>
            </a:xfrm>
            <a:prstGeom prst="bentConnector5">
              <a:avLst>
                <a:gd name="adj1" fmla="val -3648"/>
                <a:gd name="adj2" fmla="val 51880"/>
                <a:gd name="adj3" fmla="val 103648"/>
              </a:avLst>
            </a:prstGeom>
            <a:noFill/>
            <a:ln w="38100">
              <a:solidFill>
                <a:srgbClr val="000080"/>
              </a:solidFill>
              <a:miter lim="800000"/>
              <a:headEnd/>
              <a:tailEnd type="triangle" w="med" len="med"/>
            </a:ln>
            <a:effectLst/>
          </p:spPr>
        </p:cxnSp>
        <p:sp>
          <p:nvSpPr>
            <p:cNvPr id="35847" name="Rectangle 7"/>
            <p:cNvSpPr>
              <a:spLocks noChangeArrowheads="1"/>
            </p:cNvSpPr>
            <p:nvPr/>
          </p:nvSpPr>
          <p:spPr bwMode="auto">
            <a:xfrm>
              <a:off x="473075" y="1600200"/>
              <a:ext cx="7910513" cy="1543050"/>
            </a:xfrm>
            <a:prstGeom prst="rect">
              <a:avLst/>
            </a:prstGeom>
            <a:solidFill>
              <a:srgbClr val="EAEAEA"/>
            </a:solidFill>
            <a:ln w="19050">
              <a:solidFill>
                <a:schemeClr val="tx1"/>
              </a:solidFill>
              <a:miter lim="800000"/>
              <a:headEnd/>
              <a:tailEnd/>
            </a:ln>
            <a:effectLst/>
          </p:spPr>
          <p:txBody>
            <a:bodyPr wrap="none" anchor="ctr"/>
            <a:lstStyle/>
            <a:p>
              <a:endParaRPr lang="en-US">
                <a:latin typeface="+mj-lt"/>
              </a:endParaRPr>
            </a:p>
          </p:txBody>
        </p:sp>
        <p:sp>
          <p:nvSpPr>
            <p:cNvPr id="35848" name="Rectangle 8"/>
            <p:cNvSpPr>
              <a:spLocks noChangeArrowheads="1"/>
            </p:cNvSpPr>
            <p:nvPr/>
          </p:nvSpPr>
          <p:spPr bwMode="auto">
            <a:xfrm>
              <a:off x="493713" y="1604963"/>
              <a:ext cx="2426947" cy="335989"/>
            </a:xfrm>
            <a:prstGeom prst="rect">
              <a:avLst/>
            </a:prstGeom>
            <a:noFill/>
            <a:ln w="12700">
              <a:noFill/>
              <a:miter lim="800000"/>
              <a:headEnd/>
              <a:tailEnd/>
            </a:ln>
            <a:effectLst/>
          </p:spPr>
          <p:txBody>
            <a:bodyPr wrap="none" lIns="90488" tIns="44450" rIns="90488" bIns="44450">
              <a:spAutoFit/>
            </a:bodyPr>
            <a:lstStyle/>
            <a:p>
              <a:pPr algn="l" eaLnBrk="0" hangingPunct="0"/>
              <a:r>
                <a:rPr lang="en-US" sz="1600" i="1">
                  <a:latin typeface="+mj-lt"/>
                </a:rPr>
                <a:t>Transaction Processing</a:t>
              </a:r>
            </a:p>
          </p:txBody>
        </p:sp>
        <p:grpSp>
          <p:nvGrpSpPr>
            <p:cNvPr id="35849" name="Group 9"/>
            <p:cNvGrpSpPr>
              <a:grpSpLocks/>
            </p:cNvGrpSpPr>
            <p:nvPr/>
          </p:nvGrpSpPr>
          <p:grpSpPr bwMode="auto">
            <a:xfrm>
              <a:off x="4652963" y="2012950"/>
              <a:ext cx="1525587" cy="965200"/>
              <a:chOff x="2470" y="1581"/>
              <a:chExt cx="961" cy="761"/>
            </a:xfrm>
          </p:grpSpPr>
          <p:sp>
            <p:nvSpPr>
              <p:cNvPr id="35850" name="AutoShape 10"/>
              <p:cNvSpPr>
                <a:spLocks noChangeArrowheads="1"/>
              </p:cNvSpPr>
              <p:nvPr/>
            </p:nvSpPr>
            <p:spPr bwMode="auto">
              <a:xfrm>
                <a:off x="2470" y="1581"/>
                <a:ext cx="961" cy="761"/>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a:latin typeface="+mj-lt"/>
                </a:endParaRPr>
              </a:p>
            </p:txBody>
          </p:sp>
          <p:sp>
            <p:nvSpPr>
              <p:cNvPr id="35851" name="Rectangle 11"/>
              <p:cNvSpPr>
                <a:spLocks noChangeArrowheads="1"/>
              </p:cNvSpPr>
              <p:nvPr/>
            </p:nvSpPr>
            <p:spPr bwMode="auto">
              <a:xfrm>
                <a:off x="2503" y="1629"/>
                <a:ext cx="883" cy="653"/>
              </a:xfrm>
              <a:prstGeom prst="rect">
                <a:avLst/>
              </a:prstGeom>
              <a:noFill/>
              <a:ln w="12700">
                <a:noFill/>
                <a:miter lim="800000"/>
                <a:headEnd/>
                <a:tailEnd/>
              </a:ln>
              <a:effectLst/>
            </p:spPr>
            <p:txBody>
              <a:bodyPr wrap="none" lIns="90488" tIns="44450" rIns="90488" bIns="44450">
                <a:spAutoFit/>
              </a:bodyPr>
              <a:lstStyle/>
              <a:p>
                <a:r>
                  <a:rPr lang="en-US" sz="1600">
                    <a:latin typeface="+mj-lt"/>
                  </a:rPr>
                  <a:t>Process GL</a:t>
                </a:r>
              </a:p>
              <a:p>
                <a:r>
                  <a:rPr lang="en-US" sz="1600">
                    <a:latin typeface="+mj-lt"/>
                  </a:rPr>
                  <a:t>Adjusting</a:t>
                </a:r>
              </a:p>
              <a:p>
                <a:r>
                  <a:rPr lang="en-US" sz="1600">
                    <a:latin typeface="+mj-lt"/>
                  </a:rPr>
                  <a:t>Transactions</a:t>
                </a:r>
              </a:p>
            </p:txBody>
          </p:sp>
        </p:grpSp>
        <p:grpSp>
          <p:nvGrpSpPr>
            <p:cNvPr id="35852" name="Group 12"/>
            <p:cNvGrpSpPr>
              <a:grpSpLocks/>
            </p:cNvGrpSpPr>
            <p:nvPr/>
          </p:nvGrpSpPr>
          <p:grpSpPr bwMode="auto">
            <a:xfrm>
              <a:off x="2641600" y="2012950"/>
              <a:ext cx="1525588" cy="965200"/>
              <a:chOff x="4678" y="1260"/>
              <a:chExt cx="961" cy="608"/>
            </a:xfrm>
          </p:grpSpPr>
          <p:sp>
            <p:nvSpPr>
              <p:cNvPr id="35853" name="AutoShape 13"/>
              <p:cNvSpPr>
                <a:spLocks noChangeArrowheads="1"/>
              </p:cNvSpPr>
              <p:nvPr/>
            </p:nvSpPr>
            <p:spPr bwMode="auto">
              <a:xfrm>
                <a:off x="4678" y="1260"/>
                <a:ext cx="961" cy="608"/>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a:latin typeface="+mj-lt"/>
                </a:endParaRPr>
              </a:p>
            </p:txBody>
          </p:sp>
          <p:sp>
            <p:nvSpPr>
              <p:cNvPr id="35854" name="Rectangle 14"/>
              <p:cNvSpPr>
                <a:spLocks noChangeArrowheads="1"/>
              </p:cNvSpPr>
              <p:nvPr/>
            </p:nvSpPr>
            <p:spPr bwMode="auto">
              <a:xfrm>
                <a:off x="4731" y="1311"/>
                <a:ext cx="896" cy="518"/>
              </a:xfrm>
              <a:prstGeom prst="rect">
                <a:avLst/>
              </a:prstGeom>
              <a:noFill/>
              <a:ln w="12700">
                <a:noFill/>
                <a:miter lim="800000"/>
                <a:headEnd/>
                <a:tailEnd/>
              </a:ln>
              <a:effectLst/>
            </p:spPr>
            <p:txBody>
              <a:bodyPr lIns="90488" tIns="44450" rIns="90488" bIns="44450">
                <a:spAutoFit/>
              </a:bodyPr>
              <a:lstStyle/>
              <a:p>
                <a:r>
                  <a:rPr lang="en-US" sz="1600">
                    <a:latin typeface="+mj-lt"/>
                  </a:rPr>
                  <a:t>Close Period to Other Modules</a:t>
                </a:r>
              </a:p>
            </p:txBody>
          </p:sp>
        </p:grpSp>
        <p:grpSp>
          <p:nvGrpSpPr>
            <p:cNvPr id="35855" name="Group 15"/>
            <p:cNvGrpSpPr>
              <a:grpSpLocks/>
            </p:cNvGrpSpPr>
            <p:nvPr/>
          </p:nvGrpSpPr>
          <p:grpSpPr bwMode="auto">
            <a:xfrm>
              <a:off x="538163" y="2012950"/>
              <a:ext cx="1525587" cy="965200"/>
              <a:chOff x="4678" y="1260"/>
              <a:chExt cx="961" cy="608"/>
            </a:xfrm>
          </p:grpSpPr>
          <p:sp>
            <p:nvSpPr>
              <p:cNvPr id="35856" name="AutoShape 16"/>
              <p:cNvSpPr>
                <a:spLocks noChangeArrowheads="1"/>
              </p:cNvSpPr>
              <p:nvPr/>
            </p:nvSpPr>
            <p:spPr bwMode="auto">
              <a:xfrm>
                <a:off x="4678" y="1260"/>
                <a:ext cx="961" cy="608"/>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a:latin typeface="+mj-lt"/>
                </a:endParaRPr>
              </a:p>
            </p:txBody>
          </p:sp>
          <p:sp>
            <p:nvSpPr>
              <p:cNvPr id="35857" name="Rectangle 17"/>
              <p:cNvSpPr>
                <a:spLocks noChangeArrowheads="1"/>
              </p:cNvSpPr>
              <p:nvPr/>
            </p:nvSpPr>
            <p:spPr bwMode="auto">
              <a:xfrm>
                <a:off x="4731" y="1311"/>
                <a:ext cx="896" cy="518"/>
              </a:xfrm>
              <a:prstGeom prst="rect">
                <a:avLst/>
              </a:prstGeom>
              <a:noFill/>
              <a:ln w="12700">
                <a:noFill/>
                <a:miter lim="800000"/>
                <a:headEnd/>
                <a:tailEnd/>
              </a:ln>
              <a:effectLst/>
            </p:spPr>
            <p:txBody>
              <a:bodyPr lIns="90488" tIns="44450" rIns="90488" bIns="44450">
                <a:spAutoFit/>
              </a:bodyPr>
              <a:lstStyle/>
              <a:p>
                <a:r>
                  <a:rPr lang="en-US" sz="1600">
                    <a:latin typeface="+mj-lt"/>
                  </a:rPr>
                  <a:t>Process</a:t>
                </a:r>
              </a:p>
              <a:p>
                <a:r>
                  <a:rPr lang="en-US" sz="1600">
                    <a:latin typeface="+mj-lt"/>
                  </a:rPr>
                  <a:t>Module</a:t>
                </a:r>
              </a:p>
              <a:p>
                <a:r>
                  <a:rPr lang="en-US" sz="1600">
                    <a:latin typeface="+mj-lt"/>
                  </a:rPr>
                  <a:t>Transactions</a:t>
                </a:r>
              </a:p>
            </p:txBody>
          </p:sp>
        </p:grpSp>
        <p:sp>
          <p:nvSpPr>
            <p:cNvPr id="35858" name="Line 18"/>
            <p:cNvSpPr>
              <a:spLocks noChangeShapeType="1"/>
            </p:cNvSpPr>
            <p:nvPr/>
          </p:nvSpPr>
          <p:spPr bwMode="auto">
            <a:xfrm>
              <a:off x="2062163" y="2533650"/>
              <a:ext cx="600075" cy="0"/>
            </a:xfrm>
            <a:prstGeom prst="line">
              <a:avLst/>
            </a:prstGeom>
            <a:noFill/>
            <a:ln w="38100">
              <a:solidFill>
                <a:srgbClr val="333399"/>
              </a:solidFill>
              <a:round/>
              <a:headEnd/>
              <a:tailEnd type="triangle" w="med" len="med"/>
            </a:ln>
            <a:effectLst/>
          </p:spPr>
          <p:txBody>
            <a:bodyPr wrap="none" tIns="91440" bIns="91440" anchor="ctr"/>
            <a:lstStyle/>
            <a:p>
              <a:endParaRPr lang="en-US">
                <a:latin typeface="+mj-lt"/>
              </a:endParaRPr>
            </a:p>
          </p:txBody>
        </p:sp>
        <p:sp>
          <p:nvSpPr>
            <p:cNvPr id="35859" name="Line 19"/>
            <p:cNvSpPr>
              <a:spLocks noChangeShapeType="1"/>
            </p:cNvSpPr>
            <p:nvPr/>
          </p:nvSpPr>
          <p:spPr bwMode="auto">
            <a:xfrm>
              <a:off x="4195763" y="2505075"/>
              <a:ext cx="436562" cy="0"/>
            </a:xfrm>
            <a:prstGeom prst="line">
              <a:avLst/>
            </a:prstGeom>
            <a:noFill/>
            <a:ln w="38100">
              <a:solidFill>
                <a:srgbClr val="333399"/>
              </a:solidFill>
              <a:round/>
              <a:headEnd/>
              <a:tailEnd type="triangle" w="med" len="med"/>
            </a:ln>
            <a:effectLst/>
          </p:spPr>
          <p:txBody>
            <a:bodyPr wrap="none" tIns="91440" bIns="91440" anchor="ctr"/>
            <a:lstStyle/>
            <a:p>
              <a:endParaRPr lang="en-US">
                <a:latin typeface="+mj-lt"/>
              </a:endParaRPr>
            </a:p>
          </p:txBody>
        </p:sp>
        <p:sp>
          <p:nvSpPr>
            <p:cNvPr id="35860" name="Rectangle 20"/>
            <p:cNvSpPr>
              <a:spLocks noChangeArrowheads="1"/>
            </p:cNvSpPr>
            <p:nvPr/>
          </p:nvSpPr>
          <p:spPr bwMode="auto">
            <a:xfrm>
              <a:off x="473075" y="5181600"/>
              <a:ext cx="7943850" cy="1524000"/>
            </a:xfrm>
            <a:prstGeom prst="rect">
              <a:avLst/>
            </a:prstGeom>
            <a:solidFill>
              <a:srgbClr val="DBDBDB"/>
            </a:solidFill>
            <a:ln w="19050">
              <a:solidFill>
                <a:schemeClr val="tx1"/>
              </a:solidFill>
              <a:miter lim="800000"/>
              <a:headEnd/>
              <a:tailEnd/>
            </a:ln>
            <a:effectLst/>
          </p:spPr>
          <p:txBody>
            <a:bodyPr wrap="none" anchor="ctr"/>
            <a:lstStyle/>
            <a:p>
              <a:endParaRPr lang="en-US">
                <a:latin typeface="+mj-lt"/>
              </a:endParaRPr>
            </a:p>
          </p:txBody>
        </p:sp>
        <p:sp>
          <p:nvSpPr>
            <p:cNvPr id="35861" name="Rectangle 21"/>
            <p:cNvSpPr>
              <a:spLocks noChangeArrowheads="1"/>
            </p:cNvSpPr>
            <p:nvPr/>
          </p:nvSpPr>
          <p:spPr bwMode="auto">
            <a:xfrm>
              <a:off x="466725" y="5170488"/>
              <a:ext cx="910507" cy="335989"/>
            </a:xfrm>
            <a:prstGeom prst="rect">
              <a:avLst/>
            </a:prstGeom>
            <a:noFill/>
            <a:ln w="12700">
              <a:noFill/>
              <a:miter lim="800000"/>
              <a:headEnd/>
              <a:tailEnd/>
            </a:ln>
            <a:effectLst/>
          </p:spPr>
          <p:txBody>
            <a:bodyPr wrap="none" lIns="90488" tIns="44450" rIns="90488" bIns="44450">
              <a:spAutoFit/>
            </a:bodyPr>
            <a:lstStyle/>
            <a:p>
              <a:pPr algn="l" eaLnBrk="0" hangingPunct="0"/>
              <a:r>
                <a:rPr lang="en-US" sz="1600" i="1">
                  <a:latin typeface="+mj-lt"/>
                </a:rPr>
                <a:t>Closing</a:t>
              </a:r>
            </a:p>
          </p:txBody>
        </p:sp>
        <p:grpSp>
          <p:nvGrpSpPr>
            <p:cNvPr id="35862" name="Group 22"/>
            <p:cNvGrpSpPr>
              <a:grpSpLocks/>
            </p:cNvGrpSpPr>
            <p:nvPr/>
          </p:nvGrpSpPr>
          <p:grpSpPr bwMode="auto">
            <a:xfrm>
              <a:off x="538163" y="5586413"/>
              <a:ext cx="1525587" cy="965200"/>
              <a:chOff x="77" y="2546"/>
              <a:chExt cx="961" cy="608"/>
            </a:xfrm>
          </p:grpSpPr>
          <p:sp>
            <p:nvSpPr>
              <p:cNvPr id="35863" name="AutoShape 23"/>
              <p:cNvSpPr>
                <a:spLocks noChangeArrowheads="1"/>
              </p:cNvSpPr>
              <p:nvPr/>
            </p:nvSpPr>
            <p:spPr bwMode="auto">
              <a:xfrm>
                <a:off x="77" y="2546"/>
                <a:ext cx="961"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a:latin typeface="+mj-lt"/>
                </a:endParaRPr>
              </a:p>
            </p:txBody>
          </p:sp>
          <p:sp>
            <p:nvSpPr>
              <p:cNvPr id="35864" name="Rectangle 24"/>
              <p:cNvSpPr>
                <a:spLocks noChangeArrowheads="1"/>
              </p:cNvSpPr>
              <p:nvPr/>
            </p:nvSpPr>
            <p:spPr bwMode="auto">
              <a:xfrm>
                <a:off x="87" y="2660"/>
                <a:ext cx="918" cy="364"/>
              </a:xfrm>
              <a:prstGeom prst="rect">
                <a:avLst/>
              </a:prstGeom>
              <a:noFill/>
              <a:ln w="12700">
                <a:noFill/>
                <a:miter lim="800000"/>
                <a:headEnd/>
                <a:tailEnd/>
              </a:ln>
              <a:effectLst/>
            </p:spPr>
            <p:txBody>
              <a:bodyPr lIns="90488" tIns="44450" rIns="90488" bIns="44450">
                <a:spAutoFit/>
              </a:bodyPr>
              <a:lstStyle/>
              <a:p>
                <a:r>
                  <a:rPr lang="en-US" sz="1600">
                    <a:latin typeface="+mj-lt"/>
                  </a:rPr>
                  <a:t>Close Period to GL</a:t>
                </a:r>
              </a:p>
            </p:txBody>
          </p:sp>
        </p:grpSp>
        <p:grpSp>
          <p:nvGrpSpPr>
            <p:cNvPr id="35865" name="Group 25"/>
            <p:cNvGrpSpPr>
              <a:grpSpLocks/>
            </p:cNvGrpSpPr>
            <p:nvPr/>
          </p:nvGrpSpPr>
          <p:grpSpPr bwMode="auto">
            <a:xfrm>
              <a:off x="3381375" y="5586413"/>
              <a:ext cx="1951038" cy="965200"/>
              <a:chOff x="2251" y="3474"/>
              <a:chExt cx="1229" cy="608"/>
            </a:xfrm>
          </p:grpSpPr>
          <p:sp>
            <p:nvSpPr>
              <p:cNvPr id="35866" name="AutoShape 26"/>
              <p:cNvSpPr>
                <a:spLocks noChangeArrowheads="1"/>
              </p:cNvSpPr>
              <p:nvPr/>
            </p:nvSpPr>
            <p:spPr bwMode="auto">
              <a:xfrm>
                <a:off x="2310" y="3474"/>
                <a:ext cx="1108"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a:latin typeface="+mj-lt"/>
                </a:endParaRPr>
              </a:p>
            </p:txBody>
          </p:sp>
          <p:sp>
            <p:nvSpPr>
              <p:cNvPr id="35867" name="Rectangle 27"/>
              <p:cNvSpPr>
                <a:spLocks noChangeArrowheads="1"/>
              </p:cNvSpPr>
              <p:nvPr/>
            </p:nvSpPr>
            <p:spPr bwMode="auto">
              <a:xfrm>
                <a:off x="2251" y="3518"/>
                <a:ext cx="1229" cy="522"/>
              </a:xfrm>
              <a:prstGeom prst="rect">
                <a:avLst/>
              </a:prstGeom>
              <a:noFill/>
              <a:ln w="12700">
                <a:noFill/>
                <a:miter lim="800000"/>
                <a:headEnd/>
                <a:tailEnd/>
              </a:ln>
              <a:effectLst/>
            </p:spPr>
            <p:txBody>
              <a:bodyPr wrap="square" lIns="90488" tIns="44450" rIns="90488" bIns="44450">
                <a:spAutoFit/>
              </a:bodyPr>
              <a:lstStyle/>
              <a:p>
                <a:r>
                  <a:rPr lang="en-US" sz="1600" dirty="0">
                    <a:latin typeface="+mj-lt"/>
                  </a:rPr>
                  <a:t>Close Year to GL/Update Retained Earnings</a:t>
                </a:r>
              </a:p>
            </p:txBody>
          </p:sp>
        </p:grpSp>
        <p:grpSp>
          <p:nvGrpSpPr>
            <p:cNvPr id="35868" name="Group 28"/>
            <p:cNvGrpSpPr>
              <a:grpSpLocks/>
            </p:cNvGrpSpPr>
            <p:nvPr/>
          </p:nvGrpSpPr>
          <p:grpSpPr bwMode="auto">
            <a:xfrm>
              <a:off x="6410325" y="5586413"/>
              <a:ext cx="1655763" cy="965200"/>
              <a:chOff x="4659" y="3251"/>
              <a:chExt cx="1043" cy="608"/>
            </a:xfrm>
          </p:grpSpPr>
          <p:sp>
            <p:nvSpPr>
              <p:cNvPr id="35869" name="AutoShape 29"/>
              <p:cNvSpPr>
                <a:spLocks noChangeArrowheads="1"/>
              </p:cNvSpPr>
              <p:nvPr/>
            </p:nvSpPr>
            <p:spPr bwMode="auto">
              <a:xfrm>
                <a:off x="4691" y="3251"/>
                <a:ext cx="961"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a:latin typeface="+mj-lt"/>
                </a:endParaRPr>
              </a:p>
            </p:txBody>
          </p:sp>
          <p:sp>
            <p:nvSpPr>
              <p:cNvPr id="35870" name="Rectangle 30"/>
              <p:cNvSpPr>
                <a:spLocks noChangeArrowheads="1"/>
              </p:cNvSpPr>
              <p:nvPr/>
            </p:nvSpPr>
            <p:spPr bwMode="auto">
              <a:xfrm>
                <a:off x="4659" y="3289"/>
                <a:ext cx="1043" cy="518"/>
              </a:xfrm>
              <a:prstGeom prst="rect">
                <a:avLst/>
              </a:prstGeom>
              <a:noFill/>
              <a:ln w="12700">
                <a:noFill/>
                <a:miter lim="800000"/>
                <a:headEnd/>
                <a:tailEnd/>
              </a:ln>
              <a:effectLst/>
            </p:spPr>
            <p:txBody>
              <a:bodyPr lIns="45720" tIns="44450" rIns="45720" bIns="44450"/>
              <a:lstStyle/>
              <a:p>
                <a:r>
                  <a:rPr lang="en-US" sz="1600" dirty="0">
                    <a:latin typeface="+mj-lt"/>
                  </a:rPr>
                  <a:t>Consolidate Previous Year’s</a:t>
                </a:r>
              </a:p>
              <a:p>
                <a:r>
                  <a:rPr lang="en-US" sz="1600" dirty="0">
                    <a:latin typeface="+mj-lt"/>
                  </a:rPr>
                  <a:t>Transactions</a:t>
                </a:r>
              </a:p>
            </p:txBody>
          </p:sp>
        </p:grpSp>
        <p:sp>
          <p:nvSpPr>
            <p:cNvPr id="35871" name="Line 31"/>
            <p:cNvSpPr>
              <a:spLocks noChangeShapeType="1"/>
            </p:cNvSpPr>
            <p:nvPr/>
          </p:nvSpPr>
          <p:spPr bwMode="auto">
            <a:xfrm>
              <a:off x="2073275" y="6116638"/>
              <a:ext cx="1422400" cy="0"/>
            </a:xfrm>
            <a:prstGeom prst="line">
              <a:avLst/>
            </a:prstGeom>
            <a:noFill/>
            <a:ln w="38100">
              <a:solidFill>
                <a:srgbClr val="333399"/>
              </a:solidFill>
              <a:round/>
              <a:headEnd/>
              <a:tailEnd type="triangle" w="med" len="med"/>
            </a:ln>
            <a:effectLst/>
          </p:spPr>
          <p:txBody>
            <a:bodyPr wrap="none" tIns="91440" bIns="91440" anchor="ctr"/>
            <a:lstStyle/>
            <a:p>
              <a:endParaRPr lang="en-US">
                <a:latin typeface="+mj-lt"/>
              </a:endParaRPr>
            </a:p>
          </p:txBody>
        </p:sp>
        <p:sp>
          <p:nvSpPr>
            <p:cNvPr id="35872" name="Line 32"/>
            <p:cNvSpPr>
              <a:spLocks noChangeShapeType="1"/>
            </p:cNvSpPr>
            <p:nvPr/>
          </p:nvSpPr>
          <p:spPr bwMode="auto">
            <a:xfrm>
              <a:off x="5240338" y="6076950"/>
              <a:ext cx="1249362" cy="0"/>
            </a:xfrm>
            <a:prstGeom prst="line">
              <a:avLst/>
            </a:prstGeom>
            <a:noFill/>
            <a:ln w="38100">
              <a:solidFill>
                <a:srgbClr val="333399"/>
              </a:solidFill>
              <a:round/>
              <a:headEnd/>
              <a:tailEnd type="triangle" w="med" len="med"/>
            </a:ln>
            <a:effectLst/>
          </p:spPr>
          <p:txBody>
            <a:bodyPr wrap="none" tIns="91440" bIns="91440" anchor="ctr"/>
            <a:lstStyle/>
            <a:p>
              <a:endParaRPr lang="en-US">
                <a:latin typeface="+mj-lt"/>
              </a:endParaRPr>
            </a:p>
          </p:txBody>
        </p:sp>
        <p:sp>
          <p:nvSpPr>
            <p:cNvPr id="35873" name="Rectangle 33"/>
            <p:cNvSpPr>
              <a:spLocks noChangeArrowheads="1"/>
            </p:cNvSpPr>
            <p:nvPr/>
          </p:nvSpPr>
          <p:spPr bwMode="auto">
            <a:xfrm>
              <a:off x="482600" y="3429000"/>
              <a:ext cx="7913688" cy="1524000"/>
            </a:xfrm>
            <a:prstGeom prst="rect">
              <a:avLst/>
            </a:prstGeom>
            <a:solidFill>
              <a:srgbClr val="EAEAEA"/>
            </a:solidFill>
            <a:ln w="19050">
              <a:solidFill>
                <a:schemeClr val="tx1"/>
              </a:solidFill>
              <a:miter lim="800000"/>
              <a:headEnd/>
              <a:tailEnd/>
            </a:ln>
            <a:effectLst/>
          </p:spPr>
          <p:txBody>
            <a:bodyPr wrap="none" anchor="ctr"/>
            <a:lstStyle/>
            <a:p>
              <a:endParaRPr lang="en-US">
                <a:latin typeface="+mj-lt"/>
              </a:endParaRPr>
            </a:p>
          </p:txBody>
        </p:sp>
        <p:sp>
          <p:nvSpPr>
            <p:cNvPr id="35874" name="Rectangle 34"/>
            <p:cNvSpPr>
              <a:spLocks noChangeArrowheads="1"/>
            </p:cNvSpPr>
            <p:nvPr/>
          </p:nvSpPr>
          <p:spPr bwMode="auto">
            <a:xfrm>
              <a:off x="492125" y="3416300"/>
              <a:ext cx="1150957" cy="335989"/>
            </a:xfrm>
            <a:prstGeom prst="rect">
              <a:avLst/>
            </a:prstGeom>
            <a:noFill/>
            <a:ln w="12700">
              <a:noFill/>
              <a:miter lim="800000"/>
              <a:headEnd/>
              <a:tailEnd/>
            </a:ln>
            <a:effectLst/>
          </p:spPr>
          <p:txBody>
            <a:bodyPr wrap="none" lIns="90488" tIns="44450" rIns="90488" bIns="44450">
              <a:spAutoFit/>
            </a:bodyPr>
            <a:lstStyle/>
            <a:p>
              <a:pPr algn="l" eaLnBrk="0" hangingPunct="0"/>
              <a:r>
                <a:rPr lang="en-US" sz="1600" i="1">
                  <a:latin typeface="+mj-lt"/>
                </a:rPr>
                <a:t>Reporting</a:t>
              </a:r>
            </a:p>
          </p:txBody>
        </p:sp>
        <p:grpSp>
          <p:nvGrpSpPr>
            <p:cNvPr id="35875" name="Group 35"/>
            <p:cNvGrpSpPr>
              <a:grpSpLocks/>
            </p:cNvGrpSpPr>
            <p:nvPr/>
          </p:nvGrpSpPr>
          <p:grpSpPr bwMode="auto">
            <a:xfrm>
              <a:off x="6296025" y="3810000"/>
              <a:ext cx="1614488" cy="965200"/>
              <a:chOff x="3729" y="2420"/>
              <a:chExt cx="1017" cy="608"/>
            </a:xfrm>
          </p:grpSpPr>
          <p:sp>
            <p:nvSpPr>
              <p:cNvPr id="35876" name="AutoShape 36"/>
              <p:cNvSpPr>
                <a:spLocks noChangeArrowheads="1"/>
              </p:cNvSpPr>
              <p:nvPr/>
            </p:nvSpPr>
            <p:spPr bwMode="auto">
              <a:xfrm>
                <a:off x="3753" y="2420"/>
                <a:ext cx="961" cy="608"/>
              </a:xfrm>
              <a:prstGeom prst="roundRect">
                <a:avLst>
                  <a:gd name="adj" fmla="val 16667"/>
                </a:avLst>
              </a:prstGeom>
              <a:solidFill>
                <a:srgbClr val="DAF4D0"/>
              </a:solidFill>
              <a:ln w="9525" algn="ctr">
                <a:solidFill>
                  <a:schemeClr val="tx1"/>
                </a:solidFill>
                <a:round/>
                <a:headEnd/>
                <a:tailEnd/>
              </a:ln>
              <a:effectLst/>
            </p:spPr>
            <p:txBody>
              <a:bodyPr wrap="none" tIns="91440" bIns="91440" anchor="ctr"/>
              <a:lstStyle/>
              <a:p>
                <a:endParaRPr lang="en-US">
                  <a:latin typeface="+mj-lt"/>
                </a:endParaRPr>
              </a:p>
            </p:txBody>
          </p:sp>
          <p:sp>
            <p:nvSpPr>
              <p:cNvPr id="35877" name="Rectangle 37"/>
              <p:cNvSpPr>
                <a:spLocks noChangeArrowheads="1"/>
              </p:cNvSpPr>
              <p:nvPr/>
            </p:nvSpPr>
            <p:spPr bwMode="auto">
              <a:xfrm>
                <a:off x="3729" y="2448"/>
                <a:ext cx="1017" cy="518"/>
              </a:xfrm>
              <a:prstGeom prst="rect">
                <a:avLst/>
              </a:prstGeom>
              <a:noFill/>
              <a:ln w="12700">
                <a:noFill/>
                <a:miter lim="800000"/>
                <a:headEnd/>
                <a:tailEnd/>
              </a:ln>
              <a:effectLst/>
            </p:spPr>
            <p:txBody>
              <a:bodyPr wrap="square" lIns="90488" tIns="44450" rIns="90488" bIns="44450">
                <a:spAutoFit/>
              </a:bodyPr>
              <a:lstStyle/>
              <a:p>
                <a:r>
                  <a:rPr lang="en-US" sz="1600" dirty="0">
                    <a:latin typeface="+mj-lt"/>
                  </a:rPr>
                  <a:t>Maintain/Print  Custom Reports</a:t>
                </a:r>
              </a:p>
            </p:txBody>
          </p:sp>
        </p:grpSp>
        <p:grpSp>
          <p:nvGrpSpPr>
            <p:cNvPr id="35878" name="Group 38"/>
            <p:cNvGrpSpPr>
              <a:grpSpLocks/>
            </p:cNvGrpSpPr>
            <p:nvPr/>
          </p:nvGrpSpPr>
          <p:grpSpPr bwMode="auto">
            <a:xfrm>
              <a:off x="538163" y="3810000"/>
              <a:ext cx="1525587" cy="965200"/>
              <a:chOff x="96" y="2264"/>
              <a:chExt cx="961" cy="608"/>
            </a:xfrm>
          </p:grpSpPr>
          <p:sp>
            <p:nvSpPr>
              <p:cNvPr id="35879" name="AutoShape 39"/>
              <p:cNvSpPr>
                <a:spLocks noChangeArrowheads="1"/>
              </p:cNvSpPr>
              <p:nvPr/>
            </p:nvSpPr>
            <p:spPr bwMode="auto">
              <a:xfrm>
                <a:off x="96" y="2264"/>
                <a:ext cx="961" cy="608"/>
              </a:xfrm>
              <a:prstGeom prst="roundRect">
                <a:avLst>
                  <a:gd name="adj" fmla="val 16667"/>
                </a:avLst>
              </a:prstGeom>
              <a:solidFill>
                <a:srgbClr val="DAF4D0"/>
              </a:solidFill>
              <a:ln w="9525" algn="ctr">
                <a:solidFill>
                  <a:schemeClr val="tx1"/>
                </a:solidFill>
                <a:round/>
                <a:headEnd/>
                <a:tailEnd/>
              </a:ln>
              <a:effectLst/>
            </p:spPr>
            <p:txBody>
              <a:bodyPr wrap="none" tIns="91440" bIns="91440" anchor="ctr"/>
              <a:lstStyle/>
              <a:p>
                <a:endParaRPr lang="en-US">
                  <a:latin typeface="+mj-lt"/>
                </a:endParaRPr>
              </a:p>
            </p:txBody>
          </p:sp>
          <p:sp>
            <p:nvSpPr>
              <p:cNvPr id="35880" name="Rectangle 40"/>
              <p:cNvSpPr>
                <a:spLocks noChangeArrowheads="1"/>
              </p:cNvSpPr>
              <p:nvPr/>
            </p:nvSpPr>
            <p:spPr bwMode="auto">
              <a:xfrm>
                <a:off x="106" y="2307"/>
                <a:ext cx="918" cy="518"/>
              </a:xfrm>
              <a:prstGeom prst="rect">
                <a:avLst/>
              </a:prstGeom>
              <a:noFill/>
              <a:ln w="12700">
                <a:noFill/>
                <a:miter lim="800000"/>
                <a:headEnd/>
                <a:tailEnd/>
              </a:ln>
              <a:effectLst/>
            </p:spPr>
            <p:txBody>
              <a:bodyPr lIns="90488" tIns="44450" rIns="90488" bIns="44450">
                <a:spAutoFit/>
              </a:bodyPr>
              <a:lstStyle/>
              <a:p>
                <a:r>
                  <a:rPr lang="en-US" sz="1600">
                    <a:latin typeface="+mj-lt"/>
                  </a:rPr>
                  <a:t>Print</a:t>
                </a:r>
              </a:p>
              <a:p>
                <a:r>
                  <a:rPr lang="en-US" sz="1600">
                    <a:latin typeface="+mj-lt"/>
                  </a:rPr>
                  <a:t>Financial Statements</a:t>
                </a:r>
              </a:p>
            </p:txBody>
          </p:sp>
        </p:grpSp>
        <p:grpSp>
          <p:nvGrpSpPr>
            <p:cNvPr id="35881" name="Group 41"/>
            <p:cNvGrpSpPr>
              <a:grpSpLocks/>
            </p:cNvGrpSpPr>
            <p:nvPr/>
          </p:nvGrpSpPr>
          <p:grpSpPr bwMode="auto">
            <a:xfrm>
              <a:off x="3527426" y="3810000"/>
              <a:ext cx="1597026" cy="965200"/>
              <a:chOff x="2292" y="2400"/>
              <a:chExt cx="1006" cy="608"/>
            </a:xfrm>
          </p:grpSpPr>
          <p:sp>
            <p:nvSpPr>
              <p:cNvPr id="35882" name="AutoShape 42"/>
              <p:cNvSpPr>
                <a:spLocks noChangeArrowheads="1"/>
              </p:cNvSpPr>
              <p:nvPr/>
            </p:nvSpPr>
            <p:spPr bwMode="auto">
              <a:xfrm>
                <a:off x="2304" y="2400"/>
                <a:ext cx="961" cy="608"/>
              </a:xfrm>
              <a:prstGeom prst="roundRect">
                <a:avLst>
                  <a:gd name="adj" fmla="val 16667"/>
                </a:avLst>
              </a:prstGeom>
              <a:solidFill>
                <a:srgbClr val="DAF4D0"/>
              </a:solidFill>
              <a:ln w="9525" algn="ctr">
                <a:solidFill>
                  <a:schemeClr val="tx1"/>
                </a:solidFill>
                <a:round/>
                <a:headEnd/>
                <a:tailEnd/>
              </a:ln>
              <a:effectLst/>
            </p:spPr>
            <p:txBody>
              <a:bodyPr wrap="none" tIns="91440" bIns="91440" anchor="ctr"/>
              <a:lstStyle/>
              <a:p>
                <a:endParaRPr lang="en-US">
                  <a:latin typeface="+mj-lt"/>
                </a:endParaRPr>
              </a:p>
            </p:txBody>
          </p:sp>
          <p:sp>
            <p:nvSpPr>
              <p:cNvPr id="35883" name="Rectangle 43"/>
              <p:cNvSpPr>
                <a:spLocks noChangeArrowheads="1"/>
              </p:cNvSpPr>
              <p:nvPr/>
            </p:nvSpPr>
            <p:spPr bwMode="auto">
              <a:xfrm>
                <a:off x="2292" y="2526"/>
                <a:ext cx="1006" cy="364"/>
              </a:xfrm>
              <a:prstGeom prst="rect">
                <a:avLst/>
              </a:prstGeom>
              <a:noFill/>
              <a:ln w="12700">
                <a:noFill/>
                <a:miter lim="800000"/>
                <a:headEnd/>
                <a:tailEnd/>
              </a:ln>
              <a:effectLst/>
            </p:spPr>
            <p:txBody>
              <a:bodyPr wrap="square" lIns="90488" tIns="44450" rIns="90488" bIns="44450">
                <a:spAutoFit/>
              </a:bodyPr>
              <a:lstStyle/>
              <a:p>
                <a:r>
                  <a:rPr lang="en-US" sz="1600" dirty="0">
                    <a:latin typeface="+mj-lt"/>
                  </a:rPr>
                  <a:t>Maintain/Print Budgets</a:t>
                </a:r>
              </a:p>
            </p:txBody>
          </p:sp>
        </p:grpSp>
        <p:grpSp>
          <p:nvGrpSpPr>
            <p:cNvPr id="35887" name="Group 47"/>
            <p:cNvGrpSpPr>
              <a:grpSpLocks/>
            </p:cNvGrpSpPr>
            <p:nvPr/>
          </p:nvGrpSpPr>
          <p:grpSpPr bwMode="auto">
            <a:xfrm>
              <a:off x="6734177" y="2012950"/>
              <a:ext cx="1724026" cy="965200"/>
              <a:chOff x="4242" y="1268"/>
              <a:chExt cx="1086" cy="608"/>
            </a:xfrm>
          </p:grpSpPr>
          <p:sp>
            <p:nvSpPr>
              <p:cNvPr id="35885" name="AutoShape 45"/>
              <p:cNvSpPr>
                <a:spLocks noChangeArrowheads="1"/>
              </p:cNvSpPr>
              <p:nvPr/>
            </p:nvSpPr>
            <p:spPr bwMode="auto">
              <a:xfrm>
                <a:off x="4300" y="1268"/>
                <a:ext cx="961" cy="608"/>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a:latin typeface="+mj-lt"/>
                </a:endParaRPr>
              </a:p>
            </p:txBody>
          </p:sp>
          <p:sp>
            <p:nvSpPr>
              <p:cNvPr id="35886" name="Rectangle 46"/>
              <p:cNvSpPr>
                <a:spLocks noChangeArrowheads="1"/>
              </p:cNvSpPr>
              <p:nvPr/>
            </p:nvSpPr>
            <p:spPr bwMode="auto">
              <a:xfrm>
                <a:off x="4242" y="1307"/>
                <a:ext cx="1086" cy="522"/>
              </a:xfrm>
              <a:prstGeom prst="rect">
                <a:avLst/>
              </a:prstGeom>
              <a:noFill/>
              <a:ln w="12700">
                <a:noFill/>
                <a:miter lim="800000"/>
                <a:headEnd/>
                <a:tailEnd/>
              </a:ln>
              <a:effectLst/>
            </p:spPr>
            <p:txBody>
              <a:bodyPr wrap="square" lIns="90488" tIns="44450" rIns="90488" bIns="44450">
                <a:spAutoFit/>
              </a:bodyPr>
              <a:lstStyle/>
              <a:p>
                <a:r>
                  <a:rPr lang="en-US" sz="1600" dirty="0">
                    <a:latin typeface="+mj-lt"/>
                  </a:rPr>
                  <a:t>Post Unrealized Exchange Gain/Loss</a:t>
                </a:r>
              </a:p>
            </p:txBody>
          </p:sp>
        </p:grpSp>
        <p:sp>
          <p:nvSpPr>
            <p:cNvPr id="35888" name="Line 48"/>
            <p:cNvSpPr>
              <a:spLocks noChangeShapeType="1"/>
            </p:cNvSpPr>
            <p:nvPr/>
          </p:nvSpPr>
          <p:spPr bwMode="auto">
            <a:xfrm>
              <a:off x="6207125" y="2482850"/>
              <a:ext cx="600075" cy="0"/>
            </a:xfrm>
            <a:prstGeom prst="line">
              <a:avLst/>
            </a:prstGeom>
            <a:noFill/>
            <a:ln w="38100">
              <a:solidFill>
                <a:srgbClr val="333399"/>
              </a:solidFill>
              <a:round/>
              <a:headEnd/>
              <a:tailEnd type="triangle" w="med" len="med"/>
            </a:ln>
            <a:effectLst/>
          </p:spPr>
          <p:txBody>
            <a:bodyPr wrap="none" tIns="91440" bIns="91440" anchor="ctr"/>
            <a:lstStyle/>
            <a:p>
              <a:endParaRPr lang="en-US">
                <a:latin typeface="+mj-lt"/>
              </a:endParaRPr>
            </a:p>
          </p:txBody>
        </p:sp>
        <p:sp>
          <p:nvSpPr>
            <p:cNvPr id="35889" name="Line 49"/>
            <p:cNvSpPr>
              <a:spLocks noChangeShapeType="1"/>
            </p:cNvSpPr>
            <p:nvPr/>
          </p:nvSpPr>
          <p:spPr bwMode="auto">
            <a:xfrm>
              <a:off x="2062163" y="4257675"/>
              <a:ext cx="1504950" cy="0"/>
            </a:xfrm>
            <a:prstGeom prst="line">
              <a:avLst/>
            </a:prstGeom>
            <a:noFill/>
            <a:ln w="38100">
              <a:solidFill>
                <a:srgbClr val="000080"/>
              </a:solidFill>
              <a:round/>
              <a:headEnd/>
              <a:tailEnd type="triangle" w="med" len="med"/>
            </a:ln>
            <a:effectLst/>
          </p:spPr>
          <p:txBody>
            <a:bodyPr wrap="none" tIns="91440" bIns="91440" anchor="ctr"/>
            <a:lstStyle/>
            <a:p>
              <a:endParaRPr lang="en-US">
                <a:latin typeface="+mj-lt"/>
              </a:endParaRPr>
            </a:p>
          </p:txBody>
        </p:sp>
        <p:sp>
          <p:nvSpPr>
            <p:cNvPr id="35890" name="Line 50"/>
            <p:cNvSpPr>
              <a:spLocks noChangeShapeType="1"/>
            </p:cNvSpPr>
            <p:nvPr/>
          </p:nvSpPr>
          <p:spPr bwMode="auto">
            <a:xfrm>
              <a:off x="5060950" y="4267200"/>
              <a:ext cx="1268413" cy="0"/>
            </a:xfrm>
            <a:prstGeom prst="line">
              <a:avLst/>
            </a:prstGeom>
            <a:noFill/>
            <a:ln w="38100">
              <a:solidFill>
                <a:srgbClr val="000080"/>
              </a:solidFill>
              <a:round/>
              <a:headEnd/>
              <a:tailEnd type="triangle" w="med" len="med"/>
            </a:ln>
            <a:effectLst/>
          </p:spPr>
          <p:txBody>
            <a:bodyPr wrap="none" tIns="91440" bIns="91440" anchor="ctr"/>
            <a:lstStyle/>
            <a:p>
              <a:endParaRPr lang="en-US">
                <a:latin typeface="+mj-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p:txBody>
          <a:bodyPr>
            <a:normAutofit/>
          </a:bodyPr>
          <a:lstStyle/>
          <a:p>
            <a:r>
              <a:rPr lang="en-US" dirty="0" smtClean="0"/>
              <a:t>Multicurrency GL (Multiple Domains</a:t>
            </a:r>
            <a:r>
              <a:rPr lang="en-US" dirty="0" smtClean="0"/>
              <a:t>)</a:t>
            </a:r>
            <a:endParaRPr lang="en-US" dirty="0"/>
          </a:p>
        </p:txBody>
      </p:sp>
      <p:sp>
        <p:nvSpPr>
          <p:cNvPr id="32" name="Footer Placeholder 1"/>
          <p:cNvSpPr>
            <a:spLocks noGrp="1"/>
          </p:cNvSpPr>
          <p:nvPr>
            <p:ph type="ftr" sz="quarter" idx="10"/>
          </p:nvPr>
        </p:nvSpPr>
        <p:spPr>
          <a:xfrm>
            <a:off x="8229600" y="6638544"/>
            <a:ext cx="914400" cy="219456"/>
          </a:xfrm>
        </p:spPr>
        <p:txBody>
          <a:bodyPr/>
          <a:lstStyle/>
          <a:p>
            <a:r>
              <a:rPr lang="en-US"/>
              <a:t>FIN21060</a:t>
            </a:r>
          </a:p>
        </p:txBody>
      </p:sp>
      <p:sp>
        <p:nvSpPr>
          <p:cNvPr id="40964" name="Rectangle 4"/>
          <p:cNvSpPr>
            <a:spLocks noChangeArrowheads="1"/>
          </p:cNvSpPr>
          <p:nvPr/>
        </p:nvSpPr>
        <p:spPr bwMode="auto">
          <a:xfrm>
            <a:off x="269875" y="4381500"/>
            <a:ext cx="8745538" cy="1524000"/>
          </a:xfrm>
          <a:prstGeom prst="rect">
            <a:avLst/>
          </a:prstGeom>
          <a:solidFill>
            <a:schemeClr val="accent6">
              <a:lumMod val="20000"/>
              <a:lumOff val="80000"/>
            </a:schemeClr>
          </a:solidFill>
          <a:ln w="19050">
            <a:solidFill>
              <a:schemeClr val="tx1"/>
            </a:solidFill>
            <a:miter lim="800000"/>
            <a:headEnd/>
            <a:tailEnd/>
          </a:ln>
          <a:effectLst/>
        </p:spPr>
        <p:txBody>
          <a:bodyPr wrap="none" anchor="ctr"/>
          <a:lstStyle/>
          <a:p>
            <a:endParaRPr lang="en-US">
              <a:latin typeface="+mj-lt"/>
            </a:endParaRPr>
          </a:p>
        </p:txBody>
      </p:sp>
      <p:grpSp>
        <p:nvGrpSpPr>
          <p:cNvPr id="40986" name="Group 26"/>
          <p:cNvGrpSpPr>
            <a:grpSpLocks/>
          </p:cNvGrpSpPr>
          <p:nvPr/>
        </p:nvGrpSpPr>
        <p:grpSpPr bwMode="auto">
          <a:xfrm>
            <a:off x="7207250" y="4816475"/>
            <a:ext cx="1304925" cy="965200"/>
            <a:chOff x="4521" y="3384"/>
            <a:chExt cx="822" cy="608"/>
          </a:xfrm>
        </p:grpSpPr>
        <p:sp>
          <p:nvSpPr>
            <p:cNvPr id="40966" name="AutoShape 6"/>
            <p:cNvSpPr>
              <a:spLocks noChangeArrowheads="1"/>
            </p:cNvSpPr>
            <p:nvPr/>
          </p:nvSpPr>
          <p:spPr bwMode="auto">
            <a:xfrm>
              <a:off x="4568" y="3384"/>
              <a:ext cx="757"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b="1">
                <a:latin typeface="+mj-lt"/>
              </a:endParaRPr>
            </a:p>
          </p:txBody>
        </p:sp>
        <p:sp>
          <p:nvSpPr>
            <p:cNvPr id="40967" name="Rectangle 7"/>
            <p:cNvSpPr>
              <a:spLocks noChangeArrowheads="1"/>
            </p:cNvSpPr>
            <p:nvPr/>
          </p:nvSpPr>
          <p:spPr bwMode="auto">
            <a:xfrm>
              <a:off x="4521" y="3498"/>
              <a:ext cx="822" cy="328"/>
            </a:xfrm>
            <a:prstGeom prst="rect">
              <a:avLst/>
            </a:prstGeom>
            <a:noFill/>
            <a:ln w="12700">
              <a:noFill/>
              <a:miter lim="800000"/>
              <a:headEnd/>
              <a:tailEnd/>
            </a:ln>
            <a:effectLst/>
          </p:spPr>
          <p:txBody>
            <a:bodyPr lIns="90488" tIns="44450" rIns="90488" bIns="44450">
              <a:spAutoFit/>
            </a:bodyPr>
            <a:lstStyle/>
            <a:p>
              <a:r>
                <a:rPr lang="en-US" sz="1400" b="1">
                  <a:latin typeface="+mj-lt"/>
                </a:rPr>
                <a:t>Close Period to GL</a:t>
              </a:r>
            </a:p>
          </p:txBody>
        </p:sp>
      </p:grpSp>
      <p:grpSp>
        <p:nvGrpSpPr>
          <p:cNvPr id="40983" name="Group 23"/>
          <p:cNvGrpSpPr>
            <a:grpSpLocks/>
          </p:cNvGrpSpPr>
          <p:nvPr/>
        </p:nvGrpSpPr>
        <p:grpSpPr bwMode="auto">
          <a:xfrm>
            <a:off x="5541963" y="4816475"/>
            <a:ext cx="1457325" cy="965200"/>
            <a:chOff x="3319" y="3391"/>
            <a:chExt cx="918" cy="608"/>
          </a:xfrm>
        </p:grpSpPr>
        <p:sp>
          <p:nvSpPr>
            <p:cNvPr id="40969" name="AutoShape 9"/>
            <p:cNvSpPr>
              <a:spLocks noChangeArrowheads="1"/>
            </p:cNvSpPr>
            <p:nvPr/>
          </p:nvSpPr>
          <p:spPr bwMode="auto">
            <a:xfrm>
              <a:off x="3399" y="3391"/>
              <a:ext cx="756"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b="1">
                <a:latin typeface="+mj-lt"/>
              </a:endParaRPr>
            </a:p>
          </p:txBody>
        </p:sp>
        <p:sp>
          <p:nvSpPr>
            <p:cNvPr id="40970" name="Rectangle 10"/>
            <p:cNvSpPr>
              <a:spLocks noChangeArrowheads="1"/>
            </p:cNvSpPr>
            <p:nvPr/>
          </p:nvSpPr>
          <p:spPr bwMode="auto">
            <a:xfrm>
              <a:off x="3319" y="3505"/>
              <a:ext cx="918" cy="328"/>
            </a:xfrm>
            <a:prstGeom prst="rect">
              <a:avLst/>
            </a:prstGeom>
            <a:noFill/>
            <a:ln w="12700">
              <a:noFill/>
              <a:miter lim="800000"/>
              <a:headEnd/>
              <a:tailEnd/>
            </a:ln>
            <a:effectLst/>
          </p:spPr>
          <p:txBody>
            <a:bodyPr lIns="90488" tIns="44450" rIns="90488" bIns="44450">
              <a:spAutoFit/>
            </a:bodyPr>
            <a:lstStyle/>
            <a:p>
              <a:r>
                <a:rPr lang="en-US" sz="1400" b="1">
                  <a:latin typeface="+mj-lt"/>
                </a:rPr>
                <a:t>Print Period Reports</a:t>
              </a:r>
            </a:p>
          </p:txBody>
        </p:sp>
      </p:grpSp>
      <p:grpSp>
        <p:nvGrpSpPr>
          <p:cNvPr id="40982" name="Group 22"/>
          <p:cNvGrpSpPr>
            <a:grpSpLocks/>
          </p:cNvGrpSpPr>
          <p:nvPr/>
        </p:nvGrpSpPr>
        <p:grpSpPr bwMode="auto">
          <a:xfrm>
            <a:off x="3849688" y="4816475"/>
            <a:ext cx="1457325" cy="965200"/>
            <a:chOff x="2200" y="3372"/>
            <a:chExt cx="918" cy="608"/>
          </a:xfrm>
        </p:grpSpPr>
        <p:sp>
          <p:nvSpPr>
            <p:cNvPr id="40972" name="AutoShape 12"/>
            <p:cNvSpPr>
              <a:spLocks noChangeArrowheads="1"/>
            </p:cNvSpPr>
            <p:nvPr/>
          </p:nvSpPr>
          <p:spPr bwMode="auto">
            <a:xfrm>
              <a:off x="2267" y="3372"/>
              <a:ext cx="795" cy="608"/>
            </a:xfrm>
            <a:prstGeom prst="roundRect">
              <a:avLst>
                <a:gd name="adj" fmla="val 16667"/>
              </a:avLst>
            </a:prstGeom>
            <a:solidFill>
              <a:srgbClr val="E3D3DA"/>
            </a:solidFill>
            <a:ln w="9525" algn="ctr">
              <a:solidFill>
                <a:schemeClr val="tx1"/>
              </a:solidFill>
              <a:round/>
              <a:headEnd/>
              <a:tailEnd/>
            </a:ln>
            <a:effectLst/>
          </p:spPr>
          <p:txBody>
            <a:bodyPr wrap="none" tIns="91440" bIns="91440" anchor="ctr"/>
            <a:lstStyle/>
            <a:p>
              <a:endParaRPr lang="en-US" b="1">
                <a:latin typeface="+mj-lt"/>
              </a:endParaRPr>
            </a:p>
          </p:txBody>
        </p:sp>
        <p:sp>
          <p:nvSpPr>
            <p:cNvPr id="40973" name="Rectangle 13"/>
            <p:cNvSpPr>
              <a:spLocks noChangeArrowheads="1"/>
            </p:cNvSpPr>
            <p:nvPr/>
          </p:nvSpPr>
          <p:spPr bwMode="auto">
            <a:xfrm>
              <a:off x="2200" y="3435"/>
              <a:ext cx="918" cy="464"/>
            </a:xfrm>
            <a:prstGeom prst="rect">
              <a:avLst/>
            </a:prstGeom>
            <a:noFill/>
            <a:ln w="12700">
              <a:noFill/>
              <a:miter lim="800000"/>
              <a:headEnd/>
              <a:tailEnd/>
            </a:ln>
            <a:effectLst/>
          </p:spPr>
          <p:txBody>
            <a:bodyPr lIns="90488" tIns="44450" rIns="90488" bIns="44450">
              <a:spAutoFit/>
            </a:bodyPr>
            <a:lstStyle/>
            <a:p>
              <a:r>
                <a:rPr lang="en-US" sz="1400" b="1">
                  <a:latin typeface="+mj-lt"/>
                </a:rPr>
                <a:t>Revalue/Post Imported Transactions</a:t>
              </a:r>
            </a:p>
          </p:txBody>
        </p:sp>
      </p:grpSp>
      <p:grpSp>
        <p:nvGrpSpPr>
          <p:cNvPr id="40985" name="Group 25"/>
          <p:cNvGrpSpPr>
            <a:grpSpLocks/>
          </p:cNvGrpSpPr>
          <p:nvPr/>
        </p:nvGrpSpPr>
        <p:grpSpPr bwMode="auto">
          <a:xfrm>
            <a:off x="2058988" y="4816475"/>
            <a:ext cx="1589087" cy="965200"/>
            <a:chOff x="1029" y="3359"/>
            <a:chExt cx="1001" cy="608"/>
          </a:xfrm>
        </p:grpSpPr>
        <p:sp>
          <p:nvSpPr>
            <p:cNvPr id="40976" name="AutoShape 16"/>
            <p:cNvSpPr>
              <a:spLocks noChangeArrowheads="1"/>
            </p:cNvSpPr>
            <p:nvPr/>
          </p:nvSpPr>
          <p:spPr bwMode="auto">
            <a:xfrm>
              <a:off x="1112" y="3359"/>
              <a:ext cx="847" cy="608"/>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b="1">
                <a:latin typeface="+mj-lt"/>
              </a:endParaRPr>
            </a:p>
          </p:txBody>
        </p:sp>
        <p:sp>
          <p:nvSpPr>
            <p:cNvPr id="40977" name="Rectangle 17"/>
            <p:cNvSpPr>
              <a:spLocks noChangeArrowheads="1"/>
            </p:cNvSpPr>
            <p:nvPr/>
          </p:nvSpPr>
          <p:spPr bwMode="auto">
            <a:xfrm>
              <a:off x="1029" y="3422"/>
              <a:ext cx="1001" cy="464"/>
            </a:xfrm>
            <a:prstGeom prst="rect">
              <a:avLst/>
            </a:prstGeom>
            <a:noFill/>
            <a:ln w="12700">
              <a:noFill/>
              <a:miter lim="800000"/>
              <a:headEnd/>
              <a:tailEnd/>
            </a:ln>
            <a:effectLst/>
          </p:spPr>
          <p:txBody>
            <a:bodyPr lIns="90488" tIns="44450" rIns="90488" bIns="44450">
              <a:spAutoFit/>
            </a:bodyPr>
            <a:lstStyle/>
            <a:p>
              <a:r>
                <a:rPr lang="en-US" sz="1400" b="1">
                  <a:latin typeface="+mj-lt"/>
                </a:rPr>
                <a:t>Post Unrealized Exchange Gain/Loss</a:t>
              </a:r>
            </a:p>
          </p:txBody>
        </p:sp>
      </p:grpSp>
      <p:grpSp>
        <p:nvGrpSpPr>
          <p:cNvPr id="40981" name="Group 21"/>
          <p:cNvGrpSpPr>
            <a:grpSpLocks/>
          </p:cNvGrpSpPr>
          <p:nvPr/>
        </p:nvGrpSpPr>
        <p:grpSpPr bwMode="auto">
          <a:xfrm>
            <a:off x="504825" y="4816475"/>
            <a:ext cx="1355725" cy="965200"/>
            <a:chOff x="940" y="2610"/>
            <a:chExt cx="1001" cy="608"/>
          </a:xfrm>
        </p:grpSpPr>
        <p:sp>
          <p:nvSpPr>
            <p:cNvPr id="40979" name="AutoShape 19"/>
            <p:cNvSpPr>
              <a:spLocks noChangeArrowheads="1"/>
            </p:cNvSpPr>
            <p:nvPr/>
          </p:nvSpPr>
          <p:spPr bwMode="auto">
            <a:xfrm>
              <a:off x="946" y="2610"/>
              <a:ext cx="961" cy="608"/>
            </a:xfrm>
            <a:prstGeom prst="roundRect">
              <a:avLst>
                <a:gd name="adj" fmla="val 16667"/>
              </a:avLst>
            </a:prstGeom>
            <a:solidFill>
              <a:srgbClr val="CDDEFF"/>
            </a:solidFill>
            <a:ln w="9525" algn="ctr">
              <a:solidFill>
                <a:schemeClr val="tx1"/>
              </a:solidFill>
              <a:round/>
              <a:headEnd/>
              <a:tailEnd/>
            </a:ln>
            <a:effectLst/>
          </p:spPr>
          <p:txBody>
            <a:bodyPr wrap="none" tIns="91440" bIns="91440" anchor="ctr"/>
            <a:lstStyle/>
            <a:p>
              <a:endParaRPr lang="en-US" b="1">
                <a:latin typeface="+mj-lt"/>
              </a:endParaRPr>
            </a:p>
          </p:txBody>
        </p:sp>
        <p:sp>
          <p:nvSpPr>
            <p:cNvPr id="40980" name="Rectangle 20"/>
            <p:cNvSpPr>
              <a:spLocks noChangeArrowheads="1"/>
            </p:cNvSpPr>
            <p:nvPr/>
          </p:nvSpPr>
          <p:spPr bwMode="auto">
            <a:xfrm>
              <a:off x="940" y="2718"/>
              <a:ext cx="1001" cy="328"/>
            </a:xfrm>
            <a:prstGeom prst="rect">
              <a:avLst/>
            </a:prstGeom>
            <a:noFill/>
            <a:ln w="12700">
              <a:noFill/>
              <a:miter lim="800000"/>
              <a:headEnd/>
              <a:tailEnd/>
            </a:ln>
            <a:effectLst/>
          </p:spPr>
          <p:txBody>
            <a:bodyPr lIns="90488" tIns="44450" rIns="90488" bIns="44450">
              <a:spAutoFit/>
            </a:bodyPr>
            <a:lstStyle/>
            <a:p>
              <a:r>
                <a:rPr lang="en-US" sz="1400" b="1">
                  <a:latin typeface="+mj-lt"/>
                </a:rPr>
                <a:t>Import/Post Transactions</a:t>
              </a:r>
            </a:p>
          </p:txBody>
        </p:sp>
      </p:grpSp>
      <p:sp>
        <p:nvSpPr>
          <p:cNvPr id="40987" name="Line 27"/>
          <p:cNvSpPr>
            <a:spLocks noChangeShapeType="1"/>
          </p:cNvSpPr>
          <p:nvPr/>
        </p:nvSpPr>
        <p:spPr bwMode="auto">
          <a:xfrm>
            <a:off x="1808163" y="5265738"/>
            <a:ext cx="385762" cy="0"/>
          </a:xfrm>
          <a:prstGeom prst="line">
            <a:avLst/>
          </a:prstGeom>
          <a:noFill/>
          <a:ln w="28575">
            <a:solidFill>
              <a:srgbClr val="000080"/>
            </a:solidFill>
            <a:round/>
            <a:headEnd/>
            <a:tailEnd type="triangle" w="med" len="med"/>
          </a:ln>
          <a:effectLst/>
        </p:spPr>
        <p:txBody>
          <a:bodyPr wrap="none" tIns="91440" bIns="91440" anchor="ctr"/>
          <a:lstStyle/>
          <a:p>
            <a:endParaRPr lang="en-US" b="1">
              <a:latin typeface="+mj-lt"/>
            </a:endParaRPr>
          </a:p>
        </p:txBody>
      </p:sp>
      <p:sp>
        <p:nvSpPr>
          <p:cNvPr id="40988" name="Line 28"/>
          <p:cNvSpPr>
            <a:spLocks noChangeShapeType="1"/>
          </p:cNvSpPr>
          <p:nvPr/>
        </p:nvSpPr>
        <p:spPr bwMode="auto">
          <a:xfrm>
            <a:off x="3556000" y="5276850"/>
            <a:ext cx="385763" cy="0"/>
          </a:xfrm>
          <a:prstGeom prst="line">
            <a:avLst/>
          </a:prstGeom>
          <a:noFill/>
          <a:ln w="28575">
            <a:solidFill>
              <a:srgbClr val="000080"/>
            </a:solidFill>
            <a:round/>
            <a:headEnd/>
            <a:tailEnd type="triangle" w="med" len="med"/>
          </a:ln>
          <a:effectLst/>
        </p:spPr>
        <p:txBody>
          <a:bodyPr wrap="none" tIns="91440" bIns="91440" anchor="ctr"/>
          <a:lstStyle/>
          <a:p>
            <a:endParaRPr lang="en-US" b="1">
              <a:latin typeface="+mj-lt"/>
            </a:endParaRPr>
          </a:p>
        </p:txBody>
      </p:sp>
      <p:sp>
        <p:nvSpPr>
          <p:cNvPr id="40989" name="Line 29"/>
          <p:cNvSpPr>
            <a:spLocks noChangeShapeType="1"/>
          </p:cNvSpPr>
          <p:nvPr/>
        </p:nvSpPr>
        <p:spPr bwMode="auto">
          <a:xfrm>
            <a:off x="5243513" y="5297488"/>
            <a:ext cx="385762" cy="0"/>
          </a:xfrm>
          <a:prstGeom prst="line">
            <a:avLst/>
          </a:prstGeom>
          <a:noFill/>
          <a:ln w="28575">
            <a:solidFill>
              <a:srgbClr val="000080"/>
            </a:solidFill>
            <a:round/>
            <a:headEnd/>
            <a:tailEnd type="triangle" w="med" len="med"/>
          </a:ln>
          <a:effectLst/>
        </p:spPr>
        <p:txBody>
          <a:bodyPr wrap="none" tIns="91440" bIns="91440" anchor="ctr"/>
          <a:lstStyle/>
          <a:p>
            <a:endParaRPr lang="en-US" b="1">
              <a:latin typeface="+mj-lt"/>
            </a:endParaRPr>
          </a:p>
        </p:txBody>
      </p:sp>
      <p:sp>
        <p:nvSpPr>
          <p:cNvPr id="40990" name="Line 30"/>
          <p:cNvSpPr>
            <a:spLocks noChangeShapeType="1"/>
          </p:cNvSpPr>
          <p:nvPr/>
        </p:nvSpPr>
        <p:spPr bwMode="auto">
          <a:xfrm>
            <a:off x="6889750" y="5286375"/>
            <a:ext cx="385763" cy="0"/>
          </a:xfrm>
          <a:prstGeom prst="line">
            <a:avLst/>
          </a:prstGeom>
          <a:noFill/>
          <a:ln w="28575">
            <a:solidFill>
              <a:srgbClr val="000080"/>
            </a:solidFill>
            <a:round/>
            <a:headEnd/>
            <a:tailEnd type="triangle" w="med" len="med"/>
          </a:ln>
          <a:effectLst/>
        </p:spPr>
        <p:txBody>
          <a:bodyPr wrap="none" tIns="91440" bIns="91440" anchor="ctr"/>
          <a:lstStyle/>
          <a:p>
            <a:endParaRPr lang="en-US" b="1">
              <a:latin typeface="+mj-lt"/>
            </a:endParaRPr>
          </a:p>
        </p:txBody>
      </p:sp>
      <p:sp>
        <p:nvSpPr>
          <p:cNvPr id="40991" name="Text Box 31"/>
          <p:cNvSpPr txBox="1">
            <a:spLocks noChangeArrowheads="1"/>
          </p:cNvSpPr>
          <p:nvPr/>
        </p:nvSpPr>
        <p:spPr bwMode="auto">
          <a:xfrm>
            <a:off x="895350" y="4275138"/>
            <a:ext cx="2338388" cy="677108"/>
          </a:xfrm>
          <a:prstGeom prst="rect">
            <a:avLst/>
          </a:prstGeom>
          <a:noFill/>
          <a:ln w="9525" algn="ctr">
            <a:noFill/>
            <a:miter lim="800000"/>
            <a:headEnd/>
            <a:tailEnd/>
          </a:ln>
          <a:effectLst/>
        </p:spPr>
        <p:txBody>
          <a:bodyPr tIns="91440" bIns="91440">
            <a:spAutoFit/>
          </a:bodyPr>
          <a:lstStyle/>
          <a:p>
            <a:pPr>
              <a:spcBef>
                <a:spcPct val="50000"/>
              </a:spcBef>
            </a:pPr>
            <a:r>
              <a:rPr lang="en-US" sz="1600" b="1" i="1" dirty="0">
                <a:solidFill>
                  <a:schemeClr val="tx1">
                    <a:lumMod val="75000"/>
                    <a:lumOff val="25000"/>
                  </a:schemeClr>
                </a:solidFill>
                <a:latin typeface="+mj-lt"/>
              </a:rPr>
              <a:t>Consolidation Domain</a:t>
            </a:r>
          </a:p>
        </p:txBody>
      </p:sp>
      <p:grpSp>
        <p:nvGrpSpPr>
          <p:cNvPr id="40994" name="Group 34"/>
          <p:cNvGrpSpPr>
            <a:grpSpLocks/>
          </p:cNvGrpSpPr>
          <p:nvPr/>
        </p:nvGrpSpPr>
        <p:grpSpPr bwMode="auto">
          <a:xfrm>
            <a:off x="466725" y="2735263"/>
            <a:ext cx="1371600" cy="914400"/>
            <a:chOff x="320" y="1882"/>
            <a:chExt cx="864" cy="576"/>
          </a:xfrm>
          <a:solidFill>
            <a:schemeClr val="accent1">
              <a:lumMod val="40000"/>
              <a:lumOff val="60000"/>
            </a:schemeClr>
          </a:solidFill>
        </p:grpSpPr>
        <p:sp>
          <p:nvSpPr>
            <p:cNvPr id="40992" name="AutoShape 32"/>
            <p:cNvSpPr>
              <a:spLocks noChangeArrowheads="1"/>
            </p:cNvSpPr>
            <p:nvPr/>
          </p:nvSpPr>
          <p:spPr bwMode="auto">
            <a:xfrm>
              <a:off x="320" y="1882"/>
              <a:ext cx="864" cy="576"/>
            </a:xfrm>
            <a:prstGeom prst="roundRect">
              <a:avLst>
                <a:gd name="adj" fmla="val 16667"/>
              </a:avLst>
            </a:prstGeom>
            <a:grpFill/>
            <a:ln w="9525" algn="ctr">
              <a:solidFill>
                <a:schemeClr val="tx1"/>
              </a:solidFill>
              <a:round/>
              <a:headEnd/>
              <a:tailEnd/>
            </a:ln>
            <a:effectLst/>
          </p:spPr>
          <p:txBody>
            <a:bodyPr wrap="none" tIns="91440" bIns="91440" anchor="ctr"/>
            <a:lstStyle/>
            <a:p>
              <a:endParaRPr lang="en-US" b="1">
                <a:latin typeface="+mj-lt"/>
              </a:endParaRPr>
            </a:p>
          </p:txBody>
        </p:sp>
        <p:sp>
          <p:nvSpPr>
            <p:cNvPr id="40993" name="Text Box 33"/>
            <p:cNvSpPr txBox="1">
              <a:spLocks noChangeArrowheads="1"/>
            </p:cNvSpPr>
            <p:nvPr/>
          </p:nvSpPr>
          <p:spPr bwMode="auto">
            <a:xfrm>
              <a:off x="326" y="1914"/>
              <a:ext cx="839" cy="523"/>
            </a:xfrm>
            <a:prstGeom prst="rect">
              <a:avLst/>
            </a:prstGeom>
            <a:grpFill/>
            <a:ln w="9525" algn="ctr">
              <a:noFill/>
              <a:miter lim="800000"/>
              <a:headEnd/>
              <a:tailEnd/>
            </a:ln>
            <a:effectLst/>
          </p:spPr>
          <p:txBody>
            <a:bodyPr tIns="91440" bIns="91440">
              <a:spAutoFit/>
            </a:bodyPr>
            <a:lstStyle/>
            <a:p>
              <a:pPr>
                <a:spcBef>
                  <a:spcPct val="50000"/>
                </a:spcBef>
              </a:pPr>
              <a:r>
                <a:rPr lang="en-US" sz="1400" b="1">
                  <a:latin typeface="+mj-lt"/>
                </a:rPr>
                <a:t>Export Transactions to File</a:t>
              </a:r>
            </a:p>
          </p:txBody>
        </p:sp>
      </p:grpSp>
      <p:grpSp>
        <p:nvGrpSpPr>
          <p:cNvPr id="40997" name="Group 37"/>
          <p:cNvGrpSpPr>
            <a:grpSpLocks/>
          </p:cNvGrpSpPr>
          <p:nvPr/>
        </p:nvGrpSpPr>
        <p:grpSpPr bwMode="auto">
          <a:xfrm>
            <a:off x="485775" y="1241425"/>
            <a:ext cx="1331913" cy="955675"/>
            <a:chOff x="306" y="1286"/>
            <a:chExt cx="839" cy="602"/>
          </a:xfrm>
        </p:grpSpPr>
        <p:sp>
          <p:nvSpPr>
            <p:cNvPr id="40995" name="AutoShape 35"/>
            <p:cNvSpPr>
              <a:spLocks noChangeArrowheads="1"/>
            </p:cNvSpPr>
            <p:nvPr/>
          </p:nvSpPr>
          <p:spPr bwMode="auto">
            <a:xfrm>
              <a:off x="306" y="1286"/>
              <a:ext cx="839" cy="602"/>
            </a:xfrm>
            <a:prstGeom prst="flowChartMagneticDisk">
              <a:avLst/>
            </a:prstGeom>
            <a:solidFill>
              <a:srgbClr val="FFFFCC"/>
            </a:solidFill>
            <a:ln w="9525">
              <a:solidFill>
                <a:schemeClr val="tx1"/>
              </a:solidFill>
              <a:round/>
              <a:headEnd/>
              <a:tailEnd/>
            </a:ln>
            <a:effectLst/>
          </p:spPr>
          <p:txBody>
            <a:bodyPr wrap="none" tIns="91440" bIns="91440" anchor="ctr"/>
            <a:lstStyle/>
            <a:p>
              <a:endParaRPr lang="en-US" b="1">
                <a:latin typeface="+mj-lt"/>
              </a:endParaRPr>
            </a:p>
          </p:txBody>
        </p:sp>
        <p:sp>
          <p:nvSpPr>
            <p:cNvPr id="40996" name="Text Box 36"/>
            <p:cNvSpPr txBox="1">
              <a:spLocks noChangeArrowheads="1"/>
            </p:cNvSpPr>
            <p:nvPr/>
          </p:nvSpPr>
          <p:spPr bwMode="auto">
            <a:xfrm>
              <a:off x="378" y="1472"/>
              <a:ext cx="729" cy="384"/>
            </a:xfrm>
            <a:prstGeom prst="rect">
              <a:avLst/>
            </a:prstGeom>
            <a:noFill/>
            <a:ln w="9525" algn="ctr">
              <a:noFill/>
              <a:miter lim="800000"/>
              <a:headEnd/>
              <a:tailEnd/>
            </a:ln>
            <a:effectLst/>
          </p:spPr>
          <p:txBody>
            <a:bodyPr tIns="91440" bIns="91440">
              <a:spAutoFit/>
            </a:bodyPr>
            <a:lstStyle/>
            <a:p>
              <a:pPr>
                <a:spcBef>
                  <a:spcPct val="50000"/>
                </a:spcBef>
              </a:pPr>
              <a:r>
                <a:rPr lang="en-US" sz="1400" b="1">
                  <a:latin typeface="+mj-lt"/>
                </a:rPr>
                <a:t>Source Domain</a:t>
              </a:r>
            </a:p>
          </p:txBody>
        </p:sp>
      </p:grpSp>
      <p:sp>
        <p:nvSpPr>
          <p:cNvPr id="40998" name="Line 38"/>
          <p:cNvSpPr>
            <a:spLocks noChangeShapeType="1"/>
          </p:cNvSpPr>
          <p:nvPr/>
        </p:nvSpPr>
        <p:spPr bwMode="auto">
          <a:xfrm>
            <a:off x="1138238" y="2217738"/>
            <a:ext cx="0" cy="517525"/>
          </a:xfrm>
          <a:prstGeom prst="line">
            <a:avLst/>
          </a:prstGeom>
          <a:noFill/>
          <a:ln w="28575">
            <a:solidFill>
              <a:srgbClr val="000099"/>
            </a:solidFill>
            <a:round/>
            <a:headEnd/>
            <a:tailEnd type="triangle" w="med" len="med"/>
          </a:ln>
          <a:effectLst/>
        </p:spPr>
        <p:txBody>
          <a:bodyPr wrap="none" tIns="91440" bIns="91440" anchor="ctr"/>
          <a:lstStyle/>
          <a:p>
            <a:endParaRPr lang="en-US" b="1">
              <a:latin typeface="+mj-lt"/>
            </a:endParaRPr>
          </a:p>
        </p:txBody>
      </p:sp>
      <p:sp>
        <p:nvSpPr>
          <p:cNvPr id="40999" name="Line 39"/>
          <p:cNvSpPr>
            <a:spLocks noChangeShapeType="1"/>
          </p:cNvSpPr>
          <p:nvPr/>
        </p:nvSpPr>
        <p:spPr bwMode="auto">
          <a:xfrm>
            <a:off x="1116013" y="3681413"/>
            <a:ext cx="0" cy="711200"/>
          </a:xfrm>
          <a:prstGeom prst="line">
            <a:avLst/>
          </a:prstGeom>
          <a:noFill/>
          <a:ln w="28575">
            <a:solidFill>
              <a:srgbClr val="000099"/>
            </a:solidFill>
            <a:round/>
            <a:headEnd/>
            <a:tailEnd type="triangle" w="med" len="med"/>
          </a:ln>
          <a:effectLst/>
        </p:spPr>
        <p:txBody>
          <a:bodyPr wrap="none" tIns="91440" bIns="91440" anchor="ctr"/>
          <a:lstStyle/>
          <a:p>
            <a:endParaRPr lang="en-US">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Currency Translation</a:t>
            </a:r>
          </a:p>
        </p:txBody>
      </p:sp>
      <p:sp>
        <p:nvSpPr>
          <p:cNvPr id="27" name="Footer Placeholder 3"/>
          <p:cNvSpPr>
            <a:spLocks noGrp="1"/>
          </p:cNvSpPr>
          <p:nvPr>
            <p:ph type="ftr" sz="quarter" idx="10"/>
          </p:nvPr>
        </p:nvSpPr>
        <p:spPr/>
        <p:txBody>
          <a:bodyPr/>
          <a:lstStyle/>
          <a:p>
            <a:r>
              <a:rPr lang="en-US"/>
              <a:t>FIN21070</a:t>
            </a:r>
          </a:p>
        </p:txBody>
      </p:sp>
      <p:sp>
        <p:nvSpPr>
          <p:cNvPr id="25615" name="Rectangle 15"/>
          <p:cNvSpPr>
            <a:spLocks noChangeArrowheads="1"/>
          </p:cNvSpPr>
          <p:nvPr/>
        </p:nvSpPr>
        <p:spPr bwMode="auto">
          <a:xfrm>
            <a:off x="1958975" y="5419725"/>
            <a:ext cx="1755775" cy="1187450"/>
          </a:xfrm>
          <a:prstGeom prst="rect">
            <a:avLst/>
          </a:prstGeom>
          <a:noFill/>
          <a:ln w="12700">
            <a:noFill/>
            <a:miter lim="800000"/>
            <a:headEnd/>
            <a:tailEnd/>
          </a:ln>
          <a:effectLst/>
        </p:spPr>
        <p:txBody>
          <a:bodyPr wrap="none" lIns="90488" tIns="44450" rIns="90488" bIns="44450">
            <a:spAutoFit/>
          </a:bodyPr>
          <a:lstStyle/>
          <a:p>
            <a:pPr eaLnBrk="0" hangingPunct="0"/>
            <a:r>
              <a:rPr lang="en-US" sz="1800" b="1">
                <a:solidFill>
                  <a:schemeClr val="bg1"/>
                </a:solidFill>
                <a:latin typeface="Arial" pitchFamily="34" charset="0"/>
              </a:rPr>
              <a:t>Calculate/Post</a:t>
            </a:r>
          </a:p>
          <a:p>
            <a:pPr eaLnBrk="0" hangingPunct="0"/>
            <a:r>
              <a:rPr lang="en-US" sz="1800" b="1">
                <a:solidFill>
                  <a:schemeClr val="bg1"/>
                </a:solidFill>
                <a:latin typeface="Arial" pitchFamily="34" charset="0"/>
              </a:rPr>
              <a:t>Unrealized</a:t>
            </a:r>
          </a:p>
          <a:p>
            <a:pPr eaLnBrk="0" hangingPunct="0"/>
            <a:r>
              <a:rPr lang="en-US" sz="1800" b="1">
                <a:solidFill>
                  <a:schemeClr val="bg1"/>
                </a:solidFill>
                <a:latin typeface="Arial" pitchFamily="34" charset="0"/>
              </a:rPr>
              <a:t>Gain/Loss</a:t>
            </a:r>
          </a:p>
          <a:p>
            <a:pPr eaLnBrk="0" latinLnBrk="1" hangingPunct="0"/>
            <a:endParaRPr lang="en-US" sz="1800" b="1">
              <a:solidFill>
                <a:schemeClr val="bg1"/>
              </a:solidFill>
              <a:latin typeface="Arial" pitchFamily="34" charset="0"/>
            </a:endParaRPr>
          </a:p>
        </p:txBody>
      </p:sp>
      <p:grpSp>
        <p:nvGrpSpPr>
          <p:cNvPr id="28" name="Group 27"/>
          <p:cNvGrpSpPr/>
          <p:nvPr/>
        </p:nvGrpSpPr>
        <p:grpSpPr>
          <a:xfrm>
            <a:off x="1401763" y="1476375"/>
            <a:ext cx="6319837" cy="3971925"/>
            <a:chOff x="1239838" y="2295525"/>
            <a:chExt cx="6319837" cy="3971925"/>
          </a:xfrm>
        </p:grpSpPr>
        <p:grpSp>
          <p:nvGrpSpPr>
            <p:cNvPr id="25643" name="Group 43"/>
            <p:cNvGrpSpPr>
              <a:grpSpLocks/>
            </p:cNvGrpSpPr>
            <p:nvPr/>
          </p:nvGrpSpPr>
          <p:grpSpPr bwMode="auto">
            <a:xfrm>
              <a:off x="1250950" y="2295525"/>
              <a:ext cx="1208088" cy="914400"/>
              <a:chOff x="589" y="1625"/>
              <a:chExt cx="761" cy="576"/>
            </a:xfrm>
          </p:grpSpPr>
          <p:sp>
            <p:nvSpPr>
              <p:cNvPr id="25626" name="AutoShape 26"/>
              <p:cNvSpPr>
                <a:spLocks noChangeArrowheads="1"/>
              </p:cNvSpPr>
              <p:nvPr/>
            </p:nvSpPr>
            <p:spPr bwMode="auto">
              <a:xfrm>
                <a:off x="589" y="1625"/>
                <a:ext cx="761" cy="576"/>
              </a:xfrm>
              <a:prstGeom prst="flowChartMagneticDisk">
                <a:avLst/>
              </a:prstGeom>
              <a:solidFill>
                <a:schemeClr val="accent1"/>
              </a:solidFill>
              <a:ln w="9525">
                <a:solidFill>
                  <a:schemeClr val="tx1"/>
                </a:solidFill>
                <a:round/>
                <a:headEnd/>
                <a:tailEnd/>
              </a:ln>
              <a:effectLst>
                <a:outerShdw dist="35921" dir="2700000" algn="ctr" rotWithShape="0">
                  <a:schemeClr val="bg2">
                    <a:alpha val="50000"/>
                  </a:schemeClr>
                </a:outerShdw>
              </a:effectLst>
            </p:spPr>
            <p:txBody>
              <a:bodyPr wrap="none" tIns="91440" bIns="91440" anchor="ctr"/>
              <a:lstStyle/>
              <a:p>
                <a:endParaRPr lang="en-US">
                  <a:latin typeface="+mj-lt"/>
                </a:endParaRPr>
              </a:p>
            </p:txBody>
          </p:sp>
          <p:sp>
            <p:nvSpPr>
              <p:cNvPr id="25627" name="Text Box 27"/>
              <p:cNvSpPr txBox="1">
                <a:spLocks noChangeArrowheads="1"/>
              </p:cNvSpPr>
              <p:nvPr/>
            </p:nvSpPr>
            <p:spPr bwMode="auto">
              <a:xfrm>
                <a:off x="626" y="1766"/>
                <a:ext cx="711" cy="346"/>
              </a:xfrm>
              <a:prstGeom prst="rect">
                <a:avLst/>
              </a:prstGeom>
              <a:noFill/>
              <a:ln w="9525" algn="ctr">
                <a:noFill/>
                <a:miter lim="800000"/>
                <a:headEnd/>
                <a:tailEnd/>
              </a:ln>
              <a:effectLst/>
            </p:spPr>
            <p:txBody>
              <a:bodyPr tIns="91440" bIns="91440">
                <a:spAutoFit/>
              </a:bodyPr>
              <a:lstStyle/>
              <a:p>
                <a:pPr>
                  <a:spcBef>
                    <a:spcPct val="50000"/>
                  </a:spcBef>
                </a:pPr>
                <a:r>
                  <a:rPr lang="en-US" sz="1200" b="1">
                    <a:latin typeface="+mj-lt"/>
                  </a:rPr>
                  <a:t>Domain A (EUR)</a:t>
                </a:r>
              </a:p>
            </p:txBody>
          </p:sp>
        </p:grpSp>
        <p:grpSp>
          <p:nvGrpSpPr>
            <p:cNvPr id="25629" name="Group 29"/>
            <p:cNvGrpSpPr>
              <a:grpSpLocks/>
            </p:cNvGrpSpPr>
            <p:nvPr/>
          </p:nvGrpSpPr>
          <p:grpSpPr bwMode="auto">
            <a:xfrm>
              <a:off x="6289675" y="2295525"/>
              <a:ext cx="1208088" cy="914400"/>
              <a:chOff x="589" y="1734"/>
              <a:chExt cx="761" cy="576"/>
            </a:xfrm>
          </p:grpSpPr>
          <p:sp>
            <p:nvSpPr>
              <p:cNvPr id="25630" name="AutoShape 30"/>
              <p:cNvSpPr>
                <a:spLocks noChangeArrowheads="1"/>
              </p:cNvSpPr>
              <p:nvPr/>
            </p:nvSpPr>
            <p:spPr bwMode="auto">
              <a:xfrm>
                <a:off x="589" y="1734"/>
                <a:ext cx="761" cy="576"/>
              </a:xfrm>
              <a:prstGeom prst="flowChartMagneticDisk">
                <a:avLst/>
              </a:prstGeom>
              <a:solidFill>
                <a:srgbClr val="D7E2F1"/>
              </a:solidFill>
              <a:ln w="9525">
                <a:solidFill>
                  <a:schemeClr val="tx1"/>
                </a:solidFill>
                <a:round/>
                <a:headEnd/>
                <a:tailEnd/>
              </a:ln>
              <a:effectLst/>
            </p:spPr>
            <p:txBody>
              <a:bodyPr wrap="none" tIns="91440" bIns="91440" anchor="ctr"/>
              <a:lstStyle/>
              <a:p>
                <a:endParaRPr lang="en-US">
                  <a:latin typeface="+mj-lt"/>
                </a:endParaRPr>
              </a:p>
            </p:txBody>
          </p:sp>
          <p:sp>
            <p:nvSpPr>
              <p:cNvPr id="25631" name="Text Box 31"/>
              <p:cNvSpPr txBox="1">
                <a:spLocks noChangeArrowheads="1"/>
              </p:cNvSpPr>
              <p:nvPr/>
            </p:nvSpPr>
            <p:spPr bwMode="auto">
              <a:xfrm>
                <a:off x="626" y="1875"/>
                <a:ext cx="711" cy="346"/>
              </a:xfrm>
              <a:prstGeom prst="rect">
                <a:avLst/>
              </a:prstGeom>
              <a:noFill/>
              <a:ln w="9525" algn="ctr">
                <a:noFill/>
                <a:miter lim="800000"/>
                <a:headEnd/>
                <a:tailEnd/>
              </a:ln>
              <a:effectLst/>
            </p:spPr>
            <p:txBody>
              <a:bodyPr tIns="91440" bIns="91440">
                <a:spAutoFit/>
              </a:bodyPr>
              <a:lstStyle/>
              <a:p>
                <a:pPr>
                  <a:spcBef>
                    <a:spcPct val="50000"/>
                  </a:spcBef>
                </a:pPr>
                <a:r>
                  <a:rPr lang="en-US" sz="1200" b="1">
                    <a:latin typeface="+mj-lt"/>
                  </a:rPr>
                  <a:t>Domain B (MXP)</a:t>
                </a:r>
              </a:p>
            </p:txBody>
          </p:sp>
        </p:grpSp>
        <p:grpSp>
          <p:nvGrpSpPr>
            <p:cNvPr id="25634" name="Group 34"/>
            <p:cNvGrpSpPr>
              <a:grpSpLocks/>
            </p:cNvGrpSpPr>
            <p:nvPr/>
          </p:nvGrpSpPr>
          <p:grpSpPr bwMode="auto">
            <a:xfrm>
              <a:off x="1239838" y="3881438"/>
              <a:ext cx="1270000" cy="801687"/>
              <a:chOff x="518" y="2445"/>
              <a:chExt cx="800" cy="505"/>
            </a:xfrm>
          </p:grpSpPr>
          <p:sp>
            <p:nvSpPr>
              <p:cNvPr id="25632" name="Rectangle 32"/>
              <p:cNvSpPr>
                <a:spLocks noChangeArrowheads="1"/>
              </p:cNvSpPr>
              <p:nvPr/>
            </p:nvSpPr>
            <p:spPr bwMode="auto">
              <a:xfrm>
                <a:off x="518" y="2445"/>
                <a:ext cx="800" cy="505"/>
              </a:xfrm>
              <a:prstGeom prst="rect">
                <a:avLst/>
              </a:prstGeom>
              <a:solidFill>
                <a:srgbClr val="FFFFB3"/>
              </a:solidFill>
              <a:ln w="9525" algn="ctr">
                <a:solidFill>
                  <a:schemeClr val="tx1"/>
                </a:solidFill>
                <a:miter lim="800000"/>
                <a:headEnd/>
                <a:tailEnd/>
              </a:ln>
              <a:effectLst>
                <a:outerShdw dist="35921" dir="2700000" algn="ctr" rotWithShape="0">
                  <a:schemeClr val="bg2">
                    <a:alpha val="50000"/>
                  </a:schemeClr>
                </a:outerShdw>
              </a:effectLst>
            </p:spPr>
            <p:txBody>
              <a:bodyPr wrap="none" tIns="91440" bIns="91440" anchor="ctr"/>
              <a:lstStyle/>
              <a:p>
                <a:endParaRPr lang="en-US">
                  <a:latin typeface="+mj-lt"/>
                </a:endParaRPr>
              </a:p>
            </p:txBody>
          </p:sp>
          <p:sp>
            <p:nvSpPr>
              <p:cNvPr id="25633" name="Text Box 33"/>
              <p:cNvSpPr txBox="1">
                <a:spLocks noChangeArrowheads="1"/>
              </p:cNvSpPr>
              <p:nvPr/>
            </p:nvSpPr>
            <p:spPr bwMode="auto">
              <a:xfrm>
                <a:off x="525" y="2567"/>
                <a:ext cx="787" cy="250"/>
              </a:xfrm>
              <a:prstGeom prst="rect">
                <a:avLst/>
              </a:prstGeom>
              <a:noFill/>
              <a:ln w="9525" algn="ctr">
                <a:noFill/>
                <a:miter lim="800000"/>
                <a:headEnd/>
                <a:tailEnd/>
              </a:ln>
              <a:effectLst/>
            </p:spPr>
            <p:txBody>
              <a:bodyPr tIns="91440" bIns="91440">
                <a:spAutoFit/>
              </a:bodyPr>
              <a:lstStyle/>
              <a:p>
                <a:pPr>
                  <a:spcBef>
                    <a:spcPct val="50000"/>
                  </a:spcBef>
                </a:pPr>
                <a:r>
                  <a:rPr lang="en-US" sz="1400">
                    <a:latin typeface="+mj-lt"/>
                  </a:rPr>
                  <a:t>Transactions</a:t>
                </a:r>
              </a:p>
            </p:txBody>
          </p:sp>
        </p:grpSp>
        <p:grpSp>
          <p:nvGrpSpPr>
            <p:cNvPr id="25635" name="Group 35"/>
            <p:cNvGrpSpPr>
              <a:grpSpLocks/>
            </p:cNvGrpSpPr>
            <p:nvPr/>
          </p:nvGrpSpPr>
          <p:grpSpPr bwMode="auto">
            <a:xfrm>
              <a:off x="6289675" y="3881438"/>
              <a:ext cx="1270000" cy="801687"/>
              <a:chOff x="518" y="2445"/>
              <a:chExt cx="800" cy="505"/>
            </a:xfrm>
          </p:grpSpPr>
          <p:sp>
            <p:nvSpPr>
              <p:cNvPr id="25636" name="Rectangle 36"/>
              <p:cNvSpPr>
                <a:spLocks noChangeArrowheads="1"/>
              </p:cNvSpPr>
              <p:nvPr/>
            </p:nvSpPr>
            <p:spPr bwMode="auto">
              <a:xfrm>
                <a:off x="518" y="2445"/>
                <a:ext cx="800" cy="505"/>
              </a:xfrm>
              <a:prstGeom prst="rect">
                <a:avLst/>
              </a:prstGeom>
              <a:solidFill>
                <a:srgbClr val="FFFFB3"/>
              </a:solidFill>
              <a:ln w="9525" algn="ctr">
                <a:solidFill>
                  <a:schemeClr val="tx1"/>
                </a:solidFill>
                <a:miter lim="800000"/>
                <a:headEnd/>
                <a:tailEnd/>
              </a:ln>
              <a:effectLst>
                <a:outerShdw dist="35921" dir="2700000" algn="ctr" rotWithShape="0">
                  <a:schemeClr val="bg2">
                    <a:alpha val="50000"/>
                  </a:schemeClr>
                </a:outerShdw>
              </a:effectLst>
            </p:spPr>
            <p:txBody>
              <a:bodyPr wrap="none" tIns="91440" bIns="91440" anchor="ctr"/>
              <a:lstStyle/>
              <a:p>
                <a:endParaRPr lang="en-US">
                  <a:latin typeface="+mj-lt"/>
                </a:endParaRPr>
              </a:p>
            </p:txBody>
          </p:sp>
          <p:sp>
            <p:nvSpPr>
              <p:cNvPr id="25637" name="Text Box 37"/>
              <p:cNvSpPr txBox="1">
                <a:spLocks noChangeArrowheads="1"/>
              </p:cNvSpPr>
              <p:nvPr/>
            </p:nvSpPr>
            <p:spPr bwMode="auto">
              <a:xfrm>
                <a:off x="525" y="2567"/>
                <a:ext cx="787" cy="250"/>
              </a:xfrm>
              <a:prstGeom prst="rect">
                <a:avLst/>
              </a:prstGeom>
              <a:noFill/>
              <a:ln w="9525" algn="ctr">
                <a:noFill/>
                <a:miter lim="800000"/>
                <a:headEnd/>
                <a:tailEnd/>
              </a:ln>
              <a:effectLst/>
            </p:spPr>
            <p:txBody>
              <a:bodyPr tIns="91440" bIns="91440">
                <a:spAutoFit/>
              </a:bodyPr>
              <a:lstStyle/>
              <a:p>
                <a:pPr>
                  <a:spcBef>
                    <a:spcPct val="50000"/>
                  </a:spcBef>
                </a:pPr>
                <a:r>
                  <a:rPr lang="en-US" sz="1400">
                    <a:latin typeface="+mj-lt"/>
                  </a:rPr>
                  <a:t>Transactions</a:t>
                </a:r>
              </a:p>
            </p:txBody>
          </p:sp>
        </p:grpSp>
        <p:grpSp>
          <p:nvGrpSpPr>
            <p:cNvPr id="25642" name="Group 42"/>
            <p:cNvGrpSpPr>
              <a:grpSpLocks/>
            </p:cNvGrpSpPr>
            <p:nvPr/>
          </p:nvGrpSpPr>
          <p:grpSpPr bwMode="auto">
            <a:xfrm>
              <a:off x="3851275" y="3881440"/>
              <a:ext cx="1270000" cy="830263"/>
              <a:chOff x="2099" y="2458"/>
              <a:chExt cx="800" cy="523"/>
            </a:xfrm>
          </p:grpSpPr>
          <p:sp>
            <p:nvSpPr>
              <p:cNvPr id="25640" name="Rectangle 40"/>
              <p:cNvSpPr>
                <a:spLocks noChangeArrowheads="1"/>
              </p:cNvSpPr>
              <p:nvPr/>
            </p:nvSpPr>
            <p:spPr bwMode="auto">
              <a:xfrm>
                <a:off x="2099" y="2464"/>
                <a:ext cx="800" cy="505"/>
              </a:xfrm>
              <a:prstGeom prst="rect">
                <a:avLst/>
              </a:prstGeom>
              <a:solidFill>
                <a:srgbClr val="FFFFB3"/>
              </a:solidFill>
              <a:ln w="9525" algn="ctr">
                <a:solidFill>
                  <a:schemeClr val="tx1"/>
                </a:solidFill>
                <a:miter lim="800000"/>
                <a:headEnd/>
                <a:tailEnd/>
              </a:ln>
              <a:effectLst>
                <a:outerShdw dist="35921" dir="2700000" algn="ctr" rotWithShape="0">
                  <a:schemeClr val="bg2">
                    <a:alpha val="50000"/>
                  </a:schemeClr>
                </a:outerShdw>
              </a:effectLst>
            </p:spPr>
            <p:txBody>
              <a:bodyPr wrap="none" tIns="91440" bIns="91440" anchor="ctr"/>
              <a:lstStyle/>
              <a:p>
                <a:endParaRPr lang="en-US">
                  <a:latin typeface="+mj-lt"/>
                </a:endParaRPr>
              </a:p>
            </p:txBody>
          </p:sp>
          <p:sp>
            <p:nvSpPr>
              <p:cNvPr id="25641" name="Text Box 41"/>
              <p:cNvSpPr txBox="1">
                <a:spLocks noChangeArrowheads="1"/>
              </p:cNvSpPr>
              <p:nvPr/>
            </p:nvSpPr>
            <p:spPr bwMode="auto">
              <a:xfrm>
                <a:off x="2106" y="2458"/>
                <a:ext cx="787" cy="523"/>
              </a:xfrm>
              <a:prstGeom prst="rect">
                <a:avLst/>
              </a:prstGeom>
              <a:noFill/>
              <a:ln w="9525" algn="ctr">
                <a:noFill/>
                <a:miter lim="800000"/>
                <a:headEnd/>
                <a:tailEnd/>
              </a:ln>
              <a:effectLst/>
            </p:spPr>
            <p:txBody>
              <a:bodyPr tIns="91440" bIns="91440">
                <a:spAutoFit/>
              </a:bodyPr>
              <a:lstStyle/>
              <a:p>
                <a:pPr>
                  <a:spcBef>
                    <a:spcPct val="50000"/>
                  </a:spcBef>
                </a:pPr>
                <a:r>
                  <a:rPr lang="en-US" sz="1400">
                    <a:latin typeface="+mj-lt"/>
                  </a:rPr>
                  <a:t>Currency Translated to USD</a:t>
                </a:r>
              </a:p>
            </p:txBody>
          </p:sp>
        </p:grpSp>
        <p:grpSp>
          <p:nvGrpSpPr>
            <p:cNvPr id="25647" name="Group 47"/>
            <p:cNvGrpSpPr>
              <a:grpSpLocks/>
            </p:cNvGrpSpPr>
            <p:nvPr/>
          </p:nvGrpSpPr>
          <p:grpSpPr bwMode="auto">
            <a:xfrm>
              <a:off x="3887788" y="5353050"/>
              <a:ext cx="1239837" cy="914400"/>
              <a:chOff x="2270" y="3372"/>
              <a:chExt cx="781" cy="576"/>
            </a:xfrm>
          </p:grpSpPr>
          <p:sp>
            <p:nvSpPr>
              <p:cNvPr id="25645" name="AutoShape 45"/>
              <p:cNvSpPr>
                <a:spLocks noChangeArrowheads="1"/>
              </p:cNvSpPr>
              <p:nvPr/>
            </p:nvSpPr>
            <p:spPr bwMode="auto">
              <a:xfrm>
                <a:off x="2278" y="3372"/>
                <a:ext cx="761" cy="576"/>
              </a:xfrm>
              <a:prstGeom prst="flowChartMagneticDisk">
                <a:avLst/>
              </a:prstGeom>
              <a:solidFill>
                <a:srgbClr val="BED8CA"/>
              </a:solidFill>
              <a:ln w="9525">
                <a:solidFill>
                  <a:schemeClr val="tx1"/>
                </a:solidFill>
                <a:round/>
                <a:headEnd/>
                <a:tailEnd/>
              </a:ln>
              <a:effectLst/>
            </p:spPr>
            <p:txBody>
              <a:bodyPr wrap="none" tIns="91440" bIns="91440" anchor="ctr"/>
              <a:lstStyle/>
              <a:p>
                <a:endParaRPr lang="en-US">
                  <a:latin typeface="+mj-lt"/>
                </a:endParaRPr>
              </a:p>
            </p:txBody>
          </p:sp>
          <p:sp>
            <p:nvSpPr>
              <p:cNvPr id="25646" name="Text Box 46"/>
              <p:cNvSpPr txBox="1">
                <a:spLocks noChangeArrowheads="1"/>
              </p:cNvSpPr>
              <p:nvPr/>
            </p:nvSpPr>
            <p:spPr bwMode="auto">
              <a:xfrm>
                <a:off x="2270" y="3513"/>
                <a:ext cx="781" cy="349"/>
              </a:xfrm>
              <a:prstGeom prst="rect">
                <a:avLst/>
              </a:prstGeom>
              <a:noFill/>
              <a:ln w="9525" algn="ctr">
                <a:noFill/>
                <a:miter lim="800000"/>
                <a:headEnd/>
                <a:tailEnd/>
              </a:ln>
              <a:effectLst/>
            </p:spPr>
            <p:txBody>
              <a:bodyPr tIns="91440" bIns="91440">
                <a:spAutoFit/>
              </a:bodyPr>
              <a:lstStyle/>
              <a:p>
                <a:pPr>
                  <a:spcBef>
                    <a:spcPct val="50000"/>
                  </a:spcBef>
                </a:pPr>
                <a:r>
                  <a:rPr lang="en-US" sz="1200" b="1">
                    <a:latin typeface="+mj-lt"/>
                  </a:rPr>
                  <a:t>Consolidation Domain (USD)</a:t>
                </a:r>
              </a:p>
            </p:txBody>
          </p:sp>
        </p:grpSp>
        <p:sp>
          <p:nvSpPr>
            <p:cNvPr id="25648" name="Line 48"/>
            <p:cNvSpPr>
              <a:spLocks noChangeShapeType="1"/>
            </p:cNvSpPr>
            <p:nvPr/>
          </p:nvSpPr>
          <p:spPr bwMode="auto">
            <a:xfrm>
              <a:off x="1860550" y="3221038"/>
              <a:ext cx="0" cy="660400"/>
            </a:xfrm>
            <a:prstGeom prst="line">
              <a:avLst/>
            </a:prstGeom>
            <a:noFill/>
            <a:ln w="28575">
              <a:solidFill>
                <a:schemeClr val="tx1"/>
              </a:solidFill>
              <a:round/>
              <a:headEnd/>
              <a:tailEnd type="triangle" w="med" len="med"/>
            </a:ln>
            <a:effectLst/>
          </p:spPr>
          <p:txBody>
            <a:bodyPr wrap="none" tIns="91440" bIns="91440" anchor="ctr"/>
            <a:lstStyle/>
            <a:p>
              <a:endParaRPr lang="en-US">
                <a:latin typeface="+mj-lt"/>
              </a:endParaRPr>
            </a:p>
          </p:txBody>
        </p:sp>
        <p:sp>
          <p:nvSpPr>
            <p:cNvPr id="25649" name="Line 49"/>
            <p:cNvSpPr>
              <a:spLocks noChangeShapeType="1"/>
            </p:cNvSpPr>
            <p:nvPr/>
          </p:nvSpPr>
          <p:spPr bwMode="auto">
            <a:xfrm>
              <a:off x="2509838" y="4267200"/>
              <a:ext cx="1331912" cy="0"/>
            </a:xfrm>
            <a:prstGeom prst="line">
              <a:avLst/>
            </a:prstGeom>
            <a:noFill/>
            <a:ln w="28575">
              <a:solidFill>
                <a:schemeClr val="tx1"/>
              </a:solidFill>
              <a:round/>
              <a:headEnd/>
              <a:tailEnd type="triangle" w="med" len="med"/>
            </a:ln>
            <a:effectLst/>
          </p:spPr>
          <p:txBody>
            <a:bodyPr wrap="none" tIns="91440" bIns="91440" anchor="ctr"/>
            <a:lstStyle/>
            <a:p>
              <a:endParaRPr lang="en-US">
                <a:latin typeface="+mj-lt"/>
              </a:endParaRPr>
            </a:p>
          </p:txBody>
        </p:sp>
        <p:sp>
          <p:nvSpPr>
            <p:cNvPr id="25650" name="Line 50"/>
            <p:cNvSpPr>
              <a:spLocks noChangeShapeType="1"/>
            </p:cNvSpPr>
            <p:nvPr/>
          </p:nvSpPr>
          <p:spPr bwMode="auto">
            <a:xfrm flipH="1">
              <a:off x="5121275" y="4276725"/>
              <a:ext cx="1147763" cy="0"/>
            </a:xfrm>
            <a:prstGeom prst="line">
              <a:avLst/>
            </a:prstGeom>
            <a:noFill/>
            <a:ln w="28575">
              <a:solidFill>
                <a:schemeClr val="tx1"/>
              </a:solidFill>
              <a:round/>
              <a:headEnd/>
              <a:tailEnd type="triangle" w="med" len="med"/>
            </a:ln>
            <a:effectLst/>
          </p:spPr>
          <p:txBody>
            <a:bodyPr wrap="none" tIns="91440" bIns="91440" anchor="ctr"/>
            <a:lstStyle/>
            <a:p>
              <a:endParaRPr lang="en-US">
                <a:latin typeface="+mj-lt"/>
              </a:endParaRPr>
            </a:p>
          </p:txBody>
        </p:sp>
        <p:sp>
          <p:nvSpPr>
            <p:cNvPr id="25651" name="Line 51"/>
            <p:cNvSpPr>
              <a:spLocks noChangeShapeType="1"/>
            </p:cNvSpPr>
            <p:nvPr/>
          </p:nvSpPr>
          <p:spPr bwMode="auto">
            <a:xfrm>
              <a:off x="6910388" y="3211513"/>
              <a:ext cx="0" cy="660400"/>
            </a:xfrm>
            <a:prstGeom prst="line">
              <a:avLst/>
            </a:prstGeom>
            <a:noFill/>
            <a:ln w="28575">
              <a:solidFill>
                <a:schemeClr val="tx1"/>
              </a:solidFill>
              <a:round/>
              <a:headEnd/>
              <a:tailEnd type="triangle" w="med" len="med"/>
            </a:ln>
            <a:effectLst/>
          </p:spPr>
          <p:txBody>
            <a:bodyPr wrap="none" tIns="91440" bIns="91440" anchor="ctr"/>
            <a:lstStyle/>
            <a:p>
              <a:endParaRPr lang="en-US">
                <a:latin typeface="+mj-lt"/>
              </a:endParaRPr>
            </a:p>
          </p:txBody>
        </p:sp>
        <p:sp>
          <p:nvSpPr>
            <p:cNvPr id="25652" name="Line 52"/>
            <p:cNvSpPr>
              <a:spLocks noChangeShapeType="1"/>
            </p:cNvSpPr>
            <p:nvPr/>
          </p:nvSpPr>
          <p:spPr bwMode="auto">
            <a:xfrm>
              <a:off x="4491038" y="4703763"/>
              <a:ext cx="0" cy="639762"/>
            </a:xfrm>
            <a:prstGeom prst="line">
              <a:avLst/>
            </a:prstGeom>
            <a:noFill/>
            <a:ln w="28575">
              <a:solidFill>
                <a:schemeClr val="tx1"/>
              </a:solidFill>
              <a:round/>
              <a:headEnd/>
              <a:tailEnd type="triangle" w="med" len="med"/>
            </a:ln>
            <a:effectLst/>
          </p:spPr>
          <p:txBody>
            <a:bodyPr wrap="none" tIns="91440" bIns="91440" anchor="ctr"/>
            <a:lstStyle/>
            <a:p>
              <a:endParaRPr lang="en-US">
                <a:latin typeface="+mj-lt"/>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Foreign Exchange Revaluation </a:t>
            </a:r>
          </a:p>
        </p:txBody>
      </p:sp>
      <p:sp>
        <p:nvSpPr>
          <p:cNvPr id="8" name="Footer Placeholder 3"/>
          <p:cNvSpPr>
            <a:spLocks noGrp="1"/>
          </p:cNvSpPr>
          <p:nvPr>
            <p:ph type="ftr" sz="quarter" idx="10"/>
          </p:nvPr>
        </p:nvSpPr>
        <p:spPr/>
        <p:txBody>
          <a:bodyPr/>
          <a:lstStyle/>
          <a:p>
            <a:r>
              <a:rPr lang="en-US"/>
              <a:t>FIN21080</a:t>
            </a:r>
          </a:p>
        </p:txBody>
      </p:sp>
      <p:grpSp>
        <p:nvGrpSpPr>
          <p:cNvPr id="10" name="Group 9"/>
          <p:cNvGrpSpPr/>
          <p:nvPr/>
        </p:nvGrpSpPr>
        <p:grpSpPr>
          <a:xfrm>
            <a:off x="447675" y="1009650"/>
            <a:ext cx="8239125" cy="5083175"/>
            <a:chOff x="352425" y="1647825"/>
            <a:chExt cx="8239125" cy="5083175"/>
          </a:xfrm>
        </p:grpSpPr>
        <p:sp>
          <p:nvSpPr>
            <p:cNvPr id="26628" name="Rectangle 4"/>
            <p:cNvSpPr>
              <a:spLocks noChangeArrowheads="1"/>
            </p:cNvSpPr>
            <p:nvPr/>
          </p:nvSpPr>
          <p:spPr bwMode="auto">
            <a:xfrm>
              <a:off x="523875" y="1647825"/>
              <a:ext cx="8067675" cy="2027238"/>
            </a:xfrm>
            <a:prstGeom prst="rect">
              <a:avLst/>
            </a:prstGeom>
            <a:noFill/>
            <a:ln w="12700">
              <a:noFill/>
              <a:miter lim="800000"/>
              <a:headEnd/>
              <a:tailEnd/>
            </a:ln>
            <a:effectLst/>
          </p:spPr>
          <p:txBody>
            <a:bodyPr lIns="47625" tIns="19050" rIns="47625" bIns="19050">
              <a:spAutoFit/>
            </a:bodyPr>
            <a:lstStyle/>
            <a:p>
              <a:pPr algn="l" eaLnBrk="0" hangingPunct="0">
                <a:spcAft>
                  <a:spcPct val="25000"/>
                </a:spcAft>
                <a:tabLst>
                  <a:tab pos="476250" algn="l"/>
                  <a:tab pos="2266950" algn="l"/>
                  <a:tab pos="4114800" algn="l"/>
                  <a:tab pos="5943600" algn="l"/>
                </a:tabLst>
              </a:pPr>
              <a:r>
                <a:rPr lang="en-US" sz="1800" b="1" dirty="0">
                  <a:latin typeface="+mj-lt"/>
                </a:rPr>
                <a:t>Account:    </a:t>
              </a:r>
              <a:r>
                <a:rPr lang="en-US" sz="1800" b="1" dirty="0">
                  <a:solidFill>
                    <a:srgbClr val="0033CC"/>
                  </a:solidFill>
                  <a:latin typeface="+mj-lt"/>
                </a:rPr>
                <a:t>1041</a:t>
              </a:r>
              <a:r>
                <a:rPr lang="en-US" sz="1800" b="1" dirty="0">
                  <a:latin typeface="+mj-lt"/>
                </a:rPr>
                <a:t>	Cash - </a:t>
              </a:r>
              <a:r>
                <a:rPr lang="en-US" sz="1800" b="1" dirty="0">
                  <a:solidFill>
                    <a:schemeClr val="accent1">
                      <a:lumMod val="75000"/>
                    </a:schemeClr>
                  </a:solidFill>
                  <a:latin typeface="+mj-lt"/>
                </a:rPr>
                <a:t>Canadian Bank</a:t>
              </a:r>
              <a:r>
                <a:rPr lang="en-US" sz="1800" b="1" dirty="0">
                  <a:latin typeface="+mj-lt"/>
                </a:rPr>
                <a:t>	Currency:  </a:t>
              </a:r>
              <a:r>
                <a:rPr lang="en-US" sz="1800" b="1" dirty="0">
                  <a:solidFill>
                    <a:schemeClr val="accent1">
                      <a:lumMod val="75000"/>
                    </a:schemeClr>
                  </a:solidFill>
                  <a:latin typeface="+mj-lt"/>
                </a:rPr>
                <a:t>CAD</a:t>
              </a:r>
            </a:p>
            <a:p>
              <a:pPr algn="l" eaLnBrk="0" hangingPunct="0">
                <a:spcAft>
                  <a:spcPct val="25000"/>
                </a:spcAft>
                <a:tabLst>
                  <a:tab pos="476250" algn="l"/>
                  <a:tab pos="2266950" algn="l"/>
                  <a:tab pos="4114800" algn="l"/>
                  <a:tab pos="5943600" algn="l"/>
                </a:tabLst>
              </a:pPr>
              <a:endParaRPr lang="en-US" sz="1800" b="1" dirty="0">
                <a:latin typeface="+mj-lt"/>
              </a:endParaRPr>
            </a:p>
            <a:p>
              <a:pPr algn="l" eaLnBrk="0" hangingPunct="0">
                <a:spcAft>
                  <a:spcPct val="25000"/>
                </a:spcAft>
                <a:tabLst>
                  <a:tab pos="476250" algn="l"/>
                  <a:tab pos="2266950" algn="l"/>
                  <a:tab pos="4114800" algn="l"/>
                  <a:tab pos="5943600" algn="l"/>
                </a:tabLst>
              </a:pPr>
              <a:r>
                <a:rPr lang="en-US" sz="1800" b="1" u="sng" dirty="0">
                  <a:solidFill>
                    <a:schemeClr val="accent1">
                      <a:lumMod val="75000"/>
                    </a:schemeClr>
                  </a:solidFill>
                  <a:latin typeface="+mj-lt"/>
                </a:rPr>
                <a:t>Date of TRXN</a:t>
              </a:r>
              <a:r>
                <a:rPr lang="en-US" sz="1800" b="1" dirty="0">
                  <a:solidFill>
                    <a:schemeClr val="accent1">
                      <a:lumMod val="75000"/>
                    </a:schemeClr>
                  </a:solidFill>
                  <a:latin typeface="+mj-lt"/>
                </a:rPr>
                <a:t>	</a:t>
              </a:r>
              <a:r>
                <a:rPr lang="en-US" sz="1800" b="1" u="sng" dirty="0">
                  <a:solidFill>
                    <a:schemeClr val="accent1">
                      <a:lumMod val="75000"/>
                    </a:schemeClr>
                  </a:solidFill>
                  <a:latin typeface="+mj-lt"/>
                </a:rPr>
                <a:t>Amt in CAD</a:t>
              </a:r>
              <a:r>
                <a:rPr lang="en-US" sz="1800" b="1" dirty="0">
                  <a:solidFill>
                    <a:schemeClr val="accent1">
                      <a:lumMod val="75000"/>
                    </a:schemeClr>
                  </a:solidFill>
                  <a:latin typeface="+mj-lt"/>
                </a:rPr>
                <a:t>	</a:t>
              </a:r>
              <a:r>
                <a:rPr lang="en-US" sz="1800" b="1" u="sng" dirty="0">
                  <a:solidFill>
                    <a:schemeClr val="accent1">
                      <a:lumMod val="75000"/>
                    </a:schemeClr>
                  </a:solidFill>
                  <a:latin typeface="+mj-lt"/>
                </a:rPr>
                <a:t>Exchange Rate</a:t>
              </a:r>
              <a:r>
                <a:rPr lang="en-US" sz="1800" b="1" dirty="0">
                  <a:solidFill>
                    <a:schemeClr val="accent1">
                      <a:lumMod val="75000"/>
                    </a:schemeClr>
                  </a:solidFill>
                  <a:latin typeface="+mj-lt"/>
                </a:rPr>
                <a:t>	</a:t>
              </a:r>
              <a:r>
                <a:rPr lang="en-US" sz="1800" b="1" u="sng" dirty="0">
                  <a:solidFill>
                    <a:schemeClr val="accent1">
                      <a:lumMod val="75000"/>
                    </a:schemeClr>
                  </a:solidFill>
                  <a:latin typeface="+mj-lt"/>
                </a:rPr>
                <a:t>Amount in USD</a:t>
              </a:r>
            </a:p>
            <a:p>
              <a:pPr algn="l" eaLnBrk="0" hangingPunct="0">
                <a:spcAft>
                  <a:spcPct val="25000"/>
                </a:spcAft>
                <a:tabLst>
                  <a:tab pos="476250" algn="l"/>
                  <a:tab pos="2266950" algn="l"/>
                  <a:tab pos="4114800" algn="l"/>
                  <a:tab pos="5943600" algn="l"/>
                </a:tabLst>
              </a:pPr>
              <a:r>
                <a:rPr lang="en-US" sz="1800" b="1" dirty="0">
                  <a:latin typeface="+mj-lt"/>
                </a:rPr>
                <a:t>1/15/xx	2,500	1.6970	1,473.19</a:t>
              </a:r>
            </a:p>
            <a:p>
              <a:pPr algn="l" eaLnBrk="0" hangingPunct="0">
                <a:spcAft>
                  <a:spcPct val="25000"/>
                </a:spcAft>
                <a:tabLst>
                  <a:tab pos="476250" algn="l"/>
                  <a:tab pos="2266950" algn="l"/>
                  <a:tab pos="4114800" algn="l"/>
                  <a:tab pos="5943600" algn="l"/>
                </a:tabLst>
              </a:pPr>
              <a:r>
                <a:rPr lang="en-US" sz="1800" b="1" dirty="0">
                  <a:latin typeface="+mj-lt"/>
                </a:rPr>
                <a:t>3/20/xx	</a:t>
              </a:r>
              <a:r>
                <a:rPr lang="en-US" sz="1800" b="1" u="sng" dirty="0">
                  <a:latin typeface="+mj-lt"/>
                </a:rPr>
                <a:t>4,000</a:t>
              </a:r>
              <a:r>
                <a:rPr lang="en-US" sz="1800" b="1" dirty="0">
                  <a:latin typeface="+mj-lt"/>
                </a:rPr>
                <a:t>	1.7195	</a:t>
              </a:r>
              <a:r>
                <a:rPr lang="en-US" sz="1800" b="1" u="sng" dirty="0">
                  <a:latin typeface="+mj-lt"/>
                </a:rPr>
                <a:t>2,326.26</a:t>
              </a:r>
            </a:p>
            <a:p>
              <a:pPr algn="l" eaLnBrk="0" hangingPunct="0">
                <a:spcAft>
                  <a:spcPct val="25000"/>
                </a:spcAft>
                <a:tabLst>
                  <a:tab pos="476250" algn="l"/>
                  <a:tab pos="2266950" algn="l"/>
                  <a:tab pos="4114800" algn="l"/>
                  <a:tab pos="5943600" algn="l"/>
                </a:tabLst>
              </a:pPr>
              <a:r>
                <a:rPr lang="en-US" sz="1800" b="1" dirty="0">
                  <a:latin typeface="+mj-lt"/>
                </a:rPr>
                <a:t>		6,500		3,799.45</a:t>
              </a:r>
            </a:p>
          </p:txBody>
        </p:sp>
        <p:sp>
          <p:nvSpPr>
            <p:cNvPr id="26631" name="Rectangle 7"/>
            <p:cNvSpPr>
              <a:spLocks noChangeArrowheads="1"/>
            </p:cNvSpPr>
            <p:nvPr/>
          </p:nvSpPr>
          <p:spPr bwMode="auto">
            <a:xfrm>
              <a:off x="352425" y="3856038"/>
              <a:ext cx="6030913" cy="1327150"/>
            </a:xfrm>
            <a:prstGeom prst="rect">
              <a:avLst/>
            </a:prstGeom>
            <a:noFill/>
            <a:ln w="12700">
              <a:noFill/>
              <a:miter lim="800000"/>
              <a:headEnd/>
              <a:tailEnd/>
            </a:ln>
            <a:effectLst/>
          </p:spPr>
          <p:txBody>
            <a:bodyPr lIns="90488" tIns="44450" rIns="90488" bIns="44450"/>
            <a:lstStyle/>
            <a:p>
              <a:pPr marL="342900" indent="-342900" algn="l" eaLnBrk="0" hangingPunct="0"/>
              <a:r>
                <a:rPr lang="en-US" sz="1800" b="1" dirty="0">
                  <a:latin typeface="+mj-lt"/>
                </a:rPr>
                <a:t>Exchange Rate on </a:t>
              </a:r>
              <a:r>
                <a:rPr lang="en-US" sz="1800" b="1" dirty="0" smtClean="0">
                  <a:latin typeface="+mj-lt"/>
                </a:rPr>
                <a:t>4/30/20xx:</a:t>
              </a:r>
              <a:r>
                <a:rPr lang="en-US" sz="1800" b="1" dirty="0" smtClean="0">
                  <a:solidFill>
                    <a:schemeClr val="accent1">
                      <a:lumMod val="75000"/>
                    </a:schemeClr>
                  </a:solidFill>
                  <a:latin typeface="+mj-lt"/>
                </a:rPr>
                <a:t> </a:t>
              </a:r>
              <a:r>
                <a:rPr lang="en-US" sz="1800" b="1" dirty="0">
                  <a:solidFill>
                    <a:schemeClr val="accent1">
                      <a:lumMod val="75000"/>
                    </a:schemeClr>
                  </a:solidFill>
                  <a:latin typeface="+mj-lt"/>
                </a:rPr>
                <a:t>1.9130</a:t>
              </a:r>
            </a:p>
            <a:p>
              <a:pPr marL="342900" indent="-342900" algn="l" eaLnBrk="0" hangingPunct="0"/>
              <a:r>
                <a:rPr lang="en-US" sz="1800" b="1" dirty="0">
                  <a:latin typeface="+mj-lt"/>
                </a:rPr>
                <a:t>Total in CAD:</a:t>
              </a:r>
              <a:r>
                <a:rPr lang="en-US" sz="1800" b="1" dirty="0">
                  <a:solidFill>
                    <a:schemeClr val="accent1">
                      <a:lumMod val="75000"/>
                    </a:schemeClr>
                  </a:solidFill>
                  <a:latin typeface="+mj-lt"/>
                </a:rPr>
                <a:t> 6,500</a:t>
              </a:r>
            </a:p>
            <a:p>
              <a:pPr marL="342900" indent="-342900" algn="l" eaLnBrk="0" hangingPunct="0"/>
              <a:r>
                <a:rPr lang="en-US" sz="1800" b="1" dirty="0">
                  <a:latin typeface="+mj-lt"/>
                </a:rPr>
                <a:t>Equivalent in USD: </a:t>
              </a:r>
              <a:r>
                <a:rPr lang="en-US" sz="1800" b="1" dirty="0">
                  <a:solidFill>
                    <a:schemeClr val="accent1">
                      <a:lumMod val="75000"/>
                    </a:schemeClr>
                  </a:solidFill>
                  <a:latin typeface="+mj-lt"/>
                </a:rPr>
                <a:t>6,500 /  1.9130 = 3,397.80</a:t>
              </a:r>
            </a:p>
            <a:p>
              <a:pPr marL="342900" indent="-342900" algn="l" eaLnBrk="0" hangingPunct="0"/>
              <a:r>
                <a:rPr lang="en-US" sz="1800" b="1" dirty="0">
                  <a:latin typeface="+mj-lt"/>
                </a:rPr>
                <a:t>Difference: </a:t>
              </a:r>
              <a:r>
                <a:rPr lang="en-US" sz="1800" b="1" dirty="0">
                  <a:solidFill>
                    <a:schemeClr val="accent1">
                      <a:lumMod val="75000"/>
                    </a:schemeClr>
                  </a:solidFill>
                  <a:latin typeface="+mj-lt"/>
                </a:rPr>
                <a:t>3,397.80 – 3,799.45 = Loss of 401.65 USD</a:t>
              </a:r>
            </a:p>
          </p:txBody>
        </p:sp>
        <p:sp>
          <p:nvSpPr>
            <p:cNvPr id="26632" name="Line 8"/>
            <p:cNvSpPr>
              <a:spLocks noChangeShapeType="1"/>
            </p:cNvSpPr>
            <p:nvPr/>
          </p:nvSpPr>
          <p:spPr bwMode="auto">
            <a:xfrm>
              <a:off x="406400" y="3789363"/>
              <a:ext cx="7488238" cy="0"/>
            </a:xfrm>
            <a:prstGeom prst="line">
              <a:avLst/>
            </a:prstGeom>
            <a:noFill/>
            <a:ln w="38100">
              <a:solidFill>
                <a:schemeClr val="tx1"/>
              </a:solidFill>
              <a:round/>
              <a:headEnd/>
              <a:tailEnd/>
            </a:ln>
            <a:effectLst/>
          </p:spPr>
          <p:txBody>
            <a:bodyPr wrap="none" tIns="91440" bIns="91440" anchor="ctr"/>
            <a:lstStyle/>
            <a:p>
              <a:endParaRPr lang="en-US">
                <a:latin typeface="+mj-lt"/>
              </a:endParaRPr>
            </a:p>
          </p:txBody>
        </p:sp>
        <p:sp>
          <p:nvSpPr>
            <p:cNvPr id="26633" name="Rectangle 9"/>
            <p:cNvSpPr>
              <a:spLocks noChangeArrowheads="1"/>
            </p:cNvSpPr>
            <p:nvPr/>
          </p:nvSpPr>
          <p:spPr bwMode="auto">
            <a:xfrm>
              <a:off x="1255713" y="5283200"/>
              <a:ext cx="3505200" cy="1447800"/>
            </a:xfrm>
            <a:prstGeom prst="rect">
              <a:avLst/>
            </a:prstGeom>
            <a:noFill/>
            <a:ln w="12700">
              <a:noFill/>
              <a:miter lim="800000"/>
              <a:headEnd/>
              <a:tailEnd/>
            </a:ln>
            <a:effectLst/>
          </p:spPr>
          <p:txBody>
            <a:bodyPr lIns="90488" tIns="44450" rIns="90488" bIns="44450"/>
            <a:lstStyle/>
            <a:p>
              <a:pPr marL="19050" indent="-19050" eaLnBrk="0" hangingPunct="0">
                <a:spcAft>
                  <a:spcPct val="25000"/>
                </a:spcAft>
                <a:tabLst>
                  <a:tab pos="1143000" algn="l"/>
                  <a:tab pos="2324100" algn="l"/>
                </a:tabLst>
              </a:pPr>
              <a:r>
                <a:rPr lang="en-US" sz="1800" b="1" dirty="0">
                  <a:solidFill>
                    <a:schemeClr val="accent1">
                      <a:lumMod val="75000"/>
                    </a:schemeClr>
                  </a:solidFill>
                  <a:latin typeface="+mj-lt"/>
                </a:rPr>
                <a:t>FX Transaction</a:t>
              </a:r>
            </a:p>
            <a:p>
              <a:pPr marL="19050" indent="-19050" algn="l" eaLnBrk="0" hangingPunct="0">
                <a:spcAft>
                  <a:spcPct val="25000"/>
                </a:spcAft>
                <a:tabLst>
                  <a:tab pos="1143000" algn="l"/>
                  <a:tab pos="2324100" algn="l"/>
                </a:tabLst>
              </a:pPr>
              <a:r>
                <a:rPr lang="en-US" sz="1800" b="1" u="sng" dirty="0">
                  <a:solidFill>
                    <a:schemeClr val="accent1">
                      <a:lumMod val="75000"/>
                    </a:schemeClr>
                  </a:solidFill>
                  <a:latin typeface="+mj-lt"/>
                </a:rPr>
                <a:t>	</a:t>
              </a:r>
              <a:r>
                <a:rPr lang="en-US" sz="1800" b="1" u="sng" dirty="0" err="1">
                  <a:solidFill>
                    <a:schemeClr val="accent1">
                      <a:lumMod val="75000"/>
                    </a:schemeClr>
                  </a:solidFill>
                  <a:latin typeface="+mj-lt"/>
                </a:rPr>
                <a:t>Eff</a:t>
              </a:r>
              <a:r>
                <a:rPr lang="en-US" sz="1800" b="1" u="sng" dirty="0">
                  <a:solidFill>
                    <a:schemeClr val="accent1">
                      <a:lumMod val="75000"/>
                    </a:schemeClr>
                  </a:solidFill>
                  <a:latin typeface="+mj-lt"/>
                </a:rPr>
                <a:t> Date</a:t>
              </a:r>
              <a:r>
                <a:rPr lang="en-US" sz="1800" b="1" dirty="0">
                  <a:solidFill>
                    <a:schemeClr val="accent1">
                      <a:lumMod val="75000"/>
                    </a:schemeClr>
                  </a:solidFill>
                  <a:latin typeface="+mj-lt"/>
                </a:rPr>
                <a:t>	</a:t>
              </a:r>
              <a:r>
                <a:rPr lang="en-US" sz="1800" b="1" u="sng" dirty="0">
                  <a:solidFill>
                    <a:schemeClr val="accent1">
                      <a:lumMod val="75000"/>
                    </a:schemeClr>
                  </a:solidFill>
                  <a:latin typeface="+mj-lt"/>
                </a:rPr>
                <a:t>Acct</a:t>
              </a:r>
              <a:r>
                <a:rPr lang="en-US" sz="1800" b="1" dirty="0">
                  <a:solidFill>
                    <a:schemeClr val="accent1">
                      <a:lumMod val="75000"/>
                    </a:schemeClr>
                  </a:solidFill>
                  <a:latin typeface="+mj-lt"/>
                </a:rPr>
                <a:t>	</a:t>
              </a:r>
              <a:r>
                <a:rPr lang="en-US" sz="1800" b="1" u="sng" dirty="0">
                  <a:solidFill>
                    <a:schemeClr val="accent1">
                      <a:lumMod val="75000"/>
                    </a:schemeClr>
                  </a:solidFill>
                  <a:latin typeface="+mj-lt"/>
                </a:rPr>
                <a:t>Amount</a:t>
              </a:r>
            </a:p>
            <a:p>
              <a:pPr marL="19050" indent="-19050" algn="l" eaLnBrk="0" hangingPunct="0">
                <a:spcAft>
                  <a:spcPct val="25000"/>
                </a:spcAft>
                <a:tabLst>
                  <a:tab pos="1143000" algn="l"/>
                  <a:tab pos="2324100" algn="l"/>
                </a:tabLst>
              </a:pPr>
              <a:r>
                <a:rPr lang="en-US" sz="1800" b="1" dirty="0">
                  <a:latin typeface="+mj-lt"/>
                </a:rPr>
                <a:t>4/30/xx	1045	&lt;401.65&gt;</a:t>
              </a:r>
            </a:p>
            <a:p>
              <a:pPr marL="19050" indent="-19050" algn="l" eaLnBrk="0" hangingPunct="0">
                <a:spcAft>
                  <a:spcPct val="25000"/>
                </a:spcAft>
                <a:tabLst>
                  <a:tab pos="1143000" algn="l"/>
                  <a:tab pos="2324100" algn="l"/>
                </a:tabLst>
              </a:pPr>
              <a:r>
                <a:rPr lang="en-US" sz="1800" b="1" dirty="0">
                  <a:latin typeface="+mj-lt"/>
                </a:rPr>
                <a:t>		9150	  401.65</a:t>
              </a:r>
            </a:p>
          </p:txBody>
        </p:sp>
        <p:sp>
          <p:nvSpPr>
            <p:cNvPr id="26634" name="Line 10"/>
            <p:cNvSpPr>
              <a:spLocks noChangeShapeType="1"/>
            </p:cNvSpPr>
            <p:nvPr/>
          </p:nvSpPr>
          <p:spPr bwMode="auto">
            <a:xfrm>
              <a:off x="436563" y="5181600"/>
              <a:ext cx="7488237" cy="0"/>
            </a:xfrm>
            <a:prstGeom prst="line">
              <a:avLst/>
            </a:prstGeom>
            <a:noFill/>
            <a:ln w="38100">
              <a:solidFill>
                <a:schemeClr val="tx1"/>
              </a:solidFill>
              <a:round/>
              <a:headEnd/>
              <a:tailEnd/>
            </a:ln>
            <a:effectLst/>
          </p:spPr>
          <p:txBody>
            <a:bodyPr wrap="none" tIns="91440" bIns="91440" anchor="ctr"/>
            <a:lstStyle/>
            <a:p>
              <a:endParaRPr lang="en-US">
                <a:latin typeface="+mj-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normAutofit/>
          </a:bodyPr>
          <a:lstStyle/>
          <a:p>
            <a:r>
              <a:rPr lang="en-US" dirty="0" smtClean="0"/>
              <a:t>Currency Translation </a:t>
            </a:r>
            <a:r>
              <a:rPr lang="en-US" dirty="0" smtClean="0"/>
              <a:t>Indexes</a:t>
            </a:r>
            <a:endParaRPr lang="en-US" dirty="0"/>
          </a:p>
        </p:txBody>
      </p:sp>
      <p:sp>
        <p:nvSpPr>
          <p:cNvPr id="33" name="Footer Placeholder 1"/>
          <p:cNvSpPr>
            <a:spLocks noGrp="1"/>
          </p:cNvSpPr>
          <p:nvPr>
            <p:ph type="ftr" sz="quarter" idx="10"/>
          </p:nvPr>
        </p:nvSpPr>
        <p:spPr/>
        <p:txBody>
          <a:bodyPr/>
          <a:lstStyle/>
          <a:p>
            <a:r>
              <a:rPr lang="en-US"/>
              <a:t>FIN21090</a:t>
            </a:r>
          </a:p>
        </p:txBody>
      </p:sp>
      <p:graphicFrame>
        <p:nvGraphicFramePr>
          <p:cNvPr id="38001" name="Group 113"/>
          <p:cNvGraphicFramePr>
            <a:graphicFrameLocks noGrp="1"/>
          </p:cNvGraphicFramePr>
          <p:nvPr/>
        </p:nvGraphicFramePr>
        <p:xfrm>
          <a:off x="369888" y="1235075"/>
          <a:ext cx="8372475" cy="4638866"/>
        </p:xfrm>
        <a:graphic>
          <a:graphicData uri="http://schemas.openxmlformats.org/drawingml/2006/table">
            <a:tbl>
              <a:tblPr/>
              <a:tblGrid>
                <a:gridCol w="833437"/>
                <a:gridCol w="1616075"/>
                <a:gridCol w="5922963"/>
              </a:tblGrid>
              <a:tr h="4318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Index</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7E2F1">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Description</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7E2F1">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Weights</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7E2F1">
                        <a:alpha val="50000"/>
                      </a:srgbClr>
                    </a:solidFill>
                  </a:tcPr>
                </a:tc>
              </a:tr>
              <a:tr h="67627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1</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Current</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Transactions are valued based on exchange rates for the transaction’s period ending date.</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r>
              <a:tr h="67786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2</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Weighted Average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Rates for all dates in the effective date range specified during transaction export are averaged over the number of days in the range (for example, if transactions were exported for January 1-31, QAD 2008 SE adds up the rates for January 1, January 2, and so on and then divides them by 31).</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r>
              <a:tr h="67786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3</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Simple Average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Rates for the first and last date in the effective date range specified during transaction export are totaled and then divided by 2 (for example, if transactions were exported for January 1-31, QAD 2008 SE averages only the rates for January 1 and 31).</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r>
              <a:tr h="67627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4</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Historical</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Transactions are valued at the rates in effect on the transaction effective date. (Transactions for these accounts must be exported in detail)</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r>
              <a:tr h="677863">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5</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chemeClr val="tx1"/>
                          </a:solidFill>
                          <a:effectLst/>
                          <a:latin typeface="+mj-lt"/>
                        </a:rPr>
                        <a:t>User-Defined</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Transactions are revalued at a set rate for the accounting period, as defined in Translation Exchange Rate Maintenance (25.19.1).</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D5">
                        <a:alpha val="50000"/>
                      </a:srgbClr>
                    </a:solidFill>
                  </a:tcPr>
                </a:tc>
              </a:tr>
            </a:tbl>
          </a:graphicData>
        </a:graphic>
      </p:graphicFrame>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1470049177</TotalTime>
  <Pages>10</Pages>
  <Words>434</Words>
  <Application>Microsoft Office PowerPoint</Application>
  <PresentationFormat>On-screen Show (4:3)</PresentationFormat>
  <Paragraphs>110</Paragraphs>
  <Slides>10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Times New Roman</vt:lpstr>
      <vt:lpstr>Tahoma</vt:lpstr>
      <vt:lpstr>Webdings</vt:lpstr>
      <vt:lpstr>Arial</vt:lpstr>
      <vt:lpstr>1_EX06PP_template</vt:lpstr>
      <vt:lpstr>QAD 2010 Template</vt:lpstr>
      <vt:lpstr>QAD Standard Edition Financial Management</vt:lpstr>
      <vt:lpstr>Foreign Currency Accounts</vt:lpstr>
      <vt:lpstr>Exchange Rates</vt:lpstr>
      <vt:lpstr>GL Transactions in Foreign Currencies</vt:lpstr>
      <vt:lpstr>Multicurrency GL (Single Domain)</vt:lpstr>
      <vt:lpstr>Multicurrency GL (Multiple Domains)</vt:lpstr>
      <vt:lpstr>Currency Translation</vt:lpstr>
      <vt:lpstr>Foreign Exchange Revaluation </vt:lpstr>
      <vt:lpstr>Currency Translation Indexes</vt:lpstr>
      <vt:lpstr>Imported Transaction Revaluation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Barbara Partyka</dc:creator>
  <cp:lastModifiedBy>mdf</cp:lastModifiedBy>
  <cp:revision>48</cp:revision>
  <cp:lastPrinted>1997-01-21T15:33:54Z</cp:lastPrinted>
  <dcterms:created xsi:type="dcterms:W3CDTF">1997-01-21T15:22:46Z</dcterms:created>
  <dcterms:modified xsi:type="dcterms:W3CDTF">2010-12-10T17:54:20Z</dcterms:modified>
</cp:coreProperties>
</file>