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>
  <p:sldMasterIdLst>
    <p:sldMasterId id="2147483655" r:id="rId1"/>
    <p:sldMasterId id="2147483667" r:id="rId2"/>
  </p:sldMasterIdLst>
  <p:notesMasterIdLst>
    <p:notesMasterId r:id="rId7"/>
  </p:notesMasterIdLst>
  <p:sldIdLst>
    <p:sldId id="328" r:id="rId3"/>
    <p:sldId id="345" r:id="rId4"/>
    <p:sldId id="346" r:id="rId5"/>
    <p:sldId id="347" r:id="rId6"/>
  </p:sldIdLst>
  <p:sldSz cx="9144000" cy="6858000" type="screen4x3"/>
  <p:notesSz cx="6858000" cy="9144000"/>
  <p:embeddedFontLst>
    <p:embeddedFont>
      <p:font typeface="Century Gothic" pitchFamily="34" charset="0"/>
      <p:regular r:id="rId8"/>
      <p:bold r:id="rId9"/>
      <p:italic r:id="rId10"/>
      <p:boldItalic r:id="rId11"/>
    </p:embeddedFont>
    <p:embeddedFont>
      <p:font typeface="Tahoma" pitchFamily="34" charset="0"/>
      <p:regular r:id="rId12"/>
      <p:bold r:id="rId13"/>
    </p:embeddedFont>
    <p:embeddedFont>
      <p:font typeface="Webdings" pitchFamily="18" charset="2"/>
      <p:regular r:id="rId14"/>
    </p:embeddedFont>
  </p:embeddedFont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E9BDFF"/>
    <a:srgbClr val="FFFFB7"/>
    <a:srgbClr val="FFFF99"/>
    <a:srgbClr val="DBF4AE"/>
    <a:srgbClr val="006600"/>
    <a:srgbClr val="BCE6BC"/>
    <a:srgbClr val="A3FFA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74" autoAdjust="0"/>
    <p:restoredTop sz="54638" autoAdjust="0"/>
  </p:normalViewPr>
  <p:slideViewPr>
    <p:cSldViewPr snapToGrid="0">
      <p:cViewPr>
        <p:scale>
          <a:sx n="75" d="100"/>
          <a:sy n="75" d="100"/>
        </p:scale>
        <p:origin x="-876" y="-654"/>
      </p:cViewPr>
      <p:guideLst>
        <p:guide orient="horz" pos="2158"/>
        <p:guide orient="horz" pos="332"/>
        <p:guide orient="horz" pos="330"/>
        <p:guide orient="horz" pos="3848"/>
        <p:guide pos="2855"/>
        <p:guide pos="1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4.fntdata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font" Target="fonts/font3.fntdata"/><Relationship Id="rId4" Type="http://schemas.openxmlformats.org/officeDocument/2006/relationships/slide" Target="slides/slide2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fld id="{22CA04D7-F752-4BE0-9235-048F53C4AAD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130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7613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613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7696200" y="6638544"/>
            <a:ext cx="1447800" cy="219456"/>
          </a:xfrm>
        </p:spPr>
        <p:txBody>
          <a:bodyPr/>
          <a:lstStyle>
            <a:lvl1pPr>
              <a:defRPr sz="1000">
                <a:latin typeface="+mj-lt"/>
              </a:defRPr>
            </a:lvl1pPr>
          </a:lstStyle>
          <a:p>
            <a:r>
              <a:rPr lang="en-US" smtClean="0"/>
              <a:t>1-SE-AR-Setup-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7683500" y="6651244"/>
            <a:ext cx="1460500" cy="219456"/>
          </a:xfrm>
        </p:spPr>
        <p:txBody>
          <a:bodyPr/>
          <a:lstStyle>
            <a:lvl1pPr>
              <a:defRPr sz="1000">
                <a:latin typeface="+mj-lt"/>
              </a:defRPr>
            </a:lvl1pPr>
          </a:lstStyle>
          <a:p>
            <a:r>
              <a:rPr lang="en-US" smtClean="0"/>
              <a:t>1-SE-AR-Setup-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7696200" y="6638544"/>
            <a:ext cx="1447800" cy="219456"/>
          </a:xfrm>
        </p:spPr>
        <p:txBody>
          <a:bodyPr/>
          <a:lstStyle>
            <a:lvl1pPr>
              <a:defRPr sz="1000">
                <a:latin typeface="+mj-lt"/>
              </a:defRPr>
            </a:lvl1pPr>
          </a:lstStyle>
          <a:p>
            <a:r>
              <a:rPr lang="en-US" smtClean="0"/>
              <a:t>1-SE-AR-Setup-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264400" y="6651244"/>
            <a:ext cx="1879600" cy="219456"/>
          </a:xfrm>
        </p:spPr>
        <p:txBody>
          <a:bodyPr/>
          <a:lstStyle>
            <a:lvl1pPr>
              <a:defRPr sz="1000">
                <a:latin typeface="+mj-lt"/>
              </a:defRPr>
            </a:lvl1pPr>
          </a:lstStyle>
          <a:p>
            <a:r>
              <a:rPr lang="en-US" smtClean="0"/>
              <a:t>1-SE-AR-Setup-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658100" y="6638544"/>
            <a:ext cx="1485900" cy="219456"/>
          </a:xfrm>
        </p:spPr>
        <p:txBody>
          <a:bodyPr/>
          <a:lstStyle>
            <a:lvl1pPr>
              <a:defRPr sz="1000">
                <a:latin typeface="+mj-lt"/>
              </a:defRPr>
            </a:lvl1pPr>
          </a:lstStyle>
          <a:p>
            <a:r>
              <a:rPr lang="en-US" smtClean="0"/>
              <a:t>1-SE-AR-Setup-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7708900" y="6638544"/>
            <a:ext cx="1435100" cy="219456"/>
          </a:xfrm>
        </p:spPr>
        <p:txBody>
          <a:bodyPr/>
          <a:lstStyle>
            <a:lvl1pPr>
              <a:defRPr sz="1000">
                <a:latin typeface="+mj-lt"/>
              </a:defRPr>
            </a:lvl1pPr>
          </a:lstStyle>
          <a:p>
            <a:r>
              <a:rPr lang="en-US" smtClean="0"/>
              <a:t>1-SE-AR-Setup-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613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75108" name="Text Box 4"/>
          <p:cNvSpPr txBox="1">
            <a:spLocks noChangeArrowheads="1"/>
          </p:cNvSpPr>
          <p:nvPr/>
        </p:nvSpPr>
        <p:spPr bwMode="auto">
          <a:xfrm>
            <a:off x="0" y="655637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7510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1-SE-AR-Setup-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91432" tIns="45716" rIns="91432" bIns="45716" anchor="t">
            <a:normAutofit fontScale="90000"/>
          </a:bodyPr>
          <a:lstStyle/>
          <a:p>
            <a:r>
              <a:rPr lang="en-US" dirty="0"/>
              <a:t>QAD Enterprise </a:t>
            </a:r>
            <a:r>
              <a:rPr lang="en-US" dirty="0" smtClean="0"/>
              <a:t>Applications </a:t>
            </a:r>
            <a:r>
              <a:rPr lang="en-US" dirty="0"/>
              <a:t>Standard Edition</a:t>
            </a:r>
          </a:p>
        </p:txBody>
      </p:sp>
      <p:sp>
        <p:nvSpPr>
          <p:cNvPr id="157699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 lIns="91432" tIns="45716" rIns="91432" bIns="45716"/>
          <a:lstStyle/>
          <a:p>
            <a:r>
              <a:rPr lang="en-US"/>
              <a:t>Accounts Receivable Setup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51" name="Line 7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210952" name="Rectangle 8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Accounts Receivable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1-SE-AR-Setup-020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6" name="Rectangle 4"/>
          <p:cNvSpPr>
            <a:spLocks noChangeArrowheads="1"/>
          </p:cNvSpPr>
          <p:nvPr/>
        </p:nvSpPr>
        <p:spPr bwMode="auto">
          <a:xfrm>
            <a:off x="3327400" y="1971675"/>
            <a:ext cx="2552699" cy="10128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87312" tIns="44450" rIns="87312" bIns="44450" anchor="ctr"/>
          <a:lstStyle/>
          <a:p>
            <a:pPr defTabSz="825500" eaLnBrk="0" hangingPunct="0"/>
            <a:r>
              <a:rPr lang="en-US" sz="1900" dirty="0">
                <a:latin typeface="+mj-lt"/>
              </a:rPr>
              <a:t>Commission Detail</a:t>
            </a:r>
          </a:p>
          <a:p>
            <a:pPr defTabSz="825500" eaLnBrk="0" hangingPunct="0"/>
            <a:r>
              <a:rPr lang="en-US" sz="1900" dirty="0">
                <a:latin typeface="+mj-lt"/>
              </a:rPr>
              <a:t>(commission % by</a:t>
            </a:r>
          </a:p>
          <a:p>
            <a:pPr defTabSz="825500" eaLnBrk="0" hangingPunct="0"/>
            <a:r>
              <a:rPr lang="en-US" sz="1900" dirty="0">
                <a:latin typeface="+mj-lt"/>
              </a:rPr>
              <a:t>customer &amp; product)</a:t>
            </a:r>
          </a:p>
        </p:txBody>
      </p:sp>
      <p:sp>
        <p:nvSpPr>
          <p:cNvPr id="218117" name="Rectangle 5"/>
          <p:cNvSpPr>
            <a:spLocks noChangeArrowheads="1"/>
          </p:cNvSpPr>
          <p:nvPr/>
        </p:nvSpPr>
        <p:spPr bwMode="auto">
          <a:xfrm>
            <a:off x="3571875" y="3336925"/>
            <a:ext cx="2044700" cy="10128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87312" tIns="44450" rIns="87312" bIns="44450" anchor="ctr"/>
          <a:lstStyle/>
          <a:p>
            <a:pPr defTabSz="825500" eaLnBrk="0" hangingPunct="0"/>
            <a:r>
              <a:rPr lang="en-US" sz="1900">
                <a:latin typeface="+mj-lt"/>
              </a:rPr>
              <a:t>Sales Orders/</a:t>
            </a:r>
          </a:p>
          <a:p>
            <a:pPr defTabSz="825500" eaLnBrk="0" hangingPunct="0"/>
            <a:r>
              <a:rPr lang="en-US" sz="1900">
                <a:latin typeface="+mj-lt"/>
              </a:rPr>
              <a:t>Invoicing &amp; AR</a:t>
            </a:r>
          </a:p>
        </p:txBody>
      </p:sp>
      <p:sp>
        <p:nvSpPr>
          <p:cNvPr id="218118" name="Rectangle 6"/>
          <p:cNvSpPr>
            <a:spLocks noChangeArrowheads="1"/>
          </p:cNvSpPr>
          <p:nvPr/>
        </p:nvSpPr>
        <p:spPr bwMode="auto">
          <a:xfrm>
            <a:off x="3570288" y="142875"/>
            <a:ext cx="2044700" cy="10128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87312" tIns="44450" rIns="87312" bIns="44450" anchor="ctr"/>
          <a:lstStyle/>
          <a:p>
            <a:pPr defTabSz="825500" eaLnBrk="0" hangingPunct="0"/>
            <a:r>
              <a:rPr lang="en-US" sz="1600">
                <a:latin typeface="+mj-lt"/>
              </a:rPr>
              <a:t>Salesperson</a:t>
            </a:r>
          </a:p>
          <a:p>
            <a:pPr defTabSz="825500" eaLnBrk="0" hangingPunct="0"/>
            <a:r>
              <a:rPr lang="en-US" sz="1600">
                <a:latin typeface="+mj-lt"/>
              </a:rPr>
              <a:t>(commission %)</a:t>
            </a:r>
          </a:p>
        </p:txBody>
      </p:sp>
      <p:sp>
        <p:nvSpPr>
          <p:cNvPr id="218119" name="Rectangle 7"/>
          <p:cNvSpPr>
            <a:spLocks noChangeArrowheads="1"/>
          </p:cNvSpPr>
          <p:nvPr/>
        </p:nvSpPr>
        <p:spPr bwMode="auto">
          <a:xfrm>
            <a:off x="6477000" y="254000"/>
            <a:ext cx="1639888" cy="71913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87312" tIns="44450" rIns="87312" bIns="44450" anchor="ctr"/>
          <a:lstStyle/>
          <a:p>
            <a:pPr defTabSz="825500" eaLnBrk="0" hangingPunct="0"/>
            <a:r>
              <a:rPr lang="en-US" sz="1600">
                <a:latin typeface="+mj-lt"/>
              </a:rPr>
              <a:t>Product</a:t>
            </a:r>
          </a:p>
          <a:p>
            <a:pPr defTabSz="825500" eaLnBrk="0" hangingPunct="0"/>
            <a:r>
              <a:rPr lang="en-US" sz="1600">
                <a:latin typeface="+mj-lt"/>
              </a:rPr>
              <a:t>Line</a:t>
            </a:r>
          </a:p>
        </p:txBody>
      </p:sp>
      <p:sp>
        <p:nvSpPr>
          <p:cNvPr id="218120" name="Rectangle 8"/>
          <p:cNvSpPr>
            <a:spLocks noChangeArrowheads="1"/>
          </p:cNvSpPr>
          <p:nvPr/>
        </p:nvSpPr>
        <p:spPr bwMode="auto">
          <a:xfrm>
            <a:off x="560388" y="127000"/>
            <a:ext cx="2452687" cy="10207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87312" tIns="44450" rIns="87312" bIns="44450" anchor="ctr"/>
          <a:lstStyle/>
          <a:p>
            <a:pPr defTabSz="825500" eaLnBrk="0" hangingPunct="0"/>
            <a:r>
              <a:rPr lang="en-US" sz="1600">
                <a:latin typeface="+mj-lt"/>
              </a:rPr>
              <a:t>Customer</a:t>
            </a:r>
          </a:p>
          <a:p>
            <a:pPr defTabSz="825500" eaLnBrk="0" hangingPunct="0"/>
            <a:r>
              <a:rPr lang="en-US" sz="1600">
                <a:latin typeface="+mj-lt"/>
              </a:rPr>
              <a:t>(1-4 salespersons)</a:t>
            </a:r>
          </a:p>
        </p:txBody>
      </p:sp>
      <p:pic>
        <p:nvPicPr>
          <p:cNvPr id="218121" name="Picture 9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8388" y="4818063"/>
            <a:ext cx="2232025" cy="13223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218122" name="Picture 10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075" y="4810125"/>
            <a:ext cx="2232025" cy="13223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218123" name="Picture 1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10375" y="4795838"/>
            <a:ext cx="2232025" cy="13223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218124" name="Rectangle 12"/>
          <p:cNvSpPr>
            <a:spLocks noChangeArrowheads="1"/>
          </p:cNvSpPr>
          <p:nvPr/>
        </p:nvSpPr>
        <p:spPr bwMode="auto">
          <a:xfrm>
            <a:off x="538163" y="5132388"/>
            <a:ext cx="1505221" cy="60837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46038" tIns="17462" rIns="46038" bIns="17462">
            <a:spAutoFit/>
          </a:bodyPr>
          <a:lstStyle/>
          <a:p>
            <a:pPr algn="l" defTabSz="825500" eaLnBrk="0" hangingPunct="0">
              <a:lnSpc>
                <a:spcPct val="98000"/>
              </a:lnSpc>
            </a:pPr>
            <a:r>
              <a:rPr lang="en-US" sz="1900">
                <a:latin typeface="+mj-lt"/>
              </a:rPr>
              <a:t>Commission</a:t>
            </a:r>
          </a:p>
          <a:p>
            <a:pPr algn="l" defTabSz="825500" eaLnBrk="0" hangingPunct="0">
              <a:lnSpc>
                <a:spcPct val="98000"/>
              </a:lnSpc>
            </a:pPr>
            <a:r>
              <a:rPr lang="en-US" sz="1900">
                <a:latin typeface="+mj-lt"/>
              </a:rPr>
              <a:t>Report</a:t>
            </a:r>
          </a:p>
        </p:txBody>
      </p:sp>
      <p:sp>
        <p:nvSpPr>
          <p:cNvPr id="218125" name="Rectangle 13"/>
          <p:cNvSpPr>
            <a:spLocks noChangeArrowheads="1"/>
          </p:cNvSpPr>
          <p:nvPr/>
        </p:nvSpPr>
        <p:spPr bwMode="auto">
          <a:xfrm>
            <a:off x="2838450" y="5140325"/>
            <a:ext cx="1130119" cy="60837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46038" tIns="17462" rIns="46038" bIns="17462">
            <a:spAutoFit/>
          </a:bodyPr>
          <a:lstStyle/>
          <a:p>
            <a:pPr algn="l" defTabSz="825500" eaLnBrk="0" hangingPunct="0">
              <a:lnSpc>
                <a:spcPct val="98000"/>
              </a:lnSpc>
            </a:pPr>
            <a:r>
              <a:rPr lang="en-US" sz="1900">
                <a:latin typeface="+mj-lt"/>
              </a:rPr>
              <a:t>Bookings</a:t>
            </a:r>
          </a:p>
          <a:p>
            <a:pPr algn="l" defTabSz="825500" eaLnBrk="0" hangingPunct="0">
              <a:lnSpc>
                <a:spcPct val="98000"/>
              </a:lnSpc>
            </a:pPr>
            <a:r>
              <a:rPr lang="en-US" sz="1900">
                <a:latin typeface="+mj-lt"/>
              </a:rPr>
              <a:t>Report</a:t>
            </a:r>
          </a:p>
        </p:txBody>
      </p:sp>
      <p:pic>
        <p:nvPicPr>
          <p:cNvPr id="218126" name="Picture 14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0413" y="4811713"/>
            <a:ext cx="2232025" cy="13223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218127" name="Rectangle 15"/>
          <p:cNvSpPr>
            <a:spLocks noChangeArrowheads="1"/>
          </p:cNvSpPr>
          <p:nvPr/>
        </p:nvSpPr>
        <p:spPr bwMode="auto">
          <a:xfrm>
            <a:off x="5070475" y="5133975"/>
            <a:ext cx="1293625" cy="60837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46038" tIns="17462" rIns="46038" bIns="17462">
            <a:spAutoFit/>
          </a:bodyPr>
          <a:lstStyle/>
          <a:p>
            <a:pPr algn="l" defTabSz="825500" eaLnBrk="0" hangingPunct="0">
              <a:lnSpc>
                <a:spcPct val="98000"/>
              </a:lnSpc>
            </a:pPr>
            <a:r>
              <a:rPr lang="en-US" sz="1900">
                <a:latin typeface="+mj-lt"/>
              </a:rPr>
              <a:t>Shipments</a:t>
            </a:r>
          </a:p>
          <a:p>
            <a:pPr algn="l" defTabSz="825500" eaLnBrk="0" hangingPunct="0">
              <a:lnSpc>
                <a:spcPct val="98000"/>
              </a:lnSpc>
            </a:pPr>
            <a:r>
              <a:rPr lang="en-US" sz="1900">
                <a:latin typeface="+mj-lt"/>
              </a:rPr>
              <a:t>Report</a:t>
            </a:r>
          </a:p>
        </p:txBody>
      </p:sp>
      <p:sp>
        <p:nvSpPr>
          <p:cNvPr id="218128" name="Rectangle 16"/>
          <p:cNvSpPr>
            <a:spLocks noChangeArrowheads="1"/>
          </p:cNvSpPr>
          <p:nvPr/>
        </p:nvSpPr>
        <p:spPr bwMode="auto">
          <a:xfrm>
            <a:off x="7281863" y="5132388"/>
            <a:ext cx="1248741" cy="60837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46038" tIns="17462" rIns="46038" bIns="17462">
            <a:spAutoFit/>
          </a:bodyPr>
          <a:lstStyle/>
          <a:p>
            <a:pPr algn="l" defTabSz="825500" eaLnBrk="0" hangingPunct="0">
              <a:lnSpc>
                <a:spcPct val="98000"/>
              </a:lnSpc>
            </a:pPr>
            <a:r>
              <a:rPr lang="en-US" sz="1900">
                <a:latin typeface="+mj-lt"/>
              </a:rPr>
              <a:t>Payments</a:t>
            </a:r>
          </a:p>
          <a:p>
            <a:pPr algn="l" defTabSz="825500" eaLnBrk="0" hangingPunct="0">
              <a:lnSpc>
                <a:spcPct val="98000"/>
              </a:lnSpc>
            </a:pPr>
            <a:r>
              <a:rPr lang="en-US" sz="1900">
                <a:latin typeface="+mj-lt"/>
              </a:rPr>
              <a:t>Report</a:t>
            </a:r>
          </a:p>
        </p:txBody>
      </p:sp>
      <p:sp>
        <p:nvSpPr>
          <p:cNvPr id="218129" name="Line 17"/>
          <p:cNvSpPr>
            <a:spLocks noChangeShapeType="1"/>
          </p:cNvSpPr>
          <p:nvPr/>
        </p:nvSpPr>
        <p:spPr bwMode="auto">
          <a:xfrm>
            <a:off x="4594225" y="1171575"/>
            <a:ext cx="0" cy="787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18130" name="Line 18"/>
          <p:cNvSpPr>
            <a:spLocks noChangeShapeType="1"/>
          </p:cNvSpPr>
          <p:nvPr/>
        </p:nvSpPr>
        <p:spPr bwMode="auto">
          <a:xfrm>
            <a:off x="4586288" y="2997200"/>
            <a:ext cx="0" cy="3333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18131" name="Line 19"/>
          <p:cNvSpPr>
            <a:spLocks noChangeShapeType="1"/>
          </p:cNvSpPr>
          <p:nvPr/>
        </p:nvSpPr>
        <p:spPr bwMode="auto">
          <a:xfrm>
            <a:off x="1658938" y="1547813"/>
            <a:ext cx="57943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18132" name="Line 20"/>
          <p:cNvSpPr>
            <a:spLocks noChangeShapeType="1"/>
          </p:cNvSpPr>
          <p:nvPr/>
        </p:nvSpPr>
        <p:spPr bwMode="auto">
          <a:xfrm>
            <a:off x="7466013" y="1171575"/>
            <a:ext cx="0" cy="3524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18133" name="Line 21"/>
          <p:cNvSpPr>
            <a:spLocks noChangeShapeType="1"/>
          </p:cNvSpPr>
          <p:nvPr/>
        </p:nvSpPr>
        <p:spPr bwMode="auto">
          <a:xfrm>
            <a:off x="1644650" y="1165225"/>
            <a:ext cx="0" cy="3587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18134" name="Line 22"/>
          <p:cNvSpPr>
            <a:spLocks noChangeShapeType="1"/>
          </p:cNvSpPr>
          <p:nvPr/>
        </p:nvSpPr>
        <p:spPr bwMode="auto">
          <a:xfrm>
            <a:off x="4564063" y="4362450"/>
            <a:ext cx="0" cy="2905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18135" name="Line 23"/>
          <p:cNvSpPr>
            <a:spLocks noChangeShapeType="1"/>
          </p:cNvSpPr>
          <p:nvPr/>
        </p:nvSpPr>
        <p:spPr bwMode="auto">
          <a:xfrm>
            <a:off x="1206500" y="4656138"/>
            <a:ext cx="66992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18136" name="Line 24"/>
          <p:cNvSpPr>
            <a:spLocks noChangeShapeType="1"/>
          </p:cNvSpPr>
          <p:nvPr/>
        </p:nvSpPr>
        <p:spPr bwMode="auto">
          <a:xfrm>
            <a:off x="7912100" y="4665663"/>
            <a:ext cx="0" cy="279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18137" name="Line 25"/>
          <p:cNvSpPr>
            <a:spLocks noChangeShapeType="1"/>
          </p:cNvSpPr>
          <p:nvPr/>
        </p:nvSpPr>
        <p:spPr bwMode="auto">
          <a:xfrm>
            <a:off x="5694363" y="4665663"/>
            <a:ext cx="0" cy="2936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18138" name="Line 26"/>
          <p:cNvSpPr>
            <a:spLocks noChangeShapeType="1"/>
          </p:cNvSpPr>
          <p:nvPr/>
        </p:nvSpPr>
        <p:spPr bwMode="auto">
          <a:xfrm>
            <a:off x="3357563" y="4665663"/>
            <a:ext cx="0" cy="3095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18139" name="Line 27"/>
          <p:cNvSpPr>
            <a:spLocks noChangeShapeType="1"/>
          </p:cNvSpPr>
          <p:nvPr/>
        </p:nvSpPr>
        <p:spPr bwMode="auto">
          <a:xfrm>
            <a:off x="1208088" y="4665663"/>
            <a:ext cx="0" cy="2936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7" name="Footer Placeholder 26"/>
          <p:cNvSpPr>
            <a:spLocks noGrp="1"/>
          </p:cNvSpPr>
          <p:nvPr>
            <p:ph type="ftr" sz="quarter" idx="10"/>
          </p:nvPr>
        </p:nvSpPr>
        <p:spPr>
          <a:xfrm>
            <a:off x="7696200" y="6638544"/>
            <a:ext cx="1447800" cy="219456"/>
          </a:xfrm>
        </p:spPr>
        <p:txBody>
          <a:bodyPr/>
          <a:lstStyle/>
          <a:p>
            <a:r>
              <a:rPr lang="en-US" smtClean="0"/>
              <a:t>1-SE-AR-Setup-030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193" name="Group 57"/>
          <p:cNvGrpSpPr>
            <a:grpSpLocks/>
          </p:cNvGrpSpPr>
          <p:nvPr/>
        </p:nvGrpSpPr>
        <p:grpSpPr bwMode="auto">
          <a:xfrm>
            <a:off x="387350" y="987425"/>
            <a:ext cx="8228013" cy="4491038"/>
            <a:chOff x="148" y="1190"/>
            <a:chExt cx="5183" cy="2829"/>
          </a:xfrm>
        </p:grpSpPr>
        <p:sp>
          <p:nvSpPr>
            <p:cNvPr id="219142" name="Rectangle 6"/>
            <p:cNvSpPr>
              <a:spLocks noChangeArrowheads="1"/>
            </p:cNvSpPr>
            <p:nvPr/>
          </p:nvSpPr>
          <p:spPr bwMode="auto">
            <a:xfrm>
              <a:off x="379" y="1190"/>
              <a:ext cx="1153" cy="541"/>
            </a:xfrm>
            <a:prstGeom prst="rect">
              <a:avLst/>
            </a:prstGeom>
            <a:solidFill>
              <a:srgbClr val="CCCCFF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87312" tIns="44450" rIns="87312" bIns="44450" anchor="ctr"/>
            <a:lstStyle/>
            <a:p>
              <a:pPr defTabSz="825500" eaLnBrk="0" hangingPunct="0"/>
              <a:r>
                <a:rPr lang="en-US" sz="1600">
                  <a:latin typeface="+mj-lt"/>
                </a:rPr>
                <a:t>Customer</a:t>
              </a:r>
            </a:p>
            <a:p>
              <a:pPr defTabSz="825500" eaLnBrk="0" hangingPunct="0"/>
              <a:r>
                <a:rPr lang="en-US" sz="1600">
                  <a:latin typeface="+mj-lt"/>
                </a:rPr>
                <a:t>(1-4 salespersons)</a:t>
              </a:r>
            </a:p>
          </p:txBody>
        </p:sp>
        <p:sp>
          <p:nvSpPr>
            <p:cNvPr id="219145" name="Rectangle 9"/>
            <p:cNvSpPr>
              <a:spLocks noChangeArrowheads="1"/>
            </p:cNvSpPr>
            <p:nvPr/>
          </p:nvSpPr>
          <p:spPr bwMode="auto">
            <a:xfrm>
              <a:off x="2148" y="1190"/>
              <a:ext cx="1153" cy="541"/>
            </a:xfrm>
            <a:prstGeom prst="rect">
              <a:avLst/>
            </a:prstGeom>
            <a:solidFill>
              <a:srgbClr val="CCCCFF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87312" tIns="44450" rIns="87312" bIns="44450" anchor="ctr"/>
            <a:lstStyle/>
            <a:p>
              <a:pPr defTabSz="825500" eaLnBrk="0" hangingPunct="0"/>
              <a:r>
                <a:rPr lang="en-US" sz="1600">
                  <a:latin typeface="+mj-lt"/>
                </a:rPr>
                <a:t>Salesperson</a:t>
              </a:r>
            </a:p>
            <a:p>
              <a:pPr defTabSz="825500" eaLnBrk="0" hangingPunct="0"/>
              <a:r>
                <a:rPr lang="en-US" sz="1600">
                  <a:latin typeface="+mj-lt"/>
                </a:rPr>
                <a:t>(commission %)</a:t>
              </a:r>
            </a:p>
          </p:txBody>
        </p:sp>
        <p:sp>
          <p:nvSpPr>
            <p:cNvPr id="219146" name="Rectangle 10"/>
            <p:cNvSpPr>
              <a:spLocks noChangeArrowheads="1"/>
            </p:cNvSpPr>
            <p:nvPr/>
          </p:nvSpPr>
          <p:spPr bwMode="auto">
            <a:xfrm>
              <a:off x="3849" y="1190"/>
              <a:ext cx="1153" cy="541"/>
            </a:xfrm>
            <a:prstGeom prst="rect">
              <a:avLst/>
            </a:prstGeom>
            <a:solidFill>
              <a:srgbClr val="CCCCFF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87312" tIns="44450" rIns="87312" bIns="44450" anchor="ctr"/>
            <a:lstStyle/>
            <a:p>
              <a:pPr defTabSz="825500" eaLnBrk="0" hangingPunct="0"/>
              <a:r>
                <a:rPr lang="en-US" sz="1600">
                  <a:latin typeface="+mj-lt"/>
                </a:rPr>
                <a:t>Product Line</a:t>
              </a:r>
            </a:p>
          </p:txBody>
        </p:sp>
        <p:sp>
          <p:nvSpPr>
            <p:cNvPr id="219147" name="Rectangle 11"/>
            <p:cNvSpPr>
              <a:spLocks noChangeArrowheads="1"/>
            </p:cNvSpPr>
            <p:nvPr/>
          </p:nvSpPr>
          <p:spPr bwMode="auto">
            <a:xfrm>
              <a:off x="2088" y="1949"/>
              <a:ext cx="1296" cy="587"/>
            </a:xfrm>
            <a:prstGeom prst="rect">
              <a:avLst/>
            </a:prstGeom>
            <a:solidFill>
              <a:srgbClr val="DBF4AE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87312" tIns="44450" rIns="87312" bIns="44450" anchor="ctr"/>
            <a:lstStyle/>
            <a:p>
              <a:pPr defTabSz="825500" eaLnBrk="0" hangingPunct="0"/>
              <a:r>
                <a:rPr lang="en-US" sz="1500">
                  <a:latin typeface="+mj-lt"/>
                </a:rPr>
                <a:t>Commission Detail</a:t>
              </a:r>
            </a:p>
            <a:p>
              <a:pPr defTabSz="825500" eaLnBrk="0" hangingPunct="0"/>
              <a:r>
                <a:rPr lang="en-US" sz="1500">
                  <a:latin typeface="+mj-lt"/>
                </a:rPr>
                <a:t>(commission % by</a:t>
              </a:r>
            </a:p>
            <a:p>
              <a:pPr defTabSz="825500" eaLnBrk="0" hangingPunct="0"/>
              <a:r>
                <a:rPr lang="en-US" sz="1500">
                  <a:latin typeface="+mj-lt"/>
                </a:rPr>
                <a:t>customer &amp; product)</a:t>
              </a:r>
            </a:p>
          </p:txBody>
        </p:sp>
        <p:sp>
          <p:nvSpPr>
            <p:cNvPr id="219148" name="Rectangle 12"/>
            <p:cNvSpPr>
              <a:spLocks noChangeArrowheads="1"/>
            </p:cNvSpPr>
            <p:nvPr/>
          </p:nvSpPr>
          <p:spPr bwMode="auto">
            <a:xfrm>
              <a:off x="2148" y="2712"/>
              <a:ext cx="1205" cy="541"/>
            </a:xfrm>
            <a:prstGeom prst="rect">
              <a:avLst/>
            </a:prstGeom>
            <a:solidFill>
              <a:srgbClr val="BCE6BC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6600">
                  <a:alpha val="50000"/>
                </a:srgbClr>
              </a:outerShdw>
            </a:effectLst>
          </p:spPr>
          <p:txBody>
            <a:bodyPr wrap="none" lIns="87312" tIns="44450" rIns="87312" bIns="44450" anchor="ctr"/>
            <a:lstStyle/>
            <a:p>
              <a:pPr defTabSz="825500" eaLnBrk="0" hangingPunct="0"/>
              <a:r>
                <a:rPr lang="en-US" sz="1600">
                  <a:latin typeface="+mj-lt"/>
                </a:rPr>
                <a:t>Sales Orders/</a:t>
              </a:r>
            </a:p>
            <a:p>
              <a:pPr defTabSz="825500" eaLnBrk="0" hangingPunct="0"/>
              <a:r>
                <a:rPr lang="en-US" sz="1600">
                  <a:latin typeface="+mj-lt"/>
                </a:rPr>
                <a:t>Invoicing and AR</a:t>
              </a:r>
            </a:p>
          </p:txBody>
        </p:sp>
        <p:grpSp>
          <p:nvGrpSpPr>
            <p:cNvPr id="219181" name="Group 45"/>
            <p:cNvGrpSpPr>
              <a:grpSpLocks/>
            </p:cNvGrpSpPr>
            <p:nvPr/>
          </p:nvGrpSpPr>
          <p:grpSpPr bwMode="auto">
            <a:xfrm>
              <a:off x="148" y="3534"/>
              <a:ext cx="896" cy="485"/>
              <a:chOff x="148" y="3483"/>
              <a:chExt cx="896" cy="485"/>
            </a:xfrm>
          </p:grpSpPr>
          <p:sp>
            <p:nvSpPr>
              <p:cNvPr id="219170" name="AutoShape 34"/>
              <p:cNvSpPr>
                <a:spLocks noChangeArrowheads="1"/>
              </p:cNvSpPr>
              <p:nvPr/>
            </p:nvSpPr>
            <p:spPr bwMode="auto">
              <a:xfrm>
                <a:off x="186" y="3488"/>
                <a:ext cx="780" cy="480"/>
              </a:xfrm>
              <a:prstGeom prst="flowChartDocument">
                <a:avLst/>
              </a:prstGeom>
              <a:solidFill>
                <a:srgbClr val="FFFFB7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19171" name="Text Box 35"/>
              <p:cNvSpPr txBox="1">
                <a:spLocks noChangeArrowheads="1"/>
              </p:cNvSpPr>
              <p:nvPr/>
            </p:nvSpPr>
            <p:spPr bwMode="auto">
              <a:xfrm>
                <a:off x="148" y="3483"/>
                <a:ext cx="896" cy="42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tIns="91440" bIns="9144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600">
                    <a:latin typeface="+mj-lt"/>
                  </a:rPr>
                  <a:t>Commission Report</a:t>
                </a:r>
              </a:p>
            </p:txBody>
          </p:sp>
        </p:grpSp>
        <p:grpSp>
          <p:nvGrpSpPr>
            <p:cNvPr id="219180" name="Group 44"/>
            <p:cNvGrpSpPr>
              <a:grpSpLocks/>
            </p:cNvGrpSpPr>
            <p:nvPr/>
          </p:nvGrpSpPr>
          <p:grpSpPr bwMode="auto">
            <a:xfrm>
              <a:off x="1504" y="3534"/>
              <a:ext cx="896" cy="485"/>
              <a:chOff x="1440" y="3496"/>
              <a:chExt cx="896" cy="485"/>
            </a:xfrm>
          </p:grpSpPr>
          <p:sp>
            <p:nvSpPr>
              <p:cNvPr id="219172" name="AutoShape 36"/>
              <p:cNvSpPr>
                <a:spLocks noChangeArrowheads="1"/>
              </p:cNvSpPr>
              <p:nvPr/>
            </p:nvSpPr>
            <p:spPr bwMode="auto">
              <a:xfrm>
                <a:off x="1510" y="3501"/>
                <a:ext cx="780" cy="480"/>
              </a:xfrm>
              <a:prstGeom prst="flowChartDocument">
                <a:avLst/>
              </a:prstGeom>
              <a:solidFill>
                <a:srgbClr val="FFFFB7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19173" name="Text Box 37"/>
              <p:cNvSpPr txBox="1">
                <a:spLocks noChangeArrowheads="1"/>
              </p:cNvSpPr>
              <p:nvPr/>
            </p:nvSpPr>
            <p:spPr bwMode="auto">
              <a:xfrm>
                <a:off x="1440" y="3496"/>
                <a:ext cx="896" cy="42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tIns="91440" bIns="9144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600">
                    <a:latin typeface="+mj-lt"/>
                  </a:rPr>
                  <a:t>Bookings Report</a:t>
                </a:r>
              </a:p>
            </p:txBody>
          </p:sp>
        </p:grpSp>
        <p:grpSp>
          <p:nvGrpSpPr>
            <p:cNvPr id="219179" name="Group 43"/>
            <p:cNvGrpSpPr>
              <a:grpSpLocks/>
            </p:cNvGrpSpPr>
            <p:nvPr/>
          </p:nvGrpSpPr>
          <p:grpSpPr bwMode="auto">
            <a:xfrm>
              <a:off x="2983" y="3534"/>
              <a:ext cx="896" cy="485"/>
              <a:chOff x="2567" y="3432"/>
              <a:chExt cx="896" cy="485"/>
            </a:xfrm>
          </p:grpSpPr>
          <p:sp>
            <p:nvSpPr>
              <p:cNvPr id="219174" name="AutoShape 38"/>
              <p:cNvSpPr>
                <a:spLocks noChangeArrowheads="1"/>
              </p:cNvSpPr>
              <p:nvPr/>
            </p:nvSpPr>
            <p:spPr bwMode="auto">
              <a:xfrm>
                <a:off x="2637" y="3437"/>
                <a:ext cx="780" cy="480"/>
              </a:xfrm>
              <a:prstGeom prst="flowChartDocument">
                <a:avLst/>
              </a:prstGeom>
              <a:solidFill>
                <a:srgbClr val="FFFFB7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19175" name="Text Box 39"/>
              <p:cNvSpPr txBox="1">
                <a:spLocks noChangeArrowheads="1"/>
              </p:cNvSpPr>
              <p:nvPr/>
            </p:nvSpPr>
            <p:spPr bwMode="auto">
              <a:xfrm>
                <a:off x="2567" y="3432"/>
                <a:ext cx="896" cy="42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tIns="91440" bIns="9144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600">
                    <a:latin typeface="+mj-lt"/>
                  </a:rPr>
                  <a:t>Shipments Report</a:t>
                </a:r>
              </a:p>
            </p:txBody>
          </p:sp>
        </p:grpSp>
        <p:grpSp>
          <p:nvGrpSpPr>
            <p:cNvPr id="219178" name="Group 42"/>
            <p:cNvGrpSpPr>
              <a:grpSpLocks/>
            </p:cNvGrpSpPr>
            <p:nvPr/>
          </p:nvGrpSpPr>
          <p:grpSpPr bwMode="auto">
            <a:xfrm>
              <a:off x="4435" y="3534"/>
              <a:ext cx="896" cy="485"/>
              <a:chOff x="4250" y="3451"/>
              <a:chExt cx="896" cy="485"/>
            </a:xfrm>
          </p:grpSpPr>
          <p:sp>
            <p:nvSpPr>
              <p:cNvPr id="219176" name="AutoShape 40"/>
              <p:cNvSpPr>
                <a:spLocks noChangeArrowheads="1"/>
              </p:cNvSpPr>
              <p:nvPr/>
            </p:nvSpPr>
            <p:spPr bwMode="auto">
              <a:xfrm>
                <a:off x="4320" y="3456"/>
                <a:ext cx="780" cy="480"/>
              </a:xfrm>
              <a:prstGeom prst="flowChartDocument">
                <a:avLst/>
              </a:prstGeom>
              <a:solidFill>
                <a:srgbClr val="FFFFB7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19177" name="Text Box 41"/>
              <p:cNvSpPr txBox="1">
                <a:spLocks noChangeArrowheads="1"/>
              </p:cNvSpPr>
              <p:nvPr/>
            </p:nvSpPr>
            <p:spPr bwMode="auto">
              <a:xfrm>
                <a:off x="4250" y="3451"/>
                <a:ext cx="896" cy="42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tIns="91440" bIns="9144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600">
                    <a:latin typeface="+mj-lt"/>
                  </a:rPr>
                  <a:t>Payments Report</a:t>
                </a:r>
              </a:p>
            </p:txBody>
          </p:sp>
        </p:grpSp>
        <p:sp>
          <p:nvSpPr>
            <p:cNvPr id="219182" name="Line 46"/>
            <p:cNvSpPr>
              <a:spLocks noChangeShapeType="1"/>
            </p:cNvSpPr>
            <p:nvPr/>
          </p:nvSpPr>
          <p:spPr bwMode="auto">
            <a:xfrm>
              <a:off x="2720" y="1728"/>
              <a:ext cx="0" cy="224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19183" name="Line 47"/>
            <p:cNvSpPr>
              <a:spLocks noChangeShapeType="1"/>
            </p:cNvSpPr>
            <p:nvPr/>
          </p:nvSpPr>
          <p:spPr bwMode="auto">
            <a:xfrm>
              <a:off x="909" y="1850"/>
              <a:ext cx="3558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19184" name="Line 48"/>
            <p:cNvSpPr>
              <a:spLocks noChangeShapeType="1"/>
            </p:cNvSpPr>
            <p:nvPr/>
          </p:nvSpPr>
          <p:spPr bwMode="auto">
            <a:xfrm>
              <a:off x="4467" y="1728"/>
              <a:ext cx="0" cy="122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19185" name="Line 49"/>
            <p:cNvSpPr>
              <a:spLocks noChangeShapeType="1"/>
            </p:cNvSpPr>
            <p:nvPr/>
          </p:nvSpPr>
          <p:spPr bwMode="auto">
            <a:xfrm>
              <a:off x="909" y="1722"/>
              <a:ext cx="0" cy="128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19186" name="Line 50"/>
            <p:cNvSpPr>
              <a:spLocks noChangeShapeType="1"/>
            </p:cNvSpPr>
            <p:nvPr/>
          </p:nvSpPr>
          <p:spPr bwMode="auto">
            <a:xfrm>
              <a:off x="2752" y="2547"/>
              <a:ext cx="0" cy="16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19187" name="Line 51"/>
            <p:cNvSpPr>
              <a:spLocks noChangeShapeType="1"/>
            </p:cNvSpPr>
            <p:nvPr/>
          </p:nvSpPr>
          <p:spPr bwMode="auto">
            <a:xfrm>
              <a:off x="2746" y="3245"/>
              <a:ext cx="0" cy="173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19188" name="Line 52"/>
            <p:cNvSpPr>
              <a:spLocks noChangeShapeType="1"/>
            </p:cNvSpPr>
            <p:nvPr/>
          </p:nvSpPr>
          <p:spPr bwMode="auto">
            <a:xfrm>
              <a:off x="589" y="3425"/>
              <a:ext cx="4332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19189" name="Line 53"/>
            <p:cNvSpPr>
              <a:spLocks noChangeShapeType="1"/>
            </p:cNvSpPr>
            <p:nvPr/>
          </p:nvSpPr>
          <p:spPr bwMode="auto">
            <a:xfrm>
              <a:off x="582" y="3418"/>
              <a:ext cx="0" cy="121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19190" name="Line 54"/>
            <p:cNvSpPr>
              <a:spLocks noChangeShapeType="1"/>
            </p:cNvSpPr>
            <p:nvPr/>
          </p:nvSpPr>
          <p:spPr bwMode="auto">
            <a:xfrm>
              <a:off x="1971" y="3425"/>
              <a:ext cx="0" cy="121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19191" name="Line 55"/>
            <p:cNvSpPr>
              <a:spLocks noChangeShapeType="1"/>
            </p:cNvSpPr>
            <p:nvPr/>
          </p:nvSpPr>
          <p:spPr bwMode="auto">
            <a:xfrm>
              <a:off x="3449" y="3424"/>
              <a:ext cx="0" cy="121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19192" name="Line 56"/>
            <p:cNvSpPr>
              <a:spLocks noChangeShapeType="1"/>
            </p:cNvSpPr>
            <p:nvPr/>
          </p:nvSpPr>
          <p:spPr bwMode="auto">
            <a:xfrm>
              <a:off x="4922" y="3424"/>
              <a:ext cx="0" cy="121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31" name="Footer Placeholder 30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1-SE-AR-Setup-040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8651</TotalTime>
  <Words>83</Words>
  <Application>Microsoft Office PowerPoint</Application>
  <PresentationFormat>On-screen Show (4:3)</PresentationFormat>
  <Paragraphs>39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</vt:lpstr>
      <vt:lpstr>Century Gothic</vt:lpstr>
      <vt:lpstr>Tahoma</vt:lpstr>
      <vt:lpstr>Webdings</vt:lpstr>
      <vt:lpstr>Times New Roman</vt:lpstr>
      <vt:lpstr>Lucida Grande</vt:lpstr>
      <vt:lpstr>2_EX06PP_template</vt:lpstr>
      <vt:lpstr>QAD 2010 Template</vt:lpstr>
      <vt:lpstr>QAD Enterprise Applications Standard Edition</vt:lpstr>
      <vt:lpstr>Accounts Receivable</vt:lpstr>
      <vt:lpstr>Slide 3</vt:lpstr>
      <vt:lpstr>Slide 4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Orders Management</dc:title>
  <dc:creator>Koreen Kelley</dc:creator>
  <cp:lastModifiedBy>mdf</cp:lastModifiedBy>
  <cp:revision>410</cp:revision>
  <cp:lastPrinted>1999-10-04T21:04:47Z</cp:lastPrinted>
  <dcterms:created xsi:type="dcterms:W3CDTF">1998-02-18T21:36:34Z</dcterms:created>
  <dcterms:modified xsi:type="dcterms:W3CDTF">2011-01-17T17:31:14Z</dcterms:modified>
</cp:coreProperties>
</file>