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2" r:id="rId2"/>
  </p:sldMasterIdLst>
  <p:notesMasterIdLst>
    <p:notesMasterId r:id="rId10"/>
  </p:notesMasterIdLst>
  <p:handoutMasterIdLst>
    <p:handoutMasterId r:id="rId11"/>
  </p:handoutMasterIdLst>
  <p:sldIdLst>
    <p:sldId id="271" r:id="rId3"/>
    <p:sldId id="265" r:id="rId4"/>
    <p:sldId id="266" r:id="rId5"/>
    <p:sldId id="267" r:id="rId6"/>
    <p:sldId id="268" r:id="rId7"/>
    <p:sldId id="269" r:id="rId8"/>
    <p:sldId id="270" r:id="rId9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DDEEFF"/>
    <a:srgbClr val="EAEAEA"/>
    <a:srgbClr val="FF0000"/>
    <a:srgbClr val="5A87C6"/>
    <a:srgbClr val="FFFF99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38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FIN16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FIN16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488" y="6661150"/>
            <a:ext cx="1306512" cy="196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FIN16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FIN16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FIN16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FIN16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FIN16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FIN16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FIN16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FIN16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488" y="6661150"/>
            <a:ext cx="1306512" cy="196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FIN16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FIN16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FIN16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FIN16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FIN16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FIN16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FIN16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FIN16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4341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43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FIN16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FIN16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b="1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FIN16010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Multiple Currencies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FIN16020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63600" y="952500"/>
            <a:ext cx="7402513" cy="5133975"/>
            <a:chOff x="863600" y="1447800"/>
            <a:chExt cx="7402513" cy="5133975"/>
          </a:xfrm>
        </p:grpSpPr>
        <p:pic>
          <p:nvPicPr>
            <p:cNvPr id="19460" name="Picture 4" descr="po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76300" y="1447800"/>
              <a:ext cx="7389813" cy="5133975"/>
            </a:xfrm>
            <a:prstGeom prst="rect">
              <a:avLst/>
            </a:prstGeom>
            <a:noFill/>
          </p:spPr>
        </p:pic>
        <p:sp>
          <p:nvSpPr>
            <p:cNvPr id="19463" name="Rectangle 7"/>
            <p:cNvSpPr>
              <a:spLocks noChangeArrowheads="1"/>
            </p:cNvSpPr>
            <p:nvPr/>
          </p:nvSpPr>
          <p:spPr bwMode="auto">
            <a:xfrm>
              <a:off x="2895600" y="3932238"/>
              <a:ext cx="1960563" cy="334962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9464" name="Rectangle 8"/>
            <p:cNvSpPr>
              <a:spLocks noChangeArrowheads="1"/>
            </p:cNvSpPr>
            <p:nvPr/>
          </p:nvSpPr>
          <p:spPr bwMode="auto">
            <a:xfrm>
              <a:off x="863600" y="1503363"/>
              <a:ext cx="1847850" cy="334962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Purchase Orders, Receipts, and Vouchers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FIN16030</a:t>
            </a:r>
          </a:p>
        </p:txBody>
      </p:sp>
      <p:pic>
        <p:nvPicPr>
          <p:cNvPr id="20484" name="Picture 4" descr="16-8 PO Multi nat 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100" y="1084263"/>
            <a:ext cx="6762750" cy="48307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Payments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FIN16040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76225" y="1095375"/>
            <a:ext cx="8575675" cy="4810125"/>
            <a:chOff x="228600" y="1600200"/>
            <a:chExt cx="8575675" cy="4810125"/>
          </a:xfrm>
        </p:grpSpPr>
        <p:pic>
          <p:nvPicPr>
            <p:cNvPr id="21508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600200"/>
              <a:ext cx="6580188" cy="4381500"/>
            </a:xfrm>
            <a:prstGeom prst="rect">
              <a:avLst/>
            </a:prstGeom>
            <a:noFill/>
          </p:spPr>
        </p:pic>
        <p:sp>
          <p:nvSpPr>
            <p:cNvPr id="21512" name="Rectangle 8"/>
            <p:cNvSpPr>
              <a:spLocks noChangeArrowheads="1"/>
            </p:cNvSpPr>
            <p:nvPr/>
          </p:nvSpPr>
          <p:spPr bwMode="auto">
            <a:xfrm>
              <a:off x="254000" y="1635125"/>
              <a:ext cx="1798638" cy="29527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21513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95513" y="2362200"/>
              <a:ext cx="6608762" cy="4048125"/>
            </a:xfrm>
            <a:prstGeom prst="rect">
              <a:avLst/>
            </a:prstGeom>
            <a:noFill/>
          </p:spPr>
        </p:pic>
        <p:sp>
          <p:nvSpPr>
            <p:cNvPr id="21515" name="Rectangle 11"/>
            <p:cNvSpPr>
              <a:spLocks noChangeArrowheads="1"/>
            </p:cNvSpPr>
            <p:nvPr/>
          </p:nvSpPr>
          <p:spPr bwMode="auto">
            <a:xfrm>
              <a:off x="2235200" y="2427288"/>
              <a:ext cx="1585913" cy="29527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Purchase Gain/Loss on Vouchers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FIN16050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33400" y="1058863"/>
            <a:ext cx="8062913" cy="5189537"/>
            <a:chOff x="457200" y="1668463"/>
            <a:chExt cx="8062913" cy="5189537"/>
          </a:xfrm>
        </p:grpSpPr>
        <p:graphicFrame>
          <p:nvGraphicFramePr>
            <p:cNvPr id="22532" name="Object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1495425" y="2054225"/>
            <a:ext cx="7024688" cy="4803775"/>
          </p:xfrm>
          <a:graphic>
            <a:graphicData uri="http://schemas.openxmlformats.org/presentationml/2006/ole">
              <p:oleObj spid="_x0000_s22532" name="Chart" r:id="rId3" imgW="6400800" imgH="4943402" progId="MSGraph.Chart.5">
                <p:embed followColorScheme="textAndBackground"/>
              </p:oleObj>
            </a:graphicData>
          </a:graphic>
        </p:graphicFrame>
        <p:sp>
          <p:nvSpPr>
            <p:cNvPr id="22533" name="Rectangle 5"/>
            <p:cNvSpPr>
              <a:spLocks noChangeArrowheads="1"/>
            </p:cNvSpPr>
            <p:nvPr/>
          </p:nvSpPr>
          <p:spPr bwMode="auto">
            <a:xfrm>
              <a:off x="2447925" y="3200400"/>
              <a:ext cx="330220" cy="3625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6838" tIns="49212" rIns="96838" bIns="49212">
              <a:spAutoFit/>
            </a:bodyPr>
            <a:lstStyle/>
            <a:p>
              <a:pPr algn="l" defTabSz="969963" eaLnBrk="0" hangingPunct="0">
                <a:lnSpc>
                  <a:spcPct val="90000"/>
                </a:lnSpc>
              </a:pPr>
              <a:r>
                <a:rPr lang="en-US" sz="1900">
                  <a:latin typeface="+mj-lt"/>
                </a:rPr>
                <a:t>5</a:t>
              </a:r>
            </a:p>
          </p:txBody>
        </p:sp>
        <p:sp>
          <p:nvSpPr>
            <p:cNvPr id="22534" name="Line 6"/>
            <p:cNvSpPr>
              <a:spLocks noChangeShapeType="1"/>
            </p:cNvSpPr>
            <p:nvPr/>
          </p:nvSpPr>
          <p:spPr bwMode="auto">
            <a:xfrm flipH="1">
              <a:off x="2211388" y="3422650"/>
              <a:ext cx="293687" cy="246063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35" name="Rectangle 7"/>
            <p:cNvSpPr>
              <a:spLocks noChangeArrowheads="1"/>
            </p:cNvSpPr>
            <p:nvPr/>
          </p:nvSpPr>
          <p:spPr bwMode="auto">
            <a:xfrm>
              <a:off x="4416425" y="2689225"/>
              <a:ext cx="330220" cy="3625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6838" tIns="49212" rIns="96838" bIns="49212">
              <a:spAutoFit/>
            </a:bodyPr>
            <a:lstStyle/>
            <a:p>
              <a:pPr algn="l" defTabSz="969963" eaLnBrk="0" hangingPunct="0">
                <a:lnSpc>
                  <a:spcPct val="90000"/>
                </a:lnSpc>
              </a:pPr>
              <a:r>
                <a:rPr lang="en-US" sz="1900">
                  <a:latin typeface="+mj-lt"/>
                </a:rPr>
                <a:t>6</a:t>
              </a:r>
            </a:p>
          </p:txBody>
        </p:sp>
        <p:sp>
          <p:nvSpPr>
            <p:cNvPr id="22536" name="Line 8"/>
            <p:cNvSpPr>
              <a:spLocks noChangeShapeType="1"/>
            </p:cNvSpPr>
            <p:nvPr/>
          </p:nvSpPr>
          <p:spPr bwMode="auto">
            <a:xfrm>
              <a:off x="4679950" y="2890838"/>
              <a:ext cx="273050" cy="238125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37" name="Rectangle 9"/>
            <p:cNvSpPr>
              <a:spLocks noChangeArrowheads="1"/>
            </p:cNvSpPr>
            <p:nvPr/>
          </p:nvSpPr>
          <p:spPr bwMode="auto">
            <a:xfrm>
              <a:off x="3087688" y="2089150"/>
              <a:ext cx="2078037" cy="552450"/>
            </a:xfrm>
            <a:prstGeom prst="rect">
              <a:avLst/>
            </a:prstGeom>
            <a:solidFill>
              <a:srgbClr val="DDEE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6838" tIns="49212" rIns="96838" bIns="49212">
              <a:spAutoFit/>
            </a:bodyPr>
            <a:lstStyle/>
            <a:p>
              <a:pPr algn="l" defTabSz="969963" eaLnBrk="0" hangingPunct="0">
                <a:lnSpc>
                  <a:spcPct val="90000"/>
                </a:lnSpc>
              </a:pPr>
              <a:r>
                <a:rPr lang="en-US" sz="1600" u="sng">
                  <a:latin typeface="+mj-lt"/>
                </a:rPr>
                <a:t>Purchase </a:t>
              </a:r>
              <a:r>
                <a:rPr lang="en-US" sz="1600" u="sng">
                  <a:solidFill>
                    <a:schemeClr val="hlink"/>
                  </a:solidFill>
                  <a:latin typeface="+mj-lt"/>
                </a:rPr>
                <a:t>Gain</a:t>
              </a:r>
              <a:r>
                <a:rPr lang="en-US" sz="1600" u="sng">
                  <a:latin typeface="+mj-lt"/>
                </a:rPr>
                <a:t>:</a:t>
              </a:r>
              <a:endParaRPr lang="en-US" sz="1600">
                <a:latin typeface="+mj-lt"/>
              </a:endParaRPr>
            </a:p>
            <a:p>
              <a:pPr algn="l" defTabSz="969963"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20.00 – 16.67 = </a:t>
              </a:r>
              <a:r>
                <a:rPr lang="en-US" sz="1600">
                  <a:solidFill>
                    <a:schemeClr val="hlink"/>
                  </a:solidFill>
                  <a:latin typeface="+mj-lt"/>
                </a:rPr>
                <a:t>3.33</a:t>
              </a:r>
              <a:endParaRPr lang="en-US" sz="1600">
                <a:latin typeface="+mj-lt"/>
              </a:endParaRPr>
            </a:p>
          </p:txBody>
        </p:sp>
        <p:sp>
          <p:nvSpPr>
            <p:cNvPr id="22538" name="Rectangle 10"/>
            <p:cNvSpPr>
              <a:spLocks noChangeArrowheads="1"/>
            </p:cNvSpPr>
            <p:nvPr/>
          </p:nvSpPr>
          <p:spPr bwMode="auto">
            <a:xfrm>
              <a:off x="1451995" y="1668463"/>
              <a:ext cx="1266373" cy="62568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6838" tIns="49212" rIns="96838" bIns="49212">
              <a:spAutoFit/>
            </a:bodyPr>
            <a:lstStyle/>
            <a:p>
              <a:pPr defTabSz="969963" eaLnBrk="0" hangingPunct="0">
                <a:lnSpc>
                  <a:spcPct val="90000"/>
                </a:lnSpc>
              </a:pPr>
              <a:r>
                <a:rPr lang="en-US" sz="1900">
                  <a:latin typeface="+mj-lt"/>
                </a:rPr>
                <a:t># MXP to</a:t>
              </a:r>
            </a:p>
            <a:p>
              <a:pPr defTabSz="969963" eaLnBrk="0" hangingPunct="0">
                <a:lnSpc>
                  <a:spcPct val="90000"/>
                </a:lnSpc>
              </a:pPr>
              <a:r>
                <a:rPr lang="en-US" sz="1900">
                  <a:latin typeface="+mj-lt"/>
                </a:rPr>
                <a:t>1 USD</a:t>
              </a:r>
            </a:p>
          </p:txBody>
        </p:sp>
        <p:sp>
          <p:nvSpPr>
            <p:cNvPr id="22540" name="Rectangle 12"/>
            <p:cNvSpPr>
              <a:spLocks noChangeArrowheads="1"/>
            </p:cNvSpPr>
            <p:nvPr/>
          </p:nvSpPr>
          <p:spPr bwMode="auto">
            <a:xfrm>
              <a:off x="457200" y="2332038"/>
              <a:ext cx="1984375" cy="773112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6838" tIns="49212" rIns="96838" bIns="49212">
              <a:spAutoFit/>
            </a:bodyPr>
            <a:lstStyle/>
            <a:p>
              <a:pPr algn="l" defTabSz="969963" eaLnBrk="0" hangingPunct="0">
                <a:lnSpc>
                  <a:spcPct val="90000"/>
                </a:lnSpc>
              </a:pPr>
              <a:r>
                <a:rPr lang="en-US" sz="1600" u="sng">
                  <a:latin typeface="+mj-lt"/>
                </a:rPr>
                <a:t>PO Receipt:</a:t>
              </a:r>
              <a:endParaRPr lang="en-US" sz="1600">
                <a:latin typeface="+mj-lt"/>
              </a:endParaRPr>
            </a:p>
            <a:p>
              <a:pPr algn="l" defTabSz="969963"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5 MXP = 1 USD</a:t>
              </a:r>
            </a:p>
            <a:p>
              <a:pPr algn="l" defTabSz="969963"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100 MXP = 20 USD</a:t>
              </a:r>
            </a:p>
          </p:txBody>
        </p:sp>
        <p:sp>
          <p:nvSpPr>
            <p:cNvPr id="22541" name="Rectangle 13"/>
            <p:cNvSpPr>
              <a:spLocks noChangeArrowheads="1"/>
            </p:cNvSpPr>
            <p:nvPr/>
          </p:nvSpPr>
          <p:spPr bwMode="auto">
            <a:xfrm>
              <a:off x="5216525" y="2990850"/>
              <a:ext cx="2266950" cy="773113"/>
            </a:xfrm>
            <a:prstGeom prst="rect">
              <a:avLst/>
            </a:prstGeom>
            <a:solidFill>
              <a:srgbClr val="DDEE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6838" tIns="49212" rIns="96838" bIns="49212">
              <a:spAutoFit/>
            </a:bodyPr>
            <a:lstStyle/>
            <a:p>
              <a:pPr algn="l" defTabSz="969963" eaLnBrk="0" hangingPunct="0">
                <a:lnSpc>
                  <a:spcPct val="90000"/>
                </a:lnSpc>
              </a:pPr>
              <a:r>
                <a:rPr lang="en-US" sz="1600" u="sng">
                  <a:latin typeface="+mj-lt"/>
                </a:rPr>
                <a:t>Voucher:</a:t>
              </a:r>
            </a:p>
            <a:p>
              <a:pPr algn="l" defTabSz="969963"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6 MXP = 1 USD</a:t>
              </a:r>
            </a:p>
            <a:p>
              <a:pPr algn="l" defTabSz="969963"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100 MXP = 16.67 USD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Exchange Gain/Loss on Payments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FIN16060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419100" y="1057275"/>
            <a:ext cx="8286750" cy="5091113"/>
            <a:chOff x="152400" y="1638300"/>
            <a:chExt cx="8286750" cy="5091113"/>
          </a:xfrm>
        </p:grpSpPr>
        <p:graphicFrame>
          <p:nvGraphicFramePr>
            <p:cNvPr id="23556" name="Object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923925" y="2132013"/>
            <a:ext cx="7024688" cy="4597400"/>
          </p:xfrm>
          <a:graphic>
            <a:graphicData uri="http://schemas.openxmlformats.org/presentationml/2006/ole">
              <p:oleObj spid="_x0000_s23556" name="Chart" r:id="rId3" imgW="6400800" imgH="4943402" progId="MSGraph.Chart.5">
                <p:embed followColorScheme="textAndBackground"/>
              </p:oleObj>
            </a:graphicData>
          </a:graphic>
        </p:graphicFrame>
        <p:grpSp>
          <p:nvGrpSpPr>
            <p:cNvPr id="16" name="Group 15"/>
            <p:cNvGrpSpPr/>
            <p:nvPr/>
          </p:nvGrpSpPr>
          <p:grpSpPr>
            <a:xfrm>
              <a:off x="152400" y="1638300"/>
              <a:ext cx="8286750" cy="3024188"/>
              <a:chOff x="152400" y="1638300"/>
              <a:chExt cx="8286750" cy="3024188"/>
            </a:xfrm>
          </p:grpSpPr>
          <p:sp>
            <p:nvSpPr>
              <p:cNvPr id="23557" name="Rectangle 5"/>
              <p:cNvSpPr>
                <a:spLocks noChangeArrowheads="1"/>
              </p:cNvSpPr>
              <p:nvPr/>
            </p:nvSpPr>
            <p:spPr bwMode="auto">
              <a:xfrm>
                <a:off x="1874838" y="3227388"/>
                <a:ext cx="330220" cy="36253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6838" tIns="49212" rIns="96838" bIns="49212">
                <a:spAutoFit/>
              </a:bodyPr>
              <a:lstStyle/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900">
                    <a:latin typeface="+mj-lt"/>
                  </a:rPr>
                  <a:t>5</a:t>
                </a:r>
              </a:p>
            </p:txBody>
          </p:sp>
          <p:sp>
            <p:nvSpPr>
              <p:cNvPr id="23558" name="Line 6"/>
              <p:cNvSpPr>
                <a:spLocks noChangeShapeType="1"/>
              </p:cNvSpPr>
              <p:nvPr/>
            </p:nvSpPr>
            <p:spPr bwMode="auto">
              <a:xfrm flipH="1">
                <a:off x="1638300" y="3441700"/>
                <a:ext cx="293688" cy="23495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59" name="Rectangle 7"/>
              <p:cNvSpPr>
                <a:spLocks noChangeArrowheads="1"/>
              </p:cNvSpPr>
              <p:nvPr/>
            </p:nvSpPr>
            <p:spPr bwMode="auto">
              <a:xfrm>
                <a:off x="3844925" y="2740025"/>
                <a:ext cx="330220" cy="36253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6838" tIns="49212" rIns="96838" bIns="49212">
                <a:spAutoFit/>
              </a:bodyPr>
              <a:lstStyle/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900">
                    <a:latin typeface="+mj-lt"/>
                  </a:rPr>
                  <a:t>6</a:t>
                </a:r>
              </a:p>
            </p:txBody>
          </p:sp>
          <p:sp>
            <p:nvSpPr>
              <p:cNvPr id="23560" name="Line 8"/>
              <p:cNvSpPr>
                <a:spLocks noChangeShapeType="1"/>
              </p:cNvSpPr>
              <p:nvPr/>
            </p:nvSpPr>
            <p:spPr bwMode="auto">
              <a:xfrm>
                <a:off x="4106863" y="2933700"/>
                <a:ext cx="273050" cy="227013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61" name="Rectangle 9"/>
              <p:cNvSpPr>
                <a:spLocks noChangeArrowheads="1"/>
              </p:cNvSpPr>
              <p:nvPr/>
            </p:nvSpPr>
            <p:spPr bwMode="auto">
              <a:xfrm>
                <a:off x="7453313" y="2889250"/>
                <a:ext cx="532198" cy="36253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6838" tIns="49212" rIns="96838" bIns="49212">
                <a:spAutoFit/>
              </a:bodyPr>
              <a:lstStyle/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900">
                    <a:latin typeface="+mj-lt"/>
                  </a:rPr>
                  <a:t>5.5</a:t>
                </a:r>
              </a:p>
            </p:txBody>
          </p:sp>
          <p:sp>
            <p:nvSpPr>
              <p:cNvPr id="23562" name="Line 10"/>
              <p:cNvSpPr>
                <a:spLocks noChangeShapeType="1"/>
              </p:cNvSpPr>
              <p:nvPr/>
            </p:nvSpPr>
            <p:spPr bwMode="auto">
              <a:xfrm flipH="1">
                <a:off x="7310438" y="3106738"/>
                <a:ext cx="231775" cy="242887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63" name="Rectangle 11"/>
              <p:cNvSpPr>
                <a:spLocks noChangeArrowheads="1"/>
              </p:cNvSpPr>
              <p:nvPr/>
            </p:nvSpPr>
            <p:spPr bwMode="auto">
              <a:xfrm>
                <a:off x="955108" y="1638300"/>
                <a:ext cx="1266373" cy="62568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6838" tIns="49212" rIns="96838" bIns="49212">
                <a:spAutoFit/>
              </a:bodyPr>
              <a:lstStyle/>
              <a:p>
                <a:pPr defTabSz="969963" eaLnBrk="0" hangingPunct="0">
                  <a:lnSpc>
                    <a:spcPct val="90000"/>
                  </a:lnSpc>
                </a:pPr>
                <a:r>
                  <a:rPr lang="en-US" sz="1900">
                    <a:latin typeface="+mj-lt"/>
                  </a:rPr>
                  <a:t># MXP to</a:t>
                </a:r>
              </a:p>
              <a:p>
                <a:pPr defTabSz="969963" eaLnBrk="0" hangingPunct="0">
                  <a:lnSpc>
                    <a:spcPct val="90000"/>
                  </a:lnSpc>
                </a:pPr>
                <a:r>
                  <a:rPr lang="en-US" sz="1900">
                    <a:latin typeface="+mj-lt"/>
                  </a:rPr>
                  <a:t>1 USD</a:t>
                </a:r>
              </a:p>
            </p:txBody>
          </p:sp>
          <p:sp>
            <p:nvSpPr>
              <p:cNvPr id="23564" name="Rectangle 12"/>
              <p:cNvSpPr>
                <a:spLocks noChangeArrowheads="1"/>
              </p:cNvSpPr>
              <p:nvPr/>
            </p:nvSpPr>
            <p:spPr bwMode="auto">
              <a:xfrm>
                <a:off x="5970588" y="1925638"/>
                <a:ext cx="2078037" cy="552450"/>
              </a:xfrm>
              <a:prstGeom prst="rect">
                <a:avLst/>
              </a:prstGeom>
              <a:solidFill>
                <a:srgbClr val="DDEE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96838" tIns="49212" rIns="96838" bIns="49212">
                <a:spAutoFit/>
              </a:bodyPr>
              <a:lstStyle/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600" u="sng">
                    <a:latin typeface="+mj-lt"/>
                  </a:rPr>
                  <a:t>Realized </a:t>
                </a:r>
                <a:r>
                  <a:rPr lang="en-US" sz="1600" u="sng">
                    <a:solidFill>
                      <a:srgbClr val="0000FF"/>
                    </a:solidFill>
                    <a:latin typeface="+mj-lt"/>
                  </a:rPr>
                  <a:t>Loss</a:t>
                </a:r>
                <a:r>
                  <a:rPr lang="en-US" sz="1600" u="sng">
                    <a:latin typeface="+mj-lt"/>
                  </a:rPr>
                  <a:t>:</a:t>
                </a:r>
                <a:endParaRPr lang="en-US" sz="1600">
                  <a:latin typeface="+mj-lt"/>
                </a:endParaRPr>
              </a:p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600">
                    <a:latin typeface="+mj-lt"/>
                  </a:rPr>
                  <a:t>18.18 – 16.67 = </a:t>
                </a:r>
                <a:r>
                  <a:rPr lang="en-US" sz="1600">
                    <a:solidFill>
                      <a:srgbClr val="0000FF"/>
                    </a:solidFill>
                    <a:latin typeface="+mj-lt"/>
                  </a:rPr>
                  <a:t>1.51</a:t>
                </a:r>
                <a:endParaRPr lang="en-US" sz="1600">
                  <a:latin typeface="+mj-lt"/>
                </a:endParaRPr>
              </a:p>
            </p:txBody>
          </p:sp>
          <p:sp>
            <p:nvSpPr>
              <p:cNvPr id="23566" name="Rectangle 14"/>
              <p:cNvSpPr>
                <a:spLocks noChangeArrowheads="1"/>
              </p:cNvSpPr>
              <p:nvPr/>
            </p:nvSpPr>
            <p:spPr bwMode="auto">
              <a:xfrm>
                <a:off x="2819400" y="2068513"/>
                <a:ext cx="2266950" cy="773112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96838" tIns="49212" rIns="96838" bIns="49212">
                <a:spAutoFit/>
              </a:bodyPr>
              <a:lstStyle/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600" u="sng">
                    <a:latin typeface="+mj-lt"/>
                  </a:rPr>
                  <a:t>Voucher:</a:t>
                </a:r>
                <a:endParaRPr lang="en-US" sz="1600">
                  <a:latin typeface="+mj-lt"/>
                </a:endParaRPr>
              </a:p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600">
                    <a:latin typeface="+mj-lt"/>
                  </a:rPr>
                  <a:t>6 MXP = 1 USD</a:t>
                </a:r>
              </a:p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600">
                    <a:latin typeface="+mj-lt"/>
                  </a:rPr>
                  <a:t>100 MXP = 16.67 USD</a:t>
                </a:r>
              </a:p>
            </p:txBody>
          </p:sp>
          <p:sp>
            <p:nvSpPr>
              <p:cNvPr id="23567" name="Rectangle 15"/>
              <p:cNvSpPr>
                <a:spLocks noChangeArrowheads="1"/>
              </p:cNvSpPr>
              <p:nvPr/>
            </p:nvSpPr>
            <p:spPr bwMode="auto">
              <a:xfrm>
                <a:off x="152400" y="3886200"/>
                <a:ext cx="1987550" cy="776288"/>
              </a:xfrm>
              <a:prstGeom prst="rect">
                <a:avLst/>
              </a:prstGeom>
              <a:solidFill>
                <a:srgbClr val="EAEAEA"/>
              </a:solidFill>
              <a:ln w="158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96838" tIns="49212" rIns="96838" bIns="49212">
                <a:spAutoFit/>
              </a:bodyPr>
              <a:lstStyle/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600" u="sng">
                    <a:latin typeface="+mj-lt"/>
                  </a:rPr>
                  <a:t>PO Receipt:</a:t>
                </a:r>
                <a:endParaRPr lang="en-US" sz="1600">
                  <a:latin typeface="+mj-lt"/>
                </a:endParaRPr>
              </a:p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600">
                    <a:latin typeface="+mj-lt"/>
                  </a:rPr>
                  <a:t>5 MXP = 1 USD</a:t>
                </a:r>
              </a:p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600">
                    <a:latin typeface="+mj-lt"/>
                  </a:rPr>
                  <a:t>100 MXP = 20 USD</a:t>
                </a:r>
              </a:p>
            </p:txBody>
          </p:sp>
          <p:sp>
            <p:nvSpPr>
              <p:cNvPr id="23568" name="Rectangle 16"/>
              <p:cNvSpPr>
                <a:spLocks noChangeArrowheads="1"/>
              </p:cNvSpPr>
              <p:nvPr/>
            </p:nvSpPr>
            <p:spPr bwMode="auto">
              <a:xfrm>
                <a:off x="6172200" y="3497263"/>
                <a:ext cx="2266950" cy="773112"/>
              </a:xfrm>
              <a:prstGeom prst="rect">
                <a:avLst/>
              </a:prstGeom>
              <a:solidFill>
                <a:srgbClr val="DDEE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96838" tIns="49212" rIns="96838" bIns="49212">
                <a:spAutoFit/>
              </a:bodyPr>
              <a:lstStyle/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600" u="sng">
                    <a:latin typeface="+mj-lt"/>
                  </a:rPr>
                  <a:t>AP Payment:</a:t>
                </a:r>
                <a:endParaRPr lang="en-US" sz="1600">
                  <a:latin typeface="+mj-lt"/>
                </a:endParaRPr>
              </a:p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600">
                    <a:latin typeface="+mj-lt"/>
                  </a:rPr>
                  <a:t>5.5 MXP = 1 USD</a:t>
                </a:r>
              </a:p>
              <a:p>
                <a:pPr algn="l" defTabSz="969963" eaLnBrk="0" hangingPunct="0">
                  <a:lnSpc>
                    <a:spcPct val="90000"/>
                  </a:lnSpc>
                </a:pPr>
                <a:r>
                  <a:rPr lang="en-US" sz="1600">
                    <a:latin typeface="+mj-lt"/>
                  </a:rPr>
                  <a:t>100 MXP = 18.18 USD</a:t>
                </a: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GL Transaction Summary, Multiple Currencies</a:t>
            </a:r>
          </a:p>
        </p:txBody>
      </p:sp>
      <p:sp>
        <p:nvSpPr>
          <p:cNvPr id="6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FIN16070</a:t>
            </a:r>
          </a:p>
        </p:txBody>
      </p:sp>
      <p:graphicFrame>
        <p:nvGraphicFramePr>
          <p:cNvPr id="24723" name="Group 147"/>
          <p:cNvGraphicFramePr>
            <a:graphicFrameLocks noGrp="1"/>
          </p:cNvGraphicFramePr>
          <p:nvPr>
            <p:ph type="tbl" idx="4294967295"/>
          </p:nvPr>
        </p:nvGraphicFramePr>
        <p:xfrm>
          <a:off x="447675" y="2047875"/>
          <a:ext cx="8360093" cy="3721608"/>
        </p:xfrm>
        <a:graphic>
          <a:graphicData uri="http://schemas.openxmlformats.org/drawingml/2006/table">
            <a:tbl>
              <a:tblPr/>
              <a:tblGrid>
                <a:gridCol w="1176338"/>
                <a:gridCol w="1174750"/>
                <a:gridCol w="1177925"/>
                <a:gridCol w="814387"/>
                <a:gridCol w="2324418"/>
                <a:gridCol w="930275"/>
                <a:gridCol w="7620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Activity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Exchange Rate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Order Curr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Base Curr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GL Transactions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Order Curr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Base Curr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 (Nov 15)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 to 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200.00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100.00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None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 Receipt (Nov 30)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2.5 to 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200.00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80.00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Inventory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PO Receipts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PO Receipts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PPV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100.00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100.00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20.00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20.00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Voucher (Dec 31)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 to 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200.00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66.67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PO Receipts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Accounts Payable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Purchase Gain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200.00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80.00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13.33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Payment (Jan 15)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3.5 to 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200.00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57.14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Accounts Payable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Exchange Gain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Cash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200.00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200.00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9.53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911281" y="1128713"/>
            <a:ext cx="480900" cy="3513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2" tIns="44450" rIns="87312" bIns="44450">
            <a:spAutoFit/>
          </a:bodyPr>
          <a:lstStyle/>
          <a:p>
            <a:pPr defTabSz="785813" eaLnBrk="0" hangingPunct="0"/>
            <a:r>
              <a:rPr lang="en-US" sz="1700" b="1">
                <a:latin typeface="+mj-lt"/>
              </a:rPr>
              <a:t>PO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2659681" y="1130300"/>
            <a:ext cx="1349727" cy="3513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2" tIns="44450" rIns="87312" bIns="44450">
            <a:spAutoFit/>
          </a:bodyPr>
          <a:lstStyle/>
          <a:p>
            <a:pPr defTabSz="785813" eaLnBrk="0" hangingPunct="0"/>
            <a:r>
              <a:rPr lang="en-US" sz="1700" b="1">
                <a:latin typeface="+mj-lt"/>
              </a:rPr>
              <a:t>PO Receipt</a:t>
            </a: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4908097" y="1130300"/>
            <a:ext cx="1078820" cy="3513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2" tIns="44450" rIns="87312" bIns="44450">
            <a:spAutoFit/>
          </a:bodyPr>
          <a:lstStyle/>
          <a:p>
            <a:pPr defTabSz="785813" eaLnBrk="0" hangingPunct="0"/>
            <a:r>
              <a:rPr lang="en-US" sz="1700" b="1">
                <a:latin typeface="+mj-lt"/>
              </a:rPr>
              <a:t>Voucher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7185210" y="1130300"/>
            <a:ext cx="1110881" cy="3513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2" tIns="44450" rIns="87312" bIns="44450">
            <a:spAutoFit/>
          </a:bodyPr>
          <a:lstStyle/>
          <a:p>
            <a:pPr defTabSz="785813" eaLnBrk="0" hangingPunct="0"/>
            <a:r>
              <a:rPr lang="en-US" sz="1700" b="1">
                <a:latin typeface="+mj-lt"/>
              </a:rPr>
              <a:t>Payment</a:t>
            </a:r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6014708" y="1473200"/>
            <a:ext cx="1053172" cy="45602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87312" tIns="44450" rIns="87312" bIns="44450">
            <a:spAutoFit/>
          </a:bodyPr>
          <a:lstStyle/>
          <a:p>
            <a:pPr defTabSz="785813" eaLnBrk="0" hangingPunct="0">
              <a:lnSpc>
                <a:spcPct val="85000"/>
              </a:lnSpc>
            </a:pPr>
            <a:r>
              <a:rPr lang="en-US" sz="1400" i="1">
                <a:latin typeface="+mj-lt"/>
              </a:rPr>
              <a:t>Exchange</a:t>
            </a:r>
          </a:p>
          <a:p>
            <a:pPr defTabSz="785813" eaLnBrk="0" hangingPunct="0">
              <a:lnSpc>
                <a:spcPct val="85000"/>
              </a:lnSpc>
            </a:pPr>
            <a:r>
              <a:rPr lang="en-US" sz="1400" i="1">
                <a:latin typeface="+mj-lt"/>
              </a:rPr>
              <a:t>Gain/Loss</a:t>
            </a: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376238" y="5810250"/>
            <a:ext cx="4090862" cy="3206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2" tIns="44450" rIns="87312" bIns="44450">
            <a:spAutoFit/>
          </a:bodyPr>
          <a:lstStyle/>
          <a:p>
            <a:pPr algn="l" defTabSz="785813" eaLnBrk="0" hangingPunct="0"/>
            <a:r>
              <a:rPr lang="en-US" sz="1500" baseline="30000">
                <a:latin typeface="+mj-lt"/>
              </a:rPr>
              <a:t>1</a:t>
            </a:r>
            <a:r>
              <a:rPr lang="en-US" sz="1500">
                <a:latin typeface="+mj-lt"/>
              </a:rPr>
              <a:t> Order currency to system base currency.</a:t>
            </a:r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3874929" y="1473200"/>
            <a:ext cx="1017906" cy="45602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87312" tIns="44450" rIns="87312" bIns="44450">
            <a:spAutoFit/>
          </a:bodyPr>
          <a:lstStyle/>
          <a:p>
            <a:pPr defTabSz="785813" eaLnBrk="0" hangingPunct="0">
              <a:lnSpc>
                <a:spcPct val="85000"/>
              </a:lnSpc>
            </a:pPr>
            <a:r>
              <a:rPr lang="en-US" sz="1400" i="1">
                <a:latin typeface="+mj-lt"/>
              </a:rPr>
              <a:t>Purchase</a:t>
            </a:r>
          </a:p>
          <a:p>
            <a:pPr defTabSz="785813" eaLnBrk="0" hangingPunct="0">
              <a:lnSpc>
                <a:spcPct val="85000"/>
              </a:lnSpc>
            </a:pPr>
            <a:r>
              <a:rPr lang="en-US" sz="1400" i="1">
                <a:latin typeface="+mj-lt"/>
              </a:rPr>
              <a:t>Gain/Loss</a:t>
            </a:r>
          </a:p>
        </p:txBody>
      </p:sp>
      <p:sp>
        <p:nvSpPr>
          <p:cNvPr id="24599" name="Rectangle 23"/>
          <p:cNvSpPr>
            <a:spLocks noChangeArrowheads="1"/>
          </p:cNvSpPr>
          <p:nvPr/>
        </p:nvSpPr>
        <p:spPr bwMode="auto">
          <a:xfrm>
            <a:off x="1222466" y="1473200"/>
            <a:ext cx="1458732" cy="45602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87312" tIns="44450" rIns="87312" bIns="44450">
            <a:spAutoFit/>
          </a:bodyPr>
          <a:lstStyle/>
          <a:p>
            <a:pPr defTabSz="785813" eaLnBrk="0" hangingPunct="0">
              <a:lnSpc>
                <a:spcPct val="85000"/>
              </a:lnSpc>
            </a:pPr>
            <a:r>
              <a:rPr lang="en-US" sz="1400" i="1">
                <a:latin typeface="+mj-lt"/>
              </a:rPr>
              <a:t>Purchase</a:t>
            </a:r>
          </a:p>
          <a:p>
            <a:pPr defTabSz="785813" eaLnBrk="0" hangingPunct="0">
              <a:lnSpc>
                <a:spcPct val="85000"/>
              </a:lnSpc>
            </a:pPr>
            <a:r>
              <a:rPr lang="en-US" sz="1400" i="1">
                <a:latin typeface="+mj-lt"/>
              </a:rPr>
              <a:t>Price Variance</a:t>
            </a:r>
          </a:p>
        </p:txBody>
      </p:sp>
      <p:cxnSp>
        <p:nvCxnSpPr>
          <p:cNvPr id="24605" name="AutoShape 29"/>
          <p:cNvCxnSpPr>
            <a:cxnSpLocks noChangeShapeType="1"/>
            <a:stCxn id="24580" idx="3"/>
            <a:endCxn id="24581" idx="1"/>
          </p:cNvCxnSpPr>
          <p:nvPr/>
        </p:nvCxnSpPr>
        <p:spPr bwMode="auto">
          <a:xfrm>
            <a:off x="1392181" y="1304402"/>
            <a:ext cx="1267500" cy="158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4606" name="AutoShape 30"/>
          <p:cNvCxnSpPr>
            <a:cxnSpLocks noChangeShapeType="1"/>
            <a:stCxn id="24581" idx="3"/>
            <a:endCxn id="24582" idx="1"/>
          </p:cNvCxnSpPr>
          <p:nvPr/>
        </p:nvCxnSpPr>
        <p:spPr bwMode="auto">
          <a:xfrm>
            <a:off x="4009408" y="1305989"/>
            <a:ext cx="898689" cy="1588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4607" name="AutoShape 31"/>
          <p:cNvCxnSpPr>
            <a:cxnSpLocks noChangeShapeType="1"/>
            <a:stCxn id="24582" idx="3"/>
            <a:endCxn id="24583" idx="1"/>
          </p:cNvCxnSpPr>
          <p:nvPr/>
        </p:nvCxnSpPr>
        <p:spPr bwMode="auto">
          <a:xfrm>
            <a:off x="5986917" y="1305989"/>
            <a:ext cx="1198293" cy="1588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1470048524</TotalTime>
  <Pages>7</Pages>
  <Words>299</Words>
  <Application>Microsoft Office PowerPoint</Application>
  <PresentationFormat>On-screen Show (4:3)</PresentationFormat>
  <Paragraphs>110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Times New Roman</vt:lpstr>
      <vt:lpstr>Tahoma</vt:lpstr>
      <vt:lpstr>Webdings</vt:lpstr>
      <vt:lpstr>Arial</vt:lpstr>
      <vt:lpstr>1_EX06PP_template</vt:lpstr>
      <vt:lpstr>QAD 2010 Template</vt:lpstr>
      <vt:lpstr>Chart</vt:lpstr>
      <vt:lpstr>QAD Standard Edition Financial Management</vt:lpstr>
      <vt:lpstr>Multiple Currencies</vt:lpstr>
      <vt:lpstr>Purchase Orders, Receipts, and Vouchers</vt:lpstr>
      <vt:lpstr>Payments</vt:lpstr>
      <vt:lpstr>Purchase Gain/Loss on Vouchers</vt:lpstr>
      <vt:lpstr>Exchange Gain/Loss on Payments</vt:lpstr>
      <vt:lpstr>GL Transaction Summary, Multiple Currencies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35</cp:revision>
  <cp:lastPrinted>1997-01-20T18:24:30Z</cp:lastPrinted>
  <dcterms:created xsi:type="dcterms:W3CDTF">1997-01-20T18:20:30Z</dcterms:created>
  <dcterms:modified xsi:type="dcterms:W3CDTF">2010-12-10T16:16:05Z</dcterms:modified>
</cp:coreProperties>
</file>