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93" r:id="rId3"/>
    <p:sldId id="281" r:id="rId4"/>
    <p:sldId id="282" r:id="rId5"/>
    <p:sldId id="283" r:id="rId6"/>
    <p:sldId id="284" r:id="rId7"/>
    <p:sldId id="292" r:id="rId8"/>
    <p:sldId id="285" r:id="rId9"/>
    <p:sldId id="286" r:id="rId10"/>
    <p:sldId id="287" r:id="rId11"/>
    <p:sldId id="288" r:id="rId12"/>
    <p:sldId id="289" r:id="rId13"/>
    <p:sldId id="290" r:id="rId14"/>
    <p:sldId id="291" r:id="rId15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3F3F3"/>
    <a:srgbClr val="C5E4C0"/>
    <a:srgbClr val="D7E2F1"/>
    <a:srgbClr val="EAEAEA"/>
    <a:srgbClr val="C0C0C0"/>
    <a:srgbClr val="F9F9F9"/>
    <a:srgbClr val="F5F5F5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174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FIN06010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Finance Charge Calculations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11238" y="942975"/>
            <a:ext cx="7113587" cy="5409322"/>
            <a:chOff x="1116013" y="1552575"/>
            <a:chExt cx="7113587" cy="5409322"/>
          </a:xfrm>
        </p:grpSpPr>
        <p:grpSp>
          <p:nvGrpSpPr>
            <p:cNvPr id="44036" name="Group 4"/>
            <p:cNvGrpSpPr>
              <a:grpSpLocks/>
            </p:cNvGrpSpPr>
            <p:nvPr/>
          </p:nvGrpSpPr>
          <p:grpSpPr bwMode="auto">
            <a:xfrm>
              <a:off x="2662238" y="6027738"/>
              <a:ext cx="1787525" cy="644525"/>
              <a:chOff x="1529" y="3632"/>
              <a:chExt cx="1126" cy="406"/>
            </a:xfrm>
          </p:grpSpPr>
          <p:sp>
            <p:nvSpPr>
              <p:cNvPr id="44037" name="Rectangle 5"/>
              <p:cNvSpPr>
                <a:spLocks noChangeArrowheads="1"/>
              </p:cNvSpPr>
              <p:nvPr/>
            </p:nvSpPr>
            <p:spPr bwMode="auto">
              <a:xfrm>
                <a:off x="1529" y="3632"/>
                <a:ext cx="1126" cy="40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Days Overdue</a:t>
                </a:r>
              </a:p>
              <a:p>
                <a:pPr eaLnBrk="0" hangingPunct="0"/>
                <a:r>
                  <a:rPr lang="en-US" sz="1800">
                    <a:latin typeface="+mj-lt"/>
                  </a:rPr>
                  <a:t>365</a:t>
                </a:r>
              </a:p>
            </p:txBody>
          </p:sp>
          <p:sp>
            <p:nvSpPr>
              <p:cNvPr id="44038" name="Line 6"/>
              <p:cNvSpPr>
                <a:spLocks noChangeShapeType="1"/>
              </p:cNvSpPr>
              <p:nvPr/>
            </p:nvSpPr>
            <p:spPr bwMode="auto">
              <a:xfrm flipV="1">
                <a:off x="1650" y="3800"/>
                <a:ext cx="892" cy="1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pic>
          <p:nvPicPr>
            <p:cNvPr id="44039" name="Picture 7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6013" y="1552575"/>
              <a:ext cx="7113587" cy="3476625"/>
            </a:xfrm>
            <a:prstGeom prst="rect">
              <a:avLst/>
            </a:prstGeom>
            <a:noFill/>
          </p:spPr>
        </p:pic>
        <p:sp>
          <p:nvSpPr>
            <p:cNvPr id="44040" name="Rectangle 8"/>
            <p:cNvSpPr>
              <a:spLocks noChangeArrowheads="1"/>
            </p:cNvSpPr>
            <p:nvPr/>
          </p:nvSpPr>
          <p:spPr bwMode="auto">
            <a:xfrm>
              <a:off x="1905000" y="3046413"/>
              <a:ext cx="2743200" cy="12192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041" name="Rectangle 9"/>
            <p:cNvSpPr>
              <a:spLocks noChangeArrowheads="1"/>
            </p:cNvSpPr>
            <p:nvPr/>
          </p:nvSpPr>
          <p:spPr bwMode="auto">
            <a:xfrm>
              <a:off x="1143000" y="4656138"/>
              <a:ext cx="7026275" cy="2305759"/>
            </a:xfrm>
            <a:prstGeom prst="rect">
              <a:avLst/>
            </a:prstGeom>
            <a:solidFill>
              <a:srgbClr val="F5F5F5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Finance Charge Calculation:</a:t>
              </a:r>
              <a:endParaRPr lang="en-US" sz="1800">
                <a:latin typeface="+mj-lt"/>
              </a:endParaRPr>
            </a:p>
            <a:p>
              <a:pPr algn="l" eaLnBrk="0" hangingPunct="0"/>
              <a:endParaRPr lang="en-US" sz="1800">
                <a:latin typeface="+mj-lt"/>
              </a:endParaRPr>
            </a:p>
            <a:p>
              <a:pPr algn="l" eaLnBrk="0" hangingPunct="0"/>
              <a:r>
                <a:rPr lang="en-US" sz="1800">
                  <a:latin typeface="+mj-lt"/>
                </a:rPr>
                <a:t>Days Overdue = Lesser of... 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                            (This Run Date – Last Run Date) or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                            (This Run Date – Due Date of Customer Balance)</a:t>
              </a:r>
            </a:p>
            <a:p>
              <a:pPr algn="l" eaLnBrk="0" hangingPunct="0"/>
              <a:endParaRPr lang="en-US" sz="1800">
                <a:latin typeface="+mj-lt"/>
              </a:endParaRPr>
            </a:p>
            <a:p>
              <a:pPr algn="l" eaLnBrk="0" hangingPunct="0"/>
              <a:r>
                <a:rPr lang="en-US" sz="1800">
                  <a:latin typeface="+mj-lt"/>
                </a:rPr>
                <a:t>Amt Open x                                x Interest Rate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Statements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FIN06100</a:t>
            </a:r>
          </a:p>
        </p:txBody>
      </p:sp>
      <p:pic>
        <p:nvPicPr>
          <p:cNvPr id="450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58863"/>
            <a:ext cx="6951663" cy="2847975"/>
          </a:xfrm>
          <a:prstGeom prst="rect">
            <a:avLst/>
          </a:prstGeom>
          <a:noFill/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527425" y="709613"/>
            <a:ext cx="5370513" cy="5395912"/>
          </a:xfrm>
          <a:prstGeom prst="rect">
            <a:avLst/>
          </a:prstGeom>
          <a:solidFill>
            <a:srgbClr val="F7F7F7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559175" y="771525"/>
            <a:ext cx="5421313" cy="2351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Quality Pencil Company		                	               STATEMENT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9000 World Way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Suite 101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Los Angeles,  CA 89000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U.S.A.			                          Print Date: 12/06/96</a:t>
            </a:r>
          </a:p>
          <a:p>
            <a:pPr algn="l" eaLnBrk="0" hangingPunct="0">
              <a:lnSpc>
                <a:spcPct val="90000"/>
              </a:lnSpc>
            </a:pPr>
            <a:endParaRPr lang="en-US" sz="1100">
              <a:latin typeface="Arial" charset="0"/>
            </a:endParaRP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Bill To: 1004000</a:t>
            </a:r>
          </a:p>
          <a:p>
            <a:pPr lvl="1" algn="l" eaLnBrk="0" hangingPunct="0">
              <a:lnSpc>
                <a:spcPct val="90000"/>
              </a:lnSpc>
            </a:pPr>
            <a:endParaRPr lang="en-US" sz="1100">
              <a:latin typeface="Arial" charset="0"/>
            </a:endParaRP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Westwood Reliable</a:t>
            </a: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Westwood Shopping Center</a:t>
            </a: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77 Sunset Strip</a:t>
            </a: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Block B-2</a:t>
            </a: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Westwood, CA 90200</a:t>
            </a:r>
          </a:p>
          <a:p>
            <a:pPr lvl="1"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U.S.A.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1100">
                <a:latin typeface="Arial" charset="0"/>
              </a:rPr>
              <a:t>         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548063" y="3216275"/>
            <a:ext cx="5667375" cy="993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14300" lvl="1" algn="l" defTabSz="1828800" eaLnBrk="0" hangingPunct="0">
              <a:lnSpc>
                <a:spcPct val="90000"/>
              </a:lnSpc>
              <a:tabLst>
                <a:tab pos="685800" algn="l"/>
                <a:tab pos="1485900" algn="l"/>
                <a:tab pos="2228850" algn="l"/>
                <a:tab pos="3771900" algn="r"/>
                <a:tab pos="4800600" algn="r"/>
                <a:tab pos="5200650" algn="r"/>
              </a:tabLst>
            </a:pPr>
            <a:endParaRPr lang="en-US" sz="1100">
              <a:latin typeface="Arial" charset="0"/>
            </a:endParaRP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485900" algn="l"/>
                <a:tab pos="2228850" algn="l"/>
                <a:tab pos="3771900" algn="r"/>
                <a:tab pos="4800600" algn="r"/>
                <a:tab pos="5200650" algn="r"/>
              </a:tabLst>
            </a:pPr>
            <a:r>
              <a:rPr lang="en-US" sz="1100">
                <a:latin typeface="Arial" charset="0"/>
              </a:rPr>
              <a:t>Date 	Reference	Type	Due Date	Amount	Amount Open	Cur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485900" algn="l"/>
                <a:tab pos="2228850" algn="l"/>
                <a:tab pos="3771900" algn="r"/>
                <a:tab pos="4800600" algn="r"/>
                <a:tab pos="5200650" algn="r"/>
              </a:tabLst>
            </a:pPr>
            <a:r>
              <a:rPr lang="en-US" sz="1100">
                <a:latin typeface="Arial" charset="0"/>
              </a:rPr>
              <a:t>-----------	--------------	-------------	-------------	---------------	-------------------	------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485900" algn="l"/>
                <a:tab pos="2228850" algn="l"/>
                <a:tab pos="3771900" algn="r"/>
                <a:tab pos="4800600" algn="r"/>
                <a:tab pos="5200650" algn="r"/>
              </a:tabLst>
            </a:pPr>
            <a:r>
              <a:rPr lang="en-US" sz="1100">
                <a:latin typeface="Arial" charset="0"/>
              </a:rPr>
              <a:t>11/01/96	9100005	Memo	12/01/96	5,000.00	0.00	USD</a:t>
            </a:r>
            <a:br>
              <a:rPr lang="en-US" sz="1100">
                <a:latin typeface="Arial" charset="0"/>
              </a:rPr>
            </a:br>
            <a:r>
              <a:rPr lang="en-US" sz="1100">
                <a:latin typeface="Arial" charset="0"/>
              </a:rPr>
              <a:t>11/15/96	100000	Invoice	12/15/96	20,725.00	20,725.00	USD</a:t>
            </a:r>
            <a:br>
              <a:rPr lang="en-US" sz="1100">
                <a:latin typeface="Arial" charset="0"/>
              </a:rPr>
            </a:br>
            <a:r>
              <a:rPr lang="en-US" sz="1100">
                <a:latin typeface="Arial" charset="0"/>
              </a:rPr>
              <a:t>11/30/96	158002	Payment		-5,000.00	0.00	USD	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3352800" y="4405313"/>
            <a:ext cx="5629275" cy="17478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114300" lvl="1"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endParaRPr lang="en-US" sz="1100">
              <a:latin typeface="Arial" charset="0"/>
            </a:endParaRP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				Total Amount Open:		20,725.00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				Payments Unapplied:		0.00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Total Contested:	0.00		USD Total:		20,725.00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 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         Current:  Past Due  1      Past Due  30     Past Due  60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-------------------  ---------------     ------------------    -------------------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               0.00              0.00                   0.00                    0.00 </a:t>
            </a: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endParaRPr lang="en-US" sz="1100">
              <a:latin typeface="Arial" charset="0"/>
            </a:endParaRPr>
          </a:p>
          <a:p>
            <a:pPr algn="l" defTabSz="1828800" eaLnBrk="0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r>
              <a:rPr lang="en-US" sz="1100">
                <a:latin typeface="Arial" charset="0"/>
              </a:rPr>
              <a:t>    *** Thank You For Your Business *** 	</a:t>
            </a:r>
          </a:p>
          <a:p>
            <a:pPr algn="l" defTabSz="1828800" eaLnBrk="0" latinLnBrk="1" hangingPunct="0">
              <a:lnSpc>
                <a:spcPct val="90000"/>
              </a:lnSpc>
              <a:tabLst>
                <a:tab pos="685800" algn="l"/>
                <a:tab pos="1714500" algn="l"/>
                <a:tab pos="2228850" algn="l"/>
                <a:tab pos="3657600" algn="r"/>
                <a:tab pos="4400550" algn="r"/>
                <a:tab pos="5429250" algn="r"/>
              </a:tabLst>
            </a:pPr>
            <a:endParaRPr lang="en-US" sz="1100">
              <a:latin typeface="Arial" charset="0"/>
            </a:endParaRP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3552825" y="5791200"/>
            <a:ext cx="2971800" cy="184150"/>
          </a:xfrm>
          <a:prstGeom prst="roundRect">
            <a:avLst>
              <a:gd name="adj" fmla="val 12495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1066800" y="3362325"/>
            <a:ext cx="2133600" cy="15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3429000" y="5800725"/>
            <a:ext cx="533400" cy="15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5070" name="AutoShape 14"/>
          <p:cNvCxnSpPr>
            <a:cxnSpLocks noChangeShapeType="1"/>
            <a:stCxn id="45071" idx="1"/>
            <a:endCxn id="45069" idx="1"/>
          </p:cNvCxnSpPr>
          <p:nvPr/>
        </p:nvCxnSpPr>
        <p:spPr bwMode="auto">
          <a:xfrm rot="10800000" flipH="1" flipV="1">
            <a:off x="508000" y="3451225"/>
            <a:ext cx="2921000" cy="2425700"/>
          </a:xfrm>
          <a:prstGeom prst="bentConnector3">
            <a:avLst>
              <a:gd name="adj1" fmla="val -7824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508000" y="3362325"/>
            <a:ext cx="254000" cy="17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Dunning Letters</a:t>
            </a:r>
          </a:p>
        </p:txBody>
      </p:sp>
      <p:sp>
        <p:nvSpPr>
          <p:cNvPr id="2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/>
              <a:t>FIN06110</a:t>
            </a:r>
          </a:p>
        </p:txBody>
      </p:sp>
      <p:grpSp>
        <p:nvGrpSpPr>
          <p:cNvPr id="47108" name="Group 4"/>
          <p:cNvGrpSpPr>
            <a:grpSpLocks/>
          </p:cNvGrpSpPr>
          <p:nvPr/>
        </p:nvGrpSpPr>
        <p:grpSpPr bwMode="auto">
          <a:xfrm>
            <a:off x="152400" y="808038"/>
            <a:ext cx="6353175" cy="4221162"/>
            <a:chOff x="270" y="240"/>
            <a:chExt cx="4002" cy="2659"/>
          </a:xfrm>
        </p:grpSpPr>
        <p:pic>
          <p:nvPicPr>
            <p:cNvPr id="47109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0" y="240"/>
              <a:ext cx="4002" cy="2659"/>
            </a:xfrm>
            <a:prstGeom prst="rect">
              <a:avLst/>
            </a:prstGeom>
            <a:noFill/>
          </p:spPr>
        </p:pic>
        <p:sp>
          <p:nvSpPr>
            <p:cNvPr id="47110" name="Rectangle 6"/>
            <p:cNvSpPr>
              <a:spLocks noChangeArrowheads="1"/>
            </p:cNvSpPr>
            <p:nvPr/>
          </p:nvSpPr>
          <p:spPr bwMode="auto">
            <a:xfrm>
              <a:off x="1278" y="720"/>
              <a:ext cx="240" cy="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1" name="Rectangle 7"/>
            <p:cNvSpPr>
              <a:spLocks noChangeArrowheads="1"/>
            </p:cNvSpPr>
            <p:nvPr/>
          </p:nvSpPr>
          <p:spPr bwMode="auto">
            <a:xfrm>
              <a:off x="2190" y="1458"/>
              <a:ext cx="480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933575" y="5562600"/>
            <a:ext cx="5334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1628775" y="5791200"/>
            <a:ext cx="457200" cy="15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5362575" y="5257800"/>
            <a:ext cx="6096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3200400" y="2790825"/>
            <a:ext cx="8382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7125" name="Rectangle 21"/>
          <p:cNvSpPr>
            <a:spLocks noChangeArrowheads="1"/>
          </p:cNvSpPr>
          <p:nvPr/>
        </p:nvSpPr>
        <p:spPr bwMode="auto">
          <a:xfrm>
            <a:off x="5257800" y="3505200"/>
            <a:ext cx="228600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7128" name="Picture 2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2770188"/>
            <a:ext cx="6045200" cy="3402012"/>
          </a:xfrm>
          <a:prstGeom prst="rect">
            <a:avLst/>
          </a:prstGeom>
          <a:noFill/>
        </p:spPr>
      </p:pic>
      <p:sp>
        <p:nvSpPr>
          <p:cNvPr id="47130" name="Rectangle 26"/>
          <p:cNvSpPr>
            <a:spLocks noChangeArrowheads="1"/>
          </p:cNvSpPr>
          <p:nvPr/>
        </p:nvSpPr>
        <p:spPr bwMode="auto">
          <a:xfrm>
            <a:off x="741363" y="1558925"/>
            <a:ext cx="1473200" cy="193675"/>
          </a:xfrm>
          <a:prstGeom prst="rect">
            <a:avLst/>
          </a:prstGeom>
          <a:noFill/>
          <a:ln w="158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7131" name="Rectangle 27"/>
          <p:cNvSpPr>
            <a:spLocks noChangeArrowheads="1"/>
          </p:cNvSpPr>
          <p:nvPr/>
        </p:nvSpPr>
        <p:spPr bwMode="auto">
          <a:xfrm>
            <a:off x="1960563" y="5267325"/>
            <a:ext cx="812800" cy="184150"/>
          </a:xfrm>
          <a:prstGeom prst="rect">
            <a:avLst/>
          </a:prstGeom>
          <a:noFill/>
          <a:ln w="158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47133" name="Group 29"/>
          <p:cNvGrpSpPr>
            <a:grpSpLocks/>
          </p:cNvGrpSpPr>
          <p:nvPr/>
        </p:nvGrpSpPr>
        <p:grpSpPr bwMode="auto">
          <a:xfrm>
            <a:off x="5138738" y="455613"/>
            <a:ext cx="3781425" cy="5821363"/>
            <a:chOff x="3328" y="864"/>
            <a:chExt cx="2382" cy="3667"/>
          </a:xfrm>
        </p:grpSpPr>
        <p:sp>
          <p:nvSpPr>
            <p:cNvPr id="47134" name="Rectangle 30"/>
            <p:cNvSpPr>
              <a:spLocks noChangeArrowheads="1"/>
            </p:cNvSpPr>
            <p:nvPr/>
          </p:nvSpPr>
          <p:spPr bwMode="auto">
            <a:xfrm>
              <a:off x="3328" y="864"/>
              <a:ext cx="2382" cy="3667"/>
            </a:xfrm>
            <a:prstGeom prst="rect">
              <a:avLst/>
            </a:prstGeom>
            <a:solidFill>
              <a:srgbClr val="F7F7F7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5" name="Rectangle 31"/>
            <p:cNvSpPr>
              <a:spLocks noChangeArrowheads="1"/>
            </p:cNvSpPr>
            <p:nvPr/>
          </p:nvSpPr>
          <p:spPr bwMode="auto">
            <a:xfrm>
              <a:off x="3430" y="986"/>
              <a:ext cx="2277" cy="339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47625" tIns="19050" rIns="47625" bIns="19050">
              <a:spAutoFit/>
            </a:bodyPr>
            <a:lstStyle/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Quality Pencil Co.			Page 1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9000 World Way			11/09/96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Los Angeles, CA 90045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Worldwide Business Supply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8000 Central Avenue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Anaheim, CA 92101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Attention: Mr.. Axel </a:t>
              </a:r>
              <a:r>
                <a:rPr lang="en-US" sz="1400" dirty="0" err="1">
                  <a:latin typeface="TimesNewRomanPS" pitchFamily="18" charset="0"/>
                </a:rPr>
                <a:t>Tummers</a:t>
              </a: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This is a reminder that your account balance is more than 30 days overdue. Please submit payment for all overdue items as listed below.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If you have any questions, contact Jane Foster at 805/684-6614.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		Days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u="sng" dirty="0">
                  <a:latin typeface="TimesNewRomanPS" pitchFamily="18" charset="0"/>
                </a:rPr>
                <a:t>Ref.	Due	Late	Order	P.O.		Amount</a:t>
              </a: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70231	8/25	  35	2007	</a:t>
              </a:r>
              <a:r>
                <a:rPr lang="en-US" sz="1400" dirty="0" smtClean="0">
                  <a:latin typeface="TimesNewRomanPS" pitchFamily="18" charset="0"/>
                </a:rPr>
                <a:t>4615-2 10,000</a:t>
              </a: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80089	8/30	  30	4210	</a:t>
              </a:r>
              <a:r>
                <a:rPr lang="en-US" sz="1400" dirty="0" smtClean="0">
                  <a:latin typeface="TimesNewRomanPS" pitchFamily="18" charset="0"/>
                </a:rPr>
                <a:t>4731-5     200</a:t>
              </a: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  <a:p>
              <a:pPr algn="l" eaLnBrk="0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r>
                <a:rPr lang="en-US" sz="1400" dirty="0">
                  <a:latin typeface="TimesNewRomanPS" pitchFamily="18" charset="0"/>
                </a:rPr>
                <a:t>				Total		  10,200</a:t>
              </a:r>
            </a:p>
            <a:p>
              <a:pPr algn="l" eaLnBrk="0" latinLnBrk="1" hangingPunct="0">
                <a:lnSpc>
                  <a:spcPct val="92000"/>
                </a:lnSpc>
                <a:tabLst>
                  <a:tab pos="573088" algn="l"/>
                  <a:tab pos="1112838" algn="l"/>
                  <a:tab pos="1573213" algn="l"/>
                  <a:tab pos="2105025" algn="l"/>
                  <a:tab pos="2549525" algn="l"/>
                  <a:tab pos="2724150" algn="l"/>
                </a:tabLst>
              </a:pPr>
              <a:endParaRPr lang="en-US" sz="1400" dirty="0">
                <a:latin typeface="TimesNewRomanPS" pitchFamily="18" charset="0"/>
              </a:endParaRPr>
            </a:p>
          </p:txBody>
        </p:sp>
        <p:sp>
          <p:nvSpPr>
            <p:cNvPr id="47136" name="Rectangle 32"/>
            <p:cNvSpPr>
              <a:spLocks noChangeArrowheads="1"/>
            </p:cNvSpPr>
            <p:nvPr/>
          </p:nvSpPr>
          <p:spPr bwMode="auto">
            <a:xfrm>
              <a:off x="3953" y="2188"/>
              <a:ext cx="1138" cy="1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sz="1400">
                  <a:latin typeface="TimesNewRomanPS" pitchFamily="18" charset="0"/>
                </a:rPr>
                <a:t>***FIRST NOTICE***</a:t>
              </a:r>
            </a:p>
          </p:txBody>
        </p:sp>
        <p:sp>
          <p:nvSpPr>
            <p:cNvPr id="47137" name="AutoShape 33"/>
            <p:cNvSpPr>
              <a:spLocks noChangeArrowheads="1"/>
            </p:cNvSpPr>
            <p:nvPr/>
          </p:nvSpPr>
          <p:spPr bwMode="auto">
            <a:xfrm>
              <a:off x="3385" y="2169"/>
              <a:ext cx="2260" cy="1252"/>
            </a:xfrm>
            <a:prstGeom prst="roundRect">
              <a:avLst>
                <a:gd name="adj" fmla="val 12495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38" name="Rectangle 34"/>
          <p:cNvSpPr>
            <a:spLocks noChangeArrowheads="1"/>
          </p:cNvSpPr>
          <p:nvPr/>
        </p:nvSpPr>
        <p:spPr bwMode="auto">
          <a:xfrm>
            <a:off x="3992563" y="2362200"/>
            <a:ext cx="874712" cy="203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7139" name="Rectangle 35"/>
          <p:cNvSpPr>
            <a:spLocks noChangeArrowheads="1"/>
          </p:cNvSpPr>
          <p:nvPr/>
        </p:nvSpPr>
        <p:spPr bwMode="auto">
          <a:xfrm>
            <a:off x="5332413" y="3008313"/>
            <a:ext cx="3421062" cy="142081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7140" name="AutoShape 36"/>
          <p:cNvCxnSpPr>
            <a:cxnSpLocks noChangeShapeType="1"/>
            <a:stCxn id="47138" idx="2"/>
            <a:endCxn id="47139" idx="1"/>
          </p:cNvCxnSpPr>
          <p:nvPr/>
        </p:nvCxnSpPr>
        <p:spPr bwMode="auto">
          <a:xfrm rot="16200000" flipH="1">
            <a:off x="4304507" y="2690812"/>
            <a:ext cx="1153319" cy="902494"/>
          </a:xfrm>
          <a:prstGeom prst="bentConnector2">
            <a:avLst/>
          </a:prstGeom>
          <a:noFill/>
          <a:ln w="254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Credit Review and Update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FIN06120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95275" y="973138"/>
            <a:ext cx="8534400" cy="5103812"/>
            <a:chOff x="228600" y="1487488"/>
            <a:chExt cx="8534400" cy="5103812"/>
          </a:xfrm>
        </p:grpSpPr>
        <p:pic>
          <p:nvPicPr>
            <p:cNvPr id="4813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487488"/>
              <a:ext cx="5818188" cy="4113212"/>
            </a:xfrm>
            <a:prstGeom prst="rect">
              <a:avLst/>
            </a:prstGeom>
            <a:noFill/>
          </p:spPr>
        </p:pic>
        <p:pic>
          <p:nvPicPr>
            <p:cNvPr id="48135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92375" y="2374900"/>
              <a:ext cx="6270625" cy="4216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Account Processing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FIN06020</a:t>
            </a: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611188" y="5475288"/>
            <a:ext cx="265617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aseline="30000">
                <a:latin typeface="+mj-lt"/>
              </a:rPr>
              <a:t>1</a:t>
            </a:r>
            <a:r>
              <a:rPr lang="en-US" sz="1800">
                <a:latin typeface="+mj-lt"/>
              </a:rPr>
              <a:t> Menu functions vary.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14313" y="1171575"/>
            <a:ext cx="8795000" cy="4342764"/>
            <a:chOff x="138113" y="1524000"/>
            <a:chExt cx="8795000" cy="4342764"/>
          </a:xfrm>
        </p:grpSpPr>
        <p:sp>
          <p:nvSpPr>
            <p:cNvPr id="35860" name="Rectangle 20"/>
            <p:cNvSpPr>
              <a:spLocks noChangeArrowheads="1"/>
            </p:cNvSpPr>
            <p:nvPr/>
          </p:nvSpPr>
          <p:spPr bwMode="auto">
            <a:xfrm>
              <a:off x="7086600" y="1524000"/>
              <a:ext cx="1600200" cy="1149350"/>
            </a:xfrm>
            <a:prstGeom prst="rect">
              <a:avLst/>
            </a:prstGeom>
            <a:solidFill>
              <a:srgbClr val="EAEAE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5" name="Rectangle 15"/>
            <p:cNvSpPr>
              <a:spLocks noChangeArrowheads="1"/>
            </p:cNvSpPr>
            <p:nvPr/>
          </p:nvSpPr>
          <p:spPr bwMode="auto">
            <a:xfrm>
              <a:off x="138113" y="1997075"/>
              <a:ext cx="1906587" cy="3290888"/>
            </a:xfrm>
            <a:prstGeom prst="rect">
              <a:avLst/>
            </a:prstGeom>
            <a:solidFill>
              <a:srgbClr val="EAEAE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44" name="Rectangle 4"/>
            <p:cNvSpPr>
              <a:spLocks noChangeArrowheads="1"/>
            </p:cNvSpPr>
            <p:nvPr/>
          </p:nvSpPr>
          <p:spPr bwMode="auto">
            <a:xfrm>
              <a:off x="6911725" y="4724400"/>
              <a:ext cx="2021388" cy="1142364"/>
            </a:xfrm>
            <a:prstGeom prst="rect">
              <a:avLst/>
            </a:prstGeom>
            <a:solidFill>
              <a:srgbClr val="EAEAE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endParaRPr lang="en-US" sz="20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Review/Update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Customer Credit</a:t>
              </a:r>
            </a:p>
            <a:p>
              <a:pPr eaLnBrk="0" latinLnBrk="1" hangingPunct="0">
                <a:lnSpc>
                  <a:spcPct val="90000"/>
                </a:lnSpc>
              </a:pPr>
              <a:endParaRPr lang="en-US" sz="2000" b="1">
                <a:latin typeface="+mj-lt"/>
              </a:endParaRPr>
            </a:p>
          </p:txBody>
        </p:sp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181772" y="3246438"/>
              <a:ext cx="1804982" cy="865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Maintain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DR/CR Memos</a:t>
              </a:r>
            </a:p>
            <a:p>
              <a:pPr eaLnBrk="0" latinLnBrk="1" hangingPunct="0">
                <a:lnSpc>
                  <a:spcPct val="90000"/>
                </a:lnSpc>
              </a:pPr>
              <a:endParaRPr lang="en-US" sz="2000" b="1">
                <a:latin typeface="+mj-lt"/>
              </a:endParaRPr>
            </a:p>
          </p:txBody>
        </p:sp>
        <p:sp>
          <p:nvSpPr>
            <p:cNvPr id="35848" name="Rectangle 8"/>
            <p:cNvSpPr>
              <a:spLocks noChangeArrowheads="1"/>
            </p:cNvSpPr>
            <p:nvPr/>
          </p:nvSpPr>
          <p:spPr bwMode="auto">
            <a:xfrm>
              <a:off x="7239000" y="1676400"/>
              <a:ext cx="1252538" cy="11064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Print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Dunning 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Letters</a:t>
              </a:r>
            </a:p>
            <a:p>
              <a:pPr eaLnBrk="0" latinLnBrk="1" hangingPunct="0">
                <a:lnSpc>
                  <a:spcPct val="90000"/>
                </a:lnSpc>
              </a:pPr>
              <a:endParaRPr lang="en-US" sz="2000" b="1">
                <a:latin typeface="+mj-lt"/>
              </a:endParaRPr>
            </a:p>
          </p:txBody>
        </p:sp>
        <p:sp>
          <p:nvSpPr>
            <p:cNvPr id="35852" name="Rectangle 12"/>
            <p:cNvSpPr>
              <a:spLocks noChangeArrowheads="1"/>
            </p:cNvSpPr>
            <p:nvPr/>
          </p:nvSpPr>
          <p:spPr bwMode="auto">
            <a:xfrm>
              <a:off x="533050" y="4578350"/>
              <a:ext cx="1221489" cy="6160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Process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 Returns</a:t>
              </a:r>
              <a:r>
                <a:rPr lang="en-US" sz="2000">
                  <a:latin typeface="+mj-lt"/>
                </a:rPr>
                <a:t> </a:t>
              </a:r>
              <a:r>
                <a:rPr lang="en-US" sz="2000" baseline="30000">
                  <a:latin typeface="+mj-lt"/>
                </a:rPr>
                <a:t>1</a:t>
              </a:r>
            </a:p>
          </p:txBody>
        </p:sp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>
              <a:off x="402955" y="2062163"/>
              <a:ext cx="1368967" cy="8376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Correct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Posted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>
                  <a:latin typeface="+mj-lt"/>
                </a:rPr>
                <a:t>  Invoices </a:t>
              </a:r>
              <a:r>
                <a:rPr lang="en-US" sz="1800" baseline="30000">
                  <a:latin typeface="+mj-lt"/>
                </a:rPr>
                <a:t>1</a:t>
              </a:r>
            </a:p>
          </p:txBody>
        </p:sp>
        <p:sp>
          <p:nvSpPr>
            <p:cNvPr id="35856" name="Line 16"/>
            <p:cNvSpPr>
              <a:spLocks noChangeShapeType="1"/>
            </p:cNvSpPr>
            <p:nvPr/>
          </p:nvSpPr>
          <p:spPr bwMode="auto">
            <a:xfrm>
              <a:off x="2057400" y="3678238"/>
              <a:ext cx="42862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7" name="Rectangle 17"/>
            <p:cNvSpPr>
              <a:spLocks noChangeArrowheads="1"/>
            </p:cNvSpPr>
            <p:nvPr/>
          </p:nvSpPr>
          <p:spPr bwMode="auto">
            <a:xfrm>
              <a:off x="2478088" y="3040063"/>
              <a:ext cx="1408112" cy="12906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8" name="Rectangle 18"/>
            <p:cNvSpPr>
              <a:spLocks noChangeArrowheads="1"/>
            </p:cNvSpPr>
            <p:nvPr/>
          </p:nvSpPr>
          <p:spPr bwMode="auto">
            <a:xfrm>
              <a:off x="4267200" y="3040063"/>
              <a:ext cx="1314450" cy="12779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5878" name="Group 38"/>
            <p:cNvGrpSpPr>
              <a:grpSpLocks/>
            </p:cNvGrpSpPr>
            <p:nvPr/>
          </p:nvGrpSpPr>
          <p:grpSpPr bwMode="auto">
            <a:xfrm>
              <a:off x="2514600" y="3078163"/>
              <a:ext cx="1371600" cy="1066800"/>
              <a:chOff x="1584" y="1968"/>
              <a:chExt cx="864" cy="672"/>
            </a:xfrm>
          </p:grpSpPr>
          <p:sp>
            <p:nvSpPr>
              <p:cNvPr id="35867" name="AutoShape 27"/>
              <p:cNvSpPr>
                <a:spLocks noChangeArrowheads="1"/>
              </p:cNvSpPr>
              <p:nvPr/>
            </p:nvSpPr>
            <p:spPr bwMode="auto">
              <a:xfrm>
                <a:off x="1584" y="1968"/>
                <a:ext cx="864" cy="67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58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46" name="Rectangle 6"/>
              <p:cNvSpPr>
                <a:spLocks noChangeArrowheads="1"/>
              </p:cNvSpPr>
              <p:nvPr/>
            </p:nvSpPr>
            <p:spPr bwMode="auto">
              <a:xfrm>
                <a:off x="1708" y="2016"/>
                <a:ext cx="641" cy="5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Print 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Aging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Reports</a:t>
                </a:r>
                <a:endParaRPr lang="en-US" sz="2000" b="1" dirty="0">
                  <a:latin typeface="+mj-lt"/>
                </a:endParaRPr>
              </a:p>
            </p:txBody>
          </p:sp>
        </p:grpSp>
        <p:grpSp>
          <p:nvGrpSpPr>
            <p:cNvPr id="35869" name="Group 29"/>
            <p:cNvGrpSpPr>
              <a:grpSpLocks/>
            </p:cNvGrpSpPr>
            <p:nvPr/>
          </p:nvGrpSpPr>
          <p:grpSpPr bwMode="auto">
            <a:xfrm>
              <a:off x="4267200" y="3078163"/>
              <a:ext cx="1371600" cy="1066800"/>
              <a:chOff x="1776" y="3072"/>
              <a:chExt cx="864" cy="672"/>
            </a:xfrm>
          </p:grpSpPr>
          <p:sp>
            <p:nvSpPr>
              <p:cNvPr id="35870" name="AutoShape 30"/>
              <p:cNvSpPr>
                <a:spLocks noChangeArrowheads="1"/>
              </p:cNvSpPr>
              <p:nvPr/>
            </p:nvSpPr>
            <p:spPr bwMode="auto">
              <a:xfrm>
                <a:off x="1776" y="3072"/>
                <a:ext cx="864" cy="67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58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71" name="Rectangle 31"/>
              <p:cNvSpPr>
                <a:spLocks noChangeArrowheads="1"/>
              </p:cNvSpPr>
              <p:nvPr/>
            </p:nvSpPr>
            <p:spPr bwMode="auto">
              <a:xfrm>
                <a:off x="1813" y="3120"/>
                <a:ext cx="817" cy="5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Calculate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Finance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800" dirty="0">
                    <a:latin typeface="+mj-lt"/>
                  </a:rPr>
                  <a:t>Charges</a:t>
                </a:r>
              </a:p>
            </p:txBody>
          </p:sp>
        </p:grpSp>
        <p:grpSp>
          <p:nvGrpSpPr>
            <p:cNvPr id="35875" name="Group 35"/>
            <p:cNvGrpSpPr>
              <a:grpSpLocks/>
            </p:cNvGrpSpPr>
            <p:nvPr/>
          </p:nvGrpSpPr>
          <p:grpSpPr bwMode="auto">
            <a:xfrm>
              <a:off x="6038850" y="3078163"/>
              <a:ext cx="1371600" cy="1066800"/>
              <a:chOff x="2448" y="2880"/>
              <a:chExt cx="864" cy="672"/>
            </a:xfrm>
          </p:grpSpPr>
          <p:sp>
            <p:nvSpPr>
              <p:cNvPr id="35873" name="AutoShape 33"/>
              <p:cNvSpPr>
                <a:spLocks noChangeArrowheads="1"/>
              </p:cNvSpPr>
              <p:nvPr/>
            </p:nvSpPr>
            <p:spPr bwMode="auto">
              <a:xfrm>
                <a:off x="2448" y="2880"/>
                <a:ext cx="864" cy="67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58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74" name="Rectangle 34"/>
              <p:cNvSpPr>
                <a:spLocks noChangeArrowheads="1"/>
              </p:cNvSpPr>
              <p:nvPr/>
            </p:nvSpPr>
            <p:spPr bwMode="auto">
              <a:xfrm>
                <a:off x="2448" y="3024"/>
                <a:ext cx="858" cy="5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800">
                    <a:latin typeface="+mj-lt"/>
                  </a:rPr>
                  <a:t>Print Statements</a:t>
                </a:r>
              </a:p>
            </p:txBody>
          </p:sp>
        </p:grpSp>
        <p:sp>
          <p:nvSpPr>
            <p:cNvPr id="35876" name="Line 36"/>
            <p:cNvSpPr>
              <a:spLocks noChangeShapeType="1"/>
            </p:cNvSpPr>
            <p:nvPr/>
          </p:nvSpPr>
          <p:spPr bwMode="auto">
            <a:xfrm>
              <a:off x="3886200" y="3657600"/>
              <a:ext cx="3810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7" name="Line 37"/>
            <p:cNvSpPr>
              <a:spLocks noChangeShapeType="1"/>
            </p:cNvSpPr>
            <p:nvPr/>
          </p:nvSpPr>
          <p:spPr bwMode="auto">
            <a:xfrm>
              <a:off x="5638800" y="3657600"/>
              <a:ext cx="3810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5879" name="AutoShape 39"/>
            <p:cNvCxnSpPr>
              <a:cxnSpLocks noChangeShapeType="1"/>
              <a:stCxn id="35874" idx="3"/>
              <a:endCxn id="35860" idx="1"/>
            </p:cNvCxnSpPr>
            <p:nvPr/>
          </p:nvCxnSpPr>
          <p:spPr bwMode="auto">
            <a:xfrm flipH="1" flipV="1">
              <a:off x="7086600" y="2098675"/>
              <a:ext cx="314325" cy="1626921"/>
            </a:xfrm>
            <a:prstGeom prst="bentConnector5">
              <a:avLst>
                <a:gd name="adj1" fmla="val -72727"/>
                <a:gd name="adj2" fmla="val 45210"/>
                <a:gd name="adj3" fmla="val 172727"/>
              </a:avLst>
            </a:prstGeom>
            <a:noFill/>
            <a:ln w="38100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5881" name="AutoShape 41"/>
            <p:cNvCxnSpPr>
              <a:cxnSpLocks noChangeShapeType="1"/>
              <a:stCxn id="35874" idx="3"/>
              <a:endCxn id="35844" idx="1"/>
            </p:cNvCxnSpPr>
            <p:nvPr/>
          </p:nvCxnSpPr>
          <p:spPr bwMode="auto">
            <a:xfrm flipH="1">
              <a:off x="6911725" y="3725596"/>
              <a:ext cx="489200" cy="1569986"/>
            </a:xfrm>
            <a:prstGeom prst="bentConnector5">
              <a:avLst>
                <a:gd name="adj1" fmla="val -46729"/>
                <a:gd name="adj2" fmla="val 45148"/>
                <a:gd name="adj3" fmla="val 146729"/>
              </a:avLst>
            </a:prstGeom>
            <a:noFill/>
            <a:ln w="38100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Changing Posted Invoices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FIN06030</a:t>
            </a:r>
          </a:p>
        </p:txBody>
      </p:sp>
      <p:pic>
        <p:nvPicPr>
          <p:cNvPr id="3789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463" y="1098550"/>
            <a:ext cx="7323137" cy="3724275"/>
          </a:xfrm>
          <a:prstGeom prst="rect">
            <a:avLst/>
          </a:prstGeom>
          <a:noFill/>
        </p:spPr>
      </p:pic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1673225" y="3160713"/>
            <a:ext cx="3048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987425" y="3379788"/>
            <a:ext cx="1371600" cy="8382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5864225" y="4179888"/>
            <a:ext cx="990600" cy="2286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2987675" y="2551113"/>
            <a:ext cx="10668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4635500" y="2741613"/>
            <a:ext cx="1295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3200">
              <a:latin typeface="+mj-lt"/>
            </a:endParaRP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987425" y="3189288"/>
            <a:ext cx="1371600" cy="152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1978025" y="2989263"/>
            <a:ext cx="3048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4254500" y="2998788"/>
            <a:ext cx="3048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3121025" y="1970088"/>
            <a:ext cx="3810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5788025" y="1893888"/>
            <a:ext cx="3810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6092825" y="3370263"/>
            <a:ext cx="8382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2816225" y="4408488"/>
            <a:ext cx="990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7912" name="Rectangle 24"/>
          <p:cNvSpPr>
            <a:spLocks noChangeArrowheads="1"/>
          </p:cNvSpPr>
          <p:nvPr/>
        </p:nvSpPr>
        <p:spPr bwMode="auto">
          <a:xfrm>
            <a:off x="1885950" y="5167313"/>
            <a:ext cx="2271457" cy="36676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>
                <a:latin typeface="+mj-lt"/>
              </a:rPr>
              <a:t>Updatable Fields</a:t>
            </a:r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869950" y="5662613"/>
            <a:ext cx="708025" cy="36676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endParaRPr lang="en-US" sz="200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923" name="Rectangle 35"/>
          <p:cNvSpPr>
            <a:spLocks noChangeArrowheads="1"/>
          </p:cNvSpPr>
          <p:nvPr/>
        </p:nvSpPr>
        <p:spPr bwMode="auto">
          <a:xfrm>
            <a:off x="854075" y="5176838"/>
            <a:ext cx="722313" cy="395287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1895475" y="5664200"/>
            <a:ext cx="2250617" cy="36676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000">
                <a:latin typeface="+mj-lt"/>
              </a:rPr>
              <a:t>Read-Only Fields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Accounts Receivable Control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FIN06040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130300" y="2163763"/>
            <a:ext cx="3440113" cy="2127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8918" name="Picture 6" descr="FIN06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163" y="1944688"/>
            <a:ext cx="6780212" cy="3143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Implementation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FIN06050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57188" y="2155825"/>
            <a:ext cx="8408987" cy="2859757"/>
            <a:chOff x="166688" y="2489200"/>
            <a:chExt cx="8408987" cy="2859757"/>
          </a:xfrm>
        </p:grpSpPr>
        <p:sp>
          <p:nvSpPr>
            <p:cNvPr id="39944" name="Rectangle 8"/>
            <p:cNvSpPr>
              <a:spLocks noChangeArrowheads="1"/>
            </p:cNvSpPr>
            <p:nvPr/>
          </p:nvSpPr>
          <p:spPr bwMode="auto">
            <a:xfrm>
              <a:off x="166688" y="2489200"/>
              <a:ext cx="3967162" cy="2859757"/>
            </a:xfrm>
            <a:prstGeom prst="rect">
              <a:avLst/>
            </a:prstGeom>
            <a:solidFill>
              <a:srgbClr val="D7E2F1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i="1" u="sng" dirty="0">
                  <a:latin typeface="+mj-lt"/>
                </a:rPr>
                <a:t>Enter Verify</a:t>
              </a:r>
              <a:br>
                <a:rPr lang="en-US" sz="1800" i="1" u="sng" dirty="0">
                  <a:latin typeface="+mj-lt"/>
                </a:rPr>
              </a:br>
              <a:endParaRPr lang="en-US" sz="1800" i="1" u="sng" dirty="0">
                <a:latin typeface="+mj-lt"/>
              </a:endParaRP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System/Account Control File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Tax Environments &amp; Rates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Credit Terms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Customers and Ship </a:t>
              </a:r>
              <a:r>
                <a:rPr lang="en-US" sz="1800" dirty="0" err="1">
                  <a:latin typeface="+mj-lt"/>
                </a:rPr>
                <a:t>Tos</a:t>
              </a:r>
              <a:endParaRPr lang="en-US" sz="1800" dirty="0">
                <a:latin typeface="+mj-lt"/>
              </a:endParaRP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Company Address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Currencies and Exchange Rates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Banks</a:t>
              </a:r>
            </a:p>
            <a:p>
              <a:pPr algn="l" eaLnBrk="0" hangingPunct="0">
                <a:buFontTx/>
                <a:buChar char="•"/>
              </a:pPr>
              <a:r>
                <a:rPr lang="en-US" sz="1800" dirty="0">
                  <a:latin typeface="+mj-lt"/>
                </a:rPr>
                <a:t> Control Files</a:t>
              </a:r>
            </a:p>
          </p:txBody>
        </p:sp>
        <p:grpSp>
          <p:nvGrpSpPr>
            <p:cNvPr id="39954" name="Group 18"/>
            <p:cNvGrpSpPr>
              <a:grpSpLocks/>
            </p:cNvGrpSpPr>
            <p:nvPr/>
          </p:nvGrpSpPr>
          <p:grpSpPr bwMode="auto">
            <a:xfrm>
              <a:off x="4665663" y="3394075"/>
              <a:ext cx="1593850" cy="1108075"/>
              <a:chOff x="3214" y="2291"/>
              <a:chExt cx="1004" cy="698"/>
            </a:xfrm>
          </p:grpSpPr>
          <p:sp>
            <p:nvSpPr>
              <p:cNvPr id="39953" name="AutoShape 17"/>
              <p:cNvSpPr>
                <a:spLocks noChangeArrowheads="1"/>
              </p:cNvSpPr>
              <p:nvPr/>
            </p:nvSpPr>
            <p:spPr bwMode="auto">
              <a:xfrm>
                <a:off x="3214" y="2291"/>
                <a:ext cx="1004" cy="698"/>
              </a:xfrm>
              <a:prstGeom prst="roundRect">
                <a:avLst>
                  <a:gd name="adj" fmla="val 16667"/>
                </a:avLst>
              </a:prstGeom>
              <a:solidFill>
                <a:srgbClr val="C5E4C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940" name="Rectangle 4"/>
              <p:cNvSpPr>
                <a:spLocks noChangeArrowheads="1"/>
              </p:cNvSpPr>
              <p:nvPr/>
            </p:nvSpPr>
            <p:spPr bwMode="auto">
              <a:xfrm>
                <a:off x="3215" y="2298"/>
                <a:ext cx="1002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Entering Opening Balances and Verify Aging</a:t>
                </a:r>
              </a:p>
            </p:txBody>
          </p:sp>
        </p:grpSp>
        <p:grpSp>
          <p:nvGrpSpPr>
            <p:cNvPr id="39958" name="Group 22"/>
            <p:cNvGrpSpPr>
              <a:grpSpLocks/>
            </p:cNvGrpSpPr>
            <p:nvPr/>
          </p:nvGrpSpPr>
          <p:grpSpPr bwMode="auto">
            <a:xfrm>
              <a:off x="6981825" y="3392488"/>
              <a:ext cx="1593850" cy="1108075"/>
              <a:chOff x="4398" y="2233"/>
              <a:chExt cx="1004" cy="698"/>
            </a:xfrm>
          </p:grpSpPr>
          <p:sp>
            <p:nvSpPr>
              <p:cNvPr id="39956" name="AutoShape 20"/>
              <p:cNvSpPr>
                <a:spLocks noChangeArrowheads="1"/>
              </p:cNvSpPr>
              <p:nvPr/>
            </p:nvSpPr>
            <p:spPr bwMode="auto">
              <a:xfrm>
                <a:off x="4398" y="2233"/>
                <a:ext cx="1004" cy="698"/>
              </a:xfrm>
              <a:prstGeom prst="roundRect">
                <a:avLst>
                  <a:gd name="adj" fmla="val 16667"/>
                </a:avLst>
              </a:prstGeom>
              <a:solidFill>
                <a:srgbClr val="C5E4C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957" name="Rectangle 21"/>
              <p:cNvSpPr>
                <a:spLocks noChangeArrowheads="1"/>
              </p:cNvSpPr>
              <p:nvPr/>
            </p:nvSpPr>
            <p:spPr bwMode="auto">
              <a:xfrm>
                <a:off x="4435" y="2316"/>
                <a:ext cx="895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Delete Unposted Transactions</a:t>
                </a:r>
              </a:p>
            </p:txBody>
          </p:sp>
        </p:grpSp>
        <p:sp>
          <p:nvSpPr>
            <p:cNvPr id="39960" name="Line 24"/>
            <p:cNvSpPr>
              <a:spLocks noChangeShapeType="1"/>
            </p:cNvSpPr>
            <p:nvPr/>
          </p:nvSpPr>
          <p:spPr bwMode="auto">
            <a:xfrm flipV="1">
              <a:off x="4124325" y="3881438"/>
              <a:ext cx="539750" cy="476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9961" name="Line 25"/>
            <p:cNvSpPr>
              <a:spLocks noChangeShapeType="1"/>
            </p:cNvSpPr>
            <p:nvPr/>
          </p:nvSpPr>
          <p:spPr bwMode="auto">
            <a:xfrm>
              <a:off x="6267450" y="3881438"/>
              <a:ext cx="7127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DR/CR Memo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FIN06055</a:t>
            </a:r>
          </a:p>
        </p:txBody>
      </p:sp>
      <p:pic>
        <p:nvPicPr>
          <p:cNvPr id="53252" name="Picture 4" descr="DR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1639888"/>
            <a:ext cx="6896100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Aging Reports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42875" y="1290638"/>
            <a:ext cx="8859838" cy="4843462"/>
            <a:chOff x="152400" y="1633538"/>
            <a:chExt cx="8859838" cy="4843462"/>
          </a:xfrm>
        </p:grpSpPr>
        <p:pic>
          <p:nvPicPr>
            <p:cNvPr id="4096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33538"/>
              <a:ext cx="6334125" cy="4157662"/>
            </a:xfrm>
            <a:prstGeom prst="rect">
              <a:avLst/>
            </a:prstGeom>
            <a:noFill/>
          </p:spPr>
        </p:pic>
        <p:pic>
          <p:nvPicPr>
            <p:cNvPr id="40970" name="Picture 1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3025" y="2136775"/>
              <a:ext cx="6399213" cy="3984625"/>
            </a:xfrm>
            <a:prstGeom prst="rect">
              <a:avLst/>
            </a:prstGeom>
            <a:noFill/>
          </p:spPr>
        </p:pic>
        <p:pic>
          <p:nvPicPr>
            <p:cNvPr id="40972" name="Picture 1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325" y="2465388"/>
              <a:ext cx="5776913" cy="4011612"/>
            </a:xfrm>
            <a:prstGeom prst="rect">
              <a:avLst/>
            </a:prstGeom>
            <a:noFill/>
          </p:spPr>
        </p:pic>
        <p:sp>
          <p:nvSpPr>
            <p:cNvPr id="40973" name="Rectangle 13"/>
            <p:cNvSpPr>
              <a:spLocks noChangeArrowheads="1"/>
            </p:cNvSpPr>
            <p:nvPr/>
          </p:nvSpPr>
          <p:spPr bwMode="auto">
            <a:xfrm>
              <a:off x="193675" y="1666875"/>
              <a:ext cx="1614488" cy="293688"/>
            </a:xfrm>
            <a:prstGeom prst="rect">
              <a:avLst/>
            </a:prstGeom>
            <a:noFill/>
            <a:ln w="158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0974" name="Rectangle 14"/>
            <p:cNvSpPr>
              <a:spLocks noChangeArrowheads="1"/>
            </p:cNvSpPr>
            <p:nvPr/>
          </p:nvSpPr>
          <p:spPr bwMode="auto">
            <a:xfrm>
              <a:off x="1362075" y="2174875"/>
              <a:ext cx="1735138" cy="293688"/>
            </a:xfrm>
            <a:prstGeom prst="rect">
              <a:avLst/>
            </a:prstGeom>
            <a:noFill/>
            <a:ln w="158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0976" name="Rectangle 16"/>
            <p:cNvSpPr>
              <a:spLocks noChangeArrowheads="1"/>
            </p:cNvSpPr>
            <p:nvPr/>
          </p:nvSpPr>
          <p:spPr bwMode="auto">
            <a:xfrm>
              <a:off x="3241675" y="2489200"/>
              <a:ext cx="1624013" cy="284163"/>
            </a:xfrm>
            <a:prstGeom prst="rect">
              <a:avLst/>
            </a:prstGeom>
            <a:noFill/>
            <a:ln w="158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Aging Reports (Continued)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00025" y="1068388"/>
            <a:ext cx="8731250" cy="4851400"/>
            <a:chOff x="209550" y="1649413"/>
            <a:chExt cx="8731250" cy="4851400"/>
          </a:xfrm>
        </p:grpSpPr>
        <p:pic>
          <p:nvPicPr>
            <p:cNvPr id="4198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550" y="1649413"/>
              <a:ext cx="5046663" cy="3536950"/>
            </a:xfrm>
            <a:prstGeom prst="rect">
              <a:avLst/>
            </a:prstGeom>
            <a:noFill/>
          </p:spPr>
        </p:pic>
        <p:sp>
          <p:nvSpPr>
            <p:cNvPr id="41989" name="Rectangle 5"/>
            <p:cNvSpPr>
              <a:spLocks noChangeArrowheads="1"/>
            </p:cNvSpPr>
            <p:nvPr/>
          </p:nvSpPr>
          <p:spPr bwMode="auto">
            <a:xfrm>
              <a:off x="608013" y="3783013"/>
              <a:ext cx="2057400" cy="381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1996" name="Picture 12" descr="Region Capture"/>
            <p:cNvPicPr preferRelativeResize="0"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43200" y="3200400"/>
              <a:ext cx="6197600" cy="3300413"/>
            </a:xfrm>
            <a:prstGeom prst="rect">
              <a:avLst/>
            </a:prstGeom>
            <a:noFill/>
          </p:spPr>
        </p:pic>
        <p:sp>
          <p:nvSpPr>
            <p:cNvPr id="41997" name="Rectangle 13"/>
            <p:cNvSpPr>
              <a:spLocks noChangeArrowheads="1"/>
            </p:cNvSpPr>
            <p:nvPr/>
          </p:nvSpPr>
          <p:spPr bwMode="auto">
            <a:xfrm>
              <a:off x="2971800" y="5105400"/>
              <a:ext cx="5867400" cy="1066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Maintenance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FIN06080</a:t>
            </a:r>
          </a:p>
        </p:txBody>
      </p:sp>
      <p:pic>
        <p:nvPicPr>
          <p:cNvPr id="4301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81100"/>
            <a:ext cx="7313613" cy="4686300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276600" y="4686300"/>
            <a:ext cx="17526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1470049065</TotalTime>
  <Pages>13</Pages>
  <Words>230</Words>
  <Application>Microsoft Office PowerPoint</Application>
  <PresentationFormat>On-screen Show (4:3)</PresentationFormat>
  <Paragraphs>143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QAD Standard Edition Financial Management</vt:lpstr>
      <vt:lpstr>Customer Account Processing</vt:lpstr>
      <vt:lpstr>Changing Posted Invoices</vt:lpstr>
      <vt:lpstr>Accounts Receivable Control</vt:lpstr>
      <vt:lpstr>AR Implementation</vt:lpstr>
      <vt:lpstr>DR/CR Memo Maintenance</vt:lpstr>
      <vt:lpstr>Aging Reports</vt:lpstr>
      <vt:lpstr>Aging Reports (Continued)</vt:lpstr>
      <vt:lpstr>Customer Maintenance</vt:lpstr>
      <vt:lpstr>Finance Charge Calculations</vt:lpstr>
      <vt:lpstr>Statements</vt:lpstr>
      <vt:lpstr>Dunning Letters</vt:lpstr>
      <vt:lpstr>Customer Credit Review and Update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63</cp:revision>
  <cp:lastPrinted>1997-01-20T16:20:04Z</cp:lastPrinted>
  <dcterms:created xsi:type="dcterms:W3CDTF">1997-01-20T16:09:22Z</dcterms:created>
  <dcterms:modified xsi:type="dcterms:W3CDTF">2010-12-09T23:11:56Z</dcterms:modified>
</cp:coreProperties>
</file>