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25"/>
  </p:notesMasterIdLst>
  <p:handoutMasterIdLst>
    <p:handoutMasterId r:id="rId26"/>
  </p:handoutMasterIdLst>
  <p:sldIdLst>
    <p:sldId id="308" r:id="rId3"/>
    <p:sldId id="287" r:id="rId4"/>
    <p:sldId id="289" r:id="rId5"/>
    <p:sldId id="290" r:id="rId6"/>
    <p:sldId id="291" r:id="rId7"/>
    <p:sldId id="288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B1DDD8"/>
    <a:srgbClr val="FFE0C1"/>
    <a:srgbClr val="663300"/>
    <a:srgbClr val="F9F5D7"/>
    <a:srgbClr val="EBDBAD"/>
    <a:srgbClr val="B7E9A7"/>
    <a:srgbClr val="EEEEEE"/>
    <a:srgbClr val="F9F9F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326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FIN17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FIN17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FIN17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FIN17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FIN17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FIN17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FIN17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403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40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FIN17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b="1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FIN17010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5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1432" tIns="45716" rIns="91432" bIns="45716"/>
          <a:lstStyle/>
          <a:p>
            <a:r>
              <a:rPr lang="en-US"/>
              <a:t>Income Statement Format Maintenance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FIN17100</a:t>
            </a:r>
          </a:p>
        </p:txBody>
      </p:sp>
      <p:sp>
        <p:nvSpPr>
          <p:cNvPr id="57356" name="Rectangle 12"/>
          <p:cNvSpPr>
            <a:spLocks noChangeArrowheads="1"/>
          </p:cNvSpPr>
          <p:nvPr/>
        </p:nvSpPr>
        <p:spPr bwMode="auto">
          <a:xfrm>
            <a:off x="4322763" y="971550"/>
            <a:ext cx="4533900" cy="4406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endParaRPr kumimoji="1" lang="en-US" sz="1400" b="1">
              <a:latin typeface="+mj-lt"/>
            </a:endParaRP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 b="1">
                <a:latin typeface="+mj-lt"/>
              </a:rPr>
              <a:t>         Account	Format Position	Sums Into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 b="1">
                <a:latin typeface="+mj-lt"/>
              </a:rPr>
              <a:t> 		</a:t>
            </a:r>
            <a:r>
              <a:rPr kumimoji="1" lang="en-US" sz="1400">
                <a:latin typeface="+mj-lt"/>
              </a:rPr>
              <a:t>50000	60000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3000	50000	60000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 	3900	50000	60000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		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	55000	60000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3910	55000	60000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	60000	80000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	70000	80000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5100	70000	80000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	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	80000	82000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	81000	82000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	82000	90000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	90000	0</a:t>
            </a:r>
          </a:p>
          <a:p>
            <a:pPr algn="l" defTabSz="514350" eaLnBrk="0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r>
              <a:rPr kumimoji="1" lang="en-US" sz="1400">
                <a:latin typeface="+mj-lt"/>
              </a:rPr>
              <a:t> 	</a:t>
            </a:r>
            <a:endParaRPr kumimoji="1" lang="en-US" sz="1800">
              <a:latin typeface="+mj-lt"/>
            </a:endParaRPr>
          </a:p>
          <a:p>
            <a:pPr algn="l" defTabSz="514350" eaLnBrk="0" latinLnBrk="1" hangingPunct="0">
              <a:lnSpc>
                <a:spcPct val="105000"/>
              </a:lnSpc>
              <a:tabLst>
                <a:tab pos="800100" algn="ctr"/>
                <a:tab pos="2228850" algn="ctr"/>
                <a:tab pos="3771900" algn="ctr"/>
              </a:tabLst>
            </a:pPr>
            <a:endParaRPr kumimoji="1" lang="en-US" sz="1800">
              <a:latin typeface="+mj-lt"/>
            </a:endParaRPr>
          </a:p>
        </p:txBody>
      </p:sp>
      <p:grpSp>
        <p:nvGrpSpPr>
          <p:cNvPr id="57357" name="Group 13"/>
          <p:cNvGrpSpPr>
            <a:grpSpLocks/>
          </p:cNvGrpSpPr>
          <p:nvPr/>
        </p:nvGrpSpPr>
        <p:grpSpPr bwMode="auto">
          <a:xfrm>
            <a:off x="176213" y="962025"/>
            <a:ext cx="8782050" cy="4151313"/>
            <a:chOff x="123" y="522"/>
            <a:chExt cx="5532" cy="2615"/>
          </a:xfrm>
        </p:grpSpPr>
        <p:sp>
          <p:nvSpPr>
            <p:cNvPr id="57358" name="Line 14"/>
            <p:cNvSpPr>
              <a:spLocks noChangeShapeType="1"/>
            </p:cNvSpPr>
            <p:nvPr/>
          </p:nvSpPr>
          <p:spPr bwMode="auto">
            <a:xfrm>
              <a:off x="718" y="763"/>
              <a:ext cx="1" cy="2182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59" name="Line 15"/>
            <p:cNvSpPr>
              <a:spLocks noChangeShapeType="1"/>
            </p:cNvSpPr>
            <p:nvPr/>
          </p:nvSpPr>
          <p:spPr bwMode="auto">
            <a:xfrm>
              <a:off x="1475" y="768"/>
              <a:ext cx="9" cy="2177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60" name="Line 16"/>
            <p:cNvSpPr>
              <a:spLocks noChangeShapeType="1"/>
            </p:cNvSpPr>
            <p:nvPr/>
          </p:nvSpPr>
          <p:spPr bwMode="auto">
            <a:xfrm>
              <a:off x="965" y="768"/>
              <a:ext cx="9" cy="2177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61" name="Line 17"/>
            <p:cNvSpPr>
              <a:spLocks noChangeShapeType="1"/>
            </p:cNvSpPr>
            <p:nvPr/>
          </p:nvSpPr>
          <p:spPr bwMode="auto">
            <a:xfrm>
              <a:off x="470" y="768"/>
              <a:ext cx="1" cy="2177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62" name="Line 18"/>
            <p:cNvSpPr>
              <a:spLocks noChangeShapeType="1"/>
            </p:cNvSpPr>
            <p:nvPr/>
          </p:nvSpPr>
          <p:spPr bwMode="auto">
            <a:xfrm>
              <a:off x="1221" y="762"/>
              <a:ext cx="0" cy="2183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63" name="Line 19"/>
            <p:cNvSpPr>
              <a:spLocks noChangeShapeType="1"/>
            </p:cNvSpPr>
            <p:nvPr/>
          </p:nvSpPr>
          <p:spPr bwMode="auto">
            <a:xfrm>
              <a:off x="232" y="761"/>
              <a:ext cx="0" cy="2184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64" name="Rectangle 20"/>
            <p:cNvSpPr>
              <a:spLocks noChangeArrowheads="1"/>
            </p:cNvSpPr>
            <p:nvPr/>
          </p:nvSpPr>
          <p:spPr bwMode="auto">
            <a:xfrm>
              <a:off x="133" y="535"/>
              <a:ext cx="2850" cy="25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 b="1">
                  <a:latin typeface="+mj-lt"/>
                </a:rPr>
                <a:t>Level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 b="1">
                  <a:latin typeface="+mj-lt"/>
                </a:rPr>
                <a:t>1	2	3	4	5	6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 b="1">
                  <a:latin typeface="+mj-lt"/>
                </a:rPr>
                <a:t> </a:t>
              </a:r>
              <a:r>
                <a:rPr kumimoji="1" lang="en-US" sz="1400">
                  <a:latin typeface="+mj-lt"/>
                </a:rPr>
                <a:t> 				SALES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		SALES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		SALES DISCOUNTS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	TOTAL SALES	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	COST OF GOODS SOLD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		SALES TERMS DISCOUNTS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	TOTAL COST OF GOODS SOLD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TOTAL GROSS MARGIN*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OPERATING EXPENSES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 				PURCHASES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 			TOTAL OPERATING EXPENSES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TOTAL INCOME FROM OPERATIONS*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OTHER INCOME &amp; EXPENSES*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PROFIT (LOSS) BEFORE TAX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TOTAL NET PROFIT/LOSS*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</a:t>
              </a:r>
            </a:p>
          </p:txBody>
        </p:sp>
        <p:sp>
          <p:nvSpPr>
            <p:cNvPr id="57365" name="Rectangle 21"/>
            <p:cNvSpPr>
              <a:spLocks noChangeArrowheads="1"/>
            </p:cNvSpPr>
            <p:nvPr/>
          </p:nvSpPr>
          <p:spPr bwMode="auto">
            <a:xfrm>
              <a:off x="123" y="2986"/>
              <a:ext cx="2106" cy="15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105000"/>
                </a:lnSpc>
              </a:pPr>
              <a:r>
                <a:rPr kumimoji="1" lang="en-US" sz="1000">
                  <a:latin typeface="+mj-lt"/>
                </a:rPr>
                <a:t>*Suppress Header = Yes, Suppress Total = No.</a:t>
              </a:r>
            </a:p>
          </p:txBody>
        </p:sp>
        <p:sp>
          <p:nvSpPr>
            <p:cNvPr id="57366" name="Line 22"/>
            <p:cNvSpPr>
              <a:spLocks noChangeShapeType="1"/>
            </p:cNvSpPr>
            <p:nvPr/>
          </p:nvSpPr>
          <p:spPr bwMode="auto">
            <a:xfrm flipV="1">
              <a:off x="136" y="830"/>
              <a:ext cx="5496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67" name="Rectangle 23"/>
            <p:cNvSpPr>
              <a:spLocks noChangeArrowheads="1"/>
            </p:cNvSpPr>
            <p:nvPr/>
          </p:nvSpPr>
          <p:spPr bwMode="auto">
            <a:xfrm>
              <a:off x="136" y="522"/>
              <a:ext cx="5519" cy="245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68" name="AutoShape 24"/>
            <p:cNvSpPr>
              <a:spLocks noChangeArrowheads="1"/>
            </p:cNvSpPr>
            <p:nvPr/>
          </p:nvSpPr>
          <p:spPr bwMode="auto">
            <a:xfrm>
              <a:off x="1149" y="848"/>
              <a:ext cx="4244" cy="121"/>
            </a:xfrm>
            <a:prstGeom prst="roundRect">
              <a:avLst>
                <a:gd name="adj" fmla="val 12495"/>
              </a:avLst>
            </a:prstGeom>
            <a:noFill/>
            <a:ln w="2857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69" name="Rectangle 25"/>
            <p:cNvSpPr>
              <a:spLocks noChangeArrowheads="1"/>
            </p:cNvSpPr>
            <p:nvPr/>
          </p:nvSpPr>
          <p:spPr bwMode="auto">
            <a:xfrm>
              <a:off x="4978" y="966"/>
              <a:ext cx="415" cy="2015"/>
            </a:xfrm>
            <a:prstGeom prst="rect">
              <a:avLst/>
            </a:prstGeom>
            <a:noFill/>
            <a:ln w="19050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70" name="Rectangle 26"/>
            <p:cNvSpPr>
              <a:spLocks noChangeArrowheads="1"/>
            </p:cNvSpPr>
            <p:nvPr/>
          </p:nvSpPr>
          <p:spPr bwMode="auto">
            <a:xfrm>
              <a:off x="4982" y="955"/>
              <a:ext cx="399" cy="1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7371" name="Line 27"/>
            <p:cNvSpPr>
              <a:spLocks noChangeShapeType="1"/>
            </p:cNvSpPr>
            <p:nvPr/>
          </p:nvSpPr>
          <p:spPr bwMode="auto">
            <a:xfrm>
              <a:off x="4608" y="960"/>
              <a:ext cx="0" cy="2110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pic>
        <p:nvPicPr>
          <p:cNvPr id="57372" name="Picture 28" descr="Account-Code-Maint-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367088"/>
            <a:ext cx="3946525" cy="2738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Format Position Maintenance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FIN17110</a:t>
            </a:r>
          </a:p>
        </p:txBody>
      </p:sp>
      <p:pic>
        <p:nvPicPr>
          <p:cNvPr id="58374" name="Picture 6" descr="Format Pos 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75" y="1114425"/>
            <a:ext cx="7094538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3533775" y="3543300"/>
            <a:ext cx="37338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6734175" y="1943100"/>
            <a:ext cx="990600" cy="1828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1095375" y="2095500"/>
            <a:ext cx="5943600" cy="76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1400175" y="2095500"/>
            <a:ext cx="152400" cy="1524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1323975" y="3571875"/>
            <a:ext cx="2286000" cy="76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1781175" y="2419350"/>
            <a:ext cx="4953000" cy="11430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Format Position Maintenance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FIN17120</a:t>
            </a:r>
          </a:p>
        </p:txBody>
      </p:sp>
      <p:pic>
        <p:nvPicPr>
          <p:cNvPr id="59397" name="Picture 5" descr="Format Pos 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75" y="1143000"/>
            <a:ext cx="7094538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3533775" y="3571875"/>
            <a:ext cx="37338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6734175" y="1971675"/>
            <a:ext cx="990600" cy="1828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1095375" y="2124075"/>
            <a:ext cx="5943600" cy="76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1400175" y="2124075"/>
            <a:ext cx="152400" cy="1524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1323975" y="3600450"/>
            <a:ext cx="2286000" cy="76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1400175" y="4124325"/>
            <a:ext cx="2286000" cy="1066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35" name="Rectangle 1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1432" tIns="45716" rIns="91432" bIns="45716"/>
          <a:lstStyle/>
          <a:p>
            <a:r>
              <a:rPr lang="en-US"/>
              <a:t>Report Formatting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FIN17130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68338" y="1103313"/>
            <a:ext cx="7853876" cy="4908550"/>
            <a:chOff x="1230313" y="1255713"/>
            <a:chExt cx="7853876" cy="4908550"/>
          </a:xfrm>
        </p:grpSpPr>
        <p:sp>
          <p:nvSpPr>
            <p:cNvPr id="60436" name="Line 20"/>
            <p:cNvSpPr>
              <a:spLocks noChangeShapeType="1"/>
            </p:cNvSpPr>
            <p:nvPr/>
          </p:nvSpPr>
          <p:spPr bwMode="auto">
            <a:xfrm>
              <a:off x="1765300" y="1747838"/>
              <a:ext cx="1588" cy="4381500"/>
            </a:xfrm>
            <a:prstGeom prst="line">
              <a:avLst/>
            </a:prstGeom>
            <a:noFill/>
            <a:ln w="127000">
              <a:solidFill>
                <a:srgbClr val="E2E2E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37" name="Line 21"/>
            <p:cNvSpPr>
              <a:spLocks noChangeShapeType="1"/>
            </p:cNvSpPr>
            <p:nvPr/>
          </p:nvSpPr>
          <p:spPr bwMode="auto">
            <a:xfrm>
              <a:off x="2173288" y="1744663"/>
              <a:ext cx="0" cy="4405312"/>
            </a:xfrm>
            <a:prstGeom prst="line">
              <a:avLst/>
            </a:prstGeom>
            <a:noFill/>
            <a:ln w="127000">
              <a:solidFill>
                <a:srgbClr val="E2E2E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38" name="Line 22"/>
            <p:cNvSpPr>
              <a:spLocks noChangeShapeType="1"/>
            </p:cNvSpPr>
            <p:nvPr/>
          </p:nvSpPr>
          <p:spPr bwMode="auto">
            <a:xfrm>
              <a:off x="2565400" y="1754188"/>
              <a:ext cx="33338" cy="4405312"/>
            </a:xfrm>
            <a:prstGeom prst="line">
              <a:avLst/>
            </a:prstGeom>
            <a:noFill/>
            <a:ln w="127000">
              <a:solidFill>
                <a:srgbClr val="E2E2E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39" name="Line 23"/>
            <p:cNvSpPr>
              <a:spLocks noChangeShapeType="1"/>
            </p:cNvSpPr>
            <p:nvPr/>
          </p:nvSpPr>
          <p:spPr bwMode="auto">
            <a:xfrm>
              <a:off x="2976563" y="1749425"/>
              <a:ext cx="0" cy="4391025"/>
            </a:xfrm>
            <a:prstGeom prst="line">
              <a:avLst/>
            </a:prstGeom>
            <a:noFill/>
            <a:ln w="127000">
              <a:solidFill>
                <a:srgbClr val="E2E2E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0" name="Line 24"/>
            <p:cNvSpPr>
              <a:spLocks noChangeShapeType="1"/>
            </p:cNvSpPr>
            <p:nvPr/>
          </p:nvSpPr>
          <p:spPr bwMode="auto">
            <a:xfrm>
              <a:off x="1387475" y="1766888"/>
              <a:ext cx="0" cy="4392612"/>
            </a:xfrm>
            <a:prstGeom prst="line">
              <a:avLst/>
            </a:prstGeom>
            <a:noFill/>
            <a:ln w="127000">
              <a:solidFill>
                <a:srgbClr val="E2E2E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1" name="Line 25"/>
            <p:cNvSpPr>
              <a:spLocks noChangeShapeType="1"/>
            </p:cNvSpPr>
            <p:nvPr/>
          </p:nvSpPr>
          <p:spPr bwMode="auto">
            <a:xfrm flipV="1">
              <a:off x="1235075" y="1728788"/>
              <a:ext cx="40544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2" name="Rectangle 26"/>
            <p:cNvSpPr>
              <a:spLocks noChangeArrowheads="1"/>
            </p:cNvSpPr>
            <p:nvPr/>
          </p:nvSpPr>
          <p:spPr bwMode="auto">
            <a:xfrm>
              <a:off x="1235075" y="1255713"/>
              <a:ext cx="4067175" cy="490855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3" name="Rectangle 27"/>
            <p:cNvSpPr>
              <a:spLocks noChangeArrowheads="1"/>
            </p:cNvSpPr>
            <p:nvPr/>
          </p:nvSpPr>
          <p:spPr bwMode="auto">
            <a:xfrm>
              <a:off x="5748338" y="5076825"/>
              <a:ext cx="2704267" cy="366767"/>
            </a:xfrm>
            <a:prstGeom prst="rect">
              <a:avLst/>
            </a:prstGeom>
            <a:solidFill>
              <a:srgbClr val="99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latin typeface="+mj-lt"/>
                </a:rPr>
                <a:t>Suppress Header = Yes</a:t>
              </a:r>
            </a:p>
          </p:txBody>
        </p:sp>
        <p:sp>
          <p:nvSpPr>
            <p:cNvPr id="60444" name="Rectangle 28"/>
            <p:cNvSpPr>
              <a:spLocks noChangeArrowheads="1"/>
            </p:cNvSpPr>
            <p:nvPr/>
          </p:nvSpPr>
          <p:spPr bwMode="auto">
            <a:xfrm>
              <a:off x="5738813" y="2562225"/>
              <a:ext cx="2384425" cy="376238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latin typeface="+mj-lt"/>
                </a:rPr>
                <a:t>Suppress Total = Yes</a:t>
              </a:r>
            </a:p>
          </p:txBody>
        </p:sp>
        <p:sp>
          <p:nvSpPr>
            <p:cNvPr id="60445" name="Rectangle 29"/>
            <p:cNvSpPr>
              <a:spLocks noChangeArrowheads="1"/>
            </p:cNvSpPr>
            <p:nvPr/>
          </p:nvSpPr>
          <p:spPr bwMode="auto">
            <a:xfrm>
              <a:off x="5748338" y="1876425"/>
              <a:ext cx="3335851" cy="36676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latin typeface="+mj-lt"/>
                </a:rPr>
                <a:t>Suppress Header/Total = Yes</a:t>
              </a:r>
            </a:p>
          </p:txBody>
        </p:sp>
        <p:sp>
          <p:nvSpPr>
            <p:cNvPr id="60446" name="Line 30"/>
            <p:cNvSpPr>
              <a:spLocks noChangeShapeType="1"/>
            </p:cNvSpPr>
            <p:nvPr/>
          </p:nvSpPr>
          <p:spPr bwMode="auto">
            <a:xfrm flipH="1">
              <a:off x="2395538" y="2032000"/>
              <a:ext cx="33639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7" name="Line 31"/>
            <p:cNvSpPr>
              <a:spLocks noChangeShapeType="1"/>
            </p:cNvSpPr>
            <p:nvPr/>
          </p:nvSpPr>
          <p:spPr bwMode="auto">
            <a:xfrm flipH="1">
              <a:off x="3976688" y="2751138"/>
              <a:ext cx="17732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8" name="Line 32"/>
            <p:cNvSpPr>
              <a:spLocks noChangeShapeType="1"/>
            </p:cNvSpPr>
            <p:nvPr/>
          </p:nvSpPr>
          <p:spPr bwMode="auto">
            <a:xfrm flipH="1">
              <a:off x="3160713" y="5241925"/>
              <a:ext cx="2598737" cy="3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9" name="Rectangle 33"/>
            <p:cNvSpPr>
              <a:spLocks noChangeArrowheads="1"/>
            </p:cNvSpPr>
            <p:nvPr/>
          </p:nvSpPr>
          <p:spPr bwMode="auto">
            <a:xfrm>
              <a:off x="1230313" y="1276350"/>
              <a:ext cx="4537075" cy="43418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Level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1	2	3	4	5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ASSETS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CURRENT ASSETS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CASH	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	CASH-USD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TOTAL CASH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ACCOUNTS RECEIVABLE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	INVENTORY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TOTAL CURRENT ASSETS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TOTAL ASSETS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LIABILITIES &amp; EQUITY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LIABILITIES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CURRENT LIABILITIES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	TOTAL CURRENT LIABILITIES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TOTAL LIABILITIES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	TOTAL EQUITY 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>
                  <a:latin typeface="+mj-lt"/>
                </a:rPr>
                <a:t> TOTAL LIABILITIES &amp; EQUITY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8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1432" tIns="45716" rIns="91432" bIns="45716"/>
          <a:lstStyle/>
          <a:p>
            <a:r>
              <a:rPr lang="en-US" dirty="0"/>
              <a:t>Sub-Account and Cost Center Options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FIN17140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23888" y="1331913"/>
            <a:ext cx="7880350" cy="4499564"/>
            <a:chOff x="700088" y="1874838"/>
            <a:chExt cx="7880350" cy="4499564"/>
          </a:xfrm>
        </p:grpSpPr>
        <p:sp>
          <p:nvSpPr>
            <p:cNvPr id="61449" name="Rectangle 9"/>
            <p:cNvSpPr>
              <a:spLocks noChangeArrowheads="1"/>
            </p:cNvSpPr>
            <p:nvPr/>
          </p:nvSpPr>
          <p:spPr bwMode="auto">
            <a:xfrm>
              <a:off x="735013" y="3147547"/>
              <a:ext cx="7826375" cy="523220"/>
            </a:xfrm>
            <a:prstGeom prst="rect">
              <a:avLst/>
            </a:prstGeom>
            <a:solidFill>
              <a:srgbClr val="CCFFFF"/>
            </a:solidFill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450" name="Rectangle 10"/>
            <p:cNvSpPr>
              <a:spLocks noChangeArrowheads="1"/>
            </p:cNvSpPr>
            <p:nvPr/>
          </p:nvSpPr>
          <p:spPr bwMode="auto">
            <a:xfrm>
              <a:off x="744538" y="3547597"/>
              <a:ext cx="7824787" cy="523220"/>
            </a:xfrm>
            <a:prstGeom prst="rect">
              <a:avLst/>
            </a:prstGeom>
            <a:solidFill>
              <a:srgbClr val="CCFFFF"/>
            </a:solidFill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451" name="Rectangle 11"/>
            <p:cNvSpPr>
              <a:spLocks noChangeArrowheads="1"/>
            </p:cNvSpPr>
            <p:nvPr/>
          </p:nvSpPr>
          <p:spPr bwMode="auto">
            <a:xfrm>
              <a:off x="725488" y="3962728"/>
              <a:ext cx="7827962" cy="523220"/>
            </a:xfrm>
            <a:prstGeom prst="rect">
              <a:avLst/>
            </a:prstGeom>
            <a:solidFill>
              <a:srgbClr val="CCFFFF"/>
            </a:solidFill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452" name="Rectangle 12"/>
            <p:cNvSpPr>
              <a:spLocks noChangeArrowheads="1"/>
            </p:cNvSpPr>
            <p:nvPr/>
          </p:nvSpPr>
          <p:spPr bwMode="auto">
            <a:xfrm>
              <a:off x="714375" y="4347697"/>
              <a:ext cx="7827963" cy="523220"/>
            </a:xfrm>
            <a:prstGeom prst="rect">
              <a:avLst/>
            </a:prstGeom>
            <a:solidFill>
              <a:srgbClr val="CCFFFF"/>
            </a:solidFill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453" name="Rectangle 13"/>
            <p:cNvSpPr>
              <a:spLocks noChangeArrowheads="1"/>
            </p:cNvSpPr>
            <p:nvPr/>
          </p:nvSpPr>
          <p:spPr bwMode="auto">
            <a:xfrm>
              <a:off x="744538" y="4735047"/>
              <a:ext cx="7827962" cy="523220"/>
            </a:xfrm>
            <a:prstGeom prst="rect">
              <a:avLst/>
            </a:prstGeom>
            <a:solidFill>
              <a:srgbClr val="CCFFFF"/>
            </a:solidFill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454" name="Rectangle 14"/>
            <p:cNvSpPr>
              <a:spLocks noChangeArrowheads="1"/>
            </p:cNvSpPr>
            <p:nvPr/>
          </p:nvSpPr>
          <p:spPr bwMode="auto">
            <a:xfrm>
              <a:off x="736600" y="5160497"/>
              <a:ext cx="7827963" cy="523220"/>
            </a:xfrm>
            <a:prstGeom prst="rect">
              <a:avLst/>
            </a:prstGeom>
            <a:solidFill>
              <a:srgbClr val="CCFFFF"/>
            </a:solidFill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455" name="Rectangle 15"/>
            <p:cNvSpPr>
              <a:spLocks noChangeArrowheads="1"/>
            </p:cNvSpPr>
            <p:nvPr/>
          </p:nvSpPr>
          <p:spPr bwMode="auto">
            <a:xfrm>
              <a:off x="746125" y="5544672"/>
              <a:ext cx="7827963" cy="523220"/>
            </a:xfrm>
            <a:prstGeom prst="rect">
              <a:avLst/>
            </a:prstGeom>
            <a:solidFill>
              <a:srgbClr val="CCFFFF"/>
            </a:solidFill>
            <a:ln w="381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456" name="Rectangle 16"/>
            <p:cNvSpPr>
              <a:spLocks noChangeArrowheads="1"/>
            </p:cNvSpPr>
            <p:nvPr/>
          </p:nvSpPr>
          <p:spPr bwMode="auto">
            <a:xfrm>
              <a:off x="4564566" y="2745909"/>
              <a:ext cx="184730" cy="523220"/>
            </a:xfrm>
            <a:prstGeom prst="rect">
              <a:avLst/>
            </a:prstGeom>
            <a:solidFill>
              <a:srgbClr val="CCFFFF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457" name="Rectangle 17"/>
            <p:cNvSpPr>
              <a:spLocks noChangeArrowheads="1"/>
            </p:cNvSpPr>
            <p:nvPr/>
          </p:nvSpPr>
          <p:spPr bwMode="auto">
            <a:xfrm>
              <a:off x="700088" y="1920875"/>
              <a:ext cx="7708900" cy="44535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47625" tIns="19050" rIns="47625" bIns="19050">
              <a:spAutoFit/>
            </a:bodyPr>
            <a:lstStyle/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600" b="1" dirty="0">
                  <a:latin typeface="+mj-lt"/>
                </a:rPr>
                <a:t>Sort-	Sort	Summarize	</a:t>
              </a:r>
              <a:r>
                <a:rPr kumimoji="1" lang="en-US" sz="1600" b="1" dirty="0">
                  <a:latin typeface="+mj-lt"/>
                </a:rPr>
                <a:t>Summarize</a:t>
              </a:r>
              <a:endParaRPr kumimoji="1" lang="en-US" sz="1600" b="1" u="sng" dirty="0">
                <a:latin typeface="+mj-lt"/>
              </a:endParaRP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600" b="1" u="sng" dirty="0">
                  <a:latin typeface="+mj-lt"/>
                </a:rPr>
                <a:t>Sub-Account	Cost Center	Sub-Account	Cost Center</a:t>
              </a:r>
              <a:r>
                <a:rPr kumimoji="1" lang="en-US" sz="1800" b="1" u="sng" dirty="0">
                  <a:latin typeface="+mj-lt"/>
                </a:rPr>
                <a:t>	</a:t>
              </a:r>
              <a:r>
                <a:rPr kumimoji="1" lang="en-US" sz="1600" b="1" u="sng" dirty="0">
                  <a:latin typeface="+mj-lt"/>
                </a:rPr>
                <a:t>Output</a:t>
              </a:r>
              <a:r>
                <a:rPr kumimoji="1" lang="en-US" sz="1800" b="1" u="sng" dirty="0">
                  <a:latin typeface="+mj-lt"/>
                </a:rPr>
                <a:t> *</a:t>
              </a:r>
              <a:endParaRPr kumimoji="1" lang="en-US" sz="1800" b="1" dirty="0">
                <a:latin typeface="+mj-lt"/>
              </a:endParaRP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No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ASC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No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Yes	AS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No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Yes	No	AC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No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Yes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A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No	Yes	No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CAS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No	Yes	No	Yes	AS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No	Yes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No	CA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No	Yes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A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Yes	No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SAC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Yes	No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Yes	SA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Yes	No	Yes	No	AC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Yes	No	Yes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A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Yes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No	</a:t>
              </a:r>
              <a:r>
                <a:rPr kumimoji="1" lang="en-US" sz="1400" dirty="0">
                  <a:latin typeface="+mj-lt"/>
                </a:rPr>
                <a:t>No</a:t>
              </a:r>
              <a:r>
                <a:rPr kumimoji="1" lang="en-US" sz="1400" dirty="0">
                  <a:latin typeface="+mj-lt"/>
                </a:rPr>
                <a:t>	SCA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Yes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No	Yes	SA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Yes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No	CA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dirty="0">
                  <a:latin typeface="+mj-lt"/>
                </a:rPr>
                <a:t>Yes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</a:t>
              </a:r>
              <a:r>
                <a:rPr kumimoji="1" lang="en-US" sz="1400" dirty="0">
                  <a:latin typeface="+mj-lt"/>
                </a:rPr>
                <a:t>Yes</a:t>
              </a:r>
              <a:r>
                <a:rPr kumimoji="1" lang="en-US" sz="1400" dirty="0">
                  <a:latin typeface="+mj-lt"/>
                </a:rPr>
                <a:t>	A</a:t>
              </a: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endParaRPr kumimoji="1" lang="en-US" sz="1400" dirty="0">
                <a:latin typeface="+mj-lt"/>
              </a:endParaRPr>
            </a:p>
            <a:p>
              <a:pPr algn="l" eaLnBrk="0" hangingPunct="0">
                <a:lnSpc>
                  <a:spcPct val="95000"/>
                </a:lnSpc>
                <a:tabLst>
                  <a:tab pos="1835150" algn="l"/>
                  <a:tab pos="3549650" algn="l"/>
                  <a:tab pos="5367338" algn="l"/>
                  <a:tab pos="6961188" algn="l"/>
                </a:tabLst>
              </a:pPr>
              <a:r>
                <a:rPr kumimoji="1" lang="en-US" sz="1400" b="1" dirty="0">
                  <a:latin typeface="+mj-lt"/>
                </a:rPr>
                <a:t>* [A] Account    [S] Sub-Account    [C] Cost Center </a:t>
              </a:r>
            </a:p>
          </p:txBody>
        </p:sp>
        <p:sp>
          <p:nvSpPr>
            <p:cNvPr id="61458" name="Rectangle 18"/>
            <p:cNvSpPr>
              <a:spLocks noChangeArrowheads="1"/>
            </p:cNvSpPr>
            <p:nvPr/>
          </p:nvSpPr>
          <p:spPr bwMode="auto">
            <a:xfrm>
              <a:off x="736600" y="1874838"/>
              <a:ext cx="7843838" cy="409098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of Accounts</a:t>
            </a:r>
          </a:p>
        </p:txBody>
      </p:sp>
      <p:sp>
        <p:nvSpPr>
          <p:cNvPr id="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FIN17150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335088" y="1074738"/>
            <a:ext cx="6470650" cy="4797425"/>
            <a:chOff x="935038" y="1655763"/>
            <a:chExt cx="6470650" cy="4797425"/>
          </a:xfrm>
        </p:grpSpPr>
        <p:sp>
          <p:nvSpPr>
            <p:cNvPr id="62469" name="Rectangle 5"/>
            <p:cNvSpPr>
              <a:spLocks noChangeArrowheads="1"/>
            </p:cNvSpPr>
            <p:nvPr/>
          </p:nvSpPr>
          <p:spPr bwMode="auto">
            <a:xfrm>
              <a:off x="1764997" y="3654425"/>
              <a:ext cx="1703994" cy="643766"/>
            </a:xfrm>
            <a:prstGeom prst="rect">
              <a:avLst/>
            </a:prstGeom>
            <a:solidFill>
              <a:srgbClr val="B1DDD8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dirty="0">
                  <a:latin typeface="+mj-lt"/>
                </a:rPr>
                <a:t>GL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2000" dirty="0">
                  <a:latin typeface="+mj-lt"/>
                </a:rPr>
                <a:t>Transactions</a:t>
              </a:r>
            </a:p>
          </p:txBody>
        </p:sp>
        <p:sp>
          <p:nvSpPr>
            <p:cNvPr id="62480" name="Rectangle 16"/>
            <p:cNvSpPr>
              <a:spLocks noChangeArrowheads="1"/>
            </p:cNvSpPr>
            <p:nvPr/>
          </p:nvSpPr>
          <p:spPr bwMode="auto">
            <a:xfrm>
              <a:off x="2106613" y="6013450"/>
              <a:ext cx="1147751" cy="3390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1800" b="1" dirty="0">
                  <a:latin typeface="+mj-lt"/>
                </a:rPr>
                <a:t>Optional</a:t>
              </a:r>
            </a:p>
          </p:txBody>
        </p:sp>
        <p:cxnSp>
          <p:nvCxnSpPr>
            <p:cNvPr id="62481" name="AutoShape 17"/>
            <p:cNvCxnSpPr>
              <a:cxnSpLocks noChangeShapeType="1"/>
              <a:stCxn id="62469" idx="3"/>
            </p:cNvCxnSpPr>
            <p:nvPr/>
          </p:nvCxnSpPr>
          <p:spPr bwMode="auto">
            <a:xfrm flipV="1">
              <a:off x="3468991" y="1989138"/>
              <a:ext cx="1738009" cy="1987170"/>
            </a:xfrm>
            <a:prstGeom prst="bentConnector2">
              <a:avLst/>
            </a:prstGeom>
            <a:noFill/>
            <a:ln w="38100">
              <a:solidFill>
                <a:srgbClr val="6633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2482" name="AutoShape 18"/>
            <p:cNvCxnSpPr>
              <a:cxnSpLocks noChangeShapeType="1"/>
              <a:stCxn id="62469" idx="3"/>
            </p:cNvCxnSpPr>
            <p:nvPr/>
          </p:nvCxnSpPr>
          <p:spPr bwMode="auto">
            <a:xfrm flipV="1">
              <a:off x="3468991" y="3003550"/>
              <a:ext cx="1738009" cy="97275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6633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2483" name="AutoShape 19"/>
            <p:cNvCxnSpPr>
              <a:cxnSpLocks noChangeShapeType="1"/>
              <a:stCxn id="62469" idx="3"/>
            </p:cNvCxnSpPr>
            <p:nvPr/>
          </p:nvCxnSpPr>
          <p:spPr bwMode="auto">
            <a:xfrm>
              <a:off x="3468991" y="3976308"/>
              <a:ext cx="1738009" cy="196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6633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2484" name="AutoShape 20"/>
            <p:cNvCxnSpPr>
              <a:cxnSpLocks noChangeShapeType="1"/>
              <a:stCxn id="62469" idx="3"/>
            </p:cNvCxnSpPr>
            <p:nvPr/>
          </p:nvCxnSpPr>
          <p:spPr bwMode="auto">
            <a:xfrm>
              <a:off x="3468991" y="3976308"/>
              <a:ext cx="1738009" cy="96875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6633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2485" name="AutoShape 21"/>
            <p:cNvCxnSpPr>
              <a:cxnSpLocks noChangeShapeType="1"/>
              <a:stCxn id="62469" idx="3"/>
            </p:cNvCxnSpPr>
            <p:nvPr/>
          </p:nvCxnSpPr>
          <p:spPr bwMode="auto">
            <a:xfrm>
              <a:off x="3468991" y="3976308"/>
              <a:ext cx="1738009" cy="1999042"/>
            </a:xfrm>
            <a:prstGeom prst="bentConnector2">
              <a:avLst/>
            </a:prstGeom>
            <a:noFill/>
            <a:ln w="38100">
              <a:solidFill>
                <a:srgbClr val="663300"/>
              </a:solidFill>
              <a:miter lim="800000"/>
              <a:headEnd/>
              <a:tailEnd type="triangle" w="med" len="med"/>
            </a:ln>
            <a:effectLst/>
          </p:spPr>
        </p:cxnSp>
        <p:grpSp>
          <p:nvGrpSpPr>
            <p:cNvPr id="62505" name="Group 41"/>
            <p:cNvGrpSpPr>
              <a:grpSpLocks/>
            </p:cNvGrpSpPr>
            <p:nvPr/>
          </p:nvGrpSpPr>
          <p:grpSpPr bwMode="auto">
            <a:xfrm>
              <a:off x="5562600" y="1655763"/>
              <a:ext cx="1676400" cy="685800"/>
              <a:chOff x="3600" y="960"/>
              <a:chExt cx="1056" cy="432"/>
            </a:xfrm>
          </p:grpSpPr>
          <p:sp>
            <p:nvSpPr>
              <p:cNvPr id="62487" name="Oval 23"/>
              <p:cNvSpPr>
                <a:spLocks noChangeArrowheads="1"/>
              </p:cNvSpPr>
              <p:nvPr/>
            </p:nvSpPr>
            <p:spPr bwMode="auto">
              <a:xfrm>
                <a:off x="3600" y="960"/>
                <a:ext cx="1056" cy="432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488" name="Text Box 24"/>
              <p:cNvSpPr txBox="1">
                <a:spLocks noChangeArrowheads="1"/>
              </p:cNvSpPr>
              <p:nvPr/>
            </p:nvSpPr>
            <p:spPr bwMode="auto">
              <a:xfrm>
                <a:off x="3882" y="1056"/>
                <a:ext cx="543" cy="23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defTabSz="865188">
                  <a:spcBef>
                    <a:spcPct val="50000"/>
                  </a:spcBef>
                </a:pPr>
                <a:r>
                  <a:rPr lang="en-US" sz="1800" dirty="0">
                    <a:latin typeface="+mj-lt"/>
                  </a:rPr>
                  <a:t>Entity</a:t>
                </a:r>
              </a:p>
            </p:txBody>
          </p:sp>
        </p:grpSp>
        <p:grpSp>
          <p:nvGrpSpPr>
            <p:cNvPr id="62492" name="Group 28"/>
            <p:cNvGrpSpPr>
              <a:grpSpLocks/>
            </p:cNvGrpSpPr>
            <p:nvPr/>
          </p:nvGrpSpPr>
          <p:grpSpPr bwMode="auto">
            <a:xfrm>
              <a:off x="5567363" y="4725988"/>
              <a:ext cx="1716087" cy="468312"/>
              <a:chOff x="2838" y="3016"/>
              <a:chExt cx="1081" cy="295"/>
            </a:xfrm>
          </p:grpSpPr>
          <p:sp>
            <p:nvSpPr>
              <p:cNvPr id="62493" name="AutoShape 29"/>
              <p:cNvSpPr>
                <a:spLocks noChangeArrowheads="1"/>
              </p:cNvSpPr>
              <p:nvPr/>
            </p:nvSpPr>
            <p:spPr bwMode="auto">
              <a:xfrm>
                <a:off x="2838" y="3016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F8FAA0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494" name="Text Box 30"/>
              <p:cNvSpPr txBox="1">
                <a:spLocks noChangeArrowheads="1"/>
              </p:cNvSpPr>
              <p:nvPr/>
            </p:nvSpPr>
            <p:spPr bwMode="auto">
              <a:xfrm>
                <a:off x="2859" y="3042"/>
                <a:ext cx="1050" cy="22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l" defTabSz="865188">
                  <a:spcBef>
                    <a:spcPct val="50000"/>
                  </a:spcBef>
                </a:pPr>
                <a:r>
                  <a:rPr lang="en-US" sz="1700" dirty="0"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62495" name="Group 31"/>
            <p:cNvGrpSpPr>
              <a:grpSpLocks/>
            </p:cNvGrpSpPr>
            <p:nvPr/>
          </p:nvGrpSpPr>
          <p:grpSpPr bwMode="auto">
            <a:xfrm>
              <a:off x="5557838" y="5775325"/>
              <a:ext cx="1847850" cy="468313"/>
              <a:chOff x="3645" y="3646"/>
              <a:chExt cx="1164" cy="295"/>
            </a:xfrm>
          </p:grpSpPr>
          <p:sp>
            <p:nvSpPr>
              <p:cNvPr id="62496" name="AutoShape 32"/>
              <p:cNvSpPr>
                <a:spLocks noChangeArrowheads="1"/>
              </p:cNvSpPr>
              <p:nvPr/>
            </p:nvSpPr>
            <p:spPr bwMode="auto">
              <a:xfrm>
                <a:off x="3645" y="3646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F8FAA0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497" name="Text Box 33"/>
              <p:cNvSpPr txBox="1">
                <a:spLocks noChangeArrowheads="1"/>
              </p:cNvSpPr>
              <p:nvPr/>
            </p:nvSpPr>
            <p:spPr bwMode="auto">
              <a:xfrm>
                <a:off x="3899" y="3683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defTabSz="865188">
                  <a:spcBef>
                    <a:spcPct val="50000"/>
                  </a:spcBef>
                </a:pPr>
                <a:r>
                  <a:rPr lang="en-US" sz="1700" dirty="0">
                    <a:latin typeface="+mj-lt"/>
                  </a:rPr>
                  <a:t>Project</a:t>
                </a:r>
              </a:p>
            </p:txBody>
          </p:sp>
        </p:grpSp>
        <p:grpSp>
          <p:nvGrpSpPr>
            <p:cNvPr id="62501" name="Group 37"/>
            <p:cNvGrpSpPr>
              <a:grpSpLocks/>
            </p:cNvGrpSpPr>
            <p:nvPr/>
          </p:nvGrpSpPr>
          <p:grpSpPr bwMode="auto">
            <a:xfrm>
              <a:off x="5567363" y="3794125"/>
              <a:ext cx="1752600" cy="468313"/>
              <a:chOff x="3552" y="2256"/>
              <a:chExt cx="1104" cy="295"/>
            </a:xfrm>
          </p:grpSpPr>
          <p:sp>
            <p:nvSpPr>
              <p:cNvPr id="62499" name="AutoShape 35"/>
              <p:cNvSpPr>
                <a:spLocks noChangeArrowheads="1"/>
              </p:cNvSpPr>
              <p:nvPr/>
            </p:nvSpPr>
            <p:spPr bwMode="auto">
              <a:xfrm>
                <a:off x="3552" y="2256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F9FBB3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500" name="Text Box 36"/>
              <p:cNvSpPr txBox="1">
                <a:spLocks noChangeArrowheads="1"/>
              </p:cNvSpPr>
              <p:nvPr/>
            </p:nvSpPr>
            <p:spPr bwMode="auto">
              <a:xfrm>
                <a:off x="3567" y="2282"/>
                <a:ext cx="1089" cy="22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l" defTabSz="865188">
                  <a:spcBef>
                    <a:spcPct val="50000"/>
                  </a:spcBef>
                </a:pPr>
                <a:r>
                  <a:rPr lang="en-US" sz="1700" dirty="0"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62502" name="Group 38"/>
            <p:cNvGrpSpPr>
              <a:grpSpLocks/>
            </p:cNvGrpSpPr>
            <p:nvPr/>
          </p:nvGrpSpPr>
          <p:grpSpPr bwMode="auto">
            <a:xfrm>
              <a:off x="5567363" y="2813050"/>
              <a:ext cx="1752600" cy="468313"/>
              <a:chOff x="3552" y="2256"/>
              <a:chExt cx="1104" cy="295"/>
            </a:xfrm>
          </p:grpSpPr>
          <p:sp>
            <p:nvSpPr>
              <p:cNvPr id="62503" name="AutoShape 39"/>
              <p:cNvSpPr>
                <a:spLocks noChangeArrowheads="1"/>
              </p:cNvSpPr>
              <p:nvPr/>
            </p:nvSpPr>
            <p:spPr bwMode="auto">
              <a:xfrm>
                <a:off x="3552" y="2256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B7E9A7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504" name="Text Box 40"/>
              <p:cNvSpPr txBox="1">
                <a:spLocks noChangeArrowheads="1"/>
              </p:cNvSpPr>
              <p:nvPr/>
            </p:nvSpPr>
            <p:spPr bwMode="auto">
              <a:xfrm>
                <a:off x="3685" y="2282"/>
                <a:ext cx="971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defTabSz="865188">
                  <a:spcBef>
                    <a:spcPct val="50000"/>
                  </a:spcBef>
                </a:pPr>
                <a:r>
                  <a:rPr lang="en-US" sz="1700" dirty="0">
                    <a:latin typeface="+mj-lt"/>
                  </a:rPr>
                  <a:t>GL Account</a:t>
                </a:r>
              </a:p>
            </p:txBody>
          </p:sp>
        </p:grpSp>
        <p:grpSp>
          <p:nvGrpSpPr>
            <p:cNvPr id="62506" name="Group 42"/>
            <p:cNvGrpSpPr>
              <a:grpSpLocks/>
            </p:cNvGrpSpPr>
            <p:nvPr/>
          </p:nvGrpSpPr>
          <p:grpSpPr bwMode="auto">
            <a:xfrm>
              <a:off x="935038" y="6067425"/>
              <a:ext cx="1098550" cy="385763"/>
              <a:chOff x="3645" y="3646"/>
              <a:chExt cx="1164" cy="408"/>
            </a:xfrm>
          </p:grpSpPr>
          <p:sp>
            <p:nvSpPr>
              <p:cNvPr id="62507" name="AutoShape 43"/>
              <p:cNvSpPr>
                <a:spLocks noChangeArrowheads="1"/>
              </p:cNvSpPr>
              <p:nvPr/>
            </p:nvSpPr>
            <p:spPr bwMode="auto">
              <a:xfrm>
                <a:off x="3645" y="3646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F8FAA0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508" name="Text Box 44"/>
              <p:cNvSpPr txBox="1">
                <a:spLocks noChangeArrowheads="1"/>
              </p:cNvSpPr>
              <p:nvPr/>
            </p:nvSpPr>
            <p:spPr bwMode="auto">
              <a:xfrm>
                <a:off x="3899" y="3683"/>
                <a:ext cx="910" cy="37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defTabSz="865188">
                  <a:spcBef>
                    <a:spcPct val="50000"/>
                  </a:spcBef>
                </a:pPr>
                <a:endParaRPr lang="en-US" sz="1700" dirty="0">
                  <a:latin typeface="+mj-lt"/>
                </a:endParaRPr>
              </a:p>
            </p:txBody>
          </p:sp>
        </p:grpSp>
        <p:sp>
          <p:nvSpPr>
            <p:cNvPr id="62509" name="Text Box 45"/>
            <p:cNvSpPr txBox="1">
              <a:spLocks noChangeArrowheads="1"/>
            </p:cNvSpPr>
            <p:nvPr/>
          </p:nvSpPr>
          <p:spPr bwMode="auto">
            <a:xfrm>
              <a:off x="3311525" y="3911600"/>
              <a:ext cx="111760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i="1" dirty="0">
                  <a:latin typeface="+mj-lt"/>
                </a:rPr>
                <a:t>Post to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01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1432" tIns="45716" rIns="91432" bIns="45716"/>
          <a:lstStyle/>
          <a:p>
            <a:r>
              <a:rPr lang="en-US" dirty="0"/>
              <a:t>Accounts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/>
              <a:t>FIN17160</a:t>
            </a:r>
          </a:p>
        </p:txBody>
      </p:sp>
      <p:pic>
        <p:nvPicPr>
          <p:cNvPr id="63502" name="Picture 14" descr="Acct-Code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0663" y="1168400"/>
            <a:ext cx="6153150" cy="3914775"/>
          </a:xfrm>
          <a:prstGeom prst="rect">
            <a:avLst/>
          </a:prstGeom>
          <a:noFill/>
        </p:spPr>
      </p:pic>
      <p:sp>
        <p:nvSpPr>
          <p:cNvPr id="63503" name="Rectangle 15"/>
          <p:cNvSpPr>
            <a:spLocks noChangeArrowheads="1"/>
          </p:cNvSpPr>
          <p:nvPr/>
        </p:nvSpPr>
        <p:spPr bwMode="auto">
          <a:xfrm>
            <a:off x="695325" y="3565525"/>
            <a:ext cx="7791450" cy="1905650"/>
          </a:xfrm>
          <a:prstGeom prst="rect">
            <a:avLst/>
          </a:prstGeom>
          <a:solidFill>
            <a:srgbClr val="DDDDDD"/>
          </a:solidFill>
          <a:ln w="254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kumimoji="1" lang="en-US" sz="1600" dirty="0">
                <a:latin typeface="+mj-lt"/>
              </a:rPr>
              <a:t>Line</a:t>
            </a:r>
            <a:r>
              <a:rPr kumimoji="1" lang="en-US" sz="1800" dirty="0">
                <a:latin typeface="+mj-lt"/>
              </a:rPr>
              <a:t>   </a:t>
            </a:r>
            <a:r>
              <a:rPr kumimoji="1" lang="en-US" sz="1600" dirty="0">
                <a:latin typeface="+mj-lt"/>
              </a:rPr>
              <a:t>Account</a:t>
            </a:r>
            <a:r>
              <a:rPr kumimoji="1" lang="en-US" sz="1800" dirty="0">
                <a:latin typeface="+mj-lt"/>
              </a:rPr>
              <a:t>            </a:t>
            </a:r>
            <a:r>
              <a:rPr kumimoji="1" lang="en-US" sz="1600" dirty="0">
                <a:latin typeface="+mj-lt"/>
              </a:rPr>
              <a:t>Project</a:t>
            </a:r>
            <a:r>
              <a:rPr kumimoji="1" lang="en-US" sz="1800" dirty="0">
                <a:latin typeface="+mj-lt"/>
              </a:rPr>
              <a:t>   </a:t>
            </a:r>
            <a:r>
              <a:rPr kumimoji="1" lang="en-US" sz="1600" dirty="0" smtClean="0">
                <a:latin typeface="+mj-lt"/>
              </a:rPr>
              <a:t>Entity</a:t>
            </a:r>
            <a:r>
              <a:rPr kumimoji="1" lang="en-US" sz="1800" dirty="0" smtClean="0">
                <a:latin typeface="+mj-lt"/>
              </a:rPr>
              <a:t>   </a:t>
            </a:r>
            <a:r>
              <a:rPr kumimoji="1" lang="en-US" sz="1600" dirty="0" smtClean="0">
                <a:latin typeface="+mj-lt"/>
              </a:rPr>
              <a:t>Description</a:t>
            </a:r>
            <a:r>
              <a:rPr kumimoji="1" lang="en-US" sz="1800" dirty="0" smtClean="0">
                <a:latin typeface="+mj-lt"/>
              </a:rPr>
              <a:t>                  </a:t>
            </a:r>
            <a:r>
              <a:rPr kumimoji="1" lang="en-US" sz="1600" dirty="0" smtClean="0">
                <a:latin typeface="+mj-lt"/>
              </a:rPr>
              <a:t>Amount </a:t>
            </a:r>
            <a:r>
              <a:rPr kumimoji="1" lang="en-US" sz="1600" dirty="0">
                <a:latin typeface="+mj-lt"/>
              </a:rPr>
              <a:t>Cur</a:t>
            </a:r>
          </a:p>
          <a:p>
            <a:pPr algn="l" eaLnBrk="0" hangingPunct="0"/>
            <a:r>
              <a:rPr kumimoji="1" lang="en-US" sz="1800" b="1" dirty="0" smtClean="0">
                <a:latin typeface="+mj-lt"/>
              </a:rPr>
              <a:t>-------------------------------------------------------------------------------</a:t>
            </a:r>
            <a:endParaRPr kumimoji="1" lang="en-US" sz="1800" b="1" dirty="0">
              <a:latin typeface="+mj-lt"/>
            </a:endParaRPr>
          </a:p>
          <a:p>
            <a:pPr algn="l" eaLnBrk="0" hangingPunct="0"/>
            <a:r>
              <a:rPr kumimoji="1" lang="en-US" sz="1600" dirty="0">
                <a:latin typeface="+mj-lt"/>
              </a:rPr>
              <a:t>  1      2100-116-1000     ADV01    2000    AP Voucher                    -100.00 USD</a:t>
            </a:r>
            <a:endParaRPr kumimoji="1" lang="en-US" sz="1600" b="1" dirty="0">
              <a:latin typeface="+mj-lt"/>
            </a:endParaRPr>
          </a:p>
          <a:p>
            <a:pPr algn="l" eaLnBrk="0" hangingPunct="0"/>
            <a:r>
              <a:rPr kumimoji="1" lang="en-US" sz="1600" b="1" dirty="0">
                <a:latin typeface="+mj-lt"/>
              </a:rPr>
              <a:t>  </a:t>
            </a:r>
            <a:r>
              <a:rPr kumimoji="1" lang="en-US" sz="1600" dirty="0">
                <a:latin typeface="+mj-lt"/>
              </a:rPr>
              <a:t>2      5100-116-1000     ADV01    1000    PURCHASES </a:t>
            </a:r>
            <a:r>
              <a:rPr kumimoji="1" lang="en-US" sz="1200" dirty="0">
                <a:latin typeface="+mj-lt"/>
              </a:rPr>
              <a:t>(Expensed)</a:t>
            </a:r>
            <a:r>
              <a:rPr kumimoji="1" lang="en-US" sz="1600" dirty="0">
                <a:latin typeface="+mj-lt"/>
              </a:rPr>
              <a:t>    </a:t>
            </a:r>
            <a:r>
              <a:rPr kumimoji="1" lang="en-US" sz="1600" dirty="0" smtClean="0">
                <a:latin typeface="+mj-lt"/>
              </a:rPr>
              <a:t>  100.00 </a:t>
            </a:r>
            <a:r>
              <a:rPr kumimoji="1" lang="en-US" sz="1600" dirty="0">
                <a:latin typeface="+mj-lt"/>
              </a:rPr>
              <a:t>USD</a:t>
            </a:r>
            <a:endParaRPr kumimoji="1" lang="en-US" sz="1600" b="1" dirty="0">
              <a:latin typeface="+mj-lt"/>
            </a:endParaRPr>
          </a:p>
          <a:p>
            <a:pPr algn="l" eaLnBrk="0" hangingPunct="0"/>
            <a:r>
              <a:rPr kumimoji="1" lang="en-US" sz="1600" b="1" dirty="0">
                <a:latin typeface="+mj-lt"/>
              </a:rPr>
              <a:t>                                                                                                         -----------</a:t>
            </a:r>
          </a:p>
          <a:p>
            <a:pPr algn="l" eaLnBrk="0" hangingPunct="0"/>
            <a:r>
              <a:rPr kumimoji="1" lang="en-US" sz="1600" b="1" dirty="0">
                <a:latin typeface="+mj-lt"/>
              </a:rPr>
              <a:t>                                                                                                               </a:t>
            </a:r>
            <a:r>
              <a:rPr kumimoji="1" lang="en-US" sz="1600" b="1" dirty="0" smtClean="0">
                <a:latin typeface="+mj-lt"/>
              </a:rPr>
              <a:t> </a:t>
            </a:r>
            <a:r>
              <a:rPr kumimoji="1" lang="en-US" sz="1600" dirty="0" smtClean="0">
                <a:latin typeface="+mj-lt"/>
              </a:rPr>
              <a:t>0.00 </a:t>
            </a:r>
            <a:r>
              <a:rPr kumimoji="1" lang="en-US" sz="1600" dirty="0">
                <a:latin typeface="+mj-lt"/>
              </a:rPr>
              <a:t>USD</a:t>
            </a:r>
            <a:endParaRPr kumimoji="1" lang="en-US" sz="1800" b="1" dirty="0">
              <a:latin typeface="+mj-lt"/>
            </a:endParaRPr>
          </a:p>
          <a:p>
            <a:pPr algn="l" eaLnBrk="0" latinLnBrk="1" hangingPunct="0"/>
            <a:endParaRPr kumimoji="1" lang="en-US" sz="1800" b="1" dirty="0">
              <a:latin typeface="+mj-lt"/>
            </a:endParaRPr>
          </a:p>
        </p:txBody>
      </p:sp>
      <p:sp>
        <p:nvSpPr>
          <p:cNvPr id="63504" name="Rectangle 16"/>
          <p:cNvSpPr>
            <a:spLocks noChangeArrowheads="1"/>
          </p:cNvSpPr>
          <p:nvPr/>
        </p:nvSpPr>
        <p:spPr bwMode="auto">
          <a:xfrm>
            <a:off x="1069110" y="5549900"/>
            <a:ext cx="1163781" cy="36676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kumimoji="1" lang="en-US" sz="1800">
                <a:solidFill>
                  <a:srgbClr val="3333FF"/>
                </a:solidFill>
                <a:latin typeface="+mj-lt"/>
              </a:rPr>
              <a:t>Account</a:t>
            </a: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1644650" y="4551363"/>
            <a:ext cx="0" cy="1019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3506" name="Freeform 18"/>
          <p:cNvSpPr>
            <a:spLocks/>
          </p:cNvSpPr>
          <p:nvPr/>
        </p:nvSpPr>
        <p:spPr bwMode="auto">
          <a:xfrm>
            <a:off x="1309688" y="4346575"/>
            <a:ext cx="544512" cy="306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92"/>
              </a:cxn>
              <a:cxn ang="0">
                <a:pos x="384" y="192"/>
              </a:cxn>
              <a:cxn ang="0">
                <a:pos x="384" y="0"/>
              </a:cxn>
            </a:cxnLst>
            <a:rect l="0" t="0" r="r" b="b"/>
            <a:pathLst>
              <a:path w="385" h="193">
                <a:moveTo>
                  <a:pt x="0" y="0"/>
                </a:moveTo>
                <a:lnTo>
                  <a:pt x="0" y="192"/>
                </a:lnTo>
                <a:lnTo>
                  <a:pt x="384" y="192"/>
                </a:lnTo>
                <a:lnTo>
                  <a:pt x="384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9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1432" tIns="45716" rIns="91432" bIns="45716"/>
          <a:lstStyle/>
          <a:p>
            <a:r>
              <a:rPr lang="en-US"/>
              <a:t>Sub-Accounts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FIN17170</a:t>
            </a:r>
          </a:p>
        </p:txBody>
      </p:sp>
      <p:pic>
        <p:nvPicPr>
          <p:cNvPr id="64520" name="Picture 8" descr="Sub-Acct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3213" y="1014413"/>
            <a:ext cx="5210175" cy="2944812"/>
          </a:xfrm>
          <a:prstGeom prst="rect">
            <a:avLst/>
          </a:prstGeom>
          <a:noFill/>
        </p:spPr>
      </p:pic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496888" y="3551238"/>
            <a:ext cx="8189912" cy="1905650"/>
          </a:xfrm>
          <a:prstGeom prst="rect">
            <a:avLst/>
          </a:prstGeom>
          <a:solidFill>
            <a:srgbClr val="DDDDDD"/>
          </a:solidFill>
          <a:ln w="2857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kumimoji="1" lang="en-US" sz="1800" dirty="0">
                <a:latin typeface="+mj-lt"/>
              </a:rPr>
              <a:t>Line  Account       </a:t>
            </a:r>
            <a:r>
              <a:rPr kumimoji="1" lang="en-US" sz="1800" dirty="0" smtClean="0">
                <a:latin typeface="+mj-lt"/>
              </a:rPr>
              <a:t> Project   Entity  Description                     </a:t>
            </a:r>
            <a:r>
              <a:rPr kumimoji="1" lang="en-US" sz="1800" dirty="0">
                <a:latin typeface="+mj-lt"/>
              </a:rPr>
              <a:t>Amount Cur</a:t>
            </a:r>
          </a:p>
          <a:p>
            <a:pPr algn="l" eaLnBrk="0" hangingPunct="0"/>
            <a:r>
              <a:rPr kumimoji="1" lang="en-US" sz="1800" dirty="0">
                <a:latin typeface="+mj-lt"/>
              </a:rPr>
              <a:t>-----------------------------------------------------------------------------------------------------</a:t>
            </a:r>
          </a:p>
          <a:p>
            <a:pPr algn="l" eaLnBrk="0" hangingPunct="0"/>
            <a:r>
              <a:rPr kumimoji="1" lang="en-US" sz="1600" dirty="0">
                <a:latin typeface="+mj-lt"/>
              </a:rPr>
              <a:t> 1     2100-116-1000   ADV01      2000     AP Voucher                         -100.00 USD</a:t>
            </a:r>
          </a:p>
          <a:p>
            <a:pPr algn="l" eaLnBrk="0" hangingPunct="0"/>
            <a:r>
              <a:rPr kumimoji="1" lang="en-US" sz="1600" dirty="0">
                <a:latin typeface="+mj-lt"/>
              </a:rPr>
              <a:t> 2     5100-116-1000   ADV01      1000     PURCHASES (Expensed)    </a:t>
            </a:r>
            <a:r>
              <a:rPr kumimoji="1" lang="en-US" sz="1600" dirty="0" smtClean="0">
                <a:latin typeface="+mj-lt"/>
              </a:rPr>
              <a:t>  100.00 </a:t>
            </a:r>
            <a:r>
              <a:rPr kumimoji="1" lang="en-US" sz="1600" dirty="0">
                <a:latin typeface="+mj-lt"/>
              </a:rPr>
              <a:t>USD</a:t>
            </a:r>
          </a:p>
          <a:p>
            <a:pPr algn="l" eaLnBrk="0" hangingPunct="0"/>
            <a:r>
              <a:rPr kumimoji="1" lang="en-US" sz="1600" dirty="0">
                <a:latin typeface="+mj-lt"/>
              </a:rPr>
              <a:t>                                                                                                               ----------------</a:t>
            </a:r>
          </a:p>
          <a:p>
            <a:pPr algn="l" eaLnBrk="0" hangingPunct="0"/>
            <a:r>
              <a:rPr kumimoji="1" lang="en-US" sz="1600" dirty="0">
                <a:latin typeface="+mj-lt"/>
              </a:rPr>
              <a:t>                                                                                                                   </a:t>
            </a:r>
            <a:r>
              <a:rPr kumimoji="1" lang="en-US" sz="1600" dirty="0" smtClean="0">
                <a:latin typeface="+mj-lt"/>
              </a:rPr>
              <a:t>   0.00 </a:t>
            </a:r>
            <a:r>
              <a:rPr kumimoji="1" lang="en-US" sz="1600" dirty="0">
                <a:latin typeface="+mj-lt"/>
              </a:rPr>
              <a:t>USD</a:t>
            </a:r>
            <a:endParaRPr kumimoji="1" lang="en-US" sz="1800" dirty="0">
              <a:latin typeface="+mj-lt"/>
            </a:endParaRPr>
          </a:p>
          <a:p>
            <a:pPr algn="l" eaLnBrk="0" latinLnBrk="1" hangingPunct="0"/>
            <a:endParaRPr kumimoji="1" lang="en-US" sz="1800" dirty="0">
              <a:latin typeface="+mj-lt"/>
            </a:endParaRPr>
          </a:p>
        </p:txBody>
      </p:sp>
      <p:grpSp>
        <p:nvGrpSpPr>
          <p:cNvPr id="64522" name="Group 10"/>
          <p:cNvGrpSpPr>
            <a:grpSpLocks/>
          </p:cNvGrpSpPr>
          <p:nvPr/>
        </p:nvGrpSpPr>
        <p:grpSpPr bwMode="auto">
          <a:xfrm>
            <a:off x="1570038" y="4356667"/>
            <a:ext cx="363537" cy="1035756"/>
            <a:chOff x="1078" y="3112"/>
            <a:chExt cx="229" cy="744"/>
          </a:xfrm>
        </p:grpSpPr>
        <p:sp>
          <p:nvSpPr>
            <p:cNvPr id="64523" name="Freeform 11"/>
            <p:cNvSpPr>
              <a:spLocks/>
            </p:cNvSpPr>
            <p:nvPr/>
          </p:nvSpPr>
          <p:spPr bwMode="auto">
            <a:xfrm>
              <a:off x="1078" y="3123"/>
              <a:ext cx="229" cy="200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99"/>
                </a:cxn>
                <a:cxn ang="0">
                  <a:pos x="228" y="199"/>
                </a:cxn>
                <a:cxn ang="0">
                  <a:pos x="228" y="0"/>
                </a:cxn>
              </a:cxnLst>
              <a:rect l="0" t="0" r="r" b="b"/>
              <a:pathLst>
                <a:path w="229" h="200">
                  <a:moveTo>
                    <a:pt x="0" y="9"/>
                  </a:moveTo>
                  <a:lnTo>
                    <a:pt x="0" y="199"/>
                  </a:lnTo>
                  <a:lnTo>
                    <a:pt x="228" y="199"/>
                  </a:lnTo>
                  <a:lnTo>
                    <a:pt x="228" y="0"/>
                  </a:lnTo>
                </a:path>
              </a:pathLst>
            </a:custGeom>
            <a:noFill/>
            <a:ln w="15875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4524" name="AutoShape 12"/>
            <p:cNvCxnSpPr>
              <a:cxnSpLocks noChangeShapeType="1"/>
              <a:endCxn id="64530" idx="0"/>
            </p:cNvCxnSpPr>
            <p:nvPr/>
          </p:nvCxnSpPr>
          <p:spPr bwMode="auto">
            <a:xfrm rot="16200000" flipH="1">
              <a:off x="983" y="3603"/>
              <a:ext cx="487" cy="2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4525" name="Rectangle 13"/>
            <p:cNvSpPr>
              <a:spLocks noChangeArrowheads="1"/>
            </p:cNvSpPr>
            <p:nvPr/>
          </p:nvSpPr>
          <p:spPr bwMode="auto">
            <a:xfrm>
              <a:off x="1134" y="3112"/>
              <a:ext cx="116" cy="37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64528" name="Group 16"/>
          <p:cNvGrpSpPr>
            <a:grpSpLocks/>
          </p:cNvGrpSpPr>
          <p:nvPr/>
        </p:nvGrpSpPr>
        <p:grpSpPr bwMode="auto">
          <a:xfrm>
            <a:off x="977900" y="5206999"/>
            <a:ext cx="1570038" cy="735013"/>
            <a:chOff x="1632" y="3645"/>
            <a:chExt cx="989" cy="463"/>
          </a:xfrm>
        </p:grpSpPr>
        <p:sp>
          <p:nvSpPr>
            <p:cNvPr id="64529" name="Oval 17"/>
            <p:cNvSpPr>
              <a:spLocks noChangeArrowheads="1"/>
            </p:cNvSpPr>
            <p:nvPr/>
          </p:nvSpPr>
          <p:spPr bwMode="auto">
            <a:xfrm>
              <a:off x="1632" y="3645"/>
              <a:ext cx="979" cy="463"/>
            </a:xfrm>
            <a:prstGeom prst="ellipse">
              <a:avLst/>
            </a:prstGeom>
            <a:solidFill>
              <a:srgbClr val="FFFF99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4530" name="Rectangle 18"/>
            <p:cNvSpPr>
              <a:spLocks noChangeArrowheads="1"/>
            </p:cNvSpPr>
            <p:nvPr/>
          </p:nvSpPr>
          <p:spPr bwMode="auto">
            <a:xfrm>
              <a:off x="1682" y="3750"/>
              <a:ext cx="939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kumimoji="1" lang="en-US" sz="1600">
                  <a:latin typeface="+mj-lt"/>
                </a:rPr>
                <a:t>Sub-Account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4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1432" tIns="45716" rIns="91432" bIns="45716"/>
          <a:lstStyle/>
          <a:p>
            <a:r>
              <a:rPr lang="en-US"/>
              <a:t>Cost Centers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FIN17180</a:t>
            </a:r>
          </a:p>
        </p:txBody>
      </p:sp>
      <p:pic>
        <p:nvPicPr>
          <p:cNvPr id="65545" name="Picture 9" descr="Cost-Center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7150" y="1298575"/>
            <a:ext cx="6467475" cy="2752725"/>
          </a:xfrm>
          <a:prstGeom prst="rect">
            <a:avLst/>
          </a:prstGeom>
          <a:noFill/>
        </p:spPr>
      </p:pic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695325" y="3541713"/>
            <a:ext cx="8143875" cy="1905650"/>
          </a:xfrm>
          <a:prstGeom prst="rect">
            <a:avLst/>
          </a:prstGeom>
          <a:solidFill>
            <a:srgbClr val="DDDDDD"/>
          </a:solidFill>
          <a:ln w="254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kumimoji="1" lang="en-US" sz="1600" dirty="0">
                <a:latin typeface="+mj-lt"/>
              </a:rPr>
              <a:t>Line  Account             </a:t>
            </a:r>
            <a:r>
              <a:rPr kumimoji="1" lang="en-US" sz="1600" dirty="0" smtClean="0">
                <a:latin typeface="+mj-lt"/>
              </a:rPr>
              <a:t>Project   Entity Description                               Amount </a:t>
            </a:r>
            <a:r>
              <a:rPr kumimoji="1" lang="en-US" sz="1600" dirty="0">
                <a:latin typeface="+mj-lt"/>
              </a:rPr>
              <a:t>Cur</a:t>
            </a:r>
          </a:p>
          <a:p>
            <a:pPr algn="l" eaLnBrk="0" hangingPunct="0"/>
            <a:r>
              <a:rPr kumimoji="1" lang="en-US" sz="1800" dirty="0" smtClean="0">
                <a:latin typeface="+mj-lt"/>
              </a:rPr>
              <a:t>--------------------------------------------------------------------------------------------------------</a:t>
            </a:r>
            <a:endParaRPr kumimoji="1" lang="en-US" sz="1800" dirty="0">
              <a:latin typeface="+mj-lt"/>
            </a:endParaRPr>
          </a:p>
          <a:p>
            <a:pPr algn="l" eaLnBrk="0" hangingPunct="0"/>
            <a:r>
              <a:rPr kumimoji="1" lang="en-US" sz="1800" dirty="0">
                <a:latin typeface="+mj-lt"/>
              </a:rPr>
              <a:t>  </a:t>
            </a:r>
            <a:r>
              <a:rPr kumimoji="1" lang="en-US" sz="1600" dirty="0">
                <a:latin typeface="+mj-lt"/>
              </a:rPr>
              <a:t>1     2100-10-1000     ADV01   2000   AP Voucher                              -100.00 USD</a:t>
            </a:r>
          </a:p>
          <a:p>
            <a:pPr algn="l" eaLnBrk="0" hangingPunct="0"/>
            <a:r>
              <a:rPr kumimoji="1" lang="en-US" sz="1600" dirty="0">
                <a:latin typeface="+mj-lt"/>
              </a:rPr>
              <a:t>  2     5100-10-1000     ADV01   1000   PURCHASES (Expensed)         </a:t>
            </a:r>
            <a:r>
              <a:rPr kumimoji="1" lang="en-US" sz="1600" dirty="0" smtClean="0">
                <a:latin typeface="+mj-lt"/>
              </a:rPr>
              <a:t>  100.00 </a:t>
            </a:r>
            <a:r>
              <a:rPr kumimoji="1" lang="en-US" sz="1600" dirty="0">
                <a:latin typeface="+mj-lt"/>
              </a:rPr>
              <a:t>USD</a:t>
            </a:r>
          </a:p>
          <a:p>
            <a:pPr algn="l" eaLnBrk="0" hangingPunct="0"/>
            <a:r>
              <a:rPr kumimoji="1" lang="en-US" sz="1800" dirty="0">
                <a:latin typeface="+mj-lt"/>
              </a:rPr>
              <a:t>                                                                                                     </a:t>
            </a:r>
            <a:r>
              <a:rPr kumimoji="1" lang="en-US" sz="1600" dirty="0">
                <a:latin typeface="+mj-lt"/>
              </a:rPr>
              <a:t>-----------</a:t>
            </a:r>
          </a:p>
          <a:p>
            <a:pPr algn="l" eaLnBrk="0" hangingPunct="0"/>
            <a:r>
              <a:rPr kumimoji="1" lang="en-US" sz="1600" dirty="0">
                <a:latin typeface="+mj-lt"/>
              </a:rPr>
              <a:t>                                                                                                                     </a:t>
            </a:r>
            <a:r>
              <a:rPr kumimoji="1" lang="en-US" sz="1600" dirty="0" smtClean="0">
                <a:latin typeface="+mj-lt"/>
              </a:rPr>
              <a:t>  0.00 </a:t>
            </a:r>
            <a:r>
              <a:rPr kumimoji="1" lang="en-US" sz="1600" dirty="0">
                <a:latin typeface="+mj-lt"/>
              </a:rPr>
              <a:t>USD</a:t>
            </a:r>
          </a:p>
          <a:p>
            <a:pPr algn="l" eaLnBrk="0" latinLnBrk="1" hangingPunct="0"/>
            <a:endParaRPr kumimoji="1" lang="en-US" sz="1600" dirty="0">
              <a:latin typeface="+mj-lt"/>
            </a:endParaRPr>
          </a:p>
        </p:txBody>
      </p:sp>
      <p:sp>
        <p:nvSpPr>
          <p:cNvPr id="65547" name="Line 11"/>
          <p:cNvSpPr>
            <a:spLocks noChangeShapeType="1"/>
          </p:cNvSpPr>
          <p:nvPr/>
        </p:nvSpPr>
        <p:spPr bwMode="auto">
          <a:xfrm flipV="1">
            <a:off x="2371725" y="4725988"/>
            <a:ext cx="0" cy="1046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5548" name="Freeform 12"/>
          <p:cNvSpPr>
            <a:spLocks/>
          </p:cNvSpPr>
          <p:nvPr/>
        </p:nvSpPr>
        <p:spPr bwMode="auto">
          <a:xfrm>
            <a:off x="2051050" y="4449763"/>
            <a:ext cx="641350" cy="276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73"/>
              </a:cxn>
              <a:cxn ang="0">
                <a:pos x="403" y="173"/>
              </a:cxn>
              <a:cxn ang="0">
                <a:pos x="403" y="0"/>
              </a:cxn>
            </a:cxnLst>
            <a:rect l="0" t="0" r="r" b="b"/>
            <a:pathLst>
              <a:path w="404" h="174">
                <a:moveTo>
                  <a:pt x="0" y="0"/>
                </a:moveTo>
                <a:lnTo>
                  <a:pt x="0" y="173"/>
                </a:lnTo>
                <a:lnTo>
                  <a:pt x="403" y="173"/>
                </a:lnTo>
                <a:lnTo>
                  <a:pt x="403" y="0"/>
                </a:lnTo>
              </a:path>
            </a:pathLst>
          </a:custGeom>
          <a:noFill/>
          <a:ln w="28575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49" name="Oval 13"/>
          <p:cNvSpPr>
            <a:spLocks noChangeArrowheads="1"/>
          </p:cNvSpPr>
          <p:nvPr/>
        </p:nvSpPr>
        <p:spPr bwMode="auto">
          <a:xfrm>
            <a:off x="1550988" y="5147896"/>
            <a:ext cx="1554162" cy="735747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65550" name="Rectangle 14"/>
          <p:cNvSpPr>
            <a:spLocks noChangeArrowheads="1"/>
          </p:cNvSpPr>
          <p:nvPr/>
        </p:nvSpPr>
        <p:spPr bwMode="auto">
          <a:xfrm>
            <a:off x="1651477" y="5332413"/>
            <a:ext cx="1378584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kumimoji="1" lang="en-US" sz="1600" dirty="0">
                <a:latin typeface="+mj-lt"/>
              </a:rPr>
              <a:t>Cost Center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Projects</a:t>
            </a:r>
            <a:endParaRPr 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FIN17190</a:t>
            </a:r>
          </a:p>
        </p:txBody>
      </p:sp>
      <p:pic>
        <p:nvPicPr>
          <p:cNvPr id="66569" name="Picture 9" descr="Proj-Code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00" y="1174750"/>
            <a:ext cx="7581900" cy="3838575"/>
          </a:xfrm>
          <a:prstGeom prst="rect">
            <a:avLst/>
          </a:prstGeom>
          <a:noFill/>
        </p:spPr>
      </p:pic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839788" y="3659188"/>
            <a:ext cx="7686401" cy="1813317"/>
          </a:xfrm>
          <a:prstGeom prst="rect">
            <a:avLst/>
          </a:prstGeom>
          <a:solidFill>
            <a:srgbClr val="DDDDDD"/>
          </a:solidFill>
          <a:ln w="254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dirty="0">
                <a:latin typeface="+mj-lt"/>
              </a:rPr>
              <a:t>Line  Account              </a:t>
            </a:r>
            <a:r>
              <a:rPr kumimoji="1" lang="en-US" sz="1600" dirty="0" smtClean="0">
                <a:latin typeface="+mj-lt"/>
              </a:rPr>
              <a:t>Project   Entity  Description                       Amount </a:t>
            </a:r>
            <a:r>
              <a:rPr kumimoji="1" lang="en-US" sz="1600" dirty="0">
                <a:latin typeface="+mj-lt"/>
              </a:rPr>
              <a:t>Cur</a:t>
            </a:r>
          </a:p>
          <a:p>
            <a:pPr algn="l" eaLnBrk="0" hangingPunct="0"/>
            <a:r>
              <a:rPr kumimoji="1" lang="en-US" sz="1600" dirty="0" smtClean="0">
                <a:latin typeface="+mj-lt"/>
              </a:rPr>
              <a:t>-------------------------------------------------------------------------------------------------------------</a:t>
            </a:r>
            <a:endParaRPr kumimoji="1" lang="en-US" sz="1600" dirty="0">
              <a:latin typeface="+mj-lt"/>
            </a:endParaRPr>
          </a:p>
          <a:p>
            <a:pPr algn="l" eaLnBrk="0" hangingPunct="0"/>
            <a:r>
              <a:rPr kumimoji="1" lang="en-US" sz="1600" dirty="0">
                <a:latin typeface="+mj-lt"/>
              </a:rPr>
              <a:t>  1     2100-10-1000      ADV01   2000   AP Voucher                       -100.00 USD</a:t>
            </a:r>
          </a:p>
          <a:p>
            <a:pPr algn="l" eaLnBrk="0" hangingPunct="0"/>
            <a:r>
              <a:rPr kumimoji="1" lang="en-US" sz="1600" dirty="0">
                <a:latin typeface="+mj-lt"/>
              </a:rPr>
              <a:t>  2     5100-10-1000      ADV01   1000   PURCHASES (Expensed)  </a:t>
            </a:r>
            <a:r>
              <a:rPr kumimoji="1" lang="en-US" sz="1600" dirty="0" smtClean="0">
                <a:latin typeface="+mj-lt"/>
              </a:rPr>
              <a:t>  100.00 </a:t>
            </a:r>
            <a:r>
              <a:rPr kumimoji="1" lang="en-US" sz="1600" dirty="0">
                <a:latin typeface="+mj-lt"/>
              </a:rPr>
              <a:t>USD</a:t>
            </a:r>
          </a:p>
          <a:p>
            <a:pPr algn="l" eaLnBrk="0" hangingPunct="0"/>
            <a:r>
              <a:rPr kumimoji="1" lang="en-US" sz="1600" dirty="0">
                <a:latin typeface="+mj-lt"/>
              </a:rPr>
              <a:t>                                                                                                         -----------</a:t>
            </a:r>
          </a:p>
          <a:p>
            <a:pPr algn="l" eaLnBrk="0" hangingPunct="0"/>
            <a:r>
              <a:rPr kumimoji="1" lang="en-US" sz="1600" dirty="0">
                <a:latin typeface="+mj-lt"/>
              </a:rPr>
              <a:t>                                                                                                             </a:t>
            </a:r>
            <a:r>
              <a:rPr kumimoji="1" lang="en-US" sz="1600" dirty="0" smtClean="0">
                <a:latin typeface="+mj-lt"/>
              </a:rPr>
              <a:t>    </a:t>
            </a:r>
            <a:r>
              <a:rPr kumimoji="1" lang="en-US" sz="1600" dirty="0">
                <a:latin typeface="+mj-lt"/>
              </a:rPr>
              <a:t>0.00 USD</a:t>
            </a:r>
          </a:p>
          <a:p>
            <a:pPr algn="l" eaLnBrk="0" latinLnBrk="1" hangingPunct="0"/>
            <a:endParaRPr kumimoji="1" lang="en-US" sz="1600" dirty="0">
              <a:latin typeface="+mj-lt"/>
            </a:endParaRPr>
          </a:p>
        </p:txBody>
      </p:sp>
      <p:sp>
        <p:nvSpPr>
          <p:cNvPr id="66571" name="Line 11"/>
          <p:cNvSpPr>
            <a:spLocks noChangeShapeType="1"/>
          </p:cNvSpPr>
          <p:nvPr/>
        </p:nvSpPr>
        <p:spPr bwMode="auto">
          <a:xfrm flipV="1">
            <a:off x="3394075" y="4724400"/>
            <a:ext cx="0" cy="7508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2" name="Freeform 12"/>
          <p:cNvSpPr>
            <a:spLocks/>
          </p:cNvSpPr>
          <p:nvPr/>
        </p:nvSpPr>
        <p:spPr bwMode="auto">
          <a:xfrm>
            <a:off x="2914650" y="4449763"/>
            <a:ext cx="854075" cy="274637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0" y="172"/>
              </a:cxn>
              <a:cxn ang="0">
                <a:pos x="537" y="172"/>
              </a:cxn>
              <a:cxn ang="0">
                <a:pos x="537" y="0"/>
              </a:cxn>
            </a:cxnLst>
            <a:rect l="0" t="0" r="r" b="b"/>
            <a:pathLst>
              <a:path w="538" h="173">
                <a:moveTo>
                  <a:pt x="0" y="19"/>
                </a:moveTo>
                <a:lnTo>
                  <a:pt x="0" y="172"/>
                </a:lnTo>
                <a:lnTo>
                  <a:pt x="537" y="172"/>
                </a:lnTo>
                <a:lnTo>
                  <a:pt x="537" y="0"/>
                </a:lnTo>
              </a:path>
            </a:pathLst>
          </a:custGeom>
          <a:noFill/>
          <a:ln w="28575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3" name="Oval 13"/>
          <p:cNvSpPr>
            <a:spLocks noChangeArrowheads="1"/>
          </p:cNvSpPr>
          <p:nvPr/>
        </p:nvSpPr>
        <p:spPr bwMode="auto">
          <a:xfrm>
            <a:off x="2768600" y="5149483"/>
            <a:ext cx="1230313" cy="735747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2938977" y="5362575"/>
            <a:ext cx="87844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kumimoji="1" lang="en-US" sz="1600">
                <a:latin typeface="+mj-lt"/>
              </a:rPr>
              <a:t>Project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93" name="Rectangle 4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General Processing Flow</a:t>
            </a:r>
          </a:p>
        </p:txBody>
      </p:sp>
      <p:sp>
        <p:nvSpPr>
          <p:cNvPr id="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FIN17020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432384" y="411163"/>
            <a:ext cx="8257591" cy="5784850"/>
            <a:chOff x="632409" y="925513"/>
            <a:chExt cx="8257591" cy="5784850"/>
          </a:xfrm>
        </p:grpSpPr>
        <p:sp>
          <p:nvSpPr>
            <p:cNvPr id="49168" name="Text Box 16"/>
            <p:cNvSpPr txBox="1">
              <a:spLocks noChangeArrowheads="1"/>
            </p:cNvSpPr>
            <p:nvPr/>
          </p:nvSpPr>
          <p:spPr bwMode="auto">
            <a:xfrm rot="4145">
              <a:off x="1319213" y="2095500"/>
              <a:ext cx="1608137" cy="7778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500" b="1" dirty="0">
                  <a:latin typeface="+mj-lt"/>
                </a:rPr>
                <a:t>Consolidate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Previous Year's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Transactions</a:t>
              </a:r>
            </a:p>
          </p:txBody>
        </p:sp>
        <p:sp>
          <p:nvSpPr>
            <p:cNvPr id="49169" name="Text Box 17"/>
            <p:cNvSpPr txBox="1">
              <a:spLocks noChangeArrowheads="1"/>
            </p:cNvSpPr>
            <p:nvPr/>
          </p:nvSpPr>
          <p:spPr bwMode="auto">
            <a:xfrm>
              <a:off x="632409" y="3425994"/>
              <a:ext cx="1487908" cy="101566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500" b="1" dirty="0">
                  <a:latin typeface="+mj-lt"/>
                </a:rPr>
                <a:t>Close Year to 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GL/Update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Retained 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Earnings</a:t>
              </a:r>
            </a:p>
          </p:txBody>
        </p:sp>
        <p:sp>
          <p:nvSpPr>
            <p:cNvPr id="49170" name="Text Box 18"/>
            <p:cNvSpPr txBox="1">
              <a:spLocks noChangeArrowheads="1"/>
            </p:cNvSpPr>
            <p:nvPr/>
          </p:nvSpPr>
          <p:spPr bwMode="auto">
            <a:xfrm>
              <a:off x="1522708" y="5387202"/>
              <a:ext cx="1055096" cy="55399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500" b="1" dirty="0">
                  <a:latin typeface="+mj-lt"/>
                </a:rPr>
                <a:t>Print Final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Reports</a:t>
              </a:r>
            </a:p>
          </p:txBody>
        </p:sp>
        <p:sp>
          <p:nvSpPr>
            <p:cNvPr id="49171" name="Text Box 19"/>
            <p:cNvSpPr txBox="1">
              <a:spLocks noChangeArrowheads="1"/>
            </p:cNvSpPr>
            <p:nvPr/>
          </p:nvSpPr>
          <p:spPr bwMode="auto">
            <a:xfrm>
              <a:off x="3584575" y="6161088"/>
              <a:ext cx="1347788" cy="54927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500" b="1" dirty="0">
                  <a:latin typeface="+mj-lt"/>
                </a:rPr>
                <a:t>Close Period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to GL</a:t>
              </a:r>
            </a:p>
          </p:txBody>
        </p:sp>
        <p:sp>
          <p:nvSpPr>
            <p:cNvPr id="49172" name="Text Box 20"/>
            <p:cNvSpPr txBox="1">
              <a:spLocks noChangeArrowheads="1"/>
            </p:cNvSpPr>
            <p:nvPr/>
          </p:nvSpPr>
          <p:spPr bwMode="auto">
            <a:xfrm>
              <a:off x="5421313" y="5456238"/>
              <a:ext cx="1262062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0" hangingPunct="0"/>
              <a:r>
                <a:rPr kumimoji="1" lang="en-US" sz="1500" b="1" dirty="0">
                  <a:latin typeface="+mj-lt"/>
                </a:rPr>
                <a:t>Print Period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Reports</a:t>
              </a:r>
            </a:p>
          </p:txBody>
        </p:sp>
        <p:sp>
          <p:nvSpPr>
            <p:cNvPr id="49173" name="Text Box 21"/>
            <p:cNvSpPr txBox="1">
              <a:spLocks noChangeArrowheads="1"/>
            </p:cNvSpPr>
            <p:nvPr/>
          </p:nvSpPr>
          <p:spPr bwMode="auto">
            <a:xfrm>
              <a:off x="5884863" y="3806825"/>
              <a:ext cx="1370012" cy="7778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500" b="1" dirty="0">
                  <a:latin typeface="+mj-lt"/>
                </a:rPr>
                <a:t>Process GL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Adjusting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Transactions</a:t>
              </a:r>
            </a:p>
          </p:txBody>
        </p:sp>
        <p:sp>
          <p:nvSpPr>
            <p:cNvPr id="49174" name="Text Box 22"/>
            <p:cNvSpPr txBox="1">
              <a:spLocks noChangeArrowheads="1"/>
            </p:cNvSpPr>
            <p:nvPr/>
          </p:nvSpPr>
          <p:spPr bwMode="auto">
            <a:xfrm>
              <a:off x="5287963" y="2514600"/>
              <a:ext cx="206375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0" hangingPunct="0"/>
              <a:r>
                <a:rPr kumimoji="1" lang="en-US" sz="1500" b="1" dirty="0">
                  <a:latin typeface="+mj-lt"/>
                </a:rPr>
                <a:t>Close Period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to Other Modules</a:t>
              </a:r>
            </a:p>
          </p:txBody>
        </p:sp>
        <p:sp>
          <p:nvSpPr>
            <p:cNvPr id="49175" name="Text Box 23"/>
            <p:cNvSpPr txBox="1">
              <a:spLocks noChangeArrowheads="1"/>
            </p:cNvSpPr>
            <p:nvPr/>
          </p:nvSpPr>
          <p:spPr bwMode="auto">
            <a:xfrm>
              <a:off x="3295650" y="1733550"/>
              <a:ext cx="164465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500" b="1" dirty="0">
                  <a:latin typeface="+mj-lt"/>
                </a:rPr>
                <a:t>Process Module</a:t>
              </a:r>
            </a:p>
            <a:p>
              <a:pPr eaLnBrk="0" hangingPunct="0"/>
              <a:r>
                <a:rPr kumimoji="1" lang="en-US" sz="1500" b="1" dirty="0">
                  <a:latin typeface="+mj-lt"/>
                </a:rPr>
                <a:t>Transactions</a:t>
              </a:r>
            </a:p>
          </p:txBody>
        </p:sp>
        <p:grpSp>
          <p:nvGrpSpPr>
            <p:cNvPr id="49176" name="Group 24"/>
            <p:cNvGrpSpPr>
              <a:grpSpLocks/>
            </p:cNvGrpSpPr>
            <p:nvPr/>
          </p:nvGrpSpPr>
          <p:grpSpPr bwMode="auto">
            <a:xfrm>
              <a:off x="2028825" y="2308225"/>
              <a:ext cx="3951288" cy="3959225"/>
              <a:chOff x="1438" y="1013"/>
              <a:chExt cx="2930" cy="2935"/>
            </a:xfrm>
          </p:grpSpPr>
          <p:sp>
            <p:nvSpPr>
              <p:cNvPr id="49177" name="Freeform 25"/>
              <p:cNvSpPr>
                <a:spLocks/>
              </p:cNvSpPr>
              <p:nvPr/>
            </p:nvSpPr>
            <p:spPr bwMode="auto">
              <a:xfrm>
                <a:off x="1700" y="1075"/>
                <a:ext cx="1061" cy="1059"/>
              </a:xfrm>
              <a:custGeom>
                <a:avLst/>
                <a:gdLst/>
                <a:ahLst/>
                <a:cxnLst>
                  <a:cxn ang="0">
                    <a:pos x="0" y="839"/>
                  </a:cxn>
                  <a:cxn ang="0">
                    <a:pos x="11" y="817"/>
                  </a:cxn>
                  <a:cxn ang="0">
                    <a:pos x="20" y="799"/>
                  </a:cxn>
                  <a:cxn ang="0">
                    <a:pos x="30" y="780"/>
                  </a:cxn>
                  <a:cxn ang="0">
                    <a:pos x="39" y="763"/>
                  </a:cxn>
                  <a:cxn ang="0">
                    <a:pos x="50" y="743"/>
                  </a:cxn>
                  <a:cxn ang="0">
                    <a:pos x="63" y="724"/>
                  </a:cxn>
                  <a:cxn ang="0">
                    <a:pos x="74" y="707"/>
                  </a:cxn>
                  <a:cxn ang="0">
                    <a:pos x="84" y="687"/>
                  </a:cxn>
                  <a:cxn ang="0">
                    <a:pos x="100" y="666"/>
                  </a:cxn>
                  <a:cxn ang="0">
                    <a:pos x="116" y="644"/>
                  </a:cxn>
                  <a:cxn ang="0">
                    <a:pos x="128" y="626"/>
                  </a:cxn>
                  <a:cxn ang="0">
                    <a:pos x="143" y="608"/>
                  </a:cxn>
                  <a:cxn ang="0">
                    <a:pos x="158" y="588"/>
                  </a:cxn>
                  <a:cxn ang="0">
                    <a:pos x="175" y="566"/>
                  </a:cxn>
                  <a:cxn ang="0">
                    <a:pos x="191" y="547"/>
                  </a:cxn>
                  <a:cxn ang="0">
                    <a:pos x="209" y="526"/>
                  </a:cxn>
                  <a:cxn ang="0">
                    <a:pos x="225" y="510"/>
                  </a:cxn>
                  <a:cxn ang="0">
                    <a:pos x="246" y="487"/>
                  </a:cxn>
                  <a:cxn ang="0">
                    <a:pos x="263" y="468"/>
                  </a:cxn>
                  <a:cxn ang="0">
                    <a:pos x="281" y="451"/>
                  </a:cxn>
                  <a:cxn ang="0">
                    <a:pos x="302" y="432"/>
                  </a:cxn>
                  <a:cxn ang="0">
                    <a:pos x="317" y="418"/>
                  </a:cxn>
                  <a:cxn ang="0">
                    <a:pos x="336" y="402"/>
                  </a:cxn>
                  <a:cxn ang="0">
                    <a:pos x="355" y="386"/>
                  </a:cxn>
                  <a:cxn ang="0">
                    <a:pos x="378" y="368"/>
                  </a:cxn>
                  <a:cxn ang="0">
                    <a:pos x="397" y="353"/>
                  </a:cxn>
                  <a:cxn ang="0">
                    <a:pos x="419" y="335"/>
                  </a:cxn>
                  <a:cxn ang="0">
                    <a:pos x="445" y="317"/>
                  </a:cxn>
                  <a:cxn ang="0">
                    <a:pos x="468" y="300"/>
                  </a:cxn>
                  <a:cxn ang="0">
                    <a:pos x="494" y="282"/>
                  </a:cxn>
                  <a:cxn ang="0">
                    <a:pos x="520" y="265"/>
                  </a:cxn>
                  <a:cxn ang="0">
                    <a:pos x="547" y="250"/>
                  </a:cxn>
                  <a:cxn ang="0">
                    <a:pos x="576" y="234"/>
                  </a:cxn>
                  <a:cxn ang="0">
                    <a:pos x="601" y="223"/>
                  </a:cxn>
                  <a:cxn ang="0">
                    <a:pos x="624" y="209"/>
                  </a:cxn>
                  <a:cxn ang="0">
                    <a:pos x="651" y="199"/>
                  </a:cxn>
                  <a:cxn ang="0">
                    <a:pos x="670" y="190"/>
                  </a:cxn>
                  <a:cxn ang="0">
                    <a:pos x="588" y="0"/>
                  </a:cxn>
                  <a:cxn ang="0">
                    <a:pos x="1061" y="271"/>
                  </a:cxn>
                  <a:cxn ang="0">
                    <a:pos x="938" y="832"/>
                  </a:cxn>
                  <a:cxn ang="0">
                    <a:pos x="861" y="666"/>
                  </a:cxn>
                  <a:cxn ang="0">
                    <a:pos x="830" y="681"/>
                  </a:cxn>
                  <a:cxn ang="0">
                    <a:pos x="800" y="697"/>
                  </a:cxn>
                  <a:cxn ang="0">
                    <a:pos x="767" y="718"/>
                  </a:cxn>
                  <a:cxn ang="0">
                    <a:pos x="732" y="741"/>
                  </a:cxn>
                  <a:cxn ang="0">
                    <a:pos x="704" y="761"/>
                  </a:cxn>
                  <a:cxn ang="0">
                    <a:pos x="677" y="784"/>
                  </a:cxn>
                  <a:cxn ang="0">
                    <a:pos x="650" y="806"/>
                  </a:cxn>
                  <a:cxn ang="0">
                    <a:pos x="627" y="830"/>
                  </a:cxn>
                  <a:cxn ang="0">
                    <a:pos x="605" y="854"/>
                  </a:cxn>
                  <a:cxn ang="0">
                    <a:pos x="580" y="880"/>
                  </a:cxn>
                  <a:cxn ang="0">
                    <a:pos x="560" y="906"/>
                  </a:cxn>
                  <a:cxn ang="0">
                    <a:pos x="539" y="932"/>
                  </a:cxn>
                  <a:cxn ang="0">
                    <a:pos x="521" y="955"/>
                  </a:cxn>
                  <a:cxn ang="0">
                    <a:pos x="502" y="987"/>
                  </a:cxn>
                  <a:cxn ang="0">
                    <a:pos x="485" y="1015"/>
                  </a:cxn>
                  <a:cxn ang="0">
                    <a:pos x="475" y="1037"/>
                  </a:cxn>
                  <a:cxn ang="0">
                    <a:pos x="463" y="1059"/>
                  </a:cxn>
                  <a:cxn ang="0">
                    <a:pos x="0" y="839"/>
                  </a:cxn>
                </a:cxnLst>
                <a:rect l="0" t="0" r="r" b="b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78" name="Freeform 26"/>
              <p:cNvSpPr>
                <a:spLocks/>
              </p:cNvSpPr>
              <p:nvPr/>
            </p:nvSpPr>
            <p:spPr bwMode="auto">
              <a:xfrm>
                <a:off x="1438" y="1821"/>
                <a:ext cx="934" cy="1179"/>
              </a:xfrm>
              <a:custGeom>
                <a:avLst/>
                <a:gdLst/>
                <a:ahLst/>
                <a:cxnLst>
                  <a:cxn ang="0">
                    <a:pos x="934" y="488"/>
                  </a:cxn>
                  <a:cxn ang="0">
                    <a:pos x="696" y="391"/>
                  </a:cxn>
                  <a:cxn ang="0">
                    <a:pos x="687" y="413"/>
                  </a:cxn>
                  <a:cxn ang="0">
                    <a:pos x="681" y="435"/>
                  </a:cxn>
                  <a:cxn ang="0">
                    <a:pos x="674" y="458"/>
                  </a:cxn>
                  <a:cxn ang="0">
                    <a:pos x="669" y="482"/>
                  </a:cxn>
                  <a:cxn ang="0">
                    <a:pos x="662" y="514"/>
                  </a:cxn>
                  <a:cxn ang="0">
                    <a:pos x="658" y="540"/>
                  </a:cxn>
                  <a:cxn ang="0">
                    <a:pos x="654" y="568"/>
                  </a:cxn>
                  <a:cxn ang="0">
                    <a:pos x="651" y="600"/>
                  </a:cxn>
                  <a:cxn ang="0">
                    <a:pos x="648" y="633"/>
                  </a:cxn>
                  <a:cxn ang="0">
                    <a:pos x="648" y="691"/>
                  </a:cxn>
                  <a:cxn ang="0">
                    <a:pos x="650" y="721"/>
                  </a:cxn>
                  <a:cxn ang="0">
                    <a:pos x="651" y="750"/>
                  </a:cxn>
                  <a:cxn ang="0">
                    <a:pos x="655" y="779"/>
                  </a:cxn>
                  <a:cxn ang="0">
                    <a:pos x="661" y="807"/>
                  </a:cxn>
                  <a:cxn ang="0">
                    <a:pos x="666" y="835"/>
                  </a:cxn>
                  <a:cxn ang="0">
                    <a:pos x="673" y="867"/>
                  </a:cxn>
                  <a:cxn ang="0">
                    <a:pos x="682" y="897"/>
                  </a:cxn>
                  <a:cxn ang="0">
                    <a:pos x="236" y="1179"/>
                  </a:cxn>
                  <a:cxn ang="0">
                    <a:pos x="226" y="1150"/>
                  </a:cxn>
                  <a:cxn ang="0">
                    <a:pos x="217" y="1126"/>
                  </a:cxn>
                  <a:cxn ang="0">
                    <a:pos x="209" y="1102"/>
                  </a:cxn>
                  <a:cxn ang="0">
                    <a:pos x="200" y="1076"/>
                  </a:cxn>
                  <a:cxn ang="0">
                    <a:pos x="194" y="1055"/>
                  </a:cxn>
                  <a:cxn ang="0">
                    <a:pos x="185" y="1030"/>
                  </a:cxn>
                  <a:cxn ang="0">
                    <a:pos x="180" y="1007"/>
                  </a:cxn>
                  <a:cxn ang="0">
                    <a:pos x="174" y="985"/>
                  </a:cxn>
                  <a:cxn ang="0">
                    <a:pos x="169" y="962"/>
                  </a:cxn>
                  <a:cxn ang="0">
                    <a:pos x="162" y="934"/>
                  </a:cxn>
                  <a:cxn ang="0">
                    <a:pos x="158" y="906"/>
                  </a:cxn>
                  <a:cxn ang="0">
                    <a:pos x="153" y="880"/>
                  </a:cxn>
                  <a:cxn ang="0">
                    <a:pos x="147" y="854"/>
                  </a:cxn>
                  <a:cxn ang="0">
                    <a:pos x="144" y="824"/>
                  </a:cxn>
                  <a:cxn ang="0">
                    <a:pos x="142" y="795"/>
                  </a:cxn>
                  <a:cxn ang="0">
                    <a:pos x="139" y="762"/>
                  </a:cxn>
                  <a:cxn ang="0">
                    <a:pos x="136" y="731"/>
                  </a:cxn>
                  <a:cxn ang="0">
                    <a:pos x="136" y="699"/>
                  </a:cxn>
                  <a:cxn ang="0">
                    <a:pos x="136" y="667"/>
                  </a:cxn>
                  <a:cxn ang="0">
                    <a:pos x="136" y="626"/>
                  </a:cxn>
                  <a:cxn ang="0">
                    <a:pos x="138" y="589"/>
                  </a:cxn>
                  <a:cxn ang="0">
                    <a:pos x="139" y="564"/>
                  </a:cxn>
                  <a:cxn ang="0">
                    <a:pos x="142" y="534"/>
                  </a:cxn>
                  <a:cxn ang="0">
                    <a:pos x="144" y="506"/>
                  </a:cxn>
                  <a:cxn ang="0">
                    <a:pos x="148" y="471"/>
                  </a:cxn>
                  <a:cxn ang="0">
                    <a:pos x="154" y="441"/>
                  </a:cxn>
                  <a:cxn ang="0">
                    <a:pos x="159" y="414"/>
                  </a:cxn>
                  <a:cxn ang="0">
                    <a:pos x="166" y="380"/>
                  </a:cxn>
                  <a:cxn ang="0">
                    <a:pos x="173" y="353"/>
                  </a:cxn>
                  <a:cxn ang="0">
                    <a:pos x="180" y="320"/>
                  </a:cxn>
                  <a:cxn ang="0">
                    <a:pos x="188" y="292"/>
                  </a:cxn>
                  <a:cxn ang="0">
                    <a:pos x="198" y="262"/>
                  </a:cxn>
                  <a:cxn ang="0">
                    <a:pos x="207" y="232"/>
                  </a:cxn>
                  <a:cxn ang="0">
                    <a:pos x="221" y="195"/>
                  </a:cxn>
                  <a:cxn ang="0">
                    <a:pos x="0" y="103"/>
                  </a:cxn>
                  <a:cxn ang="0">
                    <a:pos x="581" y="0"/>
                  </a:cxn>
                  <a:cxn ang="0">
                    <a:pos x="934" y="488"/>
                  </a:cxn>
                </a:cxnLst>
                <a:rect l="0" t="0" r="r" b="b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79" name="Freeform 27"/>
              <p:cNvSpPr>
                <a:spLocks/>
              </p:cNvSpPr>
              <p:nvPr/>
            </p:nvSpPr>
            <p:spPr bwMode="auto">
              <a:xfrm>
                <a:off x="1480" y="2673"/>
                <a:ext cx="1061" cy="1010"/>
              </a:xfrm>
              <a:custGeom>
                <a:avLst/>
                <a:gdLst/>
                <a:ahLst/>
                <a:cxnLst>
                  <a:cxn ang="0">
                    <a:pos x="843" y="1010"/>
                  </a:cxn>
                  <a:cxn ang="0">
                    <a:pos x="821" y="999"/>
                  </a:cxn>
                  <a:cxn ang="0">
                    <a:pos x="803" y="989"/>
                  </a:cxn>
                  <a:cxn ang="0">
                    <a:pos x="784" y="980"/>
                  </a:cxn>
                  <a:cxn ang="0">
                    <a:pos x="766" y="970"/>
                  </a:cxn>
                  <a:cxn ang="0">
                    <a:pos x="747" y="959"/>
                  </a:cxn>
                  <a:cxn ang="0">
                    <a:pos x="728" y="948"/>
                  </a:cxn>
                  <a:cxn ang="0">
                    <a:pos x="710" y="936"/>
                  </a:cxn>
                  <a:cxn ang="0">
                    <a:pos x="691" y="925"/>
                  </a:cxn>
                  <a:cxn ang="0">
                    <a:pos x="670" y="910"/>
                  </a:cxn>
                  <a:cxn ang="0">
                    <a:pos x="647" y="895"/>
                  </a:cxn>
                  <a:cxn ang="0">
                    <a:pos x="629" y="881"/>
                  </a:cxn>
                  <a:cxn ang="0">
                    <a:pos x="612" y="866"/>
                  </a:cxn>
                  <a:cxn ang="0">
                    <a:pos x="591" y="851"/>
                  </a:cxn>
                  <a:cxn ang="0">
                    <a:pos x="569" y="835"/>
                  </a:cxn>
                  <a:cxn ang="0">
                    <a:pos x="550" y="819"/>
                  </a:cxn>
                  <a:cxn ang="0">
                    <a:pos x="530" y="801"/>
                  </a:cxn>
                  <a:cxn ang="0">
                    <a:pos x="513" y="786"/>
                  </a:cxn>
                  <a:cxn ang="0">
                    <a:pos x="490" y="764"/>
                  </a:cxn>
                  <a:cxn ang="0">
                    <a:pos x="471" y="746"/>
                  </a:cxn>
                  <a:cxn ang="0">
                    <a:pos x="455" y="728"/>
                  </a:cxn>
                  <a:cxn ang="0">
                    <a:pos x="436" y="708"/>
                  </a:cxn>
                  <a:cxn ang="0">
                    <a:pos x="422" y="693"/>
                  </a:cxn>
                  <a:cxn ang="0">
                    <a:pos x="406" y="674"/>
                  </a:cxn>
                  <a:cxn ang="0">
                    <a:pos x="389" y="655"/>
                  </a:cxn>
                  <a:cxn ang="0">
                    <a:pos x="371" y="631"/>
                  </a:cxn>
                  <a:cxn ang="0">
                    <a:pos x="355" y="612"/>
                  </a:cxn>
                  <a:cxn ang="0">
                    <a:pos x="339" y="590"/>
                  </a:cxn>
                  <a:cxn ang="0">
                    <a:pos x="320" y="564"/>
                  </a:cxn>
                  <a:cxn ang="0">
                    <a:pos x="303" y="541"/>
                  </a:cxn>
                  <a:cxn ang="0">
                    <a:pos x="285" y="515"/>
                  </a:cxn>
                  <a:cxn ang="0">
                    <a:pos x="269" y="489"/>
                  </a:cxn>
                  <a:cxn ang="0">
                    <a:pos x="254" y="462"/>
                  </a:cxn>
                  <a:cxn ang="0">
                    <a:pos x="238" y="433"/>
                  </a:cxn>
                  <a:cxn ang="0">
                    <a:pos x="227" y="409"/>
                  </a:cxn>
                  <a:cxn ang="0">
                    <a:pos x="213" y="386"/>
                  </a:cxn>
                  <a:cxn ang="0">
                    <a:pos x="202" y="360"/>
                  </a:cxn>
                  <a:cxn ang="0">
                    <a:pos x="0" y="455"/>
                  </a:cxn>
                  <a:cxn ang="0">
                    <a:pos x="333" y="0"/>
                  </a:cxn>
                  <a:cxn ang="0">
                    <a:pos x="897" y="50"/>
                  </a:cxn>
                  <a:cxn ang="0">
                    <a:pos x="670" y="151"/>
                  </a:cxn>
                  <a:cxn ang="0">
                    <a:pos x="684" y="179"/>
                  </a:cxn>
                  <a:cxn ang="0">
                    <a:pos x="700" y="209"/>
                  </a:cxn>
                  <a:cxn ang="0">
                    <a:pos x="721" y="242"/>
                  </a:cxn>
                  <a:cxn ang="0">
                    <a:pos x="744" y="278"/>
                  </a:cxn>
                  <a:cxn ang="0">
                    <a:pos x="765" y="305"/>
                  </a:cxn>
                  <a:cxn ang="0">
                    <a:pos x="788" y="332"/>
                  </a:cxn>
                  <a:cxn ang="0">
                    <a:pos x="810" y="360"/>
                  </a:cxn>
                  <a:cxn ang="0">
                    <a:pos x="833" y="383"/>
                  </a:cxn>
                  <a:cxn ang="0">
                    <a:pos x="858" y="405"/>
                  </a:cxn>
                  <a:cxn ang="0">
                    <a:pos x="883" y="429"/>
                  </a:cxn>
                  <a:cxn ang="0">
                    <a:pos x="909" y="450"/>
                  </a:cxn>
                  <a:cxn ang="0">
                    <a:pos x="934" y="470"/>
                  </a:cxn>
                  <a:cxn ang="0">
                    <a:pos x="959" y="488"/>
                  </a:cxn>
                  <a:cxn ang="0">
                    <a:pos x="989" y="507"/>
                  </a:cxn>
                  <a:cxn ang="0">
                    <a:pos x="1019" y="525"/>
                  </a:cxn>
                  <a:cxn ang="0">
                    <a:pos x="1041" y="534"/>
                  </a:cxn>
                  <a:cxn ang="0">
                    <a:pos x="1061" y="545"/>
                  </a:cxn>
                  <a:cxn ang="0">
                    <a:pos x="843" y="1010"/>
                  </a:cxn>
                </a:cxnLst>
                <a:rect l="0" t="0" r="r" b="b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80" name="Freeform 28"/>
              <p:cNvSpPr>
                <a:spLocks/>
              </p:cNvSpPr>
              <p:nvPr/>
            </p:nvSpPr>
            <p:spPr bwMode="auto">
              <a:xfrm>
                <a:off x="2279" y="3026"/>
                <a:ext cx="1152" cy="922"/>
              </a:xfrm>
              <a:custGeom>
                <a:avLst/>
                <a:gdLst/>
                <a:ahLst/>
                <a:cxnLst>
                  <a:cxn ang="0">
                    <a:pos x="461" y="0"/>
                  </a:cxn>
                  <a:cxn ang="0">
                    <a:pos x="366" y="237"/>
                  </a:cxn>
                  <a:cxn ang="0">
                    <a:pos x="388" y="247"/>
                  </a:cxn>
                  <a:cxn ang="0">
                    <a:pos x="408" y="252"/>
                  </a:cxn>
                  <a:cxn ang="0">
                    <a:pos x="431" y="259"/>
                  </a:cxn>
                  <a:cxn ang="0">
                    <a:pos x="457" y="266"/>
                  </a:cxn>
                  <a:cxn ang="0">
                    <a:pos x="487" y="272"/>
                  </a:cxn>
                  <a:cxn ang="0">
                    <a:pos x="515" y="276"/>
                  </a:cxn>
                  <a:cxn ang="0">
                    <a:pos x="542" y="280"/>
                  </a:cxn>
                  <a:cxn ang="0">
                    <a:pos x="573" y="284"/>
                  </a:cxn>
                  <a:cxn ang="0">
                    <a:pos x="606" y="287"/>
                  </a:cxn>
                  <a:cxn ang="0">
                    <a:pos x="665" y="287"/>
                  </a:cxn>
                  <a:cxn ang="0">
                    <a:pos x="696" y="285"/>
                  </a:cxn>
                  <a:cxn ang="0">
                    <a:pos x="724" y="283"/>
                  </a:cxn>
                  <a:cxn ang="0">
                    <a:pos x="752" y="278"/>
                  </a:cxn>
                  <a:cxn ang="0">
                    <a:pos x="782" y="273"/>
                  </a:cxn>
                  <a:cxn ang="0">
                    <a:pos x="808" y="269"/>
                  </a:cxn>
                  <a:cxn ang="0">
                    <a:pos x="841" y="261"/>
                  </a:cxn>
                  <a:cxn ang="0">
                    <a:pos x="871" y="251"/>
                  </a:cxn>
                  <a:cxn ang="0">
                    <a:pos x="1152" y="696"/>
                  </a:cxn>
                  <a:cxn ang="0">
                    <a:pos x="1125" y="707"/>
                  </a:cxn>
                  <a:cxn ang="0">
                    <a:pos x="1099" y="717"/>
                  </a:cxn>
                  <a:cxn ang="0">
                    <a:pos x="1076" y="725"/>
                  </a:cxn>
                  <a:cxn ang="0">
                    <a:pos x="1051" y="733"/>
                  </a:cxn>
                  <a:cxn ang="0">
                    <a:pos x="1028" y="740"/>
                  </a:cxn>
                  <a:cxn ang="0">
                    <a:pos x="1003" y="748"/>
                  </a:cxn>
                  <a:cxn ang="0">
                    <a:pos x="982" y="754"/>
                  </a:cxn>
                  <a:cxn ang="0">
                    <a:pos x="958" y="759"/>
                  </a:cxn>
                  <a:cxn ang="0">
                    <a:pos x="935" y="765"/>
                  </a:cxn>
                  <a:cxn ang="0">
                    <a:pos x="909" y="771"/>
                  </a:cxn>
                  <a:cxn ang="0">
                    <a:pos x="879" y="776"/>
                  </a:cxn>
                  <a:cxn ang="0">
                    <a:pos x="855" y="781"/>
                  </a:cxn>
                  <a:cxn ang="0">
                    <a:pos x="827" y="786"/>
                  </a:cxn>
                  <a:cxn ang="0">
                    <a:pos x="799" y="791"/>
                  </a:cxn>
                  <a:cxn ang="0">
                    <a:pos x="769" y="793"/>
                  </a:cxn>
                  <a:cxn ang="0">
                    <a:pos x="736" y="795"/>
                  </a:cxn>
                  <a:cxn ang="0">
                    <a:pos x="704" y="797"/>
                  </a:cxn>
                  <a:cxn ang="0">
                    <a:pos x="674" y="797"/>
                  </a:cxn>
                  <a:cxn ang="0">
                    <a:pos x="642" y="797"/>
                  </a:cxn>
                  <a:cxn ang="0">
                    <a:pos x="601" y="797"/>
                  </a:cxn>
                  <a:cxn ang="0">
                    <a:pos x="564" y="796"/>
                  </a:cxn>
                  <a:cxn ang="0">
                    <a:pos x="538" y="795"/>
                  </a:cxn>
                  <a:cxn ang="0">
                    <a:pos x="509" y="793"/>
                  </a:cxn>
                  <a:cxn ang="0">
                    <a:pos x="479" y="791"/>
                  </a:cxn>
                  <a:cxn ang="0">
                    <a:pos x="445" y="785"/>
                  </a:cxn>
                  <a:cxn ang="0">
                    <a:pos x="416" y="780"/>
                  </a:cxn>
                  <a:cxn ang="0">
                    <a:pos x="388" y="776"/>
                  </a:cxn>
                  <a:cxn ang="0">
                    <a:pos x="353" y="767"/>
                  </a:cxn>
                  <a:cxn ang="0">
                    <a:pos x="328" y="761"/>
                  </a:cxn>
                  <a:cxn ang="0">
                    <a:pos x="295" y="754"/>
                  </a:cxn>
                  <a:cxn ang="0">
                    <a:pos x="266" y="746"/>
                  </a:cxn>
                  <a:cxn ang="0">
                    <a:pos x="237" y="737"/>
                  </a:cxn>
                  <a:cxn ang="0">
                    <a:pos x="207" y="726"/>
                  </a:cxn>
                  <a:cxn ang="0">
                    <a:pos x="171" y="713"/>
                  </a:cxn>
                  <a:cxn ang="0">
                    <a:pos x="83" y="922"/>
                  </a:cxn>
                  <a:cxn ang="0">
                    <a:pos x="0" y="330"/>
                  </a:cxn>
                  <a:cxn ang="0">
                    <a:pos x="461" y="0"/>
                  </a:cxn>
                </a:cxnLst>
                <a:rect l="0" t="0" r="r" b="b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28575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81" name="Freeform 29"/>
              <p:cNvSpPr>
                <a:spLocks/>
              </p:cNvSpPr>
              <p:nvPr/>
            </p:nvSpPr>
            <p:spPr bwMode="auto">
              <a:xfrm>
                <a:off x="3110" y="2846"/>
                <a:ext cx="1001" cy="1001"/>
              </a:xfrm>
              <a:custGeom>
                <a:avLst/>
                <a:gdLst/>
                <a:ahLst/>
                <a:cxnLst>
                  <a:cxn ang="0">
                    <a:pos x="1001" y="219"/>
                  </a:cxn>
                  <a:cxn ang="0">
                    <a:pos x="989" y="241"/>
                  </a:cxn>
                  <a:cxn ang="0">
                    <a:pos x="981" y="259"/>
                  </a:cxn>
                  <a:cxn ang="0">
                    <a:pos x="970" y="278"/>
                  </a:cxn>
                  <a:cxn ang="0">
                    <a:pos x="962" y="296"/>
                  </a:cxn>
                  <a:cxn ang="0">
                    <a:pos x="951" y="315"/>
                  </a:cxn>
                  <a:cxn ang="0">
                    <a:pos x="939" y="334"/>
                  </a:cxn>
                  <a:cxn ang="0">
                    <a:pos x="928" y="352"/>
                  </a:cxn>
                  <a:cxn ang="0">
                    <a:pos x="915" y="371"/>
                  </a:cxn>
                  <a:cxn ang="0">
                    <a:pos x="900" y="391"/>
                  </a:cxn>
                  <a:cxn ang="0">
                    <a:pos x="885" y="413"/>
                  </a:cxn>
                  <a:cxn ang="0">
                    <a:pos x="873" y="431"/>
                  </a:cxn>
                  <a:cxn ang="0">
                    <a:pos x="858" y="449"/>
                  </a:cxn>
                  <a:cxn ang="0">
                    <a:pos x="842" y="471"/>
                  </a:cxn>
                  <a:cxn ang="0">
                    <a:pos x="825" y="493"/>
                  </a:cxn>
                  <a:cxn ang="0">
                    <a:pos x="809" y="512"/>
                  </a:cxn>
                  <a:cxn ang="0">
                    <a:pos x="791" y="532"/>
                  </a:cxn>
                  <a:cxn ang="0">
                    <a:pos x="776" y="549"/>
                  </a:cxn>
                  <a:cxn ang="0">
                    <a:pos x="754" y="572"/>
                  </a:cxn>
                  <a:cxn ang="0">
                    <a:pos x="736" y="591"/>
                  </a:cxn>
                  <a:cxn ang="0">
                    <a:pos x="719" y="607"/>
                  </a:cxn>
                  <a:cxn ang="0">
                    <a:pos x="698" y="626"/>
                  </a:cxn>
                  <a:cxn ang="0">
                    <a:pos x="683" y="640"/>
                  </a:cxn>
                  <a:cxn ang="0">
                    <a:pos x="664" y="656"/>
                  </a:cxn>
                  <a:cxn ang="0">
                    <a:pos x="645" y="673"/>
                  </a:cxn>
                  <a:cxn ang="0">
                    <a:pos x="623" y="691"/>
                  </a:cxn>
                  <a:cxn ang="0">
                    <a:pos x="604" y="706"/>
                  </a:cxn>
                  <a:cxn ang="0">
                    <a:pos x="582" y="722"/>
                  </a:cxn>
                  <a:cxn ang="0">
                    <a:pos x="555" y="741"/>
                  </a:cxn>
                  <a:cxn ang="0">
                    <a:pos x="532" y="758"/>
                  </a:cxn>
                  <a:cxn ang="0">
                    <a:pos x="507" y="775"/>
                  </a:cxn>
                  <a:cxn ang="0">
                    <a:pos x="481" y="793"/>
                  </a:cxn>
                  <a:cxn ang="0">
                    <a:pos x="454" y="808"/>
                  </a:cxn>
                  <a:cxn ang="0">
                    <a:pos x="592" y="1001"/>
                  </a:cxn>
                  <a:cxn ang="0">
                    <a:pos x="41" y="753"/>
                  </a:cxn>
                  <a:cxn ang="0">
                    <a:pos x="0" y="264"/>
                  </a:cxn>
                  <a:cxn ang="0">
                    <a:pos x="115" y="402"/>
                  </a:cxn>
                  <a:cxn ang="0">
                    <a:pos x="141" y="390"/>
                  </a:cxn>
                  <a:cxn ang="0">
                    <a:pos x="167" y="376"/>
                  </a:cxn>
                  <a:cxn ang="0">
                    <a:pos x="201" y="360"/>
                  </a:cxn>
                  <a:cxn ang="0">
                    <a:pos x="234" y="341"/>
                  </a:cxn>
                  <a:cxn ang="0">
                    <a:pos x="268" y="318"/>
                  </a:cxn>
                  <a:cxn ang="0">
                    <a:pos x="297" y="297"/>
                  </a:cxn>
                  <a:cxn ang="0">
                    <a:pos x="324" y="274"/>
                  </a:cxn>
                  <a:cxn ang="0">
                    <a:pos x="351" y="251"/>
                  </a:cxn>
                  <a:cxn ang="0">
                    <a:pos x="373" y="229"/>
                  </a:cxn>
                  <a:cxn ang="0">
                    <a:pos x="396" y="204"/>
                  </a:cxn>
                  <a:cxn ang="0">
                    <a:pos x="421" y="177"/>
                  </a:cxn>
                  <a:cxn ang="0">
                    <a:pos x="441" y="152"/>
                  </a:cxn>
                  <a:cxn ang="0">
                    <a:pos x="462" y="127"/>
                  </a:cxn>
                  <a:cxn ang="0">
                    <a:pos x="480" y="103"/>
                  </a:cxn>
                  <a:cxn ang="0">
                    <a:pos x="499" y="72"/>
                  </a:cxn>
                  <a:cxn ang="0">
                    <a:pos x="517" y="43"/>
                  </a:cxn>
                  <a:cxn ang="0">
                    <a:pos x="526" y="21"/>
                  </a:cxn>
                  <a:cxn ang="0">
                    <a:pos x="536" y="0"/>
                  </a:cxn>
                  <a:cxn ang="0">
                    <a:pos x="1001" y="219"/>
                  </a:cxn>
                </a:cxnLst>
                <a:rect l="0" t="0" r="r" b="b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FFFF00"/>
              </a:solidFill>
              <a:ln w="28575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82" name="Freeform 30"/>
              <p:cNvSpPr>
                <a:spLocks/>
              </p:cNvSpPr>
              <p:nvPr/>
            </p:nvSpPr>
            <p:spPr bwMode="auto">
              <a:xfrm>
                <a:off x="3445" y="1951"/>
                <a:ext cx="923" cy="1165"/>
              </a:xfrm>
              <a:custGeom>
                <a:avLst/>
                <a:gdLst/>
                <a:ahLst/>
                <a:cxnLst>
                  <a:cxn ang="0">
                    <a:pos x="0" y="740"/>
                  </a:cxn>
                  <a:cxn ang="0">
                    <a:pos x="229" y="826"/>
                  </a:cxn>
                  <a:cxn ang="0">
                    <a:pos x="242" y="798"/>
                  </a:cxn>
                  <a:cxn ang="0">
                    <a:pos x="251" y="770"/>
                  </a:cxn>
                  <a:cxn ang="0">
                    <a:pos x="258" y="744"/>
                  </a:cxn>
                  <a:cxn ang="0">
                    <a:pos x="265" y="721"/>
                  </a:cxn>
                  <a:cxn ang="0">
                    <a:pos x="272" y="695"/>
                  </a:cxn>
                  <a:cxn ang="0">
                    <a:pos x="277" y="665"/>
                  </a:cxn>
                  <a:cxn ang="0">
                    <a:pos x="281" y="638"/>
                  </a:cxn>
                  <a:cxn ang="0">
                    <a:pos x="285" y="610"/>
                  </a:cxn>
                  <a:cxn ang="0">
                    <a:pos x="289" y="579"/>
                  </a:cxn>
                  <a:cxn ang="0">
                    <a:pos x="291" y="546"/>
                  </a:cxn>
                  <a:cxn ang="0">
                    <a:pos x="291" y="488"/>
                  </a:cxn>
                  <a:cxn ang="0">
                    <a:pos x="289" y="456"/>
                  </a:cxn>
                  <a:cxn ang="0">
                    <a:pos x="288" y="429"/>
                  </a:cxn>
                  <a:cxn ang="0">
                    <a:pos x="284" y="400"/>
                  </a:cxn>
                  <a:cxn ang="0">
                    <a:pos x="279" y="370"/>
                  </a:cxn>
                  <a:cxn ang="0">
                    <a:pos x="273" y="344"/>
                  </a:cxn>
                  <a:cxn ang="0">
                    <a:pos x="266" y="311"/>
                  </a:cxn>
                  <a:cxn ang="0">
                    <a:pos x="257" y="280"/>
                  </a:cxn>
                  <a:cxn ang="0">
                    <a:pos x="702" y="0"/>
                  </a:cxn>
                  <a:cxn ang="0">
                    <a:pos x="713" y="27"/>
                  </a:cxn>
                  <a:cxn ang="0">
                    <a:pos x="722" y="53"/>
                  </a:cxn>
                  <a:cxn ang="0">
                    <a:pos x="731" y="76"/>
                  </a:cxn>
                  <a:cxn ang="0">
                    <a:pos x="739" y="101"/>
                  </a:cxn>
                  <a:cxn ang="0">
                    <a:pos x="746" y="124"/>
                  </a:cxn>
                  <a:cxn ang="0">
                    <a:pos x="754" y="149"/>
                  </a:cxn>
                  <a:cxn ang="0">
                    <a:pos x="759" y="171"/>
                  </a:cxn>
                  <a:cxn ang="0">
                    <a:pos x="765" y="194"/>
                  </a:cxn>
                  <a:cxn ang="0">
                    <a:pos x="770" y="217"/>
                  </a:cxn>
                  <a:cxn ang="0">
                    <a:pos x="777" y="243"/>
                  </a:cxn>
                  <a:cxn ang="0">
                    <a:pos x="781" y="273"/>
                  </a:cxn>
                  <a:cxn ang="0">
                    <a:pos x="787" y="298"/>
                  </a:cxn>
                  <a:cxn ang="0">
                    <a:pos x="792" y="325"/>
                  </a:cxn>
                  <a:cxn ang="0">
                    <a:pos x="796" y="354"/>
                  </a:cxn>
                  <a:cxn ang="0">
                    <a:pos x="797" y="384"/>
                  </a:cxn>
                  <a:cxn ang="0">
                    <a:pos x="800" y="416"/>
                  </a:cxn>
                  <a:cxn ang="0">
                    <a:pos x="803" y="448"/>
                  </a:cxn>
                  <a:cxn ang="0">
                    <a:pos x="803" y="478"/>
                  </a:cxn>
                  <a:cxn ang="0">
                    <a:pos x="803" y="511"/>
                  </a:cxn>
                  <a:cxn ang="0">
                    <a:pos x="803" y="552"/>
                  </a:cxn>
                  <a:cxn ang="0">
                    <a:pos x="802" y="589"/>
                  </a:cxn>
                  <a:cxn ang="0">
                    <a:pos x="800" y="615"/>
                  </a:cxn>
                  <a:cxn ang="0">
                    <a:pos x="797" y="643"/>
                  </a:cxn>
                  <a:cxn ang="0">
                    <a:pos x="796" y="673"/>
                  </a:cxn>
                  <a:cxn ang="0">
                    <a:pos x="791" y="707"/>
                  </a:cxn>
                  <a:cxn ang="0">
                    <a:pos x="785" y="736"/>
                  </a:cxn>
                  <a:cxn ang="0">
                    <a:pos x="780" y="765"/>
                  </a:cxn>
                  <a:cxn ang="0">
                    <a:pos x="773" y="799"/>
                  </a:cxn>
                  <a:cxn ang="0">
                    <a:pos x="766" y="825"/>
                  </a:cxn>
                  <a:cxn ang="0">
                    <a:pos x="759" y="858"/>
                  </a:cxn>
                  <a:cxn ang="0">
                    <a:pos x="751" y="886"/>
                  </a:cxn>
                  <a:cxn ang="0">
                    <a:pos x="741" y="915"/>
                  </a:cxn>
                  <a:cxn ang="0">
                    <a:pos x="732" y="945"/>
                  </a:cxn>
                  <a:cxn ang="0">
                    <a:pos x="720" y="982"/>
                  </a:cxn>
                  <a:cxn ang="0">
                    <a:pos x="706" y="1019"/>
                  </a:cxn>
                  <a:cxn ang="0">
                    <a:pos x="923" y="1108"/>
                  </a:cxn>
                  <a:cxn ang="0">
                    <a:pos x="378" y="1165"/>
                  </a:cxn>
                  <a:cxn ang="0">
                    <a:pos x="0" y="740"/>
                  </a:cxn>
                </a:cxnLst>
                <a:rect l="0" t="0" r="r" b="b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7C80"/>
              </a:solidFill>
              <a:ln w="28575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83" name="Freeform 31"/>
              <p:cNvSpPr>
                <a:spLocks/>
              </p:cNvSpPr>
              <p:nvPr/>
            </p:nvSpPr>
            <p:spPr bwMode="auto">
              <a:xfrm>
                <a:off x="3268" y="1275"/>
                <a:ext cx="1080" cy="1028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241" y="11"/>
                  </a:cxn>
                  <a:cxn ang="0">
                    <a:pos x="259" y="20"/>
                  </a:cxn>
                  <a:cxn ang="0">
                    <a:pos x="278" y="30"/>
                  </a:cxn>
                  <a:cxn ang="0">
                    <a:pos x="296" y="39"/>
                  </a:cxn>
                  <a:cxn ang="0">
                    <a:pos x="315" y="50"/>
                  </a:cxn>
                  <a:cxn ang="0">
                    <a:pos x="333" y="63"/>
                  </a:cxn>
                  <a:cxn ang="0">
                    <a:pos x="351" y="74"/>
                  </a:cxn>
                  <a:cxn ang="0">
                    <a:pos x="368" y="85"/>
                  </a:cxn>
                  <a:cxn ang="0">
                    <a:pos x="390" y="100"/>
                  </a:cxn>
                  <a:cxn ang="0">
                    <a:pos x="413" y="116"/>
                  </a:cxn>
                  <a:cxn ang="0">
                    <a:pos x="431" y="128"/>
                  </a:cxn>
                  <a:cxn ang="0">
                    <a:pos x="449" y="143"/>
                  </a:cxn>
                  <a:cxn ang="0">
                    <a:pos x="471" y="158"/>
                  </a:cxn>
                  <a:cxn ang="0">
                    <a:pos x="493" y="175"/>
                  </a:cxn>
                  <a:cxn ang="0">
                    <a:pos x="512" y="191"/>
                  </a:cxn>
                  <a:cxn ang="0">
                    <a:pos x="531" y="209"/>
                  </a:cxn>
                  <a:cxn ang="0">
                    <a:pos x="549" y="225"/>
                  </a:cxn>
                  <a:cxn ang="0">
                    <a:pos x="570" y="246"/>
                  </a:cxn>
                  <a:cxn ang="0">
                    <a:pos x="590" y="263"/>
                  </a:cxn>
                  <a:cxn ang="0">
                    <a:pos x="606" y="281"/>
                  </a:cxn>
                  <a:cxn ang="0">
                    <a:pos x="625" y="302"/>
                  </a:cxn>
                  <a:cxn ang="0">
                    <a:pos x="640" y="317"/>
                  </a:cxn>
                  <a:cxn ang="0">
                    <a:pos x="656" y="336"/>
                  </a:cxn>
                  <a:cxn ang="0">
                    <a:pos x="673" y="355"/>
                  </a:cxn>
                  <a:cxn ang="0">
                    <a:pos x="691" y="378"/>
                  </a:cxn>
                  <a:cxn ang="0">
                    <a:pos x="706" y="397"/>
                  </a:cxn>
                  <a:cxn ang="0">
                    <a:pos x="722" y="419"/>
                  </a:cxn>
                  <a:cxn ang="0">
                    <a:pos x="741" y="445"/>
                  </a:cxn>
                  <a:cxn ang="0">
                    <a:pos x="758" y="468"/>
                  </a:cxn>
                  <a:cxn ang="0">
                    <a:pos x="775" y="494"/>
                  </a:cxn>
                  <a:cxn ang="0">
                    <a:pos x="792" y="520"/>
                  </a:cxn>
                  <a:cxn ang="0">
                    <a:pos x="807" y="548"/>
                  </a:cxn>
                  <a:cxn ang="0">
                    <a:pos x="823" y="576"/>
                  </a:cxn>
                  <a:cxn ang="0">
                    <a:pos x="835" y="601"/>
                  </a:cxn>
                  <a:cxn ang="0">
                    <a:pos x="848" y="624"/>
                  </a:cxn>
                  <a:cxn ang="0">
                    <a:pos x="859" y="651"/>
                  </a:cxn>
                  <a:cxn ang="0">
                    <a:pos x="865" y="670"/>
                  </a:cxn>
                  <a:cxn ang="0">
                    <a:pos x="1080" y="586"/>
                  </a:cxn>
                  <a:cxn ang="0">
                    <a:pos x="747" y="1028"/>
                  </a:cxn>
                  <a:cxn ang="0">
                    <a:pos x="157" y="956"/>
                  </a:cxn>
                  <a:cxn ang="0">
                    <a:pos x="390" y="862"/>
                  </a:cxn>
                  <a:cxn ang="0">
                    <a:pos x="375" y="830"/>
                  </a:cxn>
                  <a:cxn ang="0">
                    <a:pos x="360" y="800"/>
                  </a:cxn>
                  <a:cxn ang="0">
                    <a:pos x="340" y="767"/>
                  </a:cxn>
                  <a:cxn ang="0">
                    <a:pos x="316" y="733"/>
                  </a:cxn>
                  <a:cxn ang="0">
                    <a:pos x="296" y="705"/>
                  </a:cxn>
                  <a:cxn ang="0">
                    <a:pos x="274" y="677"/>
                  </a:cxn>
                  <a:cxn ang="0">
                    <a:pos x="251" y="650"/>
                  </a:cxn>
                  <a:cxn ang="0">
                    <a:pos x="228" y="627"/>
                  </a:cxn>
                  <a:cxn ang="0">
                    <a:pos x="204" y="605"/>
                  </a:cxn>
                  <a:cxn ang="0">
                    <a:pos x="177" y="580"/>
                  </a:cxn>
                  <a:cxn ang="0">
                    <a:pos x="151" y="560"/>
                  </a:cxn>
                  <a:cxn ang="0">
                    <a:pos x="127" y="539"/>
                  </a:cxn>
                  <a:cxn ang="0">
                    <a:pos x="102" y="522"/>
                  </a:cxn>
                  <a:cxn ang="0">
                    <a:pos x="72" y="502"/>
                  </a:cxn>
                  <a:cxn ang="0">
                    <a:pos x="42" y="485"/>
                  </a:cxn>
                  <a:cxn ang="0">
                    <a:pos x="21" y="475"/>
                  </a:cxn>
                  <a:cxn ang="0">
                    <a:pos x="0" y="463"/>
                  </a:cxn>
                  <a:cxn ang="0">
                    <a:pos x="219" y="0"/>
                  </a:cxn>
                </a:cxnLst>
                <a:rect l="0" t="0" r="r" b="b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7C80"/>
              </a:solidFill>
              <a:ln w="28575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84" name="Freeform 32"/>
              <p:cNvSpPr>
                <a:spLocks/>
              </p:cNvSpPr>
              <p:nvPr/>
            </p:nvSpPr>
            <p:spPr bwMode="auto">
              <a:xfrm>
                <a:off x="2519" y="1013"/>
                <a:ext cx="1045" cy="842"/>
              </a:xfrm>
              <a:custGeom>
                <a:avLst/>
                <a:gdLst/>
                <a:ahLst/>
                <a:cxnLst>
                  <a:cxn ang="0">
                    <a:pos x="557" y="842"/>
                  </a:cxn>
                  <a:cxn ang="0">
                    <a:pos x="626" y="678"/>
                  </a:cxn>
                  <a:cxn ang="0">
                    <a:pos x="604" y="672"/>
                  </a:cxn>
                  <a:cxn ang="0">
                    <a:pos x="579" y="666"/>
                  </a:cxn>
                  <a:cxn ang="0">
                    <a:pos x="548" y="659"/>
                  </a:cxn>
                  <a:cxn ang="0">
                    <a:pos x="522" y="655"/>
                  </a:cxn>
                  <a:cxn ang="0">
                    <a:pos x="493" y="651"/>
                  </a:cxn>
                  <a:cxn ang="0">
                    <a:pos x="462" y="648"/>
                  </a:cxn>
                  <a:cxn ang="0">
                    <a:pos x="429" y="646"/>
                  </a:cxn>
                  <a:cxn ang="0">
                    <a:pos x="370" y="646"/>
                  </a:cxn>
                  <a:cxn ang="0">
                    <a:pos x="340" y="647"/>
                  </a:cxn>
                  <a:cxn ang="0">
                    <a:pos x="311" y="650"/>
                  </a:cxn>
                  <a:cxn ang="0">
                    <a:pos x="283" y="652"/>
                  </a:cxn>
                  <a:cxn ang="0">
                    <a:pos x="254" y="658"/>
                  </a:cxn>
                  <a:cxn ang="0">
                    <a:pos x="227" y="663"/>
                  </a:cxn>
                  <a:cxn ang="0">
                    <a:pos x="194" y="670"/>
                  </a:cxn>
                  <a:cxn ang="0">
                    <a:pos x="165" y="680"/>
                  </a:cxn>
                  <a:cxn ang="0">
                    <a:pos x="240" y="333"/>
                  </a:cxn>
                  <a:cxn ang="0">
                    <a:pos x="0" y="195"/>
                  </a:cxn>
                  <a:cxn ang="0">
                    <a:pos x="12" y="191"/>
                  </a:cxn>
                  <a:cxn ang="0">
                    <a:pos x="37" y="183"/>
                  </a:cxn>
                  <a:cxn ang="0">
                    <a:pos x="56" y="177"/>
                  </a:cxn>
                  <a:cxn ang="0">
                    <a:pos x="78" y="170"/>
                  </a:cxn>
                  <a:cxn ang="0">
                    <a:pos x="104" y="165"/>
                  </a:cxn>
                  <a:cxn ang="0">
                    <a:pos x="126" y="159"/>
                  </a:cxn>
                  <a:cxn ang="0">
                    <a:pos x="154" y="153"/>
                  </a:cxn>
                  <a:cxn ang="0">
                    <a:pos x="179" y="149"/>
                  </a:cxn>
                  <a:cxn ang="0">
                    <a:pos x="208" y="144"/>
                  </a:cxn>
                  <a:cxn ang="0">
                    <a:pos x="238" y="140"/>
                  </a:cxn>
                  <a:cxn ang="0">
                    <a:pos x="266" y="138"/>
                  </a:cxn>
                  <a:cxn ang="0">
                    <a:pos x="299" y="136"/>
                  </a:cxn>
                  <a:cxn ang="0">
                    <a:pos x="331" y="134"/>
                  </a:cxn>
                  <a:cxn ang="0">
                    <a:pos x="362" y="134"/>
                  </a:cxn>
                  <a:cxn ang="0">
                    <a:pos x="395" y="134"/>
                  </a:cxn>
                  <a:cxn ang="0">
                    <a:pos x="436" y="134"/>
                  </a:cxn>
                  <a:cxn ang="0">
                    <a:pos x="473" y="135"/>
                  </a:cxn>
                  <a:cxn ang="0">
                    <a:pos x="497" y="136"/>
                  </a:cxn>
                  <a:cxn ang="0">
                    <a:pos x="527" y="139"/>
                  </a:cxn>
                  <a:cxn ang="0">
                    <a:pos x="556" y="142"/>
                  </a:cxn>
                  <a:cxn ang="0">
                    <a:pos x="590" y="146"/>
                  </a:cxn>
                  <a:cxn ang="0">
                    <a:pos x="619" y="151"/>
                  </a:cxn>
                  <a:cxn ang="0">
                    <a:pos x="646" y="157"/>
                  </a:cxn>
                  <a:cxn ang="0">
                    <a:pos x="682" y="164"/>
                  </a:cxn>
                  <a:cxn ang="0">
                    <a:pos x="709" y="170"/>
                  </a:cxn>
                  <a:cxn ang="0">
                    <a:pos x="742" y="179"/>
                  </a:cxn>
                  <a:cxn ang="0">
                    <a:pos x="769" y="185"/>
                  </a:cxn>
                  <a:cxn ang="0">
                    <a:pos x="799" y="195"/>
                  </a:cxn>
                  <a:cxn ang="0">
                    <a:pos x="829" y="205"/>
                  </a:cxn>
                  <a:cxn ang="0">
                    <a:pos x="918" y="0"/>
                  </a:cxn>
                  <a:cxn ang="0">
                    <a:pos x="1045" y="571"/>
                  </a:cxn>
                  <a:cxn ang="0">
                    <a:pos x="557" y="842"/>
                  </a:cxn>
                </a:cxnLst>
                <a:rect l="0" t="0" r="r" b="b"/>
                <a:pathLst>
                  <a:path w="1045" h="842">
                    <a:moveTo>
                      <a:pt x="557" y="842"/>
                    </a:moveTo>
                    <a:lnTo>
                      <a:pt x="626" y="678"/>
                    </a:lnTo>
                    <a:lnTo>
                      <a:pt x="604" y="672"/>
                    </a:lnTo>
                    <a:lnTo>
                      <a:pt x="579" y="666"/>
                    </a:lnTo>
                    <a:lnTo>
                      <a:pt x="548" y="659"/>
                    </a:lnTo>
                    <a:lnTo>
                      <a:pt x="522" y="655"/>
                    </a:lnTo>
                    <a:lnTo>
                      <a:pt x="493" y="651"/>
                    </a:lnTo>
                    <a:lnTo>
                      <a:pt x="462" y="648"/>
                    </a:lnTo>
                    <a:lnTo>
                      <a:pt x="429" y="646"/>
                    </a:lnTo>
                    <a:lnTo>
                      <a:pt x="370" y="646"/>
                    </a:lnTo>
                    <a:lnTo>
                      <a:pt x="340" y="647"/>
                    </a:lnTo>
                    <a:lnTo>
                      <a:pt x="311" y="650"/>
                    </a:lnTo>
                    <a:lnTo>
                      <a:pt x="283" y="652"/>
                    </a:lnTo>
                    <a:lnTo>
                      <a:pt x="254" y="658"/>
                    </a:lnTo>
                    <a:lnTo>
                      <a:pt x="227" y="663"/>
                    </a:lnTo>
                    <a:lnTo>
                      <a:pt x="194" y="670"/>
                    </a:lnTo>
                    <a:lnTo>
                      <a:pt x="165" y="680"/>
                    </a:lnTo>
                    <a:lnTo>
                      <a:pt x="240" y="333"/>
                    </a:lnTo>
                    <a:lnTo>
                      <a:pt x="0" y="195"/>
                    </a:lnTo>
                    <a:lnTo>
                      <a:pt x="12" y="191"/>
                    </a:lnTo>
                    <a:lnTo>
                      <a:pt x="37" y="183"/>
                    </a:lnTo>
                    <a:lnTo>
                      <a:pt x="56" y="177"/>
                    </a:lnTo>
                    <a:lnTo>
                      <a:pt x="78" y="170"/>
                    </a:lnTo>
                    <a:lnTo>
                      <a:pt x="104" y="165"/>
                    </a:lnTo>
                    <a:lnTo>
                      <a:pt x="126" y="159"/>
                    </a:lnTo>
                    <a:lnTo>
                      <a:pt x="154" y="153"/>
                    </a:lnTo>
                    <a:lnTo>
                      <a:pt x="179" y="149"/>
                    </a:lnTo>
                    <a:lnTo>
                      <a:pt x="208" y="144"/>
                    </a:lnTo>
                    <a:lnTo>
                      <a:pt x="238" y="140"/>
                    </a:lnTo>
                    <a:lnTo>
                      <a:pt x="266" y="138"/>
                    </a:lnTo>
                    <a:lnTo>
                      <a:pt x="299" y="136"/>
                    </a:lnTo>
                    <a:lnTo>
                      <a:pt x="331" y="134"/>
                    </a:lnTo>
                    <a:lnTo>
                      <a:pt x="362" y="134"/>
                    </a:lnTo>
                    <a:lnTo>
                      <a:pt x="395" y="134"/>
                    </a:lnTo>
                    <a:lnTo>
                      <a:pt x="436" y="134"/>
                    </a:lnTo>
                    <a:lnTo>
                      <a:pt x="473" y="135"/>
                    </a:lnTo>
                    <a:lnTo>
                      <a:pt x="497" y="136"/>
                    </a:lnTo>
                    <a:lnTo>
                      <a:pt x="527" y="139"/>
                    </a:lnTo>
                    <a:lnTo>
                      <a:pt x="556" y="142"/>
                    </a:lnTo>
                    <a:lnTo>
                      <a:pt x="590" y="146"/>
                    </a:lnTo>
                    <a:lnTo>
                      <a:pt x="619" y="151"/>
                    </a:lnTo>
                    <a:lnTo>
                      <a:pt x="646" y="157"/>
                    </a:lnTo>
                    <a:lnTo>
                      <a:pt x="682" y="164"/>
                    </a:lnTo>
                    <a:lnTo>
                      <a:pt x="709" y="170"/>
                    </a:lnTo>
                    <a:lnTo>
                      <a:pt x="742" y="179"/>
                    </a:lnTo>
                    <a:lnTo>
                      <a:pt x="769" y="185"/>
                    </a:lnTo>
                    <a:lnTo>
                      <a:pt x="799" y="195"/>
                    </a:lnTo>
                    <a:lnTo>
                      <a:pt x="829" y="205"/>
                    </a:lnTo>
                    <a:lnTo>
                      <a:pt x="918" y="0"/>
                    </a:lnTo>
                    <a:lnTo>
                      <a:pt x="1045" y="571"/>
                    </a:lnTo>
                    <a:lnTo>
                      <a:pt x="557" y="842"/>
                    </a:lnTo>
                    <a:close/>
                  </a:path>
                </a:pathLst>
              </a:custGeom>
              <a:solidFill>
                <a:srgbClr val="FF7C80"/>
              </a:solidFill>
              <a:ln w="28575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49185" name="Group 33"/>
            <p:cNvGrpSpPr>
              <a:grpSpLocks/>
            </p:cNvGrpSpPr>
            <p:nvPr/>
          </p:nvGrpSpPr>
          <p:grpSpPr bwMode="auto">
            <a:xfrm>
              <a:off x="5994400" y="925513"/>
              <a:ext cx="2895600" cy="1295400"/>
              <a:chOff x="3792" y="192"/>
              <a:chExt cx="1824" cy="816"/>
            </a:xfrm>
          </p:grpSpPr>
          <p:sp>
            <p:nvSpPr>
              <p:cNvPr id="49186" name="Rectangle 34"/>
              <p:cNvSpPr>
                <a:spLocks noChangeArrowheads="1"/>
              </p:cNvSpPr>
              <p:nvPr/>
            </p:nvSpPr>
            <p:spPr bwMode="auto">
              <a:xfrm>
                <a:off x="3840" y="768"/>
                <a:ext cx="336" cy="192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87" name="Rectangle 35"/>
              <p:cNvSpPr>
                <a:spLocks noChangeArrowheads="1"/>
              </p:cNvSpPr>
              <p:nvPr/>
            </p:nvSpPr>
            <p:spPr bwMode="auto">
              <a:xfrm>
                <a:off x="3840" y="528"/>
                <a:ext cx="336" cy="19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88" name="Rectangle 36"/>
              <p:cNvSpPr>
                <a:spLocks noChangeArrowheads="1"/>
              </p:cNvSpPr>
              <p:nvPr/>
            </p:nvSpPr>
            <p:spPr bwMode="auto">
              <a:xfrm>
                <a:off x="3840" y="288"/>
                <a:ext cx="336" cy="192"/>
              </a:xfrm>
              <a:prstGeom prst="rect">
                <a:avLst/>
              </a:prstGeom>
              <a:solidFill>
                <a:srgbClr val="FF7C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189" name="Text Box 37"/>
              <p:cNvSpPr txBox="1">
                <a:spLocks noChangeArrowheads="1"/>
              </p:cNvSpPr>
              <p:nvPr/>
            </p:nvSpPr>
            <p:spPr bwMode="auto">
              <a:xfrm>
                <a:off x="4214" y="307"/>
                <a:ext cx="120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Transaction Processing</a:t>
                </a:r>
              </a:p>
            </p:txBody>
          </p:sp>
          <p:sp>
            <p:nvSpPr>
              <p:cNvPr id="49190" name="Text Box 38"/>
              <p:cNvSpPr txBox="1">
                <a:spLocks noChangeArrowheads="1"/>
              </p:cNvSpPr>
              <p:nvPr/>
            </p:nvSpPr>
            <p:spPr bwMode="auto">
              <a:xfrm>
                <a:off x="4224" y="526"/>
                <a:ext cx="62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Period-End</a:t>
                </a:r>
              </a:p>
            </p:txBody>
          </p:sp>
          <p:sp>
            <p:nvSpPr>
              <p:cNvPr id="49191" name="Text Box 39"/>
              <p:cNvSpPr txBox="1">
                <a:spLocks noChangeArrowheads="1"/>
              </p:cNvSpPr>
              <p:nvPr/>
            </p:nvSpPr>
            <p:spPr bwMode="auto">
              <a:xfrm>
                <a:off x="4224" y="785"/>
                <a:ext cx="546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Year-End</a:t>
                </a:r>
              </a:p>
            </p:txBody>
          </p:sp>
          <p:sp>
            <p:nvSpPr>
              <p:cNvPr id="49192" name="Rectangle 40"/>
              <p:cNvSpPr>
                <a:spLocks noChangeArrowheads="1"/>
              </p:cNvSpPr>
              <p:nvPr/>
            </p:nvSpPr>
            <p:spPr bwMode="auto">
              <a:xfrm>
                <a:off x="3792" y="192"/>
                <a:ext cx="1824" cy="816"/>
              </a:xfrm>
              <a:prstGeom prst="rect">
                <a:avLst/>
              </a:prstGeom>
              <a:noFill/>
              <a:ln w="28575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09" name="Rectangle 2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1432" tIns="45716" rIns="91432" bIns="45716"/>
          <a:lstStyle/>
          <a:p>
            <a:r>
              <a:rPr lang="en-US"/>
              <a:t>Allocation Code Maintenance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FIN17200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47763" y="1312863"/>
            <a:ext cx="6830897" cy="4374495"/>
            <a:chOff x="1243013" y="1493838"/>
            <a:chExt cx="6830897" cy="4374495"/>
          </a:xfrm>
        </p:grpSpPr>
        <p:pic>
          <p:nvPicPr>
            <p:cNvPr id="67610" name="Picture 26" descr="Alloc-Code-Main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43013" y="1493838"/>
              <a:ext cx="6600825" cy="3386137"/>
            </a:xfrm>
            <a:prstGeom prst="rect">
              <a:avLst/>
            </a:prstGeom>
            <a:noFill/>
          </p:spPr>
        </p:pic>
        <p:sp>
          <p:nvSpPr>
            <p:cNvPr id="67611" name="Oval 27"/>
            <p:cNvSpPr>
              <a:spLocks noChangeArrowheads="1"/>
            </p:cNvSpPr>
            <p:nvPr/>
          </p:nvSpPr>
          <p:spPr bwMode="auto">
            <a:xfrm>
              <a:off x="6324600" y="3140075"/>
              <a:ext cx="884238" cy="1447800"/>
            </a:xfrm>
            <a:prstGeom prst="ellipse">
              <a:avLst/>
            </a:prstGeom>
            <a:noFill/>
            <a:ln w="2857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7612" name="Text Box 28"/>
            <p:cNvSpPr txBox="1">
              <a:spLocks noChangeArrowheads="1"/>
            </p:cNvSpPr>
            <p:nvPr/>
          </p:nvSpPr>
          <p:spPr bwMode="auto">
            <a:xfrm>
              <a:off x="5832591" y="5345113"/>
              <a:ext cx="2241319" cy="523220"/>
            </a:xfrm>
            <a:prstGeom prst="rect">
              <a:avLst/>
            </a:prstGeom>
            <a:solidFill>
              <a:srgbClr val="EAEAEA"/>
            </a:solidFill>
            <a:ln w="2857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400">
                  <a:latin typeface="+mj-lt"/>
                </a:rPr>
                <a:t>Allocation percentages</a:t>
              </a:r>
            </a:p>
            <a:p>
              <a:pPr eaLnBrk="0" hangingPunct="0"/>
              <a:r>
                <a:rPr kumimoji="1" lang="en-US" sz="1400">
                  <a:latin typeface="+mj-lt"/>
                </a:rPr>
                <a:t>must equal 100%</a:t>
              </a:r>
            </a:p>
          </p:txBody>
        </p:sp>
        <p:sp>
          <p:nvSpPr>
            <p:cNvPr id="67613" name="Line 29"/>
            <p:cNvSpPr>
              <a:spLocks noChangeShapeType="1"/>
            </p:cNvSpPr>
            <p:nvPr/>
          </p:nvSpPr>
          <p:spPr bwMode="auto">
            <a:xfrm>
              <a:off x="6765925" y="4568825"/>
              <a:ext cx="0" cy="782638"/>
            </a:xfrm>
            <a:prstGeom prst="line">
              <a:avLst/>
            </a:prstGeom>
            <a:noFill/>
            <a:ln w="25400">
              <a:solidFill>
                <a:srgbClr val="0000CC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Nested Allocation Codes</a:t>
            </a:r>
          </a:p>
        </p:txBody>
      </p:sp>
      <p:sp>
        <p:nvSpPr>
          <p:cNvPr id="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FIN17210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500063" y="1344246"/>
            <a:ext cx="8142151" cy="4325565"/>
            <a:chOff x="528638" y="1801446"/>
            <a:chExt cx="8142151" cy="4325565"/>
          </a:xfrm>
        </p:grpSpPr>
        <p:pic>
          <p:nvPicPr>
            <p:cNvPr id="68614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8638" y="4048125"/>
              <a:ext cx="4772025" cy="1963738"/>
            </a:xfrm>
            <a:prstGeom prst="rect">
              <a:avLst/>
            </a:prstGeom>
            <a:noFill/>
          </p:spPr>
        </p:pic>
        <p:sp>
          <p:nvSpPr>
            <p:cNvPr id="68615" name="Oval 7"/>
            <p:cNvSpPr>
              <a:spLocks noChangeArrowheads="1"/>
            </p:cNvSpPr>
            <p:nvPr/>
          </p:nvSpPr>
          <p:spPr bwMode="auto">
            <a:xfrm>
              <a:off x="7546975" y="4945063"/>
              <a:ext cx="654050" cy="320675"/>
            </a:xfrm>
            <a:prstGeom prst="ellipse">
              <a:avLst/>
            </a:prstGeom>
            <a:solidFill>
              <a:srgbClr val="B7E9A7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16" name="Oval 8"/>
            <p:cNvSpPr>
              <a:spLocks noChangeArrowheads="1"/>
            </p:cNvSpPr>
            <p:nvPr/>
          </p:nvSpPr>
          <p:spPr bwMode="auto">
            <a:xfrm>
              <a:off x="5797550" y="4937125"/>
              <a:ext cx="654050" cy="320675"/>
            </a:xfrm>
            <a:prstGeom prst="ellipse">
              <a:avLst/>
            </a:prstGeom>
            <a:solidFill>
              <a:srgbClr val="B7E9A7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17" name="Oval 9"/>
            <p:cNvSpPr>
              <a:spLocks noChangeArrowheads="1"/>
            </p:cNvSpPr>
            <p:nvPr/>
          </p:nvSpPr>
          <p:spPr bwMode="auto">
            <a:xfrm>
              <a:off x="6689725" y="3098800"/>
              <a:ext cx="654050" cy="320675"/>
            </a:xfrm>
            <a:prstGeom prst="ellipse">
              <a:avLst/>
            </a:prstGeom>
            <a:solidFill>
              <a:srgbClr val="B7E9A7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18" name="Oval 10"/>
            <p:cNvSpPr>
              <a:spLocks noChangeArrowheads="1"/>
            </p:cNvSpPr>
            <p:nvPr/>
          </p:nvSpPr>
          <p:spPr bwMode="auto">
            <a:xfrm>
              <a:off x="3644900" y="3138488"/>
              <a:ext cx="654050" cy="320675"/>
            </a:xfrm>
            <a:prstGeom prst="ellipse">
              <a:avLst/>
            </a:prstGeom>
            <a:solidFill>
              <a:srgbClr val="B7E9A7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19" name="Oval 11"/>
            <p:cNvSpPr>
              <a:spLocks noChangeArrowheads="1"/>
            </p:cNvSpPr>
            <p:nvPr/>
          </p:nvSpPr>
          <p:spPr bwMode="auto">
            <a:xfrm>
              <a:off x="1689100" y="3138488"/>
              <a:ext cx="654050" cy="320675"/>
            </a:xfrm>
            <a:prstGeom prst="ellipse">
              <a:avLst/>
            </a:prstGeom>
            <a:solidFill>
              <a:srgbClr val="B7E9A7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20" name="Rectangle 12"/>
            <p:cNvSpPr>
              <a:spLocks noChangeArrowheads="1"/>
            </p:cNvSpPr>
            <p:nvPr/>
          </p:nvSpPr>
          <p:spPr bwMode="auto">
            <a:xfrm>
              <a:off x="1789113" y="3154363"/>
              <a:ext cx="501650" cy="2825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eaLnBrk="0" hangingPunct="0"/>
              <a:r>
                <a:rPr kumimoji="1" lang="en-US" sz="1600">
                  <a:latin typeface="+mj-lt"/>
                </a:rPr>
                <a:t>40%</a:t>
              </a:r>
            </a:p>
          </p:txBody>
        </p:sp>
        <p:sp>
          <p:nvSpPr>
            <p:cNvPr id="68621" name="Rectangle 13"/>
            <p:cNvSpPr>
              <a:spLocks noChangeArrowheads="1"/>
            </p:cNvSpPr>
            <p:nvPr/>
          </p:nvSpPr>
          <p:spPr bwMode="auto">
            <a:xfrm>
              <a:off x="3744913" y="3125788"/>
              <a:ext cx="501650" cy="5270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eaLnBrk="0" hangingPunct="0"/>
              <a:r>
                <a:rPr kumimoji="1" lang="en-US" sz="1600">
                  <a:latin typeface="+mj-lt"/>
                </a:rPr>
                <a:t>50%</a:t>
              </a:r>
            </a:p>
            <a:p>
              <a:pPr eaLnBrk="0" hangingPunct="0"/>
              <a:endParaRPr kumimoji="1" lang="en-US" sz="1600">
                <a:latin typeface="+mj-lt"/>
              </a:endParaRPr>
            </a:p>
          </p:txBody>
        </p:sp>
        <p:sp>
          <p:nvSpPr>
            <p:cNvPr id="68622" name="Rectangle 14"/>
            <p:cNvSpPr>
              <a:spLocks noChangeArrowheads="1"/>
            </p:cNvSpPr>
            <p:nvPr/>
          </p:nvSpPr>
          <p:spPr bwMode="auto">
            <a:xfrm>
              <a:off x="5942611" y="4951413"/>
              <a:ext cx="368691" cy="53091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eaLnBrk="0" hangingPunct="0"/>
              <a:r>
                <a:rPr kumimoji="1" lang="en-US" sz="1600">
                  <a:latin typeface="+mj-lt"/>
                </a:rPr>
                <a:t>5%</a:t>
              </a:r>
            </a:p>
            <a:p>
              <a:pPr eaLnBrk="0" hangingPunct="0"/>
              <a:endParaRPr kumimoji="1" lang="en-US" sz="1600">
                <a:latin typeface="+mj-lt"/>
              </a:endParaRPr>
            </a:p>
          </p:txBody>
        </p:sp>
        <p:sp>
          <p:nvSpPr>
            <p:cNvPr id="68623" name="Rectangle 15"/>
            <p:cNvSpPr>
              <a:spLocks noChangeArrowheads="1"/>
            </p:cNvSpPr>
            <p:nvPr/>
          </p:nvSpPr>
          <p:spPr bwMode="auto">
            <a:xfrm>
              <a:off x="7730136" y="4956175"/>
              <a:ext cx="368691" cy="2846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eaLnBrk="0" hangingPunct="0"/>
              <a:r>
                <a:rPr kumimoji="1" lang="en-US" sz="1600">
                  <a:latin typeface="+mj-lt"/>
                </a:rPr>
                <a:t>5%</a:t>
              </a:r>
            </a:p>
          </p:txBody>
        </p:sp>
        <p:sp>
          <p:nvSpPr>
            <p:cNvPr id="68624" name="Line 16"/>
            <p:cNvSpPr>
              <a:spLocks noChangeShapeType="1"/>
            </p:cNvSpPr>
            <p:nvPr/>
          </p:nvSpPr>
          <p:spPr bwMode="auto">
            <a:xfrm>
              <a:off x="1963738" y="2794000"/>
              <a:ext cx="501650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25" name="Line 17"/>
            <p:cNvSpPr>
              <a:spLocks noChangeShapeType="1"/>
            </p:cNvSpPr>
            <p:nvPr/>
          </p:nvSpPr>
          <p:spPr bwMode="auto">
            <a:xfrm>
              <a:off x="2997200" y="2276475"/>
              <a:ext cx="0" cy="52705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26" name="Rectangle 18"/>
            <p:cNvSpPr>
              <a:spLocks noChangeArrowheads="1"/>
            </p:cNvSpPr>
            <p:nvPr/>
          </p:nvSpPr>
          <p:spPr bwMode="auto">
            <a:xfrm>
              <a:off x="6792913" y="3121025"/>
              <a:ext cx="501650" cy="2746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>
                <a:lnSpc>
                  <a:spcPct val="97000"/>
                </a:lnSpc>
              </a:pPr>
              <a:r>
                <a:rPr kumimoji="1" lang="en-US" sz="1600">
                  <a:latin typeface="+mj-lt"/>
                </a:rPr>
                <a:t>10%</a:t>
              </a:r>
            </a:p>
          </p:txBody>
        </p:sp>
        <p:sp>
          <p:nvSpPr>
            <p:cNvPr id="68627" name="Line 19"/>
            <p:cNvSpPr>
              <a:spLocks noChangeShapeType="1"/>
            </p:cNvSpPr>
            <p:nvPr/>
          </p:nvSpPr>
          <p:spPr bwMode="auto">
            <a:xfrm>
              <a:off x="6975475" y="2790825"/>
              <a:ext cx="0" cy="31273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28" name="Line 20"/>
            <p:cNvSpPr>
              <a:spLocks noChangeShapeType="1"/>
            </p:cNvSpPr>
            <p:nvPr/>
          </p:nvSpPr>
          <p:spPr bwMode="auto">
            <a:xfrm>
              <a:off x="3986213" y="2803525"/>
              <a:ext cx="0" cy="334963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29" name="Line 21"/>
            <p:cNvSpPr>
              <a:spLocks noChangeShapeType="1"/>
            </p:cNvSpPr>
            <p:nvPr/>
          </p:nvSpPr>
          <p:spPr bwMode="auto">
            <a:xfrm>
              <a:off x="1978025" y="2801938"/>
              <a:ext cx="0" cy="334962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30" name="Oval 22"/>
            <p:cNvSpPr>
              <a:spLocks noChangeArrowheads="1"/>
            </p:cNvSpPr>
            <p:nvPr/>
          </p:nvSpPr>
          <p:spPr bwMode="auto">
            <a:xfrm>
              <a:off x="1890713" y="1801446"/>
              <a:ext cx="2316162" cy="735747"/>
            </a:xfrm>
            <a:prstGeom prst="ellipse">
              <a:avLst/>
            </a:prstGeom>
            <a:solidFill>
              <a:srgbClr val="FFFF99"/>
            </a:solidFill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31" name="Text Box 23"/>
            <p:cNvSpPr txBox="1">
              <a:spLocks noChangeArrowheads="1"/>
            </p:cNvSpPr>
            <p:nvPr/>
          </p:nvSpPr>
          <p:spPr bwMode="auto">
            <a:xfrm>
              <a:off x="2257425" y="1890713"/>
              <a:ext cx="1847850" cy="336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defTabSz="865188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Allocation Code</a:t>
              </a:r>
            </a:p>
          </p:txBody>
        </p:sp>
        <p:sp>
          <p:nvSpPr>
            <p:cNvPr id="68632" name="Text Box 24"/>
            <p:cNvSpPr txBox="1">
              <a:spLocks noChangeArrowheads="1"/>
            </p:cNvSpPr>
            <p:nvPr/>
          </p:nvSpPr>
          <p:spPr bwMode="auto">
            <a:xfrm>
              <a:off x="2592388" y="2135188"/>
              <a:ext cx="1473200" cy="336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defTabSz="865188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CLEAN</a:t>
              </a:r>
            </a:p>
          </p:txBody>
        </p:sp>
        <p:sp>
          <p:nvSpPr>
            <p:cNvPr id="68633" name="Line 25"/>
            <p:cNvSpPr>
              <a:spLocks noChangeShapeType="1"/>
            </p:cNvSpPr>
            <p:nvPr/>
          </p:nvSpPr>
          <p:spPr bwMode="auto">
            <a:xfrm>
              <a:off x="6986588" y="3421063"/>
              <a:ext cx="0" cy="31273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34" name="Oval 26"/>
            <p:cNvSpPr>
              <a:spLocks noChangeArrowheads="1"/>
            </p:cNvSpPr>
            <p:nvPr/>
          </p:nvSpPr>
          <p:spPr bwMode="auto">
            <a:xfrm>
              <a:off x="5832475" y="3671521"/>
              <a:ext cx="2316163" cy="735747"/>
            </a:xfrm>
            <a:prstGeom prst="ellipse">
              <a:avLst/>
            </a:prstGeom>
            <a:solidFill>
              <a:srgbClr val="FFFF99"/>
            </a:solidFill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35" name="Text Box 27"/>
            <p:cNvSpPr txBox="1">
              <a:spLocks noChangeArrowheads="1"/>
            </p:cNvSpPr>
            <p:nvPr/>
          </p:nvSpPr>
          <p:spPr bwMode="auto">
            <a:xfrm>
              <a:off x="6199188" y="3760788"/>
              <a:ext cx="1847850" cy="336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defTabSz="865188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Allocation Code</a:t>
              </a:r>
            </a:p>
          </p:txBody>
        </p:sp>
        <p:sp>
          <p:nvSpPr>
            <p:cNvPr id="68636" name="Text Box 28"/>
            <p:cNvSpPr txBox="1">
              <a:spLocks noChangeArrowheads="1"/>
            </p:cNvSpPr>
            <p:nvPr/>
          </p:nvSpPr>
          <p:spPr bwMode="auto">
            <a:xfrm>
              <a:off x="6534150" y="4005263"/>
              <a:ext cx="1473200" cy="336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defTabSz="865188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CAPITAL</a:t>
              </a:r>
            </a:p>
          </p:txBody>
        </p:sp>
        <p:sp>
          <p:nvSpPr>
            <p:cNvPr id="68637" name="Line 29"/>
            <p:cNvSpPr>
              <a:spLocks noChangeShapeType="1"/>
            </p:cNvSpPr>
            <p:nvPr/>
          </p:nvSpPr>
          <p:spPr bwMode="auto">
            <a:xfrm>
              <a:off x="6951663" y="4389438"/>
              <a:ext cx="0" cy="30480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38" name="Line 30"/>
            <p:cNvSpPr>
              <a:spLocks noChangeShapeType="1"/>
            </p:cNvSpPr>
            <p:nvPr/>
          </p:nvSpPr>
          <p:spPr bwMode="auto">
            <a:xfrm>
              <a:off x="6148388" y="4686300"/>
              <a:ext cx="173831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39" name="Text Box 31"/>
            <p:cNvSpPr txBox="1">
              <a:spLocks noChangeArrowheads="1"/>
            </p:cNvSpPr>
            <p:nvPr/>
          </p:nvSpPr>
          <p:spPr bwMode="auto">
            <a:xfrm>
              <a:off x="1465263" y="3475038"/>
              <a:ext cx="1524000" cy="336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defTabSz="865188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Production</a:t>
              </a:r>
            </a:p>
          </p:txBody>
        </p:sp>
        <p:sp>
          <p:nvSpPr>
            <p:cNvPr id="68640" name="Text Box 32"/>
            <p:cNvSpPr txBox="1">
              <a:spLocks noChangeArrowheads="1"/>
            </p:cNvSpPr>
            <p:nvPr/>
          </p:nvSpPr>
          <p:spPr bwMode="auto">
            <a:xfrm>
              <a:off x="3213100" y="3495675"/>
              <a:ext cx="1971675" cy="336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defTabSz="865188">
                <a:spcBef>
                  <a:spcPct val="50000"/>
                </a:spcBef>
              </a:pPr>
              <a:r>
                <a:rPr kumimoji="1" lang="en-US" sz="1600">
                  <a:latin typeface="+mj-lt"/>
                </a:rPr>
                <a:t>General Expense</a:t>
              </a:r>
            </a:p>
          </p:txBody>
        </p:sp>
        <p:sp>
          <p:nvSpPr>
            <p:cNvPr id="68641" name="Line 33"/>
            <p:cNvSpPr>
              <a:spLocks noChangeShapeType="1"/>
            </p:cNvSpPr>
            <p:nvPr/>
          </p:nvSpPr>
          <p:spPr bwMode="auto">
            <a:xfrm>
              <a:off x="6148388" y="4675188"/>
              <a:ext cx="0" cy="263525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42" name="Line 34"/>
            <p:cNvSpPr>
              <a:spLocks noChangeShapeType="1"/>
            </p:cNvSpPr>
            <p:nvPr/>
          </p:nvSpPr>
          <p:spPr bwMode="auto">
            <a:xfrm>
              <a:off x="7874000" y="4684713"/>
              <a:ext cx="0" cy="27463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643" name="Rectangle 35"/>
            <p:cNvSpPr>
              <a:spLocks noChangeArrowheads="1"/>
            </p:cNvSpPr>
            <p:nvPr/>
          </p:nvSpPr>
          <p:spPr bwMode="auto">
            <a:xfrm>
              <a:off x="5346503" y="5337175"/>
              <a:ext cx="1518044" cy="7771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eaLnBrk="0" hangingPunct="0"/>
              <a:r>
                <a:rPr kumimoji="1" lang="en-US" sz="1600">
                  <a:latin typeface="+mj-lt"/>
                </a:rPr>
                <a:t>General</a:t>
              </a:r>
            </a:p>
            <a:p>
              <a:pPr eaLnBrk="0" hangingPunct="0"/>
              <a:r>
                <a:rPr kumimoji="1" lang="en-US" sz="1600">
                  <a:latin typeface="+mj-lt"/>
                </a:rPr>
                <a:t>Improvements</a:t>
              </a:r>
            </a:p>
            <a:p>
              <a:pPr eaLnBrk="0" hangingPunct="0"/>
              <a:r>
                <a:rPr kumimoji="1" lang="en-US" sz="1600">
                  <a:latin typeface="+mj-lt"/>
                </a:rPr>
                <a:t>(50% of 10%)</a:t>
              </a:r>
            </a:p>
          </p:txBody>
        </p:sp>
        <p:sp>
          <p:nvSpPr>
            <p:cNvPr id="68644" name="Rectangle 36"/>
            <p:cNvSpPr>
              <a:spLocks noChangeArrowheads="1"/>
            </p:cNvSpPr>
            <p:nvPr/>
          </p:nvSpPr>
          <p:spPr bwMode="auto">
            <a:xfrm>
              <a:off x="7221674" y="5349875"/>
              <a:ext cx="1449115" cy="7771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eaLnBrk="0" hangingPunct="0"/>
              <a:r>
                <a:rPr kumimoji="1" lang="en-US" sz="1600">
                  <a:latin typeface="+mj-lt"/>
                </a:rPr>
                <a:t>Preventive</a:t>
              </a:r>
            </a:p>
            <a:p>
              <a:pPr eaLnBrk="0" hangingPunct="0"/>
              <a:r>
                <a:rPr kumimoji="1" lang="en-US" sz="1600">
                  <a:latin typeface="+mj-lt"/>
                </a:rPr>
                <a:t>Maintenance</a:t>
              </a:r>
            </a:p>
            <a:p>
              <a:pPr eaLnBrk="0" hangingPunct="0"/>
              <a:r>
                <a:rPr kumimoji="1" lang="en-US" sz="1600">
                  <a:latin typeface="+mj-lt"/>
                </a:rPr>
                <a:t>(50% of 10%)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5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1432" tIns="45716" rIns="91432" bIns="45716"/>
          <a:lstStyle/>
          <a:p>
            <a:r>
              <a:rPr lang="en-US"/>
              <a:t>GL Calendar Maintenance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FIN17220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85850" y="1712913"/>
            <a:ext cx="6972300" cy="3609975"/>
            <a:chOff x="1085850" y="1979613"/>
            <a:chExt cx="6972300" cy="3609975"/>
          </a:xfrm>
        </p:grpSpPr>
        <p:pic>
          <p:nvPicPr>
            <p:cNvPr id="69646" name="Picture 14" descr="GL-Cal-Main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85850" y="1979613"/>
              <a:ext cx="6972300" cy="3609975"/>
            </a:xfrm>
            <a:prstGeom prst="rect">
              <a:avLst/>
            </a:prstGeom>
            <a:noFill/>
          </p:spPr>
        </p:pic>
        <p:sp>
          <p:nvSpPr>
            <p:cNvPr id="69647" name="Text Box 15"/>
            <p:cNvSpPr txBox="1">
              <a:spLocks noChangeArrowheads="1"/>
            </p:cNvSpPr>
            <p:nvPr/>
          </p:nvSpPr>
          <p:spPr bwMode="auto">
            <a:xfrm>
              <a:off x="4060825" y="2559050"/>
              <a:ext cx="1912938" cy="9715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1400">
                  <a:latin typeface="+mj-lt"/>
                </a:rPr>
                <a:t>Calendar periods can be monthly,</a:t>
              </a:r>
            </a:p>
            <a:p>
              <a:pPr eaLnBrk="0" hangingPunct="0"/>
              <a:r>
                <a:rPr kumimoji="1" lang="en-US" sz="1400">
                  <a:latin typeface="+mj-lt"/>
                </a:rPr>
                <a:t>quarterly, or any combination</a:t>
              </a:r>
              <a:endParaRPr kumimoji="1" lang="en-US" sz="1000">
                <a:latin typeface="+mj-lt"/>
              </a:endParaRPr>
            </a:p>
          </p:txBody>
        </p:sp>
        <p:sp>
          <p:nvSpPr>
            <p:cNvPr id="69648" name="Rectangle 16"/>
            <p:cNvSpPr>
              <a:spLocks noChangeArrowheads="1"/>
            </p:cNvSpPr>
            <p:nvPr/>
          </p:nvSpPr>
          <p:spPr bwMode="auto">
            <a:xfrm>
              <a:off x="1493838" y="2916238"/>
              <a:ext cx="822325" cy="222250"/>
            </a:xfrm>
            <a:prstGeom prst="rect">
              <a:avLst/>
            </a:prstGeom>
            <a:noFill/>
            <a:ln w="31750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9649" name="Line 17"/>
            <p:cNvSpPr>
              <a:spLocks noChangeShapeType="1"/>
            </p:cNvSpPr>
            <p:nvPr/>
          </p:nvSpPr>
          <p:spPr bwMode="auto">
            <a:xfrm>
              <a:off x="2306638" y="3017838"/>
              <a:ext cx="1747837" cy="0"/>
            </a:xfrm>
            <a:prstGeom prst="line">
              <a:avLst/>
            </a:prstGeom>
            <a:noFill/>
            <a:ln w="31750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9651" name="Rectangle 19"/>
            <p:cNvSpPr>
              <a:spLocks noChangeArrowheads="1"/>
            </p:cNvSpPr>
            <p:nvPr/>
          </p:nvSpPr>
          <p:spPr bwMode="auto">
            <a:xfrm>
              <a:off x="1260475" y="3159125"/>
              <a:ext cx="1219200" cy="376238"/>
            </a:xfrm>
            <a:prstGeom prst="rect">
              <a:avLst/>
            </a:prstGeom>
            <a:noFill/>
            <a:ln w="38100">
              <a:solidFill>
                <a:srgbClr val="CC0099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9652" name="Text Box 20"/>
            <p:cNvSpPr txBox="1">
              <a:spLocks noChangeArrowheads="1"/>
            </p:cNvSpPr>
            <p:nvPr/>
          </p:nvSpPr>
          <p:spPr bwMode="auto">
            <a:xfrm>
              <a:off x="2619375" y="4567238"/>
              <a:ext cx="1606550" cy="758825"/>
            </a:xfrm>
            <a:prstGeom prst="rect">
              <a:avLst/>
            </a:prstGeom>
            <a:solidFill>
              <a:srgbClr val="E0B19C"/>
            </a:solidFill>
            <a:ln w="28575">
              <a:solidFill>
                <a:srgbClr val="CC0099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1400">
                  <a:latin typeface="+mj-lt"/>
                </a:rPr>
                <a:t>Start and end date define the fiscal period</a:t>
              </a:r>
            </a:p>
          </p:txBody>
        </p:sp>
        <p:cxnSp>
          <p:nvCxnSpPr>
            <p:cNvPr id="69653" name="AutoShape 21"/>
            <p:cNvCxnSpPr>
              <a:cxnSpLocks noChangeShapeType="1"/>
              <a:stCxn id="69651" idx="2"/>
              <a:endCxn id="69652" idx="0"/>
            </p:cNvCxnSpPr>
            <p:nvPr/>
          </p:nvCxnSpPr>
          <p:spPr bwMode="auto">
            <a:xfrm rot="16200000" flipH="1">
              <a:off x="2147094" y="3277394"/>
              <a:ext cx="998537" cy="1552575"/>
            </a:xfrm>
            <a:prstGeom prst="bentConnector3">
              <a:avLst>
                <a:gd name="adj1" fmla="val 49602"/>
              </a:avLst>
            </a:prstGeom>
            <a:noFill/>
            <a:ln w="25400">
              <a:solidFill>
                <a:srgbClr val="CC0099"/>
              </a:solidFill>
              <a:miter lim="800000"/>
              <a:headEnd/>
              <a:tailEnd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Transactions (GL Reference)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FIN17040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17500" y="2193925"/>
            <a:ext cx="8493125" cy="2797175"/>
            <a:chOff x="317500" y="2536825"/>
            <a:chExt cx="8493125" cy="2797175"/>
          </a:xfrm>
        </p:grpSpPr>
        <p:sp>
          <p:nvSpPr>
            <p:cNvPr id="51204" name="Rectangle 4"/>
            <p:cNvSpPr>
              <a:spLocks noChangeArrowheads="1"/>
            </p:cNvSpPr>
            <p:nvPr/>
          </p:nvSpPr>
          <p:spPr bwMode="auto">
            <a:xfrm>
              <a:off x="317500" y="2536825"/>
              <a:ext cx="8493125" cy="175176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 dirty="0">
                  <a:latin typeface="+mj-lt"/>
                </a:rPr>
                <a:t>			</a:t>
              </a:r>
              <a:r>
                <a:rPr lang="en-US" sz="900" b="1" dirty="0" err="1">
                  <a:latin typeface="+mj-lt"/>
                </a:rPr>
                <a:t>glutrrp.p</a:t>
              </a:r>
              <a:r>
                <a:rPr lang="en-US" sz="900" b="1">
                  <a:latin typeface="+mj-lt"/>
                </a:rPr>
                <a:t> 1                          Unposted Transaction Register                     Date: 03/03/01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endParaRPr lang="en-US" sz="900" b="1">
                <a:latin typeface="+mj-lt"/>
              </a:endParaRP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Page: 2                                       Quality Products Corp.                            Time: 13:28:21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endParaRPr lang="en-US" sz="900" b="1">
                <a:latin typeface="+mj-lt"/>
              </a:endParaRP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GL Reference   	Entered  	Eff Date 	User ID  	Line 	Account        	Project  	Enty 	Description	Amount Cur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----------------- 	----------	 ----------   	 ---------	------	----------	---------	------	---------------	----------------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AP010303000004	03/03/01	03/03/01 	ABM         	1 	2100-10-1000   	ADV99    	2000 	AP Voucher	-100.00 USD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                                            			2 	5100-10-1000               ADV99    	1000 	PURCHASES (EXPENSED)	 100.00 USD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                                                                                                  					 ----------------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                                                                                                      					     0.00 USD</a:t>
              </a:r>
            </a:p>
            <a:p>
              <a:pPr algn="l" eaLnBrk="0" latinLnBrk="1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endParaRPr lang="en-US" sz="900" b="1">
                <a:latin typeface="+mj-lt"/>
              </a:endParaRPr>
            </a:p>
          </p:txBody>
        </p:sp>
        <p:grpSp>
          <p:nvGrpSpPr>
            <p:cNvPr id="51205" name="Group 5"/>
            <p:cNvGrpSpPr>
              <a:grpSpLocks/>
            </p:cNvGrpSpPr>
            <p:nvPr/>
          </p:nvGrpSpPr>
          <p:grpSpPr bwMode="auto">
            <a:xfrm>
              <a:off x="1581150" y="4137025"/>
              <a:ext cx="2809875" cy="1196975"/>
              <a:chOff x="29" y="1998"/>
              <a:chExt cx="1770" cy="754"/>
            </a:xfrm>
          </p:grpSpPr>
          <p:sp>
            <p:nvSpPr>
              <p:cNvPr id="51206" name="Rectangle 6"/>
              <p:cNvSpPr>
                <a:spLocks noChangeArrowheads="1"/>
              </p:cNvSpPr>
              <p:nvPr/>
            </p:nvSpPr>
            <p:spPr bwMode="auto">
              <a:xfrm>
                <a:off x="29" y="1998"/>
                <a:ext cx="1770" cy="75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2400" b="1">
                    <a:latin typeface="+mj-lt"/>
                  </a:rPr>
                  <a:t>GL Reference  </a:t>
                </a:r>
              </a:p>
              <a:p>
                <a:pPr algn="l" eaLnBrk="0" hangingPunct="0"/>
                <a:r>
                  <a:rPr lang="en-US" sz="2400" b="1">
                    <a:latin typeface="+mj-lt"/>
                  </a:rPr>
                  <a:t>-------------- </a:t>
                </a:r>
              </a:p>
              <a:p>
                <a:pPr algn="l" eaLnBrk="0" hangingPunct="0"/>
                <a:r>
                  <a:rPr lang="en-US" sz="2400" b="1">
                    <a:latin typeface="+mj-lt"/>
                  </a:rPr>
                  <a:t>AP010303000004 </a:t>
                </a:r>
              </a:p>
            </p:txBody>
          </p:sp>
          <p:sp>
            <p:nvSpPr>
              <p:cNvPr id="51207" name="Rectangle 7"/>
              <p:cNvSpPr>
                <a:spLocks noChangeArrowheads="1"/>
              </p:cNvSpPr>
              <p:nvPr/>
            </p:nvSpPr>
            <p:spPr bwMode="auto">
              <a:xfrm>
                <a:off x="50" y="2509"/>
                <a:ext cx="1725" cy="17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208" name="Line 8"/>
              <p:cNvSpPr>
                <a:spLocks noChangeShapeType="1"/>
              </p:cNvSpPr>
              <p:nvPr/>
            </p:nvSpPr>
            <p:spPr bwMode="auto">
              <a:xfrm>
                <a:off x="324" y="2515"/>
                <a:ext cx="0" cy="16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209" name="Line 9"/>
              <p:cNvSpPr>
                <a:spLocks noChangeShapeType="1"/>
              </p:cNvSpPr>
              <p:nvPr/>
            </p:nvSpPr>
            <p:spPr bwMode="auto">
              <a:xfrm>
                <a:off x="1012" y="2523"/>
                <a:ext cx="0" cy="16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51210" name="Rectangle 10"/>
            <p:cNvSpPr>
              <a:spLocks noChangeArrowheads="1"/>
            </p:cNvSpPr>
            <p:nvPr/>
          </p:nvSpPr>
          <p:spPr bwMode="auto">
            <a:xfrm>
              <a:off x="352425" y="3076575"/>
              <a:ext cx="914400" cy="60325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51211" name="AutoShape 11"/>
            <p:cNvCxnSpPr>
              <a:cxnSpLocks noChangeShapeType="1"/>
              <a:stCxn id="51206" idx="1"/>
              <a:endCxn id="51210" idx="2"/>
            </p:cNvCxnSpPr>
            <p:nvPr/>
          </p:nvCxnSpPr>
          <p:spPr bwMode="auto">
            <a:xfrm rot="10800000">
              <a:off x="809625" y="3679825"/>
              <a:ext cx="771525" cy="1055688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Transactions (Distribution Lines)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FIN17050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79400" y="1208088"/>
            <a:ext cx="8645525" cy="4603765"/>
            <a:chOff x="336550" y="1636713"/>
            <a:chExt cx="8645525" cy="4603765"/>
          </a:xfrm>
        </p:grpSpPr>
        <p:sp>
          <p:nvSpPr>
            <p:cNvPr id="52228" name="Rectangle 4"/>
            <p:cNvSpPr>
              <a:spLocks noChangeArrowheads="1"/>
            </p:cNvSpPr>
            <p:nvPr/>
          </p:nvSpPr>
          <p:spPr bwMode="auto">
            <a:xfrm>
              <a:off x="346075" y="1636713"/>
              <a:ext cx="8569325" cy="16033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			glutrrp.p 1                          Unposted Transaction Register                     Date: 03/03/01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endParaRPr lang="en-US" sz="900" b="1">
                <a:latin typeface="+mj-lt"/>
              </a:endParaRP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Page: 2                                       Quality Products Corp.                            Time: 13:28:21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endParaRPr lang="en-US" sz="900" b="1">
                <a:latin typeface="+mj-lt"/>
              </a:endParaRP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GL Reference   	Entered  	Eff Date 	User ID  	Line 	Account        	Project  	Enty 	Description	Amount Cur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----------------- 	----------	 ----------   	 ---------	------	----------	---------	------	---------------	----------------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AP010303000004	03/03/01	03/03/01 	ABM         	1 	2100-10-1000   	ADV01    	2000 	AP Voucher	-100.00 USD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                                            			2 	5100-10-1000               ADV01    	1000 	PURCHASES (EXPENSED)	 100.00 USD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                                                                                                  					 ----------------</a:t>
              </a:r>
            </a:p>
            <a:p>
              <a:pPr algn="l" eaLnBrk="0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r>
                <a:rPr lang="en-US" sz="900" b="1">
                  <a:latin typeface="+mj-lt"/>
                </a:rPr>
                <a:t>                                                                                                      					     0.00 USD</a:t>
              </a:r>
            </a:p>
            <a:p>
              <a:pPr algn="l" eaLnBrk="0" latinLnBrk="1" hangingPunct="0">
                <a:tabLst>
                  <a:tab pos="914400" algn="l"/>
                  <a:tab pos="1485900" algn="l"/>
                  <a:tab pos="2120900" algn="l"/>
                  <a:tab pos="2743200" algn="l"/>
                  <a:tab pos="3314700" algn="l"/>
                  <a:tab pos="4406900" algn="l"/>
                  <a:tab pos="5029200" algn="l"/>
                  <a:tab pos="5600700" algn="l"/>
                  <a:tab pos="7543800" algn="l"/>
                </a:tabLst>
              </a:pPr>
              <a:endParaRPr lang="en-US" sz="900" b="1">
                <a:latin typeface="+mj-lt"/>
              </a:endParaRPr>
            </a:p>
          </p:txBody>
        </p:sp>
        <p:sp>
          <p:nvSpPr>
            <p:cNvPr id="52229" name="Rectangle 5"/>
            <p:cNvSpPr>
              <a:spLocks noChangeArrowheads="1"/>
            </p:cNvSpPr>
            <p:nvPr/>
          </p:nvSpPr>
          <p:spPr bwMode="auto">
            <a:xfrm>
              <a:off x="336550" y="3306763"/>
              <a:ext cx="8645525" cy="181331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800" dirty="0">
                  <a:latin typeface="+mj-lt"/>
                </a:rPr>
                <a:t>Line Account                 </a:t>
              </a:r>
              <a:r>
                <a:rPr lang="en-US" sz="1800" dirty="0" smtClean="0">
                  <a:latin typeface="+mj-lt"/>
                </a:rPr>
                <a:t>Project    Entity  Description                   Amount </a:t>
              </a:r>
              <a:r>
                <a:rPr lang="en-US" sz="1800" dirty="0">
                  <a:latin typeface="+mj-lt"/>
                </a:rPr>
                <a:t>Cur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200" dirty="0">
                  <a:latin typeface="+mj-lt"/>
                </a:rPr>
                <a:t>-----------------------------------------------------------------------------------------------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600" dirty="0">
                  <a:latin typeface="+mj-lt"/>
                </a:rPr>
                <a:t>  1    2100-10-1000   	ADV01  	2000  	AP Voucher          	-100.00 USD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600" dirty="0">
                  <a:latin typeface="+mj-lt"/>
                </a:rPr>
                <a:t>  2    5100-10-1000   	ADV01    	1000  	PURCHASES (EXPENSED)   </a:t>
              </a:r>
              <a:r>
                <a:rPr lang="en-US" sz="1600" dirty="0" smtClean="0">
                  <a:latin typeface="+mj-lt"/>
                </a:rPr>
                <a:t> 100.00 </a:t>
              </a:r>
              <a:r>
                <a:rPr lang="en-US" sz="1600" dirty="0">
                  <a:latin typeface="+mj-lt"/>
                </a:rPr>
                <a:t>USD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600" dirty="0">
                  <a:latin typeface="+mj-lt"/>
                </a:rPr>
                <a:t>                                                          			-----------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600" dirty="0">
                  <a:latin typeface="+mj-lt"/>
                </a:rPr>
                <a:t>                                                             			      0.00 USD</a:t>
              </a:r>
              <a:endParaRPr lang="en-US" sz="1800" dirty="0">
                <a:latin typeface="+mj-lt"/>
              </a:endParaRPr>
            </a:p>
            <a:p>
              <a:pPr algn="l" eaLnBrk="0" latinLnBrk="1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endParaRPr lang="en-US" sz="1800" dirty="0">
                <a:latin typeface="+mj-lt"/>
              </a:endParaRPr>
            </a:p>
          </p:txBody>
        </p:sp>
        <p:sp>
          <p:nvSpPr>
            <p:cNvPr id="52231" name="Rectangle 7"/>
            <p:cNvSpPr>
              <a:spLocks noChangeArrowheads="1"/>
            </p:cNvSpPr>
            <p:nvPr/>
          </p:nvSpPr>
          <p:spPr bwMode="auto">
            <a:xfrm>
              <a:off x="671512" y="5319713"/>
              <a:ext cx="1843087" cy="92076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Account,</a:t>
              </a:r>
            </a:p>
            <a:p>
              <a:pPr eaLnBrk="0" hangingPunct="0"/>
              <a:r>
                <a:rPr lang="en-US" sz="1800">
                  <a:latin typeface="+mj-lt"/>
                </a:rPr>
                <a:t>Sub-Account,</a:t>
              </a:r>
            </a:p>
            <a:p>
              <a:pPr eaLnBrk="0" hangingPunct="0"/>
              <a:r>
                <a:rPr lang="en-US" sz="1800">
                  <a:latin typeface="+mj-lt"/>
                </a:rPr>
                <a:t>Cost Center</a:t>
              </a:r>
            </a:p>
          </p:txBody>
        </p:sp>
        <p:sp>
          <p:nvSpPr>
            <p:cNvPr id="52233" name="Freeform 9"/>
            <p:cNvSpPr>
              <a:spLocks/>
            </p:cNvSpPr>
            <p:nvPr/>
          </p:nvSpPr>
          <p:spPr bwMode="auto">
            <a:xfrm>
              <a:off x="549275" y="4297363"/>
              <a:ext cx="1585913" cy="276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73"/>
                </a:cxn>
                <a:cxn ang="0">
                  <a:pos x="998" y="173"/>
                </a:cxn>
                <a:cxn ang="0">
                  <a:pos x="998" y="0"/>
                </a:cxn>
              </a:cxnLst>
              <a:rect l="0" t="0" r="r" b="b"/>
              <a:pathLst>
                <a:path w="999" h="174">
                  <a:moveTo>
                    <a:pt x="0" y="0"/>
                  </a:moveTo>
                  <a:lnTo>
                    <a:pt x="0" y="173"/>
                  </a:lnTo>
                  <a:lnTo>
                    <a:pt x="998" y="173"/>
                  </a:lnTo>
                  <a:lnTo>
                    <a:pt x="998" y="0"/>
                  </a:lnTo>
                </a:path>
              </a:pathLst>
            </a:custGeom>
            <a:noFill/>
            <a:ln w="28575" cap="rnd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34" name="Rectangle 10"/>
            <p:cNvSpPr>
              <a:spLocks noChangeArrowheads="1"/>
            </p:cNvSpPr>
            <p:nvPr/>
          </p:nvSpPr>
          <p:spPr bwMode="auto">
            <a:xfrm>
              <a:off x="3736975" y="5562600"/>
              <a:ext cx="892175" cy="376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Entity</a:t>
              </a:r>
            </a:p>
          </p:txBody>
        </p:sp>
        <p:sp>
          <p:nvSpPr>
            <p:cNvPr id="52236" name="Freeform 12"/>
            <p:cNvSpPr>
              <a:spLocks/>
            </p:cNvSpPr>
            <p:nvPr/>
          </p:nvSpPr>
          <p:spPr bwMode="auto">
            <a:xfrm>
              <a:off x="3822700" y="4313238"/>
              <a:ext cx="715963" cy="2460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4"/>
                </a:cxn>
                <a:cxn ang="0">
                  <a:pos x="450" y="154"/>
                </a:cxn>
                <a:cxn ang="0">
                  <a:pos x="450" y="0"/>
                </a:cxn>
              </a:cxnLst>
              <a:rect l="0" t="0" r="r" b="b"/>
              <a:pathLst>
                <a:path w="451" h="155">
                  <a:moveTo>
                    <a:pt x="0" y="0"/>
                  </a:moveTo>
                  <a:lnTo>
                    <a:pt x="0" y="154"/>
                  </a:lnTo>
                  <a:lnTo>
                    <a:pt x="450" y="154"/>
                  </a:lnTo>
                  <a:lnTo>
                    <a:pt x="450" y="0"/>
                  </a:lnTo>
                </a:path>
              </a:pathLst>
            </a:custGeom>
            <a:noFill/>
            <a:ln w="28575" cap="rnd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37" name="Rectangle 13"/>
            <p:cNvSpPr>
              <a:spLocks noChangeArrowheads="1"/>
            </p:cNvSpPr>
            <p:nvPr/>
          </p:nvSpPr>
          <p:spPr bwMode="auto">
            <a:xfrm>
              <a:off x="3021013" y="2136775"/>
              <a:ext cx="5818187" cy="947738"/>
            </a:xfrm>
            <a:prstGeom prst="rect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8" name="Rectangle 14"/>
            <p:cNvSpPr>
              <a:spLocks noChangeArrowheads="1"/>
            </p:cNvSpPr>
            <p:nvPr/>
          </p:nvSpPr>
          <p:spPr bwMode="auto">
            <a:xfrm>
              <a:off x="533400" y="4419600"/>
              <a:ext cx="16002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2239" name="Rectangle 15"/>
            <p:cNvSpPr>
              <a:spLocks noChangeArrowheads="1"/>
            </p:cNvSpPr>
            <p:nvPr/>
          </p:nvSpPr>
          <p:spPr bwMode="auto">
            <a:xfrm>
              <a:off x="3800475" y="4419600"/>
              <a:ext cx="7620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52241" name="AutoShape 17"/>
            <p:cNvCxnSpPr>
              <a:cxnSpLocks noChangeShapeType="1"/>
              <a:stCxn id="52238" idx="2"/>
              <a:endCxn id="52231" idx="0"/>
            </p:cNvCxnSpPr>
            <p:nvPr/>
          </p:nvCxnSpPr>
          <p:spPr bwMode="auto">
            <a:xfrm rot="16200000" flipH="1">
              <a:off x="1089422" y="4816078"/>
              <a:ext cx="747713" cy="25955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</p:spPr>
        </p:cxnSp>
        <p:cxnSp>
          <p:nvCxnSpPr>
            <p:cNvPr id="52242" name="AutoShape 18"/>
            <p:cNvCxnSpPr>
              <a:cxnSpLocks noChangeShapeType="1"/>
              <a:stCxn id="52239" idx="2"/>
              <a:endCxn id="52234" idx="0"/>
            </p:cNvCxnSpPr>
            <p:nvPr/>
          </p:nvCxnSpPr>
          <p:spPr bwMode="auto">
            <a:xfrm rot="16200000" flipH="1">
              <a:off x="3686969" y="5066506"/>
              <a:ext cx="990600" cy="158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 GL Control</a:t>
            </a:r>
          </a:p>
          <a:p>
            <a:r>
              <a:rPr lang="en-US"/>
              <a:t> Entities</a:t>
            </a:r>
          </a:p>
          <a:p>
            <a:r>
              <a:rPr lang="en-US"/>
              <a:t> Format Positions</a:t>
            </a:r>
          </a:p>
          <a:p>
            <a:r>
              <a:rPr lang="en-US"/>
              <a:t> Accounts</a:t>
            </a:r>
          </a:p>
          <a:p>
            <a:r>
              <a:rPr lang="en-US"/>
              <a:t> Sub-Accounts</a:t>
            </a:r>
          </a:p>
          <a:p>
            <a:r>
              <a:rPr lang="en-US"/>
              <a:t> Cost Centers</a:t>
            </a: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Ledger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FIN17060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Ledger Control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FIN17030</a:t>
            </a:r>
          </a:p>
        </p:txBody>
      </p:sp>
      <p:pic>
        <p:nvPicPr>
          <p:cNvPr id="5018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1295400"/>
            <a:ext cx="7104063" cy="4457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Entity Codes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FIN17070</a:t>
            </a:r>
          </a:p>
        </p:txBody>
      </p:sp>
      <p:pic>
        <p:nvPicPr>
          <p:cNvPr id="54276" name="Picture 4" descr="entit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25" y="952500"/>
            <a:ext cx="7523163" cy="5229225"/>
          </a:xfrm>
          <a:prstGeom prst="rect">
            <a:avLst/>
          </a:prstGeom>
          <a:noFill/>
        </p:spPr>
      </p:pic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3981450" y="3848100"/>
            <a:ext cx="381000" cy="76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3962400" y="3743325"/>
            <a:ext cx="381000" cy="76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4279" name="Line 7"/>
          <p:cNvSpPr>
            <a:spLocks noChangeShapeType="1"/>
          </p:cNvSpPr>
          <p:nvPr/>
        </p:nvSpPr>
        <p:spPr bwMode="auto">
          <a:xfrm flipH="1">
            <a:off x="4305300" y="3629025"/>
            <a:ext cx="762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Format Positions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FIN17080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20675" y="1298575"/>
            <a:ext cx="8480425" cy="4504130"/>
            <a:chOff x="454025" y="1736725"/>
            <a:chExt cx="8480425" cy="4504130"/>
          </a:xfrm>
        </p:grpSpPr>
        <p:sp>
          <p:nvSpPr>
            <p:cNvPr id="55300" name="Rectangle 4"/>
            <p:cNvSpPr>
              <a:spLocks noChangeArrowheads="1"/>
            </p:cNvSpPr>
            <p:nvPr/>
          </p:nvSpPr>
          <p:spPr bwMode="auto">
            <a:xfrm>
              <a:off x="454025" y="4427538"/>
              <a:ext cx="8480425" cy="1813317"/>
            </a:xfrm>
            <a:prstGeom prst="rect">
              <a:avLst/>
            </a:prstGeom>
            <a:solidFill>
              <a:srgbClr val="EEEEEE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800" dirty="0">
                  <a:latin typeface="+mj-lt"/>
                </a:rPr>
                <a:t>Line Account                 </a:t>
              </a:r>
              <a:r>
                <a:rPr lang="en-US" sz="1800" dirty="0" smtClean="0">
                  <a:latin typeface="+mj-lt"/>
                </a:rPr>
                <a:t>Project    Entity  Description                   Amount </a:t>
              </a:r>
              <a:r>
                <a:rPr lang="en-US" sz="1800" dirty="0">
                  <a:latin typeface="+mj-lt"/>
                </a:rPr>
                <a:t>Cur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200" dirty="0">
                  <a:latin typeface="+mj-lt"/>
                </a:rPr>
                <a:t>-----------------------------------------------------------------------------------------------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600" dirty="0">
                  <a:latin typeface="+mj-lt"/>
                </a:rPr>
                <a:t>  1    2100-10-1000   	ADV01   	2000  	AP Voucher          	-100.00 USD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600" dirty="0">
                  <a:latin typeface="+mj-lt"/>
                </a:rPr>
                <a:t>  2    5100-10-1000   	ADV01    	1000  	PURCHASES (EXPENSED)   </a:t>
              </a:r>
              <a:r>
                <a:rPr lang="en-US" sz="1600" dirty="0" smtClean="0">
                  <a:latin typeface="+mj-lt"/>
                </a:rPr>
                <a:t> 100.00 </a:t>
              </a:r>
              <a:r>
                <a:rPr lang="en-US" sz="1600" dirty="0">
                  <a:latin typeface="+mj-lt"/>
                </a:rPr>
                <a:t>USD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600" dirty="0">
                  <a:latin typeface="+mj-lt"/>
                </a:rPr>
                <a:t>                                                          			-----------</a:t>
              </a:r>
            </a:p>
            <a:p>
              <a:pPr algn="l" eaLnBrk="0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r>
                <a:rPr lang="en-US" sz="1600" dirty="0">
                  <a:latin typeface="+mj-lt"/>
                </a:rPr>
                <a:t>                                                             			      0.00 USD</a:t>
              </a:r>
              <a:endParaRPr lang="en-US" sz="1800" dirty="0">
                <a:latin typeface="+mj-lt"/>
              </a:endParaRPr>
            </a:p>
            <a:p>
              <a:pPr algn="l" eaLnBrk="0" latinLnBrk="1" hangingPunct="0">
                <a:tabLst>
                  <a:tab pos="2514600" algn="l"/>
                  <a:tab pos="3543300" algn="l"/>
                  <a:tab pos="4229100" algn="l"/>
                  <a:tab pos="6686550" algn="l"/>
                </a:tabLst>
              </a:pPr>
              <a:endParaRPr lang="en-US" sz="1800" dirty="0">
                <a:latin typeface="+mj-lt"/>
              </a:endParaRPr>
            </a:p>
          </p:txBody>
        </p:sp>
        <p:sp>
          <p:nvSpPr>
            <p:cNvPr id="55301" name="Rectangle 5"/>
            <p:cNvSpPr>
              <a:spLocks noChangeArrowheads="1"/>
            </p:cNvSpPr>
            <p:nvPr/>
          </p:nvSpPr>
          <p:spPr bwMode="auto">
            <a:xfrm>
              <a:off x="1081088" y="1736725"/>
              <a:ext cx="7007225" cy="2071688"/>
            </a:xfrm>
            <a:prstGeom prst="rect">
              <a:avLst/>
            </a:prstGeom>
            <a:solidFill>
              <a:srgbClr val="EEEEEE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  <a:tabLst>
                  <a:tab pos="914400" algn="l"/>
                  <a:tab pos="1371600" algn="l"/>
                  <a:tab pos="1828800" algn="l"/>
                  <a:tab pos="2286000" algn="l"/>
                  <a:tab pos="6400800" algn="r"/>
                </a:tabLst>
              </a:pPr>
              <a:r>
                <a:rPr lang="en-US" sz="1800" b="1">
                  <a:latin typeface="+mj-lt"/>
                </a:rPr>
                <a:t>Balance Sheet</a:t>
              </a:r>
              <a:endParaRPr lang="en-US" sz="1800">
                <a:latin typeface="+mj-lt"/>
              </a:endParaRPr>
            </a:p>
            <a:p>
              <a:pPr algn="l" eaLnBrk="0" hangingPunct="0">
                <a:spcBef>
                  <a:spcPct val="50000"/>
                </a:spcBef>
                <a:tabLst>
                  <a:tab pos="914400" algn="l"/>
                  <a:tab pos="1371600" algn="l"/>
                  <a:tab pos="1828800" algn="l"/>
                  <a:tab pos="2286000" algn="l"/>
                  <a:tab pos="6400800" algn="r"/>
                </a:tabLst>
              </a:pPr>
              <a:r>
                <a:rPr lang="en-US" sz="1800">
                  <a:latin typeface="+mj-lt"/>
                </a:rPr>
                <a:t>	 Liabilities</a:t>
              </a:r>
              <a:r>
                <a:rPr lang="en-US">
                  <a:latin typeface="+mj-lt"/>
                </a:rPr>
                <a:t> </a:t>
              </a:r>
              <a:r>
                <a:rPr lang="en-US" sz="1800">
                  <a:latin typeface="+mj-lt"/>
                </a:rPr>
                <a:t>&amp; Equity	200,000.00</a:t>
              </a:r>
            </a:p>
            <a:p>
              <a:pPr algn="l" eaLnBrk="0" hangingPunct="0">
                <a:spcBef>
                  <a:spcPct val="50000"/>
                </a:spcBef>
                <a:tabLst>
                  <a:tab pos="914400" algn="l"/>
                  <a:tab pos="1371600" algn="l"/>
                  <a:tab pos="1828800" algn="l"/>
                  <a:tab pos="2286000" algn="l"/>
                  <a:tab pos="6400800" algn="r"/>
                </a:tabLst>
              </a:pPr>
              <a:r>
                <a:rPr lang="en-US" sz="1800">
                  <a:latin typeface="+mj-lt"/>
                </a:rPr>
                <a:t>		Liabilities	50,000.00</a:t>
              </a:r>
            </a:p>
            <a:p>
              <a:pPr algn="l" eaLnBrk="0" hangingPunct="0">
                <a:spcBef>
                  <a:spcPct val="50000"/>
                </a:spcBef>
                <a:tabLst>
                  <a:tab pos="914400" algn="l"/>
                  <a:tab pos="1371600" algn="l"/>
                  <a:tab pos="1828800" algn="l"/>
                  <a:tab pos="2286000" algn="l"/>
                  <a:tab pos="6400800" algn="r"/>
                </a:tabLst>
              </a:pPr>
              <a:r>
                <a:rPr lang="en-US" sz="1800">
                  <a:latin typeface="+mj-lt"/>
                </a:rPr>
                <a:t>			Current Liabilities</a:t>
              </a:r>
              <a:r>
                <a:rPr lang="en-US">
                  <a:latin typeface="+mj-lt"/>
                </a:rPr>
                <a:t> </a:t>
              </a:r>
              <a:r>
                <a:rPr lang="en-US" sz="1800">
                  <a:latin typeface="+mj-lt"/>
                </a:rPr>
                <a:t>	25,000.00</a:t>
              </a:r>
            </a:p>
          </p:txBody>
        </p:sp>
        <p:sp>
          <p:nvSpPr>
            <p:cNvPr id="55302" name="Rectangle 6"/>
            <p:cNvSpPr>
              <a:spLocks noChangeArrowheads="1"/>
            </p:cNvSpPr>
            <p:nvPr/>
          </p:nvSpPr>
          <p:spPr bwMode="auto">
            <a:xfrm>
              <a:off x="533400" y="4867275"/>
              <a:ext cx="8153400" cy="320675"/>
            </a:xfrm>
            <a:prstGeom prst="rect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3" name="Rectangle 7"/>
            <p:cNvSpPr>
              <a:spLocks noChangeArrowheads="1"/>
            </p:cNvSpPr>
            <p:nvPr/>
          </p:nvSpPr>
          <p:spPr bwMode="auto">
            <a:xfrm>
              <a:off x="2941638" y="3311525"/>
              <a:ext cx="4675187" cy="423863"/>
            </a:xfrm>
            <a:prstGeom prst="rect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55304" name="AutoShape 8"/>
            <p:cNvCxnSpPr>
              <a:cxnSpLocks noChangeShapeType="1"/>
            </p:cNvCxnSpPr>
            <p:nvPr/>
          </p:nvCxnSpPr>
          <p:spPr bwMode="auto">
            <a:xfrm rot="16200000">
              <a:off x="4849019" y="3772694"/>
              <a:ext cx="1519237" cy="669925"/>
            </a:xfrm>
            <a:prstGeom prst="bentConnector3">
              <a:avLst>
                <a:gd name="adj1" fmla="val 7833"/>
              </a:avLst>
            </a:prstGeom>
            <a:noFill/>
            <a:ln w="38100">
              <a:solidFill>
                <a:schemeClr val="accent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44" name="Rectangle 2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1432" tIns="45716" rIns="91432" bIns="45716"/>
          <a:lstStyle/>
          <a:p>
            <a:r>
              <a:rPr lang="en-US"/>
              <a:t>Balance Sheet Format Positions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FIN17090</a:t>
            </a:r>
          </a:p>
        </p:txBody>
      </p:sp>
      <p:sp>
        <p:nvSpPr>
          <p:cNvPr id="56345" name="Rectangle 25"/>
          <p:cNvSpPr>
            <a:spLocks noChangeArrowheads="1"/>
          </p:cNvSpPr>
          <p:nvPr/>
        </p:nvSpPr>
        <p:spPr bwMode="auto">
          <a:xfrm>
            <a:off x="1150938" y="5545138"/>
            <a:ext cx="3343275" cy="409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lnSpc>
                <a:spcPct val="105000"/>
              </a:lnSpc>
            </a:pPr>
            <a:r>
              <a:rPr kumimoji="1" lang="en-US" sz="1000" dirty="0">
                <a:latin typeface="+mj-lt"/>
              </a:rPr>
              <a:t>*Blank format positions for spacing: </a:t>
            </a:r>
          </a:p>
          <a:p>
            <a:pPr algn="l" eaLnBrk="0" hangingPunct="0">
              <a:lnSpc>
                <a:spcPct val="105000"/>
              </a:lnSpc>
            </a:pPr>
            <a:r>
              <a:rPr kumimoji="1" lang="en-US" sz="1000" dirty="0">
                <a:latin typeface="+mj-lt"/>
              </a:rPr>
              <a:t>Suppress Header/Total = Yes in 25.3.7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487363" y="1117600"/>
            <a:ext cx="8737210" cy="4891088"/>
            <a:chOff x="458788" y="1536700"/>
            <a:chExt cx="8737210" cy="4891088"/>
          </a:xfrm>
        </p:grpSpPr>
        <p:sp>
          <p:nvSpPr>
            <p:cNvPr id="56346" name="Line 26"/>
            <p:cNvSpPr>
              <a:spLocks noChangeShapeType="1"/>
            </p:cNvSpPr>
            <p:nvPr/>
          </p:nvSpPr>
          <p:spPr bwMode="auto">
            <a:xfrm flipH="1">
              <a:off x="974725" y="2070100"/>
              <a:ext cx="7938" cy="3843338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47" name="Line 27"/>
            <p:cNvSpPr>
              <a:spLocks noChangeShapeType="1"/>
            </p:cNvSpPr>
            <p:nvPr/>
          </p:nvSpPr>
          <p:spPr bwMode="auto">
            <a:xfrm>
              <a:off x="1371600" y="2055813"/>
              <a:ext cx="20638" cy="3867150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48" name="Line 28"/>
            <p:cNvSpPr>
              <a:spLocks noChangeShapeType="1"/>
            </p:cNvSpPr>
            <p:nvPr/>
          </p:nvSpPr>
          <p:spPr bwMode="auto">
            <a:xfrm>
              <a:off x="1768475" y="2055813"/>
              <a:ext cx="30163" cy="3848100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49" name="Line 29"/>
            <p:cNvSpPr>
              <a:spLocks noChangeShapeType="1"/>
            </p:cNvSpPr>
            <p:nvPr/>
          </p:nvSpPr>
          <p:spPr bwMode="auto">
            <a:xfrm>
              <a:off x="2151063" y="2070100"/>
              <a:ext cx="0" cy="3833813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50" name="Line 30"/>
            <p:cNvSpPr>
              <a:spLocks noChangeShapeType="1"/>
            </p:cNvSpPr>
            <p:nvPr/>
          </p:nvSpPr>
          <p:spPr bwMode="auto">
            <a:xfrm>
              <a:off x="612775" y="2047875"/>
              <a:ext cx="0" cy="3856038"/>
            </a:xfrm>
            <a:prstGeom prst="line">
              <a:avLst/>
            </a:prstGeom>
            <a:noFill/>
            <a:ln w="127000">
              <a:solidFill>
                <a:srgbClr val="DADAD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51" name="Rectangle 31"/>
            <p:cNvSpPr>
              <a:spLocks noChangeArrowheads="1"/>
            </p:cNvSpPr>
            <p:nvPr/>
          </p:nvSpPr>
          <p:spPr bwMode="auto">
            <a:xfrm>
              <a:off x="458788" y="1536700"/>
              <a:ext cx="4443412" cy="41862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 b="1" dirty="0">
                  <a:latin typeface="+mj-lt"/>
                </a:rPr>
                <a:t>Level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400" b="1" dirty="0">
                  <a:latin typeface="+mj-lt"/>
                </a:rPr>
                <a:t>1	2	3	4	5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b="1" dirty="0">
                  <a:latin typeface="+mj-lt"/>
                </a:rPr>
                <a:t> </a:t>
              </a:r>
              <a:r>
                <a:rPr kumimoji="1" lang="en-US" sz="1200" dirty="0">
                  <a:latin typeface="+mj-lt"/>
                </a:rPr>
                <a:t>ASSETS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*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	CURRENT ASSETS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		CASH	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			CASH-FOREIGN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		TOTAL CASH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		ACCOUNTS RECEIVABLE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		INVENTORY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	TOTAL CURRENT ASSETS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TOTAL ASSETS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LIABILITIES &amp; EQUITY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LIABILITIES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	CURRENT LIABILITIES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	TOTAL CURRENT LIABILITIES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TOTAL LIABILITIES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*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EQUITY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	TOTAL EQUITY</a:t>
              </a:r>
            </a:p>
            <a:p>
              <a:pPr algn="l" defTabSz="400050" eaLnBrk="0" hangingPunct="0">
                <a:lnSpc>
                  <a:spcPct val="105000"/>
                </a:lnSpc>
                <a:tabLst>
                  <a:tab pos="400050" algn="l"/>
                </a:tabLst>
              </a:pPr>
              <a:r>
                <a:rPr kumimoji="1" lang="en-US" sz="1200" dirty="0">
                  <a:latin typeface="+mj-lt"/>
                </a:rPr>
                <a:t> TOTAL LIABILITIES &amp; EQUITY</a:t>
              </a:r>
            </a:p>
          </p:txBody>
        </p:sp>
        <p:sp>
          <p:nvSpPr>
            <p:cNvPr id="56352" name="Rectangle 32"/>
            <p:cNvSpPr>
              <a:spLocks noChangeArrowheads="1"/>
            </p:cNvSpPr>
            <p:nvPr/>
          </p:nvSpPr>
          <p:spPr bwMode="auto">
            <a:xfrm>
              <a:off x="463550" y="1565275"/>
              <a:ext cx="8059738" cy="436245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6353" name="Line 33"/>
            <p:cNvSpPr>
              <a:spLocks noChangeShapeType="1"/>
            </p:cNvSpPr>
            <p:nvPr/>
          </p:nvSpPr>
          <p:spPr bwMode="auto">
            <a:xfrm>
              <a:off x="463550" y="2062163"/>
              <a:ext cx="8058150" cy="95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54" name="Rectangle 34"/>
            <p:cNvSpPr>
              <a:spLocks noChangeArrowheads="1"/>
            </p:cNvSpPr>
            <p:nvPr/>
          </p:nvSpPr>
          <p:spPr bwMode="auto">
            <a:xfrm>
              <a:off x="7427913" y="2871788"/>
              <a:ext cx="566737" cy="936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56" name="Rectangle 36"/>
            <p:cNvSpPr>
              <a:spLocks noChangeArrowheads="1"/>
            </p:cNvSpPr>
            <p:nvPr/>
          </p:nvSpPr>
          <p:spPr bwMode="auto">
            <a:xfrm>
              <a:off x="3819525" y="1587500"/>
              <a:ext cx="5376473" cy="4657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endParaRPr kumimoji="1" lang="en-US" sz="1400" b="1" dirty="0">
                <a:latin typeface="+mj-lt"/>
              </a:endParaRP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b="1" dirty="0">
                  <a:latin typeface="+mj-lt"/>
                </a:rPr>
                <a:t>Account	Format Position	Sums Into		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b="1" dirty="0">
                  <a:latin typeface="+mj-lt"/>
                </a:rPr>
                <a:t> 		</a:t>
              </a:r>
              <a:r>
                <a:rPr kumimoji="1" lang="en-US" sz="1400" dirty="0">
                  <a:latin typeface="+mj-lt"/>
                </a:rPr>
                <a:t>10000	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	10100	10000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 		11000	10100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	11100	11000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1042	11110	11100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endParaRPr kumimoji="1" lang="en-US" sz="1400" dirty="0">
                <a:latin typeface="+mj-lt"/>
              </a:endParaRP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1200	11100	11000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1500	11100	11000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endParaRPr kumimoji="1" lang="en-US" sz="1400" dirty="0">
                <a:latin typeface="+mj-lt"/>
              </a:endParaRP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endParaRPr kumimoji="1" lang="en-US" sz="1400" dirty="0">
                <a:latin typeface="+mj-lt"/>
              </a:endParaRP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	15000	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	20000	15000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	21000	20000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endParaRPr kumimoji="1" lang="en-US" sz="1400" dirty="0">
                <a:latin typeface="+mj-lt"/>
              </a:endParaRP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endParaRPr kumimoji="1" lang="en-US" sz="1400" dirty="0">
                <a:latin typeface="+mj-lt"/>
              </a:endParaRP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	30000	15000</a:t>
              </a:r>
            </a:p>
            <a:p>
              <a:pPr algn="l" defTabSz="514350" eaLnBrk="0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r>
                <a:rPr kumimoji="1" lang="en-US" sz="1400" dirty="0">
                  <a:latin typeface="+mj-lt"/>
                </a:rPr>
                <a:t> 		31000	30000</a:t>
              </a:r>
              <a:endParaRPr kumimoji="1" lang="en-US" sz="1800" dirty="0">
                <a:latin typeface="+mj-lt"/>
              </a:endParaRPr>
            </a:p>
            <a:p>
              <a:pPr algn="l" defTabSz="514350" eaLnBrk="0" latinLnBrk="1" hangingPunct="0">
                <a:lnSpc>
                  <a:spcPct val="105000"/>
                </a:lnSpc>
                <a:tabLst>
                  <a:tab pos="457200" algn="ctr"/>
                  <a:tab pos="2057400" algn="ctr"/>
                  <a:tab pos="3771900" algn="ctr"/>
                </a:tabLst>
              </a:pPr>
              <a:endParaRPr kumimoji="1" lang="en-US" sz="1800" dirty="0">
                <a:latin typeface="+mj-lt"/>
              </a:endParaRPr>
            </a:p>
          </p:txBody>
        </p:sp>
        <p:sp>
          <p:nvSpPr>
            <p:cNvPr id="56357" name="Rectangle 37"/>
            <p:cNvSpPr>
              <a:spLocks noChangeArrowheads="1"/>
            </p:cNvSpPr>
            <p:nvPr/>
          </p:nvSpPr>
          <p:spPr bwMode="auto">
            <a:xfrm>
              <a:off x="2112963" y="2752725"/>
              <a:ext cx="6015037" cy="203200"/>
            </a:xfrm>
            <a:prstGeom prst="rect">
              <a:avLst/>
            </a:prstGeom>
            <a:noFill/>
            <a:ln w="2222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6358" name="Rectangle 38"/>
            <p:cNvSpPr>
              <a:spLocks noChangeArrowheads="1"/>
            </p:cNvSpPr>
            <p:nvPr/>
          </p:nvSpPr>
          <p:spPr bwMode="auto">
            <a:xfrm>
              <a:off x="7305675" y="2092325"/>
              <a:ext cx="822325" cy="844550"/>
            </a:xfrm>
            <a:prstGeom prst="rect">
              <a:avLst/>
            </a:prstGeom>
            <a:noFill/>
            <a:ln w="2222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pic>
          <p:nvPicPr>
            <p:cNvPr id="56359" name="Picture 39" descr="Alloc-Code-Main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03638" y="3944938"/>
              <a:ext cx="4840287" cy="24828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1470051084</TotalTime>
  <Pages>22</Pages>
  <Words>511</Words>
  <Application>Microsoft Office PowerPoint</Application>
  <PresentationFormat>On-screen Show (4:3)</PresentationFormat>
  <Paragraphs>318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Times New Roman</vt:lpstr>
      <vt:lpstr>Tahoma</vt:lpstr>
      <vt:lpstr>Webdings</vt:lpstr>
      <vt:lpstr>Arial</vt:lpstr>
      <vt:lpstr>Courier New</vt:lpstr>
      <vt:lpstr>Courier</vt:lpstr>
      <vt:lpstr>Helvetica</vt:lpstr>
      <vt:lpstr>IBMPCDOS</vt:lpstr>
      <vt:lpstr>Qad</vt:lpstr>
      <vt:lpstr>1_EX06PP_template</vt:lpstr>
      <vt:lpstr>QAD 2010 Template</vt:lpstr>
      <vt:lpstr>QAD Standard Edition Financial Management</vt:lpstr>
      <vt:lpstr>General Processing Flow</vt:lpstr>
      <vt:lpstr>Transactions (GL Reference)</vt:lpstr>
      <vt:lpstr>Transactions (Distribution Lines)</vt:lpstr>
      <vt:lpstr>General Ledger Setup</vt:lpstr>
      <vt:lpstr>General Ledger Control</vt:lpstr>
      <vt:lpstr>Entity Codes</vt:lpstr>
      <vt:lpstr>Format Positions</vt:lpstr>
      <vt:lpstr>Balance Sheet Format Positions</vt:lpstr>
      <vt:lpstr>Income Statement Format Maintenance</vt:lpstr>
      <vt:lpstr>Format Position Maintenance</vt:lpstr>
      <vt:lpstr>Format Position Maintenance</vt:lpstr>
      <vt:lpstr>Report Formatting</vt:lpstr>
      <vt:lpstr>Sub-Account and Cost Center Options</vt:lpstr>
      <vt:lpstr>Chart of Accounts</vt:lpstr>
      <vt:lpstr>Accounts</vt:lpstr>
      <vt:lpstr>Sub-Accounts</vt:lpstr>
      <vt:lpstr>Cost Centers</vt:lpstr>
      <vt:lpstr>Projects</vt:lpstr>
      <vt:lpstr>Allocation Code Maintenance</vt:lpstr>
      <vt:lpstr>Nested Allocation Codes</vt:lpstr>
      <vt:lpstr>GL Calendar Maintenance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86</cp:revision>
  <cp:lastPrinted>1997-01-20T18:47:18Z</cp:lastPrinted>
  <dcterms:created xsi:type="dcterms:W3CDTF">1997-01-20T18:31:14Z</dcterms:created>
  <dcterms:modified xsi:type="dcterms:W3CDTF">2010-12-10T16:42:55Z</dcterms:modified>
</cp:coreProperties>
</file>