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25"/>
  </p:notesMasterIdLst>
  <p:handoutMasterIdLst>
    <p:handoutMasterId r:id="rId26"/>
  </p:handoutMasterIdLst>
  <p:sldIdLst>
    <p:sldId id="305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2" r:id="rId14"/>
    <p:sldId id="293" r:id="rId15"/>
    <p:sldId id="294" r:id="rId16"/>
    <p:sldId id="303" r:id="rId17"/>
    <p:sldId id="296" r:id="rId18"/>
    <p:sldId id="304" r:id="rId19"/>
    <p:sldId id="298" r:id="rId20"/>
    <p:sldId id="299" r:id="rId21"/>
    <p:sldId id="302" r:id="rId22"/>
    <p:sldId id="300" r:id="rId23"/>
    <p:sldId id="301" r:id="rId24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BCCEE8"/>
    <a:srgbClr val="F8FAA0"/>
    <a:srgbClr val="B1DDD8"/>
    <a:srgbClr val="EAEAEA"/>
    <a:srgbClr val="ECD1CA"/>
    <a:srgbClr val="DDEEF7"/>
    <a:srgbClr val="B5F1AD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008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174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FIN13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b="1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FIN13010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Prepayments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FIN13100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438400" y="1117600"/>
            <a:ext cx="4279900" cy="4724400"/>
            <a:chOff x="2133600" y="1676400"/>
            <a:chExt cx="4279900" cy="4724400"/>
          </a:xfrm>
        </p:grpSpPr>
        <p:sp>
          <p:nvSpPr>
            <p:cNvPr id="45067" name="AutoShape 11"/>
            <p:cNvSpPr>
              <a:spLocks noChangeArrowheads="1"/>
            </p:cNvSpPr>
            <p:nvPr/>
          </p:nvSpPr>
          <p:spPr bwMode="auto">
            <a:xfrm>
              <a:off x="2133600" y="1676400"/>
              <a:ext cx="4267200" cy="190500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60" name="Rectangle 4"/>
            <p:cNvSpPr>
              <a:spLocks noChangeArrowheads="1"/>
            </p:cNvSpPr>
            <p:nvPr/>
          </p:nvSpPr>
          <p:spPr bwMode="auto">
            <a:xfrm>
              <a:off x="2159000" y="1816100"/>
              <a:ext cx="4241800" cy="14970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 </a:t>
              </a:r>
            </a:p>
            <a:p>
              <a:pPr algn="l" eaLnBrk="0" hangingPunct="0">
                <a:buFontTx/>
                <a:buChar char="•"/>
              </a:pPr>
              <a:r>
                <a:rPr lang="en-US" sz="1600" b="1" dirty="0">
                  <a:latin typeface="+mj-lt"/>
                </a:rPr>
                <a:t> </a:t>
              </a:r>
              <a:r>
                <a:rPr lang="en-US" sz="1600" dirty="0">
                  <a:latin typeface="+mj-lt"/>
                </a:rPr>
                <a:t>Enter Amount Prepaid on the PO</a:t>
              </a:r>
            </a:p>
            <a:p>
              <a:pPr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 Enter the voucher for prepayment</a:t>
              </a:r>
            </a:p>
            <a:p>
              <a:pPr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 Pay prepayment voucher</a:t>
              </a:r>
            </a:p>
          </p:txBody>
        </p:sp>
        <p:sp>
          <p:nvSpPr>
            <p:cNvPr id="45064" name="Text Box 8"/>
            <p:cNvSpPr txBox="1">
              <a:spLocks noChangeArrowheads="1"/>
            </p:cNvSpPr>
            <p:nvPr/>
          </p:nvSpPr>
          <p:spPr bwMode="auto">
            <a:xfrm>
              <a:off x="2514600" y="1790700"/>
              <a:ext cx="3505200" cy="4889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PO</a:t>
              </a:r>
              <a:r>
                <a:rPr lang="en-US" sz="2000" u="sng" dirty="0">
                  <a:solidFill>
                    <a:schemeClr val="hlink"/>
                  </a:solidFill>
                  <a:latin typeface="+mj-lt"/>
                </a:rPr>
                <a:t>:</a:t>
              </a:r>
            </a:p>
          </p:txBody>
        </p:sp>
        <p:sp>
          <p:nvSpPr>
            <p:cNvPr id="45070" name="AutoShape 14"/>
            <p:cNvSpPr>
              <a:spLocks noChangeArrowheads="1"/>
            </p:cNvSpPr>
            <p:nvPr/>
          </p:nvSpPr>
          <p:spPr bwMode="auto">
            <a:xfrm>
              <a:off x="2133600" y="4495800"/>
              <a:ext cx="4267200" cy="1905000"/>
            </a:xfrm>
            <a:prstGeom prst="roundRect">
              <a:avLst>
                <a:gd name="adj" fmla="val 16667"/>
              </a:avLst>
            </a:prstGeom>
            <a:solidFill>
              <a:srgbClr val="E3EAF5"/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66" name="Text Box 10"/>
            <p:cNvSpPr txBox="1">
              <a:spLocks noChangeArrowheads="1"/>
            </p:cNvSpPr>
            <p:nvPr/>
          </p:nvSpPr>
          <p:spPr bwMode="auto">
            <a:xfrm>
              <a:off x="2286000" y="4572000"/>
              <a:ext cx="3886200" cy="8002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u="sng">
                  <a:solidFill>
                    <a:schemeClr val="hlink"/>
                  </a:solidFill>
                  <a:latin typeface="+mj-lt"/>
                </a:rPr>
                <a:t>When you receive the invoice:</a:t>
              </a:r>
            </a:p>
          </p:txBody>
        </p:sp>
        <p:sp>
          <p:nvSpPr>
            <p:cNvPr id="45074" name="Text Box 18"/>
            <p:cNvSpPr txBox="1">
              <a:spLocks noChangeArrowheads="1"/>
            </p:cNvSpPr>
            <p:nvPr/>
          </p:nvSpPr>
          <p:spPr bwMode="auto">
            <a:xfrm>
              <a:off x="2133600" y="5219700"/>
              <a:ext cx="4279900" cy="11695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173038" indent="-173038" algn="l">
                <a:buFontTx/>
                <a:buChar char="•"/>
              </a:pPr>
              <a:r>
                <a:rPr lang="en-US" sz="1600" dirty="0">
                  <a:latin typeface="+mj-lt"/>
                </a:rPr>
                <a:t>Voucher all the receivers from the PO</a:t>
              </a:r>
            </a:p>
            <a:p>
              <a:pPr marL="173038" indent="-173038" algn="l">
                <a:buFontTx/>
                <a:buChar char="•"/>
              </a:pPr>
              <a:r>
                <a:rPr lang="en-US" sz="1600" dirty="0">
                  <a:latin typeface="+mj-lt"/>
                </a:rPr>
                <a:t>Add a negative Amount Prepaid on PO</a:t>
              </a:r>
            </a:p>
            <a:p>
              <a:pPr marL="173038" indent="-173038" algn="l">
                <a:buFontTx/>
                <a:buChar char="•"/>
              </a:pPr>
              <a:r>
                <a:rPr lang="en-US" sz="1600" dirty="0">
                  <a:latin typeface="+mj-lt"/>
                </a:rPr>
                <a:t>Add a negative voucher distribution line to the prepaid expense account</a:t>
              </a:r>
            </a:p>
          </p:txBody>
        </p:sp>
        <p:sp>
          <p:nvSpPr>
            <p:cNvPr id="45076" name="Line 20"/>
            <p:cNvSpPr>
              <a:spLocks noChangeShapeType="1"/>
            </p:cNvSpPr>
            <p:nvPr/>
          </p:nvSpPr>
          <p:spPr bwMode="auto">
            <a:xfrm>
              <a:off x="4343400" y="3581400"/>
              <a:ext cx="0" cy="91440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Check Status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FIN13110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07950" y="1298575"/>
            <a:ext cx="9004214" cy="4340225"/>
            <a:chOff x="133350" y="1755775"/>
            <a:chExt cx="9004214" cy="4340225"/>
          </a:xfrm>
        </p:grpSpPr>
        <p:sp>
          <p:nvSpPr>
            <p:cNvPr id="46094" name="Rectangle 14"/>
            <p:cNvSpPr>
              <a:spLocks noChangeArrowheads="1"/>
            </p:cNvSpPr>
            <p:nvPr/>
          </p:nvSpPr>
          <p:spPr bwMode="auto">
            <a:xfrm>
              <a:off x="1957388" y="3513138"/>
              <a:ext cx="1635125" cy="914400"/>
            </a:xfrm>
            <a:prstGeom prst="rect">
              <a:avLst/>
            </a:prstGeom>
            <a:solidFill>
              <a:srgbClr val="B1DDD8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3" name="Rectangle 13"/>
            <p:cNvSpPr>
              <a:spLocks noChangeArrowheads="1"/>
            </p:cNvSpPr>
            <p:nvPr/>
          </p:nvSpPr>
          <p:spPr bwMode="auto">
            <a:xfrm>
              <a:off x="5181600" y="3556000"/>
              <a:ext cx="1828800" cy="914400"/>
            </a:xfrm>
            <a:prstGeom prst="rect">
              <a:avLst/>
            </a:prstGeom>
            <a:solidFill>
              <a:srgbClr val="B1DDD8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5" name="Rectangle 5"/>
            <p:cNvSpPr>
              <a:spLocks noChangeArrowheads="1"/>
            </p:cNvSpPr>
            <p:nvPr/>
          </p:nvSpPr>
          <p:spPr bwMode="auto">
            <a:xfrm>
              <a:off x="2027087" y="3800448"/>
              <a:ext cx="1508427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Check Void</a:t>
              </a:r>
            </a:p>
          </p:txBody>
        </p:sp>
        <p:sp>
          <p:nvSpPr>
            <p:cNvPr id="46086" name="Rectangle 6"/>
            <p:cNvSpPr>
              <a:spLocks noChangeArrowheads="1"/>
            </p:cNvSpPr>
            <p:nvPr/>
          </p:nvSpPr>
          <p:spPr bwMode="auto">
            <a:xfrm>
              <a:off x="5208730" y="3739218"/>
              <a:ext cx="1776129" cy="5606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1800">
                  <a:latin typeface="+mj-lt"/>
                </a:rPr>
                <a:t>Check 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1800">
                  <a:latin typeface="+mj-lt"/>
                </a:rPr>
                <a:t>Reconciliation</a:t>
              </a:r>
            </a:p>
          </p:txBody>
        </p:sp>
        <p:sp>
          <p:nvSpPr>
            <p:cNvPr id="46088" name="Rectangle 8"/>
            <p:cNvSpPr>
              <a:spLocks noChangeArrowheads="1"/>
            </p:cNvSpPr>
            <p:nvPr/>
          </p:nvSpPr>
          <p:spPr bwMode="auto">
            <a:xfrm>
              <a:off x="133350" y="3822700"/>
              <a:ext cx="1795463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2000" b="1" i="1">
                  <a:latin typeface="+mj-lt"/>
                </a:rPr>
                <a:t>Status = Void</a:t>
              </a:r>
            </a:p>
          </p:txBody>
        </p:sp>
        <p:sp>
          <p:nvSpPr>
            <p:cNvPr id="46089" name="Rectangle 9"/>
            <p:cNvSpPr>
              <a:spLocks noChangeArrowheads="1"/>
            </p:cNvSpPr>
            <p:nvPr/>
          </p:nvSpPr>
          <p:spPr bwMode="auto">
            <a:xfrm>
              <a:off x="7021599" y="3822366"/>
              <a:ext cx="2115965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2000" b="1" i="1" dirty="0">
                  <a:latin typeface="+mj-lt"/>
                </a:rPr>
                <a:t>Status = Cancel</a:t>
              </a:r>
            </a:p>
          </p:txBody>
        </p:sp>
        <p:sp>
          <p:nvSpPr>
            <p:cNvPr id="46090" name="Rectangle 10"/>
            <p:cNvSpPr>
              <a:spLocks noChangeArrowheads="1"/>
            </p:cNvSpPr>
            <p:nvPr/>
          </p:nvSpPr>
          <p:spPr bwMode="auto">
            <a:xfrm>
              <a:off x="3492500" y="1755775"/>
              <a:ext cx="1908175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2000" b="1" i="1">
                  <a:latin typeface="+mj-lt"/>
                </a:rPr>
                <a:t>Status = blank</a:t>
              </a:r>
            </a:p>
          </p:txBody>
        </p:sp>
        <p:sp>
          <p:nvSpPr>
            <p:cNvPr id="46091" name="Rectangle 11"/>
            <p:cNvSpPr>
              <a:spLocks noChangeArrowheads="1"/>
            </p:cNvSpPr>
            <p:nvPr/>
          </p:nvSpPr>
          <p:spPr bwMode="auto">
            <a:xfrm>
              <a:off x="3159125" y="2160588"/>
              <a:ext cx="2606675" cy="958850"/>
            </a:xfrm>
            <a:prstGeom prst="rect">
              <a:avLst/>
            </a:prstGeom>
            <a:solidFill>
              <a:srgbClr val="A8D8A9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2" name="Rectangle 12"/>
            <p:cNvSpPr>
              <a:spLocks noChangeArrowheads="1"/>
            </p:cNvSpPr>
            <p:nvPr/>
          </p:nvSpPr>
          <p:spPr bwMode="auto">
            <a:xfrm>
              <a:off x="3151188" y="5146675"/>
              <a:ext cx="2560637" cy="949325"/>
            </a:xfrm>
            <a:prstGeom prst="rect">
              <a:avLst/>
            </a:prstGeom>
            <a:solidFill>
              <a:srgbClr val="A8D8A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6095" name="AutoShape 15"/>
            <p:cNvCxnSpPr>
              <a:cxnSpLocks noChangeShapeType="1"/>
              <a:stCxn id="46091" idx="1"/>
              <a:endCxn id="46094" idx="0"/>
            </p:cNvCxnSpPr>
            <p:nvPr/>
          </p:nvCxnSpPr>
          <p:spPr bwMode="auto">
            <a:xfrm rot="10800000" flipV="1">
              <a:off x="2774950" y="2640013"/>
              <a:ext cx="376238" cy="86360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46096" name="AutoShape 16"/>
            <p:cNvCxnSpPr>
              <a:cxnSpLocks noChangeShapeType="1"/>
              <a:stCxn id="46094" idx="2"/>
              <a:endCxn id="46092" idx="1"/>
            </p:cNvCxnSpPr>
            <p:nvPr/>
          </p:nvCxnSpPr>
          <p:spPr bwMode="auto">
            <a:xfrm rot="16200000" flipH="1">
              <a:off x="2366169" y="4845844"/>
              <a:ext cx="1184275" cy="366713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46097" name="AutoShape 17"/>
            <p:cNvCxnSpPr>
              <a:cxnSpLocks noChangeShapeType="1"/>
              <a:stCxn id="46091" idx="3"/>
              <a:endCxn id="46093" idx="0"/>
            </p:cNvCxnSpPr>
            <p:nvPr/>
          </p:nvCxnSpPr>
          <p:spPr bwMode="auto">
            <a:xfrm>
              <a:off x="5773738" y="2640013"/>
              <a:ext cx="322262" cy="906462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46098" name="AutoShape 18"/>
            <p:cNvCxnSpPr>
              <a:cxnSpLocks noChangeShapeType="1"/>
              <a:stCxn id="46093" idx="2"/>
              <a:endCxn id="46092" idx="3"/>
            </p:cNvCxnSpPr>
            <p:nvPr/>
          </p:nvCxnSpPr>
          <p:spPr bwMode="auto">
            <a:xfrm rot="5400000">
              <a:off x="5337968" y="4863307"/>
              <a:ext cx="1141413" cy="37465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46084" name="Rectangle 4"/>
            <p:cNvSpPr>
              <a:spLocks noChangeArrowheads="1"/>
            </p:cNvSpPr>
            <p:nvPr/>
          </p:nvSpPr>
          <p:spPr bwMode="auto">
            <a:xfrm>
              <a:off x="3157789" y="2343530"/>
              <a:ext cx="2574424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Manual or Automatic</a:t>
              </a:r>
            </a:p>
            <a:p>
              <a:pPr eaLnBrk="0" hangingPunct="0"/>
              <a:r>
                <a:rPr lang="en-US" sz="1800">
                  <a:latin typeface="+mj-lt"/>
                </a:rPr>
                <a:t>Check</a:t>
              </a:r>
            </a:p>
          </p:txBody>
        </p:sp>
        <p:sp>
          <p:nvSpPr>
            <p:cNvPr id="46087" name="Rectangle 7"/>
            <p:cNvSpPr>
              <a:spLocks noChangeArrowheads="1"/>
            </p:cNvSpPr>
            <p:nvPr/>
          </p:nvSpPr>
          <p:spPr bwMode="auto">
            <a:xfrm>
              <a:off x="3498450" y="5486373"/>
              <a:ext cx="1888339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Delete/Archive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Check Reconciliations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FIN13120</a:t>
            </a:r>
          </a:p>
        </p:txBody>
      </p:sp>
      <p:pic>
        <p:nvPicPr>
          <p:cNvPr id="481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038225"/>
            <a:ext cx="7323137" cy="5057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Check Voids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FIN13130</a:t>
            </a:r>
          </a:p>
        </p:txBody>
      </p:sp>
      <p:pic>
        <p:nvPicPr>
          <p:cNvPr id="491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50" y="1009650"/>
            <a:ext cx="7332663" cy="504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AP Interface to General Ledger</a:t>
            </a:r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FIN13140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54000" y="1143000"/>
            <a:ext cx="8631238" cy="4832723"/>
            <a:chOff x="266700" y="1828800"/>
            <a:chExt cx="8631238" cy="4832723"/>
          </a:xfrm>
        </p:grpSpPr>
        <p:sp>
          <p:nvSpPr>
            <p:cNvPr id="50180" name="Rectangle 4"/>
            <p:cNvSpPr>
              <a:spLocks noChangeArrowheads="1"/>
            </p:cNvSpPr>
            <p:nvPr/>
          </p:nvSpPr>
          <p:spPr bwMode="auto">
            <a:xfrm>
              <a:off x="292100" y="3586163"/>
              <a:ext cx="3365500" cy="1581150"/>
            </a:xfrm>
            <a:prstGeom prst="rect">
              <a:avLst/>
            </a:prstGeom>
            <a:solidFill>
              <a:srgbClr val="CDE9CE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1" name="Rectangle 5"/>
            <p:cNvSpPr>
              <a:spLocks noChangeArrowheads="1"/>
            </p:cNvSpPr>
            <p:nvPr/>
          </p:nvSpPr>
          <p:spPr bwMode="auto">
            <a:xfrm>
              <a:off x="266700" y="2466975"/>
              <a:ext cx="3367088" cy="903288"/>
            </a:xfrm>
            <a:prstGeom prst="rect">
              <a:avLst/>
            </a:prstGeom>
            <a:solidFill>
              <a:srgbClr val="DDEE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2" name="Rectangle 6"/>
            <p:cNvSpPr>
              <a:spLocks noChangeArrowheads="1"/>
            </p:cNvSpPr>
            <p:nvPr/>
          </p:nvSpPr>
          <p:spPr bwMode="auto">
            <a:xfrm>
              <a:off x="4106863" y="2555875"/>
              <a:ext cx="4776787" cy="301307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4" name="Rectangle 8"/>
            <p:cNvSpPr>
              <a:spLocks noChangeArrowheads="1"/>
            </p:cNvSpPr>
            <p:nvPr/>
          </p:nvSpPr>
          <p:spPr bwMode="auto">
            <a:xfrm>
              <a:off x="6787874" y="3449638"/>
              <a:ext cx="1862691" cy="582211"/>
            </a:xfrm>
            <a:prstGeom prst="rect">
              <a:avLst/>
            </a:prstGeom>
            <a:solidFill>
              <a:srgbClr val="ECD1CA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Post Transactions</a:t>
              </a:r>
            </a:p>
            <a:p>
              <a:pPr eaLnBrk="0" hangingPunct="0"/>
              <a:r>
                <a:rPr lang="en-US" sz="1600">
                  <a:latin typeface="+mj-lt"/>
                </a:rPr>
                <a:t>to GL Accounts</a:t>
              </a:r>
            </a:p>
          </p:txBody>
        </p:sp>
        <p:sp>
          <p:nvSpPr>
            <p:cNvPr id="50185" name="Oval 9"/>
            <p:cNvSpPr>
              <a:spLocks noChangeArrowheads="1"/>
            </p:cNvSpPr>
            <p:nvPr/>
          </p:nvSpPr>
          <p:spPr bwMode="auto">
            <a:xfrm>
              <a:off x="4343400" y="3143250"/>
              <a:ext cx="1497013" cy="1260475"/>
            </a:xfrm>
            <a:prstGeom prst="ellipse">
              <a:avLst/>
            </a:prstGeom>
            <a:solidFill>
              <a:srgbClr val="F8FAA0"/>
            </a:solidFill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6" name="Rectangle 10"/>
            <p:cNvSpPr>
              <a:spLocks noChangeArrowheads="1"/>
            </p:cNvSpPr>
            <p:nvPr/>
          </p:nvSpPr>
          <p:spPr bwMode="auto">
            <a:xfrm>
              <a:off x="5588000" y="2540000"/>
              <a:ext cx="1930400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latin typeface="+mj-lt"/>
                </a:rPr>
                <a:t>General Ledger</a:t>
              </a:r>
            </a:p>
          </p:txBody>
        </p:sp>
        <p:sp>
          <p:nvSpPr>
            <p:cNvPr id="50187" name="Rectangle 11"/>
            <p:cNvSpPr>
              <a:spLocks noChangeArrowheads="1"/>
            </p:cNvSpPr>
            <p:nvPr/>
          </p:nvSpPr>
          <p:spPr bwMode="auto">
            <a:xfrm>
              <a:off x="5186363" y="5802313"/>
              <a:ext cx="3039295" cy="859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buFontTx/>
                <a:buChar char="•"/>
              </a:pPr>
              <a:r>
                <a:rPr lang="en-US" sz="1600">
                  <a:latin typeface="+mj-lt"/>
                </a:rPr>
                <a:t> Print Voucher Register</a:t>
              </a:r>
            </a:p>
            <a:p>
              <a:pPr algn="l" eaLnBrk="0" hangingPunct="0">
                <a:buFontTx/>
                <a:buChar char="•"/>
              </a:pPr>
              <a:r>
                <a:rPr lang="en-US" sz="1600">
                  <a:latin typeface="+mj-lt"/>
                </a:rPr>
                <a:t> Payment Register </a:t>
              </a:r>
            </a:p>
            <a:p>
              <a:pPr algn="l" eaLnBrk="0" hangingPunct="0">
                <a:buFontTx/>
                <a:buChar char="•"/>
              </a:pPr>
              <a:r>
                <a:rPr lang="en-US" sz="1600">
                  <a:latin typeface="+mj-lt"/>
                </a:rPr>
                <a:t> AP-GL Transactions Report</a:t>
              </a:r>
              <a:r>
                <a:rPr lang="en-US" sz="1800">
                  <a:latin typeface="+mj-lt"/>
                </a:rPr>
                <a:t> </a:t>
              </a:r>
            </a:p>
          </p:txBody>
        </p:sp>
        <p:sp>
          <p:nvSpPr>
            <p:cNvPr id="50188" name="Rectangle 12"/>
            <p:cNvSpPr>
              <a:spLocks noChangeArrowheads="1"/>
            </p:cNvSpPr>
            <p:nvPr/>
          </p:nvSpPr>
          <p:spPr bwMode="auto">
            <a:xfrm>
              <a:off x="277813" y="1828800"/>
              <a:ext cx="3324629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i="1">
                  <a:latin typeface="+mj-lt"/>
                </a:rPr>
                <a:t>GL Transactions Created By:</a:t>
              </a:r>
            </a:p>
          </p:txBody>
        </p:sp>
        <p:sp>
          <p:nvSpPr>
            <p:cNvPr id="50189" name="Rectangle 13"/>
            <p:cNvSpPr>
              <a:spLocks noChangeArrowheads="1"/>
            </p:cNvSpPr>
            <p:nvPr/>
          </p:nvSpPr>
          <p:spPr bwMode="auto">
            <a:xfrm>
              <a:off x="271463" y="3605213"/>
              <a:ext cx="3355975" cy="1646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" algn="l"/>
                </a:tabLst>
              </a:pPr>
              <a:r>
                <a:rPr lang="en-US" sz="1800" b="1">
                  <a:latin typeface="+mj-lt"/>
                </a:rPr>
                <a:t>Accounts Payable - Type AP</a:t>
              </a:r>
            </a:p>
            <a:p>
              <a:pPr algn="l" eaLnBrk="0" hangingPunct="0">
                <a:tabLst>
                  <a:tab pos="2286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Confirmed Vouchers </a:t>
              </a:r>
            </a:p>
            <a:p>
              <a:pPr algn="l" eaLnBrk="0" hangingPunct="0"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</a:t>
              </a: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Payments</a:t>
              </a:r>
            </a:p>
            <a:p>
              <a:pPr algn="l" eaLnBrk="0" hangingPunct="0">
                <a:tabLst>
                  <a:tab pos="228600" algn="l"/>
                </a:tabLst>
              </a:pPr>
              <a:r>
                <a:rPr lang="en-US" sz="1800">
                  <a:latin typeface="+mj-lt"/>
                </a:rPr>
                <a:t>	</a:t>
              </a:r>
            </a:p>
          </p:txBody>
        </p:sp>
        <p:sp>
          <p:nvSpPr>
            <p:cNvPr id="50190" name="Rectangle 14"/>
            <p:cNvSpPr>
              <a:spLocks noChangeArrowheads="1"/>
            </p:cNvSpPr>
            <p:nvPr/>
          </p:nvSpPr>
          <p:spPr bwMode="auto">
            <a:xfrm>
              <a:off x="268288" y="2455863"/>
              <a:ext cx="2570162" cy="8826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" algn="l"/>
                </a:tabLst>
              </a:pPr>
              <a:r>
                <a:rPr lang="en-US" sz="1800" b="1">
                  <a:latin typeface="+mj-lt"/>
                </a:rPr>
                <a:t>Purchasing - Type IC</a:t>
              </a:r>
            </a:p>
            <a:p>
              <a:pPr algn="l" eaLnBrk="0" hangingPunct="0">
                <a:tabLst>
                  <a:tab pos="2286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PO Receipts </a:t>
              </a:r>
            </a:p>
          </p:txBody>
        </p:sp>
        <p:sp>
          <p:nvSpPr>
            <p:cNvPr id="50191" name="Line 15"/>
            <p:cNvSpPr>
              <a:spLocks noChangeShapeType="1"/>
            </p:cNvSpPr>
            <p:nvPr/>
          </p:nvSpPr>
          <p:spPr bwMode="auto">
            <a:xfrm>
              <a:off x="273050" y="2803525"/>
              <a:ext cx="33686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92" name="Line 16"/>
            <p:cNvSpPr>
              <a:spLocks noChangeShapeType="1"/>
            </p:cNvSpPr>
            <p:nvPr/>
          </p:nvSpPr>
          <p:spPr bwMode="auto">
            <a:xfrm>
              <a:off x="282575" y="3984625"/>
              <a:ext cx="33686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94" name="Line 18"/>
            <p:cNvSpPr>
              <a:spLocks noChangeShapeType="1"/>
            </p:cNvSpPr>
            <p:nvPr/>
          </p:nvSpPr>
          <p:spPr bwMode="auto">
            <a:xfrm>
              <a:off x="4121150" y="2884488"/>
              <a:ext cx="47767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50204" name="AutoShape 28"/>
            <p:cNvCxnSpPr>
              <a:cxnSpLocks noChangeShapeType="1"/>
            </p:cNvCxnSpPr>
            <p:nvPr/>
          </p:nvCxnSpPr>
          <p:spPr bwMode="auto">
            <a:xfrm rot="5400000" flipH="1">
              <a:off x="5345113" y="4810125"/>
              <a:ext cx="1982788" cy="1587"/>
            </a:xfrm>
            <a:prstGeom prst="bentConnector3">
              <a:avLst>
                <a:gd name="adj1" fmla="val 49958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50183" name="Rectangle 7"/>
            <p:cNvSpPr>
              <a:spLocks noChangeArrowheads="1"/>
            </p:cNvSpPr>
            <p:nvPr/>
          </p:nvSpPr>
          <p:spPr bwMode="auto">
            <a:xfrm>
              <a:off x="4436232" y="3387725"/>
              <a:ext cx="1320875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Unposted</a:t>
              </a:r>
            </a:p>
            <a:p>
              <a:pPr eaLnBrk="0" hangingPunct="0"/>
              <a:r>
                <a:rPr lang="en-US" sz="1600">
                  <a:latin typeface="+mj-lt"/>
                </a:rPr>
                <a:t>Transaction</a:t>
              </a:r>
            </a:p>
            <a:p>
              <a:pPr eaLnBrk="0" hangingPunct="0"/>
              <a:r>
                <a:rPr lang="en-US" sz="1600">
                  <a:latin typeface="+mj-lt"/>
                </a:rPr>
                <a:t>File</a:t>
              </a:r>
            </a:p>
          </p:txBody>
        </p:sp>
        <p:sp>
          <p:nvSpPr>
            <p:cNvPr id="50205" name="Line 29"/>
            <p:cNvSpPr>
              <a:spLocks noChangeShapeType="1"/>
            </p:cNvSpPr>
            <p:nvPr/>
          </p:nvSpPr>
          <p:spPr bwMode="auto">
            <a:xfrm>
              <a:off x="5842000" y="3798888"/>
              <a:ext cx="99536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50206" name="AutoShape 30"/>
            <p:cNvCxnSpPr>
              <a:cxnSpLocks noChangeShapeType="1"/>
              <a:stCxn id="50189" idx="3"/>
              <a:endCxn id="50185" idx="2"/>
            </p:cNvCxnSpPr>
            <p:nvPr/>
          </p:nvCxnSpPr>
          <p:spPr bwMode="auto">
            <a:xfrm flipV="1">
              <a:off x="3627438" y="3773488"/>
              <a:ext cx="708025" cy="655637"/>
            </a:xfrm>
            <a:prstGeom prst="bentConnector3">
              <a:avLst>
                <a:gd name="adj1" fmla="val 50449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50207" name="AutoShape 31"/>
            <p:cNvCxnSpPr>
              <a:cxnSpLocks noChangeShapeType="1"/>
              <a:stCxn id="50181" idx="3"/>
              <a:endCxn id="50185" idx="2"/>
            </p:cNvCxnSpPr>
            <p:nvPr/>
          </p:nvCxnSpPr>
          <p:spPr bwMode="auto">
            <a:xfrm>
              <a:off x="3633788" y="2919413"/>
              <a:ext cx="701675" cy="854075"/>
            </a:xfrm>
            <a:prstGeom prst="bentConnector3">
              <a:avLst>
                <a:gd name="adj1" fmla="val 5045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Transaction Summary, </a:t>
            </a:r>
            <a:r>
              <a:rPr lang="en-US" dirty="0" smtClean="0"/>
              <a:t>Vouchers</a:t>
            </a:r>
            <a:endParaRPr lang="en-US" dirty="0"/>
          </a:p>
        </p:txBody>
      </p:sp>
      <p:sp>
        <p:nvSpPr>
          <p:cNvPr id="3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FIN13150</a:t>
            </a:r>
          </a:p>
        </p:txBody>
      </p:sp>
      <p:graphicFrame>
        <p:nvGraphicFramePr>
          <p:cNvPr id="60516" name="Group 100"/>
          <p:cNvGraphicFramePr>
            <a:graphicFrameLocks noGrp="1"/>
          </p:cNvGraphicFramePr>
          <p:nvPr/>
        </p:nvGraphicFramePr>
        <p:xfrm>
          <a:off x="731838" y="862013"/>
          <a:ext cx="7639050" cy="4440365"/>
        </p:xfrm>
        <a:graphic>
          <a:graphicData uri="http://schemas.openxmlformats.org/drawingml/2006/table">
            <a:tbl>
              <a:tblPr/>
              <a:tblGrid>
                <a:gridCol w="2641600"/>
                <a:gridCol w="944562"/>
                <a:gridCol w="1162050"/>
                <a:gridCol w="2890838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Transaction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Vouchers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Char char="5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 and Subcontract Items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 Rate Variance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 Usage Variance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Intercompany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Purchase Gain/Loss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Char char="5"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Expensed (Memo) Items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Expensed Item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Expensed Item Rate Variance*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Expensed Item Usage Variance*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Intercompany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Purchase Gain/Loss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0478" name="Rectangle 62"/>
          <p:cNvSpPr>
            <a:spLocks noChangeArrowheads="1"/>
          </p:cNvSpPr>
          <p:nvPr/>
        </p:nvSpPr>
        <p:spPr bwMode="auto">
          <a:xfrm>
            <a:off x="904875" y="5308600"/>
            <a:ext cx="74009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1200" b="1">
                <a:latin typeface="+mj-lt"/>
              </a:rPr>
              <a:t>An AP or expensed item rate variance occurs if the item’s invoiced cost was different from the </a:t>
            </a:r>
          </a:p>
          <a:p>
            <a:pPr algn="l" eaLnBrk="0" hangingPunct="0"/>
            <a:r>
              <a:rPr lang="en-US" sz="1200" b="1">
                <a:latin typeface="+mj-lt"/>
              </a:rPr>
              <a:t>PO cost. It is calculated as (Invoice Unit Cost – PO Unit Cost) x Invoice Quantity. </a:t>
            </a:r>
          </a:p>
        </p:txBody>
      </p:sp>
      <p:sp>
        <p:nvSpPr>
          <p:cNvPr id="60479" name="Rectangle 63"/>
          <p:cNvSpPr>
            <a:spLocks noChangeArrowheads="1"/>
          </p:cNvSpPr>
          <p:nvPr/>
        </p:nvSpPr>
        <p:spPr bwMode="auto">
          <a:xfrm>
            <a:off x="914400" y="5765800"/>
            <a:ext cx="767556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1200" b="1">
                <a:latin typeface="+mj-lt"/>
              </a:rPr>
              <a:t>An AP or expensed item usage variance occurs if the item's invoiced quantity was different from </a:t>
            </a:r>
          </a:p>
          <a:p>
            <a:pPr algn="l" eaLnBrk="0" hangingPunct="0"/>
            <a:r>
              <a:rPr lang="en-US" sz="1200" b="1">
                <a:latin typeface="+mj-lt"/>
              </a:rPr>
              <a:t>the PO receipt quantity. It is calculated as (Invoice Quantity – Received Quantity) x PO Unit Cost.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GL Accounts Used On Payments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FIN13160</a:t>
            </a:r>
          </a:p>
        </p:txBody>
      </p:sp>
      <p:pic>
        <p:nvPicPr>
          <p:cNvPr id="52228" name="Picture 4" descr="13-32 To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81075"/>
            <a:ext cx="7924800" cy="5038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3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Transaction Summary, </a:t>
            </a:r>
            <a:r>
              <a:rPr lang="en-US" dirty="0" smtClean="0"/>
              <a:t>Payments</a:t>
            </a:r>
            <a:endParaRPr lang="en-US" dirty="0"/>
          </a:p>
        </p:txBody>
      </p:sp>
      <p:sp>
        <p:nvSpPr>
          <p:cNvPr id="3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FIN13170</a:t>
            </a:r>
          </a:p>
        </p:txBody>
      </p:sp>
      <p:graphicFrame>
        <p:nvGraphicFramePr>
          <p:cNvPr id="61563" name="Group 123"/>
          <p:cNvGraphicFramePr>
            <a:graphicFrameLocks noGrp="1"/>
          </p:cNvGraphicFramePr>
          <p:nvPr/>
        </p:nvGraphicFramePr>
        <p:xfrm>
          <a:off x="468313" y="938213"/>
          <a:ext cx="6196012" cy="5292725"/>
        </p:xfrm>
        <a:graphic>
          <a:graphicData uri="http://schemas.openxmlformats.org/drawingml/2006/table">
            <a:tbl>
              <a:tblPr/>
              <a:tblGrid>
                <a:gridCol w="2430462"/>
                <a:gridCol w="741363"/>
                <a:gridCol w="893762"/>
                <a:gridCol w="2130425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Transaction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Automatic Checks (28.9.9) &amp; AP Manual Checks (28.9.10)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 Terms Discount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Exchange Gain/Loss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Non-AP Manual Checks (28.9.10)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User-Selected Account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 Terms Discounts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</a:t>
                      </a:r>
                      <a:r>
                        <a:rPr kumimoji="0" lang="en-U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Check Reconciliations (28.9.13)</a:t>
                      </a:r>
                      <a:r>
                        <a:rPr kumimoji="0" lang="en-U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Payments in Process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Check Voids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 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1,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 Terms Discounts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 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Exchange Gain/Loss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1566" name="Text Box 126"/>
          <p:cNvSpPr txBox="1">
            <a:spLocks noChangeArrowheads="1"/>
          </p:cNvSpPr>
          <p:nvPr/>
        </p:nvSpPr>
        <p:spPr bwMode="auto">
          <a:xfrm>
            <a:off x="6846888" y="1150938"/>
            <a:ext cx="1970087" cy="21452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1400">
                <a:latin typeface="+mj-lt"/>
              </a:rPr>
              <a:t>1. Or Payments In Process account.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1400">
                <a:latin typeface="+mj-lt"/>
              </a:rPr>
              <a:t>2. No GL effect from reconciliation involving cash accounts.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1400">
                <a:latin typeface="+mj-lt"/>
              </a:rPr>
              <a:t>3. User-selected account on non-AP checks.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Multi-Entity AP (PO/Voucher)</a:t>
            </a:r>
          </a:p>
        </p:txBody>
      </p:sp>
      <p:sp>
        <p:nvSpPr>
          <p:cNvPr id="3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FIN13180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88913" y="1000125"/>
            <a:ext cx="8812212" cy="5084763"/>
            <a:chOff x="163513" y="1533525"/>
            <a:chExt cx="8812212" cy="5084763"/>
          </a:xfrm>
        </p:grpSpPr>
        <p:sp>
          <p:nvSpPr>
            <p:cNvPr id="54290" name="Rectangle 18"/>
            <p:cNvSpPr>
              <a:spLocks noChangeArrowheads="1"/>
            </p:cNvSpPr>
            <p:nvPr/>
          </p:nvSpPr>
          <p:spPr bwMode="auto">
            <a:xfrm>
              <a:off x="163513" y="1827213"/>
              <a:ext cx="3825875" cy="4497387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tabLst>
                  <a:tab pos="3543300" algn="r"/>
                </a:tabLst>
              </a:pPr>
              <a:r>
                <a:rPr lang="en-US" sz="1800" b="1">
                  <a:latin typeface="+mj-lt"/>
                </a:rPr>
                <a:t>PO #99999</a:t>
              </a:r>
            </a:p>
            <a:p>
              <a:pPr algn="l" eaLnBrk="0" hangingPunct="0">
                <a:tabLst>
                  <a:tab pos="3543300" algn="r"/>
                </a:tabLst>
              </a:pPr>
              <a:endParaRPr lang="en-US" sz="1800">
                <a:latin typeface="+mj-lt"/>
              </a:endParaRPr>
            </a:p>
            <a:p>
              <a:pPr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Header Site 10000 (= Entity 1000)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endParaRPr lang="en-US" sz="1800">
                <a:latin typeface="+mj-lt"/>
              </a:endParaRP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Line Item 1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Site 10000 (= Entity 1000)	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Extended Price	$200.00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Tax	15.00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endParaRPr lang="en-US" sz="1800">
                <a:latin typeface="+mj-lt"/>
              </a:endParaRP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Line Item 2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Site 30000 (= Entity 2000)	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Extended Price	100.00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Tax	7.50</a:t>
              </a:r>
            </a:p>
            <a:p>
              <a:pPr algn="l" eaLnBrk="0" hangingPunct="0">
                <a:spcBef>
                  <a:spcPct val="50000"/>
                </a:spcBef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	------------</a:t>
              </a:r>
            </a:p>
            <a:p>
              <a:pPr algn="l" eaLnBrk="0" hangingPunct="0">
                <a:spcBef>
                  <a:spcPct val="50000"/>
                </a:spcBef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Order Total	$322.50</a:t>
              </a:r>
            </a:p>
          </p:txBody>
        </p:sp>
        <p:sp>
          <p:nvSpPr>
            <p:cNvPr id="54298" name="Line 26"/>
            <p:cNvSpPr>
              <a:spLocks noChangeShapeType="1"/>
            </p:cNvSpPr>
            <p:nvPr/>
          </p:nvSpPr>
          <p:spPr bwMode="auto">
            <a:xfrm>
              <a:off x="166688" y="2141538"/>
              <a:ext cx="38274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54309" name="Group 37"/>
            <p:cNvGrpSpPr>
              <a:grpSpLocks/>
            </p:cNvGrpSpPr>
            <p:nvPr/>
          </p:nvGrpSpPr>
          <p:grpSpPr bwMode="auto">
            <a:xfrm>
              <a:off x="5102225" y="1533525"/>
              <a:ext cx="3873500" cy="5084763"/>
              <a:chOff x="3228" y="91"/>
              <a:chExt cx="2440" cy="3976"/>
            </a:xfrm>
          </p:grpSpPr>
          <p:sp>
            <p:nvSpPr>
              <p:cNvPr id="54277" name="Rectangle 5"/>
              <p:cNvSpPr>
                <a:spLocks noChangeArrowheads="1"/>
              </p:cNvSpPr>
              <p:nvPr/>
            </p:nvSpPr>
            <p:spPr bwMode="auto">
              <a:xfrm>
                <a:off x="3228" y="91"/>
                <a:ext cx="2402" cy="3976"/>
              </a:xfrm>
              <a:prstGeom prst="rect">
                <a:avLst/>
              </a:prstGeom>
              <a:solidFill>
                <a:srgbClr val="DDEEF7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78" name="Line 6"/>
              <p:cNvSpPr>
                <a:spLocks noChangeShapeType="1"/>
              </p:cNvSpPr>
              <p:nvPr/>
            </p:nvSpPr>
            <p:spPr bwMode="auto">
              <a:xfrm>
                <a:off x="3811" y="960"/>
                <a:ext cx="0" cy="36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79" name="Rectangle 7"/>
              <p:cNvSpPr>
                <a:spLocks noChangeArrowheads="1"/>
              </p:cNvSpPr>
              <p:nvPr/>
            </p:nvSpPr>
            <p:spPr bwMode="auto">
              <a:xfrm>
                <a:off x="3650" y="721"/>
                <a:ext cx="316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0" name="Line 8"/>
              <p:cNvSpPr>
                <a:spLocks noChangeShapeType="1"/>
              </p:cNvSpPr>
              <p:nvPr/>
            </p:nvSpPr>
            <p:spPr bwMode="auto">
              <a:xfrm>
                <a:off x="3306" y="3564"/>
                <a:ext cx="9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1" name="Rectangle 9"/>
              <p:cNvSpPr>
                <a:spLocks noChangeArrowheads="1"/>
              </p:cNvSpPr>
              <p:nvPr/>
            </p:nvSpPr>
            <p:spPr bwMode="auto">
              <a:xfrm>
                <a:off x="3260" y="3325"/>
                <a:ext cx="1115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Intercompany</a:t>
                </a:r>
              </a:p>
            </p:txBody>
          </p:sp>
          <p:sp>
            <p:nvSpPr>
              <p:cNvPr id="54282" name="Rectangle 10"/>
              <p:cNvSpPr>
                <a:spLocks noChangeArrowheads="1"/>
              </p:cNvSpPr>
              <p:nvPr/>
            </p:nvSpPr>
            <p:spPr bwMode="auto">
              <a:xfrm>
                <a:off x="4553" y="3328"/>
                <a:ext cx="1115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Intercompany</a:t>
                </a:r>
              </a:p>
            </p:txBody>
          </p:sp>
          <p:sp>
            <p:nvSpPr>
              <p:cNvPr id="54283" name="Rectangle 11"/>
              <p:cNvSpPr>
                <a:spLocks noChangeArrowheads="1"/>
              </p:cNvSpPr>
              <p:nvPr/>
            </p:nvSpPr>
            <p:spPr bwMode="auto">
              <a:xfrm>
                <a:off x="3386" y="377"/>
                <a:ext cx="852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Entity 1000</a:t>
                </a:r>
              </a:p>
            </p:txBody>
          </p:sp>
          <p:sp>
            <p:nvSpPr>
              <p:cNvPr id="54284" name="Rectangle 12"/>
              <p:cNvSpPr>
                <a:spLocks noChangeArrowheads="1"/>
              </p:cNvSpPr>
              <p:nvPr/>
            </p:nvSpPr>
            <p:spPr bwMode="auto">
              <a:xfrm>
                <a:off x="4619" y="373"/>
                <a:ext cx="852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Entity 2000</a:t>
                </a:r>
              </a:p>
            </p:txBody>
          </p:sp>
          <p:sp>
            <p:nvSpPr>
              <p:cNvPr id="54285" name="Line 13"/>
              <p:cNvSpPr>
                <a:spLocks noChangeShapeType="1"/>
              </p:cNvSpPr>
              <p:nvPr/>
            </p:nvSpPr>
            <p:spPr bwMode="auto">
              <a:xfrm>
                <a:off x="5057" y="3567"/>
                <a:ext cx="0" cy="36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6" name="Line 14"/>
              <p:cNvSpPr>
                <a:spLocks noChangeShapeType="1"/>
              </p:cNvSpPr>
              <p:nvPr/>
            </p:nvSpPr>
            <p:spPr bwMode="auto">
              <a:xfrm>
                <a:off x="5076" y="2089"/>
                <a:ext cx="0" cy="36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7" name="Line 15"/>
              <p:cNvSpPr>
                <a:spLocks noChangeShapeType="1"/>
              </p:cNvSpPr>
              <p:nvPr/>
            </p:nvSpPr>
            <p:spPr bwMode="auto">
              <a:xfrm>
                <a:off x="3809" y="3576"/>
                <a:ext cx="0" cy="36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8" name="Line 16"/>
              <p:cNvSpPr>
                <a:spLocks noChangeShapeType="1"/>
              </p:cNvSpPr>
              <p:nvPr/>
            </p:nvSpPr>
            <p:spPr bwMode="auto">
              <a:xfrm>
                <a:off x="3818" y="2083"/>
                <a:ext cx="0" cy="36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9" name="Line 17"/>
              <p:cNvSpPr>
                <a:spLocks noChangeShapeType="1"/>
              </p:cNvSpPr>
              <p:nvPr/>
            </p:nvSpPr>
            <p:spPr bwMode="auto">
              <a:xfrm>
                <a:off x="4433" y="351"/>
                <a:ext cx="0" cy="371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1" name="Line 19"/>
              <p:cNvSpPr>
                <a:spLocks noChangeShapeType="1"/>
              </p:cNvSpPr>
              <p:nvPr/>
            </p:nvSpPr>
            <p:spPr bwMode="auto">
              <a:xfrm>
                <a:off x="3306" y="952"/>
                <a:ext cx="9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2" name="Line 20"/>
              <p:cNvSpPr>
                <a:spLocks noChangeShapeType="1"/>
              </p:cNvSpPr>
              <p:nvPr/>
            </p:nvSpPr>
            <p:spPr bwMode="auto">
              <a:xfrm>
                <a:off x="3316" y="2077"/>
                <a:ext cx="9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3" name="Line 21"/>
              <p:cNvSpPr>
                <a:spLocks noChangeShapeType="1"/>
              </p:cNvSpPr>
              <p:nvPr/>
            </p:nvSpPr>
            <p:spPr bwMode="auto">
              <a:xfrm>
                <a:off x="4573" y="2077"/>
                <a:ext cx="9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4" name="Line 22"/>
              <p:cNvSpPr>
                <a:spLocks noChangeShapeType="1"/>
              </p:cNvSpPr>
              <p:nvPr/>
            </p:nvSpPr>
            <p:spPr bwMode="auto">
              <a:xfrm>
                <a:off x="4563" y="3550"/>
                <a:ext cx="9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5" name="Line 23"/>
              <p:cNvSpPr>
                <a:spLocks noChangeShapeType="1"/>
              </p:cNvSpPr>
              <p:nvPr/>
            </p:nvSpPr>
            <p:spPr bwMode="auto">
              <a:xfrm>
                <a:off x="3240" y="616"/>
                <a:ext cx="237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6" name="Rectangle 24"/>
              <p:cNvSpPr>
                <a:spLocks noChangeArrowheads="1"/>
              </p:cNvSpPr>
              <p:nvPr/>
            </p:nvSpPr>
            <p:spPr bwMode="auto">
              <a:xfrm>
                <a:off x="3466" y="115"/>
                <a:ext cx="1858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GL Transaction (Type AP)</a:t>
                </a:r>
              </a:p>
            </p:txBody>
          </p:sp>
          <p:sp>
            <p:nvSpPr>
              <p:cNvPr id="54297" name="Line 25"/>
              <p:cNvSpPr>
                <a:spLocks noChangeShapeType="1"/>
              </p:cNvSpPr>
              <p:nvPr/>
            </p:nvSpPr>
            <p:spPr bwMode="auto">
              <a:xfrm>
                <a:off x="3240" y="347"/>
                <a:ext cx="237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9" name="Rectangle 27"/>
              <p:cNvSpPr>
                <a:spLocks noChangeArrowheads="1"/>
              </p:cNvSpPr>
              <p:nvPr/>
            </p:nvSpPr>
            <p:spPr bwMode="auto">
              <a:xfrm>
                <a:off x="3588" y="732"/>
                <a:ext cx="30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AP</a:t>
                </a:r>
              </a:p>
            </p:txBody>
          </p:sp>
          <p:sp>
            <p:nvSpPr>
              <p:cNvPr id="54300" name="Rectangle 28"/>
              <p:cNvSpPr>
                <a:spLocks noChangeArrowheads="1"/>
              </p:cNvSpPr>
              <p:nvPr/>
            </p:nvSpPr>
            <p:spPr bwMode="auto">
              <a:xfrm>
                <a:off x="3808" y="952"/>
                <a:ext cx="55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322.50</a:t>
                </a:r>
              </a:p>
            </p:txBody>
          </p:sp>
          <p:sp>
            <p:nvSpPr>
              <p:cNvPr id="54301" name="Rectangle 29"/>
              <p:cNvSpPr>
                <a:spLocks noChangeArrowheads="1"/>
              </p:cNvSpPr>
              <p:nvPr/>
            </p:nvSpPr>
            <p:spPr bwMode="auto">
              <a:xfrm>
                <a:off x="3348" y="1831"/>
                <a:ext cx="973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PO Receipts</a:t>
                </a:r>
              </a:p>
            </p:txBody>
          </p:sp>
          <p:sp>
            <p:nvSpPr>
              <p:cNvPr id="54302" name="Rectangle 30"/>
              <p:cNvSpPr>
                <a:spLocks noChangeArrowheads="1"/>
              </p:cNvSpPr>
              <p:nvPr/>
            </p:nvSpPr>
            <p:spPr bwMode="auto">
              <a:xfrm>
                <a:off x="3252" y="2071"/>
                <a:ext cx="55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215.00</a:t>
                </a:r>
              </a:p>
            </p:txBody>
          </p:sp>
          <p:sp>
            <p:nvSpPr>
              <p:cNvPr id="54303" name="Rectangle 31"/>
              <p:cNvSpPr>
                <a:spLocks noChangeArrowheads="1"/>
              </p:cNvSpPr>
              <p:nvPr/>
            </p:nvSpPr>
            <p:spPr bwMode="auto">
              <a:xfrm>
                <a:off x="4620" y="1833"/>
                <a:ext cx="973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PO Receipts</a:t>
                </a:r>
              </a:p>
            </p:txBody>
          </p:sp>
          <p:sp>
            <p:nvSpPr>
              <p:cNvPr id="54304" name="Rectangle 32"/>
              <p:cNvSpPr>
                <a:spLocks noChangeArrowheads="1"/>
              </p:cNvSpPr>
              <p:nvPr/>
            </p:nvSpPr>
            <p:spPr bwMode="auto">
              <a:xfrm>
                <a:off x="4514" y="2081"/>
                <a:ext cx="55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107.50</a:t>
                </a:r>
              </a:p>
            </p:txBody>
          </p:sp>
          <p:sp>
            <p:nvSpPr>
              <p:cNvPr id="54305" name="Rectangle 33"/>
              <p:cNvSpPr>
                <a:spLocks noChangeArrowheads="1"/>
              </p:cNvSpPr>
              <p:nvPr/>
            </p:nvSpPr>
            <p:spPr bwMode="auto">
              <a:xfrm>
                <a:off x="3242" y="3574"/>
                <a:ext cx="55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107.50</a:t>
                </a:r>
              </a:p>
            </p:txBody>
          </p:sp>
          <p:sp>
            <p:nvSpPr>
              <p:cNvPr id="54306" name="Rectangle 34"/>
              <p:cNvSpPr>
                <a:spLocks noChangeArrowheads="1"/>
              </p:cNvSpPr>
              <p:nvPr/>
            </p:nvSpPr>
            <p:spPr bwMode="auto">
              <a:xfrm>
                <a:off x="5052" y="3548"/>
                <a:ext cx="55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107.50</a:t>
                </a:r>
              </a:p>
            </p:txBody>
          </p:sp>
        </p:grpSp>
        <p:sp>
          <p:nvSpPr>
            <p:cNvPr id="54307" name="Rectangle 35"/>
            <p:cNvSpPr>
              <a:spLocks noChangeArrowheads="1"/>
            </p:cNvSpPr>
            <p:nvPr/>
          </p:nvSpPr>
          <p:spPr bwMode="auto">
            <a:xfrm>
              <a:off x="3989401" y="3733800"/>
              <a:ext cx="1146149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i="1">
                  <a:solidFill>
                    <a:schemeClr val="hlink"/>
                  </a:solidFill>
                  <a:latin typeface="+mj-lt"/>
                </a:rPr>
                <a:t>Voucher</a:t>
              </a:r>
            </a:p>
          </p:txBody>
        </p:sp>
        <p:cxnSp>
          <p:nvCxnSpPr>
            <p:cNvPr id="54308" name="AutoShape 36"/>
            <p:cNvCxnSpPr>
              <a:cxnSpLocks noChangeShapeType="1"/>
              <a:stCxn id="54290" idx="3"/>
              <a:endCxn id="54277" idx="1"/>
            </p:cNvCxnSpPr>
            <p:nvPr/>
          </p:nvCxnSpPr>
          <p:spPr bwMode="auto">
            <a:xfrm>
              <a:off x="3989388" y="4076700"/>
              <a:ext cx="1112837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Multi-Entity AP (Payment)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FIN13190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667000" y="1533525"/>
            <a:ext cx="3811588" cy="3889375"/>
            <a:chOff x="2667000" y="2054225"/>
            <a:chExt cx="3811588" cy="3889375"/>
          </a:xfrm>
        </p:grpSpPr>
        <p:sp>
          <p:nvSpPr>
            <p:cNvPr id="55300" name="Rectangle 4"/>
            <p:cNvSpPr>
              <a:spLocks noChangeArrowheads="1"/>
            </p:cNvSpPr>
            <p:nvPr/>
          </p:nvSpPr>
          <p:spPr bwMode="auto">
            <a:xfrm>
              <a:off x="2668588" y="2054225"/>
              <a:ext cx="3810000" cy="3889375"/>
            </a:xfrm>
            <a:prstGeom prst="rect">
              <a:avLst/>
            </a:prstGeom>
            <a:solidFill>
              <a:srgbClr val="DDEE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309" name="Line 13"/>
            <p:cNvSpPr>
              <a:spLocks noChangeShapeType="1"/>
            </p:cNvSpPr>
            <p:nvPr/>
          </p:nvSpPr>
          <p:spPr bwMode="auto">
            <a:xfrm>
              <a:off x="4597400" y="2473325"/>
              <a:ext cx="0" cy="34544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2667000" y="2212975"/>
              <a:ext cx="3811588" cy="3584575"/>
              <a:chOff x="2667000" y="2073275"/>
              <a:chExt cx="3811588" cy="3584575"/>
            </a:xfrm>
          </p:grpSpPr>
          <p:sp>
            <p:nvSpPr>
              <p:cNvPr id="55301" name="Line 5"/>
              <p:cNvSpPr>
                <a:spLocks noChangeShapeType="1"/>
              </p:cNvSpPr>
              <p:nvPr/>
            </p:nvSpPr>
            <p:spPr bwMode="auto">
              <a:xfrm>
                <a:off x="3609975" y="3525838"/>
                <a:ext cx="0" cy="57308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02" name="Rectangle 6"/>
              <p:cNvSpPr>
                <a:spLocks noChangeArrowheads="1"/>
              </p:cNvSpPr>
              <p:nvPr/>
            </p:nvSpPr>
            <p:spPr bwMode="auto">
              <a:xfrm>
                <a:off x="3359953" y="3148013"/>
                <a:ext cx="490520" cy="3667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800">
                    <a:latin typeface="+mj-lt"/>
                  </a:rPr>
                  <a:t>AP</a:t>
                </a:r>
              </a:p>
            </p:txBody>
          </p:sp>
          <p:sp>
            <p:nvSpPr>
              <p:cNvPr id="55303" name="Rectangle 7"/>
              <p:cNvSpPr>
                <a:spLocks noChangeArrowheads="1"/>
              </p:cNvSpPr>
              <p:nvPr/>
            </p:nvSpPr>
            <p:spPr bwMode="auto">
              <a:xfrm>
                <a:off x="3228975" y="4697413"/>
                <a:ext cx="758222" cy="3667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Cash</a:t>
                </a:r>
              </a:p>
            </p:txBody>
          </p:sp>
          <p:sp>
            <p:nvSpPr>
              <p:cNvPr id="55304" name="Rectangle 8"/>
              <p:cNvSpPr>
                <a:spLocks noChangeArrowheads="1"/>
              </p:cNvSpPr>
              <p:nvPr/>
            </p:nvSpPr>
            <p:spPr bwMode="auto">
              <a:xfrm>
                <a:off x="2711450" y="3521075"/>
                <a:ext cx="888065" cy="3667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322.50</a:t>
                </a:r>
              </a:p>
            </p:txBody>
          </p:sp>
          <p:sp>
            <p:nvSpPr>
              <p:cNvPr id="55305" name="Rectangle 9"/>
              <p:cNvSpPr>
                <a:spLocks noChangeArrowheads="1"/>
              </p:cNvSpPr>
              <p:nvPr/>
            </p:nvSpPr>
            <p:spPr bwMode="auto">
              <a:xfrm>
                <a:off x="3617913" y="5080000"/>
                <a:ext cx="888065" cy="3667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322.50</a:t>
                </a:r>
              </a:p>
            </p:txBody>
          </p:sp>
          <p:sp>
            <p:nvSpPr>
              <p:cNvPr id="55306" name="Rectangle 10"/>
              <p:cNvSpPr>
                <a:spLocks noChangeArrowheads="1"/>
              </p:cNvSpPr>
              <p:nvPr/>
            </p:nvSpPr>
            <p:spPr bwMode="auto">
              <a:xfrm>
                <a:off x="2917825" y="2513013"/>
                <a:ext cx="1387475" cy="36353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Entity 1000</a:t>
                </a:r>
              </a:p>
            </p:txBody>
          </p:sp>
          <p:sp>
            <p:nvSpPr>
              <p:cNvPr id="55307" name="Rectangle 11"/>
              <p:cNvSpPr>
                <a:spLocks noChangeArrowheads="1"/>
              </p:cNvSpPr>
              <p:nvPr/>
            </p:nvSpPr>
            <p:spPr bwMode="auto">
              <a:xfrm>
                <a:off x="4892675" y="2508250"/>
                <a:ext cx="1387475" cy="36353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Entity 2000</a:t>
                </a:r>
              </a:p>
            </p:txBody>
          </p:sp>
          <p:sp>
            <p:nvSpPr>
              <p:cNvPr id="55308" name="Line 12"/>
              <p:cNvSpPr>
                <a:spLocks noChangeShapeType="1"/>
              </p:cNvSpPr>
              <p:nvPr/>
            </p:nvSpPr>
            <p:spPr bwMode="auto">
              <a:xfrm>
                <a:off x="3605213" y="5084763"/>
                <a:ext cx="0" cy="57308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0" name="Line 14"/>
              <p:cNvSpPr>
                <a:spLocks noChangeShapeType="1"/>
              </p:cNvSpPr>
              <p:nvPr/>
            </p:nvSpPr>
            <p:spPr bwMode="auto">
              <a:xfrm>
                <a:off x="2808288" y="3513138"/>
                <a:ext cx="158115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1" name="Line 15"/>
              <p:cNvSpPr>
                <a:spLocks noChangeShapeType="1"/>
              </p:cNvSpPr>
              <p:nvPr/>
            </p:nvSpPr>
            <p:spPr bwMode="auto">
              <a:xfrm>
                <a:off x="2808288" y="5075238"/>
                <a:ext cx="158115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2" name="Line 16"/>
              <p:cNvSpPr>
                <a:spLocks noChangeShapeType="1"/>
              </p:cNvSpPr>
              <p:nvPr/>
            </p:nvSpPr>
            <p:spPr bwMode="auto">
              <a:xfrm>
                <a:off x="2667000" y="2894013"/>
                <a:ext cx="380523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3" name="Rectangle 17"/>
              <p:cNvSpPr>
                <a:spLocks noChangeArrowheads="1"/>
              </p:cNvSpPr>
              <p:nvPr/>
            </p:nvSpPr>
            <p:spPr bwMode="auto">
              <a:xfrm>
                <a:off x="2817813" y="2073275"/>
                <a:ext cx="3440112" cy="3937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2000" b="1">
                    <a:latin typeface="+mj-lt"/>
                  </a:rPr>
                  <a:t>GL Transactions (Type AP)</a:t>
                </a:r>
              </a:p>
            </p:txBody>
          </p:sp>
          <p:sp>
            <p:nvSpPr>
              <p:cNvPr id="55314" name="Line 18"/>
              <p:cNvSpPr>
                <a:spLocks noChangeShapeType="1"/>
              </p:cNvSpPr>
              <p:nvPr/>
            </p:nvSpPr>
            <p:spPr bwMode="auto">
              <a:xfrm>
                <a:off x="2667000" y="2466975"/>
                <a:ext cx="38115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5" name="Line 19"/>
              <p:cNvSpPr>
                <a:spLocks noChangeShapeType="1"/>
              </p:cNvSpPr>
              <p:nvPr/>
            </p:nvSpPr>
            <p:spPr bwMode="auto">
              <a:xfrm>
                <a:off x="4926013" y="3346450"/>
                <a:ext cx="1304925" cy="1114425"/>
              </a:xfrm>
              <a:prstGeom prst="line">
                <a:avLst/>
              </a:prstGeom>
              <a:noFill/>
              <a:ln w="1270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6" name="Line 20"/>
              <p:cNvSpPr>
                <a:spLocks noChangeShapeType="1"/>
              </p:cNvSpPr>
              <p:nvPr/>
            </p:nvSpPr>
            <p:spPr bwMode="auto">
              <a:xfrm flipH="1">
                <a:off x="4829175" y="3344863"/>
                <a:ext cx="1384300" cy="1139825"/>
              </a:xfrm>
              <a:prstGeom prst="line">
                <a:avLst/>
              </a:prstGeom>
              <a:noFill/>
              <a:ln w="1270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Payment Processing Flow</a:t>
            </a:r>
          </a:p>
        </p:txBody>
      </p:sp>
      <p:sp>
        <p:nvSpPr>
          <p:cNvPr id="4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FIN13020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347663" y="1365250"/>
            <a:ext cx="8428037" cy="4122740"/>
            <a:chOff x="411163" y="1758950"/>
            <a:chExt cx="8428037" cy="4122740"/>
          </a:xfrm>
        </p:grpSpPr>
        <p:sp>
          <p:nvSpPr>
            <p:cNvPr id="36874" name="Rectangle 10"/>
            <p:cNvSpPr>
              <a:spLocks noChangeArrowheads="1"/>
            </p:cNvSpPr>
            <p:nvPr/>
          </p:nvSpPr>
          <p:spPr bwMode="auto">
            <a:xfrm>
              <a:off x="7448550" y="4875213"/>
              <a:ext cx="1390650" cy="59372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Voucher</a:t>
              </a:r>
            </a:p>
            <a:p>
              <a:pPr eaLnBrk="0" hangingPunct="0"/>
              <a:r>
                <a:rPr lang="en-US" sz="1600">
                  <a:latin typeface="+mj-lt"/>
                </a:rPr>
                <a:t>Reopened</a:t>
              </a:r>
            </a:p>
          </p:txBody>
        </p:sp>
        <p:sp>
          <p:nvSpPr>
            <p:cNvPr id="36876" name="Line 12"/>
            <p:cNvSpPr>
              <a:spLocks noChangeShapeType="1"/>
            </p:cNvSpPr>
            <p:nvPr/>
          </p:nvSpPr>
          <p:spPr bwMode="auto">
            <a:xfrm flipV="1">
              <a:off x="3473450" y="2997200"/>
              <a:ext cx="0" cy="17954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7" name="Line 13"/>
            <p:cNvSpPr>
              <a:spLocks noChangeShapeType="1"/>
            </p:cNvSpPr>
            <p:nvPr/>
          </p:nvSpPr>
          <p:spPr bwMode="auto">
            <a:xfrm flipH="1">
              <a:off x="8072438" y="3946525"/>
              <a:ext cx="17462" cy="9302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8" name="Line 14"/>
            <p:cNvSpPr>
              <a:spLocks noChangeShapeType="1"/>
            </p:cNvSpPr>
            <p:nvPr/>
          </p:nvSpPr>
          <p:spPr bwMode="auto">
            <a:xfrm>
              <a:off x="5929313" y="3008313"/>
              <a:ext cx="914400" cy="635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9" name="Rectangle 15"/>
            <p:cNvSpPr>
              <a:spLocks noChangeArrowheads="1"/>
            </p:cNvSpPr>
            <p:nvPr/>
          </p:nvSpPr>
          <p:spPr bwMode="auto">
            <a:xfrm>
              <a:off x="6850063" y="2781300"/>
              <a:ext cx="428003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i="1">
                  <a:solidFill>
                    <a:schemeClr val="hlink"/>
                  </a:solidFill>
                  <a:latin typeface="+mj-lt"/>
                </a:rPr>
                <a:t>or</a:t>
              </a:r>
            </a:p>
          </p:txBody>
        </p:sp>
        <p:sp>
          <p:nvSpPr>
            <p:cNvPr id="36880" name="Line 16"/>
            <p:cNvSpPr>
              <a:spLocks noChangeShapeType="1"/>
            </p:cNvSpPr>
            <p:nvPr/>
          </p:nvSpPr>
          <p:spPr bwMode="auto">
            <a:xfrm flipH="1">
              <a:off x="5603875" y="4418013"/>
              <a:ext cx="3397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1" name="Line 17"/>
            <p:cNvSpPr>
              <a:spLocks noChangeShapeType="1"/>
            </p:cNvSpPr>
            <p:nvPr/>
          </p:nvSpPr>
          <p:spPr bwMode="auto">
            <a:xfrm flipH="1">
              <a:off x="5578475" y="2344738"/>
              <a:ext cx="3397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2" name="Freeform 18"/>
            <p:cNvSpPr>
              <a:spLocks/>
            </p:cNvSpPr>
            <p:nvPr/>
          </p:nvSpPr>
          <p:spPr bwMode="auto">
            <a:xfrm>
              <a:off x="6824663" y="2244725"/>
              <a:ext cx="811212" cy="1417638"/>
            </a:xfrm>
            <a:custGeom>
              <a:avLst/>
              <a:gdLst/>
              <a:ahLst/>
              <a:cxnLst>
                <a:cxn ang="0">
                  <a:pos x="474" y="0"/>
                </a:cxn>
                <a:cxn ang="0">
                  <a:pos x="0" y="0"/>
                </a:cxn>
                <a:cxn ang="0">
                  <a:pos x="0" y="892"/>
                </a:cxn>
                <a:cxn ang="0">
                  <a:pos x="504" y="892"/>
                </a:cxn>
                <a:cxn ang="0">
                  <a:pos x="510" y="892"/>
                </a:cxn>
              </a:cxnLst>
              <a:rect l="0" t="0" r="r" b="b"/>
              <a:pathLst>
                <a:path w="511" h="893">
                  <a:moveTo>
                    <a:pt x="474" y="0"/>
                  </a:moveTo>
                  <a:lnTo>
                    <a:pt x="0" y="0"/>
                  </a:lnTo>
                  <a:lnTo>
                    <a:pt x="0" y="892"/>
                  </a:lnTo>
                  <a:lnTo>
                    <a:pt x="504" y="892"/>
                  </a:lnTo>
                  <a:lnTo>
                    <a:pt x="510" y="892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6915" name="Group 51"/>
            <p:cNvGrpSpPr>
              <a:grpSpLocks/>
            </p:cNvGrpSpPr>
            <p:nvPr/>
          </p:nvGrpSpPr>
          <p:grpSpPr bwMode="auto">
            <a:xfrm>
              <a:off x="411163" y="2487613"/>
              <a:ext cx="1220787" cy="755650"/>
              <a:chOff x="259" y="1656"/>
              <a:chExt cx="769" cy="476"/>
            </a:xfrm>
          </p:grpSpPr>
          <p:sp>
            <p:nvSpPr>
              <p:cNvPr id="36883" name="Rectangle 19"/>
              <p:cNvSpPr>
                <a:spLocks noChangeArrowheads="1"/>
              </p:cNvSpPr>
              <p:nvPr/>
            </p:nvSpPr>
            <p:spPr bwMode="auto">
              <a:xfrm>
                <a:off x="259" y="1656"/>
                <a:ext cx="769" cy="47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58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4" name="Rectangle 20"/>
              <p:cNvSpPr>
                <a:spLocks noChangeArrowheads="1"/>
              </p:cNvSpPr>
              <p:nvPr/>
            </p:nvSpPr>
            <p:spPr bwMode="auto">
              <a:xfrm>
                <a:off x="384" y="1721"/>
                <a:ext cx="490" cy="36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Print</a:t>
                </a:r>
              </a:p>
              <a:p>
                <a:pPr eaLnBrk="0" hangingPunct="0"/>
                <a:r>
                  <a:rPr lang="en-US" sz="1600" dirty="0">
                    <a:latin typeface="+mj-lt"/>
                  </a:rPr>
                  <a:t>Aging</a:t>
                </a:r>
              </a:p>
            </p:txBody>
          </p:sp>
        </p:grpSp>
        <p:sp>
          <p:nvSpPr>
            <p:cNvPr id="36885" name="Line 21"/>
            <p:cNvSpPr>
              <a:spLocks noChangeShapeType="1"/>
            </p:cNvSpPr>
            <p:nvPr/>
          </p:nvSpPr>
          <p:spPr bwMode="auto">
            <a:xfrm>
              <a:off x="1646238" y="2959100"/>
              <a:ext cx="4238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6" name="Line 22"/>
            <p:cNvSpPr>
              <a:spLocks noChangeShapeType="1"/>
            </p:cNvSpPr>
            <p:nvPr/>
          </p:nvSpPr>
          <p:spPr bwMode="auto">
            <a:xfrm flipV="1">
              <a:off x="6369050" y="2997200"/>
              <a:ext cx="0" cy="17954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7" name="Line 23"/>
            <p:cNvSpPr>
              <a:spLocks noChangeShapeType="1"/>
            </p:cNvSpPr>
            <p:nvPr/>
          </p:nvSpPr>
          <p:spPr bwMode="auto">
            <a:xfrm>
              <a:off x="5930900" y="2343150"/>
              <a:ext cx="0" cy="2057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8" name="Freeform 24"/>
            <p:cNvSpPr>
              <a:spLocks/>
            </p:cNvSpPr>
            <p:nvPr/>
          </p:nvSpPr>
          <p:spPr bwMode="auto">
            <a:xfrm>
              <a:off x="4011613" y="2360613"/>
              <a:ext cx="492125" cy="2058987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0" y="0"/>
                </a:cxn>
                <a:cxn ang="0">
                  <a:pos x="0" y="1296"/>
                </a:cxn>
                <a:cxn ang="0">
                  <a:pos x="309" y="1296"/>
                </a:cxn>
              </a:cxnLst>
              <a:rect l="0" t="0" r="r" b="b"/>
              <a:pathLst>
                <a:path w="310" h="1297">
                  <a:moveTo>
                    <a:pt x="280" y="0"/>
                  </a:moveTo>
                  <a:lnTo>
                    <a:pt x="0" y="0"/>
                  </a:lnTo>
                  <a:lnTo>
                    <a:pt x="0" y="1296"/>
                  </a:lnTo>
                  <a:lnTo>
                    <a:pt x="309" y="1296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9" name="Line 25"/>
            <p:cNvSpPr>
              <a:spLocks noChangeShapeType="1"/>
            </p:cNvSpPr>
            <p:nvPr/>
          </p:nvSpPr>
          <p:spPr bwMode="auto">
            <a:xfrm>
              <a:off x="3268663" y="2989263"/>
              <a:ext cx="7254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6891" name="Group 27"/>
            <p:cNvGrpSpPr>
              <a:grpSpLocks/>
            </p:cNvGrpSpPr>
            <p:nvPr/>
          </p:nvGrpSpPr>
          <p:grpSpPr bwMode="auto">
            <a:xfrm>
              <a:off x="2046288" y="2362200"/>
              <a:ext cx="1295400" cy="1066800"/>
              <a:chOff x="336" y="2928"/>
              <a:chExt cx="816" cy="672"/>
            </a:xfrm>
          </p:grpSpPr>
          <p:sp>
            <p:nvSpPr>
              <p:cNvPr id="36890" name="AutoShape 26"/>
              <p:cNvSpPr>
                <a:spLocks noChangeArrowheads="1"/>
              </p:cNvSpPr>
              <p:nvPr/>
            </p:nvSpPr>
            <p:spPr bwMode="auto">
              <a:xfrm>
                <a:off x="336" y="2928"/>
                <a:ext cx="816" cy="672"/>
              </a:xfrm>
              <a:prstGeom prst="roundRect">
                <a:avLst>
                  <a:gd name="adj" fmla="val 16667"/>
                </a:avLst>
              </a:prstGeom>
              <a:solidFill>
                <a:srgbClr val="A8D8A9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3" name="Rectangle 9"/>
              <p:cNvSpPr>
                <a:spLocks noChangeArrowheads="1"/>
              </p:cNvSpPr>
              <p:nvPr/>
            </p:nvSpPr>
            <p:spPr bwMode="auto">
              <a:xfrm>
                <a:off x="343" y="2960"/>
                <a:ext cx="808" cy="61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 dirty="0">
                    <a:latin typeface="+mj-lt"/>
                  </a:rPr>
                  <a:t>Select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 dirty="0">
                    <a:latin typeface="+mj-lt"/>
                  </a:rPr>
                  <a:t>Vouchers 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 dirty="0">
                    <a:latin typeface="+mj-lt"/>
                  </a:rPr>
                  <a:t>For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 dirty="0">
                    <a:latin typeface="+mj-lt"/>
                  </a:rPr>
                  <a:t>Payment</a:t>
                </a:r>
              </a:p>
            </p:txBody>
          </p:sp>
        </p:grpSp>
        <p:grpSp>
          <p:nvGrpSpPr>
            <p:cNvPr id="36895" name="Group 31"/>
            <p:cNvGrpSpPr>
              <a:grpSpLocks/>
            </p:cNvGrpSpPr>
            <p:nvPr/>
          </p:nvGrpSpPr>
          <p:grpSpPr bwMode="auto">
            <a:xfrm>
              <a:off x="2743200" y="4806952"/>
              <a:ext cx="1308100" cy="1074738"/>
              <a:chOff x="576" y="2688"/>
              <a:chExt cx="824" cy="677"/>
            </a:xfrm>
          </p:grpSpPr>
          <p:sp>
            <p:nvSpPr>
              <p:cNvPr id="36893" name="AutoShape 29"/>
              <p:cNvSpPr>
                <a:spLocks noChangeArrowheads="1"/>
              </p:cNvSpPr>
              <p:nvPr/>
            </p:nvSpPr>
            <p:spPr bwMode="auto">
              <a:xfrm>
                <a:off x="576" y="2688"/>
                <a:ext cx="816" cy="672"/>
              </a:xfrm>
              <a:prstGeom prst="roundRect">
                <a:avLst>
                  <a:gd name="adj" fmla="val 16667"/>
                </a:avLst>
              </a:prstGeom>
              <a:solidFill>
                <a:srgbClr val="A8D8A9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4" name="Rectangle 30"/>
              <p:cNvSpPr>
                <a:spLocks noChangeArrowheads="1"/>
              </p:cNvSpPr>
              <p:nvPr/>
            </p:nvSpPr>
            <p:spPr bwMode="auto">
              <a:xfrm>
                <a:off x="584" y="2688"/>
                <a:ext cx="816" cy="67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Review</a:t>
                </a:r>
              </a:p>
              <a:p>
                <a:r>
                  <a:rPr lang="en-US" sz="1600" dirty="0">
                    <a:latin typeface="+mj-lt"/>
                  </a:rPr>
                  <a:t>Payment</a:t>
                </a:r>
              </a:p>
              <a:p>
                <a:r>
                  <a:rPr lang="en-US" sz="1600" dirty="0">
                    <a:latin typeface="+mj-lt"/>
                  </a:rPr>
                  <a:t>Selection</a:t>
                </a:r>
              </a:p>
              <a:p>
                <a:r>
                  <a:rPr lang="en-US" sz="1600" dirty="0">
                    <a:latin typeface="+mj-lt"/>
                  </a:rPr>
                  <a:t>Register</a:t>
                </a:r>
              </a:p>
            </p:txBody>
          </p:sp>
        </p:grpSp>
        <p:grpSp>
          <p:nvGrpSpPr>
            <p:cNvPr id="36900" name="Group 36"/>
            <p:cNvGrpSpPr>
              <a:grpSpLocks/>
            </p:cNvGrpSpPr>
            <p:nvPr/>
          </p:nvGrpSpPr>
          <p:grpSpPr bwMode="auto">
            <a:xfrm>
              <a:off x="4429125" y="3913188"/>
              <a:ext cx="1193800" cy="954087"/>
              <a:chOff x="2790" y="2465"/>
              <a:chExt cx="752" cy="601"/>
            </a:xfrm>
          </p:grpSpPr>
          <p:sp>
            <p:nvSpPr>
              <p:cNvPr id="36897" name="AutoShape 33"/>
              <p:cNvSpPr>
                <a:spLocks noChangeArrowheads="1"/>
              </p:cNvSpPr>
              <p:nvPr/>
            </p:nvSpPr>
            <p:spPr bwMode="auto">
              <a:xfrm>
                <a:off x="2790" y="2465"/>
                <a:ext cx="752" cy="601"/>
              </a:xfrm>
              <a:prstGeom prst="roundRect">
                <a:avLst>
                  <a:gd name="adj" fmla="val 16667"/>
                </a:avLst>
              </a:prstGeom>
              <a:solidFill>
                <a:srgbClr val="A8D8A9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8" name="Rectangle 34"/>
              <p:cNvSpPr>
                <a:spLocks noChangeArrowheads="1"/>
              </p:cNvSpPr>
              <p:nvPr/>
            </p:nvSpPr>
            <p:spPr bwMode="auto">
              <a:xfrm>
                <a:off x="2816" y="2510"/>
                <a:ext cx="672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Record</a:t>
                </a:r>
              </a:p>
              <a:p>
                <a:r>
                  <a:rPr lang="en-US" sz="1600">
                    <a:latin typeface="+mj-lt"/>
                  </a:rPr>
                  <a:t>Manual</a:t>
                </a:r>
              </a:p>
              <a:p>
                <a:r>
                  <a:rPr lang="en-US" sz="1600">
                    <a:latin typeface="+mj-lt"/>
                  </a:rPr>
                  <a:t>Checks</a:t>
                </a:r>
              </a:p>
            </p:txBody>
          </p:sp>
        </p:grpSp>
        <p:grpSp>
          <p:nvGrpSpPr>
            <p:cNvPr id="36904" name="Group 40"/>
            <p:cNvGrpSpPr>
              <a:grpSpLocks/>
            </p:cNvGrpSpPr>
            <p:nvPr/>
          </p:nvGrpSpPr>
          <p:grpSpPr bwMode="auto">
            <a:xfrm>
              <a:off x="4408488" y="1841500"/>
              <a:ext cx="1228725" cy="954088"/>
              <a:chOff x="608" y="2843"/>
              <a:chExt cx="774" cy="601"/>
            </a:xfrm>
          </p:grpSpPr>
          <p:sp>
            <p:nvSpPr>
              <p:cNvPr id="36902" name="AutoShape 38"/>
              <p:cNvSpPr>
                <a:spLocks noChangeArrowheads="1"/>
              </p:cNvSpPr>
              <p:nvPr/>
            </p:nvSpPr>
            <p:spPr bwMode="auto">
              <a:xfrm>
                <a:off x="608" y="2843"/>
                <a:ext cx="752" cy="601"/>
              </a:xfrm>
              <a:prstGeom prst="roundRect">
                <a:avLst>
                  <a:gd name="adj" fmla="val 16667"/>
                </a:avLst>
              </a:prstGeom>
              <a:solidFill>
                <a:srgbClr val="A8D8A9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903" name="Rectangle 39"/>
              <p:cNvSpPr>
                <a:spLocks noChangeArrowheads="1"/>
              </p:cNvSpPr>
              <p:nvPr/>
            </p:nvSpPr>
            <p:spPr bwMode="auto">
              <a:xfrm>
                <a:off x="608" y="2888"/>
                <a:ext cx="774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Print</a:t>
                </a:r>
              </a:p>
              <a:p>
                <a:r>
                  <a:rPr lang="en-US" sz="1600">
                    <a:latin typeface="+mj-lt"/>
                  </a:rPr>
                  <a:t>Automatic</a:t>
                </a:r>
              </a:p>
              <a:p>
                <a:r>
                  <a:rPr lang="en-US" sz="1600">
                    <a:latin typeface="+mj-lt"/>
                  </a:rPr>
                  <a:t>Checks</a:t>
                </a:r>
              </a:p>
            </p:txBody>
          </p:sp>
        </p:grpSp>
        <p:grpSp>
          <p:nvGrpSpPr>
            <p:cNvPr id="36908" name="Group 44"/>
            <p:cNvGrpSpPr>
              <a:grpSpLocks/>
            </p:cNvGrpSpPr>
            <p:nvPr/>
          </p:nvGrpSpPr>
          <p:grpSpPr bwMode="auto">
            <a:xfrm>
              <a:off x="7594600" y="1758950"/>
              <a:ext cx="1206500" cy="954088"/>
              <a:chOff x="604" y="2766"/>
              <a:chExt cx="760" cy="601"/>
            </a:xfrm>
          </p:grpSpPr>
          <p:sp>
            <p:nvSpPr>
              <p:cNvPr id="36906" name="AutoShape 42"/>
              <p:cNvSpPr>
                <a:spLocks noChangeArrowheads="1"/>
              </p:cNvSpPr>
              <p:nvPr/>
            </p:nvSpPr>
            <p:spPr bwMode="auto">
              <a:xfrm>
                <a:off x="608" y="2766"/>
                <a:ext cx="752" cy="601"/>
              </a:xfrm>
              <a:prstGeom prst="roundRect">
                <a:avLst>
                  <a:gd name="adj" fmla="val 16667"/>
                </a:avLst>
              </a:prstGeom>
              <a:solidFill>
                <a:srgbClr val="F8FAA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907" name="Rectangle 43"/>
              <p:cNvSpPr>
                <a:spLocks noChangeArrowheads="1"/>
              </p:cNvSpPr>
              <p:nvPr/>
            </p:nvSpPr>
            <p:spPr bwMode="auto">
              <a:xfrm>
                <a:off x="604" y="2878"/>
                <a:ext cx="760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Reconcile</a:t>
                </a:r>
              </a:p>
              <a:p>
                <a:r>
                  <a:rPr lang="en-US" sz="1600" dirty="0">
                    <a:latin typeface="+mj-lt"/>
                  </a:rPr>
                  <a:t>Checks</a:t>
                </a:r>
              </a:p>
            </p:txBody>
          </p:sp>
        </p:grpSp>
        <p:grpSp>
          <p:nvGrpSpPr>
            <p:cNvPr id="36909" name="Group 45"/>
            <p:cNvGrpSpPr>
              <a:grpSpLocks/>
            </p:cNvGrpSpPr>
            <p:nvPr/>
          </p:nvGrpSpPr>
          <p:grpSpPr bwMode="auto">
            <a:xfrm>
              <a:off x="7620000" y="3049588"/>
              <a:ext cx="1193800" cy="954087"/>
              <a:chOff x="608" y="2766"/>
              <a:chExt cx="752" cy="601"/>
            </a:xfrm>
          </p:grpSpPr>
          <p:sp>
            <p:nvSpPr>
              <p:cNvPr id="36910" name="AutoShape 46"/>
              <p:cNvSpPr>
                <a:spLocks noChangeArrowheads="1"/>
              </p:cNvSpPr>
              <p:nvPr/>
            </p:nvSpPr>
            <p:spPr bwMode="auto">
              <a:xfrm>
                <a:off x="608" y="2766"/>
                <a:ext cx="752" cy="601"/>
              </a:xfrm>
              <a:prstGeom prst="roundRect">
                <a:avLst>
                  <a:gd name="adj" fmla="val 16667"/>
                </a:avLst>
              </a:prstGeom>
              <a:solidFill>
                <a:srgbClr val="F8FAA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911" name="Rectangle 47"/>
              <p:cNvSpPr>
                <a:spLocks noChangeArrowheads="1"/>
              </p:cNvSpPr>
              <p:nvPr/>
            </p:nvSpPr>
            <p:spPr bwMode="auto">
              <a:xfrm>
                <a:off x="634" y="2862"/>
                <a:ext cx="672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Void</a:t>
                </a:r>
              </a:p>
              <a:p>
                <a:r>
                  <a:rPr lang="en-US" sz="1600">
                    <a:latin typeface="+mj-lt"/>
                  </a:rPr>
                  <a:t>Checks</a:t>
                </a:r>
              </a:p>
            </p:txBody>
          </p:sp>
        </p:grpSp>
        <p:grpSp>
          <p:nvGrpSpPr>
            <p:cNvPr id="36912" name="Group 48"/>
            <p:cNvGrpSpPr>
              <a:grpSpLocks/>
            </p:cNvGrpSpPr>
            <p:nvPr/>
          </p:nvGrpSpPr>
          <p:grpSpPr bwMode="auto">
            <a:xfrm>
              <a:off x="5759450" y="4786313"/>
              <a:ext cx="1193800" cy="954087"/>
              <a:chOff x="2790" y="2465"/>
              <a:chExt cx="752" cy="601"/>
            </a:xfrm>
          </p:grpSpPr>
          <p:sp>
            <p:nvSpPr>
              <p:cNvPr id="36913" name="AutoShape 49"/>
              <p:cNvSpPr>
                <a:spLocks noChangeArrowheads="1"/>
              </p:cNvSpPr>
              <p:nvPr/>
            </p:nvSpPr>
            <p:spPr bwMode="auto">
              <a:xfrm>
                <a:off x="2790" y="2465"/>
                <a:ext cx="752" cy="601"/>
              </a:xfrm>
              <a:prstGeom prst="roundRect">
                <a:avLst>
                  <a:gd name="adj" fmla="val 16667"/>
                </a:avLst>
              </a:prstGeom>
              <a:solidFill>
                <a:srgbClr val="BCCEE8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914" name="Rectangle 50"/>
              <p:cNvSpPr>
                <a:spLocks noChangeArrowheads="1"/>
              </p:cNvSpPr>
              <p:nvPr/>
            </p:nvSpPr>
            <p:spPr bwMode="auto">
              <a:xfrm>
                <a:off x="2816" y="2510"/>
                <a:ext cx="672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Review</a:t>
                </a:r>
              </a:p>
              <a:p>
                <a:r>
                  <a:rPr lang="en-US" sz="1600">
                    <a:latin typeface="+mj-lt"/>
                  </a:rPr>
                  <a:t>Payment</a:t>
                </a:r>
              </a:p>
              <a:p>
                <a:r>
                  <a:rPr lang="en-US" sz="1600">
                    <a:latin typeface="+mj-lt"/>
                  </a:rPr>
                  <a:t>Register</a:t>
                </a: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Domain where items are received can differ from the domain where the PO and voucher originated.</a:t>
            </a:r>
          </a:p>
          <a:p>
            <a:pPr>
              <a:spcBef>
                <a:spcPct val="100000"/>
              </a:spcBef>
            </a:pPr>
            <a:r>
              <a:rPr lang="en-US" sz="2400"/>
              <a:t>When you create a voucher for a PO received in a different domain:</a:t>
            </a:r>
          </a:p>
          <a:p>
            <a:pPr lvl="1">
              <a:spcBef>
                <a:spcPct val="50000"/>
              </a:spcBef>
            </a:pPr>
            <a:r>
              <a:rPr lang="en-US" sz="1800"/>
              <a:t>Quantities are updated at the receiving domain </a:t>
            </a:r>
          </a:p>
          <a:p>
            <a:pPr lvl="1">
              <a:spcBef>
                <a:spcPct val="50000"/>
              </a:spcBef>
            </a:pPr>
            <a:r>
              <a:rPr lang="en-US" sz="1800"/>
              <a:t>Based on the invoice quantities on the voucher.</a:t>
            </a:r>
          </a:p>
          <a:p>
            <a:pPr>
              <a:spcBef>
                <a:spcPct val="100000"/>
              </a:spcBef>
            </a:pPr>
            <a:r>
              <a:rPr lang="en-US" sz="2400" b="1" i="1">
                <a:solidFill>
                  <a:srgbClr val="333399"/>
                </a:solidFill>
              </a:rPr>
              <a:t>Note:</a:t>
            </a:r>
            <a:r>
              <a:rPr lang="en-US" sz="2400" b="1" i="1"/>
              <a:t> </a:t>
            </a:r>
            <a:r>
              <a:rPr lang="en-US" sz="2400"/>
              <a:t>Vouchers must be created at the domain where their associated purchase orders originated.</a:t>
            </a:r>
          </a:p>
          <a:p>
            <a:endParaRPr lang="en-US" sz="240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and Multiple Domains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FIN13200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AP-GL Reconciliation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FIN13210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52413" y="885825"/>
            <a:ext cx="8639216" cy="5295900"/>
            <a:chOff x="315913" y="1419225"/>
            <a:chExt cx="8639216" cy="5295900"/>
          </a:xfrm>
        </p:grpSpPr>
        <p:pic>
          <p:nvPicPr>
            <p:cNvPr id="5632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5913" y="1419225"/>
              <a:ext cx="7227887" cy="2314575"/>
            </a:xfrm>
            <a:prstGeom prst="rect">
              <a:avLst/>
            </a:prstGeom>
            <a:noFill/>
          </p:spPr>
        </p:pic>
        <p:pic>
          <p:nvPicPr>
            <p:cNvPr id="56327" name="Picture 7" descr="13-40 b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0075" y="2520950"/>
              <a:ext cx="7934325" cy="4184650"/>
            </a:xfrm>
            <a:prstGeom prst="rect">
              <a:avLst/>
            </a:prstGeom>
            <a:noFill/>
          </p:spPr>
        </p:pic>
        <p:sp>
          <p:nvSpPr>
            <p:cNvPr id="56328" name="Rectangle 8"/>
            <p:cNvSpPr>
              <a:spLocks noChangeArrowheads="1"/>
            </p:cNvSpPr>
            <p:nvPr/>
          </p:nvSpPr>
          <p:spPr bwMode="auto">
            <a:xfrm>
              <a:off x="561975" y="2524125"/>
              <a:ext cx="7924800" cy="4191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6326" name="Rectangle 6"/>
            <p:cNvSpPr>
              <a:spLocks noChangeArrowheads="1"/>
            </p:cNvSpPr>
            <p:nvPr/>
          </p:nvSpPr>
          <p:spPr bwMode="auto">
            <a:xfrm>
              <a:off x="6324600" y="1752600"/>
              <a:ext cx="2630529" cy="95154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400">
                  <a:latin typeface="+mj-lt"/>
                </a:rPr>
                <a:t>Verify effective date’s</a:t>
              </a:r>
            </a:p>
            <a:p>
              <a:pPr algn="l" eaLnBrk="0" hangingPunct="0"/>
              <a:r>
                <a:rPr lang="en-US" sz="1400">
                  <a:latin typeface="+mj-lt"/>
                </a:rPr>
                <a:t>ending balance by running</a:t>
              </a:r>
            </a:p>
            <a:p>
              <a:pPr algn="l" eaLnBrk="0" hangingPunct="0"/>
              <a:r>
                <a:rPr lang="en-US" sz="1400">
                  <a:latin typeface="+mj-lt"/>
                </a:rPr>
                <a:t>an aging report or checking</a:t>
              </a:r>
            </a:p>
            <a:p>
              <a:pPr algn="l" eaLnBrk="0" hangingPunct="0"/>
              <a:r>
                <a:rPr lang="en-US" sz="1400">
                  <a:latin typeface="+mj-lt"/>
                </a:rPr>
                <a:t>the GL account.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Delete or Archive AP History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FIN13220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90538" y="1046163"/>
            <a:ext cx="8158162" cy="4857750"/>
            <a:chOff x="528638" y="1554163"/>
            <a:chExt cx="8158162" cy="4857750"/>
          </a:xfrm>
        </p:grpSpPr>
        <p:pic>
          <p:nvPicPr>
            <p:cNvPr id="5734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1554163"/>
              <a:ext cx="6808788" cy="3562350"/>
            </a:xfrm>
            <a:prstGeom prst="rect">
              <a:avLst/>
            </a:prstGeom>
            <a:noFill/>
          </p:spPr>
        </p:pic>
        <p:pic>
          <p:nvPicPr>
            <p:cNvPr id="57350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35188" y="3459163"/>
              <a:ext cx="6551612" cy="2952750"/>
            </a:xfrm>
            <a:prstGeom prst="rect">
              <a:avLst/>
            </a:prstGeom>
            <a:noFill/>
          </p:spPr>
        </p:pic>
        <p:sp>
          <p:nvSpPr>
            <p:cNvPr id="57351" name="Rectangle 7"/>
            <p:cNvSpPr>
              <a:spLocks noChangeArrowheads="1"/>
            </p:cNvSpPr>
            <p:nvPr/>
          </p:nvSpPr>
          <p:spPr bwMode="auto">
            <a:xfrm>
              <a:off x="2124075" y="3444875"/>
              <a:ext cx="1685925" cy="304800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7352" name="Rectangle 8"/>
            <p:cNvSpPr>
              <a:spLocks noChangeArrowheads="1"/>
            </p:cNvSpPr>
            <p:nvPr/>
          </p:nvSpPr>
          <p:spPr bwMode="auto">
            <a:xfrm>
              <a:off x="528638" y="1565275"/>
              <a:ext cx="2000250" cy="304800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Aging Reports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FIN13030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52400" y="835025"/>
            <a:ext cx="8831263" cy="5299075"/>
            <a:chOff x="152400" y="1330325"/>
            <a:chExt cx="8831263" cy="5299075"/>
          </a:xfrm>
        </p:grpSpPr>
        <p:pic>
          <p:nvPicPr>
            <p:cNvPr id="37892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1676400"/>
              <a:ext cx="5557838" cy="3946525"/>
            </a:xfrm>
            <a:prstGeom prst="rect">
              <a:avLst/>
            </a:prstGeom>
            <a:noFill/>
          </p:spPr>
        </p:pic>
        <p:sp>
          <p:nvSpPr>
            <p:cNvPr id="37895" name="Text Box 7"/>
            <p:cNvSpPr txBox="1">
              <a:spLocks noChangeArrowheads="1"/>
            </p:cNvSpPr>
            <p:nvPr/>
          </p:nvSpPr>
          <p:spPr bwMode="auto">
            <a:xfrm>
              <a:off x="3924300" y="1330325"/>
              <a:ext cx="1616075" cy="593725"/>
            </a:xfrm>
            <a:prstGeom prst="rect">
              <a:avLst/>
            </a:prstGeom>
            <a:solidFill>
              <a:srgbClr val="F5F5F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Aging by Voucher Date</a:t>
              </a:r>
            </a:p>
          </p:txBody>
        </p:sp>
        <p:pic>
          <p:nvPicPr>
            <p:cNvPr id="37899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0" y="2087563"/>
              <a:ext cx="5475288" cy="3930650"/>
            </a:xfrm>
            <a:prstGeom prst="rect">
              <a:avLst/>
            </a:prstGeom>
            <a:noFill/>
          </p:spPr>
        </p:pic>
        <p:sp>
          <p:nvSpPr>
            <p:cNvPr id="37901" name="Text Box 13"/>
            <p:cNvSpPr txBox="1">
              <a:spLocks noChangeArrowheads="1"/>
            </p:cNvSpPr>
            <p:nvPr/>
          </p:nvSpPr>
          <p:spPr bwMode="auto">
            <a:xfrm>
              <a:off x="5394325" y="2027238"/>
              <a:ext cx="1692275" cy="593725"/>
            </a:xfrm>
            <a:prstGeom prst="rect">
              <a:avLst/>
            </a:prstGeom>
            <a:solidFill>
              <a:srgbClr val="F5F5F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Aging by </a:t>
              </a:r>
            </a:p>
            <a:p>
              <a:pPr algn="l" eaLnBrk="0" hangingPunct="0"/>
              <a:r>
                <a:rPr lang="en-US" sz="1600">
                  <a:latin typeface="+mj-lt"/>
                </a:rPr>
                <a:t>Pmt Due Date</a:t>
              </a:r>
            </a:p>
          </p:txBody>
        </p:sp>
        <p:pic>
          <p:nvPicPr>
            <p:cNvPr id="37902" name="Picture 14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24200" y="2847975"/>
              <a:ext cx="5859463" cy="3781425"/>
            </a:xfrm>
            <a:prstGeom prst="rect">
              <a:avLst/>
            </a:prstGeom>
            <a:noFill/>
          </p:spPr>
        </p:pic>
        <p:sp>
          <p:nvSpPr>
            <p:cNvPr id="37904" name="Text Box 16"/>
            <p:cNvSpPr txBox="1">
              <a:spLocks noChangeArrowheads="1"/>
            </p:cNvSpPr>
            <p:nvPr/>
          </p:nvSpPr>
          <p:spPr bwMode="auto">
            <a:xfrm>
              <a:off x="7666038" y="2473325"/>
              <a:ext cx="1250663" cy="830997"/>
            </a:xfrm>
            <a:prstGeom prst="rect">
              <a:avLst/>
            </a:prstGeom>
            <a:solidFill>
              <a:srgbClr val="F5F5F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Used to </a:t>
              </a:r>
            </a:p>
            <a:p>
              <a:pPr algn="l" eaLnBrk="0" hangingPunct="0"/>
              <a:r>
                <a:rPr lang="en-US" sz="1600">
                  <a:latin typeface="+mj-lt"/>
                </a:rPr>
                <a:t>Reconcile </a:t>
              </a:r>
            </a:p>
            <a:p>
              <a:pPr algn="l" eaLnBrk="0" hangingPunct="0"/>
              <a:r>
                <a:rPr lang="en-US" sz="1600">
                  <a:latin typeface="+mj-lt"/>
                </a:rPr>
                <a:t>AP with GL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Payment Selection – Automatic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FIN13040</a:t>
            </a:r>
          </a:p>
        </p:txBody>
      </p:sp>
      <p:pic>
        <p:nvPicPr>
          <p:cNvPr id="3891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638" y="1287463"/>
            <a:ext cx="7304087" cy="4486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Payment Selection – </a:t>
            </a:r>
            <a:r>
              <a:rPr lang="en-US"/>
              <a:t>Manual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FIN13050</a:t>
            </a:r>
          </a:p>
        </p:txBody>
      </p:sp>
      <p:pic>
        <p:nvPicPr>
          <p:cNvPr id="3994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2016125"/>
            <a:ext cx="8313737" cy="2962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Automatic Checks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FIN13060</a:t>
            </a:r>
          </a:p>
        </p:txBody>
      </p:sp>
      <p:pic>
        <p:nvPicPr>
          <p:cNvPr id="40964" name="Picture 4" descr="13-16 To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282700"/>
            <a:ext cx="7810500" cy="4524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Payment Specification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98438" y="927100"/>
            <a:ext cx="8740775" cy="5238750"/>
            <a:chOff x="223838" y="1485900"/>
            <a:chExt cx="8740775" cy="5238750"/>
          </a:xfrm>
        </p:grpSpPr>
        <p:sp>
          <p:nvSpPr>
            <p:cNvPr id="41988" name="Rectangle 4"/>
            <p:cNvSpPr>
              <a:spLocks noChangeArrowheads="1"/>
            </p:cNvSpPr>
            <p:nvPr/>
          </p:nvSpPr>
          <p:spPr bwMode="auto">
            <a:xfrm>
              <a:off x="223838" y="1541463"/>
              <a:ext cx="6257925" cy="4483100"/>
            </a:xfrm>
            <a:prstGeom prst="rect">
              <a:avLst/>
            </a:prstGeom>
            <a:solidFill>
              <a:srgbClr val="FCFEB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lang="en-US" sz="1200" b="1">
                  <a:latin typeface="Arial" pitchFamily="34" charset="0"/>
                </a:rPr>
                <a:t>     </a:t>
              </a:r>
              <a:r>
                <a:rPr lang="en-US" sz="1200" b="1">
                  <a:latin typeface="Courier New" pitchFamily="49" charset="0"/>
                </a:rPr>
                <a:t>** SEE SEPARATE PAYMENT SPECIFICATION FOR REMITTANCE DETAILS **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                                                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000002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                          04/22/94  USD 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*******10,780.00 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Ten Thousand Seven Hundred Eighty Dollars And No Cents                      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General Supply Corporation  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10000 Wilshire Blvd.    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General Supply Headquarters 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Century City, CA 90237      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latinLnBrk="1" hangingPunct="0"/>
              <a:endParaRPr lang="en-US" sz="1200" b="1">
                <a:latin typeface="Courier New" pitchFamily="49" charset="0"/>
              </a:endParaRPr>
            </a:p>
          </p:txBody>
        </p:sp>
        <p:sp>
          <p:nvSpPr>
            <p:cNvPr id="41989" name="Rectangle 5"/>
            <p:cNvSpPr>
              <a:spLocks noChangeArrowheads="1"/>
            </p:cNvSpPr>
            <p:nvPr/>
          </p:nvSpPr>
          <p:spPr bwMode="auto">
            <a:xfrm>
              <a:off x="1425575" y="3336925"/>
              <a:ext cx="7539038" cy="33877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       Payment Specification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Check Nbr:  000002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Currency:  USD                                                Page: 1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                                          Date: 04/22/96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Paid to: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General Supply Corporation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General Supply Headquarters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Century City, CA 90237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Invoice      Voucher     Gross Amount      Disc Amount           Amount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------------ -------- --------------- ---------------- ----------------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10008          11,000.00           220.00        10,780.00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---------------- ---------------- ---------------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      11,000.00           220.00        10,780.00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latinLnBrk="1" hangingPunct="0"/>
              <a:endParaRPr lang="en-US" sz="1200" b="1">
                <a:latin typeface="Courier New" pitchFamily="49" charset="0"/>
              </a:endParaRPr>
            </a:p>
          </p:txBody>
        </p:sp>
        <p:sp>
          <p:nvSpPr>
            <p:cNvPr id="41990" name="Rectangle 6"/>
            <p:cNvSpPr>
              <a:spLocks noChangeArrowheads="1"/>
            </p:cNvSpPr>
            <p:nvPr/>
          </p:nvSpPr>
          <p:spPr bwMode="auto">
            <a:xfrm>
              <a:off x="384175" y="1485900"/>
              <a:ext cx="5994400" cy="28416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** SEE SEPARATE PAYMENT SPECIFICATION FOR REMITTANCE DETAILS **</a:t>
              </a:r>
            </a:p>
          </p:txBody>
        </p:sp>
        <p:cxnSp>
          <p:nvCxnSpPr>
            <p:cNvPr id="41991" name="AutoShape 7"/>
            <p:cNvCxnSpPr>
              <a:cxnSpLocks noChangeShapeType="1"/>
              <a:stCxn id="41990" idx="2"/>
              <a:endCxn id="41989" idx="0"/>
            </p:cNvCxnSpPr>
            <p:nvPr/>
          </p:nvCxnSpPr>
          <p:spPr bwMode="auto">
            <a:xfrm rot="16200000" flipH="1">
              <a:off x="3505201" y="1646237"/>
              <a:ext cx="1566862" cy="1814513"/>
            </a:xfrm>
            <a:prstGeom prst="bentConnector3">
              <a:avLst>
                <a:gd name="adj1" fmla="val 49949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Hash Totals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FIN13080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249238" y="3238500"/>
            <a:ext cx="6245298" cy="2798202"/>
          </a:xfrm>
          <a:prstGeom prst="rect">
            <a:avLst/>
          </a:prstGeom>
          <a:solidFill>
            <a:srgbClr val="B5F1A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7312" tIns="44450" rIns="87312" bIns="44450">
            <a:spAutoFit/>
          </a:bodyPr>
          <a:lstStyle/>
          <a:p>
            <a:pPr algn="l" defTabSz="825500" eaLnBrk="0" hangingPunct="0">
              <a:lnSpc>
                <a:spcPct val="80000"/>
              </a:lnSpc>
            </a:pPr>
            <a:r>
              <a:rPr lang="en-US" sz="1000" dirty="0" err="1">
                <a:latin typeface="+mj-lt"/>
              </a:rPr>
              <a:t>apckprt.p</a:t>
            </a:r>
            <a:r>
              <a:rPr lang="en-US" sz="1000" dirty="0">
                <a:latin typeface="+mj-lt"/>
              </a:rPr>
              <a:t> c                            28.9.9 Payment - Automatic Checks                               Date: 01/30/96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Page: 3                                        Madeline's Company                                      Time: 11:21:12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 Bank:  AA        US BANK ACCOUNT #8293-02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Batch:  1027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Bank Acct </a:t>
            </a:r>
            <a:r>
              <a:rPr lang="en-US" sz="1000" dirty="0" err="1">
                <a:latin typeface="+mj-lt"/>
              </a:rPr>
              <a:t>Nbr</a:t>
            </a:r>
            <a:r>
              <a:rPr lang="en-US" sz="1000" dirty="0">
                <a:latin typeface="+mj-lt"/>
              </a:rPr>
              <a:t>:                       Cash Acct/cc:  1040                </a:t>
            </a:r>
            <a:r>
              <a:rPr lang="en-US" sz="1000" dirty="0" err="1">
                <a:latin typeface="+mj-lt"/>
              </a:rPr>
              <a:t>PiP</a:t>
            </a:r>
            <a:r>
              <a:rPr lang="en-US" sz="1000" dirty="0">
                <a:latin typeface="+mj-lt"/>
              </a:rPr>
              <a:t> Acct/cc:  2110</a:t>
            </a:r>
          </a:p>
          <a:p>
            <a:pPr algn="l" defTabSz="825500" eaLnBrk="0" hangingPunct="0">
              <a:lnSpc>
                <a:spcPct val="80000"/>
              </a:lnSpc>
            </a:pP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Check Supplier Name                         Bank Acct  Date     </a:t>
            </a:r>
            <a:r>
              <a:rPr lang="en-US" sz="1000" dirty="0" err="1">
                <a:latin typeface="+mj-lt"/>
              </a:rPr>
              <a:t>Eff</a:t>
            </a:r>
            <a:r>
              <a:rPr lang="en-US" sz="1000" dirty="0">
                <a:latin typeface="+mj-lt"/>
              </a:rPr>
              <a:t> Date Cur </a:t>
            </a:r>
            <a:r>
              <a:rPr lang="en-US" sz="1000" dirty="0" err="1">
                <a:latin typeface="+mj-lt"/>
              </a:rPr>
              <a:t>Enty</a:t>
            </a: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------ -------- ---------------------------- ---------- -------- -------- --- 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000883 5004000  PLASTIC SUPPLY CORPORATION              01/30/96 01/30/96 USD 1000</a:t>
            </a:r>
          </a:p>
          <a:p>
            <a:pPr algn="l" defTabSz="825500" eaLnBrk="0" hangingPunct="0">
              <a:lnSpc>
                <a:spcPct val="80000"/>
              </a:lnSpc>
            </a:pP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Voucher  PO       Remark               Invoice       Account  CC    Gross Amount       Disc Amount             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Amount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-------- -------- -------------------- ------------- -------- ---- ------------- ----------------- ------------------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1019                                                 2100               </a:t>
            </a:r>
            <a:r>
              <a:rPr lang="en-US" sz="1000" dirty="0" smtClean="0">
                <a:latin typeface="+mj-lt"/>
              </a:rPr>
              <a:t>      1,500.00              </a:t>
            </a:r>
            <a:r>
              <a:rPr lang="en-US" sz="1000" dirty="0">
                <a:latin typeface="+mj-lt"/>
              </a:rPr>
              <a:t>0.00           1,500.00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                                                           ------------- ----------------- ------------------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                           USD Check Total:                     1,500.00              0.00           1,500.00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                                                           ------------- ----------------- ------------------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                           USD Report Total:                   </a:t>
            </a:r>
            <a:r>
              <a:rPr lang="en-US" sz="1000" dirty="0" smtClean="0">
                <a:latin typeface="+mj-lt"/>
              </a:rPr>
              <a:t>  </a:t>
            </a:r>
            <a:r>
              <a:rPr lang="en-US" sz="1000" dirty="0">
                <a:latin typeface="+mj-lt"/>
              </a:rPr>
              <a:t>4,500.00             20.00           4,480.00</a:t>
            </a:r>
          </a:p>
          <a:p>
            <a:pPr algn="l" defTabSz="825500" eaLnBrk="0" hangingPunct="0">
              <a:lnSpc>
                <a:spcPct val="80000"/>
              </a:lnSpc>
            </a:pP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Hash Total:                 5034                   Bank Acct </a:t>
            </a:r>
            <a:r>
              <a:rPr lang="en-US" sz="1000" dirty="0" err="1">
                <a:latin typeface="+mj-lt"/>
              </a:rPr>
              <a:t>Nbr</a:t>
            </a:r>
            <a:r>
              <a:rPr lang="en-US" sz="1000" dirty="0">
                <a:latin typeface="+mj-lt"/>
              </a:rPr>
              <a:t>:   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46050" y="1025525"/>
            <a:ext cx="8845550" cy="2070100"/>
          </a:xfrm>
          <a:prstGeom prst="rect">
            <a:avLst/>
          </a:prstGeom>
          <a:solidFill>
            <a:srgbClr val="DADAD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7312" tIns="44450" rIns="87312" bIns="44450">
            <a:spAutoFit/>
          </a:bodyPr>
          <a:lstStyle/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apparp.p c                             28.9.6 Payment Selection Register                              Date: 01/30/96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Page: 3                                      Quality Pencil Company                                   Time: 11:20:29</a:t>
            </a:r>
          </a:p>
          <a:p>
            <a:pPr algn="l" defTabSz="825500" eaLnBrk="0" hangingPunct="0">
              <a:lnSpc>
                <a:spcPct val="80000"/>
              </a:lnSpc>
            </a:pPr>
            <a:endParaRPr lang="en-US" sz="100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Voucher  Invoice      PO       Bank Eff Date  Due      Disc Date C Ck Fm  Gross Amount  Disc to Take   Amount to Pay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-------- ------------ -------- ---- --------- -------- --------- - ------ ------------ ------------- 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Supplier:5004000  PLASTIC SUPPLY CORPORATION  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                         Bank Account 1 :                                                               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1019                           AA   01/30/96  01/30/96 01/30/96    1          1,500.00          0.00        1,500.00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                                                   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                   Base   Report Totals:                 4,500.00         20.00        4,480.00</a:t>
            </a:r>
          </a:p>
          <a:p>
            <a:pPr algn="l" defTabSz="825500" eaLnBrk="0" hangingPunct="0">
              <a:lnSpc>
                <a:spcPct val="80000"/>
              </a:lnSpc>
            </a:pPr>
            <a:endParaRPr lang="en-US" sz="100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endParaRPr lang="en-US" sz="100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         Nbr of Vouchers Nbr of Payments Invalid Bank Accts          Hash Total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         --------------- --------------- ------------------ -------------------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TOTALS                 3               3                  0                5034</a:t>
            </a:r>
            <a:endParaRPr lang="en-US" sz="1100">
              <a:latin typeface="+mj-lt"/>
            </a:endParaRPr>
          </a:p>
          <a:p>
            <a:pPr algn="l" defTabSz="825500" eaLnBrk="0" latinLnBrk="1" hangingPunct="0">
              <a:lnSpc>
                <a:spcPct val="80000"/>
              </a:lnSpc>
            </a:pPr>
            <a:endParaRPr lang="en-US" sz="1100">
              <a:latin typeface="+mj-lt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6218238" y="2540000"/>
            <a:ext cx="1481137" cy="4683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7312" tIns="44450" rIns="87312" bIns="44450">
            <a:spAutoFit/>
          </a:bodyPr>
          <a:lstStyle/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Hash Total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-----------------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5034</a:t>
            </a: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304800" y="5803900"/>
            <a:ext cx="2587625" cy="2128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7312" tIns="44450" rIns="87312" bIns="44450">
            <a:spAutoFit/>
          </a:bodyPr>
          <a:lstStyle/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Hash Total:                 5034</a:t>
            </a: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5318125" y="927100"/>
            <a:ext cx="3707745" cy="35137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7312" tIns="44450" rIns="87312" bIns="44450">
            <a:spAutoFit/>
          </a:bodyPr>
          <a:lstStyle/>
          <a:p>
            <a:pPr algn="l" defTabSz="825500" eaLnBrk="0" hangingPunct="0"/>
            <a:r>
              <a:rPr lang="en-US" sz="1700">
                <a:latin typeface="+mj-lt"/>
              </a:rPr>
              <a:t>28.9.6 Payment Selection Register</a:t>
            </a: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2771289" y="3538538"/>
            <a:ext cx="3989874" cy="35137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7312" tIns="44450" rIns="87312" bIns="44450">
            <a:spAutoFit/>
          </a:bodyPr>
          <a:lstStyle/>
          <a:p>
            <a:pPr algn="r" defTabSz="825500" eaLnBrk="0" hangingPunct="0"/>
            <a:r>
              <a:rPr lang="en-US" sz="1700">
                <a:latin typeface="+mj-lt"/>
              </a:rPr>
              <a:t>28.9.9 Payment – Automatic Checks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Manual Checks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FIN13090</a:t>
            </a:r>
          </a:p>
        </p:txBody>
      </p:sp>
      <p:pic>
        <p:nvPicPr>
          <p:cNvPr id="4403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436688"/>
            <a:ext cx="7237413" cy="4181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1470049192</TotalTime>
  <Pages>21</Pages>
  <Words>1063</Words>
  <Application>Microsoft Office PowerPoint</Application>
  <PresentationFormat>On-screen Show (4:3)</PresentationFormat>
  <Paragraphs>346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Times New Roman</vt:lpstr>
      <vt:lpstr>Tahoma</vt:lpstr>
      <vt:lpstr>Webdings</vt:lpstr>
      <vt:lpstr>Arial</vt:lpstr>
      <vt:lpstr>Courier New</vt:lpstr>
      <vt:lpstr>IBMPCDOS</vt:lpstr>
      <vt:lpstr>Qad</vt:lpstr>
      <vt:lpstr>1_EX06PP_template</vt:lpstr>
      <vt:lpstr>QAD 2010 Template</vt:lpstr>
      <vt:lpstr>QAD Standard Edition Financial Management</vt:lpstr>
      <vt:lpstr>Payment Processing Flow</vt:lpstr>
      <vt:lpstr>Aging Reports</vt:lpstr>
      <vt:lpstr>Payment Selection – Automatic</vt:lpstr>
      <vt:lpstr>Payment Selection – Manual</vt:lpstr>
      <vt:lpstr>Automatic Checks</vt:lpstr>
      <vt:lpstr>Payment Specification</vt:lpstr>
      <vt:lpstr>Hash Totals</vt:lpstr>
      <vt:lpstr>Manual Checks</vt:lpstr>
      <vt:lpstr>Prepayments</vt:lpstr>
      <vt:lpstr>Check Status</vt:lpstr>
      <vt:lpstr>Check Reconciliations</vt:lpstr>
      <vt:lpstr>Check Voids</vt:lpstr>
      <vt:lpstr>AP Interface to General Ledger</vt:lpstr>
      <vt:lpstr>GL Transaction Summary, Vouchers</vt:lpstr>
      <vt:lpstr>GL Accounts Used On Payments</vt:lpstr>
      <vt:lpstr>GL Transaction Summary, Payments</vt:lpstr>
      <vt:lpstr>Multi-Entity AP (PO/Voucher)</vt:lpstr>
      <vt:lpstr>Multi-Entity AP (Payment)</vt:lpstr>
      <vt:lpstr>AP and Multiple Domains</vt:lpstr>
      <vt:lpstr>AP-GL Reconciliation</vt:lpstr>
      <vt:lpstr>Delete or Archive AP History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67</cp:revision>
  <cp:lastPrinted>1997-01-20T18:08:18Z</cp:lastPrinted>
  <dcterms:created xsi:type="dcterms:W3CDTF">1997-01-20T17:52:24Z</dcterms:created>
  <dcterms:modified xsi:type="dcterms:W3CDTF">2010-12-10T16:01:31Z</dcterms:modified>
</cp:coreProperties>
</file>