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61" r:id="rId2"/>
  </p:sldMasterIdLst>
  <p:notesMasterIdLst>
    <p:notesMasterId r:id="rId8"/>
  </p:notesMasterIdLst>
  <p:handoutMasterIdLst>
    <p:handoutMasterId r:id="rId9"/>
  </p:handoutMasterIdLst>
  <p:sldIdLst>
    <p:sldId id="266" r:id="rId3"/>
    <p:sldId id="262" r:id="rId4"/>
    <p:sldId id="263" r:id="rId5"/>
    <p:sldId id="264" r:id="rId6"/>
    <p:sldId id="265" r:id="rId7"/>
  </p:sldIdLst>
  <p:sldSz cx="9144000" cy="6858000" type="screen4x3"/>
  <p:notesSz cx="6858000" cy="9144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88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1" name="Rectangle 3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3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2293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1229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837488" y="6661150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defTabSz="865188" eaLnBrk="0" hangingPunct="0">
              <a:defRPr sz="800">
                <a:latin typeface="Arial" charset="0"/>
              </a:defRPr>
            </a:lvl1pPr>
          </a:lstStyle>
          <a:p>
            <a:r>
              <a:rPr lang="en-US"/>
              <a:t>FIN10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FIN10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System Introduction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Basic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Setup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Invoicing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Debit/Credit Memos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AR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b="1" dirty="0" smtClean="0"/>
              <a:t>Purchasing/AP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</a:t>
            </a:r>
            <a:endParaRPr lang="en-US" dirty="0" smtClean="0"/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Accounts Payable Vouchers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Accounts Payable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1099-MISC Reporting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AP 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Multinational AP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Transactions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Reports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Multiple Entities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Multinational GL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Currency Dependent Rounding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endParaRPr lang="en-US" dirty="0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2800" dirty="0"/>
              <a:t>QAD Standard Edition Financial Management</a:t>
            </a:r>
            <a:endParaRPr lang="en-US" sz="2800" dirty="0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 smtClean="0"/>
              <a:t>FIN10010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Supplier Addresses</a:t>
            </a:r>
          </a:p>
        </p:txBody>
      </p:sp>
      <p:sp>
        <p:nvSpPr>
          <p:cNvPr id="1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FIN10020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1381125" y="1003300"/>
            <a:ext cx="6372225" cy="4864100"/>
            <a:chOff x="1323975" y="1674813"/>
            <a:chExt cx="6372225" cy="4864100"/>
          </a:xfrm>
        </p:grpSpPr>
        <p:sp>
          <p:nvSpPr>
            <p:cNvPr id="17432" name="Rectangle 24"/>
            <p:cNvSpPr>
              <a:spLocks noChangeArrowheads="1"/>
            </p:cNvSpPr>
            <p:nvPr/>
          </p:nvSpPr>
          <p:spPr bwMode="auto">
            <a:xfrm>
              <a:off x="1323975" y="5256213"/>
              <a:ext cx="6356350" cy="1282700"/>
            </a:xfrm>
            <a:prstGeom prst="rect">
              <a:avLst/>
            </a:prstGeom>
            <a:solidFill>
              <a:srgbClr val="DADADA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33" name="Rectangle 25"/>
            <p:cNvSpPr>
              <a:spLocks noChangeArrowheads="1"/>
            </p:cNvSpPr>
            <p:nvPr/>
          </p:nvSpPr>
          <p:spPr bwMode="auto">
            <a:xfrm>
              <a:off x="1501775" y="5327650"/>
              <a:ext cx="1574149" cy="24744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 lIns="47625" tIns="19050" rIns="47625" bIns="19050">
              <a:spAutoFit/>
            </a:bodyPr>
            <a:lstStyle/>
            <a:p>
              <a:pPr algn="l" eaLnBrk="0" hangingPunct="0">
                <a:lnSpc>
                  <a:spcPct val="97000"/>
                </a:lnSpc>
              </a:pPr>
              <a:r>
                <a:rPr lang="en-US" sz="1400">
                  <a:latin typeface="+mj-lt"/>
                </a:rPr>
                <a:t>Supplier Remit-To</a:t>
              </a:r>
            </a:p>
          </p:txBody>
        </p:sp>
        <p:sp>
          <p:nvSpPr>
            <p:cNvPr id="17434" name="AutoShape 26"/>
            <p:cNvSpPr>
              <a:spLocks noChangeArrowheads="1"/>
            </p:cNvSpPr>
            <p:nvPr/>
          </p:nvSpPr>
          <p:spPr bwMode="auto">
            <a:xfrm>
              <a:off x="2147888" y="5689600"/>
              <a:ext cx="1303337" cy="673100"/>
            </a:xfrm>
            <a:prstGeom prst="roundRect">
              <a:avLst>
                <a:gd name="adj" fmla="val 12495"/>
              </a:avLst>
            </a:prstGeom>
            <a:solidFill>
              <a:srgbClr val="E9BDFF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90488" tIns="44450" rIns="90488" bIns="44450" anchor="ctr"/>
            <a:lstStyle/>
            <a:p>
              <a:pPr eaLnBrk="0" hangingPunct="0"/>
              <a:r>
                <a:rPr lang="en-US" sz="1400">
                  <a:latin typeface="+mj-lt"/>
                </a:rPr>
                <a:t>Address</a:t>
              </a:r>
            </a:p>
          </p:txBody>
        </p:sp>
        <p:sp>
          <p:nvSpPr>
            <p:cNvPr id="17435" name="Rectangle 27"/>
            <p:cNvSpPr>
              <a:spLocks noChangeArrowheads="1"/>
            </p:cNvSpPr>
            <p:nvPr/>
          </p:nvSpPr>
          <p:spPr bwMode="auto">
            <a:xfrm>
              <a:off x="3959225" y="5900738"/>
              <a:ext cx="3551238" cy="24962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lIns="47625" tIns="19050" rIns="47625" bIns="19050">
              <a:spAutoFit/>
            </a:bodyPr>
            <a:lstStyle/>
            <a:p>
              <a:pPr marL="171450" indent="-115888" algn="l" eaLnBrk="0" hangingPunct="0">
                <a:lnSpc>
                  <a:spcPct val="106000"/>
                </a:lnSpc>
                <a:spcAft>
                  <a:spcPct val="53000"/>
                </a:spcAft>
              </a:pPr>
              <a:r>
                <a:rPr lang="en-US" sz="1400">
                  <a:latin typeface="+mj-lt"/>
                </a:rPr>
                <a:t>Name/address for checks</a:t>
              </a:r>
            </a:p>
          </p:txBody>
        </p:sp>
        <p:sp>
          <p:nvSpPr>
            <p:cNvPr id="17436" name="Line 28"/>
            <p:cNvSpPr>
              <a:spLocks noChangeShapeType="1"/>
            </p:cNvSpPr>
            <p:nvPr/>
          </p:nvSpPr>
          <p:spPr bwMode="auto">
            <a:xfrm>
              <a:off x="3460750" y="6046788"/>
              <a:ext cx="5334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38" name="Rectangle 30"/>
            <p:cNvSpPr>
              <a:spLocks noChangeArrowheads="1"/>
            </p:cNvSpPr>
            <p:nvPr/>
          </p:nvSpPr>
          <p:spPr bwMode="auto">
            <a:xfrm>
              <a:off x="1328738" y="1676400"/>
              <a:ext cx="6367462" cy="3355975"/>
            </a:xfrm>
            <a:prstGeom prst="rect">
              <a:avLst/>
            </a:prstGeom>
            <a:solidFill>
              <a:srgbClr val="E1E1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39" name="Rectangle 31"/>
            <p:cNvSpPr>
              <a:spLocks noChangeArrowheads="1"/>
            </p:cNvSpPr>
            <p:nvPr/>
          </p:nvSpPr>
          <p:spPr bwMode="auto">
            <a:xfrm>
              <a:off x="1408113" y="1674813"/>
              <a:ext cx="849592" cy="24744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47625" tIns="19050" rIns="47625" bIns="19050">
              <a:spAutoFit/>
            </a:bodyPr>
            <a:lstStyle/>
            <a:p>
              <a:pPr algn="l" eaLnBrk="0" hangingPunct="0">
                <a:lnSpc>
                  <a:spcPct val="97000"/>
                </a:lnSpc>
              </a:pPr>
              <a:r>
                <a:rPr lang="en-US" sz="1400">
                  <a:latin typeface="+mj-lt"/>
                </a:rPr>
                <a:t>Suppliers</a:t>
              </a:r>
            </a:p>
          </p:txBody>
        </p:sp>
        <p:sp>
          <p:nvSpPr>
            <p:cNvPr id="17440" name="AutoShape 32"/>
            <p:cNvSpPr>
              <a:spLocks noChangeArrowheads="1"/>
            </p:cNvSpPr>
            <p:nvPr/>
          </p:nvSpPr>
          <p:spPr bwMode="auto">
            <a:xfrm>
              <a:off x="2208213" y="3074988"/>
              <a:ext cx="1279525" cy="676275"/>
            </a:xfrm>
            <a:prstGeom prst="roundRect">
              <a:avLst>
                <a:gd name="adj" fmla="val 12495"/>
              </a:avLst>
            </a:prstGeom>
            <a:solidFill>
              <a:srgbClr val="F9F5D7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en-US" sz="1600">
                  <a:latin typeface="+mj-lt"/>
                </a:rPr>
                <a:t>Data</a:t>
              </a:r>
            </a:p>
          </p:txBody>
        </p:sp>
        <p:sp>
          <p:nvSpPr>
            <p:cNvPr id="17441" name="AutoShape 33"/>
            <p:cNvSpPr>
              <a:spLocks noChangeArrowheads="1"/>
            </p:cNvSpPr>
            <p:nvPr/>
          </p:nvSpPr>
          <p:spPr bwMode="auto">
            <a:xfrm>
              <a:off x="2208213" y="2097088"/>
              <a:ext cx="1282700" cy="673100"/>
            </a:xfrm>
            <a:prstGeom prst="roundRect">
              <a:avLst>
                <a:gd name="adj" fmla="val 12495"/>
              </a:avLst>
            </a:prstGeom>
            <a:solidFill>
              <a:srgbClr val="E2C1BC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90488" tIns="44450" rIns="90488" bIns="44450" anchor="ctr"/>
            <a:lstStyle/>
            <a:p>
              <a:pPr eaLnBrk="0" hangingPunct="0"/>
              <a:r>
                <a:rPr lang="en-US" sz="1600">
                  <a:latin typeface="+mj-lt"/>
                </a:rPr>
                <a:t>Address</a:t>
              </a:r>
            </a:p>
          </p:txBody>
        </p:sp>
        <p:sp>
          <p:nvSpPr>
            <p:cNvPr id="17442" name="AutoShape 34"/>
            <p:cNvSpPr>
              <a:spLocks noChangeArrowheads="1"/>
            </p:cNvSpPr>
            <p:nvPr/>
          </p:nvSpPr>
          <p:spPr bwMode="auto">
            <a:xfrm>
              <a:off x="2208213" y="4089400"/>
              <a:ext cx="1279525" cy="676275"/>
            </a:xfrm>
            <a:prstGeom prst="roundRect">
              <a:avLst>
                <a:gd name="adj" fmla="val 12495"/>
              </a:avLst>
            </a:prstGeom>
            <a:solidFill>
              <a:srgbClr val="A8D8A9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en-US" sz="1600">
                  <a:latin typeface="+mj-lt"/>
                </a:rPr>
                <a:t>Terms</a:t>
              </a:r>
            </a:p>
          </p:txBody>
        </p:sp>
        <p:sp>
          <p:nvSpPr>
            <p:cNvPr id="17443" name="Line 35"/>
            <p:cNvSpPr>
              <a:spLocks noChangeShapeType="1"/>
            </p:cNvSpPr>
            <p:nvPr/>
          </p:nvSpPr>
          <p:spPr bwMode="auto">
            <a:xfrm>
              <a:off x="3500438" y="2509838"/>
              <a:ext cx="53657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4" name="Line 36"/>
            <p:cNvSpPr>
              <a:spLocks noChangeShapeType="1"/>
            </p:cNvSpPr>
            <p:nvPr/>
          </p:nvSpPr>
          <p:spPr bwMode="auto">
            <a:xfrm>
              <a:off x="3479800" y="3490913"/>
              <a:ext cx="54451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5" name="Line 37"/>
            <p:cNvSpPr>
              <a:spLocks noChangeShapeType="1"/>
            </p:cNvSpPr>
            <p:nvPr/>
          </p:nvSpPr>
          <p:spPr bwMode="auto">
            <a:xfrm>
              <a:off x="3509963" y="4506913"/>
              <a:ext cx="5207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6" name="Rectangle 38"/>
            <p:cNvSpPr>
              <a:spLocks noChangeArrowheads="1"/>
            </p:cNvSpPr>
            <p:nvPr/>
          </p:nvSpPr>
          <p:spPr bwMode="auto">
            <a:xfrm>
              <a:off x="4129088" y="2263775"/>
              <a:ext cx="2962275" cy="42736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47625" tIns="19050" rIns="47625" bIns="19050">
              <a:spAutoFit/>
            </a:bodyPr>
            <a:lstStyle/>
            <a:p>
              <a:pPr marL="171450" indent="-115888" algn="l" eaLnBrk="0" hangingPunct="0">
                <a:lnSpc>
                  <a:spcPct val="72000"/>
                </a:lnSpc>
                <a:spcAft>
                  <a:spcPct val="36000"/>
                </a:spcAft>
                <a:buFontTx/>
                <a:buChar char="•"/>
              </a:pPr>
              <a:r>
                <a:rPr lang="en-US" sz="1400">
                  <a:latin typeface="+mj-lt"/>
                </a:rPr>
                <a:t>Name/address for POs </a:t>
              </a:r>
            </a:p>
            <a:p>
              <a:pPr marL="171450" indent="-115888" algn="l" eaLnBrk="0" hangingPunct="0">
                <a:lnSpc>
                  <a:spcPct val="72000"/>
                </a:lnSpc>
                <a:spcAft>
                  <a:spcPct val="36000"/>
                </a:spcAft>
                <a:buFontTx/>
                <a:buChar char="•"/>
              </a:pPr>
              <a:r>
                <a:rPr lang="en-US" sz="1400">
                  <a:latin typeface="+mj-lt"/>
                </a:rPr>
                <a:t>Date added</a:t>
              </a:r>
            </a:p>
          </p:txBody>
        </p:sp>
        <p:sp>
          <p:nvSpPr>
            <p:cNvPr id="17447" name="Rectangle 39"/>
            <p:cNvSpPr>
              <a:spLocks noChangeArrowheads="1"/>
            </p:cNvSpPr>
            <p:nvPr/>
          </p:nvSpPr>
          <p:spPr bwMode="auto">
            <a:xfrm>
              <a:off x="4162425" y="4144963"/>
              <a:ext cx="2962275" cy="8020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47625" tIns="19050" rIns="47625" bIns="19050">
              <a:spAutoFit/>
            </a:bodyPr>
            <a:lstStyle/>
            <a:p>
              <a:pPr marL="115888" indent="-115888" algn="l" eaLnBrk="0" hangingPunct="0">
                <a:lnSpc>
                  <a:spcPct val="64000"/>
                </a:lnSpc>
                <a:spcAft>
                  <a:spcPct val="32000"/>
                </a:spcAft>
                <a:buFontTx/>
                <a:buChar char="•"/>
              </a:pPr>
              <a:r>
                <a:rPr lang="en-US" sz="1400">
                  <a:latin typeface="+mj-lt"/>
                </a:rPr>
                <a:t> Tax report</a:t>
              </a:r>
            </a:p>
            <a:p>
              <a:pPr marL="115888" indent="-115888" algn="l" eaLnBrk="0" hangingPunct="0">
                <a:lnSpc>
                  <a:spcPct val="64000"/>
                </a:lnSpc>
                <a:spcAft>
                  <a:spcPct val="32000"/>
                </a:spcAft>
                <a:buFontTx/>
                <a:buChar char="•"/>
              </a:pPr>
              <a:r>
                <a:rPr lang="en-US" sz="1400">
                  <a:latin typeface="+mj-lt"/>
                </a:rPr>
                <a:t> Credit terms and discount</a:t>
              </a:r>
            </a:p>
            <a:p>
              <a:pPr marL="115888" indent="-115888" algn="l" eaLnBrk="0" hangingPunct="0">
                <a:lnSpc>
                  <a:spcPct val="64000"/>
                </a:lnSpc>
                <a:spcAft>
                  <a:spcPct val="32000"/>
                </a:spcAft>
                <a:buFontTx/>
                <a:buChar char="•"/>
              </a:pPr>
              <a:r>
                <a:rPr lang="en-US" sz="1400">
                  <a:latin typeface="+mj-lt"/>
                </a:rPr>
                <a:t> Prepayment balance</a:t>
              </a:r>
            </a:p>
            <a:p>
              <a:pPr marL="115888" indent="-115888" algn="l" eaLnBrk="0" hangingPunct="0">
                <a:lnSpc>
                  <a:spcPct val="64000"/>
                </a:lnSpc>
                <a:spcAft>
                  <a:spcPct val="32000"/>
                </a:spcAft>
                <a:buFontTx/>
                <a:buChar char="•"/>
              </a:pPr>
              <a:r>
                <a:rPr lang="en-US" sz="1400">
                  <a:latin typeface="+mj-lt"/>
                </a:rPr>
                <a:t> Payment specification</a:t>
              </a:r>
            </a:p>
          </p:txBody>
        </p:sp>
        <p:sp>
          <p:nvSpPr>
            <p:cNvPr id="17448" name="Rectangle 40"/>
            <p:cNvSpPr>
              <a:spLocks noChangeArrowheads="1"/>
            </p:cNvSpPr>
            <p:nvPr/>
          </p:nvSpPr>
          <p:spPr bwMode="auto">
            <a:xfrm>
              <a:off x="4137025" y="3122613"/>
              <a:ext cx="3509963" cy="8020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47625" tIns="19050" rIns="47625" bIns="19050">
              <a:spAutoFit/>
            </a:bodyPr>
            <a:lstStyle/>
            <a:p>
              <a:pPr marL="114300" indent="-114300" algn="l" eaLnBrk="0" hangingPunct="0">
                <a:lnSpc>
                  <a:spcPct val="64000"/>
                </a:lnSpc>
                <a:spcAft>
                  <a:spcPct val="32000"/>
                </a:spcAft>
                <a:buFontTx/>
                <a:buChar char="•"/>
              </a:pPr>
              <a:r>
                <a:rPr lang="en-US" sz="1400">
                  <a:latin typeface="+mj-lt"/>
                </a:rPr>
                <a:t> Default purchase/AP accounts</a:t>
              </a:r>
            </a:p>
            <a:p>
              <a:pPr marL="114300" indent="-114300" algn="l" eaLnBrk="0" hangingPunct="0">
                <a:lnSpc>
                  <a:spcPct val="64000"/>
                </a:lnSpc>
                <a:spcAft>
                  <a:spcPct val="32000"/>
                </a:spcAft>
                <a:buFontTx/>
                <a:buChar char="•"/>
              </a:pPr>
              <a:r>
                <a:rPr lang="en-US" sz="1400">
                  <a:latin typeface="+mj-lt"/>
                </a:rPr>
                <a:t> Currency</a:t>
              </a:r>
            </a:p>
            <a:p>
              <a:pPr marL="114300" indent="-114300" algn="l" eaLnBrk="0" hangingPunct="0">
                <a:lnSpc>
                  <a:spcPct val="64000"/>
                </a:lnSpc>
                <a:spcAft>
                  <a:spcPct val="32000"/>
                </a:spcAft>
                <a:buFontTx/>
                <a:buChar char="•"/>
              </a:pPr>
              <a:r>
                <a:rPr lang="en-US" sz="1400">
                  <a:latin typeface="+mj-lt"/>
                </a:rPr>
                <a:t> Supplier banks</a:t>
              </a:r>
            </a:p>
            <a:p>
              <a:pPr marL="114300" indent="-114300" algn="l" eaLnBrk="0" hangingPunct="0">
                <a:lnSpc>
                  <a:spcPct val="64000"/>
                </a:lnSpc>
                <a:spcAft>
                  <a:spcPct val="32000"/>
                </a:spcAft>
                <a:buFontTx/>
                <a:buChar char="•"/>
              </a:pPr>
              <a:r>
                <a:rPr lang="en-US" sz="1400">
                  <a:latin typeface="+mj-lt"/>
                </a:rPr>
                <a:t> Pricing data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Supplier Maintenance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FIN10030</a:t>
            </a:r>
          </a:p>
        </p:txBody>
      </p:sp>
      <p:pic>
        <p:nvPicPr>
          <p:cNvPr id="18437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9638" y="1285875"/>
            <a:ext cx="7304087" cy="44291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Supplier Terms Data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FIN10040</a:t>
            </a:r>
          </a:p>
        </p:txBody>
      </p:sp>
      <p:pic>
        <p:nvPicPr>
          <p:cNvPr id="19461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5350" y="1219200"/>
            <a:ext cx="7342188" cy="4648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Supplier Remit-To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FIN10050</a:t>
            </a:r>
          </a:p>
        </p:txBody>
      </p:sp>
      <p:pic>
        <p:nvPicPr>
          <p:cNvPr id="20485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6775" y="1228725"/>
            <a:ext cx="7389813" cy="4638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1470048587</TotalTime>
  <Pages>6</Pages>
  <Words>138</Words>
  <Application>Microsoft Office PowerPoint</Application>
  <PresentationFormat>On-screen Show (4:3)</PresentationFormat>
  <Paragraphs>49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Times New Roman</vt:lpstr>
      <vt:lpstr>Tahoma</vt:lpstr>
      <vt:lpstr>Webdings</vt:lpstr>
      <vt:lpstr>Arial</vt:lpstr>
      <vt:lpstr>1_EX06PP_template</vt:lpstr>
      <vt:lpstr>QAD 2010 Template</vt:lpstr>
      <vt:lpstr>QAD Standard Edition Financial Management</vt:lpstr>
      <vt:lpstr>Supplier Addresses</vt:lpstr>
      <vt:lpstr>Supplier Maintenance</vt:lpstr>
      <vt:lpstr>Supplier Terms Data</vt:lpstr>
      <vt:lpstr>Supplier Remit-To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Barbara Partyka</dc:creator>
  <cp:lastModifiedBy>mdf</cp:lastModifiedBy>
  <cp:revision>30</cp:revision>
  <cp:lastPrinted>1997-01-20T17:03:40Z</cp:lastPrinted>
  <dcterms:created xsi:type="dcterms:W3CDTF">1997-01-20T17:01:04Z</dcterms:created>
  <dcterms:modified xsi:type="dcterms:W3CDTF">2010-12-09T23:17:38Z</dcterms:modified>
</cp:coreProperties>
</file>