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24"/>
  </p:notesMasterIdLst>
  <p:handoutMasterIdLst>
    <p:handoutMasterId r:id="rId25"/>
  </p:handoutMasterIdLst>
  <p:sldIdLst>
    <p:sldId id="304" r:id="rId3"/>
    <p:sldId id="300" r:id="rId4"/>
    <p:sldId id="281" r:id="rId5"/>
    <p:sldId id="282" r:id="rId6"/>
    <p:sldId id="283" r:id="rId7"/>
    <p:sldId id="301" r:id="rId8"/>
    <p:sldId id="285" r:id="rId9"/>
    <p:sldId id="286" r:id="rId10"/>
    <p:sldId id="287" r:id="rId11"/>
    <p:sldId id="288" r:id="rId12"/>
    <p:sldId id="303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302" r:id="rId22"/>
    <p:sldId id="299" r:id="rId23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7F7F7"/>
    <a:srgbClr val="E1EBFF"/>
    <a:srgbClr val="0033CC"/>
    <a:srgbClr val="EAEAE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953250" y="6630988"/>
            <a:ext cx="2190750" cy="22701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953250" y="6630988"/>
            <a:ext cx="2190750" cy="22701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4821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4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53250" y="6630988"/>
            <a:ext cx="219075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b="1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FIN19010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Budgets</a:t>
            </a:r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FIN19100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27025" y="1338263"/>
            <a:ext cx="8483600" cy="4338637"/>
            <a:chOff x="346075" y="1614488"/>
            <a:chExt cx="8483600" cy="4338637"/>
          </a:xfrm>
        </p:grpSpPr>
        <p:sp>
          <p:nvSpPr>
            <p:cNvPr id="48171" name="Rectangle 43"/>
            <p:cNvSpPr>
              <a:spLocks noChangeArrowheads="1"/>
            </p:cNvSpPr>
            <p:nvPr/>
          </p:nvSpPr>
          <p:spPr bwMode="auto">
            <a:xfrm>
              <a:off x="346075" y="1616075"/>
              <a:ext cx="1858963" cy="4337050"/>
            </a:xfrm>
            <a:prstGeom prst="rect">
              <a:avLst/>
            </a:prstGeom>
            <a:solidFill>
              <a:srgbClr val="EAEAEA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 flipV="1">
              <a:off x="1590675" y="3960813"/>
              <a:ext cx="419100" cy="158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8" name="Line 10"/>
            <p:cNvSpPr>
              <a:spLocks noChangeShapeType="1"/>
            </p:cNvSpPr>
            <p:nvPr/>
          </p:nvSpPr>
          <p:spPr bwMode="auto">
            <a:xfrm flipH="1">
              <a:off x="7737475" y="3435350"/>
              <a:ext cx="0" cy="1057275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9" name="Rectangle 11"/>
            <p:cNvSpPr>
              <a:spLocks noChangeArrowheads="1"/>
            </p:cNvSpPr>
            <p:nvPr/>
          </p:nvSpPr>
          <p:spPr bwMode="auto">
            <a:xfrm>
              <a:off x="2214563" y="1614488"/>
              <a:ext cx="6615112" cy="43386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0" name="Rectangle 12"/>
            <p:cNvSpPr>
              <a:spLocks noChangeArrowheads="1"/>
            </p:cNvSpPr>
            <p:nvPr/>
          </p:nvSpPr>
          <p:spPr bwMode="auto">
            <a:xfrm>
              <a:off x="352425" y="1628775"/>
              <a:ext cx="1606210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rgbClr val="0033CC"/>
                  </a:solidFill>
                  <a:latin typeface="+mj-lt"/>
                </a:rPr>
                <a:t>Once a Year</a:t>
              </a:r>
            </a:p>
          </p:txBody>
        </p:sp>
        <p:sp>
          <p:nvSpPr>
            <p:cNvPr id="48142" name="Rectangle 14"/>
            <p:cNvSpPr>
              <a:spLocks noChangeArrowheads="1"/>
            </p:cNvSpPr>
            <p:nvPr/>
          </p:nvSpPr>
          <p:spPr bwMode="auto">
            <a:xfrm>
              <a:off x="4892675" y="1625600"/>
              <a:ext cx="157797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rgbClr val="0033CC"/>
                  </a:solidFill>
                  <a:latin typeface="+mj-lt"/>
                </a:rPr>
                <a:t>Every Period</a:t>
              </a:r>
            </a:p>
          </p:txBody>
        </p:sp>
        <p:sp>
          <p:nvSpPr>
            <p:cNvPr id="48144" name="Rectangle 16"/>
            <p:cNvSpPr>
              <a:spLocks noChangeArrowheads="1"/>
            </p:cNvSpPr>
            <p:nvPr/>
          </p:nvSpPr>
          <p:spPr bwMode="auto">
            <a:xfrm>
              <a:off x="6453188" y="2522538"/>
              <a:ext cx="5302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i="1">
                  <a:latin typeface="+mj-lt"/>
                </a:rPr>
                <a:t>Yes</a:t>
              </a:r>
            </a:p>
          </p:txBody>
        </p:sp>
        <p:sp>
          <p:nvSpPr>
            <p:cNvPr id="48145" name="Rectangle 17"/>
            <p:cNvSpPr>
              <a:spLocks noChangeArrowheads="1"/>
            </p:cNvSpPr>
            <p:nvPr/>
          </p:nvSpPr>
          <p:spPr bwMode="auto">
            <a:xfrm>
              <a:off x="6419850" y="5102225"/>
              <a:ext cx="515938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1600" i="1" dirty="0">
                  <a:latin typeface="+mj-lt"/>
                </a:rPr>
                <a:t>No</a:t>
              </a:r>
            </a:p>
          </p:txBody>
        </p:sp>
        <p:sp>
          <p:nvSpPr>
            <p:cNvPr id="48151" name="Rectangle 23"/>
            <p:cNvSpPr>
              <a:spLocks noChangeArrowheads="1"/>
            </p:cNvSpPr>
            <p:nvPr/>
          </p:nvSpPr>
          <p:spPr bwMode="auto">
            <a:xfrm>
              <a:off x="5934075" y="474345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2" name="Rectangle 24"/>
            <p:cNvSpPr>
              <a:spLocks noChangeArrowheads="1"/>
            </p:cNvSpPr>
            <p:nvPr/>
          </p:nvSpPr>
          <p:spPr bwMode="auto">
            <a:xfrm>
              <a:off x="6772275" y="474345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4" name="Rectangle 26"/>
            <p:cNvSpPr>
              <a:spLocks noChangeArrowheads="1"/>
            </p:cNvSpPr>
            <p:nvPr/>
          </p:nvSpPr>
          <p:spPr bwMode="auto">
            <a:xfrm>
              <a:off x="6010275" y="304800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5" name="Rectangle 27"/>
            <p:cNvSpPr>
              <a:spLocks noChangeArrowheads="1"/>
            </p:cNvSpPr>
            <p:nvPr/>
          </p:nvSpPr>
          <p:spPr bwMode="auto">
            <a:xfrm>
              <a:off x="6762750" y="304800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7" name="AutoShape 29"/>
            <p:cNvSpPr>
              <a:spLocks noChangeArrowheads="1"/>
            </p:cNvSpPr>
            <p:nvPr/>
          </p:nvSpPr>
          <p:spPr bwMode="auto">
            <a:xfrm>
              <a:off x="427038" y="3362325"/>
              <a:ext cx="1600200" cy="9906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2" name="Rectangle 4"/>
            <p:cNvSpPr>
              <a:spLocks noChangeArrowheads="1"/>
            </p:cNvSpPr>
            <p:nvPr/>
          </p:nvSpPr>
          <p:spPr bwMode="auto">
            <a:xfrm>
              <a:off x="465998" y="3533775"/>
              <a:ext cx="1463543" cy="859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Enter Budget</a:t>
              </a:r>
            </a:p>
            <a:p>
              <a:pPr eaLnBrk="0" hangingPunct="0"/>
              <a:r>
                <a:rPr lang="en-US" sz="1600">
                  <a:latin typeface="+mj-lt"/>
                </a:rPr>
                <a:t>for Period</a:t>
              </a:r>
            </a:p>
            <a:p>
              <a:pPr eaLnBrk="0" latinLnBrk="1" hangingPunct="0"/>
              <a:endParaRPr lang="en-US" sz="1800" b="1">
                <a:latin typeface="+mj-lt"/>
              </a:endParaRPr>
            </a:p>
          </p:txBody>
        </p:sp>
        <p:grpSp>
          <p:nvGrpSpPr>
            <p:cNvPr id="48159" name="Group 31"/>
            <p:cNvGrpSpPr>
              <a:grpSpLocks/>
            </p:cNvGrpSpPr>
            <p:nvPr/>
          </p:nvGrpSpPr>
          <p:grpSpPr bwMode="auto">
            <a:xfrm>
              <a:off x="2459038" y="3332163"/>
              <a:ext cx="2528887" cy="1128712"/>
              <a:chOff x="1498" y="3136"/>
              <a:chExt cx="1593" cy="711"/>
            </a:xfrm>
          </p:grpSpPr>
          <p:sp>
            <p:nvSpPr>
              <p:cNvPr id="48158" name="AutoShape 30"/>
              <p:cNvSpPr>
                <a:spLocks noChangeArrowheads="1"/>
              </p:cNvSpPr>
              <p:nvPr/>
            </p:nvSpPr>
            <p:spPr bwMode="auto">
              <a:xfrm>
                <a:off x="1498" y="3136"/>
                <a:ext cx="1593" cy="711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143" name="Rectangle 15"/>
              <p:cNvSpPr>
                <a:spLocks noChangeArrowheads="1"/>
              </p:cNvSpPr>
              <p:nvPr/>
            </p:nvSpPr>
            <p:spPr bwMode="auto">
              <a:xfrm>
                <a:off x="1529" y="3141"/>
                <a:ext cx="1538" cy="6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i="1">
                    <a:latin typeface="+mj-lt"/>
                  </a:rPr>
                  <a:t>Budget is based on another Account, Sub-Account, Cost Center, or Format Position?</a:t>
                </a:r>
              </a:p>
            </p:txBody>
          </p:sp>
        </p:grpSp>
        <p:grpSp>
          <p:nvGrpSpPr>
            <p:cNvPr id="48161" name="Group 33"/>
            <p:cNvGrpSpPr>
              <a:grpSpLocks/>
            </p:cNvGrpSpPr>
            <p:nvPr/>
          </p:nvGrpSpPr>
          <p:grpSpPr bwMode="auto">
            <a:xfrm>
              <a:off x="6988175" y="2459038"/>
              <a:ext cx="1600200" cy="990600"/>
              <a:chOff x="1862" y="2925"/>
              <a:chExt cx="1008" cy="624"/>
            </a:xfrm>
          </p:grpSpPr>
          <p:sp>
            <p:nvSpPr>
              <p:cNvPr id="48160" name="AutoShape 32"/>
              <p:cNvSpPr>
                <a:spLocks noChangeArrowheads="1"/>
              </p:cNvSpPr>
              <p:nvPr/>
            </p:nvSpPr>
            <p:spPr bwMode="auto">
              <a:xfrm>
                <a:off x="1862" y="2925"/>
                <a:ext cx="1008" cy="62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133" name="Rectangle 5"/>
              <p:cNvSpPr>
                <a:spLocks noChangeArrowheads="1"/>
              </p:cNvSpPr>
              <p:nvPr/>
            </p:nvSpPr>
            <p:spPr bwMode="auto">
              <a:xfrm>
                <a:off x="1889" y="3030"/>
                <a:ext cx="951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Calculate Budget</a:t>
                </a:r>
              </a:p>
            </p:txBody>
          </p:sp>
        </p:grpSp>
        <p:grpSp>
          <p:nvGrpSpPr>
            <p:cNvPr id="48162" name="Group 34"/>
            <p:cNvGrpSpPr>
              <a:grpSpLocks/>
            </p:cNvGrpSpPr>
            <p:nvPr/>
          </p:nvGrpSpPr>
          <p:grpSpPr bwMode="auto">
            <a:xfrm>
              <a:off x="6907213" y="4491038"/>
              <a:ext cx="1600200" cy="990600"/>
              <a:chOff x="1862" y="2925"/>
              <a:chExt cx="1008" cy="624"/>
            </a:xfrm>
          </p:grpSpPr>
          <p:sp>
            <p:nvSpPr>
              <p:cNvPr id="48163" name="AutoShape 35"/>
              <p:cNvSpPr>
                <a:spLocks noChangeArrowheads="1"/>
              </p:cNvSpPr>
              <p:nvPr/>
            </p:nvSpPr>
            <p:spPr bwMode="auto">
              <a:xfrm>
                <a:off x="1862" y="2925"/>
                <a:ext cx="1008" cy="62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164" name="Rectangle 36"/>
              <p:cNvSpPr>
                <a:spLocks noChangeArrowheads="1"/>
              </p:cNvSpPr>
              <p:nvPr/>
            </p:nvSpPr>
            <p:spPr bwMode="auto">
              <a:xfrm>
                <a:off x="1889" y="2982"/>
                <a:ext cx="951" cy="52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Print Financial Reports</a:t>
                </a:r>
              </a:p>
            </p:txBody>
          </p:sp>
        </p:grpSp>
        <p:cxnSp>
          <p:nvCxnSpPr>
            <p:cNvPr id="48167" name="AutoShape 39"/>
            <p:cNvCxnSpPr>
              <a:cxnSpLocks noChangeShapeType="1"/>
              <a:stCxn id="48160" idx="1"/>
              <a:endCxn id="48163" idx="1"/>
            </p:cNvCxnSpPr>
            <p:nvPr/>
          </p:nvCxnSpPr>
          <p:spPr bwMode="auto">
            <a:xfrm rot="10800000" flipV="1">
              <a:off x="6907213" y="2954338"/>
              <a:ext cx="80962" cy="2032000"/>
            </a:xfrm>
            <a:prstGeom prst="bentConnector3">
              <a:avLst>
                <a:gd name="adj1" fmla="val 382352"/>
              </a:avLst>
            </a:prstGeom>
            <a:noFill/>
            <a:ln w="38100">
              <a:solidFill>
                <a:srgbClr val="000080"/>
              </a:solidFill>
              <a:miter lim="800000"/>
              <a:headEnd type="triangle" w="med" len="med"/>
              <a:tailEnd type="triangle" w="med" len="med"/>
            </a:ln>
            <a:effectLst/>
          </p:spPr>
        </p:cxnSp>
        <p:sp>
          <p:nvSpPr>
            <p:cNvPr id="48169" name="Line 41"/>
            <p:cNvSpPr>
              <a:spLocks noChangeShapeType="1"/>
            </p:cNvSpPr>
            <p:nvPr/>
          </p:nvSpPr>
          <p:spPr bwMode="auto">
            <a:xfrm>
              <a:off x="4978400" y="3881438"/>
              <a:ext cx="1717675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70" name="Line 42"/>
            <p:cNvSpPr>
              <a:spLocks noChangeShapeType="1"/>
            </p:cNvSpPr>
            <p:nvPr/>
          </p:nvSpPr>
          <p:spPr bwMode="auto">
            <a:xfrm>
              <a:off x="2011363" y="3851275"/>
              <a:ext cx="447675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Allocated Evenly to Each Period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FIN19110</a:t>
            </a:r>
          </a:p>
        </p:txBody>
      </p:sp>
      <p:pic>
        <p:nvPicPr>
          <p:cNvPr id="665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550" y="1285875"/>
            <a:ext cx="6418263" cy="4476750"/>
          </a:xfrm>
          <a:prstGeom prst="rect">
            <a:avLst/>
          </a:prstGeom>
          <a:noFill/>
        </p:spPr>
      </p:pic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1743075" y="4133850"/>
            <a:ext cx="11430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5353050" y="4133850"/>
            <a:ext cx="16764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Allocated Differently by Period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FIN19120</a:t>
            </a:r>
          </a:p>
        </p:txBody>
      </p:sp>
      <p:pic>
        <p:nvPicPr>
          <p:cNvPr id="5018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09675"/>
            <a:ext cx="6646863" cy="4533900"/>
          </a:xfrm>
          <a:prstGeom prst="rect">
            <a:avLst/>
          </a:prstGeom>
          <a:noFill/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743075" y="4724400"/>
            <a:ext cx="838200" cy="838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419475" y="4057650"/>
            <a:ext cx="11430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5248275" y="4057650"/>
            <a:ext cx="16002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Based on a Percentage 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36563" y="1114425"/>
            <a:ext cx="8250237" cy="4954588"/>
            <a:chOff x="436563" y="1514475"/>
            <a:chExt cx="8250237" cy="4954588"/>
          </a:xfrm>
        </p:grpSpPr>
        <p:pic>
          <p:nvPicPr>
            <p:cNvPr id="5120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1543050"/>
              <a:ext cx="6057900" cy="3790950"/>
            </a:xfrm>
            <a:prstGeom prst="rect">
              <a:avLst/>
            </a:prstGeom>
            <a:noFill/>
          </p:spPr>
        </p:pic>
        <p:pic>
          <p:nvPicPr>
            <p:cNvPr id="51206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38425" y="2973388"/>
              <a:ext cx="6048375" cy="3495675"/>
            </a:xfrm>
            <a:prstGeom prst="rect">
              <a:avLst/>
            </a:prstGeom>
            <a:noFill/>
          </p:spPr>
        </p:pic>
        <p:sp>
          <p:nvSpPr>
            <p:cNvPr id="51207" name="Rectangle 7"/>
            <p:cNvSpPr>
              <a:spLocks noChangeArrowheads="1"/>
            </p:cNvSpPr>
            <p:nvPr/>
          </p:nvSpPr>
          <p:spPr bwMode="auto">
            <a:xfrm>
              <a:off x="436563" y="1514475"/>
              <a:ext cx="1412875" cy="3651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1208" name="Rectangle 8"/>
            <p:cNvSpPr>
              <a:spLocks noChangeArrowheads="1"/>
            </p:cNvSpPr>
            <p:nvPr/>
          </p:nvSpPr>
          <p:spPr bwMode="auto">
            <a:xfrm>
              <a:off x="2601913" y="2955925"/>
              <a:ext cx="1412875" cy="3651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 Reports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FIN19140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14300" y="923925"/>
            <a:ext cx="8898204" cy="5187950"/>
            <a:chOff x="152400" y="1371600"/>
            <a:chExt cx="8898204" cy="5187950"/>
          </a:xfrm>
        </p:grpSpPr>
        <p:pic>
          <p:nvPicPr>
            <p:cNvPr id="52231" name="Picture 7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1608138"/>
              <a:ext cx="5164138" cy="3319462"/>
            </a:xfrm>
            <a:prstGeom prst="rect">
              <a:avLst/>
            </a:prstGeom>
            <a:noFill/>
          </p:spPr>
        </p:pic>
        <p:sp>
          <p:nvSpPr>
            <p:cNvPr id="52237" name="Rectangle 13"/>
            <p:cNvSpPr>
              <a:spLocks noChangeArrowheads="1"/>
            </p:cNvSpPr>
            <p:nvPr/>
          </p:nvSpPr>
          <p:spPr bwMode="auto">
            <a:xfrm>
              <a:off x="4307042" y="1371600"/>
              <a:ext cx="2430154" cy="582211"/>
            </a:xfrm>
            <a:prstGeom prst="rect">
              <a:avLst/>
            </a:prstGeom>
            <a:solidFill>
              <a:srgbClr val="F7F7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Set Up Custom Report</a:t>
              </a:r>
            </a:p>
            <a:p>
              <a:pPr eaLnBrk="0" hangingPunct="0"/>
              <a:r>
                <a:rPr lang="en-US" sz="1600">
                  <a:latin typeface="+mj-lt"/>
                </a:rPr>
                <a:t>Code/Format Positions</a:t>
              </a:r>
            </a:p>
          </p:txBody>
        </p:sp>
        <p:pic>
          <p:nvPicPr>
            <p:cNvPr id="52238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2600" y="2133600"/>
              <a:ext cx="6370638" cy="3438525"/>
            </a:xfrm>
            <a:prstGeom prst="rect">
              <a:avLst/>
            </a:prstGeom>
            <a:noFill/>
          </p:spPr>
        </p:pic>
        <p:sp>
          <p:nvSpPr>
            <p:cNvPr id="52240" name="Rectangle 16"/>
            <p:cNvSpPr>
              <a:spLocks noChangeArrowheads="1"/>
            </p:cNvSpPr>
            <p:nvPr/>
          </p:nvSpPr>
          <p:spPr bwMode="auto">
            <a:xfrm>
              <a:off x="7026010" y="1939925"/>
              <a:ext cx="2024594" cy="582211"/>
            </a:xfrm>
            <a:prstGeom prst="rect">
              <a:avLst/>
            </a:prstGeom>
            <a:solidFill>
              <a:srgbClr val="F7F7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Assign Accounts</a:t>
              </a:r>
            </a:p>
            <a:p>
              <a:pPr eaLnBrk="0" hangingPunct="0"/>
              <a:r>
                <a:rPr lang="en-US" sz="1600">
                  <a:latin typeface="+mj-lt"/>
                </a:rPr>
                <a:t>to Format Positions</a:t>
              </a:r>
            </a:p>
          </p:txBody>
        </p:sp>
        <p:pic>
          <p:nvPicPr>
            <p:cNvPr id="52241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90913" y="2741613"/>
              <a:ext cx="5197475" cy="3817937"/>
            </a:xfrm>
            <a:prstGeom prst="rect">
              <a:avLst/>
            </a:prstGeom>
            <a:noFill/>
          </p:spPr>
        </p:pic>
        <p:sp>
          <p:nvSpPr>
            <p:cNvPr id="52243" name="Rectangle 19"/>
            <p:cNvSpPr>
              <a:spLocks noChangeArrowheads="1"/>
            </p:cNvSpPr>
            <p:nvPr/>
          </p:nvSpPr>
          <p:spPr bwMode="auto">
            <a:xfrm>
              <a:off x="7960007" y="2879725"/>
              <a:ext cx="926537" cy="582211"/>
            </a:xfrm>
            <a:prstGeom prst="rect">
              <a:avLst/>
            </a:prstGeom>
            <a:solidFill>
              <a:srgbClr val="F7F7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Print</a:t>
              </a:r>
            </a:p>
            <a:p>
              <a:pPr eaLnBrk="0" hangingPunct="0"/>
              <a:r>
                <a:rPr lang="en-US" sz="1600">
                  <a:latin typeface="+mj-lt"/>
                </a:rPr>
                <a:t>Reports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FIN19150</a:t>
            </a:r>
          </a:p>
        </p:txBody>
      </p:sp>
      <p:pic>
        <p:nvPicPr>
          <p:cNvPr id="5325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450" y="1647825"/>
            <a:ext cx="5734050" cy="3686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 Reports (Continued)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FIN19160</a:t>
            </a:r>
          </a:p>
        </p:txBody>
      </p:sp>
      <p:pic>
        <p:nvPicPr>
          <p:cNvPr id="542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913" y="1011238"/>
            <a:ext cx="7221537" cy="5084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Closing the GL Calendar to GL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FIN19170</a:t>
            </a:r>
          </a:p>
        </p:txBody>
      </p:sp>
      <p:pic>
        <p:nvPicPr>
          <p:cNvPr id="5530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930400"/>
            <a:ext cx="6837363" cy="3228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Year-End Close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19125" y="1063625"/>
            <a:ext cx="7894638" cy="5022850"/>
            <a:chOff x="533400" y="1549400"/>
            <a:chExt cx="7894638" cy="5022850"/>
          </a:xfrm>
        </p:grpSpPr>
        <p:pic>
          <p:nvPicPr>
            <p:cNvPr id="5632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549400"/>
              <a:ext cx="6257925" cy="2000250"/>
            </a:xfrm>
            <a:prstGeom prst="rect">
              <a:avLst/>
            </a:prstGeom>
            <a:noFill/>
          </p:spPr>
        </p:pic>
        <p:pic>
          <p:nvPicPr>
            <p:cNvPr id="56326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0" y="3733800"/>
              <a:ext cx="6904038" cy="2838450"/>
            </a:xfrm>
            <a:prstGeom prst="rect">
              <a:avLst/>
            </a:prstGeom>
            <a:noFill/>
          </p:spPr>
        </p:pic>
        <p:pic>
          <p:nvPicPr>
            <p:cNvPr id="56328" name="Picture 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86600" y="5991225"/>
              <a:ext cx="219075" cy="2095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Retroactive Transactions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FIN19190</a:t>
            </a:r>
          </a:p>
        </p:txBody>
      </p:sp>
      <p:pic>
        <p:nvPicPr>
          <p:cNvPr id="5734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952625"/>
            <a:ext cx="7942263" cy="308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Processing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FIN19020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1409700" y="981075"/>
            <a:ext cx="6302375" cy="5105400"/>
            <a:chOff x="1371600" y="1600200"/>
            <a:chExt cx="6302375" cy="5105400"/>
          </a:xfrm>
        </p:grpSpPr>
        <p:cxnSp>
          <p:nvCxnSpPr>
            <p:cNvPr id="60421" name="AutoShape 5"/>
            <p:cNvCxnSpPr>
              <a:cxnSpLocks noChangeShapeType="1"/>
            </p:cNvCxnSpPr>
            <p:nvPr/>
          </p:nvCxnSpPr>
          <p:spPr bwMode="auto">
            <a:xfrm flipH="1">
              <a:off x="1371600" y="2400300"/>
              <a:ext cx="6257925" cy="1763713"/>
            </a:xfrm>
            <a:prstGeom prst="bentConnector5">
              <a:avLst>
                <a:gd name="adj1" fmla="val -3653"/>
                <a:gd name="adj2" fmla="val 50134"/>
                <a:gd name="adj3" fmla="val 103653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0422" name="AutoShape 6"/>
            <p:cNvCxnSpPr>
              <a:cxnSpLocks noChangeShapeType="1"/>
            </p:cNvCxnSpPr>
            <p:nvPr/>
          </p:nvCxnSpPr>
          <p:spPr bwMode="auto">
            <a:xfrm flipH="1">
              <a:off x="1371600" y="4164013"/>
              <a:ext cx="6267450" cy="1771650"/>
            </a:xfrm>
            <a:prstGeom prst="bentConnector5">
              <a:avLst>
                <a:gd name="adj1" fmla="val -3648"/>
                <a:gd name="adj2" fmla="val 51880"/>
                <a:gd name="adj3" fmla="val 103648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0423" name="Rectangle 7"/>
            <p:cNvSpPr>
              <a:spLocks noChangeArrowheads="1"/>
            </p:cNvSpPr>
            <p:nvPr/>
          </p:nvSpPr>
          <p:spPr bwMode="auto">
            <a:xfrm>
              <a:off x="1417638" y="1600200"/>
              <a:ext cx="6245225" cy="154305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4" name="Rectangle 8"/>
            <p:cNvSpPr>
              <a:spLocks noChangeArrowheads="1"/>
            </p:cNvSpPr>
            <p:nvPr/>
          </p:nvSpPr>
          <p:spPr bwMode="auto">
            <a:xfrm>
              <a:off x="1438275" y="1604963"/>
              <a:ext cx="2426947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Transaction Processing</a:t>
              </a:r>
            </a:p>
          </p:txBody>
        </p:sp>
        <p:grpSp>
          <p:nvGrpSpPr>
            <p:cNvPr id="60425" name="Group 9"/>
            <p:cNvGrpSpPr>
              <a:grpSpLocks/>
            </p:cNvGrpSpPr>
            <p:nvPr/>
          </p:nvGrpSpPr>
          <p:grpSpPr bwMode="auto">
            <a:xfrm>
              <a:off x="5953125" y="2054225"/>
              <a:ext cx="1525588" cy="965200"/>
              <a:chOff x="2470" y="1581"/>
              <a:chExt cx="961" cy="761"/>
            </a:xfrm>
          </p:grpSpPr>
          <p:sp>
            <p:nvSpPr>
              <p:cNvPr id="60426" name="AutoShape 10"/>
              <p:cNvSpPr>
                <a:spLocks noChangeArrowheads="1"/>
              </p:cNvSpPr>
              <p:nvPr/>
            </p:nvSpPr>
            <p:spPr bwMode="auto">
              <a:xfrm>
                <a:off x="2470" y="158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27" name="Rectangle 11"/>
              <p:cNvSpPr>
                <a:spLocks noChangeArrowheads="1"/>
              </p:cNvSpPr>
              <p:nvPr/>
            </p:nvSpPr>
            <p:spPr bwMode="auto">
              <a:xfrm>
                <a:off x="2503" y="1629"/>
                <a:ext cx="883" cy="6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Process GL</a:t>
                </a:r>
              </a:p>
              <a:p>
                <a:r>
                  <a:rPr lang="en-US" sz="1600">
                    <a:latin typeface="+mj-lt"/>
                  </a:rPr>
                  <a:t>Adjusting</a:t>
                </a:r>
              </a:p>
              <a:p>
                <a:r>
                  <a:rPr lang="en-US" sz="1600">
                    <a:latin typeface="+mj-lt"/>
                  </a:rPr>
                  <a:t>Transactions</a:t>
                </a:r>
              </a:p>
            </p:txBody>
          </p:sp>
        </p:grpSp>
        <p:grpSp>
          <p:nvGrpSpPr>
            <p:cNvPr id="60428" name="Group 12"/>
            <p:cNvGrpSpPr>
              <a:grpSpLocks/>
            </p:cNvGrpSpPr>
            <p:nvPr/>
          </p:nvGrpSpPr>
          <p:grpSpPr bwMode="auto">
            <a:xfrm>
              <a:off x="3768725" y="2054225"/>
              <a:ext cx="1525588" cy="965200"/>
              <a:chOff x="4678" y="1260"/>
              <a:chExt cx="961" cy="608"/>
            </a:xfrm>
          </p:grpSpPr>
          <p:sp>
            <p:nvSpPr>
              <p:cNvPr id="60429" name="AutoShape 13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30" name="Rectangle 14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Close Period to Other Modules</a:t>
                </a:r>
              </a:p>
            </p:txBody>
          </p:sp>
        </p:grpSp>
        <p:grpSp>
          <p:nvGrpSpPr>
            <p:cNvPr id="60431" name="Group 15"/>
            <p:cNvGrpSpPr>
              <a:grpSpLocks/>
            </p:cNvGrpSpPr>
            <p:nvPr/>
          </p:nvGrpSpPr>
          <p:grpSpPr bwMode="auto">
            <a:xfrm>
              <a:off x="1482725" y="2054225"/>
              <a:ext cx="1525588" cy="965200"/>
              <a:chOff x="4678" y="1260"/>
              <a:chExt cx="961" cy="608"/>
            </a:xfrm>
          </p:grpSpPr>
          <p:sp>
            <p:nvSpPr>
              <p:cNvPr id="60432" name="AutoShape 16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33" name="Rectangle 17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Process</a:t>
                </a:r>
              </a:p>
              <a:p>
                <a:r>
                  <a:rPr lang="en-US" sz="1600">
                    <a:latin typeface="+mj-lt"/>
                  </a:rPr>
                  <a:t>Module</a:t>
                </a:r>
              </a:p>
              <a:p>
                <a:r>
                  <a:rPr lang="en-US" sz="1600">
                    <a:latin typeface="+mj-lt"/>
                  </a:rPr>
                  <a:t>Transactions</a:t>
                </a:r>
              </a:p>
            </p:txBody>
          </p:sp>
        </p:grpSp>
        <p:sp>
          <p:nvSpPr>
            <p:cNvPr id="60434" name="Line 18"/>
            <p:cNvSpPr>
              <a:spLocks noChangeShapeType="1"/>
            </p:cNvSpPr>
            <p:nvPr/>
          </p:nvSpPr>
          <p:spPr bwMode="auto">
            <a:xfrm>
              <a:off x="3006725" y="2533650"/>
              <a:ext cx="752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5" name="Line 19"/>
            <p:cNvSpPr>
              <a:spLocks noChangeShapeType="1"/>
            </p:cNvSpPr>
            <p:nvPr/>
          </p:nvSpPr>
          <p:spPr bwMode="auto">
            <a:xfrm>
              <a:off x="5313363" y="2524125"/>
              <a:ext cx="6604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6" name="Rectangle 20"/>
            <p:cNvSpPr>
              <a:spLocks noChangeArrowheads="1"/>
            </p:cNvSpPr>
            <p:nvPr/>
          </p:nvSpPr>
          <p:spPr bwMode="auto">
            <a:xfrm>
              <a:off x="1417638" y="5181600"/>
              <a:ext cx="6256337" cy="1524000"/>
            </a:xfrm>
            <a:prstGeom prst="rect">
              <a:avLst/>
            </a:prstGeom>
            <a:solidFill>
              <a:srgbClr val="DBDBD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7" name="Rectangle 21"/>
            <p:cNvSpPr>
              <a:spLocks noChangeArrowheads="1"/>
            </p:cNvSpPr>
            <p:nvPr/>
          </p:nvSpPr>
          <p:spPr bwMode="auto">
            <a:xfrm>
              <a:off x="1411288" y="5170488"/>
              <a:ext cx="910507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Closing</a:t>
              </a:r>
            </a:p>
          </p:txBody>
        </p:sp>
        <p:grpSp>
          <p:nvGrpSpPr>
            <p:cNvPr id="60438" name="Group 22"/>
            <p:cNvGrpSpPr>
              <a:grpSpLocks/>
            </p:cNvGrpSpPr>
            <p:nvPr/>
          </p:nvGrpSpPr>
          <p:grpSpPr bwMode="auto">
            <a:xfrm>
              <a:off x="1482725" y="5586413"/>
              <a:ext cx="1525588" cy="965200"/>
              <a:chOff x="77" y="2546"/>
              <a:chExt cx="961" cy="608"/>
            </a:xfrm>
          </p:grpSpPr>
          <p:sp>
            <p:nvSpPr>
              <p:cNvPr id="60439" name="AutoShape 23"/>
              <p:cNvSpPr>
                <a:spLocks noChangeArrowheads="1"/>
              </p:cNvSpPr>
              <p:nvPr/>
            </p:nvSpPr>
            <p:spPr bwMode="auto">
              <a:xfrm>
                <a:off x="77" y="2546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40" name="Rectangle 24"/>
              <p:cNvSpPr>
                <a:spLocks noChangeArrowheads="1"/>
              </p:cNvSpPr>
              <p:nvPr/>
            </p:nvSpPr>
            <p:spPr bwMode="auto">
              <a:xfrm>
                <a:off x="87" y="2660"/>
                <a:ext cx="918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Close Period to GL</a:t>
                </a:r>
              </a:p>
            </p:txBody>
          </p:sp>
        </p:grpSp>
        <p:grpSp>
          <p:nvGrpSpPr>
            <p:cNvPr id="60441" name="Group 25"/>
            <p:cNvGrpSpPr>
              <a:grpSpLocks/>
            </p:cNvGrpSpPr>
            <p:nvPr/>
          </p:nvGrpSpPr>
          <p:grpSpPr bwMode="auto">
            <a:xfrm>
              <a:off x="3562350" y="5586413"/>
              <a:ext cx="1971674" cy="965200"/>
              <a:chOff x="2244" y="3474"/>
              <a:chExt cx="1242" cy="608"/>
            </a:xfrm>
          </p:grpSpPr>
          <p:sp>
            <p:nvSpPr>
              <p:cNvPr id="60442" name="AutoShape 26"/>
              <p:cNvSpPr>
                <a:spLocks noChangeArrowheads="1"/>
              </p:cNvSpPr>
              <p:nvPr/>
            </p:nvSpPr>
            <p:spPr bwMode="auto">
              <a:xfrm>
                <a:off x="2310" y="3474"/>
                <a:ext cx="1108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43" name="Rectangle 27"/>
              <p:cNvSpPr>
                <a:spLocks noChangeArrowheads="1"/>
              </p:cNvSpPr>
              <p:nvPr/>
            </p:nvSpPr>
            <p:spPr bwMode="auto">
              <a:xfrm>
                <a:off x="2244" y="3518"/>
                <a:ext cx="1242" cy="5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Close Year to GL/Update Retained Earnings</a:t>
                </a:r>
              </a:p>
            </p:txBody>
          </p:sp>
        </p:grpSp>
        <p:grpSp>
          <p:nvGrpSpPr>
            <p:cNvPr id="60444" name="Group 28"/>
            <p:cNvGrpSpPr>
              <a:grpSpLocks/>
            </p:cNvGrpSpPr>
            <p:nvPr/>
          </p:nvGrpSpPr>
          <p:grpSpPr bwMode="auto">
            <a:xfrm>
              <a:off x="5915025" y="5586413"/>
              <a:ext cx="1576388" cy="965200"/>
              <a:chOff x="4667" y="3251"/>
              <a:chExt cx="993" cy="608"/>
            </a:xfrm>
          </p:grpSpPr>
          <p:sp>
            <p:nvSpPr>
              <p:cNvPr id="60445" name="AutoShape 29"/>
              <p:cNvSpPr>
                <a:spLocks noChangeArrowheads="1"/>
              </p:cNvSpPr>
              <p:nvPr/>
            </p:nvSpPr>
            <p:spPr bwMode="auto">
              <a:xfrm>
                <a:off x="4691" y="3251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46" name="Rectangle 30"/>
              <p:cNvSpPr>
                <a:spLocks noChangeArrowheads="1"/>
              </p:cNvSpPr>
              <p:nvPr/>
            </p:nvSpPr>
            <p:spPr bwMode="auto">
              <a:xfrm>
                <a:off x="4667" y="3289"/>
                <a:ext cx="993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5720" tIns="44450" rIns="45720" bIns="44450"/>
              <a:lstStyle/>
              <a:p>
                <a:r>
                  <a:rPr lang="en-US" sz="1600" dirty="0">
                    <a:latin typeface="+mj-lt"/>
                  </a:rPr>
                  <a:t>Consolidate Previous Year’s</a:t>
                </a:r>
              </a:p>
              <a:p>
                <a:r>
                  <a:rPr lang="en-US" sz="1600" dirty="0">
                    <a:latin typeface="+mj-lt"/>
                  </a:rPr>
                  <a:t>Transactions</a:t>
                </a:r>
              </a:p>
            </p:txBody>
          </p:sp>
        </p:grpSp>
        <p:sp>
          <p:nvSpPr>
            <p:cNvPr id="60447" name="Line 31"/>
            <p:cNvSpPr>
              <a:spLocks noChangeShapeType="1"/>
            </p:cNvSpPr>
            <p:nvPr/>
          </p:nvSpPr>
          <p:spPr bwMode="auto">
            <a:xfrm>
              <a:off x="3017838" y="6116638"/>
              <a:ext cx="61912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8" name="Line 32"/>
            <p:cNvSpPr>
              <a:spLocks noChangeShapeType="1"/>
            </p:cNvSpPr>
            <p:nvPr/>
          </p:nvSpPr>
          <p:spPr bwMode="auto">
            <a:xfrm>
              <a:off x="5434013" y="6107113"/>
              <a:ext cx="498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9" name="Rectangle 33"/>
            <p:cNvSpPr>
              <a:spLocks noChangeArrowheads="1"/>
            </p:cNvSpPr>
            <p:nvPr/>
          </p:nvSpPr>
          <p:spPr bwMode="auto">
            <a:xfrm>
              <a:off x="1427163" y="3429000"/>
              <a:ext cx="6246812" cy="152400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50" name="Rectangle 34"/>
            <p:cNvSpPr>
              <a:spLocks noChangeArrowheads="1"/>
            </p:cNvSpPr>
            <p:nvPr/>
          </p:nvSpPr>
          <p:spPr bwMode="auto">
            <a:xfrm>
              <a:off x="1436688" y="3416300"/>
              <a:ext cx="1150957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Reporting</a:t>
              </a:r>
            </a:p>
          </p:txBody>
        </p:sp>
        <p:grpSp>
          <p:nvGrpSpPr>
            <p:cNvPr id="60461" name="Group 45"/>
            <p:cNvGrpSpPr>
              <a:grpSpLocks/>
            </p:cNvGrpSpPr>
            <p:nvPr/>
          </p:nvGrpSpPr>
          <p:grpSpPr bwMode="auto">
            <a:xfrm>
              <a:off x="5924549" y="3810000"/>
              <a:ext cx="1558924" cy="965200"/>
              <a:chOff x="3732" y="2420"/>
              <a:chExt cx="982" cy="608"/>
            </a:xfrm>
          </p:grpSpPr>
          <p:sp>
            <p:nvSpPr>
              <p:cNvPr id="60451" name="AutoShape 35"/>
              <p:cNvSpPr>
                <a:spLocks noChangeArrowheads="1"/>
              </p:cNvSpPr>
              <p:nvPr/>
            </p:nvSpPr>
            <p:spPr bwMode="auto">
              <a:xfrm>
                <a:off x="3753" y="242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52" name="Rectangle 36"/>
              <p:cNvSpPr>
                <a:spLocks noChangeArrowheads="1"/>
              </p:cNvSpPr>
              <p:nvPr/>
            </p:nvSpPr>
            <p:spPr bwMode="auto">
              <a:xfrm>
                <a:off x="3732" y="2448"/>
                <a:ext cx="978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Maintain/Print  Custom Reports</a:t>
                </a:r>
              </a:p>
            </p:txBody>
          </p:sp>
        </p:grpSp>
        <p:grpSp>
          <p:nvGrpSpPr>
            <p:cNvPr id="60453" name="Group 37"/>
            <p:cNvGrpSpPr>
              <a:grpSpLocks/>
            </p:cNvGrpSpPr>
            <p:nvPr/>
          </p:nvGrpSpPr>
          <p:grpSpPr bwMode="auto">
            <a:xfrm>
              <a:off x="1482725" y="3810000"/>
              <a:ext cx="1525588" cy="965200"/>
              <a:chOff x="96" y="2264"/>
              <a:chExt cx="961" cy="608"/>
            </a:xfrm>
          </p:grpSpPr>
          <p:sp>
            <p:nvSpPr>
              <p:cNvPr id="60454" name="AutoShape 38"/>
              <p:cNvSpPr>
                <a:spLocks noChangeArrowheads="1"/>
              </p:cNvSpPr>
              <p:nvPr/>
            </p:nvSpPr>
            <p:spPr bwMode="auto">
              <a:xfrm>
                <a:off x="96" y="2264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55" name="Rectangle 39"/>
              <p:cNvSpPr>
                <a:spLocks noChangeArrowheads="1"/>
              </p:cNvSpPr>
              <p:nvPr/>
            </p:nvSpPr>
            <p:spPr bwMode="auto">
              <a:xfrm>
                <a:off x="106" y="2307"/>
                <a:ext cx="918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Print</a:t>
                </a:r>
              </a:p>
              <a:p>
                <a:r>
                  <a:rPr lang="en-US" sz="1600">
                    <a:latin typeface="+mj-lt"/>
                  </a:rPr>
                  <a:t>Financial Statements</a:t>
                </a:r>
              </a:p>
            </p:txBody>
          </p:sp>
        </p:grpSp>
        <p:grpSp>
          <p:nvGrpSpPr>
            <p:cNvPr id="60460" name="Group 44"/>
            <p:cNvGrpSpPr>
              <a:grpSpLocks/>
            </p:cNvGrpSpPr>
            <p:nvPr/>
          </p:nvGrpSpPr>
          <p:grpSpPr bwMode="auto">
            <a:xfrm>
              <a:off x="3638551" y="3810000"/>
              <a:ext cx="1562101" cy="965200"/>
              <a:chOff x="2292" y="2400"/>
              <a:chExt cx="984" cy="608"/>
            </a:xfrm>
          </p:grpSpPr>
          <p:sp>
            <p:nvSpPr>
              <p:cNvPr id="60458" name="AutoShape 42"/>
              <p:cNvSpPr>
                <a:spLocks noChangeArrowheads="1"/>
              </p:cNvSpPr>
              <p:nvPr/>
            </p:nvSpPr>
            <p:spPr bwMode="auto">
              <a:xfrm>
                <a:off x="2304" y="240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59" name="Rectangle 43"/>
              <p:cNvSpPr>
                <a:spLocks noChangeArrowheads="1"/>
              </p:cNvSpPr>
              <p:nvPr/>
            </p:nvSpPr>
            <p:spPr bwMode="auto">
              <a:xfrm>
                <a:off x="2292" y="2526"/>
                <a:ext cx="984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Maintain/Print Budgets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4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 </a:t>
            </a:r>
            <a:r>
              <a:rPr lang="en-US" dirty="0" smtClean="0"/>
              <a:t>Consolidation</a:t>
            </a:r>
            <a:endParaRPr lang="en-US" dirty="0"/>
          </a:p>
        </p:txBody>
      </p:sp>
      <p:sp>
        <p:nvSpPr>
          <p:cNvPr id="4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1397000" y="1065213"/>
            <a:ext cx="6327775" cy="4859337"/>
            <a:chOff x="1206500" y="1731963"/>
            <a:chExt cx="6327775" cy="4859337"/>
          </a:xfrm>
        </p:grpSpPr>
        <p:sp>
          <p:nvSpPr>
            <p:cNvPr id="65595" name="Rectangle 59"/>
            <p:cNvSpPr>
              <a:spLocks noChangeArrowheads="1"/>
            </p:cNvSpPr>
            <p:nvPr/>
          </p:nvSpPr>
          <p:spPr bwMode="auto">
            <a:xfrm>
              <a:off x="1209675" y="1731963"/>
              <a:ext cx="6324600" cy="4859337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76" name="Rectangle 40"/>
            <p:cNvSpPr>
              <a:spLocks noChangeArrowheads="1"/>
            </p:cNvSpPr>
            <p:nvPr/>
          </p:nvSpPr>
          <p:spPr bwMode="auto">
            <a:xfrm>
              <a:off x="4460875" y="1731963"/>
              <a:ext cx="3073400" cy="4859337"/>
            </a:xfrm>
            <a:prstGeom prst="rect">
              <a:avLst/>
            </a:prstGeom>
            <a:solidFill>
              <a:srgbClr val="E1EB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42" name="Rectangle 6"/>
            <p:cNvSpPr>
              <a:spLocks noChangeArrowheads="1"/>
            </p:cNvSpPr>
            <p:nvPr/>
          </p:nvSpPr>
          <p:spPr bwMode="auto">
            <a:xfrm>
              <a:off x="4506580" y="1749425"/>
              <a:ext cx="302326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kumimoji="1" lang="en-US" sz="1800" i="1">
                  <a:latin typeface="+mj-lt"/>
                </a:rPr>
                <a:t>Unbalanced Transactions</a:t>
              </a:r>
            </a:p>
            <a:p>
              <a:pPr eaLnBrk="0" hangingPunct="0"/>
              <a:r>
                <a:rPr kumimoji="1" lang="en-US" sz="1800" i="1">
                  <a:latin typeface="+mj-lt"/>
                </a:rPr>
                <a:t>After Consolidation</a:t>
              </a:r>
            </a:p>
          </p:txBody>
        </p:sp>
        <p:sp>
          <p:nvSpPr>
            <p:cNvPr id="65561" name="Line 25"/>
            <p:cNvSpPr>
              <a:spLocks noChangeShapeType="1"/>
            </p:cNvSpPr>
            <p:nvPr/>
          </p:nvSpPr>
          <p:spPr bwMode="auto">
            <a:xfrm>
              <a:off x="5532438" y="3062288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2" name="Line 26"/>
            <p:cNvSpPr>
              <a:spLocks noChangeShapeType="1"/>
            </p:cNvSpPr>
            <p:nvPr/>
          </p:nvSpPr>
          <p:spPr bwMode="auto">
            <a:xfrm>
              <a:off x="6013450" y="3057525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3" name="Rectangle 27"/>
            <p:cNvSpPr>
              <a:spLocks noChangeArrowheads="1"/>
            </p:cNvSpPr>
            <p:nvPr/>
          </p:nvSpPr>
          <p:spPr bwMode="auto">
            <a:xfrm>
              <a:off x="5724525" y="2751138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1200</a:t>
              </a:r>
            </a:p>
          </p:txBody>
        </p:sp>
        <p:sp>
          <p:nvSpPr>
            <p:cNvPr id="65564" name="Rectangle 28"/>
            <p:cNvSpPr>
              <a:spLocks noChangeArrowheads="1"/>
            </p:cNvSpPr>
            <p:nvPr/>
          </p:nvSpPr>
          <p:spPr bwMode="auto">
            <a:xfrm>
              <a:off x="5499100" y="3059113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300</a:t>
              </a:r>
            </a:p>
          </p:txBody>
        </p:sp>
        <p:sp>
          <p:nvSpPr>
            <p:cNvPr id="65565" name="Rectangle 29"/>
            <p:cNvSpPr>
              <a:spLocks noChangeArrowheads="1"/>
            </p:cNvSpPr>
            <p:nvPr/>
          </p:nvSpPr>
          <p:spPr bwMode="auto">
            <a:xfrm>
              <a:off x="4665663" y="2755900"/>
              <a:ext cx="81597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CS #1</a:t>
              </a:r>
            </a:p>
          </p:txBody>
        </p:sp>
        <p:sp>
          <p:nvSpPr>
            <p:cNvPr id="65566" name="Line 30"/>
            <p:cNvSpPr>
              <a:spLocks noChangeShapeType="1"/>
            </p:cNvSpPr>
            <p:nvPr/>
          </p:nvSpPr>
          <p:spPr bwMode="auto">
            <a:xfrm>
              <a:off x="5559425" y="4437063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7" name="Line 31"/>
            <p:cNvSpPr>
              <a:spLocks noChangeShapeType="1"/>
            </p:cNvSpPr>
            <p:nvPr/>
          </p:nvSpPr>
          <p:spPr bwMode="auto">
            <a:xfrm>
              <a:off x="6013450" y="4438650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8" name="Rectangle 32"/>
            <p:cNvSpPr>
              <a:spLocks noChangeArrowheads="1"/>
            </p:cNvSpPr>
            <p:nvPr/>
          </p:nvSpPr>
          <p:spPr bwMode="auto">
            <a:xfrm>
              <a:off x="5694363" y="4135438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3000</a:t>
              </a:r>
            </a:p>
          </p:txBody>
        </p:sp>
        <p:sp>
          <p:nvSpPr>
            <p:cNvPr id="65569" name="Rectangle 33"/>
            <p:cNvSpPr>
              <a:spLocks noChangeArrowheads="1"/>
            </p:cNvSpPr>
            <p:nvPr/>
          </p:nvSpPr>
          <p:spPr bwMode="auto">
            <a:xfrm>
              <a:off x="6015038" y="445293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500</a:t>
              </a:r>
            </a:p>
          </p:txBody>
        </p:sp>
        <p:sp>
          <p:nvSpPr>
            <p:cNvPr id="65570" name="Rectangle 34"/>
            <p:cNvSpPr>
              <a:spLocks noChangeArrowheads="1"/>
            </p:cNvSpPr>
            <p:nvPr/>
          </p:nvSpPr>
          <p:spPr bwMode="auto">
            <a:xfrm>
              <a:off x="4668838" y="4132263"/>
              <a:ext cx="81597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CS #2</a:t>
              </a:r>
            </a:p>
          </p:txBody>
        </p:sp>
        <p:sp>
          <p:nvSpPr>
            <p:cNvPr id="65572" name="Line 36"/>
            <p:cNvSpPr>
              <a:spLocks noChangeShapeType="1"/>
            </p:cNvSpPr>
            <p:nvPr/>
          </p:nvSpPr>
          <p:spPr bwMode="auto">
            <a:xfrm>
              <a:off x="6059488" y="5748338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73" name="Rectangle 37"/>
            <p:cNvSpPr>
              <a:spLocks noChangeArrowheads="1"/>
            </p:cNvSpPr>
            <p:nvPr/>
          </p:nvSpPr>
          <p:spPr bwMode="auto">
            <a:xfrm>
              <a:off x="5741988" y="5424488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1040</a:t>
              </a:r>
            </a:p>
          </p:txBody>
        </p:sp>
        <p:sp>
          <p:nvSpPr>
            <p:cNvPr id="65574" name="Rectangle 38"/>
            <p:cNvSpPr>
              <a:spLocks noChangeArrowheads="1"/>
            </p:cNvSpPr>
            <p:nvPr/>
          </p:nvSpPr>
          <p:spPr bwMode="auto">
            <a:xfrm>
              <a:off x="5541963" y="5732463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200</a:t>
              </a:r>
            </a:p>
          </p:txBody>
        </p:sp>
        <p:sp>
          <p:nvSpPr>
            <p:cNvPr id="65575" name="Rectangle 39"/>
            <p:cNvSpPr>
              <a:spLocks noChangeArrowheads="1"/>
            </p:cNvSpPr>
            <p:nvPr/>
          </p:nvSpPr>
          <p:spPr bwMode="auto">
            <a:xfrm>
              <a:off x="4659313" y="5419725"/>
              <a:ext cx="81597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CS #3</a:t>
              </a:r>
            </a:p>
          </p:txBody>
        </p:sp>
        <p:sp>
          <p:nvSpPr>
            <p:cNvPr id="65578" name="Line 42"/>
            <p:cNvSpPr>
              <a:spLocks noChangeShapeType="1"/>
            </p:cNvSpPr>
            <p:nvPr/>
          </p:nvSpPr>
          <p:spPr bwMode="auto">
            <a:xfrm>
              <a:off x="5600700" y="5727700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79" name="Rectangle 43"/>
            <p:cNvSpPr>
              <a:spLocks noChangeArrowheads="1"/>
            </p:cNvSpPr>
            <p:nvPr/>
          </p:nvSpPr>
          <p:spPr bwMode="auto">
            <a:xfrm>
              <a:off x="1811338" y="1735138"/>
              <a:ext cx="251831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i="1">
                  <a:latin typeface="+mj-lt"/>
                </a:rPr>
                <a:t>Before Consolidation</a:t>
              </a:r>
            </a:p>
          </p:txBody>
        </p:sp>
        <p:sp>
          <p:nvSpPr>
            <p:cNvPr id="65580" name="Line 44"/>
            <p:cNvSpPr>
              <a:spLocks noChangeShapeType="1"/>
            </p:cNvSpPr>
            <p:nvPr/>
          </p:nvSpPr>
          <p:spPr bwMode="auto">
            <a:xfrm>
              <a:off x="2516188" y="3074988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1" name="Line 45"/>
            <p:cNvSpPr>
              <a:spLocks noChangeShapeType="1"/>
            </p:cNvSpPr>
            <p:nvPr/>
          </p:nvSpPr>
          <p:spPr bwMode="auto">
            <a:xfrm>
              <a:off x="3683000" y="3060700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2" name="Rectangle 46"/>
            <p:cNvSpPr>
              <a:spLocks noChangeArrowheads="1"/>
            </p:cNvSpPr>
            <p:nvPr/>
          </p:nvSpPr>
          <p:spPr bwMode="auto">
            <a:xfrm>
              <a:off x="2227263" y="2767013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1200</a:t>
              </a:r>
            </a:p>
          </p:txBody>
        </p:sp>
        <p:sp>
          <p:nvSpPr>
            <p:cNvPr id="65583" name="Rectangle 47"/>
            <p:cNvSpPr>
              <a:spLocks noChangeArrowheads="1"/>
            </p:cNvSpPr>
            <p:nvPr/>
          </p:nvSpPr>
          <p:spPr bwMode="auto">
            <a:xfrm>
              <a:off x="3363913" y="2755900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3000</a:t>
              </a:r>
            </a:p>
          </p:txBody>
        </p:sp>
        <p:sp>
          <p:nvSpPr>
            <p:cNvPr id="65584" name="Rectangle 48"/>
            <p:cNvSpPr>
              <a:spLocks noChangeArrowheads="1"/>
            </p:cNvSpPr>
            <p:nvPr/>
          </p:nvSpPr>
          <p:spPr bwMode="auto">
            <a:xfrm>
              <a:off x="2020888" y="306863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500</a:t>
              </a:r>
            </a:p>
          </p:txBody>
        </p:sp>
        <p:sp>
          <p:nvSpPr>
            <p:cNvPr id="65585" name="Rectangle 49"/>
            <p:cNvSpPr>
              <a:spLocks noChangeArrowheads="1"/>
            </p:cNvSpPr>
            <p:nvPr/>
          </p:nvSpPr>
          <p:spPr bwMode="auto">
            <a:xfrm>
              <a:off x="3689350" y="305593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500</a:t>
              </a:r>
            </a:p>
          </p:txBody>
        </p:sp>
        <p:sp>
          <p:nvSpPr>
            <p:cNvPr id="65586" name="Rectangle 50"/>
            <p:cNvSpPr>
              <a:spLocks noChangeArrowheads="1"/>
            </p:cNvSpPr>
            <p:nvPr/>
          </p:nvSpPr>
          <p:spPr bwMode="auto">
            <a:xfrm>
              <a:off x="1217613" y="2765425"/>
              <a:ext cx="726162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JL #1</a:t>
              </a:r>
            </a:p>
          </p:txBody>
        </p:sp>
        <p:sp>
          <p:nvSpPr>
            <p:cNvPr id="65587" name="Line 51"/>
            <p:cNvSpPr>
              <a:spLocks noChangeShapeType="1"/>
            </p:cNvSpPr>
            <p:nvPr/>
          </p:nvSpPr>
          <p:spPr bwMode="auto">
            <a:xfrm>
              <a:off x="2506663" y="4454525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8" name="Line 52"/>
            <p:cNvSpPr>
              <a:spLocks noChangeShapeType="1"/>
            </p:cNvSpPr>
            <p:nvPr/>
          </p:nvSpPr>
          <p:spPr bwMode="auto">
            <a:xfrm>
              <a:off x="3201988" y="4467225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9" name="Line 53"/>
            <p:cNvSpPr>
              <a:spLocks noChangeShapeType="1"/>
            </p:cNvSpPr>
            <p:nvPr/>
          </p:nvSpPr>
          <p:spPr bwMode="auto">
            <a:xfrm>
              <a:off x="3681413" y="4462463"/>
              <a:ext cx="0" cy="692150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90" name="Rectangle 54"/>
            <p:cNvSpPr>
              <a:spLocks noChangeArrowheads="1"/>
            </p:cNvSpPr>
            <p:nvPr/>
          </p:nvSpPr>
          <p:spPr bwMode="auto">
            <a:xfrm>
              <a:off x="2235200" y="4151313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1040</a:t>
              </a:r>
            </a:p>
          </p:txBody>
        </p:sp>
        <p:sp>
          <p:nvSpPr>
            <p:cNvPr id="65591" name="Rectangle 55"/>
            <p:cNvSpPr>
              <a:spLocks noChangeArrowheads="1"/>
            </p:cNvSpPr>
            <p:nvPr/>
          </p:nvSpPr>
          <p:spPr bwMode="auto">
            <a:xfrm>
              <a:off x="3381375" y="4157663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1200</a:t>
              </a:r>
            </a:p>
          </p:txBody>
        </p:sp>
        <p:sp>
          <p:nvSpPr>
            <p:cNvPr id="65592" name="Rectangle 56"/>
            <p:cNvSpPr>
              <a:spLocks noChangeArrowheads="1"/>
            </p:cNvSpPr>
            <p:nvPr/>
          </p:nvSpPr>
          <p:spPr bwMode="auto">
            <a:xfrm>
              <a:off x="1992313" y="4451350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200</a:t>
              </a:r>
            </a:p>
          </p:txBody>
        </p:sp>
        <p:sp>
          <p:nvSpPr>
            <p:cNvPr id="65593" name="Rectangle 57"/>
            <p:cNvSpPr>
              <a:spLocks noChangeArrowheads="1"/>
            </p:cNvSpPr>
            <p:nvPr/>
          </p:nvSpPr>
          <p:spPr bwMode="auto">
            <a:xfrm>
              <a:off x="3679825" y="445928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200</a:t>
              </a:r>
            </a:p>
          </p:txBody>
        </p:sp>
        <p:sp>
          <p:nvSpPr>
            <p:cNvPr id="65594" name="Rectangle 58"/>
            <p:cNvSpPr>
              <a:spLocks noChangeArrowheads="1"/>
            </p:cNvSpPr>
            <p:nvPr/>
          </p:nvSpPr>
          <p:spPr bwMode="auto">
            <a:xfrm>
              <a:off x="1206500" y="4151313"/>
              <a:ext cx="726162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JL #2</a:t>
              </a:r>
            </a:p>
          </p:txBody>
        </p:sp>
        <p:sp>
          <p:nvSpPr>
            <p:cNvPr id="65596" name="Line 60"/>
            <p:cNvSpPr>
              <a:spLocks noChangeShapeType="1"/>
            </p:cNvSpPr>
            <p:nvPr/>
          </p:nvSpPr>
          <p:spPr bwMode="auto">
            <a:xfrm>
              <a:off x="3262313" y="3055938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97" name="Line 61"/>
            <p:cNvSpPr>
              <a:spLocks noChangeShapeType="1"/>
            </p:cNvSpPr>
            <p:nvPr/>
          </p:nvSpPr>
          <p:spPr bwMode="auto">
            <a:xfrm>
              <a:off x="2084388" y="3065463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98" name="Line 62"/>
            <p:cNvSpPr>
              <a:spLocks noChangeShapeType="1"/>
            </p:cNvSpPr>
            <p:nvPr/>
          </p:nvSpPr>
          <p:spPr bwMode="auto">
            <a:xfrm>
              <a:off x="2124075" y="4425950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Set Up For…</a:t>
            </a:r>
          </a:p>
          <a:p>
            <a:pPr lvl="1"/>
            <a:r>
              <a:rPr lang="en-US"/>
              <a:t>GL Reports</a:t>
            </a:r>
          </a:p>
          <a:p>
            <a:pPr lvl="1"/>
            <a:r>
              <a:rPr lang="en-US"/>
              <a:t>GL Calendar Maintenance</a:t>
            </a:r>
          </a:p>
          <a:p>
            <a:pPr lvl="1"/>
            <a:r>
              <a:rPr lang="en-US"/>
              <a:t>Transaction Year-End Close</a:t>
            </a:r>
          </a:p>
          <a:p>
            <a:pPr lvl="1"/>
            <a:r>
              <a:rPr lang="en-US"/>
              <a:t>Transaction Consolidation</a:t>
            </a:r>
          </a:p>
          <a:p>
            <a:pPr lvl="1"/>
            <a:r>
              <a:rPr lang="en-US"/>
              <a:t>Retroactive Transaction Maintenance</a:t>
            </a:r>
          </a:p>
          <a:p>
            <a:pPr lvl="1"/>
            <a:r>
              <a:rPr lang="en-US"/>
              <a:t>Year End Adjustment Transaction</a:t>
            </a:r>
          </a:p>
          <a:p>
            <a:endParaRPr lang="en-US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Security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FIN19210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Reports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FIN19030</a:t>
            </a:r>
          </a:p>
        </p:txBody>
      </p:sp>
      <p:pic>
        <p:nvPicPr>
          <p:cNvPr id="409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700" y="828675"/>
            <a:ext cx="3267075" cy="5372100"/>
          </a:xfrm>
          <a:prstGeom prst="rect">
            <a:avLst/>
          </a:prstGeom>
          <a:noFill/>
        </p:spPr>
      </p:pic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3467100" y="3200400"/>
            <a:ext cx="1981200" cy="1752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Reports (Continued)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FIN19040</a:t>
            </a:r>
          </a:p>
        </p:txBody>
      </p:sp>
      <p:pic>
        <p:nvPicPr>
          <p:cNvPr id="4199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6100" y="1257300"/>
            <a:ext cx="2952750" cy="4638675"/>
          </a:xfrm>
          <a:prstGeom prst="rect">
            <a:avLst/>
          </a:prstGeom>
          <a:noFill/>
        </p:spPr>
      </p:pic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733800" y="4010025"/>
            <a:ext cx="1981200" cy="16002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Reporting Options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FIN19050</a:t>
            </a:r>
          </a:p>
        </p:txBody>
      </p:sp>
      <p:pic>
        <p:nvPicPr>
          <p:cNvPr id="4301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4913" y="1314450"/>
            <a:ext cx="6713537" cy="430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Correcting Balances on Reports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FIN19060</a:t>
            </a:r>
          </a:p>
        </p:txBody>
      </p:sp>
      <p:graphicFrame>
        <p:nvGraphicFramePr>
          <p:cNvPr id="61507" name="Group 67"/>
          <p:cNvGraphicFramePr>
            <a:graphicFrameLocks noGrp="1"/>
          </p:cNvGraphicFramePr>
          <p:nvPr>
            <p:ph type="tbl" idx="4294967295"/>
          </p:nvPr>
        </p:nvGraphicFramePr>
        <p:xfrm>
          <a:off x="676275" y="1685925"/>
          <a:ext cx="7772400" cy="3877056"/>
        </p:xfrm>
        <a:graphic>
          <a:graphicData uri="http://schemas.openxmlformats.org/drawingml/2006/table">
            <a:tbl>
              <a:tblPr/>
              <a:tblGrid>
                <a:gridCol w="3581400"/>
                <a:gridCol w="4191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Problem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Solution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175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Journal account has wrong balance.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Reopen GL calendar for module.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Record adjusting transaction in module.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Post transaction to General Ledger module.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Post transaction in general ledger.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Re-close GL calendar for module.                                                   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 account has wrong balance.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Reopen GL calendar for general ledger.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Record adjusting transaction.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Post transaction in general ledger.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Re-close GL calendar for general ledger.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Drill-Down by GL Reference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FIN19070</a:t>
            </a:r>
          </a:p>
        </p:txBody>
      </p:sp>
      <p:pic>
        <p:nvPicPr>
          <p:cNvPr id="45061" name="Picture 5" descr="dri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5725" y="1060450"/>
            <a:ext cx="6416675" cy="4968875"/>
          </a:xfrm>
          <a:prstGeom prst="rect">
            <a:avLst/>
          </a:prstGeom>
          <a:noFill/>
        </p:spPr>
      </p:pic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295400" y="1000125"/>
            <a:ext cx="1676400" cy="381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1752600" y="2828925"/>
            <a:ext cx="1752600" cy="3048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7429500" y="990600"/>
            <a:ext cx="99060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1320800" y="4568825"/>
            <a:ext cx="76200" cy="16637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7099300" y="835025"/>
            <a:ext cx="787400" cy="254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by Account Inquiry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FIN19080</a:t>
            </a:r>
          </a:p>
        </p:txBody>
      </p:sp>
      <p:pic>
        <p:nvPicPr>
          <p:cNvPr id="4608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5388" y="1154113"/>
            <a:ext cx="6732587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Transaction by Account Inquiry Totals Screen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FIN19090</a:t>
            </a:r>
          </a:p>
        </p:txBody>
      </p:sp>
      <p:pic>
        <p:nvPicPr>
          <p:cNvPr id="47108" name="Picture 4" descr="19-20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705100"/>
            <a:ext cx="5695950" cy="1200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1836271404</TotalTime>
  <Pages>21</Pages>
  <Words>381</Words>
  <Application>Microsoft Office PowerPoint</Application>
  <PresentationFormat>On-screen Show (4:3)</PresentationFormat>
  <Paragraphs>139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Times New Roman</vt:lpstr>
      <vt:lpstr>Tahoma</vt:lpstr>
      <vt:lpstr>Webdings</vt:lpstr>
      <vt:lpstr>Arial</vt:lpstr>
      <vt:lpstr>1_EX06PP_template</vt:lpstr>
      <vt:lpstr>QAD 2010 Template</vt:lpstr>
      <vt:lpstr>QAD Standard Edition Financial Management</vt:lpstr>
      <vt:lpstr>GL Processing Flow</vt:lpstr>
      <vt:lpstr>GL Reports</vt:lpstr>
      <vt:lpstr>GL Reports (Continued)</vt:lpstr>
      <vt:lpstr>Reporting Options</vt:lpstr>
      <vt:lpstr>Correcting Balances on Reports</vt:lpstr>
      <vt:lpstr>Drill-Down by GL Reference</vt:lpstr>
      <vt:lpstr>Transaction by Account Inquiry</vt:lpstr>
      <vt:lpstr>Transaction by Account Inquiry Totals Screen</vt:lpstr>
      <vt:lpstr>Budgets</vt:lpstr>
      <vt:lpstr>Budget Allocated Evenly to Each Period</vt:lpstr>
      <vt:lpstr>Budget Allocated Differently by Period</vt:lpstr>
      <vt:lpstr>Budget Based on a Percentage </vt:lpstr>
      <vt:lpstr>Custom Reports</vt:lpstr>
      <vt:lpstr>Custom Reports</vt:lpstr>
      <vt:lpstr>Custom Reports (Continued)</vt:lpstr>
      <vt:lpstr>Closing the GL Calendar to GL</vt:lpstr>
      <vt:lpstr>Year-End Close</vt:lpstr>
      <vt:lpstr>Retroactive Transactions</vt:lpstr>
      <vt:lpstr>Transaction Consolidation</vt:lpstr>
      <vt:lpstr>Security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69</cp:revision>
  <cp:lastPrinted>1997-01-21T15:03:48Z</cp:lastPrinted>
  <dcterms:created xsi:type="dcterms:W3CDTF">1997-01-21T14:43:04Z</dcterms:created>
  <dcterms:modified xsi:type="dcterms:W3CDTF">2010-12-10T17:33:21Z</dcterms:modified>
</cp:coreProperties>
</file>