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>
  <p:sldMasterIdLst>
    <p:sldMasterId id="2147483667" r:id="rId1"/>
  </p:sldMasterIdLst>
  <p:notesMasterIdLst>
    <p:notesMasterId r:id="rId11"/>
  </p:notesMasterIdLst>
  <p:sldIdLst>
    <p:sldId id="328" r:id="rId2"/>
    <p:sldId id="345" r:id="rId3"/>
    <p:sldId id="350" r:id="rId4"/>
    <p:sldId id="351" r:id="rId5"/>
    <p:sldId id="352" r:id="rId6"/>
    <p:sldId id="353" r:id="rId7"/>
    <p:sldId id="354" r:id="rId8"/>
    <p:sldId id="355" r:id="rId9"/>
    <p:sldId id="356" r:id="rId10"/>
  </p:sldIdLst>
  <p:sldSz cx="9144000" cy="6858000" type="screen4x3"/>
  <p:notesSz cx="6858000" cy="9144000"/>
  <p:embeddedFontLst>
    <p:embeddedFont>
      <p:font typeface="Century Gothic" pitchFamily="34" charset="0"/>
      <p:regular r:id="rId12"/>
      <p:bold r:id="rId13"/>
      <p:italic r:id="rId14"/>
      <p:boldItalic r:id="rId15"/>
    </p:embeddedFont>
    <p:embeddedFont>
      <p:font typeface="Tahoma" pitchFamily="34" charset="0"/>
      <p:regular r:id="rId16"/>
      <p:bold r:id="rId17"/>
    </p:embeddedFont>
    <p:embeddedFont>
      <p:font typeface="Webdings" pitchFamily="18" charset="2"/>
      <p:regular r:id="rId18"/>
    </p:embeddedFont>
  </p:embeddedFont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DDDDD"/>
    <a:srgbClr val="E9BDFF"/>
    <a:srgbClr val="E2C1BC"/>
    <a:srgbClr val="DEE597"/>
    <a:srgbClr val="D2DC72"/>
    <a:srgbClr val="E1E1FF"/>
    <a:srgbClr val="CCCCFF"/>
    <a:srgbClr val="EAEAE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74" autoAdjust="0"/>
    <p:restoredTop sz="54638" autoAdjust="0"/>
  </p:normalViewPr>
  <p:slideViewPr>
    <p:cSldViewPr snapToGrid="0">
      <p:cViewPr>
        <p:scale>
          <a:sx n="75" d="100"/>
          <a:sy n="75" d="100"/>
        </p:scale>
        <p:origin x="-876" y="-654"/>
      </p:cViewPr>
      <p:guideLst>
        <p:guide orient="horz" pos="2158"/>
        <p:guide orient="horz" pos="332"/>
        <p:guide orient="horz" pos="330"/>
        <p:guide orient="horz" pos="3848"/>
        <p:guide pos="2855"/>
        <p:guide pos="14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</a:defRPr>
            </a:lvl1pPr>
          </a:lstStyle>
          <a:p>
            <a:fld id="{5FCAFBCC-3A89-4C64-AB2A-2EF10B747DBB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7670800" y="6651244"/>
            <a:ext cx="1473200" cy="219456"/>
          </a:xfrm>
        </p:spPr>
        <p:txBody>
          <a:bodyPr/>
          <a:lstStyle/>
          <a:p>
            <a:r>
              <a:rPr lang="en-US" smtClean="0"/>
              <a:t>1-SE-BD-Setup-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>
          <a:xfrm>
            <a:off x="7810500" y="6638544"/>
            <a:ext cx="1333500" cy="219456"/>
          </a:xfrm>
        </p:spPr>
        <p:txBody>
          <a:bodyPr/>
          <a:lstStyle/>
          <a:p>
            <a:r>
              <a:rPr lang="en-US" smtClean="0"/>
              <a:t>1-SE-BD-Setup-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>
          <a:xfrm>
            <a:off x="7874000" y="6638544"/>
            <a:ext cx="1270000" cy="219456"/>
          </a:xfrm>
        </p:spPr>
        <p:txBody>
          <a:bodyPr/>
          <a:lstStyle/>
          <a:p>
            <a:r>
              <a:rPr lang="en-US" smtClean="0"/>
              <a:t>1-SE-BD-Setup-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962900" y="6638544"/>
            <a:ext cx="1181100" cy="219456"/>
          </a:xfrm>
        </p:spPr>
        <p:txBody>
          <a:bodyPr/>
          <a:lstStyle/>
          <a:p>
            <a:r>
              <a:rPr lang="en-US" smtClean="0"/>
              <a:t>1-SE-BD-Setup-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7861300" y="6638544"/>
            <a:ext cx="1282700" cy="219456"/>
          </a:xfrm>
        </p:spPr>
        <p:txBody>
          <a:bodyPr/>
          <a:lstStyle/>
          <a:p>
            <a:r>
              <a:rPr lang="en-US" smtClean="0"/>
              <a:t>1-SE-BD-Setup-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7924800" y="6638544"/>
            <a:ext cx="1219200" cy="219456"/>
          </a:xfrm>
        </p:spPr>
        <p:txBody>
          <a:bodyPr/>
          <a:lstStyle/>
          <a:p>
            <a:r>
              <a:rPr lang="en-US" smtClean="0"/>
              <a:t>1-SE-BD-Setup-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613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1-SE-BD-Setup-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91432" tIns="45716" rIns="91432" bIns="45716" anchor="t">
            <a:normAutofit fontScale="90000"/>
          </a:bodyPr>
          <a:lstStyle/>
          <a:p>
            <a:r>
              <a:rPr lang="en-US" dirty="0"/>
              <a:t>QAD Enterprise </a:t>
            </a:r>
            <a:r>
              <a:rPr lang="en-US" dirty="0" smtClean="0"/>
              <a:t>Applications </a:t>
            </a:r>
            <a:r>
              <a:rPr lang="en-US" dirty="0"/>
              <a:t>Standard Edition</a:t>
            </a:r>
          </a:p>
        </p:txBody>
      </p:sp>
      <p:sp>
        <p:nvSpPr>
          <p:cNvPr id="157699" name="Rectangle 3"/>
          <p:cNvSpPr>
            <a:spLocks noGrp="1" noChangeArrowheads="1"/>
          </p:cNvSpPr>
          <p:nvPr>
            <p:ph type="body" sz="quarter" idx="10"/>
          </p:nvPr>
        </p:nvSpPr>
        <p:spPr/>
        <p:txBody>
          <a:bodyPr lIns="91432" tIns="45716" rIns="91432" bIns="45716"/>
          <a:lstStyle/>
          <a:p>
            <a:r>
              <a:rPr lang="en-US"/>
              <a:t>Standard Financials – Base Data Setup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951" name="Line 7"/>
          <p:cNvSpPr>
            <a:spLocks noChangeShapeType="1"/>
          </p:cNvSpPr>
          <p:nvPr/>
        </p:nvSpPr>
        <p:spPr bwMode="auto">
          <a:xfrm>
            <a:off x="1104900" y="159861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210952" name="Rectangle 8"/>
          <p:cNvSpPr>
            <a:spLocks noChangeArrowheads="1"/>
          </p:cNvSpPr>
          <p:nvPr/>
        </p:nvSpPr>
        <p:spPr bwMode="auto">
          <a:xfrm>
            <a:off x="1819275" y="159543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tIns="91440" bIns="91440"/>
          <a:lstStyle/>
          <a:p>
            <a:pPr marL="342900" indent="-342900"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sz="200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Base Data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1-SE-BD-Setup-020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0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Company Address Data</a:t>
            </a:r>
          </a:p>
        </p:txBody>
      </p:sp>
      <p:pic>
        <p:nvPicPr>
          <p:cNvPr id="216068" name="Picture 4" descr="FIN0202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0113" y="1660525"/>
            <a:ext cx="7342187" cy="3562350"/>
          </a:xfrm>
          <a:prstGeom prst="rect">
            <a:avLst/>
          </a:prstGeom>
          <a:noFill/>
        </p:spPr>
      </p:pic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1-SE-BD-Setup-030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0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Bank Setup</a:t>
            </a:r>
          </a:p>
        </p:txBody>
      </p:sp>
      <p:pic>
        <p:nvPicPr>
          <p:cNvPr id="217092" name="Picture 4" descr="FIN0203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7550" y="1423988"/>
            <a:ext cx="7637463" cy="4143375"/>
          </a:xfrm>
          <a:prstGeom prst="rect">
            <a:avLst/>
          </a:prstGeom>
          <a:noFill/>
        </p:spPr>
      </p:pic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1-SE-BD-Setup-040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1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Credit Terms</a:t>
            </a:r>
          </a:p>
        </p:txBody>
      </p:sp>
      <p:pic>
        <p:nvPicPr>
          <p:cNvPr id="218116" name="Picture 4" descr="FIN0204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3925" y="1273175"/>
            <a:ext cx="7237413" cy="4429125"/>
          </a:xfrm>
          <a:prstGeom prst="rect">
            <a:avLst/>
          </a:prstGeom>
          <a:noFill/>
        </p:spPr>
      </p:pic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1-SE-BD-Setup-050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140" name="Rectangle 4"/>
          <p:cNvSpPr>
            <a:spLocks noGrp="1" noChangeArrowheads="1"/>
          </p:cNvSpPr>
          <p:nvPr>
            <p:ph idx="1"/>
          </p:nvPr>
        </p:nvSpPr>
        <p:spPr>
          <a:noFill/>
          <a:ln/>
        </p:spPr>
        <p:txBody>
          <a:bodyPr lIns="90488" tIns="44450" rIns="90488" bIns="44450"/>
          <a:lstStyle/>
          <a:p>
            <a:pPr>
              <a:lnSpc>
                <a:spcPct val="70000"/>
              </a:lnSpc>
            </a:pPr>
            <a:r>
              <a:rPr lang="en-US" sz="2400" b="1"/>
              <a:t>Tax Parameters</a:t>
            </a:r>
          </a:p>
          <a:p>
            <a:pPr lvl="1">
              <a:lnSpc>
                <a:spcPct val="70000"/>
              </a:lnSpc>
            </a:pPr>
            <a:r>
              <a:rPr lang="en-US" sz="2000"/>
              <a:t>Tax Type – What kind of tax?</a:t>
            </a:r>
          </a:p>
          <a:p>
            <a:pPr lvl="1">
              <a:lnSpc>
                <a:spcPct val="70000"/>
              </a:lnSpc>
            </a:pPr>
            <a:r>
              <a:rPr lang="en-US" sz="2000"/>
              <a:t>Tax Class – Customers, Suppliers, Items, etc.</a:t>
            </a:r>
          </a:p>
          <a:p>
            <a:pPr lvl="1">
              <a:lnSpc>
                <a:spcPct val="70000"/>
              </a:lnSpc>
            </a:pPr>
            <a:r>
              <a:rPr lang="en-US" sz="2000"/>
              <a:t>Tax Usage – How are items used?</a:t>
            </a:r>
          </a:p>
          <a:p>
            <a:pPr lvl="1">
              <a:lnSpc>
                <a:spcPct val="70000"/>
              </a:lnSpc>
            </a:pPr>
            <a:r>
              <a:rPr lang="en-US" sz="2000"/>
              <a:t>Tax Base – What % of sales price is taxable?</a:t>
            </a:r>
          </a:p>
          <a:p>
            <a:pPr lvl="1">
              <a:lnSpc>
                <a:spcPct val="70000"/>
              </a:lnSpc>
            </a:pPr>
            <a:endParaRPr lang="en-US" sz="2000"/>
          </a:p>
          <a:p>
            <a:pPr>
              <a:lnSpc>
                <a:spcPct val="70000"/>
              </a:lnSpc>
            </a:pPr>
            <a:r>
              <a:rPr lang="en-US" sz="2400" b="1"/>
              <a:t>Tax Jurisdiction</a:t>
            </a:r>
          </a:p>
          <a:p>
            <a:pPr lvl="1">
              <a:lnSpc>
                <a:spcPct val="70000"/>
              </a:lnSpc>
            </a:pPr>
            <a:r>
              <a:rPr lang="en-US" sz="2000"/>
              <a:t>Tax Zone – Geographic Region</a:t>
            </a:r>
          </a:p>
          <a:p>
            <a:pPr>
              <a:lnSpc>
                <a:spcPct val="70000"/>
              </a:lnSpc>
            </a:pPr>
            <a:endParaRPr lang="en-US" sz="2400"/>
          </a:p>
          <a:p>
            <a:pPr>
              <a:lnSpc>
                <a:spcPct val="70000"/>
              </a:lnSpc>
            </a:pPr>
            <a:r>
              <a:rPr lang="en-US" sz="2400" b="1"/>
              <a:t>Tax Environment</a:t>
            </a:r>
          </a:p>
          <a:p>
            <a:pPr lvl="1">
              <a:lnSpc>
                <a:spcPct val="70000"/>
              </a:lnSpc>
            </a:pPr>
            <a:r>
              <a:rPr lang="en-US" sz="2000"/>
              <a:t>Which taxes apply when shipping from zone to zone</a:t>
            </a:r>
          </a:p>
          <a:p>
            <a:pPr>
              <a:lnSpc>
                <a:spcPct val="70000"/>
              </a:lnSpc>
            </a:pPr>
            <a:endParaRPr lang="en-US" sz="2400"/>
          </a:p>
          <a:p>
            <a:pPr>
              <a:lnSpc>
                <a:spcPct val="70000"/>
              </a:lnSpc>
            </a:pPr>
            <a:r>
              <a:rPr lang="en-US" sz="2400" b="1"/>
              <a:t>Tax Rate</a:t>
            </a:r>
          </a:p>
          <a:p>
            <a:pPr lvl="1">
              <a:lnSpc>
                <a:spcPct val="70000"/>
              </a:lnSpc>
            </a:pPr>
            <a:r>
              <a:rPr lang="en-US" sz="2000"/>
              <a:t>What % based on Tax type, class, usage, and tax date</a:t>
            </a:r>
          </a:p>
          <a:p>
            <a:pPr>
              <a:lnSpc>
                <a:spcPct val="70000"/>
              </a:lnSpc>
              <a:spcBef>
                <a:spcPct val="0"/>
              </a:spcBef>
              <a:buFont typeface="Webdings" pitchFamily="18" charset="2"/>
              <a:buNone/>
            </a:pPr>
            <a:endParaRPr lang="en-US" sz="1800">
              <a:latin typeface="Arial" charset="0"/>
            </a:endParaRPr>
          </a:p>
        </p:txBody>
      </p:sp>
      <p:sp>
        <p:nvSpPr>
          <p:cNvPr id="2191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Global Tax Management 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1-SE-BD-Setup-060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170" name="Rectangle 1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Product Lines</a:t>
            </a:r>
          </a:p>
        </p:txBody>
      </p:sp>
      <p:pic>
        <p:nvPicPr>
          <p:cNvPr id="220165" name="Picture 5" descr="FIN02060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69950"/>
            <a:ext cx="4381500" cy="3781425"/>
          </a:xfrm>
          <a:prstGeom prst="rect">
            <a:avLst/>
          </a:prstGeom>
          <a:noFill/>
        </p:spPr>
      </p:pic>
      <p:pic>
        <p:nvPicPr>
          <p:cNvPr id="220166" name="Picture 6" descr="FIN02060c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00200" y="1173163"/>
            <a:ext cx="4670425" cy="3516312"/>
          </a:xfrm>
          <a:prstGeom prst="rect">
            <a:avLst/>
          </a:prstGeom>
          <a:noFill/>
        </p:spPr>
      </p:pic>
      <p:pic>
        <p:nvPicPr>
          <p:cNvPr id="220167" name="Picture 7" descr="FIN02060b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6600" y="1427163"/>
            <a:ext cx="5116513" cy="4422775"/>
          </a:xfrm>
          <a:prstGeom prst="rect">
            <a:avLst/>
          </a:prstGeom>
          <a:noFill/>
        </p:spPr>
      </p:pic>
      <p:pic>
        <p:nvPicPr>
          <p:cNvPr id="220168" name="Picture 8" descr="FIN02060d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10175" y="1946275"/>
            <a:ext cx="3863975" cy="3995738"/>
          </a:xfrm>
          <a:prstGeom prst="rect">
            <a:avLst/>
          </a:prstGeom>
          <a:noFill/>
        </p:spPr>
      </p:pic>
      <p:sp>
        <p:nvSpPr>
          <p:cNvPr id="220169" name="Text Box 9"/>
          <p:cNvSpPr txBox="1">
            <a:spLocks noChangeArrowheads="1"/>
          </p:cNvSpPr>
          <p:nvPr/>
        </p:nvSpPr>
        <p:spPr bwMode="auto">
          <a:xfrm>
            <a:off x="5622925" y="1776413"/>
            <a:ext cx="1878013" cy="12001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folHlink">
                <a:alpha val="50000"/>
              </a:schemeClr>
            </a:outerShdw>
          </a:effectLst>
        </p:spPr>
        <p:txBody>
          <a:bodyPr wrap="none">
            <a:spAutoFit/>
          </a:bodyPr>
          <a:lstStyle/>
          <a:p>
            <a:pPr algn="l" eaLnBrk="0" hangingPunct="0"/>
            <a:r>
              <a:rPr lang="en-US" sz="1200" b="1">
                <a:latin typeface="+mj-lt"/>
              </a:rPr>
              <a:t>GL Accounts Used for:</a:t>
            </a:r>
          </a:p>
          <a:p>
            <a:pPr algn="l" eaLnBrk="0" hangingPunct="0">
              <a:buFontTx/>
              <a:buChar char="•"/>
            </a:pPr>
            <a:r>
              <a:rPr lang="en-US" sz="1200" b="1">
                <a:latin typeface="+mj-lt"/>
              </a:rPr>
              <a:t>Inventory</a:t>
            </a:r>
          </a:p>
          <a:p>
            <a:pPr algn="l" eaLnBrk="0" hangingPunct="0">
              <a:buFontTx/>
              <a:buChar char="•"/>
            </a:pPr>
            <a:r>
              <a:rPr lang="en-US" sz="1200" b="1">
                <a:latin typeface="+mj-lt"/>
              </a:rPr>
              <a:t>Sales</a:t>
            </a:r>
          </a:p>
          <a:p>
            <a:pPr algn="l" eaLnBrk="0" hangingPunct="0">
              <a:buFontTx/>
              <a:buChar char="•"/>
            </a:pPr>
            <a:r>
              <a:rPr lang="en-US" sz="1200" b="1">
                <a:latin typeface="+mj-lt"/>
              </a:rPr>
              <a:t>Purchasing</a:t>
            </a:r>
          </a:p>
          <a:p>
            <a:pPr algn="l" eaLnBrk="0" hangingPunct="0">
              <a:buFontTx/>
              <a:buChar char="•"/>
            </a:pPr>
            <a:r>
              <a:rPr lang="en-US" sz="1200" b="1">
                <a:latin typeface="+mj-lt"/>
              </a:rPr>
              <a:t>Work Orders</a:t>
            </a:r>
          </a:p>
          <a:p>
            <a:pPr algn="l" eaLnBrk="0" hangingPunct="0">
              <a:buFontTx/>
              <a:buChar char="•"/>
            </a:pPr>
            <a:r>
              <a:rPr lang="en-US" sz="1200" b="1">
                <a:latin typeface="+mj-lt"/>
              </a:rPr>
              <a:t>Service (not shown)</a:t>
            </a: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0"/>
          </p:nvPr>
        </p:nvSpPr>
        <p:spPr>
          <a:xfrm>
            <a:off x="7962900" y="6638544"/>
            <a:ext cx="1181100" cy="219456"/>
          </a:xfrm>
        </p:spPr>
        <p:txBody>
          <a:bodyPr/>
          <a:lstStyle/>
          <a:p>
            <a:r>
              <a:rPr lang="en-US" smtClean="0"/>
              <a:t>1-SE-BD-Setup-070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Product Lines - Continued</a:t>
            </a:r>
          </a:p>
        </p:txBody>
      </p:sp>
      <p:pic>
        <p:nvPicPr>
          <p:cNvPr id="222212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2163" y="974725"/>
            <a:ext cx="5811837" cy="3165475"/>
          </a:xfrm>
          <a:prstGeom prst="rect">
            <a:avLst/>
          </a:prstGeom>
          <a:noFill/>
        </p:spPr>
      </p:pic>
      <p:pic>
        <p:nvPicPr>
          <p:cNvPr id="222213" name="Picture 5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6188" y="1830388"/>
            <a:ext cx="5811837" cy="4157662"/>
          </a:xfrm>
          <a:prstGeom prst="rect">
            <a:avLst/>
          </a:prstGeom>
          <a:noFill/>
        </p:spPr>
      </p:pic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1-SE-BD-Setup-080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Items and Products</a:t>
            </a:r>
          </a:p>
        </p:txBody>
      </p:sp>
      <p:pic>
        <p:nvPicPr>
          <p:cNvPr id="223236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75" y="1330325"/>
            <a:ext cx="7637463" cy="4371975"/>
          </a:xfrm>
          <a:prstGeom prst="rect">
            <a:avLst/>
          </a:prstGeom>
          <a:noFill/>
        </p:spPr>
      </p:pic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1-SE-BD-Setup-090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8533</TotalTime>
  <Words>129</Words>
  <Application>Microsoft Office PowerPoint</Application>
  <PresentationFormat>On-screen Show (4:3)</PresentationFormat>
  <Paragraphs>38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Arial</vt:lpstr>
      <vt:lpstr>Century Gothic</vt:lpstr>
      <vt:lpstr>Tahoma</vt:lpstr>
      <vt:lpstr>Webdings</vt:lpstr>
      <vt:lpstr>Lucida Grande</vt:lpstr>
      <vt:lpstr>QAD 2010 Template</vt:lpstr>
      <vt:lpstr>QAD Enterprise Applications Standard Edition</vt:lpstr>
      <vt:lpstr>Base Data</vt:lpstr>
      <vt:lpstr>Company Address Data</vt:lpstr>
      <vt:lpstr>Bank Setup</vt:lpstr>
      <vt:lpstr>Credit Terms</vt:lpstr>
      <vt:lpstr>Global Tax Management </vt:lpstr>
      <vt:lpstr>Product Lines</vt:lpstr>
      <vt:lpstr>Product Lines - Continued</vt:lpstr>
      <vt:lpstr>Items and Products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Sales Orders Management</dc:title>
  <dc:creator>Koreen Kelley</dc:creator>
  <cp:lastModifiedBy>mdf</cp:lastModifiedBy>
  <cp:revision>409</cp:revision>
  <cp:lastPrinted>1999-10-04T21:04:47Z</cp:lastPrinted>
  <dcterms:created xsi:type="dcterms:W3CDTF">1998-02-18T21:36:34Z</dcterms:created>
  <dcterms:modified xsi:type="dcterms:W3CDTF">2011-01-17T17:32:55Z</dcterms:modified>
</cp:coreProperties>
</file>