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doc" ContentType="application/msword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  <p:sldMasterId id="2147483662" r:id="rId2"/>
  </p:sldMasterIdLst>
  <p:notesMasterIdLst>
    <p:notesMasterId r:id="rId12"/>
  </p:notesMasterIdLst>
  <p:handoutMasterIdLst>
    <p:handoutMasterId r:id="rId13"/>
  </p:handoutMasterIdLst>
  <p:sldIdLst>
    <p:sldId id="277" r:id="rId3"/>
    <p:sldId id="267" r:id="rId4"/>
    <p:sldId id="268" r:id="rId5"/>
    <p:sldId id="276" r:id="rId6"/>
    <p:sldId id="270" r:id="rId7"/>
    <p:sldId id="271" r:id="rId8"/>
    <p:sldId id="272" r:id="rId9"/>
    <p:sldId id="273" r:id="rId10"/>
    <p:sldId id="275" r:id="rId11"/>
  </p:sldIdLst>
  <p:sldSz cx="9144000" cy="6858000" type="screen4x3"/>
  <p:notesSz cx="6858000" cy="9144000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</p:showPr>
  <p:clrMru>
    <a:srgbClr val="E2E9F6"/>
    <a:srgbClr val="EAEAEA"/>
    <a:srgbClr val="E2C1BC"/>
    <a:srgbClr val="5A87C6"/>
    <a:srgbClr val="FF8A6F"/>
    <a:srgbClr val="FF623D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-288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051" name="Rectangle 3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9350" y="692150"/>
            <a:ext cx="4559300" cy="34163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638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FIN08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FIN08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500188"/>
            <a:ext cx="8153400" cy="5053012"/>
          </a:xfrm>
        </p:spPr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37488" y="6661150"/>
            <a:ext cx="1306512" cy="1968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FIN08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FIN08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FIN08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FIN08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FIN08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FIN08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FIN08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FIN08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500188"/>
            <a:ext cx="8153400" cy="5053012"/>
          </a:xfrm>
        </p:spPr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37488" y="6661150"/>
            <a:ext cx="1306512" cy="1968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FIN08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FIN08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FIN08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FIN08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FIN08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FIN08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FIN08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FIN08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16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15365" name="Picture 5" descr="pg2_graphic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</p:spPr>
      </p:pic>
      <p:sp>
        <p:nvSpPr>
          <p:cNvPr id="15366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837488" y="6661150"/>
            <a:ext cx="1306512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93" tIns="43247" rIns="86493" bIns="43247" numCol="1" anchor="t" anchorCtr="0" compatLnSpc="1">
            <a:prstTxWarp prst="textNoShape">
              <a:avLst/>
            </a:prstTxWarp>
          </a:bodyPr>
          <a:lstStyle>
            <a:lvl1pPr algn="r" defTabSz="865188" eaLnBrk="0" hangingPunct="0">
              <a:defRPr sz="800">
                <a:latin typeface="Arial" charset="0"/>
              </a:defRPr>
            </a:lvl1pPr>
          </a:lstStyle>
          <a:p>
            <a:r>
              <a:rPr lang="en-US"/>
              <a:t>FIN08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</p:sldLayoutIdLst>
  <p:hf sldNum="0" hd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FIN08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Microsoft_Office_Word_97_-_2003_Document1.doc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System Introduction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Basic Data Setup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Multinational Setup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Accounts Receivable Data Setup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Invoicing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Debit/Credit Memos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Accounts Receivable Payments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b="1" dirty="0" smtClean="0"/>
              <a:t>Draft Management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Multinational AR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Purchasing/AP Data Setup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Purchasing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/>
        <p:txBody>
          <a:bodyPr>
            <a:normAutofit fontScale="62500" lnSpcReduction="20000"/>
          </a:bodyPr>
          <a:lstStyle/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Accounts Payable Vouchers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Accounts Payable Payments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1099-MISC Reporting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AP Draft Management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Multinational AP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General Ledger Setup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General Ledger Transactions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General Ledger Reports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Multiple Entities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Multinational GL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Currency Dependent Rounding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endParaRPr lang="en-US" dirty="0"/>
          </a:p>
        </p:txBody>
      </p:sp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sz="2800" dirty="0"/>
              <a:t>QAD Standard Edition Financial Management</a:t>
            </a:r>
            <a:endParaRPr lang="en-US" sz="2800" dirty="0"/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229600" y="6638544"/>
            <a:ext cx="914400" cy="219456"/>
          </a:xfrm>
        </p:spPr>
        <p:txBody>
          <a:bodyPr/>
          <a:lstStyle/>
          <a:p>
            <a:r>
              <a:rPr lang="en-US" smtClean="0"/>
              <a:t>FIN08010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Draft Processing Flow</a:t>
            </a:r>
          </a:p>
        </p:txBody>
      </p:sp>
      <p:sp>
        <p:nvSpPr>
          <p:cNvPr id="3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FIN08020</a:t>
            </a:r>
          </a:p>
        </p:txBody>
      </p:sp>
      <p:sp>
        <p:nvSpPr>
          <p:cNvPr id="20498" name="Rectangle 18"/>
          <p:cNvSpPr>
            <a:spLocks noChangeArrowheads="1"/>
          </p:cNvSpPr>
          <p:nvPr/>
        </p:nvSpPr>
        <p:spPr bwMode="auto">
          <a:xfrm>
            <a:off x="7489825" y="3019425"/>
            <a:ext cx="387350" cy="6437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 algn="l" eaLnBrk="0" hangingPunct="0"/>
            <a:r>
              <a:rPr lang="en-US" sz="1800" i="1">
                <a:solidFill>
                  <a:schemeClr val="hlink"/>
                </a:solidFill>
                <a:latin typeface="+mj-lt"/>
              </a:rPr>
              <a:t>or</a:t>
            </a:r>
          </a:p>
        </p:txBody>
      </p:sp>
      <p:sp>
        <p:nvSpPr>
          <p:cNvPr id="20499" name="Text Box 19"/>
          <p:cNvSpPr txBox="1">
            <a:spLocks noChangeArrowheads="1"/>
          </p:cNvSpPr>
          <p:nvPr/>
        </p:nvSpPr>
        <p:spPr bwMode="auto">
          <a:xfrm>
            <a:off x="3938588" y="3521075"/>
            <a:ext cx="1219200" cy="830997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600" i="1">
                <a:solidFill>
                  <a:schemeClr val="hlink"/>
                </a:solidFill>
                <a:latin typeface="+mj-lt"/>
              </a:rPr>
              <a:t>GL update occurs</a:t>
            </a:r>
          </a:p>
        </p:txBody>
      </p:sp>
      <p:grpSp>
        <p:nvGrpSpPr>
          <p:cNvPr id="20510" name="Group 30"/>
          <p:cNvGrpSpPr>
            <a:grpSpLocks/>
          </p:cNvGrpSpPr>
          <p:nvPr/>
        </p:nvGrpSpPr>
        <p:grpSpPr bwMode="auto">
          <a:xfrm>
            <a:off x="260350" y="2560638"/>
            <a:ext cx="1643063" cy="838200"/>
            <a:chOff x="759" y="2650"/>
            <a:chExt cx="1035" cy="528"/>
          </a:xfrm>
        </p:grpSpPr>
        <p:sp>
          <p:nvSpPr>
            <p:cNvPr id="20509" name="AutoShape 29"/>
            <p:cNvSpPr>
              <a:spLocks noChangeArrowheads="1"/>
            </p:cNvSpPr>
            <p:nvPr/>
          </p:nvSpPr>
          <p:spPr bwMode="auto">
            <a:xfrm>
              <a:off x="759" y="2650"/>
              <a:ext cx="1008" cy="528"/>
            </a:xfrm>
            <a:prstGeom prst="roundRect">
              <a:avLst>
                <a:gd name="adj" fmla="val 16667"/>
              </a:avLst>
            </a:prstGeom>
            <a:solidFill>
              <a:srgbClr val="F9F5D7"/>
            </a:solidFill>
            <a:ln w="1587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0484" name="Rectangle 4"/>
            <p:cNvSpPr>
              <a:spLocks noChangeArrowheads="1"/>
            </p:cNvSpPr>
            <p:nvPr/>
          </p:nvSpPr>
          <p:spPr bwMode="auto">
            <a:xfrm>
              <a:off x="784" y="2729"/>
              <a:ext cx="1010" cy="3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54864" rIns="90488" bIns="44450">
              <a:spAutoFit/>
            </a:bodyPr>
            <a:lstStyle/>
            <a:p>
              <a:pPr eaLnBrk="0" hangingPunct="0">
                <a:lnSpc>
                  <a:spcPct val="90000"/>
                </a:lnSpc>
              </a:pPr>
              <a:r>
                <a:rPr lang="en-US" sz="1800" dirty="0">
                  <a:latin typeface="+mj-lt"/>
                </a:rPr>
                <a:t>Record Draft</a:t>
              </a:r>
            </a:p>
            <a:p>
              <a:pPr eaLnBrk="0" hangingPunct="0">
                <a:lnSpc>
                  <a:spcPct val="90000"/>
                </a:lnSpc>
              </a:pPr>
              <a:r>
                <a:rPr lang="en-US" sz="1800" dirty="0">
                  <a:latin typeface="+mj-lt"/>
                </a:rPr>
                <a:t>(Proposed)</a:t>
              </a:r>
            </a:p>
          </p:txBody>
        </p:sp>
      </p:grpSp>
      <p:grpSp>
        <p:nvGrpSpPr>
          <p:cNvPr id="20523" name="Group 43"/>
          <p:cNvGrpSpPr>
            <a:grpSpLocks/>
          </p:cNvGrpSpPr>
          <p:nvPr/>
        </p:nvGrpSpPr>
        <p:grpSpPr bwMode="auto">
          <a:xfrm>
            <a:off x="2127250" y="2541588"/>
            <a:ext cx="1074738" cy="889000"/>
            <a:chOff x="496" y="2503"/>
            <a:chExt cx="677" cy="560"/>
          </a:xfrm>
        </p:grpSpPr>
        <p:sp>
          <p:nvSpPr>
            <p:cNvPr id="20512" name="AutoShape 32"/>
            <p:cNvSpPr>
              <a:spLocks noChangeArrowheads="1"/>
            </p:cNvSpPr>
            <p:nvPr/>
          </p:nvSpPr>
          <p:spPr bwMode="auto">
            <a:xfrm>
              <a:off x="548" y="2503"/>
              <a:ext cx="579" cy="560"/>
            </a:xfrm>
            <a:prstGeom prst="roundRect">
              <a:avLst>
                <a:gd name="adj" fmla="val 16667"/>
              </a:avLst>
            </a:prstGeom>
            <a:solidFill>
              <a:srgbClr val="F9F5D7"/>
            </a:solidFill>
            <a:ln w="1587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0513" name="Rectangle 33"/>
            <p:cNvSpPr>
              <a:spLocks noChangeArrowheads="1"/>
            </p:cNvSpPr>
            <p:nvPr/>
          </p:nvSpPr>
          <p:spPr bwMode="auto">
            <a:xfrm>
              <a:off x="496" y="2588"/>
              <a:ext cx="677" cy="3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54864" rIns="90488" bIns="44450">
              <a:spAutoFit/>
            </a:bodyPr>
            <a:lstStyle/>
            <a:p>
              <a:pPr eaLnBrk="0" hangingPunct="0">
                <a:lnSpc>
                  <a:spcPct val="90000"/>
                </a:lnSpc>
              </a:pPr>
              <a:r>
                <a:rPr lang="en-US" sz="1800">
                  <a:latin typeface="+mj-lt"/>
                </a:rPr>
                <a:t>Print Draft</a:t>
              </a:r>
            </a:p>
          </p:txBody>
        </p:sp>
      </p:grpSp>
      <p:grpSp>
        <p:nvGrpSpPr>
          <p:cNvPr id="20517" name="Group 37"/>
          <p:cNvGrpSpPr>
            <a:grpSpLocks/>
          </p:cNvGrpSpPr>
          <p:nvPr/>
        </p:nvGrpSpPr>
        <p:grpSpPr bwMode="auto">
          <a:xfrm>
            <a:off x="3676650" y="2520950"/>
            <a:ext cx="1752601" cy="954088"/>
            <a:chOff x="627" y="3117"/>
            <a:chExt cx="1104" cy="601"/>
          </a:xfrm>
        </p:grpSpPr>
        <p:sp>
          <p:nvSpPr>
            <p:cNvPr id="20515" name="AutoShape 35"/>
            <p:cNvSpPr>
              <a:spLocks noChangeArrowheads="1"/>
            </p:cNvSpPr>
            <p:nvPr/>
          </p:nvSpPr>
          <p:spPr bwMode="auto">
            <a:xfrm>
              <a:off x="627" y="3117"/>
              <a:ext cx="1101" cy="601"/>
            </a:xfrm>
            <a:prstGeom prst="roundRect">
              <a:avLst>
                <a:gd name="adj" fmla="val 16667"/>
              </a:avLst>
            </a:prstGeom>
            <a:solidFill>
              <a:srgbClr val="E2C1BC"/>
            </a:solidFill>
            <a:ln w="1587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0486" name="Rectangle 6"/>
            <p:cNvSpPr>
              <a:spLocks noChangeArrowheads="1"/>
            </p:cNvSpPr>
            <p:nvPr/>
          </p:nvSpPr>
          <p:spPr bwMode="auto">
            <a:xfrm>
              <a:off x="627" y="3158"/>
              <a:ext cx="1104" cy="52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square" lIns="90488" tIns="44450" rIns="90488" bIns="44450">
              <a:spAutoFit/>
            </a:bodyPr>
            <a:lstStyle/>
            <a:p>
              <a:pPr eaLnBrk="0" hangingPunct="0">
                <a:lnSpc>
                  <a:spcPct val="90000"/>
                </a:lnSpc>
              </a:pPr>
              <a:r>
                <a:rPr lang="en-US" sz="1800" dirty="0">
                  <a:latin typeface="+mj-lt"/>
                </a:rPr>
                <a:t>Record Draft Approval (Approved)</a:t>
              </a:r>
            </a:p>
          </p:txBody>
        </p:sp>
      </p:grpSp>
      <p:grpSp>
        <p:nvGrpSpPr>
          <p:cNvPr id="20522" name="Group 42"/>
          <p:cNvGrpSpPr>
            <a:grpSpLocks/>
          </p:cNvGrpSpPr>
          <p:nvPr/>
        </p:nvGrpSpPr>
        <p:grpSpPr bwMode="auto">
          <a:xfrm>
            <a:off x="5695954" y="2489200"/>
            <a:ext cx="1724026" cy="958850"/>
            <a:chOff x="3543" y="1575"/>
            <a:chExt cx="1086" cy="604"/>
          </a:xfrm>
        </p:grpSpPr>
        <p:sp>
          <p:nvSpPr>
            <p:cNvPr id="20519" name="AutoShape 39"/>
            <p:cNvSpPr>
              <a:spLocks noChangeArrowheads="1"/>
            </p:cNvSpPr>
            <p:nvPr/>
          </p:nvSpPr>
          <p:spPr bwMode="auto">
            <a:xfrm>
              <a:off x="3568" y="1575"/>
              <a:ext cx="1008" cy="604"/>
            </a:xfrm>
            <a:prstGeom prst="roundRect">
              <a:avLst>
                <a:gd name="adj" fmla="val 16667"/>
              </a:avLst>
            </a:prstGeom>
            <a:solidFill>
              <a:srgbClr val="F9F5D7"/>
            </a:solidFill>
            <a:ln w="1587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0520" name="Rectangle 40"/>
            <p:cNvSpPr>
              <a:spLocks noChangeArrowheads="1"/>
            </p:cNvSpPr>
            <p:nvPr/>
          </p:nvSpPr>
          <p:spPr bwMode="auto">
            <a:xfrm>
              <a:off x="3543" y="1596"/>
              <a:ext cx="1086" cy="53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square" lIns="90488" tIns="54864" rIns="90488" bIns="44450">
              <a:spAutoFit/>
            </a:bodyPr>
            <a:lstStyle/>
            <a:p>
              <a:pPr eaLnBrk="0" hangingPunct="0">
                <a:lnSpc>
                  <a:spcPct val="90000"/>
                </a:lnSpc>
              </a:pPr>
              <a:r>
                <a:rPr lang="en-US" sz="1800" dirty="0">
                  <a:latin typeface="+mj-lt"/>
                </a:rPr>
                <a:t>Discount Draft</a:t>
              </a:r>
            </a:p>
            <a:p>
              <a:pPr eaLnBrk="0" hangingPunct="0">
                <a:lnSpc>
                  <a:spcPct val="90000"/>
                </a:lnSpc>
              </a:pPr>
              <a:r>
                <a:rPr lang="en-US" sz="1800" dirty="0">
                  <a:latin typeface="+mj-lt"/>
                </a:rPr>
                <a:t>(Discounted)</a:t>
              </a:r>
            </a:p>
          </p:txBody>
        </p:sp>
      </p:grpSp>
      <p:grpSp>
        <p:nvGrpSpPr>
          <p:cNvPr id="20524" name="Group 44"/>
          <p:cNvGrpSpPr>
            <a:grpSpLocks/>
          </p:cNvGrpSpPr>
          <p:nvPr/>
        </p:nvGrpSpPr>
        <p:grpSpPr bwMode="auto">
          <a:xfrm>
            <a:off x="7272338" y="1230313"/>
            <a:ext cx="1747837" cy="954087"/>
            <a:chOff x="627" y="3117"/>
            <a:chExt cx="1101" cy="601"/>
          </a:xfrm>
        </p:grpSpPr>
        <p:sp>
          <p:nvSpPr>
            <p:cNvPr id="20525" name="AutoShape 45"/>
            <p:cNvSpPr>
              <a:spLocks noChangeArrowheads="1"/>
            </p:cNvSpPr>
            <p:nvPr/>
          </p:nvSpPr>
          <p:spPr bwMode="auto">
            <a:xfrm>
              <a:off x="627" y="3117"/>
              <a:ext cx="1101" cy="601"/>
            </a:xfrm>
            <a:prstGeom prst="roundRect">
              <a:avLst>
                <a:gd name="adj" fmla="val 16667"/>
              </a:avLst>
            </a:prstGeom>
            <a:solidFill>
              <a:srgbClr val="EAEAEA"/>
            </a:solidFill>
            <a:ln w="1587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0526" name="Rectangle 46"/>
            <p:cNvSpPr>
              <a:spLocks noChangeArrowheads="1"/>
            </p:cNvSpPr>
            <p:nvPr/>
          </p:nvSpPr>
          <p:spPr bwMode="auto">
            <a:xfrm>
              <a:off x="672" y="3128"/>
              <a:ext cx="984" cy="52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 eaLnBrk="0" hangingPunct="0">
                <a:lnSpc>
                  <a:spcPct val="90000"/>
                </a:lnSpc>
              </a:pPr>
              <a:r>
                <a:rPr lang="en-US" sz="1800">
                  <a:latin typeface="+mj-lt"/>
                </a:rPr>
                <a:t>Record Payment (Closed)</a:t>
              </a:r>
            </a:p>
          </p:txBody>
        </p:sp>
      </p:grpSp>
      <p:grpSp>
        <p:nvGrpSpPr>
          <p:cNvPr id="20527" name="Group 47"/>
          <p:cNvGrpSpPr>
            <a:grpSpLocks/>
          </p:cNvGrpSpPr>
          <p:nvPr/>
        </p:nvGrpSpPr>
        <p:grpSpPr bwMode="auto">
          <a:xfrm>
            <a:off x="7170738" y="3994150"/>
            <a:ext cx="1782762" cy="954088"/>
            <a:chOff x="627" y="3117"/>
            <a:chExt cx="1123" cy="601"/>
          </a:xfrm>
        </p:grpSpPr>
        <p:sp>
          <p:nvSpPr>
            <p:cNvPr id="20528" name="AutoShape 48"/>
            <p:cNvSpPr>
              <a:spLocks noChangeArrowheads="1"/>
            </p:cNvSpPr>
            <p:nvPr/>
          </p:nvSpPr>
          <p:spPr bwMode="auto">
            <a:xfrm>
              <a:off x="627" y="3117"/>
              <a:ext cx="1101" cy="601"/>
            </a:xfrm>
            <a:prstGeom prst="roundRect">
              <a:avLst>
                <a:gd name="adj" fmla="val 16667"/>
              </a:avLst>
            </a:prstGeom>
            <a:solidFill>
              <a:srgbClr val="EAEAEA"/>
            </a:solidFill>
            <a:ln w="1587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0529" name="Rectangle 49"/>
            <p:cNvSpPr>
              <a:spLocks noChangeArrowheads="1"/>
            </p:cNvSpPr>
            <p:nvPr/>
          </p:nvSpPr>
          <p:spPr bwMode="auto">
            <a:xfrm>
              <a:off x="634" y="3152"/>
              <a:ext cx="1116" cy="52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square" lIns="90488" tIns="44450" rIns="90488" bIns="44450">
              <a:spAutoFit/>
            </a:bodyPr>
            <a:lstStyle/>
            <a:p>
              <a:pPr eaLnBrk="0" hangingPunct="0">
                <a:lnSpc>
                  <a:spcPct val="90000"/>
                </a:lnSpc>
              </a:pPr>
              <a:r>
                <a:rPr lang="en-US" sz="1800" dirty="0">
                  <a:latin typeface="+mj-lt"/>
                </a:rPr>
                <a:t>Reverse Draft Approval (Void)</a:t>
              </a:r>
            </a:p>
          </p:txBody>
        </p:sp>
      </p:grpSp>
      <p:cxnSp>
        <p:nvCxnSpPr>
          <p:cNvPr id="20530" name="AutoShape 50"/>
          <p:cNvCxnSpPr>
            <a:cxnSpLocks noChangeShapeType="1"/>
          </p:cNvCxnSpPr>
          <p:nvPr/>
        </p:nvCxnSpPr>
        <p:spPr bwMode="auto">
          <a:xfrm rot="16200000" flipV="1">
            <a:off x="3778250" y="688975"/>
            <a:ext cx="1549400" cy="6985000"/>
          </a:xfrm>
          <a:prstGeom prst="bentConnector3">
            <a:avLst>
              <a:gd name="adj1" fmla="val -59324"/>
            </a:avLst>
          </a:prstGeom>
          <a:noFill/>
          <a:ln w="2857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20532" name="Line 52"/>
          <p:cNvSpPr>
            <a:spLocks noChangeShapeType="1"/>
          </p:cNvSpPr>
          <p:nvPr/>
        </p:nvSpPr>
        <p:spPr bwMode="auto">
          <a:xfrm>
            <a:off x="8088313" y="2184400"/>
            <a:ext cx="0" cy="1778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0533" name="Line 53"/>
          <p:cNvSpPr>
            <a:spLocks noChangeShapeType="1"/>
          </p:cNvSpPr>
          <p:nvPr/>
        </p:nvSpPr>
        <p:spPr bwMode="auto">
          <a:xfrm>
            <a:off x="7345363" y="2976563"/>
            <a:ext cx="731837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0534" name="Line 54"/>
          <p:cNvSpPr>
            <a:spLocks noChangeShapeType="1"/>
          </p:cNvSpPr>
          <p:nvPr/>
        </p:nvSpPr>
        <p:spPr bwMode="auto">
          <a:xfrm>
            <a:off x="1858963" y="2946400"/>
            <a:ext cx="33496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0535" name="Line 55"/>
          <p:cNvSpPr>
            <a:spLocks noChangeShapeType="1"/>
          </p:cNvSpPr>
          <p:nvPr/>
        </p:nvSpPr>
        <p:spPr bwMode="auto">
          <a:xfrm>
            <a:off x="3119438" y="2946400"/>
            <a:ext cx="53816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0536" name="Line 56"/>
          <p:cNvSpPr>
            <a:spLocks noChangeShapeType="1"/>
          </p:cNvSpPr>
          <p:nvPr/>
        </p:nvSpPr>
        <p:spPr bwMode="auto">
          <a:xfrm>
            <a:off x="5414963" y="2946400"/>
            <a:ext cx="325437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0537" name="Text Box 57"/>
          <p:cNvSpPr txBox="1">
            <a:spLocks noChangeArrowheads="1"/>
          </p:cNvSpPr>
          <p:nvPr/>
        </p:nvSpPr>
        <p:spPr bwMode="auto">
          <a:xfrm>
            <a:off x="5567363" y="5932488"/>
            <a:ext cx="2651125" cy="366712"/>
          </a:xfrm>
          <a:prstGeom prst="rect">
            <a:avLst/>
          </a:prstGeom>
          <a:noFill/>
          <a:ln w="1587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i="1">
                <a:solidFill>
                  <a:schemeClr val="hlink"/>
                </a:solidFill>
                <a:latin typeface="+mj-lt"/>
              </a:rPr>
              <a:t>Optional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Draft Maintenance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FIN08030</a:t>
            </a:r>
          </a:p>
        </p:txBody>
      </p:sp>
      <p:pic>
        <p:nvPicPr>
          <p:cNvPr id="21509" name="Picture 5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4888" y="2114550"/>
            <a:ext cx="7113587" cy="28765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Draft Print</a:t>
            </a:r>
            <a:endParaRPr lang="en-US" dirty="0"/>
          </a:p>
        </p:txBody>
      </p:sp>
      <p:sp>
        <p:nvSpPr>
          <p:cNvPr id="5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FIN08040</a:t>
            </a:r>
          </a:p>
        </p:txBody>
      </p:sp>
      <p:pic>
        <p:nvPicPr>
          <p:cNvPr id="30725" name="Picture 5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" y="1057275"/>
            <a:ext cx="6627813" cy="3257550"/>
          </a:xfrm>
          <a:prstGeom prst="rect">
            <a:avLst/>
          </a:prstGeom>
          <a:noFill/>
        </p:spPr>
      </p:pic>
      <p:graphicFrame>
        <p:nvGraphicFramePr>
          <p:cNvPr id="30726" name="Object 6"/>
          <p:cNvGraphicFramePr>
            <a:graphicFrameLocks noChangeAspect="1"/>
          </p:cNvGraphicFramePr>
          <p:nvPr/>
        </p:nvGraphicFramePr>
        <p:xfrm>
          <a:off x="1905000" y="2209800"/>
          <a:ext cx="7086600" cy="3865563"/>
        </p:xfrm>
        <a:graphic>
          <a:graphicData uri="http://schemas.openxmlformats.org/presentationml/2006/ole">
            <p:oleObj spid="_x0000_s30726" name="Document" r:id="rId4" imgW="5447368" imgH="2987677" progId="Word.Document.8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tx2"/>
                </a:solidFill>
              </a:rPr>
              <a:t>Draft Approval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FIN08050</a:t>
            </a:r>
          </a:p>
        </p:txBody>
      </p:sp>
      <p:pic>
        <p:nvPicPr>
          <p:cNvPr id="23558" name="Picture 6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895475"/>
            <a:ext cx="7294563" cy="33147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Draft Discounting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FIN08060</a:t>
            </a:r>
          </a:p>
        </p:txBody>
      </p:sp>
      <p:pic>
        <p:nvPicPr>
          <p:cNvPr id="24580" name="Picture 4" descr="8-14 Draft Discounti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47775" y="1181100"/>
            <a:ext cx="6629400" cy="46196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Recording Payment for Drafts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FIN08070</a:t>
            </a:r>
          </a:p>
        </p:txBody>
      </p:sp>
      <p:pic>
        <p:nvPicPr>
          <p:cNvPr id="25605" name="Picture 5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2500" y="1201738"/>
            <a:ext cx="7218363" cy="46291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tx2"/>
                </a:solidFill>
              </a:rPr>
              <a:t>Approved Draft Reversals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FIN08080</a:t>
            </a:r>
          </a:p>
        </p:txBody>
      </p:sp>
      <p:pic>
        <p:nvPicPr>
          <p:cNvPr id="26628" name="Picture 4" descr="8-1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3" y="1811338"/>
            <a:ext cx="8123237" cy="34480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09" name="Rectangle 3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GL Transaction Summary, Drafts</a:t>
            </a:r>
          </a:p>
        </p:txBody>
      </p:sp>
      <p:sp>
        <p:nvSpPr>
          <p:cNvPr id="3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FIN08090</a:t>
            </a:r>
          </a:p>
        </p:txBody>
      </p:sp>
      <p:graphicFrame>
        <p:nvGraphicFramePr>
          <p:cNvPr id="28787" name="Group 115"/>
          <p:cNvGraphicFramePr>
            <a:graphicFrameLocks noGrp="1"/>
          </p:cNvGraphicFramePr>
          <p:nvPr>
            <p:ph type="tbl" idx="4294967295"/>
          </p:nvPr>
        </p:nvGraphicFramePr>
        <p:xfrm>
          <a:off x="495300" y="1131888"/>
          <a:ext cx="8153400" cy="4832160"/>
        </p:xfrm>
        <a:graphic>
          <a:graphicData uri="http://schemas.openxmlformats.org/drawingml/2006/table">
            <a:tbl>
              <a:tblPr/>
              <a:tblGrid>
                <a:gridCol w="2581275"/>
                <a:gridCol w="1495425"/>
                <a:gridCol w="1328737"/>
                <a:gridCol w="2747963"/>
              </a:tblGrid>
              <a:tr h="369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Transaction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Type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DR/CR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Account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669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Draft Approval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AR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DR	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DR/CR	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DR/CR	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Drafts Receivable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Sales Terms Discounts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Accounts Receivable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Intercompany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Exchange Gain/Loss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7318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Draft Discounting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AR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DR	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Cash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Discounting Charges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Bank Clearing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669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Draft Payment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AR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DR/CR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DR/CR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Bank Clearing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Drafts Receivable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Intercompany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Exchange Gain/Loss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711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Approved Draft Reversal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AR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DR/CR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DR/CR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Accounts Receivable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Drafts Receivable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Sales Terms Discounts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Intercompany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Exchange Gain/Loss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E2C1BC"/>
        </a:solidFill>
        <a:ln w="1587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E2C1BC"/>
        </a:solidFill>
        <a:ln w="1587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1470048680</TotalTime>
  <Pages>9</Pages>
  <Words>209</Words>
  <Application>Microsoft Office PowerPoint</Application>
  <PresentationFormat>On-screen Show (4:3)</PresentationFormat>
  <Paragraphs>97</Paragraphs>
  <Slides>9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1_EX06PP_template</vt:lpstr>
      <vt:lpstr>QAD 2010 Template</vt:lpstr>
      <vt:lpstr>Document</vt:lpstr>
      <vt:lpstr>QAD Standard Edition Financial Management</vt:lpstr>
      <vt:lpstr>Draft Processing Flow</vt:lpstr>
      <vt:lpstr>Draft Maintenance</vt:lpstr>
      <vt:lpstr>Draft Print</vt:lpstr>
      <vt:lpstr>Draft Approval</vt:lpstr>
      <vt:lpstr>Draft Discounting</vt:lpstr>
      <vt:lpstr>Recording Payment for Drafts</vt:lpstr>
      <vt:lpstr>Approved Draft Reversals</vt:lpstr>
      <vt:lpstr>GL Transaction Summary, Drafts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Barbara Partyka</dc:creator>
  <cp:lastModifiedBy>mdf</cp:lastModifiedBy>
  <cp:revision>43</cp:revision>
  <cp:lastPrinted>1997-01-20T16:50:18Z</cp:lastPrinted>
  <dcterms:created xsi:type="dcterms:W3CDTF">1997-01-20T16:44:00Z</dcterms:created>
  <dcterms:modified xsi:type="dcterms:W3CDTF">2011-01-17T17:48:03Z</dcterms:modified>
</cp:coreProperties>
</file>