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67" r:id="rId1"/>
  </p:sldMasterIdLst>
  <p:notesMasterIdLst>
    <p:notesMasterId r:id="rId10"/>
  </p:notesMasterIdLst>
  <p:sldIdLst>
    <p:sldId id="328" r:id="rId2"/>
    <p:sldId id="335" r:id="rId3"/>
    <p:sldId id="336" r:id="rId4"/>
    <p:sldId id="345" r:id="rId5"/>
    <p:sldId id="346" r:id="rId6"/>
    <p:sldId id="347" r:id="rId7"/>
    <p:sldId id="343" r:id="rId8"/>
    <p:sldId id="344" r:id="rId9"/>
  </p:sldIdLst>
  <p:sldSz cx="9144000" cy="6858000" type="screen4x3"/>
  <p:notesSz cx="6858000" cy="9144000"/>
  <p:embeddedFontLst>
    <p:embeddedFont>
      <p:font typeface="Century Gothic" pitchFamily="34" charset="0"/>
      <p:regular r:id="rId11"/>
      <p:bold r:id="rId12"/>
      <p:italic r:id="rId13"/>
      <p:boldItalic r:id="rId14"/>
    </p:embeddedFont>
    <p:embeddedFont>
      <p:font typeface="Webdings" pitchFamily="18" charset="2"/>
      <p:regular r:id="rId15"/>
    </p:embeddedFont>
    <p:embeddedFont>
      <p:font typeface="Tahoma" pitchFamily="34" charset="0"/>
      <p:regular r:id="rId16"/>
      <p:bold r:id="rId17"/>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B2CDCE"/>
    <a:srgbClr val="F9F5D7"/>
    <a:srgbClr val="32651D"/>
    <a:srgbClr val="A8D8A9"/>
    <a:srgbClr val="F0E590"/>
    <a:srgbClr val="604000"/>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74" autoAdjust="0"/>
    <p:restoredTop sz="54638" autoAdjust="0"/>
  </p:normalViewPr>
  <p:slideViewPr>
    <p:cSldViewPr snapToGrid="0">
      <p:cViewPr>
        <p:scale>
          <a:sx n="90" d="100"/>
          <a:sy n="90" d="100"/>
        </p:scale>
        <p:origin x="-456" y="-342"/>
      </p:cViewPr>
      <p:guideLst>
        <p:guide orient="horz" pos="2158"/>
        <p:guide orient="horz" pos="332"/>
        <p:guide orient="horz" pos="330"/>
        <p:guide orient="horz" pos="3848"/>
        <p:guide pos="2855"/>
        <p:guide pos="1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charset="0"/>
              </a:defRPr>
            </a:lvl1pPr>
          </a:lstStyle>
          <a:p>
            <a:endParaRPr lang="en-US"/>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charset="0"/>
              </a:defRPr>
            </a:lvl1pPr>
          </a:lstStyle>
          <a:p>
            <a:endParaRPr 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fld id="{5A0B03B2-4901-491C-A4E2-BD3C05F13E6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49F6CE-DA1F-47E8-B7CF-B88457ED133B}" type="slidenum">
              <a:rPr lang="en-US"/>
              <a:pPr/>
              <a:t>2</a:t>
            </a:fld>
            <a:endParaRPr lang="en-US"/>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a:xfrm>
            <a:off x="685800" y="4343400"/>
            <a:ext cx="5486400" cy="4114800"/>
          </a:xfrm>
        </p:spPr>
        <p:txBody>
          <a:bodyPr/>
          <a:lstStyle/>
          <a:p>
            <a:r>
              <a:rPr lang="en-US"/>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1-SE-Intro-</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1-SE-Intro-</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1-SE-Intro-</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1-SE-Intro-</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1-SE-Intro-</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1-SE-Intro-</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696200" y="6638544"/>
            <a:ext cx="1447800" cy="219456"/>
          </a:xfrm>
          <a:prstGeom prst="rect">
            <a:avLst/>
          </a:prstGeom>
        </p:spPr>
        <p:txBody>
          <a:bodyPr vert="horz" lIns="91440" tIns="45720" rIns="91440" bIns="45720" rtlCol="0" anchor="b"/>
          <a:lstStyle>
            <a:lvl1pPr algn="r">
              <a:defRPr sz="800">
                <a:solidFill>
                  <a:schemeClr val="tx1"/>
                </a:solidFill>
              </a:defRPr>
            </a:lvl1pPr>
          </a:lstStyle>
          <a:p>
            <a:r>
              <a:rPr lang="en-US" smtClean="0"/>
              <a:t>1-SE-Intro-</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noFill/>
        </p:spPr>
        <p:txBody>
          <a:bodyPr lIns="91432" tIns="45716" rIns="91432" bIns="45716" anchor="t">
            <a:normAutofit fontScale="90000"/>
          </a:bodyPr>
          <a:lstStyle/>
          <a:p>
            <a:r>
              <a:rPr lang="en-US" dirty="0"/>
              <a:t>QAD Enterprise </a:t>
            </a:r>
            <a:r>
              <a:rPr lang="en-US" dirty="0" smtClean="0"/>
              <a:t>Applications </a:t>
            </a:r>
            <a:r>
              <a:rPr lang="en-US" dirty="0"/>
              <a:t>Standard Edition</a:t>
            </a:r>
          </a:p>
        </p:txBody>
      </p:sp>
      <p:sp>
        <p:nvSpPr>
          <p:cNvPr id="157699" name="Rectangle 3"/>
          <p:cNvSpPr>
            <a:spLocks noGrp="1" noChangeArrowheads="1"/>
          </p:cNvSpPr>
          <p:nvPr>
            <p:ph type="body" sz="quarter" idx="10"/>
          </p:nvPr>
        </p:nvSpPr>
        <p:spPr/>
        <p:txBody>
          <a:bodyPr lIns="91432" tIns="45716" rIns="91432" bIns="45716"/>
          <a:lstStyle/>
          <a:p>
            <a:r>
              <a:rPr lang="en-US"/>
              <a:t>Standard Financials</a:t>
            </a:r>
          </a:p>
        </p:txBody>
      </p:sp>
      <p:sp>
        <p:nvSpPr>
          <p:cNvPr id="4" name="Text Placeholder 3"/>
          <p:cNvSpPr>
            <a:spLocks noGrp="1"/>
          </p:cNvSpPr>
          <p:nvPr>
            <p:ph type="body" sz="quarter" idx="11"/>
          </p:nvPr>
        </p:nvSpPr>
        <p:spPr/>
        <p:txBody>
          <a:bodyPr/>
          <a:lstStyle/>
          <a:p>
            <a:endParaRPr 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idx="1"/>
          </p:nvPr>
        </p:nvSpPr>
        <p:spPr>
          <a:xfrm>
            <a:off x="457200" y="762000"/>
            <a:ext cx="8153400" cy="5053013"/>
          </a:xfrm>
        </p:spPr>
        <p:txBody>
          <a:bodyPr>
            <a:normAutofit fontScale="70000" lnSpcReduction="20000"/>
          </a:bodyPr>
          <a:lstStyle/>
          <a:p>
            <a:endParaRPr lang="en-US" dirty="0"/>
          </a:p>
          <a:p>
            <a:pPr>
              <a:lnSpc>
                <a:spcPct val="120000"/>
              </a:lnSpc>
            </a:pPr>
            <a:r>
              <a:rPr lang="en-US" sz="1900" dirty="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nSpc>
                <a:spcPct val="120000"/>
              </a:lnSpc>
            </a:pPr>
            <a:r>
              <a:rPr lang="en-US" sz="1900" dirty="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nSpc>
                <a:spcPct val="120000"/>
              </a:lnSpc>
            </a:pPr>
            <a:r>
              <a:rPr lang="en-US" sz="1900" dirty="0"/>
              <a:t>QAD and MFG/PRO are registered trademarks of QAD Inc. The QAD logo is a trademark of QAD Inc.</a:t>
            </a:r>
          </a:p>
          <a:p>
            <a:pPr>
              <a:lnSpc>
                <a:spcPct val="120000"/>
              </a:lnSpc>
            </a:pPr>
            <a:r>
              <a:rPr lang="en-US" sz="1900" dirty="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nSpc>
                <a:spcPct val="120000"/>
              </a:lnSpc>
            </a:pPr>
            <a:r>
              <a:rPr lang="en-US" sz="1900" dirty="0"/>
              <a:t>Copyright © </a:t>
            </a:r>
            <a:r>
              <a:rPr lang="en-US" sz="1900" dirty="0" smtClean="0"/>
              <a:t>2011 </a:t>
            </a:r>
            <a:r>
              <a:rPr lang="en-US" sz="1900" dirty="0"/>
              <a:t>by QAD Inc.</a:t>
            </a:r>
          </a:p>
          <a:p>
            <a:pPr>
              <a:buFont typeface="Webdings" pitchFamily="18" charset="2"/>
              <a:buNone/>
            </a:pPr>
            <a:endParaRPr lang="en-US" sz="1400" b="1" dirty="0"/>
          </a:p>
          <a:p>
            <a:r>
              <a:rPr lang="en-US" sz="1400" b="1" dirty="0"/>
              <a:t>QAD Inc.</a:t>
            </a:r>
            <a:br>
              <a:rPr lang="en-US" sz="1400" b="1" dirty="0"/>
            </a:br>
            <a:r>
              <a:rPr lang="en-US" sz="1400" dirty="0"/>
              <a:t>100 Innovation Place</a:t>
            </a:r>
            <a:br>
              <a:rPr lang="en-US" sz="1400" dirty="0"/>
            </a:br>
            <a:r>
              <a:rPr lang="en-US" sz="1400" dirty="0"/>
              <a:t>Santa Barbara, California 93108</a:t>
            </a:r>
            <a:br>
              <a:rPr lang="en-US" sz="1400" dirty="0"/>
            </a:br>
            <a:r>
              <a:rPr lang="en-US" sz="1400" dirty="0"/>
              <a:t>Phone (805) 684-6614</a:t>
            </a:r>
            <a:br>
              <a:rPr lang="en-US" sz="1400" dirty="0"/>
            </a:br>
            <a:r>
              <a:rPr lang="en-US" sz="1400" dirty="0"/>
              <a:t>Fax (805) 684-1890</a:t>
            </a:r>
            <a:br>
              <a:rPr lang="en-US" sz="1400" dirty="0"/>
            </a:br>
            <a:r>
              <a:rPr lang="en-US" sz="1400" dirty="0"/>
              <a:t>http://www.qad.com</a:t>
            </a:r>
          </a:p>
        </p:txBody>
      </p:sp>
      <p:sp>
        <p:nvSpPr>
          <p:cNvPr id="3" name="Footer Placeholder 2"/>
          <p:cNvSpPr>
            <a:spLocks noGrp="1"/>
          </p:cNvSpPr>
          <p:nvPr>
            <p:ph type="ftr" sz="quarter" idx="10"/>
          </p:nvPr>
        </p:nvSpPr>
        <p:spPr/>
        <p:txBody>
          <a:bodyPr/>
          <a:lstStyle/>
          <a:p>
            <a:r>
              <a:rPr lang="en-US" smtClean="0"/>
              <a:t>1-SE-Intro-020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r>
              <a:rPr lang="en-US"/>
              <a:t>Facilities</a:t>
            </a:r>
          </a:p>
        </p:txBody>
      </p:sp>
      <p:grpSp>
        <p:nvGrpSpPr>
          <p:cNvPr id="196612" name="Group 4"/>
          <p:cNvGrpSpPr>
            <a:grpSpLocks/>
          </p:cNvGrpSpPr>
          <p:nvPr/>
        </p:nvGrpSpPr>
        <p:grpSpPr bwMode="auto">
          <a:xfrm>
            <a:off x="573903" y="1066800"/>
            <a:ext cx="7535133" cy="4740157"/>
            <a:chOff x="275" y="729"/>
            <a:chExt cx="5066" cy="3226"/>
          </a:xfrm>
        </p:grpSpPr>
        <p:grpSp>
          <p:nvGrpSpPr>
            <p:cNvPr id="196613" name="Group 5"/>
            <p:cNvGrpSpPr>
              <a:grpSpLocks/>
            </p:cNvGrpSpPr>
            <p:nvPr/>
          </p:nvGrpSpPr>
          <p:grpSpPr bwMode="auto">
            <a:xfrm>
              <a:off x="275" y="729"/>
              <a:ext cx="1246" cy="1018"/>
              <a:chOff x="275" y="912"/>
              <a:chExt cx="1246" cy="1018"/>
            </a:xfrm>
          </p:grpSpPr>
          <p:pic>
            <p:nvPicPr>
              <p:cNvPr id="196614" name="Picture 6"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p:spPr>
          </p:pic>
          <p:sp>
            <p:nvSpPr>
              <p:cNvPr id="196615" name="Text Box 7"/>
              <p:cNvSpPr txBox="1">
                <a:spLocks noChangeArrowheads="1"/>
              </p:cNvSpPr>
              <p:nvPr/>
            </p:nvSpPr>
            <p:spPr bwMode="auto">
              <a:xfrm>
                <a:off x="275" y="1679"/>
                <a:ext cx="1246" cy="251"/>
              </a:xfrm>
              <a:prstGeom prst="rect">
                <a:avLst/>
              </a:prstGeom>
              <a:noFill/>
              <a:ln w="12700">
                <a:noFill/>
                <a:miter lim="800000"/>
                <a:headEnd/>
                <a:tailEnd/>
              </a:ln>
              <a:effectLst/>
            </p:spPr>
            <p:txBody>
              <a:bodyPr wrap="none">
                <a:spAutoFit/>
              </a:bodyPr>
              <a:lstStyle/>
              <a:p>
                <a:pPr eaLnBrk="0" hangingPunct="0"/>
                <a:r>
                  <a:rPr lang="en-US" sz="1800" b="1">
                    <a:latin typeface="+mj-lt"/>
                  </a:rPr>
                  <a:t>Telephone/Fax</a:t>
                </a:r>
              </a:p>
            </p:txBody>
          </p:sp>
        </p:grpSp>
        <p:grpSp>
          <p:nvGrpSpPr>
            <p:cNvPr id="196616" name="Group 8"/>
            <p:cNvGrpSpPr>
              <a:grpSpLocks/>
            </p:cNvGrpSpPr>
            <p:nvPr/>
          </p:nvGrpSpPr>
          <p:grpSpPr bwMode="auto">
            <a:xfrm>
              <a:off x="2409" y="767"/>
              <a:ext cx="979" cy="980"/>
              <a:chOff x="2409" y="950"/>
              <a:chExt cx="979" cy="980"/>
            </a:xfrm>
          </p:grpSpPr>
          <p:pic>
            <p:nvPicPr>
              <p:cNvPr id="196617" name="Picture 9"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p:spPr>
          </p:pic>
          <p:sp>
            <p:nvSpPr>
              <p:cNvPr id="196618" name="Text Box 10"/>
              <p:cNvSpPr txBox="1">
                <a:spLocks noChangeArrowheads="1"/>
              </p:cNvSpPr>
              <p:nvPr/>
            </p:nvSpPr>
            <p:spPr bwMode="auto">
              <a:xfrm>
                <a:off x="2409" y="1679"/>
                <a:ext cx="979" cy="251"/>
              </a:xfrm>
              <a:prstGeom prst="rect">
                <a:avLst/>
              </a:prstGeom>
              <a:noFill/>
              <a:ln w="12700">
                <a:noFill/>
                <a:miter lim="800000"/>
                <a:headEnd/>
                <a:tailEnd/>
              </a:ln>
              <a:effectLst/>
            </p:spPr>
            <p:txBody>
              <a:bodyPr wrap="none">
                <a:spAutoFit/>
              </a:bodyPr>
              <a:lstStyle/>
              <a:p>
                <a:pPr eaLnBrk="0" hangingPunct="0"/>
                <a:r>
                  <a:rPr lang="en-US" sz="1800" b="1">
                    <a:latin typeface="+mj-lt"/>
                  </a:rPr>
                  <a:t>Class Hours</a:t>
                </a:r>
              </a:p>
            </p:txBody>
          </p:sp>
        </p:grpSp>
        <p:sp>
          <p:nvSpPr>
            <p:cNvPr id="196619"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a:effectLst/>
          </p:spPr>
          <p:txBody>
            <a:bodyPr wrap="none" anchor="ctr"/>
            <a:lstStyle/>
            <a:p>
              <a:pPr eaLnBrk="0" hangingPunct="0"/>
              <a:r>
                <a:rPr lang="en-US" sz="4400" b="1">
                  <a:solidFill>
                    <a:srgbClr val="FF3300"/>
                  </a:solidFill>
                  <a:latin typeface="+mj-lt"/>
                </a:rPr>
                <a:t>EXIT</a:t>
              </a:r>
            </a:p>
          </p:txBody>
        </p:sp>
        <p:grpSp>
          <p:nvGrpSpPr>
            <p:cNvPr id="196620" name="Group 12"/>
            <p:cNvGrpSpPr>
              <a:grpSpLocks/>
            </p:cNvGrpSpPr>
            <p:nvPr/>
          </p:nvGrpSpPr>
          <p:grpSpPr bwMode="auto">
            <a:xfrm>
              <a:off x="463" y="1872"/>
              <a:ext cx="871" cy="931"/>
              <a:chOff x="463" y="1872"/>
              <a:chExt cx="871" cy="931"/>
            </a:xfrm>
          </p:grpSpPr>
          <p:sp>
            <p:nvSpPr>
              <p:cNvPr id="196621" name="Text Box 13"/>
              <p:cNvSpPr txBox="1">
                <a:spLocks noChangeArrowheads="1"/>
              </p:cNvSpPr>
              <p:nvPr/>
            </p:nvSpPr>
            <p:spPr bwMode="auto">
              <a:xfrm>
                <a:off x="463" y="2552"/>
                <a:ext cx="871" cy="251"/>
              </a:xfrm>
              <a:prstGeom prst="rect">
                <a:avLst/>
              </a:prstGeom>
              <a:noFill/>
              <a:ln w="12700">
                <a:noFill/>
                <a:miter lim="800000"/>
                <a:headEnd/>
                <a:tailEnd/>
              </a:ln>
              <a:effectLst/>
            </p:spPr>
            <p:txBody>
              <a:bodyPr wrap="none">
                <a:spAutoFit/>
              </a:bodyPr>
              <a:lstStyle/>
              <a:p>
                <a:pPr eaLnBrk="0" hangingPunct="0"/>
                <a:r>
                  <a:rPr lang="en-US" sz="1800" b="1">
                    <a:latin typeface="+mj-lt"/>
                  </a:rPr>
                  <a:t>Messages</a:t>
                </a:r>
              </a:p>
            </p:txBody>
          </p:sp>
          <p:grpSp>
            <p:nvGrpSpPr>
              <p:cNvPr id="196622" name="Group 14"/>
              <p:cNvGrpSpPr>
                <a:grpSpLocks/>
              </p:cNvGrpSpPr>
              <p:nvPr/>
            </p:nvGrpSpPr>
            <p:grpSpPr bwMode="auto">
              <a:xfrm>
                <a:off x="567" y="1872"/>
                <a:ext cx="681" cy="679"/>
                <a:chOff x="567" y="1891"/>
                <a:chExt cx="681" cy="679"/>
              </a:xfrm>
            </p:grpSpPr>
            <p:sp>
              <p:nvSpPr>
                <p:cNvPr id="196623"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6624" name="Group 16"/>
                <p:cNvGrpSpPr>
                  <a:grpSpLocks/>
                </p:cNvGrpSpPr>
                <p:nvPr/>
              </p:nvGrpSpPr>
              <p:grpSpPr bwMode="auto">
                <a:xfrm>
                  <a:off x="658" y="2064"/>
                  <a:ext cx="494" cy="366"/>
                  <a:chOff x="1581" y="2706"/>
                  <a:chExt cx="494" cy="366"/>
                </a:xfrm>
              </p:grpSpPr>
              <p:sp>
                <p:nvSpPr>
                  <p:cNvPr id="196625"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96626"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96627" name="Freeform 19"/>
                  <p:cNvSpPr>
                    <a:spLocks/>
                  </p:cNvSpPr>
                  <p:nvPr/>
                </p:nvSpPr>
                <p:spPr bwMode="auto">
                  <a:xfrm>
                    <a:off x="1609" y="2733"/>
                    <a:ext cx="438" cy="311"/>
                  </a:xfrm>
                  <a:custGeom>
                    <a:avLst/>
                    <a:gdLst/>
                    <a:ahLst/>
                    <a:cxnLst>
                      <a:cxn ang="0">
                        <a:pos x="114" y="0"/>
                      </a:cxn>
                      <a:cxn ang="0">
                        <a:pos x="737" y="621"/>
                      </a:cxn>
                      <a:cxn ang="0">
                        <a:pos x="763" y="647"/>
                      </a:cxn>
                      <a:cxn ang="0">
                        <a:pos x="783" y="665"/>
                      </a:cxn>
                      <a:cxn ang="0">
                        <a:pos x="807" y="679"/>
                      </a:cxn>
                      <a:cxn ang="0">
                        <a:pos x="827" y="689"/>
                      </a:cxn>
                      <a:cxn ang="0">
                        <a:pos x="851" y="698"/>
                      </a:cxn>
                      <a:cxn ang="0">
                        <a:pos x="878" y="703"/>
                      </a:cxn>
                      <a:cxn ang="0">
                        <a:pos x="907" y="700"/>
                      </a:cxn>
                      <a:cxn ang="0">
                        <a:pos x="933" y="690"/>
                      </a:cxn>
                      <a:cxn ang="0">
                        <a:pos x="952" y="680"/>
                      </a:cxn>
                      <a:cxn ang="0">
                        <a:pos x="974" y="663"/>
                      </a:cxn>
                      <a:cxn ang="0">
                        <a:pos x="997" y="643"/>
                      </a:cxn>
                      <a:cxn ang="0">
                        <a:pos x="1019" y="621"/>
                      </a:cxn>
                      <a:cxn ang="0">
                        <a:pos x="1641" y="0"/>
                      </a:cxn>
                      <a:cxn ang="0">
                        <a:pos x="1755" y="0"/>
                      </a:cxn>
                      <a:cxn ang="0">
                        <a:pos x="1755" y="113"/>
                      </a:cxn>
                      <a:cxn ang="0">
                        <a:pos x="1246" y="621"/>
                      </a:cxn>
                      <a:cxn ang="0">
                        <a:pos x="1755" y="1130"/>
                      </a:cxn>
                      <a:cxn ang="0">
                        <a:pos x="1755" y="1242"/>
                      </a:cxn>
                      <a:cxn ang="0">
                        <a:pos x="1641" y="1242"/>
                      </a:cxn>
                      <a:cxn ang="0">
                        <a:pos x="1131" y="734"/>
                      </a:cxn>
                      <a:cxn ang="0">
                        <a:pos x="1105" y="758"/>
                      </a:cxn>
                      <a:cxn ang="0">
                        <a:pos x="1080" y="780"/>
                      </a:cxn>
                      <a:cxn ang="0">
                        <a:pos x="1056" y="800"/>
                      </a:cxn>
                      <a:cxn ang="0">
                        <a:pos x="1026" y="821"/>
                      </a:cxn>
                      <a:cxn ang="0">
                        <a:pos x="994" y="839"/>
                      </a:cxn>
                      <a:cxn ang="0">
                        <a:pos x="957" y="855"/>
                      </a:cxn>
                      <a:cxn ang="0">
                        <a:pos x="923" y="863"/>
                      </a:cxn>
                      <a:cxn ang="0">
                        <a:pos x="884" y="867"/>
                      </a:cxn>
                      <a:cxn ang="0">
                        <a:pos x="843" y="862"/>
                      </a:cxn>
                      <a:cxn ang="0">
                        <a:pos x="805" y="854"/>
                      </a:cxn>
                      <a:cxn ang="0">
                        <a:pos x="769" y="843"/>
                      </a:cxn>
                      <a:cxn ang="0">
                        <a:pos x="739" y="829"/>
                      </a:cxn>
                      <a:cxn ang="0">
                        <a:pos x="705" y="807"/>
                      </a:cxn>
                      <a:cxn ang="0">
                        <a:pos x="674" y="782"/>
                      </a:cxn>
                      <a:cxn ang="0">
                        <a:pos x="652" y="764"/>
                      </a:cxn>
                      <a:cxn ang="0">
                        <a:pos x="624" y="734"/>
                      </a:cxn>
                      <a:cxn ang="0">
                        <a:pos x="114" y="1242"/>
                      </a:cxn>
                      <a:cxn ang="0">
                        <a:pos x="0" y="1242"/>
                      </a:cxn>
                      <a:cxn ang="0">
                        <a:pos x="0" y="1130"/>
                      </a:cxn>
                      <a:cxn ang="0">
                        <a:pos x="510" y="621"/>
                      </a:cxn>
                      <a:cxn ang="0">
                        <a:pos x="0" y="113"/>
                      </a:cxn>
                      <a:cxn ang="0">
                        <a:pos x="0" y="0"/>
                      </a:cxn>
                      <a:cxn ang="0">
                        <a:pos x="114" y="0"/>
                      </a:cxn>
                    </a:cxnLst>
                    <a:rect l="0" t="0" r="r" b="b"/>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96628" name="Group 20"/>
            <p:cNvGrpSpPr>
              <a:grpSpLocks/>
            </p:cNvGrpSpPr>
            <p:nvPr/>
          </p:nvGrpSpPr>
          <p:grpSpPr bwMode="auto">
            <a:xfrm>
              <a:off x="2535" y="1872"/>
              <a:ext cx="681" cy="926"/>
              <a:chOff x="2535" y="1872"/>
              <a:chExt cx="681" cy="926"/>
            </a:xfrm>
          </p:grpSpPr>
          <p:sp>
            <p:nvSpPr>
              <p:cNvPr id="196629" name="Text Box 21"/>
              <p:cNvSpPr txBox="1">
                <a:spLocks noChangeArrowheads="1"/>
              </p:cNvSpPr>
              <p:nvPr/>
            </p:nvSpPr>
            <p:spPr bwMode="auto">
              <a:xfrm>
                <a:off x="2572" y="2549"/>
                <a:ext cx="637" cy="249"/>
              </a:xfrm>
              <a:prstGeom prst="rect">
                <a:avLst/>
              </a:prstGeom>
              <a:noFill/>
              <a:ln w="12700">
                <a:noFill/>
                <a:miter lim="800000"/>
                <a:headEnd/>
                <a:tailEnd/>
              </a:ln>
              <a:effectLst/>
            </p:spPr>
            <p:txBody>
              <a:bodyPr wrap="none">
                <a:spAutoFit/>
              </a:bodyPr>
              <a:lstStyle/>
              <a:p>
                <a:pPr eaLnBrk="0" hangingPunct="0"/>
                <a:r>
                  <a:rPr lang="en-US" sz="1800" b="1">
                    <a:latin typeface="+mj-lt"/>
                  </a:rPr>
                  <a:t>Breaks</a:t>
                </a:r>
              </a:p>
            </p:txBody>
          </p:sp>
          <p:grpSp>
            <p:nvGrpSpPr>
              <p:cNvPr id="196630" name="Group 22"/>
              <p:cNvGrpSpPr>
                <a:grpSpLocks/>
              </p:cNvGrpSpPr>
              <p:nvPr/>
            </p:nvGrpSpPr>
            <p:grpSpPr bwMode="auto">
              <a:xfrm>
                <a:off x="2535" y="1872"/>
                <a:ext cx="681" cy="679"/>
                <a:chOff x="2535" y="1872"/>
                <a:chExt cx="681" cy="679"/>
              </a:xfrm>
            </p:grpSpPr>
            <p:sp>
              <p:nvSpPr>
                <p:cNvPr id="196631"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6632" name="Group 24"/>
                <p:cNvGrpSpPr>
                  <a:grpSpLocks/>
                </p:cNvGrpSpPr>
                <p:nvPr/>
              </p:nvGrpSpPr>
              <p:grpSpPr bwMode="auto">
                <a:xfrm>
                  <a:off x="2615" y="2064"/>
                  <a:ext cx="505" cy="295"/>
                  <a:chOff x="2643" y="2080"/>
                  <a:chExt cx="505" cy="295"/>
                </a:xfrm>
              </p:grpSpPr>
              <p:sp>
                <p:nvSpPr>
                  <p:cNvPr id="196633" name="Freeform 25"/>
                  <p:cNvSpPr>
                    <a:spLocks/>
                  </p:cNvSpPr>
                  <p:nvPr/>
                </p:nvSpPr>
                <p:spPr bwMode="auto">
                  <a:xfrm>
                    <a:off x="2643" y="2326"/>
                    <a:ext cx="505" cy="49"/>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96634" name="Group 26"/>
                  <p:cNvGrpSpPr>
                    <a:grpSpLocks/>
                  </p:cNvGrpSpPr>
                  <p:nvPr/>
                </p:nvGrpSpPr>
                <p:grpSpPr bwMode="auto">
                  <a:xfrm>
                    <a:off x="2754" y="2080"/>
                    <a:ext cx="373" cy="234"/>
                    <a:chOff x="2754" y="2080"/>
                    <a:chExt cx="373" cy="234"/>
                  </a:xfrm>
                </p:grpSpPr>
                <p:sp>
                  <p:nvSpPr>
                    <p:cNvPr id="196635" name="Freeform 27"/>
                    <p:cNvSpPr>
                      <a:spLocks/>
                    </p:cNvSpPr>
                    <p:nvPr/>
                  </p:nvSpPr>
                  <p:spPr bwMode="auto">
                    <a:xfrm>
                      <a:off x="2754" y="2080"/>
                      <a:ext cx="283" cy="23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96636" name="Freeform 28"/>
                    <p:cNvSpPr>
                      <a:spLocks/>
                    </p:cNvSpPr>
                    <p:nvPr/>
                  </p:nvSpPr>
                  <p:spPr bwMode="auto">
                    <a:xfrm>
                      <a:off x="3036" y="2080"/>
                      <a:ext cx="91" cy="172"/>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96637" name="Group 29"/>
            <p:cNvGrpSpPr>
              <a:grpSpLocks/>
            </p:cNvGrpSpPr>
            <p:nvPr/>
          </p:nvGrpSpPr>
          <p:grpSpPr bwMode="auto">
            <a:xfrm>
              <a:off x="4358" y="768"/>
              <a:ext cx="983" cy="979"/>
              <a:chOff x="4358" y="768"/>
              <a:chExt cx="983" cy="979"/>
            </a:xfrm>
          </p:grpSpPr>
          <p:sp>
            <p:nvSpPr>
              <p:cNvPr id="196638" name="Text Box 30"/>
              <p:cNvSpPr txBox="1">
                <a:spLocks noChangeArrowheads="1"/>
              </p:cNvSpPr>
              <p:nvPr/>
            </p:nvSpPr>
            <p:spPr bwMode="auto">
              <a:xfrm>
                <a:off x="4358" y="1496"/>
                <a:ext cx="983" cy="251"/>
              </a:xfrm>
              <a:prstGeom prst="rect">
                <a:avLst/>
              </a:prstGeom>
              <a:noFill/>
              <a:ln w="12700">
                <a:noFill/>
                <a:miter lim="800000"/>
                <a:headEnd/>
                <a:tailEnd/>
              </a:ln>
              <a:effectLst/>
            </p:spPr>
            <p:txBody>
              <a:bodyPr wrap="none">
                <a:spAutoFit/>
              </a:bodyPr>
              <a:lstStyle/>
              <a:p>
                <a:pPr eaLnBrk="0" hangingPunct="0"/>
                <a:r>
                  <a:rPr lang="en-US" sz="1800" b="1">
                    <a:latin typeface="+mj-lt"/>
                  </a:rPr>
                  <a:t>Emergency</a:t>
                </a:r>
              </a:p>
            </p:txBody>
          </p:sp>
          <p:grpSp>
            <p:nvGrpSpPr>
              <p:cNvPr id="196639" name="Group 31"/>
              <p:cNvGrpSpPr>
                <a:grpSpLocks/>
              </p:cNvGrpSpPr>
              <p:nvPr/>
            </p:nvGrpSpPr>
            <p:grpSpPr bwMode="auto">
              <a:xfrm>
                <a:off x="4503" y="768"/>
                <a:ext cx="681" cy="679"/>
                <a:chOff x="3639" y="768"/>
                <a:chExt cx="681" cy="679"/>
              </a:xfrm>
            </p:grpSpPr>
            <p:sp>
              <p:nvSpPr>
                <p:cNvPr id="196640"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96641" name="Freeform 33"/>
                <p:cNvSpPr>
                  <a:spLocks/>
                </p:cNvSpPr>
                <p:nvPr/>
              </p:nvSpPr>
              <p:spPr bwMode="auto">
                <a:xfrm>
                  <a:off x="3696" y="816"/>
                  <a:ext cx="573" cy="573"/>
                </a:xfrm>
                <a:custGeom>
                  <a:avLst/>
                  <a:gdLst/>
                  <a:ahLst/>
                  <a:cxnLst>
                    <a:cxn ang="0">
                      <a:pos x="764" y="0"/>
                    </a:cxn>
                    <a:cxn ang="0">
                      <a:pos x="1525" y="0"/>
                    </a:cxn>
                    <a:cxn ang="0">
                      <a:pos x="1525" y="764"/>
                    </a:cxn>
                    <a:cxn ang="0">
                      <a:pos x="2290" y="764"/>
                    </a:cxn>
                    <a:cxn ang="0">
                      <a:pos x="2290" y="1525"/>
                    </a:cxn>
                    <a:cxn ang="0">
                      <a:pos x="1525" y="1525"/>
                    </a:cxn>
                    <a:cxn ang="0">
                      <a:pos x="1525" y="2290"/>
                    </a:cxn>
                    <a:cxn ang="0">
                      <a:pos x="764" y="2290"/>
                    </a:cxn>
                    <a:cxn ang="0">
                      <a:pos x="764" y="1525"/>
                    </a:cxn>
                    <a:cxn ang="0">
                      <a:pos x="0" y="1525"/>
                    </a:cxn>
                    <a:cxn ang="0">
                      <a:pos x="0" y="764"/>
                    </a:cxn>
                    <a:cxn ang="0">
                      <a:pos x="764" y="764"/>
                    </a:cxn>
                    <a:cxn ang="0">
                      <a:pos x="764" y="0"/>
                    </a:cxn>
                  </a:cxnLst>
                  <a:rect l="0" t="0" r="r" b="b"/>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196642" name="Text Box 34"/>
            <p:cNvSpPr txBox="1">
              <a:spLocks noChangeArrowheads="1"/>
            </p:cNvSpPr>
            <p:nvPr/>
          </p:nvSpPr>
          <p:spPr bwMode="auto">
            <a:xfrm>
              <a:off x="4464" y="3705"/>
              <a:ext cx="773" cy="249"/>
            </a:xfrm>
            <a:prstGeom prst="rect">
              <a:avLst/>
            </a:prstGeom>
            <a:noFill/>
            <a:ln w="12700">
              <a:noFill/>
              <a:miter lim="800000"/>
              <a:headEnd/>
              <a:tailEnd/>
            </a:ln>
            <a:effectLst/>
          </p:spPr>
          <p:txBody>
            <a:bodyPr wrap="none">
              <a:spAutoFit/>
            </a:bodyPr>
            <a:lstStyle/>
            <a:p>
              <a:pPr eaLnBrk="0" hangingPunct="0"/>
              <a:r>
                <a:rPr lang="en-US" sz="1800" b="1">
                  <a:latin typeface="+mj-lt"/>
                </a:rPr>
                <a:t>Smoking</a:t>
              </a:r>
            </a:p>
          </p:txBody>
        </p:sp>
        <p:sp>
          <p:nvSpPr>
            <p:cNvPr id="196643" name="AutoShape 35"/>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6644" name="Group 36"/>
            <p:cNvGrpSpPr>
              <a:grpSpLocks/>
            </p:cNvGrpSpPr>
            <p:nvPr/>
          </p:nvGrpSpPr>
          <p:grpSpPr bwMode="auto">
            <a:xfrm>
              <a:off x="4699" y="3207"/>
              <a:ext cx="337" cy="213"/>
              <a:chOff x="4682" y="3171"/>
              <a:chExt cx="337" cy="213"/>
            </a:xfrm>
          </p:grpSpPr>
          <p:grpSp>
            <p:nvGrpSpPr>
              <p:cNvPr id="196645" name="Group 37"/>
              <p:cNvGrpSpPr>
                <a:grpSpLocks/>
              </p:cNvGrpSpPr>
              <p:nvPr/>
            </p:nvGrpSpPr>
            <p:grpSpPr bwMode="auto">
              <a:xfrm>
                <a:off x="4682" y="3335"/>
                <a:ext cx="337" cy="49"/>
                <a:chOff x="4682" y="3335"/>
                <a:chExt cx="337" cy="49"/>
              </a:xfrm>
            </p:grpSpPr>
            <p:sp>
              <p:nvSpPr>
                <p:cNvPr id="196646" name="Rectangle 38"/>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96647" name="Rectangle 39"/>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96648" name="Rectangle 40"/>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6649" name="Group 41"/>
              <p:cNvGrpSpPr>
                <a:grpSpLocks/>
              </p:cNvGrpSpPr>
              <p:nvPr/>
            </p:nvGrpSpPr>
            <p:grpSpPr bwMode="auto">
              <a:xfrm>
                <a:off x="4822" y="3171"/>
                <a:ext cx="197" cy="158"/>
                <a:chOff x="4822" y="3171"/>
                <a:chExt cx="197" cy="158"/>
              </a:xfrm>
            </p:grpSpPr>
            <p:sp>
              <p:nvSpPr>
                <p:cNvPr id="196650" name="Freeform 42"/>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96651" name="Freeform 43"/>
                <p:cNvSpPr>
                  <a:spLocks/>
                </p:cNvSpPr>
                <p:nvPr/>
              </p:nvSpPr>
              <p:spPr bwMode="auto">
                <a:xfrm>
                  <a:off x="4822" y="3171"/>
                  <a:ext cx="169"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96652" name="Group 44"/>
            <p:cNvGrpSpPr>
              <a:grpSpLocks/>
            </p:cNvGrpSpPr>
            <p:nvPr/>
          </p:nvGrpSpPr>
          <p:grpSpPr bwMode="auto">
            <a:xfrm>
              <a:off x="2544" y="3017"/>
              <a:ext cx="698" cy="936"/>
              <a:chOff x="2544" y="3017"/>
              <a:chExt cx="698" cy="936"/>
            </a:xfrm>
          </p:grpSpPr>
          <p:sp>
            <p:nvSpPr>
              <p:cNvPr id="196653" name="Text Box 45"/>
              <p:cNvSpPr txBox="1">
                <a:spLocks noChangeArrowheads="1"/>
              </p:cNvSpPr>
              <p:nvPr/>
            </p:nvSpPr>
            <p:spPr bwMode="auto">
              <a:xfrm>
                <a:off x="2554" y="3704"/>
                <a:ext cx="688" cy="249"/>
              </a:xfrm>
              <a:prstGeom prst="rect">
                <a:avLst/>
              </a:prstGeom>
              <a:noFill/>
              <a:ln w="12700">
                <a:noFill/>
                <a:miter lim="800000"/>
                <a:headEnd/>
                <a:tailEnd/>
              </a:ln>
              <a:effectLst/>
            </p:spPr>
            <p:txBody>
              <a:bodyPr wrap="none">
                <a:spAutoFit/>
              </a:bodyPr>
              <a:lstStyle/>
              <a:p>
                <a:pPr eaLnBrk="0" hangingPunct="0"/>
                <a:r>
                  <a:rPr lang="en-US" sz="1800" b="1">
                    <a:latin typeface="+mj-lt"/>
                  </a:rPr>
                  <a:t>Parking</a:t>
                </a:r>
              </a:p>
            </p:txBody>
          </p:sp>
          <p:grpSp>
            <p:nvGrpSpPr>
              <p:cNvPr id="196654" name="Group 46"/>
              <p:cNvGrpSpPr>
                <a:grpSpLocks/>
              </p:cNvGrpSpPr>
              <p:nvPr/>
            </p:nvGrpSpPr>
            <p:grpSpPr bwMode="auto">
              <a:xfrm>
                <a:off x="2544" y="3017"/>
                <a:ext cx="681" cy="679"/>
                <a:chOff x="2544" y="3017"/>
                <a:chExt cx="681" cy="679"/>
              </a:xfrm>
            </p:grpSpPr>
            <p:sp>
              <p:nvSpPr>
                <p:cNvPr id="196655" name="AutoShape 47"/>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6656" name="Group 48"/>
                <p:cNvGrpSpPr>
                  <a:grpSpLocks/>
                </p:cNvGrpSpPr>
                <p:nvPr/>
              </p:nvGrpSpPr>
              <p:grpSpPr bwMode="auto">
                <a:xfrm>
                  <a:off x="2697" y="3120"/>
                  <a:ext cx="375" cy="497"/>
                  <a:chOff x="2712" y="3093"/>
                  <a:chExt cx="375" cy="497"/>
                </a:xfrm>
              </p:grpSpPr>
              <p:sp>
                <p:nvSpPr>
                  <p:cNvPr id="196657" name="Freeform 49"/>
                  <p:cNvSpPr>
                    <a:spLocks/>
                  </p:cNvSpPr>
                  <p:nvPr/>
                </p:nvSpPr>
                <p:spPr bwMode="auto">
                  <a:xfrm>
                    <a:off x="2712" y="3093"/>
                    <a:ext cx="375" cy="497"/>
                  </a:xfrm>
                  <a:custGeom>
                    <a:avLst/>
                    <a:gdLst/>
                    <a:ahLst/>
                    <a:cxnLst>
                      <a:cxn ang="0">
                        <a:pos x="0" y="0"/>
                      </a:cxn>
                      <a:cxn ang="0">
                        <a:pos x="1004" y="0"/>
                      </a:cxn>
                      <a:cxn ang="0">
                        <a:pos x="1082" y="12"/>
                      </a:cxn>
                      <a:cxn ang="0">
                        <a:pos x="1146" y="28"/>
                      </a:cxn>
                      <a:cxn ang="0">
                        <a:pos x="1211" y="59"/>
                      </a:cxn>
                      <a:cxn ang="0">
                        <a:pos x="1265" y="90"/>
                      </a:cxn>
                      <a:cxn ang="0">
                        <a:pos x="1316" y="133"/>
                      </a:cxn>
                      <a:cxn ang="0">
                        <a:pos x="1364" y="186"/>
                      </a:cxn>
                      <a:cxn ang="0">
                        <a:pos x="1407" y="245"/>
                      </a:cxn>
                      <a:cxn ang="0">
                        <a:pos x="1441" y="303"/>
                      </a:cxn>
                      <a:cxn ang="0">
                        <a:pos x="1473" y="379"/>
                      </a:cxn>
                      <a:cxn ang="0">
                        <a:pos x="1488" y="436"/>
                      </a:cxn>
                      <a:cxn ang="0">
                        <a:pos x="1495" y="491"/>
                      </a:cxn>
                      <a:cxn ang="0">
                        <a:pos x="1503" y="552"/>
                      </a:cxn>
                      <a:cxn ang="0">
                        <a:pos x="1503" y="603"/>
                      </a:cxn>
                      <a:cxn ang="0">
                        <a:pos x="1503" y="657"/>
                      </a:cxn>
                      <a:cxn ang="0">
                        <a:pos x="1495" y="715"/>
                      </a:cxn>
                      <a:cxn ang="0">
                        <a:pos x="1492" y="768"/>
                      </a:cxn>
                      <a:cxn ang="0">
                        <a:pos x="1479" y="829"/>
                      </a:cxn>
                      <a:cxn ang="0">
                        <a:pos x="1456" y="901"/>
                      </a:cxn>
                      <a:cxn ang="0">
                        <a:pos x="1429" y="963"/>
                      </a:cxn>
                      <a:cxn ang="0">
                        <a:pos x="1395" y="1027"/>
                      </a:cxn>
                      <a:cxn ang="0">
                        <a:pos x="1360" y="1075"/>
                      </a:cxn>
                      <a:cxn ang="0">
                        <a:pos x="1324" y="1118"/>
                      </a:cxn>
                      <a:cxn ang="0">
                        <a:pos x="1280" y="1158"/>
                      </a:cxn>
                      <a:cxn ang="0">
                        <a:pos x="1222" y="1196"/>
                      </a:cxn>
                      <a:cxn ang="0">
                        <a:pos x="1160" y="1228"/>
                      </a:cxn>
                      <a:cxn ang="0">
                        <a:pos x="1108" y="1248"/>
                      </a:cxn>
                      <a:cxn ang="0">
                        <a:pos x="1056" y="1260"/>
                      </a:cxn>
                      <a:cxn ang="0">
                        <a:pos x="982" y="1269"/>
                      </a:cxn>
                      <a:cxn ang="0">
                        <a:pos x="940" y="1273"/>
                      </a:cxn>
                      <a:cxn ang="0">
                        <a:pos x="401" y="1273"/>
                      </a:cxn>
                      <a:cxn ang="0">
                        <a:pos x="401" y="1989"/>
                      </a:cxn>
                      <a:cxn ang="0">
                        <a:pos x="0" y="1989"/>
                      </a:cxn>
                      <a:cxn ang="0">
                        <a:pos x="0" y="0"/>
                      </a:cxn>
                    </a:cxnLst>
                    <a:rect l="0" t="0" r="r" b="b"/>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96658" name="Freeform 50"/>
                  <p:cNvSpPr>
                    <a:spLocks/>
                  </p:cNvSpPr>
                  <p:nvPr/>
                </p:nvSpPr>
                <p:spPr bwMode="auto">
                  <a:xfrm>
                    <a:off x="2812" y="3175"/>
                    <a:ext cx="175" cy="142"/>
                  </a:xfrm>
                  <a:custGeom>
                    <a:avLst/>
                    <a:gdLst/>
                    <a:ahLst/>
                    <a:cxnLst>
                      <a:cxn ang="0">
                        <a:pos x="0" y="0"/>
                      </a:cxn>
                      <a:cxn ang="0">
                        <a:pos x="0" y="569"/>
                      </a:cxn>
                      <a:cxn ang="0">
                        <a:pos x="492" y="569"/>
                      </a:cxn>
                      <a:cxn ang="0">
                        <a:pos x="515" y="568"/>
                      </a:cxn>
                      <a:cxn ang="0">
                        <a:pos x="539" y="563"/>
                      </a:cxn>
                      <a:cxn ang="0">
                        <a:pos x="558" y="556"/>
                      </a:cxn>
                      <a:cxn ang="0">
                        <a:pos x="581" y="543"/>
                      </a:cxn>
                      <a:cxn ang="0">
                        <a:pos x="605" y="527"/>
                      </a:cxn>
                      <a:cxn ang="0">
                        <a:pos x="627" y="509"/>
                      </a:cxn>
                      <a:cxn ang="0">
                        <a:pos x="647" y="484"/>
                      </a:cxn>
                      <a:cxn ang="0">
                        <a:pos x="659" y="465"/>
                      </a:cxn>
                      <a:cxn ang="0">
                        <a:pos x="670" y="441"/>
                      </a:cxn>
                      <a:cxn ang="0">
                        <a:pos x="681" y="419"/>
                      </a:cxn>
                      <a:cxn ang="0">
                        <a:pos x="689" y="392"/>
                      </a:cxn>
                      <a:cxn ang="0">
                        <a:pos x="695" y="367"/>
                      </a:cxn>
                      <a:cxn ang="0">
                        <a:pos x="697" y="339"/>
                      </a:cxn>
                      <a:cxn ang="0">
                        <a:pos x="701" y="310"/>
                      </a:cxn>
                      <a:cxn ang="0">
                        <a:pos x="702" y="283"/>
                      </a:cxn>
                      <a:cxn ang="0">
                        <a:pos x="701" y="257"/>
                      </a:cxn>
                      <a:cxn ang="0">
                        <a:pos x="697" y="226"/>
                      </a:cxn>
                      <a:cxn ang="0">
                        <a:pos x="690" y="198"/>
                      </a:cxn>
                      <a:cxn ang="0">
                        <a:pos x="682" y="171"/>
                      </a:cxn>
                      <a:cxn ang="0">
                        <a:pos x="670" y="146"/>
                      </a:cxn>
                      <a:cxn ang="0">
                        <a:pos x="659" y="126"/>
                      </a:cxn>
                      <a:cxn ang="0">
                        <a:pos x="645" y="102"/>
                      </a:cxn>
                      <a:cxn ang="0">
                        <a:pos x="634" y="86"/>
                      </a:cxn>
                      <a:cxn ang="0">
                        <a:pos x="617" y="65"/>
                      </a:cxn>
                      <a:cxn ang="0">
                        <a:pos x="602" y="49"/>
                      </a:cxn>
                      <a:cxn ang="0">
                        <a:pos x="578" y="32"/>
                      </a:cxn>
                      <a:cxn ang="0">
                        <a:pos x="555" y="18"/>
                      </a:cxn>
                      <a:cxn ang="0">
                        <a:pos x="530" y="8"/>
                      </a:cxn>
                      <a:cxn ang="0">
                        <a:pos x="500" y="2"/>
                      </a:cxn>
                      <a:cxn ang="0">
                        <a:pos x="474" y="0"/>
                      </a:cxn>
                      <a:cxn ang="0">
                        <a:pos x="0" y="0"/>
                      </a:cxn>
                    </a:cxnLst>
                    <a:rect l="0" t="0" r="r" b="b"/>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96659" name="Group 51"/>
            <p:cNvGrpSpPr>
              <a:grpSpLocks/>
            </p:cNvGrpSpPr>
            <p:nvPr/>
          </p:nvGrpSpPr>
          <p:grpSpPr bwMode="auto">
            <a:xfrm>
              <a:off x="454" y="3024"/>
              <a:ext cx="889" cy="931"/>
              <a:chOff x="454" y="3024"/>
              <a:chExt cx="889" cy="931"/>
            </a:xfrm>
          </p:grpSpPr>
          <p:sp>
            <p:nvSpPr>
              <p:cNvPr id="196660" name="Text Box 52"/>
              <p:cNvSpPr txBox="1">
                <a:spLocks noChangeArrowheads="1"/>
              </p:cNvSpPr>
              <p:nvPr/>
            </p:nvSpPr>
            <p:spPr bwMode="auto">
              <a:xfrm>
                <a:off x="454" y="3704"/>
                <a:ext cx="889" cy="251"/>
              </a:xfrm>
              <a:prstGeom prst="rect">
                <a:avLst/>
              </a:prstGeom>
              <a:noFill/>
              <a:ln w="12700">
                <a:noFill/>
                <a:miter lim="800000"/>
                <a:headEnd/>
                <a:tailEnd/>
              </a:ln>
              <a:effectLst/>
            </p:spPr>
            <p:txBody>
              <a:bodyPr wrap="none">
                <a:spAutoFit/>
              </a:bodyPr>
              <a:lstStyle/>
              <a:p>
                <a:pPr eaLnBrk="0" hangingPunct="0"/>
                <a:r>
                  <a:rPr lang="en-US" sz="1800" b="1">
                    <a:latin typeface="+mj-lt"/>
                  </a:rPr>
                  <a:t>Restrooms</a:t>
                </a:r>
              </a:p>
            </p:txBody>
          </p:sp>
          <p:grpSp>
            <p:nvGrpSpPr>
              <p:cNvPr id="196661" name="Group 53"/>
              <p:cNvGrpSpPr>
                <a:grpSpLocks/>
              </p:cNvGrpSpPr>
              <p:nvPr/>
            </p:nvGrpSpPr>
            <p:grpSpPr bwMode="auto">
              <a:xfrm>
                <a:off x="567" y="3024"/>
                <a:ext cx="681" cy="679"/>
                <a:chOff x="1440" y="3024"/>
                <a:chExt cx="681" cy="679"/>
              </a:xfrm>
            </p:grpSpPr>
            <p:sp>
              <p:nvSpPr>
                <p:cNvPr id="196662" name="AutoShape 54"/>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6663" name="Group 55"/>
                <p:cNvGrpSpPr>
                  <a:grpSpLocks/>
                </p:cNvGrpSpPr>
                <p:nvPr/>
              </p:nvGrpSpPr>
              <p:grpSpPr bwMode="auto">
                <a:xfrm>
                  <a:off x="1505" y="3103"/>
                  <a:ext cx="559" cy="545"/>
                  <a:chOff x="625" y="3069"/>
                  <a:chExt cx="559" cy="545"/>
                </a:xfrm>
              </p:grpSpPr>
              <p:grpSp>
                <p:nvGrpSpPr>
                  <p:cNvPr id="196664" name="Group 56"/>
                  <p:cNvGrpSpPr>
                    <a:grpSpLocks/>
                  </p:cNvGrpSpPr>
                  <p:nvPr/>
                </p:nvGrpSpPr>
                <p:grpSpPr bwMode="auto">
                  <a:xfrm>
                    <a:off x="625" y="3075"/>
                    <a:ext cx="209" cy="539"/>
                    <a:chOff x="625" y="3075"/>
                    <a:chExt cx="209" cy="539"/>
                  </a:xfrm>
                </p:grpSpPr>
                <p:sp>
                  <p:nvSpPr>
                    <p:cNvPr id="196665" name="Freeform 57"/>
                    <p:cNvSpPr>
                      <a:spLocks/>
                    </p:cNvSpPr>
                    <p:nvPr/>
                  </p:nvSpPr>
                  <p:spPr bwMode="auto">
                    <a:xfrm>
                      <a:off x="625" y="3177"/>
                      <a:ext cx="209" cy="437"/>
                    </a:xfrm>
                    <a:custGeom>
                      <a:avLst/>
                      <a:gdLst/>
                      <a:ahLst/>
                      <a:cxnLst>
                        <a:cxn ang="0">
                          <a:pos x="656" y="0"/>
                        </a:cxn>
                        <a:cxn ang="0">
                          <a:pos x="690" y="6"/>
                        </a:cxn>
                        <a:cxn ang="0">
                          <a:pos x="723" y="15"/>
                        </a:cxn>
                        <a:cxn ang="0">
                          <a:pos x="753" y="29"/>
                        </a:cxn>
                        <a:cxn ang="0">
                          <a:pos x="788" y="52"/>
                        </a:cxn>
                        <a:cxn ang="0">
                          <a:pos x="818" y="83"/>
                        </a:cxn>
                        <a:cxn ang="0">
                          <a:pos x="837" y="122"/>
                        </a:cxn>
                        <a:cxn ang="0">
                          <a:pos x="837" y="794"/>
                        </a:cxn>
                        <a:cxn ang="0">
                          <a:pos x="830" y="817"/>
                        </a:cxn>
                        <a:cxn ang="0">
                          <a:pos x="813" y="840"/>
                        </a:cxn>
                        <a:cxn ang="0">
                          <a:pos x="783" y="856"/>
                        </a:cxn>
                        <a:cxn ang="0">
                          <a:pos x="752" y="857"/>
                        </a:cxn>
                        <a:cxn ang="0">
                          <a:pos x="725" y="849"/>
                        </a:cxn>
                        <a:cxn ang="0">
                          <a:pos x="705" y="831"/>
                        </a:cxn>
                        <a:cxn ang="0">
                          <a:pos x="695" y="813"/>
                        </a:cxn>
                        <a:cxn ang="0">
                          <a:pos x="690" y="792"/>
                        </a:cxn>
                        <a:cxn ang="0">
                          <a:pos x="642" y="1649"/>
                        </a:cxn>
                        <a:cxn ang="0">
                          <a:pos x="631" y="1692"/>
                        </a:cxn>
                        <a:cxn ang="0">
                          <a:pos x="608" y="1725"/>
                        </a:cxn>
                        <a:cxn ang="0">
                          <a:pos x="576" y="1741"/>
                        </a:cxn>
                        <a:cxn ang="0">
                          <a:pos x="544" y="1747"/>
                        </a:cxn>
                        <a:cxn ang="0">
                          <a:pos x="508" y="1741"/>
                        </a:cxn>
                        <a:cxn ang="0">
                          <a:pos x="478" y="1724"/>
                        </a:cxn>
                        <a:cxn ang="0">
                          <a:pos x="456" y="1697"/>
                        </a:cxn>
                        <a:cxn ang="0">
                          <a:pos x="446" y="1672"/>
                        </a:cxn>
                        <a:cxn ang="0">
                          <a:pos x="394" y="836"/>
                        </a:cxn>
                        <a:cxn ang="0">
                          <a:pos x="389" y="1679"/>
                        </a:cxn>
                        <a:cxn ang="0">
                          <a:pos x="367" y="1716"/>
                        </a:cxn>
                        <a:cxn ang="0">
                          <a:pos x="332" y="1741"/>
                        </a:cxn>
                        <a:cxn ang="0">
                          <a:pos x="289" y="1747"/>
                        </a:cxn>
                        <a:cxn ang="0">
                          <a:pos x="254" y="1740"/>
                        </a:cxn>
                        <a:cxn ang="0">
                          <a:pos x="224" y="1719"/>
                        </a:cxn>
                        <a:cxn ang="0">
                          <a:pos x="205" y="1692"/>
                        </a:cxn>
                        <a:cxn ang="0">
                          <a:pos x="196" y="1658"/>
                        </a:cxn>
                        <a:cxn ang="0">
                          <a:pos x="148" y="792"/>
                        </a:cxn>
                        <a:cxn ang="0">
                          <a:pos x="139" y="821"/>
                        </a:cxn>
                        <a:cxn ang="0">
                          <a:pos x="127" y="835"/>
                        </a:cxn>
                        <a:cxn ang="0">
                          <a:pos x="110" y="851"/>
                        </a:cxn>
                        <a:cxn ang="0">
                          <a:pos x="92" y="857"/>
                        </a:cxn>
                        <a:cxn ang="0">
                          <a:pos x="66" y="858"/>
                        </a:cxn>
                        <a:cxn ang="0">
                          <a:pos x="45" y="853"/>
                        </a:cxn>
                        <a:cxn ang="0">
                          <a:pos x="29" y="843"/>
                        </a:cxn>
                        <a:cxn ang="0">
                          <a:pos x="14" y="827"/>
                        </a:cxn>
                        <a:cxn ang="0">
                          <a:pos x="5" y="809"/>
                        </a:cxn>
                        <a:cxn ang="0">
                          <a:pos x="0" y="143"/>
                        </a:cxn>
                        <a:cxn ang="0">
                          <a:pos x="20" y="87"/>
                        </a:cxn>
                        <a:cxn ang="0">
                          <a:pos x="51" y="54"/>
                        </a:cxn>
                        <a:cxn ang="0">
                          <a:pos x="104" y="21"/>
                        </a:cxn>
                        <a:cxn ang="0">
                          <a:pos x="161" y="6"/>
                        </a:cxn>
                      </a:cxnLst>
                      <a:rect l="0" t="0" r="r" b="b"/>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96666" name="Oval 58"/>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96667" name="Group 59"/>
                  <p:cNvGrpSpPr>
                    <a:grpSpLocks/>
                  </p:cNvGrpSpPr>
                  <p:nvPr/>
                </p:nvGrpSpPr>
                <p:grpSpPr bwMode="auto">
                  <a:xfrm>
                    <a:off x="934" y="3075"/>
                    <a:ext cx="250" cy="538"/>
                    <a:chOff x="934" y="3075"/>
                    <a:chExt cx="250" cy="538"/>
                  </a:xfrm>
                </p:grpSpPr>
                <p:sp>
                  <p:nvSpPr>
                    <p:cNvPr id="196668" name="Freeform 60"/>
                    <p:cNvSpPr>
                      <a:spLocks/>
                    </p:cNvSpPr>
                    <p:nvPr/>
                  </p:nvSpPr>
                  <p:spPr bwMode="auto">
                    <a:xfrm>
                      <a:off x="934" y="3177"/>
                      <a:ext cx="250" cy="436"/>
                    </a:xfrm>
                    <a:custGeom>
                      <a:avLst/>
                      <a:gdLst/>
                      <a:ahLst/>
                      <a:cxnLst>
                        <a:cxn ang="0">
                          <a:pos x="746" y="3"/>
                        </a:cxn>
                        <a:cxn ang="0">
                          <a:pos x="777" y="12"/>
                        </a:cxn>
                        <a:cxn ang="0">
                          <a:pos x="809" y="33"/>
                        </a:cxn>
                        <a:cxn ang="0">
                          <a:pos x="832" y="59"/>
                        </a:cxn>
                        <a:cxn ang="0">
                          <a:pos x="849" y="87"/>
                        </a:cxn>
                        <a:cxn ang="0">
                          <a:pos x="860" y="124"/>
                        </a:cxn>
                        <a:cxn ang="0">
                          <a:pos x="999" y="656"/>
                        </a:cxn>
                        <a:cxn ang="0">
                          <a:pos x="1000" y="691"/>
                        </a:cxn>
                        <a:cxn ang="0">
                          <a:pos x="986" y="721"/>
                        </a:cxn>
                        <a:cxn ang="0">
                          <a:pos x="958" y="742"/>
                        </a:cxn>
                        <a:cxn ang="0">
                          <a:pos x="927" y="747"/>
                        </a:cxn>
                        <a:cxn ang="0">
                          <a:pos x="898" y="740"/>
                        </a:cxn>
                        <a:cxn ang="0">
                          <a:pos x="872" y="722"/>
                        </a:cxn>
                        <a:cxn ang="0">
                          <a:pos x="857" y="693"/>
                        </a:cxn>
                        <a:cxn ang="0">
                          <a:pos x="910" y="1079"/>
                        </a:cxn>
                        <a:cxn ang="0">
                          <a:pos x="726" y="1676"/>
                        </a:cxn>
                        <a:cxn ang="0">
                          <a:pos x="711" y="1707"/>
                        </a:cxn>
                        <a:cxn ang="0">
                          <a:pos x="685" y="1731"/>
                        </a:cxn>
                        <a:cxn ang="0">
                          <a:pos x="656" y="1741"/>
                        </a:cxn>
                        <a:cxn ang="0">
                          <a:pos x="626" y="1742"/>
                        </a:cxn>
                        <a:cxn ang="0">
                          <a:pos x="593" y="1732"/>
                        </a:cxn>
                        <a:cxn ang="0">
                          <a:pos x="570" y="1713"/>
                        </a:cxn>
                        <a:cxn ang="0">
                          <a:pos x="556" y="1689"/>
                        </a:cxn>
                        <a:cxn ang="0">
                          <a:pos x="548" y="1663"/>
                        </a:cxn>
                        <a:cxn ang="0">
                          <a:pos x="459" y="1663"/>
                        </a:cxn>
                        <a:cxn ang="0">
                          <a:pos x="452" y="1689"/>
                        </a:cxn>
                        <a:cxn ang="0">
                          <a:pos x="434" y="1716"/>
                        </a:cxn>
                        <a:cxn ang="0">
                          <a:pos x="408" y="1735"/>
                        </a:cxn>
                        <a:cxn ang="0">
                          <a:pos x="377" y="1744"/>
                        </a:cxn>
                        <a:cxn ang="0">
                          <a:pos x="346" y="1741"/>
                        </a:cxn>
                        <a:cxn ang="0">
                          <a:pos x="317" y="1728"/>
                        </a:cxn>
                        <a:cxn ang="0">
                          <a:pos x="298" y="1710"/>
                        </a:cxn>
                        <a:cxn ang="0">
                          <a:pos x="282" y="1681"/>
                        </a:cxn>
                        <a:cxn ang="0">
                          <a:pos x="279" y="1083"/>
                        </a:cxn>
                        <a:cxn ang="0">
                          <a:pos x="279" y="245"/>
                        </a:cxn>
                        <a:cxn ang="0">
                          <a:pos x="137" y="725"/>
                        </a:cxn>
                        <a:cxn ang="0">
                          <a:pos x="115" y="750"/>
                        </a:cxn>
                        <a:cxn ang="0">
                          <a:pos x="83" y="760"/>
                        </a:cxn>
                        <a:cxn ang="0">
                          <a:pos x="50" y="756"/>
                        </a:cxn>
                        <a:cxn ang="0">
                          <a:pos x="21" y="738"/>
                        </a:cxn>
                        <a:cxn ang="0">
                          <a:pos x="5" y="713"/>
                        </a:cxn>
                        <a:cxn ang="0">
                          <a:pos x="0" y="685"/>
                        </a:cxn>
                        <a:cxn ang="0">
                          <a:pos x="144" y="147"/>
                        </a:cxn>
                        <a:cxn ang="0">
                          <a:pos x="149" y="113"/>
                        </a:cxn>
                        <a:cxn ang="0">
                          <a:pos x="159" y="83"/>
                        </a:cxn>
                        <a:cxn ang="0">
                          <a:pos x="180" y="50"/>
                        </a:cxn>
                        <a:cxn ang="0">
                          <a:pos x="207" y="25"/>
                        </a:cxn>
                        <a:cxn ang="0">
                          <a:pos x="240" y="8"/>
                        </a:cxn>
                      </a:cxnLst>
                      <a:rect l="0" t="0" r="r" b="b"/>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96669" name="Oval 61"/>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96670" name="Rectangle 62"/>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
        <p:nvSpPr>
          <p:cNvPr id="62" name="Footer Placeholder 61"/>
          <p:cNvSpPr>
            <a:spLocks noGrp="1"/>
          </p:cNvSpPr>
          <p:nvPr>
            <p:ph type="ftr" sz="quarter" idx="10"/>
          </p:nvPr>
        </p:nvSpPr>
        <p:spPr/>
        <p:txBody>
          <a:bodyPr/>
          <a:lstStyle/>
          <a:p>
            <a:r>
              <a:rPr lang="en-US" smtClean="0"/>
              <a:t>1-SE-Intro-030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en-US"/>
              <a:t>System Overview</a:t>
            </a:r>
          </a:p>
        </p:txBody>
      </p:sp>
      <p:grpSp>
        <p:nvGrpSpPr>
          <p:cNvPr id="14" name="Group 13"/>
          <p:cNvGrpSpPr/>
          <p:nvPr/>
        </p:nvGrpSpPr>
        <p:grpSpPr>
          <a:xfrm>
            <a:off x="977900" y="1187450"/>
            <a:ext cx="7185025" cy="4440238"/>
            <a:chOff x="863600" y="1619250"/>
            <a:chExt cx="7185025" cy="4440238"/>
          </a:xfrm>
        </p:grpSpPr>
        <p:grpSp>
          <p:nvGrpSpPr>
            <p:cNvPr id="207885" name="Group 13"/>
            <p:cNvGrpSpPr>
              <a:grpSpLocks/>
            </p:cNvGrpSpPr>
            <p:nvPr/>
          </p:nvGrpSpPr>
          <p:grpSpPr bwMode="auto">
            <a:xfrm>
              <a:off x="863600" y="1619250"/>
              <a:ext cx="2978150" cy="2082800"/>
              <a:chOff x="544" y="1254"/>
              <a:chExt cx="1876" cy="1312"/>
            </a:xfrm>
          </p:grpSpPr>
          <p:sp>
            <p:nvSpPr>
              <p:cNvPr id="207877" name="AutoShape 5"/>
              <p:cNvSpPr>
                <a:spLocks noChangeArrowheads="1"/>
              </p:cNvSpPr>
              <p:nvPr/>
            </p:nvSpPr>
            <p:spPr bwMode="auto">
              <a:xfrm>
                <a:off x="544" y="1254"/>
                <a:ext cx="1876" cy="1312"/>
              </a:xfrm>
              <a:prstGeom prst="roundRect">
                <a:avLst>
                  <a:gd name="adj" fmla="val 16667"/>
                </a:avLst>
              </a:prstGeom>
              <a:solidFill>
                <a:srgbClr val="EBDBAD"/>
              </a:solidFill>
              <a:ln w="19050" algn="ctr">
                <a:solidFill>
                  <a:schemeClr val="tx1"/>
                </a:solidFill>
                <a:round/>
                <a:headEnd/>
                <a:tailEnd/>
              </a:ln>
              <a:effectLst>
                <a:outerShdw dist="107763" dir="2700000" algn="ctr" rotWithShape="0">
                  <a:srgbClr val="604000">
                    <a:alpha val="50000"/>
                  </a:srgbClr>
                </a:outerShdw>
              </a:effectLst>
            </p:spPr>
            <p:txBody>
              <a:bodyPr wrap="none" tIns="91440" bIns="91440" anchor="ctr"/>
              <a:lstStyle/>
              <a:p>
                <a:endParaRPr lang="en-US">
                  <a:latin typeface="+mj-lt"/>
                </a:endParaRPr>
              </a:p>
            </p:txBody>
          </p:sp>
          <p:sp>
            <p:nvSpPr>
              <p:cNvPr id="207878" name="Text Box 6"/>
              <p:cNvSpPr txBox="1">
                <a:spLocks noChangeArrowheads="1"/>
              </p:cNvSpPr>
              <p:nvPr/>
            </p:nvSpPr>
            <p:spPr bwMode="auto">
              <a:xfrm>
                <a:off x="686" y="1322"/>
                <a:ext cx="1698" cy="1202"/>
              </a:xfrm>
              <a:prstGeom prst="rect">
                <a:avLst/>
              </a:prstGeom>
              <a:noFill/>
              <a:ln w="9525" algn="ctr">
                <a:noFill/>
                <a:miter lim="800000"/>
                <a:headEnd/>
                <a:tailEnd/>
              </a:ln>
              <a:effectLst/>
            </p:spPr>
            <p:txBody>
              <a:bodyPr wrap="square" tIns="91440" bIns="91440">
                <a:spAutoFit/>
              </a:bodyPr>
              <a:lstStyle/>
              <a:p>
                <a:pPr>
                  <a:spcBef>
                    <a:spcPct val="50000"/>
                  </a:spcBef>
                </a:pPr>
                <a:r>
                  <a:rPr lang="en-US" sz="1600" dirty="0">
                    <a:latin typeface="+mj-lt"/>
                  </a:rPr>
                  <a:t> </a:t>
                </a:r>
                <a:r>
                  <a:rPr lang="en-US" sz="1600" b="1" dirty="0">
                    <a:latin typeface="+mj-lt"/>
                  </a:rPr>
                  <a:t>Distribution</a:t>
                </a:r>
              </a:p>
              <a:p>
                <a:pPr algn="l">
                  <a:spcBef>
                    <a:spcPct val="50000"/>
                  </a:spcBef>
                  <a:buFontTx/>
                  <a:buChar char="•"/>
                </a:pPr>
                <a:r>
                  <a:rPr lang="en-US" sz="1600" dirty="0">
                    <a:latin typeface="+mj-lt"/>
                  </a:rPr>
                  <a:t> Inventory Control</a:t>
                </a:r>
              </a:p>
              <a:p>
                <a:pPr algn="l">
                  <a:spcBef>
                    <a:spcPct val="50000"/>
                  </a:spcBef>
                  <a:buFontTx/>
                  <a:buChar char="•"/>
                </a:pPr>
                <a:r>
                  <a:rPr lang="en-US" sz="1600" dirty="0">
                    <a:latin typeface="+mj-lt"/>
                  </a:rPr>
                  <a:t> Physical Inventory</a:t>
                </a:r>
              </a:p>
              <a:p>
                <a:pPr algn="l">
                  <a:spcBef>
                    <a:spcPct val="50000"/>
                  </a:spcBef>
                  <a:buFontTx/>
                  <a:buChar char="•"/>
                </a:pPr>
                <a:r>
                  <a:rPr lang="en-US" sz="1600" dirty="0">
                    <a:latin typeface="+mj-lt"/>
                  </a:rPr>
                  <a:t> Sales Orders/Invoicing</a:t>
                </a:r>
              </a:p>
              <a:p>
                <a:pPr algn="l">
                  <a:spcBef>
                    <a:spcPct val="50000"/>
                  </a:spcBef>
                  <a:buFontTx/>
                  <a:buChar char="•"/>
                </a:pPr>
                <a:r>
                  <a:rPr lang="en-US" sz="1600" dirty="0">
                    <a:latin typeface="+mj-lt"/>
                  </a:rPr>
                  <a:t> Purchasing</a:t>
                </a:r>
              </a:p>
            </p:txBody>
          </p:sp>
        </p:grpSp>
        <p:grpSp>
          <p:nvGrpSpPr>
            <p:cNvPr id="207884" name="Group 12"/>
            <p:cNvGrpSpPr>
              <a:grpSpLocks/>
            </p:cNvGrpSpPr>
            <p:nvPr/>
          </p:nvGrpSpPr>
          <p:grpSpPr bwMode="auto">
            <a:xfrm>
              <a:off x="5070475" y="1619250"/>
              <a:ext cx="2978150" cy="2082800"/>
              <a:chOff x="3194" y="1228"/>
              <a:chExt cx="1876" cy="1312"/>
            </a:xfrm>
          </p:grpSpPr>
          <p:sp>
            <p:nvSpPr>
              <p:cNvPr id="207880" name="AutoShape 8"/>
              <p:cNvSpPr>
                <a:spLocks noChangeArrowheads="1"/>
              </p:cNvSpPr>
              <p:nvPr/>
            </p:nvSpPr>
            <p:spPr bwMode="auto">
              <a:xfrm>
                <a:off x="3194" y="1228"/>
                <a:ext cx="1876" cy="1312"/>
              </a:xfrm>
              <a:prstGeom prst="roundRect">
                <a:avLst>
                  <a:gd name="adj" fmla="val 16667"/>
                </a:avLst>
              </a:prstGeom>
              <a:solidFill>
                <a:srgbClr val="F0E590"/>
              </a:solidFill>
              <a:ln w="19050" algn="ctr">
                <a:solidFill>
                  <a:schemeClr val="tx1"/>
                </a:solidFill>
                <a:round/>
                <a:headEnd/>
                <a:tailEnd/>
              </a:ln>
              <a:effectLst>
                <a:outerShdw dist="107763" dir="2700000" algn="ctr" rotWithShape="0">
                  <a:srgbClr val="604000">
                    <a:alpha val="50000"/>
                  </a:srgbClr>
                </a:outerShdw>
              </a:effectLst>
            </p:spPr>
            <p:txBody>
              <a:bodyPr wrap="none" tIns="91440" bIns="91440" anchor="ctr"/>
              <a:lstStyle/>
              <a:p>
                <a:endParaRPr lang="en-US">
                  <a:latin typeface="+mj-lt"/>
                </a:endParaRPr>
              </a:p>
            </p:txBody>
          </p:sp>
          <p:sp>
            <p:nvSpPr>
              <p:cNvPr id="207881" name="Text Box 9"/>
              <p:cNvSpPr txBox="1">
                <a:spLocks noChangeArrowheads="1"/>
              </p:cNvSpPr>
              <p:nvPr/>
            </p:nvSpPr>
            <p:spPr bwMode="auto">
              <a:xfrm>
                <a:off x="3426" y="1296"/>
                <a:ext cx="1531" cy="963"/>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 </a:t>
                </a:r>
                <a:r>
                  <a:rPr lang="en-US" sz="1600" b="1">
                    <a:latin typeface="+mj-lt"/>
                  </a:rPr>
                  <a:t>Manufacturing</a:t>
                </a:r>
              </a:p>
              <a:p>
                <a:pPr algn="l">
                  <a:spcBef>
                    <a:spcPct val="50000"/>
                  </a:spcBef>
                  <a:buFontTx/>
                  <a:buChar char="•"/>
                </a:pPr>
                <a:r>
                  <a:rPr lang="en-US" sz="1600">
                    <a:latin typeface="+mj-lt"/>
                  </a:rPr>
                  <a:t> Work Orders</a:t>
                </a:r>
              </a:p>
              <a:p>
                <a:pPr algn="l">
                  <a:spcBef>
                    <a:spcPct val="50000"/>
                  </a:spcBef>
                  <a:buFontTx/>
                  <a:buChar char="•"/>
                </a:pPr>
                <a:r>
                  <a:rPr lang="en-US" sz="1600">
                    <a:latin typeface="+mj-lt"/>
                  </a:rPr>
                  <a:t> Shop Floor Control</a:t>
                </a:r>
              </a:p>
              <a:p>
                <a:pPr algn="l">
                  <a:spcBef>
                    <a:spcPct val="50000"/>
                  </a:spcBef>
                  <a:buFontTx/>
                  <a:buChar char="•"/>
                </a:pPr>
                <a:r>
                  <a:rPr lang="en-US" sz="1600">
                    <a:latin typeface="+mj-lt"/>
                  </a:rPr>
                  <a:t> Repetitive</a:t>
                </a:r>
              </a:p>
            </p:txBody>
          </p:sp>
        </p:grpSp>
        <p:sp>
          <p:nvSpPr>
            <p:cNvPr id="207882" name="AutoShape 10"/>
            <p:cNvSpPr>
              <a:spLocks noChangeArrowheads="1"/>
            </p:cNvSpPr>
            <p:nvPr/>
          </p:nvSpPr>
          <p:spPr bwMode="auto">
            <a:xfrm>
              <a:off x="3017838" y="3976688"/>
              <a:ext cx="2978150" cy="2082800"/>
            </a:xfrm>
            <a:prstGeom prst="roundRect">
              <a:avLst>
                <a:gd name="adj" fmla="val 16667"/>
              </a:avLst>
            </a:prstGeom>
            <a:solidFill>
              <a:srgbClr val="A8D8A9"/>
            </a:solidFill>
            <a:ln w="19050" algn="ctr">
              <a:solidFill>
                <a:schemeClr val="tx1"/>
              </a:solidFill>
              <a:round/>
              <a:headEnd/>
              <a:tailEnd/>
            </a:ln>
            <a:effectLst>
              <a:outerShdw dist="107763" dir="2700000" algn="ctr" rotWithShape="0">
                <a:srgbClr val="32651D">
                  <a:alpha val="50000"/>
                </a:srgbClr>
              </a:outerShdw>
            </a:effectLst>
          </p:spPr>
          <p:txBody>
            <a:bodyPr wrap="none" tIns="91440" bIns="91440" anchor="ctr"/>
            <a:lstStyle/>
            <a:p>
              <a:endParaRPr lang="en-US">
                <a:latin typeface="+mj-lt"/>
              </a:endParaRPr>
            </a:p>
          </p:txBody>
        </p:sp>
        <p:sp>
          <p:nvSpPr>
            <p:cNvPr id="207883" name="Text Box 11"/>
            <p:cNvSpPr txBox="1">
              <a:spLocks noChangeArrowheads="1"/>
            </p:cNvSpPr>
            <p:nvPr/>
          </p:nvSpPr>
          <p:spPr bwMode="auto">
            <a:xfrm>
              <a:off x="3192463" y="4084638"/>
              <a:ext cx="2714625" cy="1895475"/>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 </a:t>
              </a:r>
              <a:r>
                <a:rPr lang="en-US" sz="1600" b="1">
                  <a:latin typeface="+mj-lt"/>
                </a:rPr>
                <a:t>Financial Management</a:t>
              </a:r>
            </a:p>
            <a:p>
              <a:pPr algn="l">
                <a:spcBef>
                  <a:spcPct val="50000"/>
                </a:spcBef>
                <a:buFontTx/>
                <a:buChar char="•"/>
              </a:pPr>
              <a:r>
                <a:rPr lang="en-US" sz="1600">
                  <a:latin typeface="+mj-lt"/>
                </a:rPr>
                <a:t> Accounts Receivable</a:t>
              </a:r>
            </a:p>
            <a:p>
              <a:pPr algn="l">
                <a:spcBef>
                  <a:spcPct val="50000"/>
                </a:spcBef>
                <a:buFontTx/>
                <a:buChar char="•"/>
              </a:pPr>
              <a:r>
                <a:rPr lang="en-US" sz="1600">
                  <a:latin typeface="+mj-lt"/>
                </a:rPr>
                <a:t> Accounts Payable </a:t>
              </a:r>
            </a:p>
            <a:p>
              <a:pPr algn="l">
                <a:spcBef>
                  <a:spcPct val="50000"/>
                </a:spcBef>
                <a:buFontTx/>
                <a:buChar char="•"/>
              </a:pPr>
              <a:r>
                <a:rPr lang="en-US" sz="1600">
                  <a:latin typeface="+mj-lt"/>
                </a:rPr>
                <a:t> General Ledger</a:t>
              </a:r>
            </a:p>
            <a:p>
              <a:pPr algn="l">
                <a:spcBef>
                  <a:spcPct val="50000"/>
                </a:spcBef>
                <a:buFontTx/>
                <a:buChar char="•"/>
              </a:pPr>
              <a:r>
                <a:rPr lang="en-US" sz="1600">
                  <a:latin typeface="+mj-lt"/>
                </a:rPr>
                <a:t> Multiple Currency</a:t>
              </a:r>
            </a:p>
          </p:txBody>
        </p:sp>
        <p:sp>
          <p:nvSpPr>
            <p:cNvPr id="207886" name="Line 14"/>
            <p:cNvSpPr>
              <a:spLocks noChangeShapeType="1"/>
            </p:cNvSpPr>
            <p:nvPr/>
          </p:nvSpPr>
          <p:spPr bwMode="auto">
            <a:xfrm>
              <a:off x="3830638" y="2627313"/>
              <a:ext cx="1239837" cy="0"/>
            </a:xfrm>
            <a:prstGeom prst="line">
              <a:avLst/>
            </a:prstGeom>
            <a:noFill/>
            <a:ln w="34925">
              <a:solidFill>
                <a:schemeClr val="tx1"/>
              </a:solidFill>
              <a:round/>
              <a:headEnd type="triangle" w="med" len="med"/>
              <a:tailEnd type="triangle" w="med" len="med"/>
            </a:ln>
            <a:effectLst/>
          </p:spPr>
          <p:txBody>
            <a:bodyPr wrap="none" tIns="91440" bIns="91440" anchor="ctr"/>
            <a:lstStyle/>
            <a:p>
              <a:endParaRPr lang="en-US">
                <a:latin typeface="+mj-lt"/>
              </a:endParaRPr>
            </a:p>
          </p:txBody>
        </p:sp>
        <p:sp>
          <p:nvSpPr>
            <p:cNvPr id="207887" name="Line 15"/>
            <p:cNvSpPr>
              <a:spLocks noChangeShapeType="1"/>
            </p:cNvSpPr>
            <p:nvPr/>
          </p:nvSpPr>
          <p:spPr bwMode="auto">
            <a:xfrm rot="8193563" flipV="1">
              <a:off x="5786438" y="4156075"/>
              <a:ext cx="1408112" cy="92075"/>
            </a:xfrm>
            <a:prstGeom prst="line">
              <a:avLst/>
            </a:prstGeom>
            <a:noFill/>
            <a:ln w="34925">
              <a:solidFill>
                <a:schemeClr val="tx1"/>
              </a:solidFill>
              <a:round/>
              <a:headEnd type="triangle" w="med" len="med"/>
              <a:tailEnd type="triangle" w="med" len="med"/>
            </a:ln>
            <a:effectLst/>
          </p:spPr>
          <p:txBody>
            <a:bodyPr wrap="none" tIns="91440" bIns="91440" anchor="ctr"/>
            <a:lstStyle/>
            <a:p>
              <a:endParaRPr lang="en-US">
                <a:latin typeface="+mj-lt"/>
              </a:endParaRPr>
            </a:p>
          </p:txBody>
        </p:sp>
        <p:sp>
          <p:nvSpPr>
            <p:cNvPr id="207888" name="Line 16"/>
            <p:cNvSpPr>
              <a:spLocks noChangeShapeType="1"/>
            </p:cNvSpPr>
            <p:nvPr/>
          </p:nvSpPr>
          <p:spPr bwMode="auto">
            <a:xfrm rot="2708752" flipH="1" flipV="1">
              <a:off x="1785144" y="4280694"/>
              <a:ext cx="1487487" cy="73025"/>
            </a:xfrm>
            <a:prstGeom prst="line">
              <a:avLst/>
            </a:prstGeom>
            <a:noFill/>
            <a:ln w="34925">
              <a:solidFill>
                <a:schemeClr val="tx1"/>
              </a:solidFill>
              <a:round/>
              <a:headEnd type="triangle" w="med" len="med"/>
              <a:tailEnd type="triangle" w="med" len="med"/>
            </a:ln>
            <a:effectLst/>
          </p:spPr>
          <p:txBody>
            <a:bodyPr wrap="none" tIns="91440" bIns="91440" anchor="ctr"/>
            <a:lstStyle/>
            <a:p>
              <a:endParaRPr lang="en-US">
                <a:latin typeface="+mj-lt"/>
              </a:endParaRPr>
            </a:p>
          </p:txBody>
        </p:sp>
      </p:grpSp>
      <p:sp>
        <p:nvSpPr>
          <p:cNvPr id="15" name="Footer Placeholder 14"/>
          <p:cNvSpPr>
            <a:spLocks noGrp="1"/>
          </p:cNvSpPr>
          <p:nvPr>
            <p:ph type="ftr" sz="quarter" idx="10"/>
          </p:nvPr>
        </p:nvSpPr>
        <p:spPr/>
        <p:txBody>
          <a:bodyPr/>
          <a:lstStyle/>
          <a:p>
            <a:r>
              <a:rPr lang="en-US" smtClean="0"/>
              <a:t>1-SE-Intro-040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US"/>
              <a:t>System Overview</a:t>
            </a:r>
          </a:p>
        </p:txBody>
      </p:sp>
      <p:grpSp>
        <p:nvGrpSpPr>
          <p:cNvPr id="23" name="Group 22"/>
          <p:cNvGrpSpPr/>
          <p:nvPr/>
        </p:nvGrpSpPr>
        <p:grpSpPr>
          <a:xfrm>
            <a:off x="1414463" y="1250950"/>
            <a:ext cx="6300787" cy="4560888"/>
            <a:chOff x="1452563" y="1797050"/>
            <a:chExt cx="6300787" cy="4560888"/>
          </a:xfrm>
        </p:grpSpPr>
        <p:sp>
          <p:nvSpPr>
            <p:cNvPr id="208901" name="AutoShape 5"/>
            <p:cNvSpPr>
              <a:spLocks noChangeArrowheads="1"/>
            </p:cNvSpPr>
            <p:nvPr/>
          </p:nvSpPr>
          <p:spPr bwMode="auto">
            <a:xfrm>
              <a:off x="1452563" y="3065463"/>
              <a:ext cx="6300787" cy="3292475"/>
            </a:xfrm>
            <a:prstGeom prst="roundRect">
              <a:avLst>
                <a:gd name="adj" fmla="val 16667"/>
              </a:avLst>
            </a:prstGeom>
            <a:solidFill>
              <a:srgbClr val="F9F5D7"/>
            </a:solidFill>
            <a:ln w="19050" algn="ctr">
              <a:solidFill>
                <a:schemeClr val="tx1"/>
              </a:solidFill>
              <a:round/>
              <a:headEnd/>
              <a:tailEnd/>
            </a:ln>
            <a:effectLst/>
          </p:spPr>
          <p:txBody>
            <a:bodyPr wrap="none" tIns="91440" bIns="91440" anchor="ctr"/>
            <a:lstStyle/>
            <a:p>
              <a:endParaRPr lang="en-US">
                <a:latin typeface="+mj-lt"/>
              </a:endParaRPr>
            </a:p>
          </p:txBody>
        </p:sp>
        <p:sp>
          <p:nvSpPr>
            <p:cNvPr id="208904" name="AutoShape 8"/>
            <p:cNvSpPr>
              <a:spLocks noChangeArrowheads="1"/>
            </p:cNvSpPr>
            <p:nvPr/>
          </p:nvSpPr>
          <p:spPr bwMode="auto">
            <a:xfrm>
              <a:off x="1697038" y="3544888"/>
              <a:ext cx="1912937" cy="793750"/>
            </a:xfrm>
            <a:prstGeom prst="roundRect">
              <a:avLst>
                <a:gd name="adj" fmla="val 16667"/>
              </a:avLst>
            </a:prstGeom>
            <a:solidFill>
              <a:srgbClr val="EBDBAD"/>
            </a:solidFill>
            <a:ln w="19050" algn="ctr">
              <a:solidFill>
                <a:schemeClr val="tx1"/>
              </a:solidFill>
              <a:round/>
              <a:headEnd/>
              <a:tailEnd/>
            </a:ln>
            <a:effectLst>
              <a:outerShdw dist="71842" dir="2700000" algn="ctr" rotWithShape="0">
                <a:srgbClr val="604000">
                  <a:alpha val="50000"/>
                </a:srgbClr>
              </a:outerShdw>
            </a:effectLst>
          </p:spPr>
          <p:txBody>
            <a:bodyPr wrap="none" tIns="91440" bIns="91440" anchor="ctr"/>
            <a:lstStyle/>
            <a:p>
              <a:endParaRPr lang="en-US">
                <a:latin typeface="+mj-lt"/>
              </a:endParaRPr>
            </a:p>
          </p:txBody>
        </p:sp>
        <p:sp>
          <p:nvSpPr>
            <p:cNvPr id="208906" name="AutoShape 10"/>
            <p:cNvSpPr>
              <a:spLocks noChangeArrowheads="1"/>
            </p:cNvSpPr>
            <p:nvPr/>
          </p:nvSpPr>
          <p:spPr bwMode="auto">
            <a:xfrm>
              <a:off x="5608638" y="3554413"/>
              <a:ext cx="1912937" cy="793750"/>
            </a:xfrm>
            <a:prstGeom prst="roundRect">
              <a:avLst>
                <a:gd name="adj" fmla="val 16667"/>
              </a:avLst>
            </a:prstGeom>
            <a:solidFill>
              <a:srgbClr val="F0E590"/>
            </a:solidFill>
            <a:ln w="19050" algn="ctr">
              <a:solidFill>
                <a:schemeClr val="tx1"/>
              </a:solidFill>
              <a:round/>
              <a:headEnd/>
              <a:tailEnd/>
            </a:ln>
            <a:effectLst>
              <a:outerShdw dist="63500" dir="2212194" algn="ctr" rotWithShape="0">
                <a:srgbClr val="604000">
                  <a:alpha val="50000"/>
                </a:srgbClr>
              </a:outerShdw>
            </a:effectLst>
          </p:spPr>
          <p:txBody>
            <a:bodyPr wrap="none" tIns="91440" bIns="91440" anchor="ctr"/>
            <a:lstStyle/>
            <a:p>
              <a:endParaRPr lang="en-US">
                <a:latin typeface="+mj-lt"/>
              </a:endParaRPr>
            </a:p>
          </p:txBody>
        </p:sp>
        <p:sp>
          <p:nvSpPr>
            <p:cNvPr id="208907" name="AutoShape 11"/>
            <p:cNvSpPr>
              <a:spLocks noChangeArrowheads="1"/>
            </p:cNvSpPr>
            <p:nvPr/>
          </p:nvSpPr>
          <p:spPr bwMode="auto">
            <a:xfrm>
              <a:off x="3706813" y="5434013"/>
              <a:ext cx="1912937" cy="793750"/>
            </a:xfrm>
            <a:prstGeom prst="roundRect">
              <a:avLst>
                <a:gd name="adj" fmla="val 16667"/>
              </a:avLst>
            </a:prstGeom>
            <a:solidFill>
              <a:srgbClr val="A8D8A9"/>
            </a:solidFill>
            <a:ln w="19050" algn="ctr">
              <a:solidFill>
                <a:schemeClr val="tx1"/>
              </a:solidFill>
              <a:round/>
              <a:headEnd/>
              <a:tailEnd/>
            </a:ln>
            <a:effectLst>
              <a:outerShdw dist="71842" dir="2700000" algn="ctr" rotWithShape="0">
                <a:srgbClr val="32651D">
                  <a:alpha val="50000"/>
                </a:srgbClr>
              </a:outerShdw>
            </a:effectLst>
          </p:spPr>
          <p:txBody>
            <a:bodyPr wrap="none" tIns="91440" bIns="91440" anchor="ctr"/>
            <a:lstStyle/>
            <a:p>
              <a:endParaRPr lang="en-US">
                <a:latin typeface="+mj-lt"/>
              </a:endParaRPr>
            </a:p>
          </p:txBody>
        </p:sp>
        <p:sp>
          <p:nvSpPr>
            <p:cNvPr id="208908" name="AutoShape 12"/>
            <p:cNvSpPr>
              <a:spLocks noChangeArrowheads="1"/>
            </p:cNvSpPr>
            <p:nvPr/>
          </p:nvSpPr>
          <p:spPr bwMode="auto">
            <a:xfrm>
              <a:off x="3697288" y="4397375"/>
              <a:ext cx="1912937" cy="793750"/>
            </a:xfrm>
            <a:prstGeom prst="roundRect">
              <a:avLst>
                <a:gd name="adj" fmla="val 16667"/>
              </a:avLst>
            </a:prstGeom>
            <a:solidFill>
              <a:srgbClr val="B2CDCE"/>
            </a:solidFill>
            <a:ln w="19050" algn="ctr">
              <a:solidFill>
                <a:schemeClr val="tx1"/>
              </a:solidFill>
              <a:round/>
              <a:headEnd/>
              <a:tailEnd/>
            </a:ln>
            <a:effectLst>
              <a:outerShdw dist="71842" dir="2700000" algn="ctr" rotWithShape="0">
                <a:schemeClr val="hlink">
                  <a:alpha val="50000"/>
                </a:schemeClr>
              </a:outerShdw>
            </a:effectLst>
          </p:spPr>
          <p:txBody>
            <a:bodyPr wrap="none" tIns="91440" bIns="91440" anchor="ctr"/>
            <a:lstStyle/>
            <a:p>
              <a:endParaRPr lang="en-US">
                <a:latin typeface="+mj-lt"/>
              </a:endParaRPr>
            </a:p>
          </p:txBody>
        </p:sp>
        <p:sp>
          <p:nvSpPr>
            <p:cNvPr id="208909" name="Text Box 13"/>
            <p:cNvSpPr txBox="1">
              <a:spLocks noChangeArrowheads="1"/>
            </p:cNvSpPr>
            <p:nvPr/>
          </p:nvSpPr>
          <p:spPr bwMode="auto">
            <a:xfrm>
              <a:off x="1778000" y="3587750"/>
              <a:ext cx="1768475" cy="673100"/>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Accounts Receivable</a:t>
              </a:r>
            </a:p>
          </p:txBody>
        </p:sp>
        <p:sp>
          <p:nvSpPr>
            <p:cNvPr id="208910" name="Text Box 14"/>
            <p:cNvSpPr txBox="1">
              <a:spLocks noChangeArrowheads="1"/>
            </p:cNvSpPr>
            <p:nvPr/>
          </p:nvSpPr>
          <p:spPr bwMode="auto">
            <a:xfrm>
              <a:off x="5791200" y="3608388"/>
              <a:ext cx="1616075" cy="673100"/>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Accounts Payable</a:t>
              </a:r>
            </a:p>
          </p:txBody>
        </p:sp>
        <p:sp>
          <p:nvSpPr>
            <p:cNvPr id="208911" name="Text Box 15"/>
            <p:cNvSpPr txBox="1">
              <a:spLocks noChangeArrowheads="1"/>
            </p:cNvSpPr>
            <p:nvPr/>
          </p:nvSpPr>
          <p:spPr bwMode="auto">
            <a:xfrm>
              <a:off x="3870325" y="4422775"/>
              <a:ext cx="1565275" cy="673100"/>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Multiple Currency</a:t>
              </a:r>
            </a:p>
          </p:txBody>
        </p:sp>
        <p:sp>
          <p:nvSpPr>
            <p:cNvPr id="208912" name="Text Box 16"/>
            <p:cNvSpPr txBox="1">
              <a:spLocks noChangeArrowheads="1"/>
            </p:cNvSpPr>
            <p:nvPr/>
          </p:nvSpPr>
          <p:spPr bwMode="auto">
            <a:xfrm>
              <a:off x="3905250" y="5599113"/>
              <a:ext cx="1636713" cy="677108"/>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General Ledger</a:t>
              </a:r>
            </a:p>
          </p:txBody>
        </p:sp>
        <p:sp>
          <p:nvSpPr>
            <p:cNvPr id="208913" name="Line 17"/>
            <p:cNvSpPr>
              <a:spLocks noChangeShapeType="1"/>
            </p:cNvSpPr>
            <p:nvPr/>
          </p:nvSpPr>
          <p:spPr bwMode="auto">
            <a:xfrm>
              <a:off x="2560638" y="4338638"/>
              <a:ext cx="1138237" cy="1462087"/>
            </a:xfrm>
            <a:prstGeom prst="line">
              <a:avLst/>
            </a:prstGeom>
            <a:noFill/>
            <a:ln w="19050">
              <a:solidFill>
                <a:schemeClr val="tx1"/>
              </a:solidFill>
              <a:round/>
              <a:headEnd/>
              <a:tailEnd type="triangle" w="med" len="med"/>
            </a:ln>
            <a:effectLst/>
          </p:spPr>
          <p:txBody>
            <a:bodyPr wrap="none" tIns="91440" bIns="91440" anchor="ctr"/>
            <a:lstStyle/>
            <a:p>
              <a:endParaRPr lang="en-US">
                <a:latin typeface="+mj-lt"/>
              </a:endParaRPr>
            </a:p>
          </p:txBody>
        </p:sp>
        <p:sp>
          <p:nvSpPr>
            <p:cNvPr id="208914" name="Line 18"/>
            <p:cNvSpPr>
              <a:spLocks noChangeShapeType="1"/>
            </p:cNvSpPr>
            <p:nvPr/>
          </p:nvSpPr>
          <p:spPr bwMode="auto">
            <a:xfrm flipH="1">
              <a:off x="5629275" y="4348163"/>
              <a:ext cx="1085850" cy="1565275"/>
            </a:xfrm>
            <a:prstGeom prst="line">
              <a:avLst/>
            </a:prstGeom>
            <a:noFill/>
            <a:ln w="19050">
              <a:solidFill>
                <a:schemeClr val="tx1"/>
              </a:solidFill>
              <a:round/>
              <a:headEnd/>
              <a:tailEnd type="triangle" w="med" len="med"/>
            </a:ln>
            <a:effectLst/>
          </p:spPr>
          <p:txBody>
            <a:bodyPr wrap="none" tIns="91440" bIns="91440" anchor="ctr"/>
            <a:lstStyle/>
            <a:p>
              <a:endParaRPr lang="en-US">
                <a:latin typeface="+mj-lt"/>
              </a:endParaRPr>
            </a:p>
          </p:txBody>
        </p:sp>
        <p:sp>
          <p:nvSpPr>
            <p:cNvPr id="208915" name="AutoShape 19"/>
            <p:cNvSpPr>
              <a:spLocks noChangeArrowheads="1"/>
            </p:cNvSpPr>
            <p:nvPr/>
          </p:nvSpPr>
          <p:spPr bwMode="auto">
            <a:xfrm>
              <a:off x="5680075" y="1827213"/>
              <a:ext cx="1912938" cy="793750"/>
            </a:xfrm>
            <a:prstGeom prst="roundRect">
              <a:avLst>
                <a:gd name="adj" fmla="val 16667"/>
              </a:avLst>
            </a:prstGeom>
            <a:solidFill>
              <a:srgbClr val="B2CDCE"/>
            </a:solidFill>
            <a:ln w="19050" algn="ctr">
              <a:solidFill>
                <a:schemeClr val="tx1"/>
              </a:solidFill>
              <a:round/>
              <a:headEnd/>
              <a:tailEnd/>
            </a:ln>
            <a:effectLst>
              <a:outerShdw dist="71842" dir="2700000" algn="ctr" rotWithShape="0">
                <a:schemeClr val="hlink">
                  <a:alpha val="50000"/>
                </a:schemeClr>
              </a:outerShdw>
            </a:effectLst>
          </p:spPr>
          <p:txBody>
            <a:bodyPr wrap="none" tIns="91440" bIns="91440" anchor="ctr"/>
            <a:lstStyle/>
            <a:p>
              <a:endParaRPr lang="en-US">
                <a:latin typeface="+mj-lt"/>
              </a:endParaRPr>
            </a:p>
          </p:txBody>
        </p:sp>
        <p:sp>
          <p:nvSpPr>
            <p:cNvPr id="208916" name="Text Box 20"/>
            <p:cNvSpPr txBox="1">
              <a:spLocks noChangeArrowheads="1"/>
            </p:cNvSpPr>
            <p:nvPr/>
          </p:nvSpPr>
          <p:spPr bwMode="auto">
            <a:xfrm>
              <a:off x="5781675" y="1984375"/>
              <a:ext cx="1758950" cy="428625"/>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Manufacturing</a:t>
              </a:r>
            </a:p>
          </p:txBody>
        </p:sp>
        <p:grpSp>
          <p:nvGrpSpPr>
            <p:cNvPr id="208920" name="Group 24"/>
            <p:cNvGrpSpPr>
              <a:grpSpLocks/>
            </p:cNvGrpSpPr>
            <p:nvPr/>
          </p:nvGrpSpPr>
          <p:grpSpPr bwMode="auto">
            <a:xfrm>
              <a:off x="1522413" y="1797050"/>
              <a:ext cx="1912937" cy="793750"/>
              <a:chOff x="1004" y="1125"/>
              <a:chExt cx="1205" cy="500"/>
            </a:xfrm>
          </p:grpSpPr>
          <p:sp>
            <p:nvSpPr>
              <p:cNvPr id="208917" name="AutoShape 21"/>
              <p:cNvSpPr>
                <a:spLocks noChangeArrowheads="1"/>
              </p:cNvSpPr>
              <p:nvPr/>
            </p:nvSpPr>
            <p:spPr bwMode="auto">
              <a:xfrm>
                <a:off x="1004" y="1125"/>
                <a:ext cx="1205" cy="500"/>
              </a:xfrm>
              <a:prstGeom prst="roundRect">
                <a:avLst>
                  <a:gd name="adj" fmla="val 16667"/>
                </a:avLst>
              </a:prstGeom>
              <a:solidFill>
                <a:srgbClr val="A8D8A9"/>
              </a:solidFill>
              <a:ln w="19050" algn="ctr">
                <a:solidFill>
                  <a:schemeClr val="tx1"/>
                </a:solidFill>
                <a:round/>
                <a:headEnd/>
                <a:tailEnd/>
              </a:ln>
              <a:effectLst>
                <a:outerShdw dist="71842" dir="2700000" algn="ctr" rotWithShape="0">
                  <a:srgbClr val="32651D">
                    <a:alpha val="50000"/>
                  </a:srgbClr>
                </a:outerShdw>
              </a:effectLst>
            </p:spPr>
            <p:txBody>
              <a:bodyPr wrap="none" tIns="91440" bIns="91440" anchor="ctr"/>
              <a:lstStyle/>
              <a:p>
                <a:endParaRPr lang="en-US">
                  <a:latin typeface="+mj-lt"/>
                </a:endParaRPr>
              </a:p>
            </p:txBody>
          </p:sp>
          <p:sp>
            <p:nvSpPr>
              <p:cNvPr id="208918" name="Text Box 22"/>
              <p:cNvSpPr txBox="1">
                <a:spLocks noChangeArrowheads="1"/>
              </p:cNvSpPr>
              <p:nvPr/>
            </p:nvSpPr>
            <p:spPr bwMode="auto">
              <a:xfrm>
                <a:off x="1068" y="1224"/>
                <a:ext cx="1108" cy="270"/>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Distribution</a:t>
                </a:r>
              </a:p>
            </p:txBody>
          </p:sp>
        </p:grpSp>
        <p:sp>
          <p:nvSpPr>
            <p:cNvPr id="208921" name="Text Box 25"/>
            <p:cNvSpPr txBox="1">
              <a:spLocks noChangeArrowheads="1"/>
            </p:cNvSpPr>
            <p:nvPr/>
          </p:nvSpPr>
          <p:spPr bwMode="auto">
            <a:xfrm>
              <a:off x="2620963" y="3057525"/>
              <a:ext cx="3962400" cy="458788"/>
            </a:xfrm>
            <a:prstGeom prst="rect">
              <a:avLst/>
            </a:prstGeom>
            <a:noFill/>
            <a:ln w="9525" algn="ctr">
              <a:noFill/>
              <a:miter lim="800000"/>
              <a:headEnd/>
              <a:tailEnd/>
            </a:ln>
            <a:effectLst/>
          </p:spPr>
          <p:txBody>
            <a:bodyPr tIns="91440" bIns="91440">
              <a:spAutoFit/>
            </a:bodyPr>
            <a:lstStyle/>
            <a:p>
              <a:pPr>
                <a:spcBef>
                  <a:spcPct val="50000"/>
                </a:spcBef>
              </a:pPr>
              <a:r>
                <a:rPr lang="en-US" sz="1800" b="1" u="sng">
                  <a:latin typeface="+mj-lt"/>
                </a:rPr>
                <a:t>Financial Management</a:t>
              </a:r>
            </a:p>
          </p:txBody>
        </p:sp>
        <p:sp>
          <p:nvSpPr>
            <p:cNvPr id="208927" name="Line 31"/>
            <p:cNvSpPr>
              <a:spLocks noChangeShapeType="1"/>
            </p:cNvSpPr>
            <p:nvPr/>
          </p:nvSpPr>
          <p:spPr bwMode="auto">
            <a:xfrm>
              <a:off x="3424238" y="2225675"/>
              <a:ext cx="2244725" cy="0"/>
            </a:xfrm>
            <a:prstGeom prst="line">
              <a:avLst/>
            </a:prstGeom>
            <a:noFill/>
            <a:ln w="19050">
              <a:solidFill>
                <a:schemeClr val="tx1"/>
              </a:solidFill>
              <a:round/>
              <a:headEnd/>
              <a:tailEnd type="triangle" w="med" len="med"/>
            </a:ln>
            <a:effectLst/>
          </p:spPr>
          <p:txBody>
            <a:bodyPr wrap="none" tIns="91440" bIns="91440" anchor="ctr"/>
            <a:lstStyle/>
            <a:p>
              <a:endParaRPr lang="en-US">
                <a:latin typeface="+mj-lt"/>
              </a:endParaRPr>
            </a:p>
          </p:txBody>
        </p:sp>
        <p:sp>
          <p:nvSpPr>
            <p:cNvPr id="208928" name="Line 32"/>
            <p:cNvSpPr>
              <a:spLocks noChangeShapeType="1"/>
            </p:cNvSpPr>
            <p:nvPr/>
          </p:nvSpPr>
          <p:spPr bwMode="auto">
            <a:xfrm>
              <a:off x="2378075" y="2601913"/>
              <a:ext cx="1431925" cy="466725"/>
            </a:xfrm>
            <a:prstGeom prst="line">
              <a:avLst/>
            </a:prstGeom>
            <a:noFill/>
            <a:ln w="19050">
              <a:solidFill>
                <a:schemeClr val="tx1"/>
              </a:solidFill>
              <a:round/>
              <a:headEnd/>
              <a:tailEnd type="triangle" w="med" len="med"/>
            </a:ln>
            <a:effectLst/>
          </p:spPr>
          <p:txBody>
            <a:bodyPr wrap="none" tIns="91440" bIns="91440" anchor="ctr"/>
            <a:lstStyle/>
            <a:p>
              <a:endParaRPr lang="en-US">
                <a:latin typeface="+mj-lt"/>
              </a:endParaRPr>
            </a:p>
          </p:txBody>
        </p:sp>
        <p:sp>
          <p:nvSpPr>
            <p:cNvPr id="208929" name="Line 33"/>
            <p:cNvSpPr>
              <a:spLocks noChangeShapeType="1"/>
            </p:cNvSpPr>
            <p:nvPr/>
          </p:nvSpPr>
          <p:spPr bwMode="auto">
            <a:xfrm flipH="1">
              <a:off x="5172075" y="2635250"/>
              <a:ext cx="1565275" cy="433388"/>
            </a:xfrm>
            <a:prstGeom prst="line">
              <a:avLst/>
            </a:prstGeom>
            <a:noFill/>
            <a:ln w="19050">
              <a:solidFill>
                <a:schemeClr val="tx1"/>
              </a:solidFill>
              <a:round/>
              <a:headEnd/>
              <a:tailEnd type="triangle" w="med" len="med"/>
            </a:ln>
            <a:effectLst/>
          </p:spPr>
          <p:txBody>
            <a:bodyPr wrap="none" tIns="91440" bIns="91440" anchor="ctr"/>
            <a:lstStyle/>
            <a:p>
              <a:endParaRPr lang="en-US">
                <a:latin typeface="+mj-lt"/>
              </a:endParaRPr>
            </a:p>
          </p:txBody>
        </p:sp>
      </p:grpSp>
      <p:sp>
        <p:nvSpPr>
          <p:cNvPr id="24" name="Footer Placeholder 23"/>
          <p:cNvSpPr>
            <a:spLocks noGrp="1"/>
          </p:cNvSpPr>
          <p:nvPr>
            <p:ph type="ftr" sz="quarter" idx="10"/>
          </p:nvPr>
        </p:nvSpPr>
        <p:spPr/>
        <p:txBody>
          <a:bodyPr/>
          <a:lstStyle/>
          <a:p>
            <a:r>
              <a:rPr lang="en-US" smtClean="0"/>
              <a:t>1-SE-Intro-050</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4" name="Rectangle 4"/>
          <p:cNvSpPr>
            <a:spLocks noChangeArrowheads="1"/>
          </p:cNvSpPr>
          <p:nvPr/>
        </p:nvSpPr>
        <p:spPr bwMode="auto">
          <a:xfrm>
            <a:off x="244475" y="1114425"/>
            <a:ext cx="3883025" cy="3676650"/>
          </a:xfrm>
          <a:prstGeom prst="rect">
            <a:avLst/>
          </a:prstGeom>
          <a:solidFill>
            <a:srgbClr val="EAEAEA"/>
          </a:solidFill>
          <a:ln w="9525" algn="ctr">
            <a:solidFill>
              <a:schemeClr val="tx1"/>
            </a:solidFill>
            <a:miter lim="800000"/>
            <a:headEnd/>
            <a:tailEnd/>
          </a:ln>
          <a:effectLst/>
        </p:spPr>
        <p:txBody>
          <a:bodyPr wrap="none" tIns="91440" bIns="91440" anchor="ctr"/>
          <a:lstStyle/>
          <a:p>
            <a:endParaRPr lang="en-US">
              <a:latin typeface="+mj-lt"/>
            </a:endParaRPr>
          </a:p>
        </p:txBody>
      </p:sp>
      <p:sp>
        <p:nvSpPr>
          <p:cNvPr id="209927" name="AutoShape 7"/>
          <p:cNvSpPr>
            <a:spLocks noChangeArrowheads="1"/>
          </p:cNvSpPr>
          <p:nvPr/>
        </p:nvSpPr>
        <p:spPr bwMode="auto">
          <a:xfrm>
            <a:off x="2327275" y="1258888"/>
            <a:ext cx="1665288" cy="752475"/>
          </a:xfrm>
          <a:prstGeom prst="roundRect">
            <a:avLst>
              <a:gd name="adj" fmla="val 16667"/>
            </a:avLst>
          </a:prstGeom>
          <a:solidFill>
            <a:srgbClr val="B2CDCE"/>
          </a:solidFill>
          <a:ln w="9525" algn="ctr">
            <a:solidFill>
              <a:schemeClr val="tx1"/>
            </a:solidFill>
            <a:round/>
            <a:headEnd/>
            <a:tailEnd/>
          </a:ln>
          <a:effectLst/>
        </p:spPr>
        <p:txBody>
          <a:bodyPr wrap="none" tIns="91440" bIns="91440" anchor="ctr"/>
          <a:lstStyle/>
          <a:p>
            <a:endParaRPr lang="en-US">
              <a:latin typeface="+mj-lt"/>
            </a:endParaRPr>
          </a:p>
        </p:txBody>
      </p:sp>
      <p:sp>
        <p:nvSpPr>
          <p:cNvPr id="209928" name="AutoShape 8"/>
          <p:cNvSpPr>
            <a:spLocks noChangeArrowheads="1"/>
          </p:cNvSpPr>
          <p:nvPr/>
        </p:nvSpPr>
        <p:spPr bwMode="auto">
          <a:xfrm>
            <a:off x="365125" y="1266825"/>
            <a:ext cx="1665288" cy="752475"/>
          </a:xfrm>
          <a:prstGeom prst="roundRect">
            <a:avLst>
              <a:gd name="adj" fmla="val 16667"/>
            </a:avLst>
          </a:prstGeom>
          <a:solidFill>
            <a:srgbClr val="A8D8A9"/>
          </a:solidFill>
          <a:ln w="9525" algn="ctr">
            <a:solidFill>
              <a:schemeClr val="tx1"/>
            </a:solidFill>
            <a:round/>
            <a:headEnd/>
            <a:tailEnd/>
          </a:ln>
          <a:effectLst/>
        </p:spPr>
        <p:txBody>
          <a:bodyPr wrap="none" tIns="91440" bIns="91440" anchor="ctr"/>
          <a:lstStyle/>
          <a:p>
            <a:endParaRPr lang="en-US">
              <a:latin typeface="+mj-lt"/>
            </a:endParaRPr>
          </a:p>
        </p:txBody>
      </p:sp>
      <p:sp>
        <p:nvSpPr>
          <p:cNvPr id="209929" name="AutoShape 9"/>
          <p:cNvSpPr>
            <a:spLocks noChangeArrowheads="1"/>
          </p:cNvSpPr>
          <p:nvPr/>
        </p:nvSpPr>
        <p:spPr bwMode="auto">
          <a:xfrm>
            <a:off x="1270000" y="2416175"/>
            <a:ext cx="1665288" cy="752475"/>
          </a:xfrm>
          <a:prstGeom prst="roundRect">
            <a:avLst>
              <a:gd name="adj" fmla="val 16667"/>
            </a:avLst>
          </a:prstGeom>
          <a:solidFill>
            <a:srgbClr val="F9F5D7"/>
          </a:solidFill>
          <a:ln w="9525" algn="ctr">
            <a:solidFill>
              <a:schemeClr val="tx1"/>
            </a:solidFill>
            <a:round/>
            <a:headEnd/>
            <a:tailEnd/>
          </a:ln>
          <a:effectLst/>
        </p:spPr>
        <p:txBody>
          <a:bodyPr wrap="none" tIns="91440" bIns="91440" anchor="ctr"/>
          <a:lstStyle/>
          <a:p>
            <a:endParaRPr lang="en-US">
              <a:latin typeface="+mj-lt"/>
            </a:endParaRPr>
          </a:p>
        </p:txBody>
      </p:sp>
      <p:sp>
        <p:nvSpPr>
          <p:cNvPr id="209932" name="Text Box 12"/>
          <p:cNvSpPr txBox="1">
            <a:spLocks noChangeArrowheads="1"/>
          </p:cNvSpPr>
          <p:nvPr/>
        </p:nvSpPr>
        <p:spPr bwMode="auto">
          <a:xfrm>
            <a:off x="423863" y="1419225"/>
            <a:ext cx="1555750" cy="428625"/>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Distribution</a:t>
            </a:r>
          </a:p>
        </p:txBody>
      </p:sp>
      <p:sp>
        <p:nvSpPr>
          <p:cNvPr id="209933" name="Text Box 13"/>
          <p:cNvSpPr txBox="1">
            <a:spLocks noChangeArrowheads="1"/>
          </p:cNvSpPr>
          <p:nvPr/>
        </p:nvSpPr>
        <p:spPr bwMode="auto">
          <a:xfrm>
            <a:off x="2298700" y="1419225"/>
            <a:ext cx="1739900" cy="430887"/>
          </a:xfrm>
          <a:prstGeom prst="rect">
            <a:avLst/>
          </a:prstGeom>
          <a:noFill/>
          <a:ln w="9525" algn="ctr">
            <a:noFill/>
            <a:miter lim="800000"/>
            <a:headEnd/>
            <a:tailEnd/>
          </a:ln>
          <a:effectLst/>
        </p:spPr>
        <p:txBody>
          <a:bodyPr wrap="square" tIns="91440" bIns="91440">
            <a:spAutoFit/>
          </a:bodyPr>
          <a:lstStyle/>
          <a:p>
            <a:pPr>
              <a:spcBef>
                <a:spcPct val="50000"/>
              </a:spcBef>
            </a:pPr>
            <a:r>
              <a:rPr lang="en-US" sz="1600" dirty="0">
                <a:latin typeface="+mj-lt"/>
              </a:rPr>
              <a:t>Manufacturing</a:t>
            </a:r>
          </a:p>
        </p:txBody>
      </p:sp>
      <p:sp>
        <p:nvSpPr>
          <p:cNvPr id="209934" name="Text Box 14"/>
          <p:cNvSpPr txBox="1">
            <a:spLocks noChangeArrowheads="1"/>
          </p:cNvSpPr>
          <p:nvPr/>
        </p:nvSpPr>
        <p:spPr bwMode="auto">
          <a:xfrm>
            <a:off x="1177925" y="2435225"/>
            <a:ext cx="1890713" cy="673100"/>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Financial Management</a:t>
            </a:r>
          </a:p>
        </p:txBody>
      </p:sp>
      <p:grpSp>
        <p:nvGrpSpPr>
          <p:cNvPr id="209939" name="Group 19"/>
          <p:cNvGrpSpPr>
            <a:grpSpLocks/>
          </p:cNvGrpSpPr>
          <p:nvPr/>
        </p:nvGrpSpPr>
        <p:grpSpPr bwMode="auto">
          <a:xfrm>
            <a:off x="963613" y="3482975"/>
            <a:ext cx="2135187" cy="1117600"/>
            <a:chOff x="332" y="2247"/>
            <a:chExt cx="1345" cy="704"/>
          </a:xfrm>
        </p:grpSpPr>
        <p:grpSp>
          <p:nvGrpSpPr>
            <p:cNvPr id="209938" name="Group 18"/>
            <p:cNvGrpSpPr>
              <a:grpSpLocks/>
            </p:cNvGrpSpPr>
            <p:nvPr/>
          </p:nvGrpSpPr>
          <p:grpSpPr bwMode="auto">
            <a:xfrm>
              <a:off x="332" y="2247"/>
              <a:ext cx="776" cy="460"/>
              <a:chOff x="332" y="2247"/>
              <a:chExt cx="680" cy="460"/>
            </a:xfrm>
          </p:grpSpPr>
          <p:sp>
            <p:nvSpPr>
              <p:cNvPr id="209930" name="AutoShape 10"/>
              <p:cNvSpPr>
                <a:spLocks noChangeArrowheads="1"/>
              </p:cNvSpPr>
              <p:nvPr/>
            </p:nvSpPr>
            <p:spPr bwMode="auto">
              <a:xfrm>
                <a:off x="352" y="2272"/>
                <a:ext cx="639" cy="435"/>
              </a:xfrm>
              <a:prstGeom prst="foldedCorner">
                <a:avLst>
                  <a:gd name="adj" fmla="val 12500"/>
                </a:avLst>
              </a:prstGeom>
              <a:solidFill>
                <a:srgbClr val="F0E590"/>
              </a:solidFill>
              <a:ln w="9525">
                <a:solidFill>
                  <a:schemeClr val="tx1"/>
                </a:solidFill>
                <a:round/>
                <a:headEnd/>
                <a:tailEnd/>
              </a:ln>
              <a:effectLst/>
            </p:spPr>
            <p:txBody>
              <a:bodyPr wrap="none" tIns="91440" bIns="91440" anchor="ctr"/>
              <a:lstStyle/>
              <a:p>
                <a:endParaRPr lang="en-US">
                  <a:latin typeface="+mj-lt"/>
                </a:endParaRPr>
              </a:p>
            </p:txBody>
          </p:sp>
          <p:sp>
            <p:nvSpPr>
              <p:cNvPr id="209935" name="Text Box 15"/>
              <p:cNvSpPr txBox="1">
                <a:spLocks noChangeArrowheads="1"/>
              </p:cNvSpPr>
              <p:nvPr/>
            </p:nvSpPr>
            <p:spPr bwMode="auto">
              <a:xfrm>
                <a:off x="332" y="2247"/>
                <a:ext cx="680" cy="424"/>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Balance Sheet</a:t>
                </a:r>
              </a:p>
            </p:txBody>
          </p:sp>
        </p:grpSp>
        <p:grpSp>
          <p:nvGrpSpPr>
            <p:cNvPr id="209937" name="Group 17"/>
            <p:cNvGrpSpPr>
              <a:grpSpLocks/>
            </p:cNvGrpSpPr>
            <p:nvPr/>
          </p:nvGrpSpPr>
          <p:grpSpPr bwMode="auto">
            <a:xfrm>
              <a:off x="871" y="2510"/>
              <a:ext cx="806" cy="441"/>
              <a:chOff x="1101" y="2465"/>
              <a:chExt cx="806" cy="441"/>
            </a:xfrm>
          </p:grpSpPr>
          <p:sp>
            <p:nvSpPr>
              <p:cNvPr id="209931" name="AutoShape 11"/>
              <p:cNvSpPr>
                <a:spLocks noChangeArrowheads="1"/>
              </p:cNvSpPr>
              <p:nvPr/>
            </p:nvSpPr>
            <p:spPr bwMode="auto">
              <a:xfrm>
                <a:off x="1132" y="2465"/>
                <a:ext cx="729" cy="441"/>
              </a:xfrm>
              <a:prstGeom prst="foldedCorner">
                <a:avLst>
                  <a:gd name="adj" fmla="val 12500"/>
                </a:avLst>
              </a:prstGeom>
              <a:solidFill>
                <a:srgbClr val="F0E590"/>
              </a:solidFill>
              <a:ln w="9525">
                <a:solidFill>
                  <a:schemeClr val="tx1"/>
                </a:solidFill>
                <a:round/>
                <a:headEnd/>
                <a:tailEnd/>
              </a:ln>
              <a:effectLst/>
            </p:spPr>
            <p:txBody>
              <a:bodyPr wrap="none" tIns="91440" bIns="91440" anchor="ctr"/>
              <a:lstStyle/>
              <a:p>
                <a:endParaRPr lang="en-US">
                  <a:latin typeface="+mj-lt"/>
                </a:endParaRPr>
              </a:p>
            </p:txBody>
          </p:sp>
          <p:sp>
            <p:nvSpPr>
              <p:cNvPr id="209936" name="Text Box 16"/>
              <p:cNvSpPr txBox="1">
                <a:spLocks noChangeArrowheads="1"/>
              </p:cNvSpPr>
              <p:nvPr/>
            </p:nvSpPr>
            <p:spPr bwMode="auto">
              <a:xfrm>
                <a:off x="1101" y="2471"/>
                <a:ext cx="806" cy="427"/>
              </a:xfrm>
              <a:prstGeom prst="rect">
                <a:avLst/>
              </a:prstGeom>
              <a:noFill/>
              <a:ln w="9525" algn="ctr">
                <a:noFill/>
                <a:miter lim="800000"/>
                <a:headEnd/>
                <a:tailEnd/>
              </a:ln>
              <a:effectLst/>
            </p:spPr>
            <p:txBody>
              <a:bodyPr wrap="square" tIns="91440" bIns="91440">
                <a:spAutoFit/>
              </a:bodyPr>
              <a:lstStyle/>
              <a:p>
                <a:pPr>
                  <a:spcBef>
                    <a:spcPct val="50000"/>
                  </a:spcBef>
                </a:pPr>
                <a:r>
                  <a:rPr lang="en-US" sz="1600" dirty="0">
                    <a:latin typeface="+mj-lt"/>
                  </a:rPr>
                  <a:t>Income Statement</a:t>
                </a:r>
              </a:p>
            </p:txBody>
          </p:sp>
        </p:grpSp>
      </p:grpSp>
      <p:sp>
        <p:nvSpPr>
          <p:cNvPr id="209940" name="Line 20"/>
          <p:cNvSpPr>
            <a:spLocks noChangeShapeType="1"/>
          </p:cNvSpPr>
          <p:nvPr/>
        </p:nvSpPr>
        <p:spPr bwMode="auto">
          <a:xfrm>
            <a:off x="1006475" y="2019300"/>
            <a:ext cx="801688" cy="385763"/>
          </a:xfrm>
          <a:prstGeom prst="line">
            <a:avLst/>
          </a:prstGeom>
          <a:noFill/>
          <a:ln w="19050">
            <a:solidFill>
              <a:schemeClr val="tx1"/>
            </a:solidFill>
            <a:round/>
            <a:headEnd type="triangle" w="med" len="med"/>
            <a:tailEnd type="triangle" w="med" len="med"/>
          </a:ln>
          <a:effectLst/>
        </p:spPr>
        <p:txBody>
          <a:bodyPr wrap="none" tIns="91440" bIns="91440" anchor="ctr"/>
          <a:lstStyle/>
          <a:p>
            <a:endParaRPr lang="en-US">
              <a:latin typeface="+mj-lt"/>
            </a:endParaRPr>
          </a:p>
        </p:txBody>
      </p:sp>
      <p:sp>
        <p:nvSpPr>
          <p:cNvPr id="209941" name="Line 21"/>
          <p:cNvSpPr>
            <a:spLocks noChangeShapeType="1"/>
          </p:cNvSpPr>
          <p:nvPr/>
        </p:nvSpPr>
        <p:spPr bwMode="auto">
          <a:xfrm flipV="1">
            <a:off x="2378075" y="2019300"/>
            <a:ext cx="711200" cy="374650"/>
          </a:xfrm>
          <a:prstGeom prst="line">
            <a:avLst/>
          </a:prstGeom>
          <a:noFill/>
          <a:ln w="19050">
            <a:solidFill>
              <a:schemeClr val="tx1"/>
            </a:solidFill>
            <a:round/>
            <a:headEnd type="triangle" w="med" len="med"/>
            <a:tailEnd type="triangle" w="med" len="med"/>
          </a:ln>
          <a:effectLst/>
        </p:spPr>
        <p:txBody>
          <a:bodyPr wrap="none" tIns="91440" bIns="91440" anchor="ctr"/>
          <a:lstStyle/>
          <a:p>
            <a:endParaRPr lang="en-US">
              <a:latin typeface="+mj-lt"/>
            </a:endParaRPr>
          </a:p>
        </p:txBody>
      </p:sp>
      <p:sp>
        <p:nvSpPr>
          <p:cNvPr id="209942" name="Line 22"/>
          <p:cNvSpPr>
            <a:spLocks noChangeShapeType="1"/>
          </p:cNvSpPr>
          <p:nvPr/>
        </p:nvSpPr>
        <p:spPr bwMode="auto">
          <a:xfrm>
            <a:off x="2041525" y="1622425"/>
            <a:ext cx="295275" cy="0"/>
          </a:xfrm>
          <a:prstGeom prst="line">
            <a:avLst/>
          </a:prstGeom>
          <a:noFill/>
          <a:ln w="19050">
            <a:solidFill>
              <a:schemeClr val="tx1"/>
            </a:solidFill>
            <a:round/>
            <a:headEnd type="triangle" w="med" len="med"/>
            <a:tailEnd type="triangle" w="med" len="med"/>
          </a:ln>
          <a:effectLst/>
        </p:spPr>
        <p:txBody>
          <a:bodyPr wrap="none" tIns="91440" bIns="91440" anchor="ctr"/>
          <a:lstStyle/>
          <a:p>
            <a:endParaRPr lang="en-US">
              <a:latin typeface="+mj-lt"/>
            </a:endParaRPr>
          </a:p>
        </p:txBody>
      </p:sp>
      <p:sp>
        <p:nvSpPr>
          <p:cNvPr id="209943" name="Line 23"/>
          <p:cNvSpPr>
            <a:spLocks noChangeShapeType="1"/>
          </p:cNvSpPr>
          <p:nvPr/>
        </p:nvSpPr>
        <p:spPr bwMode="auto">
          <a:xfrm flipH="1">
            <a:off x="1747838" y="3176588"/>
            <a:ext cx="376237" cy="346075"/>
          </a:xfrm>
          <a:prstGeom prst="line">
            <a:avLst/>
          </a:prstGeom>
          <a:noFill/>
          <a:ln w="19050">
            <a:solidFill>
              <a:schemeClr val="tx1"/>
            </a:solidFill>
            <a:round/>
            <a:headEnd/>
            <a:tailEnd type="triangle" w="med" len="med"/>
          </a:ln>
          <a:effectLst/>
        </p:spPr>
        <p:txBody>
          <a:bodyPr wrap="none" tIns="91440" bIns="91440" anchor="ctr"/>
          <a:lstStyle/>
          <a:p>
            <a:endParaRPr lang="en-US">
              <a:latin typeface="+mj-lt"/>
            </a:endParaRPr>
          </a:p>
        </p:txBody>
      </p:sp>
      <p:grpSp>
        <p:nvGrpSpPr>
          <p:cNvPr id="209945" name="Group 25"/>
          <p:cNvGrpSpPr>
            <a:grpSpLocks/>
          </p:cNvGrpSpPr>
          <p:nvPr/>
        </p:nvGrpSpPr>
        <p:grpSpPr bwMode="auto">
          <a:xfrm>
            <a:off x="4876800" y="1114425"/>
            <a:ext cx="3883025" cy="3676650"/>
            <a:chOff x="154" y="736"/>
            <a:chExt cx="2446" cy="2316"/>
          </a:xfrm>
        </p:grpSpPr>
        <p:sp>
          <p:nvSpPr>
            <p:cNvPr id="209946" name="Rectangle 26"/>
            <p:cNvSpPr>
              <a:spLocks noChangeArrowheads="1"/>
            </p:cNvSpPr>
            <p:nvPr/>
          </p:nvSpPr>
          <p:spPr bwMode="auto">
            <a:xfrm>
              <a:off x="154" y="736"/>
              <a:ext cx="2446" cy="2316"/>
            </a:xfrm>
            <a:prstGeom prst="rect">
              <a:avLst/>
            </a:prstGeom>
            <a:solidFill>
              <a:srgbClr val="EAEAEA"/>
            </a:solidFill>
            <a:ln w="9525" algn="ctr">
              <a:solidFill>
                <a:schemeClr val="tx1"/>
              </a:solidFill>
              <a:miter lim="800000"/>
              <a:headEnd/>
              <a:tailEnd/>
            </a:ln>
            <a:effectLst/>
          </p:spPr>
          <p:txBody>
            <a:bodyPr wrap="none" tIns="91440" bIns="91440" anchor="ctr"/>
            <a:lstStyle/>
            <a:p>
              <a:endParaRPr lang="en-US">
                <a:latin typeface="+mj-lt"/>
              </a:endParaRPr>
            </a:p>
          </p:txBody>
        </p:sp>
        <p:sp>
          <p:nvSpPr>
            <p:cNvPr id="209947" name="AutoShape 27"/>
            <p:cNvSpPr>
              <a:spLocks noChangeArrowheads="1"/>
            </p:cNvSpPr>
            <p:nvPr/>
          </p:nvSpPr>
          <p:spPr bwMode="auto">
            <a:xfrm>
              <a:off x="1466" y="827"/>
              <a:ext cx="1049" cy="474"/>
            </a:xfrm>
            <a:prstGeom prst="roundRect">
              <a:avLst>
                <a:gd name="adj" fmla="val 16667"/>
              </a:avLst>
            </a:prstGeom>
            <a:solidFill>
              <a:srgbClr val="B2CDCE"/>
            </a:solidFill>
            <a:ln w="9525" algn="ctr">
              <a:solidFill>
                <a:schemeClr val="tx1"/>
              </a:solidFill>
              <a:round/>
              <a:headEnd/>
              <a:tailEnd/>
            </a:ln>
            <a:effectLst/>
          </p:spPr>
          <p:txBody>
            <a:bodyPr wrap="none" tIns="91440" bIns="91440" anchor="ctr"/>
            <a:lstStyle/>
            <a:p>
              <a:endParaRPr lang="en-US">
                <a:latin typeface="+mj-lt"/>
              </a:endParaRPr>
            </a:p>
          </p:txBody>
        </p:sp>
        <p:sp>
          <p:nvSpPr>
            <p:cNvPr id="209948" name="AutoShape 28"/>
            <p:cNvSpPr>
              <a:spLocks noChangeArrowheads="1"/>
            </p:cNvSpPr>
            <p:nvPr/>
          </p:nvSpPr>
          <p:spPr bwMode="auto">
            <a:xfrm>
              <a:off x="230" y="832"/>
              <a:ext cx="1049" cy="474"/>
            </a:xfrm>
            <a:prstGeom prst="roundRect">
              <a:avLst>
                <a:gd name="adj" fmla="val 16667"/>
              </a:avLst>
            </a:prstGeom>
            <a:solidFill>
              <a:srgbClr val="A8D8A9"/>
            </a:solidFill>
            <a:ln w="9525" algn="ctr">
              <a:solidFill>
                <a:schemeClr val="tx1"/>
              </a:solidFill>
              <a:round/>
              <a:headEnd/>
              <a:tailEnd/>
            </a:ln>
            <a:effectLst/>
          </p:spPr>
          <p:txBody>
            <a:bodyPr wrap="none" tIns="91440" bIns="91440" anchor="ctr"/>
            <a:lstStyle/>
            <a:p>
              <a:endParaRPr lang="en-US">
                <a:latin typeface="+mj-lt"/>
              </a:endParaRPr>
            </a:p>
          </p:txBody>
        </p:sp>
        <p:sp>
          <p:nvSpPr>
            <p:cNvPr id="209949" name="AutoShape 29"/>
            <p:cNvSpPr>
              <a:spLocks noChangeArrowheads="1"/>
            </p:cNvSpPr>
            <p:nvPr/>
          </p:nvSpPr>
          <p:spPr bwMode="auto">
            <a:xfrm>
              <a:off x="800" y="1556"/>
              <a:ext cx="1049" cy="474"/>
            </a:xfrm>
            <a:prstGeom prst="roundRect">
              <a:avLst>
                <a:gd name="adj" fmla="val 16667"/>
              </a:avLst>
            </a:prstGeom>
            <a:solidFill>
              <a:srgbClr val="F9F5D7"/>
            </a:solidFill>
            <a:ln w="9525" algn="ctr">
              <a:solidFill>
                <a:schemeClr val="tx1"/>
              </a:solidFill>
              <a:round/>
              <a:headEnd/>
              <a:tailEnd/>
            </a:ln>
            <a:effectLst/>
          </p:spPr>
          <p:txBody>
            <a:bodyPr wrap="none" tIns="91440" bIns="91440" anchor="ctr"/>
            <a:lstStyle/>
            <a:p>
              <a:endParaRPr lang="en-US">
                <a:latin typeface="+mj-lt"/>
              </a:endParaRPr>
            </a:p>
          </p:txBody>
        </p:sp>
        <p:sp>
          <p:nvSpPr>
            <p:cNvPr id="209950" name="Text Box 30"/>
            <p:cNvSpPr txBox="1">
              <a:spLocks noChangeArrowheads="1"/>
            </p:cNvSpPr>
            <p:nvPr/>
          </p:nvSpPr>
          <p:spPr bwMode="auto">
            <a:xfrm>
              <a:off x="267" y="928"/>
              <a:ext cx="980" cy="270"/>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Distribution</a:t>
              </a:r>
            </a:p>
          </p:txBody>
        </p:sp>
        <p:sp>
          <p:nvSpPr>
            <p:cNvPr id="209951" name="Text Box 31"/>
            <p:cNvSpPr txBox="1">
              <a:spLocks noChangeArrowheads="1"/>
            </p:cNvSpPr>
            <p:nvPr/>
          </p:nvSpPr>
          <p:spPr bwMode="auto">
            <a:xfrm>
              <a:off x="1509" y="928"/>
              <a:ext cx="1037" cy="271"/>
            </a:xfrm>
            <a:prstGeom prst="rect">
              <a:avLst/>
            </a:prstGeom>
            <a:noFill/>
            <a:ln w="9525" algn="ctr">
              <a:noFill/>
              <a:miter lim="800000"/>
              <a:headEnd/>
              <a:tailEnd/>
            </a:ln>
            <a:effectLst/>
          </p:spPr>
          <p:txBody>
            <a:bodyPr wrap="square" tIns="91440" bIns="91440">
              <a:spAutoFit/>
            </a:bodyPr>
            <a:lstStyle/>
            <a:p>
              <a:pPr>
                <a:spcBef>
                  <a:spcPct val="50000"/>
                </a:spcBef>
              </a:pPr>
              <a:r>
                <a:rPr lang="en-US" sz="1600" dirty="0">
                  <a:latin typeface="+mj-lt"/>
                </a:rPr>
                <a:t>Manufacturing</a:t>
              </a:r>
            </a:p>
          </p:txBody>
        </p:sp>
        <p:sp>
          <p:nvSpPr>
            <p:cNvPr id="209952" name="Text Box 32"/>
            <p:cNvSpPr txBox="1">
              <a:spLocks noChangeArrowheads="1"/>
            </p:cNvSpPr>
            <p:nvPr/>
          </p:nvSpPr>
          <p:spPr bwMode="auto">
            <a:xfrm>
              <a:off x="742" y="1568"/>
              <a:ext cx="1191" cy="424"/>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Financial Management</a:t>
              </a:r>
            </a:p>
          </p:txBody>
        </p:sp>
        <p:grpSp>
          <p:nvGrpSpPr>
            <p:cNvPr id="209953" name="Group 33"/>
            <p:cNvGrpSpPr>
              <a:grpSpLocks/>
            </p:cNvGrpSpPr>
            <p:nvPr/>
          </p:nvGrpSpPr>
          <p:grpSpPr bwMode="auto">
            <a:xfrm>
              <a:off x="607" y="2228"/>
              <a:ext cx="1363" cy="704"/>
              <a:chOff x="332" y="2247"/>
              <a:chExt cx="1363" cy="704"/>
            </a:xfrm>
          </p:grpSpPr>
          <p:grpSp>
            <p:nvGrpSpPr>
              <p:cNvPr id="209954" name="Group 34"/>
              <p:cNvGrpSpPr>
                <a:grpSpLocks/>
              </p:cNvGrpSpPr>
              <p:nvPr/>
            </p:nvGrpSpPr>
            <p:grpSpPr bwMode="auto">
              <a:xfrm>
                <a:off x="332" y="2247"/>
                <a:ext cx="776" cy="460"/>
                <a:chOff x="332" y="2247"/>
                <a:chExt cx="680" cy="460"/>
              </a:xfrm>
            </p:grpSpPr>
            <p:sp>
              <p:nvSpPr>
                <p:cNvPr id="209955" name="AutoShape 35"/>
                <p:cNvSpPr>
                  <a:spLocks noChangeArrowheads="1"/>
                </p:cNvSpPr>
                <p:nvPr/>
              </p:nvSpPr>
              <p:spPr bwMode="auto">
                <a:xfrm>
                  <a:off x="352" y="2272"/>
                  <a:ext cx="639" cy="435"/>
                </a:xfrm>
                <a:prstGeom prst="foldedCorner">
                  <a:avLst>
                    <a:gd name="adj" fmla="val 12500"/>
                  </a:avLst>
                </a:prstGeom>
                <a:solidFill>
                  <a:srgbClr val="F0E590"/>
                </a:solidFill>
                <a:ln w="9525">
                  <a:solidFill>
                    <a:schemeClr val="tx1"/>
                  </a:solidFill>
                  <a:round/>
                  <a:headEnd/>
                  <a:tailEnd/>
                </a:ln>
                <a:effectLst/>
              </p:spPr>
              <p:txBody>
                <a:bodyPr wrap="none" tIns="91440" bIns="91440" anchor="ctr"/>
                <a:lstStyle/>
                <a:p>
                  <a:endParaRPr lang="en-US">
                    <a:latin typeface="+mj-lt"/>
                  </a:endParaRPr>
                </a:p>
              </p:txBody>
            </p:sp>
            <p:sp>
              <p:nvSpPr>
                <p:cNvPr id="209956" name="Text Box 36"/>
                <p:cNvSpPr txBox="1">
                  <a:spLocks noChangeArrowheads="1"/>
                </p:cNvSpPr>
                <p:nvPr/>
              </p:nvSpPr>
              <p:spPr bwMode="auto">
                <a:xfrm>
                  <a:off x="332" y="2247"/>
                  <a:ext cx="680" cy="424"/>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Balance Sheet</a:t>
                  </a:r>
                </a:p>
              </p:txBody>
            </p:sp>
          </p:grpSp>
          <p:grpSp>
            <p:nvGrpSpPr>
              <p:cNvPr id="209957" name="Group 37"/>
              <p:cNvGrpSpPr>
                <a:grpSpLocks/>
              </p:cNvGrpSpPr>
              <p:nvPr/>
            </p:nvGrpSpPr>
            <p:grpSpPr bwMode="auto">
              <a:xfrm>
                <a:off x="871" y="2510"/>
                <a:ext cx="824" cy="441"/>
                <a:chOff x="1101" y="2465"/>
                <a:chExt cx="824" cy="441"/>
              </a:xfrm>
            </p:grpSpPr>
            <p:sp>
              <p:nvSpPr>
                <p:cNvPr id="209958" name="AutoShape 38"/>
                <p:cNvSpPr>
                  <a:spLocks noChangeArrowheads="1"/>
                </p:cNvSpPr>
                <p:nvPr/>
              </p:nvSpPr>
              <p:spPr bwMode="auto">
                <a:xfrm>
                  <a:off x="1132" y="2465"/>
                  <a:ext cx="729" cy="441"/>
                </a:xfrm>
                <a:prstGeom prst="foldedCorner">
                  <a:avLst>
                    <a:gd name="adj" fmla="val 12500"/>
                  </a:avLst>
                </a:prstGeom>
                <a:solidFill>
                  <a:srgbClr val="F0E590"/>
                </a:solidFill>
                <a:ln w="9525">
                  <a:solidFill>
                    <a:schemeClr val="tx1"/>
                  </a:solidFill>
                  <a:round/>
                  <a:headEnd/>
                  <a:tailEnd/>
                </a:ln>
                <a:effectLst/>
              </p:spPr>
              <p:txBody>
                <a:bodyPr wrap="none" tIns="91440" bIns="91440" anchor="ctr"/>
                <a:lstStyle/>
                <a:p>
                  <a:endParaRPr lang="en-US">
                    <a:latin typeface="+mj-lt"/>
                  </a:endParaRPr>
                </a:p>
              </p:txBody>
            </p:sp>
            <p:sp>
              <p:nvSpPr>
                <p:cNvPr id="209959" name="Text Box 39"/>
                <p:cNvSpPr txBox="1">
                  <a:spLocks noChangeArrowheads="1"/>
                </p:cNvSpPr>
                <p:nvPr/>
              </p:nvSpPr>
              <p:spPr bwMode="auto">
                <a:xfrm>
                  <a:off x="1101" y="2471"/>
                  <a:ext cx="824" cy="427"/>
                </a:xfrm>
                <a:prstGeom prst="rect">
                  <a:avLst/>
                </a:prstGeom>
                <a:noFill/>
                <a:ln w="9525" algn="ctr">
                  <a:noFill/>
                  <a:miter lim="800000"/>
                  <a:headEnd/>
                  <a:tailEnd/>
                </a:ln>
                <a:effectLst/>
              </p:spPr>
              <p:txBody>
                <a:bodyPr wrap="square" tIns="91440" bIns="91440">
                  <a:spAutoFit/>
                </a:bodyPr>
                <a:lstStyle/>
                <a:p>
                  <a:pPr>
                    <a:spcBef>
                      <a:spcPct val="50000"/>
                    </a:spcBef>
                  </a:pPr>
                  <a:r>
                    <a:rPr lang="en-US" sz="1600" dirty="0">
                      <a:latin typeface="+mj-lt"/>
                    </a:rPr>
                    <a:t>Income Statement</a:t>
                  </a:r>
                </a:p>
              </p:txBody>
            </p:sp>
          </p:grpSp>
        </p:grpSp>
        <p:sp>
          <p:nvSpPr>
            <p:cNvPr id="209960" name="Line 40"/>
            <p:cNvSpPr>
              <a:spLocks noChangeShapeType="1"/>
            </p:cNvSpPr>
            <p:nvPr/>
          </p:nvSpPr>
          <p:spPr bwMode="auto">
            <a:xfrm>
              <a:off x="634" y="1306"/>
              <a:ext cx="505" cy="243"/>
            </a:xfrm>
            <a:prstGeom prst="line">
              <a:avLst/>
            </a:prstGeom>
            <a:noFill/>
            <a:ln w="19050">
              <a:solidFill>
                <a:schemeClr val="tx1"/>
              </a:solidFill>
              <a:round/>
              <a:headEnd type="triangle" w="med" len="med"/>
              <a:tailEnd type="triangle" w="med" len="med"/>
            </a:ln>
            <a:effectLst/>
          </p:spPr>
          <p:txBody>
            <a:bodyPr wrap="none" tIns="91440" bIns="91440" anchor="ctr"/>
            <a:lstStyle/>
            <a:p>
              <a:endParaRPr lang="en-US">
                <a:latin typeface="+mj-lt"/>
              </a:endParaRPr>
            </a:p>
          </p:txBody>
        </p:sp>
        <p:sp>
          <p:nvSpPr>
            <p:cNvPr id="209961" name="Line 41"/>
            <p:cNvSpPr>
              <a:spLocks noChangeShapeType="1"/>
            </p:cNvSpPr>
            <p:nvPr/>
          </p:nvSpPr>
          <p:spPr bwMode="auto">
            <a:xfrm flipV="1">
              <a:off x="1498" y="1306"/>
              <a:ext cx="448" cy="236"/>
            </a:xfrm>
            <a:prstGeom prst="line">
              <a:avLst/>
            </a:prstGeom>
            <a:noFill/>
            <a:ln w="19050">
              <a:solidFill>
                <a:schemeClr val="tx1"/>
              </a:solidFill>
              <a:round/>
              <a:headEnd type="triangle" w="med" len="med"/>
              <a:tailEnd type="triangle" w="med" len="med"/>
            </a:ln>
            <a:effectLst/>
          </p:spPr>
          <p:txBody>
            <a:bodyPr wrap="none" tIns="91440" bIns="91440" anchor="ctr"/>
            <a:lstStyle/>
            <a:p>
              <a:endParaRPr lang="en-US">
                <a:latin typeface="+mj-lt"/>
              </a:endParaRPr>
            </a:p>
          </p:txBody>
        </p:sp>
        <p:sp>
          <p:nvSpPr>
            <p:cNvPr id="209962" name="Line 42"/>
            <p:cNvSpPr>
              <a:spLocks noChangeShapeType="1"/>
            </p:cNvSpPr>
            <p:nvPr/>
          </p:nvSpPr>
          <p:spPr bwMode="auto">
            <a:xfrm>
              <a:off x="1286" y="1056"/>
              <a:ext cx="186" cy="0"/>
            </a:xfrm>
            <a:prstGeom prst="line">
              <a:avLst/>
            </a:prstGeom>
            <a:noFill/>
            <a:ln w="19050">
              <a:solidFill>
                <a:schemeClr val="tx1"/>
              </a:solidFill>
              <a:round/>
              <a:headEnd type="triangle" w="med" len="med"/>
              <a:tailEnd type="triangle" w="med" len="med"/>
            </a:ln>
            <a:effectLst/>
          </p:spPr>
          <p:txBody>
            <a:bodyPr wrap="none" tIns="91440" bIns="91440" anchor="ctr"/>
            <a:lstStyle/>
            <a:p>
              <a:endParaRPr lang="en-US">
                <a:latin typeface="+mj-lt"/>
              </a:endParaRPr>
            </a:p>
          </p:txBody>
        </p:sp>
        <p:sp>
          <p:nvSpPr>
            <p:cNvPr id="209963" name="Line 43"/>
            <p:cNvSpPr>
              <a:spLocks noChangeShapeType="1"/>
            </p:cNvSpPr>
            <p:nvPr/>
          </p:nvSpPr>
          <p:spPr bwMode="auto">
            <a:xfrm flipH="1">
              <a:off x="1101" y="2035"/>
              <a:ext cx="237" cy="218"/>
            </a:xfrm>
            <a:prstGeom prst="line">
              <a:avLst/>
            </a:prstGeom>
            <a:noFill/>
            <a:ln w="19050">
              <a:solidFill>
                <a:schemeClr val="tx1"/>
              </a:solidFill>
              <a:round/>
              <a:headEnd/>
              <a:tailEnd type="triangle" w="med" len="med"/>
            </a:ln>
            <a:effectLst/>
          </p:spPr>
          <p:txBody>
            <a:bodyPr wrap="none" tIns="91440" bIns="91440" anchor="ctr"/>
            <a:lstStyle/>
            <a:p>
              <a:endParaRPr lang="en-US">
                <a:latin typeface="+mj-lt"/>
              </a:endParaRPr>
            </a:p>
          </p:txBody>
        </p:sp>
      </p:grpSp>
      <p:grpSp>
        <p:nvGrpSpPr>
          <p:cNvPr id="209964" name="Group 44"/>
          <p:cNvGrpSpPr>
            <a:grpSpLocks/>
          </p:cNvGrpSpPr>
          <p:nvPr/>
        </p:nvGrpSpPr>
        <p:grpSpPr bwMode="auto">
          <a:xfrm>
            <a:off x="3644900" y="5227638"/>
            <a:ext cx="2146301" cy="1117600"/>
            <a:chOff x="332" y="2247"/>
            <a:chExt cx="1352" cy="704"/>
          </a:xfrm>
        </p:grpSpPr>
        <p:grpSp>
          <p:nvGrpSpPr>
            <p:cNvPr id="209965" name="Group 45"/>
            <p:cNvGrpSpPr>
              <a:grpSpLocks/>
            </p:cNvGrpSpPr>
            <p:nvPr/>
          </p:nvGrpSpPr>
          <p:grpSpPr bwMode="auto">
            <a:xfrm>
              <a:off x="332" y="2247"/>
              <a:ext cx="776" cy="460"/>
              <a:chOff x="332" y="2247"/>
              <a:chExt cx="680" cy="460"/>
            </a:xfrm>
          </p:grpSpPr>
          <p:sp>
            <p:nvSpPr>
              <p:cNvPr id="209966" name="AutoShape 46"/>
              <p:cNvSpPr>
                <a:spLocks noChangeArrowheads="1"/>
              </p:cNvSpPr>
              <p:nvPr/>
            </p:nvSpPr>
            <p:spPr bwMode="auto">
              <a:xfrm>
                <a:off x="352" y="2272"/>
                <a:ext cx="639" cy="435"/>
              </a:xfrm>
              <a:prstGeom prst="foldedCorner">
                <a:avLst>
                  <a:gd name="adj" fmla="val 12500"/>
                </a:avLst>
              </a:prstGeom>
              <a:solidFill>
                <a:srgbClr val="F0E590"/>
              </a:solidFill>
              <a:ln w="9525">
                <a:solidFill>
                  <a:schemeClr val="tx1"/>
                </a:solidFill>
                <a:round/>
                <a:headEnd/>
                <a:tailEnd/>
              </a:ln>
              <a:effectLst/>
            </p:spPr>
            <p:txBody>
              <a:bodyPr wrap="none" tIns="91440" bIns="91440" anchor="ctr"/>
              <a:lstStyle/>
              <a:p>
                <a:endParaRPr lang="en-US">
                  <a:latin typeface="+mj-lt"/>
                </a:endParaRPr>
              </a:p>
            </p:txBody>
          </p:sp>
          <p:sp>
            <p:nvSpPr>
              <p:cNvPr id="209967" name="Text Box 47"/>
              <p:cNvSpPr txBox="1">
                <a:spLocks noChangeArrowheads="1"/>
              </p:cNvSpPr>
              <p:nvPr/>
            </p:nvSpPr>
            <p:spPr bwMode="auto">
              <a:xfrm>
                <a:off x="332" y="2247"/>
                <a:ext cx="680" cy="424"/>
              </a:xfrm>
              <a:prstGeom prst="rect">
                <a:avLst/>
              </a:prstGeom>
              <a:noFill/>
              <a:ln w="9525" algn="ctr">
                <a:noFill/>
                <a:miter lim="800000"/>
                <a:headEnd/>
                <a:tailEnd/>
              </a:ln>
              <a:effectLst/>
            </p:spPr>
            <p:txBody>
              <a:bodyPr tIns="91440" bIns="91440">
                <a:spAutoFit/>
              </a:bodyPr>
              <a:lstStyle/>
              <a:p>
                <a:pPr>
                  <a:spcBef>
                    <a:spcPct val="50000"/>
                  </a:spcBef>
                </a:pPr>
                <a:r>
                  <a:rPr lang="en-US" sz="1600">
                    <a:latin typeface="+mj-lt"/>
                  </a:rPr>
                  <a:t>Balance Sheet</a:t>
                </a:r>
              </a:p>
            </p:txBody>
          </p:sp>
        </p:grpSp>
        <p:grpSp>
          <p:nvGrpSpPr>
            <p:cNvPr id="209968" name="Group 48"/>
            <p:cNvGrpSpPr>
              <a:grpSpLocks/>
            </p:cNvGrpSpPr>
            <p:nvPr/>
          </p:nvGrpSpPr>
          <p:grpSpPr bwMode="auto">
            <a:xfrm>
              <a:off x="871" y="2510"/>
              <a:ext cx="813" cy="441"/>
              <a:chOff x="1101" y="2465"/>
              <a:chExt cx="813" cy="441"/>
            </a:xfrm>
          </p:grpSpPr>
          <p:sp>
            <p:nvSpPr>
              <p:cNvPr id="209969" name="AutoShape 49"/>
              <p:cNvSpPr>
                <a:spLocks noChangeArrowheads="1"/>
              </p:cNvSpPr>
              <p:nvPr/>
            </p:nvSpPr>
            <p:spPr bwMode="auto">
              <a:xfrm>
                <a:off x="1132" y="2465"/>
                <a:ext cx="729" cy="441"/>
              </a:xfrm>
              <a:prstGeom prst="foldedCorner">
                <a:avLst>
                  <a:gd name="adj" fmla="val 12500"/>
                </a:avLst>
              </a:prstGeom>
              <a:solidFill>
                <a:srgbClr val="F0E590"/>
              </a:solidFill>
              <a:ln w="9525">
                <a:solidFill>
                  <a:schemeClr val="tx1"/>
                </a:solidFill>
                <a:round/>
                <a:headEnd/>
                <a:tailEnd/>
              </a:ln>
              <a:effectLst/>
            </p:spPr>
            <p:txBody>
              <a:bodyPr wrap="none" tIns="91440" bIns="91440" anchor="ctr"/>
              <a:lstStyle/>
              <a:p>
                <a:endParaRPr lang="en-US">
                  <a:latin typeface="+mj-lt"/>
                </a:endParaRPr>
              </a:p>
            </p:txBody>
          </p:sp>
          <p:sp>
            <p:nvSpPr>
              <p:cNvPr id="209970" name="Text Box 50"/>
              <p:cNvSpPr txBox="1">
                <a:spLocks noChangeArrowheads="1"/>
              </p:cNvSpPr>
              <p:nvPr/>
            </p:nvSpPr>
            <p:spPr bwMode="auto">
              <a:xfrm>
                <a:off x="1101" y="2471"/>
                <a:ext cx="813" cy="427"/>
              </a:xfrm>
              <a:prstGeom prst="rect">
                <a:avLst/>
              </a:prstGeom>
              <a:noFill/>
              <a:ln w="9525" algn="ctr">
                <a:noFill/>
                <a:miter lim="800000"/>
                <a:headEnd/>
                <a:tailEnd/>
              </a:ln>
              <a:effectLst/>
            </p:spPr>
            <p:txBody>
              <a:bodyPr wrap="square" tIns="91440" bIns="91440">
                <a:spAutoFit/>
              </a:bodyPr>
              <a:lstStyle/>
              <a:p>
                <a:pPr>
                  <a:spcBef>
                    <a:spcPct val="50000"/>
                  </a:spcBef>
                </a:pPr>
                <a:r>
                  <a:rPr lang="en-US" sz="1600" dirty="0">
                    <a:latin typeface="+mj-lt"/>
                  </a:rPr>
                  <a:t>Income Statement</a:t>
                </a:r>
              </a:p>
            </p:txBody>
          </p:sp>
        </p:grpSp>
      </p:grpSp>
      <p:sp>
        <p:nvSpPr>
          <p:cNvPr id="209971" name="Text Box 51"/>
          <p:cNvSpPr txBox="1">
            <a:spLocks noChangeArrowheads="1"/>
          </p:cNvSpPr>
          <p:nvPr/>
        </p:nvSpPr>
        <p:spPr bwMode="auto">
          <a:xfrm>
            <a:off x="2927350" y="4851400"/>
            <a:ext cx="3200400" cy="458788"/>
          </a:xfrm>
          <a:prstGeom prst="rect">
            <a:avLst/>
          </a:prstGeom>
          <a:noFill/>
          <a:ln w="9525" algn="ctr">
            <a:noFill/>
            <a:miter lim="800000"/>
            <a:headEnd/>
            <a:tailEnd/>
          </a:ln>
          <a:effectLst/>
        </p:spPr>
        <p:txBody>
          <a:bodyPr tIns="91440" bIns="91440">
            <a:spAutoFit/>
          </a:bodyPr>
          <a:lstStyle/>
          <a:p>
            <a:pPr>
              <a:spcBef>
                <a:spcPct val="50000"/>
              </a:spcBef>
            </a:pPr>
            <a:r>
              <a:rPr lang="en-US" sz="1800" b="1">
                <a:latin typeface="+mj-lt"/>
              </a:rPr>
              <a:t>Consolidated</a:t>
            </a:r>
          </a:p>
        </p:txBody>
      </p:sp>
      <p:sp>
        <p:nvSpPr>
          <p:cNvPr id="209972" name="Line 52"/>
          <p:cNvSpPr>
            <a:spLocks noChangeShapeType="1"/>
          </p:cNvSpPr>
          <p:nvPr/>
        </p:nvSpPr>
        <p:spPr bwMode="auto">
          <a:xfrm flipH="1">
            <a:off x="5697538" y="4608513"/>
            <a:ext cx="1392237" cy="1584325"/>
          </a:xfrm>
          <a:prstGeom prst="line">
            <a:avLst/>
          </a:prstGeom>
          <a:noFill/>
          <a:ln w="19050">
            <a:solidFill>
              <a:schemeClr val="tx1"/>
            </a:solidFill>
            <a:round/>
            <a:headEnd/>
            <a:tailEnd type="triangle" w="med" len="med"/>
          </a:ln>
          <a:effectLst/>
        </p:spPr>
        <p:txBody>
          <a:bodyPr wrap="none" tIns="91440" bIns="91440" anchor="ctr"/>
          <a:lstStyle/>
          <a:p>
            <a:endParaRPr lang="en-US">
              <a:latin typeface="+mj-lt"/>
            </a:endParaRPr>
          </a:p>
        </p:txBody>
      </p:sp>
      <p:sp>
        <p:nvSpPr>
          <p:cNvPr id="209973" name="Line 53"/>
          <p:cNvSpPr>
            <a:spLocks noChangeShapeType="1"/>
          </p:cNvSpPr>
          <p:nvPr/>
        </p:nvSpPr>
        <p:spPr bwMode="auto">
          <a:xfrm>
            <a:off x="2306638" y="4608513"/>
            <a:ext cx="1390650" cy="1279525"/>
          </a:xfrm>
          <a:prstGeom prst="line">
            <a:avLst/>
          </a:prstGeom>
          <a:noFill/>
          <a:ln w="19050">
            <a:solidFill>
              <a:schemeClr val="tx1"/>
            </a:solidFill>
            <a:round/>
            <a:headEnd/>
            <a:tailEnd type="triangle" w="med" len="med"/>
          </a:ln>
          <a:effectLst/>
        </p:spPr>
        <p:txBody>
          <a:bodyPr wrap="none" tIns="91440" bIns="91440" anchor="ctr"/>
          <a:lstStyle/>
          <a:p>
            <a:endParaRPr lang="en-US">
              <a:latin typeface="+mj-lt"/>
            </a:endParaRPr>
          </a:p>
        </p:txBody>
      </p:sp>
      <p:sp>
        <p:nvSpPr>
          <p:cNvPr id="209974" name="Text Box 54"/>
          <p:cNvSpPr txBox="1">
            <a:spLocks noChangeArrowheads="1"/>
          </p:cNvSpPr>
          <p:nvPr/>
        </p:nvSpPr>
        <p:spPr bwMode="auto">
          <a:xfrm>
            <a:off x="925513" y="727075"/>
            <a:ext cx="2357437" cy="611188"/>
          </a:xfrm>
          <a:prstGeom prst="rect">
            <a:avLst/>
          </a:prstGeom>
          <a:noFill/>
          <a:ln w="9525" algn="ctr">
            <a:noFill/>
            <a:miter lim="800000"/>
            <a:headEnd/>
            <a:tailEnd/>
          </a:ln>
          <a:effectLst/>
        </p:spPr>
        <p:txBody>
          <a:bodyPr tIns="91440" bIns="91440">
            <a:spAutoFit/>
          </a:bodyPr>
          <a:lstStyle/>
          <a:p>
            <a:pPr>
              <a:spcBef>
                <a:spcPct val="50000"/>
              </a:spcBef>
            </a:pPr>
            <a:endParaRPr lang="en-US">
              <a:latin typeface="+mj-lt"/>
            </a:endParaRPr>
          </a:p>
        </p:txBody>
      </p:sp>
      <p:sp>
        <p:nvSpPr>
          <p:cNvPr id="209975" name="Text Box 55"/>
          <p:cNvSpPr txBox="1">
            <a:spLocks noChangeArrowheads="1"/>
          </p:cNvSpPr>
          <p:nvPr/>
        </p:nvSpPr>
        <p:spPr bwMode="auto">
          <a:xfrm>
            <a:off x="0" y="706438"/>
            <a:ext cx="2051050" cy="458787"/>
          </a:xfrm>
          <a:prstGeom prst="rect">
            <a:avLst/>
          </a:prstGeom>
          <a:noFill/>
          <a:ln w="9525" algn="ctr">
            <a:noFill/>
            <a:miter lim="800000"/>
            <a:headEnd/>
            <a:tailEnd/>
          </a:ln>
          <a:effectLst/>
        </p:spPr>
        <p:txBody>
          <a:bodyPr tIns="91440" bIns="91440">
            <a:spAutoFit/>
          </a:bodyPr>
          <a:lstStyle/>
          <a:p>
            <a:pPr>
              <a:spcBef>
                <a:spcPct val="50000"/>
              </a:spcBef>
            </a:pPr>
            <a:r>
              <a:rPr lang="en-US" sz="1800" b="1">
                <a:latin typeface="+mj-lt"/>
              </a:rPr>
              <a:t>Company 1</a:t>
            </a:r>
          </a:p>
        </p:txBody>
      </p:sp>
      <p:sp>
        <p:nvSpPr>
          <p:cNvPr id="209976" name="Text Box 56"/>
          <p:cNvSpPr txBox="1">
            <a:spLocks noChangeArrowheads="1"/>
          </p:cNvSpPr>
          <p:nvPr/>
        </p:nvSpPr>
        <p:spPr bwMode="auto">
          <a:xfrm>
            <a:off x="6910388" y="696913"/>
            <a:ext cx="2051050" cy="458787"/>
          </a:xfrm>
          <a:prstGeom prst="rect">
            <a:avLst/>
          </a:prstGeom>
          <a:noFill/>
          <a:ln w="9525" algn="ctr">
            <a:noFill/>
            <a:miter lim="800000"/>
            <a:headEnd/>
            <a:tailEnd/>
          </a:ln>
          <a:effectLst/>
        </p:spPr>
        <p:txBody>
          <a:bodyPr tIns="91440" bIns="91440">
            <a:spAutoFit/>
          </a:bodyPr>
          <a:lstStyle/>
          <a:p>
            <a:pPr>
              <a:spcBef>
                <a:spcPct val="50000"/>
              </a:spcBef>
            </a:pPr>
            <a:r>
              <a:rPr lang="en-US" sz="1800" b="1">
                <a:latin typeface="+mj-lt"/>
              </a:rPr>
              <a:t>Company 2</a:t>
            </a:r>
          </a:p>
        </p:txBody>
      </p:sp>
      <p:sp>
        <p:nvSpPr>
          <p:cNvPr id="53" name="Title 52"/>
          <p:cNvSpPr>
            <a:spLocks noGrp="1"/>
          </p:cNvSpPr>
          <p:nvPr>
            <p:ph type="title"/>
          </p:nvPr>
        </p:nvSpPr>
        <p:spPr/>
        <p:txBody>
          <a:bodyPr>
            <a:normAutofit/>
          </a:bodyPr>
          <a:lstStyle/>
          <a:p>
            <a:r>
              <a:rPr lang="en-US" dirty="0" smtClean="0"/>
              <a:t>Financial Reporting</a:t>
            </a:r>
            <a:endParaRPr lang="en-US" dirty="0"/>
          </a:p>
        </p:txBody>
      </p:sp>
      <p:sp>
        <p:nvSpPr>
          <p:cNvPr id="54" name="Footer Placeholder 53"/>
          <p:cNvSpPr>
            <a:spLocks noGrp="1"/>
          </p:cNvSpPr>
          <p:nvPr>
            <p:ph type="ftr" sz="quarter" idx="10"/>
          </p:nvPr>
        </p:nvSpPr>
        <p:spPr/>
        <p:txBody>
          <a:bodyPr/>
          <a:lstStyle/>
          <a:p>
            <a:r>
              <a:rPr lang="en-US" smtClean="0"/>
              <a:t>1-SE-Intro-060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82" name="Rectangle 6" descr="Small grid"/>
          <p:cNvSpPr>
            <a:spLocks noChangeArrowheads="1"/>
          </p:cNvSpPr>
          <p:nvPr/>
        </p:nvSpPr>
        <p:spPr bwMode="auto">
          <a:xfrm>
            <a:off x="384175" y="5033963"/>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endParaRPr lang="en-US" sz="1600" b="1">
              <a:latin typeface="+mj-lt"/>
            </a:endParaRPr>
          </a:p>
        </p:txBody>
      </p:sp>
      <p:sp>
        <p:nvSpPr>
          <p:cNvPr id="203783" name="Rectangle 7"/>
          <p:cNvSpPr>
            <a:spLocks noChangeArrowheads="1"/>
          </p:cNvSpPr>
          <p:nvPr/>
        </p:nvSpPr>
        <p:spPr bwMode="auto">
          <a:xfrm>
            <a:off x="935038" y="4988510"/>
            <a:ext cx="2697162" cy="338554"/>
          </a:xfrm>
          <a:prstGeom prst="rect">
            <a:avLst/>
          </a:prstGeom>
          <a:noFill/>
          <a:ln w="38100">
            <a:noFill/>
            <a:miter lim="800000"/>
            <a:headEnd/>
            <a:tailEnd/>
          </a:ln>
          <a:effectLst/>
        </p:spPr>
        <p:txBody>
          <a:bodyPr wrap="square" anchor="ctr">
            <a:spAutoFit/>
          </a:bodyPr>
          <a:lstStyle/>
          <a:p>
            <a:pPr algn="l" eaLnBrk="0" hangingPunct="0"/>
            <a:r>
              <a:rPr lang="en-US" sz="1600" b="1" dirty="0">
                <a:solidFill>
                  <a:schemeClr val="hlink"/>
                </a:solidFill>
                <a:latin typeface="+mj-lt"/>
              </a:rPr>
              <a:t>= </a:t>
            </a:r>
            <a:r>
              <a:rPr lang="en-US" sz="1600" b="1" dirty="0" smtClean="0">
                <a:solidFill>
                  <a:schemeClr val="hlink"/>
                </a:solidFill>
                <a:latin typeface="+mj-lt"/>
              </a:rPr>
              <a:t>Prerequisite </a:t>
            </a:r>
            <a:r>
              <a:rPr lang="en-US" sz="1600" b="1" dirty="0">
                <a:solidFill>
                  <a:schemeClr val="hlink"/>
                </a:solidFill>
                <a:latin typeface="+mj-lt"/>
              </a:rPr>
              <a:t>Courses</a:t>
            </a:r>
            <a:endParaRPr lang="en-US" sz="3400" b="1" dirty="0">
              <a:solidFill>
                <a:schemeClr val="hlink"/>
              </a:solidFill>
              <a:latin typeface="+mj-lt"/>
            </a:endParaRPr>
          </a:p>
        </p:txBody>
      </p:sp>
      <p:sp>
        <p:nvSpPr>
          <p:cNvPr id="203784" name="Rectangle 8"/>
          <p:cNvSpPr>
            <a:spLocks noChangeArrowheads="1"/>
          </p:cNvSpPr>
          <p:nvPr/>
        </p:nvSpPr>
        <p:spPr bwMode="auto">
          <a:xfrm>
            <a:off x="2974975" y="2336800"/>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r>
              <a:rPr lang="en-US" sz="1800" b="1">
                <a:latin typeface="+mj-lt"/>
              </a:rPr>
              <a:t>General Ledger Fundamentals</a:t>
            </a:r>
          </a:p>
        </p:txBody>
      </p:sp>
      <p:sp>
        <p:nvSpPr>
          <p:cNvPr id="203785" name="Rectangle 9"/>
          <p:cNvSpPr>
            <a:spLocks noChangeArrowheads="1"/>
          </p:cNvSpPr>
          <p:nvPr/>
        </p:nvSpPr>
        <p:spPr bwMode="auto">
          <a:xfrm>
            <a:off x="6784975" y="32956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r>
              <a:rPr lang="en-US" sz="1600" b="1">
                <a:latin typeface="+mj-lt"/>
              </a:rPr>
              <a:t>MRP/CRP</a:t>
            </a:r>
          </a:p>
        </p:txBody>
      </p:sp>
      <p:sp>
        <p:nvSpPr>
          <p:cNvPr id="203786" name="Rectangle 10"/>
          <p:cNvSpPr>
            <a:spLocks noChangeArrowheads="1"/>
          </p:cNvSpPr>
          <p:nvPr/>
        </p:nvSpPr>
        <p:spPr bwMode="auto">
          <a:xfrm>
            <a:off x="6784975" y="23622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r>
              <a:rPr lang="en-US" sz="1600" b="1">
                <a:latin typeface="+mj-lt"/>
              </a:rPr>
              <a:t>Product Costing and Cost Management</a:t>
            </a:r>
          </a:p>
        </p:txBody>
      </p:sp>
      <p:sp>
        <p:nvSpPr>
          <p:cNvPr id="203787" name="Rectangle 11"/>
          <p:cNvSpPr>
            <a:spLocks noChangeArrowheads="1"/>
          </p:cNvSpPr>
          <p:nvPr/>
        </p:nvSpPr>
        <p:spPr bwMode="auto">
          <a:xfrm>
            <a:off x="6784975" y="14287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r>
              <a:rPr lang="en-US" sz="1600" b="1">
                <a:latin typeface="+mj-lt"/>
              </a:rPr>
              <a:t>Security and Controls</a:t>
            </a:r>
          </a:p>
        </p:txBody>
      </p:sp>
      <p:cxnSp>
        <p:nvCxnSpPr>
          <p:cNvPr id="203789" name="AutoShape 13"/>
          <p:cNvCxnSpPr>
            <a:cxnSpLocks noChangeShapeType="1"/>
            <a:stCxn id="203784" idx="3"/>
            <a:endCxn id="203787" idx="1"/>
          </p:cNvCxnSpPr>
          <p:nvPr/>
        </p:nvCxnSpPr>
        <p:spPr bwMode="auto">
          <a:xfrm flipV="1">
            <a:off x="6148388" y="1809750"/>
            <a:ext cx="636587" cy="984250"/>
          </a:xfrm>
          <a:prstGeom prst="bentConnector3">
            <a:avLst>
              <a:gd name="adj1" fmla="val 49875"/>
            </a:avLst>
          </a:prstGeom>
          <a:noFill/>
          <a:ln w="38100">
            <a:solidFill>
              <a:schemeClr val="tx1"/>
            </a:solidFill>
            <a:miter lim="800000"/>
            <a:headEnd/>
            <a:tailEnd type="triangle" w="med" len="med"/>
          </a:ln>
          <a:effectLst/>
        </p:spPr>
      </p:cxnSp>
      <p:cxnSp>
        <p:nvCxnSpPr>
          <p:cNvPr id="203791" name="AutoShape 15"/>
          <p:cNvCxnSpPr>
            <a:cxnSpLocks noChangeShapeType="1"/>
            <a:stCxn id="203784" idx="3"/>
            <a:endCxn id="203785" idx="1"/>
          </p:cNvCxnSpPr>
          <p:nvPr/>
        </p:nvCxnSpPr>
        <p:spPr bwMode="auto">
          <a:xfrm>
            <a:off x="6148388" y="2794000"/>
            <a:ext cx="636587" cy="882650"/>
          </a:xfrm>
          <a:prstGeom prst="bentConnector3">
            <a:avLst>
              <a:gd name="adj1" fmla="val 49875"/>
            </a:avLst>
          </a:prstGeom>
          <a:noFill/>
          <a:ln w="38100">
            <a:solidFill>
              <a:schemeClr val="tx1"/>
            </a:solidFill>
            <a:miter lim="800000"/>
            <a:headEnd/>
            <a:tailEnd type="triangle" w="med" len="med"/>
          </a:ln>
          <a:effectLst/>
        </p:spPr>
      </p:cxnSp>
      <p:sp>
        <p:nvSpPr>
          <p:cNvPr id="203793" name="Rectangle 17" descr="Small grid"/>
          <p:cNvSpPr>
            <a:spLocks noChangeArrowheads="1"/>
          </p:cNvSpPr>
          <p:nvPr/>
        </p:nvSpPr>
        <p:spPr bwMode="auto">
          <a:xfrm>
            <a:off x="384175" y="147002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r>
              <a:rPr lang="en-US" sz="1600" b="1">
                <a:latin typeface="+mj-lt"/>
              </a:rPr>
              <a:t>Quick Start</a:t>
            </a:r>
          </a:p>
        </p:txBody>
      </p:sp>
      <p:sp>
        <p:nvSpPr>
          <p:cNvPr id="203794" name="Rectangle 18" descr="Small grid"/>
          <p:cNvSpPr>
            <a:spLocks noChangeArrowheads="1"/>
          </p:cNvSpPr>
          <p:nvPr/>
        </p:nvSpPr>
        <p:spPr bwMode="auto">
          <a:xfrm>
            <a:off x="384175" y="2420938"/>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r>
              <a:rPr lang="en-US" sz="1600" b="1">
                <a:latin typeface="+mj-lt"/>
              </a:rPr>
              <a:t>Initial Startup</a:t>
            </a:r>
          </a:p>
        </p:txBody>
      </p:sp>
      <p:sp>
        <p:nvSpPr>
          <p:cNvPr id="203795" name="Rectangle 19" descr="Small grid"/>
          <p:cNvSpPr>
            <a:spLocks noChangeArrowheads="1"/>
          </p:cNvSpPr>
          <p:nvPr/>
        </p:nvSpPr>
        <p:spPr bwMode="auto">
          <a:xfrm>
            <a:off x="384175" y="335121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r>
              <a:rPr lang="en-US" sz="1600" b="1">
                <a:latin typeface="+mj-lt"/>
              </a:rPr>
              <a:t>Financials</a:t>
            </a:r>
          </a:p>
        </p:txBody>
      </p:sp>
      <p:cxnSp>
        <p:nvCxnSpPr>
          <p:cNvPr id="203798" name="AutoShape 22"/>
          <p:cNvCxnSpPr>
            <a:cxnSpLocks noChangeShapeType="1"/>
            <a:stCxn id="203795" idx="3"/>
            <a:endCxn id="203784" idx="1"/>
          </p:cNvCxnSpPr>
          <p:nvPr/>
        </p:nvCxnSpPr>
        <p:spPr bwMode="auto">
          <a:xfrm flipV="1">
            <a:off x="2441575" y="2794000"/>
            <a:ext cx="533400" cy="938213"/>
          </a:xfrm>
          <a:prstGeom prst="bentConnector3">
            <a:avLst>
              <a:gd name="adj1" fmla="val 50000"/>
            </a:avLst>
          </a:prstGeom>
          <a:noFill/>
          <a:ln w="38100">
            <a:solidFill>
              <a:schemeClr val="tx1"/>
            </a:solidFill>
            <a:miter lim="800000"/>
            <a:headEnd/>
            <a:tailEnd type="triangle" w="med" len="med"/>
          </a:ln>
          <a:effectLst/>
        </p:spPr>
      </p:cxnSp>
      <p:cxnSp>
        <p:nvCxnSpPr>
          <p:cNvPr id="203802" name="AutoShape 26"/>
          <p:cNvCxnSpPr>
            <a:cxnSpLocks noChangeShapeType="1"/>
            <a:stCxn id="203793" idx="3"/>
            <a:endCxn id="203784" idx="1"/>
          </p:cNvCxnSpPr>
          <p:nvPr/>
        </p:nvCxnSpPr>
        <p:spPr bwMode="auto">
          <a:xfrm>
            <a:off x="2441575" y="1851025"/>
            <a:ext cx="533400" cy="942975"/>
          </a:xfrm>
          <a:prstGeom prst="bentConnector3">
            <a:avLst>
              <a:gd name="adj1" fmla="val 50000"/>
            </a:avLst>
          </a:prstGeom>
          <a:noFill/>
          <a:ln w="38100">
            <a:solidFill>
              <a:schemeClr val="tx1"/>
            </a:solidFill>
            <a:miter lim="800000"/>
            <a:headEnd/>
            <a:tailEnd type="triangle" w="med" len="med"/>
          </a:ln>
          <a:effectLst/>
        </p:spPr>
      </p:cxnSp>
      <p:sp>
        <p:nvSpPr>
          <p:cNvPr id="203803" name="Line 27"/>
          <p:cNvSpPr>
            <a:spLocks noChangeShapeType="1"/>
          </p:cNvSpPr>
          <p:nvPr/>
        </p:nvSpPr>
        <p:spPr bwMode="auto">
          <a:xfrm>
            <a:off x="2451100" y="2795588"/>
            <a:ext cx="263525" cy="0"/>
          </a:xfrm>
          <a:prstGeom prst="line">
            <a:avLst/>
          </a:prstGeom>
          <a:noFill/>
          <a:ln w="38100">
            <a:solidFill>
              <a:schemeClr val="tx1"/>
            </a:solidFill>
            <a:round/>
            <a:headEnd/>
            <a:tailEnd/>
          </a:ln>
          <a:effectLst/>
        </p:spPr>
        <p:txBody>
          <a:bodyPr wrap="none" tIns="91440" bIns="91440" anchor="ctr"/>
          <a:lstStyle/>
          <a:p>
            <a:endParaRPr lang="en-US">
              <a:latin typeface="+mj-lt"/>
            </a:endParaRPr>
          </a:p>
        </p:txBody>
      </p:sp>
      <p:sp>
        <p:nvSpPr>
          <p:cNvPr id="203804" name="Line 28"/>
          <p:cNvSpPr>
            <a:spLocks noChangeShapeType="1"/>
          </p:cNvSpPr>
          <p:nvPr/>
        </p:nvSpPr>
        <p:spPr bwMode="auto">
          <a:xfrm>
            <a:off x="6180138" y="2797175"/>
            <a:ext cx="588962" cy="0"/>
          </a:xfrm>
          <a:prstGeom prst="line">
            <a:avLst/>
          </a:prstGeom>
          <a:noFill/>
          <a:ln w="38100">
            <a:solidFill>
              <a:schemeClr val="tx1"/>
            </a:solidFill>
            <a:round/>
            <a:headEnd/>
            <a:tailEnd type="triangle" w="med" len="med"/>
          </a:ln>
          <a:effectLst/>
        </p:spPr>
        <p:txBody>
          <a:bodyPr wrap="none" tIns="91440" bIns="91440" anchor="ctr"/>
          <a:lstStyle/>
          <a:p>
            <a:endParaRPr lang="en-US">
              <a:latin typeface="+mj-lt"/>
            </a:endParaRPr>
          </a:p>
        </p:txBody>
      </p:sp>
      <p:sp>
        <p:nvSpPr>
          <p:cNvPr id="18" name="Title 17"/>
          <p:cNvSpPr>
            <a:spLocks noGrp="1"/>
          </p:cNvSpPr>
          <p:nvPr>
            <p:ph type="title"/>
          </p:nvPr>
        </p:nvSpPr>
        <p:spPr/>
        <p:txBody>
          <a:bodyPr>
            <a:normAutofit/>
          </a:bodyPr>
          <a:lstStyle/>
          <a:p>
            <a:r>
              <a:rPr lang="en-US" dirty="0" smtClean="0"/>
              <a:t>Related Courses</a:t>
            </a:r>
            <a:endParaRPr lang="en-US" dirty="0"/>
          </a:p>
        </p:txBody>
      </p:sp>
      <p:sp>
        <p:nvSpPr>
          <p:cNvPr id="19" name="Footer Placeholder 18"/>
          <p:cNvSpPr>
            <a:spLocks noGrp="1"/>
          </p:cNvSpPr>
          <p:nvPr>
            <p:ph type="ftr" sz="quarter" idx="10"/>
          </p:nvPr>
        </p:nvSpPr>
        <p:spPr/>
        <p:txBody>
          <a:bodyPr/>
          <a:lstStyle/>
          <a:p>
            <a:r>
              <a:rPr lang="en-US" smtClean="0"/>
              <a:t>1-SE-Intro-070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Grp="1" noChangeArrowheads="1"/>
          </p:cNvSpPr>
          <p:nvPr>
            <p:ph idx="1"/>
          </p:nvPr>
        </p:nvSpPr>
        <p:spPr/>
        <p:txBody>
          <a:bodyPr/>
          <a:lstStyle/>
          <a:p>
            <a:pPr>
              <a:buClr>
                <a:schemeClr val="folHlink"/>
              </a:buClr>
              <a:buSzPct val="125000"/>
              <a:buFont typeface="Wingdings" pitchFamily="2" charset="2"/>
              <a:buChar char="ü"/>
            </a:pPr>
            <a:r>
              <a:rPr lang="en-US"/>
              <a:t>Introduction to Standard Financials</a:t>
            </a:r>
          </a:p>
          <a:p>
            <a:r>
              <a:rPr lang="en-US"/>
              <a:t>Business Considerations</a:t>
            </a:r>
          </a:p>
          <a:p>
            <a:pPr>
              <a:buClr>
                <a:schemeClr val="folHlink"/>
              </a:buClr>
              <a:buSzPct val="125000"/>
              <a:buFont typeface="Wingdings" pitchFamily="2" charset="2"/>
              <a:buNone/>
            </a:pPr>
            <a:endParaRPr lang="en-US"/>
          </a:p>
          <a:p>
            <a:endParaRPr lang="en-US"/>
          </a:p>
        </p:txBody>
      </p:sp>
      <p:sp>
        <p:nvSpPr>
          <p:cNvPr id="204802" name="Rectangle 2"/>
          <p:cNvSpPr>
            <a:spLocks noGrp="1" noChangeArrowheads="1"/>
          </p:cNvSpPr>
          <p:nvPr>
            <p:ph type="title"/>
          </p:nvPr>
        </p:nvSpPr>
        <p:spPr/>
        <p:txBody>
          <a:bodyPr/>
          <a:lstStyle/>
          <a:p>
            <a:r>
              <a:rPr lang="en-US"/>
              <a:t>Course Overview</a:t>
            </a:r>
          </a:p>
        </p:txBody>
      </p:sp>
      <p:sp>
        <p:nvSpPr>
          <p:cNvPr id="4" name="Footer Placeholder 3"/>
          <p:cNvSpPr>
            <a:spLocks noGrp="1"/>
          </p:cNvSpPr>
          <p:nvPr>
            <p:ph type="ftr" sz="quarter" idx="10"/>
          </p:nvPr>
        </p:nvSpPr>
        <p:spPr/>
        <p:txBody>
          <a:bodyPr/>
          <a:lstStyle/>
          <a:p>
            <a:r>
              <a:rPr lang="en-US" smtClean="0"/>
              <a:t>1-SE-Intro-080</a:t>
            </a:r>
            <a:endParaRPr lang="en-US" dirty="0"/>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8173</TotalTime>
  <Words>345</Words>
  <Application>Microsoft Office PowerPoint</Application>
  <PresentationFormat>On-screen Show (4:3)</PresentationFormat>
  <Paragraphs>80</Paragraphs>
  <Slides>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Century Gothic</vt:lpstr>
      <vt:lpstr>Webdings</vt:lpstr>
      <vt:lpstr>Tahoma</vt:lpstr>
      <vt:lpstr>Wingdings</vt:lpstr>
      <vt:lpstr>Lucida Grande</vt:lpstr>
      <vt:lpstr>QAD 2010 Template</vt:lpstr>
      <vt:lpstr>QAD Enterprise Applications Standard Edition</vt:lpstr>
      <vt:lpstr>Slide 2</vt:lpstr>
      <vt:lpstr>Facilities</vt:lpstr>
      <vt:lpstr>System Overview</vt:lpstr>
      <vt:lpstr>System Overview</vt:lpstr>
      <vt:lpstr>Financial Reporting</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mdf</cp:lastModifiedBy>
  <cp:revision>398</cp:revision>
  <cp:lastPrinted>1999-10-04T21:04:47Z</cp:lastPrinted>
  <dcterms:created xsi:type="dcterms:W3CDTF">1998-02-18T21:36:34Z</dcterms:created>
  <dcterms:modified xsi:type="dcterms:W3CDTF">2011-01-17T17:34:24Z</dcterms:modified>
</cp:coreProperties>
</file>