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285" r:id="rId3"/>
    <p:sldId id="272" r:id="rId4"/>
    <p:sldId id="273" r:id="rId5"/>
    <p:sldId id="274" r:id="rId6"/>
    <p:sldId id="283" r:id="rId7"/>
    <p:sldId id="284" r:id="rId8"/>
    <p:sldId id="277" r:id="rId9"/>
    <p:sldId id="278" r:id="rId10"/>
    <p:sldId id="264" r:id="rId11"/>
    <p:sldId id="279" r:id="rId12"/>
    <p:sldId id="280" r:id="rId13"/>
    <p:sldId id="281" r:id="rId14"/>
    <p:sldId id="282" r:id="rId15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FFFF"/>
    <a:srgbClr val="E6ECF6"/>
    <a:srgbClr val="DBDBDB"/>
    <a:srgbClr val="CFCFCF"/>
    <a:srgbClr val="EAEAEA"/>
    <a:srgbClr val="0000CC"/>
    <a:srgbClr val="F0F4FA"/>
    <a:srgbClr val="F7F7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85" autoAdjust="0"/>
  </p:normalViewPr>
  <p:slideViewPr>
    <p:cSldViewPr snapToGrid="0">
      <p:cViewPr>
        <p:scale>
          <a:sx n="100" d="100"/>
          <a:sy n="100" d="100"/>
        </p:scale>
        <p:origin x="-288" y="-72"/>
      </p:cViewPr>
      <p:guideLst>
        <p:guide orient="horz" pos="230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FIN20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560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b="1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FIN20010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Calendars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FIN20100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09575" y="944563"/>
            <a:ext cx="8464421" cy="5122862"/>
            <a:chOff x="447675" y="1325563"/>
            <a:chExt cx="8464421" cy="5122862"/>
          </a:xfrm>
        </p:grpSpPr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676275" y="4370388"/>
              <a:ext cx="1251947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Same As</a:t>
              </a:r>
            </a:p>
          </p:txBody>
        </p:sp>
        <p:pic>
          <p:nvPicPr>
            <p:cNvPr id="36871" name="Picture 7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7675" y="1571625"/>
              <a:ext cx="6408738" cy="2628900"/>
            </a:xfrm>
            <a:prstGeom prst="rect">
              <a:avLst/>
            </a:prstGeom>
            <a:noFill/>
          </p:spPr>
        </p:pic>
        <p:sp>
          <p:nvSpPr>
            <p:cNvPr id="36868" name="Rectangle 4"/>
            <p:cNvSpPr>
              <a:spLocks noChangeArrowheads="1"/>
            </p:cNvSpPr>
            <p:nvPr/>
          </p:nvSpPr>
          <p:spPr bwMode="auto">
            <a:xfrm>
              <a:off x="5518150" y="1325563"/>
              <a:ext cx="1614225" cy="339067"/>
            </a:xfrm>
            <a:prstGeom prst="rect">
              <a:avLst/>
            </a:prstGeom>
            <a:solidFill>
              <a:srgbClr val="F7F7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Source Entity</a:t>
              </a:r>
            </a:p>
          </p:txBody>
        </p:sp>
        <p:pic>
          <p:nvPicPr>
            <p:cNvPr id="36872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05025" y="3819525"/>
              <a:ext cx="6408738" cy="2628900"/>
            </a:xfrm>
            <a:prstGeom prst="rect">
              <a:avLst/>
            </a:prstGeom>
            <a:noFill/>
          </p:spPr>
        </p:pic>
        <p:sp>
          <p:nvSpPr>
            <p:cNvPr id="36869" name="Rectangle 5"/>
            <p:cNvSpPr>
              <a:spLocks noChangeArrowheads="1"/>
            </p:cNvSpPr>
            <p:nvPr/>
          </p:nvSpPr>
          <p:spPr bwMode="auto">
            <a:xfrm>
              <a:off x="7119938" y="3624263"/>
              <a:ext cx="1792158" cy="588366"/>
            </a:xfrm>
            <a:prstGeom prst="rect">
              <a:avLst/>
            </a:prstGeom>
            <a:solidFill>
              <a:srgbClr val="F7F7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Consolidation 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Entity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Account Cross-References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FIN20110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96863" y="1584325"/>
            <a:ext cx="8542337" cy="3911600"/>
            <a:chOff x="315913" y="2051050"/>
            <a:chExt cx="8542337" cy="3911600"/>
          </a:xfrm>
        </p:grpSpPr>
        <p:sp>
          <p:nvSpPr>
            <p:cNvPr id="37892" name="Rectangle 4"/>
            <p:cNvSpPr>
              <a:spLocks noChangeArrowheads="1"/>
            </p:cNvSpPr>
            <p:nvPr/>
          </p:nvSpPr>
          <p:spPr bwMode="auto">
            <a:xfrm>
              <a:off x="3563938" y="3087688"/>
              <a:ext cx="95250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912" name="Rectangle 24"/>
            <p:cNvSpPr>
              <a:spLocks noChangeArrowheads="1"/>
            </p:cNvSpPr>
            <p:nvPr/>
          </p:nvSpPr>
          <p:spPr bwMode="auto">
            <a:xfrm>
              <a:off x="4122485" y="2613025"/>
              <a:ext cx="1037143" cy="64787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>
                <a:lnSpc>
                  <a:spcPct val="99000"/>
                </a:lnSpc>
              </a:pPr>
              <a:r>
                <a:rPr lang="en-US" sz="2000" i="1">
                  <a:latin typeface="+mj-lt"/>
                </a:rPr>
                <a:t>File</a:t>
              </a:r>
            </a:p>
            <a:p>
              <a:pPr eaLnBrk="0" hangingPunct="0">
                <a:lnSpc>
                  <a:spcPct val="99000"/>
                </a:lnSpc>
              </a:pPr>
              <a:r>
                <a:rPr lang="en-US" sz="2000" i="1">
                  <a:latin typeface="+mj-lt"/>
                </a:rPr>
                <a:t>Transfer</a:t>
              </a:r>
            </a:p>
          </p:txBody>
        </p:sp>
        <p:grpSp>
          <p:nvGrpSpPr>
            <p:cNvPr id="37936" name="Group 48"/>
            <p:cNvGrpSpPr>
              <a:grpSpLocks/>
            </p:cNvGrpSpPr>
            <p:nvPr/>
          </p:nvGrpSpPr>
          <p:grpSpPr bwMode="auto">
            <a:xfrm>
              <a:off x="315913" y="2051050"/>
              <a:ext cx="3578225" cy="3911600"/>
              <a:chOff x="199" y="1292"/>
              <a:chExt cx="2254" cy="2464"/>
            </a:xfrm>
          </p:grpSpPr>
          <p:sp>
            <p:nvSpPr>
              <p:cNvPr id="37897" name="Rectangle 9"/>
              <p:cNvSpPr>
                <a:spLocks noChangeArrowheads="1"/>
              </p:cNvSpPr>
              <p:nvPr/>
            </p:nvSpPr>
            <p:spPr bwMode="auto">
              <a:xfrm>
                <a:off x="199" y="1292"/>
                <a:ext cx="2254" cy="2464"/>
              </a:xfrm>
              <a:prstGeom prst="rect">
                <a:avLst/>
              </a:prstGeom>
              <a:solidFill>
                <a:srgbClr val="EAEAEA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06" name="Rectangle 18"/>
              <p:cNvSpPr>
                <a:spLocks noChangeArrowheads="1"/>
              </p:cNvSpPr>
              <p:nvPr/>
            </p:nvSpPr>
            <p:spPr bwMode="auto">
              <a:xfrm>
                <a:off x="226" y="1306"/>
                <a:ext cx="1276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7000"/>
                  </a:lnSpc>
                </a:pPr>
                <a:r>
                  <a:rPr lang="en-US" sz="1800" b="1">
                    <a:latin typeface="+mj-lt"/>
                  </a:rPr>
                  <a:t>Source Database</a:t>
                </a:r>
              </a:p>
            </p:txBody>
          </p:sp>
          <p:sp>
            <p:nvSpPr>
              <p:cNvPr id="37908" name="Rectangle 20"/>
              <p:cNvSpPr>
                <a:spLocks noChangeArrowheads="1"/>
              </p:cNvSpPr>
              <p:nvPr/>
            </p:nvSpPr>
            <p:spPr bwMode="auto">
              <a:xfrm>
                <a:off x="796" y="2626"/>
                <a:ext cx="830" cy="81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47625" tIns="19050" rIns="47625" bIns="19050">
                <a:spAutoFit/>
              </a:bodyPr>
              <a:lstStyle/>
              <a:p>
                <a:pPr marL="342900" indent="-342900" eaLnBrk="0" hangingPunct="0">
                  <a:lnSpc>
                    <a:spcPct val="102000"/>
                  </a:lnSpc>
                  <a:tabLst>
                    <a:tab pos="1374775" algn="l"/>
                  </a:tabLst>
                </a:pPr>
                <a:r>
                  <a:rPr lang="en-US" sz="2000" u="sng" dirty="0">
                    <a:latin typeface="+mj-lt"/>
                  </a:rPr>
                  <a:t>Accounts</a:t>
                </a:r>
                <a:endParaRPr lang="en-US" sz="2000" dirty="0">
                  <a:latin typeface="+mj-lt"/>
                </a:endParaRPr>
              </a:p>
              <a:p>
                <a:pPr marL="342900" indent="-342900" eaLnBrk="0" hangingPunct="0">
                  <a:lnSpc>
                    <a:spcPct val="102000"/>
                  </a:lnSpc>
                  <a:tabLst>
                    <a:tab pos="1374775" algn="l"/>
                  </a:tabLst>
                </a:pPr>
                <a:r>
                  <a:rPr lang="en-US" sz="2000" dirty="0">
                    <a:latin typeface="+mj-lt"/>
                  </a:rPr>
                  <a:t>1000</a:t>
                </a:r>
              </a:p>
              <a:p>
                <a:pPr marL="342900" indent="-342900" eaLnBrk="0" hangingPunct="0">
                  <a:lnSpc>
                    <a:spcPct val="102000"/>
                  </a:lnSpc>
                  <a:tabLst>
                    <a:tab pos="1374775" algn="l"/>
                  </a:tabLst>
                </a:pPr>
                <a:r>
                  <a:rPr lang="en-US" sz="2000" dirty="0">
                    <a:latin typeface="+mj-lt"/>
                  </a:rPr>
                  <a:t>2000</a:t>
                </a:r>
              </a:p>
              <a:p>
                <a:pPr marL="342900" indent="-342900" eaLnBrk="0" hangingPunct="0">
                  <a:lnSpc>
                    <a:spcPct val="102000"/>
                  </a:lnSpc>
                  <a:tabLst>
                    <a:tab pos="1374775" algn="l"/>
                  </a:tabLst>
                </a:pPr>
                <a:r>
                  <a:rPr lang="en-US" sz="2000" dirty="0">
                    <a:latin typeface="+mj-lt"/>
                  </a:rPr>
                  <a:t>3000</a:t>
                </a:r>
              </a:p>
            </p:txBody>
          </p:sp>
          <p:sp>
            <p:nvSpPr>
              <p:cNvPr id="37910" name="Rectangle 22"/>
              <p:cNvSpPr>
                <a:spLocks noChangeArrowheads="1"/>
              </p:cNvSpPr>
              <p:nvPr/>
            </p:nvSpPr>
            <p:spPr bwMode="auto">
              <a:xfrm>
                <a:off x="839" y="1798"/>
                <a:ext cx="495" cy="19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7000"/>
                  </a:lnSpc>
                </a:pPr>
                <a:r>
                  <a:rPr lang="en-US" sz="1800">
                    <a:latin typeface="+mj-lt"/>
                  </a:rPr>
                  <a:t>Export</a:t>
                </a:r>
              </a:p>
            </p:txBody>
          </p:sp>
          <p:sp>
            <p:nvSpPr>
              <p:cNvPr id="37914" name="Line 26"/>
              <p:cNvSpPr>
                <a:spLocks noChangeShapeType="1"/>
              </p:cNvSpPr>
              <p:nvPr/>
            </p:nvSpPr>
            <p:spPr bwMode="auto">
              <a:xfrm>
                <a:off x="774" y="2056"/>
                <a:ext cx="66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7915" name="Group 27"/>
              <p:cNvGrpSpPr>
                <a:grpSpLocks/>
              </p:cNvGrpSpPr>
              <p:nvPr/>
            </p:nvGrpSpPr>
            <p:grpSpPr bwMode="auto">
              <a:xfrm>
                <a:off x="1446" y="1875"/>
                <a:ext cx="895" cy="412"/>
                <a:chOff x="1296" y="1584"/>
                <a:chExt cx="895" cy="412"/>
              </a:xfrm>
            </p:grpSpPr>
            <p:sp>
              <p:nvSpPr>
                <p:cNvPr id="37916" name="Rectangle 28"/>
                <p:cNvSpPr>
                  <a:spLocks noChangeArrowheads="1"/>
                </p:cNvSpPr>
                <p:nvPr/>
              </p:nvSpPr>
              <p:spPr bwMode="auto">
                <a:xfrm>
                  <a:off x="1296" y="1584"/>
                  <a:ext cx="895" cy="412"/>
                </a:xfrm>
                <a:prstGeom prst="rect">
                  <a:avLst/>
                </a:prstGeom>
                <a:solidFill>
                  <a:srgbClr val="FFFFCC"/>
                </a:solidFill>
                <a:ln w="1587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917" name="Rectangle 29"/>
                <p:cNvSpPr>
                  <a:spLocks noChangeArrowheads="1"/>
                </p:cNvSpPr>
                <p:nvPr/>
              </p:nvSpPr>
              <p:spPr bwMode="auto">
                <a:xfrm>
                  <a:off x="1344" y="1632"/>
                  <a:ext cx="783" cy="33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46038" tIns="17462" rIns="46038" bIns="17462">
                  <a:spAutoFit/>
                </a:bodyPr>
                <a:lstStyle/>
                <a:p>
                  <a:pPr eaLnBrk="0" hangingPunct="0"/>
                  <a:r>
                    <a:rPr lang="en-US" sz="1600" b="1" dirty="0">
                      <a:latin typeface="+mj-lt"/>
                    </a:rPr>
                    <a:t>Transaction</a:t>
                  </a:r>
                </a:p>
                <a:p>
                  <a:pPr eaLnBrk="0" hangingPunct="0"/>
                  <a:r>
                    <a:rPr lang="en-US" sz="1600" b="1" dirty="0">
                      <a:latin typeface="+mj-lt"/>
                    </a:rPr>
                    <a:t>File</a:t>
                  </a:r>
                </a:p>
              </p:txBody>
            </p:sp>
          </p:grpSp>
          <p:sp>
            <p:nvSpPr>
              <p:cNvPr id="37918" name="AutoShape 30"/>
              <p:cNvSpPr>
                <a:spLocks noChangeArrowheads="1"/>
              </p:cNvSpPr>
              <p:nvPr/>
            </p:nvSpPr>
            <p:spPr bwMode="auto">
              <a:xfrm>
                <a:off x="326" y="1901"/>
                <a:ext cx="442" cy="352"/>
              </a:xfrm>
              <a:prstGeom prst="can">
                <a:avLst>
                  <a:gd name="adj" fmla="val 25000"/>
                </a:avLst>
              </a:prstGeom>
              <a:solidFill>
                <a:srgbClr val="CDDE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7923" name="Line 35"/>
            <p:cNvSpPr>
              <a:spLocks noChangeShapeType="1"/>
            </p:cNvSpPr>
            <p:nvPr/>
          </p:nvSpPr>
          <p:spPr bwMode="auto">
            <a:xfrm flipH="1">
              <a:off x="6684963" y="3324225"/>
              <a:ext cx="985837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8" name="Rectangle 10"/>
            <p:cNvSpPr>
              <a:spLocks noChangeArrowheads="1"/>
            </p:cNvSpPr>
            <p:nvPr/>
          </p:nvSpPr>
          <p:spPr bwMode="auto">
            <a:xfrm>
              <a:off x="5360988" y="2057400"/>
              <a:ext cx="3497262" cy="3894138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905" name="Rectangle 17"/>
            <p:cNvSpPr>
              <a:spLocks noChangeArrowheads="1"/>
            </p:cNvSpPr>
            <p:nvPr/>
          </p:nvSpPr>
          <p:spPr bwMode="auto">
            <a:xfrm>
              <a:off x="5378450" y="2063750"/>
              <a:ext cx="2805113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>
                <a:lnSpc>
                  <a:spcPct val="97000"/>
                </a:lnSpc>
              </a:pPr>
              <a:r>
                <a:rPr lang="en-US" sz="1800" b="1">
                  <a:latin typeface="+mj-lt"/>
                </a:rPr>
                <a:t>Consolidation Database</a:t>
              </a:r>
            </a:p>
          </p:txBody>
        </p:sp>
        <p:sp>
          <p:nvSpPr>
            <p:cNvPr id="37907" name="Rectangle 19"/>
            <p:cNvSpPr>
              <a:spLocks noChangeArrowheads="1"/>
            </p:cNvSpPr>
            <p:nvPr/>
          </p:nvSpPr>
          <p:spPr bwMode="auto">
            <a:xfrm>
              <a:off x="5362576" y="4305300"/>
              <a:ext cx="1304924" cy="1294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2000"/>
                </a:lnSpc>
                <a:tabLst>
                  <a:tab pos="1374775" algn="l"/>
                </a:tabLst>
              </a:pPr>
              <a:r>
                <a:rPr lang="en-US" sz="2000" u="sng" dirty="0">
                  <a:latin typeface="+mj-lt"/>
                </a:rPr>
                <a:t>Accounts</a:t>
              </a:r>
              <a:endParaRPr lang="en-US" sz="2000" dirty="0">
                <a:latin typeface="+mj-lt"/>
              </a:endParaRPr>
            </a:p>
            <a:p>
              <a:pPr marL="342900" indent="-342900" eaLnBrk="0" hangingPunct="0">
                <a:lnSpc>
                  <a:spcPct val="102000"/>
                </a:lnSpc>
                <a:tabLst>
                  <a:tab pos="1374775" algn="l"/>
                </a:tabLst>
              </a:pPr>
              <a:r>
                <a:rPr lang="en-US" sz="2000" dirty="0">
                  <a:latin typeface="+mj-lt"/>
                </a:rPr>
                <a:t>1000</a:t>
              </a:r>
            </a:p>
            <a:p>
              <a:pPr marL="342900" indent="-342900" eaLnBrk="0" hangingPunct="0">
                <a:lnSpc>
                  <a:spcPct val="102000"/>
                </a:lnSpc>
                <a:tabLst>
                  <a:tab pos="1374775" algn="l"/>
                </a:tabLst>
              </a:pPr>
              <a:r>
                <a:rPr lang="en-US" sz="2000" dirty="0">
                  <a:latin typeface="+mj-lt"/>
                </a:rPr>
                <a:t>2000</a:t>
              </a:r>
            </a:p>
            <a:p>
              <a:pPr marL="342900" indent="-342900" eaLnBrk="0" hangingPunct="0">
                <a:lnSpc>
                  <a:spcPct val="102000"/>
                </a:lnSpc>
                <a:tabLst>
                  <a:tab pos="1374775" algn="l"/>
                </a:tabLst>
              </a:pPr>
              <a:r>
                <a:rPr lang="en-US" sz="2000" dirty="0">
                  <a:latin typeface="+mj-lt"/>
                </a:rPr>
                <a:t>3000</a:t>
              </a:r>
            </a:p>
          </p:txBody>
        </p:sp>
        <p:sp>
          <p:nvSpPr>
            <p:cNvPr id="37909" name="Rectangle 21"/>
            <p:cNvSpPr>
              <a:spLocks noChangeArrowheads="1"/>
            </p:cNvSpPr>
            <p:nvPr/>
          </p:nvSpPr>
          <p:spPr bwMode="auto">
            <a:xfrm>
              <a:off x="6673043" y="4002088"/>
              <a:ext cx="2136803" cy="15773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eaLnBrk="0" hangingPunct="0"/>
              <a:r>
                <a:rPr lang="en-US" sz="2000">
                  <a:latin typeface="+mj-lt"/>
                </a:rPr>
                <a:t>Account</a:t>
              </a:r>
            </a:p>
            <a:p>
              <a:pPr eaLnBrk="0" hangingPunct="0"/>
              <a:r>
                <a:rPr lang="en-US" sz="2000" u="sng">
                  <a:latin typeface="+mj-lt"/>
                </a:rPr>
                <a:t>Cross-Reference</a:t>
              </a:r>
            </a:p>
            <a:p>
              <a:pPr eaLnBrk="0" hangingPunct="0"/>
              <a:r>
                <a:rPr lang="en-US" sz="2000">
                  <a:latin typeface="+mj-lt"/>
                </a:rPr>
                <a:t>1100</a:t>
              </a:r>
            </a:p>
            <a:p>
              <a:pPr eaLnBrk="0" hangingPunct="0"/>
              <a:r>
                <a:rPr lang="en-US" sz="2000">
                  <a:latin typeface="+mj-lt"/>
                </a:rPr>
                <a:t>2200</a:t>
              </a:r>
            </a:p>
            <a:p>
              <a:pPr eaLnBrk="0" hangingPunct="0"/>
              <a:r>
                <a:rPr lang="en-US" sz="2000">
                  <a:latin typeface="+mj-lt"/>
                </a:rPr>
                <a:t>3300</a:t>
              </a:r>
            </a:p>
          </p:txBody>
        </p:sp>
        <p:sp>
          <p:nvSpPr>
            <p:cNvPr id="37913" name="Line 25"/>
            <p:cNvSpPr>
              <a:spLocks noChangeShapeType="1"/>
            </p:cNvSpPr>
            <p:nvPr/>
          </p:nvSpPr>
          <p:spPr bwMode="auto">
            <a:xfrm flipV="1">
              <a:off x="7975600" y="3584575"/>
              <a:ext cx="198438" cy="43973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7919" name="Group 31"/>
            <p:cNvGrpSpPr>
              <a:grpSpLocks/>
            </p:cNvGrpSpPr>
            <p:nvPr/>
          </p:nvGrpSpPr>
          <p:grpSpPr bwMode="auto">
            <a:xfrm>
              <a:off x="5454650" y="2803525"/>
              <a:ext cx="1420813" cy="654050"/>
              <a:chOff x="1296" y="1584"/>
              <a:chExt cx="895" cy="412"/>
            </a:xfrm>
          </p:grpSpPr>
          <p:sp>
            <p:nvSpPr>
              <p:cNvPr id="37920" name="Rectangle 32"/>
              <p:cNvSpPr>
                <a:spLocks noChangeArrowheads="1"/>
              </p:cNvSpPr>
              <p:nvPr/>
            </p:nvSpPr>
            <p:spPr bwMode="auto">
              <a:xfrm>
                <a:off x="1296" y="1584"/>
                <a:ext cx="895" cy="412"/>
              </a:xfrm>
              <a:prstGeom prst="rect">
                <a:avLst/>
              </a:prstGeom>
              <a:solidFill>
                <a:srgbClr val="FFFFCC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21" name="Rectangle 33"/>
              <p:cNvSpPr>
                <a:spLocks noChangeArrowheads="1"/>
              </p:cNvSpPr>
              <p:nvPr/>
            </p:nvSpPr>
            <p:spPr bwMode="auto">
              <a:xfrm>
                <a:off x="1344" y="1632"/>
                <a:ext cx="783" cy="3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6038" tIns="17462" rIns="46038" bIns="17462">
                <a:spAutoFit/>
              </a:bodyPr>
              <a:lstStyle/>
              <a:p>
                <a:pPr eaLnBrk="0" hangingPunct="0"/>
                <a:r>
                  <a:rPr lang="en-US" sz="1600" b="1">
                    <a:latin typeface="+mj-lt"/>
                  </a:rPr>
                  <a:t>Transaction</a:t>
                </a:r>
              </a:p>
              <a:p>
                <a:pPr eaLnBrk="0" hangingPunct="0"/>
                <a:r>
                  <a:rPr lang="en-US" sz="1600" b="1">
                    <a:latin typeface="+mj-lt"/>
                  </a:rPr>
                  <a:t>File</a:t>
                </a:r>
              </a:p>
            </p:txBody>
          </p:sp>
        </p:grpSp>
        <p:sp>
          <p:nvSpPr>
            <p:cNvPr id="37922" name="AutoShape 34"/>
            <p:cNvSpPr>
              <a:spLocks noChangeArrowheads="1"/>
            </p:cNvSpPr>
            <p:nvPr/>
          </p:nvSpPr>
          <p:spPr bwMode="auto">
            <a:xfrm>
              <a:off x="7842250" y="2946400"/>
              <a:ext cx="701675" cy="558800"/>
            </a:xfrm>
            <a:prstGeom prst="can">
              <a:avLst>
                <a:gd name="adj" fmla="val 25000"/>
              </a:avLst>
            </a:prstGeom>
            <a:solidFill>
              <a:srgbClr val="CDDE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935" name="Text Box 47"/>
            <p:cNvSpPr txBox="1">
              <a:spLocks noChangeArrowheads="1"/>
            </p:cNvSpPr>
            <p:nvPr/>
          </p:nvSpPr>
          <p:spPr bwMode="auto">
            <a:xfrm>
              <a:off x="6846888" y="2614613"/>
              <a:ext cx="1127125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Import</a:t>
              </a:r>
            </a:p>
          </p:txBody>
        </p:sp>
        <p:sp>
          <p:nvSpPr>
            <p:cNvPr id="37938" name="Line 50"/>
            <p:cNvSpPr>
              <a:spLocks noChangeShapeType="1"/>
            </p:cNvSpPr>
            <p:nvPr/>
          </p:nvSpPr>
          <p:spPr bwMode="auto">
            <a:xfrm>
              <a:off x="3902075" y="3311525"/>
              <a:ext cx="1431925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939" name="Line 51"/>
            <p:cNvSpPr>
              <a:spLocks noChangeShapeType="1"/>
            </p:cNvSpPr>
            <p:nvPr/>
          </p:nvSpPr>
          <p:spPr bwMode="auto">
            <a:xfrm>
              <a:off x="6878638" y="3241675"/>
              <a:ext cx="985837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Post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FIN20120</a:t>
            </a:r>
          </a:p>
        </p:txBody>
      </p:sp>
      <p:pic>
        <p:nvPicPr>
          <p:cNvPr id="3891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788" y="2057400"/>
            <a:ext cx="6427787" cy="2800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Consolidated Reporting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FIN20130</a:t>
            </a:r>
          </a:p>
        </p:txBody>
      </p:sp>
      <p:pic>
        <p:nvPicPr>
          <p:cNvPr id="3994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185863"/>
            <a:ext cx="7237413" cy="4733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Processing Flow (Single Domain)</a:t>
            </a:r>
          </a:p>
        </p:txBody>
      </p:sp>
      <p:sp>
        <p:nvSpPr>
          <p:cNvPr id="4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FIN20020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1427163" y="981075"/>
            <a:ext cx="6275387" cy="5129213"/>
            <a:chOff x="1408113" y="1495425"/>
            <a:chExt cx="6275387" cy="5129213"/>
          </a:xfrm>
        </p:grpSpPr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1417638" y="5100638"/>
              <a:ext cx="6256337" cy="1524000"/>
            </a:xfrm>
            <a:prstGeom prst="rect">
              <a:avLst/>
            </a:prstGeom>
            <a:solidFill>
              <a:srgbClr val="DBDBD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1417638" y="1495425"/>
              <a:ext cx="6245225" cy="154305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06" name="Rectangle 10"/>
            <p:cNvSpPr>
              <a:spLocks noChangeArrowheads="1"/>
            </p:cNvSpPr>
            <p:nvPr/>
          </p:nvSpPr>
          <p:spPr bwMode="auto">
            <a:xfrm>
              <a:off x="1438275" y="1500188"/>
              <a:ext cx="3890490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Transaction Processing for Each Entity</a:t>
              </a:r>
            </a:p>
          </p:txBody>
        </p:sp>
        <p:sp>
          <p:nvSpPr>
            <p:cNvPr id="29707" name="Rectangle 11"/>
            <p:cNvSpPr>
              <a:spLocks noChangeArrowheads="1"/>
            </p:cNvSpPr>
            <p:nvPr/>
          </p:nvSpPr>
          <p:spPr bwMode="auto">
            <a:xfrm>
              <a:off x="1411288" y="5089525"/>
              <a:ext cx="2374049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Closing for Each Entity</a:t>
              </a:r>
            </a:p>
          </p:txBody>
        </p:sp>
        <p:sp>
          <p:nvSpPr>
            <p:cNvPr id="29712" name="Rectangle 16"/>
            <p:cNvSpPr>
              <a:spLocks noChangeArrowheads="1"/>
            </p:cNvSpPr>
            <p:nvPr/>
          </p:nvSpPr>
          <p:spPr bwMode="auto">
            <a:xfrm>
              <a:off x="1427163" y="3284538"/>
              <a:ext cx="6246812" cy="152400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16" name="Rectangle 20"/>
            <p:cNvSpPr>
              <a:spLocks noChangeArrowheads="1"/>
            </p:cNvSpPr>
            <p:nvPr/>
          </p:nvSpPr>
          <p:spPr bwMode="auto">
            <a:xfrm>
              <a:off x="1436688" y="3271838"/>
              <a:ext cx="4094070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Reporting for Each Entity and All Entities</a:t>
              </a:r>
            </a:p>
          </p:txBody>
        </p:sp>
        <p:grpSp>
          <p:nvGrpSpPr>
            <p:cNvPr id="29725" name="Group 29"/>
            <p:cNvGrpSpPr>
              <a:grpSpLocks/>
            </p:cNvGrpSpPr>
            <p:nvPr/>
          </p:nvGrpSpPr>
          <p:grpSpPr bwMode="auto">
            <a:xfrm>
              <a:off x="5953125" y="1949450"/>
              <a:ext cx="1525588" cy="965200"/>
              <a:chOff x="2470" y="1581"/>
              <a:chExt cx="961" cy="761"/>
            </a:xfrm>
          </p:grpSpPr>
          <p:sp>
            <p:nvSpPr>
              <p:cNvPr id="29726" name="AutoShape 30"/>
              <p:cNvSpPr>
                <a:spLocks noChangeArrowheads="1"/>
              </p:cNvSpPr>
              <p:nvPr/>
            </p:nvSpPr>
            <p:spPr bwMode="auto">
              <a:xfrm>
                <a:off x="2470" y="158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27" name="Rectangle 31"/>
              <p:cNvSpPr>
                <a:spLocks noChangeArrowheads="1"/>
              </p:cNvSpPr>
              <p:nvPr/>
            </p:nvSpPr>
            <p:spPr bwMode="auto">
              <a:xfrm>
                <a:off x="2503" y="1629"/>
                <a:ext cx="883" cy="6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Process GL</a:t>
                </a:r>
              </a:p>
              <a:p>
                <a:r>
                  <a:rPr lang="en-US" sz="1600">
                    <a:latin typeface="+mj-lt"/>
                  </a:rPr>
                  <a:t>Adjusting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</p:txBody>
          </p:sp>
        </p:grpSp>
        <p:grpSp>
          <p:nvGrpSpPr>
            <p:cNvPr id="29731" name="Group 35"/>
            <p:cNvGrpSpPr>
              <a:grpSpLocks/>
            </p:cNvGrpSpPr>
            <p:nvPr/>
          </p:nvGrpSpPr>
          <p:grpSpPr bwMode="auto">
            <a:xfrm>
              <a:off x="3768725" y="1949450"/>
              <a:ext cx="1525588" cy="965200"/>
              <a:chOff x="4678" y="1260"/>
              <a:chExt cx="961" cy="608"/>
            </a:xfrm>
          </p:grpSpPr>
          <p:sp>
            <p:nvSpPr>
              <p:cNvPr id="29729" name="AutoShape 33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30" name="Rectangle 34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Close Period to Other Modules</a:t>
                </a:r>
              </a:p>
            </p:txBody>
          </p:sp>
        </p:grpSp>
        <p:grpSp>
          <p:nvGrpSpPr>
            <p:cNvPr id="29732" name="Group 36"/>
            <p:cNvGrpSpPr>
              <a:grpSpLocks/>
            </p:cNvGrpSpPr>
            <p:nvPr/>
          </p:nvGrpSpPr>
          <p:grpSpPr bwMode="auto">
            <a:xfrm>
              <a:off x="1482725" y="1949450"/>
              <a:ext cx="1525588" cy="965200"/>
              <a:chOff x="4678" y="1260"/>
              <a:chExt cx="961" cy="608"/>
            </a:xfrm>
          </p:grpSpPr>
          <p:sp>
            <p:nvSpPr>
              <p:cNvPr id="29733" name="AutoShape 37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34" name="Rectangle 38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Process</a:t>
                </a:r>
              </a:p>
              <a:p>
                <a:r>
                  <a:rPr lang="en-US" sz="1600" dirty="0">
                    <a:latin typeface="+mj-lt"/>
                  </a:rPr>
                  <a:t>Module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grpSp>
          <p:nvGrpSpPr>
            <p:cNvPr id="29738" name="Group 42"/>
            <p:cNvGrpSpPr>
              <a:grpSpLocks/>
            </p:cNvGrpSpPr>
            <p:nvPr/>
          </p:nvGrpSpPr>
          <p:grpSpPr bwMode="auto">
            <a:xfrm>
              <a:off x="5895975" y="3697288"/>
              <a:ext cx="1647825" cy="965200"/>
              <a:chOff x="4511" y="1823"/>
              <a:chExt cx="1038" cy="608"/>
            </a:xfrm>
          </p:grpSpPr>
          <p:sp>
            <p:nvSpPr>
              <p:cNvPr id="29736" name="AutoShape 40"/>
              <p:cNvSpPr>
                <a:spLocks noChangeArrowheads="1"/>
              </p:cNvSpPr>
              <p:nvPr/>
            </p:nvSpPr>
            <p:spPr bwMode="auto">
              <a:xfrm>
                <a:off x="4550" y="1823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37" name="Rectangle 41"/>
              <p:cNvSpPr>
                <a:spLocks noChangeArrowheads="1"/>
              </p:cNvSpPr>
              <p:nvPr/>
            </p:nvSpPr>
            <p:spPr bwMode="auto">
              <a:xfrm>
                <a:off x="4511" y="1868"/>
                <a:ext cx="103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Maintain/Print Custom </a:t>
                </a:r>
              </a:p>
              <a:p>
                <a:r>
                  <a:rPr lang="en-US" sz="1600" dirty="0">
                    <a:latin typeface="+mj-lt"/>
                  </a:rPr>
                  <a:t>Reports</a:t>
                </a:r>
              </a:p>
            </p:txBody>
          </p:sp>
        </p:grpSp>
        <p:grpSp>
          <p:nvGrpSpPr>
            <p:cNvPr id="29742" name="Group 46"/>
            <p:cNvGrpSpPr>
              <a:grpSpLocks/>
            </p:cNvGrpSpPr>
            <p:nvPr/>
          </p:nvGrpSpPr>
          <p:grpSpPr bwMode="auto">
            <a:xfrm>
              <a:off x="3743327" y="3725863"/>
              <a:ext cx="1600201" cy="965200"/>
              <a:chOff x="4559" y="2175"/>
              <a:chExt cx="1008" cy="608"/>
            </a:xfrm>
          </p:grpSpPr>
          <p:sp>
            <p:nvSpPr>
              <p:cNvPr id="29740" name="AutoShape 44"/>
              <p:cNvSpPr>
                <a:spLocks noChangeArrowheads="1"/>
              </p:cNvSpPr>
              <p:nvPr/>
            </p:nvSpPr>
            <p:spPr bwMode="auto">
              <a:xfrm>
                <a:off x="4575" y="2175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41" name="Rectangle 45"/>
              <p:cNvSpPr>
                <a:spLocks noChangeArrowheads="1"/>
              </p:cNvSpPr>
              <p:nvPr/>
            </p:nvSpPr>
            <p:spPr bwMode="auto">
              <a:xfrm>
                <a:off x="4559" y="2282"/>
                <a:ext cx="1008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Maintain/Print</a:t>
                </a:r>
              </a:p>
              <a:p>
                <a:r>
                  <a:rPr lang="en-US" sz="1600" dirty="0">
                    <a:latin typeface="+mj-lt"/>
                  </a:rPr>
                  <a:t>Budgets</a:t>
                </a:r>
              </a:p>
            </p:txBody>
          </p:sp>
        </p:grpSp>
        <p:grpSp>
          <p:nvGrpSpPr>
            <p:cNvPr id="29746" name="Group 50"/>
            <p:cNvGrpSpPr>
              <a:grpSpLocks/>
            </p:cNvGrpSpPr>
            <p:nvPr/>
          </p:nvGrpSpPr>
          <p:grpSpPr bwMode="auto">
            <a:xfrm>
              <a:off x="1482725" y="3716338"/>
              <a:ext cx="1525588" cy="965200"/>
              <a:chOff x="96" y="2264"/>
              <a:chExt cx="961" cy="608"/>
            </a:xfrm>
          </p:grpSpPr>
          <p:sp>
            <p:nvSpPr>
              <p:cNvPr id="29744" name="AutoShape 48"/>
              <p:cNvSpPr>
                <a:spLocks noChangeArrowheads="1"/>
              </p:cNvSpPr>
              <p:nvPr/>
            </p:nvSpPr>
            <p:spPr bwMode="auto">
              <a:xfrm>
                <a:off x="96" y="2264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45" name="Rectangle 49"/>
              <p:cNvSpPr>
                <a:spLocks noChangeArrowheads="1"/>
              </p:cNvSpPr>
              <p:nvPr/>
            </p:nvSpPr>
            <p:spPr bwMode="auto">
              <a:xfrm>
                <a:off x="106" y="2307"/>
                <a:ext cx="91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Print</a:t>
                </a:r>
              </a:p>
              <a:p>
                <a:r>
                  <a:rPr lang="en-US" sz="1600">
                    <a:latin typeface="+mj-lt"/>
                  </a:rPr>
                  <a:t>Financial</a:t>
                </a:r>
              </a:p>
              <a:p>
                <a:r>
                  <a:rPr lang="en-US" sz="1600">
                    <a:latin typeface="+mj-lt"/>
                  </a:rPr>
                  <a:t>Statements</a:t>
                </a:r>
              </a:p>
            </p:txBody>
          </p:sp>
        </p:grpSp>
        <p:grpSp>
          <p:nvGrpSpPr>
            <p:cNvPr id="29750" name="Group 54"/>
            <p:cNvGrpSpPr>
              <a:grpSpLocks/>
            </p:cNvGrpSpPr>
            <p:nvPr/>
          </p:nvGrpSpPr>
          <p:grpSpPr bwMode="auto">
            <a:xfrm>
              <a:off x="1482725" y="5505450"/>
              <a:ext cx="1525588" cy="965200"/>
              <a:chOff x="77" y="2546"/>
              <a:chExt cx="961" cy="608"/>
            </a:xfrm>
          </p:grpSpPr>
          <p:sp>
            <p:nvSpPr>
              <p:cNvPr id="29748" name="AutoShape 52"/>
              <p:cNvSpPr>
                <a:spLocks noChangeArrowheads="1"/>
              </p:cNvSpPr>
              <p:nvPr/>
            </p:nvSpPr>
            <p:spPr bwMode="auto">
              <a:xfrm>
                <a:off x="77" y="2546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49" name="Rectangle 53"/>
              <p:cNvSpPr>
                <a:spLocks noChangeArrowheads="1"/>
              </p:cNvSpPr>
              <p:nvPr/>
            </p:nvSpPr>
            <p:spPr bwMode="auto">
              <a:xfrm>
                <a:off x="87" y="2660"/>
                <a:ext cx="918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Close Period to GL</a:t>
                </a:r>
              </a:p>
            </p:txBody>
          </p:sp>
        </p:grpSp>
        <p:grpSp>
          <p:nvGrpSpPr>
            <p:cNvPr id="29755" name="Group 59"/>
            <p:cNvGrpSpPr>
              <a:grpSpLocks/>
            </p:cNvGrpSpPr>
            <p:nvPr/>
          </p:nvGrpSpPr>
          <p:grpSpPr bwMode="auto">
            <a:xfrm>
              <a:off x="3562350" y="5505450"/>
              <a:ext cx="1981199" cy="965200"/>
              <a:chOff x="2244" y="3474"/>
              <a:chExt cx="1248" cy="608"/>
            </a:xfrm>
          </p:grpSpPr>
          <p:sp>
            <p:nvSpPr>
              <p:cNvPr id="29752" name="AutoShape 56"/>
              <p:cNvSpPr>
                <a:spLocks noChangeArrowheads="1"/>
              </p:cNvSpPr>
              <p:nvPr/>
            </p:nvSpPr>
            <p:spPr bwMode="auto">
              <a:xfrm>
                <a:off x="2310" y="3474"/>
                <a:ext cx="1108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53" name="Rectangle 57"/>
              <p:cNvSpPr>
                <a:spLocks noChangeArrowheads="1"/>
              </p:cNvSpPr>
              <p:nvPr/>
            </p:nvSpPr>
            <p:spPr bwMode="auto">
              <a:xfrm>
                <a:off x="2244" y="3518"/>
                <a:ext cx="1248" cy="5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Close Year to GL/Update Retained Earnings</a:t>
                </a:r>
              </a:p>
            </p:txBody>
          </p:sp>
        </p:grpSp>
        <p:grpSp>
          <p:nvGrpSpPr>
            <p:cNvPr id="29759" name="Group 63"/>
            <p:cNvGrpSpPr>
              <a:grpSpLocks/>
            </p:cNvGrpSpPr>
            <p:nvPr/>
          </p:nvGrpSpPr>
          <p:grpSpPr bwMode="auto">
            <a:xfrm>
              <a:off x="5886450" y="5505450"/>
              <a:ext cx="1643063" cy="965200"/>
              <a:chOff x="4649" y="3251"/>
              <a:chExt cx="1035" cy="608"/>
            </a:xfrm>
          </p:grpSpPr>
          <p:sp>
            <p:nvSpPr>
              <p:cNvPr id="29757" name="AutoShape 61"/>
              <p:cNvSpPr>
                <a:spLocks noChangeArrowheads="1"/>
              </p:cNvSpPr>
              <p:nvPr/>
            </p:nvSpPr>
            <p:spPr bwMode="auto">
              <a:xfrm>
                <a:off x="4691" y="3251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9758" name="Rectangle 62"/>
              <p:cNvSpPr>
                <a:spLocks noChangeArrowheads="1"/>
              </p:cNvSpPr>
              <p:nvPr/>
            </p:nvSpPr>
            <p:spPr bwMode="auto">
              <a:xfrm>
                <a:off x="4649" y="3289"/>
                <a:ext cx="1035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5720" tIns="44450" rIns="45720" bIns="44450"/>
              <a:lstStyle/>
              <a:p>
                <a:r>
                  <a:rPr lang="en-US" sz="1600" dirty="0">
                    <a:latin typeface="+mj-lt"/>
                  </a:rPr>
                  <a:t>Consolidate Previous Year’s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29760" name="Line 64"/>
            <p:cNvSpPr>
              <a:spLocks noChangeShapeType="1"/>
            </p:cNvSpPr>
            <p:nvPr/>
          </p:nvSpPr>
          <p:spPr bwMode="auto">
            <a:xfrm>
              <a:off x="3006725" y="2428875"/>
              <a:ext cx="752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61" name="Line 65"/>
            <p:cNvSpPr>
              <a:spLocks noChangeShapeType="1"/>
            </p:cNvSpPr>
            <p:nvPr/>
          </p:nvSpPr>
          <p:spPr bwMode="auto">
            <a:xfrm>
              <a:off x="5313363" y="2419350"/>
              <a:ext cx="660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62" name="Line 66"/>
            <p:cNvSpPr>
              <a:spLocks noChangeShapeType="1"/>
            </p:cNvSpPr>
            <p:nvPr/>
          </p:nvSpPr>
          <p:spPr bwMode="auto">
            <a:xfrm>
              <a:off x="3016250" y="4165600"/>
              <a:ext cx="752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63" name="Line 67"/>
            <p:cNvSpPr>
              <a:spLocks noChangeShapeType="1"/>
            </p:cNvSpPr>
            <p:nvPr/>
          </p:nvSpPr>
          <p:spPr bwMode="auto">
            <a:xfrm>
              <a:off x="5313363" y="4156075"/>
              <a:ext cx="660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64" name="Line 68"/>
            <p:cNvSpPr>
              <a:spLocks noChangeShapeType="1"/>
            </p:cNvSpPr>
            <p:nvPr/>
          </p:nvSpPr>
          <p:spPr bwMode="auto">
            <a:xfrm>
              <a:off x="3017838" y="6035675"/>
              <a:ext cx="61912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65" name="Line 69"/>
            <p:cNvSpPr>
              <a:spLocks noChangeShapeType="1"/>
            </p:cNvSpPr>
            <p:nvPr/>
          </p:nvSpPr>
          <p:spPr bwMode="auto">
            <a:xfrm>
              <a:off x="5434013" y="6026150"/>
              <a:ext cx="498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9766" name="AutoShape 70"/>
            <p:cNvCxnSpPr>
              <a:cxnSpLocks noChangeShapeType="1"/>
              <a:stCxn id="29701" idx="3"/>
              <a:endCxn id="29712" idx="1"/>
            </p:cNvCxnSpPr>
            <p:nvPr/>
          </p:nvCxnSpPr>
          <p:spPr bwMode="auto">
            <a:xfrm flipH="1">
              <a:off x="1417638" y="2266950"/>
              <a:ext cx="6254750" cy="1779588"/>
            </a:xfrm>
            <a:prstGeom prst="bentConnector5">
              <a:avLst>
                <a:gd name="adj1" fmla="val -3505"/>
                <a:gd name="adj2" fmla="val 50222"/>
                <a:gd name="adj3" fmla="val 103505"/>
              </a:avLst>
            </a:prstGeom>
            <a:noFill/>
            <a:ln w="38100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9767" name="AutoShape 71"/>
            <p:cNvCxnSpPr>
              <a:cxnSpLocks noChangeShapeType="1"/>
              <a:stCxn id="29712" idx="3"/>
              <a:endCxn id="29700" idx="1"/>
            </p:cNvCxnSpPr>
            <p:nvPr/>
          </p:nvCxnSpPr>
          <p:spPr bwMode="auto">
            <a:xfrm flipH="1">
              <a:off x="1408113" y="4046538"/>
              <a:ext cx="6275387" cy="1816100"/>
            </a:xfrm>
            <a:prstGeom prst="bentConnector5">
              <a:avLst>
                <a:gd name="adj1" fmla="val -3468"/>
                <a:gd name="adj2" fmla="val 50000"/>
                <a:gd name="adj3" fmla="val 103491"/>
              </a:avLst>
            </a:prstGeom>
            <a:noFill/>
            <a:ln w="38100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GL Processing Flow (Multiple Domains)</a:t>
            </a:r>
          </a:p>
        </p:txBody>
      </p:sp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FIN20030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55600" y="1331913"/>
            <a:ext cx="8434388" cy="4497387"/>
            <a:chOff x="574675" y="1979613"/>
            <a:chExt cx="8434388" cy="4497387"/>
          </a:xfrm>
        </p:grpSpPr>
        <p:sp>
          <p:nvSpPr>
            <p:cNvPr id="30725" name="Rectangle 5"/>
            <p:cNvSpPr>
              <a:spLocks noChangeArrowheads="1"/>
            </p:cNvSpPr>
            <p:nvPr/>
          </p:nvSpPr>
          <p:spPr bwMode="auto">
            <a:xfrm>
              <a:off x="3178175" y="4665663"/>
              <a:ext cx="2875788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Consolidation Database</a:t>
              </a:r>
            </a:p>
          </p:txBody>
        </p:sp>
        <p:sp>
          <p:nvSpPr>
            <p:cNvPr id="30728" name="Rectangle 8"/>
            <p:cNvSpPr>
              <a:spLocks noChangeArrowheads="1"/>
            </p:cNvSpPr>
            <p:nvPr/>
          </p:nvSpPr>
          <p:spPr bwMode="auto">
            <a:xfrm>
              <a:off x="574675" y="4660900"/>
              <a:ext cx="8434388" cy="181610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0763" name="Group 43"/>
            <p:cNvGrpSpPr>
              <a:grpSpLocks/>
            </p:cNvGrpSpPr>
            <p:nvPr/>
          </p:nvGrpSpPr>
          <p:grpSpPr bwMode="auto">
            <a:xfrm>
              <a:off x="865188" y="1979613"/>
              <a:ext cx="1938337" cy="1331912"/>
              <a:chOff x="442" y="1292"/>
              <a:chExt cx="1221" cy="839"/>
            </a:xfrm>
          </p:grpSpPr>
          <p:sp>
            <p:nvSpPr>
              <p:cNvPr id="30742" name="AutoShape 22"/>
              <p:cNvSpPr>
                <a:spLocks noChangeArrowheads="1"/>
              </p:cNvSpPr>
              <p:nvPr/>
            </p:nvSpPr>
            <p:spPr bwMode="auto">
              <a:xfrm>
                <a:off x="442" y="1292"/>
                <a:ext cx="1221" cy="839"/>
              </a:xfrm>
              <a:prstGeom prst="flowChartMagneticDisk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27" name="Rectangle 7"/>
              <p:cNvSpPr>
                <a:spLocks noChangeArrowheads="1"/>
              </p:cNvSpPr>
              <p:nvPr/>
            </p:nvSpPr>
            <p:spPr bwMode="auto">
              <a:xfrm>
                <a:off x="505" y="1583"/>
                <a:ext cx="1080" cy="5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Source Domain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(Period-End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Complete)</a:t>
                </a:r>
              </a:p>
            </p:txBody>
          </p:sp>
        </p:grpSp>
        <p:grpSp>
          <p:nvGrpSpPr>
            <p:cNvPr id="30744" name="Group 24"/>
            <p:cNvGrpSpPr>
              <a:grpSpLocks/>
            </p:cNvGrpSpPr>
            <p:nvPr/>
          </p:nvGrpSpPr>
          <p:grpSpPr bwMode="auto">
            <a:xfrm>
              <a:off x="5872163" y="2074863"/>
              <a:ext cx="1525587" cy="1238250"/>
              <a:chOff x="2195" y="1325"/>
              <a:chExt cx="961" cy="780"/>
            </a:xfrm>
          </p:grpSpPr>
          <p:sp>
            <p:nvSpPr>
              <p:cNvPr id="30743" name="AutoShape 23"/>
              <p:cNvSpPr>
                <a:spLocks noChangeArrowheads="1"/>
              </p:cNvSpPr>
              <p:nvPr/>
            </p:nvSpPr>
            <p:spPr bwMode="auto">
              <a:xfrm>
                <a:off x="2195" y="1325"/>
                <a:ext cx="961" cy="780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24" name="Rectangle 4"/>
              <p:cNvSpPr>
                <a:spLocks noChangeArrowheads="1"/>
              </p:cNvSpPr>
              <p:nvPr/>
            </p:nvSpPr>
            <p:spPr bwMode="auto">
              <a:xfrm>
                <a:off x="2228" y="1392"/>
                <a:ext cx="883" cy="6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Export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Transactions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to File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(25.19.14)</a:t>
                </a:r>
              </a:p>
            </p:txBody>
          </p:sp>
        </p:grpSp>
        <p:grpSp>
          <p:nvGrpSpPr>
            <p:cNvPr id="30748" name="Group 28"/>
            <p:cNvGrpSpPr>
              <a:grpSpLocks/>
            </p:cNvGrpSpPr>
            <p:nvPr/>
          </p:nvGrpSpPr>
          <p:grpSpPr bwMode="auto">
            <a:xfrm>
              <a:off x="2925763" y="5087938"/>
              <a:ext cx="1525587" cy="1208087"/>
              <a:chOff x="2470" y="1581"/>
              <a:chExt cx="961" cy="761"/>
            </a:xfrm>
          </p:grpSpPr>
          <p:sp>
            <p:nvSpPr>
              <p:cNvPr id="30746" name="AutoShape 26"/>
              <p:cNvSpPr>
                <a:spLocks noChangeArrowheads="1"/>
              </p:cNvSpPr>
              <p:nvPr/>
            </p:nvSpPr>
            <p:spPr bwMode="auto">
              <a:xfrm>
                <a:off x="2470" y="158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47" name="Rectangle 27"/>
              <p:cNvSpPr>
                <a:spLocks noChangeArrowheads="1"/>
              </p:cNvSpPr>
              <p:nvPr/>
            </p:nvSpPr>
            <p:spPr bwMode="auto">
              <a:xfrm>
                <a:off x="2503" y="1629"/>
                <a:ext cx="883" cy="6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Post</a:t>
                </a:r>
              </a:p>
              <a:p>
                <a:r>
                  <a:rPr lang="en-US" sz="1600">
                    <a:latin typeface="+mj-lt"/>
                  </a:rPr>
                  <a:t>Imported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  <a:p>
                <a:r>
                  <a:rPr lang="en-US" sz="1600">
                    <a:latin typeface="+mj-lt"/>
                  </a:rPr>
                  <a:t>(25.13.7)</a:t>
                </a:r>
              </a:p>
            </p:txBody>
          </p:sp>
        </p:grpSp>
        <p:grpSp>
          <p:nvGrpSpPr>
            <p:cNvPr id="30749" name="Group 29"/>
            <p:cNvGrpSpPr>
              <a:grpSpLocks/>
            </p:cNvGrpSpPr>
            <p:nvPr/>
          </p:nvGrpSpPr>
          <p:grpSpPr bwMode="auto">
            <a:xfrm>
              <a:off x="5211763" y="5110163"/>
              <a:ext cx="1525587" cy="1208087"/>
              <a:chOff x="2470" y="1581"/>
              <a:chExt cx="961" cy="761"/>
            </a:xfrm>
          </p:grpSpPr>
          <p:sp>
            <p:nvSpPr>
              <p:cNvPr id="30750" name="AutoShape 30"/>
              <p:cNvSpPr>
                <a:spLocks noChangeArrowheads="1"/>
              </p:cNvSpPr>
              <p:nvPr/>
            </p:nvSpPr>
            <p:spPr bwMode="auto">
              <a:xfrm>
                <a:off x="2470" y="158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51" name="Rectangle 31"/>
              <p:cNvSpPr>
                <a:spLocks noChangeArrowheads="1"/>
              </p:cNvSpPr>
              <p:nvPr/>
            </p:nvSpPr>
            <p:spPr bwMode="auto">
              <a:xfrm>
                <a:off x="2477" y="1629"/>
                <a:ext cx="932" cy="6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Print Period</a:t>
                </a:r>
              </a:p>
              <a:p>
                <a:r>
                  <a:rPr lang="en-US" sz="1600">
                    <a:latin typeface="+mj-lt"/>
                  </a:rPr>
                  <a:t>Reports</a:t>
                </a:r>
              </a:p>
              <a:p>
                <a:r>
                  <a:rPr lang="en-US" sz="1600">
                    <a:latin typeface="+mj-lt"/>
                  </a:rPr>
                  <a:t>(menus 25.5, </a:t>
                </a:r>
              </a:p>
              <a:p>
                <a:r>
                  <a:rPr lang="en-US" sz="1600">
                    <a:latin typeface="+mj-lt"/>
                  </a:rPr>
                  <a:t>25.15, 25.17)</a:t>
                </a:r>
              </a:p>
            </p:txBody>
          </p:sp>
        </p:grpSp>
        <p:grpSp>
          <p:nvGrpSpPr>
            <p:cNvPr id="30756" name="Group 36"/>
            <p:cNvGrpSpPr>
              <a:grpSpLocks/>
            </p:cNvGrpSpPr>
            <p:nvPr/>
          </p:nvGrpSpPr>
          <p:grpSpPr bwMode="auto">
            <a:xfrm>
              <a:off x="7405688" y="5110163"/>
              <a:ext cx="1525587" cy="1208087"/>
              <a:chOff x="2086" y="1671"/>
              <a:chExt cx="961" cy="761"/>
            </a:xfrm>
          </p:grpSpPr>
          <p:sp>
            <p:nvSpPr>
              <p:cNvPr id="30754" name="AutoShape 34"/>
              <p:cNvSpPr>
                <a:spLocks noChangeArrowheads="1"/>
              </p:cNvSpPr>
              <p:nvPr/>
            </p:nvSpPr>
            <p:spPr bwMode="auto">
              <a:xfrm>
                <a:off x="2086" y="167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55" name="Rectangle 35"/>
              <p:cNvSpPr>
                <a:spLocks noChangeArrowheads="1"/>
              </p:cNvSpPr>
              <p:nvPr/>
            </p:nvSpPr>
            <p:spPr bwMode="auto">
              <a:xfrm>
                <a:off x="2110" y="1802"/>
                <a:ext cx="927" cy="5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Close Period</a:t>
                </a:r>
              </a:p>
              <a:p>
                <a:r>
                  <a:rPr lang="en-US" sz="1600" dirty="0">
                    <a:latin typeface="+mj-lt"/>
                  </a:rPr>
                  <a:t>to GL</a:t>
                </a:r>
              </a:p>
              <a:p>
                <a:r>
                  <a:rPr lang="en-US" sz="1600" dirty="0">
                    <a:latin typeface="+mj-lt"/>
                  </a:rPr>
                  <a:t>(25.3.4)</a:t>
                </a:r>
              </a:p>
            </p:txBody>
          </p:sp>
        </p:grpSp>
        <p:grpSp>
          <p:nvGrpSpPr>
            <p:cNvPr id="30757" name="Group 37"/>
            <p:cNvGrpSpPr>
              <a:grpSpLocks/>
            </p:cNvGrpSpPr>
            <p:nvPr/>
          </p:nvGrpSpPr>
          <p:grpSpPr bwMode="auto">
            <a:xfrm>
              <a:off x="668338" y="5110163"/>
              <a:ext cx="1525587" cy="1208087"/>
              <a:chOff x="2086" y="1671"/>
              <a:chExt cx="961" cy="761"/>
            </a:xfrm>
          </p:grpSpPr>
          <p:sp>
            <p:nvSpPr>
              <p:cNvPr id="30758" name="AutoShape 38"/>
              <p:cNvSpPr>
                <a:spLocks noChangeArrowheads="1"/>
              </p:cNvSpPr>
              <p:nvPr/>
            </p:nvSpPr>
            <p:spPr bwMode="auto">
              <a:xfrm>
                <a:off x="2086" y="167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59" name="Rectangle 39"/>
              <p:cNvSpPr>
                <a:spLocks noChangeArrowheads="1"/>
              </p:cNvSpPr>
              <p:nvPr/>
            </p:nvSpPr>
            <p:spPr bwMode="auto">
              <a:xfrm>
                <a:off x="2122" y="1802"/>
                <a:ext cx="87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Import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  <a:p>
                <a:r>
                  <a:rPr lang="en-US" sz="1600">
                    <a:latin typeface="+mj-lt"/>
                  </a:rPr>
                  <a:t>(25.19.15)</a:t>
                </a:r>
              </a:p>
            </p:txBody>
          </p:sp>
        </p:grpSp>
        <p:sp>
          <p:nvSpPr>
            <p:cNvPr id="30760" name="Line 40"/>
            <p:cNvSpPr>
              <a:spLocks noChangeShapeType="1"/>
            </p:cNvSpPr>
            <p:nvPr/>
          </p:nvSpPr>
          <p:spPr bwMode="auto">
            <a:xfrm>
              <a:off x="2184400" y="5659438"/>
              <a:ext cx="75247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61" name="Line 41"/>
            <p:cNvSpPr>
              <a:spLocks noChangeShapeType="1"/>
            </p:cNvSpPr>
            <p:nvPr/>
          </p:nvSpPr>
          <p:spPr bwMode="auto">
            <a:xfrm>
              <a:off x="4459288" y="5659438"/>
              <a:ext cx="75247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62" name="Line 42"/>
            <p:cNvSpPr>
              <a:spLocks noChangeShapeType="1"/>
            </p:cNvSpPr>
            <p:nvPr/>
          </p:nvSpPr>
          <p:spPr bwMode="auto">
            <a:xfrm>
              <a:off x="6767513" y="5659438"/>
              <a:ext cx="609600" cy="0"/>
            </a:xfrm>
            <a:prstGeom prst="lin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64" name="Line 44"/>
            <p:cNvSpPr>
              <a:spLocks noChangeShapeType="1"/>
            </p:cNvSpPr>
            <p:nvPr/>
          </p:nvSpPr>
          <p:spPr bwMode="auto">
            <a:xfrm>
              <a:off x="2814638" y="2662238"/>
              <a:ext cx="305752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0765" name="AutoShape 45"/>
            <p:cNvCxnSpPr>
              <a:cxnSpLocks noChangeShapeType="1"/>
              <a:stCxn id="30743" idx="2"/>
              <a:endCxn id="30758" idx="0"/>
            </p:cNvCxnSpPr>
            <p:nvPr/>
          </p:nvCxnSpPr>
          <p:spPr bwMode="auto">
            <a:xfrm rot="5400000">
              <a:off x="3134520" y="1609726"/>
              <a:ext cx="1797050" cy="52038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</p:spPr>
        </p:cxnSp>
        <p:sp>
          <p:nvSpPr>
            <p:cNvPr id="30766" name="Line 46"/>
            <p:cNvSpPr>
              <a:spLocks noChangeShapeType="1"/>
            </p:cNvSpPr>
            <p:nvPr/>
          </p:nvSpPr>
          <p:spPr bwMode="auto">
            <a:xfrm>
              <a:off x="1431925" y="4846638"/>
              <a:ext cx="0" cy="26352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67" name="Text Box 47"/>
            <p:cNvSpPr txBox="1">
              <a:spLocks noChangeArrowheads="1"/>
            </p:cNvSpPr>
            <p:nvPr/>
          </p:nvSpPr>
          <p:spPr bwMode="auto">
            <a:xfrm>
              <a:off x="2397125" y="4733925"/>
              <a:ext cx="3922713" cy="6111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+mj-lt"/>
              </a:endParaRPr>
            </a:p>
          </p:txBody>
        </p:sp>
        <p:sp>
          <p:nvSpPr>
            <p:cNvPr id="30768" name="Text Box 48"/>
            <p:cNvSpPr txBox="1">
              <a:spLocks noChangeArrowheads="1"/>
            </p:cNvSpPr>
            <p:nvPr/>
          </p:nvSpPr>
          <p:spPr bwMode="auto">
            <a:xfrm>
              <a:off x="3059113" y="4652963"/>
              <a:ext cx="3232150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Consolidation Domain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Entities in Same Domain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FIN20040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111375" y="1223963"/>
            <a:ext cx="4918075" cy="4600575"/>
            <a:chOff x="2092325" y="1728788"/>
            <a:chExt cx="4918075" cy="4600575"/>
          </a:xfrm>
        </p:grpSpPr>
        <p:sp>
          <p:nvSpPr>
            <p:cNvPr id="31759" name="AutoShape 15"/>
            <p:cNvSpPr>
              <a:spLocks noChangeArrowheads="1"/>
            </p:cNvSpPr>
            <p:nvPr/>
          </p:nvSpPr>
          <p:spPr bwMode="auto">
            <a:xfrm>
              <a:off x="2092325" y="1728788"/>
              <a:ext cx="4918075" cy="4600575"/>
            </a:xfrm>
            <a:prstGeom prst="flowChartMagneticDisk">
              <a:avLst/>
            </a:prstGeom>
            <a:solidFill>
              <a:srgbClr val="E6ECF6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749" name="Rectangle 5"/>
            <p:cNvSpPr>
              <a:spLocks noChangeArrowheads="1"/>
            </p:cNvSpPr>
            <p:nvPr/>
          </p:nvSpPr>
          <p:spPr bwMode="auto">
            <a:xfrm>
              <a:off x="2516167" y="3332163"/>
              <a:ext cx="1809792" cy="643766"/>
            </a:xfrm>
            <a:prstGeom prst="rect">
              <a:avLst/>
            </a:prstGeom>
            <a:solidFill>
              <a:srgbClr val="C5E6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Entity 1000</a:t>
              </a:r>
            </a:p>
            <a:p>
              <a:pPr eaLnBrk="0" hangingPunct="0"/>
              <a:r>
                <a:rPr lang="en-US" sz="1800" b="1">
                  <a:latin typeface="+mj-lt"/>
                </a:rPr>
                <a:t>Manufacturing</a:t>
              </a:r>
            </a:p>
          </p:txBody>
        </p:sp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4803775" y="3311525"/>
              <a:ext cx="1638300" cy="693738"/>
            </a:xfrm>
            <a:prstGeom prst="rect">
              <a:avLst/>
            </a:prstGeom>
            <a:solidFill>
              <a:srgbClr val="C5E6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lang="en-US" sz="1800" b="1">
                  <a:latin typeface="+mj-lt"/>
                </a:rPr>
                <a:t>Entity 2000</a:t>
              </a:r>
            </a:p>
            <a:p>
              <a:pPr eaLnBrk="0" hangingPunct="0"/>
              <a:r>
                <a:rPr lang="en-US" sz="1800" b="1">
                  <a:latin typeface="+mj-lt"/>
                </a:rPr>
                <a:t>Field Service</a:t>
              </a:r>
            </a:p>
          </p:txBody>
        </p: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3729038" y="5534025"/>
              <a:ext cx="1663700" cy="673100"/>
            </a:xfrm>
            <a:prstGeom prst="rect">
              <a:avLst/>
            </a:prstGeom>
            <a:solidFill>
              <a:srgbClr val="E3D3D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lang="en-US" sz="1600">
                  <a:latin typeface="+mj-lt"/>
                </a:rPr>
                <a:t>Consolidated</a:t>
              </a:r>
            </a:p>
            <a:p>
              <a:pPr eaLnBrk="0" hangingPunct="0"/>
              <a:r>
                <a:rPr lang="en-US" sz="1600">
                  <a:latin typeface="+mj-lt"/>
                </a:rPr>
                <a:t>BS/IS/Reports</a:t>
              </a:r>
            </a:p>
          </p:txBody>
        </p:sp>
        <p:cxnSp>
          <p:nvCxnSpPr>
            <p:cNvPr id="31754" name="AutoShape 10"/>
            <p:cNvCxnSpPr>
              <a:cxnSpLocks noChangeShapeType="1"/>
              <a:stCxn id="31749" idx="2"/>
            </p:cNvCxnSpPr>
            <p:nvPr/>
          </p:nvCxnSpPr>
          <p:spPr bwMode="auto">
            <a:xfrm rot="16200000" flipH="1">
              <a:off x="3188908" y="4208083"/>
              <a:ext cx="465896" cy="15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1755" name="AutoShape 11"/>
            <p:cNvCxnSpPr>
              <a:cxnSpLocks noChangeShapeType="1"/>
              <a:stCxn id="31750" idx="2"/>
            </p:cNvCxnSpPr>
            <p:nvPr/>
          </p:nvCxnSpPr>
          <p:spPr bwMode="auto">
            <a:xfrm rot="16200000" flipH="1">
              <a:off x="5422106" y="4214019"/>
              <a:ext cx="403225" cy="1588"/>
            </a:xfrm>
            <a:prstGeom prst="bentConnector3">
              <a:avLst>
                <a:gd name="adj1" fmla="val 49606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1756" name="AutoShape 12"/>
            <p:cNvCxnSpPr>
              <a:cxnSpLocks noChangeShapeType="1"/>
              <a:endCxn id="31753" idx="0"/>
            </p:cNvCxnSpPr>
            <p:nvPr/>
          </p:nvCxnSpPr>
          <p:spPr bwMode="auto">
            <a:xfrm rot="16200000" flipH="1">
              <a:off x="3780631" y="4745832"/>
              <a:ext cx="422275" cy="1138238"/>
            </a:xfrm>
            <a:prstGeom prst="bentConnector3">
              <a:avLst>
                <a:gd name="adj1" fmla="val 5075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1757" name="AutoShape 13"/>
            <p:cNvCxnSpPr>
              <a:cxnSpLocks noChangeShapeType="1"/>
              <a:endCxn id="31753" idx="0"/>
            </p:cNvCxnSpPr>
            <p:nvPr/>
          </p:nvCxnSpPr>
          <p:spPr bwMode="auto">
            <a:xfrm rot="5400000">
              <a:off x="4876801" y="4778375"/>
              <a:ext cx="431800" cy="1063625"/>
            </a:xfrm>
            <a:prstGeom prst="bentConnector3">
              <a:avLst>
                <a:gd name="adj1" fmla="val 50736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grpSp>
          <p:nvGrpSpPr>
            <p:cNvPr id="31763" name="Group 19"/>
            <p:cNvGrpSpPr>
              <a:grpSpLocks/>
            </p:cNvGrpSpPr>
            <p:nvPr/>
          </p:nvGrpSpPr>
          <p:grpSpPr bwMode="auto">
            <a:xfrm>
              <a:off x="5081588" y="4359275"/>
              <a:ext cx="1035050" cy="741363"/>
              <a:chOff x="269" y="3341"/>
              <a:chExt cx="652" cy="467"/>
            </a:xfrm>
          </p:grpSpPr>
          <p:sp>
            <p:nvSpPr>
              <p:cNvPr id="31760" name="AutoShape 16"/>
              <p:cNvSpPr>
                <a:spLocks noChangeArrowheads="1"/>
              </p:cNvSpPr>
              <p:nvPr/>
            </p:nvSpPr>
            <p:spPr bwMode="auto">
              <a:xfrm>
                <a:off x="269" y="3341"/>
                <a:ext cx="652" cy="467"/>
              </a:xfrm>
              <a:prstGeom prst="flowChartDocument">
                <a:avLst/>
              </a:prstGeom>
              <a:solidFill>
                <a:srgbClr val="FF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62" name="Text Box 18"/>
              <p:cNvSpPr txBox="1">
                <a:spLocks noChangeArrowheads="1"/>
              </p:cNvSpPr>
              <p:nvPr/>
            </p:nvSpPr>
            <p:spPr bwMode="auto">
              <a:xfrm>
                <a:off x="269" y="3342"/>
                <a:ext cx="614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BS/IS Reports</a:t>
                </a:r>
              </a:p>
            </p:txBody>
          </p:sp>
        </p:grpSp>
        <p:grpSp>
          <p:nvGrpSpPr>
            <p:cNvPr id="31764" name="Group 20"/>
            <p:cNvGrpSpPr>
              <a:grpSpLocks/>
            </p:cNvGrpSpPr>
            <p:nvPr/>
          </p:nvGrpSpPr>
          <p:grpSpPr bwMode="auto">
            <a:xfrm>
              <a:off x="2887663" y="4359275"/>
              <a:ext cx="1035050" cy="741363"/>
              <a:chOff x="269" y="3341"/>
              <a:chExt cx="652" cy="467"/>
            </a:xfrm>
          </p:grpSpPr>
          <p:sp>
            <p:nvSpPr>
              <p:cNvPr id="31765" name="AutoShape 21"/>
              <p:cNvSpPr>
                <a:spLocks noChangeArrowheads="1"/>
              </p:cNvSpPr>
              <p:nvPr/>
            </p:nvSpPr>
            <p:spPr bwMode="auto">
              <a:xfrm>
                <a:off x="269" y="3341"/>
                <a:ext cx="652" cy="467"/>
              </a:xfrm>
              <a:prstGeom prst="flowChartDocument">
                <a:avLst/>
              </a:prstGeom>
              <a:solidFill>
                <a:srgbClr val="FF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66" name="Text Box 22"/>
              <p:cNvSpPr txBox="1">
                <a:spLocks noChangeArrowheads="1"/>
              </p:cNvSpPr>
              <p:nvPr/>
            </p:nvSpPr>
            <p:spPr bwMode="auto">
              <a:xfrm>
                <a:off x="269" y="3342"/>
                <a:ext cx="614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>
                    <a:latin typeface="+mj-lt"/>
                  </a:rPr>
                  <a:t>BS/IS Reports</a:t>
                </a: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Default Entity for GL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FIN20050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00050" y="1320800"/>
            <a:ext cx="8409619" cy="4576763"/>
            <a:chOff x="314325" y="1644650"/>
            <a:chExt cx="8409619" cy="4576763"/>
          </a:xfrm>
        </p:grpSpPr>
        <p:pic>
          <p:nvPicPr>
            <p:cNvPr id="41989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4325" y="1644650"/>
              <a:ext cx="4625975" cy="2870200"/>
            </a:xfrm>
            <a:prstGeom prst="rect">
              <a:avLst/>
            </a:prstGeom>
            <a:noFill/>
          </p:spPr>
        </p:pic>
        <p:sp>
          <p:nvSpPr>
            <p:cNvPr id="41993" name="Text Box 9"/>
            <p:cNvSpPr txBox="1">
              <a:spLocks noChangeArrowheads="1"/>
            </p:cNvSpPr>
            <p:nvPr/>
          </p:nvSpPr>
          <p:spPr bwMode="auto">
            <a:xfrm>
              <a:off x="363538" y="4114800"/>
              <a:ext cx="909223" cy="584775"/>
            </a:xfrm>
            <a:prstGeom prst="rect">
              <a:avLst/>
            </a:prstGeom>
            <a:solidFill>
              <a:srgbClr val="F7F7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Default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Entity</a:t>
              </a:r>
            </a:p>
          </p:txBody>
        </p:sp>
        <p:pic>
          <p:nvPicPr>
            <p:cNvPr id="41997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73500" y="1885950"/>
              <a:ext cx="4781550" cy="2506663"/>
            </a:xfrm>
            <a:prstGeom prst="rect">
              <a:avLst/>
            </a:prstGeom>
            <a:noFill/>
          </p:spPr>
        </p:pic>
        <p:sp>
          <p:nvSpPr>
            <p:cNvPr id="41998" name="Text Box 14"/>
            <p:cNvSpPr txBox="1">
              <a:spLocks noChangeArrowheads="1"/>
            </p:cNvSpPr>
            <p:nvPr/>
          </p:nvSpPr>
          <p:spPr bwMode="auto">
            <a:xfrm>
              <a:off x="6838950" y="1681163"/>
              <a:ext cx="1766888" cy="1077218"/>
            </a:xfrm>
            <a:prstGeom prst="rect">
              <a:avLst/>
            </a:prstGeom>
            <a:solidFill>
              <a:srgbClr val="F7F7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Changes Default Entity  for a User Session</a:t>
              </a:r>
            </a:p>
          </p:txBody>
        </p:sp>
        <p:pic>
          <p:nvPicPr>
            <p:cNvPr id="42000" name="Picture 16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7950" y="3397250"/>
              <a:ext cx="4918075" cy="2824163"/>
            </a:xfrm>
            <a:prstGeom prst="rect">
              <a:avLst/>
            </a:prstGeom>
            <a:noFill/>
          </p:spPr>
        </p:pic>
        <p:sp>
          <p:nvSpPr>
            <p:cNvPr id="42001" name="Text Box 17"/>
            <p:cNvSpPr txBox="1">
              <a:spLocks noChangeArrowheads="1"/>
            </p:cNvSpPr>
            <p:nvPr/>
          </p:nvSpPr>
          <p:spPr bwMode="auto">
            <a:xfrm>
              <a:off x="7050088" y="5210175"/>
              <a:ext cx="1673856" cy="584775"/>
            </a:xfrm>
            <a:prstGeom prst="rect">
              <a:avLst/>
            </a:prstGeom>
            <a:solidFill>
              <a:srgbClr val="F7F7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Changes Entity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In GL History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Unbalanced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FIN20060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295275" y="1282700"/>
            <a:ext cx="8566150" cy="4464050"/>
            <a:chOff x="285750" y="1711325"/>
            <a:chExt cx="8566150" cy="4464050"/>
          </a:xfrm>
        </p:grpSpPr>
        <p:grpSp>
          <p:nvGrpSpPr>
            <p:cNvPr id="43086" name="Group 78"/>
            <p:cNvGrpSpPr>
              <a:grpSpLocks/>
            </p:cNvGrpSpPr>
            <p:nvPr/>
          </p:nvGrpSpPr>
          <p:grpSpPr bwMode="auto">
            <a:xfrm>
              <a:off x="2859088" y="2198688"/>
              <a:ext cx="5992812" cy="3976687"/>
              <a:chOff x="1078" y="1186"/>
              <a:chExt cx="3775" cy="2505"/>
            </a:xfrm>
          </p:grpSpPr>
          <p:sp>
            <p:nvSpPr>
              <p:cNvPr id="43056" name="Rectangle 48"/>
              <p:cNvSpPr>
                <a:spLocks noChangeArrowheads="1"/>
              </p:cNvSpPr>
              <p:nvPr/>
            </p:nvSpPr>
            <p:spPr bwMode="auto">
              <a:xfrm>
                <a:off x="1078" y="1186"/>
                <a:ext cx="1946" cy="1249"/>
              </a:xfrm>
              <a:prstGeom prst="rect">
                <a:avLst/>
              </a:prstGeom>
              <a:solidFill>
                <a:srgbClr val="F7F7F7"/>
              </a:solidFill>
              <a:ln w="15875">
                <a:solidFill>
                  <a:srgbClr val="33339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51" name="Rectangle 43"/>
              <p:cNvSpPr>
                <a:spLocks noChangeArrowheads="1"/>
              </p:cNvSpPr>
              <p:nvPr/>
            </p:nvSpPr>
            <p:spPr bwMode="auto">
              <a:xfrm>
                <a:off x="1798" y="1694"/>
                <a:ext cx="383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Cash</a:t>
                </a:r>
              </a:p>
            </p:txBody>
          </p:sp>
          <p:sp>
            <p:nvSpPr>
              <p:cNvPr id="43052" name="Rectangle 44"/>
              <p:cNvSpPr>
                <a:spLocks noChangeArrowheads="1"/>
              </p:cNvSpPr>
              <p:nvPr/>
            </p:nvSpPr>
            <p:spPr bwMode="auto">
              <a:xfrm>
                <a:off x="1583" y="1451"/>
                <a:ext cx="820" cy="19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800" b="1">
                    <a:solidFill>
                      <a:schemeClr val="hlink"/>
                    </a:solidFill>
                    <a:latin typeface="+mj-lt"/>
                  </a:rPr>
                  <a:t>Entity 1000</a:t>
                </a:r>
              </a:p>
            </p:txBody>
          </p:sp>
          <p:sp>
            <p:nvSpPr>
              <p:cNvPr id="43053" name="Rectangle 45"/>
              <p:cNvSpPr>
                <a:spLocks noChangeArrowheads="1"/>
              </p:cNvSpPr>
              <p:nvPr/>
            </p:nvSpPr>
            <p:spPr bwMode="auto">
              <a:xfrm>
                <a:off x="2039" y="1883"/>
                <a:ext cx="276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800</a:t>
                </a:r>
              </a:p>
            </p:txBody>
          </p:sp>
          <p:sp>
            <p:nvSpPr>
              <p:cNvPr id="43054" name="Line 46"/>
              <p:cNvSpPr>
                <a:spLocks noChangeShapeType="1"/>
              </p:cNvSpPr>
              <p:nvPr/>
            </p:nvSpPr>
            <p:spPr bwMode="auto">
              <a:xfrm>
                <a:off x="1626" y="1878"/>
                <a:ext cx="741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55" name="Line 47"/>
              <p:cNvSpPr>
                <a:spLocks noChangeShapeType="1"/>
              </p:cNvSpPr>
              <p:nvPr/>
            </p:nvSpPr>
            <p:spPr bwMode="auto">
              <a:xfrm>
                <a:off x="1990" y="1881"/>
                <a:ext cx="0" cy="389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57" name="Rectangle 49"/>
              <p:cNvSpPr>
                <a:spLocks noChangeArrowheads="1"/>
              </p:cNvSpPr>
              <p:nvPr/>
            </p:nvSpPr>
            <p:spPr bwMode="auto">
              <a:xfrm>
                <a:off x="1089" y="1192"/>
                <a:ext cx="967" cy="19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600" b="1" i="1">
                    <a:latin typeface="+mj-lt"/>
                  </a:rPr>
                  <a:t>Transaction A</a:t>
                </a:r>
              </a:p>
            </p:txBody>
          </p:sp>
          <p:sp>
            <p:nvSpPr>
              <p:cNvPr id="43059" name="Rectangle 51"/>
              <p:cNvSpPr>
                <a:spLocks noChangeArrowheads="1"/>
              </p:cNvSpPr>
              <p:nvPr/>
            </p:nvSpPr>
            <p:spPr bwMode="auto">
              <a:xfrm>
                <a:off x="3018" y="1187"/>
                <a:ext cx="1818" cy="1249"/>
              </a:xfrm>
              <a:prstGeom prst="rect">
                <a:avLst/>
              </a:prstGeom>
              <a:solidFill>
                <a:srgbClr val="F0F4FA"/>
              </a:solidFill>
              <a:ln w="15875">
                <a:solidFill>
                  <a:srgbClr val="33339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60" name="Rectangle 52"/>
              <p:cNvSpPr>
                <a:spLocks noChangeArrowheads="1"/>
              </p:cNvSpPr>
              <p:nvPr/>
            </p:nvSpPr>
            <p:spPr bwMode="auto">
              <a:xfrm>
                <a:off x="3497" y="1451"/>
                <a:ext cx="820" cy="19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800" b="1">
                    <a:solidFill>
                      <a:schemeClr val="hlink"/>
                    </a:solidFill>
                    <a:latin typeface="+mj-lt"/>
                  </a:rPr>
                  <a:t>Entity 2000</a:t>
                </a:r>
              </a:p>
            </p:txBody>
          </p:sp>
          <p:sp>
            <p:nvSpPr>
              <p:cNvPr id="43061" name="Rectangle 53"/>
              <p:cNvSpPr>
                <a:spLocks noChangeArrowheads="1"/>
              </p:cNvSpPr>
              <p:nvPr/>
            </p:nvSpPr>
            <p:spPr bwMode="auto">
              <a:xfrm>
                <a:off x="3581" y="1877"/>
                <a:ext cx="276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800</a:t>
                </a:r>
              </a:p>
            </p:txBody>
          </p:sp>
          <p:sp>
            <p:nvSpPr>
              <p:cNvPr id="43062" name="Line 54"/>
              <p:cNvSpPr>
                <a:spLocks noChangeShapeType="1"/>
              </p:cNvSpPr>
              <p:nvPr/>
            </p:nvSpPr>
            <p:spPr bwMode="auto">
              <a:xfrm>
                <a:off x="3540" y="1877"/>
                <a:ext cx="741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63" name="Line 55"/>
              <p:cNvSpPr>
                <a:spLocks noChangeShapeType="1"/>
              </p:cNvSpPr>
              <p:nvPr/>
            </p:nvSpPr>
            <p:spPr bwMode="auto">
              <a:xfrm>
                <a:off x="3904" y="1880"/>
                <a:ext cx="0" cy="389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64" name="Rectangle 56"/>
              <p:cNvSpPr>
                <a:spLocks noChangeArrowheads="1"/>
              </p:cNvSpPr>
              <p:nvPr/>
            </p:nvSpPr>
            <p:spPr bwMode="auto">
              <a:xfrm>
                <a:off x="3703" y="1694"/>
                <a:ext cx="383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Cash</a:t>
                </a:r>
              </a:p>
            </p:txBody>
          </p:sp>
          <p:sp>
            <p:nvSpPr>
              <p:cNvPr id="43065" name="Rectangle 57"/>
              <p:cNvSpPr>
                <a:spLocks noChangeArrowheads="1"/>
              </p:cNvSpPr>
              <p:nvPr/>
            </p:nvSpPr>
            <p:spPr bwMode="auto">
              <a:xfrm>
                <a:off x="1078" y="2442"/>
                <a:ext cx="1947" cy="1249"/>
              </a:xfrm>
              <a:prstGeom prst="rect">
                <a:avLst/>
              </a:prstGeom>
              <a:solidFill>
                <a:srgbClr val="F0F4FA"/>
              </a:solidFill>
              <a:ln w="15875">
                <a:solidFill>
                  <a:srgbClr val="33339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66" name="Rectangle 58"/>
              <p:cNvSpPr>
                <a:spLocks noChangeArrowheads="1"/>
              </p:cNvSpPr>
              <p:nvPr/>
            </p:nvSpPr>
            <p:spPr bwMode="auto">
              <a:xfrm>
                <a:off x="1636" y="2666"/>
                <a:ext cx="820" cy="19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800" b="1">
                    <a:solidFill>
                      <a:schemeClr val="hlink"/>
                    </a:solidFill>
                    <a:latin typeface="+mj-lt"/>
                  </a:rPr>
                  <a:t>Entity 1000</a:t>
                </a:r>
              </a:p>
            </p:txBody>
          </p:sp>
          <p:sp>
            <p:nvSpPr>
              <p:cNvPr id="43067" name="Rectangle 59"/>
              <p:cNvSpPr>
                <a:spLocks noChangeArrowheads="1"/>
              </p:cNvSpPr>
              <p:nvPr/>
            </p:nvSpPr>
            <p:spPr bwMode="auto">
              <a:xfrm>
                <a:off x="1587" y="3153"/>
                <a:ext cx="276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800</a:t>
                </a:r>
              </a:p>
            </p:txBody>
          </p:sp>
          <p:sp>
            <p:nvSpPr>
              <p:cNvPr id="43068" name="Line 60"/>
              <p:cNvSpPr>
                <a:spLocks noChangeShapeType="1"/>
              </p:cNvSpPr>
              <p:nvPr/>
            </p:nvSpPr>
            <p:spPr bwMode="auto">
              <a:xfrm>
                <a:off x="1209" y="3148"/>
                <a:ext cx="741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69" name="Line 61"/>
              <p:cNvSpPr>
                <a:spLocks noChangeShapeType="1"/>
              </p:cNvSpPr>
              <p:nvPr/>
            </p:nvSpPr>
            <p:spPr bwMode="auto">
              <a:xfrm>
                <a:off x="1573" y="3152"/>
                <a:ext cx="0" cy="388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70" name="Rectangle 62"/>
              <p:cNvSpPr>
                <a:spLocks noChangeArrowheads="1"/>
              </p:cNvSpPr>
              <p:nvPr/>
            </p:nvSpPr>
            <p:spPr bwMode="auto">
              <a:xfrm>
                <a:off x="2086" y="2959"/>
                <a:ext cx="949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Intercompany</a:t>
                </a:r>
              </a:p>
            </p:txBody>
          </p:sp>
          <p:sp>
            <p:nvSpPr>
              <p:cNvPr id="43071" name="Rectangle 63"/>
              <p:cNvSpPr>
                <a:spLocks noChangeArrowheads="1"/>
              </p:cNvSpPr>
              <p:nvPr/>
            </p:nvSpPr>
            <p:spPr bwMode="auto">
              <a:xfrm>
                <a:off x="2188" y="3146"/>
                <a:ext cx="276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800</a:t>
                </a:r>
              </a:p>
            </p:txBody>
          </p:sp>
          <p:sp>
            <p:nvSpPr>
              <p:cNvPr id="43072" name="Line 64"/>
              <p:cNvSpPr>
                <a:spLocks noChangeShapeType="1"/>
              </p:cNvSpPr>
              <p:nvPr/>
            </p:nvSpPr>
            <p:spPr bwMode="auto">
              <a:xfrm>
                <a:off x="2134" y="3148"/>
                <a:ext cx="741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73" name="Line 65"/>
              <p:cNvSpPr>
                <a:spLocks noChangeShapeType="1"/>
              </p:cNvSpPr>
              <p:nvPr/>
            </p:nvSpPr>
            <p:spPr bwMode="auto">
              <a:xfrm>
                <a:off x="2498" y="3152"/>
                <a:ext cx="0" cy="388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74" name="Rectangle 66"/>
              <p:cNvSpPr>
                <a:spLocks noChangeArrowheads="1"/>
              </p:cNvSpPr>
              <p:nvPr/>
            </p:nvSpPr>
            <p:spPr bwMode="auto">
              <a:xfrm>
                <a:off x="1118" y="2463"/>
                <a:ext cx="967" cy="19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lang="en-US" sz="1600" b="1" i="1">
                    <a:latin typeface="+mj-lt"/>
                  </a:rPr>
                  <a:t>Transaction B</a:t>
                </a:r>
              </a:p>
            </p:txBody>
          </p:sp>
          <p:sp>
            <p:nvSpPr>
              <p:cNvPr id="43075" name="Rectangle 67"/>
              <p:cNvSpPr>
                <a:spLocks noChangeArrowheads="1"/>
              </p:cNvSpPr>
              <p:nvPr/>
            </p:nvSpPr>
            <p:spPr bwMode="auto">
              <a:xfrm>
                <a:off x="1389" y="2953"/>
                <a:ext cx="383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Cash</a:t>
                </a:r>
              </a:p>
            </p:txBody>
          </p:sp>
          <p:sp>
            <p:nvSpPr>
              <p:cNvPr id="43076" name="Rectangle 68"/>
              <p:cNvSpPr>
                <a:spLocks noChangeArrowheads="1"/>
              </p:cNvSpPr>
              <p:nvPr/>
            </p:nvSpPr>
            <p:spPr bwMode="auto">
              <a:xfrm>
                <a:off x="3025" y="2441"/>
                <a:ext cx="1812" cy="1249"/>
              </a:xfrm>
              <a:prstGeom prst="rect">
                <a:avLst/>
              </a:prstGeom>
              <a:solidFill>
                <a:srgbClr val="F7F7F7"/>
              </a:solidFill>
              <a:ln w="15875">
                <a:solidFill>
                  <a:srgbClr val="33339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77" name="Rectangle 69"/>
              <p:cNvSpPr>
                <a:spLocks noChangeArrowheads="1"/>
              </p:cNvSpPr>
              <p:nvPr/>
            </p:nvSpPr>
            <p:spPr bwMode="auto">
              <a:xfrm>
                <a:off x="3529" y="2664"/>
                <a:ext cx="820" cy="19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800" b="1">
                    <a:solidFill>
                      <a:schemeClr val="hlink"/>
                    </a:solidFill>
                    <a:latin typeface="+mj-lt"/>
                  </a:rPr>
                  <a:t>Entity 2000</a:t>
                </a:r>
              </a:p>
            </p:txBody>
          </p:sp>
          <p:sp>
            <p:nvSpPr>
              <p:cNvPr id="43078" name="Rectangle 70"/>
              <p:cNvSpPr>
                <a:spLocks noChangeArrowheads="1"/>
              </p:cNvSpPr>
              <p:nvPr/>
            </p:nvSpPr>
            <p:spPr bwMode="auto">
              <a:xfrm>
                <a:off x="3137" y="3169"/>
                <a:ext cx="276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800</a:t>
                </a:r>
              </a:p>
            </p:txBody>
          </p:sp>
          <p:sp>
            <p:nvSpPr>
              <p:cNvPr id="43079" name="Line 71"/>
              <p:cNvSpPr>
                <a:spLocks noChangeShapeType="1"/>
              </p:cNvSpPr>
              <p:nvPr/>
            </p:nvSpPr>
            <p:spPr bwMode="auto">
              <a:xfrm>
                <a:off x="3083" y="3169"/>
                <a:ext cx="741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80" name="Line 72"/>
              <p:cNvSpPr>
                <a:spLocks noChangeShapeType="1"/>
              </p:cNvSpPr>
              <p:nvPr/>
            </p:nvSpPr>
            <p:spPr bwMode="auto">
              <a:xfrm>
                <a:off x="3447" y="3173"/>
                <a:ext cx="0" cy="389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81" name="Rectangle 73"/>
              <p:cNvSpPr>
                <a:spLocks noChangeArrowheads="1"/>
              </p:cNvSpPr>
              <p:nvPr/>
            </p:nvSpPr>
            <p:spPr bwMode="auto">
              <a:xfrm>
                <a:off x="3904" y="2980"/>
                <a:ext cx="949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Intercompany</a:t>
                </a:r>
              </a:p>
            </p:txBody>
          </p:sp>
          <p:sp>
            <p:nvSpPr>
              <p:cNvPr id="43082" name="Rectangle 74"/>
              <p:cNvSpPr>
                <a:spLocks noChangeArrowheads="1"/>
              </p:cNvSpPr>
              <p:nvPr/>
            </p:nvSpPr>
            <p:spPr bwMode="auto">
              <a:xfrm>
                <a:off x="4304" y="3180"/>
                <a:ext cx="276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800</a:t>
                </a:r>
              </a:p>
            </p:txBody>
          </p:sp>
          <p:sp>
            <p:nvSpPr>
              <p:cNvPr id="43083" name="Line 75"/>
              <p:cNvSpPr>
                <a:spLocks noChangeShapeType="1"/>
              </p:cNvSpPr>
              <p:nvPr/>
            </p:nvSpPr>
            <p:spPr bwMode="auto">
              <a:xfrm>
                <a:off x="3926" y="3175"/>
                <a:ext cx="748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84" name="Line 76"/>
              <p:cNvSpPr>
                <a:spLocks noChangeShapeType="1"/>
              </p:cNvSpPr>
              <p:nvPr/>
            </p:nvSpPr>
            <p:spPr bwMode="auto">
              <a:xfrm>
                <a:off x="4290" y="3178"/>
                <a:ext cx="0" cy="389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085" name="Rectangle 77"/>
              <p:cNvSpPr>
                <a:spLocks noChangeArrowheads="1"/>
              </p:cNvSpPr>
              <p:nvPr/>
            </p:nvSpPr>
            <p:spPr bwMode="auto">
              <a:xfrm>
                <a:off x="3275" y="2977"/>
                <a:ext cx="383" cy="17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7625" tIns="19050" rIns="47625" bIns="19050">
                <a:spAutoFit/>
              </a:bodyPr>
              <a:lstStyle/>
              <a:p>
                <a:pPr algn="l" eaLnBrk="0" hangingPunct="0">
                  <a:lnSpc>
                    <a:spcPct val="98000"/>
                  </a:lnSpc>
                </a:pPr>
                <a:r>
                  <a:rPr lang="en-US" sz="1600">
                    <a:latin typeface="+mj-lt"/>
                  </a:rPr>
                  <a:t>Cash</a:t>
                </a:r>
              </a:p>
            </p:txBody>
          </p:sp>
        </p:grpSp>
        <p:sp>
          <p:nvSpPr>
            <p:cNvPr id="43087" name="Rectangle 79"/>
            <p:cNvSpPr>
              <a:spLocks noChangeArrowheads="1"/>
            </p:cNvSpPr>
            <p:nvPr/>
          </p:nvSpPr>
          <p:spPr bwMode="auto">
            <a:xfrm>
              <a:off x="295275" y="2378075"/>
              <a:ext cx="2317942" cy="5260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GL Control File (25.24),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Balanced Entities = No</a:t>
              </a:r>
            </a:p>
          </p:txBody>
        </p:sp>
        <p:sp>
          <p:nvSpPr>
            <p:cNvPr id="43088" name="Rectangle 80"/>
            <p:cNvSpPr>
              <a:spLocks noChangeArrowheads="1"/>
            </p:cNvSpPr>
            <p:nvPr/>
          </p:nvSpPr>
          <p:spPr bwMode="auto">
            <a:xfrm>
              <a:off x="285750" y="1711325"/>
              <a:ext cx="8455842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Cash Transfer Between Entities 1000 and 2000 Entered as a Standard GL Transaction</a:t>
              </a:r>
            </a:p>
          </p:txBody>
        </p:sp>
        <p:sp>
          <p:nvSpPr>
            <p:cNvPr id="43089" name="Rectangle 81"/>
            <p:cNvSpPr>
              <a:spLocks noChangeArrowheads="1"/>
            </p:cNvSpPr>
            <p:nvPr/>
          </p:nvSpPr>
          <p:spPr bwMode="auto">
            <a:xfrm>
              <a:off x="304800" y="4333875"/>
              <a:ext cx="2366032" cy="28225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Balanced Entities = Yes</a:t>
              </a:r>
            </a:p>
          </p:txBody>
        </p:sp>
        <p:sp>
          <p:nvSpPr>
            <p:cNvPr id="43090" name="Rectangle 82"/>
            <p:cNvSpPr>
              <a:spLocks noChangeArrowheads="1"/>
            </p:cNvSpPr>
            <p:nvPr/>
          </p:nvSpPr>
          <p:spPr bwMode="auto">
            <a:xfrm>
              <a:off x="371475" y="5049838"/>
              <a:ext cx="2325958" cy="10136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In the general ledger,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you must enter the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offsetting transactions 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sz="1600" i="1">
                  <a:latin typeface="+mj-lt"/>
                </a:rPr>
                <a:t>account.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Multiple Entities in Multiple Domains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FIN20070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71500" y="1260475"/>
            <a:ext cx="7986713" cy="4581525"/>
            <a:chOff x="619125" y="2022475"/>
            <a:chExt cx="7986713" cy="4581525"/>
          </a:xfrm>
        </p:grpSpPr>
        <p:sp>
          <p:nvSpPr>
            <p:cNvPr id="34858" name="Rectangle 42"/>
            <p:cNvSpPr>
              <a:spLocks noChangeArrowheads="1"/>
            </p:cNvSpPr>
            <p:nvPr/>
          </p:nvSpPr>
          <p:spPr bwMode="auto">
            <a:xfrm>
              <a:off x="3067050" y="4673600"/>
              <a:ext cx="2876550" cy="1930400"/>
            </a:xfrm>
            <a:prstGeom prst="rect">
              <a:avLst/>
            </a:prstGeom>
            <a:solidFill>
              <a:srgbClr val="E6ECF6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7" name="Rectangle 41"/>
            <p:cNvSpPr>
              <a:spLocks noChangeArrowheads="1"/>
            </p:cNvSpPr>
            <p:nvPr/>
          </p:nvSpPr>
          <p:spPr bwMode="auto">
            <a:xfrm>
              <a:off x="5729288" y="2093913"/>
              <a:ext cx="2876550" cy="1930400"/>
            </a:xfrm>
            <a:prstGeom prst="rect">
              <a:avLst/>
            </a:prstGeom>
            <a:solidFill>
              <a:srgbClr val="E6ECF6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6" name="Rectangle 40"/>
            <p:cNvSpPr>
              <a:spLocks noChangeArrowheads="1"/>
            </p:cNvSpPr>
            <p:nvPr/>
          </p:nvSpPr>
          <p:spPr bwMode="auto">
            <a:xfrm>
              <a:off x="619125" y="2022475"/>
              <a:ext cx="2876550" cy="1930400"/>
            </a:xfrm>
            <a:prstGeom prst="rect">
              <a:avLst/>
            </a:prstGeom>
            <a:solidFill>
              <a:srgbClr val="E6ECF6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4838" name="Group 22"/>
            <p:cNvGrpSpPr>
              <a:grpSpLocks/>
            </p:cNvGrpSpPr>
            <p:nvPr/>
          </p:nvGrpSpPr>
          <p:grpSpPr bwMode="auto">
            <a:xfrm>
              <a:off x="1531938" y="3259138"/>
              <a:ext cx="893762" cy="639762"/>
              <a:chOff x="269" y="3341"/>
              <a:chExt cx="652" cy="467"/>
            </a:xfrm>
          </p:grpSpPr>
          <p:sp>
            <p:nvSpPr>
              <p:cNvPr id="34839" name="AutoShape 23"/>
              <p:cNvSpPr>
                <a:spLocks noChangeArrowheads="1"/>
              </p:cNvSpPr>
              <p:nvPr/>
            </p:nvSpPr>
            <p:spPr bwMode="auto">
              <a:xfrm>
                <a:off x="269" y="3341"/>
                <a:ext cx="652" cy="467"/>
              </a:xfrm>
              <a:prstGeom prst="flowChartDocument">
                <a:avLst/>
              </a:prstGeom>
              <a:solidFill>
                <a:srgbClr val="FF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840" name="Text Box 24"/>
              <p:cNvSpPr txBox="1">
                <a:spLocks noChangeArrowheads="1"/>
              </p:cNvSpPr>
              <p:nvPr/>
            </p:nvSpPr>
            <p:spPr bwMode="auto">
              <a:xfrm>
                <a:off x="269" y="3342"/>
                <a:ext cx="614" cy="40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BS/IS Reports</a:t>
                </a:r>
              </a:p>
            </p:txBody>
          </p:sp>
        </p:grpSp>
        <p:sp>
          <p:nvSpPr>
            <p:cNvPr id="34841" name="Rectangle 25"/>
            <p:cNvSpPr>
              <a:spLocks noChangeArrowheads="1"/>
            </p:cNvSpPr>
            <p:nvPr/>
          </p:nvSpPr>
          <p:spPr bwMode="auto">
            <a:xfrm>
              <a:off x="1354138" y="2500313"/>
              <a:ext cx="1312862" cy="469900"/>
            </a:xfrm>
            <a:prstGeom prst="rect">
              <a:avLst/>
            </a:prstGeom>
            <a:solidFill>
              <a:srgbClr val="C5E6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 b="1">
                  <a:latin typeface="+mj-lt"/>
                </a:rPr>
                <a:t>Entity 1000</a:t>
              </a:r>
            </a:p>
            <a:p>
              <a:pPr eaLnBrk="0" hangingPunct="0"/>
              <a:r>
                <a:rPr lang="en-US" sz="1200" b="1">
                  <a:latin typeface="+mj-lt"/>
                </a:rPr>
                <a:t>Manufacturing</a:t>
              </a:r>
            </a:p>
          </p:txBody>
        </p:sp>
        <p:sp>
          <p:nvSpPr>
            <p:cNvPr id="34842" name="Line 26"/>
            <p:cNvSpPr>
              <a:spLocks noChangeShapeType="1"/>
            </p:cNvSpPr>
            <p:nvPr/>
          </p:nvSpPr>
          <p:spPr bwMode="auto">
            <a:xfrm>
              <a:off x="2005013" y="2963863"/>
              <a:ext cx="0" cy="295275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4845" name="Group 29"/>
            <p:cNvGrpSpPr>
              <a:grpSpLocks/>
            </p:cNvGrpSpPr>
            <p:nvPr/>
          </p:nvGrpSpPr>
          <p:grpSpPr bwMode="auto">
            <a:xfrm>
              <a:off x="6815138" y="3330575"/>
              <a:ext cx="893762" cy="639763"/>
              <a:chOff x="269" y="3341"/>
              <a:chExt cx="652" cy="467"/>
            </a:xfrm>
          </p:grpSpPr>
          <p:sp>
            <p:nvSpPr>
              <p:cNvPr id="34846" name="AutoShape 30"/>
              <p:cNvSpPr>
                <a:spLocks noChangeArrowheads="1"/>
              </p:cNvSpPr>
              <p:nvPr/>
            </p:nvSpPr>
            <p:spPr bwMode="auto">
              <a:xfrm>
                <a:off x="269" y="3341"/>
                <a:ext cx="652" cy="467"/>
              </a:xfrm>
              <a:prstGeom prst="flowChartDocument">
                <a:avLst/>
              </a:prstGeom>
              <a:solidFill>
                <a:srgbClr val="FF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847" name="Text Box 31"/>
              <p:cNvSpPr txBox="1">
                <a:spLocks noChangeArrowheads="1"/>
              </p:cNvSpPr>
              <p:nvPr/>
            </p:nvSpPr>
            <p:spPr bwMode="auto">
              <a:xfrm>
                <a:off x="269" y="3342"/>
                <a:ext cx="614" cy="40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>
                    <a:latin typeface="+mj-lt"/>
                  </a:rPr>
                  <a:t>BS/IS Reports</a:t>
                </a:r>
              </a:p>
            </p:txBody>
          </p:sp>
        </p:grpSp>
        <p:sp>
          <p:nvSpPr>
            <p:cNvPr id="34848" name="Rectangle 32"/>
            <p:cNvSpPr>
              <a:spLocks noChangeArrowheads="1"/>
            </p:cNvSpPr>
            <p:nvPr/>
          </p:nvSpPr>
          <p:spPr bwMode="auto">
            <a:xfrm>
              <a:off x="6733526" y="2571750"/>
              <a:ext cx="1118897" cy="459100"/>
            </a:xfrm>
            <a:prstGeom prst="rect">
              <a:avLst/>
            </a:prstGeom>
            <a:solidFill>
              <a:srgbClr val="C5E6F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 b="1">
                  <a:latin typeface="+mj-lt"/>
                </a:rPr>
                <a:t>Entity 2000</a:t>
              </a:r>
            </a:p>
            <a:p>
              <a:pPr eaLnBrk="0" hangingPunct="0"/>
              <a:r>
                <a:rPr lang="en-US" sz="1200" b="1">
                  <a:latin typeface="+mj-lt"/>
                </a:rPr>
                <a:t>Field Service</a:t>
              </a:r>
            </a:p>
          </p:txBody>
        </p:sp>
        <p:sp>
          <p:nvSpPr>
            <p:cNvPr id="34849" name="Line 33"/>
            <p:cNvSpPr>
              <a:spLocks noChangeShapeType="1"/>
            </p:cNvSpPr>
            <p:nvPr/>
          </p:nvSpPr>
          <p:spPr bwMode="auto">
            <a:xfrm>
              <a:off x="7288213" y="3035300"/>
              <a:ext cx="0" cy="295275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4851" name="Group 35"/>
            <p:cNvGrpSpPr>
              <a:grpSpLocks/>
            </p:cNvGrpSpPr>
            <p:nvPr/>
          </p:nvGrpSpPr>
          <p:grpSpPr bwMode="auto">
            <a:xfrm>
              <a:off x="3748088" y="5356225"/>
              <a:ext cx="1663700" cy="792163"/>
              <a:chOff x="4172" y="3463"/>
              <a:chExt cx="1048" cy="499"/>
            </a:xfrm>
          </p:grpSpPr>
          <p:sp>
            <p:nvSpPr>
              <p:cNvPr id="34852" name="AutoShape 36"/>
              <p:cNvSpPr>
                <a:spLocks noChangeArrowheads="1"/>
              </p:cNvSpPr>
              <p:nvPr/>
            </p:nvSpPr>
            <p:spPr bwMode="auto">
              <a:xfrm>
                <a:off x="4198" y="3463"/>
                <a:ext cx="979" cy="499"/>
              </a:xfrm>
              <a:prstGeom prst="flowChartDocument">
                <a:avLst/>
              </a:prstGeom>
              <a:solidFill>
                <a:srgbClr val="FF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853" name="Rectangle 37"/>
              <p:cNvSpPr>
                <a:spLocks noChangeArrowheads="1"/>
              </p:cNvSpPr>
              <p:nvPr/>
            </p:nvSpPr>
            <p:spPr bwMode="auto">
              <a:xfrm>
                <a:off x="4172" y="3502"/>
                <a:ext cx="1048" cy="34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 anchor="ctr" anchorCtr="1"/>
              <a:lstStyle/>
              <a:p>
                <a:pPr eaLnBrk="0" hangingPunct="0"/>
                <a:r>
                  <a:rPr lang="en-US" sz="1600">
                    <a:latin typeface="+mj-lt"/>
                  </a:rPr>
                  <a:t>Consolidated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BS/IS Reports</a:t>
                </a:r>
              </a:p>
            </p:txBody>
          </p:sp>
        </p:grpSp>
        <p:cxnSp>
          <p:nvCxnSpPr>
            <p:cNvPr id="3485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4512469" y="1345407"/>
              <a:ext cx="71437" cy="5283200"/>
            </a:xfrm>
            <a:prstGeom prst="bentConnector3">
              <a:avLst>
                <a:gd name="adj1" fmla="val 417778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/>
            </a:ln>
            <a:effectLst/>
          </p:spPr>
        </p:cxnSp>
        <p:sp>
          <p:nvSpPr>
            <p:cNvPr id="34855" name="Line 39"/>
            <p:cNvSpPr>
              <a:spLocks noChangeShapeType="1"/>
            </p:cNvSpPr>
            <p:nvPr/>
          </p:nvSpPr>
          <p:spPr bwMode="auto">
            <a:xfrm>
              <a:off x="4530725" y="4257675"/>
              <a:ext cx="0" cy="446088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Export/Import</a:t>
            </a:r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FIN20080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12713" y="1104900"/>
            <a:ext cx="8916987" cy="4875213"/>
            <a:chOff x="150813" y="1600200"/>
            <a:chExt cx="8916987" cy="4875213"/>
          </a:xfrm>
        </p:grpSpPr>
        <p:sp>
          <p:nvSpPr>
            <p:cNvPr id="35880" name="Rectangle 40"/>
            <p:cNvSpPr>
              <a:spLocks noChangeArrowheads="1"/>
            </p:cNvSpPr>
            <p:nvPr/>
          </p:nvSpPr>
          <p:spPr bwMode="auto">
            <a:xfrm>
              <a:off x="5180013" y="1603375"/>
              <a:ext cx="3633787" cy="1546225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68" name="Rectangle 28"/>
            <p:cNvSpPr>
              <a:spLocks noChangeArrowheads="1"/>
            </p:cNvSpPr>
            <p:nvPr/>
          </p:nvSpPr>
          <p:spPr bwMode="auto">
            <a:xfrm>
              <a:off x="150813" y="1603375"/>
              <a:ext cx="3635375" cy="1546225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3584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0363" y="3373438"/>
              <a:ext cx="4908550" cy="2844800"/>
            </a:xfrm>
            <a:prstGeom prst="rect">
              <a:avLst/>
            </a:prstGeom>
            <a:noFill/>
          </p:spPr>
        </p:pic>
        <p:sp>
          <p:nvSpPr>
            <p:cNvPr id="35861" name="Rectangle 21"/>
            <p:cNvSpPr>
              <a:spLocks noChangeArrowheads="1"/>
            </p:cNvSpPr>
            <p:nvPr/>
          </p:nvSpPr>
          <p:spPr bwMode="auto">
            <a:xfrm>
              <a:off x="4746625" y="3582988"/>
              <a:ext cx="830355" cy="35137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87312" tIns="44450" rIns="87312" bIns="44450">
              <a:spAutoFit/>
            </a:bodyPr>
            <a:lstStyle/>
            <a:p>
              <a:pPr algn="l" eaLnBrk="0" hangingPunct="0"/>
              <a:r>
                <a:rPr lang="en-US" sz="1700" b="1">
                  <a:latin typeface="+mj-lt"/>
                </a:rPr>
                <a:t>Export</a:t>
              </a:r>
              <a:endParaRPr lang="en-US" sz="2400">
                <a:latin typeface="+mj-lt"/>
              </a:endParaRPr>
            </a:p>
          </p:txBody>
        </p:sp>
        <p:pic>
          <p:nvPicPr>
            <p:cNvPr id="35863" name="Picture 2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8363" y="4116388"/>
              <a:ext cx="5429250" cy="2359025"/>
            </a:xfrm>
            <a:prstGeom prst="rect">
              <a:avLst/>
            </a:prstGeom>
            <a:noFill/>
          </p:spPr>
        </p:pic>
        <p:sp>
          <p:nvSpPr>
            <p:cNvPr id="35864" name="Rectangle 24"/>
            <p:cNvSpPr>
              <a:spLocks noChangeArrowheads="1"/>
            </p:cNvSpPr>
            <p:nvPr/>
          </p:nvSpPr>
          <p:spPr bwMode="auto">
            <a:xfrm>
              <a:off x="8208963" y="4344988"/>
              <a:ext cx="858837" cy="3603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87312" tIns="44450" rIns="87312" bIns="44450">
              <a:spAutoFit/>
            </a:bodyPr>
            <a:lstStyle/>
            <a:p>
              <a:pPr algn="l" eaLnBrk="0" hangingPunct="0"/>
              <a:r>
                <a:rPr lang="en-US" sz="1700" b="1">
                  <a:latin typeface="+mj-lt"/>
                </a:rPr>
                <a:t>Import</a:t>
              </a:r>
              <a:endParaRPr lang="en-US" sz="2400">
                <a:latin typeface="+mj-lt"/>
              </a:endParaRPr>
            </a:p>
          </p:txBody>
        </p:sp>
        <p:sp>
          <p:nvSpPr>
            <p:cNvPr id="35870" name="Line 30"/>
            <p:cNvSpPr>
              <a:spLocks noChangeShapeType="1"/>
            </p:cNvSpPr>
            <p:nvPr/>
          </p:nvSpPr>
          <p:spPr bwMode="auto">
            <a:xfrm>
              <a:off x="1066800" y="2379663"/>
              <a:ext cx="106045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1" name="Line 31"/>
            <p:cNvSpPr>
              <a:spLocks noChangeShapeType="1"/>
            </p:cNvSpPr>
            <p:nvPr/>
          </p:nvSpPr>
          <p:spPr bwMode="auto">
            <a:xfrm>
              <a:off x="3786188" y="2379663"/>
              <a:ext cx="137160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2" name="Rectangle 32"/>
            <p:cNvSpPr>
              <a:spLocks noChangeArrowheads="1"/>
            </p:cNvSpPr>
            <p:nvPr/>
          </p:nvSpPr>
          <p:spPr bwMode="auto">
            <a:xfrm>
              <a:off x="3933825" y="1792288"/>
              <a:ext cx="1154113" cy="523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46038" tIns="17462" rIns="46038" bIns="17462">
              <a:spAutoFit/>
            </a:bodyPr>
            <a:lstStyle/>
            <a:p>
              <a:pPr eaLnBrk="0" hangingPunct="0"/>
              <a:r>
                <a:rPr lang="en-US" sz="1600" b="1" i="1">
                  <a:latin typeface="+mj-lt"/>
                </a:rPr>
                <a:t>File</a:t>
              </a:r>
            </a:p>
            <a:p>
              <a:pPr eaLnBrk="0" hangingPunct="0"/>
              <a:r>
                <a:rPr lang="en-US" sz="1600" b="1" i="1">
                  <a:latin typeface="+mj-lt"/>
                </a:rPr>
                <a:t>Transfer</a:t>
              </a:r>
              <a:endParaRPr lang="en-US" sz="1600" b="1">
                <a:latin typeface="+mj-lt"/>
              </a:endParaRPr>
            </a:p>
          </p:txBody>
        </p:sp>
        <p:sp>
          <p:nvSpPr>
            <p:cNvPr id="35873" name="Rectangle 33"/>
            <p:cNvSpPr>
              <a:spLocks noChangeArrowheads="1"/>
            </p:cNvSpPr>
            <p:nvPr/>
          </p:nvSpPr>
          <p:spPr bwMode="auto">
            <a:xfrm>
              <a:off x="523875" y="2311400"/>
              <a:ext cx="90488" cy="203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4" name="Rectangle 34"/>
            <p:cNvSpPr>
              <a:spLocks noChangeArrowheads="1"/>
            </p:cNvSpPr>
            <p:nvPr/>
          </p:nvSpPr>
          <p:spPr bwMode="auto">
            <a:xfrm>
              <a:off x="1147763" y="1609725"/>
              <a:ext cx="1641475" cy="279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Source Domain</a:t>
              </a:r>
            </a:p>
          </p:txBody>
        </p:sp>
        <p:sp>
          <p:nvSpPr>
            <p:cNvPr id="35876" name="Rectangle 36"/>
            <p:cNvSpPr>
              <a:spLocks noChangeArrowheads="1"/>
            </p:cNvSpPr>
            <p:nvPr/>
          </p:nvSpPr>
          <p:spPr bwMode="auto">
            <a:xfrm>
              <a:off x="7827963" y="2338388"/>
              <a:ext cx="90487" cy="20478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77" name="Rectangle 37"/>
            <p:cNvSpPr>
              <a:spLocks noChangeArrowheads="1"/>
            </p:cNvSpPr>
            <p:nvPr/>
          </p:nvSpPr>
          <p:spPr bwMode="auto">
            <a:xfrm>
              <a:off x="5838825" y="1600200"/>
              <a:ext cx="2336800" cy="279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6038" tIns="17462" rIns="46038" bIns="17462"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Consolidation Domain</a:t>
              </a:r>
            </a:p>
          </p:txBody>
        </p:sp>
        <p:grpSp>
          <p:nvGrpSpPr>
            <p:cNvPr id="35881" name="Group 41"/>
            <p:cNvGrpSpPr>
              <a:grpSpLocks/>
            </p:cNvGrpSpPr>
            <p:nvPr/>
          </p:nvGrpSpPr>
          <p:grpSpPr bwMode="auto">
            <a:xfrm>
              <a:off x="2133600" y="2092325"/>
              <a:ext cx="1420813" cy="654050"/>
              <a:chOff x="1296" y="1584"/>
              <a:chExt cx="895" cy="412"/>
            </a:xfrm>
          </p:grpSpPr>
          <p:sp>
            <p:nvSpPr>
              <p:cNvPr id="35869" name="Rectangle 29"/>
              <p:cNvSpPr>
                <a:spLocks noChangeArrowheads="1"/>
              </p:cNvSpPr>
              <p:nvPr/>
            </p:nvSpPr>
            <p:spPr bwMode="auto">
              <a:xfrm>
                <a:off x="1296" y="1584"/>
                <a:ext cx="895" cy="412"/>
              </a:xfrm>
              <a:prstGeom prst="rect">
                <a:avLst/>
              </a:prstGeom>
              <a:solidFill>
                <a:srgbClr val="FFFFCC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67" name="Rectangle 27"/>
              <p:cNvSpPr>
                <a:spLocks noChangeArrowheads="1"/>
              </p:cNvSpPr>
              <p:nvPr/>
            </p:nvSpPr>
            <p:spPr bwMode="auto">
              <a:xfrm>
                <a:off x="1344" y="1632"/>
                <a:ext cx="783" cy="3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6038" tIns="17462" rIns="46038" bIns="17462">
                <a:spAutoFit/>
              </a:bodyPr>
              <a:lstStyle/>
              <a:p>
                <a:pPr eaLnBrk="0" hangingPunct="0"/>
                <a:r>
                  <a:rPr lang="en-US" sz="1600" b="1">
                    <a:latin typeface="+mj-lt"/>
                  </a:rPr>
                  <a:t>Transaction</a:t>
                </a:r>
              </a:p>
              <a:p>
                <a:pPr eaLnBrk="0" hangingPunct="0"/>
                <a:r>
                  <a:rPr lang="en-US" sz="1600" b="1">
                    <a:latin typeface="+mj-lt"/>
                  </a:rPr>
                  <a:t>File</a:t>
                </a:r>
              </a:p>
            </p:txBody>
          </p:sp>
        </p:grpSp>
        <p:sp>
          <p:nvSpPr>
            <p:cNvPr id="35883" name="AutoShape 43"/>
            <p:cNvSpPr>
              <a:spLocks noChangeArrowheads="1"/>
            </p:cNvSpPr>
            <p:nvPr/>
          </p:nvSpPr>
          <p:spPr bwMode="auto">
            <a:xfrm>
              <a:off x="355600" y="2133600"/>
              <a:ext cx="701675" cy="558800"/>
            </a:xfrm>
            <a:prstGeom prst="can">
              <a:avLst>
                <a:gd name="adj" fmla="val 25000"/>
              </a:avLst>
            </a:prstGeom>
            <a:solidFill>
              <a:srgbClr val="CDDE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5884" name="Group 44"/>
            <p:cNvGrpSpPr>
              <a:grpSpLocks/>
            </p:cNvGrpSpPr>
            <p:nvPr/>
          </p:nvGrpSpPr>
          <p:grpSpPr bwMode="auto">
            <a:xfrm>
              <a:off x="5283200" y="2092325"/>
              <a:ext cx="1420813" cy="654050"/>
              <a:chOff x="1296" y="1584"/>
              <a:chExt cx="895" cy="412"/>
            </a:xfrm>
          </p:grpSpPr>
          <p:sp>
            <p:nvSpPr>
              <p:cNvPr id="35885" name="Rectangle 45"/>
              <p:cNvSpPr>
                <a:spLocks noChangeArrowheads="1"/>
              </p:cNvSpPr>
              <p:nvPr/>
            </p:nvSpPr>
            <p:spPr bwMode="auto">
              <a:xfrm>
                <a:off x="1296" y="1584"/>
                <a:ext cx="895" cy="412"/>
              </a:xfrm>
              <a:prstGeom prst="rect">
                <a:avLst/>
              </a:prstGeom>
              <a:solidFill>
                <a:srgbClr val="FFFFCC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86" name="Rectangle 46"/>
              <p:cNvSpPr>
                <a:spLocks noChangeArrowheads="1"/>
              </p:cNvSpPr>
              <p:nvPr/>
            </p:nvSpPr>
            <p:spPr bwMode="auto">
              <a:xfrm>
                <a:off x="1344" y="1632"/>
                <a:ext cx="783" cy="33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46038" tIns="17462" rIns="46038" bIns="17462">
                <a:spAutoFit/>
              </a:bodyPr>
              <a:lstStyle/>
              <a:p>
                <a:pPr eaLnBrk="0" hangingPunct="0"/>
                <a:r>
                  <a:rPr lang="en-US" sz="1600" b="1">
                    <a:latin typeface="+mj-lt"/>
                  </a:rPr>
                  <a:t>Transaction</a:t>
                </a:r>
              </a:p>
              <a:p>
                <a:pPr eaLnBrk="0" hangingPunct="0"/>
                <a:r>
                  <a:rPr lang="en-US" sz="1600" b="1">
                    <a:latin typeface="+mj-lt"/>
                  </a:rPr>
                  <a:t>File</a:t>
                </a:r>
              </a:p>
            </p:txBody>
          </p:sp>
        </p:grpSp>
        <p:sp>
          <p:nvSpPr>
            <p:cNvPr id="35887" name="AutoShape 47"/>
            <p:cNvSpPr>
              <a:spLocks noChangeArrowheads="1"/>
            </p:cNvSpPr>
            <p:nvPr/>
          </p:nvSpPr>
          <p:spPr bwMode="auto">
            <a:xfrm>
              <a:off x="7670800" y="2133600"/>
              <a:ext cx="701675" cy="558800"/>
            </a:xfrm>
            <a:prstGeom prst="can">
              <a:avLst>
                <a:gd name="adj" fmla="val 25000"/>
              </a:avLst>
            </a:prstGeom>
            <a:solidFill>
              <a:srgbClr val="CDDE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88" name="Line 48"/>
            <p:cNvSpPr>
              <a:spLocks noChangeShapeType="1"/>
            </p:cNvSpPr>
            <p:nvPr/>
          </p:nvSpPr>
          <p:spPr bwMode="auto">
            <a:xfrm flipH="1">
              <a:off x="6684963" y="2379663"/>
              <a:ext cx="985837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FIN20090</a:t>
            </a:r>
          </a:p>
        </p:txBody>
      </p:sp>
      <p:graphicFrame>
        <p:nvGraphicFramePr>
          <p:cNvPr id="12298" name="Object 10"/>
          <p:cNvGraphicFramePr>
            <a:graphicFrameLocks noChangeAspect="1"/>
          </p:cNvGraphicFramePr>
          <p:nvPr/>
        </p:nvGraphicFramePr>
        <p:xfrm>
          <a:off x="76200" y="800100"/>
          <a:ext cx="8123238" cy="3400425"/>
        </p:xfrm>
        <a:graphic>
          <a:graphicData uri="http://schemas.openxmlformats.org/presentationml/2006/ole">
            <p:oleObj spid="_x0000_s12298" name="Bitmap Image" r:id="rId3" imgW="8123810" imgH="3400900" progId="Paint.Picture">
              <p:embed/>
            </p:oleObj>
          </a:graphicData>
        </a:graphic>
      </p:graphicFrame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90500" y="209550"/>
            <a:ext cx="6805613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7312" tIns="44450" rIns="87312" bIns="44450" anchor="ctr"/>
          <a:lstStyle/>
          <a:p>
            <a:pPr algn="l" defTabSz="825500" eaLnBrk="0" hangingPunct="0">
              <a:lnSpc>
                <a:spcPct val="90000"/>
              </a:lnSpc>
            </a:pPr>
            <a:r>
              <a:rPr lang="en-US" b="1">
                <a:solidFill>
                  <a:schemeClr val="tx2"/>
                </a:solidFill>
              </a:rPr>
              <a:t>Consolidation at Export</a:t>
            </a: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1646238" y="3124200"/>
          <a:ext cx="7399337" cy="2933700"/>
        </p:xfrm>
        <a:graphic>
          <a:graphicData uri="http://schemas.openxmlformats.org/presentationml/2006/ole">
            <p:oleObj spid="_x0000_s12297" name="Bitmap Image" r:id="rId4" imgW="7400000" imgH="2933333" progId="Paint.Picture">
              <p:embed/>
            </p:oleObj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1470049474</TotalTime>
  <Pages>13</Pages>
  <Words>384</Words>
  <Application>Microsoft Office PowerPoint</Application>
  <PresentationFormat>On-screen Show (4:3)</PresentationFormat>
  <Paragraphs>176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Times New Roman</vt:lpstr>
      <vt:lpstr>Tahoma</vt:lpstr>
      <vt:lpstr>Webdings</vt:lpstr>
      <vt:lpstr>Arial</vt:lpstr>
      <vt:lpstr>Helvetica</vt:lpstr>
      <vt:lpstr>1_EX06PP_template</vt:lpstr>
      <vt:lpstr>QAD 2010 Template</vt:lpstr>
      <vt:lpstr>Bitmap Image</vt:lpstr>
      <vt:lpstr>QAD Standard Edition Financial Management</vt:lpstr>
      <vt:lpstr>GL Processing Flow (Single Domain)</vt:lpstr>
      <vt:lpstr>GL Processing Flow (Multiple Domains)</vt:lpstr>
      <vt:lpstr>Multiple Entities in Same Domain</vt:lpstr>
      <vt:lpstr>Default Entity for GL Transactions</vt:lpstr>
      <vt:lpstr>Unbalanced Transactions</vt:lpstr>
      <vt:lpstr>Multiple Entities in Multiple Domains</vt:lpstr>
      <vt:lpstr>Transaction Export/Import</vt:lpstr>
      <vt:lpstr>Slide 9</vt:lpstr>
      <vt:lpstr>GL Calendars</vt:lpstr>
      <vt:lpstr>Account Cross-References</vt:lpstr>
      <vt:lpstr>Transaction Post</vt:lpstr>
      <vt:lpstr>Consolidated Reporting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53</cp:revision>
  <cp:lastPrinted>1997-02-17T18:22:24Z</cp:lastPrinted>
  <dcterms:created xsi:type="dcterms:W3CDTF">1997-01-21T15:10:46Z</dcterms:created>
  <dcterms:modified xsi:type="dcterms:W3CDTF">2010-12-10T17:44:29Z</dcterms:modified>
</cp:coreProperties>
</file>