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21"/>
  </p:notesMasterIdLst>
  <p:handoutMasterIdLst>
    <p:handoutMasterId r:id="rId22"/>
  </p:handoutMasterIdLst>
  <p:sldIdLst>
    <p:sldId id="297" r:id="rId3"/>
    <p:sldId id="278" r:id="rId4"/>
    <p:sldId id="279" r:id="rId5"/>
    <p:sldId id="296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9" r:id="rId14"/>
    <p:sldId id="290" r:id="rId15"/>
    <p:sldId id="291" r:id="rId16"/>
    <p:sldId id="292" r:id="rId17"/>
    <p:sldId id="293" r:id="rId18"/>
    <p:sldId id="294" r:id="rId19"/>
    <p:sldId id="295" r:id="rId20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A8D8A9"/>
    <a:srgbClr val="5A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FIN18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FIN18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FIN18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FIN18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FIN18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FIN18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FIN18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FIN18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FIN18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FIN18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FIN18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FIN18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FIN18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FIN18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FIN18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FIN18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277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 dirty="0"/>
              <a:t>FIN18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FIN18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b="1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FIN18010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 </a:t>
            </a:r>
            <a:r>
              <a:rPr lang="en-US" dirty="0" smtClean="0"/>
              <a:t>Post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FIN18100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362075" y="1524000"/>
            <a:ext cx="6410325" cy="3983038"/>
            <a:chOff x="1112838" y="1971675"/>
            <a:chExt cx="6410325" cy="3983038"/>
          </a:xfrm>
        </p:grpSpPr>
        <p:pic>
          <p:nvPicPr>
            <p:cNvPr id="46088" name="Picture 8" descr="Trans-Post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12838" y="1971675"/>
              <a:ext cx="6410325" cy="2933700"/>
            </a:xfrm>
            <a:prstGeom prst="rect">
              <a:avLst/>
            </a:prstGeom>
            <a:noFill/>
          </p:spPr>
        </p:pic>
        <p:sp>
          <p:nvSpPr>
            <p:cNvPr id="46089" name="Rectangle 9"/>
            <p:cNvSpPr>
              <a:spLocks noChangeArrowheads="1"/>
            </p:cNvSpPr>
            <p:nvPr/>
          </p:nvSpPr>
          <p:spPr bwMode="auto">
            <a:xfrm>
              <a:off x="1350963" y="2732088"/>
              <a:ext cx="3784600" cy="611187"/>
            </a:xfrm>
            <a:prstGeom prst="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0" name="Text Box 10"/>
            <p:cNvSpPr txBox="1">
              <a:spLocks noChangeArrowheads="1"/>
            </p:cNvSpPr>
            <p:nvPr/>
          </p:nvSpPr>
          <p:spPr bwMode="auto">
            <a:xfrm>
              <a:off x="2413000" y="5195888"/>
              <a:ext cx="2695575" cy="75882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l" eaLnBrk="0" hangingPunct="0"/>
              <a:r>
                <a:rPr kumimoji="1" lang="en-US" sz="1400" dirty="0">
                  <a:latin typeface="+mj-lt"/>
                </a:rPr>
                <a:t>You can post transactions by</a:t>
              </a:r>
            </a:p>
            <a:p>
              <a:pPr algn="l" eaLnBrk="0" hangingPunct="0"/>
              <a:r>
                <a:rPr kumimoji="1" lang="en-US" sz="1400" dirty="0">
                  <a:latin typeface="+mj-lt"/>
                </a:rPr>
                <a:t>effective date range or transaction type</a:t>
              </a:r>
              <a:endParaRPr kumimoji="1" lang="en-US" sz="1400" b="1" dirty="0">
                <a:latin typeface="+mj-lt"/>
              </a:endParaRPr>
            </a:p>
          </p:txBody>
        </p:sp>
        <p:cxnSp>
          <p:nvCxnSpPr>
            <p:cNvPr id="46091" name="AutoShape 11"/>
            <p:cNvCxnSpPr>
              <a:cxnSpLocks noChangeShapeType="1"/>
              <a:stCxn id="46089" idx="2"/>
              <a:endCxn id="46090" idx="0"/>
            </p:cNvCxnSpPr>
            <p:nvPr/>
          </p:nvCxnSpPr>
          <p:spPr bwMode="auto">
            <a:xfrm rot="16200000" flipH="1">
              <a:off x="2590007" y="4010819"/>
              <a:ext cx="1824037" cy="517525"/>
            </a:xfrm>
            <a:prstGeom prst="bentConnector3">
              <a:avLst>
                <a:gd name="adj1" fmla="val 49958"/>
              </a:avLst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8" name="Rectangle 1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Allocation Codes and Posting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FIN18110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58750" y="1143000"/>
            <a:ext cx="8824913" cy="4748212"/>
            <a:chOff x="187325" y="1916113"/>
            <a:chExt cx="8824913" cy="4748212"/>
          </a:xfrm>
        </p:grpSpPr>
        <p:pic>
          <p:nvPicPr>
            <p:cNvPr id="47119" name="Picture 15" descr="Alloc-Ren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7325" y="1916113"/>
              <a:ext cx="4972050" cy="3105150"/>
            </a:xfrm>
            <a:prstGeom prst="rect">
              <a:avLst/>
            </a:prstGeom>
            <a:noFill/>
          </p:spPr>
        </p:pic>
        <p:pic>
          <p:nvPicPr>
            <p:cNvPr id="47121" name="Picture 17" descr="Voucher-Maint-Ren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68500" y="3806825"/>
              <a:ext cx="7043738" cy="28575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en-US" dirty="0"/>
              <a:t>Closing the GL Calendar to Other Modules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FIN18130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200150" y="1466850"/>
            <a:ext cx="6743700" cy="4097338"/>
            <a:chOff x="1200150" y="1657350"/>
            <a:chExt cx="6743700" cy="4097338"/>
          </a:xfrm>
        </p:grpSpPr>
        <p:pic>
          <p:nvPicPr>
            <p:cNvPr id="50185" name="Picture 9" descr="GL-Cal-Maint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150" y="1657350"/>
              <a:ext cx="6743700" cy="2895600"/>
            </a:xfrm>
            <a:prstGeom prst="rect">
              <a:avLst/>
            </a:prstGeom>
            <a:noFill/>
          </p:spPr>
        </p:pic>
        <p:sp>
          <p:nvSpPr>
            <p:cNvPr id="50186" name="Rectangle 10"/>
            <p:cNvSpPr>
              <a:spLocks noChangeArrowheads="1"/>
            </p:cNvSpPr>
            <p:nvPr/>
          </p:nvSpPr>
          <p:spPr bwMode="auto">
            <a:xfrm>
              <a:off x="4413250" y="3473450"/>
              <a:ext cx="3287713" cy="547688"/>
            </a:xfrm>
            <a:prstGeom prst="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187" name="Text Box 11"/>
            <p:cNvSpPr txBox="1">
              <a:spLocks noChangeArrowheads="1"/>
            </p:cNvSpPr>
            <p:nvPr/>
          </p:nvSpPr>
          <p:spPr bwMode="auto">
            <a:xfrm>
              <a:off x="4557713" y="4827588"/>
              <a:ext cx="2185987" cy="9271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95000"/>
                </a:lnSpc>
                <a:spcBef>
                  <a:spcPct val="50000"/>
                </a:spcBef>
              </a:pPr>
              <a:r>
                <a:rPr kumimoji="1" lang="en-US" sz="1400" dirty="0">
                  <a:latin typeface="+mj-lt"/>
                </a:rPr>
                <a:t>Setting field to Yes closes module to the GL. Modules can be closed individually.</a:t>
              </a:r>
            </a:p>
          </p:txBody>
        </p:sp>
        <p:cxnSp>
          <p:nvCxnSpPr>
            <p:cNvPr id="50188" name="AutoShape 12"/>
            <p:cNvCxnSpPr>
              <a:cxnSpLocks noChangeShapeType="1"/>
              <a:stCxn id="50186" idx="3"/>
              <a:endCxn id="50187" idx="3"/>
            </p:cNvCxnSpPr>
            <p:nvPr/>
          </p:nvCxnSpPr>
          <p:spPr bwMode="auto">
            <a:xfrm flipH="1">
              <a:off x="6757988" y="3748088"/>
              <a:ext cx="957262" cy="1543050"/>
            </a:xfrm>
            <a:prstGeom prst="bentConnector3">
              <a:avLst>
                <a:gd name="adj1" fmla="val -22222"/>
              </a:avLst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Transactions Recorded Within the GL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FIN18140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1925" y="990600"/>
            <a:ext cx="8824913" cy="5051425"/>
            <a:chOff x="200025" y="1484313"/>
            <a:chExt cx="8824913" cy="5051425"/>
          </a:xfrm>
        </p:grpSpPr>
        <p:pic>
          <p:nvPicPr>
            <p:cNvPr id="5120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0025" y="1484313"/>
              <a:ext cx="6353175" cy="3392487"/>
            </a:xfrm>
            <a:prstGeom prst="rect">
              <a:avLst/>
            </a:prstGeom>
            <a:noFill/>
          </p:spPr>
        </p:pic>
        <p:pic>
          <p:nvPicPr>
            <p:cNvPr id="51205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14575" y="3282950"/>
              <a:ext cx="6710363" cy="3252788"/>
            </a:xfrm>
            <a:prstGeom prst="rect">
              <a:avLst/>
            </a:prstGeom>
            <a:noFill/>
          </p:spPr>
        </p:pic>
        <p:sp>
          <p:nvSpPr>
            <p:cNvPr id="51207" name="Rectangle 7"/>
            <p:cNvSpPr>
              <a:spLocks noChangeArrowheads="1"/>
            </p:cNvSpPr>
            <p:nvPr/>
          </p:nvSpPr>
          <p:spPr bwMode="auto">
            <a:xfrm>
              <a:off x="561975" y="3522663"/>
              <a:ext cx="1676400" cy="1085850"/>
            </a:xfrm>
            <a:prstGeom prst="rect">
              <a:avLst/>
            </a:prstGeom>
            <a:noFill/>
            <a:ln w="571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endParaRPr lang="en-US" sz="1200" dirty="0">
                <a:latin typeface="Arial" pitchFamily="34" charset="0"/>
              </a:endParaRPr>
            </a:p>
          </p:txBody>
        </p:sp>
        <p:sp>
          <p:nvSpPr>
            <p:cNvPr id="51208" name="Rectangle 8"/>
            <p:cNvSpPr>
              <a:spLocks noChangeArrowheads="1"/>
            </p:cNvSpPr>
            <p:nvPr/>
          </p:nvSpPr>
          <p:spPr bwMode="auto">
            <a:xfrm>
              <a:off x="533400" y="3503613"/>
              <a:ext cx="1752600" cy="990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Transactions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FIN18150</a:t>
            </a:r>
          </a:p>
        </p:txBody>
      </p:sp>
      <p:pic>
        <p:nvPicPr>
          <p:cNvPr id="5222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700" y="1600200"/>
            <a:ext cx="7065963" cy="37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Ledger Implementation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FIN18160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3414713" y="965200"/>
            <a:ext cx="1987550" cy="822325"/>
          </a:xfrm>
          <a:prstGeom prst="rect">
            <a:avLst/>
          </a:prstGeom>
          <a:solidFill>
            <a:srgbClr val="A8D8A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dirty="0">
                <a:latin typeface="+mj-lt"/>
              </a:rPr>
              <a:t>Set Up</a:t>
            </a:r>
          </a:p>
          <a:p>
            <a:pPr eaLnBrk="0" hangingPunct="0"/>
            <a:r>
              <a:rPr lang="en-US" sz="1600" dirty="0">
                <a:latin typeface="+mj-lt"/>
              </a:rPr>
              <a:t>General Ledger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504825" y="5337175"/>
            <a:ext cx="2000250" cy="833438"/>
          </a:xfrm>
          <a:prstGeom prst="rect">
            <a:avLst/>
          </a:prstGeom>
          <a:solidFill>
            <a:srgbClr val="DADADA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dirty="0">
                <a:latin typeface="+mj-lt"/>
              </a:rPr>
              <a:t>Enter</a:t>
            </a:r>
          </a:p>
          <a:p>
            <a:pPr eaLnBrk="0" hangingPunct="0"/>
            <a:r>
              <a:rPr lang="en-US" sz="1600" dirty="0">
                <a:latin typeface="+mj-lt"/>
              </a:rPr>
              <a:t>Budgets</a:t>
            </a:r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6350000" y="5338763"/>
            <a:ext cx="2000250" cy="833437"/>
          </a:xfrm>
          <a:prstGeom prst="rect">
            <a:avLst/>
          </a:prstGeom>
          <a:solidFill>
            <a:srgbClr val="DADADA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dirty="0">
                <a:latin typeface="+mj-lt"/>
              </a:rPr>
              <a:t>Set Verify</a:t>
            </a:r>
          </a:p>
          <a:p>
            <a:pPr eaLnBrk="0" hangingPunct="0"/>
            <a:r>
              <a:rPr lang="en-US" sz="1600" dirty="0">
                <a:latin typeface="+mj-lt"/>
              </a:rPr>
              <a:t>GL Accounts = Yes</a:t>
            </a: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6343650" y="960438"/>
            <a:ext cx="2000250" cy="833437"/>
          </a:xfrm>
          <a:prstGeom prst="rect">
            <a:avLst/>
          </a:prstGeom>
          <a:solidFill>
            <a:srgbClr val="DADADA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dirty="0">
                <a:latin typeface="+mj-lt"/>
              </a:rPr>
              <a:t>Print and Verify</a:t>
            </a:r>
          </a:p>
          <a:p>
            <a:pPr eaLnBrk="0" hangingPunct="0"/>
            <a:r>
              <a:rPr lang="en-US" sz="1600" dirty="0">
                <a:latin typeface="+mj-lt"/>
              </a:rPr>
              <a:t>Proforma </a:t>
            </a:r>
          </a:p>
          <a:p>
            <a:pPr eaLnBrk="0" hangingPunct="0"/>
            <a:r>
              <a:rPr lang="en-US" sz="1600" dirty="0">
                <a:latin typeface="+mj-lt"/>
              </a:rPr>
              <a:t>Statements</a:t>
            </a:r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3413125" y="5340350"/>
            <a:ext cx="1987550" cy="822325"/>
          </a:xfrm>
          <a:prstGeom prst="rect">
            <a:avLst/>
          </a:prstGeom>
          <a:solidFill>
            <a:srgbClr val="A8D8A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dirty="0">
                <a:latin typeface="+mj-lt"/>
              </a:rPr>
              <a:t>Print and Verify</a:t>
            </a:r>
          </a:p>
          <a:p>
            <a:pPr eaLnBrk="0" hangingPunct="0"/>
            <a:r>
              <a:rPr lang="en-US" sz="1600" dirty="0">
                <a:latin typeface="+mj-lt"/>
              </a:rPr>
              <a:t>Financial</a:t>
            </a:r>
          </a:p>
          <a:p>
            <a:pPr eaLnBrk="0" hangingPunct="0"/>
            <a:r>
              <a:rPr lang="en-US" sz="1600" dirty="0">
                <a:latin typeface="+mj-lt"/>
              </a:rPr>
              <a:t>Statements</a:t>
            </a: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3413125" y="3143250"/>
            <a:ext cx="1987550" cy="822325"/>
          </a:xfrm>
          <a:prstGeom prst="rect">
            <a:avLst/>
          </a:prstGeom>
          <a:solidFill>
            <a:srgbClr val="A8D8A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dirty="0">
                <a:latin typeface="+mj-lt"/>
              </a:rPr>
              <a:t>Post GL</a:t>
            </a:r>
          </a:p>
          <a:p>
            <a:pPr eaLnBrk="0" hangingPunct="0"/>
            <a:r>
              <a:rPr lang="en-US" sz="1600" dirty="0">
                <a:latin typeface="+mj-lt"/>
              </a:rPr>
              <a:t>Transactions</a:t>
            </a: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3413125" y="4230688"/>
            <a:ext cx="1987550" cy="822325"/>
          </a:xfrm>
          <a:prstGeom prst="rect">
            <a:avLst/>
          </a:prstGeom>
          <a:solidFill>
            <a:srgbClr val="A8D8A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dirty="0">
                <a:latin typeface="+mj-lt"/>
              </a:rPr>
              <a:t>Delete Prior</a:t>
            </a:r>
          </a:p>
          <a:p>
            <a:pPr eaLnBrk="0" hangingPunct="0"/>
            <a:r>
              <a:rPr lang="en-US" sz="1600" dirty="0">
                <a:latin typeface="+mj-lt"/>
              </a:rPr>
              <a:t>Period Transactions</a:t>
            </a:r>
          </a:p>
          <a:p>
            <a:pPr eaLnBrk="0" hangingPunct="0"/>
            <a:r>
              <a:rPr lang="en-US" sz="1600" dirty="0">
                <a:latin typeface="+mj-lt"/>
              </a:rPr>
              <a:t>from Other Modules</a:t>
            </a:r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3414713" y="2022475"/>
            <a:ext cx="1987550" cy="822325"/>
          </a:xfrm>
          <a:prstGeom prst="rect">
            <a:avLst/>
          </a:prstGeom>
          <a:solidFill>
            <a:srgbClr val="A8D8A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dirty="0">
                <a:latin typeface="+mj-lt"/>
              </a:rPr>
              <a:t>Enter</a:t>
            </a:r>
          </a:p>
          <a:p>
            <a:pPr eaLnBrk="0" hangingPunct="0"/>
            <a:r>
              <a:rPr lang="en-US" sz="1600" dirty="0">
                <a:latin typeface="+mj-lt"/>
              </a:rPr>
              <a:t>Prior Period</a:t>
            </a:r>
          </a:p>
          <a:p>
            <a:pPr eaLnBrk="0" hangingPunct="0"/>
            <a:r>
              <a:rPr lang="en-US" sz="1600" dirty="0">
                <a:latin typeface="+mj-lt"/>
              </a:rPr>
              <a:t>End Balances</a:t>
            </a:r>
          </a:p>
        </p:txBody>
      </p:sp>
      <p:cxnSp>
        <p:nvCxnSpPr>
          <p:cNvPr id="53266" name="AutoShape 18"/>
          <p:cNvCxnSpPr>
            <a:cxnSpLocks noChangeShapeType="1"/>
            <a:stCxn id="53253" idx="2"/>
            <a:endCxn id="53260" idx="0"/>
          </p:cNvCxnSpPr>
          <p:nvPr/>
        </p:nvCxnSpPr>
        <p:spPr bwMode="auto">
          <a:xfrm rot="5400000">
            <a:off x="4300538" y="1905000"/>
            <a:ext cx="215900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53267" name="AutoShape 19"/>
          <p:cNvCxnSpPr>
            <a:cxnSpLocks noChangeShapeType="1"/>
            <a:stCxn id="53260" idx="2"/>
            <a:endCxn id="53258" idx="0"/>
          </p:cNvCxnSpPr>
          <p:nvPr/>
        </p:nvCxnSpPr>
        <p:spPr bwMode="auto">
          <a:xfrm rot="5400000">
            <a:off x="4267994" y="2993231"/>
            <a:ext cx="279400" cy="15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53268" name="AutoShape 20"/>
          <p:cNvCxnSpPr>
            <a:cxnSpLocks noChangeShapeType="1"/>
            <a:stCxn id="53258" idx="2"/>
            <a:endCxn id="53259" idx="0"/>
          </p:cNvCxnSpPr>
          <p:nvPr/>
        </p:nvCxnSpPr>
        <p:spPr bwMode="auto">
          <a:xfrm rot="5400000">
            <a:off x="4283868" y="4098132"/>
            <a:ext cx="246063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53269" name="AutoShape 21"/>
          <p:cNvCxnSpPr>
            <a:cxnSpLocks noChangeShapeType="1"/>
            <a:stCxn id="53259" idx="2"/>
            <a:endCxn id="53257" idx="0"/>
          </p:cNvCxnSpPr>
          <p:nvPr/>
        </p:nvCxnSpPr>
        <p:spPr bwMode="auto">
          <a:xfrm rot="5400000">
            <a:off x="4272756" y="5196682"/>
            <a:ext cx="268287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53273" name="Rectangle 25"/>
          <p:cNvSpPr>
            <a:spLocks noChangeArrowheads="1"/>
          </p:cNvSpPr>
          <p:nvPr/>
        </p:nvSpPr>
        <p:spPr bwMode="auto">
          <a:xfrm>
            <a:off x="5248275" y="13335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6343650" y="13335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53276" name="Rectangle 28"/>
          <p:cNvSpPr>
            <a:spLocks noChangeArrowheads="1"/>
          </p:cNvSpPr>
          <p:nvPr/>
        </p:nvSpPr>
        <p:spPr bwMode="auto">
          <a:xfrm>
            <a:off x="5248275" y="5665788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6343650" y="5665788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53279" name="AutoShape 31"/>
          <p:cNvCxnSpPr>
            <a:cxnSpLocks noChangeShapeType="1"/>
            <a:stCxn id="53276" idx="3"/>
            <a:endCxn id="53277" idx="1"/>
          </p:cNvCxnSpPr>
          <p:nvPr/>
        </p:nvCxnSpPr>
        <p:spPr bwMode="auto">
          <a:xfrm>
            <a:off x="5400675" y="5741988"/>
            <a:ext cx="942975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</p:cxnSp>
      <p:sp>
        <p:nvSpPr>
          <p:cNvPr id="53282" name="Rectangle 34"/>
          <p:cNvSpPr>
            <a:spLocks noChangeArrowheads="1"/>
          </p:cNvSpPr>
          <p:nvPr/>
        </p:nvSpPr>
        <p:spPr bwMode="auto">
          <a:xfrm>
            <a:off x="2324100" y="5659438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3438525" y="5659438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53284" name="AutoShape 36"/>
          <p:cNvCxnSpPr>
            <a:cxnSpLocks noChangeShapeType="1"/>
            <a:stCxn id="53282" idx="3"/>
            <a:endCxn id="53283" idx="1"/>
          </p:cNvCxnSpPr>
          <p:nvPr/>
        </p:nvCxnSpPr>
        <p:spPr bwMode="auto">
          <a:xfrm>
            <a:off x="2476500" y="5735638"/>
            <a:ext cx="962025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53286" name="AutoShape 38"/>
          <p:cNvCxnSpPr>
            <a:cxnSpLocks noChangeShapeType="1"/>
            <a:stCxn id="53273" idx="3"/>
            <a:endCxn id="53274" idx="1"/>
          </p:cNvCxnSpPr>
          <p:nvPr/>
        </p:nvCxnSpPr>
        <p:spPr bwMode="auto">
          <a:xfrm>
            <a:off x="5400675" y="1409700"/>
            <a:ext cx="942975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Reversing Transactions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FIN18170</a:t>
            </a:r>
          </a:p>
        </p:txBody>
      </p:sp>
      <p:pic>
        <p:nvPicPr>
          <p:cNvPr id="54276" name="Picture 4" descr="18-32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3075" y="1905000"/>
            <a:ext cx="5638800" cy="3171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Copying Transactions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FIN18180</a:t>
            </a:r>
          </a:p>
        </p:txBody>
      </p:sp>
      <p:pic>
        <p:nvPicPr>
          <p:cNvPr id="553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524000"/>
            <a:ext cx="7866063" cy="3924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Transaction Security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FIN18190</a:t>
            </a:r>
          </a:p>
        </p:txBody>
      </p:sp>
      <p:pic>
        <p:nvPicPr>
          <p:cNvPr id="5632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3025" y="228600"/>
            <a:ext cx="3228975" cy="5934075"/>
          </a:xfrm>
          <a:prstGeom prst="rect">
            <a:avLst/>
          </a:prstGeom>
          <a:noFill/>
        </p:spPr>
      </p:pic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5429250" y="2647950"/>
            <a:ext cx="1676400" cy="152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 Processing Flow</a:t>
            </a:r>
          </a:p>
        </p:txBody>
      </p:sp>
      <p:sp>
        <p:nvSpPr>
          <p:cNvPr id="3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FIN18020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1419225" y="981075"/>
            <a:ext cx="6302375" cy="5105400"/>
            <a:chOff x="1371600" y="1600200"/>
            <a:chExt cx="6302375" cy="5105400"/>
          </a:xfrm>
        </p:grpSpPr>
        <p:cxnSp>
          <p:nvCxnSpPr>
            <p:cNvPr id="37917" name="AutoShape 29"/>
            <p:cNvCxnSpPr>
              <a:cxnSpLocks noChangeShapeType="1"/>
            </p:cNvCxnSpPr>
            <p:nvPr/>
          </p:nvCxnSpPr>
          <p:spPr bwMode="auto">
            <a:xfrm flipH="1">
              <a:off x="1371600" y="2400300"/>
              <a:ext cx="6257925" cy="1763713"/>
            </a:xfrm>
            <a:prstGeom prst="bentConnector5">
              <a:avLst>
                <a:gd name="adj1" fmla="val -3653"/>
                <a:gd name="adj2" fmla="val 50134"/>
                <a:gd name="adj3" fmla="val 103653"/>
              </a:avLst>
            </a:prstGeom>
            <a:noFill/>
            <a:ln w="381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7918" name="AutoShape 30"/>
            <p:cNvCxnSpPr>
              <a:cxnSpLocks noChangeShapeType="1"/>
            </p:cNvCxnSpPr>
            <p:nvPr/>
          </p:nvCxnSpPr>
          <p:spPr bwMode="auto">
            <a:xfrm flipH="1">
              <a:off x="1371600" y="4164013"/>
              <a:ext cx="6267450" cy="1771650"/>
            </a:xfrm>
            <a:prstGeom prst="bentConnector5">
              <a:avLst>
                <a:gd name="adj1" fmla="val -3648"/>
                <a:gd name="adj2" fmla="val 51880"/>
                <a:gd name="adj3" fmla="val 103648"/>
              </a:avLst>
            </a:prstGeom>
            <a:noFill/>
            <a:ln w="381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37919" name="Rectangle 31"/>
            <p:cNvSpPr>
              <a:spLocks noChangeArrowheads="1"/>
            </p:cNvSpPr>
            <p:nvPr/>
          </p:nvSpPr>
          <p:spPr bwMode="auto">
            <a:xfrm>
              <a:off x="1417638" y="1600200"/>
              <a:ext cx="6245225" cy="1543050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920" name="Rectangle 32"/>
            <p:cNvSpPr>
              <a:spLocks noChangeArrowheads="1"/>
            </p:cNvSpPr>
            <p:nvPr/>
          </p:nvSpPr>
          <p:spPr bwMode="auto">
            <a:xfrm>
              <a:off x="1438275" y="1604963"/>
              <a:ext cx="2426947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 dirty="0">
                  <a:latin typeface="+mj-lt"/>
                </a:rPr>
                <a:t>Transaction Processing</a:t>
              </a:r>
            </a:p>
          </p:txBody>
        </p:sp>
        <p:grpSp>
          <p:nvGrpSpPr>
            <p:cNvPr id="37921" name="Group 33"/>
            <p:cNvGrpSpPr>
              <a:grpSpLocks/>
            </p:cNvGrpSpPr>
            <p:nvPr/>
          </p:nvGrpSpPr>
          <p:grpSpPr bwMode="auto">
            <a:xfrm>
              <a:off x="5953125" y="2054225"/>
              <a:ext cx="1525588" cy="965200"/>
              <a:chOff x="2470" y="1581"/>
              <a:chExt cx="961" cy="761"/>
            </a:xfrm>
          </p:grpSpPr>
          <p:sp>
            <p:nvSpPr>
              <p:cNvPr id="37922" name="AutoShape 34"/>
              <p:cNvSpPr>
                <a:spLocks noChangeArrowheads="1"/>
              </p:cNvSpPr>
              <p:nvPr/>
            </p:nvSpPr>
            <p:spPr bwMode="auto">
              <a:xfrm>
                <a:off x="2470" y="1581"/>
                <a:ext cx="961" cy="761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7923" name="Rectangle 35"/>
              <p:cNvSpPr>
                <a:spLocks noChangeArrowheads="1"/>
              </p:cNvSpPr>
              <p:nvPr/>
            </p:nvSpPr>
            <p:spPr bwMode="auto">
              <a:xfrm>
                <a:off x="2503" y="1629"/>
                <a:ext cx="883" cy="6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Process GL</a:t>
                </a:r>
              </a:p>
              <a:p>
                <a:r>
                  <a:rPr lang="en-US" sz="1600" dirty="0">
                    <a:latin typeface="+mj-lt"/>
                  </a:rPr>
                  <a:t>Adjusting</a:t>
                </a:r>
              </a:p>
              <a:p>
                <a:r>
                  <a:rPr lang="en-US" sz="1600" dirty="0">
                    <a:latin typeface="+mj-lt"/>
                  </a:rPr>
                  <a:t>Transactions</a:t>
                </a:r>
              </a:p>
            </p:txBody>
          </p:sp>
        </p:grpSp>
        <p:grpSp>
          <p:nvGrpSpPr>
            <p:cNvPr id="37924" name="Group 36"/>
            <p:cNvGrpSpPr>
              <a:grpSpLocks/>
            </p:cNvGrpSpPr>
            <p:nvPr/>
          </p:nvGrpSpPr>
          <p:grpSpPr bwMode="auto">
            <a:xfrm>
              <a:off x="3768725" y="2054225"/>
              <a:ext cx="1525588" cy="965200"/>
              <a:chOff x="4678" y="1260"/>
              <a:chExt cx="961" cy="608"/>
            </a:xfrm>
          </p:grpSpPr>
          <p:sp>
            <p:nvSpPr>
              <p:cNvPr id="37925" name="AutoShape 37"/>
              <p:cNvSpPr>
                <a:spLocks noChangeArrowheads="1"/>
              </p:cNvSpPr>
              <p:nvPr/>
            </p:nvSpPr>
            <p:spPr bwMode="auto">
              <a:xfrm>
                <a:off x="4678" y="126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7926" name="Rectangle 38"/>
              <p:cNvSpPr>
                <a:spLocks noChangeArrowheads="1"/>
              </p:cNvSpPr>
              <p:nvPr/>
            </p:nvSpPr>
            <p:spPr bwMode="auto">
              <a:xfrm>
                <a:off x="4731" y="1311"/>
                <a:ext cx="896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Close Period to Other Modules</a:t>
                </a:r>
              </a:p>
            </p:txBody>
          </p:sp>
        </p:grpSp>
        <p:grpSp>
          <p:nvGrpSpPr>
            <p:cNvPr id="37927" name="Group 39"/>
            <p:cNvGrpSpPr>
              <a:grpSpLocks/>
            </p:cNvGrpSpPr>
            <p:nvPr/>
          </p:nvGrpSpPr>
          <p:grpSpPr bwMode="auto">
            <a:xfrm>
              <a:off x="1482725" y="2054225"/>
              <a:ext cx="1525588" cy="965200"/>
              <a:chOff x="4678" y="1260"/>
              <a:chExt cx="961" cy="608"/>
            </a:xfrm>
          </p:grpSpPr>
          <p:sp>
            <p:nvSpPr>
              <p:cNvPr id="37928" name="AutoShape 40"/>
              <p:cNvSpPr>
                <a:spLocks noChangeArrowheads="1"/>
              </p:cNvSpPr>
              <p:nvPr/>
            </p:nvSpPr>
            <p:spPr bwMode="auto">
              <a:xfrm>
                <a:off x="4678" y="126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7929" name="Rectangle 41"/>
              <p:cNvSpPr>
                <a:spLocks noChangeArrowheads="1"/>
              </p:cNvSpPr>
              <p:nvPr/>
            </p:nvSpPr>
            <p:spPr bwMode="auto">
              <a:xfrm>
                <a:off x="4731" y="1311"/>
                <a:ext cx="896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Process</a:t>
                </a:r>
              </a:p>
              <a:p>
                <a:r>
                  <a:rPr lang="en-US" sz="1600" dirty="0">
                    <a:latin typeface="+mj-lt"/>
                  </a:rPr>
                  <a:t>Module</a:t>
                </a:r>
              </a:p>
              <a:p>
                <a:r>
                  <a:rPr lang="en-US" sz="1600" dirty="0">
                    <a:latin typeface="+mj-lt"/>
                  </a:rPr>
                  <a:t>Transactions</a:t>
                </a:r>
              </a:p>
            </p:txBody>
          </p:sp>
        </p:grpSp>
        <p:sp>
          <p:nvSpPr>
            <p:cNvPr id="37930" name="Line 42"/>
            <p:cNvSpPr>
              <a:spLocks noChangeShapeType="1"/>
            </p:cNvSpPr>
            <p:nvPr/>
          </p:nvSpPr>
          <p:spPr bwMode="auto">
            <a:xfrm>
              <a:off x="3006725" y="2533650"/>
              <a:ext cx="75247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931" name="Line 43"/>
            <p:cNvSpPr>
              <a:spLocks noChangeShapeType="1"/>
            </p:cNvSpPr>
            <p:nvPr/>
          </p:nvSpPr>
          <p:spPr bwMode="auto">
            <a:xfrm>
              <a:off x="5313363" y="2524125"/>
              <a:ext cx="660400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932" name="Rectangle 44"/>
            <p:cNvSpPr>
              <a:spLocks noChangeArrowheads="1"/>
            </p:cNvSpPr>
            <p:nvPr/>
          </p:nvSpPr>
          <p:spPr bwMode="auto">
            <a:xfrm>
              <a:off x="1417638" y="5181600"/>
              <a:ext cx="6256337" cy="1524000"/>
            </a:xfrm>
            <a:prstGeom prst="rect">
              <a:avLst/>
            </a:prstGeom>
            <a:solidFill>
              <a:srgbClr val="DBDBD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933" name="Rectangle 45"/>
            <p:cNvSpPr>
              <a:spLocks noChangeArrowheads="1"/>
            </p:cNvSpPr>
            <p:nvPr/>
          </p:nvSpPr>
          <p:spPr bwMode="auto">
            <a:xfrm>
              <a:off x="1411288" y="5170488"/>
              <a:ext cx="1072410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 dirty="0">
                  <a:latin typeface="+mj-lt"/>
                </a:rPr>
                <a:t>Year End</a:t>
              </a:r>
            </a:p>
          </p:txBody>
        </p:sp>
        <p:grpSp>
          <p:nvGrpSpPr>
            <p:cNvPr id="37934" name="Group 46"/>
            <p:cNvGrpSpPr>
              <a:grpSpLocks/>
            </p:cNvGrpSpPr>
            <p:nvPr/>
          </p:nvGrpSpPr>
          <p:grpSpPr bwMode="auto">
            <a:xfrm>
              <a:off x="1482725" y="5586413"/>
              <a:ext cx="1525588" cy="965200"/>
              <a:chOff x="77" y="2546"/>
              <a:chExt cx="961" cy="608"/>
            </a:xfrm>
          </p:grpSpPr>
          <p:sp>
            <p:nvSpPr>
              <p:cNvPr id="37935" name="AutoShape 47"/>
              <p:cNvSpPr>
                <a:spLocks noChangeArrowheads="1"/>
              </p:cNvSpPr>
              <p:nvPr/>
            </p:nvSpPr>
            <p:spPr bwMode="auto">
              <a:xfrm>
                <a:off x="77" y="2546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7936" name="Rectangle 48"/>
              <p:cNvSpPr>
                <a:spLocks noChangeArrowheads="1"/>
              </p:cNvSpPr>
              <p:nvPr/>
            </p:nvSpPr>
            <p:spPr bwMode="auto">
              <a:xfrm>
                <a:off x="87" y="2660"/>
                <a:ext cx="918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Print Annual Reports</a:t>
                </a:r>
              </a:p>
            </p:txBody>
          </p:sp>
        </p:grpSp>
        <p:grpSp>
          <p:nvGrpSpPr>
            <p:cNvPr id="37937" name="Group 49"/>
            <p:cNvGrpSpPr>
              <a:grpSpLocks/>
            </p:cNvGrpSpPr>
            <p:nvPr/>
          </p:nvGrpSpPr>
          <p:grpSpPr bwMode="auto">
            <a:xfrm>
              <a:off x="3571876" y="5586413"/>
              <a:ext cx="1963737" cy="965200"/>
              <a:chOff x="2250" y="3474"/>
              <a:chExt cx="1237" cy="608"/>
            </a:xfrm>
          </p:grpSpPr>
          <p:sp>
            <p:nvSpPr>
              <p:cNvPr id="37938" name="AutoShape 50"/>
              <p:cNvSpPr>
                <a:spLocks noChangeArrowheads="1"/>
              </p:cNvSpPr>
              <p:nvPr/>
            </p:nvSpPr>
            <p:spPr bwMode="auto">
              <a:xfrm>
                <a:off x="2310" y="3474"/>
                <a:ext cx="1108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7939" name="Rectangle 51"/>
              <p:cNvSpPr>
                <a:spLocks noChangeArrowheads="1"/>
              </p:cNvSpPr>
              <p:nvPr/>
            </p:nvSpPr>
            <p:spPr bwMode="auto">
              <a:xfrm>
                <a:off x="2250" y="3518"/>
                <a:ext cx="1237" cy="5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Close Year to GL/Update Retained Earnings</a:t>
                </a:r>
              </a:p>
            </p:txBody>
          </p:sp>
        </p:grpSp>
        <p:grpSp>
          <p:nvGrpSpPr>
            <p:cNvPr id="37940" name="Group 52"/>
            <p:cNvGrpSpPr>
              <a:grpSpLocks/>
            </p:cNvGrpSpPr>
            <p:nvPr/>
          </p:nvGrpSpPr>
          <p:grpSpPr bwMode="auto">
            <a:xfrm>
              <a:off x="5942012" y="5586413"/>
              <a:ext cx="1573213" cy="965200"/>
              <a:chOff x="4684" y="3251"/>
              <a:chExt cx="991" cy="608"/>
            </a:xfrm>
          </p:grpSpPr>
          <p:sp>
            <p:nvSpPr>
              <p:cNvPr id="37941" name="AutoShape 53"/>
              <p:cNvSpPr>
                <a:spLocks noChangeArrowheads="1"/>
              </p:cNvSpPr>
              <p:nvPr/>
            </p:nvSpPr>
            <p:spPr bwMode="auto">
              <a:xfrm>
                <a:off x="4691" y="3251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7942" name="Rectangle 54"/>
              <p:cNvSpPr>
                <a:spLocks noChangeArrowheads="1"/>
              </p:cNvSpPr>
              <p:nvPr/>
            </p:nvSpPr>
            <p:spPr bwMode="auto">
              <a:xfrm>
                <a:off x="4684" y="3289"/>
                <a:ext cx="991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45720" tIns="44450" rIns="45720" bIns="44450"/>
              <a:lstStyle/>
              <a:p>
                <a:r>
                  <a:rPr lang="en-US" sz="1600" dirty="0">
                    <a:latin typeface="+mj-lt"/>
                  </a:rPr>
                  <a:t>Consolidate Previous Year’s</a:t>
                </a:r>
              </a:p>
              <a:p>
                <a:r>
                  <a:rPr lang="en-US" sz="1600" dirty="0">
                    <a:latin typeface="+mj-lt"/>
                  </a:rPr>
                  <a:t>Transactions</a:t>
                </a:r>
              </a:p>
            </p:txBody>
          </p:sp>
        </p:grpSp>
        <p:sp>
          <p:nvSpPr>
            <p:cNvPr id="37943" name="Line 55"/>
            <p:cNvSpPr>
              <a:spLocks noChangeShapeType="1"/>
            </p:cNvSpPr>
            <p:nvPr/>
          </p:nvSpPr>
          <p:spPr bwMode="auto">
            <a:xfrm>
              <a:off x="3017838" y="6116638"/>
              <a:ext cx="61912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944" name="Line 56"/>
            <p:cNvSpPr>
              <a:spLocks noChangeShapeType="1"/>
            </p:cNvSpPr>
            <p:nvPr/>
          </p:nvSpPr>
          <p:spPr bwMode="auto">
            <a:xfrm>
              <a:off x="5434013" y="6107113"/>
              <a:ext cx="49847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945" name="Rectangle 57"/>
            <p:cNvSpPr>
              <a:spLocks noChangeArrowheads="1"/>
            </p:cNvSpPr>
            <p:nvPr/>
          </p:nvSpPr>
          <p:spPr bwMode="auto">
            <a:xfrm>
              <a:off x="1427163" y="3429000"/>
              <a:ext cx="6246812" cy="1524000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946" name="Rectangle 58"/>
            <p:cNvSpPr>
              <a:spLocks noChangeArrowheads="1"/>
            </p:cNvSpPr>
            <p:nvPr/>
          </p:nvSpPr>
          <p:spPr bwMode="auto">
            <a:xfrm>
              <a:off x="1436688" y="3416300"/>
              <a:ext cx="1250343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 dirty="0">
                  <a:latin typeface="+mj-lt"/>
                </a:rPr>
                <a:t>Period End</a:t>
              </a:r>
            </a:p>
          </p:txBody>
        </p:sp>
        <p:sp>
          <p:nvSpPr>
            <p:cNvPr id="37947" name="AutoShape 59"/>
            <p:cNvSpPr>
              <a:spLocks noChangeArrowheads="1"/>
            </p:cNvSpPr>
            <p:nvPr/>
          </p:nvSpPr>
          <p:spPr bwMode="auto">
            <a:xfrm>
              <a:off x="5957888" y="3841750"/>
              <a:ext cx="1525587" cy="965200"/>
            </a:xfrm>
            <a:prstGeom prst="roundRect">
              <a:avLst>
                <a:gd name="adj" fmla="val 16667"/>
              </a:avLst>
            </a:prstGeom>
            <a:solidFill>
              <a:srgbClr val="DAF4D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948" name="Rectangle 60"/>
            <p:cNvSpPr>
              <a:spLocks noChangeArrowheads="1"/>
            </p:cNvSpPr>
            <p:nvPr/>
          </p:nvSpPr>
          <p:spPr bwMode="auto">
            <a:xfrm>
              <a:off x="5953125" y="4030663"/>
              <a:ext cx="1457325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r>
                <a:rPr lang="en-US" sz="1600" dirty="0">
                  <a:latin typeface="+mj-lt"/>
                </a:rPr>
                <a:t>Close Period to GL</a:t>
              </a:r>
            </a:p>
          </p:txBody>
        </p:sp>
        <p:grpSp>
          <p:nvGrpSpPr>
            <p:cNvPr id="37949" name="Group 61"/>
            <p:cNvGrpSpPr>
              <a:grpSpLocks/>
            </p:cNvGrpSpPr>
            <p:nvPr/>
          </p:nvGrpSpPr>
          <p:grpSpPr bwMode="auto">
            <a:xfrm>
              <a:off x="1482725" y="3860800"/>
              <a:ext cx="1525588" cy="965200"/>
              <a:chOff x="96" y="2264"/>
              <a:chExt cx="961" cy="608"/>
            </a:xfrm>
          </p:grpSpPr>
          <p:sp>
            <p:nvSpPr>
              <p:cNvPr id="37950" name="AutoShape 62"/>
              <p:cNvSpPr>
                <a:spLocks noChangeArrowheads="1"/>
              </p:cNvSpPr>
              <p:nvPr/>
            </p:nvSpPr>
            <p:spPr bwMode="auto">
              <a:xfrm>
                <a:off x="96" y="2264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7951" name="Rectangle 63"/>
              <p:cNvSpPr>
                <a:spLocks noChangeArrowheads="1"/>
              </p:cNvSpPr>
              <p:nvPr/>
            </p:nvSpPr>
            <p:spPr bwMode="auto">
              <a:xfrm>
                <a:off x="106" y="2307"/>
                <a:ext cx="918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Print</a:t>
                </a:r>
              </a:p>
              <a:p>
                <a:r>
                  <a:rPr lang="en-US" sz="1600" dirty="0">
                    <a:latin typeface="+mj-lt"/>
                  </a:rPr>
                  <a:t>Period Reports</a:t>
                </a:r>
              </a:p>
            </p:txBody>
          </p:sp>
        </p:grpSp>
        <p:sp>
          <p:nvSpPr>
            <p:cNvPr id="37952" name="Line 64"/>
            <p:cNvSpPr>
              <a:spLocks noChangeShapeType="1"/>
            </p:cNvSpPr>
            <p:nvPr/>
          </p:nvSpPr>
          <p:spPr bwMode="auto">
            <a:xfrm>
              <a:off x="3016250" y="4310063"/>
              <a:ext cx="2927350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Transactions</a:t>
            </a:r>
          </a:p>
        </p:txBody>
      </p:sp>
      <p:sp>
        <p:nvSpPr>
          <p:cNvPr id="4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FIN18030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471488" y="1181100"/>
            <a:ext cx="8196262" cy="4662487"/>
            <a:chOff x="255588" y="1747838"/>
            <a:chExt cx="8196262" cy="4662487"/>
          </a:xfrm>
        </p:grpSpPr>
        <p:sp>
          <p:nvSpPr>
            <p:cNvPr id="38969" name="AutoShape 57"/>
            <p:cNvSpPr>
              <a:spLocks noChangeArrowheads="1"/>
            </p:cNvSpPr>
            <p:nvPr/>
          </p:nvSpPr>
          <p:spPr bwMode="auto">
            <a:xfrm>
              <a:off x="346075" y="2935288"/>
              <a:ext cx="1778000" cy="569912"/>
            </a:xfrm>
            <a:prstGeom prst="roundRect">
              <a:avLst>
                <a:gd name="adj" fmla="val 16667"/>
              </a:avLst>
            </a:prstGeom>
            <a:solidFill>
              <a:srgbClr val="BFD5CF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70" name="AutoShape 58"/>
            <p:cNvSpPr>
              <a:spLocks noChangeArrowheads="1"/>
            </p:cNvSpPr>
            <p:nvPr/>
          </p:nvSpPr>
          <p:spPr bwMode="auto">
            <a:xfrm>
              <a:off x="346075" y="3830638"/>
              <a:ext cx="1778000" cy="569912"/>
            </a:xfrm>
            <a:prstGeom prst="roundRect">
              <a:avLst>
                <a:gd name="adj" fmla="val 16667"/>
              </a:avLst>
            </a:prstGeom>
            <a:solidFill>
              <a:srgbClr val="BFD5CF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71" name="AutoShape 59"/>
            <p:cNvSpPr>
              <a:spLocks noChangeArrowheads="1"/>
            </p:cNvSpPr>
            <p:nvPr/>
          </p:nvSpPr>
          <p:spPr bwMode="auto">
            <a:xfrm>
              <a:off x="346075" y="4732338"/>
              <a:ext cx="1798638" cy="569912"/>
            </a:xfrm>
            <a:prstGeom prst="roundRect">
              <a:avLst>
                <a:gd name="adj" fmla="val 16667"/>
              </a:avLst>
            </a:prstGeom>
            <a:solidFill>
              <a:srgbClr val="BFD5CF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72" name="AutoShape 60"/>
            <p:cNvSpPr>
              <a:spLocks noChangeArrowheads="1"/>
            </p:cNvSpPr>
            <p:nvPr/>
          </p:nvSpPr>
          <p:spPr bwMode="auto">
            <a:xfrm>
              <a:off x="344488" y="5688013"/>
              <a:ext cx="1808162" cy="569912"/>
            </a:xfrm>
            <a:prstGeom prst="roundRect">
              <a:avLst>
                <a:gd name="adj" fmla="val 16667"/>
              </a:avLst>
            </a:prstGeom>
            <a:solidFill>
              <a:srgbClr val="BFD5C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73" name="AutoShape 61"/>
            <p:cNvSpPr>
              <a:spLocks noChangeArrowheads="1"/>
            </p:cNvSpPr>
            <p:nvPr/>
          </p:nvSpPr>
          <p:spPr bwMode="auto">
            <a:xfrm>
              <a:off x="6492875" y="2935288"/>
              <a:ext cx="1778000" cy="569912"/>
            </a:xfrm>
            <a:prstGeom prst="roundRect">
              <a:avLst>
                <a:gd name="adj" fmla="val 16667"/>
              </a:avLst>
            </a:prstGeom>
            <a:solidFill>
              <a:srgbClr val="CCB5E7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74" name="AutoShape 62"/>
            <p:cNvSpPr>
              <a:spLocks noChangeArrowheads="1"/>
            </p:cNvSpPr>
            <p:nvPr/>
          </p:nvSpPr>
          <p:spPr bwMode="auto">
            <a:xfrm>
              <a:off x="6492875" y="3830638"/>
              <a:ext cx="1778000" cy="569912"/>
            </a:xfrm>
            <a:prstGeom prst="roundRect">
              <a:avLst>
                <a:gd name="adj" fmla="val 16667"/>
              </a:avLst>
            </a:prstGeom>
            <a:solidFill>
              <a:srgbClr val="CCB5E7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75" name="AutoShape 63"/>
            <p:cNvSpPr>
              <a:spLocks noChangeArrowheads="1"/>
            </p:cNvSpPr>
            <p:nvPr/>
          </p:nvSpPr>
          <p:spPr bwMode="auto">
            <a:xfrm>
              <a:off x="6492875" y="4732338"/>
              <a:ext cx="1798638" cy="569912"/>
            </a:xfrm>
            <a:prstGeom prst="roundRect">
              <a:avLst>
                <a:gd name="adj" fmla="val 16667"/>
              </a:avLst>
            </a:prstGeom>
            <a:solidFill>
              <a:srgbClr val="CCB5E7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grpSp>
          <p:nvGrpSpPr>
            <p:cNvPr id="38976" name="Group 64"/>
            <p:cNvGrpSpPr>
              <a:grpSpLocks/>
            </p:cNvGrpSpPr>
            <p:nvPr/>
          </p:nvGrpSpPr>
          <p:grpSpPr bwMode="auto">
            <a:xfrm>
              <a:off x="3138488" y="3595688"/>
              <a:ext cx="2468562" cy="1177925"/>
              <a:chOff x="1977" y="2265"/>
              <a:chExt cx="1555" cy="742"/>
            </a:xfrm>
          </p:grpSpPr>
          <p:sp>
            <p:nvSpPr>
              <p:cNvPr id="38977" name="Oval 65"/>
              <p:cNvSpPr>
                <a:spLocks noChangeArrowheads="1"/>
              </p:cNvSpPr>
              <p:nvPr/>
            </p:nvSpPr>
            <p:spPr bwMode="auto">
              <a:xfrm>
                <a:off x="1977" y="2265"/>
                <a:ext cx="1555" cy="742"/>
              </a:xfrm>
              <a:prstGeom prst="ellipse">
                <a:avLst/>
              </a:prstGeom>
              <a:solidFill>
                <a:srgbClr val="EBDBAD"/>
              </a:solidFill>
              <a:ln w="1905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8978" name="Text Box 66"/>
              <p:cNvSpPr txBox="1">
                <a:spLocks noChangeArrowheads="1"/>
              </p:cNvSpPr>
              <p:nvPr/>
            </p:nvSpPr>
            <p:spPr bwMode="auto">
              <a:xfrm>
                <a:off x="2170" y="2387"/>
                <a:ext cx="1177" cy="538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200" dirty="0">
                    <a:latin typeface="+mj-lt"/>
                  </a:rPr>
                  <a:t>General Ledger</a:t>
                </a:r>
              </a:p>
            </p:txBody>
          </p:sp>
        </p:grpSp>
        <p:grpSp>
          <p:nvGrpSpPr>
            <p:cNvPr id="38979" name="Group 67"/>
            <p:cNvGrpSpPr>
              <a:grpSpLocks/>
            </p:cNvGrpSpPr>
            <p:nvPr/>
          </p:nvGrpSpPr>
          <p:grpSpPr bwMode="auto">
            <a:xfrm>
              <a:off x="3403600" y="5649913"/>
              <a:ext cx="1954213" cy="760412"/>
              <a:chOff x="2125" y="3559"/>
              <a:chExt cx="1231" cy="479"/>
            </a:xfrm>
          </p:grpSpPr>
          <p:sp>
            <p:nvSpPr>
              <p:cNvPr id="38980" name="Oval 68"/>
              <p:cNvSpPr>
                <a:spLocks noChangeArrowheads="1"/>
              </p:cNvSpPr>
              <p:nvPr/>
            </p:nvSpPr>
            <p:spPr bwMode="auto">
              <a:xfrm>
                <a:off x="2125" y="3559"/>
                <a:ext cx="1231" cy="479"/>
              </a:xfrm>
              <a:prstGeom prst="ellipse">
                <a:avLst/>
              </a:prstGeom>
              <a:solidFill>
                <a:srgbClr val="E0B19C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8981" name="Text Box 69"/>
              <p:cNvSpPr txBox="1">
                <a:spLocks noChangeArrowheads="1"/>
              </p:cNvSpPr>
              <p:nvPr/>
            </p:nvSpPr>
            <p:spPr bwMode="auto">
              <a:xfrm>
                <a:off x="2208" y="3597"/>
                <a:ext cx="1082" cy="404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500" dirty="0">
                    <a:latin typeface="+mj-lt"/>
                  </a:rPr>
                  <a:t>Multi-Company Consolidation</a:t>
                </a:r>
              </a:p>
            </p:txBody>
          </p:sp>
        </p:grpSp>
        <p:grpSp>
          <p:nvGrpSpPr>
            <p:cNvPr id="38982" name="Group 70"/>
            <p:cNvGrpSpPr>
              <a:grpSpLocks/>
            </p:cNvGrpSpPr>
            <p:nvPr/>
          </p:nvGrpSpPr>
          <p:grpSpPr bwMode="auto">
            <a:xfrm>
              <a:off x="3424238" y="1789113"/>
              <a:ext cx="1954212" cy="760412"/>
              <a:chOff x="2157" y="1127"/>
              <a:chExt cx="1231" cy="479"/>
            </a:xfrm>
          </p:grpSpPr>
          <p:sp>
            <p:nvSpPr>
              <p:cNvPr id="38983" name="Oval 71"/>
              <p:cNvSpPr>
                <a:spLocks noChangeArrowheads="1"/>
              </p:cNvSpPr>
              <p:nvPr/>
            </p:nvSpPr>
            <p:spPr bwMode="auto">
              <a:xfrm>
                <a:off x="2157" y="1127"/>
                <a:ext cx="1231" cy="479"/>
              </a:xfrm>
              <a:prstGeom prst="ellipse">
                <a:avLst/>
              </a:prstGeom>
              <a:solidFill>
                <a:srgbClr val="B7E9A7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8984" name="Text Box 72"/>
              <p:cNvSpPr txBox="1">
                <a:spLocks noChangeArrowheads="1"/>
              </p:cNvSpPr>
              <p:nvPr/>
            </p:nvSpPr>
            <p:spPr bwMode="auto">
              <a:xfrm>
                <a:off x="2254" y="1222"/>
                <a:ext cx="1049" cy="2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Fixed Assets</a:t>
                </a:r>
              </a:p>
            </p:txBody>
          </p:sp>
        </p:grpSp>
        <p:grpSp>
          <p:nvGrpSpPr>
            <p:cNvPr id="38985" name="Group 73"/>
            <p:cNvGrpSpPr>
              <a:grpSpLocks/>
            </p:cNvGrpSpPr>
            <p:nvPr/>
          </p:nvGrpSpPr>
          <p:grpSpPr bwMode="auto">
            <a:xfrm>
              <a:off x="6370638" y="1747838"/>
              <a:ext cx="1954212" cy="760412"/>
              <a:chOff x="4013" y="1101"/>
              <a:chExt cx="1231" cy="479"/>
            </a:xfrm>
          </p:grpSpPr>
          <p:sp>
            <p:nvSpPr>
              <p:cNvPr id="38986" name="Oval 74"/>
              <p:cNvSpPr>
                <a:spLocks noChangeArrowheads="1"/>
              </p:cNvSpPr>
              <p:nvPr/>
            </p:nvSpPr>
            <p:spPr bwMode="auto">
              <a:xfrm>
                <a:off x="4013" y="1101"/>
                <a:ext cx="1231" cy="479"/>
              </a:xfrm>
              <a:prstGeom prst="ellipse">
                <a:avLst/>
              </a:prstGeom>
              <a:solidFill>
                <a:srgbClr val="CC99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8987" name="Text Box 75"/>
              <p:cNvSpPr txBox="1">
                <a:spLocks noChangeArrowheads="1"/>
              </p:cNvSpPr>
              <p:nvPr/>
            </p:nvSpPr>
            <p:spPr bwMode="auto">
              <a:xfrm>
                <a:off x="4122" y="1113"/>
                <a:ext cx="1024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Accounts Payable</a:t>
                </a:r>
              </a:p>
            </p:txBody>
          </p:sp>
        </p:grpSp>
        <p:grpSp>
          <p:nvGrpSpPr>
            <p:cNvPr id="38988" name="Group 76"/>
            <p:cNvGrpSpPr>
              <a:grpSpLocks/>
            </p:cNvGrpSpPr>
            <p:nvPr/>
          </p:nvGrpSpPr>
          <p:grpSpPr bwMode="auto">
            <a:xfrm>
              <a:off x="255588" y="1830388"/>
              <a:ext cx="1954212" cy="760412"/>
              <a:chOff x="161" y="1153"/>
              <a:chExt cx="1231" cy="479"/>
            </a:xfrm>
          </p:grpSpPr>
          <p:sp>
            <p:nvSpPr>
              <p:cNvPr id="38989" name="Oval 77"/>
              <p:cNvSpPr>
                <a:spLocks noChangeArrowheads="1"/>
              </p:cNvSpPr>
              <p:nvPr/>
            </p:nvSpPr>
            <p:spPr bwMode="auto">
              <a:xfrm>
                <a:off x="161" y="1153"/>
                <a:ext cx="1231" cy="479"/>
              </a:xfrm>
              <a:prstGeom prst="ellipse">
                <a:avLst/>
              </a:prstGeom>
              <a:solidFill>
                <a:srgbClr val="BFD5CF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8990" name="Text Box 78"/>
              <p:cNvSpPr txBox="1">
                <a:spLocks noChangeArrowheads="1"/>
              </p:cNvSpPr>
              <p:nvPr/>
            </p:nvSpPr>
            <p:spPr bwMode="auto">
              <a:xfrm>
                <a:off x="262" y="1172"/>
                <a:ext cx="1037" cy="424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Accounts Receivable</a:t>
                </a:r>
              </a:p>
            </p:txBody>
          </p:sp>
        </p:grpSp>
        <p:sp>
          <p:nvSpPr>
            <p:cNvPr id="38991" name="Text Box 79"/>
            <p:cNvSpPr txBox="1">
              <a:spLocks noChangeArrowheads="1"/>
            </p:cNvSpPr>
            <p:nvPr/>
          </p:nvSpPr>
          <p:spPr bwMode="auto">
            <a:xfrm>
              <a:off x="396875" y="2965450"/>
              <a:ext cx="1706563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Invoice Post</a:t>
              </a:r>
            </a:p>
          </p:txBody>
        </p:sp>
        <p:sp>
          <p:nvSpPr>
            <p:cNvPr id="38992" name="Line 80"/>
            <p:cNvSpPr>
              <a:spLocks noChangeShapeType="1"/>
            </p:cNvSpPr>
            <p:nvPr/>
          </p:nvSpPr>
          <p:spPr bwMode="auto">
            <a:xfrm>
              <a:off x="2152650" y="2359025"/>
              <a:ext cx="1657350" cy="1277938"/>
            </a:xfrm>
            <a:prstGeom prst="line">
              <a:avLst/>
            </a:prstGeom>
            <a:noFill/>
            <a:ln w="44450">
              <a:solidFill>
                <a:srgbClr val="BFD5C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93" name="Line 81"/>
            <p:cNvSpPr>
              <a:spLocks noChangeShapeType="1"/>
            </p:cNvSpPr>
            <p:nvPr/>
          </p:nvSpPr>
          <p:spPr bwMode="auto">
            <a:xfrm>
              <a:off x="2124075" y="3221038"/>
              <a:ext cx="1177925" cy="669925"/>
            </a:xfrm>
            <a:prstGeom prst="line">
              <a:avLst/>
            </a:prstGeom>
            <a:noFill/>
            <a:ln w="44450">
              <a:solidFill>
                <a:srgbClr val="BFD5C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94" name="Text Box 82"/>
            <p:cNvSpPr txBox="1">
              <a:spLocks noChangeArrowheads="1"/>
            </p:cNvSpPr>
            <p:nvPr/>
          </p:nvSpPr>
          <p:spPr bwMode="auto">
            <a:xfrm>
              <a:off x="284163" y="3910013"/>
              <a:ext cx="1919287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Sales Shipments</a:t>
              </a:r>
            </a:p>
          </p:txBody>
        </p:sp>
        <p:sp>
          <p:nvSpPr>
            <p:cNvPr id="38995" name="Line 83"/>
            <p:cNvSpPr>
              <a:spLocks noChangeShapeType="1"/>
            </p:cNvSpPr>
            <p:nvPr/>
          </p:nvSpPr>
          <p:spPr bwMode="auto">
            <a:xfrm>
              <a:off x="2143125" y="4135438"/>
              <a:ext cx="996950" cy="0"/>
            </a:xfrm>
            <a:prstGeom prst="line">
              <a:avLst/>
            </a:prstGeom>
            <a:noFill/>
            <a:ln w="44450">
              <a:solidFill>
                <a:srgbClr val="BFD5C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96" name="Line 84"/>
            <p:cNvSpPr>
              <a:spLocks noChangeShapeType="1"/>
            </p:cNvSpPr>
            <p:nvPr/>
          </p:nvSpPr>
          <p:spPr bwMode="auto">
            <a:xfrm>
              <a:off x="4429125" y="2560638"/>
              <a:ext cx="0" cy="1004887"/>
            </a:xfrm>
            <a:prstGeom prst="line">
              <a:avLst/>
            </a:prstGeom>
            <a:noFill/>
            <a:ln w="44450">
              <a:solidFill>
                <a:srgbClr val="B7E9A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97" name="Line 85"/>
            <p:cNvSpPr>
              <a:spLocks noChangeShapeType="1"/>
            </p:cNvSpPr>
            <p:nvPr/>
          </p:nvSpPr>
          <p:spPr bwMode="auto">
            <a:xfrm flipH="1">
              <a:off x="5160963" y="2316163"/>
              <a:ext cx="1311275" cy="1382712"/>
            </a:xfrm>
            <a:prstGeom prst="line">
              <a:avLst/>
            </a:prstGeom>
            <a:noFill/>
            <a:ln w="44450">
              <a:solidFill>
                <a:srgbClr val="CCB5E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98" name="Line 86"/>
            <p:cNvSpPr>
              <a:spLocks noChangeShapeType="1"/>
            </p:cNvSpPr>
            <p:nvPr/>
          </p:nvSpPr>
          <p:spPr bwMode="auto">
            <a:xfrm flipH="1">
              <a:off x="5537200" y="3209925"/>
              <a:ext cx="955675" cy="711200"/>
            </a:xfrm>
            <a:prstGeom prst="line">
              <a:avLst/>
            </a:prstGeom>
            <a:noFill/>
            <a:ln w="44450">
              <a:solidFill>
                <a:srgbClr val="CCB5E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999" name="Text Box 87"/>
            <p:cNvSpPr txBox="1">
              <a:spLocks noChangeArrowheads="1"/>
            </p:cNvSpPr>
            <p:nvPr/>
          </p:nvSpPr>
          <p:spPr bwMode="auto">
            <a:xfrm>
              <a:off x="6762750" y="2895600"/>
              <a:ext cx="1343025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Purchases Receipts</a:t>
              </a:r>
            </a:p>
          </p:txBody>
        </p:sp>
        <p:sp>
          <p:nvSpPr>
            <p:cNvPr id="39000" name="Line 88"/>
            <p:cNvSpPr>
              <a:spLocks noChangeShapeType="1"/>
            </p:cNvSpPr>
            <p:nvPr/>
          </p:nvSpPr>
          <p:spPr bwMode="auto">
            <a:xfrm flipV="1">
              <a:off x="4389438" y="4835525"/>
              <a:ext cx="0" cy="803275"/>
            </a:xfrm>
            <a:prstGeom prst="line">
              <a:avLst/>
            </a:prstGeom>
            <a:noFill/>
            <a:ln w="44450">
              <a:solidFill>
                <a:srgbClr val="E0B19C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9001" name="Line 89"/>
            <p:cNvSpPr>
              <a:spLocks noChangeShapeType="1"/>
            </p:cNvSpPr>
            <p:nvPr/>
          </p:nvSpPr>
          <p:spPr bwMode="auto">
            <a:xfrm flipH="1" flipV="1">
              <a:off x="5140325" y="4724400"/>
              <a:ext cx="1331913" cy="1228725"/>
            </a:xfrm>
            <a:prstGeom prst="line">
              <a:avLst/>
            </a:prstGeom>
            <a:noFill/>
            <a:ln w="44450">
              <a:solidFill>
                <a:srgbClr val="CCB5E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9002" name="Line 90"/>
            <p:cNvSpPr>
              <a:spLocks noChangeShapeType="1"/>
            </p:cNvSpPr>
            <p:nvPr/>
          </p:nvSpPr>
          <p:spPr bwMode="auto">
            <a:xfrm flipV="1">
              <a:off x="2163763" y="4765675"/>
              <a:ext cx="1493837" cy="1219200"/>
            </a:xfrm>
            <a:prstGeom prst="line">
              <a:avLst/>
            </a:prstGeom>
            <a:noFill/>
            <a:ln w="44450">
              <a:solidFill>
                <a:srgbClr val="BFD5C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9003" name="Line 91"/>
            <p:cNvSpPr>
              <a:spLocks noChangeShapeType="1"/>
            </p:cNvSpPr>
            <p:nvPr/>
          </p:nvSpPr>
          <p:spPr bwMode="auto">
            <a:xfrm flipH="1">
              <a:off x="5629275" y="4105275"/>
              <a:ext cx="852488" cy="0"/>
            </a:xfrm>
            <a:prstGeom prst="line">
              <a:avLst/>
            </a:prstGeom>
            <a:noFill/>
            <a:ln w="44450">
              <a:solidFill>
                <a:srgbClr val="CCB5E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9004" name="Text Box 92"/>
            <p:cNvSpPr txBox="1">
              <a:spLocks noChangeArrowheads="1"/>
            </p:cNvSpPr>
            <p:nvPr/>
          </p:nvSpPr>
          <p:spPr bwMode="auto">
            <a:xfrm>
              <a:off x="346075" y="4673600"/>
              <a:ext cx="1798638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Inventory Adjustments</a:t>
              </a:r>
            </a:p>
          </p:txBody>
        </p:sp>
        <p:sp>
          <p:nvSpPr>
            <p:cNvPr id="39005" name="Text Box 93"/>
            <p:cNvSpPr txBox="1">
              <a:spLocks noChangeArrowheads="1"/>
            </p:cNvSpPr>
            <p:nvPr/>
          </p:nvSpPr>
          <p:spPr bwMode="auto">
            <a:xfrm>
              <a:off x="6318250" y="3900488"/>
              <a:ext cx="213360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Repetitive</a:t>
              </a:r>
            </a:p>
          </p:txBody>
        </p:sp>
        <p:grpSp>
          <p:nvGrpSpPr>
            <p:cNvPr id="39006" name="Group 94"/>
            <p:cNvGrpSpPr>
              <a:grpSpLocks/>
            </p:cNvGrpSpPr>
            <p:nvPr/>
          </p:nvGrpSpPr>
          <p:grpSpPr bwMode="auto">
            <a:xfrm>
              <a:off x="6491288" y="5688013"/>
              <a:ext cx="1808162" cy="569912"/>
              <a:chOff x="4089" y="3583"/>
              <a:chExt cx="1139" cy="359"/>
            </a:xfrm>
          </p:grpSpPr>
          <p:sp>
            <p:nvSpPr>
              <p:cNvPr id="39007" name="AutoShape 95"/>
              <p:cNvSpPr>
                <a:spLocks noChangeArrowheads="1"/>
              </p:cNvSpPr>
              <p:nvPr/>
            </p:nvSpPr>
            <p:spPr bwMode="auto">
              <a:xfrm>
                <a:off x="4089" y="3583"/>
                <a:ext cx="1139" cy="359"/>
              </a:xfrm>
              <a:prstGeom prst="roundRect">
                <a:avLst>
                  <a:gd name="adj" fmla="val 16667"/>
                </a:avLst>
              </a:prstGeom>
              <a:solidFill>
                <a:srgbClr val="CCB5E7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9008" name="Text Box 96"/>
              <p:cNvSpPr txBox="1">
                <a:spLocks noChangeArrowheads="1"/>
              </p:cNvSpPr>
              <p:nvPr/>
            </p:nvSpPr>
            <p:spPr bwMode="auto">
              <a:xfrm>
                <a:off x="4128" y="3629"/>
                <a:ext cx="1095" cy="270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Work Orders</a:t>
                </a:r>
              </a:p>
            </p:txBody>
          </p:sp>
        </p:grpSp>
        <p:sp>
          <p:nvSpPr>
            <p:cNvPr id="39009" name="Text Box 97"/>
            <p:cNvSpPr txBox="1">
              <a:spLocks noChangeArrowheads="1"/>
            </p:cNvSpPr>
            <p:nvPr/>
          </p:nvSpPr>
          <p:spPr bwMode="auto">
            <a:xfrm>
              <a:off x="6583363" y="4683125"/>
              <a:ext cx="1655762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Shop Floor Control</a:t>
              </a:r>
            </a:p>
          </p:txBody>
        </p:sp>
        <p:sp>
          <p:nvSpPr>
            <p:cNvPr id="39010" name="Line 98"/>
            <p:cNvSpPr>
              <a:spLocks noChangeShapeType="1"/>
            </p:cNvSpPr>
            <p:nvPr/>
          </p:nvSpPr>
          <p:spPr bwMode="auto">
            <a:xfrm flipH="1" flipV="1">
              <a:off x="5546725" y="4470400"/>
              <a:ext cx="935038" cy="538163"/>
            </a:xfrm>
            <a:prstGeom prst="line">
              <a:avLst/>
            </a:prstGeom>
            <a:noFill/>
            <a:ln w="44450">
              <a:solidFill>
                <a:srgbClr val="CCB5E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9011" name="Line 99"/>
            <p:cNvSpPr>
              <a:spLocks noChangeShapeType="1"/>
            </p:cNvSpPr>
            <p:nvPr/>
          </p:nvSpPr>
          <p:spPr bwMode="auto">
            <a:xfrm flipV="1">
              <a:off x="2163763" y="4479925"/>
              <a:ext cx="1036637" cy="538163"/>
            </a:xfrm>
            <a:prstGeom prst="line">
              <a:avLst/>
            </a:prstGeom>
            <a:noFill/>
            <a:ln w="44450">
              <a:solidFill>
                <a:srgbClr val="BFD5CF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9012" name="Text Box 100"/>
            <p:cNvSpPr txBox="1">
              <a:spLocks noChangeArrowheads="1"/>
            </p:cNvSpPr>
            <p:nvPr/>
          </p:nvSpPr>
          <p:spPr bwMode="auto">
            <a:xfrm>
              <a:off x="415925" y="5649913"/>
              <a:ext cx="1657350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Standard Cost Changes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Reviewing Module </a:t>
            </a: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FIN18040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95275" y="1085850"/>
            <a:ext cx="8543925" cy="4816475"/>
            <a:chOff x="271463" y="1706563"/>
            <a:chExt cx="8543925" cy="4816475"/>
          </a:xfrm>
        </p:grpSpPr>
        <p:pic>
          <p:nvPicPr>
            <p:cNvPr id="58373" name="Picture 5" descr="Unposted-Trans-Inquiry-Re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73575" y="1706563"/>
              <a:ext cx="4341813" cy="4816475"/>
            </a:xfrm>
            <a:prstGeom prst="rect">
              <a:avLst/>
            </a:prstGeom>
            <a:noFill/>
          </p:spPr>
        </p:pic>
        <p:pic>
          <p:nvPicPr>
            <p:cNvPr id="58374" name="Picture 6" descr="Unposted-Trans-Inquir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463" y="2855913"/>
              <a:ext cx="3973512" cy="15557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GL Transaction Types (AR, AP, CS, FX, IC)</a:t>
            </a:r>
            <a:endParaRPr lang="en-US" sz="2800" dirty="0"/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FIN18050</a:t>
            </a:r>
          </a:p>
        </p:txBody>
      </p:sp>
      <p:grpSp>
        <p:nvGrpSpPr>
          <p:cNvPr id="40981" name="Group 21"/>
          <p:cNvGrpSpPr>
            <a:grpSpLocks/>
          </p:cNvGrpSpPr>
          <p:nvPr/>
        </p:nvGrpSpPr>
        <p:grpSpPr bwMode="auto">
          <a:xfrm>
            <a:off x="1166813" y="990600"/>
            <a:ext cx="6796087" cy="5229225"/>
            <a:chOff x="759" y="948"/>
            <a:chExt cx="4281" cy="3294"/>
          </a:xfrm>
        </p:grpSpPr>
        <p:sp>
          <p:nvSpPr>
            <p:cNvPr id="40965" name="Rectangle 5"/>
            <p:cNvSpPr>
              <a:spLocks noChangeArrowheads="1"/>
            </p:cNvSpPr>
            <p:nvPr/>
          </p:nvSpPr>
          <p:spPr bwMode="auto">
            <a:xfrm>
              <a:off x="762" y="1052"/>
              <a:ext cx="4277" cy="312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87312" tIns="44450" rIns="87312" bIns="44450">
              <a:spAutoFit/>
            </a:bodyPr>
            <a:lstStyle/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654050" algn="l"/>
                  <a:tab pos="2889250" algn="l"/>
                  <a:tab pos="5997575" algn="l"/>
                </a:tabLst>
              </a:pPr>
              <a:r>
                <a:rPr lang="en-US" sz="1600" b="1" dirty="0">
                  <a:latin typeface="+mj-lt"/>
                </a:rPr>
                <a:t>Type	Module	Activity	</a:t>
              </a:r>
              <a:endParaRPr lang="en-US" sz="1600" dirty="0">
                <a:latin typeface="+mj-lt"/>
              </a:endParaRP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654050" algn="l"/>
                  <a:tab pos="2889250" algn="l"/>
                  <a:tab pos="5997575" algn="l"/>
                </a:tabLst>
              </a:pPr>
              <a:r>
                <a:rPr lang="en-US" sz="1400" dirty="0">
                  <a:latin typeface="+mj-lt"/>
                </a:rPr>
                <a:t>AR	Accounts Receivable	DR/CR memos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	Payments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	Returned checks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	Drafts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	Finance charges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Cash Management	Payments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654050" algn="l"/>
                  <a:tab pos="2889250" algn="l"/>
                  <a:tab pos="5997575" algn="l"/>
                </a:tabLst>
              </a:pPr>
              <a:r>
                <a:rPr lang="en-US" sz="1400" dirty="0">
                  <a:latin typeface="+mj-lt"/>
                </a:rPr>
                <a:t>AP	Accounts Payable	Confirmed vouchers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	Payments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	Reconciliations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	Voided checks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654050" algn="l"/>
                  <a:tab pos="2889250" algn="l"/>
                  <a:tab pos="5997575" algn="l"/>
                </a:tabLst>
              </a:pPr>
              <a:r>
                <a:rPr lang="en-US" sz="1400" dirty="0">
                  <a:latin typeface="+mj-lt"/>
                </a:rPr>
                <a:t>	Cash Management	Reconciliations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654050" algn="l"/>
                  <a:tab pos="2889250" algn="l"/>
                  <a:tab pos="5997575" algn="l"/>
                </a:tabLst>
              </a:pPr>
              <a:r>
                <a:rPr lang="en-US" sz="1400" dirty="0">
                  <a:latin typeface="+mj-lt"/>
                </a:rPr>
                <a:t>CS	General Ledger	Transaction consolidation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654050" algn="l"/>
                  <a:tab pos="2889250" algn="l"/>
                  <a:tab pos="5997575" algn="l"/>
                </a:tabLst>
              </a:pPr>
              <a:r>
                <a:rPr lang="en-US" sz="1400" dirty="0">
                  <a:latin typeface="+mj-lt"/>
                </a:rPr>
                <a:t>FA	Fixed Assets	Fixed Asset Transaction Post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654050" algn="l"/>
                  <a:tab pos="2889250" algn="l"/>
                  <a:tab pos="5997575" algn="l"/>
                </a:tabLst>
              </a:pPr>
              <a:r>
                <a:rPr lang="en-US" sz="1400" dirty="0">
                  <a:latin typeface="+mj-lt"/>
                </a:rPr>
                <a:t>FX	General Ledger	Foreign exchange revaluations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654050" algn="l"/>
                  <a:tab pos="2889250" algn="l"/>
                  <a:tab pos="5997575" algn="l"/>
                </a:tabLst>
              </a:pPr>
              <a:r>
                <a:rPr lang="en-US" sz="1400" dirty="0">
                  <a:latin typeface="+mj-lt"/>
                </a:rPr>
                <a:t>IC	Items/Sites	Item cost revaluations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Inventory Control	Transfers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	Issues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	Receipts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	Cycle counts	</a:t>
              </a:r>
            </a:p>
          </p:txBody>
        </p:sp>
        <p:sp>
          <p:nvSpPr>
            <p:cNvPr id="40966" name="Freeform 6"/>
            <p:cNvSpPr>
              <a:spLocks/>
            </p:cNvSpPr>
            <p:nvPr/>
          </p:nvSpPr>
          <p:spPr bwMode="auto">
            <a:xfrm>
              <a:off x="761" y="1271"/>
              <a:ext cx="427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71" y="2"/>
                </a:cxn>
              </a:cxnLst>
              <a:rect l="0" t="0" r="r" b="b"/>
              <a:pathLst>
                <a:path w="4271" h="2">
                  <a:moveTo>
                    <a:pt x="0" y="0"/>
                  </a:moveTo>
                  <a:lnTo>
                    <a:pt x="4271" y="2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969" name="Freeform 9"/>
            <p:cNvSpPr>
              <a:spLocks/>
            </p:cNvSpPr>
            <p:nvPr/>
          </p:nvSpPr>
          <p:spPr bwMode="auto">
            <a:xfrm>
              <a:off x="761" y="2100"/>
              <a:ext cx="427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79" y="1"/>
                </a:cxn>
              </a:cxnLst>
              <a:rect l="0" t="0" r="r" b="b"/>
              <a:pathLst>
                <a:path w="4279" h="1">
                  <a:moveTo>
                    <a:pt x="0" y="0"/>
                  </a:moveTo>
                  <a:lnTo>
                    <a:pt x="4279" y="1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970" name="Freeform 10"/>
            <p:cNvSpPr>
              <a:spLocks/>
            </p:cNvSpPr>
            <p:nvPr/>
          </p:nvSpPr>
          <p:spPr bwMode="auto">
            <a:xfrm>
              <a:off x="761" y="3054"/>
              <a:ext cx="427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271" y="0"/>
                </a:cxn>
              </a:cxnLst>
              <a:rect l="0" t="0" r="r" b="b"/>
              <a:pathLst>
                <a:path w="4271" h="3">
                  <a:moveTo>
                    <a:pt x="0" y="3"/>
                  </a:moveTo>
                  <a:lnTo>
                    <a:pt x="4271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971" name="Freeform 11"/>
            <p:cNvSpPr>
              <a:spLocks/>
            </p:cNvSpPr>
            <p:nvPr/>
          </p:nvSpPr>
          <p:spPr bwMode="auto">
            <a:xfrm>
              <a:off x="761" y="3246"/>
              <a:ext cx="427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79" y="0"/>
                </a:cxn>
              </a:cxnLst>
              <a:rect l="0" t="0" r="r" b="b"/>
              <a:pathLst>
                <a:path w="4279" h="1">
                  <a:moveTo>
                    <a:pt x="0" y="0"/>
                  </a:moveTo>
                  <a:lnTo>
                    <a:pt x="4279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972" name="Freeform 12"/>
            <p:cNvSpPr>
              <a:spLocks/>
            </p:cNvSpPr>
            <p:nvPr/>
          </p:nvSpPr>
          <p:spPr bwMode="auto">
            <a:xfrm>
              <a:off x="776" y="3444"/>
              <a:ext cx="424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49" y="0"/>
                </a:cxn>
              </a:cxnLst>
              <a:rect l="0" t="0" r="r" b="b"/>
              <a:pathLst>
                <a:path w="4249" h="1">
                  <a:moveTo>
                    <a:pt x="0" y="0"/>
                  </a:moveTo>
                  <a:lnTo>
                    <a:pt x="4249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974" name="Line 14"/>
            <p:cNvSpPr>
              <a:spLocks noChangeShapeType="1"/>
            </p:cNvSpPr>
            <p:nvPr/>
          </p:nvSpPr>
          <p:spPr bwMode="auto">
            <a:xfrm>
              <a:off x="759" y="2856"/>
              <a:ext cx="4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975" name="Rectangle 15"/>
            <p:cNvSpPr>
              <a:spLocks noChangeArrowheads="1"/>
            </p:cNvSpPr>
            <p:nvPr/>
          </p:nvSpPr>
          <p:spPr bwMode="auto">
            <a:xfrm>
              <a:off x="1092" y="948"/>
              <a:ext cx="144" cy="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976" name="Rectangle 16"/>
            <p:cNvSpPr>
              <a:spLocks noChangeArrowheads="1"/>
            </p:cNvSpPr>
            <p:nvPr/>
          </p:nvSpPr>
          <p:spPr bwMode="auto">
            <a:xfrm>
              <a:off x="1092" y="4146"/>
              <a:ext cx="144" cy="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40977" name="AutoShape 17"/>
            <p:cNvCxnSpPr>
              <a:cxnSpLocks noChangeShapeType="1"/>
              <a:stCxn id="40975" idx="2"/>
              <a:endCxn id="40976" idx="0"/>
            </p:cNvCxnSpPr>
            <p:nvPr/>
          </p:nvCxnSpPr>
          <p:spPr bwMode="auto">
            <a:xfrm rot="5400000">
              <a:off x="-387" y="2595"/>
              <a:ext cx="310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40978" name="Rectangle 18"/>
            <p:cNvSpPr>
              <a:spLocks noChangeArrowheads="1"/>
            </p:cNvSpPr>
            <p:nvPr/>
          </p:nvSpPr>
          <p:spPr bwMode="auto">
            <a:xfrm>
              <a:off x="2496" y="948"/>
              <a:ext cx="144" cy="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0979" name="Rectangle 19"/>
            <p:cNvSpPr>
              <a:spLocks noChangeArrowheads="1"/>
            </p:cNvSpPr>
            <p:nvPr/>
          </p:nvSpPr>
          <p:spPr bwMode="auto">
            <a:xfrm>
              <a:off x="2496" y="4146"/>
              <a:ext cx="144" cy="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40980" name="AutoShape 20"/>
            <p:cNvCxnSpPr>
              <a:cxnSpLocks noChangeShapeType="1"/>
              <a:stCxn id="40978" idx="2"/>
              <a:endCxn id="40979" idx="0"/>
            </p:cNvCxnSpPr>
            <p:nvPr/>
          </p:nvCxnSpPr>
          <p:spPr bwMode="auto">
            <a:xfrm rot="5400000">
              <a:off x="1017" y="2595"/>
              <a:ext cx="310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GL Transaction Types (IC, JL)</a:t>
            </a:r>
            <a:endParaRPr lang="en-US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FIN18060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1312863" y="1171575"/>
            <a:ext cx="6764337" cy="47053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square" lIns="87312" tIns="44450" rIns="87312" bIns="44450">
            <a:spAutoFit/>
          </a:bodyPr>
          <a:lstStyle/>
          <a:p>
            <a:pPr algn="l" defTabSz="785813" eaLnBrk="0" hangingPunct="0">
              <a:lnSpc>
                <a:spcPct val="90000"/>
              </a:lnSpc>
              <a:spcBef>
                <a:spcPct val="50000"/>
              </a:spcBef>
              <a:tabLst>
                <a:tab pos="654050" algn="l"/>
                <a:tab pos="3052763" algn="l"/>
                <a:tab pos="6107113" algn="l"/>
              </a:tabLst>
            </a:pPr>
            <a:r>
              <a:rPr lang="en-US" sz="1700" b="1" dirty="0">
                <a:latin typeface="+mj-lt"/>
              </a:rPr>
              <a:t>Type	Module	Activity	</a:t>
            </a:r>
            <a:endParaRPr lang="en-US" sz="1700" dirty="0">
              <a:latin typeface="+mj-lt"/>
            </a:endParaRPr>
          </a:p>
          <a:p>
            <a:pPr algn="l" defTabSz="785813" eaLnBrk="0" hangingPunct="0">
              <a:lnSpc>
                <a:spcPct val="90000"/>
              </a:lnSpc>
              <a:spcBef>
                <a:spcPct val="50000"/>
              </a:spcBef>
              <a:tabLst>
                <a:tab pos="654050" algn="l"/>
                <a:tab pos="3052763" algn="l"/>
                <a:tab pos="6107113" algn="l"/>
              </a:tabLst>
            </a:pPr>
            <a:r>
              <a:rPr lang="en-US" sz="1700" dirty="0" smtClean="0">
                <a:latin typeface="+mj-lt"/>
              </a:rPr>
              <a:t>IC     Physical </a:t>
            </a:r>
            <a:r>
              <a:rPr lang="en-US" sz="1700" dirty="0">
                <a:latin typeface="+mj-lt"/>
              </a:rPr>
              <a:t>Inventory	</a:t>
            </a:r>
            <a:r>
              <a:rPr lang="en-US" sz="1700" dirty="0">
                <a:latin typeface="+mj-lt"/>
              </a:rPr>
              <a:t>Inventory</a:t>
            </a:r>
            <a:r>
              <a:rPr lang="en-US" sz="1700" dirty="0">
                <a:latin typeface="+mj-lt"/>
              </a:rPr>
              <a:t> balance updates	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	Purchasing	Receipts	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		Returns	</a:t>
            </a:r>
            <a:br>
              <a:rPr lang="en-US" sz="1700" dirty="0">
                <a:latin typeface="+mj-lt"/>
              </a:rPr>
            </a:br>
            <a:r>
              <a:rPr lang="en-US" sz="1700" dirty="0" smtClean="0">
                <a:latin typeface="+mj-lt"/>
              </a:rPr>
              <a:t>         Sales </a:t>
            </a:r>
            <a:r>
              <a:rPr lang="en-US" sz="1700" dirty="0">
                <a:latin typeface="+mj-lt"/>
              </a:rPr>
              <a:t>Orders/Invoices	Shipments &amp; returns	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		Pending invoices	</a:t>
            </a:r>
            <a:br>
              <a:rPr lang="en-US" sz="1700" dirty="0">
                <a:latin typeface="+mj-lt"/>
              </a:rPr>
            </a:br>
            <a:r>
              <a:rPr lang="en-US" sz="1700" dirty="0" smtClean="0">
                <a:latin typeface="+mj-lt"/>
              </a:rPr>
              <a:t>         Field </a:t>
            </a:r>
            <a:r>
              <a:rPr lang="en-US" sz="1700" dirty="0">
                <a:latin typeface="+mj-lt"/>
              </a:rPr>
              <a:t>Service	RTS receipts	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		RTS shipments	</a:t>
            </a:r>
            <a:br>
              <a:rPr lang="en-US" sz="1700" dirty="0">
                <a:latin typeface="+mj-lt"/>
              </a:rPr>
            </a:br>
            <a:r>
              <a:rPr lang="en-US" sz="1700" dirty="0" smtClean="0">
                <a:latin typeface="+mj-lt"/>
              </a:rPr>
              <a:t>         Distribution </a:t>
            </a:r>
            <a:r>
              <a:rPr lang="en-US" sz="1700" dirty="0">
                <a:latin typeface="+mj-lt"/>
              </a:rPr>
              <a:t>Plan	Distribution order shipments	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		Distribution order receipts	</a:t>
            </a:r>
            <a:br>
              <a:rPr lang="en-US" sz="1700" dirty="0">
                <a:latin typeface="+mj-lt"/>
              </a:rPr>
            </a:br>
            <a:r>
              <a:rPr lang="en-US" sz="1700" dirty="0" smtClean="0">
                <a:latin typeface="+mj-lt"/>
              </a:rPr>
              <a:t>         Product </a:t>
            </a:r>
            <a:r>
              <a:rPr lang="en-US" sz="1700" dirty="0">
                <a:latin typeface="+mj-lt"/>
              </a:rPr>
              <a:t>Structures	Product structure cost roll-ups	</a:t>
            </a:r>
            <a:br>
              <a:rPr lang="en-US" sz="1700" dirty="0">
                <a:latin typeface="+mj-lt"/>
              </a:rPr>
            </a:br>
            <a:r>
              <a:rPr lang="en-US" sz="1700" dirty="0" smtClean="0">
                <a:latin typeface="+mj-lt"/>
              </a:rPr>
              <a:t>         Routings/Work </a:t>
            </a:r>
            <a:r>
              <a:rPr lang="en-US" sz="1700" dirty="0">
                <a:latin typeface="+mj-lt"/>
              </a:rPr>
              <a:t>Centers	Routing cost roll-ups	</a:t>
            </a:r>
            <a:br>
              <a:rPr lang="en-US" sz="1700" dirty="0">
                <a:latin typeface="+mj-lt"/>
              </a:rPr>
            </a:br>
            <a:r>
              <a:rPr lang="en-US" sz="1700" dirty="0" smtClean="0">
                <a:latin typeface="+mj-lt"/>
              </a:rPr>
              <a:t>         Cost </a:t>
            </a:r>
            <a:r>
              <a:rPr lang="en-US" sz="1700" dirty="0">
                <a:latin typeface="+mj-lt"/>
              </a:rPr>
              <a:t>Management	Cost set copy to cost set	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		Updates to site cost plans	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		Updates to item-element costs	</a:t>
            </a:r>
          </a:p>
          <a:p>
            <a:pPr algn="l" defTabSz="785813" eaLnBrk="0" hangingPunct="0">
              <a:lnSpc>
                <a:spcPct val="90000"/>
              </a:lnSpc>
              <a:spcBef>
                <a:spcPct val="50000"/>
              </a:spcBef>
              <a:tabLst>
                <a:tab pos="654050" algn="l"/>
                <a:tab pos="3052763" algn="l"/>
                <a:tab pos="6107113" algn="l"/>
              </a:tabLst>
            </a:pPr>
            <a:r>
              <a:rPr lang="en-US" sz="1700" dirty="0" smtClean="0">
                <a:latin typeface="+mj-lt"/>
              </a:rPr>
              <a:t>JL      General </a:t>
            </a:r>
            <a:r>
              <a:rPr lang="en-US" sz="1700" dirty="0">
                <a:latin typeface="+mj-lt"/>
              </a:rPr>
              <a:t>Ledger	Standard transactions	</a:t>
            </a:r>
            <a:br>
              <a:rPr lang="en-US" sz="1700" dirty="0">
                <a:latin typeface="+mj-lt"/>
              </a:rPr>
            </a:br>
            <a:r>
              <a:rPr lang="en-US" sz="1700" dirty="0" smtClean="0">
                <a:latin typeface="+mj-lt"/>
              </a:rPr>
              <a:t>         Cash </a:t>
            </a:r>
            <a:r>
              <a:rPr lang="en-US" sz="1700" dirty="0">
                <a:latin typeface="+mj-lt"/>
              </a:rPr>
              <a:t>Management	Standard transactions	</a:t>
            </a:r>
          </a:p>
          <a:p>
            <a:pPr algn="l" defTabSz="785813" eaLnBrk="0" hangingPunct="0">
              <a:lnSpc>
                <a:spcPct val="95000"/>
              </a:lnSpc>
              <a:spcBef>
                <a:spcPct val="50000"/>
              </a:spcBef>
              <a:tabLst>
                <a:tab pos="654050" algn="l"/>
                <a:tab pos="3052763" algn="l"/>
                <a:tab pos="6107113" algn="l"/>
              </a:tabLst>
            </a:pPr>
            <a:r>
              <a:rPr lang="en-US" sz="1700" dirty="0">
                <a:latin typeface="+mj-lt"/>
              </a:rPr>
              <a:t>		</a:t>
            </a:r>
          </a:p>
        </p:txBody>
      </p:sp>
      <p:sp>
        <p:nvSpPr>
          <p:cNvPr id="41990" name="Freeform 6"/>
          <p:cNvSpPr>
            <a:spLocks/>
          </p:cNvSpPr>
          <p:nvPr/>
        </p:nvSpPr>
        <p:spPr bwMode="auto">
          <a:xfrm>
            <a:off x="1308100" y="1474788"/>
            <a:ext cx="649922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094" y="2"/>
              </a:cxn>
            </a:cxnLst>
            <a:rect l="0" t="0" r="r" b="b"/>
            <a:pathLst>
              <a:path w="4094" h="2">
                <a:moveTo>
                  <a:pt x="0" y="0"/>
                </a:moveTo>
                <a:lnTo>
                  <a:pt x="4094" y="2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1905000" y="1176338"/>
            <a:ext cx="17462" cy="46910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 flipH="1">
            <a:off x="4368800" y="1143000"/>
            <a:ext cx="0" cy="472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41993" name="Freeform 9"/>
          <p:cNvSpPr>
            <a:spLocks/>
          </p:cNvSpPr>
          <p:nvPr/>
        </p:nvSpPr>
        <p:spPr bwMode="auto">
          <a:xfrm>
            <a:off x="1308100" y="4897438"/>
            <a:ext cx="648652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086" y="0"/>
              </a:cxn>
            </a:cxnLst>
            <a:rect l="0" t="0" r="r" b="b"/>
            <a:pathLst>
              <a:path w="4086" h="1">
                <a:moveTo>
                  <a:pt x="0" y="0"/>
                </a:moveTo>
                <a:lnTo>
                  <a:pt x="4086" y="0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GL Transaction Types (RA, RV, SO, WO, XX, XY, YR)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FIN18070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900113" y="762000"/>
            <a:ext cx="7351712" cy="5448300"/>
            <a:chOff x="900113" y="990600"/>
            <a:chExt cx="7351712" cy="5448300"/>
          </a:xfrm>
        </p:grpSpPr>
        <p:sp>
          <p:nvSpPr>
            <p:cNvPr id="43013" name="Rectangle 5"/>
            <p:cNvSpPr>
              <a:spLocks noChangeArrowheads="1"/>
            </p:cNvSpPr>
            <p:nvPr/>
          </p:nvSpPr>
          <p:spPr bwMode="auto">
            <a:xfrm>
              <a:off x="904875" y="1147763"/>
              <a:ext cx="7321550" cy="51435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87312" tIns="44450" rIns="87312" bIns="44450">
              <a:spAutoFit/>
            </a:bodyPr>
            <a:lstStyle/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763588" algn="l"/>
                  <a:tab pos="3271838" algn="l"/>
                  <a:tab pos="6761163" algn="l"/>
                </a:tabLst>
              </a:pPr>
              <a:r>
                <a:rPr lang="en-US" sz="1700" b="1" dirty="0">
                  <a:latin typeface="+mj-lt"/>
                </a:rPr>
                <a:t>Type	Module	Activity	</a:t>
              </a:r>
              <a:endParaRPr lang="en-US" sz="1700" dirty="0">
                <a:latin typeface="+mj-lt"/>
              </a:endParaRP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763588" algn="l"/>
                  <a:tab pos="3271838" algn="l"/>
                  <a:tab pos="6761163" algn="l"/>
                </a:tabLst>
              </a:pPr>
              <a:r>
                <a:rPr lang="en-US" sz="1600" dirty="0">
                  <a:latin typeface="+mj-lt"/>
                </a:rPr>
                <a:t>RA	General Ledger	Retroactive transactions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763588" algn="l"/>
                  <a:tab pos="3271838" algn="l"/>
                  <a:tab pos="6761163" algn="l"/>
                </a:tabLst>
              </a:pPr>
              <a:r>
                <a:rPr lang="en-US" sz="1600" dirty="0">
                  <a:latin typeface="+mj-lt"/>
                </a:rPr>
                <a:t>RV	General Ledger	Reversing transactions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763588" algn="l"/>
                  <a:tab pos="3271838" algn="l"/>
                  <a:tab pos="6761163" algn="l"/>
                </a:tabLst>
              </a:pPr>
              <a:r>
                <a:rPr lang="en-US" sz="1600" dirty="0">
                  <a:latin typeface="+mj-lt"/>
                </a:rPr>
                <a:t>SO	Sales Orders/Invoices	Posted invoices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763588" algn="l"/>
                  <a:tab pos="3271838" algn="l"/>
                  <a:tab pos="6761163" algn="l"/>
                </a:tabLst>
              </a:pPr>
              <a:r>
                <a:rPr lang="en-US" sz="1600" dirty="0">
                  <a:latin typeface="+mj-lt"/>
                </a:rPr>
                <a:t>WO	Work Orders	Component issues	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		Receipt backflush	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		Accounting close	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	Shop Floor Control	Labor feedback transactions		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		Nonproductive labor	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		Operation completions	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	Repetitive/	Setup, labor, rework, reject,	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	Advanced Repetitive	scrap, &amp; downtime reporting	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		Cum order accounting close	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	Quality Management	Quality orders	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		Quality order results entry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763588" algn="l"/>
                  <a:tab pos="3271838" algn="l"/>
                  <a:tab pos="6761163" algn="l"/>
                </a:tabLst>
              </a:pPr>
              <a:r>
                <a:rPr lang="en-US" sz="1600" dirty="0">
                  <a:latin typeface="+mj-lt"/>
                </a:rPr>
                <a:t>XX	General Ledger	Transaction import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763588" algn="l"/>
                  <a:tab pos="3271838" algn="l"/>
                  <a:tab pos="6761163" algn="l"/>
                </a:tabLst>
              </a:pPr>
              <a:r>
                <a:rPr lang="en-US" sz="1600" dirty="0">
                  <a:latin typeface="+mj-lt"/>
                </a:rPr>
                <a:t>XY	General Ledger	Imported transaction revalulation	</a:t>
              </a:r>
            </a:p>
            <a:p>
              <a:pPr algn="l" defTabSz="785813" eaLnBrk="0" hangingPunct="0">
                <a:lnSpc>
                  <a:spcPct val="95000"/>
                </a:lnSpc>
                <a:spcBef>
                  <a:spcPct val="50000"/>
                </a:spcBef>
                <a:tabLst>
                  <a:tab pos="763588" algn="l"/>
                  <a:tab pos="3271838" algn="l"/>
                  <a:tab pos="6761163" algn="l"/>
                </a:tabLst>
              </a:pPr>
              <a:r>
                <a:rPr lang="en-US" sz="1600" dirty="0">
                  <a:latin typeface="+mj-lt"/>
                </a:rPr>
                <a:t>YR	General Ledger	Transaction year-end close		</a:t>
              </a:r>
            </a:p>
          </p:txBody>
        </p:sp>
        <p:sp>
          <p:nvSpPr>
            <p:cNvPr id="43014" name="Freeform 6"/>
            <p:cNvSpPr>
              <a:spLocks/>
            </p:cNvSpPr>
            <p:nvPr/>
          </p:nvSpPr>
          <p:spPr bwMode="auto">
            <a:xfrm>
              <a:off x="900113" y="1481138"/>
              <a:ext cx="7327900" cy="47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16" y="3"/>
                </a:cxn>
              </a:cxnLst>
              <a:rect l="0" t="0" r="r" b="b"/>
              <a:pathLst>
                <a:path w="4616" h="3">
                  <a:moveTo>
                    <a:pt x="0" y="0"/>
                  </a:moveTo>
                  <a:lnTo>
                    <a:pt x="4616" y="3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016" name="Freeform 8"/>
            <p:cNvSpPr>
              <a:spLocks/>
            </p:cNvSpPr>
            <p:nvPr/>
          </p:nvSpPr>
          <p:spPr bwMode="auto">
            <a:xfrm>
              <a:off x="900113" y="1887538"/>
              <a:ext cx="73167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09" y="1"/>
                </a:cxn>
              </a:cxnLst>
              <a:rect l="0" t="0" r="r" b="b"/>
              <a:pathLst>
                <a:path w="4609" h="1">
                  <a:moveTo>
                    <a:pt x="0" y="0"/>
                  </a:moveTo>
                  <a:lnTo>
                    <a:pt x="4609" y="1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017" name="Freeform 9"/>
            <p:cNvSpPr>
              <a:spLocks/>
            </p:cNvSpPr>
            <p:nvPr/>
          </p:nvSpPr>
          <p:spPr bwMode="auto">
            <a:xfrm>
              <a:off x="900113" y="2209800"/>
              <a:ext cx="732790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616" y="0"/>
                </a:cxn>
              </a:cxnLst>
              <a:rect l="0" t="0" r="r" b="b"/>
              <a:pathLst>
                <a:path w="4616" h="4">
                  <a:moveTo>
                    <a:pt x="0" y="4"/>
                  </a:moveTo>
                  <a:lnTo>
                    <a:pt x="4616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018" name="Freeform 10"/>
            <p:cNvSpPr>
              <a:spLocks/>
            </p:cNvSpPr>
            <p:nvPr/>
          </p:nvSpPr>
          <p:spPr bwMode="auto">
            <a:xfrm>
              <a:off x="900113" y="2571750"/>
              <a:ext cx="7351712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31" y="1"/>
                </a:cxn>
              </a:cxnLst>
              <a:rect l="0" t="0" r="r" b="b"/>
              <a:pathLst>
                <a:path w="4631" h="1">
                  <a:moveTo>
                    <a:pt x="0" y="0"/>
                  </a:moveTo>
                  <a:lnTo>
                    <a:pt x="4631" y="1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019" name="Freeform 11"/>
            <p:cNvSpPr>
              <a:spLocks/>
            </p:cNvSpPr>
            <p:nvPr/>
          </p:nvSpPr>
          <p:spPr bwMode="auto">
            <a:xfrm>
              <a:off x="900113" y="5241925"/>
              <a:ext cx="7304087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01" y="2"/>
                </a:cxn>
              </a:cxnLst>
              <a:rect l="0" t="0" r="r" b="b"/>
              <a:pathLst>
                <a:path w="4601" h="2">
                  <a:moveTo>
                    <a:pt x="0" y="0"/>
                  </a:moveTo>
                  <a:lnTo>
                    <a:pt x="4601" y="2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020" name="Freeform 12"/>
            <p:cNvSpPr>
              <a:spLocks/>
            </p:cNvSpPr>
            <p:nvPr/>
          </p:nvSpPr>
          <p:spPr bwMode="auto">
            <a:xfrm>
              <a:off x="900113" y="5605463"/>
              <a:ext cx="7340600" cy="158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624" y="0"/>
                </a:cxn>
              </a:cxnLst>
              <a:rect l="0" t="0" r="r" b="b"/>
              <a:pathLst>
                <a:path w="4624" h="1">
                  <a:moveTo>
                    <a:pt x="0" y="1"/>
                  </a:moveTo>
                  <a:lnTo>
                    <a:pt x="462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022" name="Freeform 14"/>
            <p:cNvSpPr>
              <a:spLocks/>
            </p:cNvSpPr>
            <p:nvPr/>
          </p:nvSpPr>
          <p:spPr bwMode="auto">
            <a:xfrm>
              <a:off x="914400" y="5945188"/>
              <a:ext cx="7313613" cy="23812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4607" y="0"/>
                </a:cxn>
              </a:cxnLst>
              <a:rect l="0" t="0" r="r" b="b"/>
              <a:pathLst>
                <a:path w="4607" h="15">
                  <a:moveTo>
                    <a:pt x="0" y="15"/>
                  </a:moveTo>
                  <a:lnTo>
                    <a:pt x="4607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023" name="Rectangle 15"/>
            <p:cNvSpPr>
              <a:spLocks noChangeArrowheads="1"/>
            </p:cNvSpPr>
            <p:nvPr/>
          </p:nvSpPr>
          <p:spPr bwMode="auto">
            <a:xfrm>
              <a:off x="1447800" y="1019175"/>
              <a:ext cx="3810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024" name="Rectangle 16"/>
            <p:cNvSpPr>
              <a:spLocks noChangeArrowheads="1"/>
            </p:cNvSpPr>
            <p:nvPr/>
          </p:nvSpPr>
          <p:spPr bwMode="auto">
            <a:xfrm>
              <a:off x="1447800" y="6286500"/>
              <a:ext cx="3810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026" name="Rectangle 18"/>
            <p:cNvSpPr>
              <a:spLocks noChangeArrowheads="1"/>
            </p:cNvSpPr>
            <p:nvPr/>
          </p:nvSpPr>
          <p:spPr bwMode="auto">
            <a:xfrm>
              <a:off x="3886200" y="990600"/>
              <a:ext cx="3810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3027" name="Rectangle 19"/>
            <p:cNvSpPr>
              <a:spLocks noChangeArrowheads="1"/>
            </p:cNvSpPr>
            <p:nvPr/>
          </p:nvSpPr>
          <p:spPr bwMode="auto">
            <a:xfrm>
              <a:off x="3886200" y="6286500"/>
              <a:ext cx="3810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43029" name="AutoShape 21"/>
            <p:cNvCxnSpPr>
              <a:cxnSpLocks noChangeShapeType="1"/>
              <a:stCxn id="43023" idx="2"/>
              <a:endCxn id="43024" idx="0"/>
            </p:cNvCxnSpPr>
            <p:nvPr/>
          </p:nvCxnSpPr>
          <p:spPr bwMode="auto">
            <a:xfrm>
              <a:off x="1638300" y="1171575"/>
              <a:ext cx="0" cy="51149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43030" name="AutoShape 22"/>
            <p:cNvCxnSpPr>
              <a:cxnSpLocks noChangeShapeType="1"/>
              <a:stCxn id="43026" idx="2"/>
              <a:endCxn id="43027" idx="0"/>
            </p:cNvCxnSpPr>
            <p:nvPr/>
          </p:nvCxnSpPr>
          <p:spPr bwMode="auto">
            <a:xfrm>
              <a:off x="4076700" y="1143000"/>
              <a:ext cx="0" cy="51435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3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Common Problems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FIN18080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76425" y="1468438"/>
            <a:ext cx="5389562" cy="4246562"/>
            <a:chOff x="1716088" y="2024063"/>
            <a:chExt cx="5389562" cy="4246562"/>
          </a:xfrm>
        </p:grpSpPr>
        <p:pic>
          <p:nvPicPr>
            <p:cNvPr id="44044" name="Picture 12" descr="Domain-Acct-Ctrl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16088" y="2024063"/>
              <a:ext cx="5389562" cy="2930525"/>
            </a:xfrm>
            <a:prstGeom prst="rect">
              <a:avLst/>
            </a:prstGeom>
            <a:noFill/>
          </p:spPr>
        </p:pic>
        <p:grpSp>
          <p:nvGrpSpPr>
            <p:cNvPr id="44045" name="Group 13"/>
            <p:cNvGrpSpPr>
              <a:grpSpLocks/>
            </p:cNvGrpSpPr>
            <p:nvPr/>
          </p:nvGrpSpPr>
          <p:grpSpPr bwMode="auto">
            <a:xfrm>
              <a:off x="1933575" y="2868613"/>
              <a:ext cx="2308225" cy="3402012"/>
              <a:chOff x="1584" y="904"/>
              <a:chExt cx="1497" cy="2208"/>
            </a:xfrm>
          </p:grpSpPr>
          <p:sp>
            <p:nvSpPr>
              <p:cNvPr id="44046" name="Rectangle 14"/>
              <p:cNvSpPr>
                <a:spLocks noChangeArrowheads="1"/>
              </p:cNvSpPr>
              <p:nvPr/>
            </p:nvSpPr>
            <p:spPr bwMode="auto">
              <a:xfrm>
                <a:off x="1584" y="904"/>
                <a:ext cx="1296" cy="195"/>
              </a:xfrm>
              <a:prstGeom prst="rect">
                <a:avLst/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047" name="Text Box 15"/>
              <p:cNvSpPr txBox="1">
                <a:spLocks noChangeArrowheads="1"/>
              </p:cNvSpPr>
              <p:nvPr/>
            </p:nvSpPr>
            <p:spPr bwMode="auto">
              <a:xfrm>
                <a:off x="1632" y="2632"/>
                <a:ext cx="1440" cy="480"/>
              </a:xfrm>
              <a:prstGeom prst="rect">
                <a:avLst/>
              </a:prstGeom>
              <a:solidFill>
                <a:srgbClr val="E7E7F5"/>
              </a:solidFill>
              <a:ln w="2857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anchor="ctr" anchorCtr="1"/>
              <a:lstStyle/>
              <a:p>
                <a:pPr algn="l" eaLnBrk="0" hangingPunct="0">
                  <a:lnSpc>
                    <a:spcPct val="95000"/>
                  </a:lnSpc>
                  <a:spcBef>
                    <a:spcPct val="50000"/>
                  </a:spcBef>
                </a:pPr>
                <a:r>
                  <a:rPr kumimoji="1" lang="en-US" sz="1400" dirty="0">
                    <a:latin typeface="+mj-lt"/>
                  </a:rPr>
                  <a:t>Setting this field to Yes reduces number of invalid transactions</a:t>
                </a:r>
              </a:p>
            </p:txBody>
          </p:sp>
          <p:cxnSp>
            <p:nvCxnSpPr>
              <p:cNvPr id="44048" name="AutoShape 16"/>
              <p:cNvCxnSpPr>
                <a:cxnSpLocks noChangeShapeType="1"/>
                <a:stCxn id="44046" idx="3"/>
                <a:endCxn id="44047" idx="3"/>
              </p:cNvCxnSpPr>
              <p:nvPr/>
            </p:nvCxnSpPr>
            <p:spPr bwMode="auto">
              <a:xfrm>
                <a:off x="2889" y="1002"/>
                <a:ext cx="192" cy="1870"/>
              </a:xfrm>
              <a:prstGeom prst="bentConnector3">
                <a:avLst>
                  <a:gd name="adj1" fmla="val 170315"/>
                </a:avLst>
              </a:prstGeom>
              <a:noFill/>
              <a:ln w="2857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 type="triangle" w="med" len="med"/>
              </a:ln>
              <a:effectLst/>
            </p:spPr>
          </p:cxn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Correcting Module Transactions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FIN18090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858838" y="1905000"/>
            <a:ext cx="7408862" cy="3128962"/>
            <a:chOff x="560388" y="2630488"/>
            <a:chExt cx="7408862" cy="3128962"/>
          </a:xfrm>
        </p:grpSpPr>
        <p:grpSp>
          <p:nvGrpSpPr>
            <p:cNvPr id="45071" name="Group 15"/>
            <p:cNvGrpSpPr>
              <a:grpSpLocks/>
            </p:cNvGrpSpPr>
            <p:nvPr/>
          </p:nvGrpSpPr>
          <p:grpSpPr bwMode="auto">
            <a:xfrm>
              <a:off x="560388" y="3740150"/>
              <a:ext cx="1901825" cy="954088"/>
              <a:chOff x="257" y="2266"/>
              <a:chExt cx="1198" cy="601"/>
            </a:xfrm>
          </p:grpSpPr>
          <p:sp>
            <p:nvSpPr>
              <p:cNvPr id="45072" name="AutoShape 16"/>
              <p:cNvSpPr>
                <a:spLocks noChangeArrowheads="1"/>
              </p:cNvSpPr>
              <p:nvPr/>
            </p:nvSpPr>
            <p:spPr bwMode="auto">
              <a:xfrm>
                <a:off x="288" y="2266"/>
                <a:ext cx="1140" cy="601"/>
              </a:xfrm>
              <a:prstGeom prst="roundRect">
                <a:avLst>
                  <a:gd name="adj" fmla="val 16667"/>
                </a:avLst>
              </a:prstGeom>
              <a:solidFill>
                <a:srgbClr val="B7E9A7"/>
              </a:solidFill>
              <a:ln w="1905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5073" name="Text Box 17"/>
              <p:cNvSpPr txBox="1">
                <a:spLocks noChangeArrowheads="1"/>
              </p:cNvSpPr>
              <p:nvPr/>
            </p:nvSpPr>
            <p:spPr bwMode="auto">
              <a:xfrm>
                <a:off x="257" y="2354"/>
                <a:ext cx="1198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Review Unposted Transactions</a:t>
                </a:r>
              </a:p>
            </p:txBody>
          </p:sp>
        </p:grpSp>
        <p:grpSp>
          <p:nvGrpSpPr>
            <p:cNvPr id="45074" name="Group 18"/>
            <p:cNvGrpSpPr>
              <a:grpSpLocks/>
            </p:cNvGrpSpPr>
            <p:nvPr/>
          </p:nvGrpSpPr>
          <p:grpSpPr bwMode="auto">
            <a:xfrm>
              <a:off x="3051175" y="3740150"/>
              <a:ext cx="1901825" cy="954088"/>
              <a:chOff x="1710" y="2272"/>
              <a:chExt cx="1198" cy="601"/>
            </a:xfrm>
          </p:grpSpPr>
          <p:sp>
            <p:nvSpPr>
              <p:cNvPr id="45075" name="AutoShape 19"/>
              <p:cNvSpPr>
                <a:spLocks noChangeArrowheads="1"/>
              </p:cNvSpPr>
              <p:nvPr/>
            </p:nvSpPr>
            <p:spPr bwMode="auto">
              <a:xfrm>
                <a:off x="1741" y="2272"/>
                <a:ext cx="1140" cy="601"/>
              </a:xfrm>
              <a:prstGeom prst="roundRect">
                <a:avLst>
                  <a:gd name="adj" fmla="val 16667"/>
                </a:avLst>
              </a:prstGeom>
              <a:solidFill>
                <a:srgbClr val="B7E9A7"/>
              </a:solidFill>
              <a:ln w="1905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5076" name="Text Box 20"/>
              <p:cNvSpPr txBox="1">
                <a:spLocks noChangeArrowheads="1"/>
              </p:cNvSpPr>
              <p:nvPr/>
            </p:nvSpPr>
            <p:spPr bwMode="auto">
              <a:xfrm>
                <a:off x="1710" y="2430"/>
                <a:ext cx="1198" cy="2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Transaction OK?</a:t>
                </a:r>
              </a:p>
            </p:txBody>
          </p:sp>
        </p:grpSp>
        <p:grpSp>
          <p:nvGrpSpPr>
            <p:cNvPr id="45077" name="Group 21"/>
            <p:cNvGrpSpPr>
              <a:grpSpLocks/>
            </p:cNvGrpSpPr>
            <p:nvPr/>
          </p:nvGrpSpPr>
          <p:grpSpPr bwMode="auto">
            <a:xfrm>
              <a:off x="6067425" y="2763838"/>
              <a:ext cx="1901825" cy="954087"/>
              <a:chOff x="3726" y="1645"/>
              <a:chExt cx="1198" cy="601"/>
            </a:xfrm>
          </p:grpSpPr>
          <p:sp>
            <p:nvSpPr>
              <p:cNvPr id="45078" name="AutoShape 22"/>
              <p:cNvSpPr>
                <a:spLocks noChangeArrowheads="1"/>
              </p:cNvSpPr>
              <p:nvPr/>
            </p:nvSpPr>
            <p:spPr bwMode="auto">
              <a:xfrm>
                <a:off x="3757" y="1645"/>
                <a:ext cx="1140" cy="601"/>
              </a:xfrm>
              <a:prstGeom prst="roundRect">
                <a:avLst>
                  <a:gd name="adj" fmla="val 16667"/>
                </a:avLst>
              </a:prstGeom>
              <a:solidFill>
                <a:srgbClr val="B7E9A7"/>
              </a:solidFill>
              <a:ln w="1905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5079" name="Text Box 23"/>
              <p:cNvSpPr txBox="1">
                <a:spLocks noChangeArrowheads="1"/>
              </p:cNvSpPr>
              <p:nvPr/>
            </p:nvSpPr>
            <p:spPr bwMode="auto">
              <a:xfrm>
                <a:off x="3726" y="1771"/>
                <a:ext cx="1198" cy="2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Post Transaction</a:t>
                </a:r>
              </a:p>
            </p:txBody>
          </p:sp>
        </p:grpSp>
        <p:grpSp>
          <p:nvGrpSpPr>
            <p:cNvPr id="45080" name="Group 24"/>
            <p:cNvGrpSpPr>
              <a:grpSpLocks/>
            </p:cNvGrpSpPr>
            <p:nvPr/>
          </p:nvGrpSpPr>
          <p:grpSpPr bwMode="auto">
            <a:xfrm>
              <a:off x="6067425" y="4735513"/>
              <a:ext cx="1809750" cy="954087"/>
              <a:chOff x="3731" y="2874"/>
              <a:chExt cx="1140" cy="601"/>
            </a:xfrm>
          </p:grpSpPr>
          <p:sp>
            <p:nvSpPr>
              <p:cNvPr id="45081" name="AutoShape 25"/>
              <p:cNvSpPr>
                <a:spLocks noChangeArrowheads="1"/>
              </p:cNvSpPr>
              <p:nvPr/>
            </p:nvSpPr>
            <p:spPr bwMode="auto">
              <a:xfrm>
                <a:off x="3731" y="2874"/>
                <a:ext cx="1140" cy="601"/>
              </a:xfrm>
              <a:prstGeom prst="roundRect">
                <a:avLst>
                  <a:gd name="adj" fmla="val 16667"/>
                </a:avLst>
              </a:prstGeom>
              <a:solidFill>
                <a:srgbClr val="B7E9A7"/>
              </a:solidFill>
              <a:ln w="1905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5082" name="Text Box 26"/>
              <p:cNvSpPr txBox="1">
                <a:spLocks noChangeArrowheads="1"/>
              </p:cNvSpPr>
              <p:nvPr/>
            </p:nvSpPr>
            <p:spPr bwMode="auto">
              <a:xfrm>
                <a:off x="3753" y="2885"/>
                <a:ext cx="1087" cy="58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Correct Transaction in Sub-Module</a:t>
                </a:r>
              </a:p>
            </p:txBody>
          </p:sp>
        </p:grpSp>
        <p:sp>
          <p:nvSpPr>
            <p:cNvPr id="45083" name="Line 27"/>
            <p:cNvSpPr>
              <a:spLocks noChangeShapeType="1"/>
            </p:cNvSpPr>
            <p:nvPr/>
          </p:nvSpPr>
          <p:spPr bwMode="auto">
            <a:xfrm>
              <a:off x="2417763" y="4195763"/>
              <a:ext cx="60960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lIns="228600" tIns="228600" rIns="228600" bIns="22860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45084" name="AutoShape 28"/>
            <p:cNvCxnSpPr>
              <a:cxnSpLocks noChangeShapeType="1"/>
              <a:stCxn id="45076" idx="3"/>
              <a:endCxn id="45079" idx="1"/>
            </p:cNvCxnSpPr>
            <p:nvPr/>
          </p:nvCxnSpPr>
          <p:spPr bwMode="auto">
            <a:xfrm flipV="1">
              <a:off x="4953000" y="3178175"/>
              <a:ext cx="1114425" cy="1027113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45085" name="AutoShape 29"/>
            <p:cNvCxnSpPr>
              <a:cxnSpLocks noChangeShapeType="1"/>
              <a:stCxn id="45076" idx="3"/>
              <a:endCxn id="45081" idx="1"/>
            </p:cNvCxnSpPr>
            <p:nvPr/>
          </p:nvCxnSpPr>
          <p:spPr bwMode="auto">
            <a:xfrm>
              <a:off x="4953000" y="4205288"/>
              <a:ext cx="1104900" cy="1008062"/>
            </a:xfrm>
            <a:prstGeom prst="bentConnector3">
              <a:avLst>
                <a:gd name="adj1" fmla="val 50431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45086" name="Text Box 30"/>
            <p:cNvSpPr txBox="1">
              <a:spLocks noChangeArrowheads="1"/>
            </p:cNvSpPr>
            <p:nvPr/>
          </p:nvSpPr>
          <p:spPr bwMode="auto">
            <a:xfrm>
              <a:off x="5313363" y="2630488"/>
              <a:ext cx="936625" cy="70167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Yes</a:t>
              </a:r>
            </a:p>
          </p:txBody>
        </p:sp>
        <p:sp>
          <p:nvSpPr>
            <p:cNvPr id="45087" name="Text Box 31"/>
            <p:cNvSpPr txBox="1">
              <a:spLocks noChangeArrowheads="1"/>
            </p:cNvSpPr>
            <p:nvPr/>
          </p:nvSpPr>
          <p:spPr bwMode="auto">
            <a:xfrm>
              <a:off x="5303838" y="5057775"/>
              <a:ext cx="936625" cy="70167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228600" tIns="228600" rIns="228600" bIns="2286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No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1401</TotalTime>
  <Pages>18</Pages>
  <Words>339</Words>
  <Application>Microsoft Office PowerPoint</Application>
  <PresentationFormat>On-screen Show (4:3)</PresentationFormat>
  <Paragraphs>138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Times New Roman</vt:lpstr>
      <vt:lpstr>Tahoma</vt:lpstr>
      <vt:lpstr>Webdings</vt:lpstr>
      <vt:lpstr>Arial</vt:lpstr>
      <vt:lpstr>1_EX06PP_template</vt:lpstr>
      <vt:lpstr>QAD 2010 Template</vt:lpstr>
      <vt:lpstr>QAD Standard Edition Financial Management</vt:lpstr>
      <vt:lpstr>GL Processing Flow</vt:lpstr>
      <vt:lpstr>Module Transactions</vt:lpstr>
      <vt:lpstr>Reviewing Module Transactions</vt:lpstr>
      <vt:lpstr>GL Transaction Types (AR, AP, CS, FX, IC)</vt:lpstr>
      <vt:lpstr>GL Transaction Types (IC, JL)</vt:lpstr>
      <vt:lpstr>GL Transaction Types (RA, RV, SO, WO, XX, XY, YR)</vt:lpstr>
      <vt:lpstr>Common Problems</vt:lpstr>
      <vt:lpstr>Correcting Module Transactions</vt:lpstr>
      <vt:lpstr>Transaction Post</vt:lpstr>
      <vt:lpstr>Allocation Codes and Posting</vt:lpstr>
      <vt:lpstr>Closing the GL Calendar to Other Modules</vt:lpstr>
      <vt:lpstr>Transactions Recorded Within the GL</vt:lpstr>
      <vt:lpstr>Standard Transactions</vt:lpstr>
      <vt:lpstr>General Ledger Implementation</vt:lpstr>
      <vt:lpstr>Reversing Transactions</vt:lpstr>
      <vt:lpstr>Copying Transactions</vt:lpstr>
      <vt:lpstr>Transaction Security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66</cp:revision>
  <cp:lastPrinted>1997-01-21T19:36:25Z</cp:lastPrinted>
  <dcterms:created xsi:type="dcterms:W3CDTF">1997-01-21T19:15:48Z</dcterms:created>
  <dcterms:modified xsi:type="dcterms:W3CDTF">2010-12-10T17:05:58Z</dcterms:modified>
</cp:coreProperties>
</file>