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1" r:id="rId2"/>
  </p:sldMasterIdLst>
  <p:notesMasterIdLst>
    <p:notesMasterId r:id="rId16"/>
  </p:notesMasterIdLst>
  <p:handoutMasterIdLst>
    <p:handoutMasterId r:id="rId17"/>
  </p:handoutMasterIdLst>
  <p:sldIdLst>
    <p:sldId id="269" r:id="rId3"/>
    <p:sldId id="280" r:id="rId4"/>
    <p:sldId id="281" r:id="rId5"/>
    <p:sldId id="272" r:id="rId6"/>
    <p:sldId id="282" r:id="rId7"/>
    <p:sldId id="274" r:id="rId8"/>
    <p:sldId id="286" r:id="rId9"/>
    <p:sldId id="283" r:id="rId10"/>
    <p:sldId id="284" r:id="rId11"/>
    <p:sldId id="285" r:id="rId12"/>
    <p:sldId id="277" r:id="rId13"/>
    <p:sldId id="278" r:id="rId14"/>
    <p:sldId id="279" r:id="rId15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CCFFCC"/>
    <a:srgbClr val="000099"/>
    <a:srgbClr val="DEE6F2"/>
    <a:srgbClr val="EDFBCD"/>
    <a:srgbClr val="FFFFD1"/>
    <a:srgbClr val="FFFFCC"/>
    <a:srgbClr val="F4F3DC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1008" y="-6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FIN01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FIN01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FIN01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FIN01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FIN01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FIN01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FIN01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FIN01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FIN01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FIN01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150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15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FIN01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FIN01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gif"/><Relationship Id="rId5" Type="http://schemas.openxmlformats.org/officeDocument/2006/relationships/image" Target="../media/image5.wm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b="1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  <a:endParaRPr lang="en-US" dirty="0" smtClean="0"/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FIN01010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Domain/Account Control</a:t>
            </a:r>
            <a:endParaRPr lang="en-US" dirty="0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FIN01100</a:t>
            </a:r>
          </a:p>
        </p:txBody>
      </p:sp>
      <p:pic>
        <p:nvPicPr>
          <p:cNvPr id="45061" name="Picture 5" descr="Domain-Acct-Ctr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00" y="1811338"/>
            <a:ext cx="6248400" cy="35607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Domain/Account Control — GL Accounts </a:t>
            </a:r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FIN01110</a:t>
            </a:r>
          </a:p>
        </p:txBody>
      </p:sp>
      <p:pic>
        <p:nvPicPr>
          <p:cNvPr id="3379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28700"/>
            <a:ext cx="5810250" cy="3979863"/>
          </a:xfrm>
          <a:prstGeom prst="rect">
            <a:avLst/>
          </a:prstGeom>
          <a:noFill/>
        </p:spPr>
      </p:pic>
      <p:pic>
        <p:nvPicPr>
          <p:cNvPr id="33797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768475"/>
            <a:ext cx="5810250" cy="3425825"/>
          </a:xfrm>
          <a:prstGeom prst="rect">
            <a:avLst/>
          </a:prstGeom>
          <a:noFill/>
        </p:spPr>
      </p:pic>
      <p:pic>
        <p:nvPicPr>
          <p:cNvPr id="33798" name="Picture 6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3475" y="2481263"/>
            <a:ext cx="5810250" cy="3040062"/>
          </a:xfrm>
          <a:prstGeom prst="rect">
            <a:avLst/>
          </a:prstGeom>
          <a:noFill/>
        </p:spPr>
      </p:pic>
      <p:pic>
        <p:nvPicPr>
          <p:cNvPr id="33799" name="Picture 7" descr="Region Captur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6850" y="3254375"/>
            <a:ext cx="5810250" cy="2586038"/>
          </a:xfrm>
          <a:prstGeom prst="rect">
            <a:avLst/>
          </a:prstGeom>
          <a:noFill/>
        </p:spPr>
      </p:pic>
      <p:pic>
        <p:nvPicPr>
          <p:cNvPr id="33800" name="Picture 8" descr="Region Captur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47850" y="3943350"/>
            <a:ext cx="6761163" cy="2090738"/>
          </a:xfrm>
          <a:prstGeom prst="rect">
            <a:avLst/>
          </a:prstGeom>
          <a:noFill/>
        </p:spPr>
      </p:pic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1905000" y="4476750"/>
            <a:ext cx="1828800" cy="20161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1543050" y="3775075"/>
            <a:ext cx="838200" cy="20161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1181100" y="3001963"/>
            <a:ext cx="1219200" cy="20161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819150" y="2289175"/>
            <a:ext cx="685800" cy="2000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05" name="Rectangle 13"/>
          <p:cNvSpPr>
            <a:spLocks noChangeArrowheads="1"/>
          </p:cNvSpPr>
          <p:nvPr/>
        </p:nvSpPr>
        <p:spPr bwMode="auto">
          <a:xfrm>
            <a:off x="523875" y="1557338"/>
            <a:ext cx="990600" cy="20161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3808" name="Picture 16" descr="Domain-Acct-Ctrl-IC-Acct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92513" y="1338263"/>
            <a:ext cx="5268912" cy="2668587"/>
          </a:xfrm>
          <a:prstGeom prst="rect">
            <a:avLst/>
          </a:prstGeom>
          <a:noFill/>
        </p:spPr>
      </p:pic>
      <p:sp>
        <p:nvSpPr>
          <p:cNvPr id="33809" name="Rectangle 17"/>
          <p:cNvSpPr>
            <a:spLocks noChangeArrowheads="1"/>
          </p:cNvSpPr>
          <p:nvPr/>
        </p:nvSpPr>
        <p:spPr bwMode="auto">
          <a:xfrm>
            <a:off x="3592513" y="1846263"/>
            <a:ext cx="1411287" cy="20161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/>
              <a:t>QAD Enterprise Applications Menu Structure </a:t>
            </a:r>
            <a:endParaRPr lang="en-US" sz="2800"/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FIN01120</a:t>
            </a:r>
          </a:p>
        </p:txBody>
      </p:sp>
      <p:pic>
        <p:nvPicPr>
          <p:cNvPr id="3482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55750"/>
            <a:ext cx="2571750" cy="3194050"/>
          </a:xfrm>
          <a:prstGeom prst="rect">
            <a:avLst/>
          </a:prstGeom>
          <a:noFill/>
        </p:spPr>
      </p:pic>
      <p:pic>
        <p:nvPicPr>
          <p:cNvPr id="34821" name="Picture 5" descr="menu structure distribu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914400"/>
            <a:ext cx="3009900" cy="930275"/>
          </a:xfrm>
          <a:prstGeom prst="rect">
            <a:avLst/>
          </a:prstGeom>
          <a:noFill/>
        </p:spPr>
      </p:pic>
      <p:pic>
        <p:nvPicPr>
          <p:cNvPr id="34822" name="Picture 6" descr="menu structure financial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3721100"/>
            <a:ext cx="3067050" cy="1381125"/>
          </a:xfrm>
          <a:prstGeom prst="rect">
            <a:avLst/>
          </a:prstGeom>
          <a:noFill/>
        </p:spPr>
      </p:pic>
      <p:pic>
        <p:nvPicPr>
          <p:cNvPr id="34823" name="Picture 7" descr="menu structure manufacturi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1800" y="1844675"/>
            <a:ext cx="3019425" cy="1885950"/>
          </a:xfrm>
          <a:prstGeom prst="rect">
            <a:avLst/>
          </a:prstGeom>
          <a:noFill/>
        </p:spPr>
      </p:pic>
      <p:pic>
        <p:nvPicPr>
          <p:cNvPr id="34824" name="Picture 8" descr="menu structure master dat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71800" y="5110163"/>
            <a:ext cx="3076575" cy="920750"/>
          </a:xfrm>
          <a:prstGeom prst="rect">
            <a:avLst/>
          </a:prstGeom>
          <a:noFill/>
        </p:spPr>
      </p:pic>
      <p:pic>
        <p:nvPicPr>
          <p:cNvPr id="34825" name="Picture 9" descr="menu structure financials gl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96025" y="2430463"/>
            <a:ext cx="2619375" cy="2365375"/>
          </a:xfrm>
          <a:prstGeom prst="rect">
            <a:avLst/>
          </a:prstGeom>
          <a:noFill/>
        </p:spPr>
      </p:pic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723900" y="2732088"/>
            <a:ext cx="533400" cy="1444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3048000" y="5149850"/>
            <a:ext cx="838200" cy="144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4828" name="AutoShape 12"/>
          <p:cNvCxnSpPr>
            <a:cxnSpLocks noChangeShapeType="1"/>
            <a:stCxn id="34826" idx="3"/>
            <a:endCxn id="34827" idx="1"/>
          </p:cNvCxnSpPr>
          <p:nvPr/>
        </p:nvCxnSpPr>
        <p:spPr bwMode="auto">
          <a:xfrm>
            <a:off x="1257300" y="2803525"/>
            <a:ext cx="1790700" cy="2419350"/>
          </a:xfrm>
          <a:prstGeom prst="bentConnector3">
            <a:avLst>
              <a:gd name="adj1" fmla="val 34042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704850" y="2393950"/>
            <a:ext cx="457200" cy="144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3048000" y="3751263"/>
            <a:ext cx="914400" cy="1444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4831" name="AutoShape 15"/>
          <p:cNvCxnSpPr>
            <a:cxnSpLocks noChangeShapeType="1"/>
            <a:stCxn id="34829" idx="3"/>
            <a:endCxn id="34830" idx="1"/>
          </p:cNvCxnSpPr>
          <p:nvPr/>
        </p:nvCxnSpPr>
        <p:spPr bwMode="auto">
          <a:xfrm>
            <a:off x="1162050" y="2466975"/>
            <a:ext cx="1885950" cy="13557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742950" y="2249488"/>
            <a:ext cx="609600" cy="1444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33" name="Rectangle 17"/>
          <p:cNvSpPr>
            <a:spLocks noChangeArrowheads="1"/>
          </p:cNvSpPr>
          <p:nvPr/>
        </p:nvSpPr>
        <p:spPr bwMode="auto">
          <a:xfrm>
            <a:off x="3027363" y="1844675"/>
            <a:ext cx="990600" cy="144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4834" name="AutoShape 18"/>
          <p:cNvCxnSpPr>
            <a:cxnSpLocks noChangeShapeType="1"/>
            <a:stCxn id="34832" idx="3"/>
            <a:endCxn id="34833" idx="1"/>
          </p:cNvCxnSpPr>
          <p:nvPr/>
        </p:nvCxnSpPr>
        <p:spPr bwMode="auto">
          <a:xfrm flipV="1">
            <a:off x="1352550" y="1916113"/>
            <a:ext cx="1674813" cy="406400"/>
          </a:xfrm>
          <a:prstGeom prst="bentConnector3">
            <a:avLst>
              <a:gd name="adj1" fmla="val 60755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4835" name="Rectangle 19"/>
          <p:cNvSpPr>
            <a:spLocks noChangeArrowheads="1"/>
          </p:cNvSpPr>
          <p:nvPr/>
        </p:nvSpPr>
        <p:spPr bwMode="auto">
          <a:xfrm>
            <a:off x="758825" y="2070100"/>
            <a:ext cx="457200" cy="144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2971800" y="957263"/>
            <a:ext cx="914400" cy="1444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37" name="Rectangle 21"/>
          <p:cNvSpPr>
            <a:spLocks noChangeArrowheads="1"/>
          </p:cNvSpPr>
          <p:nvPr/>
        </p:nvSpPr>
        <p:spPr bwMode="auto">
          <a:xfrm>
            <a:off x="3544888" y="3879850"/>
            <a:ext cx="762000" cy="2174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6524625" y="2589213"/>
            <a:ext cx="1219200" cy="2174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4839" name="AutoShape 23"/>
          <p:cNvCxnSpPr>
            <a:cxnSpLocks noChangeShapeType="1"/>
            <a:stCxn id="34837" idx="3"/>
            <a:endCxn id="34838" idx="1"/>
          </p:cNvCxnSpPr>
          <p:nvPr/>
        </p:nvCxnSpPr>
        <p:spPr bwMode="auto">
          <a:xfrm flipV="1">
            <a:off x="4306888" y="2698750"/>
            <a:ext cx="2217737" cy="1290638"/>
          </a:xfrm>
          <a:prstGeom prst="bentConnector3">
            <a:avLst>
              <a:gd name="adj1" fmla="val 49963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4840" name="AutoShape 24"/>
          <p:cNvCxnSpPr>
            <a:cxnSpLocks noChangeShapeType="1"/>
            <a:stCxn id="34835" idx="3"/>
            <a:endCxn id="34836" idx="1"/>
          </p:cNvCxnSpPr>
          <p:nvPr/>
        </p:nvCxnSpPr>
        <p:spPr bwMode="auto">
          <a:xfrm flipV="1">
            <a:off x="1216025" y="1030288"/>
            <a:ext cx="1755775" cy="111125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Terminology</a:t>
            </a: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FIN01130</a:t>
            </a:r>
          </a:p>
        </p:txBody>
      </p:sp>
      <p:pic>
        <p:nvPicPr>
          <p:cNvPr id="3584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0300" y="1430338"/>
            <a:ext cx="6873875" cy="4106862"/>
          </a:xfrm>
          <a:prstGeom prst="rect">
            <a:avLst/>
          </a:prstGeom>
          <a:noFill/>
        </p:spPr>
      </p:pic>
      <p:sp>
        <p:nvSpPr>
          <p:cNvPr id="35845" name="AutoShape 5"/>
          <p:cNvSpPr>
            <a:spLocks/>
          </p:cNvSpPr>
          <p:nvPr/>
        </p:nvSpPr>
        <p:spPr bwMode="auto">
          <a:xfrm>
            <a:off x="846138" y="1270000"/>
            <a:ext cx="300037" cy="4419600"/>
          </a:xfrm>
          <a:prstGeom prst="leftBrace">
            <a:avLst>
              <a:gd name="adj1" fmla="val 12275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3175" y="3317875"/>
            <a:ext cx="875561" cy="3077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 b="1">
                <a:latin typeface="+mj-lt"/>
              </a:rPr>
              <a:t>Window</a:t>
            </a:r>
          </a:p>
        </p:txBody>
      </p:sp>
      <p:sp>
        <p:nvSpPr>
          <p:cNvPr id="35847" name="AutoShape 7"/>
          <p:cNvSpPr>
            <a:spLocks/>
          </p:cNvSpPr>
          <p:nvPr/>
        </p:nvSpPr>
        <p:spPr bwMode="auto">
          <a:xfrm>
            <a:off x="7867650" y="2032000"/>
            <a:ext cx="450850" cy="2438400"/>
          </a:xfrm>
          <a:prstGeom prst="rightBrace">
            <a:avLst>
              <a:gd name="adj1" fmla="val 45070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8347075" y="3098800"/>
            <a:ext cx="731290" cy="3077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 b="1">
                <a:latin typeface="+mj-lt"/>
              </a:rPr>
              <a:t>Frame</a:t>
            </a: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1965325" y="2413000"/>
            <a:ext cx="16764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4197350" y="2184400"/>
            <a:ext cx="5969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 b="1">
                <a:latin typeface="+mj-lt"/>
              </a:rPr>
              <a:t>Field</a:t>
            </a:r>
          </a:p>
        </p:txBody>
      </p:sp>
      <p:cxnSp>
        <p:nvCxnSpPr>
          <p:cNvPr id="35851" name="AutoShape 11"/>
          <p:cNvCxnSpPr>
            <a:cxnSpLocks noChangeShapeType="1"/>
            <a:stCxn id="35850" idx="1"/>
            <a:endCxn id="35849" idx="3"/>
          </p:cNvCxnSpPr>
          <p:nvPr/>
        </p:nvCxnSpPr>
        <p:spPr bwMode="auto">
          <a:xfrm rot="10800000" flipV="1">
            <a:off x="3656013" y="2336800"/>
            <a:ext cx="541337" cy="190500"/>
          </a:xfrm>
          <a:prstGeom prst="bentConnector3">
            <a:avLst>
              <a:gd name="adj1" fmla="val 51319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QAD SE System Overview</a:t>
            </a:r>
            <a:endParaRPr lang="en-US" dirty="0"/>
          </a:p>
        </p:txBody>
      </p:sp>
      <p:sp>
        <p:nvSpPr>
          <p:cNvPr id="9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FIN01020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12763" y="1025525"/>
            <a:ext cx="8097837" cy="4930775"/>
            <a:chOff x="512763" y="1673225"/>
            <a:chExt cx="8097837" cy="4930775"/>
          </a:xfrm>
        </p:grpSpPr>
        <p:sp>
          <p:nvSpPr>
            <p:cNvPr id="37893" name="Rectangle 5"/>
            <p:cNvSpPr>
              <a:spLocks noChangeArrowheads="1"/>
            </p:cNvSpPr>
            <p:nvPr/>
          </p:nvSpPr>
          <p:spPr bwMode="auto">
            <a:xfrm>
              <a:off x="512763" y="1673225"/>
              <a:ext cx="3302000" cy="1997075"/>
            </a:xfrm>
            <a:prstGeom prst="rect">
              <a:avLst/>
            </a:prstGeom>
            <a:solidFill>
              <a:srgbClr val="F2F2F2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lIns="90488" tIns="44450" rIns="90488" bIns="44450"/>
            <a:lstStyle/>
            <a:p>
              <a:pPr marL="228600" indent="-228600" eaLnBrk="0" hangingPunct="0">
                <a:tabLst>
                  <a:tab pos="228600" algn="l"/>
                </a:tabLst>
              </a:pPr>
              <a:r>
                <a:rPr lang="en-US" sz="2000" b="1">
                  <a:latin typeface="+mj-lt"/>
                </a:rPr>
                <a:t>Distribution</a:t>
              </a:r>
            </a:p>
            <a:p>
              <a:pPr marL="228600" indent="-228600" algn="l" eaLnBrk="0" hangingPunct="0">
                <a:tabLst>
                  <a:tab pos="228600" algn="l"/>
                </a:tabLst>
              </a:pPr>
              <a:endParaRPr lang="en-US" sz="2000">
                <a:latin typeface="+mj-lt"/>
              </a:endParaRPr>
            </a:p>
            <a:p>
              <a:pPr marL="228600" indent="-228600" algn="l" eaLnBrk="0" hangingPunct="0">
                <a:buFontTx/>
                <a:buChar char="•"/>
                <a:tabLst>
                  <a:tab pos="228600" algn="l"/>
                </a:tabLst>
              </a:pPr>
              <a:r>
                <a:rPr lang="en-US" sz="2000">
                  <a:latin typeface="+mj-lt"/>
                </a:rPr>
                <a:t>Inventory Control</a:t>
              </a:r>
            </a:p>
            <a:p>
              <a:pPr marL="228600" indent="-228600" algn="l" eaLnBrk="0" hangingPunct="0">
                <a:buFontTx/>
                <a:buChar char="•"/>
                <a:tabLst>
                  <a:tab pos="228600" algn="l"/>
                </a:tabLst>
              </a:pPr>
              <a:r>
                <a:rPr lang="en-US" sz="2000">
                  <a:latin typeface="+mj-lt"/>
                </a:rPr>
                <a:t>Physical Inventory</a:t>
              </a:r>
            </a:p>
            <a:p>
              <a:pPr marL="228600" indent="-228600" algn="l" eaLnBrk="0" hangingPunct="0">
                <a:buFontTx/>
                <a:buChar char="•"/>
                <a:tabLst>
                  <a:tab pos="228600" algn="l"/>
                </a:tabLst>
              </a:pPr>
              <a:r>
                <a:rPr lang="en-US" sz="2000">
                  <a:latin typeface="+mj-lt"/>
                </a:rPr>
                <a:t>Sales Orders/Invoicing</a:t>
              </a:r>
            </a:p>
            <a:p>
              <a:pPr marL="228600" indent="-228600" algn="l" eaLnBrk="0" hangingPunct="0">
                <a:buFontTx/>
                <a:buChar char="•"/>
                <a:tabLst>
                  <a:tab pos="228600" algn="l"/>
                </a:tabLst>
              </a:pPr>
              <a:r>
                <a:rPr lang="en-US" sz="2000">
                  <a:latin typeface="+mj-lt"/>
                </a:rPr>
                <a:t>Purchasing</a:t>
              </a:r>
            </a:p>
            <a:p>
              <a:pPr marL="228600" indent="-228600" algn="l">
                <a:tabLst>
                  <a:tab pos="228600" algn="l"/>
                </a:tabLst>
              </a:pPr>
              <a:endParaRPr lang="en-US" sz="2000">
                <a:latin typeface="+mj-lt"/>
              </a:endParaRPr>
            </a:p>
          </p:txBody>
        </p:sp>
        <p:sp>
          <p:nvSpPr>
            <p:cNvPr id="37894" name="Rectangle 6"/>
            <p:cNvSpPr>
              <a:spLocks noChangeArrowheads="1"/>
            </p:cNvSpPr>
            <p:nvPr/>
          </p:nvSpPr>
          <p:spPr bwMode="auto">
            <a:xfrm>
              <a:off x="5651500" y="1720850"/>
              <a:ext cx="2959100" cy="1973263"/>
            </a:xfrm>
            <a:prstGeom prst="rect">
              <a:avLst/>
            </a:prstGeom>
            <a:solidFill>
              <a:srgbClr val="E9EFF7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lIns="90488" tIns="44450" rIns="90488" bIns="44450"/>
            <a:lstStyle/>
            <a:p>
              <a:pPr marL="228600" indent="-228600" eaLnBrk="0" hangingPunct="0">
                <a:tabLst>
                  <a:tab pos="457200" algn="l"/>
                </a:tabLst>
              </a:pPr>
              <a:r>
                <a:rPr lang="en-US" sz="2000" b="1">
                  <a:latin typeface="+mj-lt"/>
                </a:rPr>
                <a:t>Manufacturing</a:t>
              </a:r>
            </a:p>
            <a:p>
              <a:pPr marL="228600" indent="-228600" algn="l" eaLnBrk="0" hangingPunct="0">
                <a:tabLst>
                  <a:tab pos="457200" algn="l"/>
                </a:tabLst>
              </a:pPr>
              <a:endParaRPr lang="en-US" sz="2000">
                <a:latin typeface="+mj-lt"/>
              </a:endParaRPr>
            </a:p>
            <a:p>
              <a:pPr marL="228600" indent="-228600" algn="l" eaLnBrk="0" hangingPunct="0">
                <a:buFontTx/>
                <a:buChar char="•"/>
                <a:tabLst>
                  <a:tab pos="457200" algn="l"/>
                </a:tabLst>
              </a:pPr>
              <a:r>
                <a:rPr lang="en-US" sz="2000">
                  <a:latin typeface="+mj-lt"/>
                </a:rPr>
                <a:t>Work Orders</a:t>
              </a:r>
            </a:p>
            <a:p>
              <a:pPr marL="228600" indent="-228600" algn="l" eaLnBrk="0" hangingPunct="0">
                <a:buFontTx/>
                <a:buChar char="•"/>
                <a:tabLst>
                  <a:tab pos="457200" algn="l"/>
                </a:tabLst>
              </a:pPr>
              <a:r>
                <a:rPr lang="en-US" sz="2000">
                  <a:latin typeface="+mj-lt"/>
                </a:rPr>
                <a:t>Shop Floor Control</a:t>
              </a:r>
            </a:p>
            <a:p>
              <a:pPr marL="228600" indent="-228600" algn="l" eaLnBrk="0" hangingPunct="0">
                <a:buFontTx/>
                <a:buChar char="•"/>
                <a:tabLst>
                  <a:tab pos="457200" algn="l"/>
                </a:tabLst>
              </a:pPr>
              <a:r>
                <a:rPr lang="en-US" sz="2000">
                  <a:latin typeface="+mj-lt"/>
                </a:rPr>
                <a:t>Repetitive</a:t>
              </a:r>
            </a:p>
          </p:txBody>
        </p:sp>
        <p:sp>
          <p:nvSpPr>
            <p:cNvPr id="37895" name="Rectangle 7"/>
            <p:cNvSpPr>
              <a:spLocks noChangeArrowheads="1"/>
            </p:cNvSpPr>
            <p:nvPr/>
          </p:nvSpPr>
          <p:spPr bwMode="auto">
            <a:xfrm>
              <a:off x="3098800" y="4354513"/>
              <a:ext cx="3232150" cy="2249487"/>
            </a:xfrm>
            <a:prstGeom prst="rect">
              <a:avLst/>
            </a:prstGeom>
            <a:solidFill>
              <a:srgbClr val="D6FAC2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lIns="90488" tIns="44450" rIns="90488" bIns="44450"/>
            <a:lstStyle/>
            <a:p>
              <a:pPr marL="228600" indent="-228600" eaLnBrk="0" hangingPunct="0">
                <a:tabLst>
                  <a:tab pos="457200" algn="l"/>
                </a:tabLst>
              </a:pPr>
              <a:r>
                <a:rPr lang="en-US" sz="2000">
                  <a:latin typeface="+mj-lt"/>
                </a:rPr>
                <a:t>   Financial Management</a:t>
              </a:r>
            </a:p>
            <a:p>
              <a:pPr marL="228600" indent="-228600" algn="l" eaLnBrk="0" hangingPunct="0">
                <a:tabLst>
                  <a:tab pos="457200" algn="l"/>
                </a:tabLst>
              </a:pPr>
              <a:endParaRPr lang="en-US" sz="2000">
                <a:latin typeface="+mj-lt"/>
              </a:endParaRPr>
            </a:p>
            <a:p>
              <a:pPr marL="228600" indent="-228600" algn="l" eaLnBrk="0" hangingPunct="0">
                <a:buFontTx/>
                <a:buChar char="•"/>
                <a:tabLst>
                  <a:tab pos="457200" algn="l"/>
                </a:tabLst>
              </a:pPr>
              <a:r>
                <a:rPr lang="en-US" sz="2000">
                  <a:latin typeface="+mj-lt"/>
                </a:rPr>
                <a:t>Accounts Receivable</a:t>
              </a:r>
            </a:p>
            <a:p>
              <a:pPr marL="228600" indent="-228600" algn="l" eaLnBrk="0" hangingPunct="0">
                <a:buFontTx/>
                <a:buChar char="•"/>
                <a:tabLst>
                  <a:tab pos="457200" algn="l"/>
                </a:tabLst>
              </a:pPr>
              <a:r>
                <a:rPr lang="en-US" sz="2000">
                  <a:latin typeface="+mj-lt"/>
                </a:rPr>
                <a:t>Accounts Payable</a:t>
              </a:r>
            </a:p>
            <a:p>
              <a:pPr marL="228600" indent="-228600" algn="l" eaLnBrk="0" hangingPunct="0">
                <a:buFontTx/>
                <a:buChar char="•"/>
                <a:tabLst>
                  <a:tab pos="457200" algn="l"/>
                </a:tabLst>
              </a:pPr>
              <a:r>
                <a:rPr lang="en-US" sz="2000">
                  <a:latin typeface="+mj-lt"/>
                </a:rPr>
                <a:t>General Ledger</a:t>
              </a:r>
            </a:p>
            <a:p>
              <a:pPr marL="228600" indent="-228600" algn="l" eaLnBrk="0" hangingPunct="0">
                <a:buFontTx/>
                <a:buChar char="•"/>
                <a:tabLst>
                  <a:tab pos="457200" algn="l"/>
                </a:tabLst>
              </a:pPr>
              <a:r>
                <a:rPr lang="en-US" sz="2000">
                  <a:latin typeface="+mj-lt"/>
                </a:rPr>
                <a:t>Multiple Currency</a:t>
              </a:r>
            </a:p>
          </p:txBody>
        </p:sp>
        <p:sp>
          <p:nvSpPr>
            <p:cNvPr id="37896" name="Line 8"/>
            <p:cNvSpPr>
              <a:spLocks noChangeShapeType="1"/>
            </p:cNvSpPr>
            <p:nvPr/>
          </p:nvSpPr>
          <p:spPr bwMode="auto">
            <a:xfrm>
              <a:off x="3803650" y="2686050"/>
              <a:ext cx="182245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7897" name="Line 9"/>
            <p:cNvSpPr>
              <a:spLocks noChangeShapeType="1"/>
            </p:cNvSpPr>
            <p:nvPr/>
          </p:nvSpPr>
          <p:spPr bwMode="auto">
            <a:xfrm>
              <a:off x="2203450" y="3702050"/>
              <a:ext cx="882650" cy="149225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7898" name="Line 10"/>
            <p:cNvSpPr>
              <a:spLocks noChangeShapeType="1"/>
            </p:cNvSpPr>
            <p:nvPr/>
          </p:nvSpPr>
          <p:spPr bwMode="auto">
            <a:xfrm flipH="1">
              <a:off x="6362700" y="3744913"/>
              <a:ext cx="822325" cy="1425575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Financial Systems Overview</a:t>
            </a:r>
            <a:endParaRPr lang="en-US" dirty="0"/>
          </a:p>
        </p:txBody>
      </p:sp>
      <p:sp>
        <p:nvSpPr>
          <p:cNvPr id="19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FIN01030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1014413" y="965200"/>
            <a:ext cx="7112000" cy="4941888"/>
            <a:chOff x="1065213" y="1651000"/>
            <a:chExt cx="7112000" cy="4941888"/>
          </a:xfrm>
        </p:grpSpPr>
        <p:sp>
          <p:nvSpPr>
            <p:cNvPr id="38926" name="Rectangle 14"/>
            <p:cNvSpPr>
              <a:spLocks noChangeArrowheads="1"/>
            </p:cNvSpPr>
            <p:nvPr/>
          </p:nvSpPr>
          <p:spPr bwMode="auto">
            <a:xfrm>
              <a:off x="1065213" y="2865438"/>
              <a:ext cx="7112000" cy="3727450"/>
            </a:xfrm>
            <a:prstGeom prst="rect">
              <a:avLst/>
            </a:prstGeom>
            <a:solidFill>
              <a:srgbClr val="F5F5F5"/>
            </a:solidFill>
            <a:ln w="15875">
              <a:solidFill>
                <a:srgbClr val="000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90488" tIns="44450" rIns="90488" bIns="44450"/>
            <a:lstStyle/>
            <a:p>
              <a:pPr marL="228600" indent="-228600" eaLnBrk="0" hangingPunct="0">
                <a:tabLst>
                  <a:tab pos="457200" algn="l"/>
                </a:tabLst>
              </a:pPr>
              <a:r>
                <a:rPr lang="en-US" sz="2000">
                  <a:solidFill>
                    <a:srgbClr val="000099"/>
                  </a:solidFill>
                  <a:latin typeface="+mj-lt"/>
                </a:rPr>
                <a:t>Financials Management</a:t>
              </a:r>
            </a:p>
            <a:p>
              <a:pPr marL="228600" indent="-228600" algn="l" eaLnBrk="0" hangingPunct="0">
                <a:tabLst>
                  <a:tab pos="457200" algn="l"/>
                </a:tabLst>
              </a:pPr>
              <a:endParaRPr lang="en-US" sz="2000">
                <a:solidFill>
                  <a:srgbClr val="000099"/>
                </a:solidFill>
                <a:latin typeface="+mj-lt"/>
              </a:endParaRPr>
            </a:p>
            <a:p>
              <a:pPr marL="228600" indent="-228600" algn="l">
                <a:tabLst>
                  <a:tab pos="457200" algn="l"/>
                </a:tabLst>
              </a:pPr>
              <a:endParaRPr lang="en-US" sz="2000">
                <a:latin typeface="+mj-lt"/>
              </a:endParaRPr>
            </a:p>
          </p:txBody>
        </p:sp>
        <p:sp>
          <p:nvSpPr>
            <p:cNvPr id="38928" name="Rectangle 16"/>
            <p:cNvSpPr>
              <a:spLocks noChangeArrowheads="1"/>
            </p:cNvSpPr>
            <p:nvPr/>
          </p:nvSpPr>
          <p:spPr bwMode="auto">
            <a:xfrm>
              <a:off x="3636963" y="5865813"/>
              <a:ext cx="1968500" cy="585787"/>
            </a:xfrm>
            <a:prstGeom prst="rect">
              <a:avLst/>
            </a:prstGeom>
            <a:solidFill>
              <a:srgbClr val="E8E6B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sz="1800">
                  <a:latin typeface="+mj-lt"/>
                </a:rPr>
                <a:t>General Ledger</a:t>
              </a:r>
            </a:p>
          </p:txBody>
        </p:sp>
        <p:sp>
          <p:nvSpPr>
            <p:cNvPr id="38929" name="Rectangle 17"/>
            <p:cNvSpPr>
              <a:spLocks noChangeArrowheads="1"/>
            </p:cNvSpPr>
            <p:nvPr/>
          </p:nvSpPr>
          <p:spPr bwMode="auto">
            <a:xfrm>
              <a:off x="1712913" y="3367088"/>
              <a:ext cx="1968500" cy="585787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sz="1800">
                  <a:latin typeface="+mj-lt"/>
                </a:rPr>
                <a:t>Accounts</a:t>
              </a:r>
            </a:p>
            <a:p>
              <a:pPr eaLnBrk="0" hangingPunct="0"/>
              <a:r>
                <a:rPr lang="en-US" sz="1800">
                  <a:latin typeface="+mj-lt"/>
                </a:rPr>
                <a:t>Receivable</a:t>
              </a:r>
            </a:p>
          </p:txBody>
        </p:sp>
        <p:sp>
          <p:nvSpPr>
            <p:cNvPr id="38930" name="Rectangle 18"/>
            <p:cNvSpPr>
              <a:spLocks noChangeArrowheads="1"/>
            </p:cNvSpPr>
            <p:nvPr/>
          </p:nvSpPr>
          <p:spPr bwMode="auto">
            <a:xfrm>
              <a:off x="5580063" y="3367088"/>
              <a:ext cx="1968500" cy="585787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sz="1800">
                  <a:latin typeface="+mj-lt"/>
                </a:rPr>
                <a:t>Accounts</a:t>
              </a:r>
            </a:p>
            <a:p>
              <a:pPr eaLnBrk="0" hangingPunct="0"/>
              <a:r>
                <a:rPr lang="en-US" sz="1800">
                  <a:latin typeface="+mj-lt"/>
                </a:rPr>
                <a:t>Payable</a:t>
              </a:r>
            </a:p>
          </p:txBody>
        </p:sp>
        <p:sp>
          <p:nvSpPr>
            <p:cNvPr id="38931" name="AutoShape 19"/>
            <p:cNvSpPr>
              <a:spLocks noChangeArrowheads="1"/>
            </p:cNvSpPr>
            <p:nvPr/>
          </p:nvSpPr>
          <p:spPr bwMode="auto">
            <a:xfrm>
              <a:off x="3863975" y="4022725"/>
              <a:ext cx="1512888" cy="695325"/>
            </a:xfrm>
            <a:prstGeom prst="roundRect">
              <a:avLst>
                <a:gd name="adj" fmla="val 12495"/>
              </a:avLst>
            </a:prstGeom>
            <a:solidFill>
              <a:srgbClr val="D6FAC2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sz="1800">
                  <a:latin typeface="+mj-lt"/>
                </a:rPr>
                <a:t>Multiple</a:t>
              </a:r>
            </a:p>
            <a:p>
              <a:pPr eaLnBrk="0" hangingPunct="0"/>
              <a:r>
                <a:rPr lang="en-US" sz="1800">
                  <a:latin typeface="+mj-lt"/>
                </a:rPr>
                <a:t>Currency</a:t>
              </a:r>
            </a:p>
          </p:txBody>
        </p:sp>
        <p:cxnSp>
          <p:nvCxnSpPr>
            <p:cNvPr id="38934" name="AutoShape 22"/>
            <p:cNvCxnSpPr>
              <a:cxnSpLocks noChangeShapeType="1"/>
              <a:stCxn id="38929" idx="2"/>
              <a:endCxn id="38928" idx="0"/>
            </p:cNvCxnSpPr>
            <p:nvPr/>
          </p:nvCxnSpPr>
          <p:spPr bwMode="auto">
            <a:xfrm rot="16200000" flipH="1">
              <a:off x="2702719" y="3947319"/>
              <a:ext cx="1912938" cy="1924050"/>
            </a:xfrm>
            <a:prstGeom prst="bentConnector3">
              <a:avLst>
                <a:gd name="adj1" fmla="val 49958"/>
              </a:avLst>
            </a:prstGeom>
            <a:noFill/>
            <a:ln w="38100">
              <a:solidFill>
                <a:srgbClr val="00008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8935" name="AutoShape 23"/>
            <p:cNvCxnSpPr>
              <a:cxnSpLocks noChangeShapeType="1"/>
              <a:stCxn id="38930" idx="2"/>
              <a:endCxn id="38928" idx="0"/>
            </p:cNvCxnSpPr>
            <p:nvPr/>
          </p:nvCxnSpPr>
          <p:spPr bwMode="auto">
            <a:xfrm rot="5400000">
              <a:off x="4636294" y="3937794"/>
              <a:ext cx="1912938" cy="1943100"/>
            </a:xfrm>
            <a:prstGeom prst="bentConnector3">
              <a:avLst>
                <a:gd name="adj1" fmla="val 49958"/>
              </a:avLst>
            </a:prstGeom>
            <a:noFill/>
            <a:ln w="38100">
              <a:solidFill>
                <a:srgbClr val="000080"/>
              </a:solidFill>
              <a:miter lim="800000"/>
              <a:headEnd/>
              <a:tailEnd type="triangle" w="med" len="med"/>
            </a:ln>
            <a:effectLst/>
          </p:spPr>
        </p:cxnSp>
        <p:grpSp>
          <p:nvGrpSpPr>
            <p:cNvPr id="38938" name="Group 26"/>
            <p:cNvGrpSpPr>
              <a:grpSpLocks/>
            </p:cNvGrpSpPr>
            <p:nvPr/>
          </p:nvGrpSpPr>
          <p:grpSpPr bwMode="auto">
            <a:xfrm>
              <a:off x="5172075" y="1651000"/>
              <a:ext cx="2133600" cy="762000"/>
              <a:chOff x="3168" y="1008"/>
              <a:chExt cx="1344" cy="480"/>
            </a:xfrm>
          </p:grpSpPr>
          <p:sp>
            <p:nvSpPr>
              <p:cNvPr id="38937" name="AutoShape 25"/>
              <p:cNvSpPr>
                <a:spLocks noChangeArrowheads="1"/>
              </p:cNvSpPr>
              <p:nvPr/>
            </p:nvSpPr>
            <p:spPr bwMode="auto">
              <a:xfrm>
                <a:off x="3168" y="1008"/>
                <a:ext cx="1344" cy="480"/>
              </a:xfrm>
              <a:prstGeom prst="roundRect">
                <a:avLst>
                  <a:gd name="adj" fmla="val 16667"/>
                </a:avLst>
              </a:prstGeom>
              <a:solidFill>
                <a:srgbClr val="E3EAF5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6" name="Text Box 24"/>
              <p:cNvSpPr txBox="1">
                <a:spLocks noChangeArrowheads="1"/>
              </p:cNvSpPr>
              <p:nvPr/>
            </p:nvSpPr>
            <p:spPr bwMode="auto">
              <a:xfrm>
                <a:off x="3174" y="1076"/>
                <a:ext cx="1328" cy="31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dirty="0">
                    <a:latin typeface="+mj-lt"/>
                  </a:rPr>
                  <a:t>Manufacturing</a:t>
                </a:r>
              </a:p>
            </p:txBody>
          </p:sp>
        </p:grpSp>
        <p:grpSp>
          <p:nvGrpSpPr>
            <p:cNvPr id="38939" name="Group 27"/>
            <p:cNvGrpSpPr>
              <a:grpSpLocks/>
            </p:cNvGrpSpPr>
            <p:nvPr/>
          </p:nvGrpSpPr>
          <p:grpSpPr bwMode="auto">
            <a:xfrm>
              <a:off x="1627188" y="1651000"/>
              <a:ext cx="2133600" cy="762000"/>
              <a:chOff x="3168" y="1008"/>
              <a:chExt cx="1344" cy="480"/>
            </a:xfrm>
          </p:grpSpPr>
          <p:sp>
            <p:nvSpPr>
              <p:cNvPr id="38940" name="AutoShape 28"/>
              <p:cNvSpPr>
                <a:spLocks noChangeArrowheads="1"/>
              </p:cNvSpPr>
              <p:nvPr/>
            </p:nvSpPr>
            <p:spPr bwMode="auto">
              <a:xfrm>
                <a:off x="3168" y="1008"/>
                <a:ext cx="1344" cy="480"/>
              </a:xfrm>
              <a:prstGeom prst="roundRect">
                <a:avLst>
                  <a:gd name="adj" fmla="val 16667"/>
                </a:avLst>
              </a:prstGeom>
              <a:solidFill>
                <a:srgbClr val="E3EAF5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1" name="Text Box 29"/>
              <p:cNvSpPr txBox="1">
                <a:spLocks noChangeArrowheads="1"/>
              </p:cNvSpPr>
              <p:nvPr/>
            </p:nvSpPr>
            <p:spPr bwMode="auto">
              <a:xfrm>
                <a:off x="3251" y="1076"/>
                <a:ext cx="1200" cy="30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>
                    <a:latin typeface="+mj-lt"/>
                  </a:rPr>
                  <a:t>Distribution</a:t>
                </a:r>
              </a:p>
            </p:txBody>
          </p:sp>
        </p:grpSp>
        <p:cxnSp>
          <p:nvCxnSpPr>
            <p:cNvPr id="38942" name="AutoShape 30"/>
            <p:cNvCxnSpPr>
              <a:cxnSpLocks noChangeShapeType="1"/>
              <a:stCxn id="38940" idx="3"/>
              <a:endCxn id="38937" idx="1"/>
            </p:cNvCxnSpPr>
            <p:nvPr/>
          </p:nvCxnSpPr>
          <p:spPr bwMode="auto">
            <a:xfrm>
              <a:off x="3760788" y="2032000"/>
              <a:ext cx="1411287" cy="0"/>
            </a:xfrm>
            <a:prstGeom prst="straightConnector1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38943" name="AutoShape 31"/>
            <p:cNvCxnSpPr>
              <a:cxnSpLocks noChangeShapeType="1"/>
              <a:stCxn id="38940" idx="2"/>
              <a:endCxn id="38937" idx="2"/>
            </p:cNvCxnSpPr>
            <p:nvPr/>
          </p:nvCxnSpPr>
          <p:spPr bwMode="auto">
            <a:xfrm rot="16200000" flipH="1">
              <a:off x="4465638" y="641350"/>
              <a:ext cx="1588" cy="3544887"/>
            </a:xfrm>
            <a:prstGeom prst="bentConnector3">
              <a:avLst>
                <a:gd name="adj1" fmla="val 9300000"/>
              </a:avLst>
            </a:prstGeom>
            <a:noFill/>
            <a:ln w="38100">
              <a:solidFill>
                <a:srgbClr val="000080"/>
              </a:solidFill>
              <a:miter lim="800000"/>
              <a:headEnd/>
              <a:tailEnd/>
            </a:ln>
            <a:effectLst/>
          </p:spPr>
        </p:cxnSp>
        <p:sp>
          <p:nvSpPr>
            <p:cNvPr id="38944" name="Line 32"/>
            <p:cNvSpPr>
              <a:spLocks noChangeShapeType="1"/>
            </p:cNvSpPr>
            <p:nvPr/>
          </p:nvSpPr>
          <p:spPr bwMode="auto">
            <a:xfrm>
              <a:off x="4449763" y="2549525"/>
              <a:ext cx="0" cy="30480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Financial Reporting</a:t>
            </a: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FIN01040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107950" y="882650"/>
            <a:ext cx="8909050" cy="5184775"/>
            <a:chOff x="107950" y="1327150"/>
            <a:chExt cx="8909050" cy="5184775"/>
          </a:xfrm>
        </p:grpSpPr>
        <p:sp>
          <p:nvSpPr>
            <p:cNvPr id="28676" name="Rectangle 4"/>
            <p:cNvSpPr>
              <a:spLocks noChangeArrowheads="1"/>
            </p:cNvSpPr>
            <p:nvPr/>
          </p:nvSpPr>
          <p:spPr bwMode="auto">
            <a:xfrm>
              <a:off x="107950" y="1728788"/>
              <a:ext cx="3751263" cy="3444875"/>
            </a:xfrm>
            <a:prstGeom prst="rect">
              <a:avLst/>
            </a:prstGeom>
            <a:solidFill>
              <a:srgbClr val="F5F5F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8677" name="Rectangle 5"/>
            <p:cNvSpPr>
              <a:spLocks noChangeArrowheads="1"/>
            </p:cNvSpPr>
            <p:nvPr/>
          </p:nvSpPr>
          <p:spPr bwMode="auto">
            <a:xfrm>
              <a:off x="215900" y="1884363"/>
              <a:ext cx="1465263" cy="63182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Distribution</a:t>
              </a:r>
            </a:p>
          </p:txBody>
        </p:sp>
        <p:sp>
          <p:nvSpPr>
            <p:cNvPr id="28678" name="Rectangle 6"/>
            <p:cNvSpPr>
              <a:spLocks noChangeArrowheads="1"/>
            </p:cNvSpPr>
            <p:nvPr/>
          </p:nvSpPr>
          <p:spPr bwMode="auto">
            <a:xfrm>
              <a:off x="2171700" y="1884363"/>
              <a:ext cx="1530350" cy="63182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Manufacturing</a:t>
              </a:r>
            </a:p>
          </p:txBody>
        </p:sp>
        <p:sp>
          <p:nvSpPr>
            <p:cNvPr id="28679" name="Rectangle 7"/>
            <p:cNvSpPr>
              <a:spLocks noChangeArrowheads="1"/>
            </p:cNvSpPr>
            <p:nvPr/>
          </p:nvSpPr>
          <p:spPr bwMode="auto">
            <a:xfrm>
              <a:off x="1176338" y="2881313"/>
              <a:ext cx="1465262" cy="630237"/>
            </a:xfrm>
            <a:prstGeom prst="rect">
              <a:avLst/>
            </a:prstGeom>
            <a:solidFill>
              <a:srgbClr val="E7FF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Financial</a:t>
              </a:r>
            </a:p>
            <a:p>
              <a:pPr defTabSz="825500" eaLnBrk="0" hangingPunct="0"/>
              <a:r>
                <a:rPr lang="en-US" sz="1600">
                  <a:latin typeface="+mj-lt"/>
                </a:rPr>
                <a:t>Management</a:t>
              </a:r>
            </a:p>
          </p:txBody>
        </p:sp>
        <p:sp>
          <p:nvSpPr>
            <p:cNvPr id="28680" name="Rectangle 8"/>
            <p:cNvSpPr>
              <a:spLocks noChangeArrowheads="1"/>
            </p:cNvSpPr>
            <p:nvPr/>
          </p:nvSpPr>
          <p:spPr bwMode="auto">
            <a:xfrm>
              <a:off x="609600" y="3971925"/>
              <a:ext cx="1657350" cy="677863"/>
            </a:xfrm>
            <a:prstGeom prst="rect">
              <a:avLst/>
            </a:prstGeom>
            <a:solidFill>
              <a:srgbClr val="F4F3D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Balance Sheet</a:t>
              </a:r>
            </a:p>
            <a:p>
              <a:pPr defTabSz="825500"/>
              <a:endParaRPr lang="en-US" sz="1600">
                <a:latin typeface="+mj-lt"/>
              </a:endParaRPr>
            </a:p>
          </p:txBody>
        </p:sp>
        <p:sp>
          <p:nvSpPr>
            <p:cNvPr id="28681" name="Rectangle 9"/>
            <p:cNvSpPr>
              <a:spLocks noChangeArrowheads="1"/>
            </p:cNvSpPr>
            <p:nvPr/>
          </p:nvSpPr>
          <p:spPr bwMode="auto">
            <a:xfrm>
              <a:off x="1320800" y="4344988"/>
              <a:ext cx="1579563" cy="690562"/>
            </a:xfrm>
            <a:prstGeom prst="rect">
              <a:avLst/>
            </a:prstGeom>
            <a:solidFill>
              <a:srgbClr val="E8E6B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Income</a:t>
              </a:r>
            </a:p>
            <a:p>
              <a:pPr defTabSz="825500" eaLnBrk="0" hangingPunct="0"/>
              <a:r>
                <a:rPr lang="en-US" sz="1600">
                  <a:latin typeface="+mj-lt"/>
                </a:rPr>
                <a:t>Statement</a:t>
              </a:r>
            </a:p>
          </p:txBody>
        </p:sp>
        <p:sp>
          <p:nvSpPr>
            <p:cNvPr id="28682" name="Line 10"/>
            <p:cNvSpPr>
              <a:spLocks noChangeShapeType="1"/>
            </p:cNvSpPr>
            <p:nvPr/>
          </p:nvSpPr>
          <p:spPr bwMode="auto">
            <a:xfrm>
              <a:off x="1700213" y="2206625"/>
              <a:ext cx="45878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8686" name="Rectangle 14"/>
            <p:cNvSpPr>
              <a:spLocks noChangeArrowheads="1"/>
            </p:cNvSpPr>
            <p:nvPr/>
          </p:nvSpPr>
          <p:spPr bwMode="auto">
            <a:xfrm>
              <a:off x="1195388" y="1327150"/>
              <a:ext cx="1481176" cy="3276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6038" tIns="17462" rIns="46038" bIns="17462">
              <a:spAutoFit/>
            </a:bodyPr>
            <a:lstStyle/>
            <a:p>
              <a:pPr algn="l" defTabSz="825500" eaLnBrk="0" hangingPunct="0"/>
              <a:r>
                <a:rPr lang="en-US" sz="1900" b="1">
                  <a:solidFill>
                    <a:srgbClr val="0000CC"/>
                  </a:solidFill>
                  <a:latin typeface="+mj-lt"/>
                </a:rPr>
                <a:t>Company</a:t>
              </a:r>
              <a:r>
                <a:rPr lang="en-US" sz="1900" b="1">
                  <a:latin typeface="+mj-lt"/>
                </a:rPr>
                <a:t> </a:t>
              </a:r>
              <a:r>
                <a:rPr lang="en-US" sz="1900" b="1">
                  <a:solidFill>
                    <a:srgbClr val="0000CC"/>
                  </a:solidFill>
                  <a:latin typeface="+mj-lt"/>
                </a:rPr>
                <a:t>1</a:t>
              </a:r>
            </a:p>
          </p:txBody>
        </p:sp>
        <p:sp>
          <p:nvSpPr>
            <p:cNvPr id="28687" name="Rectangle 15"/>
            <p:cNvSpPr>
              <a:spLocks noChangeArrowheads="1"/>
            </p:cNvSpPr>
            <p:nvPr/>
          </p:nvSpPr>
          <p:spPr bwMode="auto">
            <a:xfrm>
              <a:off x="5265738" y="1728788"/>
              <a:ext cx="3751262" cy="3444875"/>
            </a:xfrm>
            <a:prstGeom prst="rect">
              <a:avLst/>
            </a:prstGeom>
            <a:solidFill>
              <a:srgbClr val="F5F5F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8688" name="Rectangle 16"/>
            <p:cNvSpPr>
              <a:spLocks noChangeArrowheads="1"/>
            </p:cNvSpPr>
            <p:nvPr/>
          </p:nvSpPr>
          <p:spPr bwMode="auto">
            <a:xfrm>
              <a:off x="5373688" y="1884363"/>
              <a:ext cx="1465262" cy="63182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Distribution</a:t>
              </a:r>
            </a:p>
          </p:txBody>
        </p:sp>
        <p:sp>
          <p:nvSpPr>
            <p:cNvPr id="28689" name="Rectangle 17"/>
            <p:cNvSpPr>
              <a:spLocks noChangeArrowheads="1"/>
            </p:cNvSpPr>
            <p:nvPr/>
          </p:nvSpPr>
          <p:spPr bwMode="auto">
            <a:xfrm>
              <a:off x="7327900" y="1884363"/>
              <a:ext cx="1530350" cy="63182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Manufacturing</a:t>
              </a:r>
            </a:p>
          </p:txBody>
        </p:sp>
        <p:sp>
          <p:nvSpPr>
            <p:cNvPr id="28690" name="Rectangle 18"/>
            <p:cNvSpPr>
              <a:spLocks noChangeArrowheads="1"/>
            </p:cNvSpPr>
            <p:nvPr/>
          </p:nvSpPr>
          <p:spPr bwMode="auto">
            <a:xfrm>
              <a:off x="6332538" y="2881313"/>
              <a:ext cx="1465262" cy="630237"/>
            </a:xfrm>
            <a:prstGeom prst="rect">
              <a:avLst/>
            </a:prstGeom>
            <a:solidFill>
              <a:srgbClr val="E7FF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Financial</a:t>
              </a:r>
            </a:p>
            <a:p>
              <a:pPr defTabSz="825500" eaLnBrk="0" hangingPunct="0"/>
              <a:r>
                <a:rPr lang="en-US" sz="1600">
                  <a:latin typeface="+mj-lt"/>
                </a:rPr>
                <a:t>Management</a:t>
              </a:r>
            </a:p>
          </p:txBody>
        </p:sp>
        <p:sp>
          <p:nvSpPr>
            <p:cNvPr id="28691" name="Rectangle 19"/>
            <p:cNvSpPr>
              <a:spLocks noChangeArrowheads="1"/>
            </p:cNvSpPr>
            <p:nvPr/>
          </p:nvSpPr>
          <p:spPr bwMode="auto">
            <a:xfrm>
              <a:off x="5768975" y="3971925"/>
              <a:ext cx="1655763" cy="688975"/>
            </a:xfrm>
            <a:prstGeom prst="rect">
              <a:avLst/>
            </a:prstGeom>
            <a:solidFill>
              <a:srgbClr val="F4F3D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Balance Sheet</a:t>
              </a:r>
            </a:p>
            <a:p>
              <a:pPr defTabSz="825500"/>
              <a:endParaRPr lang="en-US" sz="1600">
                <a:latin typeface="+mj-lt"/>
              </a:endParaRPr>
            </a:p>
          </p:txBody>
        </p:sp>
        <p:sp>
          <p:nvSpPr>
            <p:cNvPr id="28692" name="Rectangle 20"/>
            <p:cNvSpPr>
              <a:spLocks noChangeArrowheads="1"/>
            </p:cNvSpPr>
            <p:nvPr/>
          </p:nvSpPr>
          <p:spPr bwMode="auto">
            <a:xfrm>
              <a:off x="6478588" y="4344988"/>
              <a:ext cx="1579562" cy="690562"/>
            </a:xfrm>
            <a:prstGeom prst="rect">
              <a:avLst/>
            </a:prstGeom>
            <a:solidFill>
              <a:srgbClr val="E8E6B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Income</a:t>
              </a:r>
            </a:p>
            <a:p>
              <a:pPr defTabSz="825500" eaLnBrk="0" hangingPunct="0"/>
              <a:r>
                <a:rPr lang="en-US" sz="1600">
                  <a:latin typeface="+mj-lt"/>
                </a:rPr>
                <a:t>Statement</a:t>
              </a:r>
            </a:p>
          </p:txBody>
        </p:sp>
        <p:sp>
          <p:nvSpPr>
            <p:cNvPr id="28693" name="Line 21"/>
            <p:cNvSpPr>
              <a:spLocks noChangeShapeType="1"/>
            </p:cNvSpPr>
            <p:nvPr/>
          </p:nvSpPr>
          <p:spPr bwMode="auto">
            <a:xfrm>
              <a:off x="6858000" y="2206625"/>
              <a:ext cx="457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8697" name="Rectangle 25"/>
            <p:cNvSpPr>
              <a:spLocks noChangeArrowheads="1"/>
            </p:cNvSpPr>
            <p:nvPr/>
          </p:nvSpPr>
          <p:spPr bwMode="auto">
            <a:xfrm>
              <a:off x="6353175" y="1327150"/>
              <a:ext cx="1481176" cy="3276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6038" tIns="17462" rIns="46038" bIns="17462">
              <a:spAutoFit/>
            </a:bodyPr>
            <a:lstStyle/>
            <a:p>
              <a:pPr algn="l" defTabSz="825500" eaLnBrk="0" hangingPunct="0"/>
              <a:r>
                <a:rPr lang="en-US" sz="1900" b="1">
                  <a:solidFill>
                    <a:srgbClr val="0000CC"/>
                  </a:solidFill>
                  <a:latin typeface="+mj-lt"/>
                </a:rPr>
                <a:t>Company 2</a:t>
              </a:r>
            </a:p>
          </p:txBody>
        </p:sp>
        <p:sp>
          <p:nvSpPr>
            <p:cNvPr id="28698" name="Rectangle 26"/>
            <p:cNvSpPr>
              <a:spLocks noChangeArrowheads="1"/>
            </p:cNvSpPr>
            <p:nvPr/>
          </p:nvSpPr>
          <p:spPr bwMode="auto">
            <a:xfrm>
              <a:off x="3548063" y="5440363"/>
              <a:ext cx="1633537" cy="688975"/>
            </a:xfrm>
            <a:prstGeom prst="rect">
              <a:avLst/>
            </a:prstGeom>
            <a:solidFill>
              <a:srgbClr val="F4F3D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Balance Sheet</a:t>
              </a:r>
            </a:p>
            <a:p>
              <a:pPr defTabSz="825500"/>
              <a:endParaRPr lang="en-US" sz="1600">
                <a:latin typeface="+mj-lt"/>
              </a:endParaRPr>
            </a:p>
          </p:txBody>
        </p:sp>
        <p:sp>
          <p:nvSpPr>
            <p:cNvPr id="28699" name="Rectangle 27"/>
            <p:cNvSpPr>
              <a:spLocks noChangeArrowheads="1"/>
            </p:cNvSpPr>
            <p:nvPr/>
          </p:nvSpPr>
          <p:spPr bwMode="auto">
            <a:xfrm>
              <a:off x="4148138" y="5822950"/>
              <a:ext cx="1579562" cy="688975"/>
            </a:xfrm>
            <a:prstGeom prst="rect">
              <a:avLst/>
            </a:prstGeom>
            <a:solidFill>
              <a:srgbClr val="E8E6B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7312" tIns="44450" rIns="87312" bIns="44450" anchor="ctr"/>
            <a:lstStyle/>
            <a:p>
              <a:pPr defTabSz="825500" eaLnBrk="0" hangingPunct="0"/>
              <a:r>
                <a:rPr lang="en-US" sz="1600">
                  <a:latin typeface="+mj-lt"/>
                </a:rPr>
                <a:t>Income</a:t>
              </a:r>
            </a:p>
            <a:p>
              <a:pPr defTabSz="825500" eaLnBrk="0" hangingPunct="0"/>
              <a:r>
                <a:rPr lang="en-US" sz="1600">
                  <a:latin typeface="+mj-lt"/>
                </a:rPr>
                <a:t>Statement</a:t>
              </a:r>
            </a:p>
          </p:txBody>
        </p:sp>
        <p:sp>
          <p:nvSpPr>
            <p:cNvPr id="28702" name="Rectangle 30"/>
            <p:cNvSpPr>
              <a:spLocks noChangeArrowheads="1"/>
            </p:cNvSpPr>
            <p:nvPr/>
          </p:nvSpPr>
          <p:spPr bwMode="auto">
            <a:xfrm>
              <a:off x="5434013" y="5422900"/>
              <a:ext cx="1673536" cy="3276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6038" tIns="17462" rIns="46038" bIns="17462">
              <a:spAutoFit/>
            </a:bodyPr>
            <a:lstStyle/>
            <a:p>
              <a:pPr algn="l" defTabSz="825500" eaLnBrk="0" hangingPunct="0"/>
              <a:r>
                <a:rPr lang="en-US" sz="1900" b="1">
                  <a:solidFill>
                    <a:srgbClr val="0000CC"/>
                  </a:solidFill>
                  <a:latin typeface="+mj-lt"/>
                </a:rPr>
                <a:t>Consolidated</a:t>
              </a:r>
            </a:p>
          </p:txBody>
        </p:sp>
        <p:cxnSp>
          <p:nvCxnSpPr>
            <p:cNvPr id="28705" name="AutoShape 33"/>
            <p:cNvCxnSpPr>
              <a:cxnSpLocks noChangeShapeType="1"/>
              <a:stCxn id="28677" idx="2"/>
              <a:endCxn id="28679" idx="0"/>
            </p:cNvCxnSpPr>
            <p:nvPr/>
          </p:nvCxnSpPr>
          <p:spPr bwMode="auto">
            <a:xfrm rot="16200000" flipH="1">
              <a:off x="1246981" y="2218532"/>
              <a:ext cx="365125" cy="960438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28706" name="AutoShape 34"/>
            <p:cNvCxnSpPr>
              <a:cxnSpLocks noChangeShapeType="1"/>
              <a:stCxn id="28678" idx="2"/>
              <a:endCxn id="28679" idx="0"/>
            </p:cNvCxnSpPr>
            <p:nvPr/>
          </p:nvCxnSpPr>
          <p:spPr bwMode="auto">
            <a:xfrm rot="5400000">
              <a:off x="2240756" y="2185195"/>
              <a:ext cx="365125" cy="1027112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28707" name="AutoShape 35"/>
            <p:cNvCxnSpPr>
              <a:cxnSpLocks noChangeShapeType="1"/>
              <a:stCxn id="28679" idx="2"/>
              <a:endCxn id="28680" idx="0"/>
            </p:cNvCxnSpPr>
            <p:nvPr/>
          </p:nvCxnSpPr>
          <p:spPr bwMode="auto">
            <a:xfrm rot="5400000">
              <a:off x="1443831" y="3505994"/>
              <a:ext cx="460375" cy="471488"/>
            </a:xfrm>
            <a:prstGeom prst="bentConnector3">
              <a:avLst>
                <a:gd name="adj1" fmla="val 4965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28708" name="AutoShape 36"/>
            <p:cNvCxnSpPr>
              <a:cxnSpLocks noChangeShapeType="1"/>
              <a:stCxn id="28681" idx="2"/>
              <a:endCxn id="28698" idx="1"/>
            </p:cNvCxnSpPr>
            <p:nvPr/>
          </p:nvCxnSpPr>
          <p:spPr bwMode="auto">
            <a:xfrm rot="16200000" flipH="1">
              <a:off x="2455069" y="4691856"/>
              <a:ext cx="749300" cy="143668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28709" name="AutoShape 37"/>
            <p:cNvCxnSpPr>
              <a:cxnSpLocks noChangeShapeType="1"/>
              <a:stCxn id="28688" idx="2"/>
              <a:endCxn id="28690" idx="0"/>
            </p:cNvCxnSpPr>
            <p:nvPr/>
          </p:nvCxnSpPr>
          <p:spPr bwMode="auto">
            <a:xfrm rot="16200000" flipH="1">
              <a:off x="6403975" y="2219326"/>
              <a:ext cx="365125" cy="95885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28710" name="AutoShape 38"/>
            <p:cNvCxnSpPr>
              <a:cxnSpLocks noChangeShapeType="1"/>
              <a:stCxn id="28689" idx="2"/>
              <a:endCxn id="28690" idx="0"/>
            </p:cNvCxnSpPr>
            <p:nvPr/>
          </p:nvCxnSpPr>
          <p:spPr bwMode="auto">
            <a:xfrm rot="5400000">
              <a:off x="7396956" y="2185195"/>
              <a:ext cx="365125" cy="1027112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28711" name="AutoShape 39"/>
            <p:cNvCxnSpPr>
              <a:cxnSpLocks noChangeShapeType="1"/>
              <a:stCxn id="28690" idx="2"/>
              <a:endCxn id="28691" idx="0"/>
            </p:cNvCxnSpPr>
            <p:nvPr/>
          </p:nvCxnSpPr>
          <p:spPr bwMode="auto">
            <a:xfrm rot="5400000">
              <a:off x="6601619" y="3507581"/>
              <a:ext cx="460375" cy="468313"/>
            </a:xfrm>
            <a:prstGeom prst="bentConnector3">
              <a:avLst>
                <a:gd name="adj1" fmla="val 4965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28712" name="AutoShape 40"/>
            <p:cNvCxnSpPr>
              <a:cxnSpLocks noChangeShapeType="1"/>
              <a:stCxn id="28692" idx="2"/>
              <a:endCxn id="28699" idx="3"/>
            </p:cNvCxnSpPr>
            <p:nvPr/>
          </p:nvCxnSpPr>
          <p:spPr bwMode="auto">
            <a:xfrm rot="5400000">
              <a:off x="5932488" y="4830762"/>
              <a:ext cx="1131888" cy="1541463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Corporate Organizations</a:t>
            </a:r>
            <a:endParaRPr lang="en-US" dirty="0"/>
          </a:p>
        </p:txBody>
      </p:sp>
      <p:sp>
        <p:nvSpPr>
          <p:cNvPr id="21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FIN01050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533400" y="1138238"/>
            <a:ext cx="8058150" cy="4894262"/>
            <a:chOff x="533400" y="1582738"/>
            <a:chExt cx="8058150" cy="4894262"/>
          </a:xfrm>
        </p:grpSpPr>
        <p:sp>
          <p:nvSpPr>
            <p:cNvPr id="40965" name="Rectangle 5"/>
            <p:cNvSpPr>
              <a:spLocks noChangeArrowheads="1"/>
            </p:cNvSpPr>
            <p:nvPr/>
          </p:nvSpPr>
          <p:spPr bwMode="auto">
            <a:xfrm>
              <a:off x="533400" y="3400425"/>
              <a:ext cx="8034338" cy="3076575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0966" name="Rectangle 6"/>
            <p:cNvSpPr>
              <a:spLocks noChangeArrowheads="1"/>
            </p:cNvSpPr>
            <p:nvPr/>
          </p:nvSpPr>
          <p:spPr bwMode="auto">
            <a:xfrm>
              <a:off x="588963" y="4124325"/>
              <a:ext cx="1671933" cy="6540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/>
              <a:r>
                <a:rPr lang="en-US" sz="2000">
                  <a:solidFill>
                    <a:srgbClr val="0000CC"/>
                  </a:solidFill>
                  <a:latin typeface="+mj-lt"/>
                </a:rPr>
                <a:t>Single Entity</a:t>
              </a:r>
            </a:p>
            <a:p>
              <a:pPr algn="l" eaLnBrk="0" hangingPunct="0"/>
              <a:r>
                <a:rPr lang="en-US" sz="2000">
                  <a:solidFill>
                    <a:srgbClr val="0000CC"/>
                  </a:solidFill>
                  <a:latin typeface="+mj-lt"/>
                </a:rPr>
                <a:t>Multiple Sites</a:t>
              </a:r>
            </a:p>
          </p:txBody>
        </p:sp>
        <p:sp>
          <p:nvSpPr>
            <p:cNvPr id="40967" name="Rectangle 7"/>
            <p:cNvSpPr>
              <a:spLocks noChangeArrowheads="1"/>
            </p:cNvSpPr>
            <p:nvPr/>
          </p:nvSpPr>
          <p:spPr bwMode="auto">
            <a:xfrm>
              <a:off x="4786313" y="4438650"/>
              <a:ext cx="1030731" cy="3462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/>
              <a:r>
                <a:rPr lang="en-US" sz="2000">
                  <a:latin typeface="+mj-lt"/>
                </a:rPr>
                <a:t>Toronto</a:t>
              </a:r>
            </a:p>
          </p:txBody>
        </p:sp>
        <p:sp>
          <p:nvSpPr>
            <p:cNvPr id="41000" name="Rectangle 40"/>
            <p:cNvSpPr>
              <a:spLocks noChangeArrowheads="1"/>
            </p:cNvSpPr>
            <p:nvPr/>
          </p:nvSpPr>
          <p:spPr bwMode="auto">
            <a:xfrm>
              <a:off x="2611438" y="5532438"/>
              <a:ext cx="2295500" cy="31547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/>
              <a:r>
                <a:rPr lang="en-US" sz="1800">
                  <a:latin typeface="+mj-lt"/>
                </a:rPr>
                <a:t>Ottawa Warehouse</a:t>
              </a:r>
            </a:p>
          </p:txBody>
        </p:sp>
        <p:sp>
          <p:nvSpPr>
            <p:cNvPr id="41001" name="Rectangle 41"/>
            <p:cNvSpPr>
              <a:spLocks noChangeArrowheads="1"/>
            </p:cNvSpPr>
            <p:nvPr/>
          </p:nvSpPr>
          <p:spPr bwMode="auto">
            <a:xfrm>
              <a:off x="5786438" y="5487988"/>
              <a:ext cx="2308324" cy="31547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/>
              <a:r>
                <a:rPr lang="en-US" sz="1800">
                  <a:latin typeface="+mj-lt"/>
                </a:rPr>
                <a:t>Windsor Warehouse</a:t>
              </a:r>
            </a:p>
          </p:txBody>
        </p:sp>
        <p:sp>
          <p:nvSpPr>
            <p:cNvPr id="41002" name="Rectangle 42"/>
            <p:cNvSpPr>
              <a:spLocks noChangeArrowheads="1"/>
            </p:cNvSpPr>
            <p:nvPr/>
          </p:nvSpPr>
          <p:spPr bwMode="auto">
            <a:xfrm>
              <a:off x="3170238" y="6072188"/>
              <a:ext cx="1179810" cy="31547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/>
              <a:r>
                <a:rPr lang="en-US" sz="1800">
                  <a:latin typeface="+mj-lt"/>
                </a:rPr>
                <a:t>Customer</a:t>
              </a:r>
            </a:p>
          </p:txBody>
        </p:sp>
        <p:sp>
          <p:nvSpPr>
            <p:cNvPr id="41003" name="Rectangle 43"/>
            <p:cNvSpPr>
              <a:spLocks noChangeArrowheads="1"/>
            </p:cNvSpPr>
            <p:nvPr/>
          </p:nvSpPr>
          <p:spPr bwMode="auto">
            <a:xfrm>
              <a:off x="6370638" y="6072188"/>
              <a:ext cx="1179810" cy="31547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/>
              <a:r>
                <a:rPr lang="en-US" sz="1800">
                  <a:latin typeface="+mj-lt"/>
                </a:rPr>
                <a:t>Customer</a:t>
              </a:r>
            </a:p>
          </p:txBody>
        </p:sp>
        <p:sp>
          <p:nvSpPr>
            <p:cNvPr id="41007" name="Rectangle 47"/>
            <p:cNvSpPr>
              <a:spLocks noChangeArrowheads="1"/>
            </p:cNvSpPr>
            <p:nvPr/>
          </p:nvSpPr>
          <p:spPr bwMode="auto">
            <a:xfrm>
              <a:off x="541338" y="1582738"/>
              <a:ext cx="8050212" cy="1617662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008" name="Rectangle 48"/>
            <p:cNvSpPr>
              <a:spLocks noChangeArrowheads="1"/>
            </p:cNvSpPr>
            <p:nvPr/>
          </p:nvSpPr>
          <p:spPr bwMode="auto">
            <a:xfrm>
              <a:off x="698500" y="2271713"/>
              <a:ext cx="1551707" cy="346249"/>
            </a:xfrm>
            <a:prstGeom prst="rect">
              <a:avLst/>
            </a:prstGeom>
            <a:solidFill>
              <a:srgbClr val="FFFFCC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/>
              <a:r>
                <a:rPr lang="en-US" sz="2000">
                  <a:solidFill>
                    <a:srgbClr val="0000CC"/>
                  </a:solidFill>
                  <a:latin typeface="+mj-lt"/>
                </a:rPr>
                <a:t>Single Entity</a:t>
              </a:r>
            </a:p>
          </p:txBody>
        </p:sp>
        <p:sp>
          <p:nvSpPr>
            <p:cNvPr id="41009" name="Rectangle 49"/>
            <p:cNvSpPr>
              <a:spLocks noChangeArrowheads="1"/>
            </p:cNvSpPr>
            <p:nvPr/>
          </p:nvSpPr>
          <p:spPr bwMode="auto">
            <a:xfrm>
              <a:off x="5083175" y="2806700"/>
              <a:ext cx="807913" cy="346249"/>
            </a:xfrm>
            <a:prstGeom prst="rect">
              <a:avLst/>
            </a:prstGeom>
            <a:solidFill>
              <a:srgbClr val="FFFFCC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/>
              <a:r>
                <a:rPr lang="en-US" sz="2000">
                  <a:latin typeface="+mj-lt"/>
                </a:rPr>
                <a:t>Tokyo</a:t>
              </a:r>
            </a:p>
          </p:txBody>
        </p:sp>
        <p:cxnSp>
          <p:nvCxnSpPr>
            <p:cNvPr id="41014" name="AutoShape 54"/>
            <p:cNvCxnSpPr>
              <a:cxnSpLocks noChangeShapeType="1"/>
            </p:cNvCxnSpPr>
            <p:nvPr/>
          </p:nvCxnSpPr>
          <p:spPr bwMode="auto">
            <a:xfrm rot="16200000" flipH="1">
              <a:off x="5892006" y="3640932"/>
              <a:ext cx="384175" cy="1639888"/>
            </a:xfrm>
            <a:prstGeom prst="bentConnector3">
              <a:avLst>
                <a:gd name="adj1" fmla="val 49588"/>
              </a:avLst>
            </a:prstGeom>
            <a:noFill/>
            <a:ln w="28575">
              <a:solidFill>
                <a:srgbClr val="000080"/>
              </a:solidFill>
              <a:miter lim="800000"/>
              <a:headEnd/>
              <a:tailEnd type="triangle" w="med" len="med"/>
            </a:ln>
            <a:effectLst/>
          </p:spPr>
        </p:cxnSp>
        <p:pic>
          <p:nvPicPr>
            <p:cNvPr id="41017" name="Picture 57" descr="j009017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0300" y="1814513"/>
              <a:ext cx="1244600" cy="928687"/>
            </a:xfrm>
            <a:prstGeom prst="rect">
              <a:avLst/>
            </a:prstGeom>
            <a:noFill/>
          </p:spPr>
        </p:pic>
        <p:pic>
          <p:nvPicPr>
            <p:cNvPr id="41018" name="Picture 58" descr="j009005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09913" y="4589463"/>
              <a:ext cx="1058862" cy="939800"/>
            </a:xfrm>
            <a:prstGeom prst="rect">
              <a:avLst/>
            </a:prstGeom>
            <a:noFill/>
          </p:spPr>
        </p:pic>
        <p:pic>
          <p:nvPicPr>
            <p:cNvPr id="41019" name="Picture 59" descr="j009005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42075" y="4610100"/>
              <a:ext cx="1058863" cy="939800"/>
            </a:xfrm>
            <a:prstGeom prst="rect">
              <a:avLst/>
            </a:prstGeom>
            <a:noFill/>
          </p:spPr>
        </p:pic>
        <p:sp>
          <p:nvSpPr>
            <p:cNvPr id="41020" name="Line 60"/>
            <p:cNvSpPr>
              <a:spLocks noChangeShapeType="1"/>
            </p:cNvSpPr>
            <p:nvPr/>
          </p:nvSpPr>
          <p:spPr bwMode="auto">
            <a:xfrm>
              <a:off x="3602038" y="5868988"/>
              <a:ext cx="0" cy="263525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41013" name="AutoShape 53"/>
            <p:cNvCxnSpPr>
              <a:cxnSpLocks noChangeShapeType="1"/>
            </p:cNvCxnSpPr>
            <p:nvPr/>
          </p:nvCxnSpPr>
          <p:spPr bwMode="auto">
            <a:xfrm rot="5400000">
              <a:off x="4253706" y="3642520"/>
              <a:ext cx="384175" cy="1636712"/>
            </a:xfrm>
            <a:prstGeom prst="bentConnector3">
              <a:avLst>
                <a:gd name="adj1" fmla="val 49588"/>
              </a:avLst>
            </a:prstGeom>
            <a:noFill/>
            <a:ln w="28575">
              <a:solidFill>
                <a:srgbClr val="000080"/>
              </a:solidFill>
              <a:miter lim="800000"/>
              <a:headEnd/>
              <a:tailEnd type="triangle" w="med" len="med"/>
            </a:ln>
            <a:effectLst/>
          </p:spPr>
        </p:cxnSp>
        <p:pic>
          <p:nvPicPr>
            <p:cNvPr id="41021" name="Picture 61" descr="MMj01630210000[1]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78338" y="3584575"/>
              <a:ext cx="1600200" cy="574675"/>
            </a:xfrm>
            <a:prstGeom prst="rect">
              <a:avLst/>
            </a:prstGeom>
            <a:noFill/>
          </p:spPr>
        </p:pic>
        <p:sp>
          <p:nvSpPr>
            <p:cNvPr id="41022" name="Line 62"/>
            <p:cNvSpPr>
              <a:spLocks noChangeShapeType="1"/>
            </p:cNvSpPr>
            <p:nvPr/>
          </p:nvSpPr>
          <p:spPr bwMode="auto">
            <a:xfrm>
              <a:off x="6964363" y="5829300"/>
              <a:ext cx="0" cy="263525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Corporate Organizations</a:t>
            </a: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FIN01060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917575" y="1179513"/>
            <a:ext cx="7302500" cy="4681537"/>
            <a:chOff x="841375" y="1700213"/>
            <a:chExt cx="7302500" cy="4681537"/>
          </a:xfrm>
        </p:grpSpPr>
        <p:sp>
          <p:nvSpPr>
            <p:cNvPr id="30764" name="Rectangle 44"/>
            <p:cNvSpPr>
              <a:spLocks noChangeArrowheads="1"/>
            </p:cNvSpPr>
            <p:nvPr/>
          </p:nvSpPr>
          <p:spPr bwMode="auto">
            <a:xfrm>
              <a:off x="841375" y="1700213"/>
              <a:ext cx="7302500" cy="4681537"/>
            </a:xfrm>
            <a:prstGeom prst="rect">
              <a:avLst/>
            </a:prstGeom>
            <a:solidFill>
              <a:srgbClr val="FFFFCC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765" name="Rectangle 45"/>
            <p:cNvSpPr>
              <a:spLocks noChangeArrowheads="1"/>
            </p:cNvSpPr>
            <p:nvPr/>
          </p:nvSpPr>
          <p:spPr bwMode="auto">
            <a:xfrm>
              <a:off x="3158542" y="3811588"/>
              <a:ext cx="2090318" cy="8354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6038" tIns="17462" rIns="46038" bIns="17462">
              <a:spAutoFit/>
            </a:bodyPr>
            <a:lstStyle/>
            <a:p>
              <a:pPr defTabSz="825500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Entity 1000</a:t>
              </a:r>
            </a:p>
            <a:p>
              <a:pPr defTabSz="825500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Los Angeles </a:t>
              </a:r>
              <a:r>
                <a:rPr kumimoji="1" lang="en-US" sz="1800" b="1">
                  <a:solidFill>
                    <a:srgbClr val="0033CC"/>
                  </a:solidFill>
                  <a:latin typeface="+mj-lt"/>
                </a:rPr>
                <a:t>(USA)</a:t>
              </a:r>
            </a:p>
            <a:p>
              <a:pPr defTabSz="825500" eaLnBrk="0" hangingPunct="0"/>
              <a:r>
                <a:rPr kumimoji="1" lang="en-US" sz="1600">
                  <a:solidFill>
                    <a:srgbClr val="7F073D"/>
                  </a:solidFill>
                  <a:latin typeface="+mj-lt"/>
                </a:rPr>
                <a:t>Corporate</a:t>
              </a:r>
            </a:p>
          </p:txBody>
        </p:sp>
        <p:sp>
          <p:nvSpPr>
            <p:cNvPr id="30766" name="Rectangle 46"/>
            <p:cNvSpPr>
              <a:spLocks noChangeArrowheads="1"/>
            </p:cNvSpPr>
            <p:nvPr/>
          </p:nvSpPr>
          <p:spPr bwMode="auto">
            <a:xfrm>
              <a:off x="1401025" y="5484813"/>
              <a:ext cx="2122377" cy="8354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6038" tIns="17462" rIns="46038" bIns="17462">
              <a:spAutoFit/>
            </a:bodyPr>
            <a:lstStyle/>
            <a:p>
              <a:pPr defTabSz="825500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Entity 3000</a:t>
              </a:r>
            </a:p>
            <a:p>
              <a:pPr defTabSz="825500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New York </a:t>
              </a:r>
              <a:r>
                <a:rPr kumimoji="1" lang="en-US" sz="1800" b="1">
                  <a:solidFill>
                    <a:srgbClr val="0033CC"/>
                  </a:solidFill>
                  <a:latin typeface="+mj-lt"/>
                </a:rPr>
                <a:t>(USA)</a:t>
              </a:r>
            </a:p>
            <a:p>
              <a:pPr defTabSz="825500" eaLnBrk="0" hangingPunct="0"/>
              <a:r>
                <a:rPr kumimoji="1" lang="en-US" sz="1600">
                  <a:solidFill>
                    <a:srgbClr val="7F073D"/>
                  </a:solidFill>
                  <a:latin typeface="+mj-lt"/>
                </a:rPr>
                <a:t>Manufacturing Plant</a:t>
              </a:r>
            </a:p>
          </p:txBody>
        </p:sp>
        <p:sp>
          <p:nvSpPr>
            <p:cNvPr id="30767" name="Rectangle 47"/>
            <p:cNvSpPr>
              <a:spLocks noChangeArrowheads="1"/>
            </p:cNvSpPr>
            <p:nvPr/>
          </p:nvSpPr>
          <p:spPr bwMode="auto">
            <a:xfrm>
              <a:off x="1142516" y="2833688"/>
              <a:ext cx="1577356" cy="8354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6038" tIns="17462" rIns="46038" bIns="17462">
              <a:spAutoFit/>
            </a:bodyPr>
            <a:lstStyle/>
            <a:p>
              <a:pPr defTabSz="825500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Entity 5000</a:t>
              </a:r>
            </a:p>
            <a:p>
              <a:pPr defTabSz="825500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Paris </a:t>
              </a:r>
              <a:r>
                <a:rPr kumimoji="1" lang="en-US" sz="1800" b="1">
                  <a:solidFill>
                    <a:srgbClr val="0033CC"/>
                  </a:solidFill>
                  <a:latin typeface="+mj-lt"/>
                </a:rPr>
                <a:t>(Euro)</a:t>
              </a:r>
            </a:p>
            <a:p>
              <a:pPr defTabSz="825500" eaLnBrk="0" hangingPunct="0"/>
              <a:r>
                <a:rPr kumimoji="1" lang="en-US" sz="1600">
                  <a:solidFill>
                    <a:srgbClr val="7F073D"/>
                  </a:solidFill>
                  <a:latin typeface="+mj-lt"/>
                </a:rPr>
                <a:t>Distribution Site</a:t>
              </a:r>
            </a:p>
          </p:txBody>
        </p:sp>
        <p:sp>
          <p:nvSpPr>
            <p:cNvPr id="30768" name="Rectangle 48"/>
            <p:cNvSpPr>
              <a:spLocks noChangeArrowheads="1"/>
            </p:cNvSpPr>
            <p:nvPr/>
          </p:nvSpPr>
          <p:spPr bwMode="auto">
            <a:xfrm>
              <a:off x="5451474" y="5176838"/>
              <a:ext cx="1641477" cy="8354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6038" tIns="17462" rIns="46038" bIns="17462">
              <a:spAutoFit/>
            </a:bodyPr>
            <a:lstStyle/>
            <a:p>
              <a:pPr defTabSz="825500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Entity 4000</a:t>
              </a:r>
            </a:p>
            <a:p>
              <a:pPr defTabSz="825500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London </a:t>
              </a:r>
              <a:r>
                <a:rPr kumimoji="1" lang="en-US" sz="1800" b="1">
                  <a:solidFill>
                    <a:srgbClr val="0033CC"/>
                  </a:solidFill>
                  <a:latin typeface="+mj-lt"/>
                </a:rPr>
                <a:t>(GBP)</a:t>
              </a:r>
            </a:p>
            <a:p>
              <a:pPr defTabSz="825500" eaLnBrk="0" hangingPunct="0"/>
              <a:r>
                <a:rPr kumimoji="1" lang="en-US" sz="1600">
                  <a:solidFill>
                    <a:srgbClr val="7F073D"/>
                  </a:solidFill>
                  <a:latin typeface="+mj-lt"/>
                </a:rPr>
                <a:t>Customer</a:t>
              </a:r>
            </a:p>
          </p:txBody>
        </p:sp>
        <p:sp>
          <p:nvSpPr>
            <p:cNvPr id="30769" name="Rectangle 49"/>
            <p:cNvSpPr>
              <a:spLocks noChangeArrowheads="1"/>
            </p:cNvSpPr>
            <p:nvPr/>
          </p:nvSpPr>
          <p:spPr bwMode="auto">
            <a:xfrm>
              <a:off x="5808702" y="2881313"/>
              <a:ext cx="2125584" cy="8508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6038" tIns="17462" rIns="46038" bIns="17462">
              <a:spAutoFit/>
            </a:bodyPr>
            <a:lstStyle/>
            <a:p>
              <a:pPr defTabSz="825500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Entity 2000</a:t>
              </a:r>
            </a:p>
            <a:p>
              <a:pPr defTabSz="825500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Amsterdam </a:t>
              </a:r>
              <a:r>
                <a:rPr kumimoji="1" lang="en-US" sz="1800" b="1">
                  <a:solidFill>
                    <a:srgbClr val="0033CC"/>
                  </a:solidFill>
                  <a:latin typeface="+mj-lt"/>
                </a:rPr>
                <a:t>(Euro</a:t>
              </a:r>
              <a:r>
                <a:rPr kumimoji="1" lang="en-US" sz="1900" b="1">
                  <a:solidFill>
                    <a:srgbClr val="0033CC"/>
                  </a:solidFill>
                  <a:latin typeface="+mj-lt"/>
                </a:rPr>
                <a:t>)</a:t>
              </a:r>
            </a:p>
            <a:p>
              <a:pPr defTabSz="825500" eaLnBrk="0" hangingPunct="0"/>
              <a:r>
                <a:rPr kumimoji="1" lang="en-US" sz="1600">
                  <a:solidFill>
                    <a:srgbClr val="7F073D"/>
                  </a:solidFill>
                  <a:latin typeface="+mj-lt"/>
                </a:rPr>
                <a:t>Warehouse</a:t>
              </a:r>
            </a:p>
          </p:txBody>
        </p:sp>
        <p:pic>
          <p:nvPicPr>
            <p:cNvPr id="30770" name="Picture 50" descr="MCj02957450000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56350" y="1890713"/>
              <a:ext cx="1076325" cy="982662"/>
            </a:xfrm>
            <a:prstGeom prst="rect">
              <a:avLst/>
            </a:prstGeom>
            <a:noFill/>
          </p:spPr>
        </p:pic>
        <p:pic>
          <p:nvPicPr>
            <p:cNvPr id="30771" name="Picture 51" descr="j009005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23975" y="1770063"/>
              <a:ext cx="1201738" cy="1066800"/>
            </a:xfrm>
            <a:prstGeom prst="rect">
              <a:avLst/>
            </a:prstGeom>
            <a:noFill/>
          </p:spPr>
        </p:pic>
        <p:pic>
          <p:nvPicPr>
            <p:cNvPr id="30772" name="Picture 52" descr="j043484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86175" y="2697163"/>
              <a:ext cx="1069975" cy="1069975"/>
            </a:xfrm>
            <a:prstGeom prst="rect">
              <a:avLst/>
            </a:prstGeom>
            <a:noFill/>
          </p:spPr>
        </p:pic>
        <p:pic>
          <p:nvPicPr>
            <p:cNvPr id="30773" name="Picture 53" descr="j009017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763713" y="4557713"/>
              <a:ext cx="1244600" cy="928687"/>
            </a:xfrm>
            <a:prstGeom prst="rect">
              <a:avLst/>
            </a:prstGeom>
            <a:noFill/>
          </p:spPr>
        </p:pic>
        <p:pic>
          <p:nvPicPr>
            <p:cNvPr id="30774" name="Picture 54" descr="MMj01630210000[1]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629275" y="4492625"/>
              <a:ext cx="1600200" cy="57467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Domains</a:t>
            </a: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FIN01070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498475" y="1106488"/>
            <a:ext cx="8153400" cy="4773612"/>
            <a:chOff x="498475" y="1766888"/>
            <a:chExt cx="8153400" cy="4773612"/>
          </a:xfrm>
        </p:grpSpPr>
        <p:grpSp>
          <p:nvGrpSpPr>
            <p:cNvPr id="46096" name="Group 16"/>
            <p:cNvGrpSpPr>
              <a:grpSpLocks/>
            </p:cNvGrpSpPr>
            <p:nvPr/>
          </p:nvGrpSpPr>
          <p:grpSpPr bwMode="auto">
            <a:xfrm>
              <a:off x="638175" y="1766888"/>
              <a:ext cx="7569200" cy="2693987"/>
              <a:chOff x="428" y="1471"/>
              <a:chExt cx="4768" cy="1697"/>
            </a:xfrm>
          </p:grpSpPr>
          <p:sp>
            <p:nvSpPr>
              <p:cNvPr id="46088" name="AutoShape 8"/>
              <p:cNvSpPr>
                <a:spLocks noChangeArrowheads="1"/>
              </p:cNvSpPr>
              <p:nvPr/>
            </p:nvSpPr>
            <p:spPr bwMode="auto">
              <a:xfrm>
                <a:off x="428" y="1471"/>
                <a:ext cx="4768" cy="1691"/>
              </a:xfrm>
              <a:prstGeom prst="flowChartMagneticDisk">
                <a:avLst/>
              </a:prstGeom>
              <a:solidFill>
                <a:srgbClr val="F4F3D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6092" name="Group 12"/>
              <p:cNvGrpSpPr>
                <a:grpSpLocks/>
              </p:cNvGrpSpPr>
              <p:nvPr/>
            </p:nvGrpSpPr>
            <p:grpSpPr bwMode="auto">
              <a:xfrm>
                <a:off x="558" y="2093"/>
                <a:ext cx="1074" cy="715"/>
                <a:chOff x="558" y="1997"/>
                <a:chExt cx="1074" cy="715"/>
              </a:xfrm>
            </p:grpSpPr>
            <p:sp>
              <p:nvSpPr>
                <p:cNvPr id="46085" name="AutoShape 5"/>
                <p:cNvSpPr>
                  <a:spLocks noChangeArrowheads="1"/>
                </p:cNvSpPr>
                <p:nvPr/>
              </p:nvSpPr>
              <p:spPr bwMode="auto">
                <a:xfrm>
                  <a:off x="570" y="1997"/>
                  <a:ext cx="1062" cy="697"/>
                </a:xfrm>
                <a:prstGeom prst="flowChartMagneticDisk">
                  <a:avLst/>
                </a:prstGeom>
                <a:solidFill>
                  <a:srgbClr val="DEE6F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6089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558" y="2189"/>
                  <a:ext cx="1062" cy="523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tIns="91440" bIns="91440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1400">
                      <a:latin typeface="+mj-lt"/>
                    </a:rPr>
                    <a:t>Plant 1</a:t>
                  </a:r>
                  <a:br>
                    <a:rPr lang="en-US" sz="1400">
                      <a:latin typeface="+mj-lt"/>
                    </a:rPr>
                  </a:br>
                  <a:r>
                    <a:rPr lang="en-US" sz="1400">
                      <a:latin typeface="+mj-lt"/>
                    </a:rPr>
                    <a:t>Logical Partition by Domain</a:t>
                  </a:r>
                </a:p>
              </p:txBody>
            </p:sp>
          </p:grpSp>
          <p:grpSp>
            <p:nvGrpSpPr>
              <p:cNvPr id="46093" name="Group 13"/>
              <p:cNvGrpSpPr>
                <a:grpSpLocks/>
              </p:cNvGrpSpPr>
              <p:nvPr/>
            </p:nvGrpSpPr>
            <p:grpSpPr bwMode="auto">
              <a:xfrm>
                <a:off x="2374" y="2093"/>
                <a:ext cx="1076" cy="697"/>
                <a:chOff x="2374" y="2010"/>
                <a:chExt cx="1076" cy="697"/>
              </a:xfrm>
            </p:grpSpPr>
            <p:sp>
              <p:nvSpPr>
                <p:cNvPr id="46086" name="AutoShape 6"/>
                <p:cNvSpPr>
                  <a:spLocks noChangeArrowheads="1"/>
                </p:cNvSpPr>
                <p:nvPr/>
              </p:nvSpPr>
              <p:spPr bwMode="auto">
                <a:xfrm>
                  <a:off x="2374" y="2010"/>
                  <a:ext cx="1062" cy="697"/>
                </a:xfrm>
                <a:prstGeom prst="flowChartMagneticDisk">
                  <a:avLst/>
                </a:prstGeom>
                <a:solidFill>
                  <a:srgbClr val="DEE6F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6090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2388" y="2170"/>
                  <a:ext cx="1062" cy="523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tIns="91440" bIns="91440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1400">
                      <a:latin typeface="+mj-lt"/>
                    </a:rPr>
                    <a:t>Plant 2 </a:t>
                  </a:r>
                  <a:br>
                    <a:rPr lang="en-US" sz="1400">
                      <a:latin typeface="+mj-lt"/>
                    </a:rPr>
                  </a:br>
                  <a:r>
                    <a:rPr lang="en-US" sz="1400">
                      <a:latin typeface="+mj-lt"/>
                    </a:rPr>
                    <a:t>Logical Partition by Domain</a:t>
                  </a:r>
                </a:p>
              </p:txBody>
            </p:sp>
          </p:grpSp>
          <p:grpSp>
            <p:nvGrpSpPr>
              <p:cNvPr id="46094" name="Group 14"/>
              <p:cNvGrpSpPr>
                <a:grpSpLocks/>
              </p:cNvGrpSpPr>
              <p:nvPr/>
            </p:nvGrpSpPr>
            <p:grpSpPr bwMode="auto">
              <a:xfrm>
                <a:off x="3930" y="2093"/>
                <a:ext cx="1094" cy="709"/>
                <a:chOff x="3930" y="1984"/>
                <a:chExt cx="1094" cy="709"/>
              </a:xfrm>
            </p:grpSpPr>
            <p:sp>
              <p:nvSpPr>
                <p:cNvPr id="46087" name="AutoShape 7"/>
                <p:cNvSpPr>
                  <a:spLocks noChangeArrowheads="1"/>
                </p:cNvSpPr>
                <p:nvPr/>
              </p:nvSpPr>
              <p:spPr bwMode="auto">
                <a:xfrm>
                  <a:off x="3930" y="1984"/>
                  <a:ext cx="1062" cy="697"/>
                </a:xfrm>
                <a:prstGeom prst="flowChartMagneticDisk">
                  <a:avLst/>
                </a:prstGeom>
                <a:solidFill>
                  <a:srgbClr val="DEE6F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6091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962" y="2170"/>
                  <a:ext cx="1062" cy="523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tIns="91440" bIns="91440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1400">
                      <a:latin typeface="+mj-lt"/>
                    </a:rPr>
                    <a:t>Plant 3</a:t>
                  </a:r>
                  <a:br>
                    <a:rPr lang="en-US" sz="1400">
                      <a:latin typeface="+mj-lt"/>
                    </a:rPr>
                  </a:br>
                  <a:r>
                    <a:rPr lang="en-US" sz="1400">
                      <a:latin typeface="+mj-lt"/>
                    </a:rPr>
                    <a:t>Logical Partition by Domain</a:t>
                  </a:r>
                </a:p>
              </p:txBody>
            </p:sp>
          </p:grpSp>
          <p:sp>
            <p:nvSpPr>
              <p:cNvPr id="46095" name="Text Box 15"/>
              <p:cNvSpPr txBox="1">
                <a:spLocks noChangeArrowheads="1"/>
              </p:cNvSpPr>
              <p:nvPr/>
            </p:nvSpPr>
            <p:spPr bwMode="auto">
              <a:xfrm>
                <a:off x="2284" y="2898"/>
                <a:ext cx="1222" cy="27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b="1">
                    <a:latin typeface="+mj-lt"/>
                  </a:rPr>
                  <a:t>Single Database</a:t>
                </a:r>
              </a:p>
            </p:txBody>
          </p:sp>
        </p:grpSp>
        <p:sp>
          <p:nvSpPr>
            <p:cNvPr id="46097" name="Rectangle 17"/>
            <p:cNvSpPr>
              <a:spLocks noChangeArrowheads="1"/>
            </p:cNvSpPr>
            <p:nvPr/>
          </p:nvSpPr>
          <p:spPr bwMode="auto">
            <a:xfrm>
              <a:off x="498475" y="4629150"/>
              <a:ext cx="8153400" cy="191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tIns="91440" bIns="91440"/>
            <a:lstStyle/>
            <a:p>
              <a:pPr marL="342900" indent="-342900" algn="l">
                <a:lnSpc>
                  <a:spcPct val="90000"/>
                </a:lnSpc>
                <a:spcBef>
                  <a:spcPts val="8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2400" dirty="0">
                  <a:latin typeface="+mj-lt"/>
                </a:rPr>
                <a:t>Support multiple business operations within a single database.</a:t>
              </a:r>
            </a:p>
            <a:p>
              <a:pPr marL="342900" indent="-342900" algn="l">
                <a:lnSpc>
                  <a:spcPct val="90000"/>
                </a:lnSpc>
                <a:spcBef>
                  <a:spcPct val="10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2400" dirty="0">
                  <a:latin typeface="+mj-lt"/>
                </a:rPr>
                <a:t>Eliminates the need for a database-wide base currency or database-wide control settings.</a:t>
              </a:r>
            </a:p>
            <a:p>
              <a:pPr marL="342900" indent="-342900" algn="l">
                <a:lnSpc>
                  <a:spcPct val="90000"/>
                </a:lnSpc>
                <a:spcBef>
                  <a:spcPts val="8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dirty="0">
                <a:latin typeface="+mj-lt"/>
              </a:endParaRPr>
            </a:p>
            <a:p>
              <a:pPr marL="342900" indent="-342900"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Char char="5"/>
              </a:pPr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domain has its own:</a:t>
            </a:r>
          </a:p>
          <a:p>
            <a:pPr lvl="1"/>
            <a:r>
              <a:rPr lang="en-US" dirty="0" smtClean="0"/>
              <a:t>Base currency</a:t>
            </a:r>
          </a:p>
          <a:p>
            <a:pPr lvl="1"/>
            <a:r>
              <a:rPr lang="en-US" dirty="0" smtClean="0"/>
              <a:t>Chart of accounts</a:t>
            </a:r>
          </a:p>
          <a:p>
            <a:pPr lvl="1"/>
            <a:r>
              <a:rPr lang="en-US" dirty="0" smtClean="0"/>
              <a:t>Operating controls</a:t>
            </a:r>
          </a:p>
          <a:p>
            <a:pPr lvl="1"/>
            <a:r>
              <a:rPr lang="en-US" dirty="0" smtClean="0"/>
              <a:t>Document numbering</a:t>
            </a:r>
          </a:p>
          <a:p>
            <a:pPr lvl="1"/>
            <a:r>
              <a:rPr lang="en-US" dirty="0" smtClean="0"/>
              <a:t>Security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Domains – Continued</a:t>
            </a:r>
            <a:endParaRPr lang="en-US" dirty="0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FIN01080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Domain Maintenance to define domains in the current database.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Domain Maintenance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FIN01090</a:t>
            </a:r>
          </a:p>
        </p:txBody>
      </p:sp>
      <p:pic>
        <p:nvPicPr>
          <p:cNvPr id="44038" name="Picture 6" descr="Dom-Ma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4700" y="2247900"/>
            <a:ext cx="5029200" cy="32464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1470049658</TotalTime>
  <Pages>9</Pages>
  <Words>304</Words>
  <Application>Microsoft Office PowerPoint</Application>
  <PresentationFormat>On-screen Show (4:3)</PresentationFormat>
  <Paragraphs>135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1_EX06PP_template</vt:lpstr>
      <vt:lpstr>QAD 2010 Template</vt:lpstr>
      <vt:lpstr>QAD Standard Edition Financial Management</vt:lpstr>
      <vt:lpstr>QAD SE System Overview</vt:lpstr>
      <vt:lpstr>Financial Systems Overview</vt:lpstr>
      <vt:lpstr>Financial Reporting</vt:lpstr>
      <vt:lpstr>Corporate Organizations</vt:lpstr>
      <vt:lpstr>Corporate Organizations</vt:lpstr>
      <vt:lpstr>Domains</vt:lpstr>
      <vt:lpstr>Domains – Continued</vt:lpstr>
      <vt:lpstr>Domain Maintenance </vt:lpstr>
      <vt:lpstr>Domain/Account Control</vt:lpstr>
      <vt:lpstr>Domain/Account Control — GL Accounts </vt:lpstr>
      <vt:lpstr>QAD Enterprise Applications Menu Structure </vt:lpstr>
      <vt:lpstr>Terminology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63</cp:revision>
  <cp:lastPrinted>1997-01-17T19:46:48Z</cp:lastPrinted>
  <dcterms:created xsi:type="dcterms:W3CDTF">1997-01-17T19:36:04Z</dcterms:created>
  <dcterms:modified xsi:type="dcterms:W3CDTF">2010-12-09T23:10:31Z</dcterms:modified>
</cp:coreProperties>
</file>