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11"/>
  </p:notesMasterIdLst>
  <p:handoutMasterIdLst>
    <p:handoutMasterId r:id="rId12"/>
  </p:handoutMasterIdLst>
  <p:sldIdLst>
    <p:sldId id="276" r:id="rId3"/>
    <p:sldId id="269" r:id="rId4"/>
    <p:sldId id="270" r:id="rId5"/>
    <p:sldId id="271" r:id="rId6"/>
    <p:sldId id="272" r:id="rId7"/>
    <p:sldId id="273" r:id="rId8"/>
    <p:sldId id="274" r:id="rId9"/>
    <p:sldId id="275" r:id="rId10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CBD9ED"/>
    <a:srgbClr val="5A87C6"/>
    <a:srgbClr val="FF00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FIN09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FIN09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FIN09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FIN09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FIN09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FIN09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FIN09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FIN09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FIN09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FIN09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86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FIN09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FIN09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FIN09010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 Languages (Dunning Letters)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FIN09020</a:t>
            </a:r>
          </a:p>
        </p:txBody>
      </p:sp>
      <p:pic>
        <p:nvPicPr>
          <p:cNvPr id="337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247775"/>
            <a:ext cx="5959475" cy="1481138"/>
          </a:xfrm>
          <a:prstGeom prst="rect">
            <a:avLst/>
          </a:prstGeom>
          <a:noFill/>
        </p:spPr>
      </p:pic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5029200" y="1876425"/>
            <a:ext cx="1066800" cy="2333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7137400" y="1162050"/>
            <a:ext cx="1787525" cy="138499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When printing Dunning Letters, the Language on the Customer and Master Comment must match.</a:t>
            </a:r>
          </a:p>
        </p:txBody>
      </p:sp>
      <p:pic>
        <p:nvPicPr>
          <p:cNvPr id="33808" name="Picture 1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1650" y="2503488"/>
            <a:ext cx="5524500" cy="3433762"/>
          </a:xfrm>
          <a:prstGeom prst="rect">
            <a:avLst/>
          </a:prstGeom>
          <a:noFill/>
        </p:spPr>
      </p:pic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5581650" y="5740400"/>
            <a:ext cx="638175" cy="14128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Sales Orders, Invoices, and DR/CR Memos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FIN09030</a:t>
            </a:r>
          </a:p>
        </p:txBody>
      </p:sp>
      <p:pic>
        <p:nvPicPr>
          <p:cNvPr id="3482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125" y="1241425"/>
            <a:ext cx="6864350" cy="4559300"/>
          </a:xfrm>
          <a:prstGeom prst="rect">
            <a:avLst/>
          </a:prstGeom>
          <a:noFill/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038600" y="3295650"/>
            <a:ext cx="3124200" cy="209550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390650" y="5143500"/>
            <a:ext cx="1447800" cy="228600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950200" y="2932113"/>
            <a:ext cx="854075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ABC Dollars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131763" y="4318000"/>
            <a:ext cx="1189037" cy="73866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latin typeface="+mj-lt"/>
              </a:rPr>
              <a:t>Base Currency Cost</a:t>
            </a:r>
          </a:p>
        </p:txBody>
      </p:sp>
      <p:cxnSp>
        <p:nvCxnSpPr>
          <p:cNvPr id="34829" name="AutoShape 13"/>
          <p:cNvCxnSpPr>
            <a:cxnSpLocks noChangeShapeType="1"/>
            <a:stCxn id="34823" idx="2"/>
            <a:endCxn id="34821" idx="3"/>
          </p:cNvCxnSpPr>
          <p:nvPr/>
        </p:nvCxnSpPr>
        <p:spPr bwMode="auto">
          <a:xfrm rot="5400000" flipH="1">
            <a:off x="7742565" y="2820660"/>
            <a:ext cx="54908" cy="1214438"/>
          </a:xfrm>
          <a:prstGeom prst="bentConnector4">
            <a:avLst>
              <a:gd name="adj1" fmla="val -416333"/>
              <a:gd name="adj2" fmla="val 67582"/>
            </a:avLst>
          </a:prstGeom>
          <a:noFill/>
          <a:ln w="2222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4830" name="AutoShape 14"/>
          <p:cNvCxnSpPr>
            <a:cxnSpLocks noChangeShapeType="1"/>
            <a:stCxn id="34825" idx="2"/>
            <a:endCxn id="34822" idx="1"/>
          </p:cNvCxnSpPr>
          <p:nvPr/>
        </p:nvCxnSpPr>
        <p:spPr bwMode="auto">
          <a:xfrm rot="16200000" flipH="1">
            <a:off x="957898" y="4825048"/>
            <a:ext cx="201136" cy="664368"/>
          </a:xfrm>
          <a:prstGeom prst="bentConnector2">
            <a:avLst/>
          </a:prstGeom>
          <a:noFill/>
          <a:ln w="2222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FIN09040</a:t>
            </a:r>
          </a:p>
        </p:txBody>
      </p:sp>
      <p:pic>
        <p:nvPicPr>
          <p:cNvPr id="35844" name="Picture 4" descr="9-8 Payment Maintenance Multinat 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0163" y="1657350"/>
            <a:ext cx="6524625" cy="3638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Drafts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FIN09050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71463" y="939800"/>
            <a:ext cx="8596312" cy="4984750"/>
            <a:chOff x="223838" y="1463675"/>
            <a:chExt cx="8596312" cy="4984750"/>
          </a:xfrm>
        </p:grpSpPr>
        <p:pic>
          <p:nvPicPr>
            <p:cNvPr id="36869" name="Picture 5" descr="9-10 Draft approval Multinat A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1519238"/>
              <a:ext cx="6486525" cy="3571875"/>
            </a:xfrm>
            <a:prstGeom prst="rect">
              <a:avLst/>
            </a:prstGeom>
            <a:noFill/>
          </p:spPr>
        </p:pic>
        <p:pic>
          <p:nvPicPr>
            <p:cNvPr id="36870" name="Picture 6" descr="9-10 Draft Disc Multinat A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81200" y="2895600"/>
              <a:ext cx="6838950" cy="3552825"/>
            </a:xfrm>
            <a:prstGeom prst="rect">
              <a:avLst/>
            </a:prstGeom>
            <a:noFill/>
          </p:spPr>
        </p:pic>
        <p:sp>
          <p:nvSpPr>
            <p:cNvPr id="36872" name="Rectangle 8"/>
            <p:cNvSpPr>
              <a:spLocks noChangeArrowheads="1"/>
            </p:cNvSpPr>
            <p:nvPr/>
          </p:nvSpPr>
          <p:spPr bwMode="auto">
            <a:xfrm>
              <a:off x="223838" y="1463675"/>
              <a:ext cx="1258887" cy="374650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6873" name="Rectangle 9"/>
            <p:cNvSpPr>
              <a:spLocks noChangeArrowheads="1"/>
            </p:cNvSpPr>
            <p:nvPr/>
          </p:nvSpPr>
          <p:spPr bwMode="auto">
            <a:xfrm>
              <a:off x="1900238" y="2865438"/>
              <a:ext cx="1309687" cy="31432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Realized Gain/Loss on Sale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FIN09060</a:t>
            </a:r>
          </a:p>
        </p:txBody>
      </p:sp>
      <p:graphicFrame>
        <p:nvGraphicFramePr>
          <p:cNvPr id="37892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4878388" y="2035175"/>
          <a:ext cx="4079875" cy="3127375"/>
        </p:xfrm>
        <a:graphic>
          <a:graphicData uri="http://schemas.openxmlformats.org/presentationml/2006/ole">
            <p:oleObj spid="_x0000_s37892" name="Chart" r:id="rId3" imgW="4971871" imgH="3943410" progId="MSGraph.Chart.8">
              <p:embed followColorScheme="full"/>
            </p:oleObj>
          </a:graphicData>
        </a:graphic>
      </p:graphicFrame>
      <p:graphicFrame>
        <p:nvGraphicFramePr>
          <p:cNvPr id="37893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106363" y="2035175"/>
          <a:ext cx="4079875" cy="3127375"/>
        </p:xfrm>
        <a:graphic>
          <a:graphicData uri="http://schemas.openxmlformats.org/presentationml/2006/ole">
            <p:oleObj spid="_x0000_s37893" name="Chart" r:id="rId4" imgW="4971871" imgH="3943410" progId="MSGraph.Chart.8">
              <p:embed followColorScheme="full"/>
            </p:oleObj>
          </a:graphicData>
        </a:graphic>
      </p:graphicFrame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-28575" y="2344738"/>
            <a:ext cx="310984" cy="3390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defTabSz="874713" eaLnBrk="0" hangingPunct="0">
              <a:lnSpc>
                <a:spcPct val="90000"/>
              </a:lnSpc>
            </a:pPr>
            <a:r>
              <a:rPr lang="en-US" sz="1800">
                <a:latin typeface="+mj-lt"/>
              </a:rPr>
              <a:t>5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3959225" y="2549525"/>
            <a:ext cx="310984" cy="3390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defTabSz="874713" eaLnBrk="0" hangingPunct="0">
              <a:lnSpc>
                <a:spcPct val="90000"/>
              </a:lnSpc>
            </a:pPr>
            <a:r>
              <a:rPr lang="en-US" sz="1800">
                <a:latin typeface="+mj-lt"/>
              </a:rPr>
              <a:t>4</a:t>
            </a:r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214313" y="2571750"/>
            <a:ext cx="220662" cy="322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 flipH="1">
            <a:off x="3811588" y="2870200"/>
            <a:ext cx="249237" cy="3635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4638675" y="2422525"/>
            <a:ext cx="310984" cy="3390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defTabSz="874713" eaLnBrk="0" hangingPunct="0">
              <a:lnSpc>
                <a:spcPct val="90000"/>
              </a:lnSpc>
            </a:pPr>
            <a:r>
              <a:rPr lang="en-US" sz="1800">
                <a:latin typeface="+mj-lt"/>
              </a:rPr>
              <a:t>5</a:t>
            </a:r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4938713" y="2678113"/>
            <a:ext cx="219075" cy="3206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8683625" y="2039938"/>
            <a:ext cx="310984" cy="3390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defTabSz="874713" eaLnBrk="0" hangingPunct="0">
              <a:lnSpc>
                <a:spcPct val="90000"/>
              </a:lnSpc>
            </a:pPr>
            <a:r>
              <a:rPr lang="en-US" sz="1800">
                <a:latin typeface="+mj-lt"/>
              </a:rPr>
              <a:t>6</a:t>
            </a:r>
          </a:p>
        </p:txBody>
      </p:sp>
      <p:sp>
        <p:nvSpPr>
          <p:cNvPr id="37901" name="Line 13"/>
          <p:cNvSpPr>
            <a:spLocks noChangeShapeType="1"/>
          </p:cNvSpPr>
          <p:nvPr/>
        </p:nvSpPr>
        <p:spPr bwMode="auto">
          <a:xfrm flipH="1">
            <a:off x="8594725" y="2316163"/>
            <a:ext cx="249238" cy="3635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261938" y="1663700"/>
            <a:ext cx="1331912" cy="309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defTabSz="874713" eaLnBrk="0" hangingPunct="0">
              <a:lnSpc>
                <a:spcPct val="90000"/>
              </a:lnSpc>
            </a:pPr>
            <a:r>
              <a:rPr lang="en-US" sz="1600">
                <a:latin typeface="+mj-lt"/>
              </a:rPr>
              <a:t>MXP to USD</a:t>
            </a:r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5016500" y="1663700"/>
            <a:ext cx="1331913" cy="309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defTabSz="874713" eaLnBrk="0" hangingPunct="0">
              <a:lnSpc>
                <a:spcPct val="90000"/>
              </a:lnSpc>
            </a:pPr>
            <a:r>
              <a:rPr lang="en-US" sz="1600">
                <a:latin typeface="+mj-lt"/>
              </a:rPr>
              <a:t>MXP to USD</a:t>
            </a:r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1663700" y="957263"/>
            <a:ext cx="729368" cy="3667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defTabSz="874713" eaLnBrk="0" hangingPunct="0"/>
            <a:r>
              <a:rPr lang="en-US" sz="1800">
                <a:latin typeface="+mj-lt"/>
              </a:rPr>
              <a:t>Gain</a:t>
            </a: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6575425" y="966788"/>
            <a:ext cx="620364" cy="3667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defTabSz="874713" eaLnBrk="0" hangingPunct="0"/>
            <a:r>
              <a:rPr lang="en-US" sz="1800">
                <a:latin typeface="+mj-lt"/>
              </a:rPr>
              <a:t>Loss</a:t>
            </a:r>
          </a:p>
        </p:txBody>
      </p:sp>
      <p:sp>
        <p:nvSpPr>
          <p:cNvPr id="37907" name="Text Box 19"/>
          <p:cNvSpPr txBox="1">
            <a:spLocks noChangeArrowheads="1"/>
          </p:cNvSpPr>
          <p:nvPr/>
        </p:nvSpPr>
        <p:spPr bwMode="auto">
          <a:xfrm>
            <a:off x="593725" y="5276850"/>
            <a:ext cx="2944813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>
                <a:latin typeface="+mj-lt"/>
              </a:rPr>
              <a:t>100 MXP @ 5 = 20 USD</a:t>
            </a:r>
          </a:p>
          <a:p>
            <a:pPr algn="l" eaLnBrk="0" hangingPunct="0"/>
            <a:r>
              <a:rPr lang="en-US" sz="2000">
                <a:latin typeface="+mj-lt"/>
              </a:rPr>
              <a:t>100 MXP @ 4 = 25 USD</a:t>
            </a:r>
          </a:p>
        </p:txBody>
      </p:sp>
      <p:sp>
        <p:nvSpPr>
          <p:cNvPr id="37908" name="Text Box 20"/>
          <p:cNvSpPr txBox="1">
            <a:spLocks noChangeArrowheads="1"/>
          </p:cNvSpPr>
          <p:nvPr/>
        </p:nvSpPr>
        <p:spPr bwMode="auto">
          <a:xfrm>
            <a:off x="5407025" y="5276850"/>
            <a:ext cx="3297238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>
                <a:latin typeface="+mj-lt"/>
              </a:rPr>
              <a:t>100 MXP @ 5 = 20 USD</a:t>
            </a:r>
          </a:p>
          <a:p>
            <a:pPr algn="l" eaLnBrk="0" hangingPunct="0"/>
            <a:r>
              <a:rPr lang="en-US" sz="2000">
                <a:latin typeface="+mj-lt"/>
              </a:rPr>
              <a:t>100 MXP @ 6 = 16.67 USD</a:t>
            </a:r>
            <a:endParaRPr lang="en-US" sz="240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Exchange Tolerance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FIN09070</a:t>
            </a:r>
          </a:p>
        </p:txBody>
      </p:sp>
      <p:pic>
        <p:nvPicPr>
          <p:cNvPr id="38916" name="Picture 4" descr="exchange tolerance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900" y="1458913"/>
            <a:ext cx="7175500" cy="3913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GL Transaction Summary, Multiple Currencies</a:t>
            </a:r>
          </a:p>
        </p:txBody>
      </p:sp>
      <p:sp>
        <p:nvSpPr>
          <p:cNvPr id="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FIN09080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46063" y="3171825"/>
            <a:ext cx="8572500" cy="2432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7312" tIns="44450" rIns="87312" bIns="44450">
            <a:spAutoFit/>
          </a:bodyPr>
          <a:lstStyle/>
          <a:p>
            <a:pPr algn="l" defTabSz="785813" eaLnBrk="0" hangingPunct="0">
              <a:spcBef>
                <a:spcPct val="50000"/>
              </a:spcBef>
              <a:tabLst>
                <a:tab pos="1417638" algn="l"/>
                <a:tab pos="2179638" algn="l"/>
                <a:tab pos="3271838" algn="l"/>
                <a:tab pos="4470400" algn="l"/>
                <a:tab pos="4906963" algn="l"/>
                <a:tab pos="6761163" algn="l"/>
                <a:tab pos="7688263" algn="l"/>
              </a:tabLst>
            </a:pPr>
            <a:r>
              <a:rPr lang="en-US" sz="1700" b="1">
                <a:latin typeface="+mj-lt"/>
              </a:rPr>
              <a:t>	Exch	Order	Base			Order	Base</a:t>
            </a:r>
            <a:br>
              <a:rPr lang="en-US" sz="1700" b="1">
                <a:latin typeface="+mj-lt"/>
              </a:rPr>
            </a:br>
            <a:r>
              <a:rPr lang="en-US" sz="1700" b="1">
                <a:latin typeface="+mj-lt"/>
              </a:rPr>
              <a:t>Activity	Rate </a:t>
            </a:r>
            <a:r>
              <a:rPr lang="en-US" sz="1700" b="1" baseline="30000">
                <a:latin typeface="+mj-lt"/>
              </a:rPr>
              <a:t>1</a:t>
            </a:r>
            <a:r>
              <a:rPr lang="en-US" sz="1700" b="1">
                <a:latin typeface="+mj-lt"/>
              </a:rPr>
              <a:t>	Cur	Cur	GL Transactions	Cur	Cur</a:t>
            </a:r>
          </a:p>
          <a:p>
            <a:pPr algn="l" defTabSz="785813" eaLnBrk="0" hangingPunct="0">
              <a:spcBef>
                <a:spcPct val="50000"/>
              </a:spcBef>
              <a:tabLst>
                <a:tab pos="1417638" algn="l"/>
                <a:tab pos="2179638" algn="l"/>
                <a:tab pos="3271838" algn="l"/>
                <a:tab pos="4470400" algn="l"/>
                <a:tab pos="4906963" algn="l"/>
                <a:tab pos="6761163" algn="l"/>
                <a:tab pos="7688263" algn="l"/>
              </a:tabLst>
            </a:pPr>
            <a:r>
              <a:rPr lang="en-US" sz="1700">
                <a:latin typeface="+mj-lt"/>
              </a:rPr>
              <a:t>Invoice Post	2 to 1	400.00	200.00	DR	AR	400.00	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(Nov. 30)				CR	Sales	400.00	</a:t>
            </a:r>
          </a:p>
          <a:p>
            <a:pPr algn="l" defTabSz="785813" eaLnBrk="0" hangingPunct="0">
              <a:spcBef>
                <a:spcPct val="50000"/>
              </a:spcBef>
              <a:tabLst>
                <a:tab pos="1417638" algn="l"/>
                <a:tab pos="2179638" algn="l"/>
                <a:tab pos="3271838" algn="l"/>
                <a:tab pos="4470400" algn="l"/>
                <a:tab pos="4906963" algn="l"/>
                <a:tab pos="6761163" algn="l"/>
                <a:tab pos="7688263" algn="l"/>
              </a:tabLst>
            </a:pPr>
            <a:r>
              <a:rPr lang="en-US" sz="1700">
                <a:latin typeface="+mj-lt"/>
              </a:rPr>
              <a:t/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Payment	3 to 1	400.00	133.33	DR	Cash	400.00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(Dec. 31)				DR	Exchange Loss		66.67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				CR	AR	400.00</a:t>
            </a:r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265113" y="3790950"/>
            <a:ext cx="85280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9942" name="Line 6"/>
          <p:cNvSpPr>
            <a:spLocks noChangeShapeType="1"/>
          </p:cNvSpPr>
          <p:nvPr/>
        </p:nvSpPr>
        <p:spPr bwMode="auto">
          <a:xfrm>
            <a:off x="1668463" y="3176588"/>
            <a:ext cx="0" cy="24622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>
            <a:off x="2414588" y="3176588"/>
            <a:ext cx="0" cy="24685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>
            <a:off x="3484563" y="3176588"/>
            <a:ext cx="0" cy="24622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9945" name="Line 9"/>
          <p:cNvSpPr>
            <a:spLocks noChangeShapeType="1"/>
          </p:cNvSpPr>
          <p:nvPr/>
        </p:nvSpPr>
        <p:spPr bwMode="auto">
          <a:xfrm>
            <a:off x="4602163" y="3176588"/>
            <a:ext cx="0" cy="2474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9946" name="Line 10"/>
          <p:cNvSpPr>
            <a:spLocks noChangeShapeType="1"/>
          </p:cNvSpPr>
          <p:nvPr/>
        </p:nvSpPr>
        <p:spPr bwMode="auto">
          <a:xfrm>
            <a:off x="6935788" y="3184525"/>
            <a:ext cx="0" cy="2454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9947" name="Line 11"/>
          <p:cNvSpPr>
            <a:spLocks noChangeShapeType="1"/>
          </p:cNvSpPr>
          <p:nvPr/>
        </p:nvSpPr>
        <p:spPr bwMode="auto">
          <a:xfrm>
            <a:off x="8013700" y="3176588"/>
            <a:ext cx="0" cy="24685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9948" name="Line 12"/>
          <p:cNvSpPr>
            <a:spLocks noChangeShapeType="1"/>
          </p:cNvSpPr>
          <p:nvPr/>
        </p:nvSpPr>
        <p:spPr bwMode="auto">
          <a:xfrm>
            <a:off x="250825" y="4578350"/>
            <a:ext cx="8577263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9949" name="Line 13"/>
          <p:cNvSpPr>
            <a:spLocks noChangeShapeType="1"/>
          </p:cNvSpPr>
          <p:nvPr/>
        </p:nvSpPr>
        <p:spPr bwMode="auto">
          <a:xfrm flipV="1">
            <a:off x="8026400" y="3794125"/>
            <a:ext cx="755650" cy="7826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5194300" y="2532063"/>
            <a:ext cx="3007232" cy="3513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algn="l" defTabSz="785813" eaLnBrk="0" hangingPunct="0"/>
            <a:r>
              <a:rPr lang="en-US" sz="1700">
                <a:latin typeface="+mj-lt"/>
              </a:rPr>
              <a:t>Realized Loss on Exchange</a:t>
            </a:r>
          </a:p>
        </p:txBody>
      </p:sp>
      <p:sp>
        <p:nvSpPr>
          <p:cNvPr id="39958" name="AutoShape 22"/>
          <p:cNvSpPr>
            <a:spLocks noChangeArrowheads="1"/>
          </p:cNvSpPr>
          <p:nvPr/>
        </p:nvSpPr>
        <p:spPr bwMode="auto">
          <a:xfrm>
            <a:off x="4738688" y="5026025"/>
            <a:ext cx="4037012" cy="276225"/>
          </a:xfrm>
          <a:prstGeom prst="roundRect">
            <a:avLst>
              <a:gd name="adj" fmla="val 12486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9959" name="Rectangle 23"/>
          <p:cNvSpPr>
            <a:spLocks noChangeArrowheads="1"/>
          </p:cNvSpPr>
          <p:nvPr/>
        </p:nvSpPr>
        <p:spPr bwMode="auto">
          <a:xfrm>
            <a:off x="252413" y="5862638"/>
            <a:ext cx="4616647" cy="3513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2" tIns="44450" rIns="87312" bIns="44450">
            <a:spAutoFit/>
          </a:bodyPr>
          <a:lstStyle/>
          <a:p>
            <a:pPr algn="l" defTabSz="785813" eaLnBrk="0" hangingPunct="0"/>
            <a:r>
              <a:rPr lang="en-US" sz="1700" baseline="30000">
                <a:latin typeface="+mj-lt"/>
              </a:rPr>
              <a:t>1</a:t>
            </a:r>
            <a:r>
              <a:rPr lang="en-US" sz="1700">
                <a:latin typeface="+mj-lt"/>
              </a:rPr>
              <a:t> Order currency to system base currency.</a:t>
            </a:r>
          </a:p>
        </p:txBody>
      </p:sp>
      <p:sp>
        <p:nvSpPr>
          <p:cNvPr id="39963" name="AutoShape 27"/>
          <p:cNvSpPr>
            <a:spLocks/>
          </p:cNvSpPr>
          <p:nvPr/>
        </p:nvSpPr>
        <p:spPr bwMode="auto">
          <a:xfrm rot="16200000">
            <a:off x="6438900" y="381000"/>
            <a:ext cx="457200" cy="3429000"/>
          </a:xfrm>
          <a:prstGeom prst="leftBrace">
            <a:avLst>
              <a:gd name="adj1" fmla="val 62500"/>
              <a:gd name="adj2" fmla="val 48884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39965" name="Group 29"/>
          <p:cNvGrpSpPr>
            <a:grpSpLocks/>
          </p:cNvGrpSpPr>
          <p:nvPr/>
        </p:nvGrpSpPr>
        <p:grpSpPr bwMode="auto">
          <a:xfrm>
            <a:off x="639763" y="1196975"/>
            <a:ext cx="1096962" cy="722313"/>
            <a:chOff x="422" y="1126"/>
            <a:chExt cx="691" cy="455"/>
          </a:xfrm>
        </p:grpSpPr>
        <p:sp>
          <p:nvSpPr>
            <p:cNvPr id="39964" name="AutoShape 28"/>
            <p:cNvSpPr>
              <a:spLocks noChangeArrowheads="1"/>
            </p:cNvSpPr>
            <p:nvPr/>
          </p:nvSpPr>
          <p:spPr bwMode="auto">
            <a:xfrm>
              <a:off x="422" y="1126"/>
              <a:ext cx="691" cy="455"/>
            </a:xfrm>
            <a:prstGeom prst="roundRect">
              <a:avLst>
                <a:gd name="adj" fmla="val 16667"/>
              </a:avLst>
            </a:prstGeom>
            <a:solidFill>
              <a:srgbClr val="CBD9ED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9950" name="Rectangle 14"/>
            <p:cNvSpPr>
              <a:spLocks noChangeArrowheads="1"/>
            </p:cNvSpPr>
            <p:nvPr/>
          </p:nvSpPr>
          <p:spPr bwMode="auto">
            <a:xfrm>
              <a:off x="516" y="1158"/>
              <a:ext cx="496" cy="3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7312" tIns="44450" rIns="87312" bIns="44450">
              <a:spAutoFit/>
            </a:bodyPr>
            <a:lstStyle/>
            <a:p>
              <a:pPr defTabSz="785813" eaLnBrk="0" hangingPunct="0"/>
              <a:r>
                <a:rPr lang="en-US" sz="1700">
                  <a:latin typeface="+mj-lt"/>
                </a:rPr>
                <a:t>Sales</a:t>
              </a:r>
            </a:p>
            <a:p>
              <a:pPr defTabSz="785813" eaLnBrk="0" hangingPunct="0"/>
              <a:r>
                <a:rPr lang="en-US" sz="1700">
                  <a:latin typeface="+mj-lt"/>
                </a:rPr>
                <a:t>Order</a:t>
              </a:r>
            </a:p>
          </p:txBody>
        </p:sp>
      </p:grpSp>
      <p:grpSp>
        <p:nvGrpSpPr>
          <p:cNvPr id="39970" name="Group 34"/>
          <p:cNvGrpSpPr>
            <a:grpSpLocks/>
          </p:cNvGrpSpPr>
          <p:nvPr/>
        </p:nvGrpSpPr>
        <p:grpSpPr bwMode="auto">
          <a:xfrm>
            <a:off x="2419350" y="1196975"/>
            <a:ext cx="1163638" cy="722313"/>
            <a:chOff x="1581" y="1453"/>
            <a:chExt cx="733" cy="455"/>
          </a:xfrm>
        </p:grpSpPr>
        <p:sp>
          <p:nvSpPr>
            <p:cNvPr id="39967" name="AutoShape 31"/>
            <p:cNvSpPr>
              <a:spLocks noChangeArrowheads="1"/>
            </p:cNvSpPr>
            <p:nvPr/>
          </p:nvSpPr>
          <p:spPr bwMode="auto">
            <a:xfrm>
              <a:off x="1607" y="1453"/>
              <a:ext cx="691" cy="455"/>
            </a:xfrm>
            <a:prstGeom prst="roundRect">
              <a:avLst>
                <a:gd name="adj" fmla="val 16667"/>
              </a:avLst>
            </a:prstGeom>
            <a:solidFill>
              <a:srgbClr val="CBD9ED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9969" name="Rectangle 33"/>
            <p:cNvSpPr>
              <a:spLocks noChangeArrowheads="1"/>
            </p:cNvSpPr>
            <p:nvPr/>
          </p:nvSpPr>
          <p:spPr bwMode="auto">
            <a:xfrm>
              <a:off x="1581" y="1553"/>
              <a:ext cx="733" cy="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7312" tIns="44450" rIns="87312" bIns="44450">
              <a:spAutoFit/>
            </a:bodyPr>
            <a:lstStyle/>
            <a:p>
              <a:pPr defTabSz="785813" eaLnBrk="0" hangingPunct="0"/>
              <a:r>
                <a:rPr lang="en-US" sz="1700">
                  <a:latin typeface="+mj-lt"/>
                </a:rPr>
                <a:t>Shipment</a:t>
              </a:r>
            </a:p>
          </p:txBody>
        </p:sp>
      </p:grpSp>
      <p:grpSp>
        <p:nvGrpSpPr>
          <p:cNvPr id="39971" name="Group 35"/>
          <p:cNvGrpSpPr>
            <a:grpSpLocks/>
          </p:cNvGrpSpPr>
          <p:nvPr/>
        </p:nvGrpSpPr>
        <p:grpSpPr bwMode="auto">
          <a:xfrm>
            <a:off x="4826000" y="1196975"/>
            <a:ext cx="1096963" cy="722313"/>
            <a:chOff x="422" y="1126"/>
            <a:chExt cx="691" cy="455"/>
          </a:xfrm>
        </p:grpSpPr>
        <p:sp>
          <p:nvSpPr>
            <p:cNvPr id="39972" name="AutoShape 36"/>
            <p:cNvSpPr>
              <a:spLocks noChangeArrowheads="1"/>
            </p:cNvSpPr>
            <p:nvPr/>
          </p:nvSpPr>
          <p:spPr bwMode="auto">
            <a:xfrm>
              <a:off x="422" y="1126"/>
              <a:ext cx="691" cy="455"/>
            </a:xfrm>
            <a:prstGeom prst="roundRect">
              <a:avLst>
                <a:gd name="adj" fmla="val 16667"/>
              </a:avLst>
            </a:prstGeom>
            <a:solidFill>
              <a:srgbClr val="CBD9ED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9973" name="Rectangle 37"/>
            <p:cNvSpPr>
              <a:spLocks noChangeArrowheads="1"/>
            </p:cNvSpPr>
            <p:nvPr/>
          </p:nvSpPr>
          <p:spPr bwMode="auto">
            <a:xfrm>
              <a:off x="466" y="1158"/>
              <a:ext cx="597" cy="3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7312" tIns="44450" rIns="87312" bIns="44450">
              <a:spAutoFit/>
            </a:bodyPr>
            <a:lstStyle/>
            <a:p>
              <a:pPr defTabSz="785813" eaLnBrk="0" hangingPunct="0"/>
              <a:r>
                <a:rPr lang="en-US" sz="1700">
                  <a:latin typeface="+mj-lt"/>
                </a:rPr>
                <a:t>Invoice</a:t>
              </a:r>
            </a:p>
            <a:p>
              <a:pPr defTabSz="785813" eaLnBrk="0" hangingPunct="0"/>
              <a:r>
                <a:rPr lang="en-US" sz="1700">
                  <a:latin typeface="+mj-lt"/>
                </a:rPr>
                <a:t>Post</a:t>
              </a:r>
            </a:p>
          </p:txBody>
        </p:sp>
      </p:grpSp>
      <p:grpSp>
        <p:nvGrpSpPr>
          <p:cNvPr id="39974" name="Group 38"/>
          <p:cNvGrpSpPr>
            <a:grpSpLocks/>
          </p:cNvGrpSpPr>
          <p:nvPr/>
        </p:nvGrpSpPr>
        <p:grpSpPr bwMode="auto">
          <a:xfrm>
            <a:off x="7429500" y="1196975"/>
            <a:ext cx="1123949" cy="722313"/>
            <a:chOff x="411" y="1126"/>
            <a:chExt cx="708" cy="455"/>
          </a:xfrm>
        </p:grpSpPr>
        <p:sp>
          <p:nvSpPr>
            <p:cNvPr id="39975" name="AutoShape 39"/>
            <p:cNvSpPr>
              <a:spLocks noChangeArrowheads="1"/>
            </p:cNvSpPr>
            <p:nvPr/>
          </p:nvSpPr>
          <p:spPr bwMode="auto">
            <a:xfrm>
              <a:off x="422" y="1126"/>
              <a:ext cx="691" cy="455"/>
            </a:xfrm>
            <a:prstGeom prst="roundRect">
              <a:avLst>
                <a:gd name="adj" fmla="val 16667"/>
              </a:avLst>
            </a:prstGeom>
            <a:solidFill>
              <a:srgbClr val="CBD9ED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9976" name="Rectangle 40"/>
            <p:cNvSpPr>
              <a:spLocks noChangeArrowheads="1"/>
            </p:cNvSpPr>
            <p:nvPr/>
          </p:nvSpPr>
          <p:spPr bwMode="auto">
            <a:xfrm>
              <a:off x="411" y="1158"/>
              <a:ext cx="708" cy="3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87312" tIns="44450" rIns="87312" bIns="44450">
              <a:spAutoFit/>
            </a:bodyPr>
            <a:lstStyle/>
            <a:p>
              <a:pPr defTabSz="785813" eaLnBrk="0" hangingPunct="0"/>
              <a:r>
                <a:rPr lang="en-US" sz="1700">
                  <a:latin typeface="+mj-lt"/>
                </a:rPr>
                <a:t>Applied</a:t>
              </a:r>
            </a:p>
            <a:p>
              <a:pPr defTabSz="785813" eaLnBrk="0" hangingPunct="0"/>
              <a:r>
                <a:rPr lang="en-US" sz="1700">
                  <a:latin typeface="+mj-lt"/>
                </a:rPr>
                <a:t>Payment</a:t>
              </a:r>
            </a:p>
          </p:txBody>
        </p:sp>
      </p:grpSp>
      <p:sp>
        <p:nvSpPr>
          <p:cNvPr id="39977" name="Line 41"/>
          <p:cNvSpPr>
            <a:spLocks noChangeShapeType="1"/>
          </p:cNvSpPr>
          <p:nvPr/>
        </p:nvSpPr>
        <p:spPr bwMode="auto">
          <a:xfrm>
            <a:off x="1736725" y="1511300"/>
            <a:ext cx="722313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9978" name="Line 42"/>
          <p:cNvSpPr>
            <a:spLocks noChangeShapeType="1"/>
          </p:cNvSpPr>
          <p:nvPr/>
        </p:nvSpPr>
        <p:spPr bwMode="auto">
          <a:xfrm>
            <a:off x="3546475" y="1522413"/>
            <a:ext cx="1271588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9979" name="Line 43"/>
          <p:cNvSpPr>
            <a:spLocks noChangeShapeType="1"/>
          </p:cNvSpPr>
          <p:nvPr/>
        </p:nvSpPr>
        <p:spPr bwMode="auto">
          <a:xfrm>
            <a:off x="5943600" y="1511300"/>
            <a:ext cx="1484313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1470048590</TotalTime>
  <Pages>8</Pages>
  <Words>199</Words>
  <Application>Microsoft Office PowerPoint</Application>
  <PresentationFormat>On-screen Show (4:3)</PresentationFormat>
  <Paragraphs>65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1_EX06PP_template</vt:lpstr>
      <vt:lpstr>QAD 2010 Template</vt:lpstr>
      <vt:lpstr>Chart</vt:lpstr>
      <vt:lpstr>QAD Standard Edition Financial Management</vt:lpstr>
      <vt:lpstr>Multiple Languages (Dunning Letters)</vt:lpstr>
      <vt:lpstr>Sales Orders, Invoices, and DR/CR Memos</vt:lpstr>
      <vt:lpstr>Payments</vt:lpstr>
      <vt:lpstr>Drafts</vt:lpstr>
      <vt:lpstr>Realized Gain/Loss on Sale</vt:lpstr>
      <vt:lpstr>Exchange Tolerance</vt:lpstr>
      <vt:lpstr>GL Transaction Summary, Multiple Currencies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29</cp:revision>
  <cp:lastPrinted>1999-11-05T16:02:59Z</cp:lastPrinted>
  <dcterms:created xsi:type="dcterms:W3CDTF">1997-01-20T16:53:12Z</dcterms:created>
  <dcterms:modified xsi:type="dcterms:W3CDTF">2010-12-09T23:17:22Z</dcterms:modified>
</cp:coreProperties>
</file>