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2" r:id="rId2"/>
  </p:sldMasterIdLst>
  <p:notesMasterIdLst>
    <p:notesMasterId r:id="rId18"/>
  </p:notesMasterIdLst>
  <p:handoutMasterIdLst>
    <p:handoutMasterId r:id="rId19"/>
  </p:handoutMasterIdLst>
  <p:sldIdLst>
    <p:sldId id="293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C1D0FF"/>
    <a:srgbClr val="EAEAEA"/>
    <a:srgbClr val="FFE4C9"/>
    <a:srgbClr val="D7E3FD"/>
    <a:srgbClr val="BDD0FB"/>
    <a:srgbClr val="000099"/>
    <a:srgbClr val="D7E2F1"/>
    <a:srgbClr val="E1E8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744" y="-114"/>
      </p:cViewPr>
      <p:guideLst>
        <p:guide orient="horz" pos="403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FIN07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FIN07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37488" y="6661150"/>
            <a:ext cx="1306512" cy="1968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FIN07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FIN07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37488" y="6661150"/>
            <a:ext cx="1306512" cy="1968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FIN07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FIN07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FIN07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FIN07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FIN07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FIN07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FIN07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FIN07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174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317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FIN07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FIN07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b="1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  <a:endParaRPr lang="en-US" dirty="0" smtClean="0"/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FIN07010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Interface to General Ledger</a:t>
            </a:r>
          </a:p>
        </p:txBody>
      </p:sp>
      <p:sp>
        <p:nvSpPr>
          <p:cNvPr id="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FIN07100</a:t>
            </a: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176213" y="1506538"/>
            <a:ext cx="3297237" cy="11842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4047" name="Rectangle 15"/>
          <p:cNvSpPr>
            <a:spLocks noChangeArrowheads="1"/>
          </p:cNvSpPr>
          <p:nvPr/>
        </p:nvSpPr>
        <p:spPr bwMode="auto">
          <a:xfrm>
            <a:off x="171450" y="1489075"/>
            <a:ext cx="3191580" cy="1197764"/>
          </a:xfrm>
          <a:prstGeom prst="rect">
            <a:avLst/>
          </a:prstGeom>
          <a:solidFill>
            <a:srgbClr val="FFE4C9"/>
          </a:solidFill>
          <a:ln w="15875">
            <a:solidFill>
              <a:schemeClr val="tx1"/>
            </a:solidFill>
            <a:miter lim="800000"/>
            <a:headEnd/>
            <a:tailEnd/>
          </a:ln>
          <a:effectLst>
            <a:outerShdw dist="80322" dir="1106097" algn="ctr" rotWithShape="0">
              <a:schemeClr val="bg2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tabLst>
                <a:tab pos="228600" algn="l"/>
              </a:tabLst>
            </a:pPr>
            <a:r>
              <a:rPr lang="en-US" sz="1800" b="1">
                <a:latin typeface="+mj-lt"/>
              </a:rPr>
              <a:t>Sales Orders – Types IC, SO</a:t>
            </a:r>
          </a:p>
          <a:p>
            <a:pPr algn="l" eaLnBrk="0" hangingPunct="0">
              <a:tabLst>
                <a:tab pos="228600" algn="l"/>
              </a:tabLst>
            </a:pPr>
            <a:endParaRPr lang="en-US" sz="1800" b="1">
              <a:latin typeface="+mj-lt"/>
            </a:endParaRPr>
          </a:p>
          <a:p>
            <a:pPr algn="l" eaLnBrk="0" hangingPunct="0">
              <a:buFontTx/>
              <a:buChar char="•"/>
              <a:tabLst>
                <a:tab pos="228600" algn="l"/>
              </a:tabLst>
            </a:pPr>
            <a:r>
              <a:rPr lang="en-US" sz="1800">
                <a:latin typeface="+mj-lt"/>
              </a:rPr>
              <a:t>	Shipments </a:t>
            </a:r>
          </a:p>
          <a:p>
            <a:pPr algn="l" eaLnBrk="0" hangingPunct="0">
              <a:buFontTx/>
              <a:buChar char="•"/>
              <a:tabLst>
                <a:tab pos="228600" algn="l"/>
              </a:tabLst>
            </a:pPr>
            <a:r>
              <a:rPr lang="en-US" sz="1800">
                <a:latin typeface="+mj-lt"/>
              </a:rPr>
              <a:t>	Invoice Post </a:t>
            </a: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152400" y="3059113"/>
            <a:ext cx="3381375" cy="1916112"/>
          </a:xfrm>
          <a:prstGeom prst="rect">
            <a:avLst/>
          </a:prstGeom>
          <a:solidFill>
            <a:srgbClr val="E1E8FF"/>
          </a:solidFill>
          <a:ln w="158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3983038" y="1739900"/>
            <a:ext cx="4903787" cy="2395538"/>
          </a:xfrm>
          <a:prstGeom prst="rect">
            <a:avLst/>
          </a:prstGeom>
          <a:solidFill>
            <a:srgbClr val="CEF2CE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6589713" y="2555875"/>
            <a:ext cx="1963737" cy="920765"/>
          </a:xfrm>
          <a:prstGeom prst="rect">
            <a:avLst/>
          </a:prstGeom>
          <a:solidFill>
            <a:srgbClr val="FCFDDB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800">
                <a:latin typeface="+mj-lt"/>
              </a:rPr>
              <a:t>Post Transactions</a:t>
            </a:r>
          </a:p>
          <a:p>
            <a:pPr eaLnBrk="0" hangingPunct="0"/>
            <a:r>
              <a:rPr lang="en-US" sz="1800">
                <a:latin typeface="+mj-lt"/>
              </a:rPr>
              <a:t>to GL Accounts</a:t>
            </a:r>
          </a:p>
        </p:txBody>
      </p:sp>
      <p:sp>
        <p:nvSpPr>
          <p:cNvPr id="44042" name="Rectangle 10"/>
          <p:cNvSpPr>
            <a:spLocks noChangeArrowheads="1"/>
          </p:cNvSpPr>
          <p:nvPr/>
        </p:nvSpPr>
        <p:spPr bwMode="auto">
          <a:xfrm>
            <a:off x="5638800" y="1728788"/>
            <a:ext cx="1930400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="1">
                <a:latin typeface="+mj-lt"/>
              </a:rPr>
              <a:t>General Ledger</a:t>
            </a:r>
          </a:p>
        </p:txBody>
      </p:sp>
      <p:sp>
        <p:nvSpPr>
          <p:cNvPr id="44044" name="Rectangle 12"/>
          <p:cNvSpPr>
            <a:spLocks noChangeArrowheads="1"/>
          </p:cNvSpPr>
          <p:nvPr/>
        </p:nvSpPr>
        <p:spPr bwMode="auto">
          <a:xfrm>
            <a:off x="311150" y="1000125"/>
            <a:ext cx="1913987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="1" i="1">
                <a:solidFill>
                  <a:srgbClr val="000099"/>
                </a:solidFill>
                <a:latin typeface="+mj-lt"/>
              </a:rPr>
              <a:t>GL Transactions</a:t>
            </a:r>
          </a:p>
        </p:txBody>
      </p:sp>
      <p:sp>
        <p:nvSpPr>
          <p:cNvPr id="44045" name="Line 13"/>
          <p:cNvSpPr>
            <a:spLocks noChangeShapeType="1"/>
          </p:cNvSpPr>
          <p:nvPr/>
        </p:nvSpPr>
        <p:spPr bwMode="auto">
          <a:xfrm>
            <a:off x="5734050" y="2938463"/>
            <a:ext cx="825500" cy="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4046" name="Rectangle 14"/>
          <p:cNvSpPr>
            <a:spLocks noChangeArrowheads="1"/>
          </p:cNvSpPr>
          <p:nvPr/>
        </p:nvSpPr>
        <p:spPr bwMode="auto">
          <a:xfrm>
            <a:off x="304800" y="3071813"/>
            <a:ext cx="3141663" cy="14620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tabLst>
                <a:tab pos="228600" algn="l"/>
              </a:tabLst>
            </a:pPr>
            <a:r>
              <a:rPr lang="en-US" sz="1800" b="1">
                <a:latin typeface="+mj-lt"/>
              </a:rPr>
              <a:t>Accounts Receivable – AR</a:t>
            </a:r>
          </a:p>
          <a:p>
            <a:pPr algn="l" eaLnBrk="0" hangingPunct="0">
              <a:tabLst>
                <a:tab pos="228600" algn="l"/>
              </a:tabLst>
            </a:pPr>
            <a:endParaRPr lang="en-US" sz="1800" b="1">
              <a:latin typeface="+mj-lt"/>
            </a:endParaRPr>
          </a:p>
          <a:p>
            <a:pPr algn="l" eaLnBrk="0" hangingPunct="0">
              <a:buFontTx/>
              <a:buChar char="•"/>
              <a:tabLst>
                <a:tab pos="228600" algn="l"/>
              </a:tabLst>
            </a:pPr>
            <a:r>
              <a:rPr lang="en-US" sz="1800">
                <a:latin typeface="+mj-lt"/>
              </a:rPr>
              <a:t>	DR/CR Memos </a:t>
            </a:r>
          </a:p>
          <a:p>
            <a:pPr algn="l" eaLnBrk="0" hangingPunct="0">
              <a:buFontTx/>
              <a:buChar char="•"/>
              <a:tabLst>
                <a:tab pos="228600" algn="l"/>
              </a:tabLst>
            </a:pPr>
            <a:r>
              <a:rPr lang="en-US" sz="1800">
                <a:latin typeface="+mj-lt"/>
              </a:rPr>
              <a:t>	Payments </a:t>
            </a:r>
          </a:p>
          <a:p>
            <a:pPr algn="l" eaLnBrk="0" hangingPunct="0">
              <a:buFontTx/>
              <a:buChar char="•"/>
              <a:tabLst>
                <a:tab pos="228600" algn="l"/>
              </a:tabLst>
            </a:pPr>
            <a:r>
              <a:rPr lang="en-US" sz="1800">
                <a:latin typeface="+mj-lt"/>
              </a:rPr>
              <a:t>	Finance Charges</a:t>
            </a:r>
          </a:p>
        </p:txBody>
      </p:sp>
      <p:sp>
        <p:nvSpPr>
          <p:cNvPr id="44048" name="Line 16"/>
          <p:cNvSpPr>
            <a:spLocks noChangeShapeType="1"/>
          </p:cNvSpPr>
          <p:nvPr/>
        </p:nvSpPr>
        <p:spPr bwMode="auto">
          <a:xfrm>
            <a:off x="182563" y="1843088"/>
            <a:ext cx="31734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4049" name="Line 17"/>
          <p:cNvSpPr>
            <a:spLocks noChangeShapeType="1"/>
          </p:cNvSpPr>
          <p:nvPr/>
        </p:nvSpPr>
        <p:spPr bwMode="auto">
          <a:xfrm>
            <a:off x="322263" y="3457575"/>
            <a:ext cx="32051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4050" name="Line 18"/>
          <p:cNvSpPr>
            <a:spLocks noChangeShapeType="1"/>
          </p:cNvSpPr>
          <p:nvPr/>
        </p:nvSpPr>
        <p:spPr bwMode="auto">
          <a:xfrm flipV="1">
            <a:off x="6084888" y="2932113"/>
            <a:ext cx="0" cy="2143125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4051" name="Line 19"/>
          <p:cNvSpPr>
            <a:spLocks noChangeShapeType="1"/>
          </p:cNvSpPr>
          <p:nvPr/>
        </p:nvSpPr>
        <p:spPr bwMode="auto">
          <a:xfrm>
            <a:off x="3997325" y="2068513"/>
            <a:ext cx="48799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4052" name="AutoShape 20"/>
          <p:cNvCxnSpPr>
            <a:cxnSpLocks noChangeShapeType="1"/>
            <a:stCxn id="44047" idx="3"/>
          </p:cNvCxnSpPr>
          <p:nvPr/>
        </p:nvCxnSpPr>
        <p:spPr bwMode="auto">
          <a:xfrm>
            <a:off x="3363030" y="2087957"/>
            <a:ext cx="886708" cy="80764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00008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44053" name="AutoShape 21"/>
          <p:cNvCxnSpPr>
            <a:cxnSpLocks noChangeShapeType="1"/>
            <a:stCxn id="44036" idx="3"/>
          </p:cNvCxnSpPr>
          <p:nvPr/>
        </p:nvCxnSpPr>
        <p:spPr bwMode="auto">
          <a:xfrm flipV="1">
            <a:off x="3541713" y="2895600"/>
            <a:ext cx="708025" cy="1122363"/>
          </a:xfrm>
          <a:prstGeom prst="bentConnector3">
            <a:avLst>
              <a:gd name="adj1" fmla="val 49329"/>
            </a:avLst>
          </a:prstGeom>
          <a:noFill/>
          <a:ln w="28575">
            <a:solidFill>
              <a:srgbClr val="000080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44055" name="Group 23"/>
          <p:cNvGrpSpPr>
            <a:grpSpLocks/>
          </p:cNvGrpSpPr>
          <p:nvPr/>
        </p:nvGrpSpPr>
        <p:grpSpPr bwMode="auto">
          <a:xfrm>
            <a:off x="4249738" y="2265363"/>
            <a:ext cx="1497012" cy="1260475"/>
            <a:chOff x="2626" y="2199"/>
            <a:chExt cx="943" cy="794"/>
          </a:xfrm>
        </p:grpSpPr>
        <p:sp>
          <p:nvSpPr>
            <p:cNvPr id="44041" name="Oval 9"/>
            <p:cNvSpPr>
              <a:spLocks noChangeArrowheads="1"/>
            </p:cNvSpPr>
            <p:nvPr/>
          </p:nvSpPr>
          <p:spPr bwMode="auto">
            <a:xfrm>
              <a:off x="2626" y="2199"/>
              <a:ext cx="943" cy="794"/>
            </a:xfrm>
            <a:prstGeom prst="ellipse">
              <a:avLst/>
            </a:prstGeom>
            <a:solidFill>
              <a:srgbClr val="D7E3FD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4039" name="Rectangle 7"/>
            <p:cNvSpPr>
              <a:spLocks noChangeArrowheads="1"/>
            </p:cNvSpPr>
            <p:nvPr/>
          </p:nvSpPr>
          <p:spPr bwMode="auto">
            <a:xfrm>
              <a:off x="2647" y="2324"/>
              <a:ext cx="920" cy="58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Unposted</a:t>
              </a:r>
            </a:p>
            <a:p>
              <a:pPr eaLnBrk="0" hangingPunct="0"/>
              <a:r>
                <a:rPr lang="en-US" sz="1800">
                  <a:latin typeface="+mj-lt"/>
                </a:rPr>
                <a:t>Transaction</a:t>
              </a:r>
            </a:p>
            <a:p>
              <a:pPr eaLnBrk="0" hangingPunct="0"/>
              <a:r>
                <a:rPr lang="en-US" sz="1800">
                  <a:latin typeface="+mj-lt"/>
                </a:rPr>
                <a:t>File</a:t>
              </a:r>
            </a:p>
          </p:txBody>
        </p:sp>
      </p:grpSp>
      <p:grpSp>
        <p:nvGrpSpPr>
          <p:cNvPr id="44057" name="Group 25"/>
          <p:cNvGrpSpPr>
            <a:grpSpLocks/>
          </p:cNvGrpSpPr>
          <p:nvPr/>
        </p:nvGrpSpPr>
        <p:grpSpPr bwMode="auto">
          <a:xfrm>
            <a:off x="4635501" y="4624388"/>
            <a:ext cx="2917825" cy="965200"/>
            <a:chOff x="1154" y="3514"/>
            <a:chExt cx="1838" cy="608"/>
          </a:xfrm>
        </p:grpSpPr>
        <p:sp>
          <p:nvSpPr>
            <p:cNvPr id="44056" name="AutoShape 24"/>
            <p:cNvSpPr>
              <a:spLocks noChangeArrowheads="1"/>
            </p:cNvSpPr>
            <p:nvPr/>
          </p:nvSpPr>
          <p:spPr bwMode="auto">
            <a:xfrm>
              <a:off x="1171" y="3514"/>
              <a:ext cx="1818" cy="608"/>
            </a:xfrm>
            <a:prstGeom prst="roundRect">
              <a:avLst>
                <a:gd name="adj" fmla="val 16667"/>
              </a:avLst>
            </a:prstGeom>
            <a:solidFill>
              <a:srgbClr val="D7E2F1"/>
            </a:solidFill>
            <a:ln w="158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4043" name="Rectangle 11"/>
            <p:cNvSpPr>
              <a:spLocks noChangeArrowheads="1"/>
            </p:cNvSpPr>
            <p:nvPr/>
          </p:nvSpPr>
          <p:spPr bwMode="auto">
            <a:xfrm>
              <a:off x="1154" y="3559"/>
              <a:ext cx="1838" cy="52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Print DR/CR Memo Register,</a:t>
              </a:r>
            </a:p>
            <a:p>
              <a:pPr eaLnBrk="0" hangingPunct="0"/>
              <a:r>
                <a:rPr lang="en-US" sz="1600">
                  <a:latin typeface="+mj-lt"/>
                </a:rPr>
                <a:t>Payment Register,</a:t>
              </a:r>
            </a:p>
            <a:p>
              <a:pPr eaLnBrk="0" hangingPunct="0"/>
              <a:r>
                <a:rPr lang="en-US" sz="1600">
                  <a:latin typeface="+mj-lt"/>
                </a:rPr>
                <a:t>AR-GL Transactions Report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GL Transaction Summary, Invoicing/AR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FIN07110</a:t>
            </a: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995363" y="895350"/>
            <a:ext cx="6546850" cy="44942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063" name="Line 7"/>
          <p:cNvSpPr>
            <a:spLocks noChangeShapeType="1"/>
          </p:cNvSpPr>
          <p:nvPr/>
        </p:nvSpPr>
        <p:spPr bwMode="auto">
          <a:xfrm flipV="1">
            <a:off x="1033463" y="1276350"/>
            <a:ext cx="6477000" cy="1588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064" name="Line 8"/>
          <p:cNvSpPr>
            <a:spLocks noChangeShapeType="1"/>
          </p:cNvSpPr>
          <p:nvPr/>
        </p:nvSpPr>
        <p:spPr bwMode="auto">
          <a:xfrm>
            <a:off x="3240088" y="914400"/>
            <a:ext cx="3175" cy="44751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065" name="Line 9"/>
          <p:cNvSpPr>
            <a:spLocks noChangeShapeType="1"/>
          </p:cNvSpPr>
          <p:nvPr/>
        </p:nvSpPr>
        <p:spPr bwMode="auto">
          <a:xfrm>
            <a:off x="4019550" y="911225"/>
            <a:ext cx="0" cy="45116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066" name="Line 10"/>
          <p:cNvSpPr>
            <a:spLocks noChangeShapeType="1"/>
          </p:cNvSpPr>
          <p:nvPr/>
        </p:nvSpPr>
        <p:spPr bwMode="auto">
          <a:xfrm>
            <a:off x="5124450" y="898525"/>
            <a:ext cx="0" cy="45116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067" name="Line 11"/>
          <p:cNvSpPr>
            <a:spLocks noChangeShapeType="1"/>
          </p:cNvSpPr>
          <p:nvPr/>
        </p:nvSpPr>
        <p:spPr bwMode="auto">
          <a:xfrm flipV="1">
            <a:off x="1000125" y="3638550"/>
            <a:ext cx="655320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068" name="Line 12"/>
          <p:cNvSpPr>
            <a:spLocks noChangeShapeType="1"/>
          </p:cNvSpPr>
          <p:nvPr/>
        </p:nvSpPr>
        <p:spPr bwMode="auto">
          <a:xfrm>
            <a:off x="1000125" y="1885950"/>
            <a:ext cx="655320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069" name="Line 13"/>
          <p:cNvSpPr>
            <a:spLocks noChangeShapeType="1"/>
          </p:cNvSpPr>
          <p:nvPr/>
        </p:nvSpPr>
        <p:spPr bwMode="auto">
          <a:xfrm flipV="1">
            <a:off x="1000125" y="4456113"/>
            <a:ext cx="6553200" cy="206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070" name="Rectangle 14"/>
          <p:cNvSpPr>
            <a:spLocks noChangeArrowheads="1"/>
          </p:cNvSpPr>
          <p:nvPr/>
        </p:nvSpPr>
        <p:spPr bwMode="auto">
          <a:xfrm>
            <a:off x="1066800" y="904875"/>
            <a:ext cx="8139113" cy="421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82550" tIns="42862" rIns="82550" bIns="42862">
            <a:spAutoFit/>
          </a:bodyPr>
          <a:lstStyle/>
          <a:p>
            <a:pPr algn="l" defTabSz="2514600" eaLnBrk="0" hangingPunct="0">
              <a:lnSpc>
                <a:spcPct val="80000"/>
              </a:lnSpc>
              <a:tabLst>
                <a:tab pos="2527300" algn="ctr"/>
                <a:tab pos="3094038" algn="l"/>
                <a:tab pos="4229100" algn="l"/>
                <a:tab pos="6602413" algn="l"/>
              </a:tabLst>
            </a:pPr>
            <a:r>
              <a:rPr lang="en-US" sz="1800" b="1" dirty="0">
                <a:latin typeface="+mj-lt"/>
              </a:rPr>
              <a:t>Transaction	Type	DR/CR	Account	</a:t>
            </a:r>
          </a:p>
          <a:p>
            <a:pPr algn="l" defTabSz="2514600" eaLnBrk="0" hangingPunct="0">
              <a:lnSpc>
                <a:spcPct val="80000"/>
              </a:lnSpc>
              <a:tabLst>
                <a:tab pos="2527300" algn="ctr"/>
                <a:tab pos="3094038" algn="l"/>
                <a:tab pos="4229100" algn="l"/>
                <a:tab pos="6602413" algn="l"/>
              </a:tabLst>
            </a:pPr>
            <a:endParaRPr lang="en-US" sz="1600" b="1" dirty="0">
              <a:latin typeface="+mj-lt"/>
            </a:endParaRPr>
          </a:p>
          <a:p>
            <a:pPr algn="l" defTabSz="2514600" eaLnBrk="0" hangingPunct="0">
              <a:lnSpc>
                <a:spcPct val="80000"/>
              </a:lnSpc>
              <a:tabLst>
                <a:tab pos="2527300" algn="ctr"/>
                <a:tab pos="3094038" algn="l"/>
                <a:tab pos="4229100" algn="l"/>
                <a:tab pos="6602413" algn="l"/>
              </a:tabLst>
            </a:pPr>
            <a:r>
              <a:rPr lang="en-US" sz="1600" dirty="0">
                <a:latin typeface="+mj-lt"/>
              </a:rPr>
              <a:t>Shipments</a:t>
            </a:r>
            <a:r>
              <a:rPr lang="en-US" sz="1600" baseline="30000" dirty="0">
                <a:latin typeface="+mj-lt"/>
              </a:rPr>
              <a:t>1</a:t>
            </a:r>
            <a:r>
              <a:rPr lang="en-US" sz="1600" dirty="0">
                <a:latin typeface="+mj-lt"/>
              </a:rPr>
              <a:t>	IC	DR	Cost of Goods Sold	</a:t>
            </a:r>
          </a:p>
          <a:p>
            <a:pPr algn="l" defTabSz="2514600" eaLnBrk="0" hangingPunct="0">
              <a:lnSpc>
                <a:spcPct val="80000"/>
              </a:lnSpc>
              <a:tabLst>
                <a:tab pos="2527300" algn="ctr"/>
                <a:tab pos="3094038" algn="l"/>
                <a:tab pos="4229100" algn="l"/>
                <a:tab pos="6602413" algn="l"/>
              </a:tabLst>
            </a:pPr>
            <a:r>
              <a:rPr lang="en-US" sz="1600" dirty="0">
                <a:latin typeface="+mj-lt"/>
              </a:rPr>
              <a:t>		CR	Inventory	</a:t>
            </a:r>
          </a:p>
          <a:p>
            <a:pPr algn="l" defTabSz="2514600" eaLnBrk="0" hangingPunct="0">
              <a:lnSpc>
                <a:spcPct val="80000"/>
              </a:lnSpc>
              <a:tabLst>
                <a:tab pos="2527300" algn="ctr"/>
                <a:tab pos="3094038" algn="l"/>
                <a:tab pos="4229100" algn="l"/>
                <a:tab pos="6602413" algn="l"/>
              </a:tabLst>
            </a:pPr>
            <a:endParaRPr lang="en-US" sz="1600" dirty="0">
              <a:latin typeface="+mj-lt"/>
            </a:endParaRPr>
          </a:p>
          <a:p>
            <a:pPr algn="l" defTabSz="2514600" eaLnBrk="0" hangingPunct="0">
              <a:lnSpc>
                <a:spcPct val="80000"/>
              </a:lnSpc>
              <a:tabLst>
                <a:tab pos="2527300" algn="ctr"/>
                <a:tab pos="3094038" algn="l"/>
                <a:tab pos="4229100" algn="l"/>
                <a:tab pos="6602413" algn="l"/>
              </a:tabLst>
            </a:pPr>
            <a:r>
              <a:rPr lang="en-US" sz="1600" dirty="0">
                <a:latin typeface="+mj-lt"/>
              </a:rPr>
              <a:t>Invoice Post</a:t>
            </a:r>
            <a:r>
              <a:rPr lang="en-US" sz="1600" baseline="30000" dirty="0">
                <a:latin typeface="+mj-lt"/>
              </a:rPr>
              <a:t>2</a:t>
            </a:r>
            <a:r>
              <a:rPr lang="en-US" sz="1600" dirty="0">
                <a:latin typeface="+mj-lt"/>
              </a:rPr>
              <a:t>	SO	DR	Accounts Receivable	</a:t>
            </a:r>
          </a:p>
          <a:p>
            <a:pPr algn="l" defTabSz="2514600" eaLnBrk="0" hangingPunct="0">
              <a:lnSpc>
                <a:spcPct val="80000"/>
              </a:lnSpc>
              <a:tabLst>
                <a:tab pos="2527300" algn="ctr"/>
                <a:tab pos="3094038" algn="l"/>
                <a:tab pos="4229100" algn="l"/>
                <a:tab pos="6602413" algn="l"/>
              </a:tabLst>
            </a:pPr>
            <a:r>
              <a:rPr lang="en-US" sz="1600" dirty="0">
                <a:latin typeface="+mj-lt"/>
              </a:rPr>
              <a:t>		DR	Sales Discounts	</a:t>
            </a:r>
          </a:p>
          <a:p>
            <a:pPr algn="l" defTabSz="2514600" eaLnBrk="0" hangingPunct="0">
              <a:lnSpc>
                <a:spcPct val="80000"/>
              </a:lnSpc>
              <a:tabLst>
                <a:tab pos="2527300" algn="ctr"/>
                <a:tab pos="3094038" algn="l"/>
                <a:tab pos="4229100" algn="l"/>
                <a:tab pos="6602413" algn="l"/>
              </a:tabLst>
            </a:pPr>
            <a:r>
              <a:rPr lang="en-US" sz="1600" dirty="0">
                <a:latin typeface="+mj-lt"/>
              </a:rPr>
              <a:t> 		DR	Sales Freight Applied	</a:t>
            </a:r>
          </a:p>
          <a:p>
            <a:pPr algn="l" defTabSz="2514600" eaLnBrk="0" hangingPunct="0">
              <a:lnSpc>
                <a:spcPct val="80000"/>
              </a:lnSpc>
              <a:tabLst>
                <a:tab pos="2527300" algn="ctr"/>
                <a:tab pos="3094038" algn="l"/>
                <a:tab pos="4229100" algn="l"/>
                <a:tab pos="6602413" algn="l"/>
              </a:tabLst>
            </a:pPr>
            <a:r>
              <a:rPr lang="en-US" sz="1600" dirty="0">
                <a:latin typeface="+mj-lt"/>
              </a:rPr>
              <a:t>		CR	Sales 	</a:t>
            </a:r>
          </a:p>
          <a:p>
            <a:pPr algn="l" defTabSz="2514600" eaLnBrk="0" hangingPunct="0">
              <a:lnSpc>
                <a:spcPct val="80000"/>
              </a:lnSpc>
              <a:tabLst>
                <a:tab pos="2527300" algn="ctr"/>
                <a:tab pos="3094038" algn="l"/>
                <a:tab pos="4229100" algn="l"/>
                <a:tab pos="6602413" algn="l"/>
              </a:tabLst>
            </a:pPr>
            <a:r>
              <a:rPr lang="en-US" sz="1600" dirty="0">
                <a:latin typeface="+mj-lt"/>
              </a:rPr>
              <a:t>		CR	Trailer Charges	</a:t>
            </a:r>
          </a:p>
          <a:p>
            <a:pPr algn="l" defTabSz="2514600" eaLnBrk="0" hangingPunct="0">
              <a:lnSpc>
                <a:spcPct val="80000"/>
              </a:lnSpc>
              <a:tabLst>
                <a:tab pos="2527300" algn="ctr"/>
                <a:tab pos="3094038" algn="l"/>
                <a:tab pos="4229100" algn="l"/>
                <a:tab pos="6602413" algn="l"/>
              </a:tabLst>
            </a:pPr>
            <a:r>
              <a:rPr lang="en-US" sz="1600" dirty="0">
                <a:latin typeface="+mj-lt"/>
              </a:rPr>
              <a:t>		CR	Taxes	</a:t>
            </a:r>
          </a:p>
          <a:p>
            <a:pPr algn="l" defTabSz="2514600" eaLnBrk="0" hangingPunct="0">
              <a:lnSpc>
                <a:spcPct val="80000"/>
              </a:lnSpc>
              <a:tabLst>
                <a:tab pos="2527300" algn="ctr"/>
                <a:tab pos="3094038" algn="l"/>
                <a:tab pos="4229100" algn="l"/>
                <a:tab pos="6602413" algn="l"/>
              </a:tabLst>
            </a:pPr>
            <a:r>
              <a:rPr lang="en-US" sz="1600" dirty="0">
                <a:latin typeface="+mj-lt"/>
              </a:rPr>
              <a:t> 		CR	Sales Freight Accrued	</a:t>
            </a:r>
          </a:p>
          <a:p>
            <a:pPr algn="l" defTabSz="2514600" eaLnBrk="0" hangingPunct="0">
              <a:lnSpc>
                <a:spcPct val="80000"/>
              </a:lnSpc>
              <a:tabLst>
                <a:tab pos="2527300" algn="ctr"/>
                <a:tab pos="3094038" algn="l"/>
                <a:tab pos="4229100" algn="l"/>
                <a:tab pos="6602413" algn="l"/>
              </a:tabLst>
            </a:pPr>
            <a:r>
              <a:rPr lang="en-US" sz="1600" dirty="0">
                <a:latin typeface="+mj-lt"/>
              </a:rPr>
              <a:t>		DR/CR	Intercompany	</a:t>
            </a:r>
          </a:p>
          <a:p>
            <a:pPr algn="l" defTabSz="2514600" eaLnBrk="0" hangingPunct="0">
              <a:lnSpc>
                <a:spcPct val="80000"/>
              </a:lnSpc>
              <a:tabLst>
                <a:tab pos="2527300" algn="ctr"/>
                <a:tab pos="3094038" algn="l"/>
                <a:tab pos="4229100" algn="l"/>
                <a:tab pos="6602413" algn="l"/>
              </a:tabLst>
            </a:pPr>
            <a:endParaRPr lang="en-US" sz="1600" dirty="0">
              <a:latin typeface="+mj-lt"/>
            </a:endParaRPr>
          </a:p>
          <a:p>
            <a:pPr algn="l" defTabSz="2514600" eaLnBrk="0" hangingPunct="0">
              <a:lnSpc>
                <a:spcPct val="80000"/>
              </a:lnSpc>
              <a:tabLst>
                <a:tab pos="2527300" algn="ctr"/>
                <a:tab pos="3094038" algn="l"/>
                <a:tab pos="4229100" algn="l"/>
                <a:tab pos="6602413" algn="l"/>
              </a:tabLst>
            </a:pPr>
            <a:r>
              <a:rPr lang="en-US" sz="1600" dirty="0">
                <a:latin typeface="+mj-lt"/>
              </a:rPr>
              <a:t>DR/CR Memos	AR	DR	Accounts Receivable	</a:t>
            </a:r>
          </a:p>
          <a:p>
            <a:pPr algn="l" defTabSz="2514600" eaLnBrk="0" hangingPunct="0">
              <a:lnSpc>
                <a:spcPct val="80000"/>
              </a:lnSpc>
              <a:tabLst>
                <a:tab pos="2527300" algn="ctr"/>
                <a:tab pos="3094038" algn="l"/>
                <a:tab pos="4229100" algn="l"/>
                <a:tab pos="6602413" algn="l"/>
              </a:tabLst>
            </a:pPr>
            <a:r>
              <a:rPr lang="en-US" sz="1600" dirty="0">
                <a:latin typeface="+mj-lt"/>
              </a:rPr>
              <a:t>		CR	Taxes				DR/CR	Intercompany	</a:t>
            </a:r>
          </a:p>
          <a:p>
            <a:pPr algn="l" defTabSz="2514600" eaLnBrk="0" hangingPunct="0">
              <a:lnSpc>
                <a:spcPct val="80000"/>
              </a:lnSpc>
              <a:tabLst>
                <a:tab pos="2527300" algn="ctr"/>
                <a:tab pos="3094038" algn="l"/>
                <a:tab pos="4229100" algn="l"/>
                <a:tab pos="6602413" algn="l"/>
              </a:tabLst>
            </a:pPr>
            <a:r>
              <a:rPr lang="en-US" sz="1600" dirty="0">
                <a:latin typeface="+mj-lt"/>
              </a:rPr>
              <a:t>Payments - Applied	AR	DR	Cash	</a:t>
            </a:r>
          </a:p>
          <a:p>
            <a:pPr algn="l" defTabSz="2514600" eaLnBrk="0" hangingPunct="0">
              <a:lnSpc>
                <a:spcPct val="80000"/>
              </a:lnSpc>
              <a:tabLst>
                <a:tab pos="2527300" algn="ctr"/>
                <a:tab pos="3094038" algn="l"/>
                <a:tab pos="4229100" algn="l"/>
                <a:tab pos="6602413" algn="l"/>
              </a:tabLst>
            </a:pPr>
            <a:r>
              <a:rPr lang="en-US" sz="1600" dirty="0">
                <a:latin typeface="+mj-lt"/>
              </a:rPr>
              <a:t>		DR	Sales Terms Discounts	</a:t>
            </a:r>
          </a:p>
          <a:p>
            <a:pPr algn="l" defTabSz="2514600" eaLnBrk="0" hangingPunct="0">
              <a:lnSpc>
                <a:spcPct val="80000"/>
              </a:lnSpc>
              <a:tabLst>
                <a:tab pos="2527300" algn="ctr"/>
                <a:tab pos="3094038" algn="l"/>
                <a:tab pos="4229100" algn="l"/>
                <a:tab pos="6602413" algn="l"/>
              </a:tabLst>
            </a:pPr>
            <a:r>
              <a:rPr lang="en-US" sz="1600" dirty="0">
                <a:latin typeface="+mj-lt"/>
              </a:rPr>
              <a:t>		CR	Accounts Receivable	</a:t>
            </a:r>
          </a:p>
          <a:p>
            <a:pPr algn="l" defTabSz="2514600" eaLnBrk="0" hangingPunct="0">
              <a:lnSpc>
                <a:spcPct val="80000"/>
              </a:lnSpc>
              <a:tabLst>
                <a:tab pos="2527300" algn="ctr"/>
                <a:tab pos="3094038" algn="l"/>
                <a:tab pos="4229100" algn="l"/>
                <a:tab pos="6602413" algn="l"/>
              </a:tabLst>
            </a:pPr>
            <a:r>
              <a:rPr lang="en-US" sz="1600" dirty="0">
                <a:latin typeface="+mj-lt"/>
              </a:rPr>
              <a:t>		DR/CR	Exchange Gain/Loss	</a:t>
            </a: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200025" y="5454650"/>
            <a:ext cx="8752396" cy="751359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82550" tIns="42862" rIns="82550" bIns="42862">
            <a:spAutoFit/>
          </a:bodyPr>
          <a:lstStyle/>
          <a:p>
            <a:pPr marL="103188" indent="-103188" algn="l" defTabSz="744538" eaLnBrk="0" hangingPunct="0">
              <a:lnSpc>
                <a:spcPct val="90000"/>
              </a:lnSpc>
            </a:pPr>
            <a:r>
              <a:rPr lang="en-US" sz="1200" baseline="30000">
                <a:latin typeface="+mj-lt"/>
              </a:rPr>
              <a:t>1</a:t>
            </a:r>
            <a:r>
              <a:rPr lang="en-US" sz="1200">
                <a:latin typeface="+mj-lt"/>
              </a:rPr>
              <a:t> Inventory items only; non-inventory transactions such as memo items and drop shipments do not create GL entries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until the invoice is posted.</a:t>
            </a:r>
          </a:p>
          <a:p>
            <a:pPr marL="103188" indent="-103188" algn="l" defTabSz="744538" eaLnBrk="0" hangingPunct="0">
              <a:lnSpc>
                <a:spcPct val="90000"/>
              </a:lnSpc>
            </a:pPr>
            <a:endParaRPr lang="en-US" sz="1200">
              <a:latin typeface="+mj-lt"/>
            </a:endParaRPr>
          </a:p>
          <a:p>
            <a:pPr marL="103188" indent="-103188" algn="l" defTabSz="744538" eaLnBrk="0" hangingPunct="0">
              <a:lnSpc>
                <a:spcPct val="90000"/>
              </a:lnSpc>
            </a:pPr>
            <a:r>
              <a:rPr lang="en-US" sz="1200" baseline="30000">
                <a:latin typeface="+mj-lt"/>
              </a:rPr>
              <a:t>2</a:t>
            </a:r>
            <a:r>
              <a:rPr lang="en-US" sz="1200">
                <a:latin typeface="+mj-lt"/>
              </a:rPr>
              <a:t> Non-inventory items take the sales, sales discounts, and tax accounts from System/Account Control.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/>
              <a:t>GL Transaction Summary, Invoicing/AR (Continued)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FIN07120</a:t>
            </a:r>
          </a:p>
        </p:txBody>
      </p:sp>
      <p:grpSp>
        <p:nvGrpSpPr>
          <p:cNvPr id="46084" name="Group 4"/>
          <p:cNvGrpSpPr>
            <a:grpSpLocks/>
          </p:cNvGrpSpPr>
          <p:nvPr/>
        </p:nvGrpSpPr>
        <p:grpSpPr bwMode="auto">
          <a:xfrm>
            <a:off x="809625" y="1346200"/>
            <a:ext cx="7494588" cy="4206875"/>
            <a:chOff x="559" y="960"/>
            <a:chExt cx="4721" cy="2650"/>
          </a:xfrm>
        </p:grpSpPr>
        <p:sp>
          <p:nvSpPr>
            <p:cNvPr id="46085" name="Rectangle 5"/>
            <p:cNvSpPr>
              <a:spLocks noChangeArrowheads="1"/>
            </p:cNvSpPr>
            <p:nvPr/>
          </p:nvSpPr>
          <p:spPr bwMode="auto">
            <a:xfrm>
              <a:off x="562" y="960"/>
              <a:ext cx="4670" cy="264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86" name="Rectangle 6"/>
            <p:cNvSpPr>
              <a:spLocks noChangeArrowheads="1"/>
            </p:cNvSpPr>
            <p:nvPr/>
          </p:nvSpPr>
          <p:spPr bwMode="auto">
            <a:xfrm>
              <a:off x="573" y="995"/>
              <a:ext cx="4707" cy="244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defTabSz="3086100" eaLnBrk="0" hangingPunct="0">
                <a:lnSpc>
                  <a:spcPct val="80000"/>
                </a:lnSpc>
                <a:tabLst>
                  <a:tab pos="2800350" algn="ctr"/>
                  <a:tab pos="3371850" algn="l"/>
                  <a:tab pos="4400550" algn="l"/>
                  <a:tab pos="7200900" algn="l"/>
                </a:tabLst>
              </a:pPr>
              <a:r>
                <a:rPr lang="en-US" sz="2000" b="1">
                  <a:latin typeface="+mj-lt"/>
                </a:rPr>
                <a:t>Transaction	Type	DR/CR	Account	</a:t>
              </a:r>
            </a:p>
            <a:p>
              <a:pPr algn="l" defTabSz="3086100" eaLnBrk="0" hangingPunct="0">
                <a:lnSpc>
                  <a:spcPct val="80000"/>
                </a:lnSpc>
                <a:tabLst>
                  <a:tab pos="2800350" algn="ctr"/>
                  <a:tab pos="3371850" algn="l"/>
                  <a:tab pos="4400550" algn="l"/>
                  <a:tab pos="7200900" algn="l"/>
                </a:tabLst>
              </a:pPr>
              <a:endParaRPr lang="en-US" sz="1800" b="1">
                <a:latin typeface="+mj-lt"/>
              </a:endParaRPr>
            </a:p>
            <a:p>
              <a:pPr algn="l" defTabSz="3086100" eaLnBrk="0" hangingPunct="0">
                <a:lnSpc>
                  <a:spcPct val="80000"/>
                </a:lnSpc>
                <a:tabLst>
                  <a:tab pos="2800350" algn="ctr"/>
                  <a:tab pos="3371850" algn="l"/>
                  <a:tab pos="4400550" algn="l"/>
                  <a:tab pos="7200900" algn="l"/>
                </a:tabLst>
              </a:pPr>
              <a:r>
                <a:rPr lang="en-US" sz="1800">
                  <a:latin typeface="+mj-lt"/>
                </a:rPr>
                <a:t>Payments - Unapplied	AR	DR	Cash	</a:t>
              </a:r>
            </a:p>
            <a:p>
              <a:pPr algn="l" defTabSz="3086100" eaLnBrk="0" hangingPunct="0">
                <a:lnSpc>
                  <a:spcPct val="80000"/>
                </a:lnSpc>
                <a:tabLst>
                  <a:tab pos="2800350" algn="ctr"/>
                  <a:tab pos="3371850" algn="l"/>
                  <a:tab pos="4400550" algn="l"/>
                  <a:tab pos="7200900" algn="l"/>
                </a:tabLst>
              </a:pPr>
              <a:r>
                <a:rPr lang="en-US" sz="1800">
                  <a:latin typeface="+mj-lt"/>
                </a:rPr>
                <a:t>and Non-AR 		CR	User-Selected Account	</a:t>
              </a:r>
            </a:p>
            <a:p>
              <a:pPr algn="l" defTabSz="3086100" eaLnBrk="0" hangingPunct="0">
                <a:lnSpc>
                  <a:spcPct val="80000"/>
                </a:lnSpc>
                <a:tabLst>
                  <a:tab pos="2800350" algn="ctr"/>
                  <a:tab pos="3371850" algn="l"/>
                  <a:tab pos="4400550" algn="l"/>
                  <a:tab pos="7200900" algn="l"/>
                </a:tabLst>
              </a:pPr>
              <a:endParaRPr lang="en-US" sz="1800">
                <a:latin typeface="+mj-lt"/>
              </a:endParaRPr>
            </a:p>
            <a:p>
              <a:pPr algn="l" defTabSz="3086100" eaLnBrk="0" hangingPunct="0">
                <a:lnSpc>
                  <a:spcPct val="80000"/>
                </a:lnSpc>
                <a:tabLst>
                  <a:tab pos="2800350" algn="ctr"/>
                  <a:tab pos="3371850" algn="l"/>
                  <a:tab pos="4400550" algn="l"/>
                  <a:tab pos="7200900" algn="l"/>
                </a:tabLst>
              </a:pPr>
              <a:r>
                <a:rPr lang="en-US" sz="1800">
                  <a:latin typeface="+mj-lt"/>
                </a:rPr>
                <a:t>Unapplied Payment	AR	DR	User-Selected Account	</a:t>
              </a:r>
            </a:p>
            <a:p>
              <a:pPr algn="l" defTabSz="3086100" eaLnBrk="0" hangingPunct="0">
                <a:lnSpc>
                  <a:spcPct val="80000"/>
                </a:lnSpc>
                <a:tabLst>
                  <a:tab pos="2800350" algn="ctr"/>
                  <a:tab pos="3371850" algn="l"/>
                  <a:tab pos="4400550" algn="l"/>
                  <a:tab pos="7200900" algn="l"/>
                </a:tabLst>
              </a:pPr>
              <a:r>
                <a:rPr lang="en-US" sz="1800">
                  <a:latin typeface="+mj-lt"/>
                </a:rPr>
                <a:t>Application 			Sales Terms Discounts	</a:t>
              </a:r>
            </a:p>
            <a:p>
              <a:pPr algn="l" defTabSz="3086100" eaLnBrk="0" hangingPunct="0">
                <a:lnSpc>
                  <a:spcPct val="80000"/>
                </a:lnSpc>
                <a:tabLst>
                  <a:tab pos="2800350" algn="ctr"/>
                  <a:tab pos="3371850" algn="l"/>
                  <a:tab pos="4400550" algn="l"/>
                  <a:tab pos="7200900" algn="l"/>
                </a:tabLst>
              </a:pPr>
              <a:r>
                <a:rPr lang="en-US" sz="1800">
                  <a:latin typeface="+mj-lt"/>
                </a:rPr>
                <a:t>		CR	Accounts Receivable	</a:t>
              </a:r>
            </a:p>
            <a:p>
              <a:pPr algn="l" defTabSz="3086100" eaLnBrk="0" hangingPunct="0">
                <a:lnSpc>
                  <a:spcPct val="80000"/>
                </a:lnSpc>
                <a:tabLst>
                  <a:tab pos="2800350" algn="ctr"/>
                  <a:tab pos="3371850" algn="l"/>
                  <a:tab pos="4400550" algn="l"/>
                  <a:tab pos="7200900" algn="l"/>
                </a:tabLst>
              </a:pPr>
              <a:r>
                <a:rPr lang="en-US" sz="1800">
                  <a:latin typeface="+mj-lt"/>
                </a:rPr>
                <a:t>		DR/CR	Exchange Gain/Loss	</a:t>
              </a:r>
            </a:p>
            <a:p>
              <a:pPr algn="l" defTabSz="3086100" eaLnBrk="0" hangingPunct="0">
                <a:lnSpc>
                  <a:spcPct val="80000"/>
                </a:lnSpc>
                <a:tabLst>
                  <a:tab pos="2800350" algn="ctr"/>
                  <a:tab pos="3371850" algn="l"/>
                  <a:tab pos="4400550" algn="l"/>
                  <a:tab pos="7200900" algn="l"/>
                </a:tabLst>
              </a:pPr>
              <a:endParaRPr lang="en-US" sz="1800">
                <a:latin typeface="+mj-lt"/>
              </a:endParaRPr>
            </a:p>
            <a:p>
              <a:pPr algn="l" defTabSz="3086100" eaLnBrk="0" hangingPunct="0">
                <a:lnSpc>
                  <a:spcPct val="80000"/>
                </a:lnSpc>
                <a:tabLst>
                  <a:tab pos="2800350" algn="ctr"/>
                  <a:tab pos="3371850" algn="l"/>
                  <a:tab pos="4400550" algn="l"/>
                  <a:tab pos="7200900" algn="l"/>
                </a:tabLst>
              </a:pPr>
              <a:r>
                <a:rPr lang="en-US" sz="1800">
                  <a:latin typeface="+mj-lt"/>
                </a:rPr>
                <a:t>Returned Checks	AR	DR	Accounts Receivable	</a:t>
              </a:r>
            </a:p>
            <a:p>
              <a:pPr algn="l" defTabSz="3086100" eaLnBrk="0" hangingPunct="0">
                <a:lnSpc>
                  <a:spcPct val="80000"/>
                </a:lnSpc>
                <a:tabLst>
                  <a:tab pos="2800350" algn="ctr"/>
                  <a:tab pos="3371850" algn="l"/>
                  <a:tab pos="4400550" algn="l"/>
                  <a:tab pos="7200900" algn="l"/>
                </a:tabLst>
              </a:pPr>
              <a:r>
                <a:rPr lang="en-US" sz="1800">
                  <a:latin typeface="+mj-lt"/>
                </a:rPr>
                <a:t>		CR	Cash	</a:t>
              </a:r>
            </a:p>
            <a:p>
              <a:pPr algn="l" defTabSz="3086100" eaLnBrk="0" hangingPunct="0">
                <a:lnSpc>
                  <a:spcPct val="80000"/>
                </a:lnSpc>
                <a:tabLst>
                  <a:tab pos="2800350" algn="ctr"/>
                  <a:tab pos="3371850" algn="l"/>
                  <a:tab pos="4400550" algn="l"/>
                  <a:tab pos="7200900" algn="l"/>
                </a:tabLst>
              </a:pPr>
              <a:r>
                <a:rPr lang="en-US" sz="1800">
                  <a:latin typeface="+mj-lt"/>
                </a:rPr>
                <a:t>		CR	Sales Terms Discounts	</a:t>
              </a:r>
            </a:p>
            <a:p>
              <a:pPr algn="l" defTabSz="3086100" eaLnBrk="0" hangingPunct="0">
                <a:lnSpc>
                  <a:spcPct val="80000"/>
                </a:lnSpc>
                <a:tabLst>
                  <a:tab pos="2800350" algn="ctr"/>
                  <a:tab pos="3371850" algn="l"/>
                  <a:tab pos="4400550" algn="l"/>
                  <a:tab pos="7200900" algn="l"/>
                </a:tabLst>
              </a:pPr>
              <a:r>
                <a:rPr lang="en-US" sz="1800">
                  <a:latin typeface="+mj-lt"/>
                </a:rPr>
                <a:t>		DR/CR	Exchange Gain/Loss	</a:t>
              </a:r>
            </a:p>
            <a:p>
              <a:pPr algn="l" defTabSz="3086100" eaLnBrk="0" hangingPunct="0">
                <a:lnSpc>
                  <a:spcPct val="80000"/>
                </a:lnSpc>
                <a:tabLst>
                  <a:tab pos="2800350" algn="ctr"/>
                  <a:tab pos="3371850" algn="l"/>
                  <a:tab pos="4400550" algn="l"/>
                  <a:tab pos="7200900" algn="l"/>
                </a:tabLst>
              </a:pPr>
              <a:endParaRPr lang="en-US" sz="1800">
                <a:latin typeface="+mj-lt"/>
              </a:endParaRPr>
            </a:p>
            <a:p>
              <a:pPr algn="l" defTabSz="3086100" eaLnBrk="0" hangingPunct="0">
                <a:lnSpc>
                  <a:spcPct val="80000"/>
                </a:lnSpc>
                <a:tabLst>
                  <a:tab pos="2800350" algn="ctr"/>
                  <a:tab pos="3371850" algn="l"/>
                  <a:tab pos="4400550" algn="l"/>
                  <a:tab pos="7200900" algn="l"/>
                </a:tabLst>
              </a:pPr>
              <a:r>
                <a:rPr lang="en-US" sz="1800">
                  <a:latin typeface="+mj-lt"/>
                </a:rPr>
                <a:t>Finance Charges	AR	DR	Accounts Receivable	</a:t>
              </a:r>
            </a:p>
            <a:p>
              <a:pPr algn="l" defTabSz="3086100" eaLnBrk="0" hangingPunct="0">
                <a:lnSpc>
                  <a:spcPct val="80000"/>
                </a:lnSpc>
                <a:tabLst>
                  <a:tab pos="2800350" algn="ctr"/>
                  <a:tab pos="3371850" algn="l"/>
                  <a:tab pos="4400550" algn="l"/>
                  <a:tab pos="7200900" algn="l"/>
                </a:tabLst>
              </a:pPr>
              <a:r>
                <a:rPr lang="en-US" sz="1800">
                  <a:latin typeface="+mj-lt"/>
                </a:rPr>
                <a:t>		CR	Sales Finance	</a:t>
              </a:r>
            </a:p>
          </p:txBody>
        </p:sp>
        <p:sp>
          <p:nvSpPr>
            <p:cNvPr id="46087" name="Line 7"/>
            <p:cNvSpPr>
              <a:spLocks noChangeShapeType="1"/>
            </p:cNvSpPr>
            <p:nvPr/>
          </p:nvSpPr>
          <p:spPr bwMode="auto">
            <a:xfrm>
              <a:off x="559" y="1248"/>
              <a:ext cx="4673" cy="0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88" name="Line 8"/>
            <p:cNvSpPr>
              <a:spLocks noChangeShapeType="1"/>
            </p:cNvSpPr>
            <p:nvPr/>
          </p:nvSpPr>
          <p:spPr bwMode="auto">
            <a:xfrm flipV="1">
              <a:off x="569" y="3024"/>
              <a:ext cx="46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89" name="Line 9"/>
            <p:cNvSpPr>
              <a:spLocks noChangeShapeType="1"/>
            </p:cNvSpPr>
            <p:nvPr/>
          </p:nvSpPr>
          <p:spPr bwMode="auto">
            <a:xfrm>
              <a:off x="576" y="1680"/>
              <a:ext cx="46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90" name="Line 10"/>
            <p:cNvSpPr>
              <a:spLocks noChangeShapeType="1"/>
            </p:cNvSpPr>
            <p:nvPr/>
          </p:nvSpPr>
          <p:spPr bwMode="auto">
            <a:xfrm>
              <a:off x="576" y="2352"/>
              <a:ext cx="46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91" name="Line 11"/>
            <p:cNvSpPr>
              <a:spLocks noChangeShapeType="1"/>
            </p:cNvSpPr>
            <p:nvPr/>
          </p:nvSpPr>
          <p:spPr bwMode="auto">
            <a:xfrm>
              <a:off x="2155" y="974"/>
              <a:ext cx="0" cy="26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92" name="Line 12"/>
            <p:cNvSpPr>
              <a:spLocks noChangeShapeType="1"/>
            </p:cNvSpPr>
            <p:nvPr/>
          </p:nvSpPr>
          <p:spPr bwMode="auto">
            <a:xfrm>
              <a:off x="2659" y="964"/>
              <a:ext cx="0" cy="26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93" name="Line 13"/>
            <p:cNvSpPr>
              <a:spLocks noChangeShapeType="1"/>
            </p:cNvSpPr>
            <p:nvPr/>
          </p:nvSpPr>
          <p:spPr bwMode="auto">
            <a:xfrm>
              <a:off x="3319" y="969"/>
              <a:ext cx="0" cy="26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Multi-Entity AR (Posted Invoice)</a:t>
            </a:r>
          </a:p>
        </p:txBody>
      </p:sp>
      <p:sp>
        <p:nvSpPr>
          <p:cNvPr id="4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FIN07130</a:t>
            </a:r>
          </a:p>
        </p:txBody>
      </p:sp>
      <p:sp>
        <p:nvSpPr>
          <p:cNvPr id="47139" name="Rectangle 35"/>
          <p:cNvSpPr>
            <a:spLocks noChangeArrowheads="1"/>
          </p:cNvSpPr>
          <p:nvPr/>
        </p:nvSpPr>
        <p:spPr bwMode="auto">
          <a:xfrm>
            <a:off x="150813" y="1233488"/>
            <a:ext cx="3825875" cy="46243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l" eaLnBrk="0" hangingPunct="0">
              <a:tabLst>
                <a:tab pos="3543300" algn="r"/>
              </a:tabLst>
            </a:pPr>
            <a:r>
              <a:rPr lang="en-US" sz="1600" b="1">
                <a:latin typeface="+mj-lt"/>
              </a:rPr>
              <a:t>Invoice #99999</a:t>
            </a:r>
          </a:p>
          <a:p>
            <a:pPr algn="l" eaLnBrk="0" hangingPunct="0">
              <a:tabLst>
                <a:tab pos="3543300" algn="r"/>
              </a:tabLst>
            </a:pPr>
            <a:endParaRPr lang="en-US" sz="1600">
              <a:latin typeface="+mj-lt"/>
            </a:endParaRPr>
          </a:p>
          <a:p>
            <a:pPr algn="l" eaLnBrk="0" hangingPunct="0">
              <a:tabLst>
                <a:tab pos="3543300" algn="r"/>
              </a:tabLst>
            </a:pPr>
            <a:r>
              <a:rPr lang="en-US" sz="1600">
                <a:latin typeface="+mj-lt"/>
              </a:rPr>
              <a:t>Header Site 10000 (= Entity 1000)</a:t>
            </a:r>
          </a:p>
          <a:p>
            <a:pPr lvl="1" indent="-342900" algn="l" eaLnBrk="0" hangingPunct="0">
              <a:tabLst>
                <a:tab pos="3543300" algn="r"/>
              </a:tabLst>
            </a:pPr>
            <a:endParaRPr lang="en-US" sz="1600">
              <a:latin typeface="+mj-lt"/>
            </a:endParaRPr>
          </a:p>
          <a:p>
            <a:pPr lvl="1" indent="-342900" algn="l" eaLnBrk="0" hangingPunct="0">
              <a:tabLst>
                <a:tab pos="3543300" algn="r"/>
              </a:tabLst>
            </a:pPr>
            <a:r>
              <a:rPr lang="en-US" sz="1600">
                <a:latin typeface="+mj-lt"/>
              </a:rPr>
              <a:t>Line Item 1</a:t>
            </a:r>
          </a:p>
          <a:p>
            <a:pPr lvl="1" indent="-342900" algn="l" eaLnBrk="0" hangingPunct="0">
              <a:tabLst>
                <a:tab pos="3543300" algn="r"/>
              </a:tabLst>
            </a:pPr>
            <a:r>
              <a:rPr lang="en-US" sz="1600">
                <a:latin typeface="+mj-lt"/>
              </a:rPr>
              <a:t>Site 10000 (= Entity 1000)	</a:t>
            </a:r>
          </a:p>
          <a:p>
            <a:pPr lvl="1" indent="-342900" algn="l" eaLnBrk="0" hangingPunct="0">
              <a:tabLst>
                <a:tab pos="3543300" algn="r"/>
              </a:tabLst>
            </a:pPr>
            <a:r>
              <a:rPr lang="en-US" sz="1600">
                <a:latin typeface="+mj-lt"/>
              </a:rPr>
              <a:t>Extended Price	$2,000</a:t>
            </a:r>
          </a:p>
          <a:p>
            <a:pPr lvl="1" indent="-342900" algn="l" eaLnBrk="0" hangingPunct="0">
              <a:tabLst>
                <a:tab pos="3543300" algn="r"/>
              </a:tabLst>
            </a:pPr>
            <a:r>
              <a:rPr lang="en-US" sz="1600">
                <a:latin typeface="+mj-lt"/>
              </a:rPr>
              <a:t>Sales Discount	&lt;200&gt;</a:t>
            </a:r>
          </a:p>
          <a:p>
            <a:pPr lvl="1" indent="-342900" algn="l" eaLnBrk="0" hangingPunct="0">
              <a:tabLst>
                <a:tab pos="3543300" algn="r"/>
              </a:tabLst>
            </a:pPr>
            <a:endParaRPr lang="en-US" sz="1600">
              <a:latin typeface="+mj-lt"/>
            </a:endParaRPr>
          </a:p>
          <a:p>
            <a:pPr lvl="1" indent="-342900" algn="l" eaLnBrk="0" hangingPunct="0">
              <a:tabLst>
                <a:tab pos="3543300" algn="r"/>
              </a:tabLst>
            </a:pPr>
            <a:r>
              <a:rPr lang="en-US" sz="1600">
                <a:latin typeface="+mj-lt"/>
              </a:rPr>
              <a:t>Line Item 2</a:t>
            </a:r>
          </a:p>
          <a:p>
            <a:pPr lvl="1" indent="-342900" algn="l" eaLnBrk="0" hangingPunct="0">
              <a:tabLst>
                <a:tab pos="3543300" algn="r"/>
              </a:tabLst>
            </a:pPr>
            <a:r>
              <a:rPr lang="en-US" sz="1600">
                <a:latin typeface="+mj-lt"/>
              </a:rPr>
              <a:t>Site 30000 (= Entity 2000)	</a:t>
            </a:r>
          </a:p>
          <a:p>
            <a:pPr lvl="1" indent="-342900" algn="l" eaLnBrk="0" hangingPunct="0">
              <a:tabLst>
                <a:tab pos="3543300" algn="r"/>
              </a:tabLst>
            </a:pPr>
            <a:r>
              <a:rPr lang="en-US" sz="1600">
                <a:latin typeface="+mj-lt"/>
              </a:rPr>
              <a:t>Extended Price	500.00</a:t>
            </a:r>
          </a:p>
          <a:p>
            <a:pPr lvl="1" indent="-342900" algn="l" eaLnBrk="0" hangingPunct="0">
              <a:tabLst>
                <a:tab pos="3543300" algn="r"/>
              </a:tabLst>
            </a:pPr>
            <a:r>
              <a:rPr lang="en-US" sz="1600">
                <a:latin typeface="+mj-lt"/>
              </a:rPr>
              <a:t>Sales Discount	&lt;50&gt;</a:t>
            </a:r>
          </a:p>
          <a:p>
            <a:pPr lvl="1" indent="-342900" algn="l" eaLnBrk="0" hangingPunct="0">
              <a:tabLst>
                <a:tab pos="3543300" algn="r"/>
              </a:tabLst>
            </a:pPr>
            <a:endParaRPr lang="en-US" sz="1600">
              <a:latin typeface="+mj-lt"/>
            </a:endParaRPr>
          </a:p>
          <a:p>
            <a:pPr lvl="1" indent="-342900" algn="l" eaLnBrk="0" hangingPunct="0">
              <a:spcBef>
                <a:spcPct val="50000"/>
              </a:spcBef>
              <a:tabLst>
                <a:tab pos="3543300" algn="r"/>
              </a:tabLst>
            </a:pPr>
            <a:r>
              <a:rPr lang="en-US" sz="1600">
                <a:latin typeface="+mj-lt"/>
              </a:rPr>
              <a:t>Sales Tax on Order	360</a:t>
            </a:r>
          </a:p>
          <a:p>
            <a:pPr algn="l" eaLnBrk="0" hangingPunct="0">
              <a:spcBef>
                <a:spcPct val="50000"/>
              </a:spcBef>
              <a:tabLst>
                <a:tab pos="3543300" algn="r"/>
              </a:tabLst>
            </a:pPr>
            <a:r>
              <a:rPr lang="en-US" sz="1600">
                <a:latin typeface="+mj-lt"/>
              </a:rPr>
              <a:t>	------------</a:t>
            </a:r>
          </a:p>
          <a:p>
            <a:pPr algn="l" eaLnBrk="0" hangingPunct="0">
              <a:spcBef>
                <a:spcPct val="50000"/>
              </a:spcBef>
              <a:tabLst>
                <a:tab pos="3543300" algn="r"/>
              </a:tabLst>
            </a:pPr>
            <a:r>
              <a:rPr lang="en-US" sz="1600">
                <a:latin typeface="+mj-lt"/>
              </a:rPr>
              <a:t>Order Total	2,610</a:t>
            </a:r>
          </a:p>
        </p:txBody>
      </p:sp>
      <p:grpSp>
        <p:nvGrpSpPr>
          <p:cNvPr id="47154" name="Group 50"/>
          <p:cNvGrpSpPr>
            <a:grpSpLocks/>
          </p:cNvGrpSpPr>
          <p:nvPr/>
        </p:nvGrpSpPr>
        <p:grpSpPr bwMode="auto">
          <a:xfrm>
            <a:off x="5092700" y="1038225"/>
            <a:ext cx="3830638" cy="5029200"/>
            <a:chOff x="3208" y="354"/>
            <a:chExt cx="2413" cy="3822"/>
          </a:xfrm>
        </p:grpSpPr>
        <p:sp>
          <p:nvSpPr>
            <p:cNvPr id="47108" name="Rectangle 4"/>
            <p:cNvSpPr>
              <a:spLocks noChangeArrowheads="1"/>
            </p:cNvSpPr>
            <p:nvPr/>
          </p:nvSpPr>
          <p:spPr bwMode="auto">
            <a:xfrm>
              <a:off x="3209" y="354"/>
              <a:ext cx="2412" cy="38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09" name="Line 5"/>
            <p:cNvSpPr>
              <a:spLocks noChangeShapeType="1"/>
            </p:cNvSpPr>
            <p:nvPr/>
          </p:nvSpPr>
          <p:spPr bwMode="auto">
            <a:xfrm>
              <a:off x="3802" y="1146"/>
              <a:ext cx="0" cy="16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10" name="Rectangle 6"/>
            <p:cNvSpPr>
              <a:spLocks noChangeArrowheads="1"/>
            </p:cNvSpPr>
            <p:nvPr/>
          </p:nvSpPr>
          <p:spPr bwMode="auto">
            <a:xfrm>
              <a:off x="3653" y="908"/>
              <a:ext cx="291" cy="2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AR</a:t>
              </a:r>
            </a:p>
          </p:txBody>
        </p:sp>
        <p:sp>
          <p:nvSpPr>
            <p:cNvPr id="47111" name="Line 7"/>
            <p:cNvSpPr>
              <a:spLocks noChangeShapeType="1"/>
            </p:cNvSpPr>
            <p:nvPr/>
          </p:nvSpPr>
          <p:spPr bwMode="auto">
            <a:xfrm>
              <a:off x="3287" y="3727"/>
              <a:ext cx="9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12" name="Rectangle 8"/>
            <p:cNvSpPr>
              <a:spLocks noChangeArrowheads="1"/>
            </p:cNvSpPr>
            <p:nvPr/>
          </p:nvSpPr>
          <p:spPr bwMode="auto">
            <a:xfrm>
              <a:off x="3392" y="2147"/>
              <a:ext cx="717" cy="2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Sales Disc</a:t>
              </a:r>
            </a:p>
          </p:txBody>
        </p:sp>
        <p:sp>
          <p:nvSpPr>
            <p:cNvPr id="47113" name="Rectangle 9"/>
            <p:cNvSpPr>
              <a:spLocks noChangeArrowheads="1"/>
            </p:cNvSpPr>
            <p:nvPr/>
          </p:nvSpPr>
          <p:spPr bwMode="auto">
            <a:xfrm>
              <a:off x="3552" y="1483"/>
              <a:ext cx="433" cy="2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Sales</a:t>
              </a:r>
            </a:p>
          </p:txBody>
        </p:sp>
        <p:sp>
          <p:nvSpPr>
            <p:cNvPr id="47114" name="Rectangle 10"/>
            <p:cNvSpPr>
              <a:spLocks noChangeArrowheads="1"/>
            </p:cNvSpPr>
            <p:nvPr/>
          </p:nvSpPr>
          <p:spPr bwMode="auto">
            <a:xfrm>
              <a:off x="3307" y="1143"/>
              <a:ext cx="434" cy="2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2,610</a:t>
              </a:r>
            </a:p>
          </p:txBody>
        </p:sp>
        <p:sp>
          <p:nvSpPr>
            <p:cNvPr id="47115" name="Rectangle 11"/>
            <p:cNvSpPr>
              <a:spLocks noChangeArrowheads="1"/>
            </p:cNvSpPr>
            <p:nvPr/>
          </p:nvSpPr>
          <p:spPr bwMode="auto">
            <a:xfrm>
              <a:off x="3241" y="3487"/>
              <a:ext cx="1004" cy="2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Intercompany</a:t>
              </a:r>
            </a:p>
          </p:txBody>
        </p:sp>
        <p:sp>
          <p:nvSpPr>
            <p:cNvPr id="47116" name="Rectangle 12"/>
            <p:cNvSpPr>
              <a:spLocks noChangeArrowheads="1"/>
            </p:cNvSpPr>
            <p:nvPr/>
          </p:nvSpPr>
          <p:spPr bwMode="auto">
            <a:xfrm>
              <a:off x="3789" y="3725"/>
              <a:ext cx="330" cy="2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500</a:t>
              </a:r>
            </a:p>
          </p:txBody>
        </p:sp>
        <p:sp>
          <p:nvSpPr>
            <p:cNvPr id="47117" name="Rectangle 13"/>
            <p:cNvSpPr>
              <a:spLocks noChangeArrowheads="1"/>
            </p:cNvSpPr>
            <p:nvPr/>
          </p:nvSpPr>
          <p:spPr bwMode="auto">
            <a:xfrm>
              <a:off x="3412" y="2843"/>
              <a:ext cx="682" cy="2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i="1">
                  <a:latin typeface="+mj-lt"/>
                </a:rPr>
                <a:t>Sales Tax</a:t>
              </a:r>
            </a:p>
          </p:txBody>
        </p:sp>
        <p:sp>
          <p:nvSpPr>
            <p:cNvPr id="47118" name="Rectangle 14"/>
            <p:cNvSpPr>
              <a:spLocks noChangeArrowheads="1"/>
            </p:cNvSpPr>
            <p:nvPr/>
          </p:nvSpPr>
          <p:spPr bwMode="auto">
            <a:xfrm>
              <a:off x="3816" y="3093"/>
              <a:ext cx="330" cy="2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360</a:t>
              </a:r>
            </a:p>
          </p:txBody>
        </p:sp>
        <p:sp>
          <p:nvSpPr>
            <p:cNvPr id="47119" name="Rectangle 15"/>
            <p:cNvSpPr>
              <a:spLocks noChangeArrowheads="1"/>
            </p:cNvSpPr>
            <p:nvPr/>
          </p:nvSpPr>
          <p:spPr bwMode="auto">
            <a:xfrm>
              <a:off x="3792" y="1725"/>
              <a:ext cx="434" cy="2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2,000</a:t>
              </a:r>
            </a:p>
          </p:txBody>
        </p:sp>
        <p:sp>
          <p:nvSpPr>
            <p:cNvPr id="47120" name="Rectangle 16"/>
            <p:cNvSpPr>
              <a:spLocks noChangeArrowheads="1"/>
            </p:cNvSpPr>
            <p:nvPr/>
          </p:nvSpPr>
          <p:spPr bwMode="auto">
            <a:xfrm>
              <a:off x="3422" y="2387"/>
              <a:ext cx="330" cy="2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200</a:t>
              </a:r>
            </a:p>
          </p:txBody>
        </p:sp>
        <p:sp>
          <p:nvSpPr>
            <p:cNvPr id="47121" name="Rectangle 17"/>
            <p:cNvSpPr>
              <a:spLocks noChangeArrowheads="1"/>
            </p:cNvSpPr>
            <p:nvPr/>
          </p:nvSpPr>
          <p:spPr bwMode="auto">
            <a:xfrm>
              <a:off x="4801" y="1490"/>
              <a:ext cx="433" cy="2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Sales</a:t>
              </a:r>
            </a:p>
          </p:txBody>
        </p:sp>
        <p:sp>
          <p:nvSpPr>
            <p:cNvPr id="47122" name="Rectangle 18"/>
            <p:cNvSpPr>
              <a:spLocks noChangeArrowheads="1"/>
            </p:cNvSpPr>
            <p:nvPr/>
          </p:nvSpPr>
          <p:spPr bwMode="auto">
            <a:xfrm>
              <a:off x="5074" y="1725"/>
              <a:ext cx="330" cy="2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500</a:t>
              </a:r>
            </a:p>
          </p:txBody>
        </p:sp>
        <p:sp>
          <p:nvSpPr>
            <p:cNvPr id="47123" name="Rectangle 19"/>
            <p:cNvSpPr>
              <a:spLocks noChangeArrowheads="1"/>
            </p:cNvSpPr>
            <p:nvPr/>
          </p:nvSpPr>
          <p:spPr bwMode="auto">
            <a:xfrm>
              <a:off x="4650" y="2173"/>
              <a:ext cx="717" cy="2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Sales Disc</a:t>
              </a:r>
            </a:p>
          </p:txBody>
        </p:sp>
        <p:sp>
          <p:nvSpPr>
            <p:cNvPr id="47124" name="Rectangle 20"/>
            <p:cNvSpPr>
              <a:spLocks noChangeArrowheads="1"/>
            </p:cNvSpPr>
            <p:nvPr/>
          </p:nvSpPr>
          <p:spPr bwMode="auto">
            <a:xfrm>
              <a:off x="4767" y="2403"/>
              <a:ext cx="259" cy="2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50</a:t>
              </a:r>
            </a:p>
          </p:txBody>
        </p:sp>
        <p:sp>
          <p:nvSpPr>
            <p:cNvPr id="47125" name="Rectangle 21"/>
            <p:cNvSpPr>
              <a:spLocks noChangeArrowheads="1"/>
            </p:cNvSpPr>
            <p:nvPr/>
          </p:nvSpPr>
          <p:spPr bwMode="auto">
            <a:xfrm>
              <a:off x="4534" y="3491"/>
              <a:ext cx="1004" cy="2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Intercompany</a:t>
              </a:r>
            </a:p>
          </p:txBody>
        </p:sp>
        <p:sp>
          <p:nvSpPr>
            <p:cNvPr id="47126" name="Rectangle 22"/>
            <p:cNvSpPr>
              <a:spLocks noChangeArrowheads="1"/>
            </p:cNvSpPr>
            <p:nvPr/>
          </p:nvSpPr>
          <p:spPr bwMode="auto">
            <a:xfrm>
              <a:off x="3524" y="3886"/>
              <a:ext cx="259" cy="2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50</a:t>
              </a:r>
            </a:p>
          </p:txBody>
        </p:sp>
        <p:sp>
          <p:nvSpPr>
            <p:cNvPr id="47127" name="Rectangle 23"/>
            <p:cNvSpPr>
              <a:spLocks noChangeArrowheads="1"/>
            </p:cNvSpPr>
            <p:nvPr/>
          </p:nvSpPr>
          <p:spPr bwMode="auto">
            <a:xfrm>
              <a:off x="4687" y="3721"/>
              <a:ext cx="330" cy="2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500</a:t>
              </a:r>
            </a:p>
          </p:txBody>
        </p:sp>
        <p:sp>
          <p:nvSpPr>
            <p:cNvPr id="47128" name="Rectangle 24"/>
            <p:cNvSpPr>
              <a:spLocks noChangeArrowheads="1"/>
            </p:cNvSpPr>
            <p:nvPr/>
          </p:nvSpPr>
          <p:spPr bwMode="auto">
            <a:xfrm>
              <a:off x="3408" y="644"/>
              <a:ext cx="790" cy="2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 b="1">
                  <a:latin typeface="+mj-lt"/>
                </a:rPr>
                <a:t>Entity 1000</a:t>
              </a:r>
            </a:p>
          </p:txBody>
        </p:sp>
        <p:sp>
          <p:nvSpPr>
            <p:cNvPr id="47129" name="Rectangle 25"/>
            <p:cNvSpPr>
              <a:spLocks noChangeArrowheads="1"/>
            </p:cNvSpPr>
            <p:nvPr/>
          </p:nvSpPr>
          <p:spPr bwMode="auto">
            <a:xfrm>
              <a:off x="4610" y="640"/>
              <a:ext cx="790" cy="2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Entity 2000</a:t>
              </a:r>
            </a:p>
          </p:txBody>
        </p:sp>
        <p:sp>
          <p:nvSpPr>
            <p:cNvPr id="47130" name="Rectangle 26"/>
            <p:cNvSpPr>
              <a:spLocks noChangeArrowheads="1"/>
            </p:cNvSpPr>
            <p:nvPr/>
          </p:nvSpPr>
          <p:spPr bwMode="auto">
            <a:xfrm>
              <a:off x="5048" y="3843"/>
              <a:ext cx="259" cy="2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50</a:t>
              </a:r>
            </a:p>
          </p:txBody>
        </p:sp>
        <p:sp>
          <p:nvSpPr>
            <p:cNvPr id="47131" name="Line 27"/>
            <p:cNvSpPr>
              <a:spLocks noChangeShapeType="1"/>
            </p:cNvSpPr>
            <p:nvPr/>
          </p:nvSpPr>
          <p:spPr bwMode="auto">
            <a:xfrm>
              <a:off x="5038" y="3730"/>
              <a:ext cx="0" cy="36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32" name="Line 28"/>
            <p:cNvSpPr>
              <a:spLocks noChangeShapeType="1"/>
            </p:cNvSpPr>
            <p:nvPr/>
          </p:nvSpPr>
          <p:spPr bwMode="auto">
            <a:xfrm>
              <a:off x="5047" y="2412"/>
              <a:ext cx="0" cy="16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33" name="Line 29"/>
            <p:cNvSpPr>
              <a:spLocks noChangeShapeType="1"/>
            </p:cNvSpPr>
            <p:nvPr/>
          </p:nvSpPr>
          <p:spPr bwMode="auto">
            <a:xfrm>
              <a:off x="5047" y="1733"/>
              <a:ext cx="0" cy="16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34" name="Line 30"/>
            <p:cNvSpPr>
              <a:spLocks noChangeShapeType="1"/>
            </p:cNvSpPr>
            <p:nvPr/>
          </p:nvSpPr>
          <p:spPr bwMode="auto">
            <a:xfrm>
              <a:off x="3790" y="3739"/>
              <a:ext cx="0" cy="36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35" name="Line 31"/>
            <p:cNvSpPr>
              <a:spLocks noChangeShapeType="1"/>
            </p:cNvSpPr>
            <p:nvPr/>
          </p:nvSpPr>
          <p:spPr bwMode="auto">
            <a:xfrm>
              <a:off x="3789" y="3096"/>
              <a:ext cx="0" cy="1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36" name="Line 32"/>
            <p:cNvSpPr>
              <a:spLocks noChangeShapeType="1"/>
            </p:cNvSpPr>
            <p:nvPr/>
          </p:nvSpPr>
          <p:spPr bwMode="auto">
            <a:xfrm>
              <a:off x="3782" y="2390"/>
              <a:ext cx="0" cy="1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37" name="Line 33"/>
            <p:cNvSpPr>
              <a:spLocks noChangeShapeType="1"/>
            </p:cNvSpPr>
            <p:nvPr/>
          </p:nvSpPr>
          <p:spPr bwMode="auto">
            <a:xfrm>
              <a:off x="3789" y="1727"/>
              <a:ext cx="0" cy="1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38" name="Line 34"/>
            <p:cNvSpPr>
              <a:spLocks noChangeShapeType="1"/>
            </p:cNvSpPr>
            <p:nvPr/>
          </p:nvSpPr>
          <p:spPr bwMode="auto">
            <a:xfrm>
              <a:off x="4424" y="618"/>
              <a:ext cx="0" cy="35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40" name="Line 36"/>
            <p:cNvSpPr>
              <a:spLocks noChangeShapeType="1"/>
            </p:cNvSpPr>
            <p:nvPr/>
          </p:nvSpPr>
          <p:spPr bwMode="auto">
            <a:xfrm>
              <a:off x="3297" y="1138"/>
              <a:ext cx="9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41" name="Line 37"/>
            <p:cNvSpPr>
              <a:spLocks noChangeShapeType="1"/>
            </p:cNvSpPr>
            <p:nvPr/>
          </p:nvSpPr>
          <p:spPr bwMode="auto">
            <a:xfrm>
              <a:off x="3287" y="1721"/>
              <a:ext cx="9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42" name="Line 38"/>
            <p:cNvSpPr>
              <a:spLocks noChangeShapeType="1"/>
            </p:cNvSpPr>
            <p:nvPr/>
          </p:nvSpPr>
          <p:spPr bwMode="auto">
            <a:xfrm>
              <a:off x="3287" y="2378"/>
              <a:ext cx="9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43" name="Line 39"/>
            <p:cNvSpPr>
              <a:spLocks noChangeShapeType="1"/>
            </p:cNvSpPr>
            <p:nvPr/>
          </p:nvSpPr>
          <p:spPr bwMode="auto">
            <a:xfrm>
              <a:off x="3287" y="3089"/>
              <a:ext cx="9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44" name="Line 40"/>
            <p:cNvSpPr>
              <a:spLocks noChangeShapeType="1"/>
            </p:cNvSpPr>
            <p:nvPr/>
          </p:nvSpPr>
          <p:spPr bwMode="auto">
            <a:xfrm>
              <a:off x="4544" y="1721"/>
              <a:ext cx="9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45" name="Line 41"/>
            <p:cNvSpPr>
              <a:spLocks noChangeShapeType="1"/>
            </p:cNvSpPr>
            <p:nvPr/>
          </p:nvSpPr>
          <p:spPr bwMode="auto">
            <a:xfrm>
              <a:off x="4544" y="2402"/>
              <a:ext cx="9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46" name="Line 42"/>
            <p:cNvSpPr>
              <a:spLocks noChangeShapeType="1"/>
            </p:cNvSpPr>
            <p:nvPr/>
          </p:nvSpPr>
          <p:spPr bwMode="auto">
            <a:xfrm>
              <a:off x="4544" y="3713"/>
              <a:ext cx="9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47" name="Line 43"/>
            <p:cNvSpPr>
              <a:spLocks noChangeShapeType="1"/>
            </p:cNvSpPr>
            <p:nvPr/>
          </p:nvSpPr>
          <p:spPr bwMode="auto">
            <a:xfrm>
              <a:off x="3208" y="883"/>
              <a:ext cx="239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48" name="Rectangle 44"/>
            <p:cNvSpPr>
              <a:spLocks noChangeArrowheads="1"/>
            </p:cNvSpPr>
            <p:nvPr/>
          </p:nvSpPr>
          <p:spPr bwMode="auto">
            <a:xfrm>
              <a:off x="3503" y="381"/>
              <a:ext cx="1765" cy="2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 b="1">
                  <a:latin typeface="+mj-lt"/>
                </a:rPr>
                <a:t>GL Transactions (Type SO)</a:t>
              </a:r>
            </a:p>
          </p:txBody>
        </p:sp>
        <p:sp>
          <p:nvSpPr>
            <p:cNvPr id="47149" name="Line 45"/>
            <p:cNvSpPr>
              <a:spLocks noChangeShapeType="1"/>
            </p:cNvSpPr>
            <p:nvPr/>
          </p:nvSpPr>
          <p:spPr bwMode="auto">
            <a:xfrm>
              <a:off x="3208" y="614"/>
              <a:ext cx="240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47150" name="Line 46"/>
          <p:cNvSpPr>
            <a:spLocks noChangeShapeType="1"/>
          </p:cNvSpPr>
          <p:nvPr/>
        </p:nvSpPr>
        <p:spPr bwMode="auto">
          <a:xfrm>
            <a:off x="153988" y="1563688"/>
            <a:ext cx="38274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7152" name="Rectangle 48"/>
          <p:cNvSpPr>
            <a:spLocks noChangeArrowheads="1"/>
          </p:cNvSpPr>
          <p:nvPr/>
        </p:nvSpPr>
        <p:spPr bwMode="auto">
          <a:xfrm>
            <a:off x="4071503" y="3006725"/>
            <a:ext cx="910508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i="1">
                <a:latin typeface="+mj-lt"/>
              </a:rPr>
              <a:t>Invoice</a:t>
            </a:r>
          </a:p>
          <a:p>
            <a:pPr eaLnBrk="0" hangingPunct="0"/>
            <a:r>
              <a:rPr lang="en-US" sz="1600" i="1">
                <a:latin typeface="+mj-lt"/>
              </a:rPr>
              <a:t>Post</a:t>
            </a:r>
          </a:p>
          <a:p>
            <a:endParaRPr lang="en-US" sz="1600" i="1">
              <a:latin typeface="+mj-lt"/>
            </a:endParaRPr>
          </a:p>
        </p:txBody>
      </p:sp>
      <p:cxnSp>
        <p:nvCxnSpPr>
          <p:cNvPr id="47155" name="AutoShape 51"/>
          <p:cNvCxnSpPr>
            <a:cxnSpLocks noChangeShapeType="1"/>
            <a:stCxn id="47139" idx="3"/>
          </p:cNvCxnSpPr>
          <p:nvPr/>
        </p:nvCxnSpPr>
        <p:spPr bwMode="auto">
          <a:xfrm>
            <a:off x="3976688" y="3546475"/>
            <a:ext cx="1117600" cy="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Multi-Entity AR (Payment)</a:t>
            </a:r>
          </a:p>
        </p:txBody>
      </p:sp>
      <p:sp>
        <p:nvSpPr>
          <p:cNvPr id="2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FIN07140</a:t>
            </a:r>
          </a:p>
        </p:txBody>
      </p:sp>
      <p:grpSp>
        <p:nvGrpSpPr>
          <p:cNvPr id="48149" name="Group 21"/>
          <p:cNvGrpSpPr>
            <a:grpSpLocks/>
          </p:cNvGrpSpPr>
          <p:nvPr/>
        </p:nvGrpSpPr>
        <p:grpSpPr bwMode="auto">
          <a:xfrm>
            <a:off x="2657475" y="1606550"/>
            <a:ext cx="3811588" cy="3889375"/>
            <a:chOff x="1535" y="1246"/>
            <a:chExt cx="2401" cy="2450"/>
          </a:xfrm>
        </p:grpSpPr>
        <p:sp>
          <p:nvSpPr>
            <p:cNvPr id="48132" name="Rectangle 4"/>
            <p:cNvSpPr>
              <a:spLocks noChangeArrowheads="1"/>
            </p:cNvSpPr>
            <p:nvPr/>
          </p:nvSpPr>
          <p:spPr bwMode="auto">
            <a:xfrm>
              <a:off x="1536" y="1246"/>
              <a:ext cx="2400" cy="2450"/>
            </a:xfrm>
            <a:prstGeom prst="rect">
              <a:avLst/>
            </a:prstGeom>
            <a:solidFill>
              <a:srgbClr val="D7E3FD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33" name="Line 5"/>
            <p:cNvSpPr>
              <a:spLocks noChangeShapeType="1"/>
            </p:cNvSpPr>
            <p:nvPr/>
          </p:nvSpPr>
          <p:spPr bwMode="auto">
            <a:xfrm>
              <a:off x="2129" y="2173"/>
              <a:ext cx="0" cy="36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34" name="Rectangle 6"/>
            <p:cNvSpPr>
              <a:spLocks noChangeArrowheads="1"/>
            </p:cNvSpPr>
            <p:nvPr/>
          </p:nvSpPr>
          <p:spPr bwMode="auto">
            <a:xfrm>
              <a:off x="1970" y="1935"/>
              <a:ext cx="311" cy="231"/>
            </a:xfrm>
            <a:prstGeom prst="rect">
              <a:avLst/>
            </a:prstGeom>
            <a:solidFill>
              <a:srgbClr val="D7E3FD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AR</a:t>
              </a:r>
            </a:p>
          </p:txBody>
        </p:sp>
        <p:sp>
          <p:nvSpPr>
            <p:cNvPr id="48135" name="Rectangle 7"/>
            <p:cNvSpPr>
              <a:spLocks noChangeArrowheads="1"/>
            </p:cNvSpPr>
            <p:nvPr/>
          </p:nvSpPr>
          <p:spPr bwMode="auto">
            <a:xfrm>
              <a:off x="1889" y="2911"/>
              <a:ext cx="478" cy="231"/>
            </a:xfrm>
            <a:prstGeom prst="rect">
              <a:avLst/>
            </a:prstGeom>
            <a:solidFill>
              <a:srgbClr val="D7E3FD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>
                  <a:latin typeface="+mj-lt"/>
                </a:rPr>
                <a:t>Cash</a:t>
              </a:r>
            </a:p>
          </p:txBody>
        </p:sp>
        <p:sp>
          <p:nvSpPr>
            <p:cNvPr id="48136" name="Rectangle 8"/>
            <p:cNvSpPr>
              <a:spLocks noChangeArrowheads="1"/>
            </p:cNvSpPr>
            <p:nvPr/>
          </p:nvSpPr>
          <p:spPr bwMode="auto">
            <a:xfrm>
              <a:off x="2129" y="2170"/>
              <a:ext cx="479" cy="231"/>
            </a:xfrm>
            <a:prstGeom prst="rect">
              <a:avLst/>
            </a:prstGeom>
            <a:solidFill>
              <a:srgbClr val="D7E3FD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>
                  <a:latin typeface="+mj-lt"/>
                </a:rPr>
                <a:t>2,610</a:t>
              </a:r>
            </a:p>
          </p:txBody>
        </p:sp>
        <p:sp>
          <p:nvSpPr>
            <p:cNvPr id="48137" name="Rectangle 9"/>
            <p:cNvSpPr>
              <a:spLocks noChangeArrowheads="1"/>
            </p:cNvSpPr>
            <p:nvPr/>
          </p:nvSpPr>
          <p:spPr bwMode="auto">
            <a:xfrm>
              <a:off x="1649" y="3152"/>
              <a:ext cx="479" cy="231"/>
            </a:xfrm>
            <a:prstGeom prst="rect">
              <a:avLst/>
            </a:prstGeom>
            <a:solidFill>
              <a:srgbClr val="D7E3FD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>
                  <a:latin typeface="+mj-lt"/>
                </a:rPr>
                <a:t>2,610</a:t>
              </a:r>
            </a:p>
          </p:txBody>
        </p:sp>
        <p:sp>
          <p:nvSpPr>
            <p:cNvPr id="48138" name="Rectangle 10"/>
            <p:cNvSpPr>
              <a:spLocks noChangeArrowheads="1"/>
            </p:cNvSpPr>
            <p:nvPr/>
          </p:nvSpPr>
          <p:spPr bwMode="auto">
            <a:xfrm>
              <a:off x="1704" y="1535"/>
              <a:ext cx="852" cy="231"/>
            </a:xfrm>
            <a:prstGeom prst="rect">
              <a:avLst/>
            </a:prstGeom>
            <a:solidFill>
              <a:srgbClr val="D7E3FD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Entity 1000</a:t>
              </a:r>
            </a:p>
          </p:txBody>
        </p:sp>
        <p:sp>
          <p:nvSpPr>
            <p:cNvPr id="48139" name="Rectangle 11"/>
            <p:cNvSpPr>
              <a:spLocks noChangeArrowheads="1"/>
            </p:cNvSpPr>
            <p:nvPr/>
          </p:nvSpPr>
          <p:spPr bwMode="auto">
            <a:xfrm>
              <a:off x="2937" y="1532"/>
              <a:ext cx="852" cy="231"/>
            </a:xfrm>
            <a:prstGeom prst="rect">
              <a:avLst/>
            </a:prstGeom>
            <a:solidFill>
              <a:srgbClr val="D7E3FD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b="1">
                  <a:latin typeface="+mj-lt"/>
                </a:rPr>
                <a:t>Entity 2000</a:t>
              </a:r>
            </a:p>
          </p:txBody>
        </p:sp>
        <p:sp>
          <p:nvSpPr>
            <p:cNvPr id="48140" name="Line 12"/>
            <p:cNvSpPr>
              <a:spLocks noChangeShapeType="1"/>
            </p:cNvSpPr>
            <p:nvPr/>
          </p:nvSpPr>
          <p:spPr bwMode="auto">
            <a:xfrm>
              <a:off x="2126" y="3155"/>
              <a:ext cx="0" cy="36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41" name="Line 13"/>
            <p:cNvSpPr>
              <a:spLocks noChangeShapeType="1"/>
            </p:cNvSpPr>
            <p:nvPr/>
          </p:nvSpPr>
          <p:spPr bwMode="auto">
            <a:xfrm>
              <a:off x="2751" y="1510"/>
              <a:ext cx="0" cy="21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42" name="Line 14"/>
            <p:cNvSpPr>
              <a:spLocks noChangeShapeType="1"/>
            </p:cNvSpPr>
            <p:nvPr/>
          </p:nvSpPr>
          <p:spPr bwMode="auto">
            <a:xfrm>
              <a:off x="1624" y="2165"/>
              <a:ext cx="9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43" name="Line 15"/>
            <p:cNvSpPr>
              <a:spLocks noChangeShapeType="1"/>
            </p:cNvSpPr>
            <p:nvPr/>
          </p:nvSpPr>
          <p:spPr bwMode="auto">
            <a:xfrm>
              <a:off x="1624" y="3149"/>
              <a:ext cx="9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44" name="Line 16"/>
            <p:cNvSpPr>
              <a:spLocks noChangeShapeType="1"/>
            </p:cNvSpPr>
            <p:nvPr/>
          </p:nvSpPr>
          <p:spPr bwMode="auto">
            <a:xfrm>
              <a:off x="1535" y="1775"/>
              <a:ext cx="239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45" name="Rectangle 17"/>
            <p:cNvSpPr>
              <a:spLocks noChangeArrowheads="1"/>
            </p:cNvSpPr>
            <p:nvPr/>
          </p:nvSpPr>
          <p:spPr bwMode="auto">
            <a:xfrm>
              <a:off x="1751" y="1272"/>
              <a:ext cx="1925" cy="231"/>
            </a:xfrm>
            <a:prstGeom prst="rect">
              <a:avLst/>
            </a:prstGeom>
            <a:solidFill>
              <a:srgbClr val="D7E3FD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GL Transactions (Type AR)</a:t>
              </a:r>
            </a:p>
          </p:txBody>
        </p:sp>
        <p:sp>
          <p:nvSpPr>
            <p:cNvPr id="48146" name="Line 18"/>
            <p:cNvSpPr>
              <a:spLocks noChangeShapeType="1"/>
            </p:cNvSpPr>
            <p:nvPr/>
          </p:nvSpPr>
          <p:spPr bwMode="auto">
            <a:xfrm>
              <a:off x="1535" y="1506"/>
              <a:ext cx="240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47" name="Line 19"/>
            <p:cNvSpPr>
              <a:spLocks noChangeShapeType="1"/>
            </p:cNvSpPr>
            <p:nvPr/>
          </p:nvSpPr>
          <p:spPr bwMode="auto">
            <a:xfrm>
              <a:off x="2958" y="2060"/>
              <a:ext cx="822" cy="702"/>
            </a:xfrm>
            <a:prstGeom prst="line">
              <a:avLst/>
            </a:prstGeom>
            <a:noFill/>
            <a:ln w="1270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48" name="Line 20"/>
            <p:cNvSpPr>
              <a:spLocks noChangeShapeType="1"/>
            </p:cNvSpPr>
            <p:nvPr/>
          </p:nvSpPr>
          <p:spPr bwMode="auto">
            <a:xfrm flipH="1">
              <a:off x="2897" y="2059"/>
              <a:ext cx="872" cy="718"/>
            </a:xfrm>
            <a:prstGeom prst="line">
              <a:avLst/>
            </a:prstGeom>
            <a:noFill/>
            <a:ln w="1270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Delete/Archive AR History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FIN07150</a:t>
            </a: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2962275" y="3352800"/>
            <a:ext cx="533400" cy="22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2733675" y="3581400"/>
            <a:ext cx="914400" cy="22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49159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5850" y="2276475"/>
            <a:ext cx="6951663" cy="2457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Payment Processing Flow</a:t>
            </a:r>
          </a:p>
        </p:txBody>
      </p:sp>
      <p:sp>
        <p:nvSpPr>
          <p:cNvPr id="4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FIN07020</a:t>
            </a:r>
          </a:p>
        </p:txBody>
      </p:sp>
      <p:sp>
        <p:nvSpPr>
          <p:cNvPr id="35854" name="Line 14"/>
          <p:cNvSpPr>
            <a:spLocks noChangeShapeType="1"/>
          </p:cNvSpPr>
          <p:nvPr/>
        </p:nvSpPr>
        <p:spPr bwMode="auto">
          <a:xfrm>
            <a:off x="3138488" y="3127375"/>
            <a:ext cx="555625" cy="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5862" name="Freeform 22"/>
          <p:cNvSpPr>
            <a:spLocks/>
          </p:cNvSpPr>
          <p:nvPr/>
        </p:nvSpPr>
        <p:spPr bwMode="auto">
          <a:xfrm>
            <a:off x="3344863" y="1679575"/>
            <a:ext cx="357187" cy="279082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0" y="0"/>
              </a:cxn>
              <a:cxn ang="0">
                <a:pos x="0" y="1757"/>
              </a:cxn>
              <a:cxn ang="0">
                <a:pos x="224" y="1757"/>
              </a:cxn>
            </a:cxnLst>
            <a:rect l="0" t="0" r="r" b="b"/>
            <a:pathLst>
              <a:path w="225" h="1758">
                <a:moveTo>
                  <a:pt x="224" y="0"/>
                </a:moveTo>
                <a:lnTo>
                  <a:pt x="0" y="0"/>
                </a:lnTo>
                <a:lnTo>
                  <a:pt x="0" y="1757"/>
                </a:lnTo>
                <a:lnTo>
                  <a:pt x="224" y="1757"/>
                </a:lnTo>
              </a:path>
            </a:pathLst>
          </a:custGeom>
          <a:noFill/>
          <a:ln w="28575" cap="rnd" cmpd="sng">
            <a:solidFill>
              <a:srgbClr val="663300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5894" name="Line 54"/>
          <p:cNvSpPr>
            <a:spLocks noChangeShapeType="1"/>
          </p:cNvSpPr>
          <p:nvPr/>
        </p:nvSpPr>
        <p:spPr bwMode="auto">
          <a:xfrm>
            <a:off x="1604963" y="3143250"/>
            <a:ext cx="244475" cy="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5895" name="Line 55"/>
          <p:cNvSpPr>
            <a:spLocks noChangeShapeType="1"/>
          </p:cNvSpPr>
          <p:nvPr/>
        </p:nvSpPr>
        <p:spPr bwMode="auto">
          <a:xfrm>
            <a:off x="5048250" y="1709738"/>
            <a:ext cx="325438" cy="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5896" name="Line 56"/>
          <p:cNvSpPr>
            <a:spLocks noChangeShapeType="1"/>
          </p:cNvSpPr>
          <p:nvPr/>
        </p:nvSpPr>
        <p:spPr bwMode="auto">
          <a:xfrm>
            <a:off x="5029200" y="3132138"/>
            <a:ext cx="376238" cy="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5897" name="Line 57"/>
          <p:cNvSpPr>
            <a:spLocks noChangeShapeType="1"/>
          </p:cNvSpPr>
          <p:nvPr/>
        </p:nvSpPr>
        <p:spPr bwMode="auto">
          <a:xfrm>
            <a:off x="4918075" y="4443413"/>
            <a:ext cx="446088" cy="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217488" y="1263650"/>
            <a:ext cx="8701087" cy="4797425"/>
            <a:chOff x="227013" y="1778000"/>
            <a:chExt cx="8701087" cy="4797425"/>
          </a:xfrm>
        </p:grpSpPr>
        <p:sp>
          <p:nvSpPr>
            <p:cNvPr id="35868" name="AutoShape 28"/>
            <p:cNvSpPr>
              <a:spLocks noChangeArrowheads="1"/>
            </p:cNvSpPr>
            <p:nvPr/>
          </p:nvSpPr>
          <p:spPr bwMode="auto">
            <a:xfrm>
              <a:off x="227013" y="3260725"/>
              <a:ext cx="1371600" cy="762000"/>
            </a:xfrm>
            <a:prstGeom prst="roundRect">
              <a:avLst>
                <a:gd name="adj" fmla="val 16667"/>
              </a:avLst>
            </a:prstGeom>
            <a:solidFill>
              <a:srgbClr val="94E494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49" name="Rectangle 9"/>
            <p:cNvSpPr>
              <a:spLocks noChangeArrowheads="1"/>
            </p:cNvSpPr>
            <p:nvPr/>
          </p:nvSpPr>
          <p:spPr bwMode="auto">
            <a:xfrm>
              <a:off x="266701" y="3355975"/>
              <a:ext cx="1335088" cy="5302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600">
                  <a:latin typeface="+mj-lt"/>
                </a:rPr>
                <a:t>Payment Received</a:t>
              </a:r>
            </a:p>
          </p:txBody>
        </p:sp>
        <p:sp>
          <p:nvSpPr>
            <p:cNvPr id="35871" name="AutoShape 31"/>
            <p:cNvSpPr>
              <a:spLocks noChangeArrowheads="1"/>
            </p:cNvSpPr>
            <p:nvPr/>
          </p:nvSpPr>
          <p:spPr bwMode="auto">
            <a:xfrm>
              <a:off x="1852613" y="3241675"/>
              <a:ext cx="1371600" cy="762000"/>
            </a:xfrm>
            <a:prstGeom prst="roundRect">
              <a:avLst>
                <a:gd name="adj" fmla="val 16667"/>
              </a:avLst>
            </a:prstGeom>
            <a:solidFill>
              <a:srgbClr val="94E494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72" name="Rectangle 32"/>
            <p:cNvSpPr>
              <a:spLocks noChangeArrowheads="1"/>
            </p:cNvSpPr>
            <p:nvPr/>
          </p:nvSpPr>
          <p:spPr bwMode="auto">
            <a:xfrm>
              <a:off x="1892301" y="3336925"/>
              <a:ext cx="1335088" cy="5302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600">
                  <a:latin typeface="+mj-lt"/>
                </a:rPr>
                <a:t>Record Payment</a:t>
              </a:r>
            </a:p>
          </p:txBody>
        </p:sp>
        <p:sp>
          <p:nvSpPr>
            <p:cNvPr id="35874" name="AutoShape 34"/>
            <p:cNvSpPr>
              <a:spLocks noChangeArrowheads="1"/>
            </p:cNvSpPr>
            <p:nvPr/>
          </p:nvSpPr>
          <p:spPr bwMode="auto">
            <a:xfrm>
              <a:off x="3690938" y="1943100"/>
              <a:ext cx="1371600" cy="528638"/>
            </a:xfrm>
            <a:prstGeom prst="roundRect">
              <a:avLst>
                <a:gd name="adj" fmla="val 16667"/>
              </a:avLst>
            </a:prstGeom>
            <a:solidFill>
              <a:srgbClr val="CEF2CE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75" name="Rectangle 35"/>
            <p:cNvSpPr>
              <a:spLocks noChangeArrowheads="1"/>
            </p:cNvSpPr>
            <p:nvPr/>
          </p:nvSpPr>
          <p:spPr bwMode="auto">
            <a:xfrm>
              <a:off x="3730626" y="2038350"/>
              <a:ext cx="1335088" cy="3095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600">
                  <a:latin typeface="+mj-lt"/>
                </a:rPr>
                <a:t>Applied</a:t>
              </a:r>
            </a:p>
          </p:txBody>
        </p:sp>
        <p:sp>
          <p:nvSpPr>
            <p:cNvPr id="35878" name="AutoShape 38"/>
            <p:cNvSpPr>
              <a:spLocks noChangeArrowheads="1"/>
            </p:cNvSpPr>
            <p:nvPr/>
          </p:nvSpPr>
          <p:spPr bwMode="auto">
            <a:xfrm>
              <a:off x="3659188" y="3354388"/>
              <a:ext cx="1371600" cy="528637"/>
            </a:xfrm>
            <a:prstGeom prst="roundRect">
              <a:avLst>
                <a:gd name="adj" fmla="val 16667"/>
              </a:avLst>
            </a:prstGeom>
            <a:solidFill>
              <a:srgbClr val="CEF2CE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79" name="Rectangle 39"/>
            <p:cNvSpPr>
              <a:spLocks noChangeArrowheads="1"/>
            </p:cNvSpPr>
            <p:nvPr/>
          </p:nvSpPr>
          <p:spPr bwMode="auto">
            <a:xfrm>
              <a:off x="3698876" y="3449638"/>
              <a:ext cx="1335088" cy="30956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600">
                  <a:latin typeface="+mj-lt"/>
                </a:rPr>
                <a:t>Unapplied</a:t>
              </a:r>
            </a:p>
          </p:txBody>
        </p:sp>
        <p:sp>
          <p:nvSpPr>
            <p:cNvPr id="35881" name="AutoShape 41"/>
            <p:cNvSpPr>
              <a:spLocks noChangeArrowheads="1"/>
            </p:cNvSpPr>
            <p:nvPr/>
          </p:nvSpPr>
          <p:spPr bwMode="auto">
            <a:xfrm>
              <a:off x="3536950" y="4676775"/>
              <a:ext cx="1371600" cy="528638"/>
            </a:xfrm>
            <a:prstGeom prst="roundRect">
              <a:avLst>
                <a:gd name="adj" fmla="val 16667"/>
              </a:avLst>
            </a:prstGeom>
            <a:solidFill>
              <a:srgbClr val="CEF2CE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82" name="Rectangle 42"/>
            <p:cNvSpPr>
              <a:spLocks noChangeArrowheads="1"/>
            </p:cNvSpPr>
            <p:nvPr/>
          </p:nvSpPr>
          <p:spPr bwMode="auto">
            <a:xfrm>
              <a:off x="3576638" y="4772025"/>
              <a:ext cx="1335088" cy="3095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600">
                  <a:latin typeface="+mj-lt"/>
                </a:rPr>
                <a:t>Non-AR</a:t>
              </a:r>
            </a:p>
          </p:txBody>
        </p:sp>
        <p:sp>
          <p:nvSpPr>
            <p:cNvPr id="35884" name="AutoShape 44"/>
            <p:cNvSpPr>
              <a:spLocks noChangeArrowheads="1"/>
            </p:cNvSpPr>
            <p:nvPr/>
          </p:nvSpPr>
          <p:spPr bwMode="auto">
            <a:xfrm>
              <a:off x="5378450" y="1778000"/>
              <a:ext cx="1646238" cy="884238"/>
            </a:xfrm>
            <a:prstGeom prst="roundRect">
              <a:avLst>
                <a:gd name="adj" fmla="val 16667"/>
              </a:avLst>
            </a:prstGeom>
            <a:solidFill>
              <a:srgbClr val="CEF2CE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85" name="Rectangle 45"/>
            <p:cNvSpPr>
              <a:spLocks noChangeArrowheads="1"/>
            </p:cNvSpPr>
            <p:nvPr/>
          </p:nvSpPr>
          <p:spPr bwMode="auto">
            <a:xfrm>
              <a:off x="5438775" y="1812925"/>
              <a:ext cx="1538288" cy="7508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600">
                  <a:latin typeface="+mj-lt"/>
                </a:rPr>
                <a:t>Apply Payment to Sales Invoice</a:t>
              </a:r>
            </a:p>
          </p:txBody>
        </p:sp>
        <p:sp>
          <p:nvSpPr>
            <p:cNvPr id="35888" name="AutoShape 48"/>
            <p:cNvSpPr>
              <a:spLocks noChangeArrowheads="1"/>
            </p:cNvSpPr>
            <p:nvPr/>
          </p:nvSpPr>
          <p:spPr bwMode="auto">
            <a:xfrm>
              <a:off x="5389563" y="3200400"/>
              <a:ext cx="1646238" cy="884238"/>
            </a:xfrm>
            <a:prstGeom prst="roundRect">
              <a:avLst>
                <a:gd name="adj" fmla="val 16667"/>
              </a:avLst>
            </a:prstGeom>
            <a:solidFill>
              <a:srgbClr val="CEF2CE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89" name="Rectangle 49"/>
            <p:cNvSpPr>
              <a:spLocks noChangeArrowheads="1"/>
            </p:cNvSpPr>
            <p:nvPr/>
          </p:nvSpPr>
          <p:spPr bwMode="auto">
            <a:xfrm>
              <a:off x="5324476" y="3255963"/>
              <a:ext cx="1735138" cy="7545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600" dirty="0">
                  <a:latin typeface="+mj-lt"/>
                </a:rPr>
                <a:t>Apply Payment to Customer Balance Only</a:t>
              </a:r>
            </a:p>
          </p:txBody>
        </p:sp>
        <p:sp>
          <p:nvSpPr>
            <p:cNvPr id="35892" name="AutoShape 52"/>
            <p:cNvSpPr>
              <a:spLocks noChangeArrowheads="1"/>
            </p:cNvSpPr>
            <p:nvPr/>
          </p:nvSpPr>
          <p:spPr bwMode="auto">
            <a:xfrm>
              <a:off x="5389563" y="4511675"/>
              <a:ext cx="1646238" cy="884238"/>
            </a:xfrm>
            <a:prstGeom prst="roundRect">
              <a:avLst>
                <a:gd name="adj" fmla="val 16667"/>
              </a:avLst>
            </a:prstGeom>
            <a:solidFill>
              <a:srgbClr val="CEF2CE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93" name="Rectangle 53"/>
            <p:cNvSpPr>
              <a:spLocks noChangeArrowheads="1"/>
            </p:cNvSpPr>
            <p:nvPr/>
          </p:nvSpPr>
          <p:spPr bwMode="auto">
            <a:xfrm>
              <a:off x="5378450" y="4567238"/>
              <a:ext cx="1681163" cy="7508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600">
                  <a:latin typeface="+mj-lt"/>
                </a:rPr>
                <a:t>Update GL Accounts for the Amount</a:t>
              </a:r>
            </a:p>
          </p:txBody>
        </p:sp>
        <p:sp>
          <p:nvSpPr>
            <p:cNvPr id="35899" name="AutoShape 59"/>
            <p:cNvSpPr>
              <a:spLocks noChangeArrowheads="1"/>
            </p:cNvSpPr>
            <p:nvPr/>
          </p:nvSpPr>
          <p:spPr bwMode="auto">
            <a:xfrm>
              <a:off x="5410200" y="5691188"/>
              <a:ext cx="1646237" cy="884237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900" name="Rectangle 60"/>
            <p:cNvSpPr>
              <a:spLocks noChangeArrowheads="1"/>
            </p:cNvSpPr>
            <p:nvPr/>
          </p:nvSpPr>
          <p:spPr bwMode="auto">
            <a:xfrm>
              <a:off x="5399088" y="5746750"/>
              <a:ext cx="1681162" cy="75088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600">
                  <a:latin typeface="+mj-lt"/>
                </a:rPr>
                <a:t>Print </a:t>
              </a:r>
              <a:br>
                <a:rPr lang="en-US" sz="1600">
                  <a:latin typeface="+mj-lt"/>
                </a:rPr>
              </a:br>
              <a:r>
                <a:rPr lang="en-US" sz="1600">
                  <a:latin typeface="+mj-lt"/>
                </a:rPr>
                <a:t>Payment Register</a:t>
              </a:r>
            </a:p>
          </p:txBody>
        </p:sp>
        <p:sp>
          <p:nvSpPr>
            <p:cNvPr id="35902" name="AutoShape 62"/>
            <p:cNvSpPr>
              <a:spLocks noChangeArrowheads="1"/>
            </p:cNvSpPr>
            <p:nvPr/>
          </p:nvSpPr>
          <p:spPr bwMode="auto">
            <a:xfrm>
              <a:off x="7258050" y="3203575"/>
              <a:ext cx="1646237" cy="884238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903" name="Rectangle 63"/>
            <p:cNvSpPr>
              <a:spLocks noChangeArrowheads="1"/>
            </p:cNvSpPr>
            <p:nvPr/>
          </p:nvSpPr>
          <p:spPr bwMode="auto">
            <a:xfrm>
              <a:off x="7246938" y="3259138"/>
              <a:ext cx="1681162" cy="7508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600">
                  <a:latin typeface="+mj-lt"/>
                </a:rPr>
                <a:t>Apply Payment to </a:t>
              </a:r>
              <a:br>
                <a:rPr lang="en-US" sz="1600">
                  <a:latin typeface="+mj-lt"/>
                </a:rPr>
              </a:br>
              <a:r>
                <a:rPr lang="en-US" sz="1600">
                  <a:latin typeface="+mj-lt"/>
                </a:rPr>
                <a:t>Sales Invoice</a:t>
              </a:r>
            </a:p>
          </p:txBody>
        </p:sp>
        <p:sp>
          <p:nvSpPr>
            <p:cNvPr id="35905" name="AutoShape 65"/>
            <p:cNvSpPr>
              <a:spLocks noChangeArrowheads="1"/>
            </p:cNvSpPr>
            <p:nvPr/>
          </p:nvSpPr>
          <p:spPr bwMode="auto">
            <a:xfrm>
              <a:off x="7258050" y="4552950"/>
              <a:ext cx="1646237" cy="884238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906" name="Rectangle 66"/>
            <p:cNvSpPr>
              <a:spLocks noChangeArrowheads="1"/>
            </p:cNvSpPr>
            <p:nvPr/>
          </p:nvSpPr>
          <p:spPr bwMode="auto">
            <a:xfrm>
              <a:off x="7246938" y="4608513"/>
              <a:ext cx="1681162" cy="7508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600">
                  <a:latin typeface="+mj-lt"/>
                </a:rPr>
                <a:t>Print Payment Application Register</a:t>
              </a:r>
            </a:p>
          </p:txBody>
        </p:sp>
      </p:grpSp>
      <p:sp>
        <p:nvSpPr>
          <p:cNvPr id="35907" name="Line 67"/>
          <p:cNvSpPr>
            <a:spLocks noChangeShapeType="1"/>
          </p:cNvSpPr>
          <p:nvPr/>
        </p:nvSpPr>
        <p:spPr bwMode="auto">
          <a:xfrm>
            <a:off x="6238875" y="4899025"/>
            <a:ext cx="0" cy="284163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5908" name="Line 68"/>
          <p:cNvSpPr>
            <a:spLocks noChangeShapeType="1"/>
          </p:cNvSpPr>
          <p:nvPr/>
        </p:nvSpPr>
        <p:spPr bwMode="auto">
          <a:xfrm>
            <a:off x="7031038" y="3130550"/>
            <a:ext cx="212725" cy="0"/>
          </a:xfrm>
          <a:prstGeom prst="line">
            <a:avLst/>
          </a:prstGeom>
          <a:noFill/>
          <a:ln w="28575">
            <a:solidFill>
              <a:srgbClr val="66330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5909" name="Line 69"/>
          <p:cNvSpPr>
            <a:spLocks noChangeShapeType="1"/>
          </p:cNvSpPr>
          <p:nvPr/>
        </p:nvSpPr>
        <p:spPr bwMode="auto">
          <a:xfrm>
            <a:off x="8086725" y="3570288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Payments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FIN07030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92138" y="1047750"/>
            <a:ext cx="7951787" cy="4905375"/>
            <a:chOff x="582613" y="1600200"/>
            <a:chExt cx="7951787" cy="4905375"/>
          </a:xfrm>
        </p:grpSpPr>
        <p:pic>
          <p:nvPicPr>
            <p:cNvPr id="36868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2613" y="1600200"/>
              <a:ext cx="7494587" cy="3714750"/>
            </a:xfrm>
            <a:prstGeom prst="rect">
              <a:avLst/>
            </a:prstGeom>
            <a:noFill/>
          </p:spPr>
        </p:pic>
        <p:pic>
          <p:nvPicPr>
            <p:cNvPr id="36872" name="Picture 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71750" y="2819400"/>
              <a:ext cx="5962650" cy="368617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Applied Payments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FIN07040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58763" y="1076325"/>
            <a:ext cx="8800987" cy="5065713"/>
            <a:chOff x="363538" y="1476375"/>
            <a:chExt cx="8800987" cy="5065713"/>
          </a:xfrm>
        </p:grpSpPr>
        <p:pic>
          <p:nvPicPr>
            <p:cNvPr id="37892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3538" y="1616075"/>
              <a:ext cx="6951662" cy="2733675"/>
            </a:xfrm>
            <a:prstGeom prst="rect">
              <a:avLst/>
            </a:prstGeom>
            <a:noFill/>
          </p:spPr>
        </p:pic>
        <p:sp>
          <p:nvSpPr>
            <p:cNvPr id="37893" name="Rectangle 5"/>
            <p:cNvSpPr>
              <a:spLocks noChangeArrowheads="1"/>
            </p:cNvSpPr>
            <p:nvPr/>
          </p:nvSpPr>
          <p:spPr bwMode="auto">
            <a:xfrm>
              <a:off x="7728308" y="1476375"/>
              <a:ext cx="1239123" cy="7545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600" dirty="0">
                  <a:latin typeface="+mj-lt"/>
                </a:rPr>
                <a:t>Automatic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600" dirty="0">
                  <a:latin typeface="+mj-lt"/>
                </a:rPr>
                <a:t>Payment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600" dirty="0">
                  <a:latin typeface="+mj-lt"/>
                </a:rPr>
                <a:t>Selection</a:t>
              </a:r>
            </a:p>
          </p:txBody>
        </p:sp>
        <p:sp>
          <p:nvSpPr>
            <p:cNvPr id="37894" name="Rectangle 6"/>
            <p:cNvSpPr>
              <a:spLocks noChangeArrowheads="1"/>
            </p:cNvSpPr>
            <p:nvPr/>
          </p:nvSpPr>
          <p:spPr bwMode="auto">
            <a:xfrm>
              <a:off x="7710600" y="3084513"/>
              <a:ext cx="1453925" cy="5329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600">
                  <a:latin typeface="+mj-lt"/>
                </a:rPr>
                <a:t>Applying the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600">
                  <a:latin typeface="+mj-lt"/>
                </a:rPr>
                <a:t>Payment</a:t>
              </a:r>
            </a:p>
          </p:txBody>
        </p:sp>
        <p:cxnSp>
          <p:nvCxnSpPr>
            <p:cNvPr id="37899" name="AutoShape 11"/>
            <p:cNvCxnSpPr>
              <a:cxnSpLocks noChangeShapeType="1"/>
              <a:stCxn id="37894" idx="2"/>
              <a:endCxn id="37904" idx="3"/>
            </p:cNvCxnSpPr>
            <p:nvPr/>
          </p:nvCxnSpPr>
          <p:spPr bwMode="auto">
            <a:xfrm rot="5400000">
              <a:off x="7630102" y="3642302"/>
              <a:ext cx="832284" cy="782638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37901" name="Rectangle 13"/>
            <p:cNvSpPr>
              <a:spLocks noChangeArrowheads="1"/>
            </p:cNvSpPr>
            <p:nvPr/>
          </p:nvSpPr>
          <p:spPr bwMode="auto">
            <a:xfrm>
              <a:off x="6991350" y="2057400"/>
              <a:ext cx="304800" cy="304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37902" name="AutoShape 14"/>
            <p:cNvCxnSpPr>
              <a:cxnSpLocks noChangeShapeType="1"/>
              <a:stCxn id="37893" idx="1"/>
              <a:endCxn id="37901" idx="3"/>
            </p:cNvCxnSpPr>
            <p:nvPr/>
          </p:nvCxnSpPr>
          <p:spPr bwMode="auto">
            <a:xfrm rot="10800000" flipV="1">
              <a:off x="7296150" y="1853658"/>
              <a:ext cx="432158" cy="356142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pic>
          <p:nvPicPr>
            <p:cNvPr id="37904" name="Picture 1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68500" y="2357438"/>
              <a:ext cx="5686425" cy="418465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Unapplied Payments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FIN07050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990600" y="1181100"/>
            <a:ext cx="7245878" cy="4657725"/>
            <a:chOff x="1219200" y="1590675"/>
            <a:chExt cx="7245878" cy="4657725"/>
          </a:xfrm>
        </p:grpSpPr>
        <p:pic>
          <p:nvPicPr>
            <p:cNvPr id="38916" name="Picture 4" descr="7-10 Unapplied Payment Maintenanc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19200" y="1590675"/>
              <a:ext cx="6400800" cy="4657725"/>
            </a:xfrm>
            <a:prstGeom prst="rect">
              <a:avLst/>
            </a:prstGeom>
            <a:noFill/>
          </p:spPr>
        </p:pic>
        <p:sp>
          <p:nvSpPr>
            <p:cNvPr id="38918" name="Rectangle 6"/>
            <p:cNvSpPr>
              <a:spLocks noChangeArrowheads="1"/>
            </p:cNvSpPr>
            <p:nvPr/>
          </p:nvSpPr>
          <p:spPr bwMode="auto">
            <a:xfrm>
              <a:off x="6029160" y="2854325"/>
              <a:ext cx="2003756" cy="582211"/>
            </a:xfrm>
            <a:prstGeom prst="rect">
              <a:avLst/>
            </a:prstGeom>
            <a:solidFill>
              <a:srgbClr val="DFEDF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Record Unapplied</a:t>
              </a:r>
            </a:p>
            <a:p>
              <a:pPr eaLnBrk="0" hangingPunct="0"/>
              <a:r>
                <a:rPr lang="en-US" sz="1600">
                  <a:latin typeface="+mj-lt"/>
                </a:rPr>
                <a:t>Payment</a:t>
              </a:r>
            </a:p>
          </p:txBody>
        </p:sp>
        <p:sp>
          <p:nvSpPr>
            <p:cNvPr id="38919" name="Rectangle 7"/>
            <p:cNvSpPr>
              <a:spLocks noChangeArrowheads="1"/>
            </p:cNvSpPr>
            <p:nvPr/>
          </p:nvSpPr>
          <p:spPr bwMode="auto">
            <a:xfrm>
              <a:off x="6714598" y="4648200"/>
              <a:ext cx="1750480" cy="828432"/>
            </a:xfrm>
            <a:prstGeom prst="rect">
              <a:avLst/>
            </a:prstGeom>
            <a:solidFill>
              <a:srgbClr val="DFEDF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Apply Payment</a:t>
              </a:r>
            </a:p>
            <a:p>
              <a:pPr eaLnBrk="0" hangingPunct="0"/>
              <a:r>
                <a:rPr lang="en-US" sz="1600">
                  <a:latin typeface="+mj-lt"/>
                </a:rPr>
                <a:t>When Invoice #</a:t>
              </a:r>
            </a:p>
            <a:p>
              <a:pPr eaLnBrk="0" hangingPunct="0"/>
              <a:r>
                <a:rPr lang="en-US" sz="1600">
                  <a:latin typeface="+mj-lt"/>
                </a:rPr>
                <a:t>is Available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Non-AR Payments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FIN07060</a:t>
            </a:r>
          </a:p>
        </p:txBody>
      </p:sp>
      <p:pic>
        <p:nvPicPr>
          <p:cNvPr id="3994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1247775"/>
            <a:ext cx="6999287" cy="4648200"/>
          </a:xfrm>
          <a:prstGeom prst="rect">
            <a:avLst/>
          </a:prstGeom>
          <a:noFill/>
        </p:spPr>
      </p:pic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1085850" y="3076575"/>
            <a:ext cx="990600" cy="3048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2009775" y="2838450"/>
            <a:ext cx="990600" cy="5334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Underpayments and Overpayments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FIN07070</a:t>
            </a:r>
          </a:p>
        </p:txBody>
      </p:sp>
      <p:graphicFrame>
        <p:nvGraphicFramePr>
          <p:cNvPr id="41001" name="Group 41"/>
          <p:cNvGraphicFramePr>
            <a:graphicFrameLocks noGrp="1"/>
          </p:cNvGraphicFramePr>
          <p:nvPr>
            <p:ph type="tbl" idx="4294967295"/>
          </p:nvPr>
        </p:nvGraphicFramePr>
        <p:xfrm>
          <a:off x="1238250" y="2035175"/>
          <a:ext cx="6638925" cy="2739835"/>
        </p:xfrm>
        <a:graphic>
          <a:graphicData uri="http://schemas.openxmlformats.org/drawingml/2006/table">
            <a:tbl>
              <a:tblPr/>
              <a:tblGrid>
                <a:gridCol w="3319463"/>
                <a:gridCol w="3319462"/>
              </a:tblGrid>
              <a:tr h="563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Payment Type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Action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849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Underpayments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DDB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Change the discount account to the sales allowance account.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DDB">
                        <a:alpha val="50000"/>
                      </a:srgbClr>
                    </a:solidFill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Overpayments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DDB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Apply payment to all invoices, then enter the overpayment amount as Unapplied.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DDB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Returned Checks</a:t>
            </a:r>
          </a:p>
        </p:txBody>
      </p:sp>
      <p:sp>
        <p:nvSpPr>
          <p:cNvPr id="6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FIN07080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379413" y="939800"/>
            <a:ext cx="8372475" cy="5089525"/>
            <a:chOff x="446088" y="1463675"/>
            <a:chExt cx="8372475" cy="5089525"/>
          </a:xfrm>
        </p:grpSpPr>
        <p:sp>
          <p:nvSpPr>
            <p:cNvPr id="42072" name="Rectangle 88"/>
            <p:cNvSpPr>
              <a:spLocks noChangeArrowheads="1"/>
            </p:cNvSpPr>
            <p:nvPr/>
          </p:nvSpPr>
          <p:spPr bwMode="auto">
            <a:xfrm>
              <a:off x="623888" y="4381500"/>
              <a:ext cx="7810500" cy="928688"/>
            </a:xfrm>
            <a:prstGeom prst="rect">
              <a:avLst/>
            </a:prstGeom>
            <a:solidFill>
              <a:srgbClr val="D9E4F3"/>
            </a:solidFill>
            <a:ln w="158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2071" name="Rectangle 87"/>
            <p:cNvSpPr>
              <a:spLocks noChangeArrowheads="1"/>
            </p:cNvSpPr>
            <p:nvPr/>
          </p:nvSpPr>
          <p:spPr bwMode="auto">
            <a:xfrm>
              <a:off x="622300" y="3382963"/>
              <a:ext cx="7810500" cy="10350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58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2070" name="Rectangle 86"/>
            <p:cNvSpPr>
              <a:spLocks noChangeArrowheads="1"/>
            </p:cNvSpPr>
            <p:nvPr/>
          </p:nvSpPr>
          <p:spPr bwMode="auto">
            <a:xfrm>
              <a:off x="630238" y="2454275"/>
              <a:ext cx="7802562" cy="928688"/>
            </a:xfrm>
            <a:prstGeom prst="rect">
              <a:avLst/>
            </a:prstGeom>
            <a:solidFill>
              <a:srgbClr val="D9E4F3"/>
            </a:solidFill>
            <a:ln w="158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2069" name="Rectangle 85"/>
            <p:cNvSpPr>
              <a:spLocks noChangeArrowheads="1"/>
            </p:cNvSpPr>
            <p:nvPr/>
          </p:nvSpPr>
          <p:spPr bwMode="auto">
            <a:xfrm>
              <a:off x="627063" y="1539875"/>
              <a:ext cx="7800975" cy="9286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58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2028" name="Rectangle 44"/>
            <p:cNvSpPr>
              <a:spLocks noChangeArrowheads="1"/>
            </p:cNvSpPr>
            <p:nvPr/>
          </p:nvSpPr>
          <p:spPr bwMode="auto">
            <a:xfrm>
              <a:off x="585788" y="2455863"/>
              <a:ext cx="5634037" cy="757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  <a:tabLst>
                  <a:tab pos="2457450" algn="l"/>
                  <a:tab pos="5772150" algn="r"/>
                  <a:tab pos="6343650" algn="r"/>
                  <a:tab pos="6572250" algn="l"/>
                </a:tabLst>
              </a:pPr>
              <a:r>
                <a:rPr lang="en-US" sz="1400" i="1">
                  <a:latin typeface="+mj-lt"/>
                </a:rPr>
                <a:t>2. Customer sends check for $490:</a:t>
              </a:r>
            </a:p>
            <a:p>
              <a:pPr lvl="1" indent="800100" algn="l" eaLnBrk="0" hangingPunct="0">
                <a:lnSpc>
                  <a:spcPct val="90000"/>
                </a:lnSpc>
                <a:spcBef>
                  <a:spcPct val="30000"/>
                </a:spcBef>
                <a:tabLst>
                  <a:tab pos="2457450" algn="l"/>
                  <a:tab pos="5772150" algn="r"/>
                  <a:tab pos="6343650" algn="r"/>
                  <a:tab pos="6572250" algn="l"/>
                </a:tabLst>
              </a:pPr>
              <a:r>
                <a:rPr lang="en-US" sz="1400">
                  <a:latin typeface="+mj-lt"/>
                </a:rPr>
                <a:t>	</a:t>
              </a:r>
              <a:r>
                <a:rPr lang="en-US" sz="1200">
                  <a:latin typeface="+mj-lt"/>
                </a:rPr>
                <a:t>	</a:t>
              </a:r>
            </a:p>
            <a:p>
              <a:pPr lvl="1" indent="800100" algn="l" eaLnBrk="0" hangingPunct="0">
                <a:lnSpc>
                  <a:spcPct val="90000"/>
                </a:lnSpc>
                <a:tabLst>
                  <a:tab pos="2457450" algn="l"/>
                  <a:tab pos="5772150" algn="r"/>
                  <a:tab pos="6343650" algn="r"/>
                  <a:tab pos="6572250" algn="l"/>
                </a:tabLst>
              </a:pPr>
              <a:r>
                <a:rPr lang="en-US" sz="1200">
                  <a:latin typeface="+mj-lt"/>
                </a:rPr>
                <a:t>	</a:t>
              </a:r>
              <a:r>
                <a:rPr lang="en-US" sz="1600">
                  <a:latin typeface="+mj-lt"/>
                </a:rPr>
                <a:t>	</a:t>
              </a:r>
            </a:p>
          </p:txBody>
        </p:sp>
        <p:grpSp>
          <p:nvGrpSpPr>
            <p:cNvPr id="42051" name="Group 67"/>
            <p:cNvGrpSpPr>
              <a:grpSpLocks/>
            </p:cNvGrpSpPr>
            <p:nvPr/>
          </p:nvGrpSpPr>
          <p:grpSpPr bwMode="auto">
            <a:xfrm>
              <a:off x="6481763" y="1463675"/>
              <a:ext cx="2235200" cy="1497013"/>
              <a:chOff x="672" y="2246"/>
              <a:chExt cx="1408" cy="943"/>
            </a:xfrm>
          </p:grpSpPr>
          <p:sp>
            <p:nvSpPr>
              <p:cNvPr id="42047" name="Text Box 63"/>
              <p:cNvSpPr txBox="1">
                <a:spLocks noChangeArrowheads="1"/>
              </p:cNvSpPr>
              <p:nvPr/>
            </p:nvSpPr>
            <p:spPr bwMode="auto">
              <a:xfrm>
                <a:off x="672" y="2246"/>
                <a:ext cx="1408" cy="9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400" b="1">
                    <a:latin typeface="+mj-lt"/>
                  </a:rPr>
                  <a:t>Dr           Cr</a:t>
                </a:r>
              </a:p>
              <a:p>
                <a:pPr>
                  <a:spcBef>
                    <a:spcPct val="50000"/>
                  </a:spcBef>
                </a:pPr>
                <a:endParaRPr lang="en-US" sz="1600" b="1">
                  <a:latin typeface="+mj-lt"/>
                </a:endParaRPr>
              </a:p>
              <a:p>
                <a:pPr>
                  <a:spcBef>
                    <a:spcPct val="50000"/>
                  </a:spcBef>
                </a:pPr>
                <a:endParaRPr lang="en-US" sz="1600" b="1">
                  <a:latin typeface="+mj-lt"/>
                </a:endParaRPr>
              </a:p>
              <a:p>
                <a:pPr>
                  <a:spcBef>
                    <a:spcPct val="50000"/>
                  </a:spcBef>
                </a:pPr>
                <a:endParaRPr lang="en-US" sz="1600" b="1">
                  <a:latin typeface="+mj-lt"/>
                </a:endParaRPr>
              </a:p>
            </p:txBody>
          </p:sp>
          <p:sp>
            <p:nvSpPr>
              <p:cNvPr id="42048" name="Line 64"/>
              <p:cNvSpPr>
                <a:spLocks noChangeShapeType="1"/>
              </p:cNvSpPr>
              <p:nvPr/>
            </p:nvSpPr>
            <p:spPr bwMode="auto">
              <a:xfrm>
                <a:off x="851" y="2490"/>
                <a:ext cx="1043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049" name="Text Box 65"/>
              <p:cNvSpPr txBox="1">
                <a:spLocks noChangeArrowheads="1"/>
              </p:cNvSpPr>
              <p:nvPr/>
            </p:nvSpPr>
            <p:spPr bwMode="auto">
              <a:xfrm>
                <a:off x="883" y="2547"/>
                <a:ext cx="391" cy="11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>
                    <a:latin typeface="+mj-lt"/>
                  </a:rPr>
                  <a:t>500</a:t>
                </a:r>
              </a:p>
            </p:txBody>
          </p:sp>
          <p:sp>
            <p:nvSpPr>
              <p:cNvPr id="42050" name="Text Box 66"/>
              <p:cNvSpPr txBox="1">
                <a:spLocks noChangeArrowheads="1"/>
              </p:cNvSpPr>
              <p:nvPr/>
            </p:nvSpPr>
            <p:spPr bwMode="auto">
              <a:xfrm>
                <a:off x="1427" y="2688"/>
                <a:ext cx="391" cy="11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>
                    <a:latin typeface="+mj-lt"/>
                  </a:rPr>
                  <a:t>500</a:t>
                </a:r>
              </a:p>
            </p:txBody>
          </p:sp>
        </p:grpSp>
        <p:sp>
          <p:nvSpPr>
            <p:cNvPr id="42052" name="Rectangle 68"/>
            <p:cNvSpPr>
              <a:spLocks noChangeArrowheads="1"/>
            </p:cNvSpPr>
            <p:nvPr/>
          </p:nvSpPr>
          <p:spPr bwMode="auto">
            <a:xfrm>
              <a:off x="566738" y="1654175"/>
              <a:ext cx="5634037" cy="7572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  <a:tabLst>
                  <a:tab pos="2457450" algn="l"/>
                  <a:tab pos="5772150" algn="r"/>
                  <a:tab pos="6343650" algn="r"/>
                  <a:tab pos="6572250" algn="l"/>
                </a:tabLst>
              </a:pPr>
              <a:r>
                <a:rPr lang="en-US" sz="1400" i="1">
                  <a:latin typeface="+mj-lt"/>
                </a:rPr>
                <a:t>1. A customer buys an item for $500 with terms 2% Net 30:</a:t>
              </a:r>
            </a:p>
            <a:p>
              <a:pPr lvl="1" indent="800100" algn="l" eaLnBrk="0" hangingPunct="0">
                <a:lnSpc>
                  <a:spcPct val="90000"/>
                </a:lnSpc>
                <a:spcBef>
                  <a:spcPct val="30000"/>
                </a:spcBef>
                <a:tabLst>
                  <a:tab pos="2457450" algn="l"/>
                  <a:tab pos="5772150" algn="r"/>
                  <a:tab pos="6343650" algn="r"/>
                  <a:tab pos="6572250" algn="l"/>
                </a:tabLst>
              </a:pPr>
              <a:r>
                <a:rPr lang="en-US" sz="1400">
                  <a:latin typeface="+mj-lt"/>
                </a:rPr>
                <a:t>	</a:t>
              </a:r>
              <a:r>
                <a:rPr lang="en-US" sz="1200">
                  <a:latin typeface="+mj-lt"/>
                </a:rPr>
                <a:t>	</a:t>
              </a:r>
            </a:p>
            <a:p>
              <a:pPr lvl="1" indent="800100" algn="l" eaLnBrk="0" hangingPunct="0">
                <a:lnSpc>
                  <a:spcPct val="90000"/>
                </a:lnSpc>
                <a:tabLst>
                  <a:tab pos="2457450" algn="l"/>
                  <a:tab pos="5772150" algn="r"/>
                  <a:tab pos="6343650" algn="r"/>
                  <a:tab pos="6572250" algn="l"/>
                </a:tabLst>
              </a:pPr>
              <a:r>
                <a:rPr lang="en-US" sz="1200">
                  <a:latin typeface="+mj-lt"/>
                </a:rPr>
                <a:t>	</a:t>
              </a:r>
              <a:r>
                <a:rPr lang="en-US" sz="1600">
                  <a:latin typeface="+mj-lt"/>
                </a:rPr>
                <a:t>	</a:t>
              </a:r>
              <a:endParaRPr lang="en-US" sz="2000">
                <a:latin typeface="+mj-lt"/>
              </a:endParaRPr>
            </a:p>
          </p:txBody>
        </p:sp>
        <p:sp>
          <p:nvSpPr>
            <p:cNvPr id="42056" name="Text Box 72"/>
            <p:cNvSpPr txBox="1">
              <a:spLocks noChangeArrowheads="1"/>
            </p:cNvSpPr>
            <p:nvPr/>
          </p:nvSpPr>
          <p:spPr bwMode="auto">
            <a:xfrm>
              <a:off x="6805613" y="2740025"/>
              <a:ext cx="620712" cy="1846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+mj-lt"/>
                </a:rPr>
                <a:t>490</a:t>
              </a:r>
            </a:p>
          </p:txBody>
        </p:sp>
        <p:sp>
          <p:nvSpPr>
            <p:cNvPr id="42057" name="Text Box 73"/>
            <p:cNvSpPr txBox="1">
              <a:spLocks noChangeArrowheads="1"/>
            </p:cNvSpPr>
            <p:nvPr/>
          </p:nvSpPr>
          <p:spPr bwMode="auto">
            <a:xfrm>
              <a:off x="7689850" y="3103563"/>
              <a:ext cx="620713" cy="1846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+mj-lt"/>
                </a:rPr>
                <a:t>500</a:t>
              </a:r>
            </a:p>
          </p:txBody>
        </p:sp>
        <p:sp>
          <p:nvSpPr>
            <p:cNvPr id="42058" name="Text Box 74"/>
            <p:cNvSpPr txBox="1">
              <a:spLocks noChangeArrowheads="1"/>
            </p:cNvSpPr>
            <p:nvPr/>
          </p:nvSpPr>
          <p:spPr bwMode="auto">
            <a:xfrm>
              <a:off x="7727950" y="3937000"/>
              <a:ext cx="620713" cy="1846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+mj-lt"/>
                </a:rPr>
                <a:t>10</a:t>
              </a:r>
            </a:p>
          </p:txBody>
        </p:sp>
        <p:sp>
          <p:nvSpPr>
            <p:cNvPr id="42059" name="Rectangle 75"/>
            <p:cNvSpPr>
              <a:spLocks noChangeArrowheads="1"/>
            </p:cNvSpPr>
            <p:nvPr/>
          </p:nvSpPr>
          <p:spPr bwMode="auto">
            <a:xfrm>
              <a:off x="569913" y="3430588"/>
              <a:ext cx="5749925" cy="100694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>
                <a:lnSpc>
                  <a:spcPct val="80000"/>
                </a:lnSpc>
                <a:tabLst>
                  <a:tab pos="2457450" algn="l"/>
                  <a:tab pos="5772150" algn="r"/>
                  <a:tab pos="6343650" algn="r"/>
                  <a:tab pos="6572250" algn="l"/>
                </a:tabLst>
              </a:pPr>
              <a:r>
                <a:rPr lang="en-US" sz="1400" i="1">
                  <a:latin typeface="+mj-lt"/>
                </a:rPr>
                <a:t>3. Customer’s check is returned. You create a DR/CR memo to reopen the balance:</a:t>
              </a:r>
              <a:r>
                <a:rPr lang="en-US" sz="1400">
                  <a:latin typeface="+mj-lt"/>
                </a:rPr>
                <a:t> 	</a:t>
              </a:r>
            </a:p>
            <a:p>
              <a:pPr>
                <a:tabLst>
                  <a:tab pos="2457450" algn="l"/>
                  <a:tab pos="5772150" algn="r"/>
                  <a:tab pos="6343650" algn="r"/>
                  <a:tab pos="6572250" algn="l"/>
                </a:tabLst>
              </a:pPr>
              <a:r>
                <a:rPr lang="en-US" sz="1200">
                  <a:latin typeface="+mj-lt"/>
                </a:rPr>
                <a:t>                                                   	</a:t>
              </a:r>
            </a:p>
            <a:p>
              <a:pPr lvl="1" indent="800100" algn="l" eaLnBrk="0" hangingPunct="0">
                <a:lnSpc>
                  <a:spcPct val="90000"/>
                </a:lnSpc>
                <a:tabLst>
                  <a:tab pos="2457450" algn="l"/>
                  <a:tab pos="5772150" algn="r"/>
                  <a:tab pos="6343650" algn="r"/>
                  <a:tab pos="6572250" algn="l"/>
                </a:tabLst>
              </a:pPr>
              <a:r>
                <a:rPr lang="en-US" sz="1200">
                  <a:latin typeface="+mj-lt"/>
                </a:rPr>
                <a:t>                        </a:t>
              </a:r>
            </a:p>
            <a:p>
              <a:pPr lvl="1" indent="800100" algn="l" eaLnBrk="0" hangingPunct="0">
                <a:lnSpc>
                  <a:spcPct val="90000"/>
                </a:lnSpc>
                <a:tabLst>
                  <a:tab pos="2457450" algn="l"/>
                  <a:tab pos="5772150" algn="r"/>
                  <a:tab pos="6343650" algn="r"/>
                  <a:tab pos="6572250" algn="l"/>
                </a:tabLst>
              </a:pPr>
              <a:r>
                <a:rPr lang="en-US" sz="1200">
                  <a:latin typeface="+mj-lt"/>
                </a:rPr>
                <a:t>                        </a:t>
              </a:r>
              <a:r>
                <a:rPr lang="en-US" sz="1600">
                  <a:latin typeface="+mj-lt"/>
                </a:rPr>
                <a:t>	</a:t>
              </a:r>
            </a:p>
          </p:txBody>
        </p:sp>
        <p:sp>
          <p:nvSpPr>
            <p:cNvPr id="42061" name="Text Box 77"/>
            <p:cNvSpPr txBox="1">
              <a:spLocks noChangeArrowheads="1"/>
            </p:cNvSpPr>
            <p:nvPr/>
          </p:nvSpPr>
          <p:spPr bwMode="auto">
            <a:xfrm>
              <a:off x="6845300" y="3778250"/>
              <a:ext cx="620713" cy="1846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+mj-lt"/>
                </a:rPr>
                <a:t>500</a:t>
              </a:r>
            </a:p>
          </p:txBody>
        </p:sp>
        <p:sp>
          <p:nvSpPr>
            <p:cNvPr id="42062" name="Text Box 78"/>
            <p:cNvSpPr txBox="1">
              <a:spLocks noChangeArrowheads="1"/>
            </p:cNvSpPr>
            <p:nvPr/>
          </p:nvSpPr>
          <p:spPr bwMode="auto">
            <a:xfrm>
              <a:off x="6811963" y="2941638"/>
              <a:ext cx="620712" cy="1846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+mj-lt"/>
                </a:rPr>
                <a:t>10</a:t>
              </a:r>
            </a:p>
          </p:txBody>
        </p:sp>
        <p:sp>
          <p:nvSpPr>
            <p:cNvPr id="42063" name="Text Box 79"/>
            <p:cNvSpPr txBox="1">
              <a:spLocks noChangeArrowheads="1"/>
            </p:cNvSpPr>
            <p:nvPr/>
          </p:nvSpPr>
          <p:spPr bwMode="auto">
            <a:xfrm>
              <a:off x="7726363" y="4132263"/>
              <a:ext cx="620712" cy="1846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+mj-lt"/>
                </a:rPr>
                <a:t>490</a:t>
              </a:r>
            </a:p>
          </p:txBody>
        </p:sp>
        <p:sp>
          <p:nvSpPr>
            <p:cNvPr id="42064" name="Rectangle 80"/>
            <p:cNvSpPr>
              <a:spLocks noChangeArrowheads="1"/>
            </p:cNvSpPr>
            <p:nvPr/>
          </p:nvSpPr>
          <p:spPr bwMode="auto">
            <a:xfrm>
              <a:off x="554038" y="4445000"/>
              <a:ext cx="5553075" cy="6651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  <a:tabLst>
                  <a:tab pos="2457450" algn="l"/>
                  <a:tab pos="5772150" algn="r"/>
                  <a:tab pos="6343650" algn="r"/>
                  <a:tab pos="6572250" algn="l"/>
                </a:tabLst>
              </a:pPr>
              <a:r>
                <a:rPr lang="en-US" sz="1400" i="1">
                  <a:latin typeface="+mj-lt"/>
                </a:rPr>
                <a:t>4. Record bad check charges on a DR/CR memo:</a:t>
              </a:r>
            </a:p>
            <a:p>
              <a:pPr algn="l" eaLnBrk="0" hangingPunct="0">
                <a:lnSpc>
                  <a:spcPct val="90000"/>
                </a:lnSpc>
                <a:tabLst>
                  <a:tab pos="2457450" algn="l"/>
                  <a:tab pos="5772150" algn="r"/>
                  <a:tab pos="6343650" algn="r"/>
                  <a:tab pos="6572250" algn="l"/>
                </a:tabLst>
              </a:pPr>
              <a:r>
                <a:rPr lang="en-US" sz="1400">
                  <a:latin typeface="+mj-lt"/>
                </a:rPr>
                <a:t>                                           </a:t>
              </a:r>
              <a:r>
                <a:rPr lang="en-US" sz="1200">
                  <a:latin typeface="+mj-lt"/>
                </a:rPr>
                <a:t>	</a:t>
              </a:r>
            </a:p>
            <a:p>
              <a:pPr lvl="1" indent="800100" algn="l" eaLnBrk="0" hangingPunct="0">
                <a:lnSpc>
                  <a:spcPct val="90000"/>
                </a:lnSpc>
                <a:tabLst>
                  <a:tab pos="2457450" algn="l"/>
                  <a:tab pos="5772150" algn="r"/>
                  <a:tab pos="6343650" algn="r"/>
                  <a:tab pos="6572250" algn="l"/>
                </a:tabLst>
              </a:pPr>
              <a:r>
                <a:rPr lang="en-US" sz="1200">
                  <a:latin typeface="+mj-lt"/>
                </a:rPr>
                <a:t>                        </a:t>
              </a:r>
              <a:r>
                <a:rPr lang="en-US" sz="1400">
                  <a:latin typeface="+mj-lt"/>
                </a:rPr>
                <a:t>	</a:t>
              </a:r>
            </a:p>
          </p:txBody>
        </p:sp>
        <p:sp>
          <p:nvSpPr>
            <p:cNvPr id="42065" name="Text Box 81"/>
            <p:cNvSpPr txBox="1">
              <a:spLocks noChangeArrowheads="1"/>
            </p:cNvSpPr>
            <p:nvPr/>
          </p:nvSpPr>
          <p:spPr bwMode="auto">
            <a:xfrm>
              <a:off x="6921500" y="4730750"/>
              <a:ext cx="620713" cy="1846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+mj-lt"/>
                </a:rPr>
                <a:t>10</a:t>
              </a:r>
            </a:p>
          </p:txBody>
        </p:sp>
        <p:sp>
          <p:nvSpPr>
            <p:cNvPr id="42066" name="Text Box 82"/>
            <p:cNvSpPr txBox="1">
              <a:spLocks noChangeArrowheads="1"/>
            </p:cNvSpPr>
            <p:nvPr/>
          </p:nvSpPr>
          <p:spPr bwMode="auto">
            <a:xfrm>
              <a:off x="7750175" y="4953000"/>
              <a:ext cx="620713" cy="1846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>
                  <a:latin typeface="+mj-lt"/>
                </a:rPr>
                <a:t>10</a:t>
              </a:r>
            </a:p>
          </p:txBody>
        </p:sp>
        <p:sp>
          <p:nvSpPr>
            <p:cNvPr id="42073" name="Text Box 89"/>
            <p:cNvSpPr txBox="1">
              <a:spLocks noChangeArrowheads="1"/>
            </p:cNvSpPr>
            <p:nvPr/>
          </p:nvSpPr>
          <p:spPr bwMode="auto">
            <a:xfrm>
              <a:off x="3082925" y="1858963"/>
              <a:ext cx="1636713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>
                  <a:latin typeface="+mj-lt"/>
                </a:rPr>
                <a:t>Accounts Receivable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Sales</a:t>
              </a:r>
            </a:p>
          </p:txBody>
        </p:sp>
        <p:sp>
          <p:nvSpPr>
            <p:cNvPr id="42074" name="Text Box 90"/>
            <p:cNvSpPr txBox="1">
              <a:spLocks noChangeArrowheads="1"/>
            </p:cNvSpPr>
            <p:nvPr/>
          </p:nvSpPr>
          <p:spPr bwMode="auto">
            <a:xfrm>
              <a:off x="3082925" y="2659063"/>
              <a:ext cx="1936750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Cash</a:t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Sales Terms</a:t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Accounts Receivable</a:t>
              </a:r>
            </a:p>
          </p:txBody>
        </p:sp>
        <p:sp>
          <p:nvSpPr>
            <p:cNvPr id="42075" name="Text Box 91"/>
            <p:cNvSpPr txBox="1">
              <a:spLocks noChangeArrowheads="1"/>
            </p:cNvSpPr>
            <p:nvPr/>
          </p:nvSpPr>
          <p:spPr bwMode="auto">
            <a:xfrm>
              <a:off x="3082925" y="3681413"/>
              <a:ext cx="2146300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Accounts Receivable</a:t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Sales Terms</a:t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Cash</a:t>
              </a:r>
            </a:p>
          </p:txBody>
        </p:sp>
        <p:sp>
          <p:nvSpPr>
            <p:cNvPr id="42076" name="Text Box 92"/>
            <p:cNvSpPr txBox="1">
              <a:spLocks noChangeArrowheads="1"/>
            </p:cNvSpPr>
            <p:nvPr/>
          </p:nvSpPr>
          <p:spPr bwMode="auto">
            <a:xfrm>
              <a:off x="3074988" y="4679950"/>
              <a:ext cx="1858962" cy="5539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Accounts Receivable</a:t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Bad Checks</a:t>
              </a:r>
            </a:p>
          </p:txBody>
        </p:sp>
        <p:sp>
          <p:nvSpPr>
            <p:cNvPr id="42078" name="Line 94"/>
            <p:cNvSpPr>
              <a:spLocks noChangeShapeType="1"/>
            </p:cNvSpPr>
            <p:nvPr/>
          </p:nvSpPr>
          <p:spPr bwMode="auto">
            <a:xfrm>
              <a:off x="6772275" y="1555750"/>
              <a:ext cx="0" cy="374173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2097" name="Rectangle 113"/>
            <p:cNvSpPr>
              <a:spLocks noChangeArrowheads="1"/>
            </p:cNvSpPr>
            <p:nvPr/>
          </p:nvSpPr>
          <p:spPr bwMode="auto">
            <a:xfrm>
              <a:off x="446088" y="5486400"/>
              <a:ext cx="8372475" cy="1066800"/>
            </a:xfrm>
            <a:prstGeom prst="rect">
              <a:avLst/>
            </a:prstGeom>
            <a:solidFill>
              <a:srgbClr val="EAEAEA"/>
            </a:solidFill>
            <a:ln w="158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42098" name="Group 114"/>
            <p:cNvGrpSpPr>
              <a:grpSpLocks/>
            </p:cNvGrpSpPr>
            <p:nvPr/>
          </p:nvGrpSpPr>
          <p:grpSpPr bwMode="auto">
            <a:xfrm>
              <a:off x="642938" y="5543550"/>
              <a:ext cx="1096962" cy="858838"/>
              <a:chOff x="802" y="3208"/>
              <a:chExt cx="691" cy="541"/>
            </a:xfrm>
          </p:grpSpPr>
          <p:sp>
            <p:nvSpPr>
              <p:cNvPr id="42099" name="Rectangle 115"/>
              <p:cNvSpPr>
                <a:spLocks noChangeArrowheads="1"/>
              </p:cNvSpPr>
              <p:nvPr/>
            </p:nvSpPr>
            <p:spPr bwMode="auto">
              <a:xfrm>
                <a:off x="923" y="3208"/>
                <a:ext cx="406" cy="17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>
                  <a:lnSpc>
                    <a:spcPct val="90000"/>
                  </a:lnSpc>
                </a:pPr>
                <a:r>
                  <a:rPr lang="en-US" sz="1400" b="1">
                    <a:latin typeface="+mj-lt"/>
                  </a:rPr>
                  <a:t>Sales</a:t>
                </a:r>
              </a:p>
            </p:txBody>
          </p:sp>
          <p:sp>
            <p:nvSpPr>
              <p:cNvPr id="42100" name="Line 116"/>
              <p:cNvSpPr>
                <a:spLocks noChangeShapeType="1"/>
              </p:cNvSpPr>
              <p:nvPr/>
            </p:nvSpPr>
            <p:spPr bwMode="auto">
              <a:xfrm>
                <a:off x="802" y="3359"/>
                <a:ext cx="69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101" name="Line 117"/>
              <p:cNvSpPr>
                <a:spLocks noChangeShapeType="1"/>
              </p:cNvSpPr>
              <p:nvPr/>
            </p:nvSpPr>
            <p:spPr bwMode="auto">
              <a:xfrm>
                <a:off x="1118" y="3365"/>
                <a:ext cx="0" cy="38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102" name="Text Box 118"/>
              <p:cNvSpPr txBox="1">
                <a:spLocks noChangeArrowheads="1"/>
              </p:cNvSpPr>
              <p:nvPr/>
            </p:nvSpPr>
            <p:spPr bwMode="auto">
              <a:xfrm>
                <a:off x="1094" y="3423"/>
                <a:ext cx="341" cy="11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>
                    <a:latin typeface="+mj-lt"/>
                  </a:rPr>
                  <a:t>500</a:t>
                </a:r>
                <a:r>
                  <a:rPr lang="en-US" sz="1200" baseline="30000"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42103" name="Group 119"/>
            <p:cNvGrpSpPr>
              <a:grpSpLocks/>
            </p:cNvGrpSpPr>
            <p:nvPr/>
          </p:nvGrpSpPr>
          <p:grpSpPr bwMode="auto">
            <a:xfrm>
              <a:off x="2300288" y="5543550"/>
              <a:ext cx="1096962" cy="928688"/>
              <a:chOff x="1949" y="3208"/>
              <a:chExt cx="691" cy="585"/>
            </a:xfrm>
          </p:grpSpPr>
          <p:sp>
            <p:nvSpPr>
              <p:cNvPr id="42104" name="Rectangle 120"/>
              <p:cNvSpPr>
                <a:spLocks noChangeArrowheads="1"/>
              </p:cNvSpPr>
              <p:nvPr/>
            </p:nvSpPr>
            <p:spPr bwMode="auto">
              <a:xfrm>
                <a:off x="2146" y="3208"/>
                <a:ext cx="265" cy="17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>
                  <a:lnSpc>
                    <a:spcPct val="90000"/>
                  </a:lnSpc>
                </a:pPr>
                <a:r>
                  <a:rPr lang="en-US" sz="1400" b="1">
                    <a:latin typeface="+mj-lt"/>
                  </a:rPr>
                  <a:t>AR</a:t>
                </a:r>
              </a:p>
            </p:txBody>
          </p:sp>
          <p:sp>
            <p:nvSpPr>
              <p:cNvPr id="42105" name="Line 121"/>
              <p:cNvSpPr>
                <a:spLocks noChangeShapeType="1"/>
              </p:cNvSpPr>
              <p:nvPr/>
            </p:nvSpPr>
            <p:spPr bwMode="auto">
              <a:xfrm>
                <a:off x="1949" y="3364"/>
                <a:ext cx="69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106" name="Line 122"/>
              <p:cNvSpPr>
                <a:spLocks noChangeShapeType="1"/>
              </p:cNvSpPr>
              <p:nvPr/>
            </p:nvSpPr>
            <p:spPr bwMode="auto">
              <a:xfrm>
                <a:off x="2265" y="3370"/>
                <a:ext cx="0" cy="4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107" name="Text Box 123"/>
              <p:cNvSpPr txBox="1">
                <a:spLocks noChangeArrowheads="1"/>
              </p:cNvSpPr>
              <p:nvPr/>
            </p:nvSpPr>
            <p:spPr bwMode="auto">
              <a:xfrm>
                <a:off x="1962" y="3423"/>
                <a:ext cx="341" cy="11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>
                    <a:latin typeface="+mj-lt"/>
                  </a:rPr>
                  <a:t>500</a:t>
                </a:r>
                <a:r>
                  <a:rPr lang="en-US" sz="1200" baseline="30000">
                    <a:latin typeface="+mj-lt"/>
                  </a:rPr>
                  <a:t>1</a:t>
                </a:r>
              </a:p>
            </p:txBody>
          </p:sp>
          <p:sp>
            <p:nvSpPr>
              <p:cNvPr id="42108" name="Text Box 124"/>
              <p:cNvSpPr txBox="1">
                <a:spLocks noChangeArrowheads="1"/>
              </p:cNvSpPr>
              <p:nvPr/>
            </p:nvSpPr>
            <p:spPr bwMode="auto">
              <a:xfrm>
                <a:off x="1967" y="3677"/>
                <a:ext cx="341" cy="11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>
                    <a:latin typeface="+mj-lt"/>
                  </a:rPr>
                  <a:t>10</a:t>
                </a:r>
                <a:r>
                  <a:rPr lang="en-US" sz="1200" baseline="30000">
                    <a:latin typeface="+mj-lt"/>
                  </a:rPr>
                  <a:t>4</a:t>
                </a:r>
              </a:p>
            </p:txBody>
          </p:sp>
          <p:sp>
            <p:nvSpPr>
              <p:cNvPr id="42109" name="Text Box 125"/>
              <p:cNvSpPr txBox="1">
                <a:spLocks noChangeArrowheads="1"/>
              </p:cNvSpPr>
              <p:nvPr/>
            </p:nvSpPr>
            <p:spPr bwMode="auto">
              <a:xfrm>
                <a:off x="1962" y="3557"/>
                <a:ext cx="341" cy="11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>
                    <a:latin typeface="+mj-lt"/>
                  </a:rPr>
                  <a:t>500</a:t>
                </a:r>
                <a:r>
                  <a:rPr lang="en-US" sz="1200" baseline="30000">
                    <a:latin typeface="+mj-lt"/>
                  </a:rPr>
                  <a:t>3</a:t>
                </a:r>
              </a:p>
            </p:txBody>
          </p:sp>
          <p:sp>
            <p:nvSpPr>
              <p:cNvPr id="42110" name="Text Box 126"/>
              <p:cNvSpPr txBox="1">
                <a:spLocks noChangeArrowheads="1"/>
              </p:cNvSpPr>
              <p:nvPr/>
            </p:nvSpPr>
            <p:spPr bwMode="auto">
              <a:xfrm>
                <a:off x="2279" y="3423"/>
                <a:ext cx="341" cy="11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>
                    <a:latin typeface="+mj-lt"/>
                  </a:rPr>
                  <a:t>500</a:t>
                </a:r>
                <a:r>
                  <a:rPr lang="en-US" sz="1200" baseline="30000"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42111" name="Group 127"/>
            <p:cNvGrpSpPr>
              <a:grpSpLocks/>
            </p:cNvGrpSpPr>
            <p:nvPr/>
          </p:nvGrpSpPr>
          <p:grpSpPr bwMode="auto">
            <a:xfrm>
              <a:off x="3979863" y="5543550"/>
              <a:ext cx="1096962" cy="928688"/>
              <a:chOff x="3096" y="3116"/>
              <a:chExt cx="691" cy="585"/>
            </a:xfrm>
          </p:grpSpPr>
          <p:sp>
            <p:nvSpPr>
              <p:cNvPr id="42112" name="Rectangle 128"/>
              <p:cNvSpPr>
                <a:spLocks noChangeArrowheads="1"/>
              </p:cNvSpPr>
              <p:nvPr/>
            </p:nvSpPr>
            <p:spPr bwMode="auto">
              <a:xfrm>
                <a:off x="3206" y="3116"/>
                <a:ext cx="395" cy="17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>
                  <a:lnSpc>
                    <a:spcPct val="90000"/>
                  </a:lnSpc>
                </a:pPr>
                <a:r>
                  <a:rPr lang="en-US" sz="1400" b="1">
                    <a:latin typeface="+mj-lt"/>
                  </a:rPr>
                  <a:t>Cash</a:t>
                </a:r>
              </a:p>
            </p:txBody>
          </p:sp>
          <p:sp>
            <p:nvSpPr>
              <p:cNvPr id="42113" name="Line 129"/>
              <p:cNvSpPr>
                <a:spLocks noChangeShapeType="1"/>
              </p:cNvSpPr>
              <p:nvPr/>
            </p:nvSpPr>
            <p:spPr bwMode="auto">
              <a:xfrm>
                <a:off x="3096" y="3272"/>
                <a:ext cx="69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114" name="Line 130"/>
              <p:cNvSpPr>
                <a:spLocks noChangeShapeType="1"/>
              </p:cNvSpPr>
              <p:nvPr/>
            </p:nvSpPr>
            <p:spPr bwMode="auto">
              <a:xfrm>
                <a:off x="3412" y="3278"/>
                <a:ext cx="0" cy="4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115" name="Text Box 131"/>
              <p:cNvSpPr txBox="1">
                <a:spLocks noChangeArrowheads="1"/>
              </p:cNvSpPr>
              <p:nvPr/>
            </p:nvSpPr>
            <p:spPr bwMode="auto">
              <a:xfrm>
                <a:off x="3109" y="3331"/>
                <a:ext cx="341" cy="11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>
                    <a:latin typeface="+mj-lt"/>
                  </a:rPr>
                  <a:t>490</a:t>
                </a:r>
                <a:r>
                  <a:rPr lang="en-US" sz="1200" baseline="30000">
                    <a:latin typeface="+mj-lt"/>
                  </a:rPr>
                  <a:t>2</a:t>
                </a:r>
              </a:p>
            </p:txBody>
          </p:sp>
          <p:sp>
            <p:nvSpPr>
              <p:cNvPr id="42116" name="Text Box 132"/>
              <p:cNvSpPr txBox="1">
                <a:spLocks noChangeArrowheads="1"/>
              </p:cNvSpPr>
              <p:nvPr/>
            </p:nvSpPr>
            <p:spPr bwMode="auto">
              <a:xfrm>
                <a:off x="3426" y="3427"/>
                <a:ext cx="341" cy="11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>
                    <a:latin typeface="+mj-lt"/>
                  </a:rPr>
                  <a:t>490</a:t>
                </a:r>
                <a:r>
                  <a:rPr lang="en-US" sz="1200" baseline="30000">
                    <a:latin typeface="+mj-lt"/>
                  </a:rPr>
                  <a:t>3</a:t>
                </a:r>
              </a:p>
            </p:txBody>
          </p:sp>
        </p:grpSp>
        <p:grpSp>
          <p:nvGrpSpPr>
            <p:cNvPr id="42117" name="Group 133"/>
            <p:cNvGrpSpPr>
              <a:grpSpLocks/>
            </p:cNvGrpSpPr>
            <p:nvPr/>
          </p:nvGrpSpPr>
          <p:grpSpPr bwMode="auto">
            <a:xfrm>
              <a:off x="5678488" y="5543550"/>
              <a:ext cx="1262062" cy="920750"/>
              <a:chOff x="4003" y="3108"/>
              <a:chExt cx="795" cy="580"/>
            </a:xfrm>
          </p:grpSpPr>
          <p:sp>
            <p:nvSpPr>
              <p:cNvPr id="42118" name="Rectangle 134"/>
              <p:cNvSpPr>
                <a:spLocks noChangeArrowheads="1"/>
              </p:cNvSpPr>
              <p:nvPr/>
            </p:nvSpPr>
            <p:spPr bwMode="auto">
              <a:xfrm>
                <a:off x="4003" y="3108"/>
                <a:ext cx="795" cy="17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algn="l" eaLnBrk="0" hangingPunct="0">
                  <a:lnSpc>
                    <a:spcPct val="90000"/>
                  </a:lnSpc>
                </a:pPr>
                <a:r>
                  <a:rPr lang="en-US" sz="1400" b="1">
                    <a:latin typeface="+mj-lt"/>
                  </a:rPr>
                  <a:t>Sales Terms</a:t>
                </a:r>
              </a:p>
            </p:txBody>
          </p:sp>
          <p:sp>
            <p:nvSpPr>
              <p:cNvPr id="42119" name="Line 135"/>
              <p:cNvSpPr>
                <a:spLocks noChangeShapeType="1"/>
              </p:cNvSpPr>
              <p:nvPr/>
            </p:nvSpPr>
            <p:spPr bwMode="auto">
              <a:xfrm>
                <a:off x="4046" y="3259"/>
                <a:ext cx="69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120" name="Line 136"/>
              <p:cNvSpPr>
                <a:spLocks noChangeShapeType="1"/>
              </p:cNvSpPr>
              <p:nvPr/>
            </p:nvSpPr>
            <p:spPr bwMode="auto">
              <a:xfrm>
                <a:off x="4362" y="3265"/>
                <a:ext cx="0" cy="4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121" name="Text Box 137"/>
              <p:cNvSpPr txBox="1">
                <a:spLocks noChangeArrowheads="1"/>
              </p:cNvSpPr>
              <p:nvPr/>
            </p:nvSpPr>
            <p:spPr bwMode="auto">
              <a:xfrm>
                <a:off x="4059" y="3318"/>
                <a:ext cx="341" cy="11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>
                    <a:latin typeface="+mj-lt"/>
                  </a:rPr>
                  <a:t>10</a:t>
                </a:r>
                <a:r>
                  <a:rPr lang="en-US" sz="1200" baseline="30000">
                    <a:latin typeface="+mj-lt"/>
                  </a:rPr>
                  <a:t>2</a:t>
                </a:r>
              </a:p>
            </p:txBody>
          </p:sp>
          <p:sp>
            <p:nvSpPr>
              <p:cNvPr id="42122" name="Text Box 138"/>
              <p:cNvSpPr txBox="1">
                <a:spLocks noChangeArrowheads="1"/>
              </p:cNvSpPr>
              <p:nvPr/>
            </p:nvSpPr>
            <p:spPr bwMode="auto">
              <a:xfrm>
                <a:off x="4372" y="3390"/>
                <a:ext cx="341" cy="11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>
                    <a:latin typeface="+mj-lt"/>
                  </a:rPr>
                  <a:t>10</a:t>
                </a:r>
                <a:r>
                  <a:rPr lang="en-US" sz="1200" baseline="30000">
                    <a:latin typeface="+mj-lt"/>
                  </a:rPr>
                  <a:t>3</a:t>
                </a:r>
              </a:p>
            </p:txBody>
          </p:sp>
        </p:grpSp>
        <p:grpSp>
          <p:nvGrpSpPr>
            <p:cNvPr id="42135" name="Group 151"/>
            <p:cNvGrpSpPr>
              <a:grpSpLocks/>
            </p:cNvGrpSpPr>
            <p:nvPr/>
          </p:nvGrpSpPr>
          <p:grpSpPr bwMode="auto">
            <a:xfrm>
              <a:off x="7472363" y="5543550"/>
              <a:ext cx="1346200" cy="858838"/>
              <a:chOff x="4312" y="3237"/>
              <a:chExt cx="848" cy="541"/>
            </a:xfrm>
          </p:grpSpPr>
          <p:sp>
            <p:nvSpPr>
              <p:cNvPr id="42136" name="Rectangle 152"/>
              <p:cNvSpPr>
                <a:spLocks noChangeArrowheads="1"/>
              </p:cNvSpPr>
              <p:nvPr/>
            </p:nvSpPr>
            <p:spPr bwMode="auto">
              <a:xfrm>
                <a:off x="4312" y="3237"/>
                <a:ext cx="848" cy="17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algn="l" eaLnBrk="0" hangingPunct="0">
                  <a:lnSpc>
                    <a:spcPct val="90000"/>
                  </a:lnSpc>
                </a:pPr>
                <a:r>
                  <a:rPr lang="en-US" sz="1400" b="1">
                    <a:latin typeface="+mj-lt"/>
                  </a:rPr>
                  <a:t>Bad Checks</a:t>
                </a:r>
              </a:p>
            </p:txBody>
          </p:sp>
          <p:sp>
            <p:nvSpPr>
              <p:cNvPr id="42137" name="Line 153"/>
              <p:cNvSpPr>
                <a:spLocks noChangeShapeType="1"/>
              </p:cNvSpPr>
              <p:nvPr/>
            </p:nvSpPr>
            <p:spPr bwMode="auto">
              <a:xfrm>
                <a:off x="4330" y="3388"/>
                <a:ext cx="69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138" name="Line 154"/>
              <p:cNvSpPr>
                <a:spLocks noChangeShapeType="1"/>
              </p:cNvSpPr>
              <p:nvPr/>
            </p:nvSpPr>
            <p:spPr bwMode="auto">
              <a:xfrm>
                <a:off x="4646" y="3394"/>
                <a:ext cx="0" cy="38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139" name="Text Box 155"/>
              <p:cNvSpPr txBox="1">
                <a:spLocks noChangeArrowheads="1"/>
              </p:cNvSpPr>
              <p:nvPr/>
            </p:nvSpPr>
            <p:spPr bwMode="auto">
              <a:xfrm>
                <a:off x="4622" y="3452"/>
                <a:ext cx="341" cy="11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>
                    <a:latin typeface="+mj-lt"/>
                  </a:rPr>
                  <a:t>10</a:t>
                </a:r>
                <a:r>
                  <a:rPr lang="en-US" sz="1200" baseline="30000">
                    <a:latin typeface="+mj-lt"/>
                  </a:rPr>
                  <a:t>4</a:t>
                </a: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Applying Credits to Debits (Zero Payments)</a:t>
            </a: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FIN07090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3706813" y="1985963"/>
            <a:ext cx="5303837" cy="1987550"/>
          </a:xfrm>
          <a:prstGeom prst="rect">
            <a:avLst/>
          </a:prstGeom>
          <a:solidFill>
            <a:srgbClr val="EAEAEA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3797300" y="2049463"/>
            <a:ext cx="5213350" cy="19035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47625" tIns="19050" rIns="47625" bIns="19050">
            <a:spAutoFit/>
          </a:bodyPr>
          <a:lstStyle/>
          <a:p>
            <a:pPr algn="l" eaLnBrk="0" hangingPunct="0">
              <a:lnSpc>
                <a:spcPct val="101000"/>
              </a:lnSpc>
              <a:tabLst>
                <a:tab pos="1371600" algn="l"/>
                <a:tab pos="1600200" algn="ctr"/>
                <a:tab pos="2171700" algn="l"/>
                <a:tab pos="3257550" algn="l"/>
                <a:tab pos="3943350" algn="r"/>
                <a:tab pos="4229100" algn="l"/>
              </a:tabLst>
            </a:pPr>
            <a:r>
              <a:rPr lang="en-US" sz="2000" u="sng" dirty="0">
                <a:latin typeface="+mj-lt"/>
              </a:rPr>
              <a:t>Reference	Type	Amount	</a:t>
            </a:r>
            <a:r>
              <a:rPr lang="en-US" sz="2000" u="sng" dirty="0" smtClean="0">
                <a:latin typeface="+mj-lt"/>
              </a:rPr>
              <a:t>Open  Check</a:t>
            </a:r>
            <a:endParaRPr lang="en-US" sz="2000" u="sng" dirty="0">
              <a:latin typeface="+mj-lt"/>
            </a:endParaRPr>
          </a:p>
          <a:p>
            <a:pPr algn="l" eaLnBrk="0" hangingPunct="0">
              <a:lnSpc>
                <a:spcPct val="101000"/>
              </a:lnSpc>
              <a:tabLst>
                <a:tab pos="1371600" algn="l"/>
                <a:tab pos="1600200" algn="ctr"/>
                <a:tab pos="2171700" algn="l"/>
                <a:tab pos="3257550" algn="l"/>
                <a:tab pos="3943350" algn="r"/>
                <a:tab pos="4229100" algn="l"/>
              </a:tabLst>
            </a:pPr>
            <a:r>
              <a:rPr lang="en-US" sz="2000" dirty="0">
                <a:latin typeface="+mj-lt"/>
              </a:rPr>
              <a:t>10001		I	  2,000	  0	 	6012</a:t>
            </a:r>
          </a:p>
          <a:p>
            <a:pPr algn="l" eaLnBrk="0" hangingPunct="0">
              <a:lnSpc>
                <a:spcPct val="101000"/>
              </a:lnSpc>
              <a:tabLst>
                <a:tab pos="1371600" algn="l"/>
                <a:tab pos="1600200" algn="ctr"/>
                <a:tab pos="2171700" algn="l"/>
                <a:tab pos="3257550" algn="l"/>
                <a:tab pos="3943350" algn="r"/>
                <a:tab pos="4229100" algn="l"/>
              </a:tabLst>
            </a:pPr>
            <a:endParaRPr lang="en-US" sz="2000" dirty="0">
              <a:latin typeface="+mj-lt"/>
            </a:endParaRPr>
          </a:p>
          <a:p>
            <a:pPr algn="l" eaLnBrk="0" hangingPunct="0">
              <a:lnSpc>
                <a:spcPct val="101000"/>
              </a:lnSpc>
              <a:tabLst>
                <a:tab pos="1371600" algn="l"/>
                <a:tab pos="1600200" algn="ctr"/>
                <a:tab pos="2171700" algn="l"/>
                <a:tab pos="3257550" algn="l"/>
                <a:tab pos="3943350" algn="r"/>
                <a:tab pos="4229100" algn="l"/>
              </a:tabLst>
            </a:pPr>
            <a:r>
              <a:rPr lang="en-US" sz="2000" dirty="0">
                <a:latin typeface="+mj-lt"/>
              </a:rPr>
              <a:t>10002		I	–2,000	  0	 	6012</a:t>
            </a:r>
          </a:p>
          <a:p>
            <a:pPr algn="l" eaLnBrk="0" hangingPunct="0">
              <a:lnSpc>
                <a:spcPct val="101000"/>
              </a:lnSpc>
              <a:tabLst>
                <a:tab pos="1371600" algn="l"/>
                <a:tab pos="1600200" algn="ctr"/>
                <a:tab pos="2171700" algn="l"/>
                <a:tab pos="3257550" algn="l"/>
                <a:tab pos="3943350" algn="r"/>
                <a:tab pos="4229100" algn="l"/>
              </a:tabLst>
            </a:pPr>
            <a:endParaRPr lang="en-US" sz="2000" dirty="0">
              <a:latin typeface="+mj-lt"/>
            </a:endParaRPr>
          </a:p>
          <a:p>
            <a:pPr algn="l" eaLnBrk="0" hangingPunct="0">
              <a:lnSpc>
                <a:spcPct val="101000"/>
              </a:lnSpc>
              <a:tabLst>
                <a:tab pos="1371600" algn="l"/>
                <a:tab pos="1600200" algn="ctr"/>
                <a:tab pos="2171700" algn="l"/>
                <a:tab pos="3257550" algn="l"/>
                <a:tab pos="3943350" algn="r"/>
                <a:tab pos="4229100" algn="l"/>
              </a:tabLst>
            </a:pPr>
            <a:r>
              <a:rPr lang="en-US" sz="2000" dirty="0">
                <a:latin typeface="+mj-lt"/>
              </a:rPr>
              <a:t>6012		P	     0	  0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171450" y="1604963"/>
            <a:ext cx="3177108" cy="657225"/>
          </a:xfrm>
          <a:prstGeom prst="rect">
            <a:avLst/>
          </a:prstGeom>
          <a:solidFill>
            <a:srgbClr val="DFEDF5"/>
          </a:soli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l">
              <a:buFontTx/>
              <a:buAutoNum type="arabicPeriod"/>
            </a:pPr>
            <a:r>
              <a:rPr lang="en-US" sz="1800">
                <a:latin typeface="+mj-lt"/>
              </a:rPr>
              <a:t>Post Invoice                 </a:t>
            </a:r>
          </a:p>
          <a:p>
            <a:pPr marL="342900" indent="-342900" algn="l"/>
            <a:r>
              <a:rPr lang="en-US" sz="1800">
                <a:latin typeface="+mj-lt"/>
              </a:rPr>
              <a:t>     $2000.00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171449" y="2503488"/>
            <a:ext cx="3165279" cy="931862"/>
          </a:xfrm>
          <a:prstGeom prst="rect">
            <a:avLst/>
          </a:prstGeom>
          <a:solidFill>
            <a:srgbClr val="FCFDDB"/>
          </a:soli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l"/>
            <a:r>
              <a:rPr lang="en-US" sz="1800">
                <a:latin typeface="+mj-lt"/>
              </a:rPr>
              <a:t>2.  Post Credit Invoice</a:t>
            </a:r>
          </a:p>
          <a:p>
            <a:pPr marL="342900" indent="-342900" algn="l"/>
            <a:r>
              <a:rPr lang="en-US" sz="1800">
                <a:latin typeface="+mj-lt"/>
              </a:rPr>
              <a:t>     For Returned Goods    </a:t>
            </a:r>
          </a:p>
          <a:p>
            <a:pPr marL="342900" indent="-342900" algn="l"/>
            <a:r>
              <a:rPr lang="en-US" sz="1800">
                <a:latin typeface="+mj-lt"/>
              </a:rPr>
              <a:t>     -$2000.00</a:t>
            </a: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171450" y="3706813"/>
            <a:ext cx="3155139" cy="646331"/>
          </a:xfrm>
          <a:prstGeom prst="rect">
            <a:avLst/>
          </a:prstGeom>
          <a:solidFill>
            <a:srgbClr val="C9D8ED"/>
          </a:soli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l">
              <a:buFontTx/>
              <a:buAutoNum type="arabicPeriod" startAt="3"/>
            </a:pPr>
            <a:r>
              <a:rPr lang="en-US" sz="1800">
                <a:latin typeface="+mj-lt"/>
              </a:rPr>
              <a:t>Process Zero Payment</a:t>
            </a:r>
          </a:p>
          <a:p>
            <a:pPr marL="342900" indent="-342900" algn="l"/>
            <a:r>
              <a:rPr lang="en-US" sz="1800">
                <a:latin typeface="+mj-lt"/>
              </a:rPr>
              <a:t>     Apply to Both Invoices</a:t>
            </a: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171450" y="4648200"/>
            <a:ext cx="2546350" cy="11906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l"/>
            <a:r>
              <a:rPr lang="en-US" sz="1800" b="1" u="sng">
                <a:latin typeface="+mj-lt"/>
              </a:rPr>
              <a:t>Ref        Amt To Apply</a:t>
            </a:r>
          </a:p>
          <a:p>
            <a:pPr marL="342900" indent="-342900" algn="l">
              <a:buFontTx/>
              <a:buAutoNum type="arabicPlain" startAt="10001"/>
            </a:pPr>
            <a:r>
              <a:rPr lang="en-US" sz="1800" b="1">
                <a:latin typeface="+mj-lt"/>
              </a:rPr>
              <a:t>     +$2000.00</a:t>
            </a:r>
          </a:p>
          <a:p>
            <a:pPr marL="342900" indent="-342900" algn="l">
              <a:buFontTx/>
              <a:buAutoNum type="arabicPlain" startAt="10001"/>
            </a:pPr>
            <a:r>
              <a:rPr lang="en-US" sz="1800" b="1">
                <a:latin typeface="+mj-lt"/>
              </a:rPr>
              <a:t>     - $2000.00</a:t>
            </a:r>
          </a:p>
          <a:p>
            <a:pPr marL="342900" indent="-342900" algn="l">
              <a:buFontTx/>
              <a:buAutoNum type="arabicPlain" startAt="10001"/>
            </a:pPr>
            <a:endParaRPr lang="en-US" sz="1800" b="1">
              <a:latin typeface="+mj-lt"/>
            </a:endParaRPr>
          </a:p>
        </p:txBody>
      </p:sp>
      <p:cxnSp>
        <p:nvCxnSpPr>
          <p:cNvPr id="43023" name="AutoShape 15"/>
          <p:cNvCxnSpPr>
            <a:cxnSpLocks noChangeShapeType="1"/>
            <a:stCxn id="43015" idx="3"/>
            <a:endCxn id="43017" idx="3"/>
          </p:cNvCxnSpPr>
          <p:nvPr/>
        </p:nvCxnSpPr>
        <p:spPr bwMode="auto">
          <a:xfrm flipH="1">
            <a:off x="3326589" y="1933576"/>
            <a:ext cx="21969" cy="2096403"/>
          </a:xfrm>
          <a:prstGeom prst="bentConnector3">
            <a:avLst>
              <a:gd name="adj1" fmla="val -1040557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ffectLst/>
        </p:spPr>
      </p:cxnSp>
      <p:sp>
        <p:nvSpPr>
          <p:cNvPr id="43024" name="Line 16"/>
          <p:cNvSpPr>
            <a:spLocks noChangeShapeType="1"/>
          </p:cNvSpPr>
          <p:nvPr/>
        </p:nvSpPr>
        <p:spPr bwMode="auto">
          <a:xfrm>
            <a:off x="3138487" y="2978150"/>
            <a:ext cx="626971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7565</TotalTime>
  <Pages>15</Pages>
  <Words>479</Words>
  <Application>Microsoft Office PowerPoint</Application>
  <PresentationFormat>On-screen Show (4:3)</PresentationFormat>
  <Paragraphs>245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1_EX06PP_template</vt:lpstr>
      <vt:lpstr>QAD 2010 Template</vt:lpstr>
      <vt:lpstr>QAD Standard Edition Financial Management</vt:lpstr>
      <vt:lpstr>Payment Processing Flow</vt:lpstr>
      <vt:lpstr>Payments</vt:lpstr>
      <vt:lpstr>Applied Payments</vt:lpstr>
      <vt:lpstr>Unapplied Payments</vt:lpstr>
      <vt:lpstr>Non-AR Payments</vt:lpstr>
      <vt:lpstr>Underpayments and Overpayments</vt:lpstr>
      <vt:lpstr>Returned Checks</vt:lpstr>
      <vt:lpstr>Applying Credits to Debits (Zero Payments)</vt:lpstr>
      <vt:lpstr>AR Interface to General Ledger</vt:lpstr>
      <vt:lpstr>GL Transaction Summary, Invoicing/AR</vt:lpstr>
      <vt:lpstr>GL Transaction Summary, Invoicing/AR (Continued)</vt:lpstr>
      <vt:lpstr>Multi-Entity AR (Posted Invoice)</vt:lpstr>
      <vt:lpstr>Multi-Entity AR (Payment)</vt:lpstr>
      <vt:lpstr>Delete/Archive AR History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80</cp:revision>
  <cp:lastPrinted>1998-07-15T23:48:22Z</cp:lastPrinted>
  <dcterms:created xsi:type="dcterms:W3CDTF">1997-01-20T16:22:26Z</dcterms:created>
  <dcterms:modified xsi:type="dcterms:W3CDTF">2010-12-09T23:12:13Z</dcterms:modified>
</cp:coreProperties>
</file>