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6" r:id="rId1"/>
  </p:sldMasterIdLst>
  <p:notesMasterIdLst>
    <p:notesMasterId r:id="rId13"/>
  </p:notesMasterIdLst>
  <p:handoutMasterIdLst>
    <p:handoutMasterId r:id="rId14"/>
  </p:handoutMasterIdLst>
  <p:sldIdLst>
    <p:sldId id="257" r:id="rId2"/>
    <p:sldId id="259" r:id="rId3"/>
    <p:sldId id="260" r:id="rId4"/>
    <p:sldId id="261" r:id="rId5"/>
    <p:sldId id="262" r:id="rId6"/>
    <p:sldId id="263" r:id="rId7"/>
    <p:sldId id="270" r:id="rId8"/>
    <p:sldId id="265" r:id="rId9"/>
    <p:sldId id="266" r:id="rId10"/>
    <p:sldId id="267" r:id="rId11"/>
    <p:sldId id="268" r:id="rId12"/>
  </p:sldIdLst>
  <p:sldSz cx="9144000" cy="6858000" type="screen4x3"/>
  <p:notesSz cx="6858000" cy="9144000"/>
  <p:defaultTextStyle>
    <a:defPPr>
      <a:defRPr lang="en-US"/>
    </a:defPPr>
    <a:lvl1pPr algn="ctr" rtl="0" fontAlgn="base">
      <a:spcBef>
        <a:spcPct val="0"/>
      </a:spcBef>
      <a:spcAft>
        <a:spcPct val="0"/>
      </a:spcAft>
      <a:defRPr sz="3200" kern="1200">
        <a:solidFill>
          <a:schemeClr val="tx1"/>
        </a:solidFill>
        <a:latin typeface="Tahoma" pitchFamily="34" charset="0"/>
        <a:ea typeface="+mn-ea"/>
        <a:cs typeface="+mn-cs"/>
      </a:defRPr>
    </a:lvl1pPr>
    <a:lvl2pPr marL="457200" algn="ctr" rtl="0" fontAlgn="base">
      <a:spcBef>
        <a:spcPct val="0"/>
      </a:spcBef>
      <a:spcAft>
        <a:spcPct val="0"/>
      </a:spcAft>
      <a:defRPr sz="3200" kern="1200">
        <a:solidFill>
          <a:schemeClr val="tx1"/>
        </a:solidFill>
        <a:latin typeface="Tahoma" pitchFamily="34" charset="0"/>
        <a:ea typeface="+mn-ea"/>
        <a:cs typeface="+mn-cs"/>
      </a:defRPr>
    </a:lvl2pPr>
    <a:lvl3pPr marL="914400" algn="ctr" rtl="0" fontAlgn="base">
      <a:spcBef>
        <a:spcPct val="0"/>
      </a:spcBef>
      <a:spcAft>
        <a:spcPct val="0"/>
      </a:spcAft>
      <a:defRPr sz="3200" kern="1200">
        <a:solidFill>
          <a:schemeClr val="tx1"/>
        </a:solidFill>
        <a:latin typeface="Tahoma" pitchFamily="34" charset="0"/>
        <a:ea typeface="+mn-ea"/>
        <a:cs typeface="+mn-cs"/>
      </a:defRPr>
    </a:lvl3pPr>
    <a:lvl4pPr marL="1371600" algn="ctr" rtl="0" fontAlgn="base">
      <a:spcBef>
        <a:spcPct val="0"/>
      </a:spcBef>
      <a:spcAft>
        <a:spcPct val="0"/>
      </a:spcAft>
      <a:defRPr sz="3200" kern="1200">
        <a:solidFill>
          <a:schemeClr val="tx1"/>
        </a:solidFill>
        <a:latin typeface="Tahoma" pitchFamily="34" charset="0"/>
        <a:ea typeface="+mn-ea"/>
        <a:cs typeface="+mn-cs"/>
      </a:defRPr>
    </a:lvl4pPr>
    <a:lvl5pPr marL="1828800" algn="ctr" rtl="0" fontAlgn="base">
      <a:spcBef>
        <a:spcPct val="0"/>
      </a:spcBef>
      <a:spcAft>
        <a:spcPct val="0"/>
      </a:spcAft>
      <a:defRPr sz="3200" kern="1200">
        <a:solidFill>
          <a:schemeClr val="tx1"/>
        </a:solidFill>
        <a:latin typeface="Tahoma" pitchFamily="34" charset="0"/>
        <a:ea typeface="+mn-ea"/>
        <a:cs typeface="+mn-cs"/>
      </a:defRPr>
    </a:lvl5pPr>
    <a:lvl6pPr marL="2286000" algn="l" defTabSz="914400" rtl="0" eaLnBrk="1" latinLnBrk="0" hangingPunct="1">
      <a:defRPr sz="3200" kern="1200">
        <a:solidFill>
          <a:schemeClr val="tx1"/>
        </a:solidFill>
        <a:latin typeface="Tahoma" pitchFamily="34" charset="0"/>
        <a:ea typeface="+mn-ea"/>
        <a:cs typeface="+mn-cs"/>
      </a:defRPr>
    </a:lvl6pPr>
    <a:lvl7pPr marL="2743200" algn="l" defTabSz="914400" rtl="0" eaLnBrk="1" latinLnBrk="0" hangingPunct="1">
      <a:defRPr sz="3200" kern="1200">
        <a:solidFill>
          <a:schemeClr val="tx1"/>
        </a:solidFill>
        <a:latin typeface="Tahoma" pitchFamily="34" charset="0"/>
        <a:ea typeface="+mn-ea"/>
        <a:cs typeface="+mn-cs"/>
      </a:defRPr>
    </a:lvl7pPr>
    <a:lvl8pPr marL="3200400" algn="l" defTabSz="914400" rtl="0" eaLnBrk="1" latinLnBrk="0" hangingPunct="1">
      <a:defRPr sz="3200" kern="1200">
        <a:solidFill>
          <a:schemeClr val="tx1"/>
        </a:solidFill>
        <a:latin typeface="Tahoma" pitchFamily="34" charset="0"/>
        <a:ea typeface="+mn-ea"/>
        <a:cs typeface="+mn-cs"/>
      </a:defRPr>
    </a:lvl8pPr>
    <a:lvl9pPr marL="3657600" algn="l" defTabSz="914400" rtl="0" eaLnBrk="1" latinLnBrk="0" hangingPunct="1">
      <a:defRPr sz="32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800080"/>
    <a:srgbClr val="FFCCFF"/>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889" autoAdjust="0"/>
  </p:normalViewPr>
  <p:slideViewPr>
    <p:cSldViewPr>
      <p:cViewPr varScale="1">
        <p:scale>
          <a:sx n="84" d="100"/>
          <a:sy n="84" d="100"/>
        </p:scale>
        <p:origin x="-738" y="-84"/>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9900011C-B0FB-47CE-B60C-863DC3BB080D}" type="datetime1">
              <a:rPr lang="en-US"/>
              <a:pPr>
                <a:defRPr/>
              </a:pPr>
              <a:t>12/15/2010</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B0E375C4-BAA2-40FC-83D2-6B6572A54BA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4339"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5D602949-2D74-4D0E-BA3D-DA8560257E2A}" type="datetime1">
              <a:rPr lang="en-US"/>
              <a:pPr>
                <a:defRPr/>
              </a:pPr>
              <a:t>12/15/2010</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9E6709D5-6D20-4748-8F5C-0B2FF45CB490}"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1"/>
          <p:cNvSpPr>
            <a:spLocks noGrp="1" noChangeArrowheads="1"/>
          </p:cNvSpPr>
          <p:nvPr>
            <p:ph type="dt" sz="quarter" idx="1"/>
          </p:nvPr>
        </p:nvSpPr>
        <p:spPr>
          <a:noFill/>
        </p:spPr>
        <p:txBody>
          <a:bodyPr/>
          <a:lstStyle/>
          <a:p>
            <a:fld id="{EC158E0B-A76B-438E-9202-3EEC2D2E177B}" type="datetime1">
              <a:rPr lang="en-US"/>
              <a:pPr/>
              <a:t>12/15/2010</a:t>
            </a:fld>
            <a:endParaRPr lang="en-US"/>
          </a:p>
        </p:txBody>
      </p:sp>
      <p:sp>
        <p:nvSpPr>
          <p:cNvPr id="15363" name="Rectangle 13"/>
          <p:cNvSpPr>
            <a:spLocks noGrp="1" noChangeArrowheads="1"/>
          </p:cNvSpPr>
          <p:nvPr>
            <p:ph type="sldNum" sz="quarter" idx="5"/>
          </p:nvPr>
        </p:nvSpPr>
        <p:spPr>
          <a:noFill/>
        </p:spPr>
        <p:txBody>
          <a:bodyPr/>
          <a:lstStyle/>
          <a:p>
            <a:fld id="{E12DCCC2-0687-4AA9-BB1D-3AB4C96AD72A}" type="slidenum">
              <a:rPr lang="en-US"/>
              <a:pPr/>
              <a:t>5</a:t>
            </a:fld>
            <a:endParaRPr lang="en-US"/>
          </a:p>
        </p:txBody>
      </p:sp>
      <p:sp>
        <p:nvSpPr>
          <p:cNvPr id="15364" name="Rectangle 2"/>
          <p:cNvSpPr>
            <a:spLocks noChangeArrowheads="1" noTextEdit="1"/>
          </p:cNvSpPr>
          <p:nvPr>
            <p:ph type="sldImg"/>
          </p:nvPr>
        </p:nvSpPr>
        <p:spPr>
          <a:ln/>
        </p:spPr>
      </p:sp>
      <p:sp>
        <p:nvSpPr>
          <p:cNvPr id="15365" name="Rectangle 3"/>
          <p:cNvSpPr>
            <a:spLocks noGrp="1" noChangeArrowheads="1"/>
          </p:cNvSpPr>
          <p:nvPr>
            <p:ph type="body" idx="1"/>
          </p:nvPr>
        </p:nvSpPr>
        <p:spPr>
          <a:noFill/>
          <a:ln/>
        </p:spPr>
        <p:txBody>
          <a:bodyPr/>
          <a:lstStyle/>
          <a:p>
            <a:r>
              <a:rPr lang="en-US" smtClean="0"/>
              <a:t> - those tangible assets that are used by a business to produce income. </a:t>
            </a:r>
          </a:p>
          <a:p>
            <a:r>
              <a:rPr lang="en-US" smtClean="0"/>
              <a:t>Share some common characteristics</a:t>
            </a:r>
          </a:p>
          <a:p>
            <a:r>
              <a:rPr lang="en-US" smtClean="0"/>
              <a:t> - Used in production of business income</a:t>
            </a:r>
          </a:p>
          <a:p>
            <a:r>
              <a:rPr lang="en-US" smtClean="0"/>
              <a:t> - Have a useful economic life of at least one year</a:t>
            </a:r>
          </a:p>
          <a:p>
            <a:r>
              <a:rPr lang="en-US" smtClean="0"/>
              <a:t> - used up or wear out over time</a:t>
            </a:r>
          </a:p>
          <a:p>
            <a:r>
              <a:rPr lang="en-US" smtClean="0"/>
              <a:t>Can also be intangible</a:t>
            </a:r>
          </a:p>
          <a:p>
            <a:r>
              <a:rPr lang="en-US" smtClean="0"/>
              <a:t> - copyrights</a:t>
            </a:r>
          </a:p>
          <a:p>
            <a:r>
              <a:rPr lang="en-US" smtClean="0"/>
              <a:t> - patents</a:t>
            </a:r>
          </a:p>
          <a:p>
            <a:r>
              <a:rPr lang="en-US" smtClean="0"/>
              <a:t> - goodwill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1"/>
          <p:cNvSpPr>
            <a:spLocks noGrp="1" noChangeArrowheads="1"/>
          </p:cNvSpPr>
          <p:nvPr>
            <p:ph type="dt" sz="quarter" idx="1"/>
          </p:nvPr>
        </p:nvSpPr>
        <p:spPr>
          <a:noFill/>
        </p:spPr>
        <p:txBody>
          <a:bodyPr/>
          <a:lstStyle/>
          <a:p>
            <a:fld id="{04F5E95A-03E9-4BF7-BF3D-07051AC03FA4}" type="datetime1">
              <a:rPr lang="en-US"/>
              <a:pPr/>
              <a:t>12/15/2010</a:t>
            </a:fld>
            <a:endParaRPr lang="en-US"/>
          </a:p>
        </p:txBody>
      </p:sp>
      <p:sp>
        <p:nvSpPr>
          <p:cNvPr id="16387" name="Rectangle 13"/>
          <p:cNvSpPr>
            <a:spLocks noGrp="1" noChangeArrowheads="1"/>
          </p:cNvSpPr>
          <p:nvPr>
            <p:ph type="sldNum" sz="quarter" idx="5"/>
          </p:nvPr>
        </p:nvSpPr>
        <p:spPr>
          <a:noFill/>
        </p:spPr>
        <p:txBody>
          <a:bodyPr/>
          <a:lstStyle/>
          <a:p>
            <a:fld id="{91F009AE-5A46-4CF4-8C56-BD9550B0A027}" type="slidenum">
              <a:rPr lang="en-US"/>
              <a:pPr/>
              <a:t>6</a:t>
            </a:fld>
            <a:endParaRPr lang="en-US"/>
          </a:p>
        </p:txBody>
      </p:sp>
      <p:sp>
        <p:nvSpPr>
          <p:cNvPr id="16388" name="Rectangle 2"/>
          <p:cNvSpPr>
            <a:spLocks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r>
              <a:rPr lang="en-US" smtClean="0"/>
              <a:t>In the usual course of business, there will be assets that do not conform to this basic asset life cycle. </a:t>
            </a:r>
          </a:p>
          <a:p>
            <a:r>
              <a:rPr lang="en-US" smtClean="0"/>
              <a:t>(taken from Requirements Definition PF9703 pg 5.)</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5D602949-2D74-4D0E-BA3D-DA8560257E2A}" type="datetime1">
              <a:rPr lang="en-US" smtClean="0"/>
              <a:pPr>
                <a:defRPr/>
              </a:pPr>
              <a:t>12/15/2010</a:t>
            </a:fld>
            <a:endParaRPr lang="en-US"/>
          </a:p>
        </p:txBody>
      </p:sp>
      <p:sp>
        <p:nvSpPr>
          <p:cNvPr id="5" name="Slide Number Placeholder 4"/>
          <p:cNvSpPr>
            <a:spLocks noGrp="1"/>
          </p:cNvSpPr>
          <p:nvPr>
            <p:ph type="sldNum" sz="quarter" idx="11"/>
          </p:nvPr>
        </p:nvSpPr>
        <p:spPr/>
        <p:txBody>
          <a:bodyPr/>
          <a:lstStyle/>
          <a:p>
            <a:pPr>
              <a:defRPr/>
            </a:pPr>
            <a:fld id="{9E6709D5-6D20-4748-8F5C-0B2FF45CB490}"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43011"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2008-FA-IN-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xml"/><Relationship Id="rId7"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smtClean="0">
                <a:solidFill>
                  <a:schemeClr val="tx1"/>
                </a:solidFill>
              </a:rPr>
              <a:t>Fixed Assets</a:t>
            </a:r>
          </a:p>
        </p:txBody>
      </p:sp>
      <p:sp>
        <p:nvSpPr>
          <p:cNvPr id="6147" name="Rectangle 5"/>
          <p:cNvSpPr>
            <a:spLocks noGrp="1" noChangeArrowheads="1"/>
          </p:cNvSpPr>
          <p:nvPr>
            <p:ph type="body" sz="quarter" idx="10"/>
          </p:nvPr>
        </p:nvSpPr>
        <p:spPr/>
        <p:txBody>
          <a:bodyPr/>
          <a:lstStyle/>
          <a:p>
            <a:pPr eaLnBrk="1" hangingPunct="1"/>
            <a:r>
              <a:rPr lang="en-US" sz="3200" smtClean="0">
                <a:solidFill>
                  <a:schemeClr val="bg1"/>
                </a:solidFill>
              </a:rPr>
              <a:t>QAD 2008 Enterprise Applications Standard Edition</a:t>
            </a:r>
            <a:endParaRPr lang="en-US" sz="3200" b="0" smtClean="0">
              <a:solidFill>
                <a:schemeClr val="bg1"/>
              </a:solidFill>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Related Courses</a:t>
            </a:r>
          </a:p>
        </p:txBody>
      </p:sp>
      <p:sp>
        <p:nvSpPr>
          <p:cNvPr id="12290" name="Footer Placeholder 2"/>
          <p:cNvSpPr>
            <a:spLocks noGrp="1"/>
          </p:cNvSpPr>
          <p:nvPr>
            <p:ph type="ftr" sz="quarter" idx="10"/>
          </p:nvPr>
        </p:nvSpPr>
        <p:spPr>
          <a:noFill/>
        </p:spPr>
        <p:txBody>
          <a:bodyPr/>
          <a:lstStyle/>
          <a:p>
            <a:r>
              <a:rPr lang="en-US"/>
              <a:t>FA-IN-100</a:t>
            </a:r>
          </a:p>
        </p:txBody>
      </p:sp>
      <p:grpSp>
        <p:nvGrpSpPr>
          <p:cNvPr id="2" name="Group 3"/>
          <p:cNvGrpSpPr>
            <a:grpSpLocks/>
          </p:cNvGrpSpPr>
          <p:nvPr/>
        </p:nvGrpSpPr>
        <p:grpSpPr bwMode="auto">
          <a:xfrm>
            <a:off x="183444" y="1066800"/>
            <a:ext cx="2895600" cy="1828800"/>
            <a:chOff x="96" y="576"/>
            <a:chExt cx="1824" cy="1152"/>
          </a:xfrm>
        </p:grpSpPr>
        <p:sp>
          <p:nvSpPr>
            <p:cNvPr id="12299" name="Line 4"/>
            <p:cNvSpPr>
              <a:spLocks noChangeShapeType="1"/>
            </p:cNvSpPr>
            <p:nvPr/>
          </p:nvSpPr>
          <p:spPr bwMode="auto">
            <a:xfrm>
              <a:off x="960" y="1104"/>
              <a:ext cx="960" cy="624"/>
            </a:xfrm>
            <a:prstGeom prst="line">
              <a:avLst/>
            </a:prstGeom>
            <a:noFill/>
            <a:ln w="38100">
              <a:solidFill>
                <a:srgbClr val="5A87C6"/>
              </a:solidFill>
              <a:round/>
              <a:headEnd/>
              <a:tailEnd type="triangle" w="med" len="med"/>
            </a:ln>
          </p:spPr>
          <p:txBody>
            <a:bodyPr wrap="none" anchor="ctr"/>
            <a:lstStyle/>
            <a:p>
              <a:endParaRPr lang="en-US">
                <a:latin typeface="+mj-lt"/>
              </a:endParaRPr>
            </a:p>
          </p:txBody>
        </p:sp>
        <p:sp>
          <p:nvSpPr>
            <p:cNvPr id="33797" name="Oval 5" descr="Small grid"/>
            <p:cNvSpPr>
              <a:spLocks noChangeArrowheads="1"/>
            </p:cNvSpPr>
            <p:nvPr/>
          </p:nvSpPr>
          <p:spPr bwMode="auto">
            <a:xfrm>
              <a:off x="96" y="576"/>
              <a:ext cx="1680" cy="1080"/>
            </a:xfrm>
            <a:prstGeom prst="ellipse">
              <a:avLst/>
            </a:prstGeom>
            <a:pattFill prst="smGrid">
              <a:fgClr>
                <a:srgbClr val="CCECFF"/>
              </a:fgClr>
              <a:bgClr>
                <a:srgbClr val="FFFFFF"/>
              </a:bgClr>
            </a:pattFill>
            <a:ln w="38100">
              <a:solidFill>
                <a:srgbClr val="5A87C6"/>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r>
                <a:rPr kumimoji="1" lang="en-US" sz="2400" b="1">
                  <a:latin typeface="+mj-lt"/>
                </a:rPr>
                <a:t>Initial</a:t>
              </a:r>
            </a:p>
            <a:p>
              <a:pPr defTabSz="966788" eaLnBrk="0" hangingPunct="0">
                <a:defRPr/>
              </a:pPr>
              <a:r>
                <a:rPr kumimoji="1" lang="en-US" sz="2400" b="1">
                  <a:latin typeface="+mj-lt"/>
                </a:rPr>
                <a:t>QAD Enterprise</a:t>
              </a:r>
            </a:p>
            <a:p>
              <a:pPr defTabSz="966788" eaLnBrk="0" hangingPunct="0">
                <a:defRPr/>
              </a:pPr>
              <a:r>
                <a:rPr kumimoji="1" lang="en-US" sz="2400" b="1">
                  <a:latin typeface="+mj-lt"/>
                </a:rPr>
                <a:t>Applications</a:t>
              </a:r>
            </a:p>
            <a:p>
              <a:pPr defTabSz="966788" eaLnBrk="0" hangingPunct="0">
                <a:defRPr/>
              </a:pPr>
              <a:r>
                <a:rPr kumimoji="1" lang="en-US" sz="2400" b="1">
                  <a:latin typeface="+mj-lt"/>
                </a:rPr>
                <a:t>Setup</a:t>
              </a:r>
            </a:p>
          </p:txBody>
        </p:sp>
      </p:grpSp>
      <p:grpSp>
        <p:nvGrpSpPr>
          <p:cNvPr id="12293" name="Group 6"/>
          <p:cNvGrpSpPr>
            <a:grpSpLocks/>
          </p:cNvGrpSpPr>
          <p:nvPr/>
        </p:nvGrpSpPr>
        <p:grpSpPr bwMode="auto">
          <a:xfrm>
            <a:off x="520700" y="4951413"/>
            <a:ext cx="2058988" cy="584200"/>
            <a:chOff x="149" y="3775"/>
            <a:chExt cx="1297" cy="368"/>
          </a:xfrm>
        </p:grpSpPr>
        <p:sp>
          <p:nvSpPr>
            <p:cNvPr id="33799" name="Oval 7" descr="Small grid"/>
            <p:cNvSpPr>
              <a:spLocks noChangeArrowheads="1"/>
            </p:cNvSpPr>
            <p:nvPr/>
          </p:nvSpPr>
          <p:spPr bwMode="auto">
            <a:xfrm>
              <a:off x="149" y="3787"/>
              <a:ext cx="301" cy="153"/>
            </a:xfrm>
            <a:prstGeom prst="ellipse">
              <a:avLst/>
            </a:prstGeom>
            <a:pattFill prst="smGrid">
              <a:fgClr>
                <a:srgbClr val="CCECFF"/>
              </a:fgClr>
              <a:bgClr>
                <a:srgbClr val="FFFFFF"/>
              </a:bgClr>
            </a:pattFill>
            <a:ln w="38100">
              <a:solidFill>
                <a:schemeClr val="accent2"/>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endParaRPr kumimoji="1" lang="en-US" sz="1900" b="1">
                <a:latin typeface="+mj-lt"/>
              </a:endParaRPr>
            </a:p>
          </p:txBody>
        </p:sp>
        <p:sp>
          <p:nvSpPr>
            <p:cNvPr id="12298" name="Text Box 8"/>
            <p:cNvSpPr txBox="1">
              <a:spLocks noChangeArrowheads="1"/>
            </p:cNvSpPr>
            <p:nvPr/>
          </p:nvSpPr>
          <p:spPr bwMode="auto">
            <a:xfrm>
              <a:off x="496" y="3775"/>
              <a:ext cx="950" cy="368"/>
            </a:xfrm>
            <a:prstGeom prst="rect">
              <a:avLst/>
            </a:prstGeom>
            <a:noFill/>
            <a:ln w="38100">
              <a:noFill/>
              <a:miter lim="800000"/>
              <a:headEnd/>
              <a:tailEnd/>
            </a:ln>
          </p:spPr>
          <p:txBody>
            <a:bodyPr wrap="none" anchor="ctr">
              <a:spAutoFit/>
            </a:bodyPr>
            <a:lstStyle/>
            <a:p>
              <a:pPr algn="l" eaLnBrk="0" hangingPunct="0"/>
              <a:r>
                <a:rPr kumimoji="1" lang="en-US" sz="1600">
                  <a:solidFill>
                    <a:schemeClr val="accent2"/>
                  </a:solidFill>
                  <a:latin typeface="+mj-lt"/>
                </a:rPr>
                <a:t>= Prerequisite</a:t>
              </a:r>
            </a:p>
            <a:p>
              <a:pPr algn="l" eaLnBrk="0" hangingPunct="0"/>
              <a:r>
                <a:rPr kumimoji="1" lang="en-US" sz="1600">
                  <a:solidFill>
                    <a:schemeClr val="accent2"/>
                  </a:solidFill>
                  <a:latin typeface="+mj-lt"/>
                </a:rPr>
                <a:t>   Courses</a:t>
              </a:r>
              <a:endParaRPr kumimoji="1" lang="en-US" sz="3400" b="1">
                <a:latin typeface="+mj-lt"/>
              </a:endParaRPr>
            </a:p>
          </p:txBody>
        </p:sp>
      </p:grpSp>
      <p:sp>
        <p:nvSpPr>
          <p:cNvPr id="33802" name="Oval 10"/>
          <p:cNvSpPr>
            <a:spLocks noChangeArrowheads="1"/>
          </p:cNvSpPr>
          <p:nvPr/>
        </p:nvSpPr>
        <p:spPr bwMode="auto">
          <a:xfrm>
            <a:off x="6508044" y="4648200"/>
            <a:ext cx="2286000" cy="1466850"/>
          </a:xfrm>
          <a:prstGeom prst="ellipse">
            <a:avLst/>
          </a:prstGeom>
          <a:solidFill>
            <a:srgbClr val="FFFF99"/>
          </a:solidFill>
          <a:ln w="38100">
            <a:solidFill>
              <a:srgbClr val="5A87C6"/>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r>
              <a:rPr kumimoji="1" lang="en-US" sz="2400" b="1">
                <a:latin typeface="+mj-lt"/>
              </a:rPr>
              <a:t>General</a:t>
            </a:r>
          </a:p>
          <a:p>
            <a:pPr defTabSz="966788" eaLnBrk="0" hangingPunct="0">
              <a:defRPr/>
            </a:pPr>
            <a:r>
              <a:rPr kumimoji="1" lang="en-US" sz="2400" b="1">
                <a:latin typeface="+mj-lt"/>
              </a:rPr>
              <a:t>Ledger</a:t>
            </a:r>
          </a:p>
        </p:txBody>
      </p:sp>
      <p:sp>
        <p:nvSpPr>
          <p:cNvPr id="12295" name="Line 11"/>
          <p:cNvSpPr>
            <a:spLocks noChangeShapeType="1"/>
          </p:cNvSpPr>
          <p:nvPr/>
        </p:nvSpPr>
        <p:spPr bwMode="auto">
          <a:xfrm>
            <a:off x="4603044" y="3582988"/>
            <a:ext cx="1905000" cy="1293812"/>
          </a:xfrm>
          <a:prstGeom prst="line">
            <a:avLst/>
          </a:prstGeom>
          <a:noFill/>
          <a:ln w="38100">
            <a:solidFill>
              <a:srgbClr val="5A87C6"/>
            </a:solidFill>
            <a:round/>
            <a:headEnd/>
            <a:tailEnd type="triangle" w="med" len="med"/>
          </a:ln>
        </p:spPr>
        <p:txBody>
          <a:bodyPr wrap="none" anchor="ctr"/>
          <a:lstStyle/>
          <a:p>
            <a:endParaRPr lang="en-US">
              <a:latin typeface="+mj-lt"/>
            </a:endParaRPr>
          </a:p>
        </p:txBody>
      </p:sp>
      <p:sp>
        <p:nvSpPr>
          <p:cNvPr id="33804" name="Oval 12"/>
          <p:cNvSpPr>
            <a:spLocks noChangeArrowheads="1"/>
          </p:cNvSpPr>
          <p:nvPr/>
        </p:nvSpPr>
        <p:spPr bwMode="auto">
          <a:xfrm>
            <a:off x="2926644" y="2508250"/>
            <a:ext cx="3276600" cy="2139950"/>
          </a:xfrm>
          <a:prstGeom prst="ellipse">
            <a:avLst/>
          </a:prstGeom>
          <a:solidFill>
            <a:srgbClr val="FFFF99"/>
          </a:solidFill>
          <a:ln w="38100">
            <a:solidFill>
              <a:srgbClr val="5A87C6"/>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r>
              <a:rPr kumimoji="1" lang="en-US" sz="2400" b="1">
                <a:latin typeface="+mj-lt"/>
              </a:rPr>
              <a:t>Fixed Assets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smtClean="0"/>
              <a:t>Introduction to Fixed Assets</a:t>
            </a:r>
          </a:p>
          <a:p>
            <a:pPr eaLnBrk="1" hangingPunct="1"/>
            <a:r>
              <a:rPr lang="en-US" smtClean="0"/>
              <a:t>Business Considerations</a:t>
            </a:r>
          </a:p>
          <a:p>
            <a:pPr eaLnBrk="1" hangingPunct="1"/>
            <a:r>
              <a:rPr lang="en-US" smtClean="0"/>
              <a:t>Set up Fixed Assets</a:t>
            </a:r>
          </a:p>
          <a:p>
            <a:pPr eaLnBrk="1" hangingPunct="1"/>
            <a:r>
              <a:rPr lang="en-US" smtClean="0"/>
              <a:t>Process Fixed Assets</a:t>
            </a:r>
          </a:p>
        </p:txBody>
      </p:sp>
      <p:sp>
        <p:nvSpPr>
          <p:cNvPr id="13315" name="Rectangle 3"/>
          <p:cNvSpPr>
            <a:spLocks noGrp="1" noChangeArrowheads="1"/>
          </p:cNvSpPr>
          <p:nvPr>
            <p:ph type="title"/>
          </p:nvPr>
        </p:nvSpPr>
        <p:spPr/>
        <p:txBody>
          <a:bodyPr/>
          <a:lstStyle/>
          <a:p>
            <a:pPr eaLnBrk="1" hangingPunct="1"/>
            <a:r>
              <a:rPr lang="en-US" smtClean="0">
                <a:solidFill>
                  <a:srgbClr val="5788BE"/>
                </a:solidFill>
              </a:rPr>
              <a:t>Course Overview</a:t>
            </a:r>
          </a:p>
        </p:txBody>
      </p:sp>
      <p:sp>
        <p:nvSpPr>
          <p:cNvPr id="13314" name="Footer Placeholder 3"/>
          <p:cNvSpPr>
            <a:spLocks noGrp="1"/>
          </p:cNvSpPr>
          <p:nvPr>
            <p:ph type="ftr" sz="quarter" idx="10"/>
          </p:nvPr>
        </p:nvSpPr>
        <p:spPr>
          <a:noFill/>
        </p:spPr>
        <p:txBody>
          <a:bodyPr/>
          <a:lstStyle/>
          <a:p>
            <a:r>
              <a:rPr lang="en-US"/>
              <a:t>FA-IN-110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r>
              <a:rPr lang="en-US"/>
              <a:t>FA-IN-020</a:t>
            </a:r>
          </a:p>
        </p:txBody>
      </p:sp>
      <p:sp>
        <p:nvSpPr>
          <p:cNvPr id="7171" name="Rectangle 2"/>
          <p:cNvSpPr>
            <a:spLocks noChangeArrowheads="1"/>
          </p:cNvSpPr>
          <p:nvPr/>
        </p:nvSpPr>
        <p:spPr bwMode="auto">
          <a:xfrm>
            <a:off x="114300" y="151180"/>
            <a:ext cx="8915400" cy="6555641"/>
          </a:xfrm>
          <a:prstGeom prst="rect">
            <a:avLst/>
          </a:prstGeom>
          <a:noFill/>
          <a:ln w="38100">
            <a:noFill/>
            <a:miter lim="800000"/>
            <a:headEnd/>
            <a:tailEnd/>
          </a:ln>
        </p:spPr>
        <p:txBody>
          <a:bodyPr anchor="ctr">
            <a:spAutoFit/>
          </a:bodyPr>
          <a:lstStyle/>
          <a:p>
            <a:pPr algn="l" eaLnBrk="0" hangingPunct="0">
              <a:spcBef>
                <a:spcPts val="1200"/>
              </a:spcBef>
            </a:pPr>
            <a:r>
              <a:rPr kumimoji="1"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spcBef>
                <a:spcPts val="1200"/>
              </a:spcBef>
            </a:pPr>
            <a:r>
              <a:rPr kumimoji="1"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spcBef>
                <a:spcPts val="1200"/>
              </a:spcBef>
            </a:pPr>
            <a:r>
              <a:rPr kumimoji="1"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eaLnBrk="0" hangingPunct="0">
              <a:spcBef>
                <a:spcPts val="1200"/>
              </a:spcBef>
            </a:pPr>
            <a:r>
              <a:rPr kumimoji="1" lang="en-US" sz="1400" dirty="0">
                <a:latin typeface="+mj-lt"/>
              </a:rPr>
              <a:t>PROGRESS</a:t>
            </a:r>
            <a:r>
              <a:rPr kumimoji="1" lang="en-US" sz="1400" baseline="30000" dirty="0">
                <a:latin typeface="+mj-lt"/>
              </a:rPr>
              <a:t>®</a:t>
            </a:r>
            <a:r>
              <a:rPr kumimoji="1" lang="en-US" sz="1400" dirty="0">
                <a:latin typeface="+mj-lt"/>
              </a:rPr>
              <a:t> is a registered trademark of Progress Software Corporation. Windows™ is a trademark of Microsoft Corporation. </a:t>
            </a:r>
          </a:p>
          <a:p>
            <a:pPr algn="l" eaLnBrk="0" hangingPunct="0">
              <a:spcBef>
                <a:spcPts val="1200"/>
              </a:spcBef>
            </a:pPr>
            <a:r>
              <a:rPr kumimoji="1" lang="en-US" sz="1400" dirty="0">
                <a:latin typeface="+mj-lt"/>
              </a:rPr>
              <a:t>MFG/PRO</a:t>
            </a:r>
            <a:r>
              <a:rPr kumimoji="1" lang="en-US" sz="1400" baseline="30000" dirty="0">
                <a:latin typeface="+mj-lt"/>
              </a:rPr>
              <a:t>®</a:t>
            </a:r>
            <a:r>
              <a:rPr kumimoji="1" lang="en-US" sz="1400" dirty="0">
                <a:latin typeface="+mj-lt"/>
              </a:rPr>
              <a:t> is a registered trademark of QAD Inc. QAD, QAD </a:t>
            </a:r>
            <a:r>
              <a:rPr kumimoji="1" lang="en-US" sz="1400" dirty="0" err="1">
                <a:latin typeface="+mj-lt"/>
              </a:rPr>
              <a:t>eQ</a:t>
            </a:r>
            <a:r>
              <a:rPr kumimoji="1" lang="en-US" sz="1400" dirty="0">
                <a:latin typeface="+mj-lt"/>
              </a:rPr>
              <a:t>, and the QAD logo are a trademarks of QAD Inc. </a:t>
            </a:r>
          </a:p>
          <a:p>
            <a:pPr algn="l" eaLnBrk="0" hangingPunct="0">
              <a:spcBef>
                <a:spcPts val="1200"/>
              </a:spcBef>
            </a:pPr>
            <a:r>
              <a:rPr kumimoji="1" lang="en-US" sz="1400" dirty="0">
                <a:latin typeface="+mj-lt"/>
              </a:rPr>
              <a:t>All other products and company names are used for identification purposes only, and may be trademarks of their respective owners.</a:t>
            </a:r>
          </a:p>
          <a:p>
            <a:pPr algn="l" eaLnBrk="0" hangingPunct="0">
              <a:spcBef>
                <a:spcPts val="1200"/>
              </a:spcBef>
            </a:pPr>
            <a:r>
              <a:rPr kumimoji="1" lang="en-US" sz="1400" dirty="0">
                <a:latin typeface="+mj-lt"/>
              </a:rPr>
              <a:t>©Copyright 2001 by QAD Inc. All Rights Reserved.</a:t>
            </a:r>
            <a:br>
              <a:rPr kumimoji="1" lang="en-US" sz="1400" dirty="0">
                <a:latin typeface="+mj-lt"/>
              </a:rPr>
            </a:br>
            <a:r>
              <a:rPr kumimoji="1" lang="en-US" sz="1400" b="1" dirty="0">
                <a:latin typeface="+mj-lt"/>
              </a:rPr>
              <a:t/>
            </a:r>
            <a:br>
              <a:rPr kumimoji="1" lang="en-US" sz="1400" b="1" dirty="0">
                <a:latin typeface="+mj-lt"/>
              </a:rPr>
            </a:br>
            <a:r>
              <a:rPr kumimoji="1" lang="en-US" sz="1400" b="1" dirty="0">
                <a:latin typeface="+mj-lt"/>
              </a:rPr>
              <a:t>QAD Inc.</a:t>
            </a:r>
            <a:br>
              <a:rPr kumimoji="1" lang="en-US" sz="1400" b="1" dirty="0">
                <a:latin typeface="+mj-lt"/>
              </a:rPr>
            </a:br>
            <a:r>
              <a:rPr kumimoji="1" lang="en-US" sz="1400" dirty="0">
                <a:latin typeface="+mj-lt"/>
              </a:rPr>
              <a:t>6450 Via Real</a:t>
            </a:r>
            <a:br>
              <a:rPr kumimoji="1" lang="en-US" sz="1400" dirty="0">
                <a:latin typeface="+mj-lt"/>
              </a:rPr>
            </a:br>
            <a:r>
              <a:rPr kumimoji="1" lang="en-US" sz="1400" dirty="0" err="1">
                <a:latin typeface="+mj-lt"/>
              </a:rPr>
              <a:t>Carpinteria</a:t>
            </a:r>
            <a:r>
              <a:rPr kumimoji="1" lang="en-US" sz="1400" dirty="0">
                <a:latin typeface="+mj-lt"/>
              </a:rPr>
              <a:t>, California 93013</a:t>
            </a:r>
            <a:br>
              <a:rPr kumimoji="1" lang="en-US" sz="1400" dirty="0">
                <a:latin typeface="+mj-lt"/>
              </a:rPr>
            </a:br>
            <a:r>
              <a:rPr kumimoji="1" lang="en-US" sz="1400" dirty="0">
                <a:latin typeface="+mj-lt"/>
              </a:rPr>
              <a:t>Phone (805) 684-6614</a:t>
            </a:r>
            <a:br>
              <a:rPr kumimoji="1" lang="en-US" sz="1400" dirty="0">
                <a:latin typeface="+mj-lt"/>
              </a:rPr>
            </a:br>
            <a:r>
              <a:rPr kumimoji="1" lang="en-US" sz="1400" dirty="0">
                <a:latin typeface="+mj-lt"/>
              </a:rPr>
              <a:t>Fax (805) 684-1890</a:t>
            </a:r>
          </a:p>
          <a:p>
            <a:pPr algn="l" eaLnBrk="0" hangingPunct="0">
              <a:spcBef>
                <a:spcPts val="1200"/>
              </a:spcBef>
            </a:pPr>
            <a:r>
              <a:rPr kumimoji="1" lang="en-US" sz="1400" dirty="0">
                <a:latin typeface="+mj-lt"/>
              </a:rPr>
              <a:t>LearningServices@qad.com</a:t>
            </a:r>
            <a:br>
              <a:rPr kumimoji="1" lang="en-US" sz="1400" dirty="0">
                <a:latin typeface="+mj-lt"/>
              </a:rPr>
            </a:br>
            <a:r>
              <a:rPr kumimoji="1" lang="en-US" sz="1400" u="sng" dirty="0">
                <a:latin typeface="+mj-lt"/>
              </a:rPr>
              <a:t>http://www.qad.com/services/learn/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itle 69"/>
          <p:cNvSpPr>
            <a:spLocks noGrp="1"/>
          </p:cNvSpPr>
          <p:nvPr>
            <p:ph type="title"/>
          </p:nvPr>
        </p:nvSpPr>
        <p:spPr/>
        <p:txBody>
          <a:bodyPr/>
          <a:lstStyle/>
          <a:p>
            <a:r>
              <a:rPr lang="en-US" dirty="0" smtClean="0"/>
              <a:t>Facilities</a:t>
            </a:r>
            <a:endParaRPr lang="en-US" dirty="0"/>
          </a:p>
        </p:txBody>
      </p:sp>
      <p:sp>
        <p:nvSpPr>
          <p:cNvPr id="8194" name="Footer Placeholder 1"/>
          <p:cNvSpPr>
            <a:spLocks noGrp="1"/>
          </p:cNvSpPr>
          <p:nvPr>
            <p:ph type="ftr" sz="quarter" idx="10"/>
          </p:nvPr>
        </p:nvSpPr>
        <p:spPr>
          <a:noFill/>
        </p:spPr>
        <p:txBody>
          <a:bodyPr/>
          <a:lstStyle/>
          <a:p>
            <a:r>
              <a:rPr lang="en-US"/>
              <a:t>FA-IN-030</a:t>
            </a:r>
          </a:p>
        </p:txBody>
      </p:sp>
      <p:grpSp>
        <p:nvGrpSpPr>
          <p:cNvPr id="8195" name="Group 2"/>
          <p:cNvGrpSpPr>
            <a:grpSpLocks/>
          </p:cNvGrpSpPr>
          <p:nvPr/>
        </p:nvGrpSpPr>
        <p:grpSpPr bwMode="auto">
          <a:xfrm>
            <a:off x="588787" y="914400"/>
            <a:ext cx="7931150" cy="5092700"/>
            <a:chOff x="314" y="729"/>
            <a:chExt cx="4996" cy="3208"/>
          </a:xfrm>
        </p:grpSpPr>
        <p:grpSp>
          <p:nvGrpSpPr>
            <p:cNvPr id="8196" name="Group 3"/>
            <p:cNvGrpSpPr>
              <a:grpSpLocks/>
            </p:cNvGrpSpPr>
            <p:nvPr/>
          </p:nvGrpSpPr>
          <p:grpSpPr bwMode="auto">
            <a:xfrm>
              <a:off x="314" y="729"/>
              <a:ext cx="1167" cy="1000"/>
              <a:chOff x="314" y="912"/>
              <a:chExt cx="1167" cy="1000"/>
            </a:xfrm>
          </p:grpSpPr>
          <p:pic>
            <p:nvPicPr>
              <p:cNvPr id="8258"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8259" name="Text Box 5"/>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kumimoji="1" lang="en-US" sz="1800" b="1">
                    <a:latin typeface="+mj-lt"/>
                  </a:rPr>
                  <a:t>Telephone/Fax</a:t>
                </a:r>
              </a:p>
            </p:txBody>
          </p:sp>
        </p:grpSp>
        <p:grpSp>
          <p:nvGrpSpPr>
            <p:cNvPr id="8197" name="Group 6"/>
            <p:cNvGrpSpPr>
              <a:grpSpLocks/>
            </p:cNvGrpSpPr>
            <p:nvPr/>
          </p:nvGrpSpPr>
          <p:grpSpPr bwMode="auto">
            <a:xfrm>
              <a:off x="2439" y="767"/>
              <a:ext cx="917" cy="962"/>
              <a:chOff x="2439" y="950"/>
              <a:chExt cx="917" cy="962"/>
            </a:xfrm>
          </p:grpSpPr>
          <p:pic>
            <p:nvPicPr>
              <p:cNvPr id="8256"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8257" name="Text Box 8"/>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kumimoji="1" lang="en-US" sz="1800" b="1">
                    <a:latin typeface="+mj-lt"/>
                  </a:rPr>
                  <a:t>Class Hours</a:t>
                </a:r>
              </a:p>
            </p:txBody>
          </p:sp>
        </p:grpSp>
        <p:sp>
          <p:nvSpPr>
            <p:cNvPr id="8198"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a:solidFill>
                    <a:srgbClr val="FF3300"/>
                  </a:solidFill>
                  <a:latin typeface="+mj-lt"/>
                </a:rPr>
                <a:t>EXIT</a:t>
              </a:r>
            </a:p>
          </p:txBody>
        </p:sp>
        <p:grpSp>
          <p:nvGrpSpPr>
            <p:cNvPr id="8199" name="Group 10"/>
            <p:cNvGrpSpPr>
              <a:grpSpLocks/>
            </p:cNvGrpSpPr>
            <p:nvPr/>
          </p:nvGrpSpPr>
          <p:grpSpPr bwMode="auto">
            <a:xfrm>
              <a:off x="490" y="1872"/>
              <a:ext cx="816" cy="913"/>
              <a:chOff x="490" y="1872"/>
              <a:chExt cx="816" cy="913"/>
            </a:xfrm>
          </p:grpSpPr>
          <p:sp>
            <p:nvSpPr>
              <p:cNvPr id="8249" name="Text Box 11"/>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kumimoji="1" lang="en-US" sz="1800" b="1">
                    <a:latin typeface="+mj-lt"/>
                  </a:rPr>
                  <a:t>Messages</a:t>
                </a:r>
              </a:p>
            </p:txBody>
          </p:sp>
          <p:grpSp>
            <p:nvGrpSpPr>
              <p:cNvPr id="8250" name="Group 12"/>
              <p:cNvGrpSpPr>
                <a:grpSpLocks/>
              </p:cNvGrpSpPr>
              <p:nvPr/>
            </p:nvGrpSpPr>
            <p:grpSpPr bwMode="auto">
              <a:xfrm>
                <a:off x="567" y="1872"/>
                <a:ext cx="681" cy="679"/>
                <a:chOff x="567" y="1891"/>
                <a:chExt cx="681" cy="679"/>
              </a:xfrm>
            </p:grpSpPr>
            <p:sp>
              <p:nvSpPr>
                <p:cNvPr id="8251"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52" name="Group 14"/>
                <p:cNvGrpSpPr>
                  <a:grpSpLocks/>
                </p:cNvGrpSpPr>
                <p:nvPr/>
              </p:nvGrpSpPr>
              <p:grpSpPr bwMode="auto">
                <a:xfrm>
                  <a:off x="658" y="2064"/>
                  <a:ext cx="494" cy="366"/>
                  <a:chOff x="1581" y="2706"/>
                  <a:chExt cx="494" cy="366"/>
                </a:xfrm>
              </p:grpSpPr>
              <p:sp>
                <p:nvSpPr>
                  <p:cNvPr id="8253"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8254"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8255"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200" name="Group 18"/>
            <p:cNvGrpSpPr>
              <a:grpSpLocks/>
            </p:cNvGrpSpPr>
            <p:nvPr/>
          </p:nvGrpSpPr>
          <p:grpSpPr bwMode="auto">
            <a:xfrm>
              <a:off x="2535" y="1872"/>
              <a:ext cx="681" cy="908"/>
              <a:chOff x="2535" y="1872"/>
              <a:chExt cx="681" cy="908"/>
            </a:xfrm>
          </p:grpSpPr>
          <p:sp>
            <p:nvSpPr>
              <p:cNvPr id="8241"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sz="1800" b="1">
                    <a:latin typeface="+mj-lt"/>
                  </a:rPr>
                  <a:t>Breaks</a:t>
                </a:r>
              </a:p>
            </p:txBody>
          </p:sp>
          <p:grpSp>
            <p:nvGrpSpPr>
              <p:cNvPr id="8242" name="Group 20"/>
              <p:cNvGrpSpPr>
                <a:grpSpLocks/>
              </p:cNvGrpSpPr>
              <p:nvPr/>
            </p:nvGrpSpPr>
            <p:grpSpPr bwMode="auto">
              <a:xfrm>
                <a:off x="2535" y="1872"/>
                <a:ext cx="681" cy="679"/>
                <a:chOff x="2535" y="1872"/>
                <a:chExt cx="681" cy="679"/>
              </a:xfrm>
            </p:grpSpPr>
            <p:sp>
              <p:nvSpPr>
                <p:cNvPr id="8243"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44" name="Group 22"/>
                <p:cNvGrpSpPr>
                  <a:grpSpLocks/>
                </p:cNvGrpSpPr>
                <p:nvPr/>
              </p:nvGrpSpPr>
              <p:grpSpPr bwMode="auto">
                <a:xfrm>
                  <a:off x="2615" y="2064"/>
                  <a:ext cx="505" cy="295"/>
                  <a:chOff x="2643" y="2080"/>
                  <a:chExt cx="505" cy="295"/>
                </a:xfrm>
              </p:grpSpPr>
              <p:sp>
                <p:nvSpPr>
                  <p:cNvPr id="8245"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8246" name="Group 24"/>
                  <p:cNvGrpSpPr>
                    <a:grpSpLocks/>
                  </p:cNvGrpSpPr>
                  <p:nvPr/>
                </p:nvGrpSpPr>
                <p:grpSpPr bwMode="auto">
                  <a:xfrm>
                    <a:off x="2754" y="2080"/>
                    <a:ext cx="373" cy="234"/>
                    <a:chOff x="2754" y="2080"/>
                    <a:chExt cx="373" cy="234"/>
                  </a:xfrm>
                </p:grpSpPr>
                <p:sp>
                  <p:nvSpPr>
                    <p:cNvPr id="8247"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8248"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8201" name="Group 27"/>
            <p:cNvGrpSpPr>
              <a:grpSpLocks/>
            </p:cNvGrpSpPr>
            <p:nvPr/>
          </p:nvGrpSpPr>
          <p:grpSpPr bwMode="auto">
            <a:xfrm>
              <a:off x="4389" y="768"/>
              <a:ext cx="921" cy="961"/>
              <a:chOff x="4389" y="768"/>
              <a:chExt cx="921" cy="961"/>
            </a:xfrm>
          </p:grpSpPr>
          <p:sp>
            <p:nvSpPr>
              <p:cNvPr id="8237" name="Text Box 28"/>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kumimoji="1" lang="en-US" sz="1800" b="1">
                    <a:latin typeface="+mj-lt"/>
                  </a:rPr>
                  <a:t>Emergency</a:t>
                </a:r>
              </a:p>
            </p:txBody>
          </p:sp>
          <p:grpSp>
            <p:nvGrpSpPr>
              <p:cNvPr id="8238" name="Group 29"/>
              <p:cNvGrpSpPr>
                <a:grpSpLocks/>
              </p:cNvGrpSpPr>
              <p:nvPr/>
            </p:nvGrpSpPr>
            <p:grpSpPr bwMode="auto">
              <a:xfrm>
                <a:off x="4503" y="768"/>
                <a:ext cx="681" cy="679"/>
                <a:chOff x="3639" y="768"/>
                <a:chExt cx="681" cy="679"/>
              </a:xfrm>
            </p:grpSpPr>
            <p:sp>
              <p:nvSpPr>
                <p:cNvPr id="8239"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8240"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8202" name="Group 32"/>
            <p:cNvGrpSpPr>
              <a:grpSpLocks/>
            </p:cNvGrpSpPr>
            <p:nvPr/>
          </p:nvGrpSpPr>
          <p:grpSpPr bwMode="auto">
            <a:xfrm>
              <a:off x="4488" y="3000"/>
              <a:ext cx="724" cy="935"/>
              <a:chOff x="4488" y="2928"/>
              <a:chExt cx="724" cy="935"/>
            </a:xfrm>
          </p:grpSpPr>
          <p:sp>
            <p:nvSpPr>
              <p:cNvPr id="8222" name="Text Box 33"/>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sz="1800" b="1">
                    <a:latin typeface="+mj-lt"/>
                  </a:rPr>
                  <a:t>Smoking</a:t>
                </a:r>
              </a:p>
            </p:txBody>
          </p:sp>
          <p:grpSp>
            <p:nvGrpSpPr>
              <p:cNvPr id="8223" name="Group 34"/>
              <p:cNvGrpSpPr>
                <a:grpSpLocks/>
              </p:cNvGrpSpPr>
              <p:nvPr/>
            </p:nvGrpSpPr>
            <p:grpSpPr bwMode="auto">
              <a:xfrm>
                <a:off x="4512" y="2928"/>
                <a:ext cx="681" cy="679"/>
                <a:chOff x="3504" y="3024"/>
                <a:chExt cx="681" cy="679"/>
              </a:xfrm>
            </p:grpSpPr>
            <p:sp>
              <p:nvSpPr>
                <p:cNvPr id="8224" name="AutoShape 35"/>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25" name="Group 36"/>
                <p:cNvGrpSpPr>
                  <a:grpSpLocks/>
                </p:cNvGrpSpPr>
                <p:nvPr/>
              </p:nvGrpSpPr>
              <p:grpSpPr bwMode="auto">
                <a:xfrm>
                  <a:off x="3587" y="3100"/>
                  <a:ext cx="541" cy="548"/>
                  <a:chOff x="4578" y="3040"/>
                  <a:chExt cx="541" cy="548"/>
                </a:xfrm>
              </p:grpSpPr>
              <p:grpSp>
                <p:nvGrpSpPr>
                  <p:cNvPr id="8226" name="Group 37"/>
                  <p:cNvGrpSpPr>
                    <a:grpSpLocks/>
                  </p:cNvGrpSpPr>
                  <p:nvPr/>
                </p:nvGrpSpPr>
                <p:grpSpPr bwMode="auto">
                  <a:xfrm>
                    <a:off x="4682" y="3171"/>
                    <a:ext cx="337" cy="213"/>
                    <a:chOff x="4682" y="3171"/>
                    <a:chExt cx="337" cy="213"/>
                  </a:xfrm>
                </p:grpSpPr>
                <p:grpSp>
                  <p:nvGrpSpPr>
                    <p:cNvPr id="8230" name="Group 38"/>
                    <p:cNvGrpSpPr>
                      <a:grpSpLocks/>
                    </p:cNvGrpSpPr>
                    <p:nvPr/>
                  </p:nvGrpSpPr>
                  <p:grpSpPr bwMode="auto">
                    <a:xfrm>
                      <a:off x="4682" y="3335"/>
                      <a:ext cx="337" cy="49"/>
                      <a:chOff x="4682" y="3335"/>
                      <a:chExt cx="337" cy="49"/>
                    </a:xfrm>
                  </p:grpSpPr>
                  <p:sp>
                    <p:nvSpPr>
                      <p:cNvPr id="8234"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8235"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8236"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8231" name="Group 42"/>
                    <p:cNvGrpSpPr>
                      <a:grpSpLocks/>
                    </p:cNvGrpSpPr>
                    <p:nvPr/>
                  </p:nvGrpSpPr>
                  <p:grpSpPr bwMode="auto">
                    <a:xfrm>
                      <a:off x="4822" y="3171"/>
                      <a:ext cx="197" cy="158"/>
                      <a:chOff x="4822" y="3171"/>
                      <a:chExt cx="197" cy="158"/>
                    </a:xfrm>
                  </p:grpSpPr>
                  <p:sp>
                    <p:nvSpPr>
                      <p:cNvPr id="8232"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8233"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8227" name="Group 45"/>
                  <p:cNvGrpSpPr>
                    <a:grpSpLocks/>
                  </p:cNvGrpSpPr>
                  <p:nvPr/>
                </p:nvGrpSpPr>
                <p:grpSpPr bwMode="auto">
                  <a:xfrm>
                    <a:off x="4578" y="3040"/>
                    <a:ext cx="541" cy="548"/>
                    <a:chOff x="4578" y="3040"/>
                    <a:chExt cx="541" cy="548"/>
                  </a:xfrm>
                </p:grpSpPr>
                <p:sp>
                  <p:nvSpPr>
                    <p:cNvPr id="8228" name="Line 46"/>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8229" name="Oval 47"/>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8203" name="Group 48"/>
            <p:cNvGrpSpPr>
              <a:grpSpLocks/>
            </p:cNvGrpSpPr>
            <p:nvPr/>
          </p:nvGrpSpPr>
          <p:grpSpPr bwMode="auto">
            <a:xfrm>
              <a:off x="2544" y="3017"/>
              <a:ext cx="681" cy="918"/>
              <a:chOff x="2544" y="3017"/>
              <a:chExt cx="681" cy="918"/>
            </a:xfrm>
          </p:grpSpPr>
          <p:sp>
            <p:nvSpPr>
              <p:cNvPr id="8216" name="Text Box 49"/>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sz="1800" b="1">
                    <a:latin typeface="+mj-lt"/>
                  </a:rPr>
                  <a:t>Parking</a:t>
                </a:r>
              </a:p>
            </p:txBody>
          </p:sp>
          <p:grpSp>
            <p:nvGrpSpPr>
              <p:cNvPr id="8217" name="Group 50"/>
              <p:cNvGrpSpPr>
                <a:grpSpLocks/>
              </p:cNvGrpSpPr>
              <p:nvPr/>
            </p:nvGrpSpPr>
            <p:grpSpPr bwMode="auto">
              <a:xfrm>
                <a:off x="2544" y="3017"/>
                <a:ext cx="681" cy="679"/>
                <a:chOff x="2544" y="3017"/>
                <a:chExt cx="681" cy="679"/>
              </a:xfrm>
            </p:grpSpPr>
            <p:sp>
              <p:nvSpPr>
                <p:cNvPr id="8218"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19" name="Group 52"/>
                <p:cNvGrpSpPr>
                  <a:grpSpLocks/>
                </p:cNvGrpSpPr>
                <p:nvPr/>
              </p:nvGrpSpPr>
              <p:grpSpPr bwMode="auto">
                <a:xfrm>
                  <a:off x="2697" y="3120"/>
                  <a:ext cx="375" cy="497"/>
                  <a:chOff x="2712" y="3093"/>
                  <a:chExt cx="375" cy="497"/>
                </a:xfrm>
              </p:grpSpPr>
              <p:sp>
                <p:nvSpPr>
                  <p:cNvPr id="8220"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8221"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8204" name="Group 55"/>
            <p:cNvGrpSpPr>
              <a:grpSpLocks/>
            </p:cNvGrpSpPr>
            <p:nvPr/>
          </p:nvGrpSpPr>
          <p:grpSpPr bwMode="auto">
            <a:xfrm>
              <a:off x="481" y="3024"/>
              <a:ext cx="833" cy="913"/>
              <a:chOff x="481" y="3024"/>
              <a:chExt cx="833" cy="913"/>
            </a:xfrm>
          </p:grpSpPr>
          <p:sp>
            <p:nvSpPr>
              <p:cNvPr id="8205" name="Text Box 56"/>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kumimoji="1" lang="en-US" sz="1800" b="1">
                    <a:latin typeface="+mj-lt"/>
                  </a:rPr>
                  <a:t>Restrooms</a:t>
                </a:r>
              </a:p>
            </p:txBody>
          </p:sp>
          <p:grpSp>
            <p:nvGrpSpPr>
              <p:cNvPr id="8206" name="Group 57"/>
              <p:cNvGrpSpPr>
                <a:grpSpLocks/>
              </p:cNvGrpSpPr>
              <p:nvPr/>
            </p:nvGrpSpPr>
            <p:grpSpPr bwMode="auto">
              <a:xfrm>
                <a:off x="567" y="3024"/>
                <a:ext cx="681" cy="679"/>
                <a:chOff x="1440" y="3024"/>
                <a:chExt cx="681" cy="679"/>
              </a:xfrm>
            </p:grpSpPr>
            <p:sp>
              <p:nvSpPr>
                <p:cNvPr id="8207"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08" name="Group 59"/>
                <p:cNvGrpSpPr>
                  <a:grpSpLocks/>
                </p:cNvGrpSpPr>
                <p:nvPr/>
              </p:nvGrpSpPr>
              <p:grpSpPr bwMode="auto">
                <a:xfrm>
                  <a:off x="1505" y="3103"/>
                  <a:ext cx="559" cy="545"/>
                  <a:chOff x="625" y="3069"/>
                  <a:chExt cx="559" cy="545"/>
                </a:xfrm>
              </p:grpSpPr>
              <p:grpSp>
                <p:nvGrpSpPr>
                  <p:cNvPr id="8209" name="Group 60"/>
                  <p:cNvGrpSpPr>
                    <a:grpSpLocks/>
                  </p:cNvGrpSpPr>
                  <p:nvPr/>
                </p:nvGrpSpPr>
                <p:grpSpPr bwMode="auto">
                  <a:xfrm>
                    <a:off x="625" y="3075"/>
                    <a:ext cx="209" cy="539"/>
                    <a:chOff x="625" y="3075"/>
                    <a:chExt cx="209" cy="539"/>
                  </a:xfrm>
                </p:grpSpPr>
                <p:sp>
                  <p:nvSpPr>
                    <p:cNvPr id="8214"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8215"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8210" name="Group 63"/>
                  <p:cNvGrpSpPr>
                    <a:grpSpLocks/>
                  </p:cNvGrpSpPr>
                  <p:nvPr/>
                </p:nvGrpSpPr>
                <p:grpSpPr bwMode="auto">
                  <a:xfrm>
                    <a:off x="934" y="3075"/>
                    <a:ext cx="250" cy="538"/>
                    <a:chOff x="934" y="3075"/>
                    <a:chExt cx="250" cy="538"/>
                  </a:xfrm>
                </p:grpSpPr>
                <p:sp>
                  <p:nvSpPr>
                    <p:cNvPr id="8212"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8213"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8211"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r>
              <a:rPr lang="en-US" smtClean="0"/>
              <a:t>Introduction to Fixed Assets</a:t>
            </a:r>
          </a:p>
          <a:p>
            <a:pPr eaLnBrk="1" hangingPunct="1"/>
            <a:r>
              <a:rPr lang="en-US" smtClean="0"/>
              <a:t>Business Considerations</a:t>
            </a:r>
          </a:p>
          <a:p>
            <a:pPr eaLnBrk="1" hangingPunct="1"/>
            <a:r>
              <a:rPr lang="en-US" smtClean="0"/>
              <a:t>Set up Fixed Assets</a:t>
            </a:r>
          </a:p>
          <a:p>
            <a:pPr eaLnBrk="1" hangingPunct="1"/>
            <a:r>
              <a:rPr lang="en-US" smtClean="0"/>
              <a:t>Process Fixed Assets</a:t>
            </a:r>
          </a:p>
        </p:txBody>
      </p:sp>
      <p:sp>
        <p:nvSpPr>
          <p:cNvPr id="9219" name="Rectangle 3"/>
          <p:cNvSpPr>
            <a:spLocks noGrp="1" noChangeArrowheads="1"/>
          </p:cNvSpPr>
          <p:nvPr>
            <p:ph type="title"/>
          </p:nvPr>
        </p:nvSpPr>
        <p:spPr/>
        <p:txBody>
          <a:bodyPr/>
          <a:lstStyle/>
          <a:p>
            <a:pPr eaLnBrk="1" hangingPunct="1"/>
            <a:r>
              <a:rPr lang="en-US" smtClean="0">
                <a:solidFill>
                  <a:srgbClr val="5A87C6"/>
                </a:solidFill>
              </a:rPr>
              <a:t>Course Overview</a:t>
            </a:r>
          </a:p>
        </p:txBody>
      </p:sp>
      <p:sp>
        <p:nvSpPr>
          <p:cNvPr id="9218" name="Footer Placeholder 3"/>
          <p:cNvSpPr>
            <a:spLocks noGrp="1"/>
          </p:cNvSpPr>
          <p:nvPr>
            <p:ph type="ftr" sz="quarter" idx="10"/>
          </p:nvPr>
        </p:nvSpPr>
        <p:spPr>
          <a:noFill/>
        </p:spPr>
        <p:txBody>
          <a:bodyPr/>
          <a:lstStyle/>
          <a:p>
            <a:r>
              <a:rPr lang="en-US"/>
              <a:t>FA-IN-040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What are Fixed </a:t>
            </a:r>
            <a:r>
              <a:rPr lang="en-US" dirty="0" smtClean="0"/>
              <a:t>Assets</a:t>
            </a:r>
            <a:endParaRPr lang="en-US" dirty="0"/>
          </a:p>
        </p:txBody>
      </p:sp>
      <p:sp>
        <p:nvSpPr>
          <p:cNvPr id="1031" name="Footer Placeholder 1"/>
          <p:cNvSpPr>
            <a:spLocks noGrp="1"/>
          </p:cNvSpPr>
          <p:nvPr>
            <p:ph type="ftr" sz="quarter" idx="10"/>
          </p:nvPr>
        </p:nvSpPr>
        <p:spPr>
          <a:noFill/>
        </p:spPr>
        <p:txBody>
          <a:bodyPr/>
          <a:lstStyle/>
          <a:p>
            <a:r>
              <a:rPr lang="en-US"/>
              <a:t>FA-IN-050</a:t>
            </a:r>
          </a:p>
        </p:txBody>
      </p:sp>
      <p:graphicFrame>
        <p:nvGraphicFramePr>
          <p:cNvPr id="1026" name="Object 3"/>
          <p:cNvGraphicFramePr>
            <a:graphicFrameLocks noChangeAspect="1"/>
          </p:cNvGraphicFramePr>
          <p:nvPr/>
        </p:nvGraphicFramePr>
        <p:xfrm>
          <a:off x="809625" y="1522413"/>
          <a:ext cx="3221037" cy="1020762"/>
        </p:xfrm>
        <a:graphic>
          <a:graphicData uri="http://schemas.openxmlformats.org/presentationml/2006/ole">
            <p:oleObj spid="_x0000_s1026" name="Clip" r:id="rId4" imgW="5910480" imgH="1873080" progId="MS_ClipArt_Gallery.2">
              <p:embed/>
            </p:oleObj>
          </a:graphicData>
        </a:graphic>
      </p:graphicFrame>
      <p:graphicFrame>
        <p:nvGraphicFramePr>
          <p:cNvPr id="1027" name="Object 4"/>
          <p:cNvGraphicFramePr>
            <a:graphicFrameLocks noChangeAspect="1"/>
          </p:cNvGraphicFramePr>
          <p:nvPr/>
        </p:nvGraphicFramePr>
        <p:xfrm>
          <a:off x="533400" y="3008313"/>
          <a:ext cx="1719262" cy="1363662"/>
        </p:xfrm>
        <a:graphic>
          <a:graphicData uri="http://schemas.openxmlformats.org/presentationml/2006/ole">
            <p:oleObj spid="_x0000_s1027" name="Clip" r:id="rId5" imgW="4602960" imgH="3652200" progId="MS_ClipArt_Gallery.2">
              <p:embed/>
            </p:oleObj>
          </a:graphicData>
        </a:graphic>
      </p:graphicFrame>
      <p:graphicFrame>
        <p:nvGraphicFramePr>
          <p:cNvPr id="1028" name="Object 6"/>
          <p:cNvGraphicFramePr>
            <a:graphicFrameLocks noChangeAspect="1"/>
          </p:cNvGraphicFramePr>
          <p:nvPr/>
        </p:nvGraphicFramePr>
        <p:xfrm>
          <a:off x="1893887" y="4468813"/>
          <a:ext cx="2284413" cy="1779587"/>
        </p:xfrm>
        <a:graphic>
          <a:graphicData uri="http://schemas.openxmlformats.org/presentationml/2006/ole">
            <p:oleObj spid="_x0000_s1028" name="Clip" r:id="rId6" imgW="2284920" imgH="1780200" progId="MS_ClipArt_Gallery.2">
              <p:embed/>
            </p:oleObj>
          </a:graphicData>
        </a:graphic>
      </p:graphicFrame>
      <p:graphicFrame>
        <p:nvGraphicFramePr>
          <p:cNvPr id="1029" name="Object 7"/>
          <p:cNvGraphicFramePr>
            <a:graphicFrameLocks noChangeAspect="1"/>
          </p:cNvGraphicFramePr>
          <p:nvPr/>
        </p:nvGraphicFramePr>
        <p:xfrm>
          <a:off x="5956300" y="4035425"/>
          <a:ext cx="2854325" cy="1479550"/>
        </p:xfrm>
        <a:graphic>
          <a:graphicData uri="http://schemas.openxmlformats.org/presentationml/2006/ole">
            <p:oleObj spid="_x0000_s1029" name="Clip" r:id="rId7" imgW="5806800" imgH="3009240" progId="MS_ClipArt_Gallery.2">
              <p:embed/>
            </p:oleObj>
          </a:graphicData>
        </a:graphic>
      </p:graphicFrame>
      <p:graphicFrame>
        <p:nvGraphicFramePr>
          <p:cNvPr id="1030" name="Object 8"/>
          <p:cNvGraphicFramePr>
            <a:graphicFrameLocks noChangeAspect="1"/>
          </p:cNvGraphicFramePr>
          <p:nvPr/>
        </p:nvGraphicFramePr>
        <p:xfrm>
          <a:off x="4124325" y="1001713"/>
          <a:ext cx="3716337" cy="3522662"/>
        </p:xfrm>
        <a:graphic>
          <a:graphicData uri="http://schemas.openxmlformats.org/presentationml/2006/ole">
            <p:oleObj spid="_x0000_s1030" name="Clip" r:id="rId8" imgW="3528720" imgH="3344400" progId="MS_ClipArt_Gallery.2">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5" name="Rectangle 36"/>
          <p:cNvSpPr>
            <a:spLocks noGrp="1" noChangeArrowheads="1"/>
          </p:cNvSpPr>
          <p:nvPr>
            <p:ph type="title"/>
          </p:nvPr>
        </p:nvSpPr>
        <p:spPr>
          <a:noFill/>
        </p:spPr>
        <p:txBody>
          <a:bodyPr anchor="ctr"/>
          <a:lstStyle/>
          <a:p>
            <a:pPr eaLnBrk="1" hangingPunct="1"/>
            <a:r>
              <a:rPr lang="en-US" smtClean="0"/>
              <a:t>Basic Asset Life Cycle</a:t>
            </a:r>
          </a:p>
        </p:txBody>
      </p:sp>
      <p:sp>
        <p:nvSpPr>
          <p:cNvPr id="2054" name="Footer Placeholder 2"/>
          <p:cNvSpPr>
            <a:spLocks noGrp="1"/>
          </p:cNvSpPr>
          <p:nvPr>
            <p:ph type="ftr" sz="quarter" idx="10"/>
          </p:nvPr>
        </p:nvSpPr>
        <p:spPr>
          <a:xfrm>
            <a:off x="8229600" y="6292469"/>
            <a:ext cx="914400" cy="219456"/>
          </a:xfrm>
          <a:noFill/>
        </p:spPr>
        <p:txBody>
          <a:bodyPr/>
          <a:lstStyle/>
          <a:p>
            <a:r>
              <a:rPr lang="en-US"/>
              <a:t>FA-IN-060</a:t>
            </a:r>
          </a:p>
        </p:txBody>
      </p:sp>
      <p:graphicFrame>
        <p:nvGraphicFramePr>
          <p:cNvPr id="2050" name="Object 0"/>
          <p:cNvGraphicFramePr>
            <a:graphicFrameLocks noChangeAspect="1"/>
          </p:cNvGraphicFramePr>
          <p:nvPr/>
        </p:nvGraphicFramePr>
        <p:xfrm>
          <a:off x="2611438" y="838200"/>
          <a:ext cx="3952875" cy="4875213"/>
        </p:xfrm>
        <a:graphic>
          <a:graphicData uri="http://schemas.openxmlformats.org/presentationml/2006/ole">
            <p:oleObj spid="_x0000_s2050" name="Clip" r:id="rId4" imgW="2826720" imgH="3497040" progId="MS_ClipArt_Gallery.2">
              <p:embed/>
            </p:oleObj>
          </a:graphicData>
        </a:graphic>
      </p:graphicFrame>
      <p:sp>
        <p:nvSpPr>
          <p:cNvPr id="2055" name="AutoShape 4"/>
          <p:cNvSpPr>
            <a:spLocks noChangeArrowheads="1"/>
          </p:cNvSpPr>
          <p:nvPr/>
        </p:nvSpPr>
        <p:spPr bwMode="auto">
          <a:xfrm rot="16607302">
            <a:off x="2568576" y="-60325"/>
            <a:ext cx="1198562" cy="3716337"/>
          </a:xfrm>
          <a:prstGeom prst="curvedLeftArrow">
            <a:avLst>
              <a:gd name="adj1" fmla="val 62013"/>
              <a:gd name="adj2" fmla="val 124027"/>
              <a:gd name="adj3" fmla="val 39583"/>
            </a:avLst>
          </a:prstGeom>
          <a:solidFill>
            <a:schemeClr val="bg1"/>
          </a:solidFill>
          <a:ln w="12700">
            <a:solidFill>
              <a:schemeClr val="tx1"/>
            </a:solidFill>
            <a:miter lim="800000"/>
            <a:headEnd/>
            <a:tailEnd/>
          </a:ln>
        </p:spPr>
        <p:txBody>
          <a:bodyPr wrap="none" lIns="96661" tIns="48331" rIns="96661" bIns="48331">
            <a:spAutoFit/>
          </a:bodyPr>
          <a:lstStyle/>
          <a:p>
            <a:endParaRPr lang="en-US"/>
          </a:p>
        </p:txBody>
      </p:sp>
      <p:sp>
        <p:nvSpPr>
          <p:cNvPr id="2056" name="Text Box 6"/>
          <p:cNvSpPr txBox="1">
            <a:spLocks noChangeArrowheads="1"/>
          </p:cNvSpPr>
          <p:nvPr/>
        </p:nvSpPr>
        <p:spPr bwMode="auto">
          <a:xfrm>
            <a:off x="697514" y="2479675"/>
            <a:ext cx="1389447"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latin typeface="+mj-lt"/>
              </a:rPr>
              <a:t>Supplier</a:t>
            </a:r>
            <a:endParaRPr kumimoji="1" lang="en-US" sz="2400" b="1">
              <a:solidFill>
                <a:schemeClr val="accent2"/>
              </a:solidFill>
              <a:latin typeface="+mj-lt"/>
            </a:endParaRPr>
          </a:p>
        </p:txBody>
      </p:sp>
      <p:sp>
        <p:nvSpPr>
          <p:cNvPr id="2057" name="Text Box 8"/>
          <p:cNvSpPr txBox="1">
            <a:spLocks noChangeArrowheads="1"/>
          </p:cNvSpPr>
          <p:nvPr/>
        </p:nvSpPr>
        <p:spPr bwMode="auto">
          <a:xfrm>
            <a:off x="3655383" y="1539875"/>
            <a:ext cx="1907217" cy="482327"/>
          </a:xfrm>
          <a:prstGeom prst="rect">
            <a:avLst/>
          </a:prstGeom>
          <a:noFill/>
          <a:ln w="12700">
            <a:noFill/>
            <a:miter lim="800000"/>
            <a:headEnd/>
            <a:tailEnd/>
          </a:ln>
        </p:spPr>
        <p:txBody>
          <a:bodyPr wrap="none" lIns="96661" tIns="48331" rIns="96661" bIns="48331">
            <a:spAutoFit/>
          </a:bodyPr>
          <a:lstStyle/>
          <a:p>
            <a:pPr algn="r" defTabSz="966788" eaLnBrk="0" hangingPunct="0"/>
            <a:r>
              <a:rPr kumimoji="1" lang="en-US" sz="2500" b="1" dirty="0">
                <a:latin typeface="+mj-lt"/>
              </a:rPr>
              <a:t>Acquisition</a:t>
            </a:r>
            <a:endParaRPr kumimoji="1" lang="en-US" sz="2500" b="1" dirty="0">
              <a:solidFill>
                <a:srgbClr val="FF3300"/>
              </a:solidFill>
              <a:latin typeface="+mj-lt"/>
            </a:endParaRPr>
          </a:p>
        </p:txBody>
      </p:sp>
      <p:graphicFrame>
        <p:nvGraphicFramePr>
          <p:cNvPr id="2051" name="Object 1"/>
          <p:cNvGraphicFramePr>
            <a:graphicFrameLocks noChangeAspect="1"/>
          </p:cNvGraphicFramePr>
          <p:nvPr/>
        </p:nvGraphicFramePr>
        <p:xfrm>
          <a:off x="3348038" y="2571750"/>
          <a:ext cx="2062162" cy="815975"/>
        </p:xfrm>
        <a:graphic>
          <a:graphicData uri="http://schemas.openxmlformats.org/presentationml/2006/ole">
            <p:oleObj spid="_x0000_s2051" name="Clip" r:id="rId5" imgW="1163520" imgH="436320" progId="MS_ClipArt_Gallery.2">
              <p:embed/>
            </p:oleObj>
          </a:graphicData>
        </a:graphic>
      </p:graphicFrame>
      <p:sp>
        <p:nvSpPr>
          <p:cNvPr id="2058" name="Rectangle 11"/>
          <p:cNvSpPr>
            <a:spLocks noChangeArrowheads="1"/>
          </p:cNvSpPr>
          <p:nvPr/>
        </p:nvSpPr>
        <p:spPr bwMode="auto">
          <a:xfrm>
            <a:off x="6881813" y="2470150"/>
            <a:ext cx="1657350" cy="458788"/>
          </a:xfrm>
          <a:prstGeom prst="rect">
            <a:avLst/>
          </a:prstGeom>
          <a:noFill/>
          <a:ln w="9525">
            <a:noFill/>
            <a:miter lim="800000"/>
            <a:headEnd/>
            <a:tailEnd/>
          </a:ln>
        </p:spPr>
        <p:txBody>
          <a:bodyPr/>
          <a:lstStyle/>
          <a:p>
            <a:endParaRPr lang="en-US"/>
          </a:p>
        </p:txBody>
      </p:sp>
      <p:grpSp>
        <p:nvGrpSpPr>
          <p:cNvPr id="2059" name="Group 13"/>
          <p:cNvGrpSpPr>
            <a:grpSpLocks/>
          </p:cNvGrpSpPr>
          <p:nvPr/>
        </p:nvGrpSpPr>
        <p:grpSpPr bwMode="auto">
          <a:xfrm rot="1482865">
            <a:off x="5416550" y="1035050"/>
            <a:ext cx="3117850" cy="1376363"/>
            <a:chOff x="2944" y="286"/>
            <a:chExt cx="856" cy="360"/>
          </a:xfrm>
        </p:grpSpPr>
        <p:sp>
          <p:nvSpPr>
            <p:cNvPr id="2074" name="Freeform 14"/>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2075" name="Freeform 15"/>
            <p:cNvSpPr>
              <a:spLocks/>
            </p:cNvSpPr>
            <p:nvPr/>
          </p:nvSpPr>
          <p:spPr bwMode="auto">
            <a:xfrm>
              <a:off x="2944" y="300"/>
              <a:ext cx="374" cy="346"/>
            </a:xfrm>
            <a:custGeom>
              <a:avLst/>
              <a:gdLst>
                <a:gd name="T0" fmla="*/ 1 w 374"/>
                <a:gd name="T1" fmla="*/ 346 h 346"/>
                <a:gd name="T2" fmla="*/ 0 w 374"/>
                <a:gd name="T3" fmla="*/ 313 h 346"/>
                <a:gd name="T4" fmla="*/ 2 w 374"/>
                <a:gd name="T5" fmla="*/ 281 h 346"/>
                <a:gd name="T6" fmla="*/ 7 w 374"/>
                <a:gd name="T7" fmla="*/ 249 h 346"/>
                <a:gd name="T8" fmla="*/ 15 w 374"/>
                <a:gd name="T9" fmla="*/ 219 h 346"/>
                <a:gd name="T10" fmla="*/ 26 w 374"/>
                <a:gd name="T11" fmla="*/ 190 h 346"/>
                <a:gd name="T12" fmla="*/ 40 w 374"/>
                <a:gd name="T13" fmla="*/ 162 h 346"/>
                <a:gd name="T14" fmla="*/ 55 w 374"/>
                <a:gd name="T15" fmla="*/ 136 h 346"/>
                <a:gd name="T16" fmla="*/ 74 w 374"/>
                <a:gd name="T17" fmla="*/ 112 h 346"/>
                <a:gd name="T18" fmla="*/ 94 w 374"/>
                <a:gd name="T19" fmla="*/ 89 h 346"/>
                <a:gd name="T20" fmla="*/ 116 w 374"/>
                <a:gd name="T21" fmla="*/ 69 h 346"/>
                <a:gd name="T22" fmla="*/ 140 w 374"/>
                <a:gd name="T23" fmla="*/ 51 h 346"/>
                <a:gd name="T24" fmla="*/ 166 w 374"/>
                <a:gd name="T25" fmla="*/ 35 h 346"/>
                <a:gd name="T26" fmla="*/ 194 w 374"/>
                <a:gd name="T27" fmla="*/ 22 h 346"/>
                <a:gd name="T28" fmla="*/ 222 w 374"/>
                <a:gd name="T29" fmla="*/ 12 h 346"/>
                <a:gd name="T30" fmla="*/ 253 w 374"/>
                <a:gd name="T31" fmla="*/ 5 h 346"/>
                <a:gd name="T32" fmla="*/ 284 w 374"/>
                <a:gd name="T33" fmla="*/ 1 h 346"/>
                <a:gd name="T34" fmla="*/ 307 w 374"/>
                <a:gd name="T35" fmla="*/ 0 h 346"/>
                <a:gd name="T36" fmla="*/ 329 w 374"/>
                <a:gd name="T37" fmla="*/ 1 h 346"/>
                <a:gd name="T38" fmla="*/ 352 w 374"/>
                <a:gd name="T39" fmla="*/ 3 h 346"/>
                <a:gd name="T40" fmla="*/ 374 w 374"/>
                <a:gd name="T41" fmla="*/ 7 h 346"/>
                <a:gd name="T42" fmla="*/ 374 w 374"/>
                <a:gd name="T43" fmla="*/ 7 h 346"/>
                <a:gd name="T44" fmla="*/ 351 w 374"/>
                <a:gd name="T45" fmla="*/ 18 h 346"/>
                <a:gd name="T46" fmla="*/ 328 w 374"/>
                <a:gd name="T47" fmla="*/ 30 h 346"/>
                <a:gd name="T48" fmla="*/ 307 w 374"/>
                <a:gd name="T49" fmla="*/ 44 h 346"/>
                <a:gd name="T50" fmla="*/ 288 w 374"/>
                <a:gd name="T51" fmla="*/ 59 h 346"/>
                <a:gd name="T52" fmla="*/ 269 w 374"/>
                <a:gd name="T53" fmla="*/ 76 h 346"/>
                <a:gd name="T54" fmla="*/ 253 w 374"/>
                <a:gd name="T55" fmla="*/ 95 h 346"/>
                <a:gd name="T56" fmla="*/ 237 w 374"/>
                <a:gd name="T57" fmla="*/ 115 h 346"/>
                <a:gd name="T58" fmla="*/ 223 w 374"/>
                <a:gd name="T59" fmla="*/ 135 h 346"/>
                <a:gd name="T60" fmla="*/ 211 w 374"/>
                <a:gd name="T61" fmla="*/ 157 h 346"/>
                <a:gd name="T62" fmla="*/ 201 w 374"/>
                <a:gd name="T63" fmla="*/ 180 h 346"/>
                <a:gd name="T64" fmla="*/ 192 w 374"/>
                <a:gd name="T65" fmla="*/ 204 h 346"/>
                <a:gd name="T66" fmla="*/ 185 w 374"/>
                <a:gd name="T67" fmla="*/ 229 h 346"/>
                <a:gd name="T68" fmla="*/ 180 w 374"/>
                <a:gd name="T69" fmla="*/ 254 h 346"/>
                <a:gd name="T70" fmla="*/ 177 w 374"/>
                <a:gd name="T71" fmla="*/ 279 h 346"/>
                <a:gd name="T72" fmla="*/ 176 w 374"/>
                <a:gd name="T73" fmla="*/ 306 h 346"/>
                <a:gd name="T74" fmla="*/ 177 w 374"/>
                <a:gd name="T75" fmla="*/ 332 h 346"/>
                <a:gd name="T76" fmla="*/ 1 w 374"/>
                <a:gd name="T77" fmla="*/ 346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p>
          </p:txBody>
        </p:sp>
        <p:sp>
          <p:nvSpPr>
            <p:cNvPr id="2076" name="Freeform 16"/>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p>
          </p:txBody>
        </p:sp>
        <p:sp>
          <p:nvSpPr>
            <p:cNvPr id="2077" name="Freeform 17"/>
            <p:cNvSpPr>
              <a:spLocks/>
            </p:cNvSpPr>
            <p:nvPr/>
          </p:nvSpPr>
          <p:spPr bwMode="auto">
            <a:xfrm>
              <a:off x="3228" y="300"/>
              <a:ext cx="90" cy="7"/>
            </a:xfrm>
            <a:custGeom>
              <a:avLst/>
              <a:gdLst>
                <a:gd name="T0" fmla="*/ 0 w 90"/>
                <a:gd name="T1" fmla="*/ 1 h 7"/>
                <a:gd name="T2" fmla="*/ 23 w 90"/>
                <a:gd name="T3" fmla="*/ 0 h 7"/>
                <a:gd name="T4" fmla="*/ 45 w 90"/>
                <a:gd name="T5" fmla="*/ 1 h 7"/>
                <a:gd name="T6" fmla="*/ 68 w 90"/>
                <a:gd name="T7" fmla="*/ 3 h 7"/>
                <a:gd name="T8" fmla="*/ 90 w 90"/>
                <a:gd name="T9" fmla="*/ 7 h 7"/>
                <a:gd name="T10" fmla="*/ 0 60000 65536"/>
                <a:gd name="T11" fmla="*/ 0 60000 65536"/>
                <a:gd name="T12" fmla="*/ 0 60000 65536"/>
                <a:gd name="T13" fmla="*/ 0 60000 65536"/>
                <a:gd name="T14" fmla="*/ 0 60000 65536"/>
                <a:gd name="T15" fmla="*/ 0 w 90"/>
                <a:gd name="T16" fmla="*/ 0 h 7"/>
                <a:gd name="T17" fmla="*/ 90 w 90"/>
                <a:gd name="T18" fmla="*/ 7 h 7"/>
              </a:gdLst>
              <a:ahLst/>
              <a:cxnLst>
                <a:cxn ang="T10">
                  <a:pos x="T0" y="T1"/>
                </a:cxn>
                <a:cxn ang="T11">
                  <a:pos x="T2" y="T3"/>
                </a:cxn>
                <a:cxn ang="T12">
                  <a:pos x="T4" y="T5"/>
                </a:cxn>
                <a:cxn ang="T13">
                  <a:pos x="T6" y="T7"/>
                </a:cxn>
                <a:cxn ang="T14">
                  <a:pos x="T8" y="T9"/>
                </a:cxn>
              </a:cxnLst>
              <a:rect l="T15" t="T16" r="T17" b="T18"/>
              <a:pathLst>
                <a:path w="90" h="7">
                  <a:moveTo>
                    <a:pt x="0" y="1"/>
                  </a:moveTo>
                  <a:lnTo>
                    <a:pt x="23" y="0"/>
                  </a:lnTo>
                  <a:lnTo>
                    <a:pt x="45" y="1"/>
                  </a:lnTo>
                  <a:lnTo>
                    <a:pt x="68" y="3"/>
                  </a:lnTo>
                  <a:lnTo>
                    <a:pt x="90" y="7"/>
                  </a:lnTo>
                </a:path>
              </a:pathLst>
            </a:custGeom>
            <a:noFill/>
            <a:ln w="12700">
              <a:solidFill>
                <a:srgbClr val="000000"/>
              </a:solidFill>
              <a:round/>
              <a:headEnd/>
              <a:tailEnd/>
            </a:ln>
          </p:spPr>
          <p:txBody>
            <a:bodyPr/>
            <a:lstStyle/>
            <a:p>
              <a:endParaRPr lang="en-US"/>
            </a:p>
          </p:txBody>
        </p:sp>
      </p:grpSp>
      <p:sp>
        <p:nvSpPr>
          <p:cNvPr id="2060" name="Rectangle 18"/>
          <p:cNvSpPr>
            <a:spLocks noChangeArrowheads="1"/>
          </p:cNvSpPr>
          <p:nvPr/>
        </p:nvSpPr>
        <p:spPr bwMode="auto">
          <a:xfrm>
            <a:off x="6902756" y="2298700"/>
            <a:ext cx="1742465" cy="738664"/>
          </a:xfrm>
          <a:prstGeom prst="rect">
            <a:avLst/>
          </a:prstGeom>
          <a:noFill/>
          <a:ln w="9525">
            <a:noFill/>
            <a:miter lim="800000"/>
            <a:headEnd/>
            <a:tailEnd/>
          </a:ln>
        </p:spPr>
        <p:txBody>
          <a:bodyPr wrap="none" lIns="0" tIns="0" rIns="0" bIns="0">
            <a:spAutoFit/>
          </a:bodyPr>
          <a:lstStyle/>
          <a:p>
            <a:pPr eaLnBrk="0" hangingPunct="0"/>
            <a:r>
              <a:rPr kumimoji="1" lang="en-US" sz="2400" b="1" dirty="0">
                <a:solidFill>
                  <a:srgbClr val="000000"/>
                </a:solidFill>
                <a:latin typeface="+mj-lt"/>
              </a:rPr>
              <a:t>Periodic </a:t>
            </a:r>
          </a:p>
          <a:p>
            <a:pPr eaLnBrk="0" hangingPunct="0"/>
            <a:r>
              <a:rPr kumimoji="1" lang="en-US" sz="2400" b="1" dirty="0">
                <a:solidFill>
                  <a:srgbClr val="000000"/>
                </a:solidFill>
                <a:latin typeface="+mj-lt"/>
              </a:rPr>
              <a:t>Accounting</a:t>
            </a:r>
            <a:endParaRPr kumimoji="1" lang="en-US" sz="1800" b="1" dirty="0">
              <a:latin typeface="+mj-lt"/>
            </a:endParaRPr>
          </a:p>
        </p:txBody>
      </p:sp>
      <p:graphicFrame>
        <p:nvGraphicFramePr>
          <p:cNvPr id="2052" name="Object 2"/>
          <p:cNvGraphicFramePr>
            <a:graphicFrameLocks noChangeAspect="1"/>
          </p:cNvGraphicFramePr>
          <p:nvPr/>
        </p:nvGraphicFramePr>
        <p:xfrm>
          <a:off x="7192963" y="3065463"/>
          <a:ext cx="1236662" cy="1519237"/>
        </p:xfrm>
        <a:graphic>
          <a:graphicData uri="http://schemas.openxmlformats.org/presentationml/2006/ole">
            <p:oleObj spid="_x0000_s2052" name="Clip" r:id="rId6" imgW="3216960" imgH="3951360" progId="MS_ClipArt_Gallery.2">
              <p:embed/>
            </p:oleObj>
          </a:graphicData>
        </a:graphic>
      </p:graphicFrame>
      <p:grpSp>
        <p:nvGrpSpPr>
          <p:cNvPr id="2061" name="Group 21"/>
          <p:cNvGrpSpPr>
            <a:grpSpLocks/>
          </p:cNvGrpSpPr>
          <p:nvPr/>
        </p:nvGrpSpPr>
        <p:grpSpPr bwMode="auto">
          <a:xfrm rot="5299328">
            <a:off x="5749132" y="3996531"/>
            <a:ext cx="1739900" cy="2913063"/>
            <a:chOff x="4089" y="825"/>
            <a:chExt cx="1503" cy="2021"/>
          </a:xfrm>
        </p:grpSpPr>
        <p:sp>
          <p:nvSpPr>
            <p:cNvPr id="2070" name="Freeform 22"/>
            <p:cNvSpPr>
              <a:spLocks/>
            </p:cNvSpPr>
            <p:nvPr/>
          </p:nvSpPr>
          <p:spPr bwMode="auto">
            <a:xfrm>
              <a:off x="4089" y="825"/>
              <a:ext cx="1503" cy="2021"/>
            </a:xfrm>
            <a:custGeom>
              <a:avLst/>
              <a:gdLst>
                <a:gd name="T0" fmla="*/ 40 w 1503"/>
                <a:gd name="T1" fmla="*/ 93 h 2021"/>
                <a:gd name="T2" fmla="*/ 122 w 1503"/>
                <a:gd name="T3" fmla="*/ 58 h 2021"/>
                <a:gd name="T4" fmla="*/ 205 w 1503"/>
                <a:gd name="T5" fmla="*/ 31 h 2021"/>
                <a:gd name="T6" fmla="*/ 289 w 1503"/>
                <a:gd name="T7" fmla="*/ 12 h 2021"/>
                <a:gd name="T8" fmla="*/ 373 w 1503"/>
                <a:gd name="T9" fmla="*/ 2 h 2021"/>
                <a:gd name="T10" fmla="*/ 457 w 1503"/>
                <a:gd name="T11" fmla="*/ 0 h 2021"/>
                <a:gd name="T12" fmla="*/ 541 w 1503"/>
                <a:gd name="T13" fmla="*/ 5 h 2021"/>
                <a:gd name="T14" fmla="*/ 622 w 1503"/>
                <a:gd name="T15" fmla="*/ 18 h 2021"/>
                <a:gd name="T16" fmla="*/ 702 w 1503"/>
                <a:gd name="T17" fmla="*/ 39 h 2021"/>
                <a:gd name="T18" fmla="*/ 779 w 1503"/>
                <a:gd name="T19" fmla="*/ 68 h 2021"/>
                <a:gd name="T20" fmla="*/ 852 w 1503"/>
                <a:gd name="T21" fmla="*/ 103 h 2021"/>
                <a:gd name="T22" fmla="*/ 922 w 1503"/>
                <a:gd name="T23" fmla="*/ 146 h 2021"/>
                <a:gd name="T24" fmla="*/ 988 w 1503"/>
                <a:gd name="T25" fmla="*/ 195 h 2021"/>
                <a:gd name="T26" fmla="*/ 1048 w 1503"/>
                <a:gd name="T27" fmla="*/ 252 h 2021"/>
                <a:gd name="T28" fmla="*/ 1103 w 1503"/>
                <a:gd name="T29" fmla="*/ 315 h 2021"/>
                <a:gd name="T30" fmla="*/ 1151 w 1503"/>
                <a:gd name="T31" fmla="*/ 384 h 2021"/>
                <a:gd name="T32" fmla="*/ 1404 w 1503"/>
                <a:gd name="T33" fmla="*/ 839 h 2021"/>
                <a:gd name="T34" fmla="*/ 1433 w 1503"/>
                <a:gd name="T35" fmla="*/ 898 h 2021"/>
                <a:gd name="T36" fmla="*/ 1458 w 1503"/>
                <a:gd name="T37" fmla="*/ 958 h 2021"/>
                <a:gd name="T38" fmla="*/ 1477 w 1503"/>
                <a:gd name="T39" fmla="*/ 1020 h 2021"/>
                <a:gd name="T40" fmla="*/ 1491 w 1503"/>
                <a:gd name="T41" fmla="*/ 1083 h 2021"/>
                <a:gd name="T42" fmla="*/ 1500 w 1503"/>
                <a:gd name="T43" fmla="*/ 1146 h 2021"/>
                <a:gd name="T44" fmla="*/ 1503 w 1503"/>
                <a:gd name="T45" fmla="*/ 1210 h 2021"/>
                <a:gd name="T46" fmla="*/ 1502 w 1503"/>
                <a:gd name="T47" fmla="*/ 1275 h 2021"/>
                <a:gd name="T48" fmla="*/ 1496 w 1503"/>
                <a:gd name="T49" fmla="*/ 1340 h 2021"/>
                <a:gd name="T50" fmla="*/ 1485 w 1503"/>
                <a:gd name="T51" fmla="*/ 1403 h 2021"/>
                <a:gd name="T52" fmla="*/ 1469 w 1503"/>
                <a:gd name="T53" fmla="*/ 1466 h 2021"/>
                <a:gd name="T54" fmla="*/ 1448 w 1503"/>
                <a:gd name="T55" fmla="*/ 1528 h 2021"/>
                <a:gd name="T56" fmla="*/ 1422 w 1503"/>
                <a:gd name="T57" fmla="*/ 1588 h 2021"/>
                <a:gd name="T58" fmla="*/ 1392 w 1503"/>
                <a:gd name="T59" fmla="*/ 1647 h 2021"/>
                <a:gd name="T60" fmla="*/ 1356 w 1503"/>
                <a:gd name="T61" fmla="*/ 1705 h 2021"/>
                <a:gd name="T62" fmla="*/ 1317 w 1503"/>
                <a:gd name="T63" fmla="*/ 1760 h 2021"/>
                <a:gd name="T64" fmla="*/ 1272 w 1503"/>
                <a:gd name="T65" fmla="*/ 1812 h 2021"/>
                <a:gd name="T66" fmla="*/ 923 w 1503"/>
                <a:gd name="T67" fmla="*/ 1787 h 2021"/>
                <a:gd name="T68" fmla="*/ 1041 w 1503"/>
                <a:gd name="T69" fmla="*/ 1394 h 2021"/>
                <a:gd name="T70" fmla="*/ 1107 w 1503"/>
                <a:gd name="T71" fmla="*/ 1313 h 2021"/>
                <a:gd name="T72" fmla="*/ 1162 w 1503"/>
                <a:gd name="T73" fmla="*/ 1227 h 2021"/>
                <a:gd name="T74" fmla="*/ 1206 w 1503"/>
                <a:gd name="T75" fmla="*/ 1136 h 2021"/>
                <a:gd name="T76" fmla="*/ 1240 w 1503"/>
                <a:gd name="T77" fmla="*/ 1041 h 2021"/>
                <a:gd name="T78" fmla="*/ 1262 w 1503"/>
                <a:gd name="T79" fmla="*/ 944 h 2021"/>
                <a:gd name="T80" fmla="*/ 1272 w 1503"/>
                <a:gd name="T81" fmla="*/ 846 h 2021"/>
                <a:gd name="T82" fmla="*/ 1270 w 1503"/>
                <a:gd name="T83" fmla="*/ 746 h 2021"/>
                <a:gd name="T84" fmla="*/ 1256 w 1503"/>
                <a:gd name="T85" fmla="*/ 647 h 2021"/>
                <a:gd name="T86" fmla="*/ 1230 w 1503"/>
                <a:gd name="T87" fmla="*/ 624 h 2021"/>
                <a:gd name="T88" fmla="*/ 1177 w 1503"/>
                <a:gd name="T89" fmla="*/ 581 h 2021"/>
                <a:gd name="T90" fmla="*/ 1120 w 1503"/>
                <a:gd name="T91" fmla="*/ 542 h 2021"/>
                <a:gd name="T92" fmla="*/ 1061 w 1503"/>
                <a:gd name="T93" fmla="*/ 509 h 2021"/>
                <a:gd name="T94" fmla="*/ 1000 w 1503"/>
                <a:gd name="T95" fmla="*/ 481 h 2021"/>
                <a:gd name="T96" fmla="*/ 936 w 1503"/>
                <a:gd name="T97" fmla="*/ 458 h 2021"/>
                <a:gd name="T98" fmla="*/ 871 w 1503"/>
                <a:gd name="T99" fmla="*/ 440 h 2021"/>
                <a:gd name="T100" fmla="*/ 804 w 1503"/>
                <a:gd name="T101" fmla="*/ 427 h 2021"/>
                <a:gd name="T102" fmla="*/ 737 w 1503"/>
                <a:gd name="T103" fmla="*/ 420 h 2021"/>
                <a:gd name="T104" fmla="*/ 668 w 1503"/>
                <a:gd name="T105" fmla="*/ 418 h 2021"/>
                <a:gd name="T106" fmla="*/ 600 w 1503"/>
                <a:gd name="T107" fmla="*/ 420 h 2021"/>
                <a:gd name="T108" fmla="*/ 531 w 1503"/>
                <a:gd name="T109" fmla="*/ 429 h 2021"/>
                <a:gd name="T110" fmla="*/ 463 w 1503"/>
                <a:gd name="T111" fmla="*/ 442 h 2021"/>
                <a:gd name="T112" fmla="*/ 395 w 1503"/>
                <a:gd name="T113" fmla="*/ 461 h 2021"/>
                <a:gd name="T114" fmla="*/ 329 w 1503"/>
                <a:gd name="T115" fmla="*/ 485 h 2021"/>
                <a:gd name="T116" fmla="*/ 263 w 1503"/>
                <a:gd name="T117" fmla="*/ 515 h 2021"/>
                <a:gd name="T118" fmla="*/ 0 w 1503"/>
                <a:gd name="T119" fmla="*/ 11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p>
          </p:txBody>
        </p:sp>
        <p:sp>
          <p:nvSpPr>
            <p:cNvPr id="2071" name="Freeform 23"/>
            <p:cNvSpPr>
              <a:spLocks/>
            </p:cNvSpPr>
            <p:nvPr/>
          </p:nvSpPr>
          <p:spPr bwMode="auto">
            <a:xfrm>
              <a:off x="4089" y="825"/>
              <a:ext cx="1404" cy="839"/>
            </a:xfrm>
            <a:custGeom>
              <a:avLst/>
              <a:gdLst>
                <a:gd name="T0" fmla="*/ 40 w 1404"/>
                <a:gd name="T1" fmla="*/ 93 h 839"/>
                <a:gd name="T2" fmla="*/ 122 w 1404"/>
                <a:gd name="T3" fmla="*/ 58 h 839"/>
                <a:gd name="T4" fmla="*/ 205 w 1404"/>
                <a:gd name="T5" fmla="*/ 31 h 839"/>
                <a:gd name="T6" fmla="*/ 289 w 1404"/>
                <a:gd name="T7" fmla="*/ 12 h 839"/>
                <a:gd name="T8" fmla="*/ 373 w 1404"/>
                <a:gd name="T9" fmla="*/ 2 h 839"/>
                <a:gd name="T10" fmla="*/ 457 w 1404"/>
                <a:gd name="T11" fmla="*/ 0 h 839"/>
                <a:gd name="T12" fmla="*/ 541 w 1404"/>
                <a:gd name="T13" fmla="*/ 5 h 839"/>
                <a:gd name="T14" fmla="*/ 622 w 1404"/>
                <a:gd name="T15" fmla="*/ 18 h 839"/>
                <a:gd name="T16" fmla="*/ 702 w 1404"/>
                <a:gd name="T17" fmla="*/ 39 h 839"/>
                <a:gd name="T18" fmla="*/ 779 w 1404"/>
                <a:gd name="T19" fmla="*/ 68 h 839"/>
                <a:gd name="T20" fmla="*/ 852 w 1404"/>
                <a:gd name="T21" fmla="*/ 103 h 839"/>
                <a:gd name="T22" fmla="*/ 922 w 1404"/>
                <a:gd name="T23" fmla="*/ 146 h 839"/>
                <a:gd name="T24" fmla="*/ 988 w 1404"/>
                <a:gd name="T25" fmla="*/ 195 h 839"/>
                <a:gd name="T26" fmla="*/ 1048 w 1404"/>
                <a:gd name="T27" fmla="*/ 252 h 839"/>
                <a:gd name="T28" fmla="*/ 1103 w 1404"/>
                <a:gd name="T29" fmla="*/ 315 h 839"/>
                <a:gd name="T30" fmla="*/ 1151 w 1404"/>
                <a:gd name="T31" fmla="*/ 384 h 839"/>
                <a:gd name="T32" fmla="*/ 1404 w 1404"/>
                <a:gd name="T33" fmla="*/ 839 h 839"/>
                <a:gd name="T34" fmla="*/ 1359 w 1404"/>
                <a:gd name="T35" fmla="*/ 766 h 839"/>
                <a:gd name="T36" fmla="*/ 1307 w 1404"/>
                <a:gd name="T37" fmla="*/ 700 h 839"/>
                <a:gd name="T38" fmla="*/ 1249 w 1404"/>
                <a:gd name="T39" fmla="*/ 641 h 839"/>
                <a:gd name="T40" fmla="*/ 1186 w 1404"/>
                <a:gd name="T41" fmla="*/ 588 h 839"/>
                <a:gd name="T42" fmla="*/ 1119 w 1404"/>
                <a:gd name="T43" fmla="*/ 541 h 839"/>
                <a:gd name="T44" fmla="*/ 1047 w 1404"/>
                <a:gd name="T45" fmla="*/ 502 h 839"/>
                <a:gd name="T46" fmla="*/ 972 w 1404"/>
                <a:gd name="T47" fmla="*/ 470 h 839"/>
                <a:gd name="T48" fmla="*/ 893 w 1404"/>
                <a:gd name="T49" fmla="*/ 446 h 839"/>
                <a:gd name="T50" fmla="*/ 813 w 1404"/>
                <a:gd name="T51" fmla="*/ 429 h 839"/>
                <a:gd name="T52" fmla="*/ 730 w 1404"/>
                <a:gd name="T53" fmla="*/ 419 h 839"/>
                <a:gd name="T54" fmla="*/ 646 w 1404"/>
                <a:gd name="T55" fmla="*/ 418 h 839"/>
                <a:gd name="T56" fmla="*/ 562 w 1404"/>
                <a:gd name="T57" fmla="*/ 424 h 839"/>
                <a:gd name="T58" fmla="*/ 478 w 1404"/>
                <a:gd name="T59" fmla="*/ 438 h 839"/>
                <a:gd name="T60" fmla="*/ 394 w 1404"/>
                <a:gd name="T61" fmla="*/ 461 h 839"/>
                <a:gd name="T62" fmla="*/ 312 w 1404"/>
                <a:gd name="T63" fmla="*/ 492 h 839"/>
                <a:gd name="T64" fmla="*/ 231 w 1404"/>
                <a:gd name="T65" fmla="*/ 532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p>
          </p:txBody>
        </p:sp>
        <p:sp>
          <p:nvSpPr>
            <p:cNvPr id="2072" name="Freeform 24"/>
            <p:cNvSpPr>
              <a:spLocks/>
            </p:cNvSpPr>
            <p:nvPr/>
          </p:nvSpPr>
          <p:spPr bwMode="auto">
            <a:xfrm>
              <a:off x="4089" y="825"/>
              <a:ext cx="1503" cy="2021"/>
            </a:xfrm>
            <a:custGeom>
              <a:avLst/>
              <a:gdLst>
                <a:gd name="T0" fmla="*/ 40 w 1503"/>
                <a:gd name="T1" fmla="*/ 93 h 2021"/>
                <a:gd name="T2" fmla="*/ 122 w 1503"/>
                <a:gd name="T3" fmla="*/ 58 h 2021"/>
                <a:gd name="T4" fmla="*/ 205 w 1503"/>
                <a:gd name="T5" fmla="*/ 31 h 2021"/>
                <a:gd name="T6" fmla="*/ 289 w 1503"/>
                <a:gd name="T7" fmla="*/ 12 h 2021"/>
                <a:gd name="T8" fmla="*/ 373 w 1503"/>
                <a:gd name="T9" fmla="*/ 2 h 2021"/>
                <a:gd name="T10" fmla="*/ 457 w 1503"/>
                <a:gd name="T11" fmla="*/ 0 h 2021"/>
                <a:gd name="T12" fmla="*/ 541 w 1503"/>
                <a:gd name="T13" fmla="*/ 5 h 2021"/>
                <a:gd name="T14" fmla="*/ 622 w 1503"/>
                <a:gd name="T15" fmla="*/ 18 h 2021"/>
                <a:gd name="T16" fmla="*/ 702 w 1503"/>
                <a:gd name="T17" fmla="*/ 39 h 2021"/>
                <a:gd name="T18" fmla="*/ 779 w 1503"/>
                <a:gd name="T19" fmla="*/ 68 h 2021"/>
                <a:gd name="T20" fmla="*/ 852 w 1503"/>
                <a:gd name="T21" fmla="*/ 103 h 2021"/>
                <a:gd name="T22" fmla="*/ 922 w 1503"/>
                <a:gd name="T23" fmla="*/ 146 h 2021"/>
                <a:gd name="T24" fmla="*/ 988 w 1503"/>
                <a:gd name="T25" fmla="*/ 195 h 2021"/>
                <a:gd name="T26" fmla="*/ 1048 w 1503"/>
                <a:gd name="T27" fmla="*/ 252 h 2021"/>
                <a:gd name="T28" fmla="*/ 1103 w 1503"/>
                <a:gd name="T29" fmla="*/ 315 h 2021"/>
                <a:gd name="T30" fmla="*/ 1151 w 1503"/>
                <a:gd name="T31" fmla="*/ 384 h 2021"/>
                <a:gd name="T32" fmla="*/ 1404 w 1503"/>
                <a:gd name="T33" fmla="*/ 839 h 2021"/>
                <a:gd name="T34" fmla="*/ 1433 w 1503"/>
                <a:gd name="T35" fmla="*/ 898 h 2021"/>
                <a:gd name="T36" fmla="*/ 1458 w 1503"/>
                <a:gd name="T37" fmla="*/ 958 h 2021"/>
                <a:gd name="T38" fmla="*/ 1477 w 1503"/>
                <a:gd name="T39" fmla="*/ 1020 h 2021"/>
                <a:gd name="T40" fmla="*/ 1491 w 1503"/>
                <a:gd name="T41" fmla="*/ 1083 h 2021"/>
                <a:gd name="T42" fmla="*/ 1500 w 1503"/>
                <a:gd name="T43" fmla="*/ 1146 h 2021"/>
                <a:gd name="T44" fmla="*/ 1503 w 1503"/>
                <a:gd name="T45" fmla="*/ 1210 h 2021"/>
                <a:gd name="T46" fmla="*/ 1502 w 1503"/>
                <a:gd name="T47" fmla="*/ 1275 h 2021"/>
                <a:gd name="T48" fmla="*/ 1496 w 1503"/>
                <a:gd name="T49" fmla="*/ 1340 h 2021"/>
                <a:gd name="T50" fmla="*/ 1485 w 1503"/>
                <a:gd name="T51" fmla="*/ 1403 h 2021"/>
                <a:gd name="T52" fmla="*/ 1469 w 1503"/>
                <a:gd name="T53" fmla="*/ 1466 h 2021"/>
                <a:gd name="T54" fmla="*/ 1448 w 1503"/>
                <a:gd name="T55" fmla="*/ 1528 h 2021"/>
                <a:gd name="T56" fmla="*/ 1422 w 1503"/>
                <a:gd name="T57" fmla="*/ 1588 h 2021"/>
                <a:gd name="T58" fmla="*/ 1392 w 1503"/>
                <a:gd name="T59" fmla="*/ 1647 h 2021"/>
                <a:gd name="T60" fmla="*/ 1356 w 1503"/>
                <a:gd name="T61" fmla="*/ 1705 h 2021"/>
                <a:gd name="T62" fmla="*/ 1317 w 1503"/>
                <a:gd name="T63" fmla="*/ 1760 h 2021"/>
                <a:gd name="T64" fmla="*/ 1272 w 1503"/>
                <a:gd name="T65" fmla="*/ 1812 h 2021"/>
                <a:gd name="T66" fmla="*/ 923 w 1503"/>
                <a:gd name="T67" fmla="*/ 1787 h 2021"/>
                <a:gd name="T68" fmla="*/ 1041 w 1503"/>
                <a:gd name="T69" fmla="*/ 1394 h 2021"/>
                <a:gd name="T70" fmla="*/ 1107 w 1503"/>
                <a:gd name="T71" fmla="*/ 1313 h 2021"/>
                <a:gd name="T72" fmla="*/ 1162 w 1503"/>
                <a:gd name="T73" fmla="*/ 1227 h 2021"/>
                <a:gd name="T74" fmla="*/ 1206 w 1503"/>
                <a:gd name="T75" fmla="*/ 1136 h 2021"/>
                <a:gd name="T76" fmla="*/ 1240 w 1503"/>
                <a:gd name="T77" fmla="*/ 1041 h 2021"/>
                <a:gd name="T78" fmla="*/ 1262 w 1503"/>
                <a:gd name="T79" fmla="*/ 944 h 2021"/>
                <a:gd name="T80" fmla="*/ 1272 w 1503"/>
                <a:gd name="T81" fmla="*/ 846 h 2021"/>
                <a:gd name="T82" fmla="*/ 1270 w 1503"/>
                <a:gd name="T83" fmla="*/ 746 h 2021"/>
                <a:gd name="T84" fmla="*/ 1256 w 1503"/>
                <a:gd name="T85" fmla="*/ 647 h 2021"/>
                <a:gd name="T86" fmla="*/ 1230 w 1503"/>
                <a:gd name="T87" fmla="*/ 624 h 2021"/>
                <a:gd name="T88" fmla="*/ 1177 w 1503"/>
                <a:gd name="T89" fmla="*/ 581 h 2021"/>
                <a:gd name="T90" fmla="*/ 1120 w 1503"/>
                <a:gd name="T91" fmla="*/ 542 h 2021"/>
                <a:gd name="T92" fmla="*/ 1061 w 1503"/>
                <a:gd name="T93" fmla="*/ 509 h 2021"/>
                <a:gd name="T94" fmla="*/ 1000 w 1503"/>
                <a:gd name="T95" fmla="*/ 481 h 2021"/>
                <a:gd name="T96" fmla="*/ 936 w 1503"/>
                <a:gd name="T97" fmla="*/ 458 h 2021"/>
                <a:gd name="T98" fmla="*/ 871 w 1503"/>
                <a:gd name="T99" fmla="*/ 440 h 2021"/>
                <a:gd name="T100" fmla="*/ 804 w 1503"/>
                <a:gd name="T101" fmla="*/ 427 h 2021"/>
                <a:gd name="T102" fmla="*/ 737 w 1503"/>
                <a:gd name="T103" fmla="*/ 420 h 2021"/>
                <a:gd name="T104" fmla="*/ 668 w 1503"/>
                <a:gd name="T105" fmla="*/ 418 h 2021"/>
                <a:gd name="T106" fmla="*/ 600 w 1503"/>
                <a:gd name="T107" fmla="*/ 420 h 2021"/>
                <a:gd name="T108" fmla="*/ 531 w 1503"/>
                <a:gd name="T109" fmla="*/ 429 h 2021"/>
                <a:gd name="T110" fmla="*/ 463 w 1503"/>
                <a:gd name="T111" fmla="*/ 442 h 2021"/>
                <a:gd name="T112" fmla="*/ 395 w 1503"/>
                <a:gd name="T113" fmla="*/ 461 h 2021"/>
                <a:gd name="T114" fmla="*/ 329 w 1503"/>
                <a:gd name="T115" fmla="*/ 485 h 2021"/>
                <a:gd name="T116" fmla="*/ 263 w 1503"/>
                <a:gd name="T117" fmla="*/ 515 h 2021"/>
                <a:gd name="T118" fmla="*/ 0 w 1503"/>
                <a:gd name="T119" fmla="*/ 11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p>
          </p:txBody>
        </p:sp>
        <p:sp>
          <p:nvSpPr>
            <p:cNvPr id="2073" name="Freeform 25"/>
            <p:cNvSpPr>
              <a:spLocks/>
            </p:cNvSpPr>
            <p:nvPr/>
          </p:nvSpPr>
          <p:spPr bwMode="auto">
            <a:xfrm>
              <a:off x="5345" y="1472"/>
              <a:ext cx="148" cy="192"/>
            </a:xfrm>
            <a:custGeom>
              <a:avLst/>
              <a:gdLst>
                <a:gd name="T0" fmla="*/ 148 w 148"/>
                <a:gd name="T1" fmla="*/ 192 h 192"/>
                <a:gd name="T2" fmla="*/ 133 w 148"/>
                <a:gd name="T3" fmla="*/ 166 h 192"/>
                <a:gd name="T4" fmla="*/ 117 w 148"/>
                <a:gd name="T5" fmla="*/ 140 h 192"/>
                <a:gd name="T6" fmla="*/ 82 w 148"/>
                <a:gd name="T7" fmla="*/ 90 h 192"/>
                <a:gd name="T8" fmla="*/ 43 w 148"/>
                <a:gd name="T9" fmla="*/ 44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p>
          </p:txBody>
        </p:sp>
      </p:grpSp>
      <p:sp>
        <p:nvSpPr>
          <p:cNvPr id="2062" name="Rectangle 26"/>
          <p:cNvSpPr>
            <a:spLocks noChangeArrowheads="1"/>
          </p:cNvSpPr>
          <p:nvPr/>
        </p:nvSpPr>
        <p:spPr bwMode="auto">
          <a:xfrm>
            <a:off x="2768404" y="3436203"/>
            <a:ext cx="3454792" cy="830997"/>
          </a:xfrm>
          <a:prstGeom prst="rect">
            <a:avLst/>
          </a:prstGeom>
          <a:noFill/>
          <a:ln w="38100">
            <a:noFill/>
            <a:miter lim="800000"/>
            <a:headEnd/>
            <a:tailEnd/>
          </a:ln>
        </p:spPr>
        <p:txBody>
          <a:bodyPr wrap="none" anchor="ctr">
            <a:spAutoFit/>
          </a:bodyPr>
          <a:lstStyle/>
          <a:p>
            <a:pPr eaLnBrk="0" hangingPunct="0"/>
            <a:r>
              <a:rPr kumimoji="1" lang="en-US" sz="2400" b="1" dirty="0">
                <a:solidFill>
                  <a:srgbClr val="000000"/>
                </a:solidFill>
                <a:latin typeface="+mj-lt"/>
              </a:rPr>
              <a:t>Accumulation of</a:t>
            </a:r>
          </a:p>
          <a:p>
            <a:pPr eaLnBrk="0" hangingPunct="0"/>
            <a:r>
              <a:rPr kumimoji="1" lang="en-US" sz="2400" b="1" dirty="0">
                <a:solidFill>
                  <a:srgbClr val="000000"/>
                </a:solidFill>
                <a:latin typeface="+mj-lt"/>
              </a:rPr>
              <a:t>Depreciation Expense</a:t>
            </a:r>
          </a:p>
        </p:txBody>
      </p:sp>
      <p:graphicFrame>
        <p:nvGraphicFramePr>
          <p:cNvPr id="2053" name="Object 3"/>
          <p:cNvGraphicFramePr>
            <a:graphicFrameLocks noChangeAspect="1"/>
          </p:cNvGraphicFramePr>
          <p:nvPr/>
        </p:nvGraphicFramePr>
        <p:xfrm>
          <a:off x="3819525" y="4267200"/>
          <a:ext cx="1320800" cy="1477963"/>
        </p:xfrm>
        <a:graphic>
          <a:graphicData uri="http://schemas.openxmlformats.org/presentationml/2006/ole">
            <p:oleObj spid="_x0000_s2053" name="Clip" r:id="rId7" imgW="4251240" imgH="4570200" progId="MS_ClipArt_Gallery.2">
              <p:embed/>
            </p:oleObj>
          </a:graphicData>
        </a:graphic>
      </p:graphicFrame>
      <p:grpSp>
        <p:nvGrpSpPr>
          <p:cNvPr id="2063" name="Group 29"/>
          <p:cNvGrpSpPr>
            <a:grpSpLocks/>
          </p:cNvGrpSpPr>
          <p:nvPr/>
        </p:nvGrpSpPr>
        <p:grpSpPr bwMode="auto">
          <a:xfrm rot="11080664">
            <a:off x="1143000" y="5300663"/>
            <a:ext cx="2503488" cy="833437"/>
            <a:chOff x="2944" y="286"/>
            <a:chExt cx="856" cy="360"/>
          </a:xfrm>
        </p:grpSpPr>
        <p:sp>
          <p:nvSpPr>
            <p:cNvPr id="2066" name="Freeform 30"/>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2067" name="Freeform 31"/>
            <p:cNvSpPr>
              <a:spLocks/>
            </p:cNvSpPr>
            <p:nvPr/>
          </p:nvSpPr>
          <p:spPr bwMode="auto">
            <a:xfrm>
              <a:off x="2944" y="300"/>
              <a:ext cx="374" cy="346"/>
            </a:xfrm>
            <a:custGeom>
              <a:avLst/>
              <a:gdLst>
                <a:gd name="T0" fmla="*/ 1 w 374"/>
                <a:gd name="T1" fmla="*/ 346 h 346"/>
                <a:gd name="T2" fmla="*/ 0 w 374"/>
                <a:gd name="T3" fmla="*/ 313 h 346"/>
                <a:gd name="T4" fmla="*/ 2 w 374"/>
                <a:gd name="T5" fmla="*/ 281 h 346"/>
                <a:gd name="T6" fmla="*/ 7 w 374"/>
                <a:gd name="T7" fmla="*/ 249 h 346"/>
                <a:gd name="T8" fmla="*/ 15 w 374"/>
                <a:gd name="T9" fmla="*/ 219 h 346"/>
                <a:gd name="T10" fmla="*/ 26 w 374"/>
                <a:gd name="T11" fmla="*/ 190 h 346"/>
                <a:gd name="T12" fmla="*/ 40 w 374"/>
                <a:gd name="T13" fmla="*/ 162 h 346"/>
                <a:gd name="T14" fmla="*/ 55 w 374"/>
                <a:gd name="T15" fmla="*/ 136 h 346"/>
                <a:gd name="T16" fmla="*/ 74 w 374"/>
                <a:gd name="T17" fmla="*/ 112 h 346"/>
                <a:gd name="T18" fmla="*/ 94 w 374"/>
                <a:gd name="T19" fmla="*/ 89 h 346"/>
                <a:gd name="T20" fmla="*/ 116 w 374"/>
                <a:gd name="T21" fmla="*/ 69 h 346"/>
                <a:gd name="T22" fmla="*/ 140 w 374"/>
                <a:gd name="T23" fmla="*/ 51 h 346"/>
                <a:gd name="T24" fmla="*/ 166 w 374"/>
                <a:gd name="T25" fmla="*/ 35 h 346"/>
                <a:gd name="T26" fmla="*/ 194 w 374"/>
                <a:gd name="T27" fmla="*/ 22 h 346"/>
                <a:gd name="T28" fmla="*/ 222 w 374"/>
                <a:gd name="T29" fmla="*/ 12 h 346"/>
                <a:gd name="T30" fmla="*/ 253 w 374"/>
                <a:gd name="T31" fmla="*/ 5 h 346"/>
                <a:gd name="T32" fmla="*/ 284 w 374"/>
                <a:gd name="T33" fmla="*/ 1 h 346"/>
                <a:gd name="T34" fmla="*/ 307 w 374"/>
                <a:gd name="T35" fmla="*/ 0 h 346"/>
                <a:gd name="T36" fmla="*/ 329 w 374"/>
                <a:gd name="T37" fmla="*/ 1 h 346"/>
                <a:gd name="T38" fmla="*/ 352 w 374"/>
                <a:gd name="T39" fmla="*/ 3 h 346"/>
                <a:gd name="T40" fmla="*/ 374 w 374"/>
                <a:gd name="T41" fmla="*/ 7 h 346"/>
                <a:gd name="T42" fmla="*/ 374 w 374"/>
                <a:gd name="T43" fmla="*/ 7 h 346"/>
                <a:gd name="T44" fmla="*/ 351 w 374"/>
                <a:gd name="T45" fmla="*/ 18 h 346"/>
                <a:gd name="T46" fmla="*/ 328 w 374"/>
                <a:gd name="T47" fmla="*/ 30 h 346"/>
                <a:gd name="T48" fmla="*/ 307 w 374"/>
                <a:gd name="T49" fmla="*/ 44 h 346"/>
                <a:gd name="T50" fmla="*/ 288 w 374"/>
                <a:gd name="T51" fmla="*/ 59 h 346"/>
                <a:gd name="T52" fmla="*/ 269 w 374"/>
                <a:gd name="T53" fmla="*/ 76 h 346"/>
                <a:gd name="T54" fmla="*/ 253 w 374"/>
                <a:gd name="T55" fmla="*/ 95 h 346"/>
                <a:gd name="T56" fmla="*/ 237 w 374"/>
                <a:gd name="T57" fmla="*/ 115 h 346"/>
                <a:gd name="T58" fmla="*/ 223 w 374"/>
                <a:gd name="T59" fmla="*/ 135 h 346"/>
                <a:gd name="T60" fmla="*/ 211 w 374"/>
                <a:gd name="T61" fmla="*/ 157 h 346"/>
                <a:gd name="T62" fmla="*/ 201 w 374"/>
                <a:gd name="T63" fmla="*/ 180 h 346"/>
                <a:gd name="T64" fmla="*/ 192 w 374"/>
                <a:gd name="T65" fmla="*/ 204 h 346"/>
                <a:gd name="T66" fmla="*/ 185 w 374"/>
                <a:gd name="T67" fmla="*/ 229 h 346"/>
                <a:gd name="T68" fmla="*/ 180 w 374"/>
                <a:gd name="T69" fmla="*/ 254 h 346"/>
                <a:gd name="T70" fmla="*/ 177 w 374"/>
                <a:gd name="T71" fmla="*/ 279 h 346"/>
                <a:gd name="T72" fmla="*/ 176 w 374"/>
                <a:gd name="T73" fmla="*/ 306 h 346"/>
                <a:gd name="T74" fmla="*/ 177 w 374"/>
                <a:gd name="T75" fmla="*/ 332 h 346"/>
                <a:gd name="T76" fmla="*/ 1 w 374"/>
                <a:gd name="T77" fmla="*/ 346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p>
          </p:txBody>
        </p:sp>
        <p:sp>
          <p:nvSpPr>
            <p:cNvPr id="2068" name="Freeform 32"/>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p>
          </p:txBody>
        </p:sp>
        <p:sp>
          <p:nvSpPr>
            <p:cNvPr id="2069" name="Freeform 33"/>
            <p:cNvSpPr>
              <a:spLocks/>
            </p:cNvSpPr>
            <p:nvPr/>
          </p:nvSpPr>
          <p:spPr bwMode="auto">
            <a:xfrm>
              <a:off x="3228" y="300"/>
              <a:ext cx="90" cy="7"/>
            </a:xfrm>
            <a:custGeom>
              <a:avLst/>
              <a:gdLst>
                <a:gd name="T0" fmla="*/ 0 w 90"/>
                <a:gd name="T1" fmla="*/ 1 h 7"/>
                <a:gd name="T2" fmla="*/ 23 w 90"/>
                <a:gd name="T3" fmla="*/ 0 h 7"/>
                <a:gd name="T4" fmla="*/ 45 w 90"/>
                <a:gd name="T5" fmla="*/ 1 h 7"/>
                <a:gd name="T6" fmla="*/ 68 w 90"/>
                <a:gd name="T7" fmla="*/ 3 h 7"/>
                <a:gd name="T8" fmla="*/ 90 w 90"/>
                <a:gd name="T9" fmla="*/ 7 h 7"/>
                <a:gd name="T10" fmla="*/ 0 60000 65536"/>
                <a:gd name="T11" fmla="*/ 0 60000 65536"/>
                <a:gd name="T12" fmla="*/ 0 60000 65536"/>
                <a:gd name="T13" fmla="*/ 0 60000 65536"/>
                <a:gd name="T14" fmla="*/ 0 60000 65536"/>
                <a:gd name="T15" fmla="*/ 0 w 90"/>
                <a:gd name="T16" fmla="*/ 0 h 7"/>
                <a:gd name="T17" fmla="*/ 90 w 90"/>
                <a:gd name="T18" fmla="*/ 7 h 7"/>
              </a:gdLst>
              <a:ahLst/>
              <a:cxnLst>
                <a:cxn ang="T10">
                  <a:pos x="T0" y="T1"/>
                </a:cxn>
                <a:cxn ang="T11">
                  <a:pos x="T2" y="T3"/>
                </a:cxn>
                <a:cxn ang="T12">
                  <a:pos x="T4" y="T5"/>
                </a:cxn>
                <a:cxn ang="T13">
                  <a:pos x="T6" y="T7"/>
                </a:cxn>
                <a:cxn ang="T14">
                  <a:pos x="T8" y="T9"/>
                </a:cxn>
              </a:cxnLst>
              <a:rect l="T15" t="T16" r="T17" b="T18"/>
              <a:pathLst>
                <a:path w="90" h="7">
                  <a:moveTo>
                    <a:pt x="0" y="1"/>
                  </a:moveTo>
                  <a:lnTo>
                    <a:pt x="23" y="0"/>
                  </a:lnTo>
                  <a:lnTo>
                    <a:pt x="45" y="1"/>
                  </a:lnTo>
                  <a:lnTo>
                    <a:pt x="68" y="3"/>
                  </a:lnTo>
                  <a:lnTo>
                    <a:pt x="90" y="7"/>
                  </a:lnTo>
                </a:path>
              </a:pathLst>
            </a:custGeom>
            <a:noFill/>
            <a:ln w="12700">
              <a:solidFill>
                <a:srgbClr val="000000"/>
              </a:solidFill>
              <a:round/>
              <a:headEnd/>
              <a:tailEnd/>
            </a:ln>
          </p:spPr>
          <p:txBody>
            <a:bodyPr/>
            <a:lstStyle/>
            <a:p>
              <a:endParaRPr lang="en-US"/>
            </a:p>
          </p:txBody>
        </p:sp>
      </p:grpSp>
      <p:sp>
        <p:nvSpPr>
          <p:cNvPr id="2064" name="Rectangle 34"/>
          <p:cNvSpPr>
            <a:spLocks noChangeArrowheads="1"/>
          </p:cNvSpPr>
          <p:nvPr/>
        </p:nvSpPr>
        <p:spPr bwMode="auto">
          <a:xfrm>
            <a:off x="733425" y="4683125"/>
            <a:ext cx="1476375" cy="457200"/>
          </a:xfrm>
          <a:prstGeom prst="rect">
            <a:avLst/>
          </a:prstGeom>
          <a:noFill/>
          <a:ln w="38100">
            <a:noFill/>
            <a:miter lim="800000"/>
            <a:headEnd/>
            <a:tailEnd/>
          </a:ln>
        </p:spPr>
        <p:txBody>
          <a:bodyPr wrap="none" anchor="ctr">
            <a:spAutoFit/>
          </a:bodyPr>
          <a:lstStyle/>
          <a:p>
            <a:pPr eaLnBrk="0" hangingPunct="0"/>
            <a:r>
              <a:rPr kumimoji="1" lang="en-US" sz="2400" b="1">
                <a:solidFill>
                  <a:srgbClr val="000000"/>
                </a:solidFill>
                <a:latin typeface="+mj-lt"/>
              </a:rPr>
              <a:t>Disposal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type="title"/>
          </p:nvPr>
        </p:nvSpPr>
        <p:spPr/>
        <p:txBody>
          <a:bodyPr/>
          <a:lstStyle/>
          <a:p>
            <a:pPr eaLnBrk="1" hangingPunct="1"/>
            <a:r>
              <a:rPr lang="en-US" smtClean="0"/>
              <a:t>Fixed Asset Workflow</a:t>
            </a:r>
          </a:p>
        </p:txBody>
      </p:sp>
      <p:sp>
        <p:nvSpPr>
          <p:cNvPr id="10242" name="Footer Placeholder 3"/>
          <p:cNvSpPr>
            <a:spLocks noGrp="1"/>
          </p:cNvSpPr>
          <p:nvPr>
            <p:ph type="ftr" sz="quarter" idx="10"/>
          </p:nvPr>
        </p:nvSpPr>
        <p:spPr>
          <a:noFill/>
        </p:spPr>
        <p:txBody>
          <a:bodyPr/>
          <a:lstStyle/>
          <a:p>
            <a:r>
              <a:rPr lang="en-US"/>
              <a:t>FA-IN-070</a:t>
            </a:r>
          </a:p>
        </p:txBody>
      </p:sp>
      <p:sp>
        <p:nvSpPr>
          <p:cNvPr id="10243" name="Rectangle 4"/>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spcBef>
                <a:spcPct val="20000"/>
              </a:spcBef>
              <a:buClr>
                <a:schemeClr val="accent6"/>
              </a:buClr>
              <a:buFont typeface="Arial" pitchFamily="34" charset="0"/>
              <a:buChar char="•"/>
            </a:pPr>
            <a:r>
              <a:rPr lang="en-US" sz="2800" dirty="0">
                <a:latin typeface="+mj-lt"/>
              </a:rPr>
              <a:t>Setup Control File</a:t>
            </a:r>
          </a:p>
          <a:p>
            <a:pPr marL="342900" indent="-342900" algn="l">
              <a:spcBef>
                <a:spcPct val="20000"/>
              </a:spcBef>
              <a:buClr>
                <a:schemeClr val="accent6"/>
              </a:buClr>
              <a:buFont typeface="Arial" pitchFamily="34" charset="0"/>
              <a:buChar char="•"/>
            </a:pPr>
            <a:r>
              <a:rPr lang="en-US" sz="2800" dirty="0">
                <a:latin typeface="+mj-lt"/>
              </a:rPr>
              <a:t>Setup Business Rules</a:t>
            </a:r>
          </a:p>
          <a:p>
            <a:pPr marL="342900" indent="-342900" algn="l">
              <a:spcBef>
                <a:spcPct val="20000"/>
              </a:spcBef>
              <a:buClr>
                <a:schemeClr val="accent6"/>
              </a:buClr>
              <a:buFont typeface="Arial" pitchFamily="34" charset="0"/>
              <a:buChar char="•"/>
            </a:pPr>
            <a:r>
              <a:rPr lang="en-US" sz="2800" dirty="0">
                <a:latin typeface="+mj-lt"/>
              </a:rPr>
              <a:t>Add and Manage Fixed Assets</a:t>
            </a:r>
          </a:p>
          <a:p>
            <a:pPr marL="342900" indent="-342900" algn="l">
              <a:spcBef>
                <a:spcPct val="20000"/>
              </a:spcBef>
              <a:buClr>
                <a:schemeClr val="accent6"/>
              </a:buClr>
              <a:buFont typeface="Arial" pitchFamily="34" charset="0"/>
              <a:buChar char="•"/>
            </a:pPr>
            <a:r>
              <a:rPr lang="en-US" sz="2800" dirty="0">
                <a:latin typeface="+mj-lt"/>
              </a:rPr>
              <a:t>Maintain Fixed Assets</a:t>
            </a:r>
          </a:p>
          <a:p>
            <a:pPr marL="342900" indent="-342900" algn="l">
              <a:spcBef>
                <a:spcPct val="20000"/>
              </a:spcBef>
              <a:buClr>
                <a:schemeClr val="accent6"/>
              </a:buClr>
              <a:buFont typeface="Arial" pitchFamily="34" charset="0"/>
              <a:buChar char="•"/>
            </a:pPr>
            <a:r>
              <a:rPr lang="en-US" sz="2800" dirty="0">
                <a:latin typeface="+mj-lt"/>
              </a:rPr>
              <a:t>Run Reports on Fixed Assets</a:t>
            </a:r>
          </a:p>
          <a:p>
            <a:pPr marL="342900" indent="-342900" algn="l">
              <a:lnSpc>
                <a:spcPct val="80000"/>
              </a:lnSpc>
              <a:spcBef>
                <a:spcPct val="20000"/>
              </a:spcBef>
              <a:buClr>
                <a:schemeClr val="accent6"/>
              </a:buClr>
              <a:buFont typeface="Arial" pitchFamily="34" charset="0"/>
              <a:buChar char="•"/>
            </a:pPr>
            <a:endParaRPr lang="en-US" sz="2000" dirty="0">
              <a:latin typeface="+mj-lt"/>
            </a:endParaRPr>
          </a:p>
        </p:txBody>
      </p:sp>
      <p:sp>
        <p:nvSpPr>
          <p:cNvPr id="46085" name="Line 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p:txBody>
          <a:bodyPr>
            <a:normAutofit/>
          </a:bodyPr>
          <a:lstStyle/>
          <a:p>
            <a:pPr eaLnBrk="1" hangingPunct="1"/>
            <a:r>
              <a:rPr lang="en-US" dirty="0" smtClean="0"/>
              <a:t>Fixed Asset Users</a:t>
            </a:r>
          </a:p>
        </p:txBody>
      </p:sp>
      <p:sp>
        <p:nvSpPr>
          <p:cNvPr id="3075" name="Footer Placeholder 2"/>
          <p:cNvSpPr>
            <a:spLocks noGrp="1"/>
          </p:cNvSpPr>
          <p:nvPr>
            <p:ph type="ftr" sz="quarter" idx="10"/>
          </p:nvPr>
        </p:nvSpPr>
        <p:spPr>
          <a:xfrm>
            <a:off x="8229600" y="6638544"/>
            <a:ext cx="914400" cy="219456"/>
          </a:xfrm>
          <a:noFill/>
        </p:spPr>
        <p:txBody>
          <a:bodyPr/>
          <a:lstStyle/>
          <a:p>
            <a:r>
              <a:rPr lang="en-US">
                <a:latin typeface="+mj-lt"/>
              </a:rPr>
              <a:t>FA-IN-080</a:t>
            </a:r>
          </a:p>
        </p:txBody>
      </p:sp>
      <p:graphicFrame>
        <p:nvGraphicFramePr>
          <p:cNvPr id="3074" name="Object 2"/>
          <p:cNvGraphicFramePr>
            <a:graphicFrameLocks noChangeAspect="1"/>
          </p:cNvGraphicFramePr>
          <p:nvPr/>
        </p:nvGraphicFramePr>
        <p:xfrm>
          <a:off x="1341438" y="817563"/>
          <a:ext cx="4251325" cy="5257800"/>
        </p:xfrm>
        <a:graphic>
          <a:graphicData uri="http://schemas.openxmlformats.org/presentationml/2006/ole">
            <p:oleObj spid="_x0000_s3074" name="Clip" r:id="rId3" imgW="2826720" imgH="3497040" progId="MS_ClipArt_Gallery.2">
              <p:embed/>
            </p:oleObj>
          </a:graphicData>
        </a:graphic>
      </p:graphicFrame>
      <p:sp>
        <p:nvSpPr>
          <p:cNvPr id="3077" name="AutoShape 4"/>
          <p:cNvSpPr>
            <a:spLocks noChangeArrowheads="1"/>
          </p:cNvSpPr>
          <p:nvPr/>
        </p:nvSpPr>
        <p:spPr bwMode="auto">
          <a:xfrm>
            <a:off x="5629275" y="328613"/>
            <a:ext cx="2862263" cy="6072187"/>
          </a:xfrm>
          <a:prstGeom prst="roundRect">
            <a:avLst>
              <a:gd name="adj" fmla="val 6773"/>
            </a:avLst>
          </a:prstGeom>
          <a:noFill/>
          <a:ln w="38100">
            <a:solidFill>
              <a:schemeClr val="bg2"/>
            </a:solidFill>
            <a:round/>
            <a:headEnd/>
            <a:tailEnd/>
          </a:ln>
        </p:spPr>
        <p:txBody>
          <a:bodyPr lIns="91423" tIns="45713" rIns="91423" bIns="45713" anchorCtr="1"/>
          <a:lstStyle/>
          <a:p>
            <a:pPr eaLnBrk="0" hangingPunct="0"/>
            <a:r>
              <a:rPr kumimoji="1" lang="en-US" sz="1800" b="1">
                <a:latin typeface="+mj-lt"/>
              </a:rPr>
              <a:t>QAD Enterprise Applications</a:t>
            </a:r>
          </a:p>
        </p:txBody>
      </p:sp>
      <p:sp>
        <p:nvSpPr>
          <p:cNvPr id="3078" name="Text Box 5"/>
          <p:cNvSpPr txBox="1">
            <a:spLocks noChangeArrowheads="1"/>
          </p:cNvSpPr>
          <p:nvPr/>
        </p:nvSpPr>
        <p:spPr bwMode="auto">
          <a:xfrm>
            <a:off x="-1344613" y="1616075"/>
            <a:ext cx="184150" cy="457200"/>
          </a:xfrm>
          <a:prstGeom prst="rect">
            <a:avLst/>
          </a:prstGeom>
          <a:noFill/>
          <a:ln w="38100">
            <a:noFill/>
            <a:miter lim="800000"/>
            <a:headEnd/>
            <a:tailEnd/>
          </a:ln>
        </p:spPr>
        <p:txBody>
          <a:bodyPr wrap="none">
            <a:spAutoFit/>
          </a:bodyPr>
          <a:lstStyle/>
          <a:p>
            <a:pPr algn="l" eaLnBrk="0" hangingPunct="0"/>
            <a:endParaRPr kumimoji="1" lang="en-US" sz="2400">
              <a:latin typeface="Times New Roman" pitchFamily="18" charset="0"/>
            </a:endParaRPr>
          </a:p>
        </p:txBody>
      </p:sp>
      <p:sp>
        <p:nvSpPr>
          <p:cNvPr id="3079" name="Text Box 6"/>
          <p:cNvSpPr txBox="1">
            <a:spLocks noChangeArrowheads="1"/>
          </p:cNvSpPr>
          <p:nvPr/>
        </p:nvSpPr>
        <p:spPr bwMode="auto">
          <a:xfrm>
            <a:off x="354013" y="2254250"/>
            <a:ext cx="2312987" cy="534988"/>
          </a:xfrm>
          <a:prstGeom prst="rect">
            <a:avLst/>
          </a:prstGeom>
          <a:solidFill>
            <a:schemeClr val="bg1"/>
          </a:solidFill>
          <a:ln w="12700">
            <a:solidFill>
              <a:schemeClr val="tx1"/>
            </a:solidFill>
            <a:miter lim="800000"/>
            <a:headEnd/>
            <a:tailEnd/>
          </a:ln>
        </p:spPr>
        <p:txBody>
          <a:bodyPr lIns="96661" tIns="48331" rIns="96661" bIns="48331">
            <a:spAutoFit/>
          </a:bodyPr>
          <a:lstStyle/>
          <a:p>
            <a:pPr algn="r" eaLnBrk="0" hangingPunct="0"/>
            <a:r>
              <a:rPr kumimoji="1" lang="en-US" sz="2800" b="1">
                <a:latin typeface="+mj-lt"/>
              </a:rPr>
              <a:t>Accounting</a:t>
            </a:r>
            <a:endParaRPr kumimoji="1" lang="en-US" sz="2800" b="1">
              <a:solidFill>
                <a:srgbClr val="FF3300"/>
              </a:solidFill>
              <a:latin typeface="+mj-lt"/>
            </a:endParaRPr>
          </a:p>
        </p:txBody>
      </p:sp>
      <p:sp>
        <p:nvSpPr>
          <p:cNvPr id="3080" name="Text Box 7"/>
          <p:cNvSpPr txBox="1">
            <a:spLocks noChangeArrowheads="1"/>
          </p:cNvSpPr>
          <p:nvPr/>
        </p:nvSpPr>
        <p:spPr bwMode="auto">
          <a:xfrm>
            <a:off x="140652" y="5445125"/>
            <a:ext cx="2564448" cy="528493"/>
          </a:xfrm>
          <a:prstGeom prst="rect">
            <a:avLst/>
          </a:prstGeom>
          <a:noFill/>
          <a:ln w="12700">
            <a:solidFill>
              <a:schemeClr val="tx1"/>
            </a:solidFill>
            <a:miter lim="800000"/>
            <a:headEnd/>
            <a:tailEnd/>
          </a:ln>
        </p:spPr>
        <p:txBody>
          <a:bodyPr wrap="none" lIns="96661" tIns="48331" rIns="96661" bIns="48331">
            <a:spAutoFit/>
          </a:bodyPr>
          <a:lstStyle/>
          <a:p>
            <a:pPr algn="r" eaLnBrk="0" hangingPunct="0"/>
            <a:r>
              <a:rPr kumimoji="1" lang="en-US" sz="2800" b="1">
                <a:latin typeface="+mj-lt"/>
              </a:rPr>
              <a:t>Management</a:t>
            </a:r>
            <a:endParaRPr kumimoji="1" lang="en-US" sz="2800" b="1">
              <a:solidFill>
                <a:srgbClr val="FF3300"/>
              </a:solidFill>
              <a:latin typeface="+mj-lt"/>
            </a:endParaRPr>
          </a:p>
        </p:txBody>
      </p:sp>
      <p:sp>
        <p:nvSpPr>
          <p:cNvPr id="31760" name="Oval 16"/>
          <p:cNvSpPr>
            <a:spLocks noChangeArrowheads="1"/>
          </p:cNvSpPr>
          <p:nvPr/>
        </p:nvSpPr>
        <p:spPr bwMode="auto">
          <a:xfrm>
            <a:off x="5884863" y="1098550"/>
            <a:ext cx="2362200" cy="533400"/>
          </a:xfrm>
          <a:prstGeom prst="ellipse">
            <a:avLst/>
          </a:prstGeom>
          <a:solidFill>
            <a:schemeClr val="bg1"/>
          </a:solidFill>
          <a:ln w="9525">
            <a:solidFill>
              <a:schemeClr val="tx1"/>
            </a:solidFill>
            <a:round/>
            <a:headEnd/>
            <a:tailEnd/>
          </a:ln>
          <a:effectLst>
            <a:outerShdw dist="107763" dir="2700000" algn="ctr" rotWithShape="0">
              <a:schemeClr val="hlink"/>
            </a:outerShdw>
          </a:effectLst>
        </p:spPr>
        <p:txBody>
          <a:bodyPr wrap="none" lIns="87312" tIns="44450" rIns="87312" bIns="44450" anchor="ctr"/>
          <a:lstStyle/>
          <a:p>
            <a:pPr defTabSz="825500" eaLnBrk="0" hangingPunct="0">
              <a:defRPr/>
            </a:pPr>
            <a:r>
              <a:rPr kumimoji="1" lang="en-US" sz="1600">
                <a:latin typeface="+mj-lt"/>
              </a:rPr>
              <a:t>Track fixed assets</a:t>
            </a:r>
            <a:endParaRPr kumimoji="1" lang="en-US" sz="1700">
              <a:latin typeface="+mj-lt"/>
            </a:endParaRPr>
          </a:p>
        </p:txBody>
      </p:sp>
      <p:sp>
        <p:nvSpPr>
          <p:cNvPr id="31761" name="Oval 17"/>
          <p:cNvSpPr>
            <a:spLocks noChangeArrowheads="1"/>
          </p:cNvSpPr>
          <p:nvPr/>
        </p:nvSpPr>
        <p:spPr bwMode="auto">
          <a:xfrm>
            <a:off x="5884863" y="1752600"/>
            <a:ext cx="2362200" cy="658813"/>
          </a:xfrm>
          <a:prstGeom prst="ellipse">
            <a:avLst/>
          </a:prstGeom>
          <a:solidFill>
            <a:schemeClr val="bg1"/>
          </a:solidFill>
          <a:ln w="9525">
            <a:solidFill>
              <a:schemeClr val="tx1"/>
            </a:solidFill>
            <a:round/>
            <a:headEnd/>
            <a:tailEnd/>
          </a:ln>
          <a:effectLst>
            <a:outerShdw dist="107763" dir="2700000" algn="ctr" rotWithShape="0">
              <a:schemeClr val="hlink"/>
            </a:outerShdw>
          </a:effectLst>
        </p:spPr>
        <p:txBody>
          <a:bodyPr wrap="none" lIns="87312" tIns="44450" rIns="87312" bIns="44450" anchor="ctr"/>
          <a:lstStyle/>
          <a:p>
            <a:pPr defTabSz="825500" eaLnBrk="0" hangingPunct="0">
              <a:defRPr/>
            </a:pPr>
            <a:r>
              <a:rPr kumimoji="1" lang="en-US" sz="1600">
                <a:latin typeface="+mj-lt"/>
              </a:rPr>
              <a:t>Calculate periodic</a:t>
            </a:r>
          </a:p>
          <a:p>
            <a:pPr defTabSz="825500" eaLnBrk="0" hangingPunct="0">
              <a:defRPr/>
            </a:pPr>
            <a:r>
              <a:rPr kumimoji="1" lang="en-US" sz="1600">
                <a:latin typeface="+mj-lt"/>
              </a:rPr>
              <a:t>depreciation</a:t>
            </a:r>
            <a:endParaRPr kumimoji="1" lang="en-US" sz="1700">
              <a:latin typeface="+mj-lt"/>
            </a:endParaRPr>
          </a:p>
        </p:txBody>
      </p:sp>
      <p:sp>
        <p:nvSpPr>
          <p:cNvPr id="31762" name="Oval 18"/>
          <p:cNvSpPr>
            <a:spLocks noChangeArrowheads="1"/>
          </p:cNvSpPr>
          <p:nvPr/>
        </p:nvSpPr>
        <p:spPr bwMode="auto">
          <a:xfrm>
            <a:off x="5883275" y="2543175"/>
            <a:ext cx="2362200" cy="733425"/>
          </a:xfrm>
          <a:prstGeom prst="ellipse">
            <a:avLst/>
          </a:prstGeom>
          <a:solidFill>
            <a:schemeClr val="bg1"/>
          </a:solidFill>
          <a:ln w="9525">
            <a:solidFill>
              <a:schemeClr val="tx1"/>
            </a:solidFill>
            <a:round/>
            <a:headEnd/>
            <a:tailEnd/>
          </a:ln>
          <a:effectLst>
            <a:outerShdw dist="107763" dir="2700000" algn="ctr" rotWithShape="0">
              <a:schemeClr val="hlink"/>
            </a:outerShdw>
          </a:effectLst>
        </p:spPr>
        <p:txBody>
          <a:bodyPr wrap="none" lIns="87312" tIns="44450" rIns="87312" bIns="44450" anchor="ctr"/>
          <a:lstStyle/>
          <a:p>
            <a:pPr defTabSz="825500" eaLnBrk="0" hangingPunct="0">
              <a:defRPr/>
            </a:pPr>
            <a:r>
              <a:rPr kumimoji="1" lang="en-US" sz="1600">
                <a:latin typeface="+mj-lt"/>
              </a:rPr>
              <a:t>Post depreciation</a:t>
            </a:r>
          </a:p>
          <a:p>
            <a:pPr defTabSz="825500" eaLnBrk="0" hangingPunct="0">
              <a:defRPr/>
            </a:pPr>
            <a:r>
              <a:rPr kumimoji="1" lang="en-US" sz="1600">
                <a:latin typeface="+mj-lt"/>
              </a:rPr>
              <a:t>expense</a:t>
            </a:r>
            <a:endParaRPr kumimoji="1" lang="en-US" sz="1700">
              <a:latin typeface="+mj-lt"/>
            </a:endParaRPr>
          </a:p>
        </p:txBody>
      </p:sp>
      <p:sp>
        <p:nvSpPr>
          <p:cNvPr id="31767" name="Oval 23"/>
          <p:cNvSpPr>
            <a:spLocks noChangeArrowheads="1"/>
          </p:cNvSpPr>
          <p:nvPr/>
        </p:nvSpPr>
        <p:spPr bwMode="auto">
          <a:xfrm>
            <a:off x="5886450" y="4200525"/>
            <a:ext cx="2362200" cy="612775"/>
          </a:xfrm>
          <a:prstGeom prst="ellipse">
            <a:avLst/>
          </a:prstGeom>
          <a:solidFill>
            <a:schemeClr val="bg1"/>
          </a:solidFill>
          <a:ln w="9525">
            <a:solidFill>
              <a:schemeClr val="tx1"/>
            </a:solidFill>
            <a:round/>
            <a:headEnd/>
            <a:tailEnd/>
          </a:ln>
          <a:effectLst>
            <a:outerShdw dist="107763" dir="2700000" algn="ctr" rotWithShape="0">
              <a:srgbClr val="FFCCFF"/>
            </a:outerShdw>
          </a:effectLst>
        </p:spPr>
        <p:txBody>
          <a:bodyPr wrap="none" lIns="87312" tIns="44450" rIns="87312" bIns="44450" anchor="ctr"/>
          <a:lstStyle/>
          <a:p>
            <a:pPr defTabSz="825500" eaLnBrk="0" hangingPunct="0">
              <a:defRPr/>
            </a:pPr>
            <a:r>
              <a:rPr kumimoji="1" lang="en-US" sz="1700">
                <a:latin typeface="+mj-lt"/>
              </a:rPr>
              <a:t>Transfer an asset</a:t>
            </a:r>
          </a:p>
        </p:txBody>
      </p:sp>
      <p:sp>
        <p:nvSpPr>
          <p:cNvPr id="31768" name="Oval 24"/>
          <p:cNvSpPr>
            <a:spLocks noChangeArrowheads="1"/>
          </p:cNvSpPr>
          <p:nvPr/>
        </p:nvSpPr>
        <p:spPr bwMode="auto">
          <a:xfrm>
            <a:off x="5894388" y="4979988"/>
            <a:ext cx="2347912" cy="506412"/>
          </a:xfrm>
          <a:prstGeom prst="ellipse">
            <a:avLst/>
          </a:prstGeom>
          <a:solidFill>
            <a:schemeClr val="bg1"/>
          </a:solidFill>
          <a:ln w="9525">
            <a:solidFill>
              <a:schemeClr val="tx1"/>
            </a:solidFill>
            <a:round/>
            <a:headEnd/>
            <a:tailEnd/>
          </a:ln>
          <a:effectLst>
            <a:outerShdw dist="107763" dir="2700000" algn="ctr" rotWithShape="0">
              <a:srgbClr val="FFCCFF"/>
            </a:outerShdw>
          </a:effectLst>
        </p:spPr>
        <p:txBody>
          <a:bodyPr wrap="none" lIns="87312" tIns="44450" rIns="87312" bIns="44450" anchor="ctr"/>
          <a:lstStyle/>
          <a:p>
            <a:pPr defTabSz="825500" eaLnBrk="0" hangingPunct="0">
              <a:defRPr/>
            </a:pPr>
            <a:r>
              <a:rPr kumimoji="1" lang="en-US" sz="1700">
                <a:latin typeface="+mj-lt"/>
              </a:rPr>
              <a:t>Generate reports</a:t>
            </a:r>
          </a:p>
        </p:txBody>
      </p:sp>
      <p:sp>
        <p:nvSpPr>
          <p:cNvPr id="31769" name="Oval 25"/>
          <p:cNvSpPr>
            <a:spLocks noChangeArrowheads="1"/>
          </p:cNvSpPr>
          <p:nvPr/>
        </p:nvSpPr>
        <p:spPr bwMode="auto">
          <a:xfrm>
            <a:off x="5886450" y="3487738"/>
            <a:ext cx="2362200" cy="552450"/>
          </a:xfrm>
          <a:prstGeom prst="ellipse">
            <a:avLst/>
          </a:prstGeom>
          <a:solidFill>
            <a:schemeClr val="bg1"/>
          </a:solidFill>
          <a:ln w="9525">
            <a:solidFill>
              <a:schemeClr val="tx1"/>
            </a:solidFill>
            <a:round/>
            <a:headEnd/>
            <a:tailEnd/>
          </a:ln>
          <a:effectLst>
            <a:outerShdw dist="107763" dir="2700000" algn="ctr" rotWithShape="0">
              <a:srgbClr val="FFCCFF"/>
            </a:outerShdw>
          </a:effectLst>
        </p:spPr>
        <p:txBody>
          <a:bodyPr wrap="none" lIns="87312" tIns="44450" rIns="87312" bIns="44450" anchor="ctr"/>
          <a:lstStyle/>
          <a:p>
            <a:pPr defTabSz="825500" eaLnBrk="0" hangingPunct="0">
              <a:defRPr/>
            </a:pPr>
            <a:r>
              <a:rPr kumimoji="1" lang="en-US" sz="1700">
                <a:latin typeface="+mj-lt"/>
              </a:rPr>
              <a:t>Retire assets</a:t>
            </a:r>
          </a:p>
        </p:txBody>
      </p:sp>
      <p:sp>
        <p:nvSpPr>
          <p:cNvPr id="31781" name="Oval 37"/>
          <p:cNvSpPr>
            <a:spLocks noChangeArrowheads="1"/>
          </p:cNvSpPr>
          <p:nvPr/>
        </p:nvSpPr>
        <p:spPr bwMode="auto">
          <a:xfrm>
            <a:off x="5883275" y="5692775"/>
            <a:ext cx="2362200" cy="479425"/>
          </a:xfrm>
          <a:prstGeom prst="ellipse">
            <a:avLst/>
          </a:prstGeom>
          <a:solidFill>
            <a:schemeClr val="bg1"/>
          </a:solidFill>
          <a:ln w="9525">
            <a:solidFill>
              <a:schemeClr val="tx1"/>
            </a:solidFill>
            <a:round/>
            <a:headEnd/>
            <a:tailEnd/>
          </a:ln>
          <a:effectLst>
            <a:outerShdw dist="107763" dir="2700000" algn="ctr" rotWithShape="0">
              <a:srgbClr val="00FF99"/>
            </a:outerShdw>
          </a:effectLst>
        </p:spPr>
        <p:txBody>
          <a:bodyPr wrap="none" lIns="87312" tIns="44450" rIns="87312" bIns="44450" anchor="ctr"/>
          <a:lstStyle/>
          <a:p>
            <a:pPr defTabSz="825500" eaLnBrk="0" hangingPunct="0">
              <a:defRPr/>
            </a:pPr>
            <a:r>
              <a:rPr kumimoji="1" lang="en-US" sz="1700">
                <a:latin typeface="+mj-lt"/>
              </a:rPr>
              <a:t>Analyze asset reports</a:t>
            </a:r>
          </a:p>
        </p:txBody>
      </p:sp>
      <p:cxnSp>
        <p:nvCxnSpPr>
          <p:cNvPr id="3088" name="AutoShape 45"/>
          <p:cNvCxnSpPr>
            <a:cxnSpLocks noChangeShapeType="1"/>
            <a:stCxn id="3079" idx="3"/>
            <a:endCxn id="31760" idx="2"/>
          </p:cNvCxnSpPr>
          <p:nvPr/>
        </p:nvCxnSpPr>
        <p:spPr bwMode="auto">
          <a:xfrm flipV="1">
            <a:off x="2667000" y="1365250"/>
            <a:ext cx="3217863" cy="1157288"/>
          </a:xfrm>
          <a:prstGeom prst="bentConnector3">
            <a:avLst>
              <a:gd name="adj1" fmla="val 49977"/>
            </a:avLst>
          </a:prstGeom>
          <a:noFill/>
          <a:ln w="28575">
            <a:solidFill>
              <a:srgbClr val="5A87C6"/>
            </a:solidFill>
            <a:miter lim="800000"/>
            <a:headEnd/>
            <a:tailEnd type="triangle" w="med" len="med"/>
          </a:ln>
        </p:spPr>
      </p:cxnSp>
      <p:cxnSp>
        <p:nvCxnSpPr>
          <p:cNvPr id="3089" name="AutoShape 46"/>
          <p:cNvCxnSpPr>
            <a:cxnSpLocks noChangeShapeType="1"/>
            <a:stCxn id="3079" idx="3"/>
            <a:endCxn id="31761" idx="2"/>
          </p:cNvCxnSpPr>
          <p:nvPr/>
        </p:nvCxnSpPr>
        <p:spPr bwMode="auto">
          <a:xfrm flipV="1">
            <a:off x="2667000" y="2082800"/>
            <a:ext cx="3217863" cy="439738"/>
          </a:xfrm>
          <a:prstGeom prst="bentConnector3">
            <a:avLst>
              <a:gd name="adj1" fmla="val 49977"/>
            </a:avLst>
          </a:prstGeom>
          <a:noFill/>
          <a:ln w="28575">
            <a:solidFill>
              <a:srgbClr val="5A87C6"/>
            </a:solidFill>
            <a:miter lim="800000"/>
            <a:headEnd/>
            <a:tailEnd type="triangle" w="med" len="med"/>
          </a:ln>
        </p:spPr>
      </p:cxnSp>
      <p:cxnSp>
        <p:nvCxnSpPr>
          <p:cNvPr id="3090" name="AutoShape 47"/>
          <p:cNvCxnSpPr>
            <a:cxnSpLocks noChangeShapeType="1"/>
            <a:stCxn id="3079" idx="3"/>
            <a:endCxn id="31762" idx="2"/>
          </p:cNvCxnSpPr>
          <p:nvPr/>
        </p:nvCxnSpPr>
        <p:spPr bwMode="auto">
          <a:xfrm>
            <a:off x="2667000" y="2522538"/>
            <a:ext cx="3216275" cy="387350"/>
          </a:xfrm>
          <a:prstGeom prst="bentConnector3">
            <a:avLst>
              <a:gd name="adj1" fmla="val 49949"/>
            </a:avLst>
          </a:prstGeom>
          <a:noFill/>
          <a:ln w="28575">
            <a:solidFill>
              <a:srgbClr val="5A87C6"/>
            </a:solidFill>
            <a:miter lim="800000"/>
            <a:headEnd/>
            <a:tailEnd type="triangle" w="med" len="med"/>
          </a:ln>
        </p:spPr>
      </p:cxnSp>
      <p:cxnSp>
        <p:nvCxnSpPr>
          <p:cNvPr id="3091" name="AutoShape 48"/>
          <p:cNvCxnSpPr>
            <a:cxnSpLocks noChangeShapeType="1"/>
            <a:stCxn id="3079" idx="3"/>
            <a:endCxn id="31769" idx="2"/>
          </p:cNvCxnSpPr>
          <p:nvPr/>
        </p:nvCxnSpPr>
        <p:spPr bwMode="auto">
          <a:xfrm>
            <a:off x="2667000" y="2522538"/>
            <a:ext cx="3219450" cy="1241425"/>
          </a:xfrm>
          <a:prstGeom prst="bentConnector3">
            <a:avLst>
              <a:gd name="adj1" fmla="val 49949"/>
            </a:avLst>
          </a:prstGeom>
          <a:noFill/>
          <a:ln w="28575">
            <a:solidFill>
              <a:srgbClr val="5A87C6"/>
            </a:solidFill>
            <a:miter lim="800000"/>
            <a:headEnd/>
            <a:tailEnd type="triangle" w="med" len="med"/>
          </a:ln>
        </p:spPr>
      </p:cxnSp>
      <p:cxnSp>
        <p:nvCxnSpPr>
          <p:cNvPr id="3092" name="AutoShape 49"/>
          <p:cNvCxnSpPr>
            <a:cxnSpLocks noChangeShapeType="1"/>
            <a:stCxn id="3079" idx="3"/>
            <a:endCxn id="31767" idx="2"/>
          </p:cNvCxnSpPr>
          <p:nvPr/>
        </p:nvCxnSpPr>
        <p:spPr bwMode="auto">
          <a:xfrm>
            <a:off x="2667000" y="2522538"/>
            <a:ext cx="3219450" cy="1984375"/>
          </a:xfrm>
          <a:prstGeom prst="bentConnector3">
            <a:avLst>
              <a:gd name="adj1" fmla="val 49949"/>
            </a:avLst>
          </a:prstGeom>
          <a:noFill/>
          <a:ln w="28575">
            <a:solidFill>
              <a:srgbClr val="5A87C6"/>
            </a:solidFill>
            <a:miter lim="800000"/>
            <a:headEnd/>
            <a:tailEnd type="triangle" w="med" len="med"/>
          </a:ln>
        </p:spPr>
      </p:cxnSp>
      <p:cxnSp>
        <p:nvCxnSpPr>
          <p:cNvPr id="3093" name="AutoShape 50"/>
          <p:cNvCxnSpPr>
            <a:cxnSpLocks noChangeShapeType="1"/>
            <a:stCxn id="3079" idx="3"/>
            <a:endCxn id="31768" idx="2"/>
          </p:cNvCxnSpPr>
          <p:nvPr/>
        </p:nvCxnSpPr>
        <p:spPr bwMode="auto">
          <a:xfrm>
            <a:off x="2667000" y="2522538"/>
            <a:ext cx="3227388" cy="2711450"/>
          </a:xfrm>
          <a:prstGeom prst="bentConnector3">
            <a:avLst>
              <a:gd name="adj1" fmla="val 49977"/>
            </a:avLst>
          </a:prstGeom>
          <a:noFill/>
          <a:ln w="28575">
            <a:solidFill>
              <a:srgbClr val="5A87C6"/>
            </a:solidFill>
            <a:miter lim="800000"/>
            <a:headEnd/>
            <a:tailEnd type="triangle" w="med" len="med"/>
          </a:ln>
        </p:spPr>
      </p:cxnSp>
      <p:cxnSp>
        <p:nvCxnSpPr>
          <p:cNvPr id="3094" name="AutoShape 51"/>
          <p:cNvCxnSpPr>
            <a:cxnSpLocks noChangeShapeType="1"/>
            <a:stCxn id="3080" idx="3"/>
            <a:endCxn id="31781" idx="2"/>
          </p:cNvCxnSpPr>
          <p:nvPr/>
        </p:nvCxnSpPr>
        <p:spPr bwMode="auto">
          <a:xfrm>
            <a:off x="2705100" y="5709372"/>
            <a:ext cx="3178175" cy="223116"/>
          </a:xfrm>
          <a:prstGeom prst="bentConnector3">
            <a:avLst>
              <a:gd name="adj1" fmla="val 50000"/>
            </a:avLst>
          </a:prstGeom>
          <a:noFill/>
          <a:ln w="28575">
            <a:solidFill>
              <a:srgbClr val="5A87C6"/>
            </a:solidFill>
            <a:miter lim="800000"/>
            <a:headEnd/>
            <a:tailEnd type="triangle" w="med" len="med"/>
          </a:ln>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eaLnBrk="1" hangingPunct="1"/>
            <a:r>
              <a:rPr lang="en-US" sz="2400" smtClean="0"/>
              <a:t>Identify key business considerations before setting up Fixed Assets in QAD Enterprise Applications</a:t>
            </a:r>
          </a:p>
          <a:p>
            <a:pPr eaLnBrk="1" hangingPunct="1"/>
            <a:r>
              <a:rPr lang="en-US" sz="2400" smtClean="0"/>
              <a:t>Set up Fixed Assets in QAD Enterprise Applications</a:t>
            </a:r>
          </a:p>
          <a:p>
            <a:pPr eaLnBrk="1" hangingPunct="1"/>
            <a:r>
              <a:rPr lang="en-US" sz="2400" smtClean="0"/>
              <a:t>Process Fixed Assets in QAD Enterprise Applications</a:t>
            </a:r>
          </a:p>
        </p:txBody>
      </p:sp>
      <p:sp>
        <p:nvSpPr>
          <p:cNvPr id="11267" name="Rectangle 3"/>
          <p:cNvSpPr>
            <a:spLocks noGrp="1" noChangeArrowheads="1"/>
          </p:cNvSpPr>
          <p:nvPr>
            <p:ph type="title"/>
          </p:nvPr>
        </p:nvSpPr>
        <p:spPr/>
        <p:txBody>
          <a:bodyPr>
            <a:normAutofit fontScale="90000"/>
          </a:bodyPr>
          <a:lstStyle/>
          <a:p>
            <a:pPr eaLnBrk="1" hangingPunct="1"/>
            <a:r>
              <a:rPr lang="en-US" smtClean="0">
                <a:solidFill>
                  <a:srgbClr val="5788BE"/>
                </a:solidFill>
              </a:rPr>
              <a:t>Course Objectives</a:t>
            </a:r>
            <a:br>
              <a:rPr lang="en-US" smtClean="0">
                <a:solidFill>
                  <a:srgbClr val="5788BE"/>
                </a:solidFill>
              </a:rPr>
            </a:br>
            <a:r>
              <a:rPr lang="en-US" sz="2400" smtClean="0">
                <a:solidFill>
                  <a:srgbClr val="5788BE"/>
                </a:solidFill>
              </a:rPr>
              <a:t>In this class you learn how to:</a:t>
            </a:r>
            <a:endParaRPr lang="en-US" smtClean="0">
              <a:solidFill>
                <a:srgbClr val="5788BE"/>
              </a:solidFill>
            </a:endParaRPr>
          </a:p>
        </p:txBody>
      </p:sp>
      <p:sp>
        <p:nvSpPr>
          <p:cNvPr id="11266" name="Footer Placeholder 3"/>
          <p:cNvSpPr>
            <a:spLocks noGrp="1"/>
          </p:cNvSpPr>
          <p:nvPr>
            <p:ph type="ftr" sz="quarter" idx="10"/>
          </p:nvPr>
        </p:nvSpPr>
        <p:spPr>
          <a:noFill/>
        </p:spPr>
        <p:txBody>
          <a:bodyPr/>
          <a:lstStyle/>
          <a:p>
            <a:r>
              <a:rPr lang="en-US"/>
              <a:t>FA-IN-090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128</TotalTime>
  <Words>513</Words>
  <Application>Microsoft Office PowerPoint</Application>
  <PresentationFormat>On-screen Show (4:3)</PresentationFormat>
  <Paragraphs>99</Paragraphs>
  <Slides>11</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Tahoma</vt:lpstr>
      <vt:lpstr>Arial</vt:lpstr>
      <vt:lpstr>Webdings</vt:lpstr>
      <vt:lpstr>Times New Roman</vt:lpstr>
      <vt:lpstr>Wingdings</vt:lpstr>
      <vt:lpstr>QAD 2010 Template</vt:lpstr>
      <vt:lpstr>Microsoft Clip Gallery</vt:lpstr>
      <vt:lpstr>Fixed Assets</vt:lpstr>
      <vt:lpstr>Slide 2</vt:lpstr>
      <vt:lpstr>Facilities</vt:lpstr>
      <vt:lpstr>Course Overview</vt:lpstr>
      <vt:lpstr>What are Fixed Assets</vt:lpstr>
      <vt:lpstr>Basic Asset Life Cycle</vt:lpstr>
      <vt:lpstr>Fixed Asset Workflow</vt:lpstr>
      <vt:lpstr>Fixed Asset Users</vt:lpstr>
      <vt:lpstr>Course Objectives In this class you learn how to:</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Fixed Assets</dc:title>
  <dc:creator>myc</dc:creator>
  <cp:lastModifiedBy>mdf</cp:lastModifiedBy>
  <cp:revision>16</cp:revision>
  <dcterms:created xsi:type="dcterms:W3CDTF">2001-03-20T19:51:23Z</dcterms:created>
  <dcterms:modified xsi:type="dcterms:W3CDTF">2010-12-15T17:08:09Z</dcterms:modified>
</cp:coreProperties>
</file>