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6" r:id="rId1"/>
  </p:sldMasterIdLst>
  <p:notesMasterIdLst>
    <p:notesMasterId r:id="rId40"/>
  </p:notesMasterIdLst>
  <p:sldIdLst>
    <p:sldId id="337" r:id="rId2"/>
    <p:sldId id="343" r:id="rId3"/>
    <p:sldId id="344" r:id="rId4"/>
    <p:sldId id="345" r:id="rId5"/>
    <p:sldId id="346" r:id="rId6"/>
    <p:sldId id="347" r:id="rId7"/>
    <p:sldId id="348" r:id="rId8"/>
    <p:sldId id="349" r:id="rId9"/>
    <p:sldId id="350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69" r:id="rId29"/>
    <p:sldId id="370" r:id="rId30"/>
    <p:sldId id="371" r:id="rId31"/>
    <p:sldId id="372" r:id="rId32"/>
    <p:sldId id="373" r:id="rId33"/>
    <p:sldId id="374" r:id="rId34"/>
    <p:sldId id="375" r:id="rId35"/>
    <p:sldId id="378" r:id="rId36"/>
    <p:sldId id="377" r:id="rId37"/>
    <p:sldId id="376" r:id="rId38"/>
    <p:sldId id="335" r:id="rId3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87C6"/>
    <a:srgbClr val="FFCC00"/>
    <a:srgbClr val="EAEAEA"/>
    <a:srgbClr val="DDDDDD"/>
    <a:srgbClr val="006600"/>
    <a:srgbClr val="FF0000"/>
    <a:srgbClr val="3366FF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58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74"/>
    </p:cViewPr>
  </p:sorterViewPr>
  <p:notesViewPr>
    <p:cSldViewPr snapToGrid="0">
      <p:cViewPr varScale="1">
        <p:scale>
          <a:sx n="57" d="100"/>
          <a:sy n="57" d="100"/>
        </p:scale>
        <p:origin x="-180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5A5975D5-F3F9-4467-A629-D11B669ADA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>
                <a:solidFill>
                  <a:srgbClr val="5788BE"/>
                </a:solidFill>
              </a:rPr>
              <a:t>Process Fixed Assets</a:t>
            </a:r>
            <a:br>
              <a:rPr lang="en-US" smtClean="0">
                <a:solidFill>
                  <a:srgbClr val="5788BE"/>
                </a:solidFill>
              </a:rPr>
            </a:br>
            <a:r>
              <a:rPr lang="en-US" sz="2400" smtClean="0">
                <a:solidFill>
                  <a:srgbClr val="5788BE"/>
                </a:solidFill>
              </a:rPr>
              <a:t>In this section you learn how to: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FA-PR-010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0" y="1979613"/>
            <a:ext cx="8153400" cy="3576637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bg2"/>
                </a:solidFill>
              </a:rPr>
              <a:t>Identify key business considerations before setting up Fixed Assets in QAD Enterprise Applications</a:t>
            </a:r>
          </a:p>
          <a:p>
            <a:pPr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bg2"/>
                </a:solidFill>
              </a:rPr>
              <a:t>Set up Fixed Assets in QAD Enterprise Applications</a:t>
            </a:r>
          </a:p>
          <a:p>
            <a:pPr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bg2"/>
                </a:solidFill>
              </a:rPr>
              <a:t>Process Fixed Assets in MFG/PRO</a:t>
            </a:r>
          </a:p>
        </p:txBody>
      </p:sp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217488" y="2622276"/>
            <a:ext cx="8699500" cy="1920875"/>
          </a:xfrm>
          <a:prstGeom prst="rect">
            <a:avLst/>
          </a:prstGeom>
          <a:solidFill>
            <a:schemeClr val="bg1"/>
          </a:solidFill>
          <a:ln w="571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5613" indent="-455613" algn="l" eaLnBrk="0" hangingPunct="0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z="4000" b="1" dirty="0"/>
              <a:t>Process Fixed Assets in QAD Enterprise Applications</a:t>
            </a:r>
          </a:p>
          <a:p>
            <a:pPr marL="455613" indent="-455613" algn="l" eaLnBrk="0" hangingPunct="0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FA-PR-100</a:t>
            </a:r>
          </a:p>
        </p:txBody>
      </p:sp>
      <p:pic>
        <p:nvPicPr>
          <p:cNvPr id="1229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345" y="2157561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FA-PR-110</a:t>
            </a:r>
          </a:p>
        </p:txBody>
      </p:sp>
      <p:sp>
        <p:nvSpPr>
          <p:cNvPr id="13317" name="Rectangle 9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Transaction Post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General Ledger Transaction Void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Split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Adjust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Transfer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Retirement/Disposal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Reports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33130" name="Line 10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319" name="Text Box 11"/>
          <p:cNvSpPr txBox="1">
            <a:spLocks noChangeArrowheads="1"/>
          </p:cNvSpPr>
          <p:nvPr/>
        </p:nvSpPr>
        <p:spPr bwMode="auto">
          <a:xfrm>
            <a:off x="2128428" y="5752091"/>
            <a:ext cx="120097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>
                <a:latin typeface="+mj-lt"/>
              </a:rPr>
              <a:t>(* Optional)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Ledger Transaction Void</a:t>
            </a:r>
            <a:endParaRPr lang="en-US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FA-PR-120</a:t>
            </a:r>
            <a:endParaRPr lang="en-US"/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943" y="2002509"/>
            <a:ext cx="7227887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FA-PR-130</a:t>
            </a:r>
          </a:p>
        </p:txBody>
      </p:sp>
      <p:pic>
        <p:nvPicPr>
          <p:cNvPr id="15364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345" y="2157561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FA-PR-140</a:t>
            </a:r>
          </a:p>
        </p:txBody>
      </p:sp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Transaction Post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General Ledger Transaction Void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Maintenance, Split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Adjust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Transfer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Retirement/Disposal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Reports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36200" name="Line 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2165350" y="5762139"/>
            <a:ext cx="11271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dirty="0"/>
              <a:t>(* Optional)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Split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41288" y="999861"/>
            <a:ext cx="8858250" cy="5013325"/>
            <a:chOff x="141288" y="859189"/>
            <a:chExt cx="8858250" cy="5013325"/>
          </a:xfrm>
        </p:grpSpPr>
        <p:pic>
          <p:nvPicPr>
            <p:cNvPr id="17412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1288" y="859189"/>
              <a:ext cx="7742237" cy="459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3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05075" y="3710339"/>
              <a:ext cx="6494463" cy="2162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FA-PR-160</a:t>
            </a:r>
          </a:p>
        </p:txBody>
      </p:sp>
      <p:sp>
        <p:nvSpPr>
          <p:cNvPr id="18437" name="Rectangle 7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Transaction Post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General Ledger Transaction Void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Split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Maintenance, Adjust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Transfer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Retirement/Disposal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Reports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38248" name="Line 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439" name="Text Box 9"/>
          <p:cNvSpPr txBox="1">
            <a:spLocks noChangeArrowheads="1"/>
          </p:cNvSpPr>
          <p:nvPr/>
        </p:nvSpPr>
        <p:spPr bwMode="auto">
          <a:xfrm>
            <a:off x="2128428" y="5752091"/>
            <a:ext cx="120097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>
                <a:latin typeface="+mj-lt"/>
              </a:rPr>
              <a:t>(* Optional)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Adjust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FA-PR-170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38113" y="1039604"/>
            <a:ext cx="8861425" cy="4886325"/>
            <a:chOff x="138113" y="1029556"/>
            <a:chExt cx="8861425" cy="4886325"/>
          </a:xfrm>
        </p:grpSpPr>
        <p:pic>
          <p:nvPicPr>
            <p:cNvPr id="1946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113" y="1029556"/>
              <a:ext cx="7751762" cy="4581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1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38225" y="2639281"/>
              <a:ext cx="7961313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Depreciation Adjustments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FA-PR-180</a:t>
            </a:r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756" y="1482406"/>
            <a:ext cx="851376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FA-PR-190</a:t>
            </a:r>
          </a:p>
        </p:txBody>
      </p: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Transaction Post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General Ledger Transaction Void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Split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Adjust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Transfer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Retirement/Disposal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Reports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41320" name="Line 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2128428" y="5752091"/>
            <a:ext cx="120097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>
                <a:latin typeface="+mj-lt"/>
              </a:rPr>
              <a:t>(* Optional)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FA-PR-020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Transaction Post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General Ledger Transaction Void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Split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Adjust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Transfer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Retirement/Disposal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Reports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19814" name="Line 6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2128428" y="5752091"/>
            <a:ext cx="1200971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dirty="0">
                <a:latin typeface="+mj-lt"/>
              </a:rPr>
              <a:t>(* </a:t>
            </a:r>
            <a:r>
              <a:rPr lang="en-US" sz="1400" dirty="0" smtClean="0">
                <a:latin typeface="+mj-lt"/>
              </a:rPr>
              <a:t>Optional)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Transfers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FA-PR-200</a:t>
            </a:r>
          </a:p>
        </p:txBody>
      </p:sp>
      <p:pic>
        <p:nvPicPr>
          <p:cNvPr id="225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863" y="1689808"/>
            <a:ext cx="751363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 Assets to Transfer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FA-PR-210</a:t>
            </a:r>
          </a:p>
        </p:txBody>
      </p:sp>
      <p:pic>
        <p:nvPicPr>
          <p:cNvPr id="2355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" y="1606286"/>
            <a:ext cx="746601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FA-PR-220</a:t>
            </a:r>
          </a:p>
        </p:txBody>
      </p:sp>
      <p:pic>
        <p:nvPicPr>
          <p:cNvPr id="24580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57561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FA-PR-230</a:t>
            </a:r>
          </a:p>
        </p:txBody>
      </p:sp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Transaction Post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General Ledger Transaction Void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Split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Adjust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Transfer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Retirement/Disposal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Reports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45416" name="Line 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5607" name="Text Box 9"/>
          <p:cNvSpPr txBox="1">
            <a:spLocks noChangeArrowheads="1"/>
          </p:cNvSpPr>
          <p:nvPr/>
        </p:nvSpPr>
        <p:spPr bwMode="auto">
          <a:xfrm>
            <a:off x="2128428" y="5752091"/>
            <a:ext cx="120097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dirty="0">
                <a:latin typeface="+mj-lt"/>
              </a:rPr>
              <a:t>(* Optional)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Retirements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FA-PR-240</a:t>
            </a:r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38" y="1501025"/>
            <a:ext cx="7870825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FA-PR-250</a:t>
            </a:r>
          </a:p>
        </p:txBody>
      </p:sp>
      <p:pic>
        <p:nvPicPr>
          <p:cNvPr id="2765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77657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FA-PR-260</a:t>
            </a:r>
          </a:p>
        </p:txBody>
      </p:sp>
      <p:sp>
        <p:nvSpPr>
          <p:cNvPr id="28677" name="Rectangle 7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Transaction Post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General Ledger Transaction Void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Split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Adjust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Transfer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Retirement/Disposal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Reports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48488" name="Line 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8679" name="Text Box 9"/>
          <p:cNvSpPr txBox="1">
            <a:spLocks noChangeArrowheads="1"/>
          </p:cNvSpPr>
          <p:nvPr/>
        </p:nvSpPr>
        <p:spPr bwMode="auto">
          <a:xfrm>
            <a:off x="2128428" y="5752091"/>
            <a:ext cx="120097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>
                <a:latin typeface="+mj-lt"/>
              </a:rPr>
              <a:t>(* Optional)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Reports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FA-PR-270</a:t>
            </a:r>
          </a:p>
        </p:txBody>
      </p:sp>
      <p:pic>
        <p:nvPicPr>
          <p:cNvPr id="2970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7350" y="1288300"/>
            <a:ext cx="3271838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Periodic Activity Report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FA-PR-280</a:t>
            </a:r>
          </a:p>
        </p:txBody>
      </p:sp>
      <p:pic>
        <p:nvPicPr>
          <p:cNvPr id="3072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163" y="1722174"/>
            <a:ext cx="8308975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Depreciation Adjustment Report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FA-PR-290</a:t>
            </a:r>
          </a:p>
        </p:txBody>
      </p:sp>
      <p:pic>
        <p:nvPicPr>
          <p:cNvPr id="317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163" y="1767522"/>
            <a:ext cx="8308975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FA-PR-030</a:t>
            </a: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Transaction Post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General Ledger Transaction Void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Split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Adjust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Transfer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Retirement/Disposal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Reports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24936" name="Line 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127" name="Text Box 9"/>
          <p:cNvSpPr txBox="1">
            <a:spLocks noChangeArrowheads="1"/>
          </p:cNvSpPr>
          <p:nvPr/>
        </p:nvSpPr>
        <p:spPr bwMode="auto">
          <a:xfrm>
            <a:off x="2128428" y="5752091"/>
            <a:ext cx="120097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dirty="0">
                <a:latin typeface="+mj-lt"/>
              </a:rPr>
              <a:t>(* Optional)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Acquisition Report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FA-PR-300</a:t>
            </a:r>
          </a:p>
        </p:txBody>
      </p:sp>
      <p:pic>
        <p:nvPicPr>
          <p:cNvPr id="3277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388" y="1873398"/>
            <a:ext cx="7751762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Depreciation Expense Report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FA-PR-310</a:t>
            </a:r>
          </a:p>
        </p:txBody>
      </p:sp>
      <p:pic>
        <p:nvPicPr>
          <p:cNvPr id="3379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1770322"/>
            <a:ext cx="7953375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Asset Depreciation Array Report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FA-PR-320</a:t>
            </a:r>
          </a:p>
        </p:txBody>
      </p:sp>
      <p:pic>
        <p:nvPicPr>
          <p:cNvPr id="3482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675" y="1687772"/>
            <a:ext cx="7980363" cy="364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Asset Owned Report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FA-PR-330</a:t>
            </a:r>
          </a:p>
        </p:txBody>
      </p:sp>
      <p:pic>
        <p:nvPicPr>
          <p:cNvPr id="3584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025" y="1501474"/>
            <a:ext cx="7970838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FA-PR-340</a:t>
            </a:r>
          </a:p>
        </p:txBody>
      </p:sp>
      <p:pic>
        <p:nvPicPr>
          <p:cNvPr id="36868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8770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Retired Asset Delete/Archive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FA-PR-350</a:t>
            </a:r>
          </a:p>
        </p:txBody>
      </p:sp>
      <p:pic>
        <p:nvPicPr>
          <p:cNvPr id="3789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563" y="1716907"/>
            <a:ext cx="800735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Period End Processing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FA-PR-360</a:t>
            </a:r>
          </a:p>
        </p:txBody>
      </p:sp>
      <p:grpSp>
        <p:nvGrpSpPr>
          <p:cNvPr id="38916" name="Group 4"/>
          <p:cNvGrpSpPr>
            <a:grpSpLocks/>
          </p:cNvGrpSpPr>
          <p:nvPr/>
        </p:nvGrpSpPr>
        <p:grpSpPr bwMode="auto">
          <a:xfrm>
            <a:off x="1296988" y="1807283"/>
            <a:ext cx="6534150" cy="3571875"/>
            <a:chOff x="808" y="1541"/>
            <a:chExt cx="4116" cy="2250"/>
          </a:xfrm>
        </p:grpSpPr>
        <p:grpSp>
          <p:nvGrpSpPr>
            <p:cNvPr id="38932" name="Group 5"/>
            <p:cNvGrpSpPr>
              <a:grpSpLocks/>
            </p:cNvGrpSpPr>
            <p:nvPr/>
          </p:nvGrpSpPr>
          <p:grpSpPr bwMode="auto">
            <a:xfrm>
              <a:off x="810" y="1581"/>
              <a:ext cx="1759" cy="2210"/>
              <a:chOff x="1824" y="624"/>
              <a:chExt cx="1057" cy="1479"/>
            </a:xfrm>
          </p:grpSpPr>
          <p:sp>
            <p:nvSpPr>
              <p:cNvPr id="38954" name="Rectangle 6"/>
              <p:cNvSpPr>
                <a:spLocks noChangeArrowheads="1"/>
              </p:cNvSpPr>
              <p:nvPr/>
            </p:nvSpPr>
            <p:spPr bwMode="auto">
              <a:xfrm>
                <a:off x="1824" y="624"/>
                <a:ext cx="1057" cy="1479"/>
              </a:xfrm>
              <a:prstGeom prst="rect">
                <a:avLst/>
              </a:prstGeom>
              <a:solidFill>
                <a:srgbClr val="CC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5" name="Rectangle 7"/>
              <p:cNvSpPr>
                <a:spLocks noChangeArrowheads="1"/>
              </p:cNvSpPr>
              <p:nvPr/>
            </p:nvSpPr>
            <p:spPr bwMode="auto">
              <a:xfrm>
                <a:off x="1824" y="720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6" name="Rectangle 8"/>
              <p:cNvSpPr>
                <a:spLocks noChangeArrowheads="1"/>
              </p:cNvSpPr>
              <p:nvPr/>
            </p:nvSpPr>
            <p:spPr bwMode="auto">
              <a:xfrm>
                <a:off x="1824" y="891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7" name="Rectangle 9"/>
              <p:cNvSpPr>
                <a:spLocks noChangeArrowheads="1"/>
              </p:cNvSpPr>
              <p:nvPr/>
            </p:nvSpPr>
            <p:spPr bwMode="auto">
              <a:xfrm>
                <a:off x="1824" y="1067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8" name="Rectangle 10"/>
              <p:cNvSpPr>
                <a:spLocks noChangeArrowheads="1"/>
              </p:cNvSpPr>
              <p:nvPr/>
            </p:nvSpPr>
            <p:spPr bwMode="auto">
              <a:xfrm>
                <a:off x="1824" y="1239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9" name="Rectangle 11"/>
              <p:cNvSpPr>
                <a:spLocks noChangeArrowheads="1"/>
              </p:cNvSpPr>
              <p:nvPr/>
            </p:nvSpPr>
            <p:spPr bwMode="auto">
              <a:xfrm>
                <a:off x="1824" y="1411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0" name="Rectangle 12"/>
              <p:cNvSpPr>
                <a:spLocks noChangeArrowheads="1"/>
              </p:cNvSpPr>
              <p:nvPr/>
            </p:nvSpPr>
            <p:spPr bwMode="auto">
              <a:xfrm>
                <a:off x="1824" y="1582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1" name="Rectangle 13"/>
              <p:cNvSpPr>
                <a:spLocks noChangeArrowheads="1"/>
              </p:cNvSpPr>
              <p:nvPr/>
            </p:nvSpPr>
            <p:spPr bwMode="auto">
              <a:xfrm>
                <a:off x="1824" y="1756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2" name="Rectangle 14"/>
              <p:cNvSpPr>
                <a:spLocks noChangeArrowheads="1"/>
              </p:cNvSpPr>
              <p:nvPr/>
            </p:nvSpPr>
            <p:spPr bwMode="auto">
              <a:xfrm>
                <a:off x="1824" y="1927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8933" name="Group 15"/>
            <p:cNvGrpSpPr>
              <a:grpSpLocks/>
            </p:cNvGrpSpPr>
            <p:nvPr/>
          </p:nvGrpSpPr>
          <p:grpSpPr bwMode="auto">
            <a:xfrm>
              <a:off x="826" y="2106"/>
              <a:ext cx="1724" cy="1685"/>
              <a:chOff x="1715" y="879"/>
              <a:chExt cx="1153" cy="1277"/>
            </a:xfrm>
          </p:grpSpPr>
          <p:sp>
            <p:nvSpPr>
              <p:cNvPr id="38952" name="Line 16"/>
              <p:cNvSpPr>
                <a:spLocks noChangeShapeType="1"/>
              </p:cNvSpPr>
              <p:nvPr/>
            </p:nvSpPr>
            <p:spPr bwMode="auto">
              <a:xfrm flipV="1">
                <a:off x="1715" y="879"/>
                <a:ext cx="1153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3" name="Line 17"/>
              <p:cNvSpPr>
                <a:spLocks noChangeShapeType="1"/>
              </p:cNvSpPr>
              <p:nvPr/>
            </p:nvSpPr>
            <p:spPr bwMode="auto">
              <a:xfrm flipH="1">
                <a:off x="2286" y="882"/>
                <a:ext cx="0" cy="12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8934" name="Rectangle 18"/>
            <p:cNvSpPr>
              <a:spLocks noChangeArrowheads="1"/>
            </p:cNvSpPr>
            <p:nvPr/>
          </p:nvSpPr>
          <p:spPr bwMode="auto">
            <a:xfrm>
              <a:off x="822" y="1607"/>
              <a:ext cx="17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2000" b="1">
                  <a:latin typeface="+mj-lt"/>
                </a:rPr>
                <a:t>Debits</a:t>
              </a:r>
              <a:endParaRPr lang="en-US" sz="1600" b="1">
                <a:latin typeface="+mj-lt"/>
              </a:endParaRPr>
            </a:p>
          </p:txBody>
        </p:sp>
        <p:sp>
          <p:nvSpPr>
            <p:cNvPr id="38935" name="Rectangle 19"/>
            <p:cNvSpPr>
              <a:spLocks noChangeArrowheads="1"/>
            </p:cNvSpPr>
            <p:nvPr/>
          </p:nvSpPr>
          <p:spPr bwMode="auto">
            <a:xfrm>
              <a:off x="808" y="2169"/>
              <a:ext cx="92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b="1">
                  <a:latin typeface="+mj-lt"/>
                </a:rPr>
                <a:t>$$$$$</a:t>
              </a:r>
            </a:p>
          </p:txBody>
        </p:sp>
        <p:grpSp>
          <p:nvGrpSpPr>
            <p:cNvPr id="38936" name="Group 20"/>
            <p:cNvGrpSpPr>
              <a:grpSpLocks/>
            </p:cNvGrpSpPr>
            <p:nvPr/>
          </p:nvGrpSpPr>
          <p:grpSpPr bwMode="auto">
            <a:xfrm>
              <a:off x="3156" y="1581"/>
              <a:ext cx="1759" cy="2210"/>
              <a:chOff x="1824" y="624"/>
              <a:chExt cx="1057" cy="1479"/>
            </a:xfrm>
          </p:grpSpPr>
          <p:sp>
            <p:nvSpPr>
              <p:cNvPr id="38943" name="Rectangle 21"/>
              <p:cNvSpPr>
                <a:spLocks noChangeArrowheads="1"/>
              </p:cNvSpPr>
              <p:nvPr/>
            </p:nvSpPr>
            <p:spPr bwMode="auto">
              <a:xfrm>
                <a:off x="1824" y="624"/>
                <a:ext cx="1057" cy="1479"/>
              </a:xfrm>
              <a:prstGeom prst="rect">
                <a:avLst/>
              </a:prstGeom>
              <a:solidFill>
                <a:srgbClr val="CC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4" name="Rectangle 22"/>
              <p:cNvSpPr>
                <a:spLocks noChangeArrowheads="1"/>
              </p:cNvSpPr>
              <p:nvPr/>
            </p:nvSpPr>
            <p:spPr bwMode="auto">
              <a:xfrm>
                <a:off x="1824" y="720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5" name="Rectangle 23"/>
              <p:cNvSpPr>
                <a:spLocks noChangeArrowheads="1"/>
              </p:cNvSpPr>
              <p:nvPr/>
            </p:nvSpPr>
            <p:spPr bwMode="auto">
              <a:xfrm>
                <a:off x="1824" y="891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6" name="Rectangle 24"/>
              <p:cNvSpPr>
                <a:spLocks noChangeArrowheads="1"/>
              </p:cNvSpPr>
              <p:nvPr/>
            </p:nvSpPr>
            <p:spPr bwMode="auto">
              <a:xfrm>
                <a:off x="1824" y="1067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7" name="Rectangle 25"/>
              <p:cNvSpPr>
                <a:spLocks noChangeArrowheads="1"/>
              </p:cNvSpPr>
              <p:nvPr/>
            </p:nvSpPr>
            <p:spPr bwMode="auto">
              <a:xfrm>
                <a:off x="1824" y="1239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8" name="Rectangle 26"/>
              <p:cNvSpPr>
                <a:spLocks noChangeArrowheads="1"/>
              </p:cNvSpPr>
              <p:nvPr/>
            </p:nvSpPr>
            <p:spPr bwMode="auto">
              <a:xfrm>
                <a:off x="1824" y="1411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9" name="Rectangle 27"/>
              <p:cNvSpPr>
                <a:spLocks noChangeArrowheads="1"/>
              </p:cNvSpPr>
              <p:nvPr/>
            </p:nvSpPr>
            <p:spPr bwMode="auto">
              <a:xfrm>
                <a:off x="1824" y="1582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0" name="Rectangle 28"/>
              <p:cNvSpPr>
                <a:spLocks noChangeArrowheads="1"/>
              </p:cNvSpPr>
              <p:nvPr/>
            </p:nvSpPr>
            <p:spPr bwMode="auto">
              <a:xfrm>
                <a:off x="1824" y="1756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1" name="Rectangle 29"/>
              <p:cNvSpPr>
                <a:spLocks noChangeArrowheads="1"/>
              </p:cNvSpPr>
              <p:nvPr/>
            </p:nvSpPr>
            <p:spPr bwMode="auto">
              <a:xfrm>
                <a:off x="1824" y="1927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8937" name="Group 30"/>
            <p:cNvGrpSpPr>
              <a:grpSpLocks/>
            </p:cNvGrpSpPr>
            <p:nvPr/>
          </p:nvGrpSpPr>
          <p:grpSpPr bwMode="auto">
            <a:xfrm>
              <a:off x="3172" y="2106"/>
              <a:ext cx="1724" cy="1685"/>
              <a:chOff x="1715" y="879"/>
              <a:chExt cx="1153" cy="1277"/>
            </a:xfrm>
          </p:grpSpPr>
          <p:sp>
            <p:nvSpPr>
              <p:cNvPr id="38941" name="Line 31"/>
              <p:cNvSpPr>
                <a:spLocks noChangeShapeType="1"/>
              </p:cNvSpPr>
              <p:nvPr/>
            </p:nvSpPr>
            <p:spPr bwMode="auto">
              <a:xfrm flipV="1">
                <a:off x="1715" y="879"/>
                <a:ext cx="1153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2" name="Line 32"/>
              <p:cNvSpPr>
                <a:spLocks noChangeShapeType="1"/>
              </p:cNvSpPr>
              <p:nvPr/>
            </p:nvSpPr>
            <p:spPr bwMode="auto">
              <a:xfrm flipH="1">
                <a:off x="2286" y="882"/>
                <a:ext cx="0" cy="12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8938" name="Rectangle 33"/>
            <p:cNvSpPr>
              <a:spLocks noChangeArrowheads="1"/>
            </p:cNvSpPr>
            <p:nvPr/>
          </p:nvSpPr>
          <p:spPr bwMode="auto">
            <a:xfrm>
              <a:off x="3168" y="1607"/>
              <a:ext cx="17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2000" b="1">
                  <a:latin typeface="+mj-lt"/>
                </a:rPr>
                <a:t>Credits</a:t>
              </a:r>
              <a:endParaRPr lang="en-US" sz="1600" b="1">
                <a:latin typeface="+mj-lt"/>
              </a:endParaRPr>
            </a:p>
          </p:txBody>
        </p:sp>
        <p:sp>
          <p:nvSpPr>
            <p:cNvPr id="38939" name="Rectangle 34"/>
            <p:cNvSpPr>
              <a:spLocks noChangeArrowheads="1"/>
            </p:cNvSpPr>
            <p:nvPr/>
          </p:nvSpPr>
          <p:spPr bwMode="auto">
            <a:xfrm>
              <a:off x="4023" y="2163"/>
              <a:ext cx="90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b="1">
                  <a:latin typeface="+mj-lt"/>
                </a:rPr>
                <a:t>$$$$$</a:t>
              </a:r>
            </a:p>
          </p:txBody>
        </p:sp>
        <p:sp>
          <p:nvSpPr>
            <p:cNvPr id="38940" name="Text Box 35"/>
            <p:cNvSpPr txBox="1">
              <a:spLocks noChangeArrowheads="1"/>
            </p:cNvSpPr>
            <p:nvPr/>
          </p:nvSpPr>
          <p:spPr bwMode="auto">
            <a:xfrm>
              <a:off x="2697" y="1541"/>
              <a:ext cx="310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4000" b="1">
                  <a:latin typeface="+mj-lt"/>
                </a:rPr>
                <a:t>=</a:t>
              </a:r>
              <a:endParaRPr lang="en-US" sz="2400">
                <a:latin typeface="+mj-lt"/>
              </a:endParaRPr>
            </a:p>
          </p:txBody>
        </p:sp>
      </p:grpSp>
      <p:grpSp>
        <p:nvGrpSpPr>
          <p:cNvPr id="38917" name="Group 36"/>
          <p:cNvGrpSpPr>
            <a:grpSpLocks/>
          </p:cNvGrpSpPr>
          <p:nvPr/>
        </p:nvGrpSpPr>
        <p:grpSpPr bwMode="auto">
          <a:xfrm>
            <a:off x="3052763" y="3069346"/>
            <a:ext cx="3022600" cy="2119312"/>
            <a:chOff x="1929" y="1829"/>
            <a:chExt cx="1904" cy="1335"/>
          </a:xfrm>
        </p:grpSpPr>
        <p:grpSp>
          <p:nvGrpSpPr>
            <p:cNvPr id="38918" name="Group 37"/>
            <p:cNvGrpSpPr>
              <a:grpSpLocks/>
            </p:cNvGrpSpPr>
            <p:nvPr/>
          </p:nvGrpSpPr>
          <p:grpSpPr bwMode="auto">
            <a:xfrm>
              <a:off x="2215" y="1829"/>
              <a:ext cx="1350" cy="1335"/>
              <a:chOff x="1836" y="1062"/>
              <a:chExt cx="2118" cy="2190"/>
            </a:xfrm>
          </p:grpSpPr>
          <p:sp>
            <p:nvSpPr>
              <p:cNvPr id="38929" name="Freeform 38"/>
              <p:cNvSpPr>
                <a:spLocks/>
              </p:cNvSpPr>
              <p:nvPr/>
            </p:nvSpPr>
            <p:spPr bwMode="auto">
              <a:xfrm>
                <a:off x="1836" y="1062"/>
                <a:ext cx="2118" cy="303"/>
              </a:xfrm>
              <a:custGeom>
                <a:avLst/>
                <a:gdLst>
                  <a:gd name="T0" fmla="*/ 0 w 2118"/>
                  <a:gd name="T1" fmla="*/ 303 h 303"/>
                  <a:gd name="T2" fmla="*/ 2118 w 2118"/>
                  <a:gd name="T3" fmla="*/ 303 h 303"/>
                  <a:gd name="T4" fmla="*/ 2118 w 2118"/>
                  <a:gd name="T5" fmla="*/ 196 h 303"/>
                  <a:gd name="T6" fmla="*/ 1155 w 2118"/>
                  <a:gd name="T7" fmla="*/ 0 h 303"/>
                  <a:gd name="T8" fmla="*/ 998 w 2118"/>
                  <a:gd name="T9" fmla="*/ 0 h 303"/>
                  <a:gd name="T10" fmla="*/ 0 w 2118"/>
                  <a:gd name="T11" fmla="*/ 178 h 303"/>
                  <a:gd name="T12" fmla="*/ 0 w 2118"/>
                  <a:gd name="T13" fmla="*/ 303 h 3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18"/>
                  <a:gd name="T22" fmla="*/ 0 h 303"/>
                  <a:gd name="T23" fmla="*/ 2118 w 2118"/>
                  <a:gd name="T24" fmla="*/ 303 h 30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18" h="303">
                    <a:moveTo>
                      <a:pt x="0" y="303"/>
                    </a:moveTo>
                    <a:lnTo>
                      <a:pt x="2118" y="303"/>
                    </a:lnTo>
                    <a:lnTo>
                      <a:pt x="2118" y="196"/>
                    </a:lnTo>
                    <a:lnTo>
                      <a:pt x="1155" y="0"/>
                    </a:lnTo>
                    <a:lnTo>
                      <a:pt x="998" y="0"/>
                    </a:lnTo>
                    <a:lnTo>
                      <a:pt x="0" y="178"/>
                    </a:lnTo>
                    <a:lnTo>
                      <a:pt x="0" y="30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0" name="Oval 39"/>
              <p:cNvSpPr>
                <a:spLocks noChangeArrowheads="1"/>
              </p:cNvSpPr>
              <p:nvPr/>
            </p:nvSpPr>
            <p:spPr bwMode="auto">
              <a:xfrm>
                <a:off x="2825" y="1151"/>
                <a:ext cx="141" cy="141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1" name="Freeform 40"/>
              <p:cNvSpPr>
                <a:spLocks/>
              </p:cNvSpPr>
              <p:nvPr/>
            </p:nvSpPr>
            <p:spPr bwMode="auto">
              <a:xfrm>
                <a:off x="2369" y="1329"/>
                <a:ext cx="1045" cy="1923"/>
              </a:xfrm>
              <a:custGeom>
                <a:avLst/>
                <a:gdLst>
                  <a:gd name="T0" fmla="*/ 523 w 1045"/>
                  <a:gd name="T1" fmla="*/ 0 h 1923"/>
                  <a:gd name="T2" fmla="*/ 679 w 1045"/>
                  <a:gd name="T3" fmla="*/ 872 h 1923"/>
                  <a:gd name="T4" fmla="*/ 679 w 1045"/>
                  <a:gd name="T5" fmla="*/ 1620 h 1923"/>
                  <a:gd name="T6" fmla="*/ 784 w 1045"/>
                  <a:gd name="T7" fmla="*/ 1620 h 1923"/>
                  <a:gd name="T8" fmla="*/ 1045 w 1045"/>
                  <a:gd name="T9" fmla="*/ 1745 h 1923"/>
                  <a:gd name="T10" fmla="*/ 1045 w 1045"/>
                  <a:gd name="T11" fmla="*/ 1923 h 1923"/>
                  <a:gd name="T12" fmla="*/ 0 w 1045"/>
                  <a:gd name="T13" fmla="*/ 1923 h 1923"/>
                  <a:gd name="T14" fmla="*/ 0 w 1045"/>
                  <a:gd name="T15" fmla="*/ 1763 h 1923"/>
                  <a:gd name="T16" fmla="*/ 209 w 1045"/>
                  <a:gd name="T17" fmla="*/ 1638 h 1923"/>
                  <a:gd name="T18" fmla="*/ 331 w 1045"/>
                  <a:gd name="T19" fmla="*/ 1638 h 1923"/>
                  <a:gd name="T20" fmla="*/ 331 w 1045"/>
                  <a:gd name="T21" fmla="*/ 872 h 1923"/>
                  <a:gd name="T22" fmla="*/ 523 w 1045"/>
                  <a:gd name="T23" fmla="*/ 0 h 192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45"/>
                  <a:gd name="T37" fmla="*/ 0 h 1923"/>
                  <a:gd name="T38" fmla="*/ 1045 w 1045"/>
                  <a:gd name="T39" fmla="*/ 1923 h 192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45" h="1923">
                    <a:moveTo>
                      <a:pt x="523" y="0"/>
                    </a:moveTo>
                    <a:lnTo>
                      <a:pt x="679" y="872"/>
                    </a:lnTo>
                    <a:lnTo>
                      <a:pt x="679" y="1620"/>
                    </a:lnTo>
                    <a:lnTo>
                      <a:pt x="784" y="1620"/>
                    </a:lnTo>
                    <a:lnTo>
                      <a:pt x="1045" y="1745"/>
                    </a:lnTo>
                    <a:lnTo>
                      <a:pt x="1045" y="1923"/>
                    </a:lnTo>
                    <a:lnTo>
                      <a:pt x="0" y="1923"/>
                    </a:lnTo>
                    <a:lnTo>
                      <a:pt x="0" y="1763"/>
                    </a:lnTo>
                    <a:lnTo>
                      <a:pt x="209" y="1638"/>
                    </a:lnTo>
                    <a:lnTo>
                      <a:pt x="331" y="1638"/>
                    </a:lnTo>
                    <a:lnTo>
                      <a:pt x="331" y="872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8919" name="Group 41"/>
            <p:cNvGrpSpPr>
              <a:grpSpLocks/>
            </p:cNvGrpSpPr>
            <p:nvPr/>
          </p:nvGrpSpPr>
          <p:grpSpPr bwMode="auto">
            <a:xfrm>
              <a:off x="1929" y="2005"/>
              <a:ext cx="774" cy="1038"/>
              <a:chOff x="1388" y="1350"/>
              <a:chExt cx="1214" cy="1703"/>
            </a:xfrm>
          </p:grpSpPr>
          <p:sp>
            <p:nvSpPr>
              <p:cNvPr id="38925" name="Line 42"/>
              <p:cNvSpPr>
                <a:spLocks noChangeShapeType="1"/>
              </p:cNvSpPr>
              <p:nvPr/>
            </p:nvSpPr>
            <p:spPr bwMode="auto">
              <a:xfrm>
                <a:off x="2010" y="1350"/>
                <a:ext cx="563" cy="1314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6" name="Line 43"/>
              <p:cNvSpPr>
                <a:spLocks noChangeShapeType="1"/>
              </p:cNvSpPr>
              <p:nvPr/>
            </p:nvSpPr>
            <p:spPr bwMode="auto">
              <a:xfrm>
                <a:off x="2010" y="1350"/>
                <a:ext cx="1" cy="1298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7" name="Line 44"/>
              <p:cNvSpPr>
                <a:spLocks noChangeShapeType="1"/>
              </p:cNvSpPr>
              <p:nvPr/>
            </p:nvSpPr>
            <p:spPr bwMode="auto">
              <a:xfrm flipH="1">
                <a:off x="1434" y="1350"/>
                <a:ext cx="576" cy="1296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8" name="Freeform 45"/>
              <p:cNvSpPr>
                <a:spLocks/>
              </p:cNvSpPr>
              <p:nvPr/>
            </p:nvSpPr>
            <p:spPr bwMode="auto">
              <a:xfrm>
                <a:off x="1388" y="2643"/>
                <a:ext cx="1214" cy="410"/>
              </a:xfrm>
              <a:custGeom>
                <a:avLst/>
                <a:gdLst>
                  <a:gd name="T0" fmla="*/ 6 w 1214"/>
                  <a:gd name="T1" fmla="*/ 0 h 410"/>
                  <a:gd name="T2" fmla="*/ 0 w 1214"/>
                  <a:gd name="T3" fmla="*/ 43 h 410"/>
                  <a:gd name="T4" fmla="*/ 6 w 1214"/>
                  <a:gd name="T5" fmla="*/ 98 h 410"/>
                  <a:gd name="T6" fmla="*/ 24 w 1214"/>
                  <a:gd name="T7" fmla="*/ 153 h 410"/>
                  <a:gd name="T8" fmla="*/ 57 w 1214"/>
                  <a:gd name="T9" fmla="*/ 208 h 410"/>
                  <a:gd name="T10" fmla="*/ 109 w 1214"/>
                  <a:gd name="T11" fmla="*/ 257 h 410"/>
                  <a:gd name="T12" fmla="*/ 172 w 1214"/>
                  <a:gd name="T13" fmla="*/ 303 h 410"/>
                  <a:gd name="T14" fmla="*/ 236 w 1214"/>
                  <a:gd name="T15" fmla="*/ 334 h 410"/>
                  <a:gd name="T16" fmla="*/ 290 w 1214"/>
                  <a:gd name="T17" fmla="*/ 355 h 410"/>
                  <a:gd name="T18" fmla="*/ 350 w 1214"/>
                  <a:gd name="T19" fmla="*/ 376 h 410"/>
                  <a:gd name="T20" fmla="*/ 408 w 1214"/>
                  <a:gd name="T21" fmla="*/ 389 h 410"/>
                  <a:gd name="T22" fmla="*/ 465 w 1214"/>
                  <a:gd name="T23" fmla="*/ 398 h 410"/>
                  <a:gd name="T24" fmla="*/ 519 w 1214"/>
                  <a:gd name="T25" fmla="*/ 404 h 410"/>
                  <a:gd name="T26" fmla="*/ 589 w 1214"/>
                  <a:gd name="T27" fmla="*/ 410 h 410"/>
                  <a:gd name="T28" fmla="*/ 655 w 1214"/>
                  <a:gd name="T29" fmla="*/ 407 h 410"/>
                  <a:gd name="T30" fmla="*/ 719 w 1214"/>
                  <a:gd name="T31" fmla="*/ 404 h 410"/>
                  <a:gd name="T32" fmla="*/ 794 w 1214"/>
                  <a:gd name="T33" fmla="*/ 395 h 410"/>
                  <a:gd name="T34" fmla="*/ 849 w 1214"/>
                  <a:gd name="T35" fmla="*/ 382 h 410"/>
                  <a:gd name="T36" fmla="*/ 909 w 1214"/>
                  <a:gd name="T37" fmla="*/ 364 h 410"/>
                  <a:gd name="T38" fmla="*/ 966 w 1214"/>
                  <a:gd name="T39" fmla="*/ 343 h 410"/>
                  <a:gd name="T40" fmla="*/ 1006 w 1214"/>
                  <a:gd name="T41" fmla="*/ 327 h 410"/>
                  <a:gd name="T42" fmla="*/ 1048 w 1214"/>
                  <a:gd name="T43" fmla="*/ 300 h 410"/>
                  <a:gd name="T44" fmla="*/ 1081 w 1214"/>
                  <a:gd name="T45" fmla="*/ 278 h 410"/>
                  <a:gd name="T46" fmla="*/ 1117 w 1214"/>
                  <a:gd name="T47" fmla="*/ 248 h 410"/>
                  <a:gd name="T48" fmla="*/ 1151 w 1214"/>
                  <a:gd name="T49" fmla="*/ 220 h 410"/>
                  <a:gd name="T50" fmla="*/ 1172 w 1214"/>
                  <a:gd name="T51" fmla="*/ 187 h 410"/>
                  <a:gd name="T52" fmla="*/ 1193 w 1214"/>
                  <a:gd name="T53" fmla="*/ 150 h 410"/>
                  <a:gd name="T54" fmla="*/ 1208 w 1214"/>
                  <a:gd name="T55" fmla="*/ 110 h 410"/>
                  <a:gd name="T56" fmla="*/ 1214 w 1214"/>
                  <a:gd name="T57" fmla="*/ 61 h 410"/>
                  <a:gd name="T58" fmla="*/ 1211 w 1214"/>
                  <a:gd name="T59" fmla="*/ 3 h 410"/>
                  <a:gd name="T60" fmla="*/ 6 w 1214"/>
                  <a:gd name="T61" fmla="*/ 0 h 41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214"/>
                  <a:gd name="T94" fmla="*/ 0 h 410"/>
                  <a:gd name="T95" fmla="*/ 1214 w 1214"/>
                  <a:gd name="T96" fmla="*/ 410 h 41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214" h="410">
                    <a:moveTo>
                      <a:pt x="6" y="0"/>
                    </a:moveTo>
                    <a:lnTo>
                      <a:pt x="0" y="43"/>
                    </a:lnTo>
                    <a:lnTo>
                      <a:pt x="6" y="98"/>
                    </a:lnTo>
                    <a:lnTo>
                      <a:pt x="24" y="153"/>
                    </a:lnTo>
                    <a:lnTo>
                      <a:pt x="57" y="208"/>
                    </a:lnTo>
                    <a:lnTo>
                      <a:pt x="109" y="257"/>
                    </a:lnTo>
                    <a:lnTo>
                      <a:pt x="172" y="303"/>
                    </a:lnTo>
                    <a:lnTo>
                      <a:pt x="236" y="334"/>
                    </a:lnTo>
                    <a:lnTo>
                      <a:pt x="290" y="355"/>
                    </a:lnTo>
                    <a:lnTo>
                      <a:pt x="350" y="376"/>
                    </a:lnTo>
                    <a:lnTo>
                      <a:pt x="408" y="389"/>
                    </a:lnTo>
                    <a:lnTo>
                      <a:pt x="465" y="398"/>
                    </a:lnTo>
                    <a:lnTo>
                      <a:pt x="519" y="404"/>
                    </a:lnTo>
                    <a:lnTo>
                      <a:pt x="589" y="410"/>
                    </a:lnTo>
                    <a:lnTo>
                      <a:pt x="655" y="407"/>
                    </a:lnTo>
                    <a:lnTo>
                      <a:pt x="719" y="404"/>
                    </a:lnTo>
                    <a:lnTo>
                      <a:pt x="794" y="395"/>
                    </a:lnTo>
                    <a:lnTo>
                      <a:pt x="849" y="382"/>
                    </a:lnTo>
                    <a:lnTo>
                      <a:pt x="909" y="364"/>
                    </a:lnTo>
                    <a:lnTo>
                      <a:pt x="966" y="343"/>
                    </a:lnTo>
                    <a:lnTo>
                      <a:pt x="1006" y="327"/>
                    </a:lnTo>
                    <a:lnTo>
                      <a:pt x="1048" y="300"/>
                    </a:lnTo>
                    <a:lnTo>
                      <a:pt x="1081" y="278"/>
                    </a:lnTo>
                    <a:lnTo>
                      <a:pt x="1117" y="248"/>
                    </a:lnTo>
                    <a:lnTo>
                      <a:pt x="1151" y="220"/>
                    </a:lnTo>
                    <a:lnTo>
                      <a:pt x="1172" y="187"/>
                    </a:lnTo>
                    <a:lnTo>
                      <a:pt x="1193" y="150"/>
                    </a:lnTo>
                    <a:lnTo>
                      <a:pt x="1208" y="110"/>
                    </a:lnTo>
                    <a:lnTo>
                      <a:pt x="1214" y="61"/>
                    </a:lnTo>
                    <a:lnTo>
                      <a:pt x="1211" y="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8920" name="Group 46"/>
            <p:cNvGrpSpPr>
              <a:grpSpLocks/>
            </p:cNvGrpSpPr>
            <p:nvPr/>
          </p:nvGrpSpPr>
          <p:grpSpPr bwMode="auto">
            <a:xfrm>
              <a:off x="3059" y="2005"/>
              <a:ext cx="774" cy="1038"/>
              <a:chOff x="3160" y="1350"/>
              <a:chExt cx="1214" cy="1703"/>
            </a:xfrm>
          </p:grpSpPr>
          <p:sp>
            <p:nvSpPr>
              <p:cNvPr id="38921" name="Freeform 47"/>
              <p:cNvSpPr>
                <a:spLocks/>
              </p:cNvSpPr>
              <p:nvPr/>
            </p:nvSpPr>
            <p:spPr bwMode="auto">
              <a:xfrm>
                <a:off x="3160" y="2643"/>
                <a:ext cx="1214" cy="410"/>
              </a:xfrm>
              <a:custGeom>
                <a:avLst/>
                <a:gdLst>
                  <a:gd name="T0" fmla="*/ 6 w 1214"/>
                  <a:gd name="T1" fmla="*/ 0 h 410"/>
                  <a:gd name="T2" fmla="*/ 0 w 1214"/>
                  <a:gd name="T3" fmla="*/ 43 h 410"/>
                  <a:gd name="T4" fmla="*/ 6 w 1214"/>
                  <a:gd name="T5" fmla="*/ 98 h 410"/>
                  <a:gd name="T6" fmla="*/ 24 w 1214"/>
                  <a:gd name="T7" fmla="*/ 153 h 410"/>
                  <a:gd name="T8" fmla="*/ 57 w 1214"/>
                  <a:gd name="T9" fmla="*/ 208 h 410"/>
                  <a:gd name="T10" fmla="*/ 109 w 1214"/>
                  <a:gd name="T11" fmla="*/ 257 h 410"/>
                  <a:gd name="T12" fmla="*/ 172 w 1214"/>
                  <a:gd name="T13" fmla="*/ 303 h 410"/>
                  <a:gd name="T14" fmla="*/ 236 w 1214"/>
                  <a:gd name="T15" fmla="*/ 334 h 410"/>
                  <a:gd name="T16" fmla="*/ 290 w 1214"/>
                  <a:gd name="T17" fmla="*/ 355 h 410"/>
                  <a:gd name="T18" fmla="*/ 350 w 1214"/>
                  <a:gd name="T19" fmla="*/ 376 h 410"/>
                  <a:gd name="T20" fmla="*/ 408 w 1214"/>
                  <a:gd name="T21" fmla="*/ 389 h 410"/>
                  <a:gd name="T22" fmla="*/ 465 w 1214"/>
                  <a:gd name="T23" fmla="*/ 398 h 410"/>
                  <a:gd name="T24" fmla="*/ 519 w 1214"/>
                  <a:gd name="T25" fmla="*/ 404 h 410"/>
                  <a:gd name="T26" fmla="*/ 589 w 1214"/>
                  <a:gd name="T27" fmla="*/ 410 h 410"/>
                  <a:gd name="T28" fmla="*/ 655 w 1214"/>
                  <a:gd name="T29" fmla="*/ 407 h 410"/>
                  <a:gd name="T30" fmla="*/ 719 w 1214"/>
                  <a:gd name="T31" fmla="*/ 404 h 410"/>
                  <a:gd name="T32" fmla="*/ 794 w 1214"/>
                  <a:gd name="T33" fmla="*/ 395 h 410"/>
                  <a:gd name="T34" fmla="*/ 849 w 1214"/>
                  <a:gd name="T35" fmla="*/ 382 h 410"/>
                  <a:gd name="T36" fmla="*/ 909 w 1214"/>
                  <a:gd name="T37" fmla="*/ 364 h 410"/>
                  <a:gd name="T38" fmla="*/ 966 w 1214"/>
                  <a:gd name="T39" fmla="*/ 343 h 410"/>
                  <a:gd name="T40" fmla="*/ 1006 w 1214"/>
                  <a:gd name="T41" fmla="*/ 327 h 410"/>
                  <a:gd name="T42" fmla="*/ 1048 w 1214"/>
                  <a:gd name="T43" fmla="*/ 300 h 410"/>
                  <a:gd name="T44" fmla="*/ 1081 w 1214"/>
                  <a:gd name="T45" fmla="*/ 278 h 410"/>
                  <a:gd name="T46" fmla="*/ 1117 w 1214"/>
                  <a:gd name="T47" fmla="*/ 248 h 410"/>
                  <a:gd name="T48" fmla="*/ 1151 w 1214"/>
                  <a:gd name="T49" fmla="*/ 220 h 410"/>
                  <a:gd name="T50" fmla="*/ 1172 w 1214"/>
                  <a:gd name="T51" fmla="*/ 187 h 410"/>
                  <a:gd name="T52" fmla="*/ 1193 w 1214"/>
                  <a:gd name="T53" fmla="*/ 150 h 410"/>
                  <a:gd name="T54" fmla="*/ 1208 w 1214"/>
                  <a:gd name="T55" fmla="*/ 110 h 410"/>
                  <a:gd name="T56" fmla="*/ 1214 w 1214"/>
                  <a:gd name="T57" fmla="*/ 61 h 410"/>
                  <a:gd name="T58" fmla="*/ 1211 w 1214"/>
                  <a:gd name="T59" fmla="*/ 3 h 410"/>
                  <a:gd name="T60" fmla="*/ 6 w 1214"/>
                  <a:gd name="T61" fmla="*/ 0 h 41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214"/>
                  <a:gd name="T94" fmla="*/ 0 h 410"/>
                  <a:gd name="T95" fmla="*/ 1214 w 1214"/>
                  <a:gd name="T96" fmla="*/ 410 h 41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214" h="410">
                    <a:moveTo>
                      <a:pt x="6" y="0"/>
                    </a:moveTo>
                    <a:lnTo>
                      <a:pt x="0" y="43"/>
                    </a:lnTo>
                    <a:lnTo>
                      <a:pt x="6" y="98"/>
                    </a:lnTo>
                    <a:lnTo>
                      <a:pt x="24" y="153"/>
                    </a:lnTo>
                    <a:lnTo>
                      <a:pt x="57" y="208"/>
                    </a:lnTo>
                    <a:lnTo>
                      <a:pt x="109" y="257"/>
                    </a:lnTo>
                    <a:lnTo>
                      <a:pt x="172" y="303"/>
                    </a:lnTo>
                    <a:lnTo>
                      <a:pt x="236" y="334"/>
                    </a:lnTo>
                    <a:lnTo>
                      <a:pt x="290" y="355"/>
                    </a:lnTo>
                    <a:lnTo>
                      <a:pt x="350" y="376"/>
                    </a:lnTo>
                    <a:lnTo>
                      <a:pt x="408" y="389"/>
                    </a:lnTo>
                    <a:lnTo>
                      <a:pt x="465" y="398"/>
                    </a:lnTo>
                    <a:lnTo>
                      <a:pt x="519" y="404"/>
                    </a:lnTo>
                    <a:lnTo>
                      <a:pt x="589" y="410"/>
                    </a:lnTo>
                    <a:lnTo>
                      <a:pt x="655" y="407"/>
                    </a:lnTo>
                    <a:lnTo>
                      <a:pt x="719" y="404"/>
                    </a:lnTo>
                    <a:lnTo>
                      <a:pt x="794" y="395"/>
                    </a:lnTo>
                    <a:lnTo>
                      <a:pt x="849" y="382"/>
                    </a:lnTo>
                    <a:lnTo>
                      <a:pt x="909" y="364"/>
                    </a:lnTo>
                    <a:lnTo>
                      <a:pt x="966" y="343"/>
                    </a:lnTo>
                    <a:lnTo>
                      <a:pt x="1006" y="327"/>
                    </a:lnTo>
                    <a:lnTo>
                      <a:pt x="1048" y="300"/>
                    </a:lnTo>
                    <a:lnTo>
                      <a:pt x="1081" y="278"/>
                    </a:lnTo>
                    <a:lnTo>
                      <a:pt x="1117" y="248"/>
                    </a:lnTo>
                    <a:lnTo>
                      <a:pt x="1151" y="220"/>
                    </a:lnTo>
                    <a:lnTo>
                      <a:pt x="1172" y="187"/>
                    </a:lnTo>
                    <a:lnTo>
                      <a:pt x="1193" y="150"/>
                    </a:lnTo>
                    <a:lnTo>
                      <a:pt x="1208" y="110"/>
                    </a:lnTo>
                    <a:lnTo>
                      <a:pt x="1214" y="61"/>
                    </a:lnTo>
                    <a:lnTo>
                      <a:pt x="1211" y="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2" name="Line 48"/>
              <p:cNvSpPr>
                <a:spLocks noChangeShapeType="1"/>
              </p:cNvSpPr>
              <p:nvPr/>
            </p:nvSpPr>
            <p:spPr bwMode="auto">
              <a:xfrm>
                <a:off x="3786" y="1350"/>
                <a:ext cx="563" cy="1314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3" name="Line 49"/>
              <p:cNvSpPr>
                <a:spLocks noChangeShapeType="1"/>
              </p:cNvSpPr>
              <p:nvPr/>
            </p:nvSpPr>
            <p:spPr bwMode="auto">
              <a:xfrm>
                <a:off x="3786" y="1350"/>
                <a:ext cx="1" cy="1298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4" name="Line 50"/>
              <p:cNvSpPr>
                <a:spLocks noChangeShapeType="1"/>
              </p:cNvSpPr>
              <p:nvPr/>
            </p:nvSpPr>
            <p:spPr bwMode="auto">
              <a:xfrm flipH="1">
                <a:off x="3210" y="1350"/>
                <a:ext cx="576" cy="1296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 Summary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FA-PR-370</a:t>
            </a:r>
          </a:p>
        </p:txBody>
      </p:sp>
      <p:sp>
        <p:nvSpPr>
          <p:cNvPr id="39940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Transaction Post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General Ledger Transaction Void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Split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Maintenance, Adjust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Transfer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Retirement/Disposal *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Reports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57703" name="Line 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9942" name="Text Box 8"/>
          <p:cNvSpPr txBox="1">
            <a:spLocks noChangeArrowheads="1"/>
          </p:cNvSpPr>
          <p:nvPr/>
        </p:nvSpPr>
        <p:spPr bwMode="auto">
          <a:xfrm>
            <a:off x="2128428" y="5752091"/>
            <a:ext cx="120097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>
                <a:latin typeface="+mj-lt"/>
              </a:rPr>
              <a:t>(* Optional)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Fixed Assets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Fixed Assets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Process Fixed Assets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5788BE"/>
                </a:solidFill>
              </a:rPr>
              <a:t>Course Overview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Transaction Post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FA-PR-040</a:t>
            </a:r>
          </a:p>
        </p:txBody>
      </p:sp>
      <p:pic>
        <p:nvPicPr>
          <p:cNvPr id="61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704151"/>
            <a:ext cx="7961313" cy="358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GL Transactions in Fixed Assets – Asset Acquired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FA-PR-050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1084281" y="1852835"/>
            <a:ext cx="6967538" cy="3508375"/>
            <a:chOff x="1114425" y="2214563"/>
            <a:chExt cx="6967538" cy="3508375"/>
          </a:xfrm>
        </p:grpSpPr>
        <p:grpSp>
          <p:nvGrpSpPr>
            <p:cNvPr id="7172" name="Group 4"/>
            <p:cNvGrpSpPr>
              <a:grpSpLocks/>
            </p:cNvGrpSpPr>
            <p:nvPr/>
          </p:nvGrpSpPr>
          <p:grpSpPr bwMode="auto">
            <a:xfrm>
              <a:off x="5221288" y="2214563"/>
              <a:ext cx="2792412" cy="3508375"/>
              <a:chOff x="3289" y="1581"/>
              <a:chExt cx="1759" cy="2210"/>
            </a:xfrm>
          </p:grpSpPr>
          <p:grpSp>
            <p:nvGrpSpPr>
              <p:cNvPr id="7191" name="Group 5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7193" name="Group 6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7197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8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9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0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1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2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3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4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5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7194" name="Group 16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7195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6" name="Line 1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7192" name="Rectangle 19"/>
              <p:cNvSpPr>
                <a:spLocks noChangeArrowheads="1"/>
              </p:cNvSpPr>
              <p:nvPr/>
            </p:nvSpPr>
            <p:spPr bwMode="auto">
              <a:xfrm>
                <a:off x="3301" y="1607"/>
                <a:ext cx="1733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2000" b="1">
                    <a:latin typeface="+mj-lt"/>
                  </a:rPr>
                  <a:t>Construction in Process</a:t>
                </a:r>
                <a:endParaRPr lang="en-US" sz="1600" b="1">
                  <a:latin typeface="+mj-lt"/>
                </a:endParaRPr>
              </a:p>
            </p:txBody>
          </p:sp>
        </p:grpSp>
        <p:sp>
          <p:nvSpPr>
            <p:cNvPr id="126996" name="Rectangle 20"/>
            <p:cNvSpPr>
              <a:spLocks noChangeArrowheads="1"/>
            </p:cNvSpPr>
            <p:nvPr/>
          </p:nvSpPr>
          <p:spPr bwMode="auto">
            <a:xfrm>
              <a:off x="6651625" y="3252788"/>
              <a:ext cx="1430338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Acquisition</a:t>
              </a:r>
            </a:p>
            <a:p>
              <a:pPr algn="l" eaLnBrk="0" hangingPunct="0"/>
              <a:r>
                <a:rPr lang="en-US" sz="1600" b="1">
                  <a:latin typeface="+mj-lt"/>
                </a:rPr>
                <a:t>Cost</a:t>
              </a:r>
            </a:p>
          </p:txBody>
        </p:sp>
        <p:grpSp>
          <p:nvGrpSpPr>
            <p:cNvPr id="7174" name="Group 21"/>
            <p:cNvGrpSpPr>
              <a:grpSpLocks/>
            </p:cNvGrpSpPr>
            <p:nvPr/>
          </p:nvGrpSpPr>
          <p:grpSpPr bwMode="auto">
            <a:xfrm>
              <a:off x="1114425" y="2214563"/>
              <a:ext cx="2792413" cy="3508375"/>
              <a:chOff x="702" y="1581"/>
              <a:chExt cx="1759" cy="2210"/>
            </a:xfrm>
          </p:grpSpPr>
          <p:grpSp>
            <p:nvGrpSpPr>
              <p:cNvPr id="7176" name="Group 22"/>
              <p:cNvGrpSpPr>
                <a:grpSpLocks/>
              </p:cNvGrpSpPr>
              <p:nvPr/>
            </p:nvGrpSpPr>
            <p:grpSpPr bwMode="auto">
              <a:xfrm>
                <a:off x="702" y="1581"/>
                <a:ext cx="1759" cy="2210"/>
                <a:chOff x="714" y="1277"/>
                <a:chExt cx="1759" cy="2210"/>
              </a:xfrm>
            </p:grpSpPr>
            <p:grpSp>
              <p:nvGrpSpPr>
                <p:cNvPr id="7178" name="Group 23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7182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3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4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5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6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7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8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9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0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7179" name="Group 33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7180" name="Line 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1" name="Line 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7177" name="Rectangle 36"/>
              <p:cNvSpPr>
                <a:spLocks noChangeArrowheads="1"/>
              </p:cNvSpPr>
              <p:nvPr/>
            </p:nvSpPr>
            <p:spPr bwMode="auto">
              <a:xfrm>
                <a:off x="714" y="1607"/>
                <a:ext cx="173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2000" b="1">
                    <a:latin typeface="+mj-lt"/>
                  </a:rPr>
                  <a:t>Asset</a:t>
                </a:r>
                <a:endParaRPr lang="en-US" sz="1600" b="1">
                  <a:latin typeface="+mj-lt"/>
                </a:endParaRPr>
              </a:p>
            </p:txBody>
          </p:sp>
        </p:grpSp>
        <p:sp>
          <p:nvSpPr>
            <p:cNvPr id="127013" name="Rectangle 37"/>
            <p:cNvSpPr>
              <a:spLocks noChangeArrowheads="1"/>
            </p:cNvSpPr>
            <p:nvPr/>
          </p:nvSpPr>
          <p:spPr bwMode="auto">
            <a:xfrm>
              <a:off x="1158875" y="3171825"/>
              <a:ext cx="1430338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Acquisition Cost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GL Transactions in Fixed Assets – Depreciation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FA-PR-060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1253079" y="1786794"/>
            <a:ext cx="6638925" cy="3508375"/>
            <a:chOff x="1273175" y="2319338"/>
            <a:chExt cx="6638925" cy="3508375"/>
          </a:xfrm>
        </p:grpSpPr>
        <p:grpSp>
          <p:nvGrpSpPr>
            <p:cNvPr id="8196" name="Group 4"/>
            <p:cNvGrpSpPr>
              <a:grpSpLocks/>
            </p:cNvGrpSpPr>
            <p:nvPr/>
          </p:nvGrpSpPr>
          <p:grpSpPr bwMode="auto">
            <a:xfrm>
              <a:off x="1323975" y="2319338"/>
              <a:ext cx="2792413" cy="3508375"/>
              <a:chOff x="714" y="1277"/>
              <a:chExt cx="1759" cy="2210"/>
            </a:xfrm>
          </p:grpSpPr>
          <p:grpSp>
            <p:nvGrpSpPr>
              <p:cNvPr id="8215" name="Group 5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8219" name="Rectangle 6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0" name="Rectangle 7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1" name="Rectangle 8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2" name="Rectangle 9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3" name="Rectangle 10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4" name="Rectangle 11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5" name="Rectangle 12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6" name="Rectangle 13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7" name="Rectangle 14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8216" name="Group 15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8217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18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8197" name="Rectangle 18"/>
            <p:cNvSpPr>
              <a:spLocks noChangeArrowheads="1"/>
            </p:cNvSpPr>
            <p:nvPr/>
          </p:nvSpPr>
          <p:spPr bwMode="auto">
            <a:xfrm>
              <a:off x="1343025" y="2360613"/>
              <a:ext cx="2751138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2000" b="1">
                  <a:latin typeface="+mj-lt"/>
                </a:rPr>
                <a:t>Periodic Expense</a:t>
              </a:r>
              <a:endParaRPr lang="en-US" sz="1600" b="1">
                <a:latin typeface="+mj-lt"/>
              </a:endParaRPr>
            </a:p>
          </p:txBody>
        </p:sp>
        <p:sp>
          <p:nvSpPr>
            <p:cNvPr id="128019" name="Rectangle 19"/>
            <p:cNvSpPr>
              <a:spLocks noChangeArrowheads="1"/>
            </p:cNvSpPr>
            <p:nvPr/>
          </p:nvSpPr>
          <p:spPr bwMode="auto">
            <a:xfrm>
              <a:off x="1273175" y="3252788"/>
              <a:ext cx="15732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Depreciation</a:t>
              </a:r>
            </a:p>
          </p:txBody>
        </p:sp>
        <p:grpSp>
          <p:nvGrpSpPr>
            <p:cNvPr id="8199" name="Group 20"/>
            <p:cNvGrpSpPr>
              <a:grpSpLocks/>
            </p:cNvGrpSpPr>
            <p:nvPr/>
          </p:nvGrpSpPr>
          <p:grpSpPr bwMode="auto">
            <a:xfrm>
              <a:off x="5048250" y="2319338"/>
              <a:ext cx="2792413" cy="3508375"/>
              <a:chOff x="714" y="1277"/>
              <a:chExt cx="1759" cy="2210"/>
            </a:xfrm>
          </p:grpSpPr>
          <p:grpSp>
            <p:nvGrpSpPr>
              <p:cNvPr id="8202" name="Group 21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8206" name="Rectangle 22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07" name="Rectangle 23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08" name="Rectangle 24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09" name="Rectangle 25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10" name="Rectangle 26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11" name="Rectangle 27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12" name="Rectangle 28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13" name="Rectangle 29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14" name="Rectangle 30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8203" name="Group 31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8204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05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8200" name="Rectangle 34"/>
            <p:cNvSpPr>
              <a:spLocks noChangeArrowheads="1"/>
            </p:cNvSpPr>
            <p:nvPr/>
          </p:nvSpPr>
          <p:spPr bwMode="auto">
            <a:xfrm>
              <a:off x="5067300" y="2360613"/>
              <a:ext cx="2751138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2000" b="1">
                  <a:latin typeface="+mj-lt"/>
                </a:rPr>
                <a:t>Accumulated Expense</a:t>
              </a:r>
              <a:endParaRPr lang="en-US" sz="1600" b="1">
                <a:latin typeface="+mj-lt"/>
              </a:endParaRPr>
            </a:p>
          </p:txBody>
        </p:sp>
        <p:sp>
          <p:nvSpPr>
            <p:cNvPr id="128035" name="Rectangle 35"/>
            <p:cNvSpPr>
              <a:spLocks noChangeArrowheads="1"/>
            </p:cNvSpPr>
            <p:nvPr/>
          </p:nvSpPr>
          <p:spPr bwMode="auto">
            <a:xfrm>
              <a:off x="6386513" y="3243263"/>
              <a:ext cx="15255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Depreciation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GL Transactions in Fixed Assets – Asset Retired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FA-PR-070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2054207" y="833248"/>
            <a:ext cx="5029200" cy="5303837"/>
            <a:chOff x="2024063" y="1385888"/>
            <a:chExt cx="5029200" cy="5303837"/>
          </a:xfrm>
        </p:grpSpPr>
        <p:grpSp>
          <p:nvGrpSpPr>
            <p:cNvPr id="9220" name="Group 4"/>
            <p:cNvGrpSpPr>
              <a:grpSpLocks/>
            </p:cNvGrpSpPr>
            <p:nvPr/>
          </p:nvGrpSpPr>
          <p:grpSpPr bwMode="auto">
            <a:xfrm>
              <a:off x="4611688" y="1385888"/>
              <a:ext cx="2441575" cy="2613025"/>
              <a:chOff x="3289" y="1581"/>
              <a:chExt cx="1759" cy="2210"/>
            </a:xfrm>
          </p:grpSpPr>
          <p:grpSp>
            <p:nvGrpSpPr>
              <p:cNvPr id="9274" name="Group 5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9276" name="Group 6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9280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1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2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3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4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5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6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7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8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9277" name="Group 16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9278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79" name="Line 1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9275" name="Rectangle 19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5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Accumulated Expense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29044" name="Rectangle 20"/>
            <p:cNvSpPr>
              <a:spLocks noChangeArrowheads="1"/>
            </p:cNvSpPr>
            <p:nvPr/>
          </p:nvSpPr>
          <p:spPr bwMode="auto">
            <a:xfrm>
              <a:off x="4586288" y="2085975"/>
              <a:ext cx="1354137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400" b="1">
                  <a:latin typeface="+mj-lt"/>
                </a:rPr>
                <a:t>Accumulated Depreciation</a:t>
              </a:r>
            </a:p>
          </p:txBody>
        </p:sp>
        <p:grpSp>
          <p:nvGrpSpPr>
            <p:cNvPr id="9222" name="Group 21"/>
            <p:cNvGrpSpPr>
              <a:grpSpLocks/>
            </p:cNvGrpSpPr>
            <p:nvPr/>
          </p:nvGrpSpPr>
          <p:grpSpPr bwMode="auto">
            <a:xfrm>
              <a:off x="2049463" y="1395413"/>
              <a:ext cx="2441575" cy="2613025"/>
              <a:chOff x="3289" y="1581"/>
              <a:chExt cx="1759" cy="2210"/>
            </a:xfrm>
          </p:grpSpPr>
          <p:grpSp>
            <p:nvGrpSpPr>
              <p:cNvPr id="9259" name="Group 22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9261" name="Group 23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9265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66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67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68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69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70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71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72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73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9262" name="Group 33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9263" name="Line 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64" name="Line 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9260" name="Rectangle 36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Asset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29061" name="Rectangle 37"/>
            <p:cNvSpPr>
              <a:spLocks noChangeArrowheads="1"/>
            </p:cNvSpPr>
            <p:nvPr/>
          </p:nvSpPr>
          <p:spPr bwMode="auto">
            <a:xfrm>
              <a:off x="3284538" y="2095500"/>
              <a:ext cx="135413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400" b="1">
                  <a:latin typeface="+mj-lt"/>
                </a:rPr>
                <a:t>Acquisition Cost</a:t>
              </a:r>
            </a:p>
          </p:txBody>
        </p:sp>
        <p:grpSp>
          <p:nvGrpSpPr>
            <p:cNvPr id="9224" name="Group 38"/>
            <p:cNvGrpSpPr>
              <a:grpSpLocks/>
            </p:cNvGrpSpPr>
            <p:nvPr/>
          </p:nvGrpSpPr>
          <p:grpSpPr bwMode="auto">
            <a:xfrm>
              <a:off x="4602163" y="4067175"/>
              <a:ext cx="2441575" cy="2613025"/>
              <a:chOff x="3289" y="1581"/>
              <a:chExt cx="1759" cy="2210"/>
            </a:xfrm>
          </p:grpSpPr>
          <p:grpSp>
            <p:nvGrpSpPr>
              <p:cNvPr id="9244" name="Group 39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9246" name="Group 40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9250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1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2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3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4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5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6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7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8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9247" name="Group 50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9248" name="Line 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49" name="Line 5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9245" name="Rectangle 53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5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chemeClr val="accent2"/>
                    </a:solidFill>
                    <a:latin typeface="+mj-lt"/>
                  </a:rPr>
                  <a:t>Gain</a:t>
                </a:r>
                <a:r>
                  <a:rPr lang="en-US" sz="1800" b="1">
                    <a:latin typeface="+mj-lt"/>
                  </a:rPr>
                  <a:t> or </a:t>
                </a:r>
                <a:r>
                  <a:rPr lang="en-US" sz="1800" b="1">
                    <a:solidFill>
                      <a:srgbClr val="FF0000"/>
                    </a:solidFill>
                    <a:latin typeface="+mj-lt"/>
                  </a:rPr>
                  <a:t>Loss</a:t>
                </a:r>
                <a:r>
                  <a:rPr lang="en-US" sz="1800" b="1">
                    <a:latin typeface="+mj-lt"/>
                  </a:rPr>
                  <a:t/>
                </a:r>
                <a:br>
                  <a:rPr lang="en-US" sz="1800" b="1">
                    <a:latin typeface="+mj-lt"/>
                  </a:rPr>
                </a:br>
                <a:r>
                  <a:rPr lang="en-US" sz="1800" b="1">
                    <a:latin typeface="+mj-lt"/>
                  </a:rPr>
                  <a:t>on Disposal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29078" name="Rectangle 54"/>
            <p:cNvSpPr>
              <a:spLocks noChangeArrowheads="1"/>
            </p:cNvSpPr>
            <p:nvPr/>
          </p:nvSpPr>
          <p:spPr bwMode="auto">
            <a:xfrm>
              <a:off x="4683125" y="4754563"/>
              <a:ext cx="112553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400" b="1">
                  <a:solidFill>
                    <a:srgbClr val="FF0000"/>
                  </a:solidFill>
                  <a:latin typeface="+mj-lt"/>
                </a:rPr>
                <a:t>Loss</a:t>
              </a:r>
              <a:endParaRPr lang="en-US" sz="1400" b="1">
                <a:latin typeface="+mj-lt"/>
              </a:endParaRPr>
            </a:p>
          </p:txBody>
        </p:sp>
        <p:grpSp>
          <p:nvGrpSpPr>
            <p:cNvPr id="9226" name="Group 55"/>
            <p:cNvGrpSpPr>
              <a:grpSpLocks/>
            </p:cNvGrpSpPr>
            <p:nvPr/>
          </p:nvGrpSpPr>
          <p:grpSpPr bwMode="auto">
            <a:xfrm>
              <a:off x="2039938" y="4076700"/>
              <a:ext cx="2441575" cy="2613025"/>
              <a:chOff x="3289" y="1581"/>
              <a:chExt cx="1759" cy="2210"/>
            </a:xfrm>
          </p:grpSpPr>
          <p:grpSp>
            <p:nvGrpSpPr>
              <p:cNvPr id="9229" name="Group 56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9231" name="Group 57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9235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36" name="Rectangle 5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37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38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39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40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41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42" name="Rectangle 6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43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9232" name="Group 67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9233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34" name="Line 6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9230" name="Rectangle 70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Asset Suspense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29095" name="Rectangle 71"/>
            <p:cNvSpPr>
              <a:spLocks noChangeArrowheads="1"/>
            </p:cNvSpPr>
            <p:nvPr/>
          </p:nvSpPr>
          <p:spPr bwMode="auto">
            <a:xfrm>
              <a:off x="2024063" y="4776788"/>
              <a:ext cx="1296987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400" b="1">
                  <a:latin typeface="+mj-lt"/>
                </a:rPr>
                <a:t>Sale Amount</a:t>
              </a:r>
            </a:p>
          </p:txBody>
        </p:sp>
        <p:sp>
          <p:nvSpPr>
            <p:cNvPr id="129096" name="Rectangle 72"/>
            <p:cNvSpPr>
              <a:spLocks noChangeArrowheads="1"/>
            </p:cNvSpPr>
            <p:nvPr/>
          </p:nvSpPr>
          <p:spPr bwMode="auto">
            <a:xfrm>
              <a:off x="5813425" y="4737100"/>
              <a:ext cx="112553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400" b="1">
                  <a:solidFill>
                    <a:schemeClr val="accent2"/>
                  </a:solidFill>
                  <a:latin typeface="+mj-lt"/>
                </a:rPr>
                <a:t>Gain</a:t>
              </a:r>
              <a:endParaRPr lang="en-US" sz="1400" b="1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GL Transactions in Fixed Assets – Asset Transfer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FA-PR-080</a:t>
            </a:r>
          </a:p>
        </p:txBody>
      </p:sp>
      <p:grpSp>
        <p:nvGrpSpPr>
          <p:cNvPr id="75" name="Group 74"/>
          <p:cNvGrpSpPr/>
          <p:nvPr/>
        </p:nvGrpSpPr>
        <p:grpSpPr>
          <a:xfrm>
            <a:off x="1664612" y="843708"/>
            <a:ext cx="5803900" cy="5546725"/>
            <a:chOff x="2287588" y="1195388"/>
            <a:chExt cx="5803900" cy="5546725"/>
          </a:xfrm>
        </p:grpSpPr>
        <p:sp>
          <p:nvSpPr>
            <p:cNvPr id="10244" name="Text Box 4"/>
            <p:cNvSpPr txBox="1">
              <a:spLocks noChangeArrowheads="1"/>
            </p:cNvSpPr>
            <p:nvPr/>
          </p:nvSpPr>
          <p:spPr bwMode="auto">
            <a:xfrm>
              <a:off x="2716213" y="3768725"/>
              <a:ext cx="192873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2200" b="1">
                  <a:solidFill>
                    <a:srgbClr val="6600CC"/>
                  </a:solidFill>
                  <a:latin typeface="+mj-lt"/>
                </a:rPr>
                <a:t>Old Location</a:t>
              </a:r>
              <a:endParaRPr lang="en-US" sz="1800" b="1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10245" name="Group 5"/>
            <p:cNvGrpSpPr>
              <a:grpSpLocks/>
            </p:cNvGrpSpPr>
            <p:nvPr/>
          </p:nvGrpSpPr>
          <p:grpSpPr bwMode="auto">
            <a:xfrm>
              <a:off x="5649913" y="1195388"/>
              <a:ext cx="2441575" cy="2613025"/>
              <a:chOff x="3289" y="1581"/>
              <a:chExt cx="1759" cy="2210"/>
            </a:xfrm>
          </p:grpSpPr>
          <p:grpSp>
            <p:nvGrpSpPr>
              <p:cNvPr id="10300" name="Group 6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10302" name="Group 7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10306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7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8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9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10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11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12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1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14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0303" name="Group 17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10304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5" name="Line 1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0301" name="Rectangle 20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Asset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30069" name="Rectangle 21"/>
            <p:cNvSpPr>
              <a:spLocks noChangeArrowheads="1"/>
            </p:cNvSpPr>
            <p:nvPr/>
          </p:nvSpPr>
          <p:spPr bwMode="auto">
            <a:xfrm>
              <a:off x="5738813" y="1895475"/>
              <a:ext cx="135413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400" b="1">
                  <a:latin typeface="+mj-lt"/>
                </a:rPr>
                <a:t>Acquisition Cost</a:t>
              </a:r>
            </a:p>
          </p:txBody>
        </p:sp>
        <p:grpSp>
          <p:nvGrpSpPr>
            <p:cNvPr id="10247" name="Group 22"/>
            <p:cNvGrpSpPr>
              <a:grpSpLocks/>
            </p:cNvGrpSpPr>
            <p:nvPr/>
          </p:nvGrpSpPr>
          <p:grpSpPr bwMode="auto">
            <a:xfrm>
              <a:off x="2287588" y="1195388"/>
              <a:ext cx="2441575" cy="2613025"/>
              <a:chOff x="3289" y="1581"/>
              <a:chExt cx="1759" cy="2210"/>
            </a:xfrm>
          </p:grpSpPr>
          <p:grpSp>
            <p:nvGrpSpPr>
              <p:cNvPr id="10285" name="Group 23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10287" name="Group 24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10291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2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3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4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5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6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7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8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9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0288" name="Group 34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10289" name="Line 3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0" name="Line 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0286" name="Rectangle 37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Asset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30086" name="Rectangle 38"/>
            <p:cNvSpPr>
              <a:spLocks noChangeArrowheads="1"/>
            </p:cNvSpPr>
            <p:nvPr/>
          </p:nvSpPr>
          <p:spPr bwMode="auto">
            <a:xfrm>
              <a:off x="3478213" y="1908175"/>
              <a:ext cx="135413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400" b="1">
                  <a:latin typeface="+mj-lt"/>
                </a:rPr>
                <a:t>Acquisition Cost</a:t>
              </a:r>
            </a:p>
          </p:txBody>
        </p:sp>
        <p:grpSp>
          <p:nvGrpSpPr>
            <p:cNvPr id="10249" name="Group 39"/>
            <p:cNvGrpSpPr>
              <a:grpSpLocks/>
            </p:cNvGrpSpPr>
            <p:nvPr/>
          </p:nvGrpSpPr>
          <p:grpSpPr bwMode="auto">
            <a:xfrm>
              <a:off x="5649913" y="4129088"/>
              <a:ext cx="2441575" cy="2613025"/>
              <a:chOff x="3289" y="1581"/>
              <a:chExt cx="1759" cy="2210"/>
            </a:xfrm>
          </p:grpSpPr>
          <p:grpSp>
            <p:nvGrpSpPr>
              <p:cNvPr id="10270" name="Group 40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10272" name="Group 41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10276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77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78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79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0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1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2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3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4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0273" name="Group 51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10274" name="Line 5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75" name="Line 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0271" name="Rectangle 54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5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Accumulated Expense</a:t>
                </a:r>
                <a:endParaRPr lang="en-US" sz="1400" b="1">
                  <a:latin typeface="+mj-lt"/>
                </a:endParaRPr>
              </a:p>
            </p:txBody>
          </p:sp>
        </p:grpSp>
        <p:grpSp>
          <p:nvGrpSpPr>
            <p:cNvPr id="10250" name="Group 55"/>
            <p:cNvGrpSpPr>
              <a:grpSpLocks/>
            </p:cNvGrpSpPr>
            <p:nvPr/>
          </p:nvGrpSpPr>
          <p:grpSpPr bwMode="auto">
            <a:xfrm>
              <a:off x="2287588" y="4119563"/>
              <a:ext cx="2441575" cy="2613025"/>
              <a:chOff x="3289" y="1581"/>
              <a:chExt cx="1759" cy="2210"/>
            </a:xfrm>
          </p:grpSpPr>
          <p:grpSp>
            <p:nvGrpSpPr>
              <p:cNvPr id="10255" name="Group 56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10257" name="Group 57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10261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2" name="Rectangle 5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3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4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5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6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7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8" name="Rectangle 6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9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0258" name="Group 67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10259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0" name="Line 6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0256" name="Rectangle 70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5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Accumulated Expense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30119" name="Rectangle 71"/>
            <p:cNvSpPr>
              <a:spLocks noChangeArrowheads="1"/>
            </p:cNvSpPr>
            <p:nvPr/>
          </p:nvSpPr>
          <p:spPr bwMode="auto">
            <a:xfrm>
              <a:off x="3449638" y="4832350"/>
              <a:ext cx="145393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en-US" sz="1400" b="1" dirty="0">
                  <a:latin typeface="+mj-lt"/>
                </a:rPr>
                <a:t>Accumulated Depreciation</a:t>
              </a:r>
            </a:p>
          </p:txBody>
        </p:sp>
        <p:sp>
          <p:nvSpPr>
            <p:cNvPr id="130120" name="Rectangle 72"/>
            <p:cNvSpPr>
              <a:spLocks noChangeArrowheads="1"/>
            </p:cNvSpPr>
            <p:nvPr/>
          </p:nvSpPr>
          <p:spPr bwMode="auto">
            <a:xfrm>
              <a:off x="5546668" y="4829175"/>
              <a:ext cx="14097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en-US" sz="1400" b="1" dirty="0">
                  <a:latin typeface="+mj-lt"/>
                </a:rPr>
                <a:t>Accumulated Depreciation</a:t>
              </a:r>
            </a:p>
          </p:txBody>
        </p:sp>
        <p:sp>
          <p:nvSpPr>
            <p:cNvPr id="10253" name="Text Box 73"/>
            <p:cNvSpPr txBox="1">
              <a:spLocks noChangeArrowheads="1"/>
            </p:cNvSpPr>
            <p:nvPr/>
          </p:nvSpPr>
          <p:spPr bwMode="auto">
            <a:xfrm>
              <a:off x="6011863" y="3759200"/>
              <a:ext cx="2053767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2200" b="1">
                  <a:solidFill>
                    <a:srgbClr val="6600CC"/>
                  </a:solidFill>
                  <a:latin typeface="+mj-lt"/>
                </a:rPr>
                <a:t>New Location</a:t>
              </a:r>
              <a:endParaRPr lang="en-US" sz="1800" b="1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130122" name="Text Box 74"/>
            <p:cNvSpPr txBox="1">
              <a:spLocks noChangeArrowheads="1"/>
            </p:cNvSpPr>
            <p:nvPr/>
          </p:nvSpPr>
          <p:spPr bwMode="auto">
            <a:xfrm>
              <a:off x="4095750" y="5348848"/>
              <a:ext cx="2070100" cy="12731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r>
                <a:rPr lang="en-US" sz="2000" b="1">
                  <a:solidFill>
                    <a:schemeClr val="accent2"/>
                  </a:solidFill>
                  <a:latin typeface="+mj-lt"/>
                </a:rPr>
                <a:t>In same Entity, different locations</a:t>
              </a:r>
              <a:endParaRPr lang="en-US" sz="1800" b="1">
                <a:solidFill>
                  <a:schemeClr val="accent2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GL Transactions in Fixed Assets – Asset Transfer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FA-PR-090</a:t>
            </a:r>
          </a:p>
        </p:txBody>
      </p:sp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162036" y="3643646"/>
            <a:ext cx="2003425" cy="2613025"/>
            <a:chOff x="3289" y="1581"/>
            <a:chExt cx="1759" cy="2210"/>
          </a:xfrm>
        </p:grpSpPr>
        <p:grpSp>
          <p:nvGrpSpPr>
            <p:cNvPr id="11394" name="Group 5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396" name="Group 6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400" name="Rectangle 7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1" name="Rectangle 8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2" name="Rectangle 9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3" name="Rectangle 10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4" name="Rectangle 11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5" name="Rectangle 12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6" name="Rectangle 13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7" name="Rectangle 14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8" name="Rectangle 15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97" name="Group 16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398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99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95" name="Rectangle 19"/>
            <p:cNvSpPr>
              <a:spLocks noChangeArrowheads="1"/>
            </p:cNvSpPr>
            <p:nvPr/>
          </p:nvSpPr>
          <p:spPr bwMode="auto">
            <a:xfrm>
              <a:off x="3300" y="1607"/>
              <a:ext cx="1735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Accumulated Expense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092" name="Rectangle 20"/>
          <p:cNvSpPr>
            <a:spLocks noChangeArrowheads="1"/>
          </p:cNvSpPr>
          <p:nvPr/>
        </p:nvSpPr>
        <p:spPr bwMode="auto">
          <a:xfrm>
            <a:off x="1115059" y="4517201"/>
            <a:ext cx="124936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100" b="1" dirty="0">
                <a:latin typeface="+mj-lt"/>
              </a:rPr>
              <a:t>Accumulated Depreciation</a:t>
            </a:r>
          </a:p>
        </p:txBody>
      </p:sp>
      <p:grpSp>
        <p:nvGrpSpPr>
          <p:cNvPr id="11270" name="Group 21"/>
          <p:cNvGrpSpPr>
            <a:grpSpLocks/>
          </p:cNvGrpSpPr>
          <p:nvPr/>
        </p:nvGrpSpPr>
        <p:grpSpPr bwMode="auto">
          <a:xfrm>
            <a:off x="2278697" y="3642489"/>
            <a:ext cx="2003425" cy="2613025"/>
            <a:chOff x="3289" y="1581"/>
            <a:chExt cx="1759" cy="2210"/>
          </a:xfrm>
        </p:grpSpPr>
        <p:grpSp>
          <p:nvGrpSpPr>
            <p:cNvPr id="11379" name="Group 22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381" name="Group 23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385" name="Rectangle 24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86" name="Rectangle 25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87" name="Rectangle 26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88" name="Rectangle 27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89" name="Rectangle 28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90" name="Rectangle 29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91" name="Rectangle 30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92" name="Rectangle 31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93" name="Rectangle 32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82" name="Group 33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383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84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80" name="Rectangle 36"/>
            <p:cNvSpPr>
              <a:spLocks noChangeArrowheads="1"/>
            </p:cNvSpPr>
            <p:nvPr/>
          </p:nvSpPr>
          <p:spPr bwMode="auto">
            <a:xfrm>
              <a:off x="3300" y="1607"/>
              <a:ext cx="1735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Intercompany Account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109" name="Rectangle 37"/>
          <p:cNvSpPr>
            <a:spLocks noChangeArrowheads="1"/>
          </p:cNvSpPr>
          <p:nvPr/>
        </p:nvSpPr>
        <p:spPr bwMode="auto">
          <a:xfrm>
            <a:off x="2208847" y="4355276"/>
            <a:ext cx="114458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100" b="1" dirty="0">
                <a:latin typeface="+mj-lt"/>
              </a:rPr>
              <a:t>Accumulated Depreciation</a:t>
            </a:r>
          </a:p>
        </p:txBody>
      </p:sp>
      <p:grpSp>
        <p:nvGrpSpPr>
          <p:cNvPr id="11272" name="Group 40"/>
          <p:cNvGrpSpPr>
            <a:grpSpLocks/>
          </p:cNvGrpSpPr>
          <p:nvPr/>
        </p:nvGrpSpPr>
        <p:grpSpPr bwMode="auto">
          <a:xfrm>
            <a:off x="160972" y="947818"/>
            <a:ext cx="2003425" cy="2614612"/>
            <a:chOff x="3289" y="1461"/>
            <a:chExt cx="1759" cy="2210"/>
          </a:xfrm>
        </p:grpSpPr>
        <p:grpSp>
          <p:nvGrpSpPr>
            <p:cNvPr id="11364" name="Group 41"/>
            <p:cNvGrpSpPr>
              <a:grpSpLocks/>
            </p:cNvGrpSpPr>
            <p:nvPr/>
          </p:nvGrpSpPr>
          <p:grpSpPr bwMode="auto">
            <a:xfrm>
              <a:off x="3289" y="1461"/>
              <a:ext cx="1759" cy="2210"/>
              <a:chOff x="714" y="1157"/>
              <a:chExt cx="1759" cy="2210"/>
            </a:xfrm>
          </p:grpSpPr>
          <p:grpSp>
            <p:nvGrpSpPr>
              <p:cNvPr id="11366" name="Group 42"/>
              <p:cNvGrpSpPr>
                <a:grpSpLocks/>
              </p:cNvGrpSpPr>
              <p:nvPr/>
            </p:nvGrpSpPr>
            <p:grpSpPr bwMode="auto">
              <a:xfrm>
                <a:off x="714" y="1157"/>
                <a:ext cx="1759" cy="2210"/>
                <a:chOff x="1824" y="543"/>
                <a:chExt cx="1057" cy="1479"/>
              </a:xfrm>
            </p:grpSpPr>
            <p:sp>
              <p:nvSpPr>
                <p:cNvPr id="11370" name="Rectangle 43"/>
                <p:cNvSpPr>
                  <a:spLocks noChangeArrowheads="1"/>
                </p:cNvSpPr>
                <p:nvPr/>
              </p:nvSpPr>
              <p:spPr bwMode="auto">
                <a:xfrm>
                  <a:off x="1824" y="543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1" name="Rectangle 44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2" name="Rectangle 45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3" name="Rectangle 46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4" name="Rectangle 47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5" name="Rectangle 48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6" name="Rectangle 49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7" name="Rectangle 50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8" name="Rectangle 51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67" name="Group 52"/>
              <p:cNvGrpSpPr>
                <a:grpSpLocks/>
              </p:cNvGrpSpPr>
              <p:nvPr/>
            </p:nvGrpSpPr>
            <p:grpSpPr bwMode="auto">
              <a:xfrm>
                <a:off x="730" y="1662"/>
                <a:ext cx="1724" cy="1681"/>
                <a:chOff x="1715" y="772"/>
                <a:chExt cx="1153" cy="1274"/>
              </a:xfrm>
            </p:grpSpPr>
            <p:sp>
              <p:nvSpPr>
                <p:cNvPr id="11368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1715" y="775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69" name="Line 54"/>
                <p:cNvSpPr>
                  <a:spLocks noChangeShapeType="1"/>
                </p:cNvSpPr>
                <p:nvPr/>
              </p:nvSpPr>
              <p:spPr bwMode="auto">
                <a:xfrm flipH="1">
                  <a:off x="2286" y="77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65" name="Rectangle 55"/>
            <p:cNvSpPr>
              <a:spLocks noChangeArrowheads="1"/>
            </p:cNvSpPr>
            <p:nvPr/>
          </p:nvSpPr>
          <p:spPr bwMode="auto">
            <a:xfrm>
              <a:off x="3300" y="1606"/>
              <a:ext cx="1735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Asset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128" name="Rectangle 56"/>
          <p:cNvSpPr>
            <a:spLocks noChangeArrowheads="1"/>
          </p:cNvSpPr>
          <p:nvPr/>
        </p:nvSpPr>
        <p:spPr bwMode="auto">
          <a:xfrm>
            <a:off x="1100772" y="1626456"/>
            <a:ext cx="11445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300" b="1" dirty="0">
                <a:latin typeface="+mj-lt"/>
              </a:rPr>
              <a:t>Acquisition Cost</a:t>
            </a:r>
            <a:endParaRPr lang="en-US" sz="1400" b="1" dirty="0">
              <a:latin typeface="+mj-lt"/>
            </a:endParaRPr>
          </a:p>
        </p:txBody>
      </p:sp>
      <p:sp>
        <p:nvSpPr>
          <p:cNvPr id="11274" name="Line 57"/>
          <p:cNvSpPr>
            <a:spLocks noChangeShapeType="1"/>
          </p:cNvSpPr>
          <p:nvPr/>
        </p:nvSpPr>
        <p:spPr bwMode="auto">
          <a:xfrm>
            <a:off x="4555172" y="791339"/>
            <a:ext cx="0" cy="5464175"/>
          </a:xfrm>
          <a:prstGeom prst="line">
            <a:avLst/>
          </a:prstGeom>
          <a:noFill/>
          <a:ln w="5715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1275" name="Group 58"/>
          <p:cNvGrpSpPr>
            <a:grpSpLocks/>
          </p:cNvGrpSpPr>
          <p:nvPr/>
        </p:nvGrpSpPr>
        <p:grpSpPr bwMode="auto">
          <a:xfrm>
            <a:off x="2267584" y="927864"/>
            <a:ext cx="2003425" cy="2613025"/>
            <a:chOff x="3289" y="1581"/>
            <a:chExt cx="1759" cy="2210"/>
          </a:xfrm>
        </p:grpSpPr>
        <p:grpSp>
          <p:nvGrpSpPr>
            <p:cNvPr id="11349" name="Group 59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351" name="Group 60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355" name="Rectangle 61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56" name="Rectangle 62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57" name="Rectangle 63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58" name="Rectangle 64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59" name="Rectangle 65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60" name="Rectangle 66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61" name="Rectangle 67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62" name="Rectangle 68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63" name="Rectangle 69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52" name="Group 70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353" name="Line 71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54" name="Line 72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50" name="Rectangle 73"/>
            <p:cNvSpPr>
              <a:spLocks noChangeArrowheads="1"/>
            </p:cNvSpPr>
            <p:nvPr/>
          </p:nvSpPr>
          <p:spPr bwMode="auto">
            <a:xfrm>
              <a:off x="3300" y="1607"/>
              <a:ext cx="1735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Intercompany Account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146" name="Rectangle 74"/>
          <p:cNvSpPr>
            <a:spLocks noChangeArrowheads="1"/>
          </p:cNvSpPr>
          <p:nvPr/>
        </p:nvSpPr>
        <p:spPr bwMode="auto">
          <a:xfrm>
            <a:off x="2239009" y="1640651"/>
            <a:ext cx="11445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300" b="1">
                <a:latin typeface="+mj-lt"/>
              </a:rPr>
              <a:t>Acquisition Cost</a:t>
            </a:r>
            <a:endParaRPr lang="en-US" sz="1400" b="1">
              <a:latin typeface="+mj-lt"/>
            </a:endParaRPr>
          </a:p>
        </p:txBody>
      </p:sp>
      <p:grpSp>
        <p:nvGrpSpPr>
          <p:cNvPr id="11277" name="Group 75"/>
          <p:cNvGrpSpPr>
            <a:grpSpLocks/>
          </p:cNvGrpSpPr>
          <p:nvPr/>
        </p:nvGrpSpPr>
        <p:grpSpPr bwMode="auto">
          <a:xfrm>
            <a:off x="4790122" y="965964"/>
            <a:ext cx="2003425" cy="2613025"/>
            <a:chOff x="3289" y="1581"/>
            <a:chExt cx="1759" cy="2210"/>
          </a:xfrm>
        </p:grpSpPr>
        <p:grpSp>
          <p:nvGrpSpPr>
            <p:cNvPr id="11334" name="Group 76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336" name="Group 77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340" name="Rectangle 78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1" name="Rectangle 79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2" name="Rectangle 80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3" name="Rectangle 81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4" name="Rectangle 82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5" name="Rectangle 83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6" name="Rectangle 84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7" name="Rectangle 85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8" name="Rectangle 86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37" name="Group 87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338" name="Line 88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9" name="Line 89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35" name="Rectangle 90"/>
            <p:cNvSpPr>
              <a:spLocks noChangeArrowheads="1"/>
            </p:cNvSpPr>
            <p:nvPr/>
          </p:nvSpPr>
          <p:spPr bwMode="auto">
            <a:xfrm>
              <a:off x="3300" y="1607"/>
              <a:ext cx="1735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Intercompany Account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163" name="Rectangle 91"/>
          <p:cNvSpPr>
            <a:spLocks noChangeArrowheads="1"/>
          </p:cNvSpPr>
          <p:nvPr/>
        </p:nvSpPr>
        <p:spPr bwMode="auto">
          <a:xfrm>
            <a:off x="5768022" y="1666051"/>
            <a:ext cx="11445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300" b="1">
                <a:latin typeface="+mj-lt"/>
              </a:rPr>
              <a:t>Acquisition Cost</a:t>
            </a:r>
            <a:endParaRPr lang="en-US" sz="1400" b="1">
              <a:latin typeface="+mj-lt"/>
            </a:endParaRPr>
          </a:p>
        </p:txBody>
      </p:sp>
      <p:grpSp>
        <p:nvGrpSpPr>
          <p:cNvPr id="11279" name="Group 92"/>
          <p:cNvGrpSpPr>
            <a:grpSpLocks/>
          </p:cNvGrpSpPr>
          <p:nvPr/>
        </p:nvGrpSpPr>
        <p:grpSpPr bwMode="auto">
          <a:xfrm>
            <a:off x="6953884" y="977169"/>
            <a:ext cx="2003425" cy="2613025"/>
            <a:chOff x="3289" y="1581"/>
            <a:chExt cx="1759" cy="2210"/>
          </a:xfrm>
        </p:grpSpPr>
        <p:grpSp>
          <p:nvGrpSpPr>
            <p:cNvPr id="11319" name="Group 93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321" name="Group 94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325" name="Rectangle 95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6" name="Rectangle 96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7" name="Rectangle 97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8" name="Rectangle 98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9" name="Rectangle 99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0" name="Rectangle 100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1" name="Rectangle 101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2" name="Rectangle 102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3" name="Rectangle 103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22" name="Group 104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323" name="Line 105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4" name="Line 106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20" name="Rectangle 107"/>
            <p:cNvSpPr>
              <a:spLocks noChangeArrowheads="1"/>
            </p:cNvSpPr>
            <p:nvPr/>
          </p:nvSpPr>
          <p:spPr bwMode="auto">
            <a:xfrm>
              <a:off x="3300" y="1607"/>
              <a:ext cx="1735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Asset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180" name="Rectangle 108"/>
          <p:cNvSpPr>
            <a:spLocks noChangeArrowheads="1"/>
          </p:cNvSpPr>
          <p:nvPr/>
        </p:nvSpPr>
        <p:spPr bwMode="auto">
          <a:xfrm>
            <a:off x="6912609" y="1677256"/>
            <a:ext cx="11445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300" b="1">
                <a:latin typeface="+mj-lt"/>
              </a:rPr>
              <a:t>Acquisition Cost</a:t>
            </a:r>
            <a:endParaRPr lang="en-US" sz="1400" b="1">
              <a:latin typeface="+mj-lt"/>
            </a:endParaRPr>
          </a:p>
        </p:txBody>
      </p:sp>
      <p:grpSp>
        <p:nvGrpSpPr>
          <p:cNvPr id="11281" name="Group 109"/>
          <p:cNvGrpSpPr>
            <a:grpSpLocks/>
          </p:cNvGrpSpPr>
          <p:nvPr/>
        </p:nvGrpSpPr>
        <p:grpSpPr bwMode="auto">
          <a:xfrm>
            <a:off x="4782184" y="3690114"/>
            <a:ext cx="2003425" cy="2613025"/>
            <a:chOff x="3289" y="1581"/>
            <a:chExt cx="1759" cy="2210"/>
          </a:xfrm>
        </p:grpSpPr>
        <p:grpSp>
          <p:nvGrpSpPr>
            <p:cNvPr id="11304" name="Group 110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306" name="Group 111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310" name="Rectangle 112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1" name="Rectangle 113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2" name="Rectangle 114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3" name="Rectangle 115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4" name="Rectangle 116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5" name="Rectangle 117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6" name="Rectangle 118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7" name="Rectangle 119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8" name="Rectangle 120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07" name="Group 121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308" name="Line 122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9" name="Line 123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05" name="Rectangle 124"/>
            <p:cNvSpPr>
              <a:spLocks noChangeArrowheads="1"/>
            </p:cNvSpPr>
            <p:nvPr/>
          </p:nvSpPr>
          <p:spPr bwMode="auto">
            <a:xfrm>
              <a:off x="3300" y="1607"/>
              <a:ext cx="1735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Intercompany Account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197" name="Rectangle 125"/>
          <p:cNvSpPr>
            <a:spLocks noChangeArrowheads="1"/>
          </p:cNvSpPr>
          <p:nvPr/>
        </p:nvSpPr>
        <p:spPr bwMode="auto">
          <a:xfrm>
            <a:off x="5725159" y="4402901"/>
            <a:ext cx="124936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100" b="1" dirty="0">
                <a:latin typeface="+mj-lt"/>
              </a:rPr>
              <a:t>Accumulated Depreciation</a:t>
            </a:r>
          </a:p>
        </p:txBody>
      </p:sp>
      <p:grpSp>
        <p:nvGrpSpPr>
          <p:cNvPr id="11283" name="Group 126"/>
          <p:cNvGrpSpPr>
            <a:grpSpLocks/>
          </p:cNvGrpSpPr>
          <p:nvPr/>
        </p:nvGrpSpPr>
        <p:grpSpPr bwMode="auto">
          <a:xfrm>
            <a:off x="6969759" y="3686957"/>
            <a:ext cx="2003425" cy="2613025"/>
            <a:chOff x="3289" y="1581"/>
            <a:chExt cx="1759" cy="2210"/>
          </a:xfrm>
        </p:grpSpPr>
        <p:grpSp>
          <p:nvGrpSpPr>
            <p:cNvPr id="11289" name="Group 127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291" name="Group 128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295" name="Rectangle 129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6" name="Rectangle 130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7" name="Rectangle 131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8" name="Rectangle 132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9" name="Rectangle 133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0" name="Rectangle 134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1" name="Rectangle 135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2" name="Rectangle 136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3" name="Rectangle 137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292" name="Group 138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293" name="Line 139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4" name="Line 140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290" name="Rectangle 141"/>
            <p:cNvSpPr>
              <a:spLocks noChangeArrowheads="1"/>
            </p:cNvSpPr>
            <p:nvPr/>
          </p:nvSpPr>
          <p:spPr bwMode="auto">
            <a:xfrm>
              <a:off x="3300" y="1607"/>
              <a:ext cx="1735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Accumulated Expense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214" name="Rectangle 142"/>
          <p:cNvSpPr>
            <a:spLocks noChangeArrowheads="1"/>
          </p:cNvSpPr>
          <p:nvPr/>
        </p:nvSpPr>
        <p:spPr bwMode="auto">
          <a:xfrm>
            <a:off x="6913263" y="4521982"/>
            <a:ext cx="120790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en-US" sz="1100" b="1" dirty="0">
                <a:latin typeface="+mj-lt"/>
              </a:rPr>
              <a:t>Accumulated Depreciation</a:t>
            </a:r>
          </a:p>
        </p:txBody>
      </p:sp>
      <p:sp>
        <p:nvSpPr>
          <p:cNvPr id="11285" name="Text Box 38"/>
          <p:cNvSpPr txBox="1">
            <a:spLocks noChangeArrowheads="1"/>
          </p:cNvSpPr>
          <p:nvPr/>
        </p:nvSpPr>
        <p:spPr bwMode="auto">
          <a:xfrm>
            <a:off x="1497647" y="3263076"/>
            <a:ext cx="15065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200" b="1">
                <a:solidFill>
                  <a:srgbClr val="3366FF"/>
                </a:solidFill>
                <a:latin typeface="+mj-lt"/>
              </a:rPr>
              <a:t>Old Entity</a:t>
            </a:r>
            <a:endParaRPr lang="en-US" sz="1800" b="1">
              <a:solidFill>
                <a:srgbClr val="3366FF"/>
              </a:solidFill>
              <a:latin typeface="+mj-lt"/>
            </a:endParaRPr>
          </a:p>
        </p:txBody>
      </p:sp>
      <p:sp>
        <p:nvSpPr>
          <p:cNvPr id="11286" name="Text Box 39"/>
          <p:cNvSpPr txBox="1">
            <a:spLocks noChangeArrowheads="1"/>
          </p:cNvSpPr>
          <p:nvPr/>
        </p:nvSpPr>
        <p:spPr bwMode="auto">
          <a:xfrm>
            <a:off x="6060122" y="3253551"/>
            <a:ext cx="161448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200" b="1">
                <a:solidFill>
                  <a:srgbClr val="3366FF"/>
                </a:solidFill>
                <a:latin typeface="+mj-lt"/>
              </a:rPr>
              <a:t>New Entity</a:t>
            </a:r>
            <a:endParaRPr lang="en-US" sz="1800" b="1">
              <a:solidFill>
                <a:srgbClr val="3366FF"/>
              </a:solidFill>
              <a:latin typeface="+mj-lt"/>
            </a:endParaRPr>
          </a:p>
        </p:txBody>
      </p:sp>
      <p:sp>
        <p:nvSpPr>
          <p:cNvPr id="11287" name="AutoShape 143"/>
          <p:cNvSpPr>
            <a:spLocks noChangeArrowheads="1"/>
          </p:cNvSpPr>
          <p:nvPr/>
        </p:nvSpPr>
        <p:spPr bwMode="auto">
          <a:xfrm>
            <a:off x="3716972" y="3363089"/>
            <a:ext cx="1647825" cy="268287"/>
          </a:xfrm>
          <a:prstGeom prst="rightArrow">
            <a:avLst>
              <a:gd name="adj1" fmla="val 50000"/>
              <a:gd name="adj2" fmla="val 153551"/>
            </a:avLst>
          </a:prstGeom>
          <a:solidFill>
            <a:srgbClr val="3366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1216" name="Text Box 144"/>
          <p:cNvSpPr txBox="1">
            <a:spLocks noChangeArrowheads="1"/>
          </p:cNvSpPr>
          <p:nvPr/>
        </p:nvSpPr>
        <p:spPr bwMode="auto">
          <a:xfrm>
            <a:off x="3535997" y="5312539"/>
            <a:ext cx="2070100" cy="9779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/>
          <a:lstStyle/>
          <a:p>
            <a:pPr eaLnBrk="0" hangingPunct="0">
              <a:defRPr/>
            </a:pPr>
            <a:r>
              <a:rPr lang="en-US" sz="2000" b="1">
                <a:solidFill>
                  <a:srgbClr val="3366FF"/>
                </a:solidFill>
                <a:latin typeface="+mj-lt"/>
              </a:rPr>
              <a:t>Between Two Entities</a:t>
            </a:r>
            <a:endParaRPr lang="en-US" sz="1800" b="1">
              <a:solidFill>
                <a:srgbClr val="3366FF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3060</TotalTime>
  <Words>625</Words>
  <Application>Microsoft Office PowerPoint</Application>
  <PresentationFormat>On-screen Show (4:3)</PresentationFormat>
  <Paragraphs>225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Tahoma</vt:lpstr>
      <vt:lpstr>Arial</vt:lpstr>
      <vt:lpstr>Webdings</vt:lpstr>
      <vt:lpstr>Times New Roman</vt:lpstr>
      <vt:lpstr>Wingdings</vt:lpstr>
      <vt:lpstr>QAD 2010 Template</vt:lpstr>
      <vt:lpstr>Process Fixed Assets In this section you learn how to:</vt:lpstr>
      <vt:lpstr>Fixed Asset Processing</vt:lpstr>
      <vt:lpstr>Fixed Asset Processing</vt:lpstr>
      <vt:lpstr>Fixed Asset Transaction Post</vt:lpstr>
      <vt:lpstr>GL Transactions in Fixed Assets – Asset Acquired</vt:lpstr>
      <vt:lpstr>GL Transactions in Fixed Assets – Depreciation</vt:lpstr>
      <vt:lpstr>GL Transactions in Fixed Assets – Asset Retired</vt:lpstr>
      <vt:lpstr>GL Transactions in Fixed Assets – Asset Transfer</vt:lpstr>
      <vt:lpstr>GL Transactions in Fixed Assets – Asset Transfer</vt:lpstr>
      <vt:lpstr>Exercise</vt:lpstr>
      <vt:lpstr>Fixed Asset Processing</vt:lpstr>
      <vt:lpstr>General Ledger Transaction Void</vt:lpstr>
      <vt:lpstr>Exercise</vt:lpstr>
      <vt:lpstr>Fixed Asset Processing</vt:lpstr>
      <vt:lpstr>Fixed Asset Split</vt:lpstr>
      <vt:lpstr>Fixed Asset Processing</vt:lpstr>
      <vt:lpstr>Fixed Asset Adjust</vt:lpstr>
      <vt:lpstr>Depreciation Adjustments</vt:lpstr>
      <vt:lpstr>Fixed Asset Processing</vt:lpstr>
      <vt:lpstr>Fixed Asset Transfers</vt:lpstr>
      <vt:lpstr>Select Assets to Transfer</vt:lpstr>
      <vt:lpstr>Exercise</vt:lpstr>
      <vt:lpstr>Fixed Asset Processing</vt:lpstr>
      <vt:lpstr>Fixed Asset Retirements</vt:lpstr>
      <vt:lpstr>Exercise</vt:lpstr>
      <vt:lpstr>Fixed Asset Processing</vt:lpstr>
      <vt:lpstr>Fixed Asset Reports</vt:lpstr>
      <vt:lpstr>Periodic Activity Report</vt:lpstr>
      <vt:lpstr>Depreciation Adjustment Report</vt:lpstr>
      <vt:lpstr>Acquisition Report</vt:lpstr>
      <vt:lpstr>Depreciation Expense Report</vt:lpstr>
      <vt:lpstr>Asset Depreciation Array Report</vt:lpstr>
      <vt:lpstr>Asset Owned Report</vt:lpstr>
      <vt:lpstr>Exercise</vt:lpstr>
      <vt:lpstr>Retired Asset Delete/Archive</vt:lpstr>
      <vt:lpstr>Period End Processing</vt:lpstr>
      <vt:lpstr>Fixed Asset Processing Summary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135</cp:revision>
  <cp:lastPrinted>1999-06-08T16:20:58Z</cp:lastPrinted>
  <dcterms:created xsi:type="dcterms:W3CDTF">1998-03-17T23:27:45Z</dcterms:created>
  <dcterms:modified xsi:type="dcterms:W3CDTF">2010-12-15T19:19:32Z</dcterms:modified>
</cp:coreProperties>
</file>