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64" r:id="rId2"/>
  </p:sldMasterIdLst>
  <p:notesMasterIdLst>
    <p:notesMasterId r:id="rId13"/>
  </p:notesMasterIdLst>
  <p:handoutMasterIdLst>
    <p:handoutMasterId r:id="rId14"/>
  </p:handoutMasterIdLst>
  <p:sldIdLst>
    <p:sldId id="257" r:id="rId3"/>
    <p:sldId id="274" r:id="rId4"/>
    <p:sldId id="275" r:id="rId5"/>
    <p:sldId id="273" r:id="rId6"/>
    <p:sldId id="276" r:id="rId7"/>
    <p:sldId id="259" r:id="rId8"/>
    <p:sldId id="267" r:id="rId9"/>
    <p:sldId id="268" r:id="rId10"/>
    <p:sldId id="270" r:id="rId11"/>
    <p:sldId id="266" r:id="rId12"/>
  </p:sldIdLst>
  <p:sldSz cx="9144000" cy="6858000" type="screen4x3"/>
  <p:notesSz cx="6858000" cy="9144000"/>
  <p:defaultTextStyle>
    <a:defPPr>
      <a:defRPr lang="en-US"/>
    </a:defPPr>
    <a:lvl1pPr algn="l" rtl="0" eaLnBrk="0" fontAlgn="base" hangingPunct="0">
      <a:spcBef>
        <a:spcPct val="0"/>
      </a:spcBef>
      <a:spcAft>
        <a:spcPct val="0"/>
      </a:spcAft>
      <a:defRPr kumimoji="1" sz="2400"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umimoji="1" sz="2400"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umimoji="1" sz="2400"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umimoji="1" sz="2400"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umimoji="1" sz="2400" kern="1200">
        <a:solidFill>
          <a:schemeClr val="tx1"/>
        </a:solidFill>
        <a:latin typeface="Tahoma" pitchFamily="34" charset="0"/>
        <a:ea typeface="+mn-ea"/>
        <a:cs typeface="+mn-cs"/>
      </a:defRPr>
    </a:lvl5pPr>
    <a:lvl6pPr marL="2286000" algn="l" defTabSz="914400" rtl="0" eaLnBrk="1" latinLnBrk="0" hangingPunct="1">
      <a:defRPr kumimoji="1" sz="2400" kern="1200">
        <a:solidFill>
          <a:schemeClr val="tx1"/>
        </a:solidFill>
        <a:latin typeface="Tahoma" pitchFamily="34" charset="0"/>
        <a:ea typeface="+mn-ea"/>
        <a:cs typeface="+mn-cs"/>
      </a:defRPr>
    </a:lvl6pPr>
    <a:lvl7pPr marL="2743200" algn="l" defTabSz="914400" rtl="0" eaLnBrk="1" latinLnBrk="0" hangingPunct="1">
      <a:defRPr kumimoji="1" sz="2400" kern="1200">
        <a:solidFill>
          <a:schemeClr val="tx1"/>
        </a:solidFill>
        <a:latin typeface="Tahoma" pitchFamily="34" charset="0"/>
        <a:ea typeface="+mn-ea"/>
        <a:cs typeface="+mn-cs"/>
      </a:defRPr>
    </a:lvl7pPr>
    <a:lvl8pPr marL="3200400" algn="l" defTabSz="914400" rtl="0" eaLnBrk="1" latinLnBrk="0" hangingPunct="1">
      <a:defRPr kumimoji="1" sz="2400" kern="1200">
        <a:solidFill>
          <a:schemeClr val="tx1"/>
        </a:solidFill>
        <a:latin typeface="Tahoma" pitchFamily="34" charset="0"/>
        <a:ea typeface="+mn-ea"/>
        <a:cs typeface="+mn-cs"/>
      </a:defRPr>
    </a:lvl8pPr>
    <a:lvl9pPr marL="3657600" algn="l" defTabSz="914400" rtl="0" eaLnBrk="1" latinLnBrk="0" hangingPunct="1">
      <a:defRPr kumimoji="1"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72" autoAdjust="0"/>
    <p:restoredTop sz="92129" autoAdjust="0"/>
  </p:normalViewPr>
  <p:slideViewPr>
    <p:cSldViewPr snapToGrid="0">
      <p:cViewPr>
        <p:scale>
          <a:sx n="100" d="100"/>
          <a:sy n="100" d="100"/>
        </p:scale>
        <p:origin x="-294" y="-186"/>
      </p:cViewPr>
      <p:guideLst>
        <p:guide orient="horz" pos="2160"/>
        <p:guide pos="2878"/>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7" d="100"/>
          <a:sy n="87" d="100"/>
        </p:scale>
        <p:origin x="-181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r>
              <a:rPr lang="en-US"/>
              <a:t>Cat McGlothlin Gurkweitz</a:t>
            </a:r>
          </a:p>
        </p:txBody>
      </p:sp>
      <p:sp>
        <p:nvSpPr>
          <p:cNvPr id="1433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586F8612-CC04-4DB5-891A-C7A5D1BDBCAB}" type="datetime1">
              <a:rPr lang="en-US"/>
              <a:pPr/>
              <a:t>12/17/2010</a:t>
            </a:fld>
            <a:endParaRPr lang="en-US"/>
          </a:p>
        </p:txBody>
      </p:sp>
      <p:sp>
        <p:nvSpPr>
          <p:cNvPr id="1434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r>
              <a:rPr lang="en-US"/>
              <a:t>Title goes here</a:t>
            </a:r>
          </a:p>
        </p:txBody>
      </p:sp>
      <p:sp>
        <p:nvSpPr>
          <p:cNvPr id="1434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58FD9A63-1DA0-414B-8F64-08B80C796B5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endParaRPr lang="en-US"/>
          </a:p>
        </p:txBody>
      </p:sp>
      <p:sp>
        <p:nvSpPr>
          <p:cNvPr id="2057"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4C1135B7-D866-4D7C-BD78-1166DD217BA7}" type="datetime1">
              <a:rPr lang="en-US"/>
              <a:pPr/>
              <a:t>12/17/2010</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25642BD4-CB9E-4905-9E5F-A7F446642F60}"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78767865-12A6-42F5-930C-DD34860843D0}" type="datetime1">
              <a:rPr lang="en-US"/>
              <a:pPr/>
              <a:t>12/17/2010</a:t>
            </a:fld>
            <a:endParaRPr lang="en-US"/>
          </a:p>
        </p:txBody>
      </p:sp>
      <p:sp>
        <p:nvSpPr>
          <p:cNvPr id="7" name="Rectangle 13"/>
          <p:cNvSpPr>
            <a:spLocks noGrp="1" noChangeArrowheads="1"/>
          </p:cNvSpPr>
          <p:nvPr>
            <p:ph type="sldNum" sz="quarter" idx="5"/>
          </p:nvPr>
        </p:nvSpPr>
        <p:spPr>
          <a:ln/>
        </p:spPr>
        <p:txBody>
          <a:bodyPr/>
          <a:lstStyle/>
          <a:p>
            <a:fld id="{31D3AF38-6C87-4965-BC1F-481A365EDA41}" type="slidenum">
              <a:rPr lang="en-US"/>
              <a:pPr/>
              <a:t>2</a:t>
            </a:fld>
            <a:endParaRPr lang="en-US"/>
          </a:p>
        </p:txBody>
      </p:sp>
      <p:sp>
        <p:nvSpPr>
          <p:cNvPr id="54274" name="Rectangle 2"/>
          <p:cNvSpPr>
            <a:spLocks noChangeArrowheads="1" noTextEdit="1"/>
          </p:cNvSpPr>
          <p:nvPr>
            <p:ph type="sldImg"/>
          </p:nvPr>
        </p:nvSpPr>
        <p:spPr>
          <a:ln/>
        </p:spPr>
      </p:sp>
      <p:sp>
        <p:nvSpPr>
          <p:cNvPr id="54275" name="Rectangle 3"/>
          <p:cNvSpPr>
            <a:spLocks noGrp="1" noChangeArrowheads="1"/>
          </p:cNvSpPr>
          <p:nvPr>
            <p:ph type="body" idx="1"/>
          </p:nvPr>
        </p:nvSpPr>
        <p:spPr>
          <a:xfrm>
            <a:off x="685800" y="4343400"/>
            <a:ext cx="5486400" cy="4114800"/>
          </a:xfrm>
        </p:spPr>
        <p:txBody>
          <a:bodyPr/>
          <a:lstStyle/>
          <a:p>
            <a:r>
              <a:rPr lang="en-US"/>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ACCE6AD-779F-4707-AF2F-318CACE8115F}" type="datetime1">
              <a:rPr lang="en-US"/>
              <a:pPr/>
              <a:t>12/17/2010</a:t>
            </a:fld>
            <a:endParaRPr lang="en-US"/>
          </a:p>
        </p:txBody>
      </p:sp>
      <p:sp>
        <p:nvSpPr>
          <p:cNvPr id="7" name="Rectangle 13"/>
          <p:cNvSpPr>
            <a:spLocks noGrp="1" noChangeArrowheads="1"/>
          </p:cNvSpPr>
          <p:nvPr>
            <p:ph type="sldNum" sz="quarter" idx="5"/>
          </p:nvPr>
        </p:nvSpPr>
        <p:spPr>
          <a:ln/>
        </p:spPr>
        <p:txBody>
          <a:bodyPr/>
          <a:lstStyle/>
          <a:p>
            <a:fld id="{0C6644E8-BF1E-41F5-8CF4-A182A68A481F}" type="slidenum">
              <a:rPr lang="en-US"/>
              <a:pPr/>
              <a:t>7</a:t>
            </a:fld>
            <a:endParaRPr lang="en-US"/>
          </a:p>
        </p:txBody>
      </p:sp>
      <p:sp>
        <p:nvSpPr>
          <p:cNvPr id="34818" name="Rectangle 2"/>
          <p:cNvSpPr>
            <a:spLocks noChangeArrowheads="1"/>
          </p:cNvSpPr>
          <p:nvPr>
            <p:ph type="sldImg"/>
          </p:nvPr>
        </p:nvSpPr>
        <p:spPr>
          <a:ln/>
        </p:spPr>
      </p:sp>
      <p:sp>
        <p:nvSpPr>
          <p:cNvPr id="34819" name="Rectangle 3"/>
          <p:cNvSpPr>
            <a:spLocks noGrp="1" noChangeArrowheads="1"/>
          </p:cNvSpPr>
          <p:nvPr>
            <p:ph type="body" idx="1"/>
          </p:nvPr>
        </p:nvSpPr>
        <p:spPr/>
        <p:txBody>
          <a:bodyPr/>
          <a:lstStyle/>
          <a:p>
            <a:r>
              <a:rPr lang="en-US"/>
              <a:t>Page 1-5</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B885208E-9A70-4415-8047-7E176A48AFC8}" type="datetime1">
              <a:rPr lang="en-US"/>
              <a:pPr/>
              <a:t>12/17/2010</a:t>
            </a:fld>
            <a:endParaRPr lang="en-US"/>
          </a:p>
        </p:txBody>
      </p:sp>
      <p:sp>
        <p:nvSpPr>
          <p:cNvPr id="7" name="Rectangle 13"/>
          <p:cNvSpPr>
            <a:spLocks noGrp="1" noChangeArrowheads="1"/>
          </p:cNvSpPr>
          <p:nvPr>
            <p:ph type="sldNum" sz="quarter" idx="5"/>
          </p:nvPr>
        </p:nvSpPr>
        <p:spPr>
          <a:ln/>
        </p:spPr>
        <p:txBody>
          <a:bodyPr/>
          <a:lstStyle/>
          <a:p>
            <a:fld id="{295D0071-BCF0-41ED-BD4C-1EEEDC98DC0E}" type="slidenum">
              <a:rPr lang="en-US"/>
              <a:pPr/>
              <a:t>8</a:t>
            </a:fld>
            <a:endParaRPr lang="en-US"/>
          </a:p>
        </p:txBody>
      </p:sp>
      <p:sp>
        <p:nvSpPr>
          <p:cNvPr id="36866" name="Rectangle 2"/>
          <p:cNvSpPr>
            <a:spLocks noChangeArrowheads="1"/>
          </p:cNvSpPr>
          <p:nvPr>
            <p:ph type="sldImg"/>
          </p:nvPr>
        </p:nvSpPr>
        <p:spPr>
          <a:ln/>
        </p:spPr>
      </p:sp>
      <p:sp>
        <p:nvSpPr>
          <p:cNvPr id="36867" name="Rectangle 3"/>
          <p:cNvSpPr>
            <a:spLocks noGrp="1" noChangeArrowheads="1"/>
          </p:cNvSpPr>
          <p:nvPr>
            <p:ph type="body" idx="1"/>
          </p:nvPr>
        </p:nvSpPr>
        <p:spPr/>
        <p:txBody>
          <a:bodyPr/>
          <a:lstStyle/>
          <a:p>
            <a:r>
              <a:rPr lang="en-US"/>
              <a:t>Get notes from page 1-6; written in by Julie.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CD147ABD-66A1-4C3C-86B5-87D9D7615C8E}" type="datetime1">
              <a:rPr lang="en-US"/>
              <a:pPr/>
              <a:t>12/17/2010</a:t>
            </a:fld>
            <a:endParaRPr lang="en-US"/>
          </a:p>
        </p:txBody>
      </p:sp>
      <p:sp>
        <p:nvSpPr>
          <p:cNvPr id="7" name="Rectangle 13"/>
          <p:cNvSpPr>
            <a:spLocks noGrp="1" noChangeArrowheads="1"/>
          </p:cNvSpPr>
          <p:nvPr>
            <p:ph type="sldNum" sz="quarter" idx="5"/>
          </p:nvPr>
        </p:nvSpPr>
        <p:spPr>
          <a:ln/>
        </p:spPr>
        <p:txBody>
          <a:bodyPr/>
          <a:lstStyle/>
          <a:p>
            <a:fld id="{18D20DE0-DF10-41F4-A4AF-679FD4FC79B4}" type="slidenum">
              <a:rPr lang="en-US"/>
              <a:pPr/>
              <a:t>9</a:t>
            </a:fld>
            <a:endParaRPr lang="en-US"/>
          </a:p>
        </p:txBody>
      </p:sp>
      <p:sp>
        <p:nvSpPr>
          <p:cNvPr id="40962" name="Rectangle 2"/>
          <p:cNvSpPr>
            <a:spLocks noChangeArrowheads="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8370"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GTM-01-</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GTM-01-</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5734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48" name="Text Box 4"/>
          <p:cNvSpPr txBox="1">
            <a:spLocks noChangeArrowheads="1"/>
          </p:cNvSpPr>
          <p:nvPr/>
        </p:nvSpPr>
        <p:spPr bwMode="auto">
          <a:xfrm>
            <a:off x="0" y="6565900"/>
            <a:ext cx="1143000" cy="244475"/>
          </a:xfrm>
          <a:prstGeom prst="rect">
            <a:avLst/>
          </a:prstGeom>
          <a:noFill/>
          <a:ln w="9525">
            <a:noFill/>
            <a:miter lim="800000"/>
            <a:headEnd/>
            <a:tailEnd/>
          </a:ln>
          <a:effectLst/>
        </p:spPr>
        <p:txBody>
          <a:bodyPr>
            <a:spAutoFit/>
          </a:bodyPr>
          <a:lstStyle/>
          <a:p>
            <a:pPr eaLnBrk="1" hangingPunct="1">
              <a:spcBef>
                <a:spcPct val="50000"/>
              </a:spcBef>
            </a:pPr>
            <a:r>
              <a:rPr kumimoji="0" lang="en-US" sz="1000">
                <a:solidFill>
                  <a:schemeClr val="bg2"/>
                </a:solidFill>
              </a:rPr>
              <a:t>QAD Proprietary</a:t>
            </a:r>
          </a:p>
        </p:txBody>
      </p:sp>
      <p:pic>
        <p:nvPicPr>
          <p:cNvPr id="5734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57350" name="Rectangle 6"/>
          <p:cNvSpPr>
            <a:spLocks noGrp="1" noChangeArrowheads="1"/>
          </p:cNvSpPr>
          <p:nvPr>
            <p:ph type="ftr" sz="quarter" idx="3"/>
          </p:nvPr>
        </p:nvSpPr>
        <p:spPr bwMode="auto">
          <a:xfrm>
            <a:off x="7308850" y="6581775"/>
            <a:ext cx="175895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vl1pPr>
          </a:lstStyle>
          <a:p>
            <a:r>
              <a:rPr lang="en-US"/>
              <a:t>GTM-01-</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GTM-01-</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9"/>
          <p:cNvSpPr>
            <a:spLocks noGrp="1" noChangeArrowheads="1"/>
          </p:cNvSpPr>
          <p:nvPr>
            <p:ph type="title"/>
          </p:nvPr>
        </p:nvSpPr>
        <p:spPr>
          <a:noFill/>
          <a:ln/>
        </p:spPr>
        <p:txBody>
          <a:bodyPr>
            <a:spAutoFit/>
          </a:bodyPr>
          <a:lstStyle/>
          <a:p>
            <a:r>
              <a:rPr lang="en-US"/>
              <a:t>Global Tax Management</a:t>
            </a:r>
          </a:p>
        </p:txBody>
      </p:sp>
      <p:sp>
        <p:nvSpPr>
          <p:cNvPr id="21514" name="Rectangle 10"/>
          <p:cNvSpPr>
            <a:spLocks noGrp="1" noChangeArrowheads="1"/>
          </p:cNvSpPr>
          <p:nvPr>
            <p:ph type="body" sz="quarter" idx="10"/>
          </p:nvPr>
        </p:nvSpPr>
        <p:spPr/>
        <p:txBody>
          <a:bodyPr/>
          <a:lstStyle/>
          <a:p>
            <a:r>
              <a:rPr lang="en-US"/>
              <a:t>QAD Enterprise Applications</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9" name="Rectangle 15"/>
          <p:cNvSpPr>
            <a:spLocks noGrp="1" noChangeArrowheads="1"/>
          </p:cNvSpPr>
          <p:nvPr>
            <p:ph idx="1"/>
          </p:nvPr>
        </p:nvSpPr>
        <p:spPr/>
        <p:txBody>
          <a:bodyPr/>
          <a:lstStyle/>
          <a:p>
            <a:pPr>
              <a:buClr>
                <a:schemeClr val="folHlink"/>
              </a:buClr>
              <a:buSzPct val="125000"/>
              <a:buFont typeface="Wingdings" pitchFamily="2" charset="2"/>
              <a:buChar char="ü"/>
            </a:pPr>
            <a:r>
              <a:rPr lang="en-US"/>
              <a:t>Introduction to Global Tax Management</a:t>
            </a:r>
          </a:p>
          <a:p>
            <a:r>
              <a:rPr lang="en-US"/>
              <a:t>Business Considerations</a:t>
            </a:r>
          </a:p>
          <a:p>
            <a:r>
              <a:rPr lang="en-US"/>
              <a:t>Global Tax Management Setup</a:t>
            </a:r>
          </a:p>
        </p:txBody>
      </p:sp>
      <p:sp>
        <p:nvSpPr>
          <p:cNvPr id="31758" name="Rectangle 14"/>
          <p:cNvSpPr>
            <a:spLocks noGrp="1" noChangeArrowheads="1"/>
          </p:cNvSpPr>
          <p:nvPr>
            <p:ph type="title"/>
          </p:nvPr>
        </p:nvSpPr>
        <p:spPr/>
        <p:txBody>
          <a:bodyPr/>
          <a:lstStyle/>
          <a:p>
            <a:r>
              <a:rPr lang="en-US">
                <a:solidFill>
                  <a:srgbClr val="5788BE"/>
                </a:solidFill>
              </a:rPr>
              <a:t>Course Overview</a:t>
            </a:r>
          </a:p>
        </p:txBody>
      </p:sp>
      <p:sp>
        <p:nvSpPr>
          <p:cNvPr id="4" name="Footer Placeholder 3"/>
          <p:cNvSpPr>
            <a:spLocks noGrp="1"/>
          </p:cNvSpPr>
          <p:nvPr>
            <p:ph type="ftr" sz="quarter" idx="10"/>
          </p:nvPr>
        </p:nvSpPr>
        <p:spPr/>
        <p:txBody>
          <a:bodyPr/>
          <a:lstStyle/>
          <a:p>
            <a:r>
              <a:rPr lang="en-US"/>
              <a:t>GTM-01-110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idx="1"/>
          </p:nvPr>
        </p:nvSpPr>
        <p:spPr>
          <a:xfrm>
            <a:off x="457200" y="762000"/>
            <a:ext cx="8153400" cy="5053013"/>
          </a:xfrm>
        </p:spPr>
        <p:txBody>
          <a:bodyPr/>
          <a:lstStyle/>
          <a:p>
            <a:pPr>
              <a:lnSpc>
                <a:spcPct val="70000"/>
              </a:lnSpc>
            </a:pPr>
            <a:endParaRPr lang="en-US" sz="1600"/>
          </a:p>
          <a:p>
            <a:pPr>
              <a:lnSpc>
                <a:spcPct val="70000"/>
              </a:lnSpc>
            </a:pPr>
            <a:r>
              <a:rPr lang="en-US" sz="160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nSpc>
                <a:spcPct val="70000"/>
              </a:lnSpc>
            </a:pPr>
            <a:r>
              <a:rPr lang="en-US" sz="160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nSpc>
                <a:spcPct val="70000"/>
              </a:lnSpc>
            </a:pPr>
            <a:r>
              <a:rPr lang="en-US" sz="1600"/>
              <a:t>QAD and MFG/PRO are registered trademarks of QAD Inc. The QAD logo is a trademark of QAD Inc.</a:t>
            </a:r>
          </a:p>
          <a:p>
            <a:pPr>
              <a:lnSpc>
                <a:spcPct val="70000"/>
              </a:lnSpc>
            </a:pPr>
            <a:r>
              <a:rPr lang="en-US" sz="160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nSpc>
                <a:spcPct val="70000"/>
              </a:lnSpc>
            </a:pPr>
            <a:r>
              <a:rPr lang="en-US" sz="1600"/>
              <a:t>Copyright © 2008 by QAD Inc.</a:t>
            </a:r>
          </a:p>
          <a:p>
            <a:pPr>
              <a:lnSpc>
                <a:spcPct val="70000"/>
              </a:lnSpc>
              <a:buFont typeface="Webdings" pitchFamily="18" charset="2"/>
              <a:buNone/>
            </a:pPr>
            <a:endParaRPr lang="en-US" sz="1600" b="1"/>
          </a:p>
          <a:p>
            <a:pPr>
              <a:lnSpc>
                <a:spcPct val="70000"/>
              </a:lnSpc>
            </a:pPr>
            <a:r>
              <a:rPr lang="en-US" sz="1600" b="1"/>
              <a:t>QAD Inc.</a:t>
            </a:r>
            <a:br>
              <a:rPr lang="en-US" sz="1600" b="1"/>
            </a:br>
            <a:r>
              <a:rPr lang="en-US" sz="1600"/>
              <a:t>100 Innovation Place</a:t>
            </a:r>
            <a:br>
              <a:rPr lang="en-US" sz="1600"/>
            </a:br>
            <a:r>
              <a:rPr lang="en-US" sz="1600"/>
              <a:t>Santa Barbara, California 93108</a:t>
            </a:r>
            <a:br>
              <a:rPr lang="en-US" sz="1600"/>
            </a:br>
            <a:r>
              <a:rPr lang="en-US" sz="1600"/>
              <a:t>Phone (805) 684-6614</a:t>
            </a:r>
            <a:br>
              <a:rPr lang="en-US" sz="1600"/>
            </a:br>
            <a:r>
              <a:rPr lang="en-US" sz="1600"/>
              <a:t>Fax (805) 684-1890</a:t>
            </a:r>
            <a:br>
              <a:rPr lang="en-US" sz="1600"/>
            </a:br>
            <a:r>
              <a:rPr lang="en-US" sz="1600"/>
              <a:t>http://www.qad.com</a:t>
            </a:r>
          </a:p>
        </p:txBody>
      </p:sp>
      <p:sp>
        <p:nvSpPr>
          <p:cNvPr id="3" name="Footer Placeholder 3"/>
          <p:cNvSpPr>
            <a:spLocks noGrp="1"/>
          </p:cNvSpPr>
          <p:nvPr>
            <p:ph type="ftr" sz="quarter" idx="10"/>
          </p:nvPr>
        </p:nvSpPr>
        <p:spPr/>
        <p:txBody>
          <a:bodyPr/>
          <a:lstStyle/>
          <a:p>
            <a:r>
              <a:rPr lang="en-US"/>
              <a:t>GTM-01-020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58" name="Rectangle 62"/>
          <p:cNvSpPr>
            <a:spLocks noGrp="1" noChangeArrowheads="1"/>
          </p:cNvSpPr>
          <p:nvPr>
            <p:ph type="title"/>
          </p:nvPr>
        </p:nvSpPr>
        <p:spPr/>
        <p:txBody>
          <a:bodyPr/>
          <a:lstStyle/>
          <a:p>
            <a:r>
              <a:rPr lang="en-US"/>
              <a:t>Facilities</a:t>
            </a:r>
          </a:p>
        </p:txBody>
      </p:sp>
      <p:sp>
        <p:nvSpPr>
          <p:cNvPr id="62" name="Footer Placeholder 3"/>
          <p:cNvSpPr>
            <a:spLocks noGrp="1"/>
          </p:cNvSpPr>
          <p:nvPr>
            <p:ph type="ftr" sz="quarter" idx="10"/>
          </p:nvPr>
        </p:nvSpPr>
        <p:spPr/>
        <p:txBody>
          <a:bodyPr/>
          <a:lstStyle/>
          <a:p>
            <a:r>
              <a:rPr lang="en-US"/>
              <a:t>GTM-01-030</a:t>
            </a:r>
          </a:p>
        </p:txBody>
      </p:sp>
      <p:grpSp>
        <p:nvGrpSpPr>
          <p:cNvPr id="55299" name="Group 3"/>
          <p:cNvGrpSpPr>
            <a:grpSpLocks/>
          </p:cNvGrpSpPr>
          <p:nvPr/>
        </p:nvGrpSpPr>
        <p:grpSpPr bwMode="auto">
          <a:xfrm>
            <a:off x="791613" y="1114884"/>
            <a:ext cx="7535133" cy="4740157"/>
            <a:chOff x="275" y="729"/>
            <a:chExt cx="5066" cy="3226"/>
          </a:xfrm>
        </p:grpSpPr>
        <p:grpSp>
          <p:nvGrpSpPr>
            <p:cNvPr id="55300" name="Group 4"/>
            <p:cNvGrpSpPr>
              <a:grpSpLocks/>
            </p:cNvGrpSpPr>
            <p:nvPr/>
          </p:nvGrpSpPr>
          <p:grpSpPr bwMode="auto">
            <a:xfrm>
              <a:off x="275" y="729"/>
              <a:ext cx="1246" cy="1018"/>
              <a:chOff x="275" y="912"/>
              <a:chExt cx="1246" cy="1018"/>
            </a:xfrm>
          </p:grpSpPr>
          <p:pic>
            <p:nvPicPr>
              <p:cNvPr id="55301" name="Picture 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p:spPr>
          </p:pic>
          <p:sp>
            <p:nvSpPr>
              <p:cNvPr id="55302" name="Text Box 6"/>
              <p:cNvSpPr txBox="1">
                <a:spLocks noChangeArrowheads="1"/>
              </p:cNvSpPr>
              <p:nvPr/>
            </p:nvSpPr>
            <p:spPr bwMode="auto">
              <a:xfrm>
                <a:off x="275" y="1679"/>
                <a:ext cx="1246" cy="251"/>
              </a:xfrm>
              <a:prstGeom prst="rect">
                <a:avLst/>
              </a:prstGeom>
              <a:noFill/>
              <a:ln w="12700">
                <a:noFill/>
                <a:miter lim="800000"/>
                <a:headEnd/>
                <a:tailEnd/>
              </a:ln>
              <a:effectLst/>
            </p:spPr>
            <p:txBody>
              <a:bodyPr wrap="none">
                <a:spAutoFit/>
              </a:bodyPr>
              <a:lstStyle/>
              <a:p>
                <a:pPr algn="ctr"/>
                <a:r>
                  <a:rPr kumimoji="0" lang="en-US" sz="1800" b="1">
                    <a:latin typeface="+mj-lt"/>
                  </a:rPr>
                  <a:t>Telephone/Fax</a:t>
                </a:r>
              </a:p>
            </p:txBody>
          </p:sp>
        </p:grpSp>
        <p:grpSp>
          <p:nvGrpSpPr>
            <p:cNvPr id="55303" name="Group 7"/>
            <p:cNvGrpSpPr>
              <a:grpSpLocks/>
            </p:cNvGrpSpPr>
            <p:nvPr/>
          </p:nvGrpSpPr>
          <p:grpSpPr bwMode="auto">
            <a:xfrm>
              <a:off x="2409" y="767"/>
              <a:ext cx="979" cy="980"/>
              <a:chOff x="2409" y="950"/>
              <a:chExt cx="979" cy="980"/>
            </a:xfrm>
          </p:grpSpPr>
          <p:pic>
            <p:nvPicPr>
              <p:cNvPr id="55304" name="Picture 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p:spPr>
          </p:pic>
          <p:sp>
            <p:nvSpPr>
              <p:cNvPr id="55305" name="Text Box 9"/>
              <p:cNvSpPr txBox="1">
                <a:spLocks noChangeArrowheads="1"/>
              </p:cNvSpPr>
              <p:nvPr/>
            </p:nvSpPr>
            <p:spPr bwMode="auto">
              <a:xfrm>
                <a:off x="2409" y="1679"/>
                <a:ext cx="979" cy="251"/>
              </a:xfrm>
              <a:prstGeom prst="rect">
                <a:avLst/>
              </a:prstGeom>
              <a:noFill/>
              <a:ln w="12700">
                <a:noFill/>
                <a:miter lim="800000"/>
                <a:headEnd/>
                <a:tailEnd/>
              </a:ln>
              <a:effectLst/>
            </p:spPr>
            <p:txBody>
              <a:bodyPr wrap="none">
                <a:spAutoFit/>
              </a:bodyPr>
              <a:lstStyle/>
              <a:p>
                <a:pPr algn="ctr"/>
                <a:r>
                  <a:rPr kumimoji="0" lang="en-US" sz="1800" b="1">
                    <a:latin typeface="+mj-lt"/>
                  </a:rPr>
                  <a:t>Class Hours</a:t>
                </a:r>
              </a:p>
            </p:txBody>
          </p:sp>
        </p:grpSp>
        <p:sp>
          <p:nvSpPr>
            <p:cNvPr id="55306" name="Rectangle 1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algn="ctr"/>
              <a:r>
                <a:rPr kumimoji="0" lang="en-US" sz="4400" b="1">
                  <a:solidFill>
                    <a:srgbClr val="FF3300"/>
                  </a:solidFill>
                  <a:latin typeface="+mj-lt"/>
                </a:rPr>
                <a:t>EXIT</a:t>
              </a:r>
            </a:p>
          </p:txBody>
        </p:sp>
        <p:grpSp>
          <p:nvGrpSpPr>
            <p:cNvPr id="55307" name="Group 11"/>
            <p:cNvGrpSpPr>
              <a:grpSpLocks/>
            </p:cNvGrpSpPr>
            <p:nvPr/>
          </p:nvGrpSpPr>
          <p:grpSpPr bwMode="auto">
            <a:xfrm>
              <a:off x="463" y="1872"/>
              <a:ext cx="871" cy="931"/>
              <a:chOff x="463" y="1872"/>
              <a:chExt cx="871" cy="931"/>
            </a:xfrm>
          </p:grpSpPr>
          <p:sp>
            <p:nvSpPr>
              <p:cNvPr id="55308" name="Text Box 12"/>
              <p:cNvSpPr txBox="1">
                <a:spLocks noChangeArrowheads="1"/>
              </p:cNvSpPr>
              <p:nvPr/>
            </p:nvSpPr>
            <p:spPr bwMode="auto">
              <a:xfrm>
                <a:off x="463" y="2552"/>
                <a:ext cx="871" cy="251"/>
              </a:xfrm>
              <a:prstGeom prst="rect">
                <a:avLst/>
              </a:prstGeom>
              <a:noFill/>
              <a:ln w="12700">
                <a:noFill/>
                <a:miter lim="800000"/>
                <a:headEnd/>
                <a:tailEnd/>
              </a:ln>
              <a:effectLst/>
            </p:spPr>
            <p:txBody>
              <a:bodyPr wrap="none">
                <a:spAutoFit/>
              </a:bodyPr>
              <a:lstStyle/>
              <a:p>
                <a:pPr algn="ctr"/>
                <a:r>
                  <a:rPr kumimoji="0" lang="en-US" sz="1800" b="1">
                    <a:latin typeface="+mj-lt"/>
                  </a:rPr>
                  <a:t>Messages</a:t>
                </a:r>
              </a:p>
            </p:txBody>
          </p:sp>
          <p:grpSp>
            <p:nvGrpSpPr>
              <p:cNvPr id="55309" name="Group 13"/>
              <p:cNvGrpSpPr>
                <a:grpSpLocks/>
              </p:cNvGrpSpPr>
              <p:nvPr/>
            </p:nvGrpSpPr>
            <p:grpSpPr bwMode="auto">
              <a:xfrm>
                <a:off x="567" y="1872"/>
                <a:ext cx="681" cy="679"/>
                <a:chOff x="567" y="1891"/>
                <a:chExt cx="681" cy="679"/>
              </a:xfrm>
            </p:grpSpPr>
            <p:sp>
              <p:nvSpPr>
                <p:cNvPr id="55310" name="AutoShape 14"/>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5311" name="Group 15"/>
                <p:cNvGrpSpPr>
                  <a:grpSpLocks/>
                </p:cNvGrpSpPr>
                <p:nvPr/>
              </p:nvGrpSpPr>
              <p:grpSpPr bwMode="auto">
                <a:xfrm>
                  <a:off x="658" y="2064"/>
                  <a:ext cx="494" cy="366"/>
                  <a:chOff x="1581" y="2706"/>
                  <a:chExt cx="494" cy="366"/>
                </a:xfrm>
              </p:grpSpPr>
              <p:sp>
                <p:nvSpPr>
                  <p:cNvPr id="55312" name="Rectangle 16"/>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5313" name="Rectangle 17"/>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5314" name="Freeform 18"/>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55315" name="Group 19"/>
            <p:cNvGrpSpPr>
              <a:grpSpLocks/>
            </p:cNvGrpSpPr>
            <p:nvPr/>
          </p:nvGrpSpPr>
          <p:grpSpPr bwMode="auto">
            <a:xfrm>
              <a:off x="2535" y="1872"/>
              <a:ext cx="681" cy="926"/>
              <a:chOff x="2535" y="1872"/>
              <a:chExt cx="681" cy="926"/>
            </a:xfrm>
          </p:grpSpPr>
          <p:sp>
            <p:nvSpPr>
              <p:cNvPr id="55316" name="Text Box 20"/>
              <p:cNvSpPr txBox="1">
                <a:spLocks noChangeArrowheads="1"/>
              </p:cNvSpPr>
              <p:nvPr/>
            </p:nvSpPr>
            <p:spPr bwMode="auto">
              <a:xfrm>
                <a:off x="2572" y="2549"/>
                <a:ext cx="637" cy="249"/>
              </a:xfrm>
              <a:prstGeom prst="rect">
                <a:avLst/>
              </a:prstGeom>
              <a:noFill/>
              <a:ln w="12700">
                <a:noFill/>
                <a:miter lim="800000"/>
                <a:headEnd/>
                <a:tailEnd/>
              </a:ln>
              <a:effectLst/>
            </p:spPr>
            <p:txBody>
              <a:bodyPr wrap="none">
                <a:spAutoFit/>
              </a:bodyPr>
              <a:lstStyle/>
              <a:p>
                <a:pPr algn="ctr"/>
                <a:r>
                  <a:rPr kumimoji="0" lang="en-US" sz="1800" b="1">
                    <a:latin typeface="+mj-lt"/>
                  </a:rPr>
                  <a:t>Breaks</a:t>
                </a:r>
              </a:p>
            </p:txBody>
          </p:sp>
          <p:grpSp>
            <p:nvGrpSpPr>
              <p:cNvPr id="55317" name="Group 21"/>
              <p:cNvGrpSpPr>
                <a:grpSpLocks/>
              </p:cNvGrpSpPr>
              <p:nvPr/>
            </p:nvGrpSpPr>
            <p:grpSpPr bwMode="auto">
              <a:xfrm>
                <a:off x="2535" y="1872"/>
                <a:ext cx="681" cy="679"/>
                <a:chOff x="2535" y="1872"/>
                <a:chExt cx="681" cy="679"/>
              </a:xfrm>
            </p:grpSpPr>
            <p:sp>
              <p:nvSpPr>
                <p:cNvPr id="55318" name="AutoShape 22"/>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5319" name="Group 23"/>
                <p:cNvGrpSpPr>
                  <a:grpSpLocks/>
                </p:cNvGrpSpPr>
                <p:nvPr/>
              </p:nvGrpSpPr>
              <p:grpSpPr bwMode="auto">
                <a:xfrm>
                  <a:off x="2615" y="2064"/>
                  <a:ext cx="505" cy="295"/>
                  <a:chOff x="2643" y="2080"/>
                  <a:chExt cx="505" cy="295"/>
                </a:xfrm>
              </p:grpSpPr>
              <p:sp>
                <p:nvSpPr>
                  <p:cNvPr id="55320" name="Freeform 24"/>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55321" name="Group 25"/>
                  <p:cNvGrpSpPr>
                    <a:grpSpLocks/>
                  </p:cNvGrpSpPr>
                  <p:nvPr/>
                </p:nvGrpSpPr>
                <p:grpSpPr bwMode="auto">
                  <a:xfrm>
                    <a:off x="2754" y="2080"/>
                    <a:ext cx="373" cy="234"/>
                    <a:chOff x="2754" y="2080"/>
                    <a:chExt cx="373" cy="234"/>
                  </a:xfrm>
                </p:grpSpPr>
                <p:sp>
                  <p:nvSpPr>
                    <p:cNvPr id="55322" name="Freeform 26"/>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5323" name="Freeform 27"/>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55324" name="Group 28"/>
            <p:cNvGrpSpPr>
              <a:grpSpLocks/>
            </p:cNvGrpSpPr>
            <p:nvPr/>
          </p:nvGrpSpPr>
          <p:grpSpPr bwMode="auto">
            <a:xfrm>
              <a:off x="4358" y="768"/>
              <a:ext cx="983" cy="979"/>
              <a:chOff x="4358" y="768"/>
              <a:chExt cx="983" cy="979"/>
            </a:xfrm>
          </p:grpSpPr>
          <p:sp>
            <p:nvSpPr>
              <p:cNvPr id="55325" name="Text Box 29"/>
              <p:cNvSpPr txBox="1">
                <a:spLocks noChangeArrowheads="1"/>
              </p:cNvSpPr>
              <p:nvPr/>
            </p:nvSpPr>
            <p:spPr bwMode="auto">
              <a:xfrm>
                <a:off x="4358" y="1496"/>
                <a:ext cx="983" cy="251"/>
              </a:xfrm>
              <a:prstGeom prst="rect">
                <a:avLst/>
              </a:prstGeom>
              <a:noFill/>
              <a:ln w="12700">
                <a:noFill/>
                <a:miter lim="800000"/>
                <a:headEnd/>
                <a:tailEnd/>
              </a:ln>
              <a:effectLst/>
            </p:spPr>
            <p:txBody>
              <a:bodyPr wrap="none">
                <a:spAutoFit/>
              </a:bodyPr>
              <a:lstStyle/>
              <a:p>
                <a:pPr algn="ctr"/>
                <a:r>
                  <a:rPr kumimoji="0" lang="en-US" sz="1800" b="1">
                    <a:latin typeface="+mj-lt"/>
                  </a:rPr>
                  <a:t>Emergency</a:t>
                </a:r>
              </a:p>
            </p:txBody>
          </p:sp>
          <p:grpSp>
            <p:nvGrpSpPr>
              <p:cNvPr id="55326" name="Group 30"/>
              <p:cNvGrpSpPr>
                <a:grpSpLocks/>
              </p:cNvGrpSpPr>
              <p:nvPr/>
            </p:nvGrpSpPr>
            <p:grpSpPr bwMode="auto">
              <a:xfrm>
                <a:off x="4503" y="768"/>
                <a:ext cx="681" cy="679"/>
                <a:chOff x="3639" y="768"/>
                <a:chExt cx="681" cy="679"/>
              </a:xfrm>
            </p:grpSpPr>
            <p:sp>
              <p:nvSpPr>
                <p:cNvPr id="55327" name="AutoShape 31"/>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5328" name="Freeform 32"/>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5329" name="Text Box 33"/>
            <p:cNvSpPr txBox="1">
              <a:spLocks noChangeArrowheads="1"/>
            </p:cNvSpPr>
            <p:nvPr/>
          </p:nvSpPr>
          <p:spPr bwMode="auto">
            <a:xfrm>
              <a:off x="4464" y="3705"/>
              <a:ext cx="773" cy="249"/>
            </a:xfrm>
            <a:prstGeom prst="rect">
              <a:avLst/>
            </a:prstGeom>
            <a:noFill/>
            <a:ln w="12700">
              <a:noFill/>
              <a:miter lim="800000"/>
              <a:headEnd/>
              <a:tailEnd/>
            </a:ln>
            <a:effectLst/>
          </p:spPr>
          <p:txBody>
            <a:bodyPr wrap="none">
              <a:spAutoFit/>
            </a:bodyPr>
            <a:lstStyle/>
            <a:p>
              <a:pPr algn="ctr"/>
              <a:r>
                <a:rPr kumimoji="0" lang="en-US" sz="1800" b="1">
                  <a:latin typeface="+mj-lt"/>
                </a:rPr>
                <a:t>Smoking</a:t>
              </a:r>
            </a:p>
          </p:txBody>
        </p:sp>
        <p:sp>
          <p:nvSpPr>
            <p:cNvPr id="55330" name="AutoShape 34"/>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5331" name="Group 35"/>
            <p:cNvGrpSpPr>
              <a:grpSpLocks/>
            </p:cNvGrpSpPr>
            <p:nvPr/>
          </p:nvGrpSpPr>
          <p:grpSpPr bwMode="auto">
            <a:xfrm>
              <a:off x="4699" y="3207"/>
              <a:ext cx="337" cy="213"/>
              <a:chOff x="4682" y="3171"/>
              <a:chExt cx="337" cy="213"/>
            </a:xfrm>
          </p:grpSpPr>
          <p:grpSp>
            <p:nvGrpSpPr>
              <p:cNvPr id="55332" name="Group 36"/>
              <p:cNvGrpSpPr>
                <a:grpSpLocks/>
              </p:cNvGrpSpPr>
              <p:nvPr/>
            </p:nvGrpSpPr>
            <p:grpSpPr bwMode="auto">
              <a:xfrm>
                <a:off x="4682" y="3335"/>
                <a:ext cx="337" cy="49"/>
                <a:chOff x="4682" y="3335"/>
                <a:chExt cx="337" cy="49"/>
              </a:xfrm>
            </p:grpSpPr>
            <p:sp>
              <p:nvSpPr>
                <p:cNvPr id="55333" name="Rectangle 37"/>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5334" name="Rectangle 38"/>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5335" name="Rectangle 39"/>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55336" name="Group 40"/>
              <p:cNvGrpSpPr>
                <a:grpSpLocks/>
              </p:cNvGrpSpPr>
              <p:nvPr/>
            </p:nvGrpSpPr>
            <p:grpSpPr bwMode="auto">
              <a:xfrm>
                <a:off x="4822" y="3171"/>
                <a:ext cx="197" cy="158"/>
                <a:chOff x="4822" y="3171"/>
                <a:chExt cx="197" cy="158"/>
              </a:xfrm>
            </p:grpSpPr>
            <p:sp>
              <p:nvSpPr>
                <p:cNvPr id="55337" name="Freeform 41"/>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5338" name="Freeform 42"/>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55339" name="Group 43"/>
            <p:cNvGrpSpPr>
              <a:grpSpLocks/>
            </p:cNvGrpSpPr>
            <p:nvPr/>
          </p:nvGrpSpPr>
          <p:grpSpPr bwMode="auto">
            <a:xfrm>
              <a:off x="2544" y="3017"/>
              <a:ext cx="698" cy="936"/>
              <a:chOff x="2544" y="3017"/>
              <a:chExt cx="698" cy="936"/>
            </a:xfrm>
          </p:grpSpPr>
          <p:sp>
            <p:nvSpPr>
              <p:cNvPr id="55340" name="Text Box 44"/>
              <p:cNvSpPr txBox="1">
                <a:spLocks noChangeArrowheads="1"/>
              </p:cNvSpPr>
              <p:nvPr/>
            </p:nvSpPr>
            <p:spPr bwMode="auto">
              <a:xfrm>
                <a:off x="2554" y="3704"/>
                <a:ext cx="688" cy="249"/>
              </a:xfrm>
              <a:prstGeom prst="rect">
                <a:avLst/>
              </a:prstGeom>
              <a:noFill/>
              <a:ln w="12700">
                <a:noFill/>
                <a:miter lim="800000"/>
                <a:headEnd/>
                <a:tailEnd/>
              </a:ln>
              <a:effectLst/>
            </p:spPr>
            <p:txBody>
              <a:bodyPr wrap="none">
                <a:spAutoFit/>
              </a:bodyPr>
              <a:lstStyle/>
              <a:p>
                <a:pPr algn="ctr"/>
                <a:r>
                  <a:rPr kumimoji="0" lang="en-US" sz="1800" b="1">
                    <a:latin typeface="+mj-lt"/>
                  </a:rPr>
                  <a:t>Parking</a:t>
                </a:r>
              </a:p>
            </p:txBody>
          </p:sp>
          <p:grpSp>
            <p:nvGrpSpPr>
              <p:cNvPr id="55341" name="Group 45"/>
              <p:cNvGrpSpPr>
                <a:grpSpLocks/>
              </p:cNvGrpSpPr>
              <p:nvPr/>
            </p:nvGrpSpPr>
            <p:grpSpPr bwMode="auto">
              <a:xfrm>
                <a:off x="2544" y="3017"/>
                <a:ext cx="681" cy="679"/>
                <a:chOff x="2544" y="3017"/>
                <a:chExt cx="681" cy="679"/>
              </a:xfrm>
            </p:grpSpPr>
            <p:sp>
              <p:nvSpPr>
                <p:cNvPr id="55342" name="AutoShape 46"/>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5343" name="Group 47"/>
                <p:cNvGrpSpPr>
                  <a:grpSpLocks/>
                </p:cNvGrpSpPr>
                <p:nvPr/>
              </p:nvGrpSpPr>
              <p:grpSpPr bwMode="auto">
                <a:xfrm>
                  <a:off x="2697" y="3120"/>
                  <a:ext cx="375" cy="497"/>
                  <a:chOff x="2712" y="3093"/>
                  <a:chExt cx="375" cy="497"/>
                </a:xfrm>
              </p:grpSpPr>
              <p:sp>
                <p:nvSpPr>
                  <p:cNvPr id="55344" name="Freeform 48"/>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5345" name="Freeform 49"/>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55346" name="Group 50"/>
            <p:cNvGrpSpPr>
              <a:grpSpLocks/>
            </p:cNvGrpSpPr>
            <p:nvPr/>
          </p:nvGrpSpPr>
          <p:grpSpPr bwMode="auto">
            <a:xfrm>
              <a:off x="454" y="3024"/>
              <a:ext cx="889" cy="931"/>
              <a:chOff x="454" y="3024"/>
              <a:chExt cx="889" cy="931"/>
            </a:xfrm>
          </p:grpSpPr>
          <p:sp>
            <p:nvSpPr>
              <p:cNvPr id="55347" name="Text Box 51"/>
              <p:cNvSpPr txBox="1">
                <a:spLocks noChangeArrowheads="1"/>
              </p:cNvSpPr>
              <p:nvPr/>
            </p:nvSpPr>
            <p:spPr bwMode="auto">
              <a:xfrm>
                <a:off x="454" y="3704"/>
                <a:ext cx="889" cy="251"/>
              </a:xfrm>
              <a:prstGeom prst="rect">
                <a:avLst/>
              </a:prstGeom>
              <a:noFill/>
              <a:ln w="12700">
                <a:noFill/>
                <a:miter lim="800000"/>
                <a:headEnd/>
                <a:tailEnd/>
              </a:ln>
              <a:effectLst/>
            </p:spPr>
            <p:txBody>
              <a:bodyPr wrap="none">
                <a:spAutoFit/>
              </a:bodyPr>
              <a:lstStyle/>
              <a:p>
                <a:pPr algn="ctr"/>
                <a:r>
                  <a:rPr kumimoji="0" lang="en-US" sz="1800" b="1">
                    <a:latin typeface="+mj-lt"/>
                  </a:rPr>
                  <a:t>Restrooms</a:t>
                </a:r>
              </a:p>
            </p:txBody>
          </p:sp>
          <p:grpSp>
            <p:nvGrpSpPr>
              <p:cNvPr id="55348" name="Group 52"/>
              <p:cNvGrpSpPr>
                <a:grpSpLocks/>
              </p:cNvGrpSpPr>
              <p:nvPr/>
            </p:nvGrpSpPr>
            <p:grpSpPr bwMode="auto">
              <a:xfrm>
                <a:off x="567" y="3024"/>
                <a:ext cx="681" cy="679"/>
                <a:chOff x="1440" y="3024"/>
                <a:chExt cx="681" cy="679"/>
              </a:xfrm>
            </p:grpSpPr>
            <p:sp>
              <p:nvSpPr>
                <p:cNvPr id="55349" name="AutoShape 53"/>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5350" name="Group 54"/>
                <p:cNvGrpSpPr>
                  <a:grpSpLocks/>
                </p:cNvGrpSpPr>
                <p:nvPr/>
              </p:nvGrpSpPr>
              <p:grpSpPr bwMode="auto">
                <a:xfrm>
                  <a:off x="1505" y="3103"/>
                  <a:ext cx="559" cy="545"/>
                  <a:chOff x="625" y="3069"/>
                  <a:chExt cx="559" cy="545"/>
                </a:xfrm>
              </p:grpSpPr>
              <p:grpSp>
                <p:nvGrpSpPr>
                  <p:cNvPr id="55351" name="Group 55"/>
                  <p:cNvGrpSpPr>
                    <a:grpSpLocks/>
                  </p:cNvGrpSpPr>
                  <p:nvPr/>
                </p:nvGrpSpPr>
                <p:grpSpPr bwMode="auto">
                  <a:xfrm>
                    <a:off x="625" y="3075"/>
                    <a:ext cx="209" cy="539"/>
                    <a:chOff x="625" y="3075"/>
                    <a:chExt cx="209" cy="539"/>
                  </a:xfrm>
                </p:grpSpPr>
                <p:sp>
                  <p:nvSpPr>
                    <p:cNvPr id="55352" name="Freeform 56"/>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5353" name="Oval 57"/>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55354" name="Group 58"/>
                  <p:cNvGrpSpPr>
                    <a:grpSpLocks/>
                  </p:cNvGrpSpPr>
                  <p:nvPr/>
                </p:nvGrpSpPr>
                <p:grpSpPr bwMode="auto">
                  <a:xfrm>
                    <a:off x="934" y="3075"/>
                    <a:ext cx="250" cy="538"/>
                    <a:chOff x="934" y="3075"/>
                    <a:chExt cx="250" cy="538"/>
                  </a:xfrm>
                </p:grpSpPr>
                <p:sp>
                  <p:nvSpPr>
                    <p:cNvPr id="55355" name="Freeform 59"/>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5356" name="Oval 60"/>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5357" name="Rectangle 61"/>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23" name="Rectangle 19"/>
          <p:cNvSpPr>
            <a:spLocks noGrp="1" noChangeArrowheads="1"/>
          </p:cNvSpPr>
          <p:nvPr>
            <p:ph type="title"/>
          </p:nvPr>
        </p:nvSpPr>
        <p:spPr/>
        <p:txBody>
          <a:bodyPr/>
          <a:lstStyle/>
          <a:p>
            <a:r>
              <a:rPr lang="en-US"/>
              <a:t>Related Courses</a:t>
            </a:r>
          </a:p>
        </p:txBody>
      </p:sp>
      <p:sp>
        <p:nvSpPr>
          <p:cNvPr id="16" name="Footer Placeholder 2"/>
          <p:cNvSpPr>
            <a:spLocks noGrp="1"/>
          </p:cNvSpPr>
          <p:nvPr>
            <p:ph type="ftr" sz="quarter" idx="10"/>
          </p:nvPr>
        </p:nvSpPr>
        <p:spPr/>
        <p:txBody>
          <a:bodyPr/>
          <a:lstStyle/>
          <a:p>
            <a:r>
              <a:rPr lang="en-US"/>
              <a:t>GTM-01-100</a:t>
            </a:r>
          </a:p>
        </p:txBody>
      </p:sp>
      <p:sp>
        <p:nvSpPr>
          <p:cNvPr id="47109" name="Rectangle 5" descr="Small grid"/>
          <p:cNvSpPr>
            <a:spLocks noChangeArrowheads="1"/>
          </p:cNvSpPr>
          <p:nvPr/>
        </p:nvSpPr>
        <p:spPr bwMode="auto">
          <a:xfrm>
            <a:off x="447675" y="4229100"/>
            <a:ext cx="477838" cy="242888"/>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endParaRPr kumimoji="0" lang="en-US" sz="1600" b="1">
              <a:latin typeface="+mj-lt"/>
            </a:endParaRPr>
          </a:p>
        </p:txBody>
      </p:sp>
      <p:sp>
        <p:nvSpPr>
          <p:cNvPr id="47110" name="Rectangle 6"/>
          <p:cNvSpPr>
            <a:spLocks noChangeArrowheads="1"/>
          </p:cNvSpPr>
          <p:nvPr/>
        </p:nvSpPr>
        <p:spPr bwMode="auto">
          <a:xfrm>
            <a:off x="998537" y="4196348"/>
            <a:ext cx="3201987" cy="338554"/>
          </a:xfrm>
          <a:prstGeom prst="rect">
            <a:avLst/>
          </a:prstGeom>
          <a:noFill/>
          <a:ln w="38100">
            <a:noFill/>
            <a:miter lim="800000"/>
            <a:headEnd/>
            <a:tailEnd/>
          </a:ln>
          <a:effectLst/>
        </p:spPr>
        <p:txBody>
          <a:bodyPr wrap="square" anchor="ctr">
            <a:spAutoFit/>
          </a:bodyPr>
          <a:lstStyle/>
          <a:p>
            <a:r>
              <a:rPr kumimoji="0" lang="en-US" sz="1600" b="1" dirty="0">
                <a:solidFill>
                  <a:schemeClr val="hlink"/>
                </a:solidFill>
                <a:latin typeface="+mj-lt"/>
              </a:rPr>
              <a:t>= </a:t>
            </a:r>
            <a:r>
              <a:rPr kumimoji="0" lang="en-US" sz="1600" b="1" dirty="0" smtClean="0">
                <a:solidFill>
                  <a:schemeClr val="hlink"/>
                </a:solidFill>
                <a:latin typeface="+mj-lt"/>
              </a:rPr>
              <a:t>Prerequisite </a:t>
            </a:r>
            <a:r>
              <a:rPr kumimoji="0" lang="en-US" sz="1600" b="1" dirty="0">
                <a:solidFill>
                  <a:schemeClr val="hlink"/>
                </a:solidFill>
                <a:latin typeface="+mj-lt"/>
              </a:rPr>
              <a:t>Courses</a:t>
            </a:r>
            <a:endParaRPr kumimoji="0" lang="en-US" sz="3400" b="1" dirty="0">
              <a:solidFill>
                <a:schemeClr val="hlink"/>
              </a:solidFill>
              <a:latin typeface="+mj-lt"/>
            </a:endParaRPr>
          </a:p>
        </p:txBody>
      </p:sp>
      <p:sp>
        <p:nvSpPr>
          <p:cNvPr id="47111" name="Rectangle 7"/>
          <p:cNvSpPr>
            <a:spLocks noChangeArrowheads="1"/>
          </p:cNvSpPr>
          <p:nvPr/>
        </p:nvSpPr>
        <p:spPr bwMode="auto">
          <a:xfrm>
            <a:off x="2971800" y="2960688"/>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r>
              <a:rPr kumimoji="0" lang="en-US" sz="1800" b="1">
                <a:latin typeface="+mj-lt"/>
              </a:rPr>
              <a:t>Global Tax Management</a:t>
            </a:r>
          </a:p>
        </p:txBody>
      </p:sp>
      <p:sp>
        <p:nvSpPr>
          <p:cNvPr id="47112" name="Rectangle 8"/>
          <p:cNvSpPr>
            <a:spLocks noChangeArrowheads="1"/>
          </p:cNvSpPr>
          <p:nvPr/>
        </p:nvSpPr>
        <p:spPr bwMode="auto">
          <a:xfrm>
            <a:off x="6781800" y="351313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r>
              <a:rPr kumimoji="0" lang="en-US" sz="1800">
                <a:latin typeface="+mj-lt"/>
              </a:rPr>
              <a:t>Purchase Order Processing</a:t>
            </a:r>
          </a:p>
        </p:txBody>
      </p:sp>
      <p:sp>
        <p:nvSpPr>
          <p:cNvPr id="47113" name="Rectangle 9"/>
          <p:cNvSpPr>
            <a:spLocks noChangeArrowheads="1"/>
          </p:cNvSpPr>
          <p:nvPr/>
        </p:nvSpPr>
        <p:spPr bwMode="auto">
          <a:xfrm>
            <a:off x="6781800" y="257968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r>
              <a:rPr kumimoji="0" lang="en-US" sz="1800">
                <a:latin typeface="+mj-lt"/>
              </a:rPr>
              <a:t>Order Processing</a:t>
            </a:r>
          </a:p>
        </p:txBody>
      </p:sp>
      <p:sp>
        <p:nvSpPr>
          <p:cNvPr id="47114" name="Rectangle 10"/>
          <p:cNvSpPr>
            <a:spLocks noChangeArrowheads="1"/>
          </p:cNvSpPr>
          <p:nvPr/>
        </p:nvSpPr>
        <p:spPr bwMode="auto">
          <a:xfrm>
            <a:off x="6781800" y="164623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r>
              <a:rPr kumimoji="0" lang="en-US" sz="1800">
                <a:latin typeface="+mj-lt"/>
              </a:rPr>
              <a:t>Accounts Receivable</a:t>
            </a:r>
          </a:p>
        </p:txBody>
      </p:sp>
      <p:sp>
        <p:nvSpPr>
          <p:cNvPr id="47115" name="Rectangle 11"/>
          <p:cNvSpPr>
            <a:spLocks noChangeArrowheads="1"/>
          </p:cNvSpPr>
          <p:nvPr/>
        </p:nvSpPr>
        <p:spPr bwMode="auto">
          <a:xfrm>
            <a:off x="6781800" y="444658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r>
              <a:rPr kumimoji="0" lang="en-US" sz="1800">
                <a:latin typeface="+mj-lt"/>
              </a:rPr>
              <a:t>Accounts Payable</a:t>
            </a:r>
          </a:p>
        </p:txBody>
      </p:sp>
      <p:sp>
        <p:nvSpPr>
          <p:cNvPr id="47116" name="Rectangle 12" descr="Small grid"/>
          <p:cNvSpPr>
            <a:spLocks noChangeArrowheads="1"/>
          </p:cNvSpPr>
          <p:nvPr/>
        </p:nvSpPr>
        <p:spPr bwMode="auto">
          <a:xfrm>
            <a:off x="447675" y="303688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lnSpc>
                <a:spcPct val="85000"/>
              </a:lnSpc>
            </a:pPr>
            <a:r>
              <a:rPr lang="en-US" sz="1800">
                <a:latin typeface="+mj-lt"/>
              </a:rPr>
              <a:t>QAD Enterprise Applications</a:t>
            </a:r>
          </a:p>
          <a:p>
            <a:pPr algn="ctr" defTabSz="977900" eaLnBrk="1" hangingPunct="1">
              <a:lnSpc>
                <a:spcPct val="85000"/>
              </a:lnSpc>
            </a:pPr>
            <a:r>
              <a:rPr lang="en-US" sz="1800">
                <a:latin typeface="+mj-lt"/>
              </a:rPr>
              <a:t>Setup</a:t>
            </a:r>
            <a:endParaRPr kumimoji="0" lang="en-US" sz="1800">
              <a:latin typeface="+mj-lt"/>
            </a:endParaRPr>
          </a:p>
        </p:txBody>
      </p:sp>
      <p:cxnSp>
        <p:nvCxnSpPr>
          <p:cNvPr id="47117" name="AutoShape 13"/>
          <p:cNvCxnSpPr>
            <a:cxnSpLocks noChangeShapeType="1"/>
            <a:stCxn id="47116" idx="3"/>
            <a:endCxn id="47111" idx="1"/>
          </p:cNvCxnSpPr>
          <p:nvPr/>
        </p:nvCxnSpPr>
        <p:spPr bwMode="auto">
          <a:xfrm>
            <a:off x="2505075" y="3417888"/>
            <a:ext cx="466725" cy="0"/>
          </a:xfrm>
          <a:prstGeom prst="straightConnector1">
            <a:avLst/>
          </a:prstGeom>
          <a:noFill/>
          <a:ln w="38100">
            <a:solidFill>
              <a:schemeClr val="tx1"/>
            </a:solidFill>
            <a:round/>
            <a:headEnd/>
            <a:tailEnd type="triangle" w="med" len="med"/>
          </a:ln>
          <a:effectLst/>
        </p:spPr>
      </p:cxnSp>
      <p:cxnSp>
        <p:nvCxnSpPr>
          <p:cNvPr id="47118" name="AutoShape 14"/>
          <p:cNvCxnSpPr>
            <a:cxnSpLocks noChangeShapeType="1"/>
            <a:stCxn id="47111" idx="3"/>
            <a:endCxn id="47114" idx="1"/>
          </p:cNvCxnSpPr>
          <p:nvPr/>
        </p:nvCxnSpPr>
        <p:spPr bwMode="auto">
          <a:xfrm flipV="1">
            <a:off x="6145213" y="2027238"/>
            <a:ext cx="636587" cy="1390650"/>
          </a:xfrm>
          <a:prstGeom prst="bentConnector3">
            <a:avLst>
              <a:gd name="adj1" fmla="val 49875"/>
            </a:avLst>
          </a:prstGeom>
          <a:noFill/>
          <a:ln w="38100">
            <a:solidFill>
              <a:schemeClr val="tx1"/>
            </a:solidFill>
            <a:miter lim="800000"/>
            <a:headEnd/>
            <a:tailEnd type="triangle" w="med" len="med"/>
          </a:ln>
          <a:effectLst/>
        </p:spPr>
      </p:cxnSp>
      <p:cxnSp>
        <p:nvCxnSpPr>
          <p:cNvPr id="47119" name="AutoShape 15"/>
          <p:cNvCxnSpPr>
            <a:cxnSpLocks noChangeShapeType="1"/>
            <a:stCxn id="47111" idx="3"/>
            <a:endCxn id="47113" idx="1"/>
          </p:cNvCxnSpPr>
          <p:nvPr/>
        </p:nvCxnSpPr>
        <p:spPr bwMode="auto">
          <a:xfrm flipV="1">
            <a:off x="6145213" y="2960688"/>
            <a:ext cx="636587" cy="457200"/>
          </a:xfrm>
          <a:prstGeom prst="bentConnector3">
            <a:avLst>
              <a:gd name="adj1" fmla="val 49875"/>
            </a:avLst>
          </a:prstGeom>
          <a:noFill/>
          <a:ln w="38100">
            <a:solidFill>
              <a:schemeClr val="tx1"/>
            </a:solidFill>
            <a:miter lim="800000"/>
            <a:headEnd/>
            <a:tailEnd type="triangle" w="med" len="med"/>
          </a:ln>
          <a:effectLst/>
        </p:spPr>
      </p:cxnSp>
      <p:cxnSp>
        <p:nvCxnSpPr>
          <p:cNvPr id="47120" name="AutoShape 16"/>
          <p:cNvCxnSpPr>
            <a:cxnSpLocks noChangeShapeType="1"/>
            <a:stCxn id="47111" idx="3"/>
            <a:endCxn id="47112" idx="1"/>
          </p:cNvCxnSpPr>
          <p:nvPr/>
        </p:nvCxnSpPr>
        <p:spPr bwMode="auto">
          <a:xfrm>
            <a:off x="6145213" y="3417888"/>
            <a:ext cx="636587" cy="476250"/>
          </a:xfrm>
          <a:prstGeom prst="bentConnector3">
            <a:avLst>
              <a:gd name="adj1" fmla="val 49875"/>
            </a:avLst>
          </a:prstGeom>
          <a:noFill/>
          <a:ln w="38100">
            <a:solidFill>
              <a:schemeClr val="tx1"/>
            </a:solidFill>
            <a:miter lim="800000"/>
            <a:headEnd/>
            <a:tailEnd type="triangle" w="med" len="med"/>
          </a:ln>
          <a:effectLst/>
        </p:spPr>
      </p:cxnSp>
      <p:cxnSp>
        <p:nvCxnSpPr>
          <p:cNvPr id="47121" name="AutoShape 17"/>
          <p:cNvCxnSpPr>
            <a:cxnSpLocks noChangeShapeType="1"/>
            <a:stCxn id="47111" idx="3"/>
            <a:endCxn id="47115" idx="1"/>
          </p:cNvCxnSpPr>
          <p:nvPr/>
        </p:nvCxnSpPr>
        <p:spPr bwMode="auto">
          <a:xfrm>
            <a:off x="6145213" y="3417888"/>
            <a:ext cx="636587" cy="1409700"/>
          </a:xfrm>
          <a:prstGeom prst="bentConnector3">
            <a:avLst>
              <a:gd name="adj1" fmla="val 49875"/>
            </a:avLst>
          </a:prstGeom>
          <a:noFill/>
          <a:ln w="38100">
            <a:solidFill>
              <a:schemeClr val="tx1"/>
            </a:solidFill>
            <a:miter lim="800000"/>
            <a:headEnd/>
            <a:tailEnd type="triangle" w="med" len="med"/>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p:txBody>
          <a:bodyPr/>
          <a:lstStyle/>
          <a:p>
            <a:r>
              <a:rPr lang="en-US" b="1"/>
              <a:t>Introduction to Global Tax Management</a:t>
            </a:r>
          </a:p>
          <a:p>
            <a:r>
              <a:rPr lang="en-US"/>
              <a:t>Business Considerations</a:t>
            </a:r>
          </a:p>
          <a:p>
            <a:r>
              <a:rPr lang="en-US"/>
              <a:t>Global Tax Management Setup</a:t>
            </a:r>
          </a:p>
          <a:p>
            <a:r>
              <a:rPr lang="en-US"/>
              <a:t>Tax Operations</a:t>
            </a:r>
          </a:p>
          <a:p>
            <a:pPr>
              <a:buFont typeface="Webdings" pitchFamily="18" charset="2"/>
              <a:buNone/>
            </a:pPr>
            <a:endParaRPr lang="en-US"/>
          </a:p>
          <a:p>
            <a:pPr>
              <a:buFont typeface="Webdings" pitchFamily="18" charset="2"/>
              <a:buNone/>
            </a:pPr>
            <a:endParaRPr lang="en-US"/>
          </a:p>
        </p:txBody>
      </p:sp>
      <p:sp>
        <p:nvSpPr>
          <p:cNvPr id="63490" name="Rectangle 2"/>
          <p:cNvSpPr>
            <a:spLocks noGrp="1" noChangeArrowheads="1"/>
          </p:cNvSpPr>
          <p:nvPr>
            <p:ph type="title"/>
          </p:nvPr>
        </p:nvSpPr>
        <p:spPr/>
        <p:txBody>
          <a:bodyPr/>
          <a:lstStyle/>
          <a:p>
            <a:r>
              <a:rPr lang="en-US"/>
              <a:t>Course Overview</a:t>
            </a:r>
          </a:p>
        </p:txBody>
      </p:sp>
      <p:sp>
        <p:nvSpPr>
          <p:cNvPr id="4" name="Footer Placeholder 3"/>
          <p:cNvSpPr>
            <a:spLocks noGrp="1"/>
          </p:cNvSpPr>
          <p:nvPr>
            <p:ph type="ftr" sz="quarter" idx="10"/>
          </p:nvPr>
        </p:nvSpPr>
        <p:spPr/>
        <p:txBody>
          <a:bodyPr/>
          <a:lstStyle/>
          <a:p>
            <a:r>
              <a:rPr lang="en-US"/>
              <a:t>GTM-01-040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5" name="Rectangle 19"/>
          <p:cNvSpPr>
            <a:spLocks noGrp="1" noChangeArrowheads="1"/>
          </p:cNvSpPr>
          <p:nvPr>
            <p:ph idx="1"/>
          </p:nvPr>
        </p:nvSpPr>
        <p:spPr/>
        <p:txBody>
          <a:bodyPr/>
          <a:lstStyle/>
          <a:p>
            <a:r>
              <a:rPr lang="en-US"/>
              <a:t>Business cycle</a:t>
            </a:r>
          </a:p>
          <a:p>
            <a:r>
              <a:rPr lang="en-US"/>
              <a:t>Tax and inventory reporting flow</a:t>
            </a:r>
          </a:p>
          <a:p>
            <a:r>
              <a:rPr lang="en-US"/>
              <a:t>Terminology</a:t>
            </a:r>
          </a:p>
          <a:p>
            <a:endParaRPr lang="en-US"/>
          </a:p>
        </p:txBody>
      </p:sp>
      <p:sp>
        <p:nvSpPr>
          <p:cNvPr id="24594" name="Rectangle 18"/>
          <p:cNvSpPr>
            <a:spLocks noGrp="1" noChangeArrowheads="1"/>
          </p:cNvSpPr>
          <p:nvPr>
            <p:ph type="title"/>
          </p:nvPr>
        </p:nvSpPr>
        <p:spPr/>
        <p:txBody>
          <a:bodyPr>
            <a:normAutofit fontScale="90000"/>
          </a:bodyPr>
          <a:lstStyle/>
          <a:p>
            <a:r>
              <a:rPr lang="en-US">
                <a:solidFill>
                  <a:srgbClr val="5788BE"/>
                </a:solidFill>
              </a:rPr>
              <a:t>Introduction to Global Tax Management</a:t>
            </a:r>
            <a:br>
              <a:rPr lang="en-US">
                <a:solidFill>
                  <a:srgbClr val="5788BE"/>
                </a:solidFill>
              </a:rPr>
            </a:br>
            <a:r>
              <a:rPr lang="en-US" sz="2800" b="0">
                <a:solidFill>
                  <a:srgbClr val="5788BE"/>
                </a:solidFill>
              </a:rPr>
              <a:t>In this section you will learn about:</a:t>
            </a:r>
          </a:p>
        </p:txBody>
      </p:sp>
      <p:sp>
        <p:nvSpPr>
          <p:cNvPr id="4" name="Footer Placeholder 3"/>
          <p:cNvSpPr>
            <a:spLocks noGrp="1"/>
          </p:cNvSpPr>
          <p:nvPr>
            <p:ph type="ftr" sz="quarter" idx="10"/>
          </p:nvPr>
        </p:nvSpPr>
        <p:spPr/>
        <p:txBody>
          <a:bodyPr/>
          <a:lstStyle/>
          <a:p>
            <a:r>
              <a:rPr lang="en-US"/>
              <a:t>GTM-01-050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3" name="Rectangle 41"/>
          <p:cNvSpPr>
            <a:spLocks noGrp="1" noChangeArrowheads="1"/>
          </p:cNvSpPr>
          <p:nvPr>
            <p:ph type="title"/>
          </p:nvPr>
        </p:nvSpPr>
        <p:spPr/>
        <p:txBody>
          <a:bodyPr/>
          <a:lstStyle/>
          <a:p>
            <a:r>
              <a:rPr lang="en-US"/>
              <a:t>Business Cycle</a:t>
            </a:r>
          </a:p>
        </p:txBody>
      </p:sp>
      <p:sp>
        <p:nvSpPr>
          <p:cNvPr id="17" name="Footer Placeholder 2"/>
          <p:cNvSpPr>
            <a:spLocks noGrp="1"/>
          </p:cNvSpPr>
          <p:nvPr>
            <p:ph type="ftr" sz="quarter" idx="10"/>
          </p:nvPr>
        </p:nvSpPr>
        <p:spPr/>
        <p:txBody>
          <a:bodyPr/>
          <a:lstStyle/>
          <a:p>
            <a:r>
              <a:rPr lang="en-US"/>
              <a:t>GTM-01-060</a:t>
            </a:r>
          </a:p>
        </p:txBody>
      </p:sp>
      <p:grpSp>
        <p:nvGrpSpPr>
          <p:cNvPr id="18" name="Group 17"/>
          <p:cNvGrpSpPr/>
          <p:nvPr/>
        </p:nvGrpSpPr>
        <p:grpSpPr>
          <a:xfrm>
            <a:off x="1397000" y="881063"/>
            <a:ext cx="6335713" cy="5045075"/>
            <a:chOff x="1377950" y="1423988"/>
            <a:chExt cx="6335713" cy="5045075"/>
          </a:xfrm>
        </p:grpSpPr>
        <p:sp>
          <p:nvSpPr>
            <p:cNvPr id="33834" name="AutoShape 42"/>
            <p:cNvSpPr>
              <a:spLocks noChangeArrowheads="1"/>
            </p:cNvSpPr>
            <p:nvPr/>
          </p:nvSpPr>
          <p:spPr bwMode="auto">
            <a:xfrm>
              <a:off x="1377950" y="2209800"/>
              <a:ext cx="1773238" cy="1152525"/>
            </a:xfrm>
            <a:prstGeom prst="flowChartAlternateProcess">
              <a:avLst/>
            </a:prstGeom>
            <a:solidFill>
              <a:srgbClr val="FFD9D9"/>
            </a:solidFill>
            <a:ln w="25400" algn="ctr">
              <a:solidFill>
                <a:schemeClr val="tx1"/>
              </a:solidFill>
              <a:miter lim="800000"/>
              <a:headEnd/>
              <a:tailEnd/>
            </a:ln>
            <a:effectLst>
              <a:outerShdw dist="107763" dir="2700000" algn="ctr" rotWithShape="0">
                <a:srgbClr val="C0C0C0"/>
              </a:outerShdw>
            </a:effectLst>
          </p:spPr>
          <p:txBody>
            <a:bodyPr wrap="none" anchor="ctr"/>
            <a:lstStyle/>
            <a:p>
              <a:pPr algn="ctr"/>
              <a:r>
                <a:rPr lang="en-US" sz="1600" b="1">
                  <a:latin typeface="+mj-lt"/>
                </a:rPr>
                <a:t>Manufacturing</a:t>
              </a:r>
            </a:p>
            <a:p>
              <a:pPr algn="ctr"/>
              <a:r>
                <a:rPr lang="en-US" sz="1600" b="1">
                  <a:latin typeface="+mj-lt"/>
                </a:rPr>
                <a:t>Process</a:t>
              </a:r>
            </a:p>
          </p:txBody>
        </p:sp>
        <p:sp>
          <p:nvSpPr>
            <p:cNvPr id="33835" name="AutoShape 43"/>
            <p:cNvSpPr>
              <a:spLocks noChangeArrowheads="1"/>
            </p:cNvSpPr>
            <p:nvPr/>
          </p:nvSpPr>
          <p:spPr bwMode="auto">
            <a:xfrm>
              <a:off x="3670300" y="1423988"/>
              <a:ext cx="1773238" cy="1152525"/>
            </a:xfrm>
            <a:prstGeom prst="flowChartAlternateProcess">
              <a:avLst/>
            </a:prstGeom>
            <a:solidFill>
              <a:schemeClr val="accent1">
                <a:lumMod val="20000"/>
                <a:lumOff val="80000"/>
              </a:schemeClr>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600" b="1">
                  <a:latin typeface="+mj-lt"/>
                </a:rPr>
                <a:t>Finished</a:t>
              </a:r>
            </a:p>
            <a:p>
              <a:pPr algn="ctr"/>
              <a:r>
                <a:rPr lang="en-US" sz="1600" b="1">
                  <a:latin typeface="+mj-lt"/>
                </a:rPr>
                <a:t>Goods</a:t>
              </a:r>
            </a:p>
          </p:txBody>
        </p:sp>
        <p:sp>
          <p:nvSpPr>
            <p:cNvPr id="33836" name="AutoShape 44"/>
            <p:cNvSpPr>
              <a:spLocks noChangeArrowheads="1"/>
            </p:cNvSpPr>
            <p:nvPr/>
          </p:nvSpPr>
          <p:spPr bwMode="auto">
            <a:xfrm>
              <a:off x="5940425" y="3683000"/>
              <a:ext cx="1773238" cy="1152525"/>
            </a:xfrm>
            <a:prstGeom prst="flowChartAlternateProcess">
              <a:avLst/>
            </a:prstGeom>
            <a:solidFill>
              <a:srgbClr val="FBDAC5"/>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600" b="1">
                  <a:latin typeface="+mj-lt"/>
                </a:rPr>
                <a:t>Sales To</a:t>
              </a:r>
            </a:p>
            <a:p>
              <a:pPr algn="ctr"/>
              <a:r>
                <a:rPr lang="en-US" sz="1600" b="1">
                  <a:latin typeface="+mj-lt"/>
                </a:rPr>
                <a:t>Customer</a:t>
              </a:r>
            </a:p>
          </p:txBody>
        </p:sp>
        <p:sp>
          <p:nvSpPr>
            <p:cNvPr id="33837" name="AutoShape 45"/>
            <p:cNvSpPr>
              <a:spLocks noChangeArrowheads="1"/>
            </p:cNvSpPr>
            <p:nvPr/>
          </p:nvSpPr>
          <p:spPr bwMode="auto">
            <a:xfrm>
              <a:off x="4989513" y="5316538"/>
              <a:ext cx="1773237" cy="1152525"/>
            </a:xfrm>
            <a:prstGeom prst="flowChartAlternateProcess">
              <a:avLst/>
            </a:prstGeom>
            <a:solidFill>
              <a:srgbClr val="FFD9D9"/>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600" b="1">
                  <a:latin typeface="+mj-lt"/>
                </a:rPr>
                <a:t>Revenues</a:t>
              </a:r>
            </a:p>
            <a:p>
              <a:pPr algn="ctr"/>
              <a:r>
                <a:rPr lang="en-US" sz="1600" b="1" u="sng">
                  <a:latin typeface="+mj-lt"/>
                </a:rPr>
                <a:t>Expenses</a:t>
              </a:r>
            </a:p>
            <a:p>
              <a:pPr algn="ctr"/>
              <a:r>
                <a:rPr lang="en-US" sz="1600" b="1">
                  <a:latin typeface="+mj-lt"/>
                </a:rPr>
                <a:t>Profit  </a:t>
              </a:r>
            </a:p>
          </p:txBody>
        </p:sp>
        <p:sp>
          <p:nvSpPr>
            <p:cNvPr id="33838" name="AutoShape 46"/>
            <p:cNvSpPr>
              <a:spLocks noChangeArrowheads="1"/>
            </p:cNvSpPr>
            <p:nvPr/>
          </p:nvSpPr>
          <p:spPr bwMode="auto">
            <a:xfrm>
              <a:off x="2305050" y="5316538"/>
              <a:ext cx="1773238" cy="1152525"/>
            </a:xfrm>
            <a:prstGeom prst="flowChartAlternateProcess">
              <a:avLst/>
            </a:prstGeom>
            <a:solidFill>
              <a:schemeClr val="accent1">
                <a:lumMod val="20000"/>
                <a:lumOff val="80000"/>
              </a:schemeClr>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600" b="1">
                  <a:latin typeface="+mj-lt"/>
                </a:rPr>
                <a:t>Purchases</a:t>
              </a:r>
            </a:p>
            <a:p>
              <a:pPr algn="ctr"/>
              <a:r>
                <a:rPr lang="en-US" sz="1600" b="1">
                  <a:latin typeface="+mj-lt"/>
                </a:rPr>
                <a:t>from Suppliers</a:t>
              </a:r>
            </a:p>
          </p:txBody>
        </p:sp>
        <p:sp>
          <p:nvSpPr>
            <p:cNvPr id="33839" name="AutoShape 47"/>
            <p:cNvSpPr>
              <a:spLocks noChangeArrowheads="1"/>
            </p:cNvSpPr>
            <p:nvPr/>
          </p:nvSpPr>
          <p:spPr bwMode="auto">
            <a:xfrm>
              <a:off x="5937250" y="2209800"/>
              <a:ext cx="1773238" cy="1152525"/>
            </a:xfrm>
            <a:prstGeom prst="flowChartAlternateProcess">
              <a:avLst/>
            </a:prstGeom>
            <a:solidFill>
              <a:srgbClr val="FFF2B9"/>
            </a:solidFill>
            <a:ln w="25400">
              <a:solidFill>
                <a:schemeClr val="tx1"/>
              </a:solidFill>
              <a:miter lim="800000"/>
              <a:headEnd/>
              <a:tailEnd/>
            </a:ln>
            <a:effectLst>
              <a:outerShdw dist="107763" dir="2700000" algn="ctr" rotWithShape="0">
                <a:srgbClr val="C0C0C0"/>
              </a:outerShdw>
            </a:effectLst>
          </p:spPr>
          <p:txBody>
            <a:bodyPr anchor="ctr"/>
            <a:lstStyle/>
            <a:p>
              <a:pPr algn="ctr">
                <a:lnSpc>
                  <a:spcPct val="85000"/>
                </a:lnSpc>
              </a:pPr>
              <a:r>
                <a:rPr lang="en-US" sz="1600" b="1">
                  <a:latin typeface="+mj-lt"/>
                </a:rPr>
                <a:t>Site to Site Transfer</a:t>
              </a:r>
            </a:p>
            <a:p>
              <a:pPr algn="ctr">
                <a:lnSpc>
                  <a:spcPct val="85000"/>
                </a:lnSpc>
              </a:pPr>
              <a:r>
                <a:rPr lang="en-US" sz="1600" b="1">
                  <a:latin typeface="+mj-lt"/>
                </a:rPr>
                <a:t>Consignment Stock</a:t>
              </a:r>
            </a:p>
            <a:p>
              <a:pPr algn="ctr">
                <a:lnSpc>
                  <a:spcPct val="85000"/>
                </a:lnSpc>
              </a:pPr>
              <a:r>
                <a:rPr lang="en-US" sz="1600" b="1">
                  <a:latin typeface="+mj-lt"/>
                </a:rPr>
                <a:t>DRP</a:t>
              </a:r>
            </a:p>
          </p:txBody>
        </p:sp>
        <p:sp>
          <p:nvSpPr>
            <p:cNvPr id="33840" name="AutoShape 48"/>
            <p:cNvSpPr>
              <a:spLocks noChangeArrowheads="1"/>
            </p:cNvSpPr>
            <p:nvPr/>
          </p:nvSpPr>
          <p:spPr bwMode="auto">
            <a:xfrm>
              <a:off x="1377950" y="3683000"/>
              <a:ext cx="1773238" cy="1152525"/>
            </a:xfrm>
            <a:prstGeom prst="flowChartAlternateProcess">
              <a:avLst/>
            </a:prstGeom>
            <a:solidFill>
              <a:srgbClr val="FBDAC5"/>
            </a:solidFill>
            <a:ln w="25400">
              <a:solidFill>
                <a:schemeClr val="tx1"/>
              </a:solidFill>
              <a:miter lim="800000"/>
              <a:headEnd/>
              <a:tailEnd/>
            </a:ln>
            <a:effectLst>
              <a:outerShdw dist="107763" dir="2700000" algn="ctr" rotWithShape="0">
                <a:srgbClr val="C0C0C0"/>
              </a:outerShdw>
            </a:effectLst>
          </p:spPr>
          <p:txBody>
            <a:bodyPr lIns="9144" rIns="9144" anchor="ctr"/>
            <a:lstStyle/>
            <a:p>
              <a:pPr algn="ctr">
                <a:lnSpc>
                  <a:spcPct val="85000"/>
                </a:lnSpc>
              </a:pPr>
              <a:r>
                <a:rPr lang="en-US" sz="1600" b="1">
                  <a:latin typeface="+mj-lt"/>
                </a:rPr>
                <a:t>Subcontracting</a:t>
              </a:r>
            </a:p>
            <a:p>
              <a:pPr algn="ctr">
                <a:lnSpc>
                  <a:spcPct val="85000"/>
                </a:lnSpc>
              </a:pPr>
              <a:r>
                <a:rPr lang="en-US" sz="1600" b="1">
                  <a:latin typeface="+mj-lt"/>
                </a:rPr>
                <a:t>Inventory Transfers</a:t>
              </a:r>
            </a:p>
            <a:p>
              <a:pPr algn="ctr">
                <a:lnSpc>
                  <a:spcPct val="85000"/>
                </a:lnSpc>
              </a:pPr>
              <a:r>
                <a:rPr lang="en-US" sz="1600" b="1">
                  <a:latin typeface="+mj-lt"/>
                </a:rPr>
                <a:t>Supply Chain</a:t>
              </a:r>
            </a:p>
            <a:p>
              <a:pPr algn="ctr">
                <a:lnSpc>
                  <a:spcPct val="85000"/>
                </a:lnSpc>
              </a:pPr>
              <a:r>
                <a:rPr lang="en-US" sz="1600" b="1">
                  <a:latin typeface="+mj-lt"/>
                </a:rPr>
                <a:t>Non-PO</a:t>
              </a:r>
            </a:p>
          </p:txBody>
        </p:sp>
        <p:cxnSp>
          <p:nvCxnSpPr>
            <p:cNvPr id="33841" name="AutoShape 49"/>
            <p:cNvCxnSpPr>
              <a:cxnSpLocks noChangeShapeType="1"/>
              <a:stCxn id="33840" idx="0"/>
              <a:endCxn id="33834" idx="2"/>
            </p:cNvCxnSpPr>
            <p:nvPr/>
          </p:nvCxnSpPr>
          <p:spPr bwMode="auto">
            <a:xfrm rot="16200000">
              <a:off x="2117725" y="3522663"/>
              <a:ext cx="295275" cy="0"/>
            </a:xfrm>
            <a:prstGeom prst="straightConnector1">
              <a:avLst/>
            </a:prstGeom>
            <a:noFill/>
            <a:ln w="25400">
              <a:solidFill>
                <a:schemeClr val="tx1"/>
              </a:solidFill>
              <a:round/>
              <a:headEnd/>
              <a:tailEnd type="triangle" w="med" len="med"/>
            </a:ln>
            <a:effectLst/>
          </p:spPr>
        </p:cxnSp>
        <p:cxnSp>
          <p:nvCxnSpPr>
            <p:cNvPr id="33842" name="AutoShape 50"/>
            <p:cNvCxnSpPr>
              <a:cxnSpLocks noChangeShapeType="1"/>
              <a:stCxn id="33838" idx="0"/>
              <a:endCxn id="33840" idx="2"/>
            </p:cNvCxnSpPr>
            <p:nvPr/>
          </p:nvCxnSpPr>
          <p:spPr bwMode="auto">
            <a:xfrm rot="5400000" flipH="1">
              <a:off x="2501106" y="4612482"/>
              <a:ext cx="455613" cy="927100"/>
            </a:xfrm>
            <a:prstGeom prst="bentConnector3">
              <a:avLst>
                <a:gd name="adj1" fmla="val 49824"/>
              </a:avLst>
            </a:prstGeom>
            <a:noFill/>
            <a:ln w="25400">
              <a:solidFill>
                <a:schemeClr val="tx1"/>
              </a:solidFill>
              <a:miter lim="800000"/>
              <a:headEnd/>
              <a:tailEnd type="triangle" w="med" len="med"/>
            </a:ln>
            <a:effectLst/>
          </p:spPr>
        </p:cxnSp>
        <p:cxnSp>
          <p:nvCxnSpPr>
            <p:cNvPr id="33843" name="AutoShape 51"/>
            <p:cNvCxnSpPr>
              <a:cxnSpLocks noChangeShapeType="1"/>
              <a:stCxn id="33834" idx="0"/>
              <a:endCxn id="33835" idx="1"/>
            </p:cNvCxnSpPr>
            <p:nvPr/>
          </p:nvCxnSpPr>
          <p:spPr bwMode="auto">
            <a:xfrm rot="16200000">
              <a:off x="2863057" y="1402556"/>
              <a:ext cx="196850" cy="1392237"/>
            </a:xfrm>
            <a:prstGeom prst="bentConnector2">
              <a:avLst/>
            </a:prstGeom>
            <a:noFill/>
            <a:ln w="25400">
              <a:solidFill>
                <a:schemeClr val="tx1"/>
              </a:solidFill>
              <a:miter lim="800000"/>
              <a:headEnd/>
              <a:tailEnd type="triangle" w="med" len="med"/>
            </a:ln>
            <a:effectLst/>
          </p:spPr>
        </p:cxnSp>
        <p:cxnSp>
          <p:nvCxnSpPr>
            <p:cNvPr id="33844" name="AutoShape 52"/>
            <p:cNvCxnSpPr>
              <a:cxnSpLocks noChangeShapeType="1"/>
              <a:stCxn id="33835" idx="3"/>
              <a:endCxn id="33839" idx="0"/>
            </p:cNvCxnSpPr>
            <p:nvPr/>
          </p:nvCxnSpPr>
          <p:spPr bwMode="auto">
            <a:xfrm>
              <a:off x="5456238" y="2000250"/>
              <a:ext cx="1368425" cy="196850"/>
            </a:xfrm>
            <a:prstGeom prst="bentConnector2">
              <a:avLst/>
            </a:prstGeom>
            <a:noFill/>
            <a:ln w="25400">
              <a:solidFill>
                <a:schemeClr val="tx1"/>
              </a:solidFill>
              <a:miter lim="800000"/>
              <a:headEnd/>
              <a:tailEnd type="triangle" w="med" len="med"/>
            </a:ln>
            <a:effectLst/>
          </p:spPr>
        </p:cxnSp>
        <p:cxnSp>
          <p:nvCxnSpPr>
            <p:cNvPr id="33845" name="AutoShape 53"/>
            <p:cNvCxnSpPr>
              <a:cxnSpLocks noChangeShapeType="1"/>
              <a:stCxn id="33839" idx="2"/>
              <a:endCxn id="33836" idx="0"/>
            </p:cNvCxnSpPr>
            <p:nvPr/>
          </p:nvCxnSpPr>
          <p:spPr bwMode="auto">
            <a:xfrm rot="16200000" flipH="1">
              <a:off x="6678613" y="3521075"/>
              <a:ext cx="295275" cy="3175"/>
            </a:xfrm>
            <a:prstGeom prst="bentConnector3">
              <a:avLst>
                <a:gd name="adj1" fmla="val 50000"/>
              </a:avLst>
            </a:prstGeom>
            <a:noFill/>
            <a:ln w="25400">
              <a:solidFill>
                <a:schemeClr val="tx1"/>
              </a:solidFill>
              <a:miter lim="800000"/>
              <a:headEnd/>
              <a:tailEnd type="triangle" w="med" len="med"/>
            </a:ln>
            <a:effectLst/>
          </p:spPr>
        </p:cxnSp>
        <p:cxnSp>
          <p:nvCxnSpPr>
            <p:cNvPr id="33846" name="AutoShape 54"/>
            <p:cNvCxnSpPr>
              <a:cxnSpLocks noChangeShapeType="1"/>
              <a:stCxn id="33836" idx="2"/>
              <a:endCxn id="33837" idx="0"/>
            </p:cNvCxnSpPr>
            <p:nvPr/>
          </p:nvCxnSpPr>
          <p:spPr bwMode="auto">
            <a:xfrm rot="5400000">
              <a:off x="6124575" y="4600575"/>
              <a:ext cx="455613" cy="950913"/>
            </a:xfrm>
            <a:prstGeom prst="bentConnector3">
              <a:avLst>
                <a:gd name="adj1" fmla="val 50000"/>
              </a:avLst>
            </a:prstGeom>
            <a:noFill/>
            <a:ln w="25400">
              <a:solidFill>
                <a:schemeClr val="tx1"/>
              </a:solidFill>
              <a:miter lim="800000"/>
              <a:headEnd/>
              <a:tailEnd type="triangle" w="med" len="med"/>
            </a:ln>
            <a:effectLst/>
          </p:spPr>
        </p:cxnSp>
        <p:cxnSp>
          <p:nvCxnSpPr>
            <p:cNvPr id="33847" name="AutoShape 55"/>
            <p:cNvCxnSpPr>
              <a:cxnSpLocks noChangeShapeType="1"/>
              <a:stCxn id="33837" idx="1"/>
              <a:endCxn id="33838" idx="3"/>
            </p:cNvCxnSpPr>
            <p:nvPr/>
          </p:nvCxnSpPr>
          <p:spPr bwMode="auto">
            <a:xfrm rot="10800000">
              <a:off x="4090988" y="5892800"/>
              <a:ext cx="885825" cy="0"/>
            </a:xfrm>
            <a:prstGeom prst="straightConnector1">
              <a:avLst/>
            </a:prstGeom>
            <a:noFill/>
            <a:ln w="25400">
              <a:solidFill>
                <a:schemeClr val="tx1"/>
              </a:solidFill>
              <a:round/>
              <a:headEnd/>
              <a:tailEnd type="triangle" w="med" len="med"/>
            </a:ln>
            <a:effectLst/>
          </p:spPr>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58" name="Rectangle 118"/>
          <p:cNvSpPr>
            <a:spLocks noGrp="1" noChangeArrowheads="1"/>
          </p:cNvSpPr>
          <p:nvPr>
            <p:ph type="title"/>
          </p:nvPr>
        </p:nvSpPr>
        <p:spPr/>
        <p:txBody>
          <a:bodyPr/>
          <a:lstStyle/>
          <a:p>
            <a:r>
              <a:rPr lang="en-US"/>
              <a:t>Tax and Inventory Reporting Flow</a:t>
            </a:r>
          </a:p>
        </p:txBody>
      </p:sp>
      <p:sp>
        <p:nvSpPr>
          <p:cNvPr id="47" name="Footer Placeholder 2"/>
          <p:cNvSpPr>
            <a:spLocks noGrp="1"/>
          </p:cNvSpPr>
          <p:nvPr>
            <p:ph type="ftr" sz="quarter" idx="10"/>
          </p:nvPr>
        </p:nvSpPr>
        <p:spPr/>
        <p:txBody>
          <a:bodyPr/>
          <a:lstStyle/>
          <a:p>
            <a:r>
              <a:rPr lang="en-US"/>
              <a:t>GTM-01-070</a:t>
            </a:r>
          </a:p>
        </p:txBody>
      </p:sp>
      <p:grpSp>
        <p:nvGrpSpPr>
          <p:cNvPr id="48" name="Group 47"/>
          <p:cNvGrpSpPr/>
          <p:nvPr/>
        </p:nvGrpSpPr>
        <p:grpSpPr>
          <a:xfrm>
            <a:off x="1035050" y="920750"/>
            <a:ext cx="7056438" cy="5137150"/>
            <a:chOff x="1025525" y="1463675"/>
            <a:chExt cx="7056438" cy="5137150"/>
          </a:xfrm>
        </p:grpSpPr>
        <p:sp>
          <p:nvSpPr>
            <p:cNvPr id="35961" name="AutoShape 121"/>
            <p:cNvSpPr>
              <a:spLocks noChangeArrowheads="1"/>
            </p:cNvSpPr>
            <p:nvPr/>
          </p:nvSpPr>
          <p:spPr bwMode="auto">
            <a:xfrm>
              <a:off x="5664200" y="3757613"/>
              <a:ext cx="1828800" cy="914400"/>
            </a:xfrm>
            <a:prstGeom prst="flowChartAlternateProcess">
              <a:avLst/>
            </a:prstGeom>
            <a:solidFill>
              <a:srgbClr val="CCFFCC"/>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800" b="1">
                  <a:latin typeface="+mj-lt"/>
                </a:rPr>
                <a:t>Sales To</a:t>
              </a:r>
            </a:p>
            <a:p>
              <a:pPr algn="ctr"/>
              <a:r>
                <a:rPr lang="en-US" sz="1800" b="1">
                  <a:latin typeface="+mj-lt"/>
                </a:rPr>
                <a:t>Customer</a:t>
              </a:r>
            </a:p>
          </p:txBody>
        </p:sp>
        <p:sp>
          <p:nvSpPr>
            <p:cNvPr id="35962" name="AutoShape 122"/>
            <p:cNvSpPr>
              <a:spLocks noChangeArrowheads="1"/>
            </p:cNvSpPr>
            <p:nvPr/>
          </p:nvSpPr>
          <p:spPr bwMode="auto">
            <a:xfrm>
              <a:off x="2446338" y="2505075"/>
              <a:ext cx="1828800" cy="914400"/>
            </a:xfrm>
            <a:prstGeom prst="flowChartAlternateProcess">
              <a:avLst/>
            </a:prstGeom>
            <a:solidFill>
              <a:srgbClr val="FFCC99"/>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800" b="1">
                  <a:latin typeface="+mj-lt"/>
                </a:rPr>
                <a:t>Manufacturing</a:t>
              </a:r>
            </a:p>
            <a:p>
              <a:pPr algn="ctr"/>
              <a:r>
                <a:rPr lang="en-US" sz="1800" b="1">
                  <a:latin typeface="+mj-lt"/>
                </a:rPr>
                <a:t>Process</a:t>
              </a:r>
            </a:p>
          </p:txBody>
        </p:sp>
        <p:sp>
          <p:nvSpPr>
            <p:cNvPr id="35963" name="AutoShape 123"/>
            <p:cNvSpPr>
              <a:spLocks noChangeArrowheads="1"/>
            </p:cNvSpPr>
            <p:nvPr/>
          </p:nvSpPr>
          <p:spPr bwMode="auto">
            <a:xfrm>
              <a:off x="4843463" y="2505075"/>
              <a:ext cx="1828800" cy="914400"/>
            </a:xfrm>
            <a:prstGeom prst="flowChartAlternateProcess">
              <a:avLst/>
            </a:prstGeom>
            <a:solidFill>
              <a:schemeClr val="accent1">
                <a:lumMod val="20000"/>
                <a:lumOff val="80000"/>
              </a:schemeClr>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800" b="1">
                  <a:latin typeface="+mj-lt"/>
                </a:rPr>
                <a:t>Finished</a:t>
              </a:r>
            </a:p>
            <a:p>
              <a:pPr algn="ctr"/>
              <a:r>
                <a:rPr lang="en-US" sz="1800" b="1">
                  <a:latin typeface="+mj-lt"/>
                </a:rPr>
                <a:t>Goods</a:t>
              </a:r>
            </a:p>
          </p:txBody>
        </p:sp>
        <p:sp>
          <p:nvSpPr>
            <p:cNvPr id="35964" name="AutoShape 124"/>
            <p:cNvSpPr>
              <a:spLocks noChangeArrowheads="1"/>
            </p:cNvSpPr>
            <p:nvPr/>
          </p:nvSpPr>
          <p:spPr bwMode="auto">
            <a:xfrm>
              <a:off x="3649663" y="4906963"/>
              <a:ext cx="1828800" cy="914400"/>
            </a:xfrm>
            <a:prstGeom prst="flowChartAlternateProcess">
              <a:avLst/>
            </a:prstGeom>
            <a:solidFill>
              <a:srgbClr val="FFF2B9"/>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800" b="1">
                  <a:latin typeface="+mj-lt"/>
                </a:rPr>
                <a:t>Revenues</a:t>
              </a:r>
            </a:p>
            <a:p>
              <a:pPr algn="ctr"/>
              <a:r>
                <a:rPr lang="en-US" sz="1800" b="1" u="sng">
                  <a:latin typeface="+mj-lt"/>
                </a:rPr>
                <a:t>Expenses</a:t>
              </a:r>
            </a:p>
            <a:p>
              <a:pPr algn="ctr"/>
              <a:r>
                <a:rPr lang="en-US" sz="1800" b="1">
                  <a:latin typeface="+mj-lt"/>
                </a:rPr>
                <a:t>Profit  </a:t>
              </a:r>
            </a:p>
          </p:txBody>
        </p:sp>
        <p:sp>
          <p:nvSpPr>
            <p:cNvPr id="35965" name="AutoShape 125"/>
            <p:cNvSpPr>
              <a:spLocks noChangeArrowheads="1"/>
            </p:cNvSpPr>
            <p:nvPr/>
          </p:nvSpPr>
          <p:spPr bwMode="auto">
            <a:xfrm>
              <a:off x="1630363" y="3762375"/>
              <a:ext cx="1828800" cy="914400"/>
            </a:xfrm>
            <a:prstGeom prst="flowChartAlternateProcess">
              <a:avLst/>
            </a:prstGeom>
            <a:solidFill>
              <a:srgbClr val="EAEAEA"/>
            </a:solidFill>
            <a:ln w="25400">
              <a:solidFill>
                <a:schemeClr val="tx1"/>
              </a:solidFill>
              <a:miter lim="800000"/>
              <a:headEnd/>
              <a:tailEnd/>
            </a:ln>
            <a:effectLst>
              <a:outerShdw dist="107763" dir="2700000" algn="ctr" rotWithShape="0">
                <a:srgbClr val="C0C0C0"/>
              </a:outerShdw>
            </a:effectLst>
          </p:spPr>
          <p:txBody>
            <a:bodyPr wrap="none" anchor="ctr"/>
            <a:lstStyle/>
            <a:p>
              <a:pPr algn="ctr"/>
              <a:r>
                <a:rPr lang="en-US" sz="1800" b="1">
                  <a:latin typeface="+mj-lt"/>
                </a:rPr>
                <a:t>Purchases</a:t>
              </a:r>
            </a:p>
            <a:p>
              <a:pPr algn="ctr"/>
              <a:r>
                <a:rPr lang="en-US" sz="1800" b="1">
                  <a:latin typeface="+mj-lt"/>
                </a:rPr>
                <a:t>From Suppliers</a:t>
              </a:r>
            </a:p>
          </p:txBody>
        </p:sp>
        <p:grpSp>
          <p:nvGrpSpPr>
            <p:cNvPr id="35966" name="Group 126"/>
            <p:cNvGrpSpPr>
              <a:grpSpLocks/>
            </p:cNvGrpSpPr>
            <p:nvPr/>
          </p:nvGrpSpPr>
          <p:grpSpPr bwMode="auto">
            <a:xfrm rot="484417">
              <a:off x="5143500" y="4899025"/>
              <a:ext cx="2833688" cy="1331913"/>
              <a:chOff x="3452" y="3272"/>
              <a:chExt cx="1785" cy="839"/>
            </a:xfrm>
          </p:grpSpPr>
          <p:sp>
            <p:nvSpPr>
              <p:cNvPr id="35967" name="Freeform 127"/>
              <p:cNvSpPr>
                <a:spLocks/>
              </p:cNvSpPr>
              <p:nvPr/>
            </p:nvSpPr>
            <p:spPr bwMode="auto">
              <a:xfrm rot="-12829364">
                <a:off x="3452" y="3551"/>
                <a:ext cx="1785" cy="56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35968" name="Freeform 128"/>
              <p:cNvSpPr>
                <a:spLocks/>
              </p:cNvSpPr>
              <p:nvPr/>
            </p:nvSpPr>
            <p:spPr bwMode="auto">
              <a:xfrm rot="-12829364">
                <a:off x="4366" y="3272"/>
                <a:ext cx="780" cy="538"/>
              </a:xfrm>
              <a:custGeom>
                <a:avLst/>
                <a:gdLst/>
                <a:ahLst/>
                <a:cxnLst>
                  <a:cxn ang="0">
                    <a:pos x="1" y="346"/>
                  </a:cxn>
                  <a:cxn ang="0">
                    <a:pos x="0" y="313"/>
                  </a:cxn>
                  <a:cxn ang="0">
                    <a:pos x="2" y="281"/>
                  </a:cxn>
                  <a:cxn ang="0">
                    <a:pos x="7" y="249"/>
                  </a:cxn>
                  <a:cxn ang="0">
                    <a:pos x="15" y="219"/>
                  </a:cxn>
                  <a:cxn ang="0">
                    <a:pos x="26" y="190"/>
                  </a:cxn>
                  <a:cxn ang="0">
                    <a:pos x="40" y="162"/>
                  </a:cxn>
                  <a:cxn ang="0">
                    <a:pos x="55" y="136"/>
                  </a:cxn>
                  <a:cxn ang="0">
                    <a:pos x="74" y="112"/>
                  </a:cxn>
                  <a:cxn ang="0">
                    <a:pos x="94" y="89"/>
                  </a:cxn>
                  <a:cxn ang="0">
                    <a:pos x="116" y="69"/>
                  </a:cxn>
                  <a:cxn ang="0">
                    <a:pos x="140" y="51"/>
                  </a:cxn>
                  <a:cxn ang="0">
                    <a:pos x="166" y="35"/>
                  </a:cxn>
                  <a:cxn ang="0">
                    <a:pos x="194" y="22"/>
                  </a:cxn>
                  <a:cxn ang="0">
                    <a:pos x="222" y="12"/>
                  </a:cxn>
                  <a:cxn ang="0">
                    <a:pos x="253" y="5"/>
                  </a:cxn>
                  <a:cxn ang="0">
                    <a:pos x="284" y="1"/>
                  </a:cxn>
                  <a:cxn ang="0">
                    <a:pos x="307" y="0"/>
                  </a:cxn>
                  <a:cxn ang="0">
                    <a:pos x="329" y="1"/>
                  </a:cxn>
                  <a:cxn ang="0">
                    <a:pos x="352" y="3"/>
                  </a:cxn>
                  <a:cxn ang="0">
                    <a:pos x="374" y="7"/>
                  </a:cxn>
                  <a:cxn ang="0">
                    <a:pos x="374" y="7"/>
                  </a:cxn>
                  <a:cxn ang="0">
                    <a:pos x="351" y="18"/>
                  </a:cxn>
                  <a:cxn ang="0">
                    <a:pos x="328" y="30"/>
                  </a:cxn>
                  <a:cxn ang="0">
                    <a:pos x="307" y="44"/>
                  </a:cxn>
                  <a:cxn ang="0">
                    <a:pos x="288" y="59"/>
                  </a:cxn>
                  <a:cxn ang="0">
                    <a:pos x="269" y="76"/>
                  </a:cxn>
                  <a:cxn ang="0">
                    <a:pos x="253" y="95"/>
                  </a:cxn>
                  <a:cxn ang="0">
                    <a:pos x="237" y="115"/>
                  </a:cxn>
                  <a:cxn ang="0">
                    <a:pos x="223" y="135"/>
                  </a:cxn>
                  <a:cxn ang="0">
                    <a:pos x="211" y="157"/>
                  </a:cxn>
                  <a:cxn ang="0">
                    <a:pos x="201" y="180"/>
                  </a:cxn>
                  <a:cxn ang="0">
                    <a:pos x="192" y="204"/>
                  </a:cxn>
                  <a:cxn ang="0">
                    <a:pos x="185" y="229"/>
                  </a:cxn>
                  <a:cxn ang="0">
                    <a:pos x="180" y="254"/>
                  </a:cxn>
                  <a:cxn ang="0">
                    <a:pos x="177" y="279"/>
                  </a:cxn>
                  <a:cxn ang="0">
                    <a:pos x="176" y="306"/>
                  </a:cxn>
                  <a:cxn ang="0">
                    <a:pos x="177" y="332"/>
                  </a:cxn>
                  <a:cxn ang="0">
                    <a:pos x="1" y="346"/>
                  </a:cxn>
                </a:cxnLst>
                <a:rect l="0" t="0" r="r" b="b"/>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chemeClr val="accent1"/>
              </a:solidFill>
              <a:ln w="9525">
                <a:noFill/>
                <a:round/>
                <a:headEnd/>
                <a:tailEnd/>
              </a:ln>
            </p:spPr>
            <p:txBody>
              <a:bodyPr/>
              <a:lstStyle/>
              <a:p>
                <a:endParaRPr lang="en-US"/>
              </a:p>
            </p:txBody>
          </p:sp>
          <p:sp>
            <p:nvSpPr>
              <p:cNvPr id="35969" name="Freeform 129"/>
              <p:cNvSpPr>
                <a:spLocks/>
              </p:cNvSpPr>
              <p:nvPr/>
            </p:nvSpPr>
            <p:spPr bwMode="auto">
              <a:xfrm rot="-12829364">
                <a:off x="3452" y="3551"/>
                <a:ext cx="1785" cy="56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prstDash val="solid"/>
                <a:round/>
                <a:headEnd/>
                <a:tailEnd/>
              </a:ln>
            </p:spPr>
            <p:txBody>
              <a:bodyPr/>
              <a:lstStyle/>
              <a:p>
                <a:endParaRPr lang="en-US"/>
              </a:p>
            </p:txBody>
          </p:sp>
          <p:sp>
            <p:nvSpPr>
              <p:cNvPr id="35970" name="Freeform 130"/>
              <p:cNvSpPr>
                <a:spLocks/>
              </p:cNvSpPr>
              <p:nvPr/>
            </p:nvSpPr>
            <p:spPr bwMode="auto">
              <a:xfrm rot="-12829364">
                <a:off x="4563" y="3919"/>
                <a:ext cx="188" cy="11"/>
              </a:xfrm>
              <a:custGeom>
                <a:avLst/>
                <a:gdLst/>
                <a:ahLst/>
                <a:cxnLst>
                  <a:cxn ang="0">
                    <a:pos x="0" y="1"/>
                  </a:cxn>
                  <a:cxn ang="0">
                    <a:pos x="23" y="0"/>
                  </a:cxn>
                  <a:cxn ang="0">
                    <a:pos x="45" y="1"/>
                  </a:cxn>
                  <a:cxn ang="0">
                    <a:pos x="68" y="3"/>
                  </a:cxn>
                  <a:cxn ang="0">
                    <a:pos x="90" y="7"/>
                  </a:cxn>
                </a:cxnLst>
                <a:rect l="0" t="0" r="r" b="b"/>
                <a:pathLst>
                  <a:path w="90" h="7">
                    <a:moveTo>
                      <a:pt x="0" y="1"/>
                    </a:moveTo>
                    <a:lnTo>
                      <a:pt x="23" y="0"/>
                    </a:lnTo>
                    <a:lnTo>
                      <a:pt x="45" y="1"/>
                    </a:lnTo>
                    <a:lnTo>
                      <a:pt x="68" y="3"/>
                    </a:lnTo>
                    <a:lnTo>
                      <a:pt x="90" y="7"/>
                    </a:lnTo>
                  </a:path>
                </a:pathLst>
              </a:custGeom>
              <a:noFill/>
              <a:ln w="12700">
                <a:solidFill>
                  <a:srgbClr val="000000"/>
                </a:solidFill>
                <a:prstDash val="solid"/>
                <a:round/>
                <a:headEnd/>
                <a:tailEnd/>
              </a:ln>
            </p:spPr>
            <p:txBody>
              <a:bodyPr/>
              <a:lstStyle/>
              <a:p>
                <a:endParaRPr lang="en-US"/>
              </a:p>
            </p:txBody>
          </p:sp>
          <p:sp>
            <p:nvSpPr>
              <p:cNvPr id="35971" name="Rectangle 131"/>
              <p:cNvSpPr>
                <a:spLocks noChangeArrowheads="1"/>
              </p:cNvSpPr>
              <p:nvPr/>
            </p:nvSpPr>
            <p:spPr bwMode="auto">
              <a:xfrm>
                <a:off x="4462" y="3698"/>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72" name="Rectangle 132"/>
              <p:cNvSpPr>
                <a:spLocks noChangeArrowheads="1"/>
              </p:cNvSpPr>
              <p:nvPr/>
            </p:nvSpPr>
            <p:spPr bwMode="auto">
              <a:xfrm>
                <a:off x="4529" y="3765"/>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73" name="Rectangle 133"/>
              <p:cNvSpPr>
                <a:spLocks noChangeArrowheads="1"/>
              </p:cNvSpPr>
              <p:nvPr/>
            </p:nvSpPr>
            <p:spPr bwMode="auto">
              <a:xfrm>
                <a:off x="4596" y="3832"/>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grpSp>
        <p:grpSp>
          <p:nvGrpSpPr>
            <p:cNvPr id="35974" name="Group 134"/>
            <p:cNvGrpSpPr>
              <a:grpSpLocks/>
            </p:cNvGrpSpPr>
            <p:nvPr/>
          </p:nvGrpSpPr>
          <p:grpSpPr bwMode="auto">
            <a:xfrm rot="20700000">
              <a:off x="7031038" y="1871663"/>
              <a:ext cx="1050925" cy="2595562"/>
              <a:chOff x="4760" y="1228"/>
              <a:chExt cx="749" cy="1785"/>
            </a:xfrm>
          </p:grpSpPr>
          <p:sp>
            <p:nvSpPr>
              <p:cNvPr id="35975" name="Freeform 135"/>
              <p:cNvSpPr>
                <a:spLocks/>
              </p:cNvSpPr>
              <p:nvPr/>
            </p:nvSpPr>
            <p:spPr bwMode="auto">
              <a:xfrm rot="4505203">
                <a:off x="4277" y="1841"/>
                <a:ext cx="1785" cy="56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35976" name="Freeform 136"/>
              <p:cNvSpPr>
                <a:spLocks/>
              </p:cNvSpPr>
              <p:nvPr/>
            </p:nvSpPr>
            <p:spPr bwMode="auto">
              <a:xfrm rot="4505203">
                <a:off x="4639" y="1368"/>
                <a:ext cx="780" cy="538"/>
              </a:xfrm>
              <a:custGeom>
                <a:avLst/>
                <a:gdLst/>
                <a:ahLst/>
                <a:cxnLst>
                  <a:cxn ang="0">
                    <a:pos x="1" y="346"/>
                  </a:cxn>
                  <a:cxn ang="0">
                    <a:pos x="0" y="313"/>
                  </a:cxn>
                  <a:cxn ang="0">
                    <a:pos x="2" y="281"/>
                  </a:cxn>
                  <a:cxn ang="0">
                    <a:pos x="7" y="249"/>
                  </a:cxn>
                  <a:cxn ang="0">
                    <a:pos x="15" y="219"/>
                  </a:cxn>
                  <a:cxn ang="0">
                    <a:pos x="26" y="190"/>
                  </a:cxn>
                  <a:cxn ang="0">
                    <a:pos x="40" y="162"/>
                  </a:cxn>
                  <a:cxn ang="0">
                    <a:pos x="55" y="136"/>
                  </a:cxn>
                  <a:cxn ang="0">
                    <a:pos x="74" y="112"/>
                  </a:cxn>
                  <a:cxn ang="0">
                    <a:pos x="94" y="89"/>
                  </a:cxn>
                  <a:cxn ang="0">
                    <a:pos x="116" y="69"/>
                  </a:cxn>
                  <a:cxn ang="0">
                    <a:pos x="140" y="51"/>
                  </a:cxn>
                  <a:cxn ang="0">
                    <a:pos x="166" y="35"/>
                  </a:cxn>
                  <a:cxn ang="0">
                    <a:pos x="194" y="22"/>
                  </a:cxn>
                  <a:cxn ang="0">
                    <a:pos x="222" y="12"/>
                  </a:cxn>
                  <a:cxn ang="0">
                    <a:pos x="253" y="5"/>
                  </a:cxn>
                  <a:cxn ang="0">
                    <a:pos x="284" y="1"/>
                  </a:cxn>
                  <a:cxn ang="0">
                    <a:pos x="307" y="0"/>
                  </a:cxn>
                  <a:cxn ang="0">
                    <a:pos x="329" y="1"/>
                  </a:cxn>
                  <a:cxn ang="0">
                    <a:pos x="352" y="3"/>
                  </a:cxn>
                  <a:cxn ang="0">
                    <a:pos x="374" y="7"/>
                  </a:cxn>
                  <a:cxn ang="0">
                    <a:pos x="374" y="7"/>
                  </a:cxn>
                  <a:cxn ang="0">
                    <a:pos x="351" y="18"/>
                  </a:cxn>
                  <a:cxn ang="0">
                    <a:pos x="328" y="30"/>
                  </a:cxn>
                  <a:cxn ang="0">
                    <a:pos x="307" y="44"/>
                  </a:cxn>
                  <a:cxn ang="0">
                    <a:pos x="288" y="59"/>
                  </a:cxn>
                  <a:cxn ang="0">
                    <a:pos x="269" y="76"/>
                  </a:cxn>
                  <a:cxn ang="0">
                    <a:pos x="253" y="95"/>
                  </a:cxn>
                  <a:cxn ang="0">
                    <a:pos x="237" y="115"/>
                  </a:cxn>
                  <a:cxn ang="0">
                    <a:pos x="223" y="135"/>
                  </a:cxn>
                  <a:cxn ang="0">
                    <a:pos x="211" y="157"/>
                  </a:cxn>
                  <a:cxn ang="0">
                    <a:pos x="201" y="180"/>
                  </a:cxn>
                  <a:cxn ang="0">
                    <a:pos x="192" y="204"/>
                  </a:cxn>
                  <a:cxn ang="0">
                    <a:pos x="185" y="229"/>
                  </a:cxn>
                  <a:cxn ang="0">
                    <a:pos x="180" y="254"/>
                  </a:cxn>
                  <a:cxn ang="0">
                    <a:pos x="177" y="279"/>
                  </a:cxn>
                  <a:cxn ang="0">
                    <a:pos x="176" y="306"/>
                  </a:cxn>
                  <a:cxn ang="0">
                    <a:pos x="177" y="332"/>
                  </a:cxn>
                  <a:cxn ang="0">
                    <a:pos x="1" y="346"/>
                  </a:cxn>
                </a:cxnLst>
                <a:rect l="0" t="0" r="r" b="b"/>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chemeClr val="accent1"/>
              </a:solidFill>
              <a:ln w="9525">
                <a:noFill/>
                <a:round/>
                <a:headEnd/>
                <a:tailEnd/>
              </a:ln>
            </p:spPr>
            <p:txBody>
              <a:bodyPr/>
              <a:lstStyle/>
              <a:p>
                <a:endParaRPr lang="en-US"/>
              </a:p>
            </p:txBody>
          </p:sp>
          <p:sp>
            <p:nvSpPr>
              <p:cNvPr id="35977" name="Freeform 137"/>
              <p:cNvSpPr>
                <a:spLocks/>
              </p:cNvSpPr>
              <p:nvPr/>
            </p:nvSpPr>
            <p:spPr bwMode="auto">
              <a:xfrm rot="4505203">
                <a:off x="4277" y="1841"/>
                <a:ext cx="1785" cy="56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prstDash val="solid"/>
                <a:round/>
                <a:headEnd/>
                <a:tailEnd/>
              </a:ln>
            </p:spPr>
            <p:txBody>
              <a:bodyPr/>
              <a:lstStyle/>
              <a:p>
                <a:endParaRPr lang="en-US"/>
              </a:p>
            </p:txBody>
          </p:sp>
          <p:sp>
            <p:nvSpPr>
              <p:cNvPr id="35978" name="Freeform 138"/>
              <p:cNvSpPr>
                <a:spLocks/>
              </p:cNvSpPr>
              <p:nvPr/>
            </p:nvSpPr>
            <p:spPr bwMode="auto">
              <a:xfrm rot="4505203">
                <a:off x="5266" y="1850"/>
                <a:ext cx="188" cy="11"/>
              </a:xfrm>
              <a:custGeom>
                <a:avLst/>
                <a:gdLst/>
                <a:ahLst/>
                <a:cxnLst>
                  <a:cxn ang="0">
                    <a:pos x="0" y="1"/>
                  </a:cxn>
                  <a:cxn ang="0">
                    <a:pos x="23" y="0"/>
                  </a:cxn>
                  <a:cxn ang="0">
                    <a:pos x="45" y="1"/>
                  </a:cxn>
                  <a:cxn ang="0">
                    <a:pos x="68" y="3"/>
                  </a:cxn>
                  <a:cxn ang="0">
                    <a:pos x="90" y="7"/>
                  </a:cxn>
                </a:cxnLst>
                <a:rect l="0" t="0" r="r" b="b"/>
                <a:pathLst>
                  <a:path w="90" h="7">
                    <a:moveTo>
                      <a:pt x="0" y="1"/>
                    </a:moveTo>
                    <a:lnTo>
                      <a:pt x="23" y="0"/>
                    </a:lnTo>
                    <a:lnTo>
                      <a:pt x="45" y="1"/>
                    </a:lnTo>
                    <a:lnTo>
                      <a:pt x="68" y="3"/>
                    </a:lnTo>
                    <a:lnTo>
                      <a:pt x="90" y="7"/>
                    </a:lnTo>
                  </a:path>
                </a:pathLst>
              </a:custGeom>
              <a:noFill/>
              <a:ln w="12700">
                <a:solidFill>
                  <a:srgbClr val="000000"/>
                </a:solidFill>
                <a:prstDash val="solid"/>
                <a:round/>
                <a:headEnd/>
                <a:tailEnd/>
              </a:ln>
            </p:spPr>
            <p:txBody>
              <a:bodyPr/>
              <a:lstStyle/>
              <a:p>
                <a:endParaRPr lang="en-US"/>
              </a:p>
            </p:txBody>
          </p:sp>
          <p:sp>
            <p:nvSpPr>
              <p:cNvPr id="35979" name="Rectangle 139"/>
              <p:cNvSpPr>
                <a:spLocks noChangeArrowheads="1"/>
              </p:cNvSpPr>
              <p:nvPr/>
            </p:nvSpPr>
            <p:spPr bwMode="auto">
              <a:xfrm>
                <a:off x="5215" y="1810"/>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80" name="Rectangle 140"/>
              <p:cNvSpPr>
                <a:spLocks noChangeArrowheads="1"/>
              </p:cNvSpPr>
              <p:nvPr/>
            </p:nvSpPr>
            <p:spPr bwMode="auto">
              <a:xfrm>
                <a:off x="5282" y="1877"/>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81" name="Rectangle 141"/>
              <p:cNvSpPr>
                <a:spLocks noChangeArrowheads="1"/>
              </p:cNvSpPr>
              <p:nvPr/>
            </p:nvSpPr>
            <p:spPr bwMode="auto">
              <a:xfrm>
                <a:off x="5349" y="1944"/>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grpSp>
        <p:grpSp>
          <p:nvGrpSpPr>
            <p:cNvPr id="35982" name="Group 142"/>
            <p:cNvGrpSpPr>
              <a:grpSpLocks/>
            </p:cNvGrpSpPr>
            <p:nvPr/>
          </p:nvGrpSpPr>
          <p:grpSpPr bwMode="auto">
            <a:xfrm>
              <a:off x="1041400" y="5230813"/>
              <a:ext cx="3013075" cy="1370012"/>
              <a:chOff x="391" y="3488"/>
              <a:chExt cx="1898" cy="863"/>
            </a:xfrm>
          </p:grpSpPr>
          <p:sp>
            <p:nvSpPr>
              <p:cNvPr id="35983" name="Freeform 143"/>
              <p:cNvSpPr>
                <a:spLocks/>
              </p:cNvSpPr>
              <p:nvPr/>
            </p:nvSpPr>
            <p:spPr bwMode="auto">
              <a:xfrm rot="-8806645">
                <a:off x="391" y="3488"/>
                <a:ext cx="1898" cy="591"/>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35984" name="Freeform 144"/>
              <p:cNvSpPr>
                <a:spLocks/>
              </p:cNvSpPr>
              <p:nvPr/>
            </p:nvSpPr>
            <p:spPr bwMode="auto">
              <a:xfrm rot="-8806645">
                <a:off x="1377" y="3783"/>
                <a:ext cx="829" cy="568"/>
              </a:xfrm>
              <a:custGeom>
                <a:avLst/>
                <a:gdLst/>
                <a:ahLst/>
                <a:cxnLst>
                  <a:cxn ang="0">
                    <a:pos x="1" y="346"/>
                  </a:cxn>
                  <a:cxn ang="0">
                    <a:pos x="0" y="313"/>
                  </a:cxn>
                  <a:cxn ang="0">
                    <a:pos x="2" y="281"/>
                  </a:cxn>
                  <a:cxn ang="0">
                    <a:pos x="7" y="249"/>
                  </a:cxn>
                  <a:cxn ang="0">
                    <a:pos x="15" y="219"/>
                  </a:cxn>
                  <a:cxn ang="0">
                    <a:pos x="26" y="190"/>
                  </a:cxn>
                  <a:cxn ang="0">
                    <a:pos x="40" y="162"/>
                  </a:cxn>
                  <a:cxn ang="0">
                    <a:pos x="55" y="136"/>
                  </a:cxn>
                  <a:cxn ang="0">
                    <a:pos x="74" y="112"/>
                  </a:cxn>
                  <a:cxn ang="0">
                    <a:pos x="94" y="89"/>
                  </a:cxn>
                  <a:cxn ang="0">
                    <a:pos x="116" y="69"/>
                  </a:cxn>
                  <a:cxn ang="0">
                    <a:pos x="140" y="51"/>
                  </a:cxn>
                  <a:cxn ang="0">
                    <a:pos x="166" y="35"/>
                  </a:cxn>
                  <a:cxn ang="0">
                    <a:pos x="194" y="22"/>
                  </a:cxn>
                  <a:cxn ang="0">
                    <a:pos x="222" y="12"/>
                  </a:cxn>
                  <a:cxn ang="0">
                    <a:pos x="253" y="5"/>
                  </a:cxn>
                  <a:cxn ang="0">
                    <a:pos x="284" y="1"/>
                  </a:cxn>
                  <a:cxn ang="0">
                    <a:pos x="307" y="0"/>
                  </a:cxn>
                  <a:cxn ang="0">
                    <a:pos x="329" y="1"/>
                  </a:cxn>
                  <a:cxn ang="0">
                    <a:pos x="352" y="3"/>
                  </a:cxn>
                  <a:cxn ang="0">
                    <a:pos x="374" y="7"/>
                  </a:cxn>
                  <a:cxn ang="0">
                    <a:pos x="374" y="7"/>
                  </a:cxn>
                  <a:cxn ang="0">
                    <a:pos x="351" y="18"/>
                  </a:cxn>
                  <a:cxn ang="0">
                    <a:pos x="328" y="30"/>
                  </a:cxn>
                  <a:cxn ang="0">
                    <a:pos x="307" y="44"/>
                  </a:cxn>
                  <a:cxn ang="0">
                    <a:pos x="288" y="59"/>
                  </a:cxn>
                  <a:cxn ang="0">
                    <a:pos x="269" y="76"/>
                  </a:cxn>
                  <a:cxn ang="0">
                    <a:pos x="253" y="95"/>
                  </a:cxn>
                  <a:cxn ang="0">
                    <a:pos x="237" y="115"/>
                  </a:cxn>
                  <a:cxn ang="0">
                    <a:pos x="223" y="135"/>
                  </a:cxn>
                  <a:cxn ang="0">
                    <a:pos x="211" y="157"/>
                  </a:cxn>
                  <a:cxn ang="0">
                    <a:pos x="201" y="180"/>
                  </a:cxn>
                  <a:cxn ang="0">
                    <a:pos x="192" y="204"/>
                  </a:cxn>
                  <a:cxn ang="0">
                    <a:pos x="185" y="229"/>
                  </a:cxn>
                  <a:cxn ang="0">
                    <a:pos x="180" y="254"/>
                  </a:cxn>
                  <a:cxn ang="0">
                    <a:pos x="177" y="279"/>
                  </a:cxn>
                  <a:cxn ang="0">
                    <a:pos x="176" y="306"/>
                  </a:cxn>
                  <a:cxn ang="0">
                    <a:pos x="177" y="332"/>
                  </a:cxn>
                  <a:cxn ang="0">
                    <a:pos x="1" y="346"/>
                  </a:cxn>
                </a:cxnLst>
                <a:rect l="0" t="0" r="r" b="b"/>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chemeClr val="accent1"/>
              </a:solidFill>
              <a:ln w="9525">
                <a:noFill/>
                <a:round/>
                <a:headEnd/>
                <a:tailEnd/>
              </a:ln>
            </p:spPr>
            <p:txBody>
              <a:bodyPr/>
              <a:lstStyle/>
              <a:p>
                <a:endParaRPr lang="en-US"/>
              </a:p>
            </p:txBody>
          </p:sp>
          <p:sp>
            <p:nvSpPr>
              <p:cNvPr id="35985" name="Freeform 145"/>
              <p:cNvSpPr>
                <a:spLocks/>
              </p:cNvSpPr>
              <p:nvPr/>
            </p:nvSpPr>
            <p:spPr bwMode="auto">
              <a:xfrm rot="-8806645">
                <a:off x="391" y="3488"/>
                <a:ext cx="1898" cy="591"/>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prstDash val="solid"/>
                <a:round/>
                <a:headEnd/>
                <a:tailEnd/>
              </a:ln>
            </p:spPr>
            <p:txBody>
              <a:bodyPr/>
              <a:lstStyle/>
              <a:p>
                <a:endParaRPr lang="en-US"/>
              </a:p>
            </p:txBody>
          </p:sp>
          <p:sp>
            <p:nvSpPr>
              <p:cNvPr id="35986" name="Freeform 146"/>
              <p:cNvSpPr>
                <a:spLocks/>
              </p:cNvSpPr>
              <p:nvPr/>
            </p:nvSpPr>
            <p:spPr bwMode="auto">
              <a:xfrm rot="-8806645">
                <a:off x="1276" y="4121"/>
                <a:ext cx="199" cy="11"/>
              </a:xfrm>
              <a:custGeom>
                <a:avLst/>
                <a:gdLst/>
                <a:ahLst/>
                <a:cxnLst>
                  <a:cxn ang="0">
                    <a:pos x="0" y="1"/>
                  </a:cxn>
                  <a:cxn ang="0">
                    <a:pos x="23" y="0"/>
                  </a:cxn>
                  <a:cxn ang="0">
                    <a:pos x="45" y="1"/>
                  </a:cxn>
                  <a:cxn ang="0">
                    <a:pos x="68" y="3"/>
                  </a:cxn>
                  <a:cxn ang="0">
                    <a:pos x="90" y="7"/>
                  </a:cxn>
                </a:cxnLst>
                <a:rect l="0" t="0" r="r" b="b"/>
                <a:pathLst>
                  <a:path w="90" h="7">
                    <a:moveTo>
                      <a:pt x="0" y="1"/>
                    </a:moveTo>
                    <a:lnTo>
                      <a:pt x="23" y="0"/>
                    </a:lnTo>
                    <a:lnTo>
                      <a:pt x="45" y="1"/>
                    </a:lnTo>
                    <a:lnTo>
                      <a:pt x="68" y="3"/>
                    </a:lnTo>
                    <a:lnTo>
                      <a:pt x="90" y="7"/>
                    </a:lnTo>
                  </a:path>
                </a:pathLst>
              </a:custGeom>
              <a:noFill/>
              <a:ln w="12700">
                <a:solidFill>
                  <a:srgbClr val="000000"/>
                </a:solidFill>
                <a:prstDash val="solid"/>
                <a:round/>
                <a:headEnd/>
                <a:tailEnd/>
              </a:ln>
            </p:spPr>
            <p:txBody>
              <a:bodyPr/>
              <a:lstStyle/>
              <a:p>
                <a:endParaRPr lang="en-US"/>
              </a:p>
            </p:txBody>
          </p:sp>
          <p:sp>
            <p:nvSpPr>
              <p:cNvPr id="35987" name="Rectangle 147"/>
              <p:cNvSpPr>
                <a:spLocks noChangeArrowheads="1"/>
              </p:cNvSpPr>
              <p:nvPr/>
            </p:nvSpPr>
            <p:spPr bwMode="auto">
              <a:xfrm>
                <a:off x="1090" y="3856"/>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88" name="Rectangle 148"/>
              <p:cNvSpPr>
                <a:spLocks noChangeArrowheads="1"/>
              </p:cNvSpPr>
              <p:nvPr/>
            </p:nvSpPr>
            <p:spPr bwMode="auto">
              <a:xfrm>
                <a:off x="1157" y="3923"/>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89" name="Rectangle 149"/>
              <p:cNvSpPr>
                <a:spLocks noChangeArrowheads="1"/>
              </p:cNvSpPr>
              <p:nvPr/>
            </p:nvSpPr>
            <p:spPr bwMode="auto">
              <a:xfrm>
                <a:off x="1224" y="3990"/>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grpSp>
        <p:grpSp>
          <p:nvGrpSpPr>
            <p:cNvPr id="35990" name="Group 150"/>
            <p:cNvGrpSpPr>
              <a:grpSpLocks/>
            </p:cNvGrpSpPr>
            <p:nvPr/>
          </p:nvGrpSpPr>
          <p:grpSpPr bwMode="auto">
            <a:xfrm rot="1026472">
              <a:off x="1025525" y="1743075"/>
              <a:ext cx="1050925" cy="2600325"/>
              <a:chOff x="244" y="1031"/>
              <a:chExt cx="662" cy="1638"/>
            </a:xfrm>
          </p:grpSpPr>
          <p:sp>
            <p:nvSpPr>
              <p:cNvPr id="35991" name="Freeform 151"/>
              <p:cNvSpPr>
                <a:spLocks/>
              </p:cNvSpPr>
              <p:nvPr/>
            </p:nvSpPr>
            <p:spPr bwMode="auto">
              <a:xfrm rot="-4170519">
                <a:off x="-172" y="1590"/>
                <a:ext cx="1638" cy="519"/>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35992" name="Freeform 152"/>
              <p:cNvSpPr>
                <a:spLocks/>
              </p:cNvSpPr>
              <p:nvPr/>
            </p:nvSpPr>
            <p:spPr bwMode="auto">
              <a:xfrm rot="-4170519">
                <a:off x="136" y="2035"/>
                <a:ext cx="716" cy="499"/>
              </a:xfrm>
              <a:custGeom>
                <a:avLst/>
                <a:gdLst/>
                <a:ahLst/>
                <a:cxnLst>
                  <a:cxn ang="0">
                    <a:pos x="1" y="346"/>
                  </a:cxn>
                  <a:cxn ang="0">
                    <a:pos x="0" y="313"/>
                  </a:cxn>
                  <a:cxn ang="0">
                    <a:pos x="2" y="281"/>
                  </a:cxn>
                  <a:cxn ang="0">
                    <a:pos x="7" y="249"/>
                  </a:cxn>
                  <a:cxn ang="0">
                    <a:pos x="15" y="219"/>
                  </a:cxn>
                  <a:cxn ang="0">
                    <a:pos x="26" y="190"/>
                  </a:cxn>
                  <a:cxn ang="0">
                    <a:pos x="40" y="162"/>
                  </a:cxn>
                  <a:cxn ang="0">
                    <a:pos x="55" y="136"/>
                  </a:cxn>
                  <a:cxn ang="0">
                    <a:pos x="74" y="112"/>
                  </a:cxn>
                  <a:cxn ang="0">
                    <a:pos x="94" y="89"/>
                  </a:cxn>
                  <a:cxn ang="0">
                    <a:pos x="116" y="69"/>
                  </a:cxn>
                  <a:cxn ang="0">
                    <a:pos x="140" y="51"/>
                  </a:cxn>
                  <a:cxn ang="0">
                    <a:pos x="166" y="35"/>
                  </a:cxn>
                  <a:cxn ang="0">
                    <a:pos x="194" y="22"/>
                  </a:cxn>
                  <a:cxn ang="0">
                    <a:pos x="222" y="12"/>
                  </a:cxn>
                  <a:cxn ang="0">
                    <a:pos x="253" y="5"/>
                  </a:cxn>
                  <a:cxn ang="0">
                    <a:pos x="284" y="1"/>
                  </a:cxn>
                  <a:cxn ang="0">
                    <a:pos x="307" y="0"/>
                  </a:cxn>
                  <a:cxn ang="0">
                    <a:pos x="329" y="1"/>
                  </a:cxn>
                  <a:cxn ang="0">
                    <a:pos x="352" y="3"/>
                  </a:cxn>
                  <a:cxn ang="0">
                    <a:pos x="374" y="7"/>
                  </a:cxn>
                  <a:cxn ang="0">
                    <a:pos x="374" y="7"/>
                  </a:cxn>
                  <a:cxn ang="0">
                    <a:pos x="351" y="18"/>
                  </a:cxn>
                  <a:cxn ang="0">
                    <a:pos x="328" y="30"/>
                  </a:cxn>
                  <a:cxn ang="0">
                    <a:pos x="307" y="44"/>
                  </a:cxn>
                  <a:cxn ang="0">
                    <a:pos x="288" y="59"/>
                  </a:cxn>
                  <a:cxn ang="0">
                    <a:pos x="269" y="76"/>
                  </a:cxn>
                  <a:cxn ang="0">
                    <a:pos x="253" y="95"/>
                  </a:cxn>
                  <a:cxn ang="0">
                    <a:pos x="237" y="115"/>
                  </a:cxn>
                  <a:cxn ang="0">
                    <a:pos x="223" y="135"/>
                  </a:cxn>
                  <a:cxn ang="0">
                    <a:pos x="211" y="157"/>
                  </a:cxn>
                  <a:cxn ang="0">
                    <a:pos x="201" y="180"/>
                  </a:cxn>
                  <a:cxn ang="0">
                    <a:pos x="192" y="204"/>
                  </a:cxn>
                  <a:cxn ang="0">
                    <a:pos x="185" y="229"/>
                  </a:cxn>
                  <a:cxn ang="0">
                    <a:pos x="180" y="254"/>
                  </a:cxn>
                  <a:cxn ang="0">
                    <a:pos x="177" y="279"/>
                  </a:cxn>
                  <a:cxn ang="0">
                    <a:pos x="176" y="306"/>
                  </a:cxn>
                  <a:cxn ang="0">
                    <a:pos x="177" y="332"/>
                  </a:cxn>
                  <a:cxn ang="0">
                    <a:pos x="1" y="346"/>
                  </a:cxn>
                </a:cxnLst>
                <a:rect l="0" t="0" r="r" b="b"/>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chemeClr val="accent1"/>
              </a:solidFill>
              <a:ln w="9525">
                <a:noFill/>
                <a:round/>
                <a:headEnd/>
                <a:tailEnd/>
              </a:ln>
            </p:spPr>
            <p:txBody>
              <a:bodyPr/>
              <a:lstStyle/>
              <a:p>
                <a:endParaRPr lang="en-US"/>
              </a:p>
            </p:txBody>
          </p:sp>
          <p:sp>
            <p:nvSpPr>
              <p:cNvPr id="35993" name="Freeform 153"/>
              <p:cNvSpPr>
                <a:spLocks/>
              </p:cNvSpPr>
              <p:nvPr/>
            </p:nvSpPr>
            <p:spPr bwMode="auto">
              <a:xfrm rot="-4170519">
                <a:off x="-172" y="1590"/>
                <a:ext cx="1638" cy="519"/>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prstDash val="solid"/>
                <a:round/>
                <a:headEnd/>
                <a:tailEnd/>
              </a:ln>
            </p:spPr>
            <p:txBody>
              <a:bodyPr/>
              <a:lstStyle/>
              <a:p>
                <a:endParaRPr lang="en-US"/>
              </a:p>
            </p:txBody>
          </p:sp>
          <p:sp>
            <p:nvSpPr>
              <p:cNvPr id="35994" name="Freeform 154"/>
              <p:cNvSpPr>
                <a:spLocks/>
              </p:cNvSpPr>
              <p:nvPr/>
            </p:nvSpPr>
            <p:spPr bwMode="auto">
              <a:xfrm rot="-4170519">
                <a:off x="273" y="1939"/>
                <a:ext cx="173" cy="10"/>
              </a:xfrm>
              <a:custGeom>
                <a:avLst/>
                <a:gdLst/>
                <a:ahLst/>
                <a:cxnLst>
                  <a:cxn ang="0">
                    <a:pos x="0" y="1"/>
                  </a:cxn>
                  <a:cxn ang="0">
                    <a:pos x="23" y="0"/>
                  </a:cxn>
                  <a:cxn ang="0">
                    <a:pos x="45" y="1"/>
                  </a:cxn>
                  <a:cxn ang="0">
                    <a:pos x="68" y="3"/>
                  </a:cxn>
                  <a:cxn ang="0">
                    <a:pos x="90" y="7"/>
                  </a:cxn>
                </a:cxnLst>
                <a:rect l="0" t="0" r="r" b="b"/>
                <a:pathLst>
                  <a:path w="90" h="7">
                    <a:moveTo>
                      <a:pt x="0" y="1"/>
                    </a:moveTo>
                    <a:lnTo>
                      <a:pt x="23" y="0"/>
                    </a:lnTo>
                    <a:lnTo>
                      <a:pt x="45" y="1"/>
                    </a:lnTo>
                    <a:lnTo>
                      <a:pt x="68" y="3"/>
                    </a:lnTo>
                    <a:lnTo>
                      <a:pt x="90" y="7"/>
                    </a:lnTo>
                  </a:path>
                </a:pathLst>
              </a:custGeom>
              <a:noFill/>
              <a:ln w="12700">
                <a:solidFill>
                  <a:srgbClr val="000000"/>
                </a:solidFill>
                <a:prstDash val="solid"/>
                <a:round/>
                <a:headEnd/>
                <a:tailEnd/>
              </a:ln>
            </p:spPr>
            <p:txBody>
              <a:bodyPr/>
              <a:lstStyle/>
              <a:p>
                <a:endParaRPr lang="en-US"/>
              </a:p>
            </p:txBody>
          </p:sp>
          <p:sp>
            <p:nvSpPr>
              <p:cNvPr id="35995" name="Rectangle 155"/>
              <p:cNvSpPr>
                <a:spLocks noChangeArrowheads="1"/>
              </p:cNvSpPr>
              <p:nvPr/>
            </p:nvSpPr>
            <p:spPr bwMode="auto">
              <a:xfrm>
                <a:off x="295" y="1645"/>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96" name="Rectangle 156"/>
              <p:cNvSpPr>
                <a:spLocks noChangeArrowheads="1"/>
              </p:cNvSpPr>
              <p:nvPr/>
            </p:nvSpPr>
            <p:spPr bwMode="auto">
              <a:xfrm>
                <a:off x="362" y="1712"/>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5997" name="Rectangle 157"/>
              <p:cNvSpPr>
                <a:spLocks noChangeArrowheads="1"/>
              </p:cNvSpPr>
              <p:nvPr/>
            </p:nvSpPr>
            <p:spPr bwMode="auto">
              <a:xfrm>
                <a:off x="429" y="1779"/>
                <a:ext cx="160" cy="194"/>
              </a:xfrm>
              <a:prstGeom prst="rect">
                <a:avLst/>
              </a:prstGeom>
              <a:solidFill>
                <a:srgbClr val="6699FF"/>
              </a:solidFill>
              <a:ln w="12700">
                <a:solidFill>
                  <a:schemeClr val="tx1"/>
                </a:solidFill>
                <a:miter lim="800000"/>
                <a:headEnd/>
                <a:tailEnd/>
              </a:ln>
              <a:effectLst/>
            </p:spPr>
            <p:txBody>
              <a:bodyPr wrap="none" anchor="ctr"/>
              <a:lstStyle/>
              <a:p>
                <a:endParaRPr lang="en-US"/>
              </a:p>
            </p:txBody>
          </p:sp>
        </p:grpSp>
        <p:sp>
          <p:nvSpPr>
            <p:cNvPr id="35998" name="Freeform 158"/>
            <p:cNvSpPr>
              <a:spLocks/>
            </p:cNvSpPr>
            <p:nvPr/>
          </p:nvSpPr>
          <p:spPr bwMode="auto">
            <a:xfrm rot="284744">
              <a:off x="3003550" y="1600200"/>
              <a:ext cx="3111500" cy="95250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35999" name="Freeform 159"/>
            <p:cNvSpPr>
              <a:spLocks/>
            </p:cNvSpPr>
            <p:nvPr/>
          </p:nvSpPr>
          <p:spPr bwMode="auto">
            <a:xfrm rot="284744">
              <a:off x="3003550" y="1563688"/>
              <a:ext cx="1358900" cy="915987"/>
            </a:xfrm>
            <a:custGeom>
              <a:avLst/>
              <a:gdLst/>
              <a:ahLst/>
              <a:cxnLst>
                <a:cxn ang="0">
                  <a:pos x="1" y="346"/>
                </a:cxn>
                <a:cxn ang="0">
                  <a:pos x="0" y="313"/>
                </a:cxn>
                <a:cxn ang="0">
                  <a:pos x="2" y="281"/>
                </a:cxn>
                <a:cxn ang="0">
                  <a:pos x="7" y="249"/>
                </a:cxn>
                <a:cxn ang="0">
                  <a:pos x="15" y="219"/>
                </a:cxn>
                <a:cxn ang="0">
                  <a:pos x="26" y="190"/>
                </a:cxn>
                <a:cxn ang="0">
                  <a:pos x="40" y="162"/>
                </a:cxn>
                <a:cxn ang="0">
                  <a:pos x="55" y="136"/>
                </a:cxn>
                <a:cxn ang="0">
                  <a:pos x="74" y="112"/>
                </a:cxn>
                <a:cxn ang="0">
                  <a:pos x="94" y="89"/>
                </a:cxn>
                <a:cxn ang="0">
                  <a:pos x="116" y="69"/>
                </a:cxn>
                <a:cxn ang="0">
                  <a:pos x="140" y="51"/>
                </a:cxn>
                <a:cxn ang="0">
                  <a:pos x="166" y="35"/>
                </a:cxn>
                <a:cxn ang="0">
                  <a:pos x="194" y="22"/>
                </a:cxn>
                <a:cxn ang="0">
                  <a:pos x="222" y="12"/>
                </a:cxn>
                <a:cxn ang="0">
                  <a:pos x="253" y="5"/>
                </a:cxn>
                <a:cxn ang="0">
                  <a:pos x="284" y="1"/>
                </a:cxn>
                <a:cxn ang="0">
                  <a:pos x="307" y="0"/>
                </a:cxn>
                <a:cxn ang="0">
                  <a:pos x="329" y="1"/>
                </a:cxn>
                <a:cxn ang="0">
                  <a:pos x="352" y="3"/>
                </a:cxn>
                <a:cxn ang="0">
                  <a:pos x="374" y="7"/>
                </a:cxn>
                <a:cxn ang="0">
                  <a:pos x="374" y="7"/>
                </a:cxn>
                <a:cxn ang="0">
                  <a:pos x="351" y="18"/>
                </a:cxn>
                <a:cxn ang="0">
                  <a:pos x="328" y="30"/>
                </a:cxn>
                <a:cxn ang="0">
                  <a:pos x="307" y="44"/>
                </a:cxn>
                <a:cxn ang="0">
                  <a:pos x="288" y="59"/>
                </a:cxn>
                <a:cxn ang="0">
                  <a:pos x="269" y="76"/>
                </a:cxn>
                <a:cxn ang="0">
                  <a:pos x="253" y="95"/>
                </a:cxn>
                <a:cxn ang="0">
                  <a:pos x="237" y="115"/>
                </a:cxn>
                <a:cxn ang="0">
                  <a:pos x="223" y="135"/>
                </a:cxn>
                <a:cxn ang="0">
                  <a:pos x="211" y="157"/>
                </a:cxn>
                <a:cxn ang="0">
                  <a:pos x="201" y="180"/>
                </a:cxn>
                <a:cxn ang="0">
                  <a:pos x="192" y="204"/>
                </a:cxn>
                <a:cxn ang="0">
                  <a:pos x="185" y="229"/>
                </a:cxn>
                <a:cxn ang="0">
                  <a:pos x="180" y="254"/>
                </a:cxn>
                <a:cxn ang="0">
                  <a:pos x="177" y="279"/>
                </a:cxn>
                <a:cxn ang="0">
                  <a:pos x="176" y="306"/>
                </a:cxn>
                <a:cxn ang="0">
                  <a:pos x="177" y="332"/>
                </a:cxn>
                <a:cxn ang="0">
                  <a:pos x="1" y="346"/>
                </a:cxn>
              </a:cxnLst>
              <a:rect l="0" t="0" r="r" b="b"/>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chemeClr val="accent1"/>
            </a:solidFill>
            <a:ln w="9525">
              <a:noFill/>
              <a:round/>
              <a:headEnd/>
              <a:tailEnd/>
            </a:ln>
          </p:spPr>
          <p:txBody>
            <a:bodyPr/>
            <a:lstStyle/>
            <a:p>
              <a:endParaRPr lang="en-US"/>
            </a:p>
          </p:txBody>
        </p:sp>
        <p:sp>
          <p:nvSpPr>
            <p:cNvPr id="36000" name="Freeform 160"/>
            <p:cNvSpPr>
              <a:spLocks/>
            </p:cNvSpPr>
            <p:nvPr/>
          </p:nvSpPr>
          <p:spPr bwMode="auto">
            <a:xfrm rot="284744">
              <a:off x="3003550" y="1600200"/>
              <a:ext cx="3111500" cy="952500"/>
            </a:xfrm>
            <a:custGeom>
              <a:avLst/>
              <a:gdLst/>
              <a:ahLst/>
              <a:cxnLst>
                <a:cxn ang="0">
                  <a:pos x="0" y="327"/>
                </a:cxn>
                <a:cxn ang="0">
                  <a:pos x="7" y="263"/>
                </a:cxn>
                <a:cxn ang="0">
                  <a:pos x="26" y="204"/>
                </a:cxn>
                <a:cxn ang="0">
                  <a:pos x="55" y="150"/>
                </a:cxn>
                <a:cxn ang="0">
                  <a:pos x="94" y="103"/>
                </a:cxn>
                <a:cxn ang="0">
                  <a:pos x="140" y="65"/>
                </a:cxn>
                <a:cxn ang="0">
                  <a:pos x="194" y="36"/>
                </a:cxn>
                <a:cxn ang="0">
                  <a:pos x="253" y="19"/>
                </a:cxn>
                <a:cxn ang="0">
                  <a:pos x="461" y="1"/>
                </a:cxn>
                <a:cxn ang="0">
                  <a:pos x="509" y="1"/>
                </a:cxn>
                <a:cxn ang="0">
                  <a:pos x="556" y="9"/>
                </a:cxn>
                <a:cxn ang="0">
                  <a:pos x="601" y="24"/>
                </a:cxn>
                <a:cxn ang="0">
                  <a:pos x="643" y="46"/>
                </a:cxn>
                <a:cxn ang="0">
                  <a:pos x="682" y="75"/>
                </a:cxn>
                <a:cxn ang="0">
                  <a:pos x="716" y="109"/>
                </a:cxn>
                <a:cxn ang="0">
                  <a:pos x="745" y="148"/>
                </a:cxn>
                <a:cxn ang="0">
                  <a:pos x="768" y="193"/>
                </a:cxn>
                <a:cxn ang="0">
                  <a:pos x="706" y="305"/>
                </a:cxn>
                <a:cxn ang="0">
                  <a:pos x="592" y="206"/>
                </a:cxn>
                <a:cxn ang="0">
                  <a:pos x="554" y="141"/>
                </a:cxn>
                <a:cxn ang="0">
                  <a:pos x="504" y="87"/>
                </a:cxn>
                <a:cxn ang="0">
                  <a:pos x="443" y="46"/>
                </a:cxn>
                <a:cxn ang="0">
                  <a:pos x="409" y="31"/>
                </a:cxn>
                <a:cxn ang="0">
                  <a:pos x="374" y="21"/>
                </a:cxn>
                <a:cxn ang="0">
                  <a:pos x="351" y="32"/>
                </a:cxn>
                <a:cxn ang="0">
                  <a:pos x="307" y="58"/>
                </a:cxn>
                <a:cxn ang="0">
                  <a:pos x="269" y="90"/>
                </a:cxn>
                <a:cxn ang="0">
                  <a:pos x="237" y="129"/>
                </a:cxn>
                <a:cxn ang="0">
                  <a:pos x="211" y="171"/>
                </a:cxn>
                <a:cxn ang="0">
                  <a:pos x="192" y="218"/>
                </a:cxn>
                <a:cxn ang="0">
                  <a:pos x="180" y="268"/>
                </a:cxn>
                <a:cxn ang="0">
                  <a:pos x="176" y="320"/>
                </a:cxn>
                <a:cxn ang="0">
                  <a:pos x="1" y="360"/>
                </a:cxn>
              </a:cxnLst>
              <a:rect l="0" t="0" r="r" b="b"/>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prstDash val="solid"/>
              <a:round/>
              <a:headEnd/>
              <a:tailEnd/>
            </a:ln>
          </p:spPr>
          <p:txBody>
            <a:bodyPr/>
            <a:lstStyle/>
            <a:p>
              <a:endParaRPr lang="en-US"/>
            </a:p>
          </p:txBody>
        </p:sp>
        <p:sp>
          <p:nvSpPr>
            <p:cNvPr id="36001" name="Freeform 161"/>
            <p:cNvSpPr>
              <a:spLocks/>
            </p:cNvSpPr>
            <p:nvPr/>
          </p:nvSpPr>
          <p:spPr bwMode="auto">
            <a:xfrm rot="284744">
              <a:off x="4071938" y="1608138"/>
              <a:ext cx="327025" cy="19050"/>
            </a:xfrm>
            <a:custGeom>
              <a:avLst/>
              <a:gdLst/>
              <a:ahLst/>
              <a:cxnLst>
                <a:cxn ang="0">
                  <a:pos x="0" y="1"/>
                </a:cxn>
                <a:cxn ang="0">
                  <a:pos x="23" y="0"/>
                </a:cxn>
                <a:cxn ang="0">
                  <a:pos x="45" y="1"/>
                </a:cxn>
                <a:cxn ang="0">
                  <a:pos x="68" y="3"/>
                </a:cxn>
                <a:cxn ang="0">
                  <a:pos x="90" y="7"/>
                </a:cxn>
              </a:cxnLst>
              <a:rect l="0" t="0" r="r" b="b"/>
              <a:pathLst>
                <a:path w="90" h="7">
                  <a:moveTo>
                    <a:pt x="0" y="1"/>
                  </a:moveTo>
                  <a:lnTo>
                    <a:pt x="23" y="0"/>
                  </a:lnTo>
                  <a:lnTo>
                    <a:pt x="45" y="1"/>
                  </a:lnTo>
                  <a:lnTo>
                    <a:pt x="68" y="3"/>
                  </a:lnTo>
                  <a:lnTo>
                    <a:pt x="90" y="7"/>
                  </a:lnTo>
                </a:path>
              </a:pathLst>
            </a:custGeom>
            <a:noFill/>
            <a:ln w="12700">
              <a:solidFill>
                <a:srgbClr val="000000"/>
              </a:solidFill>
              <a:prstDash val="solid"/>
              <a:round/>
              <a:headEnd/>
              <a:tailEnd/>
            </a:ln>
          </p:spPr>
          <p:txBody>
            <a:bodyPr/>
            <a:lstStyle/>
            <a:p>
              <a:endParaRPr lang="en-US"/>
            </a:p>
          </p:txBody>
        </p:sp>
        <p:sp>
          <p:nvSpPr>
            <p:cNvPr id="36002" name="Rectangle 162"/>
            <p:cNvSpPr>
              <a:spLocks noChangeArrowheads="1"/>
            </p:cNvSpPr>
            <p:nvPr/>
          </p:nvSpPr>
          <p:spPr bwMode="auto">
            <a:xfrm>
              <a:off x="4079875" y="1463675"/>
              <a:ext cx="254000" cy="307975"/>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6003" name="Rectangle 163"/>
            <p:cNvSpPr>
              <a:spLocks noChangeArrowheads="1"/>
            </p:cNvSpPr>
            <p:nvPr/>
          </p:nvSpPr>
          <p:spPr bwMode="auto">
            <a:xfrm>
              <a:off x="4186238" y="1570038"/>
              <a:ext cx="254000" cy="307975"/>
            </a:xfrm>
            <a:prstGeom prst="rect">
              <a:avLst/>
            </a:prstGeom>
            <a:solidFill>
              <a:srgbClr val="6699FF"/>
            </a:solidFill>
            <a:ln w="12700">
              <a:solidFill>
                <a:schemeClr val="tx1"/>
              </a:solidFill>
              <a:miter lim="800000"/>
              <a:headEnd/>
              <a:tailEnd/>
            </a:ln>
            <a:effectLst/>
          </p:spPr>
          <p:txBody>
            <a:bodyPr wrap="none" anchor="ctr"/>
            <a:lstStyle/>
            <a:p>
              <a:endParaRPr lang="en-US"/>
            </a:p>
          </p:txBody>
        </p:sp>
        <p:sp>
          <p:nvSpPr>
            <p:cNvPr id="36004" name="Rectangle 164"/>
            <p:cNvSpPr>
              <a:spLocks noChangeArrowheads="1"/>
            </p:cNvSpPr>
            <p:nvPr/>
          </p:nvSpPr>
          <p:spPr bwMode="auto">
            <a:xfrm>
              <a:off x="4292600" y="1676400"/>
              <a:ext cx="254000" cy="307975"/>
            </a:xfrm>
            <a:prstGeom prst="rect">
              <a:avLst/>
            </a:prstGeom>
            <a:solidFill>
              <a:srgbClr val="6699FF"/>
            </a:solidFill>
            <a:ln w="12700">
              <a:solidFill>
                <a:schemeClr val="tx1"/>
              </a:solidFill>
              <a:miter lim="800000"/>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1027"/>
          <p:cNvSpPr>
            <a:spLocks noGrp="1" noChangeArrowheads="1"/>
          </p:cNvSpPr>
          <p:nvPr>
            <p:ph idx="1"/>
          </p:nvPr>
        </p:nvSpPr>
        <p:spPr/>
        <p:txBody>
          <a:bodyPr/>
          <a:lstStyle/>
          <a:p>
            <a:pPr lvl="1"/>
            <a:r>
              <a:rPr lang="en-US" sz="2800"/>
              <a:t>Environment</a:t>
            </a:r>
          </a:p>
          <a:p>
            <a:pPr lvl="1"/>
            <a:r>
              <a:rPr lang="en-US" sz="2800"/>
              <a:t>Tax Type</a:t>
            </a:r>
          </a:p>
          <a:p>
            <a:pPr lvl="1"/>
            <a:r>
              <a:rPr lang="en-US" sz="2800"/>
              <a:t>Tax Usage</a:t>
            </a:r>
          </a:p>
          <a:p>
            <a:pPr lvl="1"/>
            <a:r>
              <a:rPr lang="en-US" sz="2800"/>
              <a:t>Tax Class</a:t>
            </a:r>
          </a:p>
          <a:p>
            <a:pPr lvl="1"/>
            <a:r>
              <a:rPr lang="en-US" sz="2800"/>
              <a:t>Tax Zone</a:t>
            </a:r>
          </a:p>
        </p:txBody>
      </p:sp>
      <p:sp>
        <p:nvSpPr>
          <p:cNvPr id="39952" name="Rectangle 1040"/>
          <p:cNvSpPr>
            <a:spLocks noGrp="1" noChangeArrowheads="1"/>
          </p:cNvSpPr>
          <p:nvPr>
            <p:ph type="title"/>
          </p:nvPr>
        </p:nvSpPr>
        <p:spPr/>
        <p:txBody>
          <a:bodyPr/>
          <a:lstStyle/>
          <a:p>
            <a:r>
              <a:rPr lang="en-US"/>
              <a:t>Terminology</a:t>
            </a:r>
          </a:p>
        </p:txBody>
      </p:sp>
      <p:sp>
        <p:nvSpPr>
          <p:cNvPr id="5" name="Footer Placeholder 3"/>
          <p:cNvSpPr>
            <a:spLocks noGrp="1"/>
          </p:cNvSpPr>
          <p:nvPr>
            <p:ph type="ftr" sz="quarter" idx="10"/>
          </p:nvPr>
        </p:nvSpPr>
        <p:spPr/>
        <p:txBody>
          <a:bodyPr/>
          <a:lstStyle/>
          <a:p>
            <a:r>
              <a:rPr lang="en-US"/>
              <a:t>GTM-01-080</a:t>
            </a:r>
          </a:p>
        </p:txBody>
      </p:sp>
      <p:graphicFrame>
        <p:nvGraphicFramePr>
          <p:cNvPr id="39940" name="Object 1028"/>
          <p:cNvGraphicFramePr>
            <a:graphicFrameLocks noChangeAspect="1"/>
          </p:cNvGraphicFramePr>
          <p:nvPr/>
        </p:nvGraphicFramePr>
        <p:xfrm>
          <a:off x="5151438" y="4249738"/>
          <a:ext cx="3094037" cy="1509712"/>
        </p:xfrm>
        <a:graphic>
          <a:graphicData uri="http://schemas.openxmlformats.org/presentationml/2006/ole">
            <p:oleObj spid="_x0000_s39940" name="Clip" r:id="rId4" imgW="1035720" imgH="504720" progId="MS_ClipArt_Gallery.2">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1007</TotalTime>
  <Words>372</Words>
  <Application>Microsoft Office PowerPoint</Application>
  <PresentationFormat>On-screen Show (4:3)</PresentationFormat>
  <Paragraphs>99</Paragraphs>
  <Slides>10</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8" baseType="lpstr">
      <vt:lpstr>Times New Roman</vt:lpstr>
      <vt:lpstr>Tahoma</vt:lpstr>
      <vt:lpstr>Webdings</vt:lpstr>
      <vt:lpstr>Arial</vt:lpstr>
      <vt:lpstr>Wingdings</vt:lpstr>
      <vt:lpstr>2_EX06PP_template</vt:lpstr>
      <vt:lpstr>QAD 2010 Template</vt:lpstr>
      <vt:lpstr>Microsoft Clip Gallery</vt:lpstr>
      <vt:lpstr>Global Tax Management</vt:lpstr>
      <vt:lpstr>Slide 2</vt:lpstr>
      <vt:lpstr>Facilities</vt:lpstr>
      <vt:lpstr>Related Courses</vt:lpstr>
      <vt:lpstr>Course Overview</vt:lpstr>
      <vt:lpstr>Introduction to Global Tax Management In this section you will learn about:</vt:lpstr>
      <vt:lpstr>Business Cycle</vt:lpstr>
      <vt:lpstr>Tax and Inventory Reporting Flow</vt:lpstr>
      <vt:lpstr>Terminology</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42</cp:revision>
  <dcterms:created xsi:type="dcterms:W3CDTF">2000-12-07T01:08:11Z</dcterms:created>
  <dcterms:modified xsi:type="dcterms:W3CDTF">2010-12-17T16:06:21Z</dcterms:modified>
</cp:coreProperties>
</file>