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slides/slide138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slides/slide139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</p:sldMasterIdLst>
  <p:notesMasterIdLst>
    <p:notesMasterId r:id="rId151"/>
  </p:notesMasterIdLst>
  <p:handoutMasterIdLst>
    <p:handoutMasterId r:id="rId152"/>
  </p:handoutMasterIdLst>
  <p:sldIdLst>
    <p:sldId id="576" r:id="rId3"/>
    <p:sldId id="256" r:id="rId4"/>
    <p:sldId id="273" r:id="rId5"/>
    <p:sldId id="274" r:id="rId6"/>
    <p:sldId id="275" r:id="rId7"/>
    <p:sldId id="492" r:id="rId8"/>
    <p:sldId id="416" r:id="rId9"/>
    <p:sldId id="294" r:id="rId10"/>
    <p:sldId id="418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8" r:id="rId19"/>
    <p:sldId id="289" r:id="rId20"/>
    <p:sldId id="290" r:id="rId21"/>
    <p:sldId id="291" r:id="rId22"/>
    <p:sldId id="491" r:id="rId23"/>
    <p:sldId id="419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425" r:id="rId32"/>
    <p:sldId id="303" r:id="rId33"/>
    <p:sldId id="305" r:id="rId34"/>
    <p:sldId id="304" r:id="rId35"/>
    <p:sldId id="306" r:id="rId36"/>
    <p:sldId id="490" r:id="rId37"/>
    <p:sldId id="417" r:id="rId38"/>
    <p:sldId id="309" r:id="rId39"/>
    <p:sldId id="310" r:id="rId40"/>
    <p:sldId id="311" r:id="rId41"/>
    <p:sldId id="312" r:id="rId42"/>
    <p:sldId id="313" r:id="rId43"/>
    <p:sldId id="426" r:id="rId44"/>
    <p:sldId id="315" r:id="rId45"/>
    <p:sldId id="316" r:id="rId46"/>
    <p:sldId id="317" r:id="rId47"/>
    <p:sldId id="319" r:id="rId48"/>
    <p:sldId id="320" r:id="rId49"/>
    <p:sldId id="421" r:id="rId50"/>
    <p:sldId id="321" r:id="rId51"/>
    <p:sldId id="489" r:id="rId52"/>
    <p:sldId id="422" r:id="rId53"/>
    <p:sldId id="457" r:id="rId54"/>
    <p:sldId id="458" r:id="rId55"/>
    <p:sldId id="459" r:id="rId56"/>
    <p:sldId id="460" r:id="rId57"/>
    <p:sldId id="488" r:id="rId58"/>
    <p:sldId id="495" r:id="rId59"/>
    <p:sldId id="496" r:id="rId60"/>
    <p:sldId id="497" r:id="rId61"/>
    <p:sldId id="498" r:id="rId62"/>
    <p:sldId id="499" r:id="rId63"/>
    <p:sldId id="500" r:id="rId64"/>
    <p:sldId id="501" r:id="rId65"/>
    <p:sldId id="379" r:id="rId66"/>
    <p:sldId id="504" r:id="rId67"/>
    <p:sldId id="505" r:id="rId68"/>
    <p:sldId id="506" r:id="rId69"/>
    <p:sldId id="507" r:id="rId70"/>
    <p:sldId id="508" r:id="rId71"/>
    <p:sldId id="509" r:id="rId72"/>
    <p:sldId id="510" r:id="rId73"/>
    <p:sldId id="511" r:id="rId74"/>
    <p:sldId id="512" r:id="rId75"/>
    <p:sldId id="513" r:id="rId76"/>
    <p:sldId id="514" r:id="rId77"/>
    <p:sldId id="515" r:id="rId78"/>
    <p:sldId id="516" r:id="rId79"/>
    <p:sldId id="517" r:id="rId80"/>
    <p:sldId id="518" r:id="rId81"/>
    <p:sldId id="519" r:id="rId82"/>
    <p:sldId id="520" r:id="rId83"/>
    <p:sldId id="521" r:id="rId84"/>
    <p:sldId id="522" r:id="rId85"/>
    <p:sldId id="523" r:id="rId86"/>
    <p:sldId id="524" r:id="rId87"/>
    <p:sldId id="525" r:id="rId88"/>
    <p:sldId id="526" r:id="rId89"/>
    <p:sldId id="527" r:id="rId90"/>
    <p:sldId id="528" r:id="rId91"/>
    <p:sldId id="529" r:id="rId92"/>
    <p:sldId id="530" r:id="rId93"/>
    <p:sldId id="531" r:id="rId94"/>
    <p:sldId id="532" r:id="rId95"/>
    <p:sldId id="533" r:id="rId96"/>
    <p:sldId id="534" r:id="rId97"/>
    <p:sldId id="535" r:id="rId98"/>
    <p:sldId id="536" r:id="rId99"/>
    <p:sldId id="537" r:id="rId100"/>
    <p:sldId id="538" r:id="rId101"/>
    <p:sldId id="539" r:id="rId102"/>
    <p:sldId id="540" r:id="rId103"/>
    <p:sldId id="541" r:id="rId104"/>
    <p:sldId id="542" r:id="rId105"/>
    <p:sldId id="543" r:id="rId106"/>
    <p:sldId id="544" r:id="rId107"/>
    <p:sldId id="545" r:id="rId108"/>
    <p:sldId id="546" r:id="rId109"/>
    <p:sldId id="547" r:id="rId110"/>
    <p:sldId id="548" r:id="rId111"/>
    <p:sldId id="549" r:id="rId112"/>
    <p:sldId id="550" r:id="rId113"/>
    <p:sldId id="551" r:id="rId114"/>
    <p:sldId id="552" r:id="rId115"/>
    <p:sldId id="553" r:id="rId116"/>
    <p:sldId id="554" r:id="rId117"/>
    <p:sldId id="555" r:id="rId118"/>
    <p:sldId id="556" r:id="rId119"/>
    <p:sldId id="557" r:id="rId120"/>
    <p:sldId id="558" r:id="rId121"/>
    <p:sldId id="559" r:id="rId122"/>
    <p:sldId id="560" r:id="rId123"/>
    <p:sldId id="561" r:id="rId124"/>
    <p:sldId id="562" r:id="rId125"/>
    <p:sldId id="563" r:id="rId126"/>
    <p:sldId id="564" r:id="rId127"/>
    <p:sldId id="565" r:id="rId128"/>
    <p:sldId id="566" r:id="rId129"/>
    <p:sldId id="567" r:id="rId130"/>
    <p:sldId id="568" r:id="rId131"/>
    <p:sldId id="569" r:id="rId132"/>
    <p:sldId id="570" r:id="rId133"/>
    <p:sldId id="571" r:id="rId134"/>
    <p:sldId id="572" r:id="rId135"/>
    <p:sldId id="573" r:id="rId136"/>
    <p:sldId id="574" r:id="rId137"/>
    <p:sldId id="575" r:id="rId138"/>
    <p:sldId id="445" r:id="rId139"/>
    <p:sldId id="447" r:id="rId140"/>
    <p:sldId id="446" r:id="rId141"/>
    <p:sldId id="448" r:id="rId142"/>
    <p:sldId id="456" r:id="rId143"/>
    <p:sldId id="449" r:id="rId144"/>
    <p:sldId id="452" r:id="rId145"/>
    <p:sldId id="476" r:id="rId146"/>
    <p:sldId id="451" r:id="rId147"/>
    <p:sldId id="481" r:id="rId148"/>
    <p:sldId id="454" r:id="rId149"/>
    <p:sldId id="478" r:id="rId15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DEBD"/>
    <a:srgbClr val="CDFFCD"/>
    <a:srgbClr val="C1EFFF"/>
    <a:srgbClr val="FBFCD8"/>
    <a:srgbClr val="C5E2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2018" autoAdjust="0"/>
  </p:normalViewPr>
  <p:slideViewPr>
    <p:cSldViewPr snapToGrid="0">
      <p:cViewPr>
        <p:scale>
          <a:sx n="100" d="100"/>
          <a:sy n="100" d="100"/>
        </p:scale>
        <p:origin x="-276" y="-180"/>
      </p:cViewPr>
      <p:guideLst>
        <p:guide orient="horz" pos="2160"/>
        <p:guide pos="2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078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slide" Target="slides/slide136.xml"/><Relationship Id="rId154" Type="http://schemas.openxmlformats.org/officeDocument/2006/relationships/viewProps" Target="viewProp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slide" Target="slides/slide142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theme" Target="theme/them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137" Type="http://schemas.openxmlformats.org/officeDocument/2006/relationships/slide" Target="slides/slide13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5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51" Type="http://schemas.openxmlformats.org/officeDocument/2006/relationships/notesMaster" Target="notesMasters/notesMaster1.xml"/><Relationship Id="rId156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handoutMaster" Target="handoutMasters/handout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DAFDC1F0-7BAF-419F-A2DE-85806431F8BD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D2614B3C-B41E-4604-A941-0741876A2D5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6E71552E-B493-4DF0-B7AA-69C6230A709B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37E1DAF-9C90-4B0A-BA62-4B4AAB88057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D3B5FA5-4A1D-438C-BA3D-AAF1792E7973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C5E87F-178F-4BD6-9AF9-8A12B8F8E03F}" type="slidenum">
              <a:rPr lang="en-US"/>
              <a:pPr/>
              <a:t>2</a:t>
            </a:fld>
            <a:endParaRPr lang="en-US"/>
          </a:p>
        </p:txBody>
      </p:sp>
      <p:sp>
        <p:nvSpPr>
          <p:cNvPr id="4526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A941B6B-D94B-43E8-9BD6-ED957EB9F8B3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B78C63-45E5-4392-828E-98BD70FB6BEB}" type="slidenum">
              <a:rPr lang="en-US"/>
              <a:pPr/>
              <a:t>11</a:t>
            </a:fld>
            <a:endParaRPr lang="en-US"/>
          </a:p>
        </p:txBody>
      </p:sp>
      <p:sp>
        <p:nvSpPr>
          <p:cNvPr id="72706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D0AEC7D-9EBD-4ACB-A5EA-13BADE59C924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3F93E0-7C2A-4F11-AE04-EAAE98302CDD}" type="slidenum">
              <a:rPr lang="en-US"/>
              <a:pPr/>
              <a:t>136</a:t>
            </a:fld>
            <a:endParaRPr lang="en-US"/>
          </a:p>
        </p:txBody>
      </p:sp>
      <p:sp>
        <p:nvSpPr>
          <p:cNvPr id="9379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737E893-4F82-4478-A989-D1350BC43217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036CA2-5FCA-4D79-8EE5-C53709858C82}" type="slidenum">
              <a:rPr lang="en-US"/>
              <a:pPr/>
              <a:t>146</a:t>
            </a:fld>
            <a:endParaRPr lang="en-US"/>
          </a:p>
        </p:txBody>
      </p:sp>
      <p:sp>
        <p:nvSpPr>
          <p:cNvPr id="7802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8A896EA-A449-4242-8F06-427364D173CA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F0A631-D5CC-40A8-AD9E-0871778C9ED1}" type="slidenum">
              <a:rPr lang="en-US"/>
              <a:pPr/>
              <a:t>12</a:t>
            </a:fld>
            <a:endParaRPr lang="en-US"/>
          </a:p>
        </p:txBody>
      </p:sp>
      <p:sp>
        <p:nvSpPr>
          <p:cNvPr id="74754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2850586-6B05-4E49-BE52-C61D72B8F3B1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B629F-EB47-4E6D-8798-A90009B56BAC}" type="slidenum">
              <a:rPr lang="en-US"/>
              <a:pPr/>
              <a:t>13</a:t>
            </a:fld>
            <a:endParaRPr lang="en-US"/>
          </a:p>
        </p:txBody>
      </p:sp>
      <p:sp>
        <p:nvSpPr>
          <p:cNvPr id="76802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AA04A4D-F62E-4EEF-911C-2FBD3023B1D9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D544F0-E426-4666-BADE-2B3429C6EC3A}" type="slidenum">
              <a:rPr lang="en-US"/>
              <a:pPr/>
              <a:t>14</a:t>
            </a:fld>
            <a:endParaRPr lang="en-US"/>
          </a:p>
        </p:txBody>
      </p:sp>
      <p:sp>
        <p:nvSpPr>
          <p:cNvPr id="78850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858097F-2998-4C61-A2A5-FE52BBDBEE71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7D462D-0F1E-4C87-AD00-53E6885DBE06}" type="slidenum">
              <a:rPr lang="en-US"/>
              <a:pPr/>
              <a:t>15</a:t>
            </a:fld>
            <a:endParaRPr lang="en-US"/>
          </a:p>
        </p:txBody>
      </p:sp>
      <p:sp>
        <p:nvSpPr>
          <p:cNvPr id="8089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30944B4-7AB6-473A-9272-18AF41DAB02E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CE459D-F794-49DD-835B-A3F83A2EFDC4}" type="slidenum">
              <a:rPr lang="en-US"/>
              <a:pPr/>
              <a:t>16</a:t>
            </a:fld>
            <a:endParaRPr lang="en-US"/>
          </a:p>
        </p:txBody>
      </p:sp>
      <p:sp>
        <p:nvSpPr>
          <p:cNvPr id="82946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E7843D7-6760-482C-A609-5499F27724FF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AB4F00-53D5-419C-B752-51143E4AE1C3}" type="slidenum">
              <a:rPr lang="en-US"/>
              <a:pPr/>
              <a:t>17</a:t>
            </a:fld>
            <a:endParaRPr lang="en-US"/>
          </a:p>
        </p:txBody>
      </p:sp>
      <p:sp>
        <p:nvSpPr>
          <p:cNvPr id="87042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9120084-A97A-4743-B7E2-773ED1CFCAD1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C8C88D-1B6D-4B22-A710-87C177BB5BF0}" type="slidenum">
              <a:rPr lang="en-US"/>
              <a:pPr/>
              <a:t>18</a:t>
            </a:fld>
            <a:endParaRPr lang="en-US"/>
          </a:p>
        </p:txBody>
      </p:sp>
      <p:sp>
        <p:nvSpPr>
          <p:cNvPr id="89090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758DC29-161F-4A52-8AD1-E4580927EFB4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0E53C1-C61D-455A-AADF-764C1EFA3B00}" type="slidenum">
              <a:rPr lang="en-US"/>
              <a:pPr/>
              <a:t>19</a:t>
            </a:fld>
            <a:endParaRPr lang="en-US"/>
          </a:p>
        </p:txBody>
      </p:sp>
      <p:sp>
        <p:nvSpPr>
          <p:cNvPr id="9113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6F17766-7DAE-427B-86A2-9A4029719930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3D67C4-8B2B-4ECF-89CB-F74F14538A3D}" type="slidenum">
              <a:rPr lang="en-US"/>
              <a:pPr/>
              <a:t>20</a:t>
            </a:fld>
            <a:endParaRPr lang="en-US"/>
          </a:p>
        </p:txBody>
      </p:sp>
      <p:sp>
        <p:nvSpPr>
          <p:cNvPr id="93186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EAC92D4-40D9-414B-BEA0-A662F893748F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B83996-8D1F-4597-8F64-BBA7E7CAF48B}" type="slidenum">
              <a:rPr lang="en-US"/>
              <a:pPr/>
              <a:t>3</a:t>
            </a:fld>
            <a:endParaRPr lang="en-US"/>
          </a:p>
        </p:txBody>
      </p:sp>
      <p:sp>
        <p:nvSpPr>
          <p:cNvPr id="4536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3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1D33498-8105-4D9B-BF82-B206EF897450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0C77E6-5336-481B-B2B8-F20C9BA98BEA}" type="slidenum">
              <a:rPr lang="en-US"/>
              <a:pPr/>
              <a:t>21</a:t>
            </a:fld>
            <a:endParaRPr lang="en-US"/>
          </a:p>
        </p:txBody>
      </p:sp>
      <p:sp>
        <p:nvSpPr>
          <p:cNvPr id="8007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C57C195-BC4F-4FEF-8E2D-28FB38E5F1B9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D9E687-FB79-49FB-9F09-7AF74BAB0232}" type="slidenum">
              <a:rPr lang="en-US"/>
              <a:pPr/>
              <a:t>22</a:t>
            </a:fld>
            <a:endParaRPr lang="en-US"/>
          </a:p>
        </p:txBody>
      </p:sp>
      <p:sp>
        <p:nvSpPr>
          <p:cNvPr id="4597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9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B681334-25B3-4500-8441-5D6C6D64449B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917C45-FC2C-4E5B-B909-08158A2237F3}" type="slidenum">
              <a:rPr lang="en-US"/>
              <a:pPr/>
              <a:t>23</a:t>
            </a:fld>
            <a:endParaRPr lang="en-US"/>
          </a:p>
        </p:txBody>
      </p:sp>
      <p:sp>
        <p:nvSpPr>
          <p:cNvPr id="102402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1B8277B-EECA-4487-B302-91C5EA5F244C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030810-02ED-4E99-8666-1B528532DCD7}" type="slidenum">
              <a:rPr lang="en-US"/>
              <a:pPr/>
              <a:t>24</a:t>
            </a:fld>
            <a:endParaRPr lang="en-US"/>
          </a:p>
        </p:txBody>
      </p:sp>
      <p:sp>
        <p:nvSpPr>
          <p:cNvPr id="104450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6A0E8B0-4414-43BE-8A81-7DB436B95D65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AAB601-8A81-413F-A235-AC64724F30C9}" type="slidenum">
              <a:rPr lang="en-US"/>
              <a:pPr/>
              <a:t>25</a:t>
            </a:fld>
            <a:endParaRPr lang="en-US"/>
          </a:p>
        </p:txBody>
      </p:sp>
      <p:sp>
        <p:nvSpPr>
          <p:cNvPr id="10649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3F4934D-87A8-410B-9589-481A4E95F7B7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528C6A-4397-4A06-B22C-7C9626E11E14}" type="slidenum">
              <a:rPr lang="en-US"/>
              <a:pPr/>
              <a:t>26</a:t>
            </a:fld>
            <a:endParaRPr lang="en-US"/>
          </a:p>
        </p:txBody>
      </p:sp>
      <p:sp>
        <p:nvSpPr>
          <p:cNvPr id="108546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08B193E-2852-4274-BF47-760B3943D710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066B8D-601F-4412-BC90-78444528A1E1}" type="slidenum">
              <a:rPr lang="en-US"/>
              <a:pPr/>
              <a:t>27</a:t>
            </a:fld>
            <a:endParaRPr lang="en-US"/>
          </a:p>
        </p:txBody>
      </p:sp>
      <p:sp>
        <p:nvSpPr>
          <p:cNvPr id="110594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89BD60-B995-417D-B99B-8075CFFED5A6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AEB483-CC00-48E8-B8C1-B91C1ABE87CE}" type="slidenum">
              <a:rPr lang="en-US"/>
              <a:pPr/>
              <a:t>28</a:t>
            </a:fld>
            <a:endParaRPr lang="en-US"/>
          </a:p>
        </p:txBody>
      </p:sp>
      <p:sp>
        <p:nvSpPr>
          <p:cNvPr id="112642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269594-7D8A-4192-AE3D-74B2B64A6170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4CD641-B121-4E84-BF2E-1CC20DB2B7C0}" type="slidenum">
              <a:rPr lang="en-US"/>
              <a:pPr/>
              <a:t>29</a:t>
            </a:fld>
            <a:endParaRPr lang="en-US"/>
          </a:p>
        </p:txBody>
      </p:sp>
      <p:sp>
        <p:nvSpPr>
          <p:cNvPr id="114690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B25BEA2-96EC-4F29-9553-98E902F42E35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DCF6FA-819E-454A-BB5B-C858048B38AE}" type="slidenum">
              <a:rPr lang="en-US"/>
              <a:pPr/>
              <a:t>31</a:t>
            </a:fld>
            <a:endParaRPr lang="en-US"/>
          </a:p>
        </p:txBody>
      </p:sp>
      <p:sp>
        <p:nvSpPr>
          <p:cNvPr id="11673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8734915-FD47-47E1-B702-3FDF10355775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92A35E-2699-42D7-BC2D-0F33EE49D5E7}" type="slidenum">
              <a:rPr lang="en-US"/>
              <a:pPr/>
              <a:t>4</a:t>
            </a:fld>
            <a:endParaRPr lang="en-US"/>
          </a:p>
        </p:txBody>
      </p:sp>
      <p:sp>
        <p:nvSpPr>
          <p:cNvPr id="6041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87F3A44-A320-49D1-9864-D896D2A7097E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FA1E63-CEE3-4CB2-819D-E0C8DFFBC9C8}" type="slidenum">
              <a:rPr lang="en-US"/>
              <a:pPr/>
              <a:t>32</a:t>
            </a:fld>
            <a:endParaRPr lang="en-US"/>
          </a:p>
        </p:txBody>
      </p:sp>
      <p:sp>
        <p:nvSpPr>
          <p:cNvPr id="120834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B54E3AB-CF4E-473D-A764-DF11777E1AFA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35E0E9-40B0-45E7-BAAC-51EE9073819C}" type="slidenum">
              <a:rPr lang="en-US"/>
              <a:pPr/>
              <a:t>33</a:t>
            </a:fld>
            <a:endParaRPr lang="en-US"/>
          </a:p>
        </p:txBody>
      </p:sp>
      <p:sp>
        <p:nvSpPr>
          <p:cNvPr id="118786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60F571E-1913-4BE1-ACE3-33A9378FAAB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A7734D-8D61-4247-ABC0-52C5537B0F79}" type="slidenum">
              <a:rPr lang="en-US"/>
              <a:pPr/>
              <a:t>34</a:t>
            </a:fld>
            <a:endParaRPr lang="en-US"/>
          </a:p>
        </p:txBody>
      </p:sp>
      <p:sp>
        <p:nvSpPr>
          <p:cNvPr id="122882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64BF524-4EB2-4372-9A87-05DE98E9A895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082AA-063C-483A-AEB0-60FAEBBCCD2F}" type="slidenum">
              <a:rPr lang="en-US"/>
              <a:pPr/>
              <a:t>35</a:t>
            </a:fld>
            <a:endParaRPr lang="en-US"/>
          </a:p>
        </p:txBody>
      </p:sp>
      <p:sp>
        <p:nvSpPr>
          <p:cNvPr id="7987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CE14B87-57D6-4CC6-BB0A-0756C3ED63CF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9D42F0-E5A7-4AB9-AB35-F913ADBB5DF0}" type="slidenum">
              <a:rPr lang="en-US"/>
              <a:pPr/>
              <a:t>36</a:t>
            </a:fld>
            <a:endParaRPr lang="en-US"/>
          </a:p>
        </p:txBody>
      </p:sp>
      <p:sp>
        <p:nvSpPr>
          <p:cNvPr id="33689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33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B5C192D-56CE-405A-85B5-D709CD0199B0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AFCCF7-C27C-46B2-813D-5510009DDBF6}" type="slidenum">
              <a:rPr lang="en-US"/>
              <a:pPr/>
              <a:t>37</a:t>
            </a:fld>
            <a:endParaRPr lang="en-US"/>
          </a:p>
        </p:txBody>
      </p:sp>
      <p:sp>
        <p:nvSpPr>
          <p:cNvPr id="128002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218FEEE-ACAF-41C9-8257-48708E3739FC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C67EC2-E279-4C46-B5CA-C5817CE46EC9}" type="slidenum">
              <a:rPr lang="en-US"/>
              <a:pPr/>
              <a:t>38</a:t>
            </a:fld>
            <a:endParaRPr lang="en-US"/>
          </a:p>
        </p:txBody>
      </p:sp>
      <p:sp>
        <p:nvSpPr>
          <p:cNvPr id="130050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0378D22-32AE-43A6-BCF9-71983BE3D52D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7D4E7A-B1D0-4D09-82D1-DAD5C57A7553}" type="slidenum">
              <a:rPr lang="en-US"/>
              <a:pPr/>
              <a:t>39</a:t>
            </a:fld>
            <a:endParaRPr lang="en-US"/>
          </a:p>
        </p:txBody>
      </p:sp>
      <p:sp>
        <p:nvSpPr>
          <p:cNvPr id="13209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2C4C358-BD53-401B-A1CE-5BFE36405787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67DA06-9F2D-4CE8-A190-BA0E361F6810}" type="slidenum">
              <a:rPr lang="en-US"/>
              <a:pPr/>
              <a:t>40</a:t>
            </a:fld>
            <a:endParaRPr lang="en-US"/>
          </a:p>
        </p:txBody>
      </p:sp>
      <p:sp>
        <p:nvSpPr>
          <p:cNvPr id="134146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0DACEFB-9744-4E19-9FB9-21B90CB9B04C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1524E5-EDC1-48E9-8D29-7A7A0E9E14E7}" type="slidenum">
              <a:rPr lang="en-US"/>
              <a:pPr/>
              <a:t>41</a:t>
            </a:fld>
            <a:endParaRPr lang="en-US"/>
          </a:p>
        </p:txBody>
      </p:sp>
      <p:sp>
        <p:nvSpPr>
          <p:cNvPr id="136194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1A016FD-4120-4A53-A7D6-4296E8649E2E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52BB11-DB02-4A75-B1D4-95194AC2FF33}" type="slidenum">
              <a:rPr lang="en-US"/>
              <a:pPr/>
              <a:t>5</a:t>
            </a:fld>
            <a:endParaRPr lang="en-US"/>
          </a:p>
        </p:txBody>
      </p:sp>
      <p:sp>
        <p:nvSpPr>
          <p:cNvPr id="62466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FC78602-131D-4853-AFC1-D7E5FA514F4D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941961-C76B-4D22-AC26-D3979C86ACC9}" type="slidenum">
              <a:rPr lang="en-US"/>
              <a:pPr/>
              <a:t>42</a:t>
            </a:fld>
            <a:endParaRPr lang="en-US"/>
          </a:p>
        </p:txBody>
      </p:sp>
      <p:sp>
        <p:nvSpPr>
          <p:cNvPr id="6604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914D00B-86B8-4296-A683-4676D708F177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51D0B8-62C4-4CDD-9266-7AA07BA06744}" type="slidenum">
              <a:rPr lang="en-US"/>
              <a:pPr/>
              <a:t>43</a:t>
            </a:fld>
            <a:endParaRPr lang="en-US"/>
          </a:p>
        </p:txBody>
      </p:sp>
      <p:sp>
        <p:nvSpPr>
          <p:cNvPr id="140290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EA447B8-028B-408D-81DE-F67B60CE1FE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5DC200-F85E-437A-BFB3-57849C7640A1}" type="slidenum">
              <a:rPr lang="en-US"/>
              <a:pPr/>
              <a:t>44</a:t>
            </a:fld>
            <a:endParaRPr lang="en-US"/>
          </a:p>
        </p:txBody>
      </p:sp>
      <p:sp>
        <p:nvSpPr>
          <p:cNvPr id="14233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9E084A5-73FD-430B-8C07-A6BC61941A5C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4F4DA8-6698-4A3B-AF81-5C6401516F90}" type="slidenum">
              <a:rPr lang="en-US"/>
              <a:pPr/>
              <a:t>45</a:t>
            </a:fld>
            <a:endParaRPr lang="en-US"/>
          </a:p>
        </p:txBody>
      </p:sp>
      <p:sp>
        <p:nvSpPr>
          <p:cNvPr id="144386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3EBAB9A-39BE-470F-93C0-DCF2EC89734A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3459E2-A698-454C-81F2-6E07CDE51517}" type="slidenum">
              <a:rPr lang="en-US"/>
              <a:pPr/>
              <a:t>46</a:t>
            </a:fld>
            <a:endParaRPr lang="en-US"/>
          </a:p>
        </p:txBody>
      </p:sp>
      <p:sp>
        <p:nvSpPr>
          <p:cNvPr id="148482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F20C56B-5944-4ABD-B6AF-3590826032C8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AB9971-7D6A-44E1-B604-AF20DDB161ED}" type="slidenum">
              <a:rPr lang="en-US"/>
              <a:pPr/>
              <a:t>47</a:t>
            </a:fld>
            <a:endParaRPr lang="en-US"/>
          </a:p>
        </p:txBody>
      </p:sp>
      <p:sp>
        <p:nvSpPr>
          <p:cNvPr id="150530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D2305C8-13AD-40A2-B518-AF84FD3B352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52E82B-FA3C-411F-9135-AADC50DBBDC4}" type="slidenum">
              <a:rPr lang="en-US"/>
              <a:pPr/>
              <a:t>48</a:t>
            </a:fld>
            <a:endParaRPr lang="en-US"/>
          </a:p>
        </p:txBody>
      </p:sp>
      <p:sp>
        <p:nvSpPr>
          <p:cNvPr id="5478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6B40380-957E-4BB2-8BF2-D20BBA031191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85C2C7-3A6E-4416-A979-C5890DD35B0D}" type="slidenum">
              <a:rPr lang="en-US"/>
              <a:pPr/>
              <a:t>49</a:t>
            </a:fld>
            <a:endParaRPr lang="en-US"/>
          </a:p>
        </p:txBody>
      </p:sp>
      <p:sp>
        <p:nvSpPr>
          <p:cNvPr id="15257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80CC3F2-6506-4E6F-A540-66AD8AD2FA7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E5A021-9360-4A73-BA46-B94ADA7643C3}" type="slidenum">
              <a:rPr lang="en-US"/>
              <a:pPr/>
              <a:t>50</a:t>
            </a:fld>
            <a:endParaRPr lang="en-US"/>
          </a:p>
        </p:txBody>
      </p:sp>
      <p:sp>
        <p:nvSpPr>
          <p:cNvPr id="7966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930770B-8EBB-4B9C-AA78-E374377A6B54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85307-F2A9-4BE0-9D45-A0003E6B9781}" type="slidenum">
              <a:rPr lang="en-US"/>
              <a:pPr/>
              <a:t>51</a:t>
            </a:fld>
            <a:endParaRPr lang="en-US"/>
          </a:p>
        </p:txBody>
      </p:sp>
      <p:sp>
        <p:nvSpPr>
          <p:cNvPr id="5498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716BC62-E525-448D-B84D-26555C80312A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FB9160-3B19-42F1-8558-7590AD8E7765}" type="slidenum">
              <a:rPr lang="en-US"/>
              <a:pPr/>
              <a:t>6</a:t>
            </a:fld>
            <a:endParaRPr lang="en-US"/>
          </a:p>
        </p:txBody>
      </p:sp>
      <p:sp>
        <p:nvSpPr>
          <p:cNvPr id="8028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DCE400D-C9CF-4BCF-B5AF-7AF20189335D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AF9C84-ABB0-4A36-8258-ED03B74338D3}" type="slidenum">
              <a:rPr lang="en-US"/>
              <a:pPr/>
              <a:t>55</a:t>
            </a:fld>
            <a:endParaRPr lang="en-US"/>
          </a:p>
        </p:txBody>
      </p:sp>
      <p:sp>
        <p:nvSpPr>
          <p:cNvPr id="7669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F196512-5AA5-4E6B-BEB0-11A3F185064D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3C386A-42BE-426D-BEB6-5D2B5E294471}" type="slidenum">
              <a:rPr lang="en-US"/>
              <a:pPr/>
              <a:t>56</a:t>
            </a:fld>
            <a:endParaRPr lang="en-US"/>
          </a:p>
        </p:txBody>
      </p:sp>
      <p:sp>
        <p:nvSpPr>
          <p:cNvPr id="7946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8635CA7-E3DA-41C6-8E2B-D72853F9CFD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F7B7AC-4293-489B-B13F-D1E29CDCF3E1}" type="slidenum">
              <a:rPr lang="en-US"/>
              <a:pPr/>
              <a:t>57</a:t>
            </a:fld>
            <a:endParaRPr lang="en-US"/>
          </a:p>
        </p:txBody>
      </p:sp>
      <p:sp>
        <p:nvSpPr>
          <p:cNvPr id="8079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B21BFDD-994F-45A1-B4D0-65B57F7DA05E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43B712-E603-43EC-937C-684E968F7604}" type="slidenum">
              <a:rPr lang="en-US"/>
              <a:pPr/>
              <a:t>58</a:t>
            </a:fld>
            <a:endParaRPr lang="en-US"/>
          </a:p>
        </p:txBody>
      </p:sp>
      <p:sp>
        <p:nvSpPr>
          <p:cNvPr id="8099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78A83E8-4B34-4A14-B895-982DB6EF7C27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0D44DF-51D1-4DDB-B981-CE3BD36AF0AF}" type="slidenum">
              <a:rPr lang="en-US"/>
              <a:pPr/>
              <a:t>59</a:t>
            </a:fld>
            <a:endParaRPr lang="en-US"/>
          </a:p>
        </p:txBody>
      </p:sp>
      <p:sp>
        <p:nvSpPr>
          <p:cNvPr id="8120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CE608D5-84C5-48D1-BA1E-84B54C3562E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58480D-0B0C-4880-B2EC-8335E8D376A1}" type="slidenum">
              <a:rPr lang="en-US"/>
              <a:pPr/>
              <a:t>61</a:t>
            </a:fld>
            <a:endParaRPr lang="en-US"/>
          </a:p>
        </p:txBody>
      </p:sp>
      <p:sp>
        <p:nvSpPr>
          <p:cNvPr id="8151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28AEE3F-AF5B-485E-B1C6-40E997630399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455C27-C0C3-4919-BF05-DDC39114C365}" type="slidenum">
              <a:rPr lang="en-US"/>
              <a:pPr/>
              <a:t>62</a:t>
            </a:fld>
            <a:endParaRPr lang="en-US"/>
          </a:p>
        </p:txBody>
      </p:sp>
      <p:sp>
        <p:nvSpPr>
          <p:cNvPr id="8171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DA880F3-6120-428E-AD6C-5E8F10835F68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930073-1B49-46DB-934A-95DA20E31512}" type="slidenum">
              <a:rPr lang="en-US"/>
              <a:pPr/>
              <a:t>64</a:t>
            </a:fld>
            <a:endParaRPr lang="en-US"/>
          </a:p>
        </p:txBody>
      </p:sp>
      <p:sp>
        <p:nvSpPr>
          <p:cNvPr id="6830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9374B3A-57EA-4B83-8628-4EB89244AE09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268D21-929F-4D32-B650-9612F352778A}" type="slidenum">
              <a:rPr lang="en-US"/>
              <a:pPr/>
              <a:t>65</a:t>
            </a:fld>
            <a:endParaRPr lang="en-US"/>
          </a:p>
        </p:txBody>
      </p:sp>
      <p:sp>
        <p:nvSpPr>
          <p:cNvPr id="822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E8C3381-A2C7-4D8E-94B8-8E2820EECCFB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648B6A-F9B4-44F9-9D05-616997B54DB7}" type="slidenum">
              <a:rPr lang="en-US"/>
              <a:pPr/>
              <a:t>66</a:t>
            </a:fld>
            <a:endParaRPr lang="en-US"/>
          </a:p>
        </p:txBody>
      </p:sp>
      <p:sp>
        <p:nvSpPr>
          <p:cNvPr id="8243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D0ECF36-161F-4792-94E9-5ECBB36667AF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B614-5954-4E38-9E93-3572719328FF}" type="slidenum">
              <a:rPr lang="en-US"/>
              <a:pPr/>
              <a:t>7</a:t>
            </a:fld>
            <a:endParaRPr lang="en-US"/>
          </a:p>
        </p:txBody>
      </p:sp>
      <p:sp>
        <p:nvSpPr>
          <p:cNvPr id="321538" name="Rectangle 1026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32153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D5DE654-CA55-4278-8652-6E416E35FACF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63E539-FF96-4C47-9EFF-683F97661493}" type="slidenum">
              <a:rPr lang="en-US"/>
              <a:pPr/>
              <a:t>67</a:t>
            </a:fld>
            <a:endParaRPr lang="en-US"/>
          </a:p>
        </p:txBody>
      </p:sp>
      <p:sp>
        <p:nvSpPr>
          <p:cNvPr id="8263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2389BF7-943D-4033-9852-EF02DF343AA9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1E42A6-55A4-4637-8A9C-6782F385EC8D}" type="slidenum">
              <a:rPr lang="en-US"/>
              <a:pPr/>
              <a:t>68</a:t>
            </a:fld>
            <a:endParaRPr lang="en-US"/>
          </a:p>
        </p:txBody>
      </p:sp>
      <p:sp>
        <p:nvSpPr>
          <p:cNvPr id="8284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6452BF1-B44C-4C97-B26D-9CD334C308B6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4A7BF9-0F65-4C95-8DFD-79F299955F51}" type="slidenum">
              <a:rPr lang="en-US"/>
              <a:pPr/>
              <a:t>69</a:t>
            </a:fld>
            <a:endParaRPr lang="en-US"/>
          </a:p>
        </p:txBody>
      </p:sp>
      <p:sp>
        <p:nvSpPr>
          <p:cNvPr id="8304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2D474AD-32DF-423C-AE86-1231886F2F0B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823467-9F5C-4AF9-93BD-060539266EFC}" type="slidenum">
              <a:rPr lang="en-US"/>
              <a:pPr/>
              <a:t>70</a:t>
            </a:fld>
            <a:endParaRPr lang="en-US"/>
          </a:p>
        </p:txBody>
      </p:sp>
      <p:sp>
        <p:nvSpPr>
          <p:cNvPr id="8325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DADF434-B2C6-4A92-BA3E-4C30A3A8202F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447BA1-F80F-458B-A45D-43C1D92AE4E1}" type="slidenum">
              <a:rPr lang="en-US"/>
              <a:pPr/>
              <a:t>71</a:t>
            </a:fld>
            <a:endParaRPr lang="en-US"/>
          </a:p>
        </p:txBody>
      </p:sp>
      <p:sp>
        <p:nvSpPr>
          <p:cNvPr id="8345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8F0BA40-0274-428C-A6C3-971AA7184AFF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DBF37F-8951-479E-98F9-6DFE4FF2C9A2}" type="slidenum">
              <a:rPr lang="en-US"/>
              <a:pPr/>
              <a:t>72</a:t>
            </a:fld>
            <a:endParaRPr lang="en-US"/>
          </a:p>
        </p:txBody>
      </p:sp>
      <p:sp>
        <p:nvSpPr>
          <p:cNvPr id="8366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8E0B529-8A16-4FEA-BB34-F69A2EFA8CA0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B12D9B-3EB6-4EB5-9984-B202CA962F38}" type="slidenum">
              <a:rPr lang="en-US"/>
              <a:pPr/>
              <a:t>73</a:t>
            </a:fld>
            <a:endParaRPr lang="en-US"/>
          </a:p>
        </p:txBody>
      </p:sp>
      <p:sp>
        <p:nvSpPr>
          <p:cNvPr id="8386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8C47BE1-3C79-41FF-8956-650EA7E2EF5D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C3EF89-DA95-454C-839A-695B26FCEBB8}" type="slidenum">
              <a:rPr lang="en-US"/>
              <a:pPr/>
              <a:t>74</a:t>
            </a:fld>
            <a:endParaRPr lang="en-US"/>
          </a:p>
        </p:txBody>
      </p:sp>
      <p:sp>
        <p:nvSpPr>
          <p:cNvPr id="8407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1CE2799-3F7B-49A9-826C-E1E9D24A59A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0899E-50F9-486B-BCE4-9705812CD5B4}" type="slidenum">
              <a:rPr lang="en-US"/>
              <a:pPr/>
              <a:t>75</a:t>
            </a:fld>
            <a:endParaRPr lang="en-US"/>
          </a:p>
        </p:txBody>
      </p:sp>
      <p:sp>
        <p:nvSpPr>
          <p:cNvPr id="8427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0F401AC-A246-42CD-9072-56B75F62A36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CD2928-498F-43BD-8829-4D46E3B781EE}" type="slidenum">
              <a:rPr lang="en-US"/>
              <a:pPr/>
              <a:t>76</a:t>
            </a:fld>
            <a:endParaRPr lang="en-US"/>
          </a:p>
        </p:txBody>
      </p:sp>
      <p:sp>
        <p:nvSpPr>
          <p:cNvPr id="8448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4924D36-0481-4636-B0C2-F38D2F778F28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E8D68D-BE5B-44A6-B612-97E5680C18FF}" type="slidenum">
              <a:rPr lang="en-US"/>
              <a:pPr/>
              <a:t>8</a:t>
            </a:fld>
            <a:endParaRPr lang="en-US"/>
          </a:p>
        </p:txBody>
      </p:sp>
      <p:sp>
        <p:nvSpPr>
          <p:cNvPr id="98306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972C373-CD8F-491A-A80C-9D9E437AFBC9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D13DEB-C826-495E-8892-901E189B4EDA}" type="slidenum">
              <a:rPr lang="en-US"/>
              <a:pPr/>
              <a:t>77</a:t>
            </a:fld>
            <a:endParaRPr lang="en-US"/>
          </a:p>
        </p:txBody>
      </p:sp>
      <p:sp>
        <p:nvSpPr>
          <p:cNvPr id="8468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0504EF2-FA6B-4A6F-91A3-B9E1B1B4C894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D52DA0-8F16-4CA6-A1D0-2B8FA1CCC7FE}" type="slidenum">
              <a:rPr lang="en-US"/>
              <a:pPr/>
              <a:t>78</a:t>
            </a:fld>
            <a:endParaRPr lang="en-US"/>
          </a:p>
        </p:txBody>
      </p:sp>
      <p:sp>
        <p:nvSpPr>
          <p:cNvPr id="8488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C22D52C-8F25-47A7-B0B5-3BD10CF4F17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29B955-F9FB-4E5E-A64A-F9A30B298DAC}" type="slidenum">
              <a:rPr lang="en-US"/>
              <a:pPr/>
              <a:t>79</a:t>
            </a:fld>
            <a:endParaRPr lang="en-US"/>
          </a:p>
        </p:txBody>
      </p:sp>
      <p:sp>
        <p:nvSpPr>
          <p:cNvPr id="8509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E17240D-F2C2-4157-99FA-0FCF35790EF4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604B8A-7525-42EF-8FB9-802174C3B3B5}" type="slidenum">
              <a:rPr lang="en-US"/>
              <a:pPr/>
              <a:t>80</a:t>
            </a:fld>
            <a:endParaRPr lang="en-US"/>
          </a:p>
        </p:txBody>
      </p:sp>
      <p:sp>
        <p:nvSpPr>
          <p:cNvPr id="8529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206281D-01BE-4028-B40A-A24E34251E07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3AADB4-8F1F-4ECF-882B-7DD426FED5BC}" type="slidenum">
              <a:rPr lang="en-US"/>
              <a:pPr/>
              <a:t>81</a:t>
            </a:fld>
            <a:endParaRPr lang="en-US"/>
          </a:p>
        </p:txBody>
      </p:sp>
      <p:sp>
        <p:nvSpPr>
          <p:cNvPr id="8550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A4C2C81-AAED-49C7-9032-DB585390BFF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C6FBFA-7C7D-41B9-BCB6-F07410E03534}" type="slidenum">
              <a:rPr lang="en-US"/>
              <a:pPr/>
              <a:t>82</a:t>
            </a:fld>
            <a:endParaRPr lang="en-US"/>
          </a:p>
        </p:txBody>
      </p:sp>
      <p:sp>
        <p:nvSpPr>
          <p:cNvPr id="8570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5FDCD93-07B8-4918-8487-95203C547EF6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DEA762-4EB1-4674-870B-587BF2FE4270}" type="slidenum">
              <a:rPr lang="en-US"/>
              <a:pPr/>
              <a:t>84</a:t>
            </a:fld>
            <a:endParaRPr lang="en-US"/>
          </a:p>
        </p:txBody>
      </p:sp>
      <p:sp>
        <p:nvSpPr>
          <p:cNvPr id="8601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FFC3F8A-80FA-471A-8B3E-B5B38FC93F20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77F414-D3FB-4A68-9E96-F57D1C1EE834}" type="slidenum">
              <a:rPr lang="en-US"/>
              <a:pPr/>
              <a:t>85</a:t>
            </a:fld>
            <a:endParaRPr lang="en-US"/>
          </a:p>
        </p:txBody>
      </p:sp>
      <p:sp>
        <p:nvSpPr>
          <p:cNvPr id="8622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CE6820C-25E5-4985-A1C8-788DF9A555CD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A817C2-A7CA-4C66-825A-E63C7766947F}" type="slidenum">
              <a:rPr lang="en-US"/>
              <a:pPr/>
              <a:t>87</a:t>
            </a:fld>
            <a:endParaRPr lang="en-US"/>
          </a:p>
        </p:txBody>
      </p:sp>
      <p:sp>
        <p:nvSpPr>
          <p:cNvPr id="8652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A76BD25-AA00-4439-B23D-BC452EEAA035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409CBC-7902-4A57-ACB4-46B98C038F3D}" type="slidenum">
              <a:rPr lang="en-US"/>
              <a:pPr/>
              <a:t>88</a:t>
            </a:fld>
            <a:endParaRPr lang="en-US"/>
          </a:p>
        </p:txBody>
      </p:sp>
      <p:sp>
        <p:nvSpPr>
          <p:cNvPr id="8673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D379AB2-30BE-41A7-9B1A-6F82980827D8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F19F7D-F084-4C14-B48E-932AE4FC5F65}" type="slidenum">
              <a:rPr lang="en-US"/>
              <a:pPr/>
              <a:t>9</a:t>
            </a:fld>
            <a:endParaRPr lang="en-US"/>
          </a:p>
        </p:txBody>
      </p:sp>
      <p:sp>
        <p:nvSpPr>
          <p:cNvPr id="4577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1EB6E20-E54F-408C-BED5-628902A5E7D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E96A70-2515-41D2-8815-690E79099B0B}" type="slidenum">
              <a:rPr lang="en-US"/>
              <a:pPr/>
              <a:t>111</a:t>
            </a:fld>
            <a:endParaRPr lang="en-US"/>
          </a:p>
        </p:txBody>
      </p:sp>
      <p:sp>
        <p:nvSpPr>
          <p:cNvPr id="8919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8F93D98-F947-495E-B12E-F74BAD6426F9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C27089-4C6A-4B03-8696-0051E9B98B5F}" type="slidenum">
              <a:rPr lang="en-US"/>
              <a:pPr/>
              <a:t>112</a:t>
            </a:fld>
            <a:endParaRPr lang="en-US"/>
          </a:p>
        </p:txBody>
      </p:sp>
      <p:sp>
        <p:nvSpPr>
          <p:cNvPr id="8939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E2DA466-10D1-405B-8D99-EDA0955B378E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DC6F9D-9E47-4E92-8DB9-5165F738BA31}" type="slidenum">
              <a:rPr lang="en-US"/>
              <a:pPr/>
              <a:t>113</a:t>
            </a:fld>
            <a:endParaRPr lang="en-US"/>
          </a:p>
        </p:txBody>
      </p:sp>
      <p:sp>
        <p:nvSpPr>
          <p:cNvPr id="8960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5259517-40E8-4BC6-A0A0-53AB288C8F8F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8B15D1-AEF1-43EF-A30C-40A9535F9559}" type="slidenum">
              <a:rPr lang="en-US"/>
              <a:pPr/>
              <a:t>114</a:t>
            </a:fld>
            <a:endParaRPr lang="en-US"/>
          </a:p>
        </p:txBody>
      </p:sp>
      <p:sp>
        <p:nvSpPr>
          <p:cNvPr id="8980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18814DF-7405-487E-A3E3-E3EE730E45E9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6F1FEA-FCEC-4F1A-97CB-7B06E121E731}" type="slidenum">
              <a:rPr lang="en-US"/>
              <a:pPr/>
              <a:t>116</a:t>
            </a:fld>
            <a:endParaRPr lang="en-US"/>
          </a:p>
        </p:txBody>
      </p:sp>
      <p:sp>
        <p:nvSpPr>
          <p:cNvPr id="9011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CD82E90-A84F-479B-8E37-00D4AF686ADF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C62EE1-2254-4930-88CB-172BD10AE70E}" type="slidenum">
              <a:rPr lang="en-US"/>
              <a:pPr/>
              <a:t>117</a:t>
            </a:fld>
            <a:endParaRPr lang="en-US"/>
          </a:p>
        </p:txBody>
      </p:sp>
      <p:sp>
        <p:nvSpPr>
          <p:cNvPr id="9031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9FE26A0-704E-4D5F-98FB-D79A6D7FBC24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368714-42B7-47B1-9C14-F2C99BA29681}" type="slidenum">
              <a:rPr lang="en-US"/>
              <a:pPr/>
              <a:t>118</a:t>
            </a:fld>
            <a:endParaRPr lang="en-US"/>
          </a:p>
        </p:txBody>
      </p:sp>
      <p:sp>
        <p:nvSpPr>
          <p:cNvPr id="9052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4ED7D81-AB5C-47A9-BB27-D9956B65C951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7E4A92-78CA-495F-8364-692DB1E93D44}" type="slidenum">
              <a:rPr lang="en-US"/>
              <a:pPr/>
              <a:t>121</a:t>
            </a:fld>
            <a:endParaRPr lang="en-US"/>
          </a:p>
        </p:txBody>
      </p:sp>
      <p:sp>
        <p:nvSpPr>
          <p:cNvPr id="9093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C680374-7120-41C8-91C2-BCE4051966CC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DA51E9-6658-4ACD-AB77-BD43F6F0197F}" type="slidenum">
              <a:rPr lang="en-US"/>
              <a:pPr/>
              <a:t>122</a:t>
            </a:fld>
            <a:endParaRPr lang="en-US"/>
          </a:p>
        </p:txBody>
      </p:sp>
      <p:sp>
        <p:nvSpPr>
          <p:cNvPr id="9113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647B81C-EC54-4072-A1B8-52995B678BF2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E3A3C0-88FA-4E1B-94D4-334F22BF8DD1}" type="slidenum">
              <a:rPr lang="en-US"/>
              <a:pPr/>
              <a:t>123</a:t>
            </a:fld>
            <a:endParaRPr lang="en-US"/>
          </a:p>
        </p:txBody>
      </p:sp>
      <p:sp>
        <p:nvSpPr>
          <p:cNvPr id="9134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72BEC0A-7C27-461D-9F51-DF3FFA461594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DACF52-2A7B-49F7-845D-082D172AA551}" type="slidenum">
              <a:rPr lang="en-US"/>
              <a:pPr/>
              <a:t>10</a:t>
            </a:fld>
            <a:endParaRPr lang="en-US"/>
          </a:p>
        </p:txBody>
      </p:sp>
      <p:sp>
        <p:nvSpPr>
          <p:cNvPr id="7065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F7C01A3-DB34-4D98-88B3-0C90A888D6B9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3E46CA-1D1E-48E0-82B2-79CF0D99F8D1}" type="slidenum">
              <a:rPr lang="en-US"/>
              <a:pPr/>
              <a:t>124</a:t>
            </a:fld>
            <a:endParaRPr lang="en-US"/>
          </a:p>
        </p:txBody>
      </p:sp>
      <p:sp>
        <p:nvSpPr>
          <p:cNvPr id="9154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6CCA185-6418-45F5-A77F-FBFE44111E23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91E9E7-6AD9-402C-9C1A-D352DFFC4C40}" type="slidenum">
              <a:rPr lang="en-US"/>
              <a:pPr/>
              <a:t>126</a:t>
            </a:fld>
            <a:endParaRPr lang="en-US"/>
          </a:p>
        </p:txBody>
      </p:sp>
      <p:sp>
        <p:nvSpPr>
          <p:cNvPr id="9185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E62ADD4-392F-46C6-BA65-1934F97B06B3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0A4B56-BAF1-42D7-9001-26750A737AEB}" type="slidenum">
              <a:rPr lang="en-US"/>
              <a:pPr/>
              <a:t>128</a:t>
            </a:fld>
            <a:endParaRPr lang="en-US"/>
          </a:p>
        </p:txBody>
      </p:sp>
      <p:sp>
        <p:nvSpPr>
          <p:cNvPr id="9216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1083D06-F104-40DF-A14D-61200DE5D950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9BD1A9-E13F-445E-A742-5A6EF0E6D56F}" type="slidenum">
              <a:rPr lang="en-US"/>
              <a:pPr/>
              <a:t>129</a:t>
            </a:fld>
            <a:endParaRPr lang="en-US"/>
          </a:p>
        </p:txBody>
      </p:sp>
      <p:sp>
        <p:nvSpPr>
          <p:cNvPr id="9236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7DE99C5-C5DF-4319-86F1-D34680AD8806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1DAAC2-C513-496C-A33B-A2DE96A37B6A}" type="slidenum">
              <a:rPr lang="en-US"/>
              <a:pPr/>
              <a:t>130</a:t>
            </a:fld>
            <a:endParaRPr lang="en-US"/>
          </a:p>
        </p:txBody>
      </p:sp>
      <p:sp>
        <p:nvSpPr>
          <p:cNvPr id="9256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9F57914-002E-455C-8B35-C9116FEE96EA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A575D-C4B8-4B6F-BD63-7D83CECF15B0}" type="slidenum">
              <a:rPr lang="en-US"/>
              <a:pPr/>
              <a:t>131</a:t>
            </a:fld>
            <a:endParaRPr lang="en-US"/>
          </a:p>
        </p:txBody>
      </p:sp>
      <p:sp>
        <p:nvSpPr>
          <p:cNvPr id="9277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7CB4D3C-70F1-4F31-972C-941800CC1CC0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A54CA5-FAD9-4A6F-9E7A-32158E5447F1}" type="slidenum">
              <a:rPr lang="en-US"/>
              <a:pPr/>
              <a:t>132</a:t>
            </a:fld>
            <a:endParaRPr lang="en-US"/>
          </a:p>
        </p:txBody>
      </p:sp>
      <p:sp>
        <p:nvSpPr>
          <p:cNvPr id="9297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4290543-7E79-44BB-8531-C3A92391C421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7110E9-7861-41E0-A005-DD4713E14B5E}" type="slidenum">
              <a:rPr lang="en-US"/>
              <a:pPr/>
              <a:t>133</a:t>
            </a:fld>
            <a:endParaRPr lang="en-US"/>
          </a:p>
        </p:txBody>
      </p:sp>
      <p:sp>
        <p:nvSpPr>
          <p:cNvPr id="9318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DC04BBA-D935-4ADA-8CC8-B56B9FBC02E8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58833D-1F02-469E-A7E0-81BC1315C94E}" type="slidenum">
              <a:rPr lang="en-US"/>
              <a:pPr/>
              <a:t>134</a:t>
            </a:fld>
            <a:endParaRPr lang="en-US"/>
          </a:p>
        </p:txBody>
      </p:sp>
      <p:sp>
        <p:nvSpPr>
          <p:cNvPr id="9338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ACE32E2-75F6-486F-ACB2-52CB3450CF8A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354582-354F-49BC-BCDA-3B76CD30705D}" type="slidenum">
              <a:rPr lang="en-US"/>
              <a:pPr/>
              <a:t>135</a:t>
            </a:fld>
            <a:endParaRPr lang="en-US"/>
          </a:p>
        </p:txBody>
      </p:sp>
      <p:sp>
        <p:nvSpPr>
          <p:cNvPr id="9359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011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3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3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27900" y="6591300"/>
            <a:ext cx="1749425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GTM-03-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GTM-03-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GTM-03-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GTM-03-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GTM-03-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GTM-03-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27900" y="6591300"/>
            <a:ext cx="1749425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GTM-03-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0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29092" name="Text Box 4"/>
          <p:cNvSpPr txBox="1">
            <a:spLocks noChangeArrowheads="1"/>
          </p:cNvSpPr>
          <p:nvPr/>
        </p:nvSpPr>
        <p:spPr bwMode="auto">
          <a:xfrm>
            <a:off x="66675" y="6605588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729093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72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27900" y="6591300"/>
            <a:ext cx="17494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/>
            </a:lvl1pPr>
          </a:lstStyle>
          <a:p>
            <a:r>
              <a:rPr lang="en-US"/>
              <a:t>GTM-03-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GTM-03-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4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4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4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4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4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3" name="Rectangle 5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/>
        </p:spPr>
        <p:txBody>
          <a:bodyPr anchor="b"/>
          <a:lstStyle/>
          <a:p>
            <a:pPr algn="r"/>
            <a:r>
              <a:rPr lang="en-US" sz="2800">
                <a:solidFill>
                  <a:schemeClr val="bg1"/>
                </a:solidFill>
              </a:rPr>
              <a:t>Global Tax Management</a:t>
            </a:r>
          </a:p>
        </p:txBody>
      </p:sp>
      <p:sp>
        <p:nvSpPr>
          <p:cNvPr id="939014" name="Rectangle 6"/>
          <p:cNvSpPr>
            <a:spLocks noGrp="1" noChangeArrowheads="1"/>
          </p:cNvSpPr>
          <p:nvPr>
            <p:ph type="body" sz="quarter" idx="10"/>
          </p:nvPr>
        </p:nvSpPr>
        <p:spPr bwMode="auto">
          <a:xfrm>
            <a:off x="457200" y="1417637"/>
            <a:ext cx="8229600" cy="672419"/>
          </a:xfrm>
          <a:prstGeom prst="rect">
            <a:avLst/>
          </a:prstGeom>
          <a:noFill/>
          <a:ln/>
        </p:spPr>
        <p:txBody>
          <a:bodyPr tIns="91440" bIns="91440"/>
          <a:lstStyle/>
          <a:p>
            <a:pPr>
              <a:spcBef>
                <a:spcPct val="0"/>
              </a:spcBef>
              <a:buFont typeface="Webdings" pitchFamily="18" charset="2"/>
              <a:buNone/>
            </a:pPr>
            <a:r>
              <a:rPr lang="en-US" sz="2400" dirty="0"/>
              <a:t>Set Up Global Tax Management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r>
              <a:rPr lang="en-US"/>
              <a:t>GTM-03-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16" name="Rectangle 8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Zone Overview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GTM-03-0080</a:t>
            </a:r>
          </a:p>
        </p:txBody>
      </p:sp>
      <p:sp>
        <p:nvSpPr>
          <p:cNvPr id="69704" name="AutoShape 72"/>
          <p:cNvSpPr>
            <a:spLocks noChangeArrowheads="1"/>
          </p:cNvSpPr>
          <p:nvPr/>
        </p:nvSpPr>
        <p:spPr bwMode="auto">
          <a:xfrm>
            <a:off x="3898900" y="3001963"/>
            <a:ext cx="1773238" cy="1152525"/>
          </a:xfrm>
          <a:prstGeom prst="flowChartAlternateProcess">
            <a:avLst/>
          </a:prstGeom>
          <a:solidFill>
            <a:srgbClr val="CDFFC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Tax Zones</a:t>
            </a:r>
          </a:p>
        </p:txBody>
      </p:sp>
      <p:sp>
        <p:nvSpPr>
          <p:cNvPr id="69705" name="AutoShape 73"/>
          <p:cNvSpPr>
            <a:spLocks noChangeArrowheads="1"/>
          </p:cNvSpPr>
          <p:nvPr/>
        </p:nvSpPr>
        <p:spPr bwMode="auto">
          <a:xfrm>
            <a:off x="788988" y="1590675"/>
            <a:ext cx="1773237" cy="1152525"/>
          </a:xfrm>
          <a:prstGeom prst="flowChartAlternateProcess">
            <a:avLst/>
          </a:prstGeom>
          <a:solidFill>
            <a:srgbClr val="C1EFFF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Countries</a:t>
            </a:r>
          </a:p>
        </p:txBody>
      </p:sp>
      <p:sp>
        <p:nvSpPr>
          <p:cNvPr id="69706" name="AutoShape 74"/>
          <p:cNvSpPr>
            <a:spLocks noChangeArrowheads="1"/>
          </p:cNvSpPr>
          <p:nvPr/>
        </p:nvSpPr>
        <p:spPr bwMode="auto">
          <a:xfrm>
            <a:off x="788988" y="2997200"/>
            <a:ext cx="1773237" cy="1152525"/>
          </a:xfrm>
          <a:prstGeom prst="flowChartAlternateProcess">
            <a:avLst/>
          </a:prstGeom>
          <a:solidFill>
            <a:srgbClr val="C1EFFF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States &amp;</a:t>
            </a:r>
          </a:p>
          <a:p>
            <a:pPr eaLnBrk="0" hangingPunct="0"/>
            <a:r>
              <a:rPr kumimoji="1" lang="en-US" sz="2000" b="1">
                <a:latin typeface="+mj-lt"/>
              </a:rPr>
              <a:t>Provinces</a:t>
            </a:r>
          </a:p>
        </p:txBody>
      </p:sp>
      <p:sp>
        <p:nvSpPr>
          <p:cNvPr id="69707" name="AutoShape 75"/>
          <p:cNvSpPr>
            <a:spLocks noChangeArrowheads="1"/>
          </p:cNvSpPr>
          <p:nvPr/>
        </p:nvSpPr>
        <p:spPr bwMode="auto">
          <a:xfrm>
            <a:off x="788988" y="4394200"/>
            <a:ext cx="1773237" cy="1152525"/>
          </a:xfrm>
          <a:prstGeom prst="flowChartAlternateProcess">
            <a:avLst/>
          </a:prstGeom>
          <a:solidFill>
            <a:srgbClr val="C1EFFF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Counties</a:t>
            </a:r>
          </a:p>
        </p:txBody>
      </p:sp>
      <p:sp>
        <p:nvSpPr>
          <p:cNvPr id="69708" name="AutoShape 76"/>
          <p:cNvSpPr>
            <a:spLocks noChangeArrowheads="1"/>
          </p:cNvSpPr>
          <p:nvPr/>
        </p:nvSpPr>
        <p:spPr bwMode="auto">
          <a:xfrm>
            <a:off x="6583363" y="2200275"/>
            <a:ext cx="1773237" cy="1152525"/>
          </a:xfrm>
          <a:prstGeom prst="flowChartAlternateProcess">
            <a:avLst/>
          </a:prstGeom>
          <a:solidFill>
            <a:srgbClr val="FFDEB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Tax</a:t>
            </a:r>
          </a:p>
          <a:p>
            <a:pPr eaLnBrk="0" hangingPunct="0"/>
            <a:r>
              <a:rPr kumimoji="1" lang="en-US" sz="2000" b="1">
                <a:latin typeface="+mj-lt"/>
              </a:rPr>
              <a:t>Environments</a:t>
            </a:r>
          </a:p>
        </p:txBody>
      </p:sp>
      <p:sp>
        <p:nvSpPr>
          <p:cNvPr id="69709" name="AutoShape 77"/>
          <p:cNvSpPr>
            <a:spLocks noChangeArrowheads="1"/>
          </p:cNvSpPr>
          <p:nvPr/>
        </p:nvSpPr>
        <p:spPr bwMode="auto">
          <a:xfrm>
            <a:off x="6583363" y="3790950"/>
            <a:ext cx="1773237" cy="1152525"/>
          </a:xfrm>
          <a:prstGeom prst="flowChartAlternateProcess">
            <a:avLst/>
          </a:prstGeom>
          <a:solidFill>
            <a:srgbClr val="FFDEB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Addresses</a:t>
            </a:r>
          </a:p>
        </p:txBody>
      </p:sp>
      <p:cxnSp>
        <p:nvCxnSpPr>
          <p:cNvPr id="69710" name="AutoShape 78"/>
          <p:cNvCxnSpPr>
            <a:cxnSpLocks noChangeShapeType="1"/>
            <a:stCxn id="69707" idx="3"/>
            <a:endCxn id="69704" idx="1"/>
          </p:cNvCxnSpPr>
          <p:nvPr/>
        </p:nvCxnSpPr>
        <p:spPr bwMode="auto">
          <a:xfrm flipV="1">
            <a:off x="2581275" y="3578225"/>
            <a:ext cx="1298575" cy="1392238"/>
          </a:xfrm>
          <a:prstGeom prst="bentConnector3">
            <a:avLst>
              <a:gd name="adj1" fmla="val 4988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69711" name="AutoShape 79"/>
          <p:cNvCxnSpPr>
            <a:cxnSpLocks noChangeShapeType="1"/>
            <a:stCxn id="69706" idx="3"/>
            <a:endCxn id="69704" idx="1"/>
          </p:cNvCxnSpPr>
          <p:nvPr/>
        </p:nvCxnSpPr>
        <p:spPr bwMode="auto">
          <a:xfrm>
            <a:off x="2581275" y="3573463"/>
            <a:ext cx="1298575" cy="476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69713" name="AutoShape 81"/>
          <p:cNvCxnSpPr>
            <a:cxnSpLocks noChangeShapeType="1"/>
            <a:stCxn id="69705" idx="3"/>
            <a:endCxn id="69704" idx="1"/>
          </p:cNvCxnSpPr>
          <p:nvPr/>
        </p:nvCxnSpPr>
        <p:spPr bwMode="auto">
          <a:xfrm>
            <a:off x="2581275" y="2166938"/>
            <a:ext cx="1298575" cy="1411287"/>
          </a:xfrm>
          <a:prstGeom prst="bentConnector3">
            <a:avLst>
              <a:gd name="adj1" fmla="val 4988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69714" name="AutoShape 82"/>
          <p:cNvCxnSpPr>
            <a:cxnSpLocks noChangeShapeType="1"/>
            <a:stCxn id="69704" idx="3"/>
            <a:endCxn id="69708" idx="1"/>
          </p:cNvCxnSpPr>
          <p:nvPr/>
        </p:nvCxnSpPr>
        <p:spPr bwMode="auto">
          <a:xfrm flipV="1">
            <a:off x="5691188" y="2776538"/>
            <a:ext cx="873125" cy="801687"/>
          </a:xfrm>
          <a:prstGeom prst="bentConnector3">
            <a:avLst>
              <a:gd name="adj1" fmla="val 49819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69715" name="AutoShape 83"/>
          <p:cNvCxnSpPr>
            <a:cxnSpLocks noChangeShapeType="1"/>
            <a:stCxn id="69704" idx="3"/>
            <a:endCxn id="69709" idx="1"/>
          </p:cNvCxnSpPr>
          <p:nvPr/>
        </p:nvCxnSpPr>
        <p:spPr bwMode="auto">
          <a:xfrm>
            <a:off x="5691188" y="3578225"/>
            <a:ext cx="873125" cy="788988"/>
          </a:xfrm>
          <a:prstGeom prst="bentConnector3">
            <a:avLst>
              <a:gd name="adj1" fmla="val 49819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626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AP Rate Variance </a:t>
            </a:r>
            <a:r>
              <a:rPr lang="en-US" sz="1600"/>
              <a:t>(Standard Cost, Non-Recoverable Tax)</a:t>
            </a:r>
          </a:p>
        </p:txBody>
      </p:sp>
      <p:sp>
        <p:nvSpPr>
          <p:cNvPr id="1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GTM-03-0890</a:t>
            </a:r>
          </a:p>
        </p:txBody>
      </p:sp>
      <p:grpSp>
        <p:nvGrpSpPr>
          <p:cNvPr id="108" name="Group 107"/>
          <p:cNvGrpSpPr/>
          <p:nvPr/>
        </p:nvGrpSpPr>
        <p:grpSpPr>
          <a:xfrm>
            <a:off x="114300" y="819150"/>
            <a:ext cx="8915400" cy="5448300"/>
            <a:chOff x="114300" y="819150"/>
            <a:chExt cx="8915400" cy="5448300"/>
          </a:xfrm>
        </p:grpSpPr>
        <p:sp>
          <p:nvSpPr>
            <p:cNvPr id="879618" name="Rectangle 2"/>
            <p:cNvSpPr>
              <a:spLocks noChangeArrowheads="1"/>
            </p:cNvSpPr>
            <p:nvPr/>
          </p:nvSpPr>
          <p:spPr bwMode="auto">
            <a:xfrm>
              <a:off x="114300" y="122713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9619" name="Rectangle 3"/>
            <p:cNvSpPr>
              <a:spLocks noChangeArrowheads="1"/>
            </p:cNvSpPr>
            <p:nvPr/>
          </p:nvSpPr>
          <p:spPr bwMode="auto">
            <a:xfrm>
              <a:off x="193675" y="12954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79620" name="Rectangle 4"/>
            <p:cNvSpPr>
              <a:spLocks noChangeArrowheads="1"/>
            </p:cNvSpPr>
            <p:nvPr/>
          </p:nvSpPr>
          <p:spPr bwMode="auto">
            <a:xfrm>
              <a:off x="4641850" y="122713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9621" name="Rectangle 5"/>
            <p:cNvSpPr>
              <a:spLocks noChangeArrowheads="1"/>
            </p:cNvSpPr>
            <p:nvPr/>
          </p:nvSpPr>
          <p:spPr bwMode="auto">
            <a:xfrm>
              <a:off x="193675" y="3381375"/>
              <a:ext cx="4205288" cy="11176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(3), variance (4), tax on item cost (5), and tax on variance (6)</a:t>
              </a:r>
            </a:p>
          </p:txBody>
        </p:sp>
        <p:sp>
          <p:nvSpPr>
            <p:cNvPr id="879622" name="Rectangle 6"/>
            <p:cNvSpPr>
              <a:spLocks noChangeArrowheads="1"/>
            </p:cNvSpPr>
            <p:nvPr/>
          </p:nvSpPr>
          <p:spPr bwMode="auto">
            <a:xfrm>
              <a:off x="4727575" y="12954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79623" name="Rectangle 7"/>
            <p:cNvSpPr>
              <a:spLocks noChangeArrowheads="1"/>
            </p:cNvSpPr>
            <p:nvPr/>
          </p:nvSpPr>
          <p:spPr bwMode="auto">
            <a:xfrm>
              <a:off x="4727575" y="3381375"/>
              <a:ext cx="4205288" cy="11176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(2), variance (3), tax on item cost (4) and tax on item cost + variance (5)</a:t>
              </a:r>
              <a:endParaRPr kumimoji="1" lang="en-US" sz="1600" b="1">
                <a:latin typeface="+mj-lt"/>
              </a:endParaRPr>
            </a:p>
          </p:txBody>
        </p:sp>
        <p:sp>
          <p:nvSpPr>
            <p:cNvPr id="879624" name="Rectangle 8"/>
            <p:cNvSpPr>
              <a:spLocks noChangeArrowheads="1"/>
            </p:cNvSpPr>
            <p:nvPr/>
          </p:nvSpPr>
          <p:spPr bwMode="auto">
            <a:xfrm>
              <a:off x="4643438" y="819150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79625" name="Rectangle 9"/>
            <p:cNvSpPr>
              <a:spLocks noChangeArrowheads="1"/>
            </p:cNvSpPr>
            <p:nvPr/>
          </p:nvSpPr>
          <p:spPr bwMode="auto">
            <a:xfrm>
              <a:off x="120650" y="819150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grpSp>
          <p:nvGrpSpPr>
            <p:cNvPr id="879627" name="Group 11"/>
            <p:cNvGrpSpPr>
              <a:grpSpLocks/>
            </p:cNvGrpSpPr>
            <p:nvPr/>
          </p:nvGrpSpPr>
          <p:grpSpPr bwMode="auto">
            <a:xfrm>
              <a:off x="5300663" y="2368550"/>
              <a:ext cx="1155700" cy="793750"/>
              <a:chOff x="3360" y="1758"/>
              <a:chExt cx="728" cy="500"/>
            </a:xfrm>
          </p:grpSpPr>
          <p:sp>
            <p:nvSpPr>
              <p:cNvPr id="879628" name="Freeform 12"/>
              <p:cNvSpPr>
                <a:spLocks/>
              </p:cNvSpPr>
              <p:nvPr/>
            </p:nvSpPr>
            <p:spPr bwMode="auto">
              <a:xfrm>
                <a:off x="3408" y="1957"/>
                <a:ext cx="680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41" y="0"/>
                  </a:cxn>
                </a:cxnLst>
                <a:rect l="0" t="0" r="r" b="b"/>
                <a:pathLst>
                  <a:path w="842" h="1">
                    <a:moveTo>
                      <a:pt x="0" y="0"/>
                    </a:moveTo>
                    <a:lnTo>
                      <a:pt x="841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9629" name="Freeform 13"/>
              <p:cNvSpPr>
                <a:spLocks/>
              </p:cNvSpPr>
              <p:nvPr/>
            </p:nvSpPr>
            <p:spPr bwMode="auto">
              <a:xfrm>
                <a:off x="3835" y="1959"/>
                <a:ext cx="47" cy="2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9630" name="Rectangle 14"/>
              <p:cNvSpPr>
                <a:spLocks noChangeArrowheads="1"/>
              </p:cNvSpPr>
              <p:nvPr/>
            </p:nvSpPr>
            <p:spPr bwMode="auto">
              <a:xfrm>
                <a:off x="3360" y="1758"/>
                <a:ext cx="720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79631" name="Rectangle 15"/>
              <p:cNvSpPr>
                <a:spLocks noChangeArrowheads="1"/>
              </p:cNvSpPr>
              <p:nvPr/>
            </p:nvSpPr>
            <p:spPr bwMode="auto">
              <a:xfrm>
                <a:off x="3396" y="1953"/>
                <a:ext cx="448" cy="2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9632" name="Text Box 16"/>
              <p:cNvSpPr txBox="1">
                <a:spLocks noChangeArrowheads="1"/>
              </p:cNvSpPr>
              <p:nvPr/>
            </p:nvSpPr>
            <p:spPr bwMode="auto">
              <a:xfrm>
                <a:off x="3822" y="1916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79633" name="Group 17"/>
            <p:cNvGrpSpPr>
              <a:grpSpLocks/>
            </p:cNvGrpSpPr>
            <p:nvPr/>
          </p:nvGrpSpPr>
          <p:grpSpPr bwMode="auto">
            <a:xfrm>
              <a:off x="6938963" y="2033588"/>
              <a:ext cx="1411287" cy="1138237"/>
              <a:chOff x="4560" y="1547"/>
              <a:chExt cx="889" cy="717"/>
            </a:xfrm>
          </p:grpSpPr>
          <p:grpSp>
            <p:nvGrpSpPr>
              <p:cNvPr id="879634" name="Group 18"/>
              <p:cNvGrpSpPr>
                <a:grpSpLocks/>
              </p:cNvGrpSpPr>
              <p:nvPr/>
            </p:nvGrpSpPr>
            <p:grpSpPr bwMode="auto">
              <a:xfrm>
                <a:off x="4560" y="1957"/>
                <a:ext cx="889" cy="307"/>
                <a:chOff x="4560" y="1957"/>
                <a:chExt cx="889" cy="307"/>
              </a:xfrm>
            </p:grpSpPr>
            <p:sp>
              <p:nvSpPr>
                <p:cNvPr id="879635" name="Freeform 19"/>
                <p:cNvSpPr>
                  <a:spLocks/>
                </p:cNvSpPr>
                <p:nvPr/>
              </p:nvSpPr>
              <p:spPr bwMode="auto">
                <a:xfrm>
                  <a:off x="4560" y="1957"/>
                  <a:ext cx="889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9636" name="Freeform 20"/>
                <p:cNvSpPr>
                  <a:spLocks/>
                </p:cNvSpPr>
                <p:nvPr/>
              </p:nvSpPr>
              <p:spPr bwMode="auto">
                <a:xfrm>
                  <a:off x="4980" y="1957"/>
                  <a:ext cx="47" cy="30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9637" name="Rectangle 21"/>
              <p:cNvSpPr>
                <a:spLocks noChangeArrowheads="1"/>
              </p:cNvSpPr>
              <p:nvPr/>
            </p:nvSpPr>
            <p:spPr bwMode="auto">
              <a:xfrm>
                <a:off x="4965" y="1920"/>
                <a:ext cx="468" cy="25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</a:p>
            </p:txBody>
          </p:sp>
          <p:sp>
            <p:nvSpPr>
              <p:cNvPr id="879638" name="Rectangle 22"/>
              <p:cNvSpPr>
                <a:spLocks noChangeArrowheads="1"/>
              </p:cNvSpPr>
              <p:nvPr/>
            </p:nvSpPr>
            <p:spPr bwMode="auto">
              <a:xfrm>
                <a:off x="4641" y="1547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  <p:sp>
            <p:nvSpPr>
              <p:cNvPr id="879639" name="Text Box 23"/>
              <p:cNvSpPr txBox="1">
                <a:spLocks noChangeArrowheads="1"/>
              </p:cNvSpPr>
              <p:nvPr/>
            </p:nvSpPr>
            <p:spPr bwMode="auto">
              <a:xfrm>
                <a:off x="4666" y="1919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79640" name="Group 24"/>
            <p:cNvGrpSpPr>
              <a:grpSpLocks/>
            </p:cNvGrpSpPr>
            <p:nvPr/>
          </p:nvGrpSpPr>
          <p:grpSpPr bwMode="auto">
            <a:xfrm>
              <a:off x="204788" y="2373313"/>
              <a:ext cx="1143000" cy="901700"/>
              <a:chOff x="225" y="1609"/>
              <a:chExt cx="720" cy="568"/>
            </a:xfrm>
          </p:grpSpPr>
          <p:grpSp>
            <p:nvGrpSpPr>
              <p:cNvPr id="879641" name="Group 25"/>
              <p:cNvGrpSpPr>
                <a:grpSpLocks/>
              </p:cNvGrpSpPr>
              <p:nvPr/>
            </p:nvGrpSpPr>
            <p:grpSpPr bwMode="auto">
              <a:xfrm>
                <a:off x="273" y="1802"/>
                <a:ext cx="630" cy="375"/>
                <a:chOff x="48" y="2006"/>
                <a:chExt cx="630" cy="375"/>
              </a:xfrm>
            </p:grpSpPr>
            <p:sp>
              <p:nvSpPr>
                <p:cNvPr id="879642" name="Freeform 26"/>
                <p:cNvSpPr>
                  <a:spLocks/>
                </p:cNvSpPr>
                <p:nvPr/>
              </p:nvSpPr>
              <p:spPr bwMode="auto">
                <a:xfrm>
                  <a:off x="48" y="2006"/>
                  <a:ext cx="630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41" y="0"/>
                    </a:cxn>
                  </a:cxnLst>
                  <a:rect l="0" t="0" r="r" b="b"/>
                  <a:pathLst>
                    <a:path w="842" h="1">
                      <a:moveTo>
                        <a:pt x="0" y="0"/>
                      </a:moveTo>
                      <a:lnTo>
                        <a:pt x="841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9643" name="Freeform 27"/>
                <p:cNvSpPr>
                  <a:spLocks/>
                </p:cNvSpPr>
                <p:nvPr/>
              </p:nvSpPr>
              <p:spPr bwMode="auto">
                <a:xfrm>
                  <a:off x="486" y="2006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9644" name="Rectangle 28"/>
              <p:cNvSpPr>
                <a:spLocks noChangeArrowheads="1"/>
              </p:cNvSpPr>
              <p:nvPr/>
            </p:nvSpPr>
            <p:spPr bwMode="auto">
              <a:xfrm>
                <a:off x="225" y="1609"/>
                <a:ext cx="720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79645" name="Rectangle 29"/>
              <p:cNvSpPr>
                <a:spLocks noChangeArrowheads="1"/>
              </p:cNvSpPr>
              <p:nvPr/>
            </p:nvSpPr>
            <p:spPr bwMode="auto">
              <a:xfrm>
                <a:off x="268" y="1794"/>
                <a:ext cx="448" cy="2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</a:p>
            </p:txBody>
          </p:sp>
          <p:sp>
            <p:nvSpPr>
              <p:cNvPr id="879646" name="Text Box 30"/>
              <p:cNvSpPr txBox="1">
                <a:spLocks noChangeArrowheads="1"/>
              </p:cNvSpPr>
              <p:nvPr/>
            </p:nvSpPr>
            <p:spPr bwMode="auto">
              <a:xfrm>
                <a:off x="697" y="1761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anchor="ctr" anchorCtr="1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sp>
          <p:nvSpPr>
            <p:cNvPr id="879647" name="Rectangle 31"/>
            <p:cNvSpPr>
              <a:spLocks noChangeArrowheads="1"/>
            </p:cNvSpPr>
            <p:nvPr/>
          </p:nvSpPr>
          <p:spPr bwMode="auto">
            <a:xfrm>
              <a:off x="1636713" y="2033588"/>
              <a:ext cx="1158875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PO</a:t>
              </a:r>
            </a:p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Receipts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79648" name="Text Box 32"/>
            <p:cNvSpPr txBox="1">
              <a:spLocks noChangeArrowheads="1"/>
            </p:cNvSpPr>
            <p:nvPr/>
          </p:nvSpPr>
          <p:spPr bwMode="auto">
            <a:xfrm>
              <a:off x="1636713" y="2614613"/>
              <a:ext cx="38100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kumimoji="1" lang="en-US" sz="2400">
                  <a:latin typeface="+mj-lt"/>
                  <a:sym typeface="Wingdings" pitchFamily="2" charset="2"/>
                </a:rPr>
                <a:t></a:t>
              </a:r>
              <a:endParaRPr kumimoji="1" lang="en-US" sz="2400" b="1">
                <a:latin typeface="+mj-lt"/>
              </a:endParaRPr>
            </a:p>
          </p:txBody>
        </p:sp>
        <p:sp>
          <p:nvSpPr>
            <p:cNvPr id="879649" name="Freeform 33"/>
            <p:cNvSpPr>
              <a:spLocks/>
            </p:cNvSpPr>
            <p:nvPr/>
          </p:nvSpPr>
          <p:spPr bwMode="auto">
            <a:xfrm flipV="1">
              <a:off x="1697038" y="2605088"/>
              <a:ext cx="1074737" cy="746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6" y="0"/>
                </a:cxn>
              </a:cxnLst>
              <a:rect l="0" t="0" r="r" b="b"/>
              <a:pathLst>
                <a:path w="937" h="1">
                  <a:moveTo>
                    <a:pt x="0" y="0"/>
                  </a:moveTo>
                  <a:lnTo>
                    <a:pt x="936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9650" name="Freeform 34"/>
            <p:cNvSpPr>
              <a:spLocks/>
            </p:cNvSpPr>
            <p:nvPr/>
          </p:nvSpPr>
          <p:spPr bwMode="auto">
            <a:xfrm>
              <a:off x="2071688" y="2682875"/>
              <a:ext cx="74612" cy="663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49"/>
                </a:cxn>
              </a:cxnLst>
              <a:rect l="0" t="0" r="r" b="b"/>
              <a:pathLst>
                <a:path w="1" h="550">
                  <a:moveTo>
                    <a:pt x="0" y="0"/>
                  </a:moveTo>
                  <a:lnTo>
                    <a:pt x="0" y="549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9651" name="Rectangle 35"/>
            <p:cNvSpPr>
              <a:spLocks noChangeArrowheads="1"/>
            </p:cNvSpPr>
            <p:nvPr/>
          </p:nvSpPr>
          <p:spPr bwMode="auto">
            <a:xfrm>
              <a:off x="2053692" y="2630488"/>
              <a:ext cx="711733" cy="69890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100.00</a:t>
              </a:r>
            </a:p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10.00</a:t>
              </a:r>
            </a:p>
          </p:txBody>
        </p:sp>
        <p:sp>
          <p:nvSpPr>
            <p:cNvPr id="879652" name="Oval 36"/>
            <p:cNvSpPr>
              <a:spLocks noChangeArrowheads="1"/>
            </p:cNvSpPr>
            <p:nvPr/>
          </p:nvSpPr>
          <p:spPr bwMode="auto">
            <a:xfrm>
              <a:off x="1730375" y="3006725"/>
              <a:ext cx="250825" cy="246063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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79653" name="Rectangle 37"/>
            <p:cNvSpPr>
              <a:spLocks noChangeArrowheads="1"/>
            </p:cNvSpPr>
            <p:nvPr/>
          </p:nvSpPr>
          <p:spPr bwMode="auto">
            <a:xfrm>
              <a:off x="2781301" y="2209178"/>
              <a:ext cx="1690688" cy="491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119062" tIns="60325" rIns="119062" bIns="60325" anchor="b">
              <a:spAutoFit/>
            </a:bodyPr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 dirty="0">
                  <a:latin typeface="+mj-lt"/>
                </a:rPr>
                <a:t>Purchase Price Variance</a:t>
              </a:r>
            </a:p>
          </p:txBody>
        </p:sp>
        <p:sp>
          <p:nvSpPr>
            <p:cNvPr id="879654" name="Rectangle 38"/>
            <p:cNvSpPr>
              <a:spLocks noChangeArrowheads="1"/>
            </p:cNvSpPr>
            <p:nvPr/>
          </p:nvSpPr>
          <p:spPr bwMode="auto">
            <a:xfrm>
              <a:off x="3111500" y="2662238"/>
              <a:ext cx="598488" cy="349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500">
                  <a:latin typeface="+mj-lt"/>
                </a:rPr>
                <a:t>10.00</a:t>
              </a:r>
            </a:p>
          </p:txBody>
        </p:sp>
        <p:grpSp>
          <p:nvGrpSpPr>
            <p:cNvPr id="879655" name="Group 39"/>
            <p:cNvGrpSpPr>
              <a:grpSpLocks/>
            </p:cNvGrpSpPr>
            <p:nvPr/>
          </p:nvGrpSpPr>
          <p:grpSpPr bwMode="auto">
            <a:xfrm>
              <a:off x="3157538" y="2678113"/>
              <a:ext cx="1049337" cy="600075"/>
              <a:chOff x="102" y="3627"/>
              <a:chExt cx="628" cy="378"/>
            </a:xfrm>
          </p:grpSpPr>
          <p:sp>
            <p:nvSpPr>
              <p:cNvPr id="879656" name="Freeform 40"/>
              <p:cNvSpPr>
                <a:spLocks/>
              </p:cNvSpPr>
              <p:nvPr/>
            </p:nvSpPr>
            <p:spPr bwMode="auto">
              <a:xfrm>
                <a:off x="102" y="3627"/>
                <a:ext cx="628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9657" name="Freeform 41"/>
              <p:cNvSpPr>
                <a:spLocks/>
              </p:cNvSpPr>
              <p:nvPr/>
            </p:nvSpPr>
            <p:spPr bwMode="auto">
              <a:xfrm>
                <a:off x="435" y="3630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79658" name="Oval 42"/>
            <p:cNvSpPr>
              <a:spLocks noChangeArrowheads="1"/>
            </p:cNvSpPr>
            <p:nvPr/>
          </p:nvSpPr>
          <p:spPr bwMode="auto">
            <a:xfrm>
              <a:off x="3836988" y="2720975"/>
              <a:ext cx="250825" cy="246063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</a:t>
              </a:r>
              <a:endParaRPr kumimoji="1" lang="en-US" sz="1600">
                <a:latin typeface="+mj-lt"/>
              </a:endParaRPr>
            </a:p>
          </p:txBody>
        </p:sp>
        <p:grpSp>
          <p:nvGrpSpPr>
            <p:cNvPr id="879659" name="Group 43"/>
            <p:cNvGrpSpPr>
              <a:grpSpLocks/>
            </p:cNvGrpSpPr>
            <p:nvPr/>
          </p:nvGrpSpPr>
          <p:grpSpPr bwMode="auto">
            <a:xfrm>
              <a:off x="4557713" y="4279900"/>
              <a:ext cx="1222375" cy="1331913"/>
              <a:chOff x="2928" y="2980"/>
              <a:chExt cx="770" cy="839"/>
            </a:xfrm>
          </p:grpSpPr>
          <p:grpSp>
            <p:nvGrpSpPr>
              <p:cNvPr id="879660" name="Group 44"/>
              <p:cNvGrpSpPr>
                <a:grpSpLocks/>
              </p:cNvGrpSpPr>
              <p:nvPr/>
            </p:nvGrpSpPr>
            <p:grpSpPr bwMode="auto">
              <a:xfrm>
                <a:off x="2928" y="2980"/>
                <a:ext cx="770" cy="839"/>
                <a:chOff x="2974" y="2976"/>
                <a:chExt cx="770" cy="839"/>
              </a:xfrm>
            </p:grpSpPr>
            <p:sp>
              <p:nvSpPr>
                <p:cNvPr id="879661" name="Rectangle 45"/>
                <p:cNvSpPr>
                  <a:spLocks noChangeArrowheads="1"/>
                </p:cNvSpPr>
                <p:nvPr/>
              </p:nvSpPr>
              <p:spPr bwMode="auto">
                <a:xfrm>
                  <a:off x="2974" y="2976"/>
                  <a:ext cx="770" cy="4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PO Receipts</a:t>
                  </a:r>
                </a:p>
              </p:txBody>
            </p:sp>
            <p:grpSp>
              <p:nvGrpSpPr>
                <p:cNvPr id="879662" name="Group 46"/>
                <p:cNvGrpSpPr>
                  <a:grpSpLocks/>
                </p:cNvGrpSpPr>
                <p:nvPr/>
              </p:nvGrpSpPr>
              <p:grpSpPr bwMode="auto">
                <a:xfrm>
                  <a:off x="3012" y="3440"/>
                  <a:ext cx="616" cy="375"/>
                  <a:chOff x="3012" y="3440"/>
                  <a:chExt cx="616" cy="375"/>
                </a:xfrm>
              </p:grpSpPr>
              <p:grpSp>
                <p:nvGrpSpPr>
                  <p:cNvPr id="879663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3071" y="3440"/>
                    <a:ext cx="557" cy="375"/>
                    <a:chOff x="3071" y="3440"/>
                    <a:chExt cx="557" cy="375"/>
                  </a:xfrm>
                </p:grpSpPr>
                <p:sp>
                  <p:nvSpPr>
                    <p:cNvPr id="879664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3071" y="3440"/>
                      <a:ext cx="55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835" y="0"/>
                        </a:cxn>
                      </a:cxnLst>
                      <a:rect l="0" t="0" r="r" b="b"/>
                      <a:pathLst>
                        <a:path w="836" h="1">
                          <a:moveTo>
                            <a:pt x="0" y="0"/>
                          </a:moveTo>
                          <a:lnTo>
                            <a:pt x="835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79665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3430" y="3444"/>
                      <a:ext cx="1" cy="3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74"/>
                        </a:cxn>
                      </a:cxnLst>
                      <a:rect l="0" t="0" r="r" b="b"/>
                      <a:pathLst>
                        <a:path w="1" h="375">
                          <a:moveTo>
                            <a:pt x="0" y="0"/>
                          </a:moveTo>
                          <a:lnTo>
                            <a:pt x="0" y="374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879666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3012" y="3440"/>
                    <a:ext cx="448" cy="222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60325" tIns="60325" rIns="60325" bIns="60325">
                    <a:spAutoFit/>
                  </a:bodyPr>
                  <a:lstStyle/>
                  <a:p>
                    <a:pPr algn="l" defTabSz="1546225" eaLnBrk="0" hangingPunct="0"/>
                    <a:r>
                      <a:rPr kumimoji="1" lang="en-US" sz="1500">
                        <a:latin typeface="+mj-lt"/>
                      </a:rPr>
                      <a:t>100.00</a:t>
                    </a:r>
                  </a:p>
                </p:txBody>
              </p:sp>
            </p:grpSp>
          </p:grpSp>
          <p:sp>
            <p:nvSpPr>
              <p:cNvPr id="879667" name="Oval 51"/>
              <p:cNvSpPr>
                <a:spLocks noChangeArrowheads="1"/>
              </p:cNvSpPr>
              <p:nvPr/>
            </p:nvSpPr>
            <p:spPr bwMode="auto">
              <a:xfrm>
                <a:off x="3411" y="347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9668" name="Group 52"/>
            <p:cNvGrpSpPr>
              <a:grpSpLocks/>
            </p:cNvGrpSpPr>
            <p:nvPr/>
          </p:nvGrpSpPr>
          <p:grpSpPr bwMode="auto">
            <a:xfrm>
              <a:off x="5548313" y="4368800"/>
              <a:ext cx="1155700" cy="1898650"/>
              <a:chOff x="4171" y="3036"/>
              <a:chExt cx="728" cy="1196"/>
            </a:xfrm>
          </p:grpSpPr>
          <p:grpSp>
            <p:nvGrpSpPr>
              <p:cNvPr id="879669" name="Group 53"/>
              <p:cNvGrpSpPr>
                <a:grpSpLocks/>
              </p:cNvGrpSpPr>
              <p:nvPr/>
            </p:nvGrpSpPr>
            <p:grpSpPr bwMode="auto">
              <a:xfrm>
                <a:off x="4171" y="3036"/>
                <a:ext cx="728" cy="1196"/>
                <a:chOff x="4171" y="3036"/>
                <a:chExt cx="728" cy="1196"/>
              </a:xfrm>
            </p:grpSpPr>
            <p:grpSp>
              <p:nvGrpSpPr>
                <p:cNvPr id="879670" name="Group 54"/>
                <p:cNvGrpSpPr>
                  <a:grpSpLocks/>
                </p:cNvGrpSpPr>
                <p:nvPr/>
              </p:nvGrpSpPr>
              <p:grpSpPr bwMode="auto">
                <a:xfrm>
                  <a:off x="4171" y="3036"/>
                  <a:ext cx="728" cy="1196"/>
                  <a:chOff x="4171" y="3036"/>
                  <a:chExt cx="728" cy="1196"/>
                </a:xfrm>
              </p:grpSpPr>
              <p:sp>
                <p:nvSpPr>
                  <p:cNvPr id="879671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4171" y="3036"/>
                    <a:ext cx="720" cy="423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lIns="119062" tIns="60325" rIns="119062" bIns="60325" anchor="b" anchorCtr="1"/>
                  <a:lstStyle/>
                  <a:p>
                    <a:pPr defTabSz="1546225" eaLnBrk="0" hangingPunct="0"/>
                    <a:r>
                      <a:rPr kumimoji="1" lang="en-US" sz="1500">
                        <a:latin typeface="+mj-lt"/>
                      </a:rPr>
                      <a:t>Accounts Payable</a:t>
                    </a:r>
                  </a:p>
                </p:txBody>
              </p:sp>
              <p:sp>
                <p:nvSpPr>
                  <p:cNvPr id="879672" name="Rectangle 56"/>
                  <p:cNvSpPr>
                    <a:spLocks noChangeArrowheads="1"/>
                  </p:cNvSpPr>
                  <p:nvPr/>
                </p:nvSpPr>
                <p:spPr bwMode="auto">
                  <a:xfrm>
                    <a:off x="4451" y="3428"/>
                    <a:ext cx="448" cy="804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60325" tIns="60325" rIns="60325" bIns="60325">
                    <a:spAutoFit/>
                  </a:bodyPr>
                  <a:lstStyle/>
                  <a:p>
                    <a:pPr algn="r" defTabSz="1546225" eaLnBrk="0" hangingPunct="0">
                      <a:lnSpc>
                        <a:spcPct val="125000"/>
                      </a:lnSpc>
                    </a:pPr>
                    <a:r>
                      <a:rPr kumimoji="1" lang="en-US" sz="1500" dirty="0">
                        <a:latin typeface="+mj-lt"/>
                      </a:rPr>
                      <a:t>100.00</a:t>
                    </a:r>
                    <a:br>
                      <a:rPr kumimoji="1" lang="en-US" sz="1500" dirty="0">
                        <a:latin typeface="+mj-lt"/>
                      </a:rPr>
                    </a:br>
                    <a:r>
                      <a:rPr kumimoji="1" lang="en-US" sz="1500" dirty="0">
                        <a:latin typeface="+mj-lt"/>
                      </a:rPr>
                      <a:t>30.00</a:t>
                    </a:r>
                  </a:p>
                  <a:p>
                    <a:pPr algn="r" defTabSz="1546225" eaLnBrk="0" hangingPunct="0">
                      <a:lnSpc>
                        <a:spcPct val="125000"/>
                      </a:lnSpc>
                    </a:pPr>
                    <a:r>
                      <a:rPr kumimoji="1" lang="en-US" sz="1500" dirty="0">
                        <a:latin typeface="+mj-lt"/>
                      </a:rPr>
                      <a:t>10.00</a:t>
                    </a:r>
                  </a:p>
                  <a:p>
                    <a:pPr algn="r" defTabSz="1546225" eaLnBrk="0" hangingPunct="0">
                      <a:lnSpc>
                        <a:spcPct val="125000"/>
                      </a:lnSpc>
                    </a:pPr>
                    <a:r>
                      <a:rPr kumimoji="1" lang="en-US" sz="1500" dirty="0">
                        <a:latin typeface="+mj-lt"/>
                      </a:rPr>
                      <a:t>3.00</a:t>
                    </a:r>
                  </a:p>
                </p:txBody>
              </p:sp>
              <p:sp>
                <p:nvSpPr>
                  <p:cNvPr id="879673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4276" y="3676"/>
                    <a:ext cx="158" cy="155"/>
                  </a:xfrm>
                  <a:prstGeom prst="ellipse">
                    <a:avLst/>
                  </a:prstGeom>
                  <a:noFill/>
                  <a:ln w="127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lIns="119062" tIns="60325" rIns="119062" bIns="60325" anchor="ctr"/>
                  <a:lstStyle/>
                  <a:p>
                    <a:pPr defTabSz="1546225" eaLnBrk="0" hangingPunct="0"/>
                    <a:r>
                      <a:rPr kumimoji="1" lang="en-US" sz="2400">
                        <a:latin typeface="+mj-lt"/>
                        <a:sym typeface="Wingdings" pitchFamily="2" charset="2"/>
                      </a:rPr>
                      <a:t></a:t>
                    </a:r>
                    <a:endParaRPr kumimoji="1" lang="en-US" sz="1600">
                      <a:latin typeface="+mj-lt"/>
                    </a:endParaRPr>
                  </a:p>
                </p:txBody>
              </p:sp>
              <p:sp>
                <p:nvSpPr>
                  <p:cNvPr id="879674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4280" y="3852"/>
                    <a:ext cx="159" cy="156"/>
                  </a:xfrm>
                  <a:prstGeom prst="ellipse">
                    <a:avLst/>
                  </a:prstGeom>
                  <a:noFill/>
                  <a:ln w="127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lIns="119062" tIns="60325" rIns="119062" bIns="60325" anchor="ctr"/>
                  <a:lstStyle/>
                  <a:p>
                    <a:pPr defTabSz="1546225" eaLnBrk="0" hangingPunct="0"/>
                    <a:r>
                      <a:rPr kumimoji="1" lang="en-US" sz="2400">
                        <a:latin typeface="+mj-lt"/>
                        <a:sym typeface="Wingdings" pitchFamily="2" charset="2"/>
                      </a:rPr>
                      <a:t></a:t>
                    </a:r>
                  </a:p>
                </p:txBody>
              </p:sp>
              <p:grpSp>
                <p:nvGrpSpPr>
                  <p:cNvPr id="879675" name="Group 59"/>
                  <p:cNvGrpSpPr>
                    <a:grpSpLocks/>
                  </p:cNvGrpSpPr>
                  <p:nvPr/>
                </p:nvGrpSpPr>
                <p:grpSpPr bwMode="auto">
                  <a:xfrm>
                    <a:off x="4247" y="3397"/>
                    <a:ext cx="627" cy="811"/>
                    <a:chOff x="4247" y="3397"/>
                    <a:chExt cx="627" cy="811"/>
                  </a:xfrm>
                </p:grpSpPr>
                <p:sp>
                  <p:nvSpPr>
                    <p:cNvPr id="879676" name="Freeform 60"/>
                    <p:cNvSpPr>
                      <a:spLocks/>
                    </p:cNvSpPr>
                    <p:nvPr/>
                  </p:nvSpPr>
                  <p:spPr bwMode="auto">
                    <a:xfrm flipV="1">
                      <a:off x="4247" y="3397"/>
                      <a:ext cx="627" cy="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90" y="0"/>
                        </a:cxn>
                      </a:cxnLst>
                      <a:rect l="0" t="0" r="r" b="b"/>
                      <a:pathLst>
                        <a:path w="791" h="1">
                          <a:moveTo>
                            <a:pt x="0" y="0"/>
                          </a:moveTo>
                          <a:lnTo>
                            <a:pt x="79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79677" name="Freeform 61"/>
                    <p:cNvSpPr>
                      <a:spLocks/>
                    </p:cNvSpPr>
                    <p:nvPr/>
                  </p:nvSpPr>
                  <p:spPr bwMode="auto">
                    <a:xfrm>
                      <a:off x="4474" y="3444"/>
                      <a:ext cx="47" cy="76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588"/>
                        </a:cxn>
                      </a:cxnLst>
                      <a:rect l="0" t="0" r="r" b="b"/>
                      <a:pathLst>
                        <a:path w="1" h="589">
                          <a:moveTo>
                            <a:pt x="0" y="0"/>
                          </a:moveTo>
                          <a:lnTo>
                            <a:pt x="0" y="588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879678" name="Oval 62"/>
                <p:cNvSpPr>
                  <a:spLocks noChangeArrowheads="1"/>
                </p:cNvSpPr>
                <p:nvPr/>
              </p:nvSpPr>
              <p:spPr bwMode="auto">
                <a:xfrm>
                  <a:off x="4281" y="3486"/>
                  <a:ext cx="158" cy="155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</a:t>
                  </a:r>
                  <a:endParaRPr kumimoji="1" lang="en-US" sz="1600">
                    <a:latin typeface="+mj-lt"/>
                  </a:endParaRPr>
                </a:p>
              </p:txBody>
            </p:sp>
          </p:grpSp>
          <p:sp>
            <p:nvSpPr>
              <p:cNvPr id="879679" name="Oval 63"/>
              <p:cNvSpPr>
                <a:spLocks noChangeArrowheads="1"/>
              </p:cNvSpPr>
              <p:nvPr/>
            </p:nvSpPr>
            <p:spPr bwMode="auto">
              <a:xfrm>
                <a:off x="4281" y="404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9680" name="Group 64"/>
            <p:cNvGrpSpPr>
              <a:grpSpLocks/>
            </p:cNvGrpSpPr>
            <p:nvPr/>
          </p:nvGrpSpPr>
          <p:grpSpPr bwMode="auto">
            <a:xfrm>
              <a:off x="7596188" y="4349750"/>
              <a:ext cx="1431925" cy="1335088"/>
              <a:chOff x="4874" y="3024"/>
              <a:chExt cx="902" cy="841"/>
            </a:xfrm>
          </p:grpSpPr>
          <p:grpSp>
            <p:nvGrpSpPr>
              <p:cNvPr id="879681" name="Group 65"/>
              <p:cNvGrpSpPr>
                <a:grpSpLocks/>
              </p:cNvGrpSpPr>
              <p:nvPr/>
            </p:nvGrpSpPr>
            <p:grpSpPr bwMode="auto">
              <a:xfrm>
                <a:off x="4874" y="3024"/>
                <a:ext cx="902" cy="796"/>
                <a:chOff x="4874" y="3024"/>
                <a:chExt cx="902" cy="796"/>
              </a:xfrm>
            </p:grpSpPr>
            <p:grpSp>
              <p:nvGrpSpPr>
                <p:cNvPr id="879682" name="Group 66"/>
                <p:cNvGrpSpPr>
                  <a:grpSpLocks/>
                </p:cNvGrpSpPr>
                <p:nvPr/>
              </p:nvGrpSpPr>
              <p:grpSpPr bwMode="auto">
                <a:xfrm>
                  <a:off x="4964" y="3443"/>
                  <a:ext cx="688" cy="377"/>
                  <a:chOff x="4866" y="3611"/>
                  <a:chExt cx="756" cy="377"/>
                </a:xfrm>
              </p:grpSpPr>
              <p:sp>
                <p:nvSpPr>
                  <p:cNvPr id="879683" name="Freeform 67"/>
                  <p:cNvSpPr>
                    <a:spLocks/>
                  </p:cNvSpPr>
                  <p:nvPr/>
                </p:nvSpPr>
                <p:spPr bwMode="auto">
                  <a:xfrm>
                    <a:off x="4866" y="3611"/>
                    <a:ext cx="756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55" y="0"/>
                      </a:cxn>
                    </a:cxnLst>
                    <a:rect l="0" t="0" r="r" b="b"/>
                    <a:pathLst>
                      <a:path w="756" h="1">
                        <a:moveTo>
                          <a:pt x="0" y="0"/>
                        </a:moveTo>
                        <a:lnTo>
                          <a:pt x="755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79684" name="Freeform 68"/>
                  <p:cNvSpPr>
                    <a:spLocks/>
                  </p:cNvSpPr>
                  <p:nvPr/>
                </p:nvSpPr>
                <p:spPr bwMode="auto">
                  <a:xfrm>
                    <a:off x="5243" y="3613"/>
                    <a:ext cx="1" cy="3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4"/>
                      </a:cxn>
                    </a:cxnLst>
                    <a:rect l="0" t="0" r="r" b="b"/>
                    <a:pathLst>
                      <a:path w="1" h="375">
                        <a:moveTo>
                          <a:pt x="0" y="0"/>
                        </a:moveTo>
                        <a:lnTo>
                          <a:pt x="0" y="374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79685" name="Rectangle 69"/>
                <p:cNvSpPr>
                  <a:spLocks noChangeArrowheads="1"/>
                </p:cNvSpPr>
                <p:nvPr/>
              </p:nvSpPr>
              <p:spPr bwMode="auto">
                <a:xfrm>
                  <a:off x="4874" y="3024"/>
                  <a:ext cx="902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 dirty="0">
                      <a:latin typeface="+mj-lt"/>
                    </a:rPr>
                    <a:t>Purchase</a:t>
                  </a:r>
                </a:p>
                <a:p>
                  <a:pPr defTabSz="1546225" eaLnBrk="0" hangingPunct="0"/>
                  <a:r>
                    <a:rPr kumimoji="1" lang="en-US" sz="1500" dirty="0">
                      <a:latin typeface="+mj-lt"/>
                    </a:rPr>
                    <a:t>Price Variance</a:t>
                  </a:r>
                  <a:endParaRPr kumimoji="1" lang="en-US" sz="1600" dirty="0">
                    <a:latin typeface="+mj-lt"/>
                  </a:endParaRPr>
                </a:p>
              </p:txBody>
            </p:sp>
          </p:grpSp>
          <p:sp>
            <p:nvSpPr>
              <p:cNvPr id="879686" name="Rectangle 70"/>
              <p:cNvSpPr>
                <a:spLocks noChangeArrowheads="1"/>
              </p:cNvSpPr>
              <p:nvPr/>
            </p:nvSpPr>
            <p:spPr bwMode="auto">
              <a:xfrm>
                <a:off x="4948" y="3429"/>
                <a:ext cx="377" cy="4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/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endParaRPr kumimoji="1" lang="en-US" sz="1500">
                  <a:latin typeface="+mj-lt"/>
                </a:endParaRPr>
              </a:p>
            </p:txBody>
          </p:sp>
          <p:sp>
            <p:nvSpPr>
              <p:cNvPr id="879687" name="Oval 71"/>
              <p:cNvSpPr>
                <a:spLocks noChangeArrowheads="1"/>
              </p:cNvSpPr>
              <p:nvPr/>
            </p:nvSpPr>
            <p:spPr bwMode="auto">
              <a:xfrm>
                <a:off x="5392" y="3488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</a:p>
            </p:txBody>
          </p:sp>
        </p:grpSp>
        <p:grpSp>
          <p:nvGrpSpPr>
            <p:cNvPr id="879688" name="Group 72"/>
            <p:cNvGrpSpPr>
              <a:grpSpLocks/>
            </p:cNvGrpSpPr>
            <p:nvPr/>
          </p:nvGrpSpPr>
          <p:grpSpPr bwMode="auto">
            <a:xfrm>
              <a:off x="6589713" y="4349750"/>
              <a:ext cx="1158875" cy="1336675"/>
              <a:chOff x="4253" y="3024"/>
              <a:chExt cx="730" cy="842"/>
            </a:xfrm>
          </p:grpSpPr>
          <p:grpSp>
            <p:nvGrpSpPr>
              <p:cNvPr id="879689" name="Group 73"/>
              <p:cNvGrpSpPr>
                <a:grpSpLocks/>
              </p:cNvGrpSpPr>
              <p:nvPr/>
            </p:nvGrpSpPr>
            <p:grpSpPr bwMode="auto">
              <a:xfrm>
                <a:off x="4253" y="3024"/>
                <a:ext cx="730" cy="804"/>
                <a:chOff x="4253" y="3024"/>
                <a:chExt cx="730" cy="804"/>
              </a:xfrm>
            </p:grpSpPr>
            <p:sp>
              <p:nvSpPr>
                <p:cNvPr id="879690" name="Rectangle 74"/>
                <p:cNvSpPr>
                  <a:spLocks noChangeArrowheads="1"/>
                </p:cNvSpPr>
                <p:nvPr/>
              </p:nvSpPr>
              <p:spPr bwMode="auto">
                <a:xfrm>
                  <a:off x="4253" y="3024"/>
                  <a:ext cx="730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AP Rate Variance</a:t>
                  </a:r>
                </a:p>
              </p:txBody>
            </p:sp>
            <p:grpSp>
              <p:nvGrpSpPr>
                <p:cNvPr id="879691" name="Group 75"/>
                <p:cNvGrpSpPr>
                  <a:grpSpLocks/>
                </p:cNvGrpSpPr>
                <p:nvPr/>
              </p:nvGrpSpPr>
              <p:grpSpPr bwMode="auto">
                <a:xfrm>
                  <a:off x="4355" y="3397"/>
                  <a:ext cx="549" cy="431"/>
                  <a:chOff x="4355" y="3397"/>
                  <a:chExt cx="549" cy="431"/>
                </a:xfrm>
              </p:grpSpPr>
              <p:sp>
                <p:nvSpPr>
                  <p:cNvPr id="879692" name="Freeform 76"/>
                  <p:cNvSpPr>
                    <a:spLocks/>
                  </p:cNvSpPr>
                  <p:nvPr/>
                </p:nvSpPr>
                <p:spPr bwMode="auto">
                  <a:xfrm flipV="1">
                    <a:off x="4355" y="3397"/>
                    <a:ext cx="549" cy="4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36" y="0"/>
                      </a:cxn>
                    </a:cxnLst>
                    <a:rect l="0" t="0" r="r" b="b"/>
                    <a:pathLst>
                      <a:path w="937" h="1">
                        <a:moveTo>
                          <a:pt x="0" y="0"/>
                        </a:moveTo>
                        <a:lnTo>
                          <a:pt x="936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79693" name="Freeform 77"/>
                  <p:cNvSpPr>
                    <a:spLocks/>
                  </p:cNvSpPr>
                  <p:nvPr/>
                </p:nvSpPr>
                <p:spPr bwMode="auto">
                  <a:xfrm>
                    <a:off x="4730" y="3448"/>
                    <a:ext cx="0" cy="38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5"/>
                      </a:cxn>
                    </a:cxnLst>
                    <a:rect l="0" t="0" r="r" b="b"/>
                    <a:pathLst>
                      <a:path w="1" h="376">
                        <a:moveTo>
                          <a:pt x="0" y="0"/>
                        </a:moveTo>
                        <a:lnTo>
                          <a:pt x="0" y="375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879694" name="Rectangle 78"/>
              <p:cNvSpPr>
                <a:spLocks noChangeArrowheads="1"/>
              </p:cNvSpPr>
              <p:nvPr/>
            </p:nvSpPr>
            <p:spPr bwMode="auto">
              <a:xfrm>
                <a:off x="4375" y="3430"/>
                <a:ext cx="377" cy="4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30.00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3.00</a:t>
                </a:r>
              </a:p>
            </p:txBody>
          </p:sp>
          <p:sp>
            <p:nvSpPr>
              <p:cNvPr id="879695" name="Oval 79"/>
              <p:cNvSpPr>
                <a:spLocks noChangeArrowheads="1"/>
              </p:cNvSpPr>
              <p:nvPr/>
            </p:nvSpPr>
            <p:spPr bwMode="auto">
              <a:xfrm>
                <a:off x="4752" y="366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 dirty="0">
                    <a:latin typeface="+mj-lt"/>
                    <a:sym typeface="Wingdings" pitchFamily="2" charset="2"/>
                  </a:rPr>
                  <a:t></a:t>
                </a:r>
                <a:endParaRPr kumimoji="1" lang="en-US" sz="1600" dirty="0">
                  <a:latin typeface="+mj-lt"/>
                </a:endParaRPr>
              </a:p>
            </p:txBody>
          </p:sp>
          <p:sp>
            <p:nvSpPr>
              <p:cNvPr id="879696" name="Oval 80"/>
              <p:cNvSpPr>
                <a:spLocks noChangeArrowheads="1"/>
              </p:cNvSpPr>
              <p:nvPr/>
            </p:nvSpPr>
            <p:spPr bwMode="auto">
              <a:xfrm>
                <a:off x="4752" y="348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9697" name="Group 81"/>
            <p:cNvGrpSpPr>
              <a:grpSpLocks/>
            </p:cNvGrpSpPr>
            <p:nvPr/>
          </p:nvGrpSpPr>
          <p:grpSpPr bwMode="auto">
            <a:xfrm>
              <a:off x="147638" y="4375150"/>
              <a:ext cx="1311275" cy="1522413"/>
              <a:chOff x="982" y="3216"/>
              <a:chExt cx="826" cy="959"/>
            </a:xfrm>
          </p:grpSpPr>
          <p:grpSp>
            <p:nvGrpSpPr>
              <p:cNvPr id="879698" name="Group 82"/>
              <p:cNvGrpSpPr>
                <a:grpSpLocks/>
              </p:cNvGrpSpPr>
              <p:nvPr/>
            </p:nvGrpSpPr>
            <p:grpSpPr bwMode="auto">
              <a:xfrm>
                <a:off x="982" y="3573"/>
                <a:ext cx="826" cy="589"/>
                <a:chOff x="982" y="3573"/>
                <a:chExt cx="826" cy="589"/>
              </a:xfrm>
            </p:grpSpPr>
            <p:sp>
              <p:nvSpPr>
                <p:cNvPr id="879699" name="Freeform 83"/>
                <p:cNvSpPr>
                  <a:spLocks/>
                </p:cNvSpPr>
                <p:nvPr/>
              </p:nvSpPr>
              <p:spPr bwMode="auto">
                <a:xfrm flipV="1">
                  <a:off x="982" y="3573"/>
                  <a:ext cx="826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9700" name="Freeform 84"/>
                <p:cNvSpPr>
                  <a:spLocks/>
                </p:cNvSpPr>
                <p:nvPr/>
              </p:nvSpPr>
              <p:spPr bwMode="auto">
                <a:xfrm>
                  <a:off x="1450" y="3621"/>
                  <a:ext cx="1" cy="5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1" h="541">
                      <a:moveTo>
                        <a:pt x="0" y="0"/>
                      </a:moveTo>
                      <a:lnTo>
                        <a:pt x="0" y="54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9701" name="Rectangle 85"/>
              <p:cNvSpPr>
                <a:spLocks noChangeArrowheads="1"/>
              </p:cNvSpPr>
              <p:nvPr/>
            </p:nvSpPr>
            <p:spPr bwMode="auto">
              <a:xfrm>
                <a:off x="996" y="3600"/>
                <a:ext cx="448" cy="44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10.00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9702" name="Oval 86"/>
              <p:cNvSpPr>
                <a:spLocks noChangeArrowheads="1"/>
              </p:cNvSpPr>
              <p:nvPr/>
            </p:nvSpPr>
            <p:spPr bwMode="auto">
              <a:xfrm>
                <a:off x="1498" y="3661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9703" name="Oval 87"/>
              <p:cNvSpPr>
                <a:spLocks noChangeArrowheads="1"/>
              </p:cNvSpPr>
              <p:nvPr/>
            </p:nvSpPr>
            <p:spPr bwMode="auto">
              <a:xfrm>
                <a:off x="1503" y="3834"/>
                <a:ext cx="159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79704" name="Oval 88"/>
              <p:cNvSpPr>
                <a:spLocks noChangeArrowheads="1"/>
              </p:cNvSpPr>
              <p:nvPr/>
            </p:nvSpPr>
            <p:spPr bwMode="auto">
              <a:xfrm>
                <a:off x="1507" y="4019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9705" name="Rectangle 89"/>
              <p:cNvSpPr>
                <a:spLocks noChangeArrowheads="1"/>
              </p:cNvSpPr>
              <p:nvPr/>
            </p:nvSpPr>
            <p:spPr bwMode="auto">
              <a:xfrm>
                <a:off x="1008" y="3216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</p:grpSp>
        <p:grpSp>
          <p:nvGrpSpPr>
            <p:cNvPr id="879706" name="Group 90"/>
            <p:cNvGrpSpPr>
              <a:grpSpLocks/>
            </p:cNvGrpSpPr>
            <p:nvPr/>
          </p:nvGrpSpPr>
          <p:grpSpPr bwMode="auto">
            <a:xfrm>
              <a:off x="1658938" y="4371975"/>
              <a:ext cx="1255712" cy="1876425"/>
              <a:chOff x="1048" y="3128"/>
              <a:chExt cx="791" cy="1182"/>
            </a:xfrm>
          </p:grpSpPr>
          <p:sp>
            <p:nvSpPr>
              <p:cNvPr id="879707" name="Freeform 91"/>
              <p:cNvSpPr>
                <a:spLocks/>
              </p:cNvSpPr>
              <p:nvPr/>
            </p:nvSpPr>
            <p:spPr bwMode="auto">
              <a:xfrm>
                <a:off x="1048" y="3532"/>
                <a:ext cx="79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1" h="1">
                    <a:moveTo>
                      <a:pt x="0" y="0"/>
                    </a:moveTo>
                    <a:lnTo>
                      <a:pt x="79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9708" name="Freeform 92"/>
              <p:cNvSpPr>
                <a:spLocks/>
              </p:cNvSpPr>
              <p:nvPr/>
            </p:nvSpPr>
            <p:spPr bwMode="auto">
              <a:xfrm>
                <a:off x="1370" y="3532"/>
                <a:ext cx="47" cy="7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56"/>
                  </a:cxn>
                </a:cxnLst>
                <a:rect l="0" t="0" r="r" b="b"/>
                <a:pathLst>
                  <a:path w="1" h="557">
                    <a:moveTo>
                      <a:pt x="0" y="0"/>
                    </a:moveTo>
                    <a:lnTo>
                      <a:pt x="0" y="556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9709" name="Rectangle 93"/>
              <p:cNvSpPr>
                <a:spLocks noChangeArrowheads="1"/>
              </p:cNvSpPr>
              <p:nvPr/>
            </p:nvSpPr>
            <p:spPr bwMode="auto">
              <a:xfrm>
                <a:off x="1048" y="3128"/>
                <a:ext cx="720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Accounts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Payable</a:t>
                </a:r>
              </a:p>
            </p:txBody>
          </p:sp>
          <p:sp>
            <p:nvSpPr>
              <p:cNvPr id="879710" name="Rectangle 94"/>
              <p:cNvSpPr>
                <a:spLocks noChangeArrowheads="1"/>
              </p:cNvSpPr>
              <p:nvPr/>
            </p:nvSpPr>
            <p:spPr bwMode="auto">
              <a:xfrm>
                <a:off x="1377" y="3506"/>
                <a:ext cx="448" cy="8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30.00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3.00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9711" name="Oval 95"/>
              <p:cNvSpPr>
                <a:spLocks noChangeArrowheads="1"/>
              </p:cNvSpPr>
              <p:nvPr/>
            </p:nvSpPr>
            <p:spPr bwMode="auto">
              <a:xfrm>
                <a:off x="1153" y="3732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9712" name="Oval 96"/>
              <p:cNvSpPr>
                <a:spLocks noChangeArrowheads="1"/>
              </p:cNvSpPr>
              <p:nvPr/>
            </p:nvSpPr>
            <p:spPr bwMode="auto">
              <a:xfrm>
                <a:off x="1153" y="3924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79713" name="Oval 97"/>
              <p:cNvSpPr>
                <a:spLocks noChangeArrowheads="1"/>
              </p:cNvSpPr>
              <p:nvPr/>
            </p:nvSpPr>
            <p:spPr bwMode="auto">
              <a:xfrm>
                <a:off x="1159" y="4101"/>
                <a:ext cx="158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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9714" name="Oval 98"/>
              <p:cNvSpPr>
                <a:spLocks noChangeArrowheads="1"/>
              </p:cNvSpPr>
              <p:nvPr/>
            </p:nvSpPr>
            <p:spPr bwMode="auto">
              <a:xfrm>
                <a:off x="1150" y="3567"/>
                <a:ext cx="158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9715" name="Group 99"/>
            <p:cNvGrpSpPr>
              <a:grpSpLocks/>
            </p:cNvGrpSpPr>
            <p:nvPr/>
          </p:nvGrpSpPr>
          <p:grpSpPr bwMode="auto">
            <a:xfrm>
              <a:off x="3067050" y="4273550"/>
              <a:ext cx="1195388" cy="1400175"/>
              <a:chOff x="1932" y="2880"/>
              <a:chExt cx="753" cy="882"/>
            </a:xfrm>
          </p:grpSpPr>
          <p:sp>
            <p:nvSpPr>
              <p:cNvPr id="879716" name="Rectangle 100"/>
              <p:cNvSpPr>
                <a:spLocks noChangeArrowheads="1"/>
              </p:cNvSpPr>
              <p:nvPr/>
            </p:nvSpPr>
            <p:spPr bwMode="auto">
              <a:xfrm>
                <a:off x="1932" y="2880"/>
                <a:ext cx="753" cy="48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AP Rate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Variance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9717" name="Freeform 101"/>
              <p:cNvSpPr>
                <a:spLocks/>
              </p:cNvSpPr>
              <p:nvPr/>
            </p:nvSpPr>
            <p:spPr bwMode="auto">
              <a:xfrm flipV="1">
                <a:off x="2054" y="3302"/>
                <a:ext cx="519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9718" name="Freeform 102"/>
              <p:cNvSpPr>
                <a:spLocks/>
              </p:cNvSpPr>
              <p:nvPr/>
            </p:nvSpPr>
            <p:spPr bwMode="auto">
              <a:xfrm>
                <a:off x="2372" y="3359"/>
                <a:ext cx="47" cy="3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9719" name="Rectangle 103"/>
              <p:cNvSpPr>
                <a:spLocks noChangeArrowheads="1"/>
              </p:cNvSpPr>
              <p:nvPr/>
            </p:nvSpPr>
            <p:spPr bwMode="auto">
              <a:xfrm>
                <a:off x="2013" y="3344"/>
                <a:ext cx="386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30.00</a:t>
                </a:r>
              </a:p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  3.00</a:t>
                </a:r>
              </a:p>
            </p:txBody>
          </p:sp>
          <p:grpSp>
            <p:nvGrpSpPr>
              <p:cNvPr id="879720" name="Group 104"/>
              <p:cNvGrpSpPr>
                <a:grpSpLocks/>
              </p:cNvGrpSpPr>
              <p:nvPr/>
            </p:nvGrpSpPr>
            <p:grpSpPr bwMode="auto">
              <a:xfrm>
                <a:off x="2342" y="3308"/>
                <a:ext cx="287" cy="454"/>
                <a:chOff x="2342" y="3308"/>
                <a:chExt cx="287" cy="454"/>
              </a:xfrm>
            </p:grpSpPr>
            <p:sp>
              <p:nvSpPr>
                <p:cNvPr id="879721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2342" y="3308"/>
                  <a:ext cx="283" cy="2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2400">
                      <a:latin typeface="+mj-lt"/>
                      <a:sym typeface="Wingdings" pitchFamily="2" charset="2"/>
                    </a:rPr>
                    <a:t></a:t>
                  </a:r>
                  <a:endParaRPr kumimoji="1" lang="en-US" sz="2400" b="1">
                    <a:latin typeface="+mj-lt"/>
                  </a:endParaRPr>
                </a:p>
              </p:txBody>
            </p:sp>
            <p:sp>
              <p:nvSpPr>
                <p:cNvPr id="879722" name="Rectangle 106"/>
                <p:cNvSpPr>
                  <a:spLocks noChangeArrowheads="1"/>
                </p:cNvSpPr>
                <p:nvPr/>
              </p:nvSpPr>
              <p:spPr bwMode="auto">
                <a:xfrm>
                  <a:off x="2352" y="3474"/>
                  <a:ext cx="277" cy="2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</a:t>
                  </a: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0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AP Usage Variance </a:t>
            </a:r>
            <a:r>
              <a:rPr lang="en-US" sz="1500"/>
              <a:t>(Standard Cost, Non-Recoverable Tax)</a:t>
            </a:r>
          </a:p>
        </p:txBody>
      </p:sp>
      <p:sp>
        <p:nvSpPr>
          <p:cNvPr id="1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GTM-03-0900</a:t>
            </a:r>
          </a:p>
        </p:txBody>
      </p:sp>
      <p:grpSp>
        <p:nvGrpSpPr>
          <p:cNvPr id="112" name="Group 111"/>
          <p:cNvGrpSpPr/>
          <p:nvPr/>
        </p:nvGrpSpPr>
        <p:grpSpPr>
          <a:xfrm>
            <a:off x="114300" y="800100"/>
            <a:ext cx="8920163" cy="5457825"/>
            <a:chOff x="114300" y="800100"/>
            <a:chExt cx="8920163" cy="5457825"/>
          </a:xfrm>
        </p:grpSpPr>
        <p:sp>
          <p:nvSpPr>
            <p:cNvPr id="880642" name="Rectangle 2"/>
            <p:cNvSpPr>
              <a:spLocks noChangeArrowheads="1"/>
            </p:cNvSpPr>
            <p:nvPr/>
          </p:nvSpPr>
          <p:spPr bwMode="auto">
            <a:xfrm>
              <a:off x="114300" y="12080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0643" name="Rectangle 3"/>
            <p:cNvSpPr>
              <a:spLocks noChangeArrowheads="1"/>
            </p:cNvSpPr>
            <p:nvPr/>
          </p:nvSpPr>
          <p:spPr bwMode="auto">
            <a:xfrm>
              <a:off x="193675" y="12763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80644" name="Rectangle 4"/>
            <p:cNvSpPr>
              <a:spLocks noChangeArrowheads="1"/>
            </p:cNvSpPr>
            <p:nvPr/>
          </p:nvSpPr>
          <p:spPr bwMode="auto">
            <a:xfrm>
              <a:off x="4641850" y="12080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0645" name="Rectangle 5"/>
            <p:cNvSpPr>
              <a:spLocks noChangeArrowheads="1"/>
            </p:cNvSpPr>
            <p:nvPr/>
          </p:nvSpPr>
          <p:spPr bwMode="auto">
            <a:xfrm>
              <a:off x="193675" y="3314700"/>
              <a:ext cx="4205288" cy="1127125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(3), variance (4), tax on item cost (5), and tax on variance (6)</a:t>
              </a:r>
            </a:p>
          </p:txBody>
        </p:sp>
        <p:sp>
          <p:nvSpPr>
            <p:cNvPr id="880646" name="Rectangle 6"/>
            <p:cNvSpPr>
              <a:spLocks noChangeArrowheads="1"/>
            </p:cNvSpPr>
            <p:nvPr/>
          </p:nvSpPr>
          <p:spPr bwMode="auto">
            <a:xfrm>
              <a:off x="4727575" y="12763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80647" name="Rectangle 7"/>
            <p:cNvSpPr>
              <a:spLocks noChangeArrowheads="1"/>
            </p:cNvSpPr>
            <p:nvPr/>
          </p:nvSpPr>
          <p:spPr bwMode="auto">
            <a:xfrm>
              <a:off x="4727575" y="3314700"/>
              <a:ext cx="4205288" cy="11176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(2), variance (3), tax on item cost (4), and tax on variance (5)</a:t>
              </a:r>
              <a:endParaRPr kumimoji="1" lang="en-US" sz="1600" b="1">
                <a:latin typeface="+mj-lt"/>
              </a:endParaRPr>
            </a:p>
          </p:txBody>
        </p:sp>
        <p:sp>
          <p:nvSpPr>
            <p:cNvPr id="880648" name="Rectangle 8"/>
            <p:cNvSpPr>
              <a:spLocks noChangeArrowheads="1"/>
            </p:cNvSpPr>
            <p:nvPr/>
          </p:nvSpPr>
          <p:spPr bwMode="auto">
            <a:xfrm>
              <a:off x="4643438" y="800100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80649" name="Rectangle 9"/>
            <p:cNvSpPr>
              <a:spLocks noChangeArrowheads="1"/>
            </p:cNvSpPr>
            <p:nvPr/>
          </p:nvSpPr>
          <p:spPr bwMode="auto">
            <a:xfrm>
              <a:off x="120650" y="800100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grpSp>
          <p:nvGrpSpPr>
            <p:cNvPr id="880651" name="Group 11"/>
            <p:cNvGrpSpPr>
              <a:grpSpLocks/>
            </p:cNvGrpSpPr>
            <p:nvPr/>
          </p:nvGrpSpPr>
          <p:grpSpPr bwMode="auto">
            <a:xfrm>
              <a:off x="5341938" y="2363788"/>
              <a:ext cx="1155700" cy="793750"/>
              <a:chOff x="3360" y="1758"/>
              <a:chExt cx="728" cy="500"/>
            </a:xfrm>
          </p:grpSpPr>
          <p:sp>
            <p:nvSpPr>
              <p:cNvPr id="880652" name="Freeform 12"/>
              <p:cNvSpPr>
                <a:spLocks/>
              </p:cNvSpPr>
              <p:nvPr/>
            </p:nvSpPr>
            <p:spPr bwMode="auto">
              <a:xfrm>
                <a:off x="3408" y="1957"/>
                <a:ext cx="680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41" y="0"/>
                  </a:cxn>
                </a:cxnLst>
                <a:rect l="0" t="0" r="r" b="b"/>
                <a:pathLst>
                  <a:path w="842" h="1">
                    <a:moveTo>
                      <a:pt x="0" y="0"/>
                    </a:moveTo>
                    <a:lnTo>
                      <a:pt x="841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653" name="Freeform 13"/>
              <p:cNvSpPr>
                <a:spLocks/>
              </p:cNvSpPr>
              <p:nvPr/>
            </p:nvSpPr>
            <p:spPr bwMode="auto">
              <a:xfrm>
                <a:off x="3835" y="1959"/>
                <a:ext cx="47" cy="2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654" name="Rectangle 14"/>
              <p:cNvSpPr>
                <a:spLocks noChangeArrowheads="1"/>
              </p:cNvSpPr>
              <p:nvPr/>
            </p:nvSpPr>
            <p:spPr bwMode="auto">
              <a:xfrm>
                <a:off x="3360" y="1758"/>
                <a:ext cx="720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80655" name="Rectangle 15"/>
              <p:cNvSpPr>
                <a:spLocks noChangeArrowheads="1"/>
              </p:cNvSpPr>
              <p:nvPr/>
            </p:nvSpPr>
            <p:spPr bwMode="auto">
              <a:xfrm>
                <a:off x="3396" y="1953"/>
                <a:ext cx="444" cy="22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0656" name="Text Box 16"/>
              <p:cNvSpPr txBox="1">
                <a:spLocks noChangeArrowheads="1"/>
              </p:cNvSpPr>
              <p:nvPr/>
            </p:nvSpPr>
            <p:spPr bwMode="auto">
              <a:xfrm>
                <a:off x="3822" y="1916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80657" name="Group 17"/>
            <p:cNvGrpSpPr>
              <a:grpSpLocks/>
            </p:cNvGrpSpPr>
            <p:nvPr/>
          </p:nvGrpSpPr>
          <p:grpSpPr bwMode="auto">
            <a:xfrm>
              <a:off x="7246938" y="2028825"/>
              <a:ext cx="1411287" cy="1138238"/>
              <a:chOff x="4560" y="1547"/>
              <a:chExt cx="889" cy="717"/>
            </a:xfrm>
          </p:grpSpPr>
          <p:grpSp>
            <p:nvGrpSpPr>
              <p:cNvPr id="880658" name="Group 18"/>
              <p:cNvGrpSpPr>
                <a:grpSpLocks/>
              </p:cNvGrpSpPr>
              <p:nvPr/>
            </p:nvGrpSpPr>
            <p:grpSpPr bwMode="auto">
              <a:xfrm>
                <a:off x="4560" y="1957"/>
                <a:ext cx="889" cy="307"/>
                <a:chOff x="4560" y="1957"/>
                <a:chExt cx="889" cy="307"/>
              </a:xfrm>
            </p:grpSpPr>
            <p:sp>
              <p:nvSpPr>
                <p:cNvPr id="880659" name="Freeform 19"/>
                <p:cNvSpPr>
                  <a:spLocks/>
                </p:cNvSpPr>
                <p:nvPr/>
              </p:nvSpPr>
              <p:spPr bwMode="auto">
                <a:xfrm>
                  <a:off x="4560" y="1957"/>
                  <a:ext cx="889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0660" name="Freeform 20"/>
                <p:cNvSpPr>
                  <a:spLocks/>
                </p:cNvSpPr>
                <p:nvPr/>
              </p:nvSpPr>
              <p:spPr bwMode="auto">
                <a:xfrm>
                  <a:off x="4980" y="1957"/>
                  <a:ext cx="47" cy="30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80661" name="Rectangle 21"/>
              <p:cNvSpPr>
                <a:spLocks noChangeArrowheads="1"/>
              </p:cNvSpPr>
              <p:nvPr/>
            </p:nvSpPr>
            <p:spPr bwMode="auto">
              <a:xfrm>
                <a:off x="4965" y="1920"/>
                <a:ext cx="468" cy="25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</a:p>
            </p:txBody>
          </p:sp>
          <p:sp>
            <p:nvSpPr>
              <p:cNvPr id="880662" name="Rectangle 22"/>
              <p:cNvSpPr>
                <a:spLocks noChangeArrowheads="1"/>
              </p:cNvSpPr>
              <p:nvPr/>
            </p:nvSpPr>
            <p:spPr bwMode="auto">
              <a:xfrm>
                <a:off x="4641" y="1547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  <p:sp>
            <p:nvSpPr>
              <p:cNvPr id="880663" name="Text Box 23"/>
              <p:cNvSpPr txBox="1">
                <a:spLocks noChangeArrowheads="1"/>
              </p:cNvSpPr>
              <p:nvPr/>
            </p:nvSpPr>
            <p:spPr bwMode="auto">
              <a:xfrm>
                <a:off x="4666" y="1919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80664" name="Group 24"/>
            <p:cNvGrpSpPr>
              <a:grpSpLocks/>
            </p:cNvGrpSpPr>
            <p:nvPr/>
          </p:nvGrpSpPr>
          <p:grpSpPr bwMode="auto">
            <a:xfrm>
              <a:off x="236538" y="2368550"/>
              <a:ext cx="1143000" cy="901700"/>
              <a:chOff x="0" y="1806"/>
              <a:chExt cx="720" cy="568"/>
            </a:xfrm>
          </p:grpSpPr>
          <p:grpSp>
            <p:nvGrpSpPr>
              <p:cNvPr id="880665" name="Group 25"/>
              <p:cNvGrpSpPr>
                <a:grpSpLocks/>
              </p:cNvGrpSpPr>
              <p:nvPr/>
            </p:nvGrpSpPr>
            <p:grpSpPr bwMode="auto">
              <a:xfrm>
                <a:off x="48" y="1999"/>
                <a:ext cx="630" cy="375"/>
                <a:chOff x="48" y="2006"/>
                <a:chExt cx="630" cy="375"/>
              </a:xfrm>
            </p:grpSpPr>
            <p:sp>
              <p:nvSpPr>
                <p:cNvPr id="880666" name="Freeform 26"/>
                <p:cNvSpPr>
                  <a:spLocks/>
                </p:cNvSpPr>
                <p:nvPr/>
              </p:nvSpPr>
              <p:spPr bwMode="auto">
                <a:xfrm>
                  <a:off x="48" y="2006"/>
                  <a:ext cx="630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41" y="0"/>
                    </a:cxn>
                  </a:cxnLst>
                  <a:rect l="0" t="0" r="r" b="b"/>
                  <a:pathLst>
                    <a:path w="842" h="1">
                      <a:moveTo>
                        <a:pt x="0" y="0"/>
                      </a:moveTo>
                      <a:lnTo>
                        <a:pt x="841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0667" name="Freeform 27"/>
                <p:cNvSpPr>
                  <a:spLocks/>
                </p:cNvSpPr>
                <p:nvPr/>
              </p:nvSpPr>
              <p:spPr bwMode="auto">
                <a:xfrm>
                  <a:off x="486" y="2006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80668" name="Rectangle 28"/>
              <p:cNvSpPr>
                <a:spLocks noChangeArrowheads="1"/>
              </p:cNvSpPr>
              <p:nvPr/>
            </p:nvSpPr>
            <p:spPr bwMode="auto">
              <a:xfrm>
                <a:off x="0" y="1806"/>
                <a:ext cx="720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80669" name="Rectangle 29"/>
              <p:cNvSpPr>
                <a:spLocks noChangeArrowheads="1"/>
              </p:cNvSpPr>
              <p:nvPr/>
            </p:nvSpPr>
            <p:spPr bwMode="auto">
              <a:xfrm>
                <a:off x="43" y="1991"/>
                <a:ext cx="444" cy="22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</a:p>
            </p:txBody>
          </p:sp>
          <p:sp>
            <p:nvSpPr>
              <p:cNvPr id="880670" name="Text Box 30"/>
              <p:cNvSpPr txBox="1">
                <a:spLocks noChangeArrowheads="1"/>
              </p:cNvSpPr>
              <p:nvPr/>
            </p:nvSpPr>
            <p:spPr bwMode="auto">
              <a:xfrm>
                <a:off x="472" y="1958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anchor="ctr" anchorCtr="1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80671" name="Group 31"/>
            <p:cNvGrpSpPr>
              <a:grpSpLocks/>
            </p:cNvGrpSpPr>
            <p:nvPr/>
          </p:nvGrpSpPr>
          <p:grpSpPr bwMode="auto">
            <a:xfrm>
              <a:off x="1668463" y="2028825"/>
              <a:ext cx="1169987" cy="1301750"/>
              <a:chOff x="1046" y="1523"/>
              <a:chExt cx="737" cy="820"/>
            </a:xfrm>
          </p:grpSpPr>
          <p:sp>
            <p:nvSpPr>
              <p:cNvPr id="880672" name="Rectangle 32"/>
              <p:cNvSpPr>
                <a:spLocks noChangeArrowheads="1"/>
              </p:cNvSpPr>
              <p:nvPr/>
            </p:nvSpPr>
            <p:spPr bwMode="auto">
              <a:xfrm>
                <a:off x="1046" y="1523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500">
                    <a:latin typeface="+mj-lt"/>
                  </a:rPr>
                  <a:t>Receipts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0673" name="Text Box 33"/>
              <p:cNvSpPr txBox="1">
                <a:spLocks noChangeArrowheads="1"/>
              </p:cNvSpPr>
              <p:nvPr/>
            </p:nvSpPr>
            <p:spPr bwMode="auto">
              <a:xfrm>
                <a:off x="1046" y="1889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  <p:grpSp>
            <p:nvGrpSpPr>
              <p:cNvPr id="880674" name="Group 34"/>
              <p:cNvGrpSpPr>
                <a:grpSpLocks/>
              </p:cNvGrpSpPr>
              <p:nvPr/>
            </p:nvGrpSpPr>
            <p:grpSpPr bwMode="auto">
              <a:xfrm>
                <a:off x="1084" y="1872"/>
                <a:ext cx="677" cy="390"/>
                <a:chOff x="1084" y="1872"/>
                <a:chExt cx="677" cy="390"/>
              </a:xfrm>
            </p:grpSpPr>
            <p:sp>
              <p:nvSpPr>
                <p:cNvPr id="880675" name="Freeform 35"/>
                <p:cNvSpPr>
                  <a:spLocks/>
                </p:cNvSpPr>
                <p:nvPr/>
              </p:nvSpPr>
              <p:spPr bwMode="auto">
                <a:xfrm flipV="1">
                  <a:off x="1084" y="1872"/>
                  <a:ext cx="677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0676" name="Freeform 36"/>
                <p:cNvSpPr>
                  <a:spLocks/>
                </p:cNvSpPr>
                <p:nvPr/>
              </p:nvSpPr>
              <p:spPr bwMode="auto">
                <a:xfrm>
                  <a:off x="1320" y="1924"/>
                  <a:ext cx="47" cy="3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9"/>
                    </a:cxn>
                  </a:cxnLst>
                  <a:rect l="0" t="0" r="r" b="b"/>
                  <a:pathLst>
                    <a:path w="1" h="550">
                      <a:moveTo>
                        <a:pt x="0" y="0"/>
                      </a:moveTo>
                      <a:lnTo>
                        <a:pt x="0" y="549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80677" name="Rectangle 37"/>
              <p:cNvSpPr>
                <a:spLocks noChangeArrowheads="1"/>
              </p:cNvSpPr>
              <p:nvPr/>
            </p:nvSpPr>
            <p:spPr bwMode="auto">
              <a:xfrm>
                <a:off x="1339" y="1907"/>
                <a:ext cx="444" cy="4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</p:txBody>
          </p:sp>
          <p:sp>
            <p:nvSpPr>
              <p:cNvPr id="880678" name="Oval 38"/>
              <p:cNvSpPr>
                <a:spLocks noChangeArrowheads="1"/>
              </p:cNvSpPr>
              <p:nvPr/>
            </p:nvSpPr>
            <p:spPr bwMode="auto">
              <a:xfrm>
                <a:off x="1105" y="213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sp>
          <p:nvSpPr>
            <p:cNvPr id="880680" name="Rectangle 40"/>
            <p:cNvSpPr>
              <a:spLocks noChangeArrowheads="1"/>
            </p:cNvSpPr>
            <p:nvPr/>
          </p:nvSpPr>
          <p:spPr bwMode="auto">
            <a:xfrm>
              <a:off x="2867025" y="2215528"/>
              <a:ext cx="1636713" cy="491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119062" tIns="60325" rIns="119062" bIns="60325" anchor="b" anchorCtr="1">
              <a:spAutoFit/>
            </a:bodyPr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 dirty="0">
                  <a:latin typeface="+mj-lt"/>
                </a:rPr>
                <a:t>Purchase Price Variance</a:t>
              </a:r>
            </a:p>
          </p:txBody>
        </p:sp>
        <p:sp>
          <p:nvSpPr>
            <p:cNvPr id="880681" name="Rectangle 41"/>
            <p:cNvSpPr>
              <a:spLocks noChangeArrowheads="1"/>
            </p:cNvSpPr>
            <p:nvPr/>
          </p:nvSpPr>
          <p:spPr bwMode="auto">
            <a:xfrm>
              <a:off x="3143251" y="2627313"/>
              <a:ext cx="598488" cy="349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 anchor="b" anchorCtr="1">
              <a:spAutoFit/>
            </a:bodyPr>
            <a:lstStyle/>
            <a:p>
              <a:pPr algn="l" defTabSz="1546225" eaLnBrk="0" hangingPunct="0"/>
              <a:r>
                <a:rPr kumimoji="1" lang="en-US" sz="1500">
                  <a:latin typeface="+mj-lt"/>
                </a:rPr>
                <a:t>10.00</a:t>
              </a:r>
            </a:p>
          </p:txBody>
        </p:sp>
        <p:sp>
          <p:nvSpPr>
            <p:cNvPr id="880683" name="Freeform 43"/>
            <p:cNvSpPr>
              <a:spLocks/>
            </p:cNvSpPr>
            <p:nvPr/>
          </p:nvSpPr>
          <p:spPr bwMode="auto">
            <a:xfrm>
              <a:off x="3189288" y="2662893"/>
              <a:ext cx="1049338" cy="523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58" y="0"/>
                </a:cxn>
              </a:cxnLst>
              <a:rect l="0" t="0" r="r" b="b"/>
              <a:pathLst>
                <a:path w="859" h="1">
                  <a:moveTo>
                    <a:pt x="0" y="0"/>
                  </a:moveTo>
                  <a:lnTo>
                    <a:pt x="858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b" anchorCtr="1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0684" name="Freeform 44"/>
            <p:cNvSpPr>
              <a:spLocks/>
            </p:cNvSpPr>
            <p:nvPr/>
          </p:nvSpPr>
          <p:spPr bwMode="auto">
            <a:xfrm>
              <a:off x="3745704" y="2750206"/>
              <a:ext cx="1671" cy="523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b" anchorCtr="1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0685" name="Oval 45"/>
            <p:cNvSpPr>
              <a:spLocks noChangeArrowheads="1"/>
            </p:cNvSpPr>
            <p:nvPr/>
          </p:nvSpPr>
          <p:spPr bwMode="auto">
            <a:xfrm>
              <a:off x="3633158" y="2460524"/>
              <a:ext cx="723574" cy="690664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b" anchorCtr="1">
              <a:spAutoFit/>
            </a:bodyPr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</a:t>
              </a:r>
              <a:endParaRPr kumimoji="1" lang="en-US" sz="1600">
                <a:latin typeface="+mj-lt"/>
              </a:endParaRPr>
            </a:p>
          </p:txBody>
        </p:sp>
        <p:grpSp>
          <p:nvGrpSpPr>
            <p:cNvPr id="880686" name="Group 46"/>
            <p:cNvGrpSpPr>
              <a:grpSpLocks/>
            </p:cNvGrpSpPr>
            <p:nvPr/>
          </p:nvGrpSpPr>
          <p:grpSpPr bwMode="auto">
            <a:xfrm>
              <a:off x="4522788" y="4283075"/>
              <a:ext cx="1222375" cy="1331913"/>
              <a:chOff x="2928" y="2980"/>
              <a:chExt cx="770" cy="839"/>
            </a:xfrm>
          </p:grpSpPr>
          <p:grpSp>
            <p:nvGrpSpPr>
              <p:cNvPr id="880687" name="Group 47"/>
              <p:cNvGrpSpPr>
                <a:grpSpLocks/>
              </p:cNvGrpSpPr>
              <p:nvPr/>
            </p:nvGrpSpPr>
            <p:grpSpPr bwMode="auto">
              <a:xfrm>
                <a:off x="2928" y="2980"/>
                <a:ext cx="770" cy="839"/>
                <a:chOff x="2974" y="2976"/>
                <a:chExt cx="770" cy="839"/>
              </a:xfrm>
            </p:grpSpPr>
            <p:sp>
              <p:nvSpPr>
                <p:cNvPr id="880688" name="Rectangle 48"/>
                <p:cNvSpPr>
                  <a:spLocks noChangeArrowheads="1"/>
                </p:cNvSpPr>
                <p:nvPr/>
              </p:nvSpPr>
              <p:spPr bwMode="auto">
                <a:xfrm>
                  <a:off x="2974" y="2976"/>
                  <a:ext cx="770" cy="4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PO Receipts</a:t>
                  </a:r>
                </a:p>
              </p:txBody>
            </p:sp>
            <p:grpSp>
              <p:nvGrpSpPr>
                <p:cNvPr id="880689" name="Group 49"/>
                <p:cNvGrpSpPr>
                  <a:grpSpLocks/>
                </p:cNvGrpSpPr>
                <p:nvPr/>
              </p:nvGrpSpPr>
              <p:grpSpPr bwMode="auto">
                <a:xfrm>
                  <a:off x="3012" y="3440"/>
                  <a:ext cx="616" cy="375"/>
                  <a:chOff x="3012" y="3440"/>
                  <a:chExt cx="616" cy="375"/>
                </a:xfrm>
              </p:grpSpPr>
              <p:grpSp>
                <p:nvGrpSpPr>
                  <p:cNvPr id="880690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3071" y="3440"/>
                    <a:ext cx="557" cy="375"/>
                    <a:chOff x="3071" y="3440"/>
                    <a:chExt cx="557" cy="375"/>
                  </a:xfrm>
                </p:grpSpPr>
                <p:sp>
                  <p:nvSpPr>
                    <p:cNvPr id="880691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3071" y="3440"/>
                      <a:ext cx="55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835" y="0"/>
                        </a:cxn>
                      </a:cxnLst>
                      <a:rect l="0" t="0" r="r" b="b"/>
                      <a:pathLst>
                        <a:path w="836" h="1">
                          <a:moveTo>
                            <a:pt x="0" y="0"/>
                          </a:moveTo>
                          <a:lnTo>
                            <a:pt x="835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80692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3430" y="3444"/>
                      <a:ext cx="1" cy="3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74"/>
                        </a:cxn>
                      </a:cxnLst>
                      <a:rect l="0" t="0" r="r" b="b"/>
                      <a:pathLst>
                        <a:path w="1" h="375">
                          <a:moveTo>
                            <a:pt x="0" y="0"/>
                          </a:moveTo>
                          <a:lnTo>
                            <a:pt x="0" y="374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880693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3012" y="3440"/>
                    <a:ext cx="444" cy="22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60325" tIns="60325" rIns="60325" bIns="60325">
                    <a:spAutoFit/>
                  </a:bodyPr>
                  <a:lstStyle/>
                  <a:p>
                    <a:pPr algn="l" defTabSz="1546225" eaLnBrk="0" hangingPunct="0"/>
                    <a:r>
                      <a:rPr kumimoji="1" lang="en-US" sz="1500">
                        <a:latin typeface="+mj-lt"/>
                      </a:rPr>
                      <a:t>100.00</a:t>
                    </a:r>
                  </a:p>
                </p:txBody>
              </p:sp>
            </p:grpSp>
          </p:grpSp>
          <p:sp>
            <p:nvSpPr>
              <p:cNvPr id="880694" name="Oval 54"/>
              <p:cNvSpPr>
                <a:spLocks noChangeArrowheads="1"/>
              </p:cNvSpPr>
              <p:nvPr/>
            </p:nvSpPr>
            <p:spPr bwMode="auto">
              <a:xfrm>
                <a:off x="3411" y="347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0695" name="Group 55"/>
            <p:cNvGrpSpPr>
              <a:grpSpLocks/>
            </p:cNvGrpSpPr>
            <p:nvPr/>
          </p:nvGrpSpPr>
          <p:grpSpPr bwMode="auto">
            <a:xfrm>
              <a:off x="5500688" y="4371975"/>
              <a:ext cx="1155700" cy="1885950"/>
              <a:chOff x="4171" y="3036"/>
              <a:chExt cx="728" cy="1188"/>
            </a:xfrm>
          </p:grpSpPr>
          <p:grpSp>
            <p:nvGrpSpPr>
              <p:cNvPr id="880696" name="Group 56"/>
              <p:cNvGrpSpPr>
                <a:grpSpLocks/>
              </p:cNvGrpSpPr>
              <p:nvPr/>
            </p:nvGrpSpPr>
            <p:grpSpPr bwMode="auto">
              <a:xfrm>
                <a:off x="4171" y="3036"/>
                <a:ext cx="728" cy="1188"/>
                <a:chOff x="4171" y="3036"/>
                <a:chExt cx="728" cy="1188"/>
              </a:xfrm>
            </p:grpSpPr>
            <p:grpSp>
              <p:nvGrpSpPr>
                <p:cNvPr id="880697" name="Group 57"/>
                <p:cNvGrpSpPr>
                  <a:grpSpLocks/>
                </p:cNvGrpSpPr>
                <p:nvPr/>
              </p:nvGrpSpPr>
              <p:grpSpPr bwMode="auto">
                <a:xfrm>
                  <a:off x="4171" y="3036"/>
                  <a:ext cx="728" cy="1188"/>
                  <a:chOff x="4171" y="3036"/>
                  <a:chExt cx="728" cy="1188"/>
                </a:xfrm>
              </p:grpSpPr>
              <p:sp>
                <p:nvSpPr>
                  <p:cNvPr id="880698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4171" y="3036"/>
                    <a:ext cx="720" cy="423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lIns="119062" tIns="60325" rIns="119062" bIns="60325" anchor="b" anchorCtr="1"/>
                  <a:lstStyle/>
                  <a:p>
                    <a:pPr defTabSz="1546225" eaLnBrk="0" hangingPunct="0"/>
                    <a:r>
                      <a:rPr kumimoji="1" lang="en-US" sz="1500">
                        <a:latin typeface="+mj-lt"/>
                      </a:rPr>
                      <a:t>Accounts Payable</a:t>
                    </a:r>
                  </a:p>
                </p:txBody>
              </p:sp>
              <p:sp>
                <p:nvSpPr>
                  <p:cNvPr id="880699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4455" y="3428"/>
                    <a:ext cx="444" cy="796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60325" tIns="60325" rIns="60325" bIns="60325">
                    <a:spAutoFit/>
                  </a:bodyPr>
                  <a:lstStyle/>
                  <a:p>
                    <a:pPr algn="r" defTabSz="1546225" eaLnBrk="0" hangingPunct="0">
                      <a:lnSpc>
                        <a:spcPct val="125000"/>
                      </a:lnSpc>
                    </a:pPr>
                    <a:r>
                      <a:rPr kumimoji="1" lang="en-US" sz="1500" dirty="0">
                        <a:latin typeface="+mj-lt"/>
                      </a:rPr>
                      <a:t>100.00</a:t>
                    </a:r>
                    <a:br>
                      <a:rPr kumimoji="1" lang="en-US" sz="1500" dirty="0">
                        <a:latin typeface="+mj-lt"/>
                      </a:rPr>
                    </a:br>
                    <a:r>
                      <a:rPr kumimoji="1" lang="en-US" sz="1500" dirty="0">
                        <a:latin typeface="+mj-lt"/>
                      </a:rPr>
                      <a:t>40.00</a:t>
                    </a:r>
                  </a:p>
                  <a:p>
                    <a:pPr algn="r" defTabSz="1546225" eaLnBrk="0" hangingPunct="0">
                      <a:lnSpc>
                        <a:spcPct val="125000"/>
                      </a:lnSpc>
                    </a:pPr>
                    <a:r>
                      <a:rPr kumimoji="1" lang="en-US" sz="1500" dirty="0">
                        <a:latin typeface="+mj-lt"/>
                      </a:rPr>
                      <a:t>10.00</a:t>
                    </a:r>
                  </a:p>
                  <a:p>
                    <a:pPr algn="r" defTabSz="1546225" eaLnBrk="0" hangingPunct="0">
                      <a:lnSpc>
                        <a:spcPct val="125000"/>
                      </a:lnSpc>
                    </a:pPr>
                    <a:r>
                      <a:rPr kumimoji="1" lang="en-US" sz="1500" dirty="0">
                        <a:latin typeface="+mj-lt"/>
                      </a:rPr>
                      <a:t>4.00</a:t>
                    </a:r>
                  </a:p>
                </p:txBody>
              </p:sp>
              <p:sp>
                <p:nvSpPr>
                  <p:cNvPr id="880700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4276" y="3676"/>
                    <a:ext cx="158" cy="155"/>
                  </a:xfrm>
                  <a:prstGeom prst="ellipse">
                    <a:avLst/>
                  </a:prstGeom>
                  <a:noFill/>
                  <a:ln w="127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lIns="119062" tIns="60325" rIns="119062" bIns="60325" anchor="ctr"/>
                  <a:lstStyle/>
                  <a:p>
                    <a:pPr defTabSz="1546225" eaLnBrk="0" hangingPunct="0"/>
                    <a:r>
                      <a:rPr kumimoji="1" lang="en-US" sz="2400">
                        <a:latin typeface="+mj-lt"/>
                        <a:sym typeface="Wingdings" pitchFamily="2" charset="2"/>
                      </a:rPr>
                      <a:t></a:t>
                    </a:r>
                    <a:endParaRPr kumimoji="1" lang="en-US" sz="1600">
                      <a:latin typeface="+mj-lt"/>
                    </a:endParaRPr>
                  </a:p>
                </p:txBody>
              </p:sp>
              <p:sp>
                <p:nvSpPr>
                  <p:cNvPr id="880701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4280" y="3852"/>
                    <a:ext cx="159" cy="156"/>
                  </a:xfrm>
                  <a:prstGeom prst="ellipse">
                    <a:avLst/>
                  </a:prstGeom>
                  <a:noFill/>
                  <a:ln w="127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lIns="119062" tIns="60325" rIns="119062" bIns="60325" anchor="ctr"/>
                  <a:lstStyle/>
                  <a:p>
                    <a:pPr defTabSz="1546225" eaLnBrk="0" hangingPunct="0"/>
                    <a:r>
                      <a:rPr kumimoji="1" lang="en-US" sz="2400">
                        <a:latin typeface="+mj-lt"/>
                        <a:sym typeface="Wingdings" pitchFamily="2" charset="2"/>
                      </a:rPr>
                      <a:t></a:t>
                    </a:r>
                  </a:p>
                </p:txBody>
              </p:sp>
              <p:grpSp>
                <p:nvGrpSpPr>
                  <p:cNvPr id="880702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4247" y="3397"/>
                    <a:ext cx="627" cy="811"/>
                    <a:chOff x="4247" y="3397"/>
                    <a:chExt cx="627" cy="811"/>
                  </a:xfrm>
                </p:grpSpPr>
                <p:sp>
                  <p:nvSpPr>
                    <p:cNvPr id="880703" name="Freeform 63"/>
                    <p:cNvSpPr>
                      <a:spLocks/>
                    </p:cNvSpPr>
                    <p:nvPr/>
                  </p:nvSpPr>
                  <p:spPr bwMode="auto">
                    <a:xfrm flipV="1">
                      <a:off x="4247" y="3397"/>
                      <a:ext cx="627" cy="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90" y="0"/>
                        </a:cxn>
                      </a:cxnLst>
                      <a:rect l="0" t="0" r="r" b="b"/>
                      <a:pathLst>
                        <a:path w="791" h="1">
                          <a:moveTo>
                            <a:pt x="0" y="0"/>
                          </a:moveTo>
                          <a:lnTo>
                            <a:pt x="79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80704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4474" y="3444"/>
                      <a:ext cx="47" cy="76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588"/>
                        </a:cxn>
                      </a:cxnLst>
                      <a:rect l="0" t="0" r="r" b="b"/>
                      <a:pathLst>
                        <a:path w="1" h="589">
                          <a:moveTo>
                            <a:pt x="0" y="0"/>
                          </a:moveTo>
                          <a:lnTo>
                            <a:pt x="0" y="588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880705" name="Oval 65"/>
                <p:cNvSpPr>
                  <a:spLocks noChangeArrowheads="1"/>
                </p:cNvSpPr>
                <p:nvPr/>
              </p:nvSpPr>
              <p:spPr bwMode="auto">
                <a:xfrm>
                  <a:off x="4281" y="3486"/>
                  <a:ext cx="158" cy="155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</a:t>
                  </a:r>
                  <a:endParaRPr kumimoji="1" lang="en-US" sz="1600">
                    <a:latin typeface="+mj-lt"/>
                  </a:endParaRPr>
                </a:p>
              </p:txBody>
            </p:sp>
          </p:grpSp>
          <p:sp>
            <p:nvSpPr>
              <p:cNvPr id="880706" name="Oval 66"/>
              <p:cNvSpPr>
                <a:spLocks noChangeArrowheads="1"/>
              </p:cNvSpPr>
              <p:nvPr/>
            </p:nvSpPr>
            <p:spPr bwMode="auto">
              <a:xfrm>
                <a:off x="4281" y="404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0707" name="Group 67"/>
            <p:cNvGrpSpPr>
              <a:grpSpLocks/>
            </p:cNvGrpSpPr>
            <p:nvPr/>
          </p:nvGrpSpPr>
          <p:grpSpPr bwMode="auto">
            <a:xfrm>
              <a:off x="7485063" y="4352925"/>
              <a:ext cx="1549400" cy="1341438"/>
              <a:chOff x="4800" y="3024"/>
              <a:chExt cx="976" cy="845"/>
            </a:xfrm>
          </p:grpSpPr>
          <p:grpSp>
            <p:nvGrpSpPr>
              <p:cNvPr id="880708" name="Group 68"/>
              <p:cNvGrpSpPr>
                <a:grpSpLocks/>
              </p:cNvGrpSpPr>
              <p:nvPr/>
            </p:nvGrpSpPr>
            <p:grpSpPr bwMode="auto">
              <a:xfrm>
                <a:off x="4800" y="3024"/>
                <a:ext cx="976" cy="796"/>
                <a:chOff x="4832" y="3024"/>
                <a:chExt cx="976" cy="796"/>
              </a:xfrm>
            </p:grpSpPr>
            <p:grpSp>
              <p:nvGrpSpPr>
                <p:cNvPr id="880709" name="Group 69"/>
                <p:cNvGrpSpPr>
                  <a:grpSpLocks/>
                </p:cNvGrpSpPr>
                <p:nvPr/>
              </p:nvGrpSpPr>
              <p:grpSpPr bwMode="auto">
                <a:xfrm>
                  <a:off x="4964" y="3443"/>
                  <a:ext cx="688" cy="377"/>
                  <a:chOff x="4866" y="3611"/>
                  <a:chExt cx="756" cy="377"/>
                </a:xfrm>
              </p:grpSpPr>
              <p:sp>
                <p:nvSpPr>
                  <p:cNvPr id="880710" name="Freeform 70"/>
                  <p:cNvSpPr>
                    <a:spLocks/>
                  </p:cNvSpPr>
                  <p:nvPr/>
                </p:nvSpPr>
                <p:spPr bwMode="auto">
                  <a:xfrm>
                    <a:off x="4866" y="3611"/>
                    <a:ext cx="756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55" y="0"/>
                      </a:cxn>
                    </a:cxnLst>
                    <a:rect l="0" t="0" r="r" b="b"/>
                    <a:pathLst>
                      <a:path w="756" h="1">
                        <a:moveTo>
                          <a:pt x="0" y="0"/>
                        </a:moveTo>
                        <a:lnTo>
                          <a:pt x="755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80711" name="Freeform 71"/>
                  <p:cNvSpPr>
                    <a:spLocks/>
                  </p:cNvSpPr>
                  <p:nvPr/>
                </p:nvSpPr>
                <p:spPr bwMode="auto">
                  <a:xfrm>
                    <a:off x="5243" y="3613"/>
                    <a:ext cx="1" cy="3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4"/>
                      </a:cxn>
                    </a:cxnLst>
                    <a:rect l="0" t="0" r="r" b="b"/>
                    <a:pathLst>
                      <a:path w="1" h="375">
                        <a:moveTo>
                          <a:pt x="0" y="0"/>
                        </a:moveTo>
                        <a:lnTo>
                          <a:pt x="0" y="374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80712" name="Rectangle 72"/>
                <p:cNvSpPr>
                  <a:spLocks noChangeArrowheads="1"/>
                </p:cNvSpPr>
                <p:nvPr/>
              </p:nvSpPr>
              <p:spPr bwMode="auto">
                <a:xfrm>
                  <a:off x="4832" y="3024"/>
                  <a:ext cx="976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 dirty="0">
                      <a:latin typeface="+mj-lt"/>
                    </a:rPr>
                    <a:t>Purchase</a:t>
                  </a:r>
                </a:p>
                <a:p>
                  <a:pPr defTabSz="1546225" eaLnBrk="0" hangingPunct="0"/>
                  <a:r>
                    <a:rPr kumimoji="1" lang="en-US" sz="1500" dirty="0">
                      <a:latin typeface="+mj-lt"/>
                    </a:rPr>
                    <a:t>Price Variance</a:t>
                  </a:r>
                </a:p>
              </p:txBody>
            </p:sp>
          </p:grpSp>
          <p:sp>
            <p:nvSpPr>
              <p:cNvPr id="880713" name="Rectangle 73"/>
              <p:cNvSpPr>
                <a:spLocks noChangeArrowheads="1"/>
              </p:cNvSpPr>
              <p:nvPr/>
            </p:nvSpPr>
            <p:spPr bwMode="auto">
              <a:xfrm>
                <a:off x="4892" y="3429"/>
                <a:ext cx="381" cy="44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endParaRPr kumimoji="1" lang="en-US" sz="1500">
                  <a:latin typeface="+mj-lt"/>
                </a:endParaRPr>
              </a:p>
            </p:txBody>
          </p:sp>
          <p:sp>
            <p:nvSpPr>
              <p:cNvPr id="880714" name="Oval 74"/>
              <p:cNvSpPr>
                <a:spLocks noChangeArrowheads="1"/>
              </p:cNvSpPr>
              <p:nvPr/>
            </p:nvSpPr>
            <p:spPr bwMode="auto">
              <a:xfrm>
                <a:off x="5328" y="3488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</a:p>
            </p:txBody>
          </p:sp>
        </p:grpSp>
        <p:grpSp>
          <p:nvGrpSpPr>
            <p:cNvPr id="880715" name="Group 75"/>
            <p:cNvGrpSpPr>
              <a:grpSpLocks/>
            </p:cNvGrpSpPr>
            <p:nvPr/>
          </p:nvGrpSpPr>
          <p:grpSpPr bwMode="auto">
            <a:xfrm>
              <a:off x="6516688" y="4352925"/>
              <a:ext cx="1158875" cy="1336675"/>
              <a:chOff x="4253" y="3024"/>
              <a:chExt cx="730" cy="842"/>
            </a:xfrm>
          </p:grpSpPr>
          <p:grpSp>
            <p:nvGrpSpPr>
              <p:cNvPr id="880716" name="Group 76"/>
              <p:cNvGrpSpPr>
                <a:grpSpLocks/>
              </p:cNvGrpSpPr>
              <p:nvPr/>
            </p:nvGrpSpPr>
            <p:grpSpPr bwMode="auto">
              <a:xfrm>
                <a:off x="4253" y="3024"/>
                <a:ext cx="730" cy="804"/>
                <a:chOff x="4253" y="3024"/>
                <a:chExt cx="730" cy="804"/>
              </a:xfrm>
            </p:grpSpPr>
            <p:sp>
              <p:nvSpPr>
                <p:cNvPr id="880717" name="Rectangle 77"/>
                <p:cNvSpPr>
                  <a:spLocks noChangeArrowheads="1"/>
                </p:cNvSpPr>
                <p:nvPr/>
              </p:nvSpPr>
              <p:spPr bwMode="auto">
                <a:xfrm>
                  <a:off x="4253" y="3024"/>
                  <a:ext cx="730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AP Usage Variance</a:t>
                  </a:r>
                </a:p>
              </p:txBody>
            </p:sp>
            <p:grpSp>
              <p:nvGrpSpPr>
                <p:cNvPr id="880718" name="Group 78"/>
                <p:cNvGrpSpPr>
                  <a:grpSpLocks/>
                </p:cNvGrpSpPr>
                <p:nvPr/>
              </p:nvGrpSpPr>
              <p:grpSpPr bwMode="auto">
                <a:xfrm>
                  <a:off x="4355" y="3397"/>
                  <a:ext cx="549" cy="431"/>
                  <a:chOff x="4355" y="3397"/>
                  <a:chExt cx="549" cy="431"/>
                </a:xfrm>
              </p:grpSpPr>
              <p:sp>
                <p:nvSpPr>
                  <p:cNvPr id="880719" name="Freeform 79"/>
                  <p:cNvSpPr>
                    <a:spLocks/>
                  </p:cNvSpPr>
                  <p:nvPr/>
                </p:nvSpPr>
                <p:spPr bwMode="auto">
                  <a:xfrm flipV="1">
                    <a:off x="4355" y="3397"/>
                    <a:ext cx="549" cy="4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36" y="0"/>
                      </a:cxn>
                    </a:cxnLst>
                    <a:rect l="0" t="0" r="r" b="b"/>
                    <a:pathLst>
                      <a:path w="937" h="1">
                        <a:moveTo>
                          <a:pt x="0" y="0"/>
                        </a:moveTo>
                        <a:lnTo>
                          <a:pt x="936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80720" name="Freeform 80"/>
                  <p:cNvSpPr>
                    <a:spLocks/>
                  </p:cNvSpPr>
                  <p:nvPr/>
                </p:nvSpPr>
                <p:spPr bwMode="auto">
                  <a:xfrm>
                    <a:off x="4730" y="3448"/>
                    <a:ext cx="0" cy="38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5"/>
                      </a:cxn>
                    </a:cxnLst>
                    <a:rect l="0" t="0" r="r" b="b"/>
                    <a:pathLst>
                      <a:path w="1" h="376">
                        <a:moveTo>
                          <a:pt x="0" y="0"/>
                        </a:moveTo>
                        <a:lnTo>
                          <a:pt x="0" y="375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880721" name="Rectangle 81"/>
              <p:cNvSpPr>
                <a:spLocks noChangeArrowheads="1"/>
              </p:cNvSpPr>
              <p:nvPr/>
            </p:nvSpPr>
            <p:spPr bwMode="auto">
              <a:xfrm>
                <a:off x="4375" y="3430"/>
                <a:ext cx="377" cy="4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 dirty="0">
                    <a:latin typeface="+mj-lt"/>
                  </a:rPr>
                  <a:t>40.00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 dirty="0">
                    <a:latin typeface="+mj-lt"/>
                  </a:rPr>
                  <a:t>4.00</a:t>
                </a:r>
              </a:p>
            </p:txBody>
          </p:sp>
          <p:sp>
            <p:nvSpPr>
              <p:cNvPr id="880722" name="Oval 82"/>
              <p:cNvSpPr>
                <a:spLocks noChangeArrowheads="1"/>
              </p:cNvSpPr>
              <p:nvPr/>
            </p:nvSpPr>
            <p:spPr bwMode="auto">
              <a:xfrm>
                <a:off x="4752" y="366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0723" name="Oval 83"/>
              <p:cNvSpPr>
                <a:spLocks noChangeArrowheads="1"/>
              </p:cNvSpPr>
              <p:nvPr/>
            </p:nvSpPr>
            <p:spPr bwMode="auto">
              <a:xfrm>
                <a:off x="4752" y="348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0724" name="Group 84"/>
            <p:cNvGrpSpPr>
              <a:grpSpLocks/>
            </p:cNvGrpSpPr>
            <p:nvPr/>
          </p:nvGrpSpPr>
          <p:grpSpPr bwMode="auto">
            <a:xfrm>
              <a:off x="227013" y="4295775"/>
              <a:ext cx="4114800" cy="1962150"/>
              <a:chOff x="96" y="2880"/>
              <a:chExt cx="2592" cy="1236"/>
            </a:xfrm>
          </p:grpSpPr>
          <p:grpSp>
            <p:nvGrpSpPr>
              <p:cNvPr id="880725" name="Group 85"/>
              <p:cNvGrpSpPr>
                <a:grpSpLocks/>
              </p:cNvGrpSpPr>
              <p:nvPr/>
            </p:nvGrpSpPr>
            <p:grpSpPr bwMode="auto">
              <a:xfrm>
                <a:off x="96" y="2950"/>
                <a:ext cx="826" cy="959"/>
                <a:chOff x="982" y="3216"/>
                <a:chExt cx="826" cy="959"/>
              </a:xfrm>
            </p:grpSpPr>
            <p:grpSp>
              <p:nvGrpSpPr>
                <p:cNvPr id="880726" name="Group 86"/>
                <p:cNvGrpSpPr>
                  <a:grpSpLocks/>
                </p:cNvGrpSpPr>
                <p:nvPr/>
              </p:nvGrpSpPr>
              <p:grpSpPr bwMode="auto">
                <a:xfrm>
                  <a:off x="982" y="3573"/>
                  <a:ext cx="826" cy="589"/>
                  <a:chOff x="982" y="3573"/>
                  <a:chExt cx="826" cy="589"/>
                </a:xfrm>
              </p:grpSpPr>
              <p:sp>
                <p:nvSpPr>
                  <p:cNvPr id="880727" name="Freeform 87"/>
                  <p:cNvSpPr>
                    <a:spLocks/>
                  </p:cNvSpPr>
                  <p:nvPr/>
                </p:nvSpPr>
                <p:spPr bwMode="auto">
                  <a:xfrm flipV="1">
                    <a:off x="982" y="3573"/>
                    <a:ext cx="826" cy="4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36" y="0"/>
                      </a:cxn>
                    </a:cxnLst>
                    <a:rect l="0" t="0" r="r" b="b"/>
                    <a:pathLst>
                      <a:path w="937" h="1">
                        <a:moveTo>
                          <a:pt x="0" y="0"/>
                        </a:moveTo>
                        <a:lnTo>
                          <a:pt x="936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80728" name="Freeform 88"/>
                  <p:cNvSpPr>
                    <a:spLocks/>
                  </p:cNvSpPr>
                  <p:nvPr/>
                </p:nvSpPr>
                <p:spPr bwMode="auto">
                  <a:xfrm>
                    <a:off x="1450" y="3621"/>
                    <a:ext cx="1" cy="54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540"/>
                      </a:cxn>
                    </a:cxnLst>
                    <a:rect l="0" t="0" r="r" b="b"/>
                    <a:pathLst>
                      <a:path w="1" h="541">
                        <a:moveTo>
                          <a:pt x="0" y="0"/>
                        </a:moveTo>
                        <a:lnTo>
                          <a:pt x="0" y="54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80729" name="Rectangle 89"/>
                <p:cNvSpPr>
                  <a:spLocks noChangeArrowheads="1"/>
                </p:cNvSpPr>
                <p:nvPr/>
              </p:nvSpPr>
              <p:spPr bwMode="auto">
                <a:xfrm>
                  <a:off x="1000" y="3600"/>
                  <a:ext cx="444" cy="43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r" defTabSz="1546225" eaLnBrk="0" hangingPunct="0">
                    <a:lnSpc>
                      <a:spcPct val="125000"/>
                    </a:lnSpc>
                  </a:pPr>
                  <a:r>
                    <a:rPr kumimoji="1" lang="en-US" sz="1500">
                      <a:latin typeface="+mj-lt"/>
                    </a:rPr>
                    <a:t>100.00</a:t>
                  </a:r>
                  <a:br>
                    <a:rPr kumimoji="1" lang="en-US" sz="1500">
                      <a:latin typeface="+mj-lt"/>
                    </a:rPr>
                  </a:br>
                  <a:r>
                    <a:rPr kumimoji="1" lang="en-US" sz="1500">
                      <a:latin typeface="+mj-lt"/>
                    </a:rPr>
                    <a:t>10.00</a:t>
                  </a:r>
                  <a:endParaRPr kumimoji="1" lang="en-US" sz="1600">
                    <a:latin typeface="+mj-lt"/>
                  </a:endParaRPr>
                </a:p>
              </p:txBody>
            </p:sp>
            <p:sp>
              <p:nvSpPr>
                <p:cNvPr id="880730" name="Oval 90"/>
                <p:cNvSpPr>
                  <a:spLocks noChangeArrowheads="1"/>
                </p:cNvSpPr>
                <p:nvPr/>
              </p:nvSpPr>
              <p:spPr bwMode="auto">
                <a:xfrm>
                  <a:off x="1498" y="3661"/>
                  <a:ext cx="158" cy="155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</a:t>
                  </a:r>
                  <a:endParaRPr kumimoji="1" lang="en-US" sz="1600">
                    <a:latin typeface="+mj-lt"/>
                  </a:endParaRPr>
                </a:p>
              </p:txBody>
            </p:sp>
            <p:sp>
              <p:nvSpPr>
                <p:cNvPr id="880731" name="Oval 91"/>
                <p:cNvSpPr>
                  <a:spLocks noChangeArrowheads="1"/>
                </p:cNvSpPr>
                <p:nvPr/>
              </p:nvSpPr>
              <p:spPr bwMode="auto">
                <a:xfrm>
                  <a:off x="1503" y="3834"/>
                  <a:ext cx="159" cy="155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</a:t>
                  </a:r>
                </a:p>
              </p:txBody>
            </p:sp>
            <p:sp>
              <p:nvSpPr>
                <p:cNvPr id="880732" name="Oval 92"/>
                <p:cNvSpPr>
                  <a:spLocks noChangeArrowheads="1"/>
                </p:cNvSpPr>
                <p:nvPr/>
              </p:nvSpPr>
              <p:spPr bwMode="auto">
                <a:xfrm>
                  <a:off x="1507" y="4019"/>
                  <a:ext cx="159" cy="156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endParaRPr kumimoji="1" lang="en-US" sz="1600">
                    <a:latin typeface="+mj-lt"/>
                  </a:endParaRPr>
                </a:p>
              </p:txBody>
            </p:sp>
            <p:sp>
              <p:nvSpPr>
                <p:cNvPr id="880733" name="Rectangle 93"/>
                <p:cNvSpPr>
                  <a:spLocks noChangeArrowheads="1"/>
                </p:cNvSpPr>
                <p:nvPr/>
              </p:nvSpPr>
              <p:spPr bwMode="auto">
                <a:xfrm>
                  <a:off x="1008" y="3216"/>
                  <a:ext cx="730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PO</a:t>
                  </a:r>
                </a:p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Receipts</a:t>
                  </a:r>
                </a:p>
              </p:txBody>
            </p:sp>
          </p:grpSp>
          <p:grpSp>
            <p:nvGrpSpPr>
              <p:cNvPr id="880734" name="Group 94"/>
              <p:cNvGrpSpPr>
                <a:grpSpLocks/>
              </p:cNvGrpSpPr>
              <p:nvPr/>
            </p:nvGrpSpPr>
            <p:grpSpPr bwMode="auto">
              <a:xfrm>
                <a:off x="1048" y="2942"/>
                <a:ext cx="791" cy="1174"/>
                <a:chOff x="1048" y="3128"/>
                <a:chExt cx="791" cy="1174"/>
              </a:xfrm>
            </p:grpSpPr>
            <p:sp>
              <p:nvSpPr>
                <p:cNvPr id="880735" name="Freeform 95"/>
                <p:cNvSpPr>
                  <a:spLocks/>
                </p:cNvSpPr>
                <p:nvPr/>
              </p:nvSpPr>
              <p:spPr bwMode="auto">
                <a:xfrm>
                  <a:off x="1048" y="3532"/>
                  <a:ext cx="79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90" y="0"/>
                    </a:cxn>
                  </a:cxnLst>
                  <a:rect l="0" t="0" r="r" b="b"/>
                  <a:pathLst>
                    <a:path w="791" h="1">
                      <a:moveTo>
                        <a:pt x="0" y="0"/>
                      </a:moveTo>
                      <a:lnTo>
                        <a:pt x="790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0736" name="Freeform 96"/>
                <p:cNvSpPr>
                  <a:spLocks/>
                </p:cNvSpPr>
                <p:nvPr/>
              </p:nvSpPr>
              <p:spPr bwMode="auto">
                <a:xfrm>
                  <a:off x="1370" y="3532"/>
                  <a:ext cx="47" cy="70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56"/>
                    </a:cxn>
                  </a:cxnLst>
                  <a:rect l="0" t="0" r="r" b="b"/>
                  <a:pathLst>
                    <a:path w="1" h="557">
                      <a:moveTo>
                        <a:pt x="0" y="0"/>
                      </a:moveTo>
                      <a:lnTo>
                        <a:pt x="0" y="556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0737" name="Rectangle 97"/>
                <p:cNvSpPr>
                  <a:spLocks noChangeArrowheads="1"/>
                </p:cNvSpPr>
                <p:nvPr/>
              </p:nvSpPr>
              <p:spPr bwMode="auto">
                <a:xfrm>
                  <a:off x="1048" y="3128"/>
                  <a:ext cx="720" cy="42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Accounts</a:t>
                  </a:r>
                  <a:br>
                    <a:rPr kumimoji="1" lang="en-US" sz="1500">
                      <a:latin typeface="+mj-lt"/>
                    </a:rPr>
                  </a:br>
                  <a:r>
                    <a:rPr kumimoji="1" lang="en-US" sz="1500">
                      <a:latin typeface="+mj-lt"/>
                    </a:rPr>
                    <a:t>Payable</a:t>
                  </a:r>
                </a:p>
              </p:txBody>
            </p:sp>
            <p:sp>
              <p:nvSpPr>
                <p:cNvPr id="880738" name="Rectangle 98"/>
                <p:cNvSpPr>
                  <a:spLocks noChangeArrowheads="1"/>
                </p:cNvSpPr>
                <p:nvPr/>
              </p:nvSpPr>
              <p:spPr bwMode="auto">
                <a:xfrm>
                  <a:off x="1381" y="3506"/>
                  <a:ext cx="444" cy="79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r" defTabSz="1546225" eaLnBrk="0" hangingPunct="0">
                    <a:lnSpc>
                      <a:spcPct val="125000"/>
                    </a:lnSpc>
                  </a:pPr>
                  <a:r>
                    <a:rPr kumimoji="1" lang="en-US" sz="1500">
                      <a:latin typeface="+mj-lt"/>
                    </a:rPr>
                    <a:t>100.00</a:t>
                  </a:r>
                  <a:br>
                    <a:rPr kumimoji="1" lang="en-US" sz="1500">
                      <a:latin typeface="+mj-lt"/>
                    </a:rPr>
                  </a:br>
                  <a:r>
                    <a:rPr kumimoji="1" lang="en-US" sz="1500">
                      <a:latin typeface="+mj-lt"/>
                    </a:rPr>
                    <a:t>40.00</a:t>
                  </a:r>
                </a:p>
                <a:p>
                  <a:pPr algn="r" defTabSz="1546225" eaLnBrk="0" hangingPunct="0">
                    <a:lnSpc>
                      <a:spcPct val="125000"/>
                    </a:lnSpc>
                  </a:pPr>
                  <a:r>
                    <a:rPr kumimoji="1" lang="en-US" sz="1500">
                      <a:latin typeface="+mj-lt"/>
                    </a:rPr>
                    <a:t>10.00</a:t>
                  </a:r>
                </a:p>
                <a:p>
                  <a:pPr algn="r" defTabSz="1546225" eaLnBrk="0" hangingPunct="0">
                    <a:lnSpc>
                      <a:spcPct val="125000"/>
                    </a:lnSpc>
                  </a:pPr>
                  <a:r>
                    <a:rPr kumimoji="1" lang="en-US" sz="1500">
                      <a:latin typeface="+mj-lt"/>
                    </a:rPr>
                    <a:t>4.00</a:t>
                  </a:r>
                  <a:endParaRPr kumimoji="1" lang="en-US" sz="1600">
                    <a:latin typeface="+mj-lt"/>
                  </a:endParaRPr>
                </a:p>
              </p:txBody>
            </p:sp>
            <p:sp>
              <p:nvSpPr>
                <p:cNvPr id="880739" name="Oval 99"/>
                <p:cNvSpPr>
                  <a:spLocks noChangeArrowheads="1"/>
                </p:cNvSpPr>
                <p:nvPr/>
              </p:nvSpPr>
              <p:spPr bwMode="auto">
                <a:xfrm>
                  <a:off x="1153" y="3732"/>
                  <a:ext cx="158" cy="155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</a:t>
                  </a:r>
                  <a:endParaRPr kumimoji="1" lang="en-US" sz="1600">
                    <a:latin typeface="+mj-lt"/>
                  </a:endParaRPr>
                </a:p>
              </p:txBody>
            </p:sp>
            <p:sp>
              <p:nvSpPr>
                <p:cNvPr id="880740" name="Oval 100"/>
                <p:cNvSpPr>
                  <a:spLocks noChangeArrowheads="1"/>
                </p:cNvSpPr>
                <p:nvPr/>
              </p:nvSpPr>
              <p:spPr bwMode="auto">
                <a:xfrm>
                  <a:off x="1153" y="3924"/>
                  <a:ext cx="159" cy="156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</a:t>
                  </a:r>
                </a:p>
              </p:txBody>
            </p:sp>
            <p:sp>
              <p:nvSpPr>
                <p:cNvPr id="880741" name="Oval 101"/>
                <p:cNvSpPr>
                  <a:spLocks noChangeArrowheads="1"/>
                </p:cNvSpPr>
                <p:nvPr/>
              </p:nvSpPr>
              <p:spPr bwMode="auto">
                <a:xfrm>
                  <a:off x="1159" y="4101"/>
                  <a:ext cx="158" cy="156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</a:t>
                  </a:r>
                  <a:endParaRPr kumimoji="1" lang="en-US" sz="1600">
                    <a:latin typeface="+mj-lt"/>
                  </a:endParaRPr>
                </a:p>
              </p:txBody>
            </p:sp>
            <p:sp>
              <p:nvSpPr>
                <p:cNvPr id="880742" name="Oval 102"/>
                <p:cNvSpPr>
                  <a:spLocks noChangeArrowheads="1"/>
                </p:cNvSpPr>
                <p:nvPr/>
              </p:nvSpPr>
              <p:spPr bwMode="auto">
                <a:xfrm>
                  <a:off x="1150" y="3567"/>
                  <a:ext cx="158" cy="156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</a:t>
                  </a:r>
                  <a:endParaRPr kumimoji="1" lang="en-US" sz="1600">
                    <a:latin typeface="+mj-lt"/>
                  </a:endParaRPr>
                </a:p>
              </p:txBody>
            </p:sp>
          </p:grpSp>
          <p:grpSp>
            <p:nvGrpSpPr>
              <p:cNvPr id="880743" name="Group 103"/>
              <p:cNvGrpSpPr>
                <a:grpSpLocks/>
              </p:cNvGrpSpPr>
              <p:nvPr/>
            </p:nvGrpSpPr>
            <p:grpSpPr bwMode="auto">
              <a:xfrm>
                <a:off x="1935" y="2880"/>
                <a:ext cx="753" cy="882"/>
                <a:chOff x="1932" y="2880"/>
                <a:chExt cx="753" cy="882"/>
              </a:xfrm>
            </p:grpSpPr>
            <p:sp>
              <p:nvSpPr>
                <p:cNvPr id="880744" name="Rectangle 104"/>
                <p:cNvSpPr>
                  <a:spLocks noChangeArrowheads="1"/>
                </p:cNvSpPr>
                <p:nvPr/>
              </p:nvSpPr>
              <p:spPr bwMode="auto">
                <a:xfrm>
                  <a:off x="1932" y="2880"/>
                  <a:ext cx="753" cy="48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AP Usage</a:t>
                  </a:r>
                </a:p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Variance</a:t>
                  </a:r>
                  <a:endParaRPr kumimoji="1" lang="en-US" sz="1600">
                    <a:latin typeface="+mj-lt"/>
                  </a:endParaRPr>
                </a:p>
              </p:txBody>
            </p:sp>
            <p:sp>
              <p:nvSpPr>
                <p:cNvPr id="880745" name="Freeform 105"/>
                <p:cNvSpPr>
                  <a:spLocks/>
                </p:cNvSpPr>
                <p:nvPr/>
              </p:nvSpPr>
              <p:spPr bwMode="auto">
                <a:xfrm flipV="1">
                  <a:off x="2054" y="3302"/>
                  <a:ext cx="519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58" y="0"/>
                    </a:cxn>
                  </a:cxnLst>
                  <a:rect l="0" t="0" r="r" b="b"/>
                  <a:pathLst>
                    <a:path w="859" h="1">
                      <a:moveTo>
                        <a:pt x="0" y="0"/>
                      </a:moveTo>
                      <a:lnTo>
                        <a:pt x="858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0746" name="Freeform 106"/>
                <p:cNvSpPr>
                  <a:spLocks/>
                </p:cNvSpPr>
                <p:nvPr/>
              </p:nvSpPr>
              <p:spPr bwMode="auto">
                <a:xfrm>
                  <a:off x="2372" y="3359"/>
                  <a:ext cx="47" cy="3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0747" name="Rectangle 107"/>
                <p:cNvSpPr>
                  <a:spLocks noChangeArrowheads="1"/>
                </p:cNvSpPr>
                <p:nvPr/>
              </p:nvSpPr>
              <p:spPr bwMode="auto">
                <a:xfrm>
                  <a:off x="2013" y="3344"/>
                  <a:ext cx="377" cy="36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l" defTabSz="1546225" eaLnBrk="0" hangingPunct="0"/>
                  <a:r>
                    <a:rPr kumimoji="1" lang="en-US" sz="1500">
                      <a:latin typeface="+mj-lt"/>
                    </a:rPr>
                    <a:t>40.00</a:t>
                  </a:r>
                </a:p>
                <a:p>
                  <a:pPr algn="l" defTabSz="1546225" eaLnBrk="0" hangingPunct="0"/>
                  <a:r>
                    <a:rPr kumimoji="1" lang="en-US" sz="1500">
                      <a:latin typeface="+mj-lt"/>
                    </a:rPr>
                    <a:t>  4.00</a:t>
                  </a:r>
                </a:p>
              </p:txBody>
            </p:sp>
            <p:grpSp>
              <p:nvGrpSpPr>
                <p:cNvPr id="880748" name="Group 108"/>
                <p:cNvGrpSpPr>
                  <a:grpSpLocks/>
                </p:cNvGrpSpPr>
                <p:nvPr/>
              </p:nvGrpSpPr>
              <p:grpSpPr bwMode="auto">
                <a:xfrm>
                  <a:off x="2342" y="3308"/>
                  <a:ext cx="287" cy="454"/>
                  <a:chOff x="2342" y="3308"/>
                  <a:chExt cx="287" cy="454"/>
                </a:xfrm>
              </p:grpSpPr>
              <p:sp>
                <p:nvSpPr>
                  <p:cNvPr id="880749" name="Text Box 10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42" y="3308"/>
                    <a:ext cx="283" cy="28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l" eaLnBrk="0" hangingPunct="0">
                      <a:spcBef>
                        <a:spcPct val="50000"/>
                      </a:spcBef>
                    </a:pPr>
                    <a:r>
                      <a:rPr kumimoji="1" lang="en-US" sz="2400">
                        <a:latin typeface="+mj-lt"/>
                        <a:sym typeface="Wingdings" pitchFamily="2" charset="2"/>
                      </a:rPr>
                      <a:t></a:t>
                    </a:r>
                    <a:endParaRPr kumimoji="1" lang="en-US" sz="2400" b="1">
                      <a:latin typeface="+mj-lt"/>
                    </a:endParaRPr>
                  </a:p>
                </p:txBody>
              </p:sp>
              <p:sp>
                <p:nvSpPr>
                  <p:cNvPr id="880750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2352" y="3474"/>
                    <a:ext cx="277" cy="28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l" eaLnBrk="0" hangingPunct="0"/>
                    <a:r>
                      <a:rPr kumimoji="1" lang="en-US" sz="2400">
                        <a:latin typeface="+mj-lt"/>
                        <a:sym typeface="Wingdings" pitchFamily="2" charset="2"/>
                      </a:rPr>
                      <a:t></a:t>
                    </a:r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674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Memo Items </a:t>
            </a:r>
            <a:r>
              <a:rPr lang="en-US" sz="1600"/>
              <a:t>(Standard Cost, Non-Recoverable Tax)</a:t>
            </a:r>
          </a:p>
        </p:txBody>
      </p:sp>
      <p:sp>
        <p:nvSpPr>
          <p:cNvPr id="7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GTM-03-0910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68263" y="952500"/>
            <a:ext cx="9015412" cy="5435600"/>
            <a:chOff x="68263" y="952500"/>
            <a:chExt cx="9015412" cy="5435600"/>
          </a:xfrm>
        </p:grpSpPr>
        <p:sp>
          <p:nvSpPr>
            <p:cNvPr id="881666" name="Rectangle 2"/>
            <p:cNvSpPr>
              <a:spLocks noChangeArrowheads="1"/>
            </p:cNvSpPr>
            <p:nvPr/>
          </p:nvSpPr>
          <p:spPr bwMode="auto">
            <a:xfrm>
              <a:off x="114300" y="13604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1667" name="Rectangle 3"/>
            <p:cNvSpPr>
              <a:spLocks noChangeArrowheads="1"/>
            </p:cNvSpPr>
            <p:nvPr/>
          </p:nvSpPr>
          <p:spPr bwMode="auto">
            <a:xfrm>
              <a:off x="193675" y="14287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81668" name="Rectangle 4"/>
            <p:cNvSpPr>
              <a:spLocks noChangeArrowheads="1"/>
            </p:cNvSpPr>
            <p:nvPr/>
          </p:nvSpPr>
          <p:spPr bwMode="auto">
            <a:xfrm>
              <a:off x="4641850" y="13604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1669" name="Rectangle 5"/>
            <p:cNvSpPr>
              <a:spLocks noChangeArrowheads="1"/>
            </p:cNvSpPr>
            <p:nvPr/>
          </p:nvSpPr>
          <p:spPr bwMode="auto">
            <a:xfrm>
              <a:off x="193675" y="385762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(3) and tax (4)</a:t>
              </a:r>
            </a:p>
          </p:txBody>
        </p:sp>
        <p:sp>
          <p:nvSpPr>
            <p:cNvPr id="881670" name="Rectangle 6"/>
            <p:cNvSpPr>
              <a:spLocks noChangeArrowheads="1"/>
            </p:cNvSpPr>
            <p:nvPr/>
          </p:nvSpPr>
          <p:spPr bwMode="auto">
            <a:xfrm>
              <a:off x="4727575" y="14287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81671" name="Rectangle 7"/>
            <p:cNvSpPr>
              <a:spLocks noChangeArrowheads="1"/>
            </p:cNvSpPr>
            <p:nvPr/>
          </p:nvSpPr>
          <p:spPr bwMode="auto">
            <a:xfrm>
              <a:off x="4727575" y="385762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(2) and tax (3)</a:t>
              </a:r>
              <a:endParaRPr kumimoji="1" lang="en-US" sz="1500" b="1" dirty="0">
                <a:latin typeface="+mj-lt"/>
              </a:endParaRPr>
            </a:p>
          </p:txBody>
        </p:sp>
        <p:sp>
          <p:nvSpPr>
            <p:cNvPr id="881672" name="Rectangle 8"/>
            <p:cNvSpPr>
              <a:spLocks noChangeArrowheads="1"/>
            </p:cNvSpPr>
            <p:nvPr/>
          </p:nvSpPr>
          <p:spPr bwMode="auto">
            <a:xfrm>
              <a:off x="4643438" y="952500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81673" name="Rectangle 9"/>
            <p:cNvSpPr>
              <a:spLocks noChangeArrowheads="1"/>
            </p:cNvSpPr>
            <p:nvPr/>
          </p:nvSpPr>
          <p:spPr bwMode="auto">
            <a:xfrm>
              <a:off x="120650" y="952500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81675" name="Rectangle 11"/>
            <p:cNvSpPr>
              <a:spLocks noChangeArrowheads="1"/>
            </p:cNvSpPr>
            <p:nvPr/>
          </p:nvSpPr>
          <p:spPr bwMode="auto">
            <a:xfrm>
              <a:off x="68263" y="2395538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81676" name="Group 12"/>
            <p:cNvGrpSpPr>
              <a:grpSpLocks/>
            </p:cNvGrpSpPr>
            <p:nvPr/>
          </p:nvGrpSpPr>
          <p:grpSpPr bwMode="auto">
            <a:xfrm>
              <a:off x="339725" y="2362200"/>
              <a:ext cx="1793875" cy="1236663"/>
              <a:chOff x="214" y="1554"/>
              <a:chExt cx="1130" cy="779"/>
            </a:xfrm>
          </p:grpSpPr>
          <p:sp>
            <p:nvSpPr>
              <p:cNvPr id="881677" name="Freeform 13"/>
              <p:cNvSpPr>
                <a:spLocks/>
              </p:cNvSpPr>
              <p:nvPr/>
            </p:nvSpPr>
            <p:spPr bwMode="auto">
              <a:xfrm>
                <a:off x="326" y="1939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678" name="Freeform 14"/>
              <p:cNvSpPr>
                <a:spLocks/>
              </p:cNvSpPr>
              <p:nvPr/>
            </p:nvSpPr>
            <p:spPr bwMode="auto">
              <a:xfrm>
                <a:off x="794" y="1939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679" name="Rectangle 15"/>
              <p:cNvSpPr>
                <a:spLocks noChangeArrowheads="1"/>
              </p:cNvSpPr>
              <p:nvPr/>
            </p:nvSpPr>
            <p:spPr bwMode="auto">
              <a:xfrm>
                <a:off x="214" y="1554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Purchases</a:t>
                </a:r>
              </a:p>
            </p:txBody>
          </p:sp>
          <p:sp>
            <p:nvSpPr>
              <p:cNvPr id="881680" name="Rectangle 16"/>
              <p:cNvSpPr>
                <a:spLocks noChangeArrowheads="1"/>
              </p:cNvSpPr>
              <p:nvPr/>
            </p:nvSpPr>
            <p:spPr bwMode="auto">
              <a:xfrm>
                <a:off x="272" y="1949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grpSp>
            <p:nvGrpSpPr>
              <p:cNvPr id="881681" name="Group 17"/>
              <p:cNvGrpSpPr>
                <a:grpSpLocks/>
              </p:cNvGrpSpPr>
              <p:nvPr/>
            </p:nvGrpSpPr>
            <p:grpSpPr bwMode="auto">
              <a:xfrm>
                <a:off x="838" y="1956"/>
                <a:ext cx="159" cy="335"/>
                <a:chOff x="838" y="1956"/>
                <a:chExt cx="159" cy="335"/>
              </a:xfrm>
            </p:grpSpPr>
            <p:sp>
              <p:nvSpPr>
                <p:cNvPr id="881682" name="Oval 18"/>
                <p:cNvSpPr>
                  <a:spLocks noChangeArrowheads="1"/>
                </p:cNvSpPr>
                <p:nvPr/>
              </p:nvSpPr>
              <p:spPr bwMode="auto">
                <a:xfrm>
                  <a:off x="838" y="2135"/>
                  <a:ext cx="159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2</a:t>
                  </a:r>
                </a:p>
              </p:txBody>
            </p:sp>
            <p:sp>
              <p:nvSpPr>
                <p:cNvPr id="881683" name="Oval 19"/>
                <p:cNvSpPr>
                  <a:spLocks noChangeArrowheads="1"/>
                </p:cNvSpPr>
                <p:nvPr/>
              </p:nvSpPr>
              <p:spPr bwMode="auto">
                <a:xfrm>
                  <a:off x="838" y="1956"/>
                  <a:ext cx="159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1</a:t>
                  </a:r>
                </a:p>
              </p:txBody>
            </p:sp>
          </p:grpSp>
        </p:grpSp>
        <p:grpSp>
          <p:nvGrpSpPr>
            <p:cNvPr id="881684" name="Group 20"/>
            <p:cNvGrpSpPr>
              <a:grpSpLocks/>
            </p:cNvGrpSpPr>
            <p:nvPr/>
          </p:nvGrpSpPr>
          <p:grpSpPr bwMode="auto">
            <a:xfrm>
              <a:off x="2244725" y="2362200"/>
              <a:ext cx="1793875" cy="1236663"/>
              <a:chOff x="1414" y="1554"/>
              <a:chExt cx="1130" cy="779"/>
            </a:xfrm>
          </p:grpSpPr>
          <p:sp>
            <p:nvSpPr>
              <p:cNvPr id="881685" name="Freeform 21"/>
              <p:cNvSpPr>
                <a:spLocks/>
              </p:cNvSpPr>
              <p:nvPr/>
            </p:nvSpPr>
            <p:spPr bwMode="auto">
              <a:xfrm>
                <a:off x="1526" y="1939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686" name="Freeform 22"/>
              <p:cNvSpPr>
                <a:spLocks/>
              </p:cNvSpPr>
              <p:nvPr/>
            </p:nvSpPr>
            <p:spPr bwMode="auto">
              <a:xfrm>
                <a:off x="1994" y="1939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687" name="Rectangle 23"/>
              <p:cNvSpPr>
                <a:spLocks noChangeArrowheads="1"/>
              </p:cNvSpPr>
              <p:nvPr/>
            </p:nvSpPr>
            <p:spPr bwMode="auto">
              <a:xfrm>
                <a:off x="1414" y="1554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1688" name="Rectangle 24"/>
              <p:cNvSpPr>
                <a:spLocks noChangeArrowheads="1"/>
              </p:cNvSpPr>
              <p:nvPr/>
            </p:nvSpPr>
            <p:spPr bwMode="auto">
              <a:xfrm>
                <a:off x="2000" y="1949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1689" name="Oval 25"/>
              <p:cNvSpPr>
                <a:spLocks noChangeArrowheads="1"/>
              </p:cNvSpPr>
              <p:nvPr/>
            </p:nvSpPr>
            <p:spPr bwMode="auto">
              <a:xfrm>
                <a:off x="1798" y="2135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1690" name="Oval 26"/>
              <p:cNvSpPr>
                <a:spLocks noChangeArrowheads="1"/>
              </p:cNvSpPr>
              <p:nvPr/>
            </p:nvSpPr>
            <p:spPr bwMode="auto">
              <a:xfrm>
                <a:off x="1798" y="1956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1691" name="Group 27"/>
            <p:cNvGrpSpPr>
              <a:grpSpLocks/>
            </p:cNvGrpSpPr>
            <p:nvPr/>
          </p:nvGrpSpPr>
          <p:grpSpPr bwMode="auto">
            <a:xfrm>
              <a:off x="2273300" y="4819650"/>
              <a:ext cx="1793875" cy="1236663"/>
              <a:chOff x="1462" y="3282"/>
              <a:chExt cx="1130" cy="779"/>
            </a:xfrm>
          </p:grpSpPr>
          <p:sp>
            <p:nvSpPr>
              <p:cNvPr id="881692" name="Freeform 28"/>
              <p:cNvSpPr>
                <a:spLocks/>
              </p:cNvSpPr>
              <p:nvPr/>
            </p:nvSpPr>
            <p:spPr bwMode="auto">
              <a:xfrm>
                <a:off x="1574" y="366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693" name="Freeform 29"/>
              <p:cNvSpPr>
                <a:spLocks/>
              </p:cNvSpPr>
              <p:nvPr/>
            </p:nvSpPr>
            <p:spPr bwMode="auto">
              <a:xfrm>
                <a:off x="2042" y="3667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694" name="Rectangle 30"/>
              <p:cNvSpPr>
                <a:spLocks noChangeArrowheads="1"/>
              </p:cNvSpPr>
              <p:nvPr/>
            </p:nvSpPr>
            <p:spPr bwMode="auto">
              <a:xfrm>
                <a:off x="1462" y="328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81695" name="Rectangle 31"/>
              <p:cNvSpPr>
                <a:spLocks noChangeArrowheads="1"/>
              </p:cNvSpPr>
              <p:nvPr/>
            </p:nvSpPr>
            <p:spPr bwMode="auto">
              <a:xfrm>
                <a:off x="2048" y="3677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1696" name="Oval 32"/>
              <p:cNvSpPr>
                <a:spLocks noChangeArrowheads="1"/>
              </p:cNvSpPr>
              <p:nvPr/>
            </p:nvSpPr>
            <p:spPr bwMode="auto">
              <a:xfrm>
                <a:off x="1846" y="3863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  <p:sp>
            <p:nvSpPr>
              <p:cNvPr id="881697" name="Oval 33"/>
              <p:cNvSpPr>
                <a:spLocks noChangeArrowheads="1"/>
              </p:cNvSpPr>
              <p:nvPr/>
            </p:nvSpPr>
            <p:spPr bwMode="auto">
              <a:xfrm>
                <a:off x="1846" y="3684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</p:grpSp>
        <p:grpSp>
          <p:nvGrpSpPr>
            <p:cNvPr id="881698" name="Group 34"/>
            <p:cNvGrpSpPr>
              <a:grpSpLocks/>
            </p:cNvGrpSpPr>
            <p:nvPr/>
          </p:nvGrpSpPr>
          <p:grpSpPr bwMode="auto">
            <a:xfrm>
              <a:off x="444500" y="4819650"/>
              <a:ext cx="1793875" cy="1236663"/>
              <a:chOff x="310" y="3282"/>
              <a:chExt cx="1130" cy="779"/>
            </a:xfrm>
          </p:grpSpPr>
          <p:sp>
            <p:nvSpPr>
              <p:cNvPr id="881699" name="Freeform 35"/>
              <p:cNvSpPr>
                <a:spLocks/>
              </p:cNvSpPr>
              <p:nvPr/>
            </p:nvSpPr>
            <p:spPr bwMode="auto">
              <a:xfrm>
                <a:off x="422" y="366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700" name="Freeform 36"/>
              <p:cNvSpPr>
                <a:spLocks/>
              </p:cNvSpPr>
              <p:nvPr/>
            </p:nvSpPr>
            <p:spPr bwMode="auto">
              <a:xfrm>
                <a:off x="890" y="3667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701" name="Rectangle 37"/>
              <p:cNvSpPr>
                <a:spLocks noChangeArrowheads="1"/>
              </p:cNvSpPr>
              <p:nvPr/>
            </p:nvSpPr>
            <p:spPr bwMode="auto">
              <a:xfrm>
                <a:off x="310" y="328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1702" name="Rectangle 38"/>
              <p:cNvSpPr>
                <a:spLocks noChangeArrowheads="1"/>
              </p:cNvSpPr>
              <p:nvPr/>
            </p:nvSpPr>
            <p:spPr bwMode="auto">
              <a:xfrm>
                <a:off x="368" y="3677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grpSp>
            <p:nvGrpSpPr>
              <p:cNvPr id="881703" name="Group 39"/>
              <p:cNvGrpSpPr>
                <a:grpSpLocks/>
              </p:cNvGrpSpPr>
              <p:nvPr/>
            </p:nvGrpSpPr>
            <p:grpSpPr bwMode="auto">
              <a:xfrm>
                <a:off x="934" y="3684"/>
                <a:ext cx="159" cy="335"/>
                <a:chOff x="934" y="3684"/>
                <a:chExt cx="159" cy="335"/>
              </a:xfrm>
            </p:grpSpPr>
            <p:sp>
              <p:nvSpPr>
                <p:cNvPr id="881704" name="Oval 40"/>
                <p:cNvSpPr>
                  <a:spLocks noChangeArrowheads="1"/>
                </p:cNvSpPr>
                <p:nvPr/>
              </p:nvSpPr>
              <p:spPr bwMode="auto">
                <a:xfrm>
                  <a:off x="934" y="3863"/>
                  <a:ext cx="159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4</a:t>
                  </a:r>
                </a:p>
              </p:txBody>
            </p:sp>
            <p:sp>
              <p:nvSpPr>
                <p:cNvPr id="881705" name="Oval 41"/>
                <p:cNvSpPr>
                  <a:spLocks noChangeArrowheads="1"/>
                </p:cNvSpPr>
                <p:nvPr/>
              </p:nvSpPr>
              <p:spPr bwMode="auto">
                <a:xfrm>
                  <a:off x="934" y="3684"/>
                  <a:ext cx="159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3</a:t>
                  </a:r>
                </a:p>
              </p:txBody>
            </p:sp>
          </p:grpSp>
        </p:grpSp>
        <p:grpSp>
          <p:nvGrpSpPr>
            <p:cNvPr id="881706" name="Group 42"/>
            <p:cNvGrpSpPr>
              <a:grpSpLocks/>
            </p:cNvGrpSpPr>
            <p:nvPr/>
          </p:nvGrpSpPr>
          <p:grpSpPr bwMode="auto">
            <a:xfrm>
              <a:off x="5192713" y="2362200"/>
              <a:ext cx="1284287" cy="992188"/>
              <a:chOff x="3271" y="1578"/>
              <a:chExt cx="809" cy="625"/>
            </a:xfrm>
          </p:grpSpPr>
          <p:sp>
            <p:nvSpPr>
              <p:cNvPr id="881707" name="Freeform 43"/>
              <p:cNvSpPr>
                <a:spLocks/>
              </p:cNvSpPr>
              <p:nvPr/>
            </p:nvSpPr>
            <p:spPr bwMode="auto">
              <a:xfrm>
                <a:off x="3312" y="1963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708" name="Freeform 44"/>
              <p:cNvSpPr>
                <a:spLocks/>
              </p:cNvSpPr>
              <p:nvPr/>
            </p:nvSpPr>
            <p:spPr bwMode="auto">
              <a:xfrm>
                <a:off x="3739" y="1963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709" name="Rectangle 45"/>
              <p:cNvSpPr>
                <a:spLocks noChangeArrowheads="1"/>
              </p:cNvSpPr>
              <p:nvPr/>
            </p:nvSpPr>
            <p:spPr bwMode="auto">
              <a:xfrm>
                <a:off x="3296" y="1578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Expensed Purchases</a:t>
                </a:r>
              </a:p>
            </p:txBody>
          </p:sp>
          <p:sp>
            <p:nvSpPr>
              <p:cNvPr id="881710" name="Rectangle 46"/>
              <p:cNvSpPr>
                <a:spLocks noChangeArrowheads="1"/>
              </p:cNvSpPr>
              <p:nvPr/>
            </p:nvSpPr>
            <p:spPr bwMode="auto">
              <a:xfrm>
                <a:off x="3271" y="1973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1711" name="Oval 47"/>
              <p:cNvSpPr>
                <a:spLocks noChangeArrowheads="1"/>
              </p:cNvSpPr>
              <p:nvPr/>
            </p:nvSpPr>
            <p:spPr bwMode="auto">
              <a:xfrm>
                <a:off x="3790" y="1998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1712" name="Group 48"/>
            <p:cNvGrpSpPr>
              <a:grpSpLocks/>
            </p:cNvGrpSpPr>
            <p:nvPr/>
          </p:nvGrpSpPr>
          <p:grpSpPr bwMode="auto">
            <a:xfrm>
              <a:off x="7505700" y="4840288"/>
              <a:ext cx="1577975" cy="1185862"/>
              <a:chOff x="4758" y="3127"/>
              <a:chExt cx="994" cy="747"/>
            </a:xfrm>
          </p:grpSpPr>
          <p:sp>
            <p:nvSpPr>
              <p:cNvPr id="881713" name="Freeform 49"/>
              <p:cNvSpPr>
                <a:spLocks/>
              </p:cNvSpPr>
              <p:nvPr/>
            </p:nvSpPr>
            <p:spPr bwMode="auto">
              <a:xfrm>
                <a:off x="4843" y="3499"/>
                <a:ext cx="75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5" y="0"/>
                  </a:cxn>
                </a:cxnLst>
                <a:rect l="0" t="0" r="r" b="b"/>
                <a:pathLst>
                  <a:path w="756" h="1">
                    <a:moveTo>
                      <a:pt x="0" y="0"/>
                    </a:moveTo>
                    <a:lnTo>
                      <a:pt x="755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714" name="Freeform 50"/>
              <p:cNvSpPr>
                <a:spLocks/>
              </p:cNvSpPr>
              <p:nvPr/>
            </p:nvSpPr>
            <p:spPr bwMode="auto">
              <a:xfrm>
                <a:off x="5255" y="3499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715" name="Rectangle 51"/>
              <p:cNvSpPr>
                <a:spLocks noChangeArrowheads="1"/>
              </p:cNvSpPr>
              <p:nvPr/>
            </p:nvSpPr>
            <p:spPr bwMode="auto">
              <a:xfrm>
                <a:off x="4758" y="3127"/>
                <a:ext cx="99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Purchases</a:t>
                </a:r>
              </a:p>
            </p:txBody>
          </p:sp>
          <p:sp>
            <p:nvSpPr>
              <p:cNvPr id="881716" name="Rectangle 52"/>
              <p:cNvSpPr>
                <a:spLocks noChangeArrowheads="1"/>
              </p:cNvSpPr>
              <p:nvPr/>
            </p:nvSpPr>
            <p:spPr bwMode="auto">
              <a:xfrm>
                <a:off x="4869" y="3509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1717" name="Oval 53"/>
              <p:cNvSpPr>
                <a:spLocks noChangeArrowheads="1"/>
              </p:cNvSpPr>
              <p:nvPr/>
            </p:nvSpPr>
            <p:spPr bwMode="auto">
              <a:xfrm>
                <a:off x="5291" y="3542"/>
                <a:ext cx="13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</p:grpSp>
        <p:grpSp>
          <p:nvGrpSpPr>
            <p:cNvPr id="881718" name="Group 54"/>
            <p:cNvGrpSpPr>
              <a:grpSpLocks/>
            </p:cNvGrpSpPr>
            <p:nvPr/>
          </p:nvGrpSpPr>
          <p:grpSpPr bwMode="auto">
            <a:xfrm>
              <a:off x="6956425" y="2362200"/>
              <a:ext cx="1793875" cy="1077913"/>
              <a:chOff x="4382" y="1578"/>
              <a:chExt cx="1130" cy="679"/>
            </a:xfrm>
          </p:grpSpPr>
          <p:sp>
            <p:nvSpPr>
              <p:cNvPr id="881719" name="Freeform 55"/>
              <p:cNvSpPr>
                <a:spLocks/>
              </p:cNvSpPr>
              <p:nvPr/>
            </p:nvSpPr>
            <p:spPr bwMode="auto">
              <a:xfrm>
                <a:off x="4478" y="1963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720" name="Freeform 56"/>
              <p:cNvSpPr>
                <a:spLocks/>
              </p:cNvSpPr>
              <p:nvPr/>
            </p:nvSpPr>
            <p:spPr bwMode="auto">
              <a:xfrm>
                <a:off x="4946" y="1963"/>
                <a:ext cx="1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3"/>
                  </a:cxn>
                </a:cxnLst>
                <a:rect l="0" t="0" r="r" b="b"/>
                <a:pathLst>
                  <a:path w="1" h="294">
                    <a:moveTo>
                      <a:pt x="0" y="0"/>
                    </a:moveTo>
                    <a:lnTo>
                      <a:pt x="0" y="293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721" name="Rectangle 57"/>
              <p:cNvSpPr>
                <a:spLocks noChangeArrowheads="1"/>
              </p:cNvSpPr>
              <p:nvPr/>
            </p:nvSpPr>
            <p:spPr bwMode="auto">
              <a:xfrm>
                <a:off x="4382" y="1578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1722" name="Rectangle 58"/>
              <p:cNvSpPr>
                <a:spLocks noChangeArrowheads="1"/>
              </p:cNvSpPr>
              <p:nvPr/>
            </p:nvSpPr>
            <p:spPr bwMode="auto">
              <a:xfrm>
                <a:off x="4951" y="1973"/>
                <a:ext cx="468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1723" name="Oval 59"/>
              <p:cNvSpPr>
                <a:spLocks noChangeArrowheads="1"/>
              </p:cNvSpPr>
              <p:nvPr/>
            </p:nvSpPr>
            <p:spPr bwMode="auto">
              <a:xfrm>
                <a:off x="4750" y="1980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1724" name="Group 60"/>
            <p:cNvGrpSpPr>
              <a:grpSpLocks/>
            </p:cNvGrpSpPr>
            <p:nvPr/>
          </p:nvGrpSpPr>
          <p:grpSpPr bwMode="auto">
            <a:xfrm>
              <a:off x="4587875" y="4819650"/>
              <a:ext cx="1676400" cy="992188"/>
              <a:chOff x="2920" y="3114"/>
              <a:chExt cx="1056" cy="625"/>
            </a:xfrm>
          </p:grpSpPr>
          <p:sp>
            <p:nvSpPr>
              <p:cNvPr id="881725" name="Freeform 61"/>
              <p:cNvSpPr>
                <a:spLocks/>
              </p:cNvSpPr>
              <p:nvPr/>
            </p:nvSpPr>
            <p:spPr bwMode="auto">
              <a:xfrm>
                <a:off x="3070" y="3499"/>
                <a:ext cx="81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2" y="0"/>
                  </a:cxn>
                </a:cxnLst>
                <a:rect l="0" t="0" r="r" b="b"/>
                <a:pathLst>
                  <a:path w="813" h="1">
                    <a:moveTo>
                      <a:pt x="0" y="0"/>
                    </a:moveTo>
                    <a:lnTo>
                      <a:pt x="812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726" name="Freeform 62"/>
              <p:cNvSpPr>
                <a:spLocks/>
              </p:cNvSpPr>
              <p:nvPr/>
            </p:nvSpPr>
            <p:spPr bwMode="auto">
              <a:xfrm>
                <a:off x="3552" y="3499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1727" name="Rectangle 63"/>
              <p:cNvSpPr>
                <a:spLocks noChangeArrowheads="1"/>
              </p:cNvSpPr>
              <p:nvPr/>
            </p:nvSpPr>
            <p:spPr bwMode="auto">
              <a:xfrm>
                <a:off x="2920" y="3114"/>
                <a:ext cx="1056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1728" name="Rectangle 64"/>
              <p:cNvSpPr>
                <a:spLocks noChangeArrowheads="1"/>
              </p:cNvSpPr>
              <p:nvPr/>
            </p:nvSpPr>
            <p:spPr bwMode="auto">
              <a:xfrm>
                <a:off x="3077" y="3509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1729" name="Oval 65"/>
              <p:cNvSpPr>
                <a:spLocks noChangeArrowheads="1"/>
              </p:cNvSpPr>
              <p:nvPr/>
            </p:nvSpPr>
            <p:spPr bwMode="auto">
              <a:xfrm>
                <a:off x="3609" y="3534"/>
                <a:ext cx="17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</p:grpSp>
        <p:sp>
          <p:nvSpPr>
            <p:cNvPr id="881731" name="Freeform 67"/>
            <p:cNvSpPr>
              <a:spLocks/>
            </p:cNvSpPr>
            <p:nvPr/>
          </p:nvSpPr>
          <p:spPr bwMode="auto">
            <a:xfrm>
              <a:off x="6313488" y="5419725"/>
              <a:ext cx="1255712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0" y="0"/>
                </a:cxn>
              </a:cxnLst>
              <a:rect l="0" t="0" r="r" b="b"/>
              <a:pathLst>
                <a:path w="791" h="1">
                  <a:moveTo>
                    <a:pt x="0" y="0"/>
                  </a:moveTo>
                  <a:lnTo>
                    <a:pt x="79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1732" name="Freeform 68"/>
            <p:cNvSpPr>
              <a:spLocks/>
            </p:cNvSpPr>
            <p:nvPr/>
          </p:nvSpPr>
          <p:spPr bwMode="auto">
            <a:xfrm>
              <a:off x="6824663" y="5419725"/>
              <a:ext cx="1587" cy="5540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8"/>
                </a:cxn>
              </a:cxnLst>
              <a:rect l="0" t="0" r="r" b="b"/>
              <a:pathLst>
                <a:path w="1" h="349">
                  <a:moveTo>
                    <a:pt x="0" y="0"/>
                  </a:moveTo>
                  <a:lnTo>
                    <a:pt x="0" y="348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1733" name="Rectangle 69"/>
            <p:cNvSpPr>
              <a:spLocks noChangeArrowheads="1"/>
            </p:cNvSpPr>
            <p:nvPr/>
          </p:nvSpPr>
          <p:spPr bwMode="auto">
            <a:xfrm>
              <a:off x="6257925" y="4810125"/>
              <a:ext cx="1236663" cy="6715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Accounts</a:t>
              </a:r>
              <a:br>
                <a:rPr kumimoji="1" lang="en-US" sz="16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Payable</a:t>
              </a:r>
            </a:p>
          </p:txBody>
        </p:sp>
        <p:sp>
          <p:nvSpPr>
            <p:cNvPr id="881734" name="Rectangle 70"/>
            <p:cNvSpPr>
              <a:spLocks noChangeArrowheads="1"/>
            </p:cNvSpPr>
            <p:nvPr/>
          </p:nvSpPr>
          <p:spPr bwMode="auto">
            <a:xfrm>
              <a:off x="6831013" y="5448300"/>
              <a:ext cx="741362" cy="609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/>
              <a:r>
                <a:rPr kumimoji="1" lang="en-US" sz="1600">
                  <a:latin typeface="+mj-lt"/>
                </a:rPr>
                <a:t>100.00</a:t>
              </a:r>
            </a:p>
            <a:p>
              <a:pPr algn="r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81735" name="Oval 71"/>
            <p:cNvSpPr>
              <a:spLocks noChangeArrowheads="1"/>
            </p:cNvSpPr>
            <p:nvPr/>
          </p:nvSpPr>
          <p:spPr bwMode="auto">
            <a:xfrm>
              <a:off x="6484938" y="5451475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  <p:sp>
          <p:nvSpPr>
            <p:cNvPr id="881736" name="Oval 72"/>
            <p:cNvSpPr>
              <a:spLocks noChangeArrowheads="1"/>
            </p:cNvSpPr>
            <p:nvPr/>
          </p:nvSpPr>
          <p:spPr bwMode="auto">
            <a:xfrm>
              <a:off x="6486525" y="5735638"/>
              <a:ext cx="250825" cy="2476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698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Inventory Items </a:t>
            </a:r>
            <a:r>
              <a:rPr lang="en-US" sz="1600"/>
              <a:t>(Average Cost, Recoverable Tax)</a:t>
            </a:r>
          </a:p>
        </p:txBody>
      </p:sp>
      <p:sp>
        <p:nvSpPr>
          <p:cNvPr id="7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GTM-03-0920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114300" y="828675"/>
            <a:ext cx="9004300" cy="5435600"/>
            <a:chOff x="114300" y="895350"/>
            <a:chExt cx="9004300" cy="5435600"/>
          </a:xfrm>
        </p:grpSpPr>
        <p:sp>
          <p:nvSpPr>
            <p:cNvPr id="882690" name="Rectangle 2"/>
            <p:cNvSpPr>
              <a:spLocks noChangeArrowheads="1"/>
            </p:cNvSpPr>
            <p:nvPr/>
          </p:nvSpPr>
          <p:spPr bwMode="auto">
            <a:xfrm>
              <a:off x="114300" y="130333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2691" name="Rectangle 3"/>
            <p:cNvSpPr>
              <a:spLocks noChangeArrowheads="1"/>
            </p:cNvSpPr>
            <p:nvPr/>
          </p:nvSpPr>
          <p:spPr bwMode="auto">
            <a:xfrm>
              <a:off x="193675" y="13716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82692" name="Rectangle 4"/>
            <p:cNvSpPr>
              <a:spLocks noChangeArrowheads="1"/>
            </p:cNvSpPr>
            <p:nvPr/>
          </p:nvSpPr>
          <p:spPr bwMode="auto">
            <a:xfrm>
              <a:off x="4641850" y="130333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2693" name="Rectangle 5"/>
            <p:cNvSpPr>
              <a:spLocks noChangeArrowheads="1"/>
            </p:cNvSpPr>
            <p:nvPr/>
          </p:nvSpPr>
          <p:spPr bwMode="auto">
            <a:xfrm>
              <a:off x="193675" y="38671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(3) and tax (4)</a:t>
              </a:r>
            </a:p>
          </p:txBody>
        </p:sp>
        <p:sp>
          <p:nvSpPr>
            <p:cNvPr id="882694" name="Rectangle 6"/>
            <p:cNvSpPr>
              <a:spLocks noChangeArrowheads="1"/>
            </p:cNvSpPr>
            <p:nvPr/>
          </p:nvSpPr>
          <p:spPr bwMode="auto">
            <a:xfrm>
              <a:off x="4727575" y="13716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82695" name="Rectangle 7"/>
            <p:cNvSpPr>
              <a:spLocks noChangeArrowheads="1"/>
            </p:cNvSpPr>
            <p:nvPr/>
          </p:nvSpPr>
          <p:spPr bwMode="auto">
            <a:xfrm>
              <a:off x="4727575" y="38671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(2) and tax (3)</a:t>
              </a:r>
              <a:endParaRPr kumimoji="1" lang="en-US" sz="1500" b="1" dirty="0">
                <a:latin typeface="+mj-lt"/>
              </a:endParaRPr>
            </a:p>
          </p:txBody>
        </p:sp>
        <p:sp>
          <p:nvSpPr>
            <p:cNvPr id="882696" name="Rectangle 8"/>
            <p:cNvSpPr>
              <a:spLocks noChangeArrowheads="1"/>
            </p:cNvSpPr>
            <p:nvPr/>
          </p:nvSpPr>
          <p:spPr bwMode="auto">
            <a:xfrm>
              <a:off x="4643438" y="895350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82697" name="Rectangle 9"/>
            <p:cNvSpPr>
              <a:spLocks noChangeArrowheads="1"/>
            </p:cNvSpPr>
            <p:nvPr/>
          </p:nvSpPr>
          <p:spPr bwMode="auto">
            <a:xfrm>
              <a:off x="120650" y="895350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82699" name="Rectangle 11"/>
            <p:cNvSpPr>
              <a:spLocks noChangeArrowheads="1"/>
            </p:cNvSpPr>
            <p:nvPr/>
          </p:nvSpPr>
          <p:spPr bwMode="auto">
            <a:xfrm>
              <a:off x="227013" y="2608263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82700" name="Group 12"/>
            <p:cNvGrpSpPr>
              <a:grpSpLocks/>
            </p:cNvGrpSpPr>
            <p:nvPr/>
          </p:nvGrpSpPr>
          <p:grpSpPr bwMode="auto">
            <a:xfrm>
              <a:off x="1336675" y="2393950"/>
              <a:ext cx="1793875" cy="1236663"/>
              <a:chOff x="742" y="1554"/>
              <a:chExt cx="1130" cy="779"/>
            </a:xfrm>
          </p:grpSpPr>
          <p:sp>
            <p:nvSpPr>
              <p:cNvPr id="882701" name="Freeform 13"/>
              <p:cNvSpPr>
                <a:spLocks/>
              </p:cNvSpPr>
              <p:nvPr/>
            </p:nvSpPr>
            <p:spPr bwMode="auto">
              <a:xfrm>
                <a:off x="854" y="1939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02" name="Freeform 14"/>
              <p:cNvSpPr>
                <a:spLocks/>
              </p:cNvSpPr>
              <p:nvPr/>
            </p:nvSpPr>
            <p:spPr bwMode="auto">
              <a:xfrm>
                <a:off x="1322" y="1939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03" name="Rectangle 15"/>
              <p:cNvSpPr>
                <a:spLocks noChangeArrowheads="1"/>
              </p:cNvSpPr>
              <p:nvPr/>
            </p:nvSpPr>
            <p:spPr bwMode="auto">
              <a:xfrm>
                <a:off x="742" y="1554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2704" name="Rectangle 16"/>
              <p:cNvSpPr>
                <a:spLocks noChangeArrowheads="1"/>
              </p:cNvSpPr>
              <p:nvPr/>
            </p:nvSpPr>
            <p:spPr bwMode="auto">
              <a:xfrm>
                <a:off x="1328" y="1949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2705" name="Oval 17"/>
              <p:cNvSpPr>
                <a:spLocks noChangeArrowheads="1"/>
              </p:cNvSpPr>
              <p:nvPr/>
            </p:nvSpPr>
            <p:spPr bwMode="auto">
              <a:xfrm>
                <a:off x="1126" y="2135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2706" name="Oval 18"/>
              <p:cNvSpPr>
                <a:spLocks noChangeArrowheads="1"/>
              </p:cNvSpPr>
              <p:nvPr/>
            </p:nvSpPr>
            <p:spPr bwMode="auto">
              <a:xfrm>
                <a:off x="1126" y="1956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2707" name="Group 19"/>
            <p:cNvGrpSpPr>
              <a:grpSpLocks/>
            </p:cNvGrpSpPr>
            <p:nvPr/>
          </p:nvGrpSpPr>
          <p:grpSpPr bwMode="auto">
            <a:xfrm>
              <a:off x="2308225" y="4910138"/>
              <a:ext cx="1793875" cy="1236662"/>
              <a:chOff x="1462" y="3282"/>
              <a:chExt cx="1130" cy="779"/>
            </a:xfrm>
          </p:grpSpPr>
          <p:sp>
            <p:nvSpPr>
              <p:cNvPr id="882708" name="Freeform 20"/>
              <p:cNvSpPr>
                <a:spLocks/>
              </p:cNvSpPr>
              <p:nvPr/>
            </p:nvSpPr>
            <p:spPr bwMode="auto">
              <a:xfrm>
                <a:off x="1574" y="366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09" name="Freeform 21"/>
              <p:cNvSpPr>
                <a:spLocks/>
              </p:cNvSpPr>
              <p:nvPr/>
            </p:nvSpPr>
            <p:spPr bwMode="auto">
              <a:xfrm>
                <a:off x="2042" y="3667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10" name="Rectangle 22"/>
              <p:cNvSpPr>
                <a:spLocks noChangeArrowheads="1"/>
              </p:cNvSpPr>
              <p:nvPr/>
            </p:nvSpPr>
            <p:spPr bwMode="auto">
              <a:xfrm>
                <a:off x="1462" y="328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82711" name="Rectangle 23"/>
              <p:cNvSpPr>
                <a:spLocks noChangeArrowheads="1"/>
              </p:cNvSpPr>
              <p:nvPr/>
            </p:nvSpPr>
            <p:spPr bwMode="auto">
              <a:xfrm>
                <a:off x="2048" y="3677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2712" name="Oval 24"/>
              <p:cNvSpPr>
                <a:spLocks noChangeArrowheads="1"/>
              </p:cNvSpPr>
              <p:nvPr/>
            </p:nvSpPr>
            <p:spPr bwMode="auto">
              <a:xfrm>
                <a:off x="1846" y="3863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  <p:sp>
            <p:nvSpPr>
              <p:cNvPr id="882713" name="Oval 25"/>
              <p:cNvSpPr>
                <a:spLocks noChangeArrowheads="1"/>
              </p:cNvSpPr>
              <p:nvPr/>
            </p:nvSpPr>
            <p:spPr bwMode="auto">
              <a:xfrm>
                <a:off x="1846" y="3684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</p:grpSp>
        <p:grpSp>
          <p:nvGrpSpPr>
            <p:cNvPr id="882714" name="Group 26"/>
            <p:cNvGrpSpPr>
              <a:grpSpLocks/>
            </p:cNvGrpSpPr>
            <p:nvPr/>
          </p:nvGrpSpPr>
          <p:grpSpPr bwMode="auto">
            <a:xfrm>
              <a:off x="479425" y="4910138"/>
              <a:ext cx="1793875" cy="1236662"/>
              <a:chOff x="310" y="3282"/>
              <a:chExt cx="1130" cy="779"/>
            </a:xfrm>
          </p:grpSpPr>
          <p:sp>
            <p:nvSpPr>
              <p:cNvPr id="882715" name="Freeform 27"/>
              <p:cNvSpPr>
                <a:spLocks/>
              </p:cNvSpPr>
              <p:nvPr/>
            </p:nvSpPr>
            <p:spPr bwMode="auto">
              <a:xfrm>
                <a:off x="422" y="366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16" name="Freeform 28"/>
              <p:cNvSpPr>
                <a:spLocks/>
              </p:cNvSpPr>
              <p:nvPr/>
            </p:nvSpPr>
            <p:spPr bwMode="auto">
              <a:xfrm>
                <a:off x="890" y="3667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17" name="Rectangle 29"/>
              <p:cNvSpPr>
                <a:spLocks noChangeArrowheads="1"/>
              </p:cNvSpPr>
              <p:nvPr/>
            </p:nvSpPr>
            <p:spPr bwMode="auto">
              <a:xfrm>
                <a:off x="310" y="328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2718" name="Rectangle 30"/>
              <p:cNvSpPr>
                <a:spLocks noChangeArrowheads="1"/>
              </p:cNvSpPr>
              <p:nvPr/>
            </p:nvSpPr>
            <p:spPr bwMode="auto">
              <a:xfrm>
                <a:off x="368" y="3677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grpSp>
            <p:nvGrpSpPr>
              <p:cNvPr id="882719" name="Group 31"/>
              <p:cNvGrpSpPr>
                <a:grpSpLocks/>
              </p:cNvGrpSpPr>
              <p:nvPr/>
            </p:nvGrpSpPr>
            <p:grpSpPr bwMode="auto">
              <a:xfrm>
                <a:off x="934" y="3684"/>
                <a:ext cx="159" cy="335"/>
                <a:chOff x="934" y="3684"/>
                <a:chExt cx="159" cy="335"/>
              </a:xfrm>
            </p:grpSpPr>
            <p:sp>
              <p:nvSpPr>
                <p:cNvPr id="882720" name="Oval 32"/>
                <p:cNvSpPr>
                  <a:spLocks noChangeArrowheads="1"/>
                </p:cNvSpPr>
                <p:nvPr/>
              </p:nvSpPr>
              <p:spPr bwMode="auto">
                <a:xfrm>
                  <a:off x="934" y="3863"/>
                  <a:ext cx="159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4</a:t>
                  </a:r>
                </a:p>
              </p:txBody>
            </p:sp>
            <p:sp>
              <p:nvSpPr>
                <p:cNvPr id="882721" name="Oval 33"/>
                <p:cNvSpPr>
                  <a:spLocks noChangeArrowheads="1"/>
                </p:cNvSpPr>
                <p:nvPr/>
              </p:nvSpPr>
              <p:spPr bwMode="auto">
                <a:xfrm>
                  <a:off x="934" y="3684"/>
                  <a:ext cx="159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3</a:t>
                  </a:r>
                </a:p>
              </p:txBody>
            </p:sp>
          </p:grpSp>
        </p:grpSp>
        <p:grpSp>
          <p:nvGrpSpPr>
            <p:cNvPr id="882722" name="Group 34"/>
            <p:cNvGrpSpPr>
              <a:grpSpLocks/>
            </p:cNvGrpSpPr>
            <p:nvPr/>
          </p:nvGrpSpPr>
          <p:grpSpPr bwMode="auto">
            <a:xfrm>
              <a:off x="246063" y="2393950"/>
              <a:ext cx="1284287" cy="992188"/>
              <a:chOff x="55" y="1554"/>
              <a:chExt cx="809" cy="625"/>
            </a:xfrm>
          </p:grpSpPr>
          <p:sp>
            <p:nvSpPr>
              <p:cNvPr id="882723" name="Freeform 35"/>
              <p:cNvSpPr>
                <a:spLocks/>
              </p:cNvSpPr>
              <p:nvPr/>
            </p:nvSpPr>
            <p:spPr bwMode="auto">
              <a:xfrm>
                <a:off x="96" y="1939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24" name="Freeform 36"/>
              <p:cNvSpPr>
                <a:spLocks/>
              </p:cNvSpPr>
              <p:nvPr/>
            </p:nvSpPr>
            <p:spPr bwMode="auto">
              <a:xfrm>
                <a:off x="523" y="1939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25" name="Rectangle 37"/>
              <p:cNvSpPr>
                <a:spLocks noChangeArrowheads="1"/>
              </p:cNvSpPr>
              <p:nvPr/>
            </p:nvSpPr>
            <p:spPr bwMode="auto">
              <a:xfrm>
                <a:off x="80" y="1554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82726" name="Rectangle 38"/>
              <p:cNvSpPr>
                <a:spLocks noChangeArrowheads="1"/>
              </p:cNvSpPr>
              <p:nvPr/>
            </p:nvSpPr>
            <p:spPr bwMode="auto">
              <a:xfrm>
                <a:off x="55" y="1949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2727" name="Oval 39"/>
              <p:cNvSpPr>
                <a:spLocks noChangeArrowheads="1"/>
              </p:cNvSpPr>
              <p:nvPr/>
            </p:nvSpPr>
            <p:spPr bwMode="auto">
              <a:xfrm>
                <a:off x="574" y="1974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2728" name="Group 40"/>
            <p:cNvGrpSpPr>
              <a:grpSpLocks/>
            </p:cNvGrpSpPr>
            <p:nvPr/>
          </p:nvGrpSpPr>
          <p:grpSpPr bwMode="auto">
            <a:xfrm>
              <a:off x="3089275" y="3003550"/>
              <a:ext cx="1144588" cy="314325"/>
              <a:chOff x="1824" y="1806"/>
              <a:chExt cx="721" cy="198"/>
            </a:xfrm>
          </p:grpSpPr>
          <p:sp>
            <p:nvSpPr>
              <p:cNvPr id="882729" name="Freeform 41"/>
              <p:cNvSpPr>
                <a:spLocks/>
              </p:cNvSpPr>
              <p:nvPr/>
            </p:nvSpPr>
            <p:spPr bwMode="auto">
              <a:xfrm>
                <a:off x="1824" y="1806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30" name="Freeform 42"/>
              <p:cNvSpPr>
                <a:spLocks/>
              </p:cNvSpPr>
              <p:nvPr/>
            </p:nvSpPr>
            <p:spPr bwMode="auto">
              <a:xfrm>
                <a:off x="2251" y="1806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82731" name="Rectangle 43"/>
            <p:cNvSpPr>
              <a:spLocks noChangeArrowheads="1"/>
            </p:cNvSpPr>
            <p:nvPr/>
          </p:nvSpPr>
          <p:spPr bwMode="auto">
            <a:xfrm>
              <a:off x="2895601" y="2393950"/>
              <a:ext cx="1552574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AP Tax Recoverable</a:t>
              </a:r>
            </a:p>
          </p:txBody>
        </p:sp>
        <p:sp>
          <p:nvSpPr>
            <p:cNvPr id="882732" name="Rectangle 44"/>
            <p:cNvSpPr>
              <a:spLocks noChangeArrowheads="1"/>
            </p:cNvSpPr>
            <p:nvPr/>
          </p:nvSpPr>
          <p:spPr bwMode="auto">
            <a:xfrm>
              <a:off x="3151188" y="3021013"/>
              <a:ext cx="628650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82733" name="Oval 45"/>
            <p:cNvSpPr>
              <a:spLocks noChangeArrowheads="1"/>
            </p:cNvSpPr>
            <p:nvPr/>
          </p:nvSpPr>
          <p:spPr bwMode="auto">
            <a:xfrm>
              <a:off x="3813175" y="3060700"/>
              <a:ext cx="25082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  <p:grpSp>
          <p:nvGrpSpPr>
            <p:cNvPr id="882734" name="Group 46"/>
            <p:cNvGrpSpPr>
              <a:grpSpLocks/>
            </p:cNvGrpSpPr>
            <p:nvPr/>
          </p:nvGrpSpPr>
          <p:grpSpPr bwMode="auto">
            <a:xfrm>
              <a:off x="5313363" y="2393950"/>
              <a:ext cx="1284287" cy="992188"/>
              <a:chOff x="3271" y="1578"/>
              <a:chExt cx="809" cy="625"/>
            </a:xfrm>
          </p:grpSpPr>
          <p:sp>
            <p:nvSpPr>
              <p:cNvPr id="882735" name="Freeform 47"/>
              <p:cNvSpPr>
                <a:spLocks/>
              </p:cNvSpPr>
              <p:nvPr/>
            </p:nvSpPr>
            <p:spPr bwMode="auto">
              <a:xfrm>
                <a:off x="3312" y="1963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36" name="Freeform 48"/>
              <p:cNvSpPr>
                <a:spLocks/>
              </p:cNvSpPr>
              <p:nvPr/>
            </p:nvSpPr>
            <p:spPr bwMode="auto">
              <a:xfrm>
                <a:off x="3739" y="1963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37" name="Rectangle 49"/>
              <p:cNvSpPr>
                <a:spLocks noChangeArrowheads="1"/>
              </p:cNvSpPr>
              <p:nvPr/>
            </p:nvSpPr>
            <p:spPr bwMode="auto">
              <a:xfrm>
                <a:off x="3296" y="1578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82738" name="Rectangle 50"/>
              <p:cNvSpPr>
                <a:spLocks noChangeArrowheads="1"/>
              </p:cNvSpPr>
              <p:nvPr/>
            </p:nvSpPr>
            <p:spPr bwMode="auto">
              <a:xfrm>
                <a:off x="3271" y="1973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2739" name="Oval 51"/>
              <p:cNvSpPr>
                <a:spLocks noChangeArrowheads="1"/>
              </p:cNvSpPr>
              <p:nvPr/>
            </p:nvSpPr>
            <p:spPr bwMode="auto">
              <a:xfrm>
                <a:off x="3790" y="1998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2740" name="Group 52"/>
            <p:cNvGrpSpPr>
              <a:grpSpLocks/>
            </p:cNvGrpSpPr>
            <p:nvPr/>
          </p:nvGrpSpPr>
          <p:grpSpPr bwMode="auto">
            <a:xfrm>
              <a:off x="7540625" y="4929188"/>
              <a:ext cx="1577975" cy="1185862"/>
              <a:chOff x="4758" y="3127"/>
              <a:chExt cx="994" cy="747"/>
            </a:xfrm>
          </p:grpSpPr>
          <p:sp>
            <p:nvSpPr>
              <p:cNvPr id="882741" name="Freeform 53"/>
              <p:cNvSpPr>
                <a:spLocks/>
              </p:cNvSpPr>
              <p:nvPr/>
            </p:nvSpPr>
            <p:spPr bwMode="auto">
              <a:xfrm>
                <a:off x="4843" y="3499"/>
                <a:ext cx="75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5" y="0"/>
                  </a:cxn>
                </a:cxnLst>
                <a:rect l="0" t="0" r="r" b="b"/>
                <a:pathLst>
                  <a:path w="756" h="1">
                    <a:moveTo>
                      <a:pt x="0" y="0"/>
                    </a:moveTo>
                    <a:lnTo>
                      <a:pt x="755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42" name="Freeform 54"/>
              <p:cNvSpPr>
                <a:spLocks/>
              </p:cNvSpPr>
              <p:nvPr/>
            </p:nvSpPr>
            <p:spPr bwMode="auto">
              <a:xfrm>
                <a:off x="5255" y="3499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43" name="Rectangle 55"/>
              <p:cNvSpPr>
                <a:spLocks noChangeArrowheads="1"/>
              </p:cNvSpPr>
              <p:nvPr/>
            </p:nvSpPr>
            <p:spPr bwMode="auto">
              <a:xfrm>
                <a:off x="4758" y="3127"/>
                <a:ext cx="99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AP Tax Recoverable</a:t>
                </a:r>
              </a:p>
            </p:txBody>
          </p:sp>
          <p:sp>
            <p:nvSpPr>
              <p:cNvPr id="882744" name="Rectangle 56"/>
              <p:cNvSpPr>
                <a:spLocks noChangeArrowheads="1"/>
              </p:cNvSpPr>
              <p:nvPr/>
            </p:nvSpPr>
            <p:spPr bwMode="auto">
              <a:xfrm>
                <a:off x="4869" y="3509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2745" name="Oval 57"/>
              <p:cNvSpPr>
                <a:spLocks noChangeArrowheads="1"/>
              </p:cNvSpPr>
              <p:nvPr/>
            </p:nvSpPr>
            <p:spPr bwMode="auto">
              <a:xfrm>
                <a:off x="5291" y="3542"/>
                <a:ext cx="13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</p:grpSp>
        <p:grpSp>
          <p:nvGrpSpPr>
            <p:cNvPr id="882746" name="Group 58"/>
            <p:cNvGrpSpPr>
              <a:grpSpLocks/>
            </p:cNvGrpSpPr>
            <p:nvPr/>
          </p:nvGrpSpPr>
          <p:grpSpPr bwMode="auto">
            <a:xfrm>
              <a:off x="6877050" y="2393950"/>
              <a:ext cx="1793875" cy="1077913"/>
              <a:chOff x="4382" y="1578"/>
              <a:chExt cx="1130" cy="679"/>
            </a:xfrm>
          </p:grpSpPr>
          <p:sp>
            <p:nvSpPr>
              <p:cNvPr id="882747" name="Freeform 59"/>
              <p:cNvSpPr>
                <a:spLocks/>
              </p:cNvSpPr>
              <p:nvPr/>
            </p:nvSpPr>
            <p:spPr bwMode="auto">
              <a:xfrm>
                <a:off x="4478" y="1963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48" name="Freeform 60"/>
              <p:cNvSpPr>
                <a:spLocks/>
              </p:cNvSpPr>
              <p:nvPr/>
            </p:nvSpPr>
            <p:spPr bwMode="auto">
              <a:xfrm>
                <a:off x="4946" y="1963"/>
                <a:ext cx="1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3"/>
                  </a:cxn>
                </a:cxnLst>
                <a:rect l="0" t="0" r="r" b="b"/>
                <a:pathLst>
                  <a:path w="1" h="294">
                    <a:moveTo>
                      <a:pt x="0" y="0"/>
                    </a:moveTo>
                    <a:lnTo>
                      <a:pt x="0" y="293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2749" name="Rectangle 61"/>
              <p:cNvSpPr>
                <a:spLocks noChangeArrowheads="1"/>
              </p:cNvSpPr>
              <p:nvPr/>
            </p:nvSpPr>
            <p:spPr bwMode="auto">
              <a:xfrm>
                <a:off x="4382" y="1578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2750" name="Rectangle 62"/>
              <p:cNvSpPr>
                <a:spLocks noChangeArrowheads="1"/>
              </p:cNvSpPr>
              <p:nvPr/>
            </p:nvSpPr>
            <p:spPr bwMode="auto">
              <a:xfrm>
                <a:off x="4951" y="1973"/>
                <a:ext cx="468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2751" name="Oval 63"/>
              <p:cNvSpPr>
                <a:spLocks noChangeArrowheads="1"/>
              </p:cNvSpPr>
              <p:nvPr/>
            </p:nvSpPr>
            <p:spPr bwMode="auto">
              <a:xfrm>
                <a:off x="4750" y="1980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sp>
          <p:nvSpPr>
            <p:cNvPr id="882753" name="Freeform 65"/>
            <p:cNvSpPr>
              <a:spLocks/>
            </p:cNvSpPr>
            <p:nvPr/>
          </p:nvSpPr>
          <p:spPr bwMode="auto">
            <a:xfrm>
              <a:off x="4860925" y="5519738"/>
              <a:ext cx="129063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2" y="0"/>
                </a:cxn>
              </a:cxnLst>
              <a:rect l="0" t="0" r="r" b="b"/>
              <a:pathLst>
                <a:path w="813" h="1">
                  <a:moveTo>
                    <a:pt x="0" y="0"/>
                  </a:moveTo>
                  <a:lnTo>
                    <a:pt x="812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2754" name="Freeform 66"/>
            <p:cNvSpPr>
              <a:spLocks/>
            </p:cNvSpPr>
            <p:nvPr/>
          </p:nvSpPr>
          <p:spPr bwMode="auto">
            <a:xfrm>
              <a:off x="5626100" y="5519738"/>
              <a:ext cx="1588" cy="314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7"/>
                </a:cxn>
              </a:cxnLst>
              <a:rect l="0" t="0" r="r" b="b"/>
              <a:pathLst>
                <a:path w="1" h="198">
                  <a:moveTo>
                    <a:pt x="0" y="0"/>
                  </a:moveTo>
                  <a:lnTo>
                    <a:pt x="0" y="197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2755" name="Rectangle 67"/>
            <p:cNvSpPr>
              <a:spLocks noChangeArrowheads="1"/>
            </p:cNvSpPr>
            <p:nvPr/>
          </p:nvSpPr>
          <p:spPr bwMode="auto">
            <a:xfrm>
              <a:off x="4619625" y="4908550"/>
              <a:ext cx="1746250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Purchase Order Receipts</a:t>
              </a:r>
            </a:p>
          </p:txBody>
        </p:sp>
        <p:sp>
          <p:nvSpPr>
            <p:cNvPr id="882756" name="Rectangle 68"/>
            <p:cNvSpPr>
              <a:spLocks noChangeArrowheads="1"/>
            </p:cNvSpPr>
            <p:nvPr/>
          </p:nvSpPr>
          <p:spPr bwMode="auto">
            <a:xfrm>
              <a:off x="4872038" y="5535613"/>
              <a:ext cx="741363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100.00</a:t>
              </a:r>
            </a:p>
          </p:txBody>
        </p:sp>
        <p:sp>
          <p:nvSpPr>
            <p:cNvPr id="882757" name="Oval 69"/>
            <p:cNvSpPr>
              <a:spLocks noChangeArrowheads="1"/>
            </p:cNvSpPr>
            <p:nvPr/>
          </p:nvSpPr>
          <p:spPr bwMode="auto">
            <a:xfrm>
              <a:off x="5716588" y="5575300"/>
              <a:ext cx="284163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  <p:sp>
          <p:nvSpPr>
            <p:cNvPr id="882759" name="Freeform 71"/>
            <p:cNvSpPr>
              <a:spLocks/>
            </p:cNvSpPr>
            <p:nvPr/>
          </p:nvSpPr>
          <p:spPr bwMode="auto">
            <a:xfrm>
              <a:off x="6348413" y="5518150"/>
              <a:ext cx="1255712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0" y="0"/>
                </a:cxn>
              </a:cxnLst>
              <a:rect l="0" t="0" r="r" b="b"/>
              <a:pathLst>
                <a:path w="791" h="1">
                  <a:moveTo>
                    <a:pt x="0" y="0"/>
                  </a:moveTo>
                  <a:lnTo>
                    <a:pt x="79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2760" name="Freeform 72"/>
            <p:cNvSpPr>
              <a:spLocks/>
            </p:cNvSpPr>
            <p:nvPr/>
          </p:nvSpPr>
          <p:spPr bwMode="auto">
            <a:xfrm>
              <a:off x="6859588" y="5518150"/>
              <a:ext cx="1587" cy="5540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8"/>
                </a:cxn>
              </a:cxnLst>
              <a:rect l="0" t="0" r="r" b="b"/>
              <a:pathLst>
                <a:path w="1" h="349">
                  <a:moveTo>
                    <a:pt x="0" y="0"/>
                  </a:moveTo>
                  <a:lnTo>
                    <a:pt x="0" y="348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2761" name="Rectangle 73"/>
            <p:cNvSpPr>
              <a:spLocks noChangeArrowheads="1"/>
            </p:cNvSpPr>
            <p:nvPr/>
          </p:nvSpPr>
          <p:spPr bwMode="auto">
            <a:xfrm>
              <a:off x="6305550" y="4908550"/>
              <a:ext cx="1252538" cy="6715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Accounts</a:t>
              </a:r>
              <a:br>
                <a:rPr kumimoji="1" lang="en-US" sz="16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Payable</a:t>
              </a:r>
            </a:p>
          </p:txBody>
        </p:sp>
        <p:sp>
          <p:nvSpPr>
            <p:cNvPr id="882762" name="Rectangle 74"/>
            <p:cNvSpPr>
              <a:spLocks noChangeArrowheads="1"/>
            </p:cNvSpPr>
            <p:nvPr/>
          </p:nvSpPr>
          <p:spPr bwMode="auto">
            <a:xfrm>
              <a:off x="6865938" y="5546725"/>
              <a:ext cx="741362" cy="609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/>
              <a:r>
                <a:rPr kumimoji="1" lang="en-US" sz="1600">
                  <a:latin typeface="+mj-lt"/>
                </a:rPr>
                <a:t>100.00</a:t>
              </a:r>
            </a:p>
            <a:p>
              <a:pPr algn="r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82763" name="Oval 75"/>
            <p:cNvSpPr>
              <a:spLocks noChangeArrowheads="1"/>
            </p:cNvSpPr>
            <p:nvPr/>
          </p:nvSpPr>
          <p:spPr bwMode="auto">
            <a:xfrm>
              <a:off x="6519863" y="5549900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  <p:sp>
          <p:nvSpPr>
            <p:cNvPr id="882764" name="Oval 76"/>
            <p:cNvSpPr>
              <a:spLocks noChangeArrowheads="1"/>
            </p:cNvSpPr>
            <p:nvPr/>
          </p:nvSpPr>
          <p:spPr bwMode="auto">
            <a:xfrm>
              <a:off x="6521450" y="5834063"/>
              <a:ext cx="250825" cy="2476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722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AP Rate Variance </a:t>
            </a:r>
            <a:r>
              <a:rPr lang="en-US" sz="1600"/>
              <a:t>(Average Cost, Recoverable Tax)</a:t>
            </a:r>
          </a:p>
        </p:txBody>
      </p:sp>
      <p:sp>
        <p:nvSpPr>
          <p:cNvPr id="1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GTM-03-0930</a:t>
            </a:r>
          </a:p>
        </p:txBody>
      </p:sp>
      <p:sp>
        <p:nvSpPr>
          <p:cNvPr id="883714" name="Rectangle 2"/>
          <p:cNvSpPr>
            <a:spLocks noChangeArrowheads="1"/>
          </p:cNvSpPr>
          <p:nvPr/>
        </p:nvSpPr>
        <p:spPr bwMode="auto">
          <a:xfrm>
            <a:off x="114300" y="1265238"/>
            <a:ext cx="4387850" cy="50276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83715" name="Rectangle 3"/>
          <p:cNvSpPr>
            <a:spLocks noChangeArrowheads="1"/>
          </p:cNvSpPr>
          <p:nvPr/>
        </p:nvSpPr>
        <p:spPr bwMode="auto">
          <a:xfrm>
            <a:off x="193675" y="1333500"/>
            <a:ext cx="4205288" cy="927100"/>
          </a:xfrm>
          <a:prstGeom prst="rect">
            <a:avLst/>
          </a:prstGeom>
          <a:solidFill>
            <a:srgbClr val="D6E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119062" tIns="60325" rIns="119062" bIns="60325"/>
          <a:lstStyle/>
          <a:p>
            <a:pPr algn="l" defTabSz="1546225" eaLnBrk="0" hangingPunct="0">
              <a:spcBef>
                <a:spcPct val="50000"/>
              </a:spcBef>
              <a:tabLst>
                <a:tab pos="742950" algn="l"/>
                <a:tab pos="3109913" algn="r"/>
              </a:tabLst>
            </a:pPr>
            <a:r>
              <a:rPr kumimoji="1" lang="en-US" sz="2000" b="1">
                <a:latin typeface="+mj-lt"/>
              </a:rPr>
              <a:t>Goods Receipt:</a:t>
            </a:r>
            <a:r>
              <a:rPr kumimoji="1" lang="en-US" sz="2400">
                <a:latin typeface="+mj-lt"/>
              </a:rPr>
              <a:t/>
            </a:r>
            <a:br>
              <a:rPr kumimoji="1" lang="en-US" sz="2400">
                <a:latin typeface="+mj-lt"/>
              </a:rPr>
            </a:br>
            <a:r>
              <a:rPr kumimoji="1" lang="en-US" sz="1600">
                <a:latin typeface="+mj-lt"/>
              </a:rPr>
              <a:t>Entries created for received item cost (1) and tax (2)</a:t>
            </a:r>
          </a:p>
        </p:txBody>
      </p:sp>
      <p:sp>
        <p:nvSpPr>
          <p:cNvPr id="883716" name="Rectangle 4"/>
          <p:cNvSpPr>
            <a:spLocks noChangeArrowheads="1"/>
          </p:cNvSpPr>
          <p:nvPr/>
        </p:nvSpPr>
        <p:spPr bwMode="auto">
          <a:xfrm>
            <a:off x="4641850" y="1265238"/>
            <a:ext cx="4387850" cy="50276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83717" name="Rectangle 5"/>
          <p:cNvSpPr>
            <a:spLocks noChangeArrowheads="1"/>
          </p:cNvSpPr>
          <p:nvPr/>
        </p:nvSpPr>
        <p:spPr bwMode="auto">
          <a:xfrm>
            <a:off x="193675" y="3333750"/>
            <a:ext cx="4205288" cy="1127125"/>
          </a:xfrm>
          <a:prstGeom prst="rect">
            <a:avLst/>
          </a:prstGeom>
          <a:solidFill>
            <a:srgbClr val="D6E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119062" tIns="60325" rIns="119062" bIns="60325"/>
          <a:lstStyle/>
          <a:p>
            <a:pPr algn="l" defTabSz="1546225" eaLnBrk="0" hangingPunct="0">
              <a:spcBef>
                <a:spcPct val="50000"/>
              </a:spcBef>
              <a:tabLst>
                <a:tab pos="742950" algn="l"/>
                <a:tab pos="3109913" algn="r"/>
              </a:tabLst>
            </a:pPr>
            <a:r>
              <a:rPr kumimoji="1" lang="en-US" sz="2000" b="1">
                <a:latin typeface="+mj-lt"/>
              </a:rPr>
              <a:t>Voucher Confirmation:</a:t>
            </a:r>
            <a:r>
              <a:rPr kumimoji="1" lang="en-US" sz="2000">
                <a:latin typeface="+mj-lt"/>
              </a:rPr>
              <a:t/>
            </a:r>
            <a:br>
              <a:rPr kumimoji="1" lang="en-US" sz="2000">
                <a:latin typeface="+mj-lt"/>
              </a:rPr>
            </a:br>
            <a:r>
              <a:rPr kumimoji="1" lang="en-US" sz="1600">
                <a:latin typeface="+mj-lt"/>
              </a:rPr>
              <a:t>Entries created for item cost (3), variance (4), tax on item cost (5) and tax on variance (6)</a:t>
            </a:r>
          </a:p>
        </p:txBody>
      </p:sp>
      <p:sp>
        <p:nvSpPr>
          <p:cNvPr id="883718" name="Rectangle 6"/>
          <p:cNvSpPr>
            <a:spLocks noChangeArrowheads="1"/>
          </p:cNvSpPr>
          <p:nvPr/>
        </p:nvSpPr>
        <p:spPr bwMode="auto">
          <a:xfrm>
            <a:off x="4727575" y="1333500"/>
            <a:ext cx="4205288" cy="927100"/>
          </a:xfrm>
          <a:prstGeom prst="rect">
            <a:avLst/>
          </a:prstGeom>
          <a:solidFill>
            <a:srgbClr val="D6E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119062" tIns="60325" rIns="119062" bIns="60325"/>
          <a:lstStyle/>
          <a:p>
            <a:pPr algn="l" defTabSz="1546225" eaLnBrk="0" hangingPunct="0">
              <a:spcBef>
                <a:spcPct val="50000"/>
              </a:spcBef>
              <a:tabLst>
                <a:tab pos="742950" algn="l"/>
                <a:tab pos="3109913" algn="r"/>
              </a:tabLst>
            </a:pPr>
            <a:r>
              <a:rPr kumimoji="1" lang="en-US" sz="2000" b="1">
                <a:latin typeface="+mj-lt"/>
              </a:rPr>
              <a:t>Goods Receipt:</a:t>
            </a:r>
            <a:r>
              <a:rPr kumimoji="1" lang="en-US" sz="2000">
                <a:latin typeface="+mj-lt"/>
              </a:rPr>
              <a:t/>
            </a:r>
            <a:br>
              <a:rPr kumimoji="1" lang="en-US" sz="2000">
                <a:latin typeface="+mj-lt"/>
              </a:rPr>
            </a:br>
            <a:r>
              <a:rPr kumimoji="1" lang="en-US" sz="1600">
                <a:latin typeface="+mj-lt"/>
              </a:rPr>
              <a:t>Entries created for received item cost (1) but not for tax</a:t>
            </a:r>
          </a:p>
        </p:txBody>
      </p:sp>
      <p:sp>
        <p:nvSpPr>
          <p:cNvPr id="883719" name="Rectangle 7"/>
          <p:cNvSpPr>
            <a:spLocks noChangeArrowheads="1"/>
          </p:cNvSpPr>
          <p:nvPr/>
        </p:nvSpPr>
        <p:spPr bwMode="auto">
          <a:xfrm>
            <a:off x="4727575" y="3333750"/>
            <a:ext cx="4205288" cy="1136650"/>
          </a:xfrm>
          <a:prstGeom prst="rect">
            <a:avLst/>
          </a:prstGeom>
          <a:solidFill>
            <a:srgbClr val="D6E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119062" tIns="60325" rIns="119062" bIns="60325"/>
          <a:lstStyle/>
          <a:p>
            <a:pPr algn="l" defTabSz="1546225" eaLnBrk="0" hangingPunct="0">
              <a:spcBef>
                <a:spcPct val="50000"/>
              </a:spcBef>
              <a:tabLst>
                <a:tab pos="742950" algn="l"/>
                <a:tab pos="3109913" algn="r"/>
              </a:tabLst>
            </a:pPr>
            <a:r>
              <a:rPr kumimoji="1" lang="en-US" sz="2000" b="1">
                <a:latin typeface="+mj-lt"/>
              </a:rPr>
              <a:t>Voucher Confirmation:</a:t>
            </a:r>
            <a:r>
              <a:rPr kumimoji="1" lang="en-US" sz="2000">
                <a:latin typeface="+mj-lt"/>
              </a:rPr>
              <a:t/>
            </a:r>
            <a:br>
              <a:rPr kumimoji="1" lang="en-US" sz="2000">
                <a:latin typeface="+mj-lt"/>
              </a:rPr>
            </a:br>
            <a:r>
              <a:rPr kumimoji="1" lang="en-US" sz="1600">
                <a:latin typeface="+mj-lt"/>
              </a:rPr>
              <a:t>Entries created for item cost (2), variance (3), tax on item cost (4) and tax on variance (5)</a:t>
            </a:r>
            <a:endParaRPr kumimoji="1" lang="en-US" sz="1600" b="1">
              <a:latin typeface="+mj-lt"/>
            </a:endParaRPr>
          </a:p>
        </p:txBody>
      </p:sp>
      <p:sp>
        <p:nvSpPr>
          <p:cNvPr id="883720" name="Rectangle 8"/>
          <p:cNvSpPr>
            <a:spLocks noChangeArrowheads="1"/>
          </p:cNvSpPr>
          <p:nvPr/>
        </p:nvSpPr>
        <p:spPr bwMode="auto">
          <a:xfrm>
            <a:off x="4643438" y="857250"/>
            <a:ext cx="43719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eaLnBrk="0" hangingPunct="0"/>
            <a:r>
              <a:rPr kumimoji="1" lang="en-US" sz="2000" b="1">
                <a:solidFill>
                  <a:schemeClr val="tx2"/>
                </a:solidFill>
                <a:latin typeface="+mj-lt"/>
              </a:rPr>
              <a:t>Tax Accrual at Invoice Receipt</a:t>
            </a:r>
            <a:endParaRPr kumimoji="1" lang="en-US" sz="20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883721" name="Rectangle 9"/>
          <p:cNvSpPr>
            <a:spLocks noChangeArrowheads="1"/>
          </p:cNvSpPr>
          <p:nvPr/>
        </p:nvSpPr>
        <p:spPr bwMode="auto">
          <a:xfrm>
            <a:off x="120650" y="857250"/>
            <a:ext cx="43624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l">
              <a:lnSpc>
                <a:spcPct val="90000"/>
              </a:lnSpc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Tax Accrual at Goods Receipt</a:t>
            </a:r>
          </a:p>
        </p:txBody>
      </p:sp>
      <p:grpSp>
        <p:nvGrpSpPr>
          <p:cNvPr id="883723" name="Group 11"/>
          <p:cNvGrpSpPr>
            <a:grpSpLocks/>
          </p:cNvGrpSpPr>
          <p:nvPr/>
        </p:nvGrpSpPr>
        <p:grpSpPr bwMode="auto">
          <a:xfrm>
            <a:off x="6961188" y="2073275"/>
            <a:ext cx="1411287" cy="1138238"/>
            <a:chOff x="4560" y="1547"/>
            <a:chExt cx="889" cy="717"/>
          </a:xfrm>
        </p:grpSpPr>
        <p:grpSp>
          <p:nvGrpSpPr>
            <p:cNvPr id="883724" name="Group 12"/>
            <p:cNvGrpSpPr>
              <a:grpSpLocks/>
            </p:cNvGrpSpPr>
            <p:nvPr/>
          </p:nvGrpSpPr>
          <p:grpSpPr bwMode="auto">
            <a:xfrm>
              <a:off x="4560" y="1957"/>
              <a:ext cx="889" cy="307"/>
              <a:chOff x="4560" y="1957"/>
              <a:chExt cx="889" cy="307"/>
            </a:xfrm>
          </p:grpSpPr>
          <p:sp>
            <p:nvSpPr>
              <p:cNvPr id="883725" name="Freeform 13"/>
              <p:cNvSpPr>
                <a:spLocks/>
              </p:cNvSpPr>
              <p:nvPr/>
            </p:nvSpPr>
            <p:spPr bwMode="auto">
              <a:xfrm>
                <a:off x="4560" y="1957"/>
                <a:ext cx="889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3726" name="Freeform 14"/>
              <p:cNvSpPr>
                <a:spLocks/>
              </p:cNvSpPr>
              <p:nvPr/>
            </p:nvSpPr>
            <p:spPr bwMode="auto">
              <a:xfrm>
                <a:off x="4980" y="1957"/>
                <a:ext cx="47" cy="3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83727" name="Rectangle 15"/>
            <p:cNvSpPr>
              <a:spLocks noChangeArrowheads="1"/>
            </p:cNvSpPr>
            <p:nvPr/>
          </p:nvSpPr>
          <p:spPr bwMode="auto">
            <a:xfrm>
              <a:off x="4965" y="1920"/>
              <a:ext cx="468" cy="2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60325" tIns="60325" rIns="60325" bIns="60325">
              <a:spAutoFit/>
            </a:bodyPr>
            <a:lstStyle/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100.00</a:t>
              </a:r>
            </a:p>
          </p:txBody>
        </p:sp>
        <p:sp>
          <p:nvSpPr>
            <p:cNvPr id="883728" name="Rectangle 16"/>
            <p:cNvSpPr>
              <a:spLocks noChangeArrowheads="1"/>
            </p:cNvSpPr>
            <p:nvPr/>
          </p:nvSpPr>
          <p:spPr bwMode="auto">
            <a:xfrm>
              <a:off x="4641" y="1547"/>
              <a:ext cx="730" cy="4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PO</a:t>
              </a:r>
            </a:p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Receipts</a:t>
              </a:r>
            </a:p>
          </p:txBody>
        </p:sp>
        <p:sp>
          <p:nvSpPr>
            <p:cNvPr id="883729" name="Text Box 17"/>
            <p:cNvSpPr txBox="1">
              <a:spLocks noChangeArrowheads="1"/>
            </p:cNvSpPr>
            <p:nvPr/>
          </p:nvSpPr>
          <p:spPr bwMode="auto">
            <a:xfrm>
              <a:off x="4666" y="1919"/>
              <a:ext cx="24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kumimoji="1" lang="en-US" sz="2400">
                  <a:latin typeface="+mj-lt"/>
                  <a:sym typeface="Wingdings" pitchFamily="2" charset="2"/>
                </a:rPr>
                <a:t></a:t>
              </a:r>
              <a:endParaRPr kumimoji="1" lang="en-US" sz="2400" b="1">
                <a:latin typeface="+mj-lt"/>
              </a:endParaRPr>
            </a:p>
          </p:txBody>
        </p:sp>
      </p:grpSp>
      <p:grpSp>
        <p:nvGrpSpPr>
          <p:cNvPr id="883730" name="Group 18"/>
          <p:cNvGrpSpPr>
            <a:grpSpLocks/>
          </p:cNvGrpSpPr>
          <p:nvPr/>
        </p:nvGrpSpPr>
        <p:grpSpPr bwMode="auto">
          <a:xfrm>
            <a:off x="5380038" y="2408238"/>
            <a:ext cx="1155700" cy="793750"/>
            <a:chOff x="3360" y="1699"/>
            <a:chExt cx="728" cy="500"/>
          </a:xfrm>
        </p:grpSpPr>
        <p:grpSp>
          <p:nvGrpSpPr>
            <p:cNvPr id="883731" name="Group 19"/>
            <p:cNvGrpSpPr>
              <a:grpSpLocks/>
            </p:cNvGrpSpPr>
            <p:nvPr/>
          </p:nvGrpSpPr>
          <p:grpSpPr bwMode="auto">
            <a:xfrm>
              <a:off x="3360" y="1699"/>
              <a:ext cx="728" cy="500"/>
              <a:chOff x="3360" y="1758"/>
              <a:chExt cx="728" cy="500"/>
            </a:xfrm>
          </p:grpSpPr>
          <p:sp>
            <p:nvSpPr>
              <p:cNvPr id="883732" name="Freeform 20"/>
              <p:cNvSpPr>
                <a:spLocks/>
              </p:cNvSpPr>
              <p:nvPr/>
            </p:nvSpPr>
            <p:spPr bwMode="auto">
              <a:xfrm>
                <a:off x="3408" y="1957"/>
                <a:ext cx="680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41" y="0"/>
                  </a:cxn>
                </a:cxnLst>
                <a:rect l="0" t="0" r="r" b="b"/>
                <a:pathLst>
                  <a:path w="842" h="1">
                    <a:moveTo>
                      <a:pt x="0" y="0"/>
                    </a:moveTo>
                    <a:lnTo>
                      <a:pt x="841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3733" name="Freeform 21"/>
              <p:cNvSpPr>
                <a:spLocks/>
              </p:cNvSpPr>
              <p:nvPr/>
            </p:nvSpPr>
            <p:spPr bwMode="auto">
              <a:xfrm>
                <a:off x="3835" y="1959"/>
                <a:ext cx="47" cy="2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3734" name="Rectangle 22"/>
              <p:cNvSpPr>
                <a:spLocks noChangeArrowheads="1"/>
              </p:cNvSpPr>
              <p:nvPr/>
            </p:nvSpPr>
            <p:spPr bwMode="auto">
              <a:xfrm>
                <a:off x="3360" y="1758"/>
                <a:ext cx="720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83735" name="Rectangle 23"/>
              <p:cNvSpPr>
                <a:spLocks noChangeArrowheads="1"/>
              </p:cNvSpPr>
              <p:nvPr/>
            </p:nvSpPr>
            <p:spPr bwMode="auto">
              <a:xfrm>
                <a:off x="3396" y="1953"/>
                <a:ext cx="444" cy="22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3736" name="Text Box 24"/>
              <p:cNvSpPr txBox="1">
                <a:spLocks noChangeArrowheads="1"/>
              </p:cNvSpPr>
              <p:nvPr/>
            </p:nvSpPr>
            <p:spPr bwMode="auto">
              <a:xfrm>
                <a:off x="3822" y="1916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sp>
          <p:nvSpPr>
            <p:cNvPr id="883737" name="Freeform 25"/>
            <p:cNvSpPr>
              <a:spLocks/>
            </p:cNvSpPr>
            <p:nvPr/>
          </p:nvSpPr>
          <p:spPr bwMode="auto">
            <a:xfrm>
              <a:off x="3835" y="1900"/>
              <a:ext cx="47" cy="2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883738" name="Rectangle 26"/>
          <p:cNvSpPr>
            <a:spLocks noChangeArrowheads="1"/>
          </p:cNvSpPr>
          <p:nvPr/>
        </p:nvSpPr>
        <p:spPr bwMode="auto">
          <a:xfrm>
            <a:off x="180975" y="2166938"/>
            <a:ext cx="1792288" cy="673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83739" name="Freeform 27"/>
          <p:cNvSpPr>
            <a:spLocks/>
          </p:cNvSpPr>
          <p:nvPr/>
        </p:nvSpPr>
        <p:spPr bwMode="auto">
          <a:xfrm>
            <a:off x="369888" y="2727325"/>
            <a:ext cx="1000125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1" y="0"/>
              </a:cxn>
            </a:cxnLst>
            <a:rect l="0" t="0" r="r" b="b"/>
            <a:pathLst>
              <a:path w="842" h="1">
                <a:moveTo>
                  <a:pt x="0" y="0"/>
                </a:moveTo>
                <a:lnTo>
                  <a:pt x="841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883740" name="Group 28"/>
          <p:cNvGrpSpPr>
            <a:grpSpLocks/>
          </p:cNvGrpSpPr>
          <p:nvPr/>
        </p:nvGrpSpPr>
        <p:grpSpPr bwMode="auto">
          <a:xfrm>
            <a:off x="293688" y="2393950"/>
            <a:ext cx="1143000" cy="808038"/>
            <a:chOff x="96" y="1672"/>
            <a:chExt cx="720" cy="509"/>
          </a:xfrm>
        </p:grpSpPr>
        <p:sp>
          <p:nvSpPr>
            <p:cNvPr id="883741" name="Rectangle 29"/>
            <p:cNvSpPr>
              <a:spLocks noChangeArrowheads="1"/>
            </p:cNvSpPr>
            <p:nvPr/>
          </p:nvSpPr>
          <p:spPr bwMode="auto">
            <a:xfrm>
              <a:off x="96" y="1672"/>
              <a:ext cx="720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algn="l" defTabSz="1546225" eaLnBrk="0" hangingPunct="0"/>
              <a:r>
                <a:rPr kumimoji="1" lang="en-US" sz="1500">
                  <a:latin typeface="+mj-lt"/>
                </a:rPr>
                <a:t>Inventory</a:t>
              </a:r>
            </a:p>
          </p:txBody>
        </p:sp>
        <p:sp>
          <p:nvSpPr>
            <p:cNvPr id="883742" name="Rectangle 30"/>
            <p:cNvSpPr>
              <a:spLocks noChangeArrowheads="1"/>
            </p:cNvSpPr>
            <p:nvPr/>
          </p:nvSpPr>
          <p:spPr bwMode="auto">
            <a:xfrm>
              <a:off x="96" y="1857"/>
              <a:ext cx="444" cy="2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500">
                  <a:latin typeface="+mj-lt"/>
                </a:rPr>
                <a:t>100.00</a:t>
              </a:r>
            </a:p>
          </p:txBody>
        </p:sp>
        <p:sp>
          <p:nvSpPr>
            <p:cNvPr id="883743" name="Text Box 31"/>
            <p:cNvSpPr txBox="1">
              <a:spLocks noChangeArrowheads="1"/>
            </p:cNvSpPr>
            <p:nvPr/>
          </p:nvSpPr>
          <p:spPr bwMode="auto">
            <a:xfrm>
              <a:off x="540" y="1824"/>
              <a:ext cx="24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 anchorCtr="1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kumimoji="1" lang="en-US" sz="2400">
                  <a:latin typeface="+mj-lt"/>
                  <a:sym typeface="Wingdings" pitchFamily="2" charset="2"/>
                </a:rPr>
                <a:t></a:t>
              </a:r>
              <a:endParaRPr kumimoji="1" lang="en-US" sz="2400" b="1">
                <a:latin typeface="+mj-lt"/>
              </a:endParaRPr>
            </a:p>
          </p:txBody>
        </p:sp>
        <p:sp>
          <p:nvSpPr>
            <p:cNvPr id="883744" name="Freeform 32"/>
            <p:cNvSpPr>
              <a:spLocks/>
            </p:cNvSpPr>
            <p:nvPr/>
          </p:nvSpPr>
          <p:spPr bwMode="auto">
            <a:xfrm>
              <a:off x="540" y="1882"/>
              <a:ext cx="47" cy="2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883746" name="Rectangle 34"/>
          <p:cNvSpPr>
            <a:spLocks noChangeArrowheads="1"/>
          </p:cNvSpPr>
          <p:nvPr/>
        </p:nvSpPr>
        <p:spPr bwMode="auto">
          <a:xfrm>
            <a:off x="3019425" y="2189163"/>
            <a:ext cx="1458913" cy="582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19062" tIns="60325" rIns="119062" bIns="60325" anchor="b" anchorCtr="1"/>
          <a:lstStyle/>
          <a:p>
            <a:pPr defTabSz="1546225" eaLnBrk="0" hangingPunct="0">
              <a:lnSpc>
                <a:spcPct val="80000"/>
              </a:lnSpc>
            </a:pPr>
            <a:r>
              <a:rPr kumimoji="1" lang="en-US" sz="1500" dirty="0">
                <a:latin typeface="+mj-lt"/>
              </a:rPr>
              <a:t>AP Tax</a:t>
            </a:r>
            <a:br>
              <a:rPr kumimoji="1" lang="en-US" sz="1500" dirty="0">
                <a:latin typeface="+mj-lt"/>
              </a:rPr>
            </a:br>
            <a:r>
              <a:rPr kumimoji="1" lang="en-US" sz="1500" dirty="0">
                <a:latin typeface="+mj-lt"/>
              </a:rPr>
              <a:t>Recoverable</a:t>
            </a:r>
          </a:p>
        </p:txBody>
      </p:sp>
      <p:sp>
        <p:nvSpPr>
          <p:cNvPr id="883747" name="Rectangle 35"/>
          <p:cNvSpPr>
            <a:spLocks noChangeArrowheads="1"/>
          </p:cNvSpPr>
          <p:nvPr/>
        </p:nvSpPr>
        <p:spPr bwMode="auto">
          <a:xfrm>
            <a:off x="3171826" y="2713038"/>
            <a:ext cx="598488" cy="349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0325" tIns="60325" rIns="60325" bIns="60325">
            <a:spAutoFit/>
          </a:bodyPr>
          <a:lstStyle/>
          <a:p>
            <a:pPr algn="l" defTabSz="1546225" eaLnBrk="0" hangingPunct="0"/>
            <a:r>
              <a:rPr kumimoji="1" lang="en-US" sz="1500">
                <a:latin typeface="+mj-lt"/>
              </a:rPr>
              <a:t>10.00</a:t>
            </a:r>
          </a:p>
        </p:txBody>
      </p:sp>
      <p:sp>
        <p:nvSpPr>
          <p:cNvPr id="883748" name="Freeform 36"/>
          <p:cNvSpPr>
            <a:spLocks/>
          </p:cNvSpPr>
          <p:nvPr/>
        </p:nvSpPr>
        <p:spPr bwMode="auto">
          <a:xfrm>
            <a:off x="3217863" y="2728913"/>
            <a:ext cx="1049338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58" y="0"/>
              </a:cxn>
            </a:cxnLst>
            <a:rect l="0" t="0" r="r" b="b"/>
            <a:pathLst>
              <a:path w="859" h="1">
                <a:moveTo>
                  <a:pt x="0" y="0"/>
                </a:moveTo>
                <a:lnTo>
                  <a:pt x="858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883749" name="Oval 37"/>
          <p:cNvSpPr>
            <a:spLocks noChangeArrowheads="1"/>
          </p:cNvSpPr>
          <p:nvPr/>
        </p:nvSpPr>
        <p:spPr bwMode="auto">
          <a:xfrm>
            <a:off x="3897313" y="2771776"/>
            <a:ext cx="250825" cy="246063"/>
          </a:xfrm>
          <a:prstGeom prst="ellipse">
            <a:avLst/>
          </a:prstGeom>
          <a:noFill/>
          <a:ln w="12700">
            <a:noFill/>
            <a:round/>
            <a:headEnd/>
            <a:tailEnd/>
          </a:ln>
          <a:effectLst/>
        </p:spPr>
        <p:txBody>
          <a:bodyPr wrap="none" lIns="119062" tIns="60325" rIns="119062" bIns="60325" anchor="ctr"/>
          <a:lstStyle/>
          <a:p>
            <a:pPr defTabSz="1546225" eaLnBrk="0" hangingPunct="0"/>
            <a:r>
              <a:rPr kumimoji="1" lang="en-US" sz="2400">
                <a:latin typeface="+mj-lt"/>
                <a:sym typeface="Wingdings" pitchFamily="2" charset="2"/>
              </a:rPr>
              <a:t></a:t>
            </a:r>
            <a:endParaRPr kumimoji="1" lang="en-US" sz="1600">
              <a:latin typeface="+mj-lt"/>
            </a:endParaRPr>
          </a:p>
        </p:txBody>
      </p:sp>
      <p:sp>
        <p:nvSpPr>
          <p:cNvPr id="883750" name="Freeform 38"/>
          <p:cNvSpPr>
            <a:spLocks/>
          </p:cNvSpPr>
          <p:nvPr/>
        </p:nvSpPr>
        <p:spPr bwMode="auto">
          <a:xfrm>
            <a:off x="3784601" y="2727326"/>
            <a:ext cx="74613" cy="474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74"/>
              </a:cxn>
            </a:cxnLst>
            <a:rect l="0" t="0" r="r" b="b"/>
            <a:pathLst>
              <a:path w="1" h="375">
                <a:moveTo>
                  <a:pt x="0" y="0"/>
                </a:moveTo>
                <a:lnTo>
                  <a:pt x="0" y="374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883751" name="Group 39"/>
          <p:cNvGrpSpPr>
            <a:grpSpLocks/>
          </p:cNvGrpSpPr>
          <p:nvPr/>
        </p:nvGrpSpPr>
        <p:grpSpPr bwMode="auto">
          <a:xfrm>
            <a:off x="1668463" y="2084388"/>
            <a:ext cx="1219200" cy="1312862"/>
            <a:chOff x="1046" y="1477"/>
            <a:chExt cx="768" cy="827"/>
          </a:xfrm>
        </p:grpSpPr>
        <p:sp>
          <p:nvSpPr>
            <p:cNvPr id="883752" name="Rectangle 40"/>
            <p:cNvSpPr>
              <a:spLocks noChangeArrowheads="1"/>
            </p:cNvSpPr>
            <p:nvPr/>
          </p:nvSpPr>
          <p:spPr bwMode="auto">
            <a:xfrm>
              <a:off x="1046" y="1477"/>
              <a:ext cx="730" cy="4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PO</a:t>
              </a:r>
            </a:p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Receipts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83753" name="Text Box 41"/>
            <p:cNvSpPr txBox="1">
              <a:spLocks noChangeArrowheads="1"/>
            </p:cNvSpPr>
            <p:nvPr/>
          </p:nvSpPr>
          <p:spPr bwMode="auto">
            <a:xfrm>
              <a:off x="1046" y="1843"/>
              <a:ext cx="24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kumimoji="1" lang="en-US" sz="2400">
                  <a:latin typeface="+mj-lt"/>
                  <a:sym typeface="Wingdings" pitchFamily="2" charset="2"/>
                </a:rPr>
                <a:t></a:t>
              </a:r>
              <a:endParaRPr kumimoji="1" lang="en-US" sz="2400" b="1">
                <a:latin typeface="+mj-lt"/>
              </a:endParaRPr>
            </a:p>
          </p:txBody>
        </p:sp>
        <p:sp>
          <p:nvSpPr>
            <p:cNvPr id="883754" name="Freeform 42"/>
            <p:cNvSpPr>
              <a:spLocks/>
            </p:cNvSpPr>
            <p:nvPr/>
          </p:nvSpPr>
          <p:spPr bwMode="auto">
            <a:xfrm flipV="1">
              <a:off x="1084" y="1837"/>
              <a:ext cx="677" cy="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6" y="0"/>
                </a:cxn>
              </a:cxnLst>
              <a:rect l="0" t="0" r="r" b="b"/>
              <a:pathLst>
                <a:path w="937" h="1">
                  <a:moveTo>
                    <a:pt x="0" y="0"/>
                  </a:moveTo>
                  <a:lnTo>
                    <a:pt x="936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3755" name="Rectangle 43"/>
            <p:cNvSpPr>
              <a:spLocks noChangeArrowheads="1"/>
            </p:cNvSpPr>
            <p:nvPr/>
          </p:nvSpPr>
          <p:spPr bwMode="auto">
            <a:xfrm>
              <a:off x="1370" y="1868"/>
              <a:ext cx="444" cy="4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100.00</a:t>
              </a:r>
            </a:p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10.00</a:t>
              </a:r>
            </a:p>
          </p:txBody>
        </p:sp>
        <p:sp>
          <p:nvSpPr>
            <p:cNvPr id="883756" name="Oval 44"/>
            <p:cNvSpPr>
              <a:spLocks noChangeArrowheads="1"/>
            </p:cNvSpPr>
            <p:nvPr/>
          </p:nvSpPr>
          <p:spPr bwMode="auto">
            <a:xfrm>
              <a:off x="1105" y="2090"/>
              <a:ext cx="158" cy="155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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83757" name="Freeform 45"/>
            <p:cNvSpPr>
              <a:spLocks/>
            </p:cNvSpPr>
            <p:nvPr/>
          </p:nvSpPr>
          <p:spPr bwMode="auto">
            <a:xfrm>
              <a:off x="1370" y="1891"/>
              <a:ext cx="47" cy="3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883758" name="Group 46"/>
          <p:cNvGrpSpPr>
            <a:grpSpLocks/>
          </p:cNvGrpSpPr>
          <p:nvPr/>
        </p:nvGrpSpPr>
        <p:grpSpPr bwMode="auto">
          <a:xfrm>
            <a:off x="4570413" y="4213225"/>
            <a:ext cx="1222375" cy="1331913"/>
            <a:chOff x="2928" y="2980"/>
            <a:chExt cx="770" cy="839"/>
          </a:xfrm>
        </p:grpSpPr>
        <p:grpSp>
          <p:nvGrpSpPr>
            <p:cNvPr id="883759" name="Group 47"/>
            <p:cNvGrpSpPr>
              <a:grpSpLocks/>
            </p:cNvGrpSpPr>
            <p:nvPr/>
          </p:nvGrpSpPr>
          <p:grpSpPr bwMode="auto">
            <a:xfrm>
              <a:off x="2928" y="2980"/>
              <a:ext cx="770" cy="839"/>
              <a:chOff x="2974" y="2976"/>
              <a:chExt cx="770" cy="839"/>
            </a:xfrm>
          </p:grpSpPr>
          <p:sp>
            <p:nvSpPr>
              <p:cNvPr id="883760" name="Rectangle 48"/>
              <p:cNvSpPr>
                <a:spLocks noChangeArrowheads="1"/>
              </p:cNvSpPr>
              <p:nvPr/>
            </p:nvSpPr>
            <p:spPr bwMode="auto">
              <a:xfrm>
                <a:off x="2974" y="2976"/>
                <a:ext cx="770" cy="4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500">
                    <a:latin typeface="+mj-lt"/>
                  </a:rPr>
                  <a:t>PO Receipts</a:t>
                </a:r>
              </a:p>
            </p:txBody>
          </p:sp>
          <p:grpSp>
            <p:nvGrpSpPr>
              <p:cNvPr id="883761" name="Group 49"/>
              <p:cNvGrpSpPr>
                <a:grpSpLocks/>
              </p:cNvGrpSpPr>
              <p:nvPr/>
            </p:nvGrpSpPr>
            <p:grpSpPr bwMode="auto">
              <a:xfrm>
                <a:off x="3012" y="3440"/>
                <a:ext cx="616" cy="375"/>
                <a:chOff x="3012" y="3440"/>
                <a:chExt cx="616" cy="375"/>
              </a:xfrm>
            </p:grpSpPr>
            <p:grpSp>
              <p:nvGrpSpPr>
                <p:cNvPr id="883762" name="Group 50"/>
                <p:cNvGrpSpPr>
                  <a:grpSpLocks/>
                </p:cNvGrpSpPr>
                <p:nvPr/>
              </p:nvGrpSpPr>
              <p:grpSpPr bwMode="auto">
                <a:xfrm>
                  <a:off x="3071" y="3440"/>
                  <a:ext cx="557" cy="375"/>
                  <a:chOff x="3071" y="3440"/>
                  <a:chExt cx="557" cy="375"/>
                </a:xfrm>
              </p:grpSpPr>
              <p:sp>
                <p:nvSpPr>
                  <p:cNvPr id="883763" name="Freeform 51"/>
                  <p:cNvSpPr>
                    <a:spLocks/>
                  </p:cNvSpPr>
                  <p:nvPr/>
                </p:nvSpPr>
                <p:spPr bwMode="auto">
                  <a:xfrm>
                    <a:off x="3071" y="3440"/>
                    <a:ext cx="557" cy="4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835" y="0"/>
                      </a:cxn>
                    </a:cxnLst>
                    <a:rect l="0" t="0" r="r" b="b"/>
                    <a:pathLst>
                      <a:path w="836" h="1">
                        <a:moveTo>
                          <a:pt x="0" y="0"/>
                        </a:moveTo>
                        <a:lnTo>
                          <a:pt x="835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83764" name="Freeform 52"/>
                  <p:cNvSpPr>
                    <a:spLocks/>
                  </p:cNvSpPr>
                  <p:nvPr/>
                </p:nvSpPr>
                <p:spPr bwMode="auto">
                  <a:xfrm>
                    <a:off x="3430" y="3444"/>
                    <a:ext cx="1" cy="37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4"/>
                      </a:cxn>
                    </a:cxnLst>
                    <a:rect l="0" t="0" r="r" b="b"/>
                    <a:pathLst>
                      <a:path w="1" h="375">
                        <a:moveTo>
                          <a:pt x="0" y="0"/>
                        </a:moveTo>
                        <a:lnTo>
                          <a:pt x="0" y="374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83765" name="Rectangle 53"/>
                <p:cNvSpPr>
                  <a:spLocks noChangeArrowheads="1"/>
                </p:cNvSpPr>
                <p:nvPr/>
              </p:nvSpPr>
              <p:spPr bwMode="auto">
                <a:xfrm>
                  <a:off x="3012" y="3440"/>
                  <a:ext cx="444" cy="22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l" defTabSz="1546225" eaLnBrk="0" hangingPunct="0"/>
                  <a:r>
                    <a:rPr kumimoji="1" lang="en-US" sz="1500" dirty="0">
                      <a:latin typeface="+mj-lt"/>
                    </a:rPr>
                    <a:t>100.00</a:t>
                  </a:r>
                </a:p>
              </p:txBody>
            </p:sp>
          </p:grpSp>
        </p:grpSp>
        <p:sp>
          <p:nvSpPr>
            <p:cNvPr id="883766" name="Oval 54"/>
            <p:cNvSpPr>
              <a:spLocks noChangeArrowheads="1"/>
            </p:cNvSpPr>
            <p:nvPr/>
          </p:nvSpPr>
          <p:spPr bwMode="auto">
            <a:xfrm>
              <a:off x="3411" y="3474"/>
              <a:ext cx="158" cy="155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</a:t>
              </a:r>
              <a:endParaRPr kumimoji="1" lang="en-US" sz="1600">
                <a:latin typeface="+mj-lt"/>
              </a:endParaRPr>
            </a:p>
          </p:txBody>
        </p:sp>
      </p:grpSp>
      <p:grpSp>
        <p:nvGrpSpPr>
          <p:cNvPr id="883767" name="Group 55"/>
          <p:cNvGrpSpPr>
            <a:grpSpLocks/>
          </p:cNvGrpSpPr>
          <p:nvPr/>
        </p:nvGrpSpPr>
        <p:grpSpPr bwMode="auto">
          <a:xfrm>
            <a:off x="5589588" y="4302125"/>
            <a:ext cx="1155700" cy="1885950"/>
            <a:chOff x="4171" y="3036"/>
            <a:chExt cx="728" cy="1188"/>
          </a:xfrm>
        </p:grpSpPr>
        <p:grpSp>
          <p:nvGrpSpPr>
            <p:cNvPr id="883768" name="Group 56"/>
            <p:cNvGrpSpPr>
              <a:grpSpLocks/>
            </p:cNvGrpSpPr>
            <p:nvPr/>
          </p:nvGrpSpPr>
          <p:grpSpPr bwMode="auto">
            <a:xfrm>
              <a:off x="4171" y="3036"/>
              <a:ext cx="728" cy="1188"/>
              <a:chOff x="4171" y="3036"/>
              <a:chExt cx="728" cy="1188"/>
            </a:xfrm>
          </p:grpSpPr>
          <p:grpSp>
            <p:nvGrpSpPr>
              <p:cNvPr id="883769" name="Group 57"/>
              <p:cNvGrpSpPr>
                <a:grpSpLocks/>
              </p:cNvGrpSpPr>
              <p:nvPr/>
            </p:nvGrpSpPr>
            <p:grpSpPr bwMode="auto">
              <a:xfrm>
                <a:off x="4171" y="3036"/>
                <a:ext cx="728" cy="1188"/>
                <a:chOff x="4171" y="3036"/>
                <a:chExt cx="728" cy="1188"/>
              </a:xfrm>
            </p:grpSpPr>
            <p:sp>
              <p:nvSpPr>
                <p:cNvPr id="883770" name="Rectangle 58"/>
                <p:cNvSpPr>
                  <a:spLocks noChangeArrowheads="1"/>
                </p:cNvSpPr>
                <p:nvPr/>
              </p:nvSpPr>
              <p:spPr bwMode="auto">
                <a:xfrm>
                  <a:off x="4171" y="3036"/>
                  <a:ext cx="720" cy="42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>
                    <a:lnSpc>
                      <a:spcPct val="80000"/>
                    </a:lnSpc>
                  </a:pPr>
                  <a:r>
                    <a:rPr kumimoji="1" lang="en-US" sz="1500">
                      <a:latin typeface="+mj-lt"/>
                    </a:rPr>
                    <a:t>Accounts Payable</a:t>
                  </a:r>
                </a:p>
              </p:txBody>
            </p:sp>
            <p:sp>
              <p:nvSpPr>
                <p:cNvPr id="883771" name="Rectangle 59"/>
                <p:cNvSpPr>
                  <a:spLocks noChangeArrowheads="1"/>
                </p:cNvSpPr>
                <p:nvPr/>
              </p:nvSpPr>
              <p:spPr bwMode="auto">
                <a:xfrm>
                  <a:off x="4455" y="3428"/>
                  <a:ext cx="444" cy="79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r" defTabSz="1546225" eaLnBrk="0" hangingPunct="0">
                    <a:lnSpc>
                      <a:spcPct val="125000"/>
                    </a:lnSpc>
                  </a:pPr>
                  <a:r>
                    <a:rPr kumimoji="1" lang="en-US" sz="1500" dirty="0">
                      <a:latin typeface="+mj-lt"/>
                    </a:rPr>
                    <a:t>100.00</a:t>
                  </a:r>
                  <a:br>
                    <a:rPr kumimoji="1" lang="en-US" sz="1500" dirty="0">
                      <a:latin typeface="+mj-lt"/>
                    </a:rPr>
                  </a:br>
                  <a:r>
                    <a:rPr kumimoji="1" lang="en-US" sz="1500" dirty="0">
                      <a:latin typeface="+mj-lt"/>
                    </a:rPr>
                    <a:t>30.00</a:t>
                  </a:r>
                </a:p>
                <a:p>
                  <a:pPr algn="r" defTabSz="1546225" eaLnBrk="0" hangingPunct="0">
                    <a:lnSpc>
                      <a:spcPct val="125000"/>
                    </a:lnSpc>
                  </a:pPr>
                  <a:r>
                    <a:rPr kumimoji="1" lang="en-US" sz="1500" dirty="0">
                      <a:latin typeface="+mj-lt"/>
                    </a:rPr>
                    <a:t>10.00</a:t>
                  </a:r>
                </a:p>
                <a:p>
                  <a:pPr algn="r" defTabSz="1546225" eaLnBrk="0" hangingPunct="0">
                    <a:lnSpc>
                      <a:spcPct val="125000"/>
                    </a:lnSpc>
                  </a:pPr>
                  <a:r>
                    <a:rPr kumimoji="1" lang="en-US" sz="1500" dirty="0">
                      <a:latin typeface="+mj-lt"/>
                    </a:rPr>
                    <a:t>3.00</a:t>
                  </a:r>
                </a:p>
              </p:txBody>
            </p:sp>
            <p:sp>
              <p:nvSpPr>
                <p:cNvPr id="883772" name="Oval 60"/>
                <p:cNvSpPr>
                  <a:spLocks noChangeArrowheads="1"/>
                </p:cNvSpPr>
                <p:nvPr/>
              </p:nvSpPr>
              <p:spPr bwMode="auto">
                <a:xfrm>
                  <a:off x="4276" y="3676"/>
                  <a:ext cx="158" cy="155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</a:t>
                  </a:r>
                  <a:endParaRPr kumimoji="1" lang="en-US" sz="1600">
                    <a:latin typeface="+mj-lt"/>
                  </a:endParaRPr>
                </a:p>
              </p:txBody>
            </p:sp>
            <p:sp>
              <p:nvSpPr>
                <p:cNvPr id="883773" name="Oval 61"/>
                <p:cNvSpPr>
                  <a:spLocks noChangeArrowheads="1"/>
                </p:cNvSpPr>
                <p:nvPr/>
              </p:nvSpPr>
              <p:spPr bwMode="auto">
                <a:xfrm>
                  <a:off x="4280" y="3852"/>
                  <a:ext cx="159" cy="156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</a:t>
                  </a:r>
                </a:p>
              </p:txBody>
            </p:sp>
            <p:grpSp>
              <p:nvGrpSpPr>
                <p:cNvPr id="883774" name="Group 62"/>
                <p:cNvGrpSpPr>
                  <a:grpSpLocks/>
                </p:cNvGrpSpPr>
                <p:nvPr/>
              </p:nvGrpSpPr>
              <p:grpSpPr bwMode="auto">
                <a:xfrm>
                  <a:off x="4247" y="3397"/>
                  <a:ext cx="627" cy="811"/>
                  <a:chOff x="4247" y="3397"/>
                  <a:chExt cx="627" cy="811"/>
                </a:xfrm>
              </p:grpSpPr>
              <p:sp>
                <p:nvSpPr>
                  <p:cNvPr id="883775" name="Freeform 63"/>
                  <p:cNvSpPr>
                    <a:spLocks/>
                  </p:cNvSpPr>
                  <p:nvPr/>
                </p:nvSpPr>
                <p:spPr bwMode="auto">
                  <a:xfrm flipV="1">
                    <a:off x="4247" y="3397"/>
                    <a:ext cx="627" cy="4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90" y="0"/>
                      </a:cxn>
                    </a:cxnLst>
                    <a:rect l="0" t="0" r="r" b="b"/>
                    <a:pathLst>
                      <a:path w="791" h="1">
                        <a:moveTo>
                          <a:pt x="0" y="0"/>
                        </a:moveTo>
                        <a:lnTo>
                          <a:pt x="790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83776" name="Freeform 64"/>
                  <p:cNvSpPr>
                    <a:spLocks/>
                  </p:cNvSpPr>
                  <p:nvPr/>
                </p:nvSpPr>
                <p:spPr bwMode="auto">
                  <a:xfrm>
                    <a:off x="4474" y="3444"/>
                    <a:ext cx="47" cy="76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588"/>
                      </a:cxn>
                    </a:cxnLst>
                    <a:rect l="0" t="0" r="r" b="b"/>
                    <a:pathLst>
                      <a:path w="1" h="589">
                        <a:moveTo>
                          <a:pt x="0" y="0"/>
                        </a:moveTo>
                        <a:lnTo>
                          <a:pt x="0" y="588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883777" name="Oval 65"/>
              <p:cNvSpPr>
                <a:spLocks noChangeArrowheads="1"/>
              </p:cNvSpPr>
              <p:nvPr/>
            </p:nvSpPr>
            <p:spPr bwMode="auto">
              <a:xfrm>
                <a:off x="4281" y="348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sp>
          <p:nvSpPr>
            <p:cNvPr id="883778" name="Oval 66"/>
            <p:cNvSpPr>
              <a:spLocks noChangeArrowheads="1"/>
            </p:cNvSpPr>
            <p:nvPr/>
          </p:nvSpPr>
          <p:spPr bwMode="auto">
            <a:xfrm>
              <a:off x="4281" y="4044"/>
              <a:ext cx="158" cy="155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</a:t>
              </a:r>
              <a:endParaRPr kumimoji="1" lang="en-US" sz="1600">
                <a:latin typeface="+mj-lt"/>
              </a:endParaRPr>
            </a:p>
          </p:txBody>
        </p:sp>
      </p:grpSp>
      <p:sp>
        <p:nvSpPr>
          <p:cNvPr id="883780" name="Freeform 68"/>
          <p:cNvSpPr>
            <a:spLocks/>
          </p:cNvSpPr>
          <p:nvPr/>
        </p:nvSpPr>
        <p:spPr bwMode="auto">
          <a:xfrm>
            <a:off x="7812088" y="4948238"/>
            <a:ext cx="10922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55" y="0"/>
              </a:cxn>
            </a:cxnLst>
            <a:rect l="0" t="0" r="r" b="b"/>
            <a:pathLst>
              <a:path w="756" h="1">
                <a:moveTo>
                  <a:pt x="0" y="0"/>
                </a:moveTo>
                <a:lnTo>
                  <a:pt x="755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883781" name="Freeform 69"/>
          <p:cNvSpPr>
            <a:spLocks/>
          </p:cNvSpPr>
          <p:nvPr/>
        </p:nvSpPr>
        <p:spPr bwMode="auto">
          <a:xfrm>
            <a:off x="8356600" y="4951413"/>
            <a:ext cx="1587" cy="595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74"/>
              </a:cxn>
            </a:cxnLst>
            <a:rect l="0" t="0" r="r" b="b"/>
            <a:pathLst>
              <a:path w="1" h="375">
                <a:moveTo>
                  <a:pt x="0" y="0"/>
                </a:moveTo>
                <a:lnTo>
                  <a:pt x="0" y="374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883782" name="Rectangle 70"/>
          <p:cNvSpPr>
            <a:spLocks noChangeArrowheads="1"/>
          </p:cNvSpPr>
          <p:nvPr/>
        </p:nvSpPr>
        <p:spPr bwMode="auto">
          <a:xfrm>
            <a:off x="7620000" y="4435475"/>
            <a:ext cx="1447800" cy="539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19062" tIns="60325" rIns="119062" bIns="60325" anchor="b" anchorCtr="1"/>
          <a:lstStyle/>
          <a:p>
            <a:pPr defTabSz="1546225" eaLnBrk="0" hangingPunct="0">
              <a:lnSpc>
                <a:spcPct val="80000"/>
              </a:lnSpc>
            </a:pPr>
            <a:r>
              <a:rPr kumimoji="1" lang="en-US" sz="1500" dirty="0">
                <a:latin typeface="+mj-lt"/>
              </a:rPr>
              <a:t>AP Tax</a:t>
            </a:r>
            <a:br>
              <a:rPr kumimoji="1" lang="en-US" sz="1500" dirty="0">
                <a:latin typeface="+mj-lt"/>
              </a:rPr>
            </a:br>
            <a:r>
              <a:rPr kumimoji="1" lang="en-US" sz="1500" dirty="0">
                <a:latin typeface="+mj-lt"/>
              </a:rPr>
              <a:t>Recoverable</a:t>
            </a:r>
          </a:p>
        </p:txBody>
      </p:sp>
      <p:sp>
        <p:nvSpPr>
          <p:cNvPr id="883783" name="Rectangle 71"/>
          <p:cNvSpPr>
            <a:spLocks noChangeArrowheads="1"/>
          </p:cNvSpPr>
          <p:nvPr/>
        </p:nvSpPr>
        <p:spPr bwMode="auto">
          <a:xfrm>
            <a:off x="7780842" y="4926013"/>
            <a:ext cx="604333" cy="6989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0325" tIns="60325" rIns="60325" bIns="60325">
            <a:spAutoFit/>
          </a:bodyPr>
          <a:lstStyle/>
          <a:p>
            <a:pPr algn="r" defTabSz="1546225" eaLnBrk="0" hangingPunct="0">
              <a:lnSpc>
                <a:spcPct val="125000"/>
              </a:lnSpc>
            </a:pPr>
            <a:r>
              <a:rPr kumimoji="1" lang="en-US" sz="1500" dirty="0">
                <a:latin typeface="+mj-lt"/>
              </a:rPr>
              <a:t>10.00</a:t>
            </a:r>
          </a:p>
          <a:p>
            <a:pPr algn="r" defTabSz="1546225" eaLnBrk="0" hangingPunct="0">
              <a:lnSpc>
                <a:spcPct val="125000"/>
              </a:lnSpc>
            </a:pPr>
            <a:r>
              <a:rPr kumimoji="1" lang="en-US" sz="1500" dirty="0">
                <a:latin typeface="+mj-lt"/>
              </a:rPr>
              <a:t>3.00</a:t>
            </a:r>
          </a:p>
        </p:txBody>
      </p:sp>
      <p:sp>
        <p:nvSpPr>
          <p:cNvPr id="883784" name="Oval 72"/>
          <p:cNvSpPr>
            <a:spLocks noChangeArrowheads="1"/>
          </p:cNvSpPr>
          <p:nvPr/>
        </p:nvSpPr>
        <p:spPr bwMode="auto">
          <a:xfrm>
            <a:off x="8491538" y="5019675"/>
            <a:ext cx="252412" cy="247650"/>
          </a:xfrm>
          <a:prstGeom prst="ellipse">
            <a:avLst/>
          </a:prstGeom>
          <a:noFill/>
          <a:ln w="12700">
            <a:noFill/>
            <a:round/>
            <a:headEnd/>
            <a:tailEnd/>
          </a:ln>
          <a:effectLst/>
        </p:spPr>
        <p:txBody>
          <a:bodyPr wrap="none" lIns="119062" tIns="60325" rIns="119062" bIns="60325" anchor="ctr"/>
          <a:lstStyle/>
          <a:p>
            <a:pPr defTabSz="1546225" eaLnBrk="0" hangingPunct="0"/>
            <a:r>
              <a:rPr kumimoji="1" lang="en-US" sz="2400">
                <a:latin typeface="+mj-lt"/>
                <a:sym typeface="Wingdings" pitchFamily="2" charset="2"/>
              </a:rPr>
              <a:t></a:t>
            </a:r>
          </a:p>
        </p:txBody>
      </p:sp>
      <p:sp>
        <p:nvSpPr>
          <p:cNvPr id="883785" name="Oval 73"/>
          <p:cNvSpPr>
            <a:spLocks noChangeArrowheads="1"/>
          </p:cNvSpPr>
          <p:nvPr/>
        </p:nvSpPr>
        <p:spPr bwMode="auto">
          <a:xfrm>
            <a:off x="8512175" y="5302250"/>
            <a:ext cx="250825" cy="246063"/>
          </a:xfrm>
          <a:prstGeom prst="ellipse">
            <a:avLst/>
          </a:prstGeom>
          <a:noFill/>
          <a:ln w="12700">
            <a:noFill/>
            <a:round/>
            <a:headEnd/>
            <a:tailEnd/>
          </a:ln>
          <a:effectLst/>
        </p:spPr>
        <p:txBody>
          <a:bodyPr wrap="none" lIns="119062" tIns="60325" rIns="119062" bIns="60325" anchor="ctr"/>
          <a:lstStyle/>
          <a:p>
            <a:pPr defTabSz="1546225" eaLnBrk="0" hangingPunct="0"/>
            <a:r>
              <a:rPr kumimoji="1" lang="en-US" sz="2400">
                <a:latin typeface="+mj-lt"/>
                <a:sym typeface="Wingdings" pitchFamily="2" charset="2"/>
              </a:rPr>
              <a:t></a:t>
            </a:r>
            <a:endParaRPr kumimoji="1" lang="en-US" sz="1600">
              <a:latin typeface="+mj-lt"/>
            </a:endParaRPr>
          </a:p>
        </p:txBody>
      </p:sp>
      <p:grpSp>
        <p:nvGrpSpPr>
          <p:cNvPr id="883786" name="Group 74"/>
          <p:cNvGrpSpPr>
            <a:grpSpLocks/>
          </p:cNvGrpSpPr>
          <p:nvPr/>
        </p:nvGrpSpPr>
        <p:grpSpPr bwMode="auto">
          <a:xfrm>
            <a:off x="6645275" y="4283075"/>
            <a:ext cx="1158875" cy="1276350"/>
            <a:chOff x="4258" y="2854"/>
            <a:chExt cx="730" cy="804"/>
          </a:xfrm>
        </p:grpSpPr>
        <p:sp>
          <p:nvSpPr>
            <p:cNvPr id="883787" name="Rectangle 75"/>
            <p:cNvSpPr>
              <a:spLocks noChangeArrowheads="1"/>
            </p:cNvSpPr>
            <p:nvPr/>
          </p:nvSpPr>
          <p:spPr bwMode="auto">
            <a:xfrm>
              <a:off x="4258" y="2854"/>
              <a:ext cx="730" cy="4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AP Rate Variance</a:t>
              </a:r>
            </a:p>
          </p:txBody>
        </p:sp>
        <p:grpSp>
          <p:nvGrpSpPr>
            <p:cNvPr id="883788" name="Group 76"/>
            <p:cNvGrpSpPr>
              <a:grpSpLocks/>
            </p:cNvGrpSpPr>
            <p:nvPr/>
          </p:nvGrpSpPr>
          <p:grpSpPr bwMode="auto">
            <a:xfrm>
              <a:off x="4360" y="3227"/>
              <a:ext cx="549" cy="431"/>
              <a:chOff x="3683" y="3397"/>
              <a:chExt cx="549" cy="431"/>
            </a:xfrm>
          </p:grpSpPr>
          <p:sp>
            <p:nvSpPr>
              <p:cNvPr id="883789" name="Freeform 77"/>
              <p:cNvSpPr>
                <a:spLocks/>
              </p:cNvSpPr>
              <p:nvPr/>
            </p:nvSpPr>
            <p:spPr bwMode="auto">
              <a:xfrm flipV="1">
                <a:off x="3683" y="3397"/>
                <a:ext cx="549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3790" name="Freeform 78"/>
              <p:cNvSpPr>
                <a:spLocks/>
              </p:cNvSpPr>
              <p:nvPr/>
            </p:nvSpPr>
            <p:spPr bwMode="auto">
              <a:xfrm>
                <a:off x="4058" y="3448"/>
                <a:ext cx="0" cy="38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5"/>
                  </a:cxn>
                </a:cxnLst>
                <a:rect l="0" t="0" r="r" b="b"/>
                <a:pathLst>
                  <a:path w="1" h="376">
                    <a:moveTo>
                      <a:pt x="0" y="0"/>
                    </a:moveTo>
                    <a:lnTo>
                      <a:pt x="0" y="37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83791" name="Rectangle 79"/>
            <p:cNvSpPr>
              <a:spLocks noChangeArrowheads="1"/>
            </p:cNvSpPr>
            <p:nvPr/>
          </p:nvSpPr>
          <p:spPr bwMode="auto">
            <a:xfrm>
              <a:off x="4380" y="3260"/>
              <a:ext cx="377" cy="2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 dirty="0">
                  <a:latin typeface="+mj-lt"/>
                </a:rPr>
                <a:t>30.00</a:t>
              </a:r>
            </a:p>
          </p:txBody>
        </p:sp>
        <p:sp>
          <p:nvSpPr>
            <p:cNvPr id="883792" name="Oval 80"/>
            <p:cNvSpPr>
              <a:spLocks noChangeArrowheads="1"/>
            </p:cNvSpPr>
            <p:nvPr/>
          </p:nvSpPr>
          <p:spPr bwMode="auto">
            <a:xfrm>
              <a:off x="4757" y="3316"/>
              <a:ext cx="158" cy="155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</a:t>
              </a:r>
              <a:endParaRPr kumimoji="1" lang="en-US" sz="1600">
                <a:latin typeface="+mj-lt"/>
              </a:endParaRPr>
            </a:p>
          </p:txBody>
        </p:sp>
      </p:grpSp>
      <p:grpSp>
        <p:nvGrpSpPr>
          <p:cNvPr id="883793" name="Group 81"/>
          <p:cNvGrpSpPr>
            <a:grpSpLocks/>
          </p:cNvGrpSpPr>
          <p:nvPr/>
        </p:nvGrpSpPr>
        <p:grpSpPr bwMode="auto">
          <a:xfrm>
            <a:off x="160338" y="4318000"/>
            <a:ext cx="1311275" cy="1522413"/>
            <a:chOff x="982" y="3216"/>
            <a:chExt cx="826" cy="959"/>
          </a:xfrm>
        </p:grpSpPr>
        <p:grpSp>
          <p:nvGrpSpPr>
            <p:cNvPr id="883794" name="Group 82"/>
            <p:cNvGrpSpPr>
              <a:grpSpLocks/>
            </p:cNvGrpSpPr>
            <p:nvPr/>
          </p:nvGrpSpPr>
          <p:grpSpPr bwMode="auto">
            <a:xfrm>
              <a:off x="982" y="3573"/>
              <a:ext cx="826" cy="589"/>
              <a:chOff x="982" y="3573"/>
              <a:chExt cx="826" cy="589"/>
            </a:xfrm>
          </p:grpSpPr>
          <p:sp>
            <p:nvSpPr>
              <p:cNvPr id="883795" name="Freeform 83"/>
              <p:cNvSpPr>
                <a:spLocks/>
              </p:cNvSpPr>
              <p:nvPr/>
            </p:nvSpPr>
            <p:spPr bwMode="auto">
              <a:xfrm flipV="1">
                <a:off x="982" y="3573"/>
                <a:ext cx="826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3796" name="Freeform 84"/>
              <p:cNvSpPr>
                <a:spLocks/>
              </p:cNvSpPr>
              <p:nvPr/>
            </p:nvSpPr>
            <p:spPr bwMode="auto">
              <a:xfrm>
                <a:off x="1450" y="3621"/>
                <a:ext cx="1" cy="5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40"/>
                  </a:cxn>
                </a:cxnLst>
                <a:rect l="0" t="0" r="r" b="b"/>
                <a:pathLst>
                  <a:path w="1" h="541">
                    <a:moveTo>
                      <a:pt x="0" y="0"/>
                    </a:moveTo>
                    <a:lnTo>
                      <a:pt x="0" y="54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83797" name="Rectangle 85"/>
            <p:cNvSpPr>
              <a:spLocks noChangeArrowheads="1"/>
            </p:cNvSpPr>
            <p:nvPr/>
          </p:nvSpPr>
          <p:spPr bwMode="auto">
            <a:xfrm>
              <a:off x="1000" y="3600"/>
              <a:ext cx="444" cy="4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100.00</a:t>
              </a:r>
              <a:br>
                <a:rPr kumimoji="1" lang="en-US" sz="1500">
                  <a:latin typeface="+mj-lt"/>
                </a:rPr>
              </a:br>
              <a:r>
                <a:rPr kumimoji="1" lang="en-US" sz="1500">
                  <a:latin typeface="+mj-lt"/>
                </a:rPr>
                <a:t>10.00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83798" name="Oval 86"/>
            <p:cNvSpPr>
              <a:spLocks noChangeArrowheads="1"/>
            </p:cNvSpPr>
            <p:nvPr/>
          </p:nvSpPr>
          <p:spPr bwMode="auto">
            <a:xfrm>
              <a:off x="1498" y="3661"/>
              <a:ext cx="158" cy="155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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83799" name="Oval 87"/>
            <p:cNvSpPr>
              <a:spLocks noChangeArrowheads="1"/>
            </p:cNvSpPr>
            <p:nvPr/>
          </p:nvSpPr>
          <p:spPr bwMode="auto">
            <a:xfrm>
              <a:off x="1503" y="3834"/>
              <a:ext cx="159" cy="155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</a:t>
              </a:r>
            </a:p>
          </p:txBody>
        </p:sp>
        <p:sp>
          <p:nvSpPr>
            <p:cNvPr id="883800" name="Oval 88"/>
            <p:cNvSpPr>
              <a:spLocks noChangeArrowheads="1"/>
            </p:cNvSpPr>
            <p:nvPr/>
          </p:nvSpPr>
          <p:spPr bwMode="auto">
            <a:xfrm>
              <a:off x="1507" y="4019"/>
              <a:ext cx="159" cy="156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endParaRPr kumimoji="1" lang="en-US" sz="1600">
                <a:latin typeface="+mj-lt"/>
              </a:endParaRPr>
            </a:p>
          </p:txBody>
        </p:sp>
        <p:sp>
          <p:nvSpPr>
            <p:cNvPr id="883801" name="Rectangle 89"/>
            <p:cNvSpPr>
              <a:spLocks noChangeArrowheads="1"/>
            </p:cNvSpPr>
            <p:nvPr/>
          </p:nvSpPr>
          <p:spPr bwMode="auto">
            <a:xfrm>
              <a:off x="1008" y="3216"/>
              <a:ext cx="730" cy="4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PO</a:t>
              </a:r>
            </a:p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Receipts</a:t>
              </a:r>
            </a:p>
          </p:txBody>
        </p:sp>
      </p:grpSp>
      <p:grpSp>
        <p:nvGrpSpPr>
          <p:cNvPr id="883802" name="Group 90"/>
          <p:cNvGrpSpPr>
            <a:grpSpLocks/>
          </p:cNvGrpSpPr>
          <p:nvPr/>
        </p:nvGrpSpPr>
        <p:grpSpPr bwMode="auto">
          <a:xfrm>
            <a:off x="3074988" y="4206875"/>
            <a:ext cx="1195387" cy="1136650"/>
            <a:chOff x="1932" y="3066"/>
            <a:chExt cx="753" cy="716"/>
          </a:xfrm>
        </p:grpSpPr>
        <p:sp>
          <p:nvSpPr>
            <p:cNvPr id="883803" name="Rectangle 91"/>
            <p:cNvSpPr>
              <a:spLocks noChangeArrowheads="1"/>
            </p:cNvSpPr>
            <p:nvPr/>
          </p:nvSpPr>
          <p:spPr bwMode="auto">
            <a:xfrm>
              <a:off x="1932" y="3066"/>
              <a:ext cx="753" cy="4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AP Rate</a:t>
              </a:r>
            </a:p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Variance</a:t>
              </a:r>
              <a:endParaRPr kumimoji="1" lang="en-US" sz="1600">
                <a:latin typeface="+mj-lt"/>
              </a:endParaRPr>
            </a:p>
          </p:txBody>
        </p:sp>
        <p:grpSp>
          <p:nvGrpSpPr>
            <p:cNvPr id="883804" name="Group 92"/>
            <p:cNvGrpSpPr>
              <a:grpSpLocks/>
            </p:cNvGrpSpPr>
            <p:nvPr/>
          </p:nvGrpSpPr>
          <p:grpSpPr bwMode="auto">
            <a:xfrm>
              <a:off x="2013" y="3488"/>
              <a:ext cx="612" cy="294"/>
              <a:chOff x="2013" y="3488"/>
              <a:chExt cx="612" cy="294"/>
            </a:xfrm>
          </p:grpSpPr>
          <p:grpSp>
            <p:nvGrpSpPr>
              <p:cNvPr id="883805" name="Group 93"/>
              <p:cNvGrpSpPr>
                <a:grpSpLocks/>
              </p:cNvGrpSpPr>
              <p:nvPr/>
            </p:nvGrpSpPr>
            <p:grpSpPr bwMode="auto">
              <a:xfrm>
                <a:off x="2054" y="3488"/>
                <a:ext cx="519" cy="286"/>
                <a:chOff x="2054" y="3488"/>
                <a:chExt cx="519" cy="286"/>
              </a:xfrm>
            </p:grpSpPr>
            <p:sp>
              <p:nvSpPr>
                <p:cNvPr id="883806" name="Freeform 94"/>
                <p:cNvSpPr>
                  <a:spLocks/>
                </p:cNvSpPr>
                <p:nvPr/>
              </p:nvSpPr>
              <p:spPr bwMode="auto">
                <a:xfrm flipV="1">
                  <a:off x="2054" y="3488"/>
                  <a:ext cx="519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58" y="0"/>
                    </a:cxn>
                  </a:cxnLst>
                  <a:rect l="0" t="0" r="r" b="b"/>
                  <a:pathLst>
                    <a:path w="859" h="1">
                      <a:moveTo>
                        <a:pt x="0" y="0"/>
                      </a:moveTo>
                      <a:lnTo>
                        <a:pt x="858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3807" name="Freeform 95"/>
                <p:cNvSpPr>
                  <a:spLocks/>
                </p:cNvSpPr>
                <p:nvPr/>
              </p:nvSpPr>
              <p:spPr bwMode="auto">
                <a:xfrm>
                  <a:off x="2372" y="3537"/>
                  <a:ext cx="47" cy="23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83808" name="Rectangle 96"/>
              <p:cNvSpPr>
                <a:spLocks noChangeArrowheads="1"/>
              </p:cNvSpPr>
              <p:nvPr/>
            </p:nvSpPr>
            <p:spPr bwMode="auto">
              <a:xfrm>
                <a:off x="2013" y="3530"/>
                <a:ext cx="377" cy="22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30.00</a:t>
                </a:r>
              </a:p>
            </p:txBody>
          </p:sp>
          <p:sp>
            <p:nvSpPr>
              <p:cNvPr id="883809" name="Text Box 97"/>
              <p:cNvSpPr txBox="1">
                <a:spLocks noChangeArrowheads="1"/>
              </p:cNvSpPr>
              <p:nvPr/>
            </p:nvSpPr>
            <p:spPr bwMode="auto">
              <a:xfrm>
                <a:off x="2342" y="3494"/>
                <a:ext cx="283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  <a:endParaRPr kumimoji="1" lang="en-US" sz="2400" b="1">
                  <a:latin typeface="+mj-lt"/>
                </a:endParaRPr>
              </a:p>
            </p:txBody>
          </p:sp>
        </p:grpSp>
      </p:grpSp>
      <p:grpSp>
        <p:nvGrpSpPr>
          <p:cNvPr id="883810" name="Group 98"/>
          <p:cNvGrpSpPr>
            <a:grpSpLocks/>
          </p:cNvGrpSpPr>
          <p:nvPr/>
        </p:nvGrpSpPr>
        <p:grpSpPr bwMode="auto">
          <a:xfrm>
            <a:off x="1671638" y="4305300"/>
            <a:ext cx="1255712" cy="1863725"/>
            <a:chOff x="1048" y="3128"/>
            <a:chExt cx="791" cy="1174"/>
          </a:xfrm>
        </p:grpSpPr>
        <p:sp>
          <p:nvSpPr>
            <p:cNvPr id="883811" name="Freeform 99"/>
            <p:cNvSpPr>
              <a:spLocks/>
            </p:cNvSpPr>
            <p:nvPr/>
          </p:nvSpPr>
          <p:spPr bwMode="auto">
            <a:xfrm>
              <a:off x="1048" y="3532"/>
              <a:ext cx="79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0" y="0"/>
                </a:cxn>
              </a:cxnLst>
              <a:rect l="0" t="0" r="r" b="b"/>
              <a:pathLst>
                <a:path w="791" h="1">
                  <a:moveTo>
                    <a:pt x="0" y="0"/>
                  </a:moveTo>
                  <a:lnTo>
                    <a:pt x="79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3812" name="Freeform 100"/>
            <p:cNvSpPr>
              <a:spLocks/>
            </p:cNvSpPr>
            <p:nvPr/>
          </p:nvSpPr>
          <p:spPr bwMode="auto">
            <a:xfrm>
              <a:off x="1370" y="3532"/>
              <a:ext cx="47" cy="7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56"/>
                </a:cxn>
              </a:cxnLst>
              <a:rect l="0" t="0" r="r" b="b"/>
              <a:pathLst>
                <a:path w="1" h="557">
                  <a:moveTo>
                    <a:pt x="0" y="0"/>
                  </a:moveTo>
                  <a:lnTo>
                    <a:pt x="0" y="556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3813" name="Rectangle 101"/>
            <p:cNvSpPr>
              <a:spLocks noChangeArrowheads="1"/>
            </p:cNvSpPr>
            <p:nvPr/>
          </p:nvSpPr>
          <p:spPr bwMode="auto">
            <a:xfrm>
              <a:off x="1048" y="3128"/>
              <a:ext cx="720" cy="4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500">
                  <a:latin typeface="+mj-lt"/>
                </a:rPr>
                <a:t>Accounts</a:t>
              </a:r>
              <a:br>
                <a:rPr kumimoji="1" lang="en-US" sz="1500">
                  <a:latin typeface="+mj-lt"/>
                </a:rPr>
              </a:br>
              <a:r>
                <a:rPr kumimoji="1" lang="en-US" sz="1500">
                  <a:latin typeface="+mj-lt"/>
                </a:rPr>
                <a:t>Payable</a:t>
              </a:r>
            </a:p>
          </p:txBody>
        </p:sp>
        <p:sp>
          <p:nvSpPr>
            <p:cNvPr id="883814" name="Rectangle 102"/>
            <p:cNvSpPr>
              <a:spLocks noChangeArrowheads="1"/>
            </p:cNvSpPr>
            <p:nvPr/>
          </p:nvSpPr>
          <p:spPr bwMode="auto">
            <a:xfrm>
              <a:off x="1381" y="3506"/>
              <a:ext cx="444" cy="7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100.00</a:t>
              </a:r>
              <a:br>
                <a:rPr kumimoji="1" lang="en-US" sz="1500">
                  <a:latin typeface="+mj-lt"/>
                </a:rPr>
              </a:br>
              <a:r>
                <a:rPr kumimoji="1" lang="en-US" sz="1500">
                  <a:latin typeface="+mj-lt"/>
                </a:rPr>
                <a:t>30.00</a:t>
              </a:r>
            </a:p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10.00</a:t>
              </a:r>
            </a:p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3.00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83815" name="Oval 103"/>
            <p:cNvSpPr>
              <a:spLocks noChangeArrowheads="1"/>
            </p:cNvSpPr>
            <p:nvPr/>
          </p:nvSpPr>
          <p:spPr bwMode="auto">
            <a:xfrm>
              <a:off x="1153" y="3732"/>
              <a:ext cx="158" cy="155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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83816" name="Oval 104"/>
            <p:cNvSpPr>
              <a:spLocks noChangeArrowheads="1"/>
            </p:cNvSpPr>
            <p:nvPr/>
          </p:nvSpPr>
          <p:spPr bwMode="auto">
            <a:xfrm>
              <a:off x="1153" y="3924"/>
              <a:ext cx="159" cy="156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</a:t>
              </a:r>
            </a:p>
          </p:txBody>
        </p:sp>
        <p:sp>
          <p:nvSpPr>
            <p:cNvPr id="883817" name="Oval 105"/>
            <p:cNvSpPr>
              <a:spLocks noChangeArrowheads="1"/>
            </p:cNvSpPr>
            <p:nvPr/>
          </p:nvSpPr>
          <p:spPr bwMode="auto">
            <a:xfrm>
              <a:off x="1159" y="4101"/>
              <a:ext cx="158" cy="156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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83818" name="Oval 106"/>
            <p:cNvSpPr>
              <a:spLocks noChangeArrowheads="1"/>
            </p:cNvSpPr>
            <p:nvPr/>
          </p:nvSpPr>
          <p:spPr bwMode="auto">
            <a:xfrm>
              <a:off x="1150" y="3567"/>
              <a:ext cx="158" cy="156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</a:t>
              </a:r>
              <a:endParaRPr kumimoji="1" lang="en-US" sz="1600">
                <a:latin typeface="+mj-lt"/>
              </a:endParaRPr>
            </a:p>
          </p:txBody>
        </p:sp>
      </p:grpSp>
      <p:grpSp>
        <p:nvGrpSpPr>
          <p:cNvPr id="883819" name="Group 107"/>
          <p:cNvGrpSpPr>
            <a:grpSpLocks/>
          </p:cNvGrpSpPr>
          <p:nvPr/>
        </p:nvGrpSpPr>
        <p:grpSpPr bwMode="auto">
          <a:xfrm>
            <a:off x="3055938" y="5151438"/>
            <a:ext cx="1339850" cy="1136650"/>
            <a:chOff x="1920" y="3523"/>
            <a:chExt cx="844" cy="716"/>
          </a:xfrm>
        </p:grpSpPr>
        <p:sp>
          <p:nvSpPr>
            <p:cNvPr id="883820" name="Rectangle 108"/>
            <p:cNvSpPr>
              <a:spLocks noChangeArrowheads="1"/>
            </p:cNvSpPr>
            <p:nvPr/>
          </p:nvSpPr>
          <p:spPr bwMode="auto">
            <a:xfrm>
              <a:off x="1920" y="3523"/>
              <a:ext cx="844" cy="4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500">
                  <a:latin typeface="+mj-lt"/>
                </a:rPr>
                <a:t>AP Tax</a:t>
              </a:r>
            </a:p>
            <a:p>
              <a:pPr defTabSz="1546225" eaLnBrk="0" hangingPunct="0"/>
              <a:r>
                <a:rPr kumimoji="1" lang="en-US" sz="1500">
                  <a:latin typeface="+mj-lt"/>
                </a:rPr>
                <a:t>Recoverable</a:t>
              </a:r>
              <a:endParaRPr kumimoji="1" lang="en-US" sz="1600">
                <a:latin typeface="+mj-lt"/>
              </a:endParaRPr>
            </a:p>
          </p:txBody>
        </p:sp>
        <p:grpSp>
          <p:nvGrpSpPr>
            <p:cNvPr id="883821" name="Group 109"/>
            <p:cNvGrpSpPr>
              <a:grpSpLocks/>
            </p:cNvGrpSpPr>
            <p:nvPr/>
          </p:nvGrpSpPr>
          <p:grpSpPr bwMode="auto">
            <a:xfrm>
              <a:off x="1968" y="3937"/>
              <a:ext cx="756" cy="286"/>
              <a:chOff x="1968" y="3937"/>
              <a:chExt cx="756" cy="286"/>
            </a:xfrm>
          </p:grpSpPr>
          <p:sp>
            <p:nvSpPr>
              <p:cNvPr id="883822" name="Freeform 110"/>
              <p:cNvSpPr>
                <a:spLocks/>
              </p:cNvSpPr>
              <p:nvPr/>
            </p:nvSpPr>
            <p:spPr bwMode="auto">
              <a:xfrm flipV="1">
                <a:off x="1968" y="3937"/>
                <a:ext cx="756" cy="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3823" name="Freeform 111"/>
              <p:cNvSpPr>
                <a:spLocks/>
              </p:cNvSpPr>
              <p:nvPr/>
            </p:nvSpPr>
            <p:spPr bwMode="auto">
              <a:xfrm>
                <a:off x="2408" y="3986"/>
                <a:ext cx="47" cy="2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83824" name="Rectangle 112"/>
            <p:cNvSpPr>
              <a:spLocks noChangeArrowheads="1"/>
            </p:cNvSpPr>
            <p:nvPr/>
          </p:nvSpPr>
          <p:spPr bwMode="auto">
            <a:xfrm>
              <a:off x="2008" y="3989"/>
              <a:ext cx="343" cy="2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500">
                  <a:latin typeface="+mj-lt"/>
                </a:rPr>
                <a:t> 3.00</a:t>
              </a:r>
            </a:p>
          </p:txBody>
        </p:sp>
        <p:sp>
          <p:nvSpPr>
            <p:cNvPr id="883825" name="Text Box 113"/>
            <p:cNvSpPr txBox="1">
              <a:spLocks noChangeArrowheads="1"/>
            </p:cNvSpPr>
            <p:nvPr/>
          </p:nvSpPr>
          <p:spPr bwMode="auto">
            <a:xfrm>
              <a:off x="2378" y="3951"/>
              <a:ext cx="283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kumimoji="1" lang="en-US" sz="2400">
                  <a:latin typeface="+mj-lt"/>
                  <a:sym typeface="Wingdings" pitchFamily="2" charset="2"/>
                </a:rPr>
                <a:t></a:t>
              </a:r>
              <a:endParaRPr kumimoji="1" lang="en-US" sz="2400" b="1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746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AP Usage Variance </a:t>
            </a:r>
            <a:r>
              <a:rPr lang="en-US" sz="1600"/>
              <a:t>(Average Cost, Recoverable Tax)</a:t>
            </a:r>
          </a:p>
        </p:txBody>
      </p:sp>
      <p:sp>
        <p:nvSpPr>
          <p:cNvPr id="9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GTM-03-0940</a:t>
            </a:r>
          </a:p>
        </p:txBody>
      </p:sp>
      <p:grpSp>
        <p:nvGrpSpPr>
          <p:cNvPr id="100" name="Group 99"/>
          <p:cNvGrpSpPr/>
          <p:nvPr/>
        </p:nvGrpSpPr>
        <p:grpSpPr>
          <a:xfrm>
            <a:off x="114300" y="828675"/>
            <a:ext cx="8915400" cy="5435600"/>
            <a:chOff x="114300" y="828675"/>
            <a:chExt cx="8915400" cy="5435600"/>
          </a:xfrm>
        </p:grpSpPr>
        <p:sp>
          <p:nvSpPr>
            <p:cNvPr id="884738" name="Rectangle 2"/>
            <p:cNvSpPr>
              <a:spLocks noChangeArrowheads="1"/>
            </p:cNvSpPr>
            <p:nvPr/>
          </p:nvSpPr>
          <p:spPr bwMode="auto">
            <a:xfrm>
              <a:off x="114300" y="123666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4739" name="Rectangle 3"/>
            <p:cNvSpPr>
              <a:spLocks noChangeArrowheads="1"/>
            </p:cNvSpPr>
            <p:nvPr/>
          </p:nvSpPr>
          <p:spPr bwMode="auto">
            <a:xfrm>
              <a:off x="193675" y="1304925"/>
              <a:ext cx="4205288" cy="822325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lnSpc>
                  <a:spcPct val="90000"/>
                </a:lnSpc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84740" name="Rectangle 4"/>
            <p:cNvSpPr>
              <a:spLocks noChangeArrowheads="1"/>
            </p:cNvSpPr>
            <p:nvPr/>
          </p:nvSpPr>
          <p:spPr bwMode="auto">
            <a:xfrm>
              <a:off x="4641850" y="123666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4741" name="Rectangle 5"/>
            <p:cNvSpPr>
              <a:spLocks noChangeArrowheads="1"/>
            </p:cNvSpPr>
            <p:nvPr/>
          </p:nvSpPr>
          <p:spPr bwMode="auto">
            <a:xfrm>
              <a:off x="193675" y="3228975"/>
              <a:ext cx="4205288" cy="1050925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lnSpc>
                  <a:spcPct val="90000"/>
                </a:lnSpc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(3), variance (4), tax on item cost (5), and tax on variance (6)</a:t>
              </a:r>
            </a:p>
          </p:txBody>
        </p:sp>
        <p:sp>
          <p:nvSpPr>
            <p:cNvPr id="884742" name="Rectangle 6"/>
            <p:cNvSpPr>
              <a:spLocks noChangeArrowheads="1"/>
            </p:cNvSpPr>
            <p:nvPr/>
          </p:nvSpPr>
          <p:spPr bwMode="auto">
            <a:xfrm>
              <a:off x="4727575" y="1304925"/>
              <a:ext cx="4205288" cy="822325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lnSpc>
                  <a:spcPct val="90000"/>
                </a:lnSpc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84743" name="Rectangle 7"/>
            <p:cNvSpPr>
              <a:spLocks noChangeArrowheads="1"/>
            </p:cNvSpPr>
            <p:nvPr/>
          </p:nvSpPr>
          <p:spPr bwMode="auto">
            <a:xfrm>
              <a:off x="4727575" y="3228975"/>
              <a:ext cx="4205288" cy="1050925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lnSpc>
                  <a:spcPct val="90000"/>
                </a:lnSpc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(2), variance (3), tax on item cost (4) and tax on variance (5)</a:t>
              </a:r>
              <a:endParaRPr kumimoji="1" lang="en-US" sz="1600" b="1">
                <a:latin typeface="+mj-lt"/>
              </a:endParaRPr>
            </a:p>
          </p:txBody>
        </p:sp>
        <p:sp>
          <p:nvSpPr>
            <p:cNvPr id="884744" name="Rectangle 8"/>
            <p:cNvSpPr>
              <a:spLocks noChangeArrowheads="1"/>
            </p:cNvSpPr>
            <p:nvPr/>
          </p:nvSpPr>
          <p:spPr bwMode="auto">
            <a:xfrm>
              <a:off x="4643438" y="828675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84745" name="Rectangle 9"/>
            <p:cNvSpPr>
              <a:spLocks noChangeArrowheads="1"/>
            </p:cNvSpPr>
            <p:nvPr/>
          </p:nvSpPr>
          <p:spPr bwMode="auto">
            <a:xfrm>
              <a:off x="120650" y="828675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84747" name="Rectangle 11"/>
            <p:cNvSpPr>
              <a:spLocks noChangeArrowheads="1"/>
            </p:cNvSpPr>
            <p:nvPr/>
          </p:nvSpPr>
          <p:spPr bwMode="auto">
            <a:xfrm>
              <a:off x="230188" y="2262188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84748" name="Group 12"/>
            <p:cNvGrpSpPr>
              <a:grpSpLocks/>
            </p:cNvGrpSpPr>
            <p:nvPr/>
          </p:nvGrpSpPr>
          <p:grpSpPr bwMode="auto">
            <a:xfrm>
              <a:off x="1365250" y="1979613"/>
              <a:ext cx="1793875" cy="1236662"/>
              <a:chOff x="742" y="1458"/>
              <a:chExt cx="1130" cy="779"/>
            </a:xfrm>
          </p:grpSpPr>
          <p:sp>
            <p:nvSpPr>
              <p:cNvPr id="884749" name="Freeform 13"/>
              <p:cNvSpPr>
                <a:spLocks/>
              </p:cNvSpPr>
              <p:nvPr/>
            </p:nvSpPr>
            <p:spPr bwMode="auto">
              <a:xfrm>
                <a:off x="854" y="1843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50" name="Freeform 14"/>
              <p:cNvSpPr>
                <a:spLocks/>
              </p:cNvSpPr>
              <p:nvPr/>
            </p:nvSpPr>
            <p:spPr bwMode="auto">
              <a:xfrm>
                <a:off x="1322" y="1843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51" name="Rectangle 15"/>
              <p:cNvSpPr>
                <a:spLocks noChangeArrowheads="1"/>
              </p:cNvSpPr>
              <p:nvPr/>
            </p:nvSpPr>
            <p:spPr bwMode="auto">
              <a:xfrm>
                <a:off x="742" y="1458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4752" name="Rectangle 16"/>
              <p:cNvSpPr>
                <a:spLocks noChangeArrowheads="1"/>
              </p:cNvSpPr>
              <p:nvPr/>
            </p:nvSpPr>
            <p:spPr bwMode="auto">
              <a:xfrm>
                <a:off x="1328" y="1853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4753" name="Oval 17"/>
              <p:cNvSpPr>
                <a:spLocks noChangeArrowheads="1"/>
              </p:cNvSpPr>
              <p:nvPr/>
            </p:nvSpPr>
            <p:spPr bwMode="auto">
              <a:xfrm>
                <a:off x="1126" y="2039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4754" name="Oval 18"/>
              <p:cNvSpPr>
                <a:spLocks noChangeArrowheads="1"/>
              </p:cNvSpPr>
              <p:nvPr/>
            </p:nvSpPr>
            <p:spPr bwMode="auto">
              <a:xfrm>
                <a:off x="1126" y="1860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4755" name="Group 19"/>
            <p:cNvGrpSpPr>
              <a:grpSpLocks/>
            </p:cNvGrpSpPr>
            <p:nvPr/>
          </p:nvGrpSpPr>
          <p:grpSpPr bwMode="auto">
            <a:xfrm>
              <a:off x="274638" y="1979613"/>
              <a:ext cx="1284287" cy="992187"/>
              <a:chOff x="55" y="1458"/>
              <a:chExt cx="809" cy="625"/>
            </a:xfrm>
          </p:grpSpPr>
          <p:sp>
            <p:nvSpPr>
              <p:cNvPr id="884756" name="Freeform 20"/>
              <p:cNvSpPr>
                <a:spLocks/>
              </p:cNvSpPr>
              <p:nvPr/>
            </p:nvSpPr>
            <p:spPr bwMode="auto">
              <a:xfrm>
                <a:off x="96" y="1843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57" name="Freeform 21"/>
              <p:cNvSpPr>
                <a:spLocks/>
              </p:cNvSpPr>
              <p:nvPr/>
            </p:nvSpPr>
            <p:spPr bwMode="auto">
              <a:xfrm>
                <a:off x="523" y="1843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58" name="Rectangle 22"/>
              <p:cNvSpPr>
                <a:spLocks noChangeArrowheads="1"/>
              </p:cNvSpPr>
              <p:nvPr/>
            </p:nvSpPr>
            <p:spPr bwMode="auto">
              <a:xfrm>
                <a:off x="80" y="1458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84759" name="Rectangle 23"/>
              <p:cNvSpPr>
                <a:spLocks noChangeArrowheads="1"/>
              </p:cNvSpPr>
              <p:nvPr/>
            </p:nvSpPr>
            <p:spPr bwMode="auto">
              <a:xfrm>
                <a:off x="55" y="1853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4760" name="Oval 24"/>
              <p:cNvSpPr>
                <a:spLocks noChangeArrowheads="1"/>
              </p:cNvSpPr>
              <p:nvPr/>
            </p:nvSpPr>
            <p:spPr bwMode="auto">
              <a:xfrm>
                <a:off x="574" y="1878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sp>
          <p:nvSpPr>
            <p:cNvPr id="884762" name="Freeform 26"/>
            <p:cNvSpPr>
              <a:spLocks/>
            </p:cNvSpPr>
            <p:nvPr/>
          </p:nvSpPr>
          <p:spPr bwMode="auto">
            <a:xfrm>
              <a:off x="3082925" y="2590800"/>
              <a:ext cx="1144588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0" y="0"/>
                </a:cxn>
              </a:cxnLst>
              <a:rect l="0" t="0" r="r" b="b"/>
              <a:pathLst>
                <a:path w="721" h="1">
                  <a:moveTo>
                    <a:pt x="0" y="0"/>
                  </a:moveTo>
                  <a:lnTo>
                    <a:pt x="72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4763" name="Freeform 27"/>
            <p:cNvSpPr>
              <a:spLocks/>
            </p:cNvSpPr>
            <p:nvPr/>
          </p:nvSpPr>
          <p:spPr bwMode="auto">
            <a:xfrm>
              <a:off x="3760788" y="2590800"/>
              <a:ext cx="1588" cy="314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7"/>
                </a:cxn>
              </a:cxnLst>
              <a:rect l="0" t="0" r="r" b="b"/>
              <a:pathLst>
                <a:path w="1" h="198">
                  <a:moveTo>
                    <a:pt x="0" y="0"/>
                  </a:moveTo>
                  <a:lnTo>
                    <a:pt x="0" y="197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4764" name="Rectangle 28"/>
            <p:cNvSpPr>
              <a:spLocks noChangeArrowheads="1"/>
            </p:cNvSpPr>
            <p:nvPr/>
          </p:nvSpPr>
          <p:spPr bwMode="auto">
            <a:xfrm>
              <a:off x="2905126" y="1979613"/>
              <a:ext cx="1549400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600" dirty="0">
                  <a:latin typeface="+mj-lt"/>
                </a:rPr>
                <a:t>AP Tax Recoverable</a:t>
              </a:r>
            </a:p>
          </p:txBody>
        </p:sp>
        <p:sp>
          <p:nvSpPr>
            <p:cNvPr id="884765" name="Rectangle 29"/>
            <p:cNvSpPr>
              <a:spLocks noChangeArrowheads="1"/>
            </p:cNvSpPr>
            <p:nvPr/>
          </p:nvSpPr>
          <p:spPr bwMode="auto">
            <a:xfrm>
              <a:off x="3144838" y="2606675"/>
              <a:ext cx="628650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84766" name="Oval 30"/>
            <p:cNvSpPr>
              <a:spLocks noChangeArrowheads="1"/>
            </p:cNvSpPr>
            <p:nvPr/>
          </p:nvSpPr>
          <p:spPr bwMode="auto">
            <a:xfrm>
              <a:off x="3841750" y="2646363"/>
              <a:ext cx="25082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  <p:grpSp>
          <p:nvGrpSpPr>
            <p:cNvPr id="884767" name="Group 31"/>
            <p:cNvGrpSpPr>
              <a:grpSpLocks/>
            </p:cNvGrpSpPr>
            <p:nvPr/>
          </p:nvGrpSpPr>
          <p:grpSpPr bwMode="auto">
            <a:xfrm>
              <a:off x="5224463" y="1985963"/>
              <a:ext cx="1284287" cy="992187"/>
              <a:chOff x="2983" y="1527"/>
              <a:chExt cx="809" cy="625"/>
            </a:xfrm>
          </p:grpSpPr>
          <p:sp>
            <p:nvSpPr>
              <p:cNvPr id="884768" name="Freeform 32"/>
              <p:cNvSpPr>
                <a:spLocks/>
              </p:cNvSpPr>
              <p:nvPr/>
            </p:nvSpPr>
            <p:spPr bwMode="auto">
              <a:xfrm>
                <a:off x="3024" y="1912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69" name="Freeform 33"/>
              <p:cNvSpPr>
                <a:spLocks/>
              </p:cNvSpPr>
              <p:nvPr/>
            </p:nvSpPr>
            <p:spPr bwMode="auto">
              <a:xfrm>
                <a:off x="3451" y="1912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70" name="Rectangle 34"/>
              <p:cNvSpPr>
                <a:spLocks noChangeArrowheads="1"/>
              </p:cNvSpPr>
              <p:nvPr/>
            </p:nvSpPr>
            <p:spPr bwMode="auto">
              <a:xfrm>
                <a:off x="3008" y="1527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84771" name="Rectangle 35"/>
              <p:cNvSpPr>
                <a:spLocks noChangeArrowheads="1"/>
              </p:cNvSpPr>
              <p:nvPr/>
            </p:nvSpPr>
            <p:spPr bwMode="auto">
              <a:xfrm>
                <a:off x="2983" y="1922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4772" name="Oval 36"/>
              <p:cNvSpPr>
                <a:spLocks noChangeArrowheads="1"/>
              </p:cNvSpPr>
              <p:nvPr/>
            </p:nvSpPr>
            <p:spPr bwMode="auto">
              <a:xfrm>
                <a:off x="3502" y="1947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4773" name="Group 37"/>
            <p:cNvGrpSpPr>
              <a:grpSpLocks/>
            </p:cNvGrpSpPr>
            <p:nvPr/>
          </p:nvGrpSpPr>
          <p:grpSpPr bwMode="auto">
            <a:xfrm>
              <a:off x="6772275" y="1979613"/>
              <a:ext cx="1793875" cy="992187"/>
              <a:chOff x="3702" y="1433"/>
              <a:chExt cx="1130" cy="625"/>
            </a:xfrm>
          </p:grpSpPr>
          <p:sp>
            <p:nvSpPr>
              <p:cNvPr id="884774" name="Freeform 38"/>
              <p:cNvSpPr>
                <a:spLocks/>
              </p:cNvSpPr>
              <p:nvPr/>
            </p:nvSpPr>
            <p:spPr bwMode="auto">
              <a:xfrm>
                <a:off x="3798" y="1818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75" name="Rectangle 39"/>
              <p:cNvSpPr>
                <a:spLocks noChangeArrowheads="1"/>
              </p:cNvSpPr>
              <p:nvPr/>
            </p:nvSpPr>
            <p:spPr bwMode="auto">
              <a:xfrm>
                <a:off x="3702" y="1433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4776" name="Rectangle 40"/>
              <p:cNvSpPr>
                <a:spLocks noChangeArrowheads="1"/>
              </p:cNvSpPr>
              <p:nvPr/>
            </p:nvSpPr>
            <p:spPr bwMode="auto">
              <a:xfrm>
                <a:off x="4271" y="1828"/>
                <a:ext cx="468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4777" name="Oval 41"/>
              <p:cNvSpPr>
                <a:spLocks noChangeArrowheads="1"/>
              </p:cNvSpPr>
              <p:nvPr/>
            </p:nvSpPr>
            <p:spPr bwMode="auto">
              <a:xfrm>
                <a:off x="4070" y="1835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  <p:sp>
            <p:nvSpPr>
              <p:cNvPr id="884778" name="Freeform 42"/>
              <p:cNvSpPr>
                <a:spLocks/>
              </p:cNvSpPr>
              <p:nvPr/>
            </p:nvSpPr>
            <p:spPr bwMode="auto">
              <a:xfrm flipH="1">
                <a:off x="4224" y="1819"/>
                <a:ext cx="53" cy="2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3"/>
                  </a:cxn>
                </a:cxnLst>
                <a:rect l="0" t="0" r="r" b="b"/>
                <a:pathLst>
                  <a:path w="1" h="294">
                    <a:moveTo>
                      <a:pt x="0" y="0"/>
                    </a:moveTo>
                    <a:lnTo>
                      <a:pt x="0" y="293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84779" name="Group 43"/>
            <p:cNvGrpSpPr>
              <a:grpSpLocks/>
            </p:cNvGrpSpPr>
            <p:nvPr/>
          </p:nvGrpSpPr>
          <p:grpSpPr bwMode="auto">
            <a:xfrm>
              <a:off x="187325" y="4567238"/>
              <a:ext cx="1406525" cy="1346200"/>
              <a:chOff x="118" y="3081"/>
              <a:chExt cx="886" cy="848"/>
            </a:xfrm>
          </p:grpSpPr>
          <p:sp>
            <p:nvSpPr>
              <p:cNvPr id="884780" name="Freeform 44"/>
              <p:cNvSpPr>
                <a:spLocks/>
              </p:cNvSpPr>
              <p:nvPr/>
            </p:nvSpPr>
            <p:spPr bwMode="auto">
              <a:xfrm>
                <a:off x="172" y="3535"/>
                <a:ext cx="826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81" name="Freeform 45"/>
              <p:cNvSpPr>
                <a:spLocks/>
              </p:cNvSpPr>
              <p:nvPr/>
            </p:nvSpPr>
            <p:spPr bwMode="auto">
              <a:xfrm>
                <a:off x="640" y="3535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82" name="Rectangle 46"/>
              <p:cNvSpPr>
                <a:spLocks noChangeArrowheads="1"/>
              </p:cNvSpPr>
              <p:nvPr/>
            </p:nvSpPr>
            <p:spPr bwMode="auto">
              <a:xfrm>
                <a:off x="162" y="3081"/>
                <a:ext cx="842" cy="48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Purchase</a:t>
                </a:r>
              </a:p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Order</a:t>
                </a:r>
              </a:p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Receipts</a:t>
                </a:r>
              </a:p>
            </p:txBody>
          </p:sp>
          <p:sp>
            <p:nvSpPr>
              <p:cNvPr id="884783" name="Rectangle 47"/>
              <p:cNvSpPr>
                <a:spLocks noChangeArrowheads="1"/>
              </p:cNvSpPr>
              <p:nvPr/>
            </p:nvSpPr>
            <p:spPr bwMode="auto">
              <a:xfrm>
                <a:off x="118" y="3545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4784" name="Oval 48"/>
              <p:cNvSpPr>
                <a:spLocks noChangeArrowheads="1"/>
              </p:cNvSpPr>
              <p:nvPr/>
            </p:nvSpPr>
            <p:spPr bwMode="auto">
              <a:xfrm>
                <a:off x="684" y="3731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5</a:t>
                </a:r>
              </a:p>
            </p:txBody>
          </p:sp>
          <p:sp>
            <p:nvSpPr>
              <p:cNvPr id="884785" name="Oval 49"/>
              <p:cNvSpPr>
                <a:spLocks noChangeArrowheads="1"/>
              </p:cNvSpPr>
              <p:nvPr/>
            </p:nvSpPr>
            <p:spPr bwMode="auto">
              <a:xfrm>
                <a:off x="684" y="3552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</p:grpSp>
        <p:grpSp>
          <p:nvGrpSpPr>
            <p:cNvPr id="884786" name="Group 50"/>
            <p:cNvGrpSpPr>
              <a:grpSpLocks/>
            </p:cNvGrpSpPr>
            <p:nvPr/>
          </p:nvGrpSpPr>
          <p:grpSpPr bwMode="auto">
            <a:xfrm>
              <a:off x="1549400" y="4305300"/>
              <a:ext cx="1487488" cy="1624013"/>
              <a:chOff x="976" y="2916"/>
              <a:chExt cx="937" cy="1023"/>
            </a:xfrm>
          </p:grpSpPr>
          <p:sp>
            <p:nvSpPr>
              <p:cNvPr id="884787" name="Freeform 51"/>
              <p:cNvSpPr>
                <a:spLocks/>
              </p:cNvSpPr>
              <p:nvPr/>
            </p:nvSpPr>
            <p:spPr bwMode="auto">
              <a:xfrm>
                <a:off x="1468" y="3213"/>
                <a:ext cx="1" cy="7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5"/>
                  </a:cxn>
                </a:cxnLst>
                <a:rect l="0" t="0" r="r" b="b"/>
                <a:pathLst>
                  <a:path w="1" h="726">
                    <a:moveTo>
                      <a:pt x="0" y="0"/>
                    </a:moveTo>
                    <a:lnTo>
                      <a:pt x="0" y="72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88" name="Freeform 52"/>
              <p:cNvSpPr>
                <a:spLocks/>
              </p:cNvSpPr>
              <p:nvPr/>
            </p:nvSpPr>
            <p:spPr bwMode="auto">
              <a:xfrm>
                <a:off x="976" y="3205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89" name="Rectangle 53"/>
              <p:cNvSpPr>
                <a:spLocks noChangeArrowheads="1"/>
              </p:cNvSpPr>
              <p:nvPr/>
            </p:nvSpPr>
            <p:spPr bwMode="auto">
              <a:xfrm>
                <a:off x="984" y="2916"/>
                <a:ext cx="920" cy="3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84790" name="Rectangle 54"/>
              <p:cNvSpPr>
                <a:spLocks noChangeArrowheads="1"/>
              </p:cNvSpPr>
              <p:nvPr/>
            </p:nvSpPr>
            <p:spPr bwMode="auto">
              <a:xfrm>
                <a:off x="1442" y="3215"/>
                <a:ext cx="467" cy="6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40.00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4.00</a:t>
                </a:r>
              </a:p>
            </p:txBody>
          </p:sp>
          <p:sp>
            <p:nvSpPr>
              <p:cNvPr id="884791" name="Oval 55"/>
              <p:cNvSpPr>
                <a:spLocks noChangeArrowheads="1"/>
              </p:cNvSpPr>
              <p:nvPr/>
            </p:nvSpPr>
            <p:spPr bwMode="auto">
              <a:xfrm>
                <a:off x="1248" y="3401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  <p:sp>
            <p:nvSpPr>
              <p:cNvPr id="884792" name="Oval 56"/>
              <p:cNvSpPr>
                <a:spLocks noChangeArrowheads="1"/>
              </p:cNvSpPr>
              <p:nvPr/>
            </p:nvSpPr>
            <p:spPr bwMode="auto">
              <a:xfrm>
                <a:off x="1248" y="3222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  <p:sp>
            <p:nvSpPr>
              <p:cNvPr id="884793" name="Oval 57"/>
              <p:cNvSpPr>
                <a:spLocks noChangeArrowheads="1"/>
              </p:cNvSpPr>
              <p:nvPr/>
            </p:nvSpPr>
            <p:spPr bwMode="auto">
              <a:xfrm>
                <a:off x="1256" y="3569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5</a:t>
                </a:r>
              </a:p>
            </p:txBody>
          </p:sp>
          <p:sp>
            <p:nvSpPr>
              <p:cNvPr id="884794" name="Oval 58"/>
              <p:cNvSpPr>
                <a:spLocks noChangeArrowheads="1"/>
              </p:cNvSpPr>
              <p:nvPr/>
            </p:nvSpPr>
            <p:spPr bwMode="auto">
              <a:xfrm>
                <a:off x="1256" y="3753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6</a:t>
                </a:r>
              </a:p>
            </p:txBody>
          </p:sp>
        </p:grpSp>
        <p:grpSp>
          <p:nvGrpSpPr>
            <p:cNvPr id="884795" name="Group 59"/>
            <p:cNvGrpSpPr>
              <a:grpSpLocks/>
            </p:cNvGrpSpPr>
            <p:nvPr/>
          </p:nvGrpSpPr>
          <p:grpSpPr bwMode="auto">
            <a:xfrm>
              <a:off x="3194050" y="4314825"/>
              <a:ext cx="1187450" cy="830263"/>
              <a:chOff x="2012" y="2922"/>
              <a:chExt cx="748" cy="523"/>
            </a:xfrm>
          </p:grpSpPr>
          <p:sp>
            <p:nvSpPr>
              <p:cNvPr id="884796" name="Freeform 60"/>
              <p:cNvSpPr>
                <a:spLocks/>
              </p:cNvSpPr>
              <p:nvPr/>
            </p:nvSpPr>
            <p:spPr bwMode="auto">
              <a:xfrm>
                <a:off x="2016" y="3205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97" name="Freeform 61"/>
              <p:cNvSpPr>
                <a:spLocks/>
              </p:cNvSpPr>
              <p:nvPr/>
            </p:nvSpPr>
            <p:spPr bwMode="auto">
              <a:xfrm>
                <a:off x="2443" y="3205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798" name="Rectangle 62"/>
              <p:cNvSpPr>
                <a:spLocks noChangeArrowheads="1"/>
              </p:cNvSpPr>
              <p:nvPr/>
            </p:nvSpPr>
            <p:spPr bwMode="auto">
              <a:xfrm>
                <a:off x="2012" y="2922"/>
                <a:ext cx="748" cy="3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AP Usage Variance</a:t>
                </a:r>
              </a:p>
            </p:txBody>
          </p:sp>
          <p:sp>
            <p:nvSpPr>
              <p:cNvPr id="884799" name="Rectangle 63"/>
              <p:cNvSpPr>
                <a:spLocks noChangeArrowheads="1"/>
              </p:cNvSpPr>
              <p:nvPr/>
            </p:nvSpPr>
            <p:spPr bwMode="auto">
              <a:xfrm>
                <a:off x="2055" y="3215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40.00</a:t>
                </a:r>
              </a:p>
            </p:txBody>
          </p:sp>
          <p:sp>
            <p:nvSpPr>
              <p:cNvPr id="884800" name="Oval 64"/>
              <p:cNvSpPr>
                <a:spLocks noChangeArrowheads="1"/>
              </p:cNvSpPr>
              <p:nvPr/>
            </p:nvSpPr>
            <p:spPr bwMode="auto">
              <a:xfrm>
                <a:off x="2494" y="3240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</p:grpSp>
        <p:sp>
          <p:nvSpPr>
            <p:cNvPr id="884802" name="Freeform 66"/>
            <p:cNvSpPr>
              <a:spLocks/>
            </p:cNvSpPr>
            <p:nvPr/>
          </p:nvSpPr>
          <p:spPr bwMode="auto">
            <a:xfrm>
              <a:off x="3200400" y="5856288"/>
              <a:ext cx="1144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0" y="0"/>
                </a:cxn>
              </a:cxnLst>
              <a:rect l="0" t="0" r="r" b="b"/>
              <a:pathLst>
                <a:path w="721" h="1">
                  <a:moveTo>
                    <a:pt x="0" y="0"/>
                  </a:moveTo>
                  <a:lnTo>
                    <a:pt x="72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4803" name="Freeform 67"/>
            <p:cNvSpPr>
              <a:spLocks/>
            </p:cNvSpPr>
            <p:nvPr/>
          </p:nvSpPr>
          <p:spPr bwMode="auto">
            <a:xfrm>
              <a:off x="3878263" y="5856288"/>
              <a:ext cx="1588" cy="314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7"/>
                </a:cxn>
              </a:cxnLst>
              <a:rect l="0" t="0" r="r" b="b"/>
              <a:pathLst>
                <a:path w="1" h="198">
                  <a:moveTo>
                    <a:pt x="0" y="0"/>
                  </a:moveTo>
                  <a:lnTo>
                    <a:pt x="0" y="197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4804" name="Rectangle 68"/>
            <p:cNvSpPr>
              <a:spLocks noChangeArrowheads="1"/>
            </p:cNvSpPr>
            <p:nvPr/>
          </p:nvSpPr>
          <p:spPr bwMode="auto">
            <a:xfrm>
              <a:off x="3000375" y="5416550"/>
              <a:ext cx="1581150" cy="5016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600" dirty="0">
                  <a:latin typeface="+mj-lt"/>
                </a:rPr>
                <a:t>AP Tax Recoverable</a:t>
              </a:r>
            </a:p>
          </p:txBody>
        </p:sp>
        <p:sp>
          <p:nvSpPr>
            <p:cNvPr id="884805" name="Rectangle 69"/>
            <p:cNvSpPr>
              <a:spLocks noChangeArrowheads="1"/>
            </p:cNvSpPr>
            <p:nvPr/>
          </p:nvSpPr>
          <p:spPr bwMode="auto">
            <a:xfrm>
              <a:off x="3262313" y="5843588"/>
              <a:ext cx="515938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4.00</a:t>
              </a:r>
            </a:p>
          </p:txBody>
        </p:sp>
        <p:sp>
          <p:nvSpPr>
            <p:cNvPr id="884806" name="Oval 70"/>
            <p:cNvSpPr>
              <a:spLocks noChangeArrowheads="1"/>
            </p:cNvSpPr>
            <p:nvPr/>
          </p:nvSpPr>
          <p:spPr bwMode="auto">
            <a:xfrm>
              <a:off x="3959225" y="5911850"/>
              <a:ext cx="25082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6</a:t>
              </a:r>
            </a:p>
          </p:txBody>
        </p:sp>
        <p:grpSp>
          <p:nvGrpSpPr>
            <p:cNvPr id="884807" name="Group 71"/>
            <p:cNvGrpSpPr>
              <a:grpSpLocks/>
            </p:cNvGrpSpPr>
            <p:nvPr/>
          </p:nvGrpSpPr>
          <p:grpSpPr bwMode="auto">
            <a:xfrm>
              <a:off x="4737100" y="4335463"/>
              <a:ext cx="1219200" cy="1112837"/>
              <a:chOff x="2984" y="2935"/>
              <a:chExt cx="768" cy="701"/>
            </a:xfrm>
          </p:grpSpPr>
          <p:sp>
            <p:nvSpPr>
              <p:cNvPr id="884808" name="Freeform 72"/>
              <p:cNvSpPr>
                <a:spLocks/>
              </p:cNvSpPr>
              <p:nvPr/>
            </p:nvSpPr>
            <p:spPr bwMode="auto">
              <a:xfrm>
                <a:off x="3007" y="3396"/>
                <a:ext cx="741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2" y="0"/>
                  </a:cxn>
                </a:cxnLst>
                <a:rect l="0" t="0" r="r" b="b"/>
                <a:pathLst>
                  <a:path w="813" h="1">
                    <a:moveTo>
                      <a:pt x="0" y="0"/>
                    </a:moveTo>
                    <a:lnTo>
                      <a:pt x="812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809" name="Freeform 73"/>
              <p:cNvSpPr>
                <a:spLocks/>
              </p:cNvSpPr>
              <p:nvPr/>
            </p:nvSpPr>
            <p:spPr bwMode="auto">
              <a:xfrm>
                <a:off x="3459" y="3396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810" name="Rectangle 74"/>
              <p:cNvSpPr>
                <a:spLocks noChangeArrowheads="1"/>
              </p:cNvSpPr>
              <p:nvPr/>
            </p:nvSpPr>
            <p:spPr bwMode="auto">
              <a:xfrm>
                <a:off x="2996" y="2935"/>
                <a:ext cx="756" cy="49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Purchase</a:t>
                </a:r>
              </a:p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Order</a:t>
                </a:r>
              </a:p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Receipts</a:t>
                </a:r>
              </a:p>
            </p:txBody>
          </p:sp>
          <p:sp>
            <p:nvSpPr>
              <p:cNvPr id="884811" name="Rectangle 75"/>
              <p:cNvSpPr>
                <a:spLocks noChangeArrowheads="1"/>
              </p:cNvSpPr>
              <p:nvPr/>
            </p:nvSpPr>
            <p:spPr bwMode="auto">
              <a:xfrm>
                <a:off x="2984" y="3406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4812" name="Oval 76"/>
              <p:cNvSpPr>
                <a:spLocks noChangeArrowheads="1"/>
              </p:cNvSpPr>
              <p:nvPr/>
            </p:nvSpPr>
            <p:spPr bwMode="auto">
              <a:xfrm>
                <a:off x="3516" y="3431"/>
                <a:ext cx="17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884813" name="Group 77"/>
            <p:cNvGrpSpPr>
              <a:grpSpLocks/>
            </p:cNvGrpSpPr>
            <p:nvPr/>
          </p:nvGrpSpPr>
          <p:grpSpPr bwMode="auto">
            <a:xfrm>
              <a:off x="7588250" y="4324350"/>
              <a:ext cx="1282700" cy="771525"/>
              <a:chOff x="4780" y="2928"/>
              <a:chExt cx="808" cy="486"/>
            </a:xfrm>
          </p:grpSpPr>
          <p:sp>
            <p:nvSpPr>
              <p:cNvPr id="884814" name="Freeform 78"/>
              <p:cNvSpPr>
                <a:spLocks/>
              </p:cNvSpPr>
              <p:nvPr/>
            </p:nvSpPr>
            <p:spPr bwMode="auto">
              <a:xfrm>
                <a:off x="4811" y="3174"/>
                <a:ext cx="75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5" y="0"/>
                  </a:cxn>
                </a:cxnLst>
                <a:rect l="0" t="0" r="r" b="b"/>
                <a:pathLst>
                  <a:path w="756" h="1">
                    <a:moveTo>
                      <a:pt x="0" y="0"/>
                    </a:moveTo>
                    <a:lnTo>
                      <a:pt x="755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815" name="Freeform 79"/>
              <p:cNvSpPr>
                <a:spLocks/>
              </p:cNvSpPr>
              <p:nvPr/>
            </p:nvSpPr>
            <p:spPr bwMode="auto">
              <a:xfrm>
                <a:off x="5223" y="3174"/>
                <a:ext cx="47" cy="2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816" name="Rectangle 80"/>
              <p:cNvSpPr>
                <a:spLocks noChangeArrowheads="1"/>
              </p:cNvSpPr>
              <p:nvPr/>
            </p:nvSpPr>
            <p:spPr bwMode="auto">
              <a:xfrm>
                <a:off x="4780" y="2928"/>
                <a:ext cx="808" cy="29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AP Usage Variance</a:t>
                </a:r>
              </a:p>
            </p:txBody>
          </p:sp>
          <p:sp>
            <p:nvSpPr>
              <p:cNvPr id="884817" name="Rectangle 81"/>
              <p:cNvSpPr>
                <a:spLocks noChangeArrowheads="1"/>
              </p:cNvSpPr>
              <p:nvPr/>
            </p:nvSpPr>
            <p:spPr bwMode="auto">
              <a:xfrm>
                <a:off x="4837" y="3184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40.00</a:t>
                </a:r>
              </a:p>
            </p:txBody>
          </p:sp>
          <p:sp>
            <p:nvSpPr>
              <p:cNvPr id="884818" name="Oval 82"/>
              <p:cNvSpPr>
                <a:spLocks noChangeArrowheads="1"/>
              </p:cNvSpPr>
              <p:nvPr/>
            </p:nvSpPr>
            <p:spPr bwMode="auto">
              <a:xfrm>
                <a:off x="5259" y="3217"/>
                <a:ext cx="13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</p:grpSp>
        <p:sp>
          <p:nvSpPr>
            <p:cNvPr id="884820" name="Freeform 84"/>
            <p:cNvSpPr>
              <a:spLocks/>
            </p:cNvSpPr>
            <p:nvPr/>
          </p:nvSpPr>
          <p:spPr bwMode="auto">
            <a:xfrm>
              <a:off x="7637463" y="5648325"/>
              <a:ext cx="12001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5" y="0"/>
                </a:cxn>
              </a:cxnLst>
              <a:rect l="0" t="0" r="r" b="b"/>
              <a:pathLst>
                <a:path w="756" h="1">
                  <a:moveTo>
                    <a:pt x="0" y="0"/>
                  </a:moveTo>
                  <a:lnTo>
                    <a:pt x="755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4821" name="Freeform 85"/>
            <p:cNvSpPr>
              <a:spLocks/>
            </p:cNvSpPr>
            <p:nvPr/>
          </p:nvSpPr>
          <p:spPr bwMode="auto">
            <a:xfrm>
              <a:off x="8291513" y="5648325"/>
              <a:ext cx="1588" cy="5953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4822" name="Rectangle 86"/>
            <p:cNvSpPr>
              <a:spLocks noChangeArrowheads="1"/>
            </p:cNvSpPr>
            <p:nvPr/>
          </p:nvSpPr>
          <p:spPr bwMode="auto">
            <a:xfrm>
              <a:off x="7505700" y="5219700"/>
              <a:ext cx="1517650" cy="4730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600" dirty="0">
                  <a:latin typeface="+mj-lt"/>
                </a:rPr>
                <a:t>AP Tax Recoverable</a:t>
              </a:r>
            </a:p>
          </p:txBody>
        </p:sp>
        <p:sp>
          <p:nvSpPr>
            <p:cNvPr id="884823" name="Rectangle 87"/>
            <p:cNvSpPr>
              <a:spLocks noChangeArrowheads="1"/>
            </p:cNvSpPr>
            <p:nvPr/>
          </p:nvSpPr>
          <p:spPr bwMode="auto">
            <a:xfrm>
              <a:off x="7678738" y="5607050"/>
              <a:ext cx="630238" cy="609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  <a:p>
              <a:pPr algn="l" defTabSz="1546225" eaLnBrk="0" hangingPunct="0"/>
              <a:r>
                <a:rPr kumimoji="1" lang="en-US" sz="1600">
                  <a:latin typeface="+mj-lt"/>
                </a:rPr>
                <a:t>  4.00</a:t>
              </a:r>
            </a:p>
          </p:txBody>
        </p:sp>
        <p:sp>
          <p:nvSpPr>
            <p:cNvPr id="884824" name="Oval 88"/>
            <p:cNvSpPr>
              <a:spLocks noChangeArrowheads="1"/>
            </p:cNvSpPr>
            <p:nvPr/>
          </p:nvSpPr>
          <p:spPr bwMode="auto">
            <a:xfrm>
              <a:off x="8348663" y="5678488"/>
              <a:ext cx="21907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4</a:t>
              </a:r>
            </a:p>
          </p:txBody>
        </p:sp>
        <p:sp>
          <p:nvSpPr>
            <p:cNvPr id="884825" name="Oval 89"/>
            <p:cNvSpPr>
              <a:spLocks noChangeArrowheads="1"/>
            </p:cNvSpPr>
            <p:nvPr/>
          </p:nvSpPr>
          <p:spPr bwMode="auto">
            <a:xfrm>
              <a:off x="8348663" y="5951538"/>
              <a:ext cx="21907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5</a:t>
              </a:r>
            </a:p>
          </p:txBody>
        </p:sp>
        <p:grpSp>
          <p:nvGrpSpPr>
            <p:cNvPr id="884826" name="Group 90"/>
            <p:cNvGrpSpPr>
              <a:grpSpLocks/>
            </p:cNvGrpSpPr>
            <p:nvPr/>
          </p:nvGrpSpPr>
          <p:grpSpPr bwMode="auto">
            <a:xfrm>
              <a:off x="6010275" y="4371975"/>
              <a:ext cx="1498600" cy="1509713"/>
              <a:chOff x="3786" y="2958"/>
              <a:chExt cx="944" cy="951"/>
            </a:xfrm>
          </p:grpSpPr>
          <p:sp>
            <p:nvSpPr>
              <p:cNvPr id="884827" name="Freeform 91"/>
              <p:cNvSpPr>
                <a:spLocks/>
              </p:cNvSpPr>
              <p:nvPr/>
            </p:nvSpPr>
            <p:spPr bwMode="auto">
              <a:xfrm>
                <a:off x="3790" y="3175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4828" name="Rectangle 92"/>
              <p:cNvSpPr>
                <a:spLocks noChangeArrowheads="1"/>
              </p:cNvSpPr>
              <p:nvPr/>
            </p:nvSpPr>
            <p:spPr bwMode="auto">
              <a:xfrm>
                <a:off x="3786" y="2958"/>
                <a:ext cx="944" cy="26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84829" name="Rectangle 93"/>
              <p:cNvSpPr>
                <a:spLocks noChangeArrowheads="1"/>
              </p:cNvSpPr>
              <p:nvPr/>
            </p:nvSpPr>
            <p:spPr bwMode="auto">
              <a:xfrm>
                <a:off x="4256" y="3185"/>
                <a:ext cx="467" cy="6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40.00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4.00</a:t>
                </a:r>
              </a:p>
            </p:txBody>
          </p:sp>
          <p:sp>
            <p:nvSpPr>
              <p:cNvPr id="884830" name="Oval 94"/>
              <p:cNvSpPr>
                <a:spLocks noChangeArrowheads="1"/>
              </p:cNvSpPr>
              <p:nvPr/>
            </p:nvSpPr>
            <p:spPr bwMode="auto">
              <a:xfrm>
                <a:off x="4062" y="3371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  <p:sp>
            <p:nvSpPr>
              <p:cNvPr id="884831" name="Oval 95"/>
              <p:cNvSpPr>
                <a:spLocks noChangeArrowheads="1"/>
              </p:cNvSpPr>
              <p:nvPr/>
            </p:nvSpPr>
            <p:spPr bwMode="auto">
              <a:xfrm>
                <a:off x="4062" y="3192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4832" name="Oval 96"/>
              <p:cNvSpPr>
                <a:spLocks noChangeArrowheads="1"/>
              </p:cNvSpPr>
              <p:nvPr/>
            </p:nvSpPr>
            <p:spPr bwMode="auto">
              <a:xfrm>
                <a:off x="4070" y="3539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  <p:sp>
            <p:nvSpPr>
              <p:cNvPr id="884833" name="Oval 97"/>
              <p:cNvSpPr>
                <a:spLocks noChangeArrowheads="1"/>
              </p:cNvSpPr>
              <p:nvPr/>
            </p:nvSpPr>
            <p:spPr bwMode="auto">
              <a:xfrm>
                <a:off x="4070" y="3723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5</a:t>
                </a:r>
              </a:p>
            </p:txBody>
          </p:sp>
          <p:sp>
            <p:nvSpPr>
              <p:cNvPr id="884834" name="Freeform 98"/>
              <p:cNvSpPr>
                <a:spLocks/>
              </p:cNvSpPr>
              <p:nvPr/>
            </p:nvSpPr>
            <p:spPr bwMode="auto">
              <a:xfrm>
                <a:off x="4282" y="3183"/>
                <a:ext cx="1" cy="7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5"/>
                  </a:cxn>
                </a:cxnLst>
                <a:rect l="0" t="0" r="r" b="b"/>
                <a:pathLst>
                  <a:path w="1" h="726">
                    <a:moveTo>
                      <a:pt x="0" y="0"/>
                    </a:moveTo>
                    <a:lnTo>
                      <a:pt x="0" y="72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770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Memo Items </a:t>
            </a:r>
            <a:r>
              <a:rPr lang="en-US" sz="1600"/>
              <a:t>(Average Cost, Recoverable Tax)</a:t>
            </a:r>
          </a:p>
        </p:txBody>
      </p:sp>
      <p:sp>
        <p:nvSpPr>
          <p:cNvPr id="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GTM-03-0950</a:t>
            </a:r>
          </a:p>
        </p:txBody>
      </p:sp>
      <p:grpSp>
        <p:nvGrpSpPr>
          <p:cNvPr id="79" name="Group 78"/>
          <p:cNvGrpSpPr/>
          <p:nvPr/>
        </p:nvGrpSpPr>
        <p:grpSpPr>
          <a:xfrm>
            <a:off x="87313" y="885825"/>
            <a:ext cx="8996362" cy="5435600"/>
            <a:chOff x="87313" y="885825"/>
            <a:chExt cx="8996362" cy="5435600"/>
          </a:xfrm>
        </p:grpSpPr>
        <p:sp>
          <p:nvSpPr>
            <p:cNvPr id="885762" name="Rectangle 2"/>
            <p:cNvSpPr>
              <a:spLocks noChangeArrowheads="1"/>
            </p:cNvSpPr>
            <p:nvPr/>
          </p:nvSpPr>
          <p:spPr bwMode="auto">
            <a:xfrm>
              <a:off x="114300" y="129381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5763" name="Rectangle 3"/>
            <p:cNvSpPr>
              <a:spLocks noChangeArrowheads="1"/>
            </p:cNvSpPr>
            <p:nvPr/>
          </p:nvSpPr>
          <p:spPr bwMode="auto">
            <a:xfrm>
              <a:off x="193675" y="136207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85764" name="Rectangle 4"/>
            <p:cNvSpPr>
              <a:spLocks noChangeArrowheads="1"/>
            </p:cNvSpPr>
            <p:nvPr/>
          </p:nvSpPr>
          <p:spPr bwMode="auto">
            <a:xfrm>
              <a:off x="4641850" y="129381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5765" name="Rectangle 5"/>
            <p:cNvSpPr>
              <a:spLocks noChangeArrowheads="1"/>
            </p:cNvSpPr>
            <p:nvPr/>
          </p:nvSpPr>
          <p:spPr bwMode="auto">
            <a:xfrm>
              <a:off x="193675" y="38290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(3) and tax (4)</a:t>
              </a:r>
            </a:p>
          </p:txBody>
        </p:sp>
        <p:sp>
          <p:nvSpPr>
            <p:cNvPr id="885766" name="Rectangle 6"/>
            <p:cNvSpPr>
              <a:spLocks noChangeArrowheads="1"/>
            </p:cNvSpPr>
            <p:nvPr/>
          </p:nvSpPr>
          <p:spPr bwMode="auto">
            <a:xfrm>
              <a:off x="4727575" y="136207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85767" name="Rectangle 7"/>
            <p:cNvSpPr>
              <a:spLocks noChangeArrowheads="1"/>
            </p:cNvSpPr>
            <p:nvPr/>
          </p:nvSpPr>
          <p:spPr bwMode="auto">
            <a:xfrm>
              <a:off x="4727575" y="38290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(2) and tax (3)</a:t>
              </a:r>
              <a:endParaRPr kumimoji="1" lang="en-US" sz="1500" b="1" dirty="0">
                <a:latin typeface="+mj-lt"/>
              </a:endParaRPr>
            </a:p>
          </p:txBody>
        </p:sp>
        <p:sp>
          <p:nvSpPr>
            <p:cNvPr id="885768" name="Rectangle 8"/>
            <p:cNvSpPr>
              <a:spLocks noChangeArrowheads="1"/>
            </p:cNvSpPr>
            <p:nvPr/>
          </p:nvSpPr>
          <p:spPr bwMode="auto">
            <a:xfrm>
              <a:off x="4643438" y="885825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85769" name="Rectangle 9"/>
            <p:cNvSpPr>
              <a:spLocks noChangeArrowheads="1"/>
            </p:cNvSpPr>
            <p:nvPr/>
          </p:nvSpPr>
          <p:spPr bwMode="auto">
            <a:xfrm>
              <a:off x="120650" y="885825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85771" name="Rectangle 11"/>
            <p:cNvSpPr>
              <a:spLocks noChangeArrowheads="1"/>
            </p:cNvSpPr>
            <p:nvPr/>
          </p:nvSpPr>
          <p:spPr bwMode="auto">
            <a:xfrm>
              <a:off x="87313" y="2436813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85772" name="Group 12"/>
            <p:cNvGrpSpPr>
              <a:grpSpLocks/>
            </p:cNvGrpSpPr>
            <p:nvPr/>
          </p:nvGrpSpPr>
          <p:grpSpPr bwMode="auto">
            <a:xfrm>
              <a:off x="1358900" y="2327275"/>
              <a:ext cx="1793875" cy="1236663"/>
              <a:chOff x="742" y="1506"/>
              <a:chExt cx="1130" cy="779"/>
            </a:xfrm>
          </p:grpSpPr>
          <p:sp>
            <p:nvSpPr>
              <p:cNvPr id="885773" name="Freeform 13"/>
              <p:cNvSpPr>
                <a:spLocks/>
              </p:cNvSpPr>
              <p:nvPr/>
            </p:nvSpPr>
            <p:spPr bwMode="auto">
              <a:xfrm>
                <a:off x="854" y="1891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774" name="Freeform 14"/>
              <p:cNvSpPr>
                <a:spLocks/>
              </p:cNvSpPr>
              <p:nvPr/>
            </p:nvSpPr>
            <p:spPr bwMode="auto">
              <a:xfrm>
                <a:off x="1322" y="1891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775" name="Rectangle 15"/>
              <p:cNvSpPr>
                <a:spLocks noChangeArrowheads="1"/>
              </p:cNvSpPr>
              <p:nvPr/>
            </p:nvSpPr>
            <p:spPr bwMode="auto">
              <a:xfrm>
                <a:off x="742" y="1506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5776" name="Rectangle 16"/>
              <p:cNvSpPr>
                <a:spLocks noChangeArrowheads="1"/>
              </p:cNvSpPr>
              <p:nvPr/>
            </p:nvSpPr>
            <p:spPr bwMode="auto">
              <a:xfrm>
                <a:off x="1328" y="1901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5777" name="Oval 17"/>
              <p:cNvSpPr>
                <a:spLocks noChangeArrowheads="1"/>
              </p:cNvSpPr>
              <p:nvPr/>
            </p:nvSpPr>
            <p:spPr bwMode="auto">
              <a:xfrm>
                <a:off x="1126" y="2087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5778" name="Oval 18"/>
              <p:cNvSpPr>
                <a:spLocks noChangeArrowheads="1"/>
              </p:cNvSpPr>
              <p:nvPr/>
            </p:nvSpPr>
            <p:spPr bwMode="auto">
              <a:xfrm>
                <a:off x="1126" y="1908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5779" name="Group 19"/>
            <p:cNvGrpSpPr>
              <a:grpSpLocks/>
            </p:cNvGrpSpPr>
            <p:nvPr/>
          </p:nvGrpSpPr>
          <p:grpSpPr bwMode="auto">
            <a:xfrm>
              <a:off x="163513" y="2327275"/>
              <a:ext cx="1284287" cy="992188"/>
              <a:chOff x="55" y="1506"/>
              <a:chExt cx="809" cy="625"/>
            </a:xfrm>
          </p:grpSpPr>
          <p:sp>
            <p:nvSpPr>
              <p:cNvPr id="885780" name="Freeform 20"/>
              <p:cNvSpPr>
                <a:spLocks/>
              </p:cNvSpPr>
              <p:nvPr/>
            </p:nvSpPr>
            <p:spPr bwMode="auto">
              <a:xfrm>
                <a:off x="96" y="1891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781" name="Freeform 21"/>
              <p:cNvSpPr>
                <a:spLocks/>
              </p:cNvSpPr>
              <p:nvPr/>
            </p:nvSpPr>
            <p:spPr bwMode="auto">
              <a:xfrm>
                <a:off x="523" y="1891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782" name="Rectangle 22"/>
              <p:cNvSpPr>
                <a:spLocks noChangeArrowheads="1"/>
              </p:cNvSpPr>
              <p:nvPr/>
            </p:nvSpPr>
            <p:spPr bwMode="auto">
              <a:xfrm>
                <a:off x="80" y="1506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Expensed Purchases</a:t>
                </a:r>
              </a:p>
            </p:txBody>
          </p:sp>
          <p:sp>
            <p:nvSpPr>
              <p:cNvPr id="885783" name="Rectangle 23"/>
              <p:cNvSpPr>
                <a:spLocks noChangeArrowheads="1"/>
              </p:cNvSpPr>
              <p:nvPr/>
            </p:nvSpPr>
            <p:spPr bwMode="auto">
              <a:xfrm>
                <a:off x="55" y="1901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5784" name="Oval 24"/>
              <p:cNvSpPr>
                <a:spLocks noChangeArrowheads="1"/>
              </p:cNvSpPr>
              <p:nvPr/>
            </p:nvSpPr>
            <p:spPr bwMode="auto">
              <a:xfrm>
                <a:off x="574" y="1926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sp>
          <p:nvSpPr>
            <p:cNvPr id="885786" name="Freeform 26"/>
            <p:cNvSpPr>
              <a:spLocks/>
            </p:cNvSpPr>
            <p:nvPr/>
          </p:nvSpPr>
          <p:spPr bwMode="auto">
            <a:xfrm>
              <a:off x="3171825" y="2938463"/>
              <a:ext cx="1144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0" y="0"/>
                </a:cxn>
              </a:cxnLst>
              <a:rect l="0" t="0" r="r" b="b"/>
              <a:pathLst>
                <a:path w="721" h="1">
                  <a:moveTo>
                    <a:pt x="0" y="0"/>
                  </a:moveTo>
                  <a:lnTo>
                    <a:pt x="72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5787" name="Freeform 27"/>
            <p:cNvSpPr>
              <a:spLocks/>
            </p:cNvSpPr>
            <p:nvPr/>
          </p:nvSpPr>
          <p:spPr bwMode="auto">
            <a:xfrm>
              <a:off x="3849688" y="2938463"/>
              <a:ext cx="1588" cy="314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7"/>
                </a:cxn>
              </a:cxnLst>
              <a:rect l="0" t="0" r="r" b="b"/>
              <a:pathLst>
                <a:path w="1" h="198">
                  <a:moveTo>
                    <a:pt x="0" y="0"/>
                  </a:moveTo>
                  <a:lnTo>
                    <a:pt x="0" y="197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5788" name="Rectangle 28"/>
            <p:cNvSpPr>
              <a:spLocks noChangeArrowheads="1"/>
            </p:cNvSpPr>
            <p:nvPr/>
          </p:nvSpPr>
          <p:spPr bwMode="auto">
            <a:xfrm>
              <a:off x="3019425" y="2327275"/>
              <a:ext cx="1524000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AP Tax Recoverable</a:t>
              </a:r>
            </a:p>
          </p:txBody>
        </p:sp>
        <p:sp>
          <p:nvSpPr>
            <p:cNvPr id="885789" name="Rectangle 29"/>
            <p:cNvSpPr>
              <a:spLocks noChangeArrowheads="1"/>
            </p:cNvSpPr>
            <p:nvPr/>
          </p:nvSpPr>
          <p:spPr bwMode="auto">
            <a:xfrm>
              <a:off x="3233738" y="2954338"/>
              <a:ext cx="628650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85790" name="Oval 30"/>
            <p:cNvSpPr>
              <a:spLocks noChangeArrowheads="1"/>
            </p:cNvSpPr>
            <p:nvPr/>
          </p:nvSpPr>
          <p:spPr bwMode="auto">
            <a:xfrm>
              <a:off x="3930650" y="2994025"/>
              <a:ext cx="25082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  <p:grpSp>
          <p:nvGrpSpPr>
            <p:cNvPr id="885791" name="Group 31"/>
            <p:cNvGrpSpPr>
              <a:grpSpLocks/>
            </p:cNvGrpSpPr>
            <p:nvPr/>
          </p:nvGrpSpPr>
          <p:grpSpPr bwMode="auto">
            <a:xfrm>
              <a:off x="5268913" y="2322513"/>
              <a:ext cx="1284287" cy="992187"/>
              <a:chOff x="3319" y="1527"/>
              <a:chExt cx="809" cy="625"/>
            </a:xfrm>
          </p:grpSpPr>
          <p:sp>
            <p:nvSpPr>
              <p:cNvPr id="885792" name="Freeform 32"/>
              <p:cNvSpPr>
                <a:spLocks/>
              </p:cNvSpPr>
              <p:nvPr/>
            </p:nvSpPr>
            <p:spPr bwMode="auto">
              <a:xfrm>
                <a:off x="3360" y="1912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793" name="Freeform 33"/>
              <p:cNvSpPr>
                <a:spLocks/>
              </p:cNvSpPr>
              <p:nvPr/>
            </p:nvSpPr>
            <p:spPr bwMode="auto">
              <a:xfrm>
                <a:off x="3787" y="1912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794" name="Rectangle 34"/>
              <p:cNvSpPr>
                <a:spLocks noChangeArrowheads="1"/>
              </p:cNvSpPr>
              <p:nvPr/>
            </p:nvSpPr>
            <p:spPr bwMode="auto">
              <a:xfrm>
                <a:off x="3344" y="1527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Expensed Purchases</a:t>
                </a:r>
              </a:p>
            </p:txBody>
          </p:sp>
          <p:sp>
            <p:nvSpPr>
              <p:cNvPr id="885795" name="Rectangle 35"/>
              <p:cNvSpPr>
                <a:spLocks noChangeArrowheads="1"/>
              </p:cNvSpPr>
              <p:nvPr/>
            </p:nvSpPr>
            <p:spPr bwMode="auto">
              <a:xfrm>
                <a:off x="3319" y="1922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5796" name="Oval 36"/>
              <p:cNvSpPr>
                <a:spLocks noChangeArrowheads="1"/>
              </p:cNvSpPr>
              <p:nvPr/>
            </p:nvSpPr>
            <p:spPr bwMode="auto">
              <a:xfrm>
                <a:off x="3838" y="1947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5797" name="Group 37"/>
            <p:cNvGrpSpPr>
              <a:grpSpLocks/>
            </p:cNvGrpSpPr>
            <p:nvPr/>
          </p:nvGrpSpPr>
          <p:grpSpPr bwMode="auto">
            <a:xfrm>
              <a:off x="6791325" y="2314575"/>
              <a:ext cx="1793875" cy="1077913"/>
              <a:chOff x="4278" y="1522"/>
              <a:chExt cx="1130" cy="679"/>
            </a:xfrm>
          </p:grpSpPr>
          <p:sp>
            <p:nvSpPr>
              <p:cNvPr id="885798" name="Freeform 38"/>
              <p:cNvSpPr>
                <a:spLocks/>
              </p:cNvSpPr>
              <p:nvPr/>
            </p:nvSpPr>
            <p:spPr bwMode="auto">
              <a:xfrm>
                <a:off x="4374" y="190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799" name="Freeform 39"/>
              <p:cNvSpPr>
                <a:spLocks/>
              </p:cNvSpPr>
              <p:nvPr/>
            </p:nvSpPr>
            <p:spPr bwMode="auto">
              <a:xfrm>
                <a:off x="4842" y="1907"/>
                <a:ext cx="1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3"/>
                  </a:cxn>
                </a:cxnLst>
                <a:rect l="0" t="0" r="r" b="b"/>
                <a:pathLst>
                  <a:path w="1" h="294">
                    <a:moveTo>
                      <a:pt x="0" y="0"/>
                    </a:moveTo>
                    <a:lnTo>
                      <a:pt x="0" y="293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800" name="Rectangle 40"/>
              <p:cNvSpPr>
                <a:spLocks noChangeArrowheads="1"/>
              </p:cNvSpPr>
              <p:nvPr/>
            </p:nvSpPr>
            <p:spPr bwMode="auto">
              <a:xfrm>
                <a:off x="4278" y="152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5801" name="Rectangle 41"/>
              <p:cNvSpPr>
                <a:spLocks noChangeArrowheads="1"/>
              </p:cNvSpPr>
              <p:nvPr/>
            </p:nvSpPr>
            <p:spPr bwMode="auto">
              <a:xfrm>
                <a:off x="4847" y="1917"/>
                <a:ext cx="468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5802" name="Oval 42"/>
              <p:cNvSpPr>
                <a:spLocks noChangeArrowheads="1"/>
              </p:cNvSpPr>
              <p:nvPr/>
            </p:nvSpPr>
            <p:spPr bwMode="auto">
              <a:xfrm>
                <a:off x="4646" y="1924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5803" name="Group 43"/>
            <p:cNvGrpSpPr>
              <a:grpSpLocks/>
            </p:cNvGrpSpPr>
            <p:nvPr/>
          </p:nvGrpSpPr>
          <p:grpSpPr bwMode="auto">
            <a:xfrm>
              <a:off x="533400" y="4943475"/>
              <a:ext cx="1793875" cy="1236663"/>
              <a:chOff x="192" y="3058"/>
              <a:chExt cx="1130" cy="779"/>
            </a:xfrm>
          </p:grpSpPr>
          <p:sp>
            <p:nvSpPr>
              <p:cNvPr id="885804" name="Freeform 44"/>
              <p:cNvSpPr>
                <a:spLocks/>
              </p:cNvSpPr>
              <p:nvPr/>
            </p:nvSpPr>
            <p:spPr bwMode="auto">
              <a:xfrm>
                <a:off x="304" y="3443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805" name="Freeform 45"/>
              <p:cNvSpPr>
                <a:spLocks/>
              </p:cNvSpPr>
              <p:nvPr/>
            </p:nvSpPr>
            <p:spPr bwMode="auto">
              <a:xfrm>
                <a:off x="772" y="3443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806" name="Rectangle 46"/>
              <p:cNvSpPr>
                <a:spLocks noChangeArrowheads="1"/>
              </p:cNvSpPr>
              <p:nvPr/>
            </p:nvSpPr>
            <p:spPr bwMode="auto">
              <a:xfrm>
                <a:off x="192" y="3058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5807" name="Rectangle 47"/>
              <p:cNvSpPr>
                <a:spLocks noChangeArrowheads="1"/>
              </p:cNvSpPr>
              <p:nvPr/>
            </p:nvSpPr>
            <p:spPr bwMode="auto">
              <a:xfrm>
                <a:off x="250" y="3453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grpSp>
            <p:nvGrpSpPr>
              <p:cNvPr id="885808" name="Group 48"/>
              <p:cNvGrpSpPr>
                <a:grpSpLocks/>
              </p:cNvGrpSpPr>
              <p:nvPr/>
            </p:nvGrpSpPr>
            <p:grpSpPr bwMode="auto">
              <a:xfrm>
                <a:off x="816" y="3460"/>
                <a:ext cx="159" cy="335"/>
                <a:chOff x="816" y="3460"/>
                <a:chExt cx="159" cy="335"/>
              </a:xfrm>
            </p:grpSpPr>
            <p:sp>
              <p:nvSpPr>
                <p:cNvPr id="885809" name="Oval 49"/>
                <p:cNvSpPr>
                  <a:spLocks noChangeArrowheads="1"/>
                </p:cNvSpPr>
                <p:nvPr/>
              </p:nvSpPr>
              <p:spPr bwMode="auto">
                <a:xfrm>
                  <a:off x="816" y="3639"/>
                  <a:ext cx="159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4</a:t>
                  </a:r>
                </a:p>
              </p:txBody>
            </p:sp>
            <p:sp>
              <p:nvSpPr>
                <p:cNvPr id="885810" name="Oval 50"/>
                <p:cNvSpPr>
                  <a:spLocks noChangeArrowheads="1"/>
                </p:cNvSpPr>
                <p:nvPr/>
              </p:nvSpPr>
              <p:spPr bwMode="auto">
                <a:xfrm>
                  <a:off x="816" y="3460"/>
                  <a:ext cx="159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3</a:t>
                  </a:r>
                </a:p>
              </p:txBody>
            </p:sp>
          </p:grpSp>
        </p:grpSp>
        <p:grpSp>
          <p:nvGrpSpPr>
            <p:cNvPr id="885811" name="Group 51"/>
            <p:cNvGrpSpPr>
              <a:grpSpLocks/>
            </p:cNvGrpSpPr>
            <p:nvPr/>
          </p:nvGrpSpPr>
          <p:grpSpPr bwMode="auto">
            <a:xfrm>
              <a:off x="2292350" y="4943475"/>
              <a:ext cx="1793875" cy="1243013"/>
              <a:chOff x="1558" y="3058"/>
              <a:chExt cx="1130" cy="783"/>
            </a:xfrm>
          </p:grpSpPr>
          <p:sp>
            <p:nvSpPr>
              <p:cNvPr id="885812" name="Freeform 52"/>
              <p:cNvSpPr>
                <a:spLocks/>
              </p:cNvSpPr>
              <p:nvPr/>
            </p:nvSpPr>
            <p:spPr bwMode="auto">
              <a:xfrm>
                <a:off x="2162" y="3451"/>
                <a:ext cx="1" cy="3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9"/>
                  </a:cxn>
                </a:cxnLst>
                <a:rect l="0" t="0" r="r" b="b"/>
                <a:pathLst>
                  <a:path w="1" h="390">
                    <a:moveTo>
                      <a:pt x="0" y="0"/>
                    </a:moveTo>
                    <a:lnTo>
                      <a:pt x="0" y="389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85813" name="Group 53"/>
              <p:cNvGrpSpPr>
                <a:grpSpLocks/>
              </p:cNvGrpSpPr>
              <p:nvPr/>
            </p:nvGrpSpPr>
            <p:grpSpPr bwMode="auto">
              <a:xfrm>
                <a:off x="1558" y="3058"/>
                <a:ext cx="1130" cy="779"/>
                <a:chOff x="1558" y="3058"/>
                <a:chExt cx="1130" cy="779"/>
              </a:xfrm>
            </p:grpSpPr>
            <p:sp>
              <p:nvSpPr>
                <p:cNvPr id="885814" name="Freeform 54"/>
                <p:cNvSpPr>
                  <a:spLocks/>
                </p:cNvSpPr>
                <p:nvPr/>
              </p:nvSpPr>
              <p:spPr bwMode="auto">
                <a:xfrm>
                  <a:off x="1670" y="3443"/>
                  <a:ext cx="937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5815" name="Rectangle 55"/>
                <p:cNvSpPr>
                  <a:spLocks noChangeArrowheads="1"/>
                </p:cNvSpPr>
                <p:nvPr/>
              </p:nvSpPr>
              <p:spPr bwMode="auto">
                <a:xfrm>
                  <a:off x="1558" y="3058"/>
                  <a:ext cx="1130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Accounts Payable</a:t>
                  </a:r>
                </a:p>
              </p:txBody>
            </p:sp>
            <p:sp>
              <p:nvSpPr>
                <p:cNvPr id="885816" name="Rectangle 56"/>
                <p:cNvSpPr>
                  <a:spLocks noChangeArrowheads="1"/>
                </p:cNvSpPr>
                <p:nvPr/>
              </p:nvSpPr>
              <p:spPr bwMode="auto">
                <a:xfrm>
                  <a:off x="2136" y="3453"/>
                  <a:ext cx="467" cy="38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r" defTabSz="1546225" eaLnBrk="0" hangingPunct="0"/>
                  <a:r>
                    <a:rPr kumimoji="1" lang="en-US" sz="1600">
                      <a:latin typeface="+mj-lt"/>
                    </a:rPr>
                    <a:t>100.00</a:t>
                  </a:r>
                </a:p>
                <a:p>
                  <a:pPr algn="r" defTabSz="1546225" eaLnBrk="0" hangingPunct="0"/>
                  <a:r>
                    <a:rPr kumimoji="1" lang="en-US" sz="1600">
                      <a:latin typeface="+mj-lt"/>
                    </a:rPr>
                    <a:t>10.00</a:t>
                  </a:r>
                </a:p>
              </p:txBody>
            </p:sp>
            <p:sp>
              <p:nvSpPr>
                <p:cNvPr id="885817" name="Oval 57"/>
                <p:cNvSpPr>
                  <a:spLocks noChangeArrowheads="1"/>
                </p:cNvSpPr>
                <p:nvPr/>
              </p:nvSpPr>
              <p:spPr bwMode="auto">
                <a:xfrm>
                  <a:off x="1942" y="3639"/>
                  <a:ext cx="159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4</a:t>
                  </a:r>
                </a:p>
              </p:txBody>
            </p:sp>
            <p:sp>
              <p:nvSpPr>
                <p:cNvPr id="885818" name="Oval 58"/>
                <p:cNvSpPr>
                  <a:spLocks noChangeArrowheads="1"/>
                </p:cNvSpPr>
                <p:nvPr/>
              </p:nvSpPr>
              <p:spPr bwMode="auto">
                <a:xfrm>
                  <a:off x="1942" y="3460"/>
                  <a:ext cx="159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3</a:t>
                  </a:r>
                </a:p>
              </p:txBody>
            </p:sp>
          </p:grpSp>
        </p:grpSp>
        <p:grpSp>
          <p:nvGrpSpPr>
            <p:cNvPr id="885819" name="Group 59"/>
            <p:cNvGrpSpPr>
              <a:grpSpLocks/>
            </p:cNvGrpSpPr>
            <p:nvPr/>
          </p:nvGrpSpPr>
          <p:grpSpPr bwMode="auto">
            <a:xfrm>
              <a:off x="4651375" y="4946650"/>
              <a:ext cx="1676400" cy="992188"/>
              <a:chOff x="2888" y="3066"/>
              <a:chExt cx="1056" cy="625"/>
            </a:xfrm>
          </p:grpSpPr>
          <p:sp>
            <p:nvSpPr>
              <p:cNvPr id="885820" name="Freeform 60"/>
              <p:cNvSpPr>
                <a:spLocks/>
              </p:cNvSpPr>
              <p:nvPr/>
            </p:nvSpPr>
            <p:spPr bwMode="auto">
              <a:xfrm>
                <a:off x="3038" y="3451"/>
                <a:ext cx="81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2" y="0"/>
                  </a:cxn>
                </a:cxnLst>
                <a:rect l="0" t="0" r="r" b="b"/>
                <a:pathLst>
                  <a:path w="813" h="1">
                    <a:moveTo>
                      <a:pt x="0" y="0"/>
                    </a:moveTo>
                    <a:lnTo>
                      <a:pt x="812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821" name="Freeform 61"/>
              <p:cNvSpPr>
                <a:spLocks/>
              </p:cNvSpPr>
              <p:nvPr/>
            </p:nvSpPr>
            <p:spPr bwMode="auto">
              <a:xfrm>
                <a:off x="3520" y="3451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822" name="Rectangle 62"/>
              <p:cNvSpPr>
                <a:spLocks noChangeArrowheads="1"/>
              </p:cNvSpPr>
              <p:nvPr/>
            </p:nvSpPr>
            <p:spPr bwMode="auto">
              <a:xfrm>
                <a:off x="2888" y="3066"/>
                <a:ext cx="1056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5823" name="Rectangle 63"/>
              <p:cNvSpPr>
                <a:spLocks noChangeArrowheads="1"/>
              </p:cNvSpPr>
              <p:nvPr/>
            </p:nvSpPr>
            <p:spPr bwMode="auto">
              <a:xfrm>
                <a:off x="3045" y="3461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5824" name="Oval 64"/>
              <p:cNvSpPr>
                <a:spLocks noChangeArrowheads="1"/>
              </p:cNvSpPr>
              <p:nvPr/>
            </p:nvSpPr>
            <p:spPr bwMode="auto">
              <a:xfrm>
                <a:off x="3577" y="3486"/>
                <a:ext cx="17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</p:grpSp>
        <p:sp>
          <p:nvSpPr>
            <p:cNvPr id="885826" name="Freeform 66"/>
            <p:cNvSpPr>
              <a:spLocks/>
            </p:cNvSpPr>
            <p:nvPr/>
          </p:nvSpPr>
          <p:spPr bwMode="auto">
            <a:xfrm>
              <a:off x="7688263" y="5557838"/>
              <a:ext cx="1200150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5" y="0"/>
                </a:cxn>
              </a:cxnLst>
              <a:rect l="0" t="0" r="r" b="b"/>
              <a:pathLst>
                <a:path w="756" h="1">
                  <a:moveTo>
                    <a:pt x="0" y="0"/>
                  </a:moveTo>
                  <a:lnTo>
                    <a:pt x="755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5827" name="Freeform 67"/>
            <p:cNvSpPr>
              <a:spLocks/>
            </p:cNvSpPr>
            <p:nvPr/>
          </p:nvSpPr>
          <p:spPr bwMode="auto">
            <a:xfrm>
              <a:off x="8342313" y="5557838"/>
              <a:ext cx="1588" cy="5953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5828" name="Rectangle 68"/>
            <p:cNvSpPr>
              <a:spLocks noChangeArrowheads="1"/>
            </p:cNvSpPr>
            <p:nvPr/>
          </p:nvSpPr>
          <p:spPr bwMode="auto">
            <a:xfrm>
              <a:off x="7505700" y="4948238"/>
              <a:ext cx="1577975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AP Tax Recoverable</a:t>
              </a:r>
            </a:p>
          </p:txBody>
        </p:sp>
        <p:sp>
          <p:nvSpPr>
            <p:cNvPr id="885829" name="Rectangle 69"/>
            <p:cNvSpPr>
              <a:spLocks noChangeArrowheads="1"/>
            </p:cNvSpPr>
            <p:nvPr/>
          </p:nvSpPr>
          <p:spPr bwMode="auto">
            <a:xfrm>
              <a:off x="7729538" y="5573713"/>
              <a:ext cx="628650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85830" name="Oval 70"/>
            <p:cNvSpPr>
              <a:spLocks noChangeArrowheads="1"/>
            </p:cNvSpPr>
            <p:nvPr/>
          </p:nvSpPr>
          <p:spPr bwMode="auto">
            <a:xfrm>
              <a:off x="8399463" y="5626100"/>
              <a:ext cx="21907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  <p:grpSp>
          <p:nvGrpSpPr>
            <p:cNvPr id="885831" name="Group 71"/>
            <p:cNvGrpSpPr>
              <a:grpSpLocks/>
            </p:cNvGrpSpPr>
            <p:nvPr/>
          </p:nvGrpSpPr>
          <p:grpSpPr bwMode="auto">
            <a:xfrm>
              <a:off x="6245225" y="4946650"/>
              <a:ext cx="1331913" cy="1236663"/>
              <a:chOff x="3934" y="3056"/>
              <a:chExt cx="839" cy="779"/>
            </a:xfrm>
          </p:grpSpPr>
          <p:sp>
            <p:nvSpPr>
              <p:cNvPr id="885832" name="Freeform 72"/>
              <p:cNvSpPr>
                <a:spLocks/>
              </p:cNvSpPr>
              <p:nvPr/>
            </p:nvSpPr>
            <p:spPr bwMode="auto">
              <a:xfrm>
                <a:off x="3942" y="3441"/>
                <a:ext cx="83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30" y="0"/>
                  </a:cxn>
                </a:cxnLst>
                <a:rect l="0" t="0" r="r" b="b"/>
                <a:pathLst>
                  <a:path w="831" h="1">
                    <a:moveTo>
                      <a:pt x="0" y="0"/>
                    </a:moveTo>
                    <a:lnTo>
                      <a:pt x="83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5833" name="Rectangle 73"/>
              <p:cNvSpPr>
                <a:spLocks noChangeArrowheads="1"/>
              </p:cNvSpPr>
              <p:nvPr/>
            </p:nvSpPr>
            <p:spPr bwMode="auto">
              <a:xfrm>
                <a:off x="3934" y="3056"/>
                <a:ext cx="836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85834" name="Rectangle 74"/>
              <p:cNvSpPr>
                <a:spLocks noChangeArrowheads="1"/>
              </p:cNvSpPr>
              <p:nvPr/>
            </p:nvSpPr>
            <p:spPr bwMode="auto">
              <a:xfrm>
                <a:off x="4302" y="3451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5835" name="Oval 75"/>
              <p:cNvSpPr>
                <a:spLocks noChangeArrowheads="1"/>
              </p:cNvSpPr>
              <p:nvPr/>
            </p:nvSpPr>
            <p:spPr bwMode="auto">
              <a:xfrm>
                <a:off x="4108" y="3637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  <p:sp>
            <p:nvSpPr>
              <p:cNvPr id="885836" name="Oval 76"/>
              <p:cNvSpPr>
                <a:spLocks noChangeArrowheads="1"/>
              </p:cNvSpPr>
              <p:nvPr/>
            </p:nvSpPr>
            <p:spPr bwMode="auto">
              <a:xfrm>
                <a:off x="4108" y="3458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5837" name="Freeform 77"/>
              <p:cNvSpPr>
                <a:spLocks/>
              </p:cNvSpPr>
              <p:nvPr/>
            </p:nvSpPr>
            <p:spPr bwMode="auto">
              <a:xfrm>
                <a:off x="4328" y="3449"/>
                <a:ext cx="1" cy="3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41"/>
                  </a:cxn>
                </a:cxnLst>
                <a:rect l="0" t="0" r="r" b="b"/>
                <a:pathLst>
                  <a:path w="1" h="342">
                    <a:moveTo>
                      <a:pt x="0" y="0"/>
                    </a:moveTo>
                    <a:lnTo>
                      <a:pt x="0" y="341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79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Inventory Items </a:t>
            </a:r>
            <a:r>
              <a:rPr lang="en-US" sz="1600"/>
              <a:t>(Average Cost, Non-Recoverable Tax)</a:t>
            </a:r>
          </a:p>
        </p:txBody>
      </p:sp>
      <p:sp>
        <p:nvSpPr>
          <p:cNvPr id="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GTM-03-0960</a:t>
            </a:r>
          </a:p>
        </p:txBody>
      </p:sp>
      <p:grpSp>
        <p:nvGrpSpPr>
          <p:cNvPr id="79" name="Group 78"/>
          <p:cNvGrpSpPr/>
          <p:nvPr/>
        </p:nvGrpSpPr>
        <p:grpSpPr>
          <a:xfrm>
            <a:off x="114300" y="838200"/>
            <a:ext cx="8915400" cy="5435600"/>
            <a:chOff x="114300" y="923925"/>
            <a:chExt cx="8915400" cy="5435600"/>
          </a:xfrm>
        </p:grpSpPr>
        <p:sp>
          <p:nvSpPr>
            <p:cNvPr id="886786" name="Rectangle 2"/>
            <p:cNvSpPr>
              <a:spLocks noChangeArrowheads="1"/>
            </p:cNvSpPr>
            <p:nvPr/>
          </p:nvSpPr>
          <p:spPr bwMode="auto">
            <a:xfrm>
              <a:off x="114300" y="133191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6787" name="Rectangle 3"/>
            <p:cNvSpPr>
              <a:spLocks noChangeArrowheads="1"/>
            </p:cNvSpPr>
            <p:nvPr/>
          </p:nvSpPr>
          <p:spPr bwMode="auto">
            <a:xfrm>
              <a:off x="4641850" y="133191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6788" name="Rectangle 4"/>
            <p:cNvSpPr>
              <a:spLocks noChangeArrowheads="1"/>
            </p:cNvSpPr>
            <p:nvPr/>
          </p:nvSpPr>
          <p:spPr bwMode="auto">
            <a:xfrm>
              <a:off x="4643438" y="923925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86789" name="Rectangle 5"/>
            <p:cNvSpPr>
              <a:spLocks noChangeArrowheads="1"/>
            </p:cNvSpPr>
            <p:nvPr/>
          </p:nvSpPr>
          <p:spPr bwMode="auto">
            <a:xfrm>
              <a:off x="120650" y="923925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86791" name="Rectangle 7"/>
            <p:cNvSpPr>
              <a:spLocks noChangeArrowheads="1"/>
            </p:cNvSpPr>
            <p:nvPr/>
          </p:nvSpPr>
          <p:spPr bwMode="auto">
            <a:xfrm>
              <a:off x="193675" y="140017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(1), and tax (2)</a:t>
              </a:r>
            </a:p>
          </p:txBody>
        </p:sp>
        <p:sp>
          <p:nvSpPr>
            <p:cNvPr id="886792" name="Rectangle 8"/>
            <p:cNvSpPr>
              <a:spLocks noChangeArrowheads="1"/>
            </p:cNvSpPr>
            <p:nvPr/>
          </p:nvSpPr>
          <p:spPr bwMode="auto">
            <a:xfrm>
              <a:off x="193674" y="3848100"/>
              <a:ext cx="4264025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(3), and tax (4)</a:t>
              </a:r>
            </a:p>
          </p:txBody>
        </p:sp>
        <p:sp>
          <p:nvSpPr>
            <p:cNvPr id="886793" name="Rectangle 9"/>
            <p:cNvSpPr>
              <a:spLocks noChangeArrowheads="1"/>
            </p:cNvSpPr>
            <p:nvPr/>
          </p:nvSpPr>
          <p:spPr bwMode="auto">
            <a:xfrm>
              <a:off x="4727575" y="140017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86794" name="Rectangle 10"/>
            <p:cNvSpPr>
              <a:spLocks noChangeArrowheads="1"/>
            </p:cNvSpPr>
            <p:nvPr/>
          </p:nvSpPr>
          <p:spPr bwMode="auto">
            <a:xfrm>
              <a:off x="4727575" y="38481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(2) and tax (3)</a:t>
              </a:r>
              <a:endParaRPr kumimoji="1" lang="en-US" sz="1500" b="1" dirty="0">
                <a:latin typeface="+mj-lt"/>
              </a:endParaRPr>
            </a:p>
          </p:txBody>
        </p:sp>
        <p:grpSp>
          <p:nvGrpSpPr>
            <p:cNvPr id="886795" name="Group 11"/>
            <p:cNvGrpSpPr>
              <a:grpSpLocks/>
            </p:cNvGrpSpPr>
            <p:nvPr/>
          </p:nvGrpSpPr>
          <p:grpSpPr bwMode="auto">
            <a:xfrm>
              <a:off x="4737100" y="4937125"/>
              <a:ext cx="1676400" cy="992188"/>
              <a:chOff x="2984" y="3066"/>
              <a:chExt cx="1056" cy="625"/>
            </a:xfrm>
          </p:grpSpPr>
          <p:sp>
            <p:nvSpPr>
              <p:cNvPr id="886796" name="Freeform 12"/>
              <p:cNvSpPr>
                <a:spLocks/>
              </p:cNvSpPr>
              <p:nvPr/>
            </p:nvSpPr>
            <p:spPr bwMode="auto">
              <a:xfrm>
                <a:off x="3038" y="3451"/>
                <a:ext cx="81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2" y="0"/>
                  </a:cxn>
                </a:cxnLst>
                <a:rect l="0" t="0" r="r" b="b"/>
                <a:pathLst>
                  <a:path w="813" h="1">
                    <a:moveTo>
                      <a:pt x="0" y="0"/>
                    </a:moveTo>
                    <a:lnTo>
                      <a:pt x="812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797" name="Freeform 13"/>
              <p:cNvSpPr>
                <a:spLocks/>
              </p:cNvSpPr>
              <p:nvPr/>
            </p:nvSpPr>
            <p:spPr bwMode="auto">
              <a:xfrm>
                <a:off x="3520" y="3451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798" name="Rectangle 14"/>
              <p:cNvSpPr>
                <a:spLocks noChangeArrowheads="1"/>
              </p:cNvSpPr>
              <p:nvPr/>
            </p:nvSpPr>
            <p:spPr bwMode="auto">
              <a:xfrm>
                <a:off x="2984" y="3066"/>
                <a:ext cx="1056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6799" name="Rectangle 15"/>
              <p:cNvSpPr>
                <a:spLocks noChangeArrowheads="1"/>
              </p:cNvSpPr>
              <p:nvPr/>
            </p:nvSpPr>
            <p:spPr bwMode="auto">
              <a:xfrm>
                <a:off x="3045" y="3461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6800" name="Oval 16"/>
              <p:cNvSpPr>
                <a:spLocks noChangeArrowheads="1"/>
              </p:cNvSpPr>
              <p:nvPr/>
            </p:nvSpPr>
            <p:spPr bwMode="auto">
              <a:xfrm>
                <a:off x="3577" y="3486"/>
                <a:ext cx="17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886801" name="Group 17"/>
            <p:cNvGrpSpPr>
              <a:grpSpLocks/>
            </p:cNvGrpSpPr>
            <p:nvPr/>
          </p:nvGrpSpPr>
          <p:grpSpPr bwMode="auto">
            <a:xfrm>
              <a:off x="371475" y="4933950"/>
              <a:ext cx="1793875" cy="1236663"/>
              <a:chOff x="192" y="3058"/>
              <a:chExt cx="1130" cy="779"/>
            </a:xfrm>
          </p:grpSpPr>
          <p:sp>
            <p:nvSpPr>
              <p:cNvPr id="886802" name="Freeform 18"/>
              <p:cNvSpPr>
                <a:spLocks/>
              </p:cNvSpPr>
              <p:nvPr/>
            </p:nvSpPr>
            <p:spPr bwMode="auto">
              <a:xfrm>
                <a:off x="304" y="3443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03" name="Freeform 19"/>
              <p:cNvSpPr>
                <a:spLocks/>
              </p:cNvSpPr>
              <p:nvPr/>
            </p:nvSpPr>
            <p:spPr bwMode="auto">
              <a:xfrm>
                <a:off x="772" y="3443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04" name="Rectangle 20"/>
              <p:cNvSpPr>
                <a:spLocks noChangeArrowheads="1"/>
              </p:cNvSpPr>
              <p:nvPr/>
            </p:nvSpPr>
            <p:spPr bwMode="auto">
              <a:xfrm>
                <a:off x="192" y="3058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6805" name="Rectangle 21"/>
              <p:cNvSpPr>
                <a:spLocks noChangeArrowheads="1"/>
              </p:cNvSpPr>
              <p:nvPr/>
            </p:nvSpPr>
            <p:spPr bwMode="auto">
              <a:xfrm>
                <a:off x="250" y="3453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grpSp>
            <p:nvGrpSpPr>
              <p:cNvPr id="886806" name="Group 22"/>
              <p:cNvGrpSpPr>
                <a:grpSpLocks/>
              </p:cNvGrpSpPr>
              <p:nvPr/>
            </p:nvGrpSpPr>
            <p:grpSpPr bwMode="auto">
              <a:xfrm>
                <a:off x="816" y="3460"/>
                <a:ext cx="159" cy="335"/>
                <a:chOff x="816" y="3460"/>
                <a:chExt cx="159" cy="335"/>
              </a:xfrm>
            </p:grpSpPr>
            <p:sp>
              <p:nvSpPr>
                <p:cNvPr id="886807" name="Oval 23"/>
                <p:cNvSpPr>
                  <a:spLocks noChangeArrowheads="1"/>
                </p:cNvSpPr>
                <p:nvPr/>
              </p:nvSpPr>
              <p:spPr bwMode="auto">
                <a:xfrm>
                  <a:off x="816" y="3639"/>
                  <a:ext cx="159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4</a:t>
                  </a:r>
                </a:p>
              </p:txBody>
            </p:sp>
            <p:sp>
              <p:nvSpPr>
                <p:cNvPr id="886808" name="Oval 24"/>
                <p:cNvSpPr>
                  <a:spLocks noChangeArrowheads="1"/>
                </p:cNvSpPr>
                <p:nvPr/>
              </p:nvSpPr>
              <p:spPr bwMode="auto">
                <a:xfrm>
                  <a:off x="816" y="3460"/>
                  <a:ext cx="159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3</a:t>
                  </a:r>
                </a:p>
              </p:txBody>
            </p:sp>
          </p:grpSp>
        </p:grpSp>
        <p:grpSp>
          <p:nvGrpSpPr>
            <p:cNvPr id="886809" name="Group 25"/>
            <p:cNvGrpSpPr>
              <a:grpSpLocks/>
            </p:cNvGrpSpPr>
            <p:nvPr/>
          </p:nvGrpSpPr>
          <p:grpSpPr bwMode="auto">
            <a:xfrm>
              <a:off x="2244725" y="4933950"/>
              <a:ext cx="1793875" cy="1243013"/>
              <a:chOff x="1414" y="3058"/>
              <a:chExt cx="1130" cy="783"/>
            </a:xfrm>
          </p:grpSpPr>
          <p:sp>
            <p:nvSpPr>
              <p:cNvPr id="886810" name="Freeform 26"/>
              <p:cNvSpPr>
                <a:spLocks/>
              </p:cNvSpPr>
              <p:nvPr/>
            </p:nvSpPr>
            <p:spPr bwMode="auto">
              <a:xfrm>
                <a:off x="2018" y="3451"/>
                <a:ext cx="1" cy="3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9"/>
                  </a:cxn>
                </a:cxnLst>
                <a:rect l="0" t="0" r="r" b="b"/>
                <a:pathLst>
                  <a:path w="1" h="390">
                    <a:moveTo>
                      <a:pt x="0" y="0"/>
                    </a:moveTo>
                    <a:lnTo>
                      <a:pt x="0" y="389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86811" name="Group 27"/>
              <p:cNvGrpSpPr>
                <a:grpSpLocks/>
              </p:cNvGrpSpPr>
              <p:nvPr/>
            </p:nvGrpSpPr>
            <p:grpSpPr bwMode="auto">
              <a:xfrm>
                <a:off x="1414" y="3058"/>
                <a:ext cx="1130" cy="779"/>
                <a:chOff x="1414" y="3058"/>
                <a:chExt cx="1130" cy="779"/>
              </a:xfrm>
            </p:grpSpPr>
            <p:sp>
              <p:nvSpPr>
                <p:cNvPr id="886812" name="Freeform 28"/>
                <p:cNvSpPr>
                  <a:spLocks/>
                </p:cNvSpPr>
                <p:nvPr/>
              </p:nvSpPr>
              <p:spPr bwMode="auto">
                <a:xfrm>
                  <a:off x="1526" y="3443"/>
                  <a:ext cx="937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6813" name="Rectangle 29"/>
                <p:cNvSpPr>
                  <a:spLocks noChangeArrowheads="1"/>
                </p:cNvSpPr>
                <p:nvPr/>
              </p:nvSpPr>
              <p:spPr bwMode="auto">
                <a:xfrm>
                  <a:off x="1414" y="3058"/>
                  <a:ext cx="1130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Accounts Payable</a:t>
                  </a:r>
                </a:p>
              </p:txBody>
            </p:sp>
            <p:sp>
              <p:nvSpPr>
                <p:cNvPr id="886814" name="Rectangle 30"/>
                <p:cNvSpPr>
                  <a:spLocks noChangeArrowheads="1"/>
                </p:cNvSpPr>
                <p:nvPr/>
              </p:nvSpPr>
              <p:spPr bwMode="auto">
                <a:xfrm>
                  <a:off x="1992" y="3453"/>
                  <a:ext cx="467" cy="38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r" defTabSz="1546225" eaLnBrk="0" hangingPunct="0"/>
                  <a:r>
                    <a:rPr kumimoji="1" lang="en-US" sz="1600">
                      <a:latin typeface="+mj-lt"/>
                    </a:rPr>
                    <a:t>100.00</a:t>
                  </a:r>
                </a:p>
                <a:p>
                  <a:pPr algn="r" defTabSz="1546225" eaLnBrk="0" hangingPunct="0"/>
                  <a:r>
                    <a:rPr kumimoji="1" lang="en-US" sz="1600">
                      <a:latin typeface="+mj-lt"/>
                    </a:rPr>
                    <a:t>10.00</a:t>
                  </a:r>
                </a:p>
              </p:txBody>
            </p:sp>
            <p:sp>
              <p:nvSpPr>
                <p:cNvPr id="886815" name="Oval 31"/>
                <p:cNvSpPr>
                  <a:spLocks noChangeArrowheads="1"/>
                </p:cNvSpPr>
                <p:nvPr/>
              </p:nvSpPr>
              <p:spPr bwMode="auto">
                <a:xfrm>
                  <a:off x="1798" y="3639"/>
                  <a:ext cx="159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4</a:t>
                  </a:r>
                </a:p>
              </p:txBody>
            </p:sp>
            <p:sp>
              <p:nvSpPr>
                <p:cNvPr id="886816" name="Oval 32"/>
                <p:cNvSpPr>
                  <a:spLocks noChangeArrowheads="1"/>
                </p:cNvSpPr>
                <p:nvPr/>
              </p:nvSpPr>
              <p:spPr bwMode="auto">
                <a:xfrm>
                  <a:off x="1798" y="3460"/>
                  <a:ext cx="159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3</a:t>
                  </a:r>
                </a:p>
              </p:txBody>
            </p:sp>
          </p:grpSp>
        </p:grpSp>
        <p:grpSp>
          <p:nvGrpSpPr>
            <p:cNvPr id="886817" name="Group 33"/>
            <p:cNvGrpSpPr>
              <a:grpSpLocks/>
            </p:cNvGrpSpPr>
            <p:nvPr/>
          </p:nvGrpSpPr>
          <p:grpSpPr bwMode="auto">
            <a:xfrm>
              <a:off x="7696200" y="5310188"/>
              <a:ext cx="1206500" cy="833437"/>
              <a:chOff x="4848" y="3201"/>
              <a:chExt cx="760" cy="525"/>
            </a:xfrm>
          </p:grpSpPr>
          <p:sp>
            <p:nvSpPr>
              <p:cNvPr id="886818" name="Freeform 34"/>
              <p:cNvSpPr>
                <a:spLocks/>
              </p:cNvSpPr>
              <p:nvPr/>
            </p:nvSpPr>
            <p:spPr bwMode="auto">
              <a:xfrm>
                <a:off x="4921" y="3351"/>
                <a:ext cx="654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5" y="0"/>
                  </a:cxn>
                </a:cxnLst>
                <a:rect l="0" t="0" r="r" b="b"/>
                <a:pathLst>
                  <a:path w="756" h="1">
                    <a:moveTo>
                      <a:pt x="0" y="0"/>
                    </a:moveTo>
                    <a:lnTo>
                      <a:pt x="755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19" name="Freeform 35"/>
              <p:cNvSpPr>
                <a:spLocks/>
              </p:cNvSpPr>
              <p:nvPr/>
            </p:nvSpPr>
            <p:spPr bwMode="auto">
              <a:xfrm>
                <a:off x="5255" y="3351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20" name="Rectangle 36"/>
              <p:cNvSpPr>
                <a:spLocks noChangeArrowheads="1"/>
              </p:cNvSpPr>
              <p:nvPr/>
            </p:nvSpPr>
            <p:spPr bwMode="auto">
              <a:xfrm>
                <a:off x="4848" y="3201"/>
                <a:ext cx="760" cy="1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86821" name="Rectangle 37"/>
              <p:cNvSpPr>
                <a:spLocks noChangeArrowheads="1"/>
              </p:cNvSpPr>
              <p:nvPr/>
            </p:nvSpPr>
            <p:spPr bwMode="auto">
              <a:xfrm>
                <a:off x="4869" y="3361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6822" name="Oval 38"/>
              <p:cNvSpPr>
                <a:spLocks noChangeArrowheads="1"/>
              </p:cNvSpPr>
              <p:nvPr/>
            </p:nvSpPr>
            <p:spPr bwMode="auto">
              <a:xfrm>
                <a:off x="5291" y="3394"/>
                <a:ext cx="13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</p:grpSp>
        <p:grpSp>
          <p:nvGrpSpPr>
            <p:cNvPr id="886823" name="Group 39"/>
            <p:cNvGrpSpPr>
              <a:grpSpLocks/>
            </p:cNvGrpSpPr>
            <p:nvPr/>
          </p:nvGrpSpPr>
          <p:grpSpPr bwMode="auto">
            <a:xfrm>
              <a:off x="5902325" y="4937125"/>
              <a:ext cx="1793875" cy="1236663"/>
              <a:chOff x="3718" y="3066"/>
              <a:chExt cx="1130" cy="779"/>
            </a:xfrm>
          </p:grpSpPr>
          <p:sp>
            <p:nvSpPr>
              <p:cNvPr id="886824" name="Freeform 40"/>
              <p:cNvSpPr>
                <a:spLocks/>
              </p:cNvSpPr>
              <p:nvPr/>
            </p:nvSpPr>
            <p:spPr bwMode="auto">
              <a:xfrm>
                <a:off x="3936" y="3451"/>
                <a:ext cx="83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30" y="0"/>
                  </a:cxn>
                </a:cxnLst>
                <a:rect l="0" t="0" r="r" b="b"/>
                <a:pathLst>
                  <a:path w="831" h="1">
                    <a:moveTo>
                      <a:pt x="0" y="0"/>
                    </a:moveTo>
                    <a:lnTo>
                      <a:pt x="83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25" name="Rectangle 41"/>
              <p:cNvSpPr>
                <a:spLocks noChangeArrowheads="1"/>
              </p:cNvSpPr>
              <p:nvPr/>
            </p:nvSpPr>
            <p:spPr bwMode="auto">
              <a:xfrm>
                <a:off x="3718" y="3066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86826" name="Rectangle 42"/>
              <p:cNvSpPr>
                <a:spLocks noChangeArrowheads="1"/>
              </p:cNvSpPr>
              <p:nvPr/>
            </p:nvSpPr>
            <p:spPr bwMode="auto">
              <a:xfrm>
                <a:off x="4296" y="3461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6827" name="Oval 43"/>
              <p:cNvSpPr>
                <a:spLocks noChangeArrowheads="1"/>
              </p:cNvSpPr>
              <p:nvPr/>
            </p:nvSpPr>
            <p:spPr bwMode="auto">
              <a:xfrm>
                <a:off x="4102" y="3647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  <p:sp>
            <p:nvSpPr>
              <p:cNvPr id="886828" name="Oval 44"/>
              <p:cNvSpPr>
                <a:spLocks noChangeArrowheads="1"/>
              </p:cNvSpPr>
              <p:nvPr/>
            </p:nvSpPr>
            <p:spPr bwMode="auto">
              <a:xfrm>
                <a:off x="4102" y="3468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6829" name="Freeform 45"/>
              <p:cNvSpPr>
                <a:spLocks/>
              </p:cNvSpPr>
              <p:nvPr/>
            </p:nvSpPr>
            <p:spPr bwMode="auto">
              <a:xfrm>
                <a:off x="4322" y="3459"/>
                <a:ext cx="1" cy="3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41"/>
                  </a:cxn>
                </a:cxnLst>
                <a:rect l="0" t="0" r="r" b="b"/>
                <a:pathLst>
                  <a:path w="1" h="342">
                    <a:moveTo>
                      <a:pt x="0" y="0"/>
                    </a:moveTo>
                    <a:lnTo>
                      <a:pt x="0" y="341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86830" name="Rectangle 46"/>
            <p:cNvSpPr>
              <a:spLocks noChangeArrowheads="1"/>
            </p:cNvSpPr>
            <p:nvPr/>
          </p:nvSpPr>
          <p:spPr bwMode="auto">
            <a:xfrm>
              <a:off x="201613" y="2493963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86831" name="Group 47"/>
            <p:cNvGrpSpPr>
              <a:grpSpLocks/>
            </p:cNvGrpSpPr>
            <p:nvPr/>
          </p:nvGrpSpPr>
          <p:grpSpPr bwMode="auto">
            <a:xfrm>
              <a:off x="5230813" y="2379663"/>
              <a:ext cx="1284287" cy="992187"/>
              <a:chOff x="3319" y="1527"/>
              <a:chExt cx="809" cy="625"/>
            </a:xfrm>
          </p:grpSpPr>
          <p:sp>
            <p:nvSpPr>
              <p:cNvPr id="886832" name="Freeform 48"/>
              <p:cNvSpPr>
                <a:spLocks/>
              </p:cNvSpPr>
              <p:nvPr/>
            </p:nvSpPr>
            <p:spPr bwMode="auto">
              <a:xfrm>
                <a:off x="3360" y="1912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33" name="Freeform 49"/>
              <p:cNvSpPr>
                <a:spLocks/>
              </p:cNvSpPr>
              <p:nvPr/>
            </p:nvSpPr>
            <p:spPr bwMode="auto">
              <a:xfrm>
                <a:off x="3787" y="1912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34" name="Rectangle 50"/>
              <p:cNvSpPr>
                <a:spLocks noChangeArrowheads="1"/>
              </p:cNvSpPr>
              <p:nvPr/>
            </p:nvSpPr>
            <p:spPr bwMode="auto">
              <a:xfrm>
                <a:off x="3344" y="1527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86835" name="Rectangle 51"/>
              <p:cNvSpPr>
                <a:spLocks noChangeArrowheads="1"/>
              </p:cNvSpPr>
              <p:nvPr/>
            </p:nvSpPr>
            <p:spPr bwMode="auto">
              <a:xfrm>
                <a:off x="3319" y="1922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6836" name="Oval 52"/>
              <p:cNvSpPr>
                <a:spLocks noChangeArrowheads="1"/>
              </p:cNvSpPr>
              <p:nvPr/>
            </p:nvSpPr>
            <p:spPr bwMode="auto">
              <a:xfrm>
                <a:off x="3838" y="1947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6837" name="Group 53"/>
            <p:cNvGrpSpPr>
              <a:grpSpLocks/>
            </p:cNvGrpSpPr>
            <p:nvPr/>
          </p:nvGrpSpPr>
          <p:grpSpPr bwMode="auto">
            <a:xfrm>
              <a:off x="6753225" y="2381250"/>
              <a:ext cx="1793875" cy="1077913"/>
              <a:chOff x="4278" y="1522"/>
              <a:chExt cx="1130" cy="679"/>
            </a:xfrm>
          </p:grpSpPr>
          <p:sp>
            <p:nvSpPr>
              <p:cNvPr id="886838" name="Freeform 54"/>
              <p:cNvSpPr>
                <a:spLocks/>
              </p:cNvSpPr>
              <p:nvPr/>
            </p:nvSpPr>
            <p:spPr bwMode="auto">
              <a:xfrm>
                <a:off x="4374" y="190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39" name="Freeform 55"/>
              <p:cNvSpPr>
                <a:spLocks/>
              </p:cNvSpPr>
              <p:nvPr/>
            </p:nvSpPr>
            <p:spPr bwMode="auto">
              <a:xfrm>
                <a:off x="4842" y="1907"/>
                <a:ext cx="1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3"/>
                  </a:cxn>
                </a:cxnLst>
                <a:rect l="0" t="0" r="r" b="b"/>
                <a:pathLst>
                  <a:path w="1" h="294">
                    <a:moveTo>
                      <a:pt x="0" y="0"/>
                    </a:moveTo>
                    <a:lnTo>
                      <a:pt x="0" y="293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40" name="Rectangle 56"/>
              <p:cNvSpPr>
                <a:spLocks noChangeArrowheads="1"/>
              </p:cNvSpPr>
              <p:nvPr/>
            </p:nvSpPr>
            <p:spPr bwMode="auto">
              <a:xfrm>
                <a:off x="4278" y="152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6841" name="Rectangle 57"/>
              <p:cNvSpPr>
                <a:spLocks noChangeArrowheads="1"/>
              </p:cNvSpPr>
              <p:nvPr/>
            </p:nvSpPr>
            <p:spPr bwMode="auto">
              <a:xfrm>
                <a:off x="4847" y="1917"/>
                <a:ext cx="468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6842" name="Oval 58"/>
              <p:cNvSpPr>
                <a:spLocks noChangeArrowheads="1"/>
              </p:cNvSpPr>
              <p:nvPr/>
            </p:nvSpPr>
            <p:spPr bwMode="auto">
              <a:xfrm>
                <a:off x="4646" y="1924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6843" name="Group 59"/>
            <p:cNvGrpSpPr>
              <a:grpSpLocks/>
            </p:cNvGrpSpPr>
            <p:nvPr/>
          </p:nvGrpSpPr>
          <p:grpSpPr bwMode="auto">
            <a:xfrm>
              <a:off x="1311275" y="2384425"/>
              <a:ext cx="1793875" cy="1236663"/>
              <a:chOff x="742" y="1506"/>
              <a:chExt cx="1130" cy="779"/>
            </a:xfrm>
          </p:grpSpPr>
          <p:sp>
            <p:nvSpPr>
              <p:cNvPr id="886844" name="Freeform 60"/>
              <p:cNvSpPr>
                <a:spLocks/>
              </p:cNvSpPr>
              <p:nvPr/>
            </p:nvSpPr>
            <p:spPr bwMode="auto">
              <a:xfrm>
                <a:off x="854" y="1891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45" name="Freeform 61"/>
              <p:cNvSpPr>
                <a:spLocks/>
              </p:cNvSpPr>
              <p:nvPr/>
            </p:nvSpPr>
            <p:spPr bwMode="auto">
              <a:xfrm>
                <a:off x="1322" y="1891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46" name="Rectangle 62"/>
              <p:cNvSpPr>
                <a:spLocks noChangeArrowheads="1"/>
              </p:cNvSpPr>
              <p:nvPr/>
            </p:nvSpPr>
            <p:spPr bwMode="auto">
              <a:xfrm>
                <a:off x="742" y="1506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6847" name="Rectangle 63"/>
              <p:cNvSpPr>
                <a:spLocks noChangeArrowheads="1"/>
              </p:cNvSpPr>
              <p:nvPr/>
            </p:nvSpPr>
            <p:spPr bwMode="auto">
              <a:xfrm>
                <a:off x="1328" y="1901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6848" name="Oval 64"/>
              <p:cNvSpPr>
                <a:spLocks noChangeArrowheads="1"/>
              </p:cNvSpPr>
              <p:nvPr/>
            </p:nvSpPr>
            <p:spPr bwMode="auto">
              <a:xfrm>
                <a:off x="1126" y="2087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6849" name="Oval 65"/>
              <p:cNvSpPr>
                <a:spLocks noChangeArrowheads="1"/>
              </p:cNvSpPr>
              <p:nvPr/>
            </p:nvSpPr>
            <p:spPr bwMode="auto">
              <a:xfrm>
                <a:off x="1126" y="1908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6850" name="Group 66"/>
            <p:cNvGrpSpPr>
              <a:grpSpLocks/>
            </p:cNvGrpSpPr>
            <p:nvPr/>
          </p:nvGrpSpPr>
          <p:grpSpPr bwMode="auto">
            <a:xfrm>
              <a:off x="220663" y="2384425"/>
              <a:ext cx="1284287" cy="992188"/>
              <a:chOff x="55" y="1506"/>
              <a:chExt cx="809" cy="625"/>
            </a:xfrm>
          </p:grpSpPr>
          <p:sp>
            <p:nvSpPr>
              <p:cNvPr id="886851" name="Freeform 67"/>
              <p:cNvSpPr>
                <a:spLocks/>
              </p:cNvSpPr>
              <p:nvPr/>
            </p:nvSpPr>
            <p:spPr bwMode="auto">
              <a:xfrm>
                <a:off x="96" y="1891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52" name="Freeform 68"/>
              <p:cNvSpPr>
                <a:spLocks/>
              </p:cNvSpPr>
              <p:nvPr/>
            </p:nvSpPr>
            <p:spPr bwMode="auto">
              <a:xfrm>
                <a:off x="523" y="1891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53" name="Rectangle 69"/>
              <p:cNvSpPr>
                <a:spLocks noChangeArrowheads="1"/>
              </p:cNvSpPr>
              <p:nvPr/>
            </p:nvSpPr>
            <p:spPr bwMode="auto">
              <a:xfrm>
                <a:off x="80" y="1506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86854" name="Rectangle 70"/>
              <p:cNvSpPr>
                <a:spLocks noChangeArrowheads="1"/>
              </p:cNvSpPr>
              <p:nvPr/>
            </p:nvSpPr>
            <p:spPr bwMode="auto">
              <a:xfrm>
                <a:off x="55" y="1901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6855" name="Oval 71"/>
              <p:cNvSpPr>
                <a:spLocks noChangeArrowheads="1"/>
              </p:cNvSpPr>
              <p:nvPr/>
            </p:nvSpPr>
            <p:spPr bwMode="auto">
              <a:xfrm>
                <a:off x="574" y="1926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6856" name="Group 72"/>
            <p:cNvGrpSpPr>
              <a:grpSpLocks/>
            </p:cNvGrpSpPr>
            <p:nvPr/>
          </p:nvGrpSpPr>
          <p:grpSpPr bwMode="auto">
            <a:xfrm>
              <a:off x="3003550" y="2384425"/>
              <a:ext cx="1397000" cy="992188"/>
              <a:chOff x="1808" y="1506"/>
              <a:chExt cx="880" cy="625"/>
            </a:xfrm>
          </p:grpSpPr>
          <p:sp>
            <p:nvSpPr>
              <p:cNvPr id="886857" name="Freeform 73"/>
              <p:cNvSpPr>
                <a:spLocks/>
              </p:cNvSpPr>
              <p:nvPr/>
            </p:nvSpPr>
            <p:spPr bwMode="auto">
              <a:xfrm>
                <a:off x="1824" y="1891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58" name="Freeform 74"/>
              <p:cNvSpPr>
                <a:spLocks/>
              </p:cNvSpPr>
              <p:nvPr/>
            </p:nvSpPr>
            <p:spPr bwMode="auto">
              <a:xfrm>
                <a:off x="2251" y="1891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6859" name="Rectangle 75"/>
              <p:cNvSpPr>
                <a:spLocks noChangeArrowheads="1"/>
              </p:cNvSpPr>
              <p:nvPr/>
            </p:nvSpPr>
            <p:spPr bwMode="auto">
              <a:xfrm>
                <a:off x="1808" y="1506"/>
                <a:ext cx="88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86860" name="Rectangle 76"/>
              <p:cNvSpPr>
                <a:spLocks noChangeArrowheads="1"/>
              </p:cNvSpPr>
              <p:nvPr/>
            </p:nvSpPr>
            <p:spPr bwMode="auto">
              <a:xfrm>
                <a:off x="1863" y="1901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6861" name="Oval 77"/>
              <p:cNvSpPr>
                <a:spLocks noChangeArrowheads="1"/>
              </p:cNvSpPr>
              <p:nvPr/>
            </p:nvSpPr>
            <p:spPr bwMode="auto">
              <a:xfrm>
                <a:off x="2302" y="1926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19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AP Rate Variance </a:t>
            </a:r>
            <a:r>
              <a:rPr lang="en-US" sz="1600"/>
              <a:t>(Average Cost, Non-Recoverable Tax)</a:t>
            </a:r>
          </a:p>
        </p:txBody>
      </p:sp>
      <p:sp>
        <p:nvSpPr>
          <p:cNvPr id="10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GTM-03-0970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68263" y="800100"/>
            <a:ext cx="8961437" cy="5435600"/>
            <a:chOff x="68263" y="885825"/>
            <a:chExt cx="8961437" cy="5435600"/>
          </a:xfrm>
        </p:grpSpPr>
        <p:sp>
          <p:nvSpPr>
            <p:cNvPr id="887810" name="Rectangle 2"/>
            <p:cNvSpPr>
              <a:spLocks noChangeArrowheads="1"/>
            </p:cNvSpPr>
            <p:nvPr/>
          </p:nvSpPr>
          <p:spPr bwMode="auto">
            <a:xfrm>
              <a:off x="68263" y="2538413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7811" name="Rectangle 3"/>
            <p:cNvSpPr>
              <a:spLocks noChangeArrowheads="1"/>
            </p:cNvSpPr>
            <p:nvPr/>
          </p:nvSpPr>
          <p:spPr bwMode="auto">
            <a:xfrm>
              <a:off x="114300" y="129381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7812" name="Rectangle 4"/>
            <p:cNvSpPr>
              <a:spLocks noChangeArrowheads="1"/>
            </p:cNvSpPr>
            <p:nvPr/>
          </p:nvSpPr>
          <p:spPr bwMode="auto">
            <a:xfrm>
              <a:off x="193675" y="136207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87813" name="Rectangle 5"/>
            <p:cNvSpPr>
              <a:spLocks noChangeArrowheads="1"/>
            </p:cNvSpPr>
            <p:nvPr/>
          </p:nvSpPr>
          <p:spPr bwMode="auto">
            <a:xfrm>
              <a:off x="4641850" y="129381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7814" name="Rectangle 6"/>
            <p:cNvSpPr>
              <a:spLocks noChangeArrowheads="1"/>
            </p:cNvSpPr>
            <p:nvPr/>
          </p:nvSpPr>
          <p:spPr bwMode="auto">
            <a:xfrm>
              <a:off x="193675" y="3495675"/>
              <a:ext cx="4205288" cy="11176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Entries created for item cost (3), variance (4), tax on item cost (5) and tax on variance (6)</a:t>
              </a:r>
            </a:p>
          </p:txBody>
        </p:sp>
        <p:sp>
          <p:nvSpPr>
            <p:cNvPr id="887815" name="Rectangle 7"/>
            <p:cNvSpPr>
              <a:spLocks noChangeArrowheads="1"/>
            </p:cNvSpPr>
            <p:nvPr/>
          </p:nvSpPr>
          <p:spPr bwMode="auto">
            <a:xfrm>
              <a:off x="4727575" y="136207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87816" name="Rectangle 8"/>
            <p:cNvSpPr>
              <a:spLocks noChangeArrowheads="1"/>
            </p:cNvSpPr>
            <p:nvPr/>
          </p:nvSpPr>
          <p:spPr bwMode="auto">
            <a:xfrm>
              <a:off x="4727575" y="3495675"/>
              <a:ext cx="4205288" cy="1146175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(2), variance (3), tax on item cost (4), and tax on item cost + variance (5)</a:t>
              </a:r>
              <a:endParaRPr kumimoji="1" lang="en-US" sz="1600" b="1">
                <a:latin typeface="+mj-lt"/>
              </a:endParaRPr>
            </a:p>
          </p:txBody>
        </p:sp>
        <p:sp>
          <p:nvSpPr>
            <p:cNvPr id="887817" name="Rectangle 9"/>
            <p:cNvSpPr>
              <a:spLocks noChangeArrowheads="1"/>
            </p:cNvSpPr>
            <p:nvPr/>
          </p:nvSpPr>
          <p:spPr bwMode="auto">
            <a:xfrm>
              <a:off x="4643438" y="885825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87818" name="Rectangle 10"/>
            <p:cNvSpPr>
              <a:spLocks noChangeArrowheads="1"/>
            </p:cNvSpPr>
            <p:nvPr/>
          </p:nvSpPr>
          <p:spPr bwMode="auto">
            <a:xfrm>
              <a:off x="120650" y="885825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87820" name="Rectangle 12"/>
            <p:cNvSpPr>
              <a:spLocks noChangeArrowheads="1"/>
            </p:cNvSpPr>
            <p:nvPr/>
          </p:nvSpPr>
          <p:spPr bwMode="auto">
            <a:xfrm>
              <a:off x="68263" y="2535238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87821" name="Group 13"/>
            <p:cNvGrpSpPr>
              <a:grpSpLocks/>
            </p:cNvGrpSpPr>
            <p:nvPr/>
          </p:nvGrpSpPr>
          <p:grpSpPr bwMode="auto">
            <a:xfrm>
              <a:off x="2397125" y="2235200"/>
              <a:ext cx="1793875" cy="1236663"/>
              <a:chOff x="1510" y="1482"/>
              <a:chExt cx="1130" cy="779"/>
            </a:xfrm>
          </p:grpSpPr>
          <p:sp>
            <p:nvSpPr>
              <p:cNvPr id="887822" name="Freeform 14"/>
              <p:cNvSpPr>
                <a:spLocks/>
              </p:cNvSpPr>
              <p:nvPr/>
            </p:nvSpPr>
            <p:spPr bwMode="auto">
              <a:xfrm>
                <a:off x="1622" y="186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7823" name="Freeform 15"/>
              <p:cNvSpPr>
                <a:spLocks/>
              </p:cNvSpPr>
              <p:nvPr/>
            </p:nvSpPr>
            <p:spPr bwMode="auto">
              <a:xfrm>
                <a:off x="2090" y="1867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7824" name="Rectangle 16"/>
              <p:cNvSpPr>
                <a:spLocks noChangeArrowheads="1"/>
              </p:cNvSpPr>
              <p:nvPr/>
            </p:nvSpPr>
            <p:spPr bwMode="auto">
              <a:xfrm>
                <a:off x="1510" y="148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7825" name="Rectangle 17"/>
              <p:cNvSpPr>
                <a:spLocks noChangeArrowheads="1"/>
              </p:cNvSpPr>
              <p:nvPr/>
            </p:nvSpPr>
            <p:spPr bwMode="auto">
              <a:xfrm>
                <a:off x="2096" y="1877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7826" name="Oval 18"/>
              <p:cNvSpPr>
                <a:spLocks noChangeArrowheads="1"/>
              </p:cNvSpPr>
              <p:nvPr/>
            </p:nvSpPr>
            <p:spPr bwMode="auto">
              <a:xfrm>
                <a:off x="1894" y="2063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7827" name="Oval 19"/>
              <p:cNvSpPr>
                <a:spLocks noChangeArrowheads="1"/>
              </p:cNvSpPr>
              <p:nvPr/>
            </p:nvSpPr>
            <p:spPr bwMode="auto">
              <a:xfrm>
                <a:off x="1894" y="1884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7828" name="Group 20"/>
            <p:cNvGrpSpPr>
              <a:grpSpLocks/>
            </p:cNvGrpSpPr>
            <p:nvPr/>
          </p:nvGrpSpPr>
          <p:grpSpPr bwMode="auto">
            <a:xfrm>
              <a:off x="381000" y="2235200"/>
              <a:ext cx="1793875" cy="1236663"/>
              <a:chOff x="240" y="1482"/>
              <a:chExt cx="1130" cy="779"/>
            </a:xfrm>
          </p:grpSpPr>
          <p:sp>
            <p:nvSpPr>
              <p:cNvPr id="887829" name="Freeform 21"/>
              <p:cNvSpPr>
                <a:spLocks/>
              </p:cNvSpPr>
              <p:nvPr/>
            </p:nvSpPr>
            <p:spPr bwMode="auto">
              <a:xfrm>
                <a:off x="352" y="186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7830" name="Freeform 22"/>
              <p:cNvSpPr>
                <a:spLocks/>
              </p:cNvSpPr>
              <p:nvPr/>
            </p:nvSpPr>
            <p:spPr bwMode="auto">
              <a:xfrm>
                <a:off x="820" y="1867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7831" name="Rectangle 23"/>
              <p:cNvSpPr>
                <a:spLocks noChangeArrowheads="1"/>
              </p:cNvSpPr>
              <p:nvPr/>
            </p:nvSpPr>
            <p:spPr bwMode="auto">
              <a:xfrm>
                <a:off x="240" y="148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87832" name="Rectangle 24"/>
              <p:cNvSpPr>
                <a:spLocks noChangeArrowheads="1"/>
              </p:cNvSpPr>
              <p:nvPr/>
            </p:nvSpPr>
            <p:spPr bwMode="auto">
              <a:xfrm>
                <a:off x="298" y="1877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grpSp>
            <p:nvGrpSpPr>
              <p:cNvPr id="887833" name="Group 25"/>
              <p:cNvGrpSpPr>
                <a:grpSpLocks/>
              </p:cNvGrpSpPr>
              <p:nvPr/>
            </p:nvGrpSpPr>
            <p:grpSpPr bwMode="auto">
              <a:xfrm>
                <a:off x="864" y="1884"/>
                <a:ext cx="159" cy="335"/>
                <a:chOff x="864" y="1884"/>
                <a:chExt cx="159" cy="335"/>
              </a:xfrm>
            </p:grpSpPr>
            <p:sp>
              <p:nvSpPr>
                <p:cNvPr id="887834" name="Oval 26"/>
                <p:cNvSpPr>
                  <a:spLocks noChangeArrowheads="1"/>
                </p:cNvSpPr>
                <p:nvPr/>
              </p:nvSpPr>
              <p:spPr bwMode="auto">
                <a:xfrm>
                  <a:off x="864" y="2063"/>
                  <a:ext cx="159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2</a:t>
                  </a:r>
                </a:p>
              </p:txBody>
            </p:sp>
            <p:sp>
              <p:nvSpPr>
                <p:cNvPr id="887835" name="Oval 27"/>
                <p:cNvSpPr>
                  <a:spLocks noChangeArrowheads="1"/>
                </p:cNvSpPr>
                <p:nvPr/>
              </p:nvSpPr>
              <p:spPr bwMode="auto">
                <a:xfrm>
                  <a:off x="864" y="1884"/>
                  <a:ext cx="159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1</a:t>
                  </a:r>
                </a:p>
              </p:txBody>
            </p:sp>
          </p:grpSp>
        </p:grpSp>
        <p:grpSp>
          <p:nvGrpSpPr>
            <p:cNvPr id="887836" name="Group 28"/>
            <p:cNvGrpSpPr>
              <a:grpSpLocks/>
            </p:cNvGrpSpPr>
            <p:nvPr/>
          </p:nvGrpSpPr>
          <p:grpSpPr bwMode="auto">
            <a:xfrm>
              <a:off x="5334000" y="2187575"/>
              <a:ext cx="3316288" cy="1138238"/>
              <a:chOff x="3360" y="1547"/>
              <a:chExt cx="2089" cy="717"/>
            </a:xfrm>
          </p:grpSpPr>
          <p:grpSp>
            <p:nvGrpSpPr>
              <p:cNvPr id="887837" name="Group 29"/>
              <p:cNvGrpSpPr>
                <a:grpSpLocks/>
              </p:cNvGrpSpPr>
              <p:nvPr/>
            </p:nvGrpSpPr>
            <p:grpSpPr bwMode="auto">
              <a:xfrm>
                <a:off x="3360" y="1758"/>
                <a:ext cx="728" cy="500"/>
                <a:chOff x="3360" y="1758"/>
                <a:chExt cx="728" cy="500"/>
              </a:xfrm>
            </p:grpSpPr>
            <p:sp>
              <p:nvSpPr>
                <p:cNvPr id="887838" name="Freeform 30"/>
                <p:cNvSpPr>
                  <a:spLocks/>
                </p:cNvSpPr>
                <p:nvPr/>
              </p:nvSpPr>
              <p:spPr bwMode="auto">
                <a:xfrm>
                  <a:off x="3408" y="1957"/>
                  <a:ext cx="680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41" y="0"/>
                    </a:cxn>
                  </a:cxnLst>
                  <a:rect l="0" t="0" r="r" b="b"/>
                  <a:pathLst>
                    <a:path w="842" h="1">
                      <a:moveTo>
                        <a:pt x="0" y="0"/>
                      </a:moveTo>
                      <a:lnTo>
                        <a:pt x="841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7839" name="Freeform 31"/>
                <p:cNvSpPr>
                  <a:spLocks/>
                </p:cNvSpPr>
                <p:nvPr/>
              </p:nvSpPr>
              <p:spPr bwMode="auto">
                <a:xfrm>
                  <a:off x="3835" y="1959"/>
                  <a:ext cx="47" cy="29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7840" name="Rectangle 32"/>
                <p:cNvSpPr>
                  <a:spLocks noChangeArrowheads="1"/>
                </p:cNvSpPr>
                <p:nvPr/>
              </p:nvSpPr>
              <p:spPr bwMode="auto">
                <a:xfrm>
                  <a:off x="3360" y="1758"/>
                  <a:ext cx="720" cy="2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algn="l" defTabSz="1546225" eaLnBrk="0" hangingPunct="0"/>
                  <a:r>
                    <a:rPr kumimoji="1" lang="en-US" sz="1500">
                      <a:latin typeface="+mj-lt"/>
                    </a:rPr>
                    <a:t>Inventory</a:t>
                  </a:r>
                </a:p>
              </p:txBody>
            </p:sp>
            <p:sp>
              <p:nvSpPr>
                <p:cNvPr id="887841" name="Rectangle 33"/>
                <p:cNvSpPr>
                  <a:spLocks noChangeArrowheads="1"/>
                </p:cNvSpPr>
                <p:nvPr/>
              </p:nvSpPr>
              <p:spPr bwMode="auto">
                <a:xfrm>
                  <a:off x="3396" y="1953"/>
                  <a:ext cx="444" cy="22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l" defTabSz="1546225" eaLnBrk="0" hangingPunct="0"/>
                  <a:r>
                    <a:rPr kumimoji="1" lang="en-US" sz="1500">
                      <a:latin typeface="+mj-lt"/>
                    </a:rPr>
                    <a:t>100.00</a:t>
                  </a:r>
                  <a:endParaRPr kumimoji="1" lang="en-US" sz="1600">
                    <a:latin typeface="+mj-lt"/>
                  </a:endParaRPr>
                </a:p>
              </p:txBody>
            </p:sp>
            <p:sp>
              <p:nvSpPr>
                <p:cNvPr id="887842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3822" y="1916"/>
                  <a:ext cx="240" cy="2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2400">
                      <a:latin typeface="+mj-lt"/>
                      <a:sym typeface="Wingdings" pitchFamily="2" charset="2"/>
                    </a:rPr>
                    <a:t></a:t>
                  </a:r>
                  <a:endParaRPr kumimoji="1" lang="en-US" sz="2400" b="1">
                    <a:latin typeface="+mj-lt"/>
                  </a:endParaRPr>
                </a:p>
              </p:txBody>
            </p:sp>
          </p:grpSp>
          <p:grpSp>
            <p:nvGrpSpPr>
              <p:cNvPr id="887843" name="Group 35"/>
              <p:cNvGrpSpPr>
                <a:grpSpLocks/>
              </p:cNvGrpSpPr>
              <p:nvPr/>
            </p:nvGrpSpPr>
            <p:grpSpPr bwMode="auto">
              <a:xfrm>
                <a:off x="4560" y="1547"/>
                <a:ext cx="889" cy="717"/>
                <a:chOff x="4560" y="1547"/>
                <a:chExt cx="889" cy="717"/>
              </a:xfrm>
            </p:grpSpPr>
            <p:grpSp>
              <p:nvGrpSpPr>
                <p:cNvPr id="887844" name="Group 36"/>
                <p:cNvGrpSpPr>
                  <a:grpSpLocks/>
                </p:cNvGrpSpPr>
                <p:nvPr/>
              </p:nvGrpSpPr>
              <p:grpSpPr bwMode="auto">
                <a:xfrm>
                  <a:off x="4560" y="1957"/>
                  <a:ext cx="889" cy="307"/>
                  <a:chOff x="4560" y="1957"/>
                  <a:chExt cx="889" cy="307"/>
                </a:xfrm>
              </p:grpSpPr>
              <p:sp>
                <p:nvSpPr>
                  <p:cNvPr id="887845" name="Freeform 37"/>
                  <p:cNvSpPr>
                    <a:spLocks/>
                  </p:cNvSpPr>
                  <p:nvPr/>
                </p:nvSpPr>
                <p:spPr bwMode="auto">
                  <a:xfrm>
                    <a:off x="4560" y="1957"/>
                    <a:ext cx="889" cy="4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36" y="0"/>
                      </a:cxn>
                    </a:cxnLst>
                    <a:rect l="0" t="0" r="r" b="b"/>
                    <a:pathLst>
                      <a:path w="937" h="1">
                        <a:moveTo>
                          <a:pt x="0" y="0"/>
                        </a:moveTo>
                        <a:lnTo>
                          <a:pt x="936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87846" name="Freeform 38"/>
                  <p:cNvSpPr>
                    <a:spLocks/>
                  </p:cNvSpPr>
                  <p:nvPr/>
                </p:nvSpPr>
                <p:spPr bwMode="auto">
                  <a:xfrm>
                    <a:off x="4980" y="1957"/>
                    <a:ext cx="47" cy="30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4"/>
                      </a:cxn>
                    </a:cxnLst>
                    <a:rect l="0" t="0" r="r" b="b"/>
                    <a:pathLst>
                      <a:path w="1" h="375">
                        <a:moveTo>
                          <a:pt x="0" y="0"/>
                        </a:moveTo>
                        <a:lnTo>
                          <a:pt x="0" y="374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87847" name="Rectangle 39"/>
                <p:cNvSpPr>
                  <a:spLocks noChangeArrowheads="1"/>
                </p:cNvSpPr>
                <p:nvPr/>
              </p:nvSpPr>
              <p:spPr bwMode="auto">
                <a:xfrm>
                  <a:off x="4965" y="1920"/>
                  <a:ext cx="468" cy="25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60325" tIns="60325" rIns="60325" bIns="60325">
                  <a:spAutoFit/>
                </a:bodyPr>
                <a:lstStyle/>
                <a:p>
                  <a:pPr algn="r" defTabSz="1546225" eaLnBrk="0" hangingPunct="0">
                    <a:lnSpc>
                      <a:spcPct val="125000"/>
                    </a:lnSpc>
                  </a:pPr>
                  <a:r>
                    <a:rPr kumimoji="1" lang="en-US" sz="1500">
                      <a:latin typeface="+mj-lt"/>
                    </a:rPr>
                    <a:t>100.00</a:t>
                  </a:r>
                </a:p>
              </p:txBody>
            </p:sp>
            <p:sp>
              <p:nvSpPr>
                <p:cNvPr id="887848" name="Rectangle 40"/>
                <p:cNvSpPr>
                  <a:spLocks noChangeArrowheads="1"/>
                </p:cNvSpPr>
                <p:nvPr/>
              </p:nvSpPr>
              <p:spPr bwMode="auto">
                <a:xfrm>
                  <a:off x="4641" y="1547"/>
                  <a:ext cx="730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PO</a:t>
                  </a:r>
                </a:p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Receipts</a:t>
                  </a:r>
                </a:p>
              </p:txBody>
            </p:sp>
            <p:sp>
              <p:nvSpPr>
                <p:cNvPr id="887849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666" y="1919"/>
                  <a:ext cx="240" cy="2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2400">
                      <a:latin typeface="+mj-lt"/>
                      <a:sym typeface="Wingdings" pitchFamily="2" charset="2"/>
                    </a:rPr>
                    <a:t></a:t>
                  </a:r>
                  <a:endParaRPr kumimoji="1" lang="en-US" sz="2400" b="1">
                    <a:latin typeface="+mj-lt"/>
                  </a:endParaRPr>
                </a:p>
              </p:txBody>
            </p:sp>
          </p:grpSp>
        </p:grpSp>
        <p:grpSp>
          <p:nvGrpSpPr>
            <p:cNvPr id="887850" name="Group 42"/>
            <p:cNvGrpSpPr>
              <a:grpSpLocks/>
            </p:cNvGrpSpPr>
            <p:nvPr/>
          </p:nvGrpSpPr>
          <p:grpSpPr bwMode="auto">
            <a:xfrm>
              <a:off x="222250" y="4632325"/>
              <a:ext cx="1311275" cy="1522413"/>
              <a:chOff x="982" y="3216"/>
              <a:chExt cx="826" cy="959"/>
            </a:xfrm>
          </p:grpSpPr>
          <p:grpSp>
            <p:nvGrpSpPr>
              <p:cNvPr id="887851" name="Group 43"/>
              <p:cNvGrpSpPr>
                <a:grpSpLocks/>
              </p:cNvGrpSpPr>
              <p:nvPr/>
            </p:nvGrpSpPr>
            <p:grpSpPr bwMode="auto">
              <a:xfrm>
                <a:off x="982" y="3573"/>
                <a:ext cx="826" cy="589"/>
                <a:chOff x="982" y="3573"/>
                <a:chExt cx="826" cy="589"/>
              </a:xfrm>
            </p:grpSpPr>
            <p:sp>
              <p:nvSpPr>
                <p:cNvPr id="887852" name="Freeform 44"/>
                <p:cNvSpPr>
                  <a:spLocks/>
                </p:cNvSpPr>
                <p:nvPr/>
              </p:nvSpPr>
              <p:spPr bwMode="auto">
                <a:xfrm flipV="1">
                  <a:off x="982" y="3573"/>
                  <a:ext cx="826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7853" name="Freeform 45"/>
                <p:cNvSpPr>
                  <a:spLocks/>
                </p:cNvSpPr>
                <p:nvPr/>
              </p:nvSpPr>
              <p:spPr bwMode="auto">
                <a:xfrm>
                  <a:off x="1450" y="3621"/>
                  <a:ext cx="1" cy="5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1" h="541">
                      <a:moveTo>
                        <a:pt x="0" y="0"/>
                      </a:moveTo>
                      <a:lnTo>
                        <a:pt x="0" y="54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87854" name="Rectangle 46"/>
              <p:cNvSpPr>
                <a:spLocks noChangeArrowheads="1"/>
              </p:cNvSpPr>
              <p:nvPr/>
            </p:nvSpPr>
            <p:spPr bwMode="auto">
              <a:xfrm>
                <a:off x="1000" y="3600"/>
                <a:ext cx="444" cy="4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10.00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7855" name="Oval 47"/>
              <p:cNvSpPr>
                <a:spLocks noChangeArrowheads="1"/>
              </p:cNvSpPr>
              <p:nvPr/>
            </p:nvSpPr>
            <p:spPr bwMode="auto">
              <a:xfrm>
                <a:off x="1498" y="3661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7856" name="Oval 48"/>
              <p:cNvSpPr>
                <a:spLocks noChangeArrowheads="1"/>
              </p:cNvSpPr>
              <p:nvPr/>
            </p:nvSpPr>
            <p:spPr bwMode="auto">
              <a:xfrm>
                <a:off x="1503" y="3834"/>
                <a:ext cx="159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87857" name="Oval 49"/>
              <p:cNvSpPr>
                <a:spLocks noChangeArrowheads="1"/>
              </p:cNvSpPr>
              <p:nvPr/>
            </p:nvSpPr>
            <p:spPr bwMode="auto">
              <a:xfrm>
                <a:off x="1507" y="4019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7858" name="Rectangle 50"/>
              <p:cNvSpPr>
                <a:spLocks noChangeArrowheads="1"/>
              </p:cNvSpPr>
              <p:nvPr/>
            </p:nvSpPr>
            <p:spPr bwMode="auto">
              <a:xfrm>
                <a:off x="1008" y="3216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</p:grpSp>
        <p:grpSp>
          <p:nvGrpSpPr>
            <p:cNvPr id="887859" name="Group 51"/>
            <p:cNvGrpSpPr>
              <a:grpSpLocks/>
            </p:cNvGrpSpPr>
            <p:nvPr/>
          </p:nvGrpSpPr>
          <p:grpSpPr bwMode="auto">
            <a:xfrm>
              <a:off x="1695450" y="4629150"/>
              <a:ext cx="1255713" cy="1649413"/>
              <a:chOff x="1032" y="2970"/>
              <a:chExt cx="791" cy="1039"/>
            </a:xfrm>
          </p:grpSpPr>
          <p:sp>
            <p:nvSpPr>
              <p:cNvPr id="887860" name="Freeform 52"/>
              <p:cNvSpPr>
                <a:spLocks/>
              </p:cNvSpPr>
              <p:nvPr/>
            </p:nvSpPr>
            <p:spPr bwMode="auto">
              <a:xfrm>
                <a:off x="1032" y="3374"/>
                <a:ext cx="79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1" h="1">
                    <a:moveTo>
                      <a:pt x="0" y="0"/>
                    </a:moveTo>
                    <a:lnTo>
                      <a:pt x="79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7861" name="Freeform 53"/>
              <p:cNvSpPr>
                <a:spLocks/>
              </p:cNvSpPr>
              <p:nvPr/>
            </p:nvSpPr>
            <p:spPr bwMode="auto">
              <a:xfrm>
                <a:off x="1360" y="3374"/>
                <a:ext cx="41" cy="6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56"/>
                  </a:cxn>
                </a:cxnLst>
                <a:rect l="0" t="0" r="r" b="b"/>
                <a:pathLst>
                  <a:path w="1" h="557">
                    <a:moveTo>
                      <a:pt x="0" y="0"/>
                    </a:moveTo>
                    <a:lnTo>
                      <a:pt x="0" y="556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7862" name="Rectangle 54"/>
              <p:cNvSpPr>
                <a:spLocks noChangeArrowheads="1"/>
              </p:cNvSpPr>
              <p:nvPr/>
            </p:nvSpPr>
            <p:spPr bwMode="auto">
              <a:xfrm>
                <a:off x="1032" y="2970"/>
                <a:ext cx="720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Accounts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Payable</a:t>
                </a:r>
              </a:p>
            </p:txBody>
          </p:sp>
          <p:sp>
            <p:nvSpPr>
              <p:cNvPr id="887863" name="Rectangle 55"/>
              <p:cNvSpPr>
                <a:spLocks noChangeArrowheads="1"/>
              </p:cNvSpPr>
              <p:nvPr/>
            </p:nvSpPr>
            <p:spPr bwMode="auto">
              <a:xfrm>
                <a:off x="1365" y="3348"/>
                <a:ext cx="444" cy="65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30.00</a:t>
                </a:r>
              </a:p>
              <a:p>
                <a:pPr algn="r" defTabSz="1546225" eaLnBrk="0" hangingPunct="0"/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/>
                <a:r>
                  <a:rPr kumimoji="1" lang="en-US" sz="1500">
                    <a:latin typeface="+mj-lt"/>
                  </a:rPr>
                  <a:t>3.00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7864" name="Oval 56"/>
              <p:cNvSpPr>
                <a:spLocks noChangeArrowheads="1"/>
              </p:cNvSpPr>
              <p:nvPr/>
            </p:nvSpPr>
            <p:spPr bwMode="auto">
              <a:xfrm>
                <a:off x="1137" y="3532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7865" name="Oval 57"/>
              <p:cNvSpPr>
                <a:spLocks noChangeArrowheads="1"/>
              </p:cNvSpPr>
              <p:nvPr/>
            </p:nvSpPr>
            <p:spPr bwMode="auto">
              <a:xfrm>
                <a:off x="1137" y="3682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87866" name="Oval 58"/>
              <p:cNvSpPr>
                <a:spLocks noChangeArrowheads="1"/>
              </p:cNvSpPr>
              <p:nvPr/>
            </p:nvSpPr>
            <p:spPr bwMode="auto">
              <a:xfrm>
                <a:off x="1143" y="3829"/>
                <a:ext cx="158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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7867" name="Oval 59"/>
              <p:cNvSpPr>
                <a:spLocks noChangeArrowheads="1"/>
              </p:cNvSpPr>
              <p:nvPr/>
            </p:nvSpPr>
            <p:spPr bwMode="auto">
              <a:xfrm>
                <a:off x="1134" y="3379"/>
                <a:ext cx="158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7868" name="Group 60"/>
            <p:cNvGrpSpPr>
              <a:grpSpLocks/>
            </p:cNvGrpSpPr>
            <p:nvPr/>
          </p:nvGrpSpPr>
          <p:grpSpPr bwMode="auto">
            <a:xfrm>
              <a:off x="3046413" y="4530725"/>
              <a:ext cx="1195387" cy="1400175"/>
              <a:chOff x="1932" y="2880"/>
              <a:chExt cx="753" cy="882"/>
            </a:xfrm>
          </p:grpSpPr>
          <p:sp>
            <p:nvSpPr>
              <p:cNvPr id="887869" name="Rectangle 61"/>
              <p:cNvSpPr>
                <a:spLocks noChangeArrowheads="1"/>
              </p:cNvSpPr>
              <p:nvPr/>
            </p:nvSpPr>
            <p:spPr bwMode="auto">
              <a:xfrm>
                <a:off x="1932" y="2880"/>
                <a:ext cx="753" cy="48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AP Rate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Variance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7870" name="Freeform 62"/>
              <p:cNvSpPr>
                <a:spLocks/>
              </p:cNvSpPr>
              <p:nvPr/>
            </p:nvSpPr>
            <p:spPr bwMode="auto">
              <a:xfrm flipV="1">
                <a:off x="2054" y="3302"/>
                <a:ext cx="519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7871" name="Freeform 63"/>
              <p:cNvSpPr>
                <a:spLocks/>
              </p:cNvSpPr>
              <p:nvPr/>
            </p:nvSpPr>
            <p:spPr bwMode="auto">
              <a:xfrm>
                <a:off x="2372" y="3359"/>
                <a:ext cx="47" cy="3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7872" name="Rectangle 64"/>
              <p:cNvSpPr>
                <a:spLocks noChangeArrowheads="1"/>
              </p:cNvSpPr>
              <p:nvPr/>
            </p:nvSpPr>
            <p:spPr bwMode="auto">
              <a:xfrm>
                <a:off x="2013" y="3344"/>
                <a:ext cx="381" cy="36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30.00</a:t>
                </a:r>
              </a:p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  3.00</a:t>
                </a:r>
              </a:p>
            </p:txBody>
          </p:sp>
          <p:grpSp>
            <p:nvGrpSpPr>
              <p:cNvPr id="887873" name="Group 65"/>
              <p:cNvGrpSpPr>
                <a:grpSpLocks/>
              </p:cNvGrpSpPr>
              <p:nvPr/>
            </p:nvGrpSpPr>
            <p:grpSpPr bwMode="auto">
              <a:xfrm>
                <a:off x="2342" y="3308"/>
                <a:ext cx="287" cy="454"/>
                <a:chOff x="2342" y="3308"/>
                <a:chExt cx="287" cy="454"/>
              </a:xfrm>
            </p:grpSpPr>
            <p:sp>
              <p:nvSpPr>
                <p:cNvPr id="887874" name="Text Box 66"/>
                <p:cNvSpPr txBox="1">
                  <a:spLocks noChangeArrowheads="1"/>
                </p:cNvSpPr>
                <p:nvPr/>
              </p:nvSpPr>
              <p:spPr bwMode="auto">
                <a:xfrm>
                  <a:off x="2342" y="3308"/>
                  <a:ext cx="283" cy="2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2400">
                      <a:latin typeface="+mj-lt"/>
                      <a:sym typeface="Wingdings" pitchFamily="2" charset="2"/>
                    </a:rPr>
                    <a:t></a:t>
                  </a:r>
                  <a:endParaRPr kumimoji="1" lang="en-US" sz="2400" b="1">
                    <a:latin typeface="+mj-lt"/>
                  </a:endParaRPr>
                </a:p>
              </p:txBody>
            </p:sp>
            <p:sp>
              <p:nvSpPr>
                <p:cNvPr id="887875" name="Rectangle 67"/>
                <p:cNvSpPr>
                  <a:spLocks noChangeArrowheads="1"/>
                </p:cNvSpPr>
                <p:nvPr/>
              </p:nvSpPr>
              <p:spPr bwMode="auto">
                <a:xfrm>
                  <a:off x="2352" y="3474"/>
                  <a:ext cx="277" cy="2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</a:t>
                  </a:r>
                </a:p>
              </p:txBody>
            </p:sp>
          </p:grpSp>
        </p:grpSp>
        <p:grpSp>
          <p:nvGrpSpPr>
            <p:cNvPr id="887876" name="Group 68"/>
            <p:cNvGrpSpPr>
              <a:grpSpLocks/>
            </p:cNvGrpSpPr>
            <p:nvPr/>
          </p:nvGrpSpPr>
          <p:grpSpPr bwMode="auto">
            <a:xfrm>
              <a:off x="4676775" y="4537075"/>
              <a:ext cx="1222375" cy="1331913"/>
              <a:chOff x="2928" y="2980"/>
              <a:chExt cx="770" cy="839"/>
            </a:xfrm>
          </p:grpSpPr>
          <p:grpSp>
            <p:nvGrpSpPr>
              <p:cNvPr id="887877" name="Group 69"/>
              <p:cNvGrpSpPr>
                <a:grpSpLocks/>
              </p:cNvGrpSpPr>
              <p:nvPr/>
            </p:nvGrpSpPr>
            <p:grpSpPr bwMode="auto">
              <a:xfrm>
                <a:off x="2928" y="2980"/>
                <a:ext cx="770" cy="839"/>
                <a:chOff x="2974" y="2976"/>
                <a:chExt cx="770" cy="839"/>
              </a:xfrm>
            </p:grpSpPr>
            <p:sp>
              <p:nvSpPr>
                <p:cNvPr id="887878" name="Rectangle 70"/>
                <p:cNvSpPr>
                  <a:spLocks noChangeArrowheads="1"/>
                </p:cNvSpPr>
                <p:nvPr/>
              </p:nvSpPr>
              <p:spPr bwMode="auto">
                <a:xfrm>
                  <a:off x="2974" y="2976"/>
                  <a:ext cx="770" cy="4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PO Receipts</a:t>
                  </a:r>
                </a:p>
              </p:txBody>
            </p:sp>
            <p:grpSp>
              <p:nvGrpSpPr>
                <p:cNvPr id="887879" name="Group 71"/>
                <p:cNvGrpSpPr>
                  <a:grpSpLocks/>
                </p:cNvGrpSpPr>
                <p:nvPr/>
              </p:nvGrpSpPr>
              <p:grpSpPr bwMode="auto">
                <a:xfrm>
                  <a:off x="3012" y="3440"/>
                  <a:ext cx="616" cy="375"/>
                  <a:chOff x="3012" y="3440"/>
                  <a:chExt cx="616" cy="375"/>
                </a:xfrm>
              </p:grpSpPr>
              <p:grpSp>
                <p:nvGrpSpPr>
                  <p:cNvPr id="887880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3071" y="3440"/>
                    <a:ext cx="557" cy="375"/>
                    <a:chOff x="3071" y="3440"/>
                    <a:chExt cx="557" cy="375"/>
                  </a:xfrm>
                </p:grpSpPr>
                <p:sp>
                  <p:nvSpPr>
                    <p:cNvPr id="887881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3071" y="3440"/>
                      <a:ext cx="55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835" y="0"/>
                        </a:cxn>
                      </a:cxnLst>
                      <a:rect l="0" t="0" r="r" b="b"/>
                      <a:pathLst>
                        <a:path w="836" h="1">
                          <a:moveTo>
                            <a:pt x="0" y="0"/>
                          </a:moveTo>
                          <a:lnTo>
                            <a:pt x="835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87882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3430" y="3444"/>
                      <a:ext cx="1" cy="3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74"/>
                        </a:cxn>
                      </a:cxnLst>
                      <a:rect l="0" t="0" r="r" b="b"/>
                      <a:pathLst>
                        <a:path w="1" h="375">
                          <a:moveTo>
                            <a:pt x="0" y="0"/>
                          </a:moveTo>
                          <a:lnTo>
                            <a:pt x="0" y="374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887883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3012" y="3440"/>
                    <a:ext cx="444" cy="22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60325" tIns="60325" rIns="60325" bIns="60325">
                    <a:spAutoFit/>
                  </a:bodyPr>
                  <a:lstStyle/>
                  <a:p>
                    <a:pPr algn="l" defTabSz="1546225" eaLnBrk="0" hangingPunct="0"/>
                    <a:r>
                      <a:rPr kumimoji="1" lang="en-US" sz="1500">
                        <a:latin typeface="+mj-lt"/>
                      </a:rPr>
                      <a:t>100.00</a:t>
                    </a:r>
                  </a:p>
                </p:txBody>
              </p:sp>
            </p:grpSp>
          </p:grpSp>
          <p:sp>
            <p:nvSpPr>
              <p:cNvPr id="887884" name="Oval 76"/>
              <p:cNvSpPr>
                <a:spLocks noChangeArrowheads="1"/>
              </p:cNvSpPr>
              <p:nvPr/>
            </p:nvSpPr>
            <p:spPr bwMode="auto">
              <a:xfrm>
                <a:off x="3411" y="347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7885" name="Group 77"/>
            <p:cNvGrpSpPr>
              <a:grpSpLocks/>
            </p:cNvGrpSpPr>
            <p:nvPr/>
          </p:nvGrpSpPr>
          <p:grpSpPr bwMode="auto">
            <a:xfrm>
              <a:off x="5686425" y="4673600"/>
              <a:ext cx="1155700" cy="1606550"/>
              <a:chOff x="3612" y="3016"/>
              <a:chExt cx="728" cy="1012"/>
            </a:xfrm>
          </p:grpSpPr>
          <p:sp>
            <p:nvSpPr>
              <p:cNvPr id="887886" name="Rectangle 78"/>
              <p:cNvSpPr>
                <a:spLocks noChangeArrowheads="1"/>
              </p:cNvSpPr>
              <p:nvPr/>
            </p:nvSpPr>
            <p:spPr bwMode="auto">
              <a:xfrm>
                <a:off x="3612" y="3016"/>
                <a:ext cx="720" cy="3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87887" name="Rectangle 79"/>
              <p:cNvSpPr>
                <a:spLocks noChangeArrowheads="1"/>
              </p:cNvSpPr>
              <p:nvPr/>
            </p:nvSpPr>
            <p:spPr bwMode="auto">
              <a:xfrm>
                <a:off x="3896" y="3376"/>
                <a:ext cx="444" cy="65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30.00</a:t>
                </a:r>
              </a:p>
              <a:p>
                <a:pPr algn="r" defTabSz="1546225" eaLnBrk="0" hangingPunct="0"/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/>
                <a:r>
                  <a:rPr kumimoji="1" lang="en-US" sz="1500">
                    <a:latin typeface="+mj-lt"/>
                  </a:rPr>
                  <a:t>3.00</a:t>
                </a:r>
              </a:p>
            </p:txBody>
          </p:sp>
          <p:sp>
            <p:nvSpPr>
              <p:cNvPr id="887888" name="Oval 80"/>
              <p:cNvSpPr>
                <a:spLocks noChangeArrowheads="1"/>
              </p:cNvSpPr>
              <p:nvPr/>
            </p:nvSpPr>
            <p:spPr bwMode="auto">
              <a:xfrm>
                <a:off x="3717" y="3537"/>
                <a:ext cx="158" cy="143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7889" name="Oval 81"/>
              <p:cNvSpPr>
                <a:spLocks noChangeArrowheads="1"/>
              </p:cNvSpPr>
              <p:nvPr/>
            </p:nvSpPr>
            <p:spPr bwMode="auto">
              <a:xfrm>
                <a:off x="3721" y="3677"/>
                <a:ext cx="159" cy="143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</a:p>
            </p:txBody>
          </p:sp>
          <p:sp>
            <p:nvSpPr>
              <p:cNvPr id="887890" name="Freeform 82"/>
              <p:cNvSpPr>
                <a:spLocks/>
              </p:cNvSpPr>
              <p:nvPr/>
            </p:nvSpPr>
            <p:spPr bwMode="auto">
              <a:xfrm flipV="1">
                <a:off x="3688" y="3347"/>
                <a:ext cx="627" cy="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1" h="1">
                    <a:moveTo>
                      <a:pt x="0" y="0"/>
                    </a:moveTo>
                    <a:lnTo>
                      <a:pt x="79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7891" name="Freeform 83"/>
              <p:cNvSpPr>
                <a:spLocks/>
              </p:cNvSpPr>
              <p:nvPr/>
            </p:nvSpPr>
            <p:spPr bwMode="auto">
              <a:xfrm>
                <a:off x="3915" y="3390"/>
                <a:ext cx="47" cy="6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88"/>
                  </a:cxn>
                </a:cxnLst>
                <a:rect l="0" t="0" r="r" b="b"/>
                <a:pathLst>
                  <a:path w="1" h="589">
                    <a:moveTo>
                      <a:pt x="0" y="0"/>
                    </a:moveTo>
                    <a:lnTo>
                      <a:pt x="0" y="588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7892" name="Oval 84"/>
              <p:cNvSpPr>
                <a:spLocks noChangeArrowheads="1"/>
              </p:cNvSpPr>
              <p:nvPr/>
            </p:nvSpPr>
            <p:spPr bwMode="auto">
              <a:xfrm>
                <a:off x="3722" y="3402"/>
                <a:ext cx="158" cy="142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7893" name="Oval 85"/>
              <p:cNvSpPr>
                <a:spLocks noChangeArrowheads="1"/>
              </p:cNvSpPr>
              <p:nvPr/>
            </p:nvSpPr>
            <p:spPr bwMode="auto">
              <a:xfrm>
                <a:off x="3722" y="3815"/>
                <a:ext cx="158" cy="142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7894" name="Group 86"/>
            <p:cNvGrpSpPr>
              <a:grpSpLocks/>
            </p:cNvGrpSpPr>
            <p:nvPr/>
          </p:nvGrpSpPr>
          <p:grpSpPr bwMode="auto">
            <a:xfrm>
              <a:off x="6780213" y="4606925"/>
              <a:ext cx="1158875" cy="1336675"/>
              <a:chOff x="4253" y="3024"/>
              <a:chExt cx="730" cy="842"/>
            </a:xfrm>
          </p:grpSpPr>
          <p:grpSp>
            <p:nvGrpSpPr>
              <p:cNvPr id="887895" name="Group 87"/>
              <p:cNvGrpSpPr>
                <a:grpSpLocks/>
              </p:cNvGrpSpPr>
              <p:nvPr/>
            </p:nvGrpSpPr>
            <p:grpSpPr bwMode="auto">
              <a:xfrm>
                <a:off x="4253" y="3024"/>
                <a:ext cx="730" cy="804"/>
                <a:chOff x="4253" y="3024"/>
                <a:chExt cx="730" cy="804"/>
              </a:xfrm>
            </p:grpSpPr>
            <p:sp>
              <p:nvSpPr>
                <p:cNvPr id="887896" name="Rectangle 88"/>
                <p:cNvSpPr>
                  <a:spLocks noChangeArrowheads="1"/>
                </p:cNvSpPr>
                <p:nvPr/>
              </p:nvSpPr>
              <p:spPr bwMode="auto">
                <a:xfrm>
                  <a:off x="4253" y="3024"/>
                  <a:ext cx="730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AP Rate Variance</a:t>
                  </a:r>
                </a:p>
              </p:txBody>
            </p:sp>
            <p:grpSp>
              <p:nvGrpSpPr>
                <p:cNvPr id="887897" name="Group 89"/>
                <p:cNvGrpSpPr>
                  <a:grpSpLocks/>
                </p:cNvGrpSpPr>
                <p:nvPr/>
              </p:nvGrpSpPr>
              <p:grpSpPr bwMode="auto">
                <a:xfrm>
                  <a:off x="4355" y="3397"/>
                  <a:ext cx="549" cy="431"/>
                  <a:chOff x="4355" y="3397"/>
                  <a:chExt cx="549" cy="431"/>
                </a:xfrm>
              </p:grpSpPr>
              <p:sp>
                <p:nvSpPr>
                  <p:cNvPr id="887898" name="Freeform 90"/>
                  <p:cNvSpPr>
                    <a:spLocks/>
                  </p:cNvSpPr>
                  <p:nvPr/>
                </p:nvSpPr>
                <p:spPr bwMode="auto">
                  <a:xfrm flipV="1">
                    <a:off x="4355" y="3397"/>
                    <a:ext cx="549" cy="4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36" y="0"/>
                      </a:cxn>
                    </a:cxnLst>
                    <a:rect l="0" t="0" r="r" b="b"/>
                    <a:pathLst>
                      <a:path w="937" h="1">
                        <a:moveTo>
                          <a:pt x="0" y="0"/>
                        </a:moveTo>
                        <a:lnTo>
                          <a:pt x="936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87899" name="Freeform 91"/>
                  <p:cNvSpPr>
                    <a:spLocks/>
                  </p:cNvSpPr>
                  <p:nvPr/>
                </p:nvSpPr>
                <p:spPr bwMode="auto">
                  <a:xfrm>
                    <a:off x="4730" y="3448"/>
                    <a:ext cx="0" cy="38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5"/>
                      </a:cxn>
                    </a:cxnLst>
                    <a:rect l="0" t="0" r="r" b="b"/>
                    <a:pathLst>
                      <a:path w="1" h="376">
                        <a:moveTo>
                          <a:pt x="0" y="0"/>
                        </a:moveTo>
                        <a:lnTo>
                          <a:pt x="0" y="375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887900" name="Rectangle 92"/>
              <p:cNvSpPr>
                <a:spLocks noChangeArrowheads="1"/>
              </p:cNvSpPr>
              <p:nvPr/>
            </p:nvSpPr>
            <p:spPr bwMode="auto">
              <a:xfrm>
                <a:off x="4375" y="3430"/>
                <a:ext cx="377" cy="4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30.00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3.00</a:t>
                </a:r>
              </a:p>
            </p:txBody>
          </p:sp>
          <p:sp>
            <p:nvSpPr>
              <p:cNvPr id="887901" name="Oval 93"/>
              <p:cNvSpPr>
                <a:spLocks noChangeArrowheads="1"/>
              </p:cNvSpPr>
              <p:nvPr/>
            </p:nvSpPr>
            <p:spPr bwMode="auto">
              <a:xfrm>
                <a:off x="4752" y="366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7902" name="Oval 94"/>
              <p:cNvSpPr>
                <a:spLocks noChangeArrowheads="1"/>
              </p:cNvSpPr>
              <p:nvPr/>
            </p:nvSpPr>
            <p:spPr bwMode="auto">
              <a:xfrm>
                <a:off x="4752" y="348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7903" name="Group 95"/>
            <p:cNvGrpSpPr>
              <a:grpSpLocks/>
            </p:cNvGrpSpPr>
            <p:nvPr/>
          </p:nvGrpSpPr>
          <p:grpSpPr bwMode="auto">
            <a:xfrm>
              <a:off x="7839075" y="4940300"/>
              <a:ext cx="1136650" cy="1001713"/>
              <a:chOff x="4968" y="3148"/>
              <a:chExt cx="716" cy="631"/>
            </a:xfrm>
          </p:grpSpPr>
          <p:grpSp>
            <p:nvGrpSpPr>
              <p:cNvPr id="887904" name="Group 96"/>
              <p:cNvGrpSpPr>
                <a:grpSpLocks/>
              </p:cNvGrpSpPr>
              <p:nvPr/>
            </p:nvGrpSpPr>
            <p:grpSpPr bwMode="auto">
              <a:xfrm>
                <a:off x="4996" y="3357"/>
                <a:ext cx="688" cy="377"/>
                <a:chOff x="4866" y="3611"/>
                <a:chExt cx="756" cy="377"/>
              </a:xfrm>
            </p:grpSpPr>
            <p:sp>
              <p:nvSpPr>
                <p:cNvPr id="887905" name="Freeform 97"/>
                <p:cNvSpPr>
                  <a:spLocks/>
                </p:cNvSpPr>
                <p:nvPr/>
              </p:nvSpPr>
              <p:spPr bwMode="auto">
                <a:xfrm>
                  <a:off x="4866" y="3611"/>
                  <a:ext cx="756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55" y="0"/>
                    </a:cxn>
                  </a:cxnLst>
                  <a:rect l="0" t="0" r="r" b="b"/>
                  <a:pathLst>
                    <a:path w="756" h="1">
                      <a:moveTo>
                        <a:pt x="0" y="0"/>
                      </a:moveTo>
                      <a:lnTo>
                        <a:pt x="755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7906" name="Freeform 98"/>
                <p:cNvSpPr>
                  <a:spLocks/>
                </p:cNvSpPr>
                <p:nvPr/>
              </p:nvSpPr>
              <p:spPr bwMode="auto">
                <a:xfrm>
                  <a:off x="5243" y="3613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87907" name="Rectangle 99"/>
              <p:cNvSpPr>
                <a:spLocks noChangeArrowheads="1"/>
              </p:cNvSpPr>
              <p:nvPr/>
            </p:nvSpPr>
            <p:spPr bwMode="auto">
              <a:xfrm>
                <a:off x="4984" y="3148"/>
                <a:ext cx="698" cy="22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87908" name="Rectangle 100"/>
              <p:cNvSpPr>
                <a:spLocks noChangeArrowheads="1"/>
              </p:cNvSpPr>
              <p:nvPr/>
            </p:nvSpPr>
            <p:spPr bwMode="auto">
              <a:xfrm>
                <a:off x="4968" y="3343"/>
                <a:ext cx="389" cy="4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endParaRPr kumimoji="1" lang="en-US" sz="1500">
                  <a:latin typeface="+mj-lt"/>
                </a:endParaRPr>
              </a:p>
            </p:txBody>
          </p:sp>
          <p:sp>
            <p:nvSpPr>
              <p:cNvPr id="887909" name="Oval 101"/>
              <p:cNvSpPr>
                <a:spLocks noChangeArrowheads="1"/>
              </p:cNvSpPr>
              <p:nvPr/>
            </p:nvSpPr>
            <p:spPr bwMode="auto">
              <a:xfrm>
                <a:off x="5424" y="3402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AP Usage Variance </a:t>
            </a:r>
            <a:r>
              <a:rPr lang="en-US" sz="1500"/>
              <a:t>(Average Cost, Non-Recoverable Tax)</a:t>
            </a:r>
          </a:p>
        </p:txBody>
      </p:sp>
      <p:sp>
        <p:nvSpPr>
          <p:cNvPr id="10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GTM-03-0980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120650" y="752475"/>
            <a:ext cx="8975725" cy="5487257"/>
            <a:chOff x="120650" y="809625"/>
            <a:chExt cx="8975725" cy="5487257"/>
          </a:xfrm>
        </p:grpSpPr>
        <p:sp>
          <p:nvSpPr>
            <p:cNvPr id="888834" name="Rectangle 2"/>
            <p:cNvSpPr>
              <a:spLocks noChangeArrowheads="1"/>
            </p:cNvSpPr>
            <p:nvPr/>
          </p:nvSpPr>
          <p:spPr bwMode="auto">
            <a:xfrm>
              <a:off x="4643438" y="809625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88835" name="Rectangle 3"/>
            <p:cNvSpPr>
              <a:spLocks noChangeArrowheads="1"/>
            </p:cNvSpPr>
            <p:nvPr/>
          </p:nvSpPr>
          <p:spPr bwMode="auto">
            <a:xfrm>
              <a:off x="120650" y="809625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88837" name="Rectangle 5"/>
            <p:cNvSpPr>
              <a:spLocks noChangeArrowheads="1"/>
            </p:cNvSpPr>
            <p:nvPr/>
          </p:nvSpPr>
          <p:spPr bwMode="auto">
            <a:xfrm>
              <a:off x="123825" y="1223963"/>
              <a:ext cx="4383088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8838" name="Rectangle 6"/>
            <p:cNvSpPr>
              <a:spLocks noChangeArrowheads="1"/>
            </p:cNvSpPr>
            <p:nvPr/>
          </p:nvSpPr>
          <p:spPr bwMode="auto">
            <a:xfrm>
              <a:off x="4646613" y="1223963"/>
              <a:ext cx="4383087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8839" name="Rectangle 7"/>
            <p:cNvSpPr>
              <a:spLocks noChangeArrowheads="1"/>
            </p:cNvSpPr>
            <p:nvPr/>
          </p:nvSpPr>
          <p:spPr bwMode="auto">
            <a:xfrm>
              <a:off x="203200" y="1292225"/>
              <a:ext cx="4200525" cy="925513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88840" name="Rectangle 8"/>
            <p:cNvSpPr>
              <a:spLocks noChangeArrowheads="1"/>
            </p:cNvSpPr>
            <p:nvPr/>
          </p:nvSpPr>
          <p:spPr bwMode="auto">
            <a:xfrm>
              <a:off x="203200" y="3346450"/>
              <a:ext cx="4200525" cy="1116013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(3), variance (4), tax on item cost (5) and tax on variance (6)</a:t>
              </a:r>
            </a:p>
          </p:txBody>
        </p:sp>
        <p:sp>
          <p:nvSpPr>
            <p:cNvPr id="888841" name="Rectangle 9"/>
            <p:cNvSpPr>
              <a:spLocks noChangeArrowheads="1"/>
            </p:cNvSpPr>
            <p:nvPr/>
          </p:nvSpPr>
          <p:spPr bwMode="auto">
            <a:xfrm>
              <a:off x="4732338" y="1292225"/>
              <a:ext cx="4200525" cy="925513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88842" name="Rectangle 10"/>
            <p:cNvSpPr>
              <a:spLocks noChangeArrowheads="1"/>
            </p:cNvSpPr>
            <p:nvPr/>
          </p:nvSpPr>
          <p:spPr bwMode="auto">
            <a:xfrm>
              <a:off x="4732338" y="3346450"/>
              <a:ext cx="4200525" cy="1135063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(2), variance (3), tax on item cost (4), and tax on variance (5)</a:t>
              </a:r>
              <a:endParaRPr kumimoji="1" lang="en-US" sz="1600" b="1">
                <a:latin typeface="+mj-lt"/>
              </a:endParaRPr>
            </a:p>
          </p:txBody>
        </p:sp>
        <p:grpSp>
          <p:nvGrpSpPr>
            <p:cNvPr id="888843" name="Group 11"/>
            <p:cNvGrpSpPr>
              <a:grpSpLocks/>
            </p:cNvGrpSpPr>
            <p:nvPr/>
          </p:nvGrpSpPr>
          <p:grpSpPr bwMode="auto">
            <a:xfrm>
              <a:off x="298450" y="4408488"/>
              <a:ext cx="1309688" cy="1520825"/>
              <a:chOff x="982" y="3216"/>
              <a:chExt cx="826" cy="959"/>
            </a:xfrm>
          </p:grpSpPr>
          <p:grpSp>
            <p:nvGrpSpPr>
              <p:cNvPr id="888844" name="Group 12"/>
              <p:cNvGrpSpPr>
                <a:grpSpLocks/>
              </p:cNvGrpSpPr>
              <p:nvPr/>
            </p:nvGrpSpPr>
            <p:grpSpPr bwMode="auto">
              <a:xfrm>
                <a:off x="982" y="3573"/>
                <a:ext cx="826" cy="589"/>
                <a:chOff x="982" y="3573"/>
                <a:chExt cx="826" cy="589"/>
              </a:xfrm>
            </p:grpSpPr>
            <p:sp>
              <p:nvSpPr>
                <p:cNvPr id="888845" name="Freeform 13"/>
                <p:cNvSpPr>
                  <a:spLocks/>
                </p:cNvSpPr>
                <p:nvPr/>
              </p:nvSpPr>
              <p:spPr bwMode="auto">
                <a:xfrm flipV="1">
                  <a:off x="982" y="3573"/>
                  <a:ext cx="826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8846" name="Freeform 14"/>
                <p:cNvSpPr>
                  <a:spLocks/>
                </p:cNvSpPr>
                <p:nvPr/>
              </p:nvSpPr>
              <p:spPr bwMode="auto">
                <a:xfrm>
                  <a:off x="1450" y="3621"/>
                  <a:ext cx="1" cy="5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1" h="541">
                      <a:moveTo>
                        <a:pt x="0" y="0"/>
                      </a:moveTo>
                      <a:lnTo>
                        <a:pt x="0" y="54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88847" name="Rectangle 15"/>
              <p:cNvSpPr>
                <a:spLocks noChangeArrowheads="1"/>
              </p:cNvSpPr>
              <p:nvPr/>
            </p:nvSpPr>
            <p:spPr bwMode="auto">
              <a:xfrm>
                <a:off x="995" y="3600"/>
                <a:ext cx="449" cy="44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10.00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8848" name="Oval 16"/>
              <p:cNvSpPr>
                <a:spLocks noChangeArrowheads="1"/>
              </p:cNvSpPr>
              <p:nvPr/>
            </p:nvSpPr>
            <p:spPr bwMode="auto">
              <a:xfrm>
                <a:off x="1498" y="3661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8849" name="Oval 17"/>
              <p:cNvSpPr>
                <a:spLocks noChangeArrowheads="1"/>
              </p:cNvSpPr>
              <p:nvPr/>
            </p:nvSpPr>
            <p:spPr bwMode="auto">
              <a:xfrm>
                <a:off x="1503" y="3834"/>
                <a:ext cx="159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88850" name="Oval 18"/>
              <p:cNvSpPr>
                <a:spLocks noChangeArrowheads="1"/>
              </p:cNvSpPr>
              <p:nvPr/>
            </p:nvSpPr>
            <p:spPr bwMode="auto">
              <a:xfrm>
                <a:off x="1507" y="4019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8851" name="Rectangle 19"/>
              <p:cNvSpPr>
                <a:spLocks noChangeArrowheads="1"/>
              </p:cNvSpPr>
              <p:nvPr/>
            </p:nvSpPr>
            <p:spPr bwMode="auto">
              <a:xfrm>
                <a:off x="1008" y="3216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</p:grpSp>
        <p:grpSp>
          <p:nvGrpSpPr>
            <p:cNvPr id="888852" name="Group 20"/>
            <p:cNvGrpSpPr>
              <a:grpSpLocks/>
            </p:cNvGrpSpPr>
            <p:nvPr/>
          </p:nvGrpSpPr>
          <p:grpSpPr bwMode="auto">
            <a:xfrm>
              <a:off x="1808163" y="4414838"/>
              <a:ext cx="1254125" cy="1874826"/>
              <a:chOff x="1048" y="3128"/>
              <a:chExt cx="791" cy="1182"/>
            </a:xfrm>
          </p:grpSpPr>
          <p:sp>
            <p:nvSpPr>
              <p:cNvPr id="888853" name="Freeform 21"/>
              <p:cNvSpPr>
                <a:spLocks/>
              </p:cNvSpPr>
              <p:nvPr/>
            </p:nvSpPr>
            <p:spPr bwMode="auto">
              <a:xfrm>
                <a:off x="1048" y="3532"/>
                <a:ext cx="79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1" h="1">
                    <a:moveTo>
                      <a:pt x="0" y="0"/>
                    </a:moveTo>
                    <a:lnTo>
                      <a:pt x="79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8854" name="Freeform 22"/>
              <p:cNvSpPr>
                <a:spLocks/>
              </p:cNvSpPr>
              <p:nvPr/>
            </p:nvSpPr>
            <p:spPr bwMode="auto">
              <a:xfrm>
                <a:off x="1370" y="3532"/>
                <a:ext cx="47" cy="7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56"/>
                  </a:cxn>
                </a:cxnLst>
                <a:rect l="0" t="0" r="r" b="b"/>
                <a:pathLst>
                  <a:path w="1" h="557">
                    <a:moveTo>
                      <a:pt x="0" y="0"/>
                    </a:moveTo>
                    <a:lnTo>
                      <a:pt x="0" y="556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8855" name="Rectangle 23"/>
              <p:cNvSpPr>
                <a:spLocks noChangeArrowheads="1"/>
              </p:cNvSpPr>
              <p:nvPr/>
            </p:nvSpPr>
            <p:spPr bwMode="auto">
              <a:xfrm>
                <a:off x="1048" y="3128"/>
                <a:ext cx="720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Accounts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Payable</a:t>
                </a:r>
              </a:p>
            </p:txBody>
          </p:sp>
          <p:sp>
            <p:nvSpPr>
              <p:cNvPr id="888856" name="Rectangle 24"/>
              <p:cNvSpPr>
                <a:spLocks noChangeArrowheads="1"/>
              </p:cNvSpPr>
              <p:nvPr/>
            </p:nvSpPr>
            <p:spPr bwMode="auto">
              <a:xfrm>
                <a:off x="1376" y="3506"/>
                <a:ext cx="449" cy="8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40.00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4.00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8857" name="Oval 25"/>
              <p:cNvSpPr>
                <a:spLocks noChangeArrowheads="1"/>
              </p:cNvSpPr>
              <p:nvPr/>
            </p:nvSpPr>
            <p:spPr bwMode="auto">
              <a:xfrm>
                <a:off x="1153" y="3732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8858" name="Oval 26"/>
              <p:cNvSpPr>
                <a:spLocks noChangeArrowheads="1"/>
              </p:cNvSpPr>
              <p:nvPr/>
            </p:nvSpPr>
            <p:spPr bwMode="auto">
              <a:xfrm>
                <a:off x="1153" y="3924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88859" name="Oval 27"/>
              <p:cNvSpPr>
                <a:spLocks noChangeArrowheads="1"/>
              </p:cNvSpPr>
              <p:nvPr/>
            </p:nvSpPr>
            <p:spPr bwMode="auto">
              <a:xfrm>
                <a:off x="1159" y="4101"/>
                <a:ext cx="158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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8860" name="Oval 28"/>
              <p:cNvSpPr>
                <a:spLocks noChangeArrowheads="1"/>
              </p:cNvSpPr>
              <p:nvPr/>
            </p:nvSpPr>
            <p:spPr bwMode="auto">
              <a:xfrm>
                <a:off x="1150" y="3567"/>
                <a:ext cx="158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8861" name="Group 29"/>
            <p:cNvGrpSpPr>
              <a:grpSpLocks/>
            </p:cNvGrpSpPr>
            <p:nvPr/>
          </p:nvGrpSpPr>
          <p:grpSpPr bwMode="auto">
            <a:xfrm>
              <a:off x="3214688" y="4306888"/>
              <a:ext cx="1193800" cy="1403344"/>
              <a:chOff x="1932" y="2880"/>
              <a:chExt cx="753" cy="885"/>
            </a:xfrm>
          </p:grpSpPr>
          <p:sp>
            <p:nvSpPr>
              <p:cNvPr id="888862" name="Rectangle 30"/>
              <p:cNvSpPr>
                <a:spLocks noChangeArrowheads="1"/>
              </p:cNvSpPr>
              <p:nvPr/>
            </p:nvSpPr>
            <p:spPr bwMode="auto">
              <a:xfrm>
                <a:off x="1932" y="2880"/>
                <a:ext cx="753" cy="48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AP Usage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Variance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8863" name="Freeform 31"/>
              <p:cNvSpPr>
                <a:spLocks/>
              </p:cNvSpPr>
              <p:nvPr/>
            </p:nvSpPr>
            <p:spPr bwMode="auto">
              <a:xfrm flipV="1">
                <a:off x="2054" y="3302"/>
                <a:ext cx="519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8864" name="Freeform 32"/>
              <p:cNvSpPr>
                <a:spLocks/>
              </p:cNvSpPr>
              <p:nvPr/>
            </p:nvSpPr>
            <p:spPr bwMode="auto">
              <a:xfrm>
                <a:off x="2372" y="3359"/>
                <a:ext cx="47" cy="3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8865" name="Rectangle 33"/>
              <p:cNvSpPr>
                <a:spLocks noChangeArrowheads="1"/>
              </p:cNvSpPr>
              <p:nvPr/>
            </p:nvSpPr>
            <p:spPr bwMode="auto">
              <a:xfrm>
                <a:off x="2013" y="3344"/>
                <a:ext cx="381" cy="36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40.00</a:t>
                </a:r>
              </a:p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  4.00</a:t>
                </a:r>
              </a:p>
            </p:txBody>
          </p:sp>
          <p:grpSp>
            <p:nvGrpSpPr>
              <p:cNvPr id="888866" name="Group 34"/>
              <p:cNvGrpSpPr>
                <a:grpSpLocks/>
              </p:cNvGrpSpPr>
              <p:nvPr/>
            </p:nvGrpSpPr>
            <p:grpSpPr bwMode="auto">
              <a:xfrm>
                <a:off x="2342" y="3308"/>
                <a:ext cx="287" cy="457"/>
                <a:chOff x="2342" y="3308"/>
                <a:chExt cx="287" cy="457"/>
              </a:xfrm>
            </p:grpSpPr>
            <p:sp>
              <p:nvSpPr>
                <p:cNvPr id="888867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2342" y="3308"/>
                  <a:ext cx="283" cy="29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2400">
                      <a:latin typeface="+mj-lt"/>
                      <a:sym typeface="Wingdings" pitchFamily="2" charset="2"/>
                    </a:rPr>
                    <a:t></a:t>
                  </a:r>
                  <a:endParaRPr kumimoji="1" lang="en-US" sz="2400" b="1">
                    <a:latin typeface="+mj-lt"/>
                  </a:endParaRPr>
                </a:p>
              </p:txBody>
            </p:sp>
            <p:sp>
              <p:nvSpPr>
                <p:cNvPr id="888868" name="Rectangle 36"/>
                <p:cNvSpPr>
                  <a:spLocks noChangeArrowheads="1"/>
                </p:cNvSpPr>
                <p:nvPr/>
              </p:nvSpPr>
              <p:spPr bwMode="auto">
                <a:xfrm>
                  <a:off x="2352" y="3474"/>
                  <a:ext cx="277" cy="29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</a:t>
                  </a:r>
                </a:p>
              </p:txBody>
            </p:sp>
          </p:grpSp>
        </p:grpSp>
        <p:grpSp>
          <p:nvGrpSpPr>
            <p:cNvPr id="888869" name="Group 37"/>
            <p:cNvGrpSpPr>
              <a:grpSpLocks/>
            </p:cNvGrpSpPr>
            <p:nvPr/>
          </p:nvGrpSpPr>
          <p:grpSpPr bwMode="auto">
            <a:xfrm>
              <a:off x="4595813" y="4303713"/>
              <a:ext cx="1220787" cy="1331912"/>
              <a:chOff x="2928" y="2980"/>
              <a:chExt cx="770" cy="839"/>
            </a:xfrm>
          </p:grpSpPr>
          <p:grpSp>
            <p:nvGrpSpPr>
              <p:cNvPr id="888870" name="Group 38"/>
              <p:cNvGrpSpPr>
                <a:grpSpLocks/>
              </p:cNvGrpSpPr>
              <p:nvPr/>
            </p:nvGrpSpPr>
            <p:grpSpPr bwMode="auto">
              <a:xfrm>
                <a:off x="2928" y="2980"/>
                <a:ext cx="770" cy="839"/>
                <a:chOff x="2974" y="2976"/>
                <a:chExt cx="770" cy="839"/>
              </a:xfrm>
            </p:grpSpPr>
            <p:sp>
              <p:nvSpPr>
                <p:cNvPr id="888871" name="Rectangle 39"/>
                <p:cNvSpPr>
                  <a:spLocks noChangeArrowheads="1"/>
                </p:cNvSpPr>
                <p:nvPr/>
              </p:nvSpPr>
              <p:spPr bwMode="auto">
                <a:xfrm>
                  <a:off x="2974" y="2976"/>
                  <a:ext cx="770" cy="4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PO Receipts</a:t>
                  </a:r>
                </a:p>
              </p:txBody>
            </p:sp>
            <p:grpSp>
              <p:nvGrpSpPr>
                <p:cNvPr id="888872" name="Group 40"/>
                <p:cNvGrpSpPr>
                  <a:grpSpLocks/>
                </p:cNvGrpSpPr>
                <p:nvPr/>
              </p:nvGrpSpPr>
              <p:grpSpPr bwMode="auto">
                <a:xfrm>
                  <a:off x="3012" y="3440"/>
                  <a:ext cx="616" cy="375"/>
                  <a:chOff x="3012" y="3440"/>
                  <a:chExt cx="616" cy="375"/>
                </a:xfrm>
              </p:grpSpPr>
              <p:grpSp>
                <p:nvGrpSpPr>
                  <p:cNvPr id="888873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3071" y="3440"/>
                    <a:ext cx="557" cy="375"/>
                    <a:chOff x="3071" y="3440"/>
                    <a:chExt cx="557" cy="375"/>
                  </a:xfrm>
                </p:grpSpPr>
                <p:sp>
                  <p:nvSpPr>
                    <p:cNvPr id="888874" name="Freeform 42"/>
                    <p:cNvSpPr>
                      <a:spLocks/>
                    </p:cNvSpPr>
                    <p:nvPr/>
                  </p:nvSpPr>
                  <p:spPr bwMode="auto">
                    <a:xfrm>
                      <a:off x="3071" y="3440"/>
                      <a:ext cx="55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835" y="0"/>
                        </a:cxn>
                      </a:cxnLst>
                      <a:rect l="0" t="0" r="r" b="b"/>
                      <a:pathLst>
                        <a:path w="836" h="1">
                          <a:moveTo>
                            <a:pt x="0" y="0"/>
                          </a:moveTo>
                          <a:lnTo>
                            <a:pt x="835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88875" name="Freeform 43"/>
                    <p:cNvSpPr>
                      <a:spLocks/>
                    </p:cNvSpPr>
                    <p:nvPr/>
                  </p:nvSpPr>
                  <p:spPr bwMode="auto">
                    <a:xfrm>
                      <a:off x="3430" y="3444"/>
                      <a:ext cx="1" cy="3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74"/>
                        </a:cxn>
                      </a:cxnLst>
                      <a:rect l="0" t="0" r="r" b="b"/>
                      <a:pathLst>
                        <a:path w="1" h="375">
                          <a:moveTo>
                            <a:pt x="0" y="0"/>
                          </a:moveTo>
                          <a:lnTo>
                            <a:pt x="0" y="374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888876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3012" y="3440"/>
                    <a:ext cx="449" cy="222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60325" tIns="60325" rIns="60325" bIns="60325">
                    <a:spAutoFit/>
                  </a:bodyPr>
                  <a:lstStyle/>
                  <a:p>
                    <a:pPr algn="l" defTabSz="1546225" eaLnBrk="0" hangingPunct="0"/>
                    <a:r>
                      <a:rPr kumimoji="1" lang="en-US" sz="1500">
                        <a:latin typeface="+mj-lt"/>
                      </a:rPr>
                      <a:t>100.00</a:t>
                    </a:r>
                  </a:p>
                </p:txBody>
              </p:sp>
            </p:grpSp>
          </p:grpSp>
          <p:sp>
            <p:nvSpPr>
              <p:cNvPr id="888877" name="Oval 45"/>
              <p:cNvSpPr>
                <a:spLocks noChangeArrowheads="1"/>
              </p:cNvSpPr>
              <p:nvPr/>
            </p:nvSpPr>
            <p:spPr bwMode="auto">
              <a:xfrm>
                <a:off x="3411" y="347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8878" name="Group 46"/>
            <p:cNvGrpSpPr>
              <a:grpSpLocks/>
            </p:cNvGrpSpPr>
            <p:nvPr/>
          </p:nvGrpSpPr>
          <p:grpSpPr bwMode="auto">
            <a:xfrm>
              <a:off x="5661025" y="4430714"/>
              <a:ext cx="1155700" cy="1866168"/>
              <a:chOff x="4171" y="3036"/>
              <a:chExt cx="728" cy="1239"/>
            </a:xfrm>
          </p:grpSpPr>
          <p:grpSp>
            <p:nvGrpSpPr>
              <p:cNvPr id="888879" name="Group 47"/>
              <p:cNvGrpSpPr>
                <a:grpSpLocks/>
              </p:cNvGrpSpPr>
              <p:nvPr/>
            </p:nvGrpSpPr>
            <p:grpSpPr bwMode="auto">
              <a:xfrm>
                <a:off x="4171" y="3036"/>
                <a:ext cx="728" cy="1239"/>
                <a:chOff x="4171" y="3036"/>
                <a:chExt cx="728" cy="1239"/>
              </a:xfrm>
            </p:grpSpPr>
            <p:grpSp>
              <p:nvGrpSpPr>
                <p:cNvPr id="888880" name="Group 48"/>
                <p:cNvGrpSpPr>
                  <a:grpSpLocks/>
                </p:cNvGrpSpPr>
                <p:nvPr/>
              </p:nvGrpSpPr>
              <p:grpSpPr bwMode="auto">
                <a:xfrm>
                  <a:off x="4171" y="3036"/>
                  <a:ext cx="728" cy="1239"/>
                  <a:chOff x="4171" y="3036"/>
                  <a:chExt cx="728" cy="1239"/>
                </a:xfrm>
              </p:grpSpPr>
              <p:sp>
                <p:nvSpPr>
                  <p:cNvPr id="888881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4171" y="3036"/>
                    <a:ext cx="720" cy="423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lIns="119062" tIns="60325" rIns="119062" bIns="60325" anchor="b" anchorCtr="1"/>
                  <a:lstStyle/>
                  <a:p>
                    <a:pPr defTabSz="1546225" eaLnBrk="0" hangingPunct="0"/>
                    <a:r>
                      <a:rPr kumimoji="1" lang="en-US" sz="1500">
                        <a:latin typeface="+mj-lt"/>
                      </a:rPr>
                      <a:t>Accounts Payable</a:t>
                    </a:r>
                  </a:p>
                </p:txBody>
              </p:sp>
              <p:sp>
                <p:nvSpPr>
                  <p:cNvPr id="888882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4451" y="3428"/>
                    <a:ext cx="448" cy="84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60325" tIns="60325" rIns="60325" bIns="60325">
                    <a:spAutoFit/>
                  </a:bodyPr>
                  <a:lstStyle/>
                  <a:p>
                    <a:pPr algn="r" defTabSz="1546225" eaLnBrk="0" hangingPunct="0">
                      <a:lnSpc>
                        <a:spcPct val="125000"/>
                      </a:lnSpc>
                    </a:pPr>
                    <a:r>
                      <a:rPr kumimoji="1" lang="en-US" sz="1500">
                        <a:latin typeface="+mj-lt"/>
                      </a:rPr>
                      <a:t>100.00</a:t>
                    </a:r>
                    <a:br>
                      <a:rPr kumimoji="1" lang="en-US" sz="1500">
                        <a:latin typeface="+mj-lt"/>
                      </a:rPr>
                    </a:br>
                    <a:r>
                      <a:rPr kumimoji="1" lang="en-US" sz="1500">
                        <a:latin typeface="+mj-lt"/>
                      </a:rPr>
                      <a:t>40.00</a:t>
                    </a:r>
                  </a:p>
                  <a:p>
                    <a:pPr algn="r" defTabSz="1546225" eaLnBrk="0" hangingPunct="0">
                      <a:lnSpc>
                        <a:spcPct val="125000"/>
                      </a:lnSpc>
                    </a:pPr>
                    <a:r>
                      <a:rPr kumimoji="1" lang="en-US" sz="1500">
                        <a:latin typeface="+mj-lt"/>
                      </a:rPr>
                      <a:t>10.00</a:t>
                    </a:r>
                  </a:p>
                  <a:p>
                    <a:pPr algn="r" defTabSz="1546225" eaLnBrk="0" hangingPunct="0">
                      <a:lnSpc>
                        <a:spcPct val="125000"/>
                      </a:lnSpc>
                    </a:pPr>
                    <a:r>
                      <a:rPr kumimoji="1" lang="en-US" sz="1500">
                        <a:latin typeface="+mj-lt"/>
                      </a:rPr>
                      <a:t>4.00</a:t>
                    </a:r>
                  </a:p>
                </p:txBody>
              </p:sp>
              <p:sp>
                <p:nvSpPr>
                  <p:cNvPr id="888883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4276" y="3676"/>
                    <a:ext cx="158" cy="155"/>
                  </a:xfrm>
                  <a:prstGeom prst="ellipse">
                    <a:avLst/>
                  </a:prstGeom>
                  <a:noFill/>
                  <a:ln w="127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lIns="119062" tIns="60325" rIns="119062" bIns="60325" anchor="ctr"/>
                  <a:lstStyle/>
                  <a:p>
                    <a:pPr defTabSz="1546225" eaLnBrk="0" hangingPunct="0"/>
                    <a:r>
                      <a:rPr kumimoji="1" lang="en-US" sz="2400">
                        <a:latin typeface="+mj-lt"/>
                        <a:sym typeface="Wingdings" pitchFamily="2" charset="2"/>
                      </a:rPr>
                      <a:t></a:t>
                    </a:r>
                    <a:endParaRPr kumimoji="1" lang="en-US" sz="1600">
                      <a:latin typeface="+mj-lt"/>
                    </a:endParaRPr>
                  </a:p>
                </p:txBody>
              </p:sp>
              <p:sp>
                <p:nvSpPr>
                  <p:cNvPr id="888884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4280" y="3852"/>
                    <a:ext cx="159" cy="156"/>
                  </a:xfrm>
                  <a:prstGeom prst="ellipse">
                    <a:avLst/>
                  </a:prstGeom>
                  <a:noFill/>
                  <a:ln w="127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lIns="119062" tIns="60325" rIns="119062" bIns="60325" anchor="ctr"/>
                  <a:lstStyle/>
                  <a:p>
                    <a:pPr defTabSz="1546225" eaLnBrk="0" hangingPunct="0"/>
                    <a:r>
                      <a:rPr kumimoji="1" lang="en-US" sz="2400">
                        <a:latin typeface="+mj-lt"/>
                        <a:sym typeface="Wingdings" pitchFamily="2" charset="2"/>
                      </a:rPr>
                      <a:t></a:t>
                    </a:r>
                  </a:p>
                </p:txBody>
              </p:sp>
              <p:grpSp>
                <p:nvGrpSpPr>
                  <p:cNvPr id="888885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4247" y="3397"/>
                    <a:ext cx="627" cy="811"/>
                    <a:chOff x="4247" y="3397"/>
                    <a:chExt cx="627" cy="811"/>
                  </a:xfrm>
                </p:grpSpPr>
                <p:sp>
                  <p:nvSpPr>
                    <p:cNvPr id="888886" name="Freeform 54"/>
                    <p:cNvSpPr>
                      <a:spLocks/>
                    </p:cNvSpPr>
                    <p:nvPr/>
                  </p:nvSpPr>
                  <p:spPr bwMode="auto">
                    <a:xfrm flipV="1">
                      <a:off x="4247" y="3397"/>
                      <a:ext cx="627" cy="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90" y="0"/>
                        </a:cxn>
                      </a:cxnLst>
                      <a:rect l="0" t="0" r="r" b="b"/>
                      <a:pathLst>
                        <a:path w="791" h="1">
                          <a:moveTo>
                            <a:pt x="0" y="0"/>
                          </a:moveTo>
                          <a:lnTo>
                            <a:pt x="79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88887" name="Freeform 55"/>
                    <p:cNvSpPr>
                      <a:spLocks/>
                    </p:cNvSpPr>
                    <p:nvPr/>
                  </p:nvSpPr>
                  <p:spPr bwMode="auto">
                    <a:xfrm>
                      <a:off x="4474" y="3444"/>
                      <a:ext cx="47" cy="76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588"/>
                        </a:cxn>
                      </a:cxnLst>
                      <a:rect l="0" t="0" r="r" b="b"/>
                      <a:pathLst>
                        <a:path w="1" h="589">
                          <a:moveTo>
                            <a:pt x="0" y="0"/>
                          </a:moveTo>
                          <a:lnTo>
                            <a:pt x="0" y="588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888888" name="Oval 56"/>
                <p:cNvSpPr>
                  <a:spLocks noChangeArrowheads="1"/>
                </p:cNvSpPr>
                <p:nvPr/>
              </p:nvSpPr>
              <p:spPr bwMode="auto">
                <a:xfrm>
                  <a:off x="4281" y="3486"/>
                  <a:ext cx="158" cy="155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</a:t>
                  </a:r>
                  <a:endParaRPr kumimoji="1" lang="en-US" sz="1600">
                    <a:latin typeface="+mj-lt"/>
                  </a:endParaRPr>
                </a:p>
              </p:txBody>
            </p:sp>
          </p:grpSp>
          <p:sp>
            <p:nvSpPr>
              <p:cNvPr id="888889" name="Oval 57"/>
              <p:cNvSpPr>
                <a:spLocks noChangeArrowheads="1"/>
              </p:cNvSpPr>
              <p:nvPr/>
            </p:nvSpPr>
            <p:spPr bwMode="auto">
              <a:xfrm>
                <a:off x="4281" y="404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8890" name="Group 58"/>
            <p:cNvGrpSpPr>
              <a:grpSpLocks/>
            </p:cNvGrpSpPr>
            <p:nvPr/>
          </p:nvGrpSpPr>
          <p:grpSpPr bwMode="auto">
            <a:xfrm>
              <a:off x="6754813" y="4602162"/>
              <a:ext cx="1157287" cy="1122351"/>
              <a:chOff x="4253" y="3096"/>
              <a:chExt cx="730" cy="708"/>
            </a:xfrm>
          </p:grpSpPr>
          <p:sp>
            <p:nvSpPr>
              <p:cNvPr id="888891" name="Rectangle 59"/>
              <p:cNvSpPr>
                <a:spLocks noChangeArrowheads="1"/>
              </p:cNvSpPr>
              <p:nvPr/>
            </p:nvSpPr>
            <p:spPr bwMode="auto">
              <a:xfrm>
                <a:off x="4253" y="3096"/>
                <a:ext cx="730" cy="31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AP Usage Variance</a:t>
                </a:r>
              </a:p>
            </p:txBody>
          </p:sp>
          <p:grpSp>
            <p:nvGrpSpPr>
              <p:cNvPr id="888892" name="Group 60"/>
              <p:cNvGrpSpPr>
                <a:grpSpLocks/>
              </p:cNvGrpSpPr>
              <p:nvPr/>
            </p:nvGrpSpPr>
            <p:grpSpPr bwMode="auto">
              <a:xfrm>
                <a:off x="4355" y="3334"/>
                <a:ext cx="549" cy="373"/>
                <a:chOff x="4355" y="3397"/>
                <a:chExt cx="549" cy="431"/>
              </a:xfrm>
            </p:grpSpPr>
            <p:sp>
              <p:nvSpPr>
                <p:cNvPr id="888893" name="Freeform 61"/>
                <p:cNvSpPr>
                  <a:spLocks/>
                </p:cNvSpPr>
                <p:nvPr/>
              </p:nvSpPr>
              <p:spPr bwMode="auto">
                <a:xfrm flipV="1">
                  <a:off x="4355" y="3397"/>
                  <a:ext cx="549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88894" name="Freeform 62"/>
                <p:cNvSpPr>
                  <a:spLocks/>
                </p:cNvSpPr>
                <p:nvPr/>
              </p:nvSpPr>
              <p:spPr bwMode="auto">
                <a:xfrm>
                  <a:off x="4730" y="3448"/>
                  <a:ext cx="0" cy="38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5"/>
                    </a:cxn>
                  </a:cxnLst>
                  <a:rect l="0" t="0" r="r" b="b"/>
                  <a:pathLst>
                    <a:path w="1" h="376">
                      <a:moveTo>
                        <a:pt x="0" y="0"/>
                      </a:moveTo>
                      <a:lnTo>
                        <a:pt x="0" y="375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88895" name="Rectangle 63"/>
              <p:cNvSpPr>
                <a:spLocks noChangeArrowheads="1"/>
              </p:cNvSpPr>
              <p:nvPr/>
            </p:nvSpPr>
            <p:spPr bwMode="auto">
              <a:xfrm>
                <a:off x="4371" y="3363"/>
                <a:ext cx="381" cy="44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40.00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4.00</a:t>
                </a:r>
              </a:p>
            </p:txBody>
          </p:sp>
          <p:sp>
            <p:nvSpPr>
              <p:cNvPr id="888896" name="Oval 64"/>
              <p:cNvSpPr>
                <a:spLocks noChangeArrowheads="1"/>
              </p:cNvSpPr>
              <p:nvPr/>
            </p:nvSpPr>
            <p:spPr bwMode="auto">
              <a:xfrm>
                <a:off x="4752" y="3565"/>
                <a:ext cx="158" cy="13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8897" name="Oval 65"/>
              <p:cNvSpPr>
                <a:spLocks noChangeArrowheads="1"/>
              </p:cNvSpPr>
              <p:nvPr/>
            </p:nvSpPr>
            <p:spPr bwMode="auto">
              <a:xfrm>
                <a:off x="4752" y="3412"/>
                <a:ext cx="158" cy="134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88898" name="Group 66"/>
            <p:cNvGrpSpPr>
              <a:grpSpLocks/>
            </p:cNvGrpSpPr>
            <p:nvPr/>
          </p:nvGrpSpPr>
          <p:grpSpPr bwMode="auto">
            <a:xfrm>
              <a:off x="7827963" y="4402138"/>
              <a:ext cx="1268412" cy="1322378"/>
              <a:chOff x="4874" y="3036"/>
              <a:chExt cx="902" cy="834"/>
            </a:xfrm>
          </p:grpSpPr>
          <p:grpSp>
            <p:nvGrpSpPr>
              <p:cNvPr id="888899" name="Group 67"/>
              <p:cNvGrpSpPr>
                <a:grpSpLocks/>
              </p:cNvGrpSpPr>
              <p:nvPr/>
            </p:nvGrpSpPr>
            <p:grpSpPr bwMode="auto">
              <a:xfrm>
                <a:off x="4874" y="3036"/>
                <a:ext cx="902" cy="784"/>
                <a:chOff x="4874" y="3036"/>
                <a:chExt cx="902" cy="784"/>
              </a:xfrm>
            </p:grpSpPr>
            <p:grpSp>
              <p:nvGrpSpPr>
                <p:cNvPr id="888900" name="Group 68"/>
                <p:cNvGrpSpPr>
                  <a:grpSpLocks/>
                </p:cNvGrpSpPr>
                <p:nvPr/>
              </p:nvGrpSpPr>
              <p:grpSpPr bwMode="auto">
                <a:xfrm>
                  <a:off x="4964" y="3443"/>
                  <a:ext cx="688" cy="377"/>
                  <a:chOff x="4866" y="3611"/>
                  <a:chExt cx="756" cy="377"/>
                </a:xfrm>
              </p:grpSpPr>
              <p:sp>
                <p:nvSpPr>
                  <p:cNvPr id="888901" name="Freeform 69"/>
                  <p:cNvSpPr>
                    <a:spLocks/>
                  </p:cNvSpPr>
                  <p:nvPr/>
                </p:nvSpPr>
                <p:spPr bwMode="auto">
                  <a:xfrm>
                    <a:off x="4866" y="3611"/>
                    <a:ext cx="756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55" y="0"/>
                      </a:cxn>
                    </a:cxnLst>
                    <a:rect l="0" t="0" r="r" b="b"/>
                    <a:pathLst>
                      <a:path w="756" h="1">
                        <a:moveTo>
                          <a:pt x="0" y="0"/>
                        </a:moveTo>
                        <a:lnTo>
                          <a:pt x="755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88902" name="Freeform 70"/>
                  <p:cNvSpPr>
                    <a:spLocks/>
                  </p:cNvSpPr>
                  <p:nvPr/>
                </p:nvSpPr>
                <p:spPr bwMode="auto">
                  <a:xfrm>
                    <a:off x="5243" y="3613"/>
                    <a:ext cx="1" cy="3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4"/>
                      </a:cxn>
                    </a:cxnLst>
                    <a:rect l="0" t="0" r="r" b="b"/>
                    <a:pathLst>
                      <a:path w="1" h="375">
                        <a:moveTo>
                          <a:pt x="0" y="0"/>
                        </a:moveTo>
                        <a:lnTo>
                          <a:pt x="0" y="374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88903" name="Rectangle 71"/>
                <p:cNvSpPr>
                  <a:spLocks noChangeArrowheads="1"/>
                </p:cNvSpPr>
                <p:nvPr/>
              </p:nvSpPr>
              <p:spPr bwMode="auto">
                <a:xfrm>
                  <a:off x="4874" y="3036"/>
                  <a:ext cx="902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Inventory</a:t>
                  </a:r>
                </a:p>
              </p:txBody>
            </p:sp>
          </p:grpSp>
          <p:sp>
            <p:nvSpPr>
              <p:cNvPr id="888904" name="Rectangle 72"/>
              <p:cNvSpPr>
                <a:spLocks noChangeArrowheads="1"/>
              </p:cNvSpPr>
              <p:nvPr/>
            </p:nvSpPr>
            <p:spPr bwMode="auto">
              <a:xfrm>
                <a:off x="4895" y="3429"/>
                <a:ext cx="430" cy="44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endParaRPr kumimoji="1" lang="en-US" sz="1500">
                  <a:latin typeface="+mj-lt"/>
                </a:endParaRPr>
              </a:p>
            </p:txBody>
          </p:sp>
          <p:sp>
            <p:nvSpPr>
              <p:cNvPr id="888905" name="Oval 73"/>
              <p:cNvSpPr>
                <a:spLocks noChangeArrowheads="1"/>
              </p:cNvSpPr>
              <p:nvPr/>
            </p:nvSpPr>
            <p:spPr bwMode="auto">
              <a:xfrm>
                <a:off x="5392" y="3488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</a:p>
            </p:txBody>
          </p:sp>
        </p:grpSp>
        <p:sp>
          <p:nvSpPr>
            <p:cNvPr id="888906" name="Rectangle 74"/>
            <p:cNvSpPr>
              <a:spLocks noChangeArrowheads="1"/>
            </p:cNvSpPr>
            <p:nvPr/>
          </p:nvSpPr>
          <p:spPr bwMode="auto">
            <a:xfrm>
              <a:off x="125413" y="2228850"/>
              <a:ext cx="1790700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88907" name="Group 75"/>
            <p:cNvGrpSpPr>
              <a:grpSpLocks/>
            </p:cNvGrpSpPr>
            <p:nvPr/>
          </p:nvGrpSpPr>
          <p:grpSpPr bwMode="auto">
            <a:xfrm>
              <a:off x="2374900" y="2081213"/>
              <a:ext cx="1792288" cy="1235075"/>
              <a:chOff x="1510" y="1482"/>
              <a:chExt cx="1130" cy="779"/>
            </a:xfrm>
          </p:grpSpPr>
          <p:sp>
            <p:nvSpPr>
              <p:cNvPr id="888908" name="Freeform 76"/>
              <p:cNvSpPr>
                <a:spLocks/>
              </p:cNvSpPr>
              <p:nvPr/>
            </p:nvSpPr>
            <p:spPr bwMode="auto">
              <a:xfrm>
                <a:off x="1622" y="186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8909" name="Freeform 77"/>
              <p:cNvSpPr>
                <a:spLocks/>
              </p:cNvSpPr>
              <p:nvPr/>
            </p:nvSpPr>
            <p:spPr bwMode="auto">
              <a:xfrm>
                <a:off x="2090" y="1867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8910" name="Rectangle 78"/>
              <p:cNvSpPr>
                <a:spLocks noChangeArrowheads="1"/>
              </p:cNvSpPr>
              <p:nvPr/>
            </p:nvSpPr>
            <p:spPr bwMode="auto">
              <a:xfrm>
                <a:off x="1510" y="148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8911" name="Rectangle 79"/>
              <p:cNvSpPr>
                <a:spLocks noChangeArrowheads="1"/>
              </p:cNvSpPr>
              <p:nvPr/>
            </p:nvSpPr>
            <p:spPr bwMode="auto">
              <a:xfrm>
                <a:off x="2096" y="1877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8912" name="Oval 80"/>
              <p:cNvSpPr>
                <a:spLocks noChangeArrowheads="1"/>
              </p:cNvSpPr>
              <p:nvPr/>
            </p:nvSpPr>
            <p:spPr bwMode="auto">
              <a:xfrm>
                <a:off x="1894" y="2063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8913" name="Oval 81"/>
              <p:cNvSpPr>
                <a:spLocks noChangeArrowheads="1"/>
              </p:cNvSpPr>
              <p:nvPr/>
            </p:nvSpPr>
            <p:spPr bwMode="auto">
              <a:xfrm>
                <a:off x="1894" y="1884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8914" name="Group 82"/>
            <p:cNvGrpSpPr>
              <a:grpSpLocks/>
            </p:cNvGrpSpPr>
            <p:nvPr/>
          </p:nvGrpSpPr>
          <p:grpSpPr bwMode="auto">
            <a:xfrm>
              <a:off x="438150" y="2081213"/>
              <a:ext cx="1792288" cy="1235075"/>
              <a:chOff x="240" y="1482"/>
              <a:chExt cx="1130" cy="779"/>
            </a:xfrm>
          </p:grpSpPr>
          <p:sp>
            <p:nvSpPr>
              <p:cNvPr id="888915" name="Freeform 83"/>
              <p:cNvSpPr>
                <a:spLocks/>
              </p:cNvSpPr>
              <p:nvPr/>
            </p:nvSpPr>
            <p:spPr bwMode="auto">
              <a:xfrm>
                <a:off x="352" y="186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8916" name="Freeform 84"/>
              <p:cNvSpPr>
                <a:spLocks/>
              </p:cNvSpPr>
              <p:nvPr/>
            </p:nvSpPr>
            <p:spPr bwMode="auto">
              <a:xfrm>
                <a:off x="820" y="1867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8917" name="Rectangle 85"/>
              <p:cNvSpPr>
                <a:spLocks noChangeArrowheads="1"/>
              </p:cNvSpPr>
              <p:nvPr/>
            </p:nvSpPr>
            <p:spPr bwMode="auto">
              <a:xfrm>
                <a:off x="240" y="148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88918" name="Rectangle 86"/>
              <p:cNvSpPr>
                <a:spLocks noChangeArrowheads="1"/>
              </p:cNvSpPr>
              <p:nvPr/>
            </p:nvSpPr>
            <p:spPr bwMode="auto">
              <a:xfrm>
                <a:off x="298" y="1877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grpSp>
            <p:nvGrpSpPr>
              <p:cNvPr id="888919" name="Group 87"/>
              <p:cNvGrpSpPr>
                <a:grpSpLocks/>
              </p:cNvGrpSpPr>
              <p:nvPr/>
            </p:nvGrpSpPr>
            <p:grpSpPr bwMode="auto">
              <a:xfrm>
                <a:off x="864" y="1884"/>
                <a:ext cx="159" cy="335"/>
                <a:chOff x="864" y="1884"/>
                <a:chExt cx="159" cy="335"/>
              </a:xfrm>
            </p:grpSpPr>
            <p:sp>
              <p:nvSpPr>
                <p:cNvPr id="888920" name="Oval 88"/>
                <p:cNvSpPr>
                  <a:spLocks noChangeArrowheads="1"/>
                </p:cNvSpPr>
                <p:nvPr/>
              </p:nvSpPr>
              <p:spPr bwMode="auto">
                <a:xfrm>
                  <a:off x="864" y="2063"/>
                  <a:ext cx="159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2</a:t>
                  </a:r>
                </a:p>
              </p:txBody>
            </p:sp>
            <p:sp>
              <p:nvSpPr>
                <p:cNvPr id="888921" name="Oval 89"/>
                <p:cNvSpPr>
                  <a:spLocks noChangeArrowheads="1"/>
                </p:cNvSpPr>
                <p:nvPr/>
              </p:nvSpPr>
              <p:spPr bwMode="auto">
                <a:xfrm>
                  <a:off x="864" y="1884"/>
                  <a:ext cx="159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1</a:t>
                  </a:r>
                </a:p>
              </p:txBody>
            </p:sp>
          </p:grpSp>
        </p:grpSp>
        <p:grpSp>
          <p:nvGrpSpPr>
            <p:cNvPr id="888922" name="Group 90"/>
            <p:cNvGrpSpPr>
              <a:grpSpLocks/>
            </p:cNvGrpSpPr>
            <p:nvPr/>
          </p:nvGrpSpPr>
          <p:grpSpPr bwMode="auto">
            <a:xfrm>
              <a:off x="5033963" y="2081213"/>
              <a:ext cx="1792287" cy="1076325"/>
              <a:chOff x="3694" y="1530"/>
              <a:chExt cx="1130" cy="679"/>
            </a:xfrm>
          </p:grpSpPr>
          <p:sp>
            <p:nvSpPr>
              <p:cNvPr id="888923" name="Freeform 91"/>
              <p:cNvSpPr>
                <a:spLocks/>
              </p:cNvSpPr>
              <p:nvPr/>
            </p:nvSpPr>
            <p:spPr bwMode="auto">
              <a:xfrm>
                <a:off x="3790" y="1915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8924" name="Freeform 92"/>
              <p:cNvSpPr>
                <a:spLocks/>
              </p:cNvSpPr>
              <p:nvPr/>
            </p:nvSpPr>
            <p:spPr bwMode="auto">
              <a:xfrm>
                <a:off x="4258" y="1915"/>
                <a:ext cx="1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3"/>
                  </a:cxn>
                </a:cxnLst>
                <a:rect l="0" t="0" r="r" b="b"/>
                <a:pathLst>
                  <a:path w="1" h="294">
                    <a:moveTo>
                      <a:pt x="0" y="0"/>
                    </a:moveTo>
                    <a:lnTo>
                      <a:pt x="0" y="293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8925" name="Rectangle 93"/>
              <p:cNvSpPr>
                <a:spLocks noChangeArrowheads="1"/>
              </p:cNvSpPr>
              <p:nvPr/>
            </p:nvSpPr>
            <p:spPr bwMode="auto">
              <a:xfrm>
                <a:off x="3694" y="1530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88926" name="Rectangle 94"/>
              <p:cNvSpPr>
                <a:spLocks noChangeArrowheads="1"/>
              </p:cNvSpPr>
              <p:nvPr/>
            </p:nvSpPr>
            <p:spPr bwMode="auto">
              <a:xfrm>
                <a:off x="4263" y="1925"/>
                <a:ext cx="468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8927" name="Oval 95"/>
              <p:cNvSpPr>
                <a:spLocks noChangeArrowheads="1"/>
              </p:cNvSpPr>
              <p:nvPr/>
            </p:nvSpPr>
            <p:spPr bwMode="auto">
              <a:xfrm>
                <a:off x="4062" y="1932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sp>
          <p:nvSpPr>
            <p:cNvPr id="888929" name="Freeform 97"/>
            <p:cNvSpPr>
              <a:spLocks/>
            </p:cNvSpPr>
            <p:nvPr/>
          </p:nvSpPr>
          <p:spPr bwMode="auto">
            <a:xfrm>
              <a:off x="7183355" y="2691423"/>
              <a:ext cx="1289386" cy="15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2" y="0"/>
                </a:cxn>
              </a:cxnLst>
              <a:rect l="0" t="0" r="r" b="b"/>
              <a:pathLst>
                <a:path w="813" h="1">
                  <a:moveTo>
                    <a:pt x="0" y="0"/>
                  </a:moveTo>
                  <a:lnTo>
                    <a:pt x="812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8930" name="Freeform 98"/>
            <p:cNvSpPr>
              <a:spLocks/>
            </p:cNvSpPr>
            <p:nvPr/>
          </p:nvSpPr>
          <p:spPr bwMode="auto">
            <a:xfrm>
              <a:off x="7947788" y="2691423"/>
              <a:ext cx="1586" cy="3138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7"/>
                </a:cxn>
              </a:cxnLst>
              <a:rect l="0" t="0" r="r" b="b"/>
              <a:pathLst>
                <a:path w="1" h="198">
                  <a:moveTo>
                    <a:pt x="0" y="0"/>
                  </a:moveTo>
                  <a:lnTo>
                    <a:pt x="0" y="197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8931" name="Rectangle 99"/>
            <p:cNvSpPr>
              <a:spLocks noChangeArrowheads="1"/>
            </p:cNvSpPr>
            <p:nvPr/>
          </p:nvSpPr>
          <p:spPr bwMode="auto">
            <a:xfrm>
              <a:off x="6934200" y="2081213"/>
              <a:ext cx="1800225" cy="6720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600" dirty="0">
                  <a:latin typeface="+mj-lt"/>
                </a:rPr>
                <a:t>Purchase Order Receipts</a:t>
              </a:r>
            </a:p>
          </p:txBody>
        </p:sp>
        <p:sp>
          <p:nvSpPr>
            <p:cNvPr id="888932" name="Rectangle 100"/>
            <p:cNvSpPr>
              <a:spLocks noChangeArrowheads="1"/>
            </p:cNvSpPr>
            <p:nvPr/>
          </p:nvSpPr>
          <p:spPr bwMode="auto">
            <a:xfrm>
              <a:off x="7194457" y="2707272"/>
              <a:ext cx="740644" cy="3645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100.00</a:t>
              </a:r>
            </a:p>
          </p:txBody>
        </p:sp>
        <p:sp>
          <p:nvSpPr>
            <p:cNvPr id="888933" name="Oval 101"/>
            <p:cNvSpPr>
              <a:spLocks noChangeArrowheads="1"/>
            </p:cNvSpPr>
            <p:nvPr/>
          </p:nvSpPr>
          <p:spPr bwMode="auto">
            <a:xfrm>
              <a:off x="8038188" y="2746896"/>
              <a:ext cx="283887" cy="24725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86" name="Rectangle 31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2.13.3 – Tax Jurisdictions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GTM-03-0090</a:t>
            </a:r>
          </a:p>
        </p:txBody>
      </p:sp>
      <p:sp>
        <p:nvSpPr>
          <p:cNvPr id="71723" name="AutoShape 43"/>
          <p:cNvSpPr>
            <a:spLocks noChangeArrowheads="1"/>
          </p:cNvSpPr>
          <p:nvPr/>
        </p:nvSpPr>
        <p:spPr bwMode="auto">
          <a:xfrm>
            <a:off x="3889375" y="3001963"/>
            <a:ext cx="1773238" cy="1152525"/>
          </a:xfrm>
          <a:prstGeom prst="flowChartAlternateProcess">
            <a:avLst/>
          </a:prstGeom>
          <a:solidFill>
            <a:srgbClr val="CDFFC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Tax Zones</a:t>
            </a:r>
          </a:p>
        </p:txBody>
      </p:sp>
      <p:sp>
        <p:nvSpPr>
          <p:cNvPr id="71724" name="AutoShape 44"/>
          <p:cNvSpPr>
            <a:spLocks noChangeArrowheads="1"/>
          </p:cNvSpPr>
          <p:nvPr/>
        </p:nvSpPr>
        <p:spPr bwMode="auto">
          <a:xfrm>
            <a:off x="779463" y="1590675"/>
            <a:ext cx="1773237" cy="1152525"/>
          </a:xfrm>
          <a:prstGeom prst="flowChartAlternateProcess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Countries</a:t>
            </a:r>
          </a:p>
        </p:txBody>
      </p:sp>
      <p:sp>
        <p:nvSpPr>
          <p:cNvPr id="71725" name="AutoShape 45"/>
          <p:cNvSpPr>
            <a:spLocks noChangeArrowheads="1"/>
          </p:cNvSpPr>
          <p:nvPr/>
        </p:nvSpPr>
        <p:spPr bwMode="auto">
          <a:xfrm>
            <a:off x="779463" y="2997200"/>
            <a:ext cx="1773237" cy="1152525"/>
          </a:xfrm>
          <a:prstGeom prst="flowChartAlternateProcess">
            <a:avLst/>
          </a:prstGeom>
          <a:solidFill>
            <a:srgbClr val="C1EFFF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States &amp;</a:t>
            </a:r>
          </a:p>
          <a:p>
            <a:pPr eaLnBrk="0" hangingPunct="0"/>
            <a:r>
              <a:rPr kumimoji="1" lang="en-US" sz="2000" b="1">
                <a:latin typeface="+mj-lt"/>
              </a:rPr>
              <a:t>Provinces</a:t>
            </a:r>
          </a:p>
        </p:txBody>
      </p:sp>
      <p:sp>
        <p:nvSpPr>
          <p:cNvPr id="71726" name="AutoShape 46"/>
          <p:cNvSpPr>
            <a:spLocks noChangeArrowheads="1"/>
          </p:cNvSpPr>
          <p:nvPr/>
        </p:nvSpPr>
        <p:spPr bwMode="auto">
          <a:xfrm>
            <a:off x="779463" y="4394200"/>
            <a:ext cx="1773237" cy="1152525"/>
          </a:xfrm>
          <a:prstGeom prst="flowChartAlternateProcess">
            <a:avLst/>
          </a:prstGeom>
          <a:solidFill>
            <a:srgbClr val="C1EFFF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Counties</a:t>
            </a:r>
          </a:p>
        </p:txBody>
      </p:sp>
      <p:sp>
        <p:nvSpPr>
          <p:cNvPr id="71727" name="AutoShape 47"/>
          <p:cNvSpPr>
            <a:spLocks noChangeArrowheads="1"/>
          </p:cNvSpPr>
          <p:nvPr/>
        </p:nvSpPr>
        <p:spPr bwMode="auto">
          <a:xfrm>
            <a:off x="6573838" y="2200275"/>
            <a:ext cx="1773237" cy="1152525"/>
          </a:xfrm>
          <a:prstGeom prst="flowChartAlternateProcess">
            <a:avLst/>
          </a:prstGeom>
          <a:solidFill>
            <a:srgbClr val="FFDEB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Tax</a:t>
            </a:r>
          </a:p>
          <a:p>
            <a:pPr eaLnBrk="0" hangingPunct="0"/>
            <a:r>
              <a:rPr kumimoji="1" lang="en-US" sz="2000" b="1">
                <a:latin typeface="+mj-lt"/>
              </a:rPr>
              <a:t>Environments</a:t>
            </a:r>
          </a:p>
        </p:txBody>
      </p:sp>
      <p:sp>
        <p:nvSpPr>
          <p:cNvPr id="71728" name="AutoShape 48"/>
          <p:cNvSpPr>
            <a:spLocks noChangeArrowheads="1"/>
          </p:cNvSpPr>
          <p:nvPr/>
        </p:nvSpPr>
        <p:spPr bwMode="auto">
          <a:xfrm>
            <a:off x="6573838" y="3790950"/>
            <a:ext cx="1773237" cy="1152525"/>
          </a:xfrm>
          <a:prstGeom prst="flowChartAlternateProcess">
            <a:avLst/>
          </a:prstGeom>
          <a:solidFill>
            <a:srgbClr val="FFDEB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Addresses</a:t>
            </a:r>
          </a:p>
        </p:txBody>
      </p:sp>
      <p:cxnSp>
        <p:nvCxnSpPr>
          <p:cNvPr id="71729" name="AutoShape 49"/>
          <p:cNvCxnSpPr>
            <a:cxnSpLocks noChangeShapeType="1"/>
            <a:stCxn id="71726" idx="3"/>
            <a:endCxn id="71723" idx="1"/>
          </p:cNvCxnSpPr>
          <p:nvPr/>
        </p:nvCxnSpPr>
        <p:spPr bwMode="auto">
          <a:xfrm flipV="1">
            <a:off x="2571750" y="3578225"/>
            <a:ext cx="1298575" cy="1392238"/>
          </a:xfrm>
          <a:prstGeom prst="bentConnector3">
            <a:avLst>
              <a:gd name="adj1" fmla="val 4988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1730" name="AutoShape 50"/>
          <p:cNvCxnSpPr>
            <a:cxnSpLocks noChangeShapeType="1"/>
            <a:stCxn id="71725" idx="3"/>
            <a:endCxn id="71723" idx="1"/>
          </p:cNvCxnSpPr>
          <p:nvPr/>
        </p:nvCxnSpPr>
        <p:spPr bwMode="auto">
          <a:xfrm>
            <a:off x="2571750" y="3573463"/>
            <a:ext cx="1298575" cy="476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1732" name="AutoShape 52"/>
          <p:cNvCxnSpPr>
            <a:cxnSpLocks noChangeShapeType="1"/>
            <a:stCxn id="71724" idx="3"/>
            <a:endCxn id="71723" idx="1"/>
          </p:cNvCxnSpPr>
          <p:nvPr/>
        </p:nvCxnSpPr>
        <p:spPr bwMode="auto">
          <a:xfrm>
            <a:off x="2571750" y="2166938"/>
            <a:ext cx="1298575" cy="1411287"/>
          </a:xfrm>
          <a:prstGeom prst="bentConnector3">
            <a:avLst>
              <a:gd name="adj1" fmla="val 4988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1733" name="AutoShape 53"/>
          <p:cNvCxnSpPr>
            <a:cxnSpLocks noChangeShapeType="1"/>
            <a:stCxn id="71723" idx="3"/>
            <a:endCxn id="71727" idx="1"/>
          </p:cNvCxnSpPr>
          <p:nvPr/>
        </p:nvCxnSpPr>
        <p:spPr bwMode="auto">
          <a:xfrm flipV="1">
            <a:off x="5681663" y="2776538"/>
            <a:ext cx="873125" cy="801687"/>
          </a:xfrm>
          <a:prstGeom prst="bentConnector3">
            <a:avLst>
              <a:gd name="adj1" fmla="val 49819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1734" name="AutoShape 54"/>
          <p:cNvCxnSpPr>
            <a:cxnSpLocks noChangeShapeType="1"/>
            <a:stCxn id="71723" idx="3"/>
            <a:endCxn id="71728" idx="1"/>
          </p:cNvCxnSpPr>
          <p:nvPr/>
        </p:nvCxnSpPr>
        <p:spPr bwMode="auto">
          <a:xfrm>
            <a:off x="5681663" y="3578225"/>
            <a:ext cx="873125" cy="788988"/>
          </a:xfrm>
          <a:prstGeom prst="bentConnector3">
            <a:avLst>
              <a:gd name="adj1" fmla="val 49819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62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Memo Items </a:t>
            </a:r>
            <a:r>
              <a:rPr lang="en-US" sz="1600"/>
              <a:t>(Average Cost, Non-Recoverable Tax)</a:t>
            </a:r>
          </a:p>
        </p:txBody>
      </p:sp>
      <p:sp>
        <p:nvSpPr>
          <p:cNvPr id="7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GTM-03-0990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82550" y="771525"/>
            <a:ext cx="9055100" cy="5435600"/>
            <a:chOff x="82550" y="876300"/>
            <a:chExt cx="9055100" cy="5435600"/>
          </a:xfrm>
        </p:grpSpPr>
        <p:sp>
          <p:nvSpPr>
            <p:cNvPr id="889858" name="Rectangle 2"/>
            <p:cNvSpPr>
              <a:spLocks noChangeArrowheads="1"/>
            </p:cNvSpPr>
            <p:nvPr/>
          </p:nvSpPr>
          <p:spPr bwMode="auto">
            <a:xfrm>
              <a:off x="114300" y="12842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9859" name="Rectangle 3"/>
            <p:cNvSpPr>
              <a:spLocks noChangeArrowheads="1"/>
            </p:cNvSpPr>
            <p:nvPr/>
          </p:nvSpPr>
          <p:spPr bwMode="auto">
            <a:xfrm>
              <a:off x="4641850" y="12842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9860" name="Rectangle 4"/>
            <p:cNvSpPr>
              <a:spLocks noChangeArrowheads="1"/>
            </p:cNvSpPr>
            <p:nvPr/>
          </p:nvSpPr>
          <p:spPr bwMode="auto">
            <a:xfrm>
              <a:off x="4643438" y="876300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89861" name="Rectangle 5"/>
            <p:cNvSpPr>
              <a:spLocks noChangeArrowheads="1"/>
            </p:cNvSpPr>
            <p:nvPr/>
          </p:nvSpPr>
          <p:spPr bwMode="auto">
            <a:xfrm>
              <a:off x="120650" y="876300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89863" name="Rectangle 7"/>
            <p:cNvSpPr>
              <a:spLocks noChangeArrowheads="1"/>
            </p:cNvSpPr>
            <p:nvPr/>
          </p:nvSpPr>
          <p:spPr bwMode="auto">
            <a:xfrm>
              <a:off x="193675" y="13525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89864" name="Rectangle 8"/>
            <p:cNvSpPr>
              <a:spLocks noChangeArrowheads="1"/>
            </p:cNvSpPr>
            <p:nvPr/>
          </p:nvSpPr>
          <p:spPr bwMode="auto">
            <a:xfrm>
              <a:off x="193675" y="37338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(3) and tax (4)</a:t>
              </a:r>
            </a:p>
          </p:txBody>
        </p:sp>
        <p:sp>
          <p:nvSpPr>
            <p:cNvPr id="889865" name="Rectangle 9"/>
            <p:cNvSpPr>
              <a:spLocks noChangeArrowheads="1"/>
            </p:cNvSpPr>
            <p:nvPr/>
          </p:nvSpPr>
          <p:spPr bwMode="auto">
            <a:xfrm>
              <a:off x="4727575" y="13525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89866" name="Rectangle 10"/>
            <p:cNvSpPr>
              <a:spLocks noChangeArrowheads="1"/>
            </p:cNvSpPr>
            <p:nvPr/>
          </p:nvSpPr>
          <p:spPr bwMode="auto">
            <a:xfrm>
              <a:off x="4727575" y="37338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(2) and tax (3)</a:t>
              </a:r>
              <a:endParaRPr kumimoji="1" lang="en-US" sz="1600" b="1">
                <a:latin typeface="+mj-lt"/>
              </a:endParaRPr>
            </a:p>
          </p:txBody>
        </p:sp>
        <p:grpSp>
          <p:nvGrpSpPr>
            <p:cNvPr id="889867" name="Group 11"/>
            <p:cNvGrpSpPr>
              <a:grpSpLocks/>
            </p:cNvGrpSpPr>
            <p:nvPr/>
          </p:nvGrpSpPr>
          <p:grpSpPr bwMode="auto">
            <a:xfrm>
              <a:off x="463550" y="4867275"/>
              <a:ext cx="1793875" cy="1236663"/>
              <a:chOff x="144" y="3202"/>
              <a:chExt cx="1130" cy="779"/>
            </a:xfrm>
          </p:grpSpPr>
          <p:sp>
            <p:nvSpPr>
              <p:cNvPr id="889868" name="Freeform 12"/>
              <p:cNvSpPr>
                <a:spLocks/>
              </p:cNvSpPr>
              <p:nvPr/>
            </p:nvSpPr>
            <p:spPr bwMode="auto">
              <a:xfrm>
                <a:off x="256" y="358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869" name="Freeform 13"/>
              <p:cNvSpPr>
                <a:spLocks/>
              </p:cNvSpPr>
              <p:nvPr/>
            </p:nvSpPr>
            <p:spPr bwMode="auto">
              <a:xfrm>
                <a:off x="724" y="3587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870" name="Rectangle 14"/>
              <p:cNvSpPr>
                <a:spLocks noChangeArrowheads="1"/>
              </p:cNvSpPr>
              <p:nvPr/>
            </p:nvSpPr>
            <p:spPr bwMode="auto">
              <a:xfrm>
                <a:off x="144" y="320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9871" name="Rectangle 15"/>
              <p:cNvSpPr>
                <a:spLocks noChangeArrowheads="1"/>
              </p:cNvSpPr>
              <p:nvPr/>
            </p:nvSpPr>
            <p:spPr bwMode="auto">
              <a:xfrm>
                <a:off x="202" y="3597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grpSp>
            <p:nvGrpSpPr>
              <p:cNvPr id="889872" name="Group 16"/>
              <p:cNvGrpSpPr>
                <a:grpSpLocks/>
              </p:cNvGrpSpPr>
              <p:nvPr/>
            </p:nvGrpSpPr>
            <p:grpSpPr bwMode="auto">
              <a:xfrm>
                <a:off x="768" y="3604"/>
                <a:ext cx="159" cy="335"/>
                <a:chOff x="768" y="3604"/>
                <a:chExt cx="159" cy="335"/>
              </a:xfrm>
            </p:grpSpPr>
            <p:sp>
              <p:nvSpPr>
                <p:cNvPr id="889873" name="Oval 17"/>
                <p:cNvSpPr>
                  <a:spLocks noChangeArrowheads="1"/>
                </p:cNvSpPr>
                <p:nvPr/>
              </p:nvSpPr>
              <p:spPr bwMode="auto">
                <a:xfrm>
                  <a:off x="768" y="3783"/>
                  <a:ext cx="159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4</a:t>
                  </a:r>
                </a:p>
              </p:txBody>
            </p:sp>
            <p:sp>
              <p:nvSpPr>
                <p:cNvPr id="889874" name="Oval 18"/>
                <p:cNvSpPr>
                  <a:spLocks noChangeArrowheads="1"/>
                </p:cNvSpPr>
                <p:nvPr/>
              </p:nvSpPr>
              <p:spPr bwMode="auto">
                <a:xfrm>
                  <a:off x="768" y="3604"/>
                  <a:ext cx="159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3</a:t>
                  </a:r>
                </a:p>
              </p:txBody>
            </p:sp>
          </p:grpSp>
        </p:grpSp>
        <p:grpSp>
          <p:nvGrpSpPr>
            <p:cNvPr id="889875" name="Group 19"/>
            <p:cNvGrpSpPr>
              <a:grpSpLocks/>
            </p:cNvGrpSpPr>
            <p:nvPr/>
          </p:nvGrpSpPr>
          <p:grpSpPr bwMode="auto">
            <a:xfrm>
              <a:off x="2298700" y="4867275"/>
              <a:ext cx="1793875" cy="1236663"/>
              <a:chOff x="1462" y="3202"/>
              <a:chExt cx="1130" cy="779"/>
            </a:xfrm>
          </p:grpSpPr>
          <p:sp>
            <p:nvSpPr>
              <p:cNvPr id="889876" name="Freeform 20"/>
              <p:cNvSpPr>
                <a:spLocks/>
              </p:cNvSpPr>
              <p:nvPr/>
            </p:nvSpPr>
            <p:spPr bwMode="auto">
              <a:xfrm>
                <a:off x="1574" y="358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877" name="Rectangle 21"/>
              <p:cNvSpPr>
                <a:spLocks noChangeArrowheads="1"/>
              </p:cNvSpPr>
              <p:nvPr/>
            </p:nvSpPr>
            <p:spPr bwMode="auto">
              <a:xfrm>
                <a:off x="1462" y="320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89878" name="Rectangle 22"/>
              <p:cNvSpPr>
                <a:spLocks noChangeArrowheads="1"/>
              </p:cNvSpPr>
              <p:nvPr/>
            </p:nvSpPr>
            <p:spPr bwMode="auto">
              <a:xfrm>
                <a:off x="2040" y="3597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9879" name="Oval 23"/>
              <p:cNvSpPr>
                <a:spLocks noChangeArrowheads="1"/>
              </p:cNvSpPr>
              <p:nvPr/>
            </p:nvSpPr>
            <p:spPr bwMode="auto">
              <a:xfrm>
                <a:off x="1846" y="3783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  <p:sp>
            <p:nvSpPr>
              <p:cNvPr id="889880" name="Oval 24"/>
              <p:cNvSpPr>
                <a:spLocks noChangeArrowheads="1"/>
              </p:cNvSpPr>
              <p:nvPr/>
            </p:nvSpPr>
            <p:spPr bwMode="auto">
              <a:xfrm>
                <a:off x="1846" y="3604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  <p:sp>
            <p:nvSpPr>
              <p:cNvPr id="889881" name="Freeform 25"/>
              <p:cNvSpPr>
                <a:spLocks/>
              </p:cNvSpPr>
              <p:nvPr/>
            </p:nvSpPr>
            <p:spPr bwMode="auto">
              <a:xfrm>
                <a:off x="2066" y="3595"/>
                <a:ext cx="1" cy="3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41"/>
                  </a:cxn>
                </a:cxnLst>
                <a:rect l="0" t="0" r="r" b="b"/>
                <a:pathLst>
                  <a:path w="1" h="342">
                    <a:moveTo>
                      <a:pt x="0" y="0"/>
                    </a:moveTo>
                    <a:lnTo>
                      <a:pt x="0" y="341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89882" name="Group 26"/>
            <p:cNvGrpSpPr>
              <a:grpSpLocks/>
            </p:cNvGrpSpPr>
            <p:nvPr/>
          </p:nvGrpSpPr>
          <p:grpSpPr bwMode="auto">
            <a:xfrm>
              <a:off x="4625975" y="4870450"/>
              <a:ext cx="1638300" cy="992188"/>
              <a:chOff x="2952" y="3066"/>
              <a:chExt cx="1032" cy="625"/>
            </a:xfrm>
          </p:grpSpPr>
          <p:sp>
            <p:nvSpPr>
              <p:cNvPr id="889883" name="Freeform 27"/>
              <p:cNvSpPr>
                <a:spLocks/>
              </p:cNvSpPr>
              <p:nvPr/>
            </p:nvSpPr>
            <p:spPr bwMode="auto">
              <a:xfrm>
                <a:off x="3006" y="3451"/>
                <a:ext cx="81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2" y="0"/>
                  </a:cxn>
                </a:cxnLst>
                <a:rect l="0" t="0" r="r" b="b"/>
                <a:pathLst>
                  <a:path w="813" h="1">
                    <a:moveTo>
                      <a:pt x="0" y="0"/>
                    </a:moveTo>
                    <a:lnTo>
                      <a:pt x="812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884" name="Freeform 28"/>
              <p:cNvSpPr>
                <a:spLocks/>
              </p:cNvSpPr>
              <p:nvPr/>
            </p:nvSpPr>
            <p:spPr bwMode="auto">
              <a:xfrm>
                <a:off x="3488" y="3451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885" name="Rectangle 29"/>
              <p:cNvSpPr>
                <a:spLocks noChangeArrowheads="1"/>
              </p:cNvSpPr>
              <p:nvPr/>
            </p:nvSpPr>
            <p:spPr bwMode="auto">
              <a:xfrm>
                <a:off x="2952" y="3066"/>
                <a:ext cx="1032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9886" name="Rectangle 30"/>
              <p:cNvSpPr>
                <a:spLocks noChangeArrowheads="1"/>
              </p:cNvSpPr>
              <p:nvPr/>
            </p:nvSpPr>
            <p:spPr bwMode="auto">
              <a:xfrm>
                <a:off x="3013" y="3461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9887" name="Oval 31"/>
              <p:cNvSpPr>
                <a:spLocks noChangeArrowheads="1"/>
              </p:cNvSpPr>
              <p:nvPr/>
            </p:nvSpPr>
            <p:spPr bwMode="auto">
              <a:xfrm>
                <a:off x="3545" y="3486"/>
                <a:ext cx="17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2</a:t>
                </a:r>
              </a:p>
            </p:txBody>
          </p:sp>
        </p:grpSp>
        <p:sp>
          <p:nvSpPr>
            <p:cNvPr id="889889" name="Freeform 33"/>
            <p:cNvSpPr>
              <a:spLocks/>
            </p:cNvSpPr>
            <p:nvPr/>
          </p:nvSpPr>
          <p:spPr bwMode="auto">
            <a:xfrm>
              <a:off x="7826375" y="5481638"/>
              <a:ext cx="1116013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02" y="0"/>
                </a:cxn>
              </a:cxnLst>
              <a:rect l="0" t="0" r="r" b="b"/>
              <a:pathLst>
                <a:path w="703" h="1">
                  <a:moveTo>
                    <a:pt x="0" y="0"/>
                  </a:moveTo>
                  <a:lnTo>
                    <a:pt x="702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9890" name="Freeform 34"/>
            <p:cNvSpPr>
              <a:spLocks/>
            </p:cNvSpPr>
            <p:nvPr/>
          </p:nvSpPr>
          <p:spPr bwMode="auto">
            <a:xfrm>
              <a:off x="8396288" y="5481638"/>
              <a:ext cx="1588" cy="5953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9891" name="Rectangle 35"/>
            <p:cNvSpPr>
              <a:spLocks noChangeArrowheads="1"/>
            </p:cNvSpPr>
            <p:nvPr/>
          </p:nvSpPr>
          <p:spPr bwMode="auto">
            <a:xfrm>
              <a:off x="7496175" y="4862513"/>
              <a:ext cx="1641475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AP Tax Recoverable</a:t>
              </a:r>
            </a:p>
          </p:txBody>
        </p:sp>
        <p:sp>
          <p:nvSpPr>
            <p:cNvPr id="889892" name="Rectangle 36"/>
            <p:cNvSpPr>
              <a:spLocks noChangeArrowheads="1"/>
            </p:cNvSpPr>
            <p:nvPr/>
          </p:nvSpPr>
          <p:spPr bwMode="auto">
            <a:xfrm>
              <a:off x="7783513" y="5497513"/>
              <a:ext cx="628650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89893" name="Oval 37"/>
            <p:cNvSpPr>
              <a:spLocks noChangeArrowheads="1"/>
            </p:cNvSpPr>
            <p:nvPr/>
          </p:nvSpPr>
          <p:spPr bwMode="auto">
            <a:xfrm>
              <a:off x="8453438" y="5549900"/>
              <a:ext cx="21907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  <p:grpSp>
          <p:nvGrpSpPr>
            <p:cNvPr id="889894" name="Group 38"/>
            <p:cNvGrpSpPr>
              <a:grpSpLocks/>
            </p:cNvGrpSpPr>
            <p:nvPr/>
          </p:nvGrpSpPr>
          <p:grpSpPr bwMode="auto">
            <a:xfrm>
              <a:off x="5965825" y="4870450"/>
              <a:ext cx="1793875" cy="1236663"/>
              <a:chOff x="3766" y="3066"/>
              <a:chExt cx="1130" cy="779"/>
            </a:xfrm>
          </p:grpSpPr>
          <p:sp>
            <p:nvSpPr>
              <p:cNvPr id="889895" name="Freeform 39"/>
              <p:cNvSpPr>
                <a:spLocks/>
              </p:cNvSpPr>
              <p:nvPr/>
            </p:nvSpPr>
            <p:spPr bwMode="auto">
              <a:xfrm>
                <a:off x="3878" y="3451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896" name="Rectangle 40"/>
              <p:cNvSpPr>
                <a:spLocks noChangeArrowheads="1"/>
              </p:cNvSpPr>
              <p:nvPr/>
            </p:nvSpPr>
            <p:spPr bwMode="auto">
              <a:xfrm>
                <a:off x="3766" y="3066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89897" name="Rectangle 41"/>
              <p:cNvSpPr>
                <a:spLocks noChangeArrowheads="1"/>
              </p:cNvSpPr>
              <p:nvPr/>
            </p:nvSpPr>
            <p:spPr bwMode="auto">
              <a:xfrm>
                <a:off x="4344" y="3461"/>
                <a:ext cx="467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89898" name="Oval 42"/>
              <p:cNvSpPr>
                <a:spLocks noChangeArrowheads="1"/>
              </p:cNvSpPr>
              <p:nvPr/>
            </p:nvSpPr>
            <p:spPr bwMode="auto">
              <a:xfrm>
                <a:off x="4150" y="3647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  <p:sp>
            <p:nvSpPr>
              <p:cNvPr id="889899" name="Oval 43"/>
              <p:cNvSpPr>
                <a:spLocks noChangeArrowheads="1"/>
              </p:cNvSpPr>
              <p:nvPr/>
            </p:nvSpPr>
            <p:spPr bwMode="auto">
              <a:xfrm>
                <a:off x="4150" y="3468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9900" name="Freeform 44"/>
              <p:cNvSpPr>
                <a:spLocks/>
              </p:cNvSpPr>
              <p:nvPr/>
            </p:nvSpPr>
            <p:spPr bwMode="auto">
              <a:xfrm>
                <a:off x="4370" y="3459"/>
                <a:ext cx="1" cy="3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1"/>
                  </a:cxn>
                </a:cxnLst>
                <a:rect l="0" t="0" r="r" b="b"/>
                <a:pathLst>
                  <a:path w="1" h="382">
                    <a:moveTo>
                      <a:pt x="0" y="0"/>
                    </a:moveTo>
                    <a:lnTo>
                      <a:pt x="0" y="381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89901" name="Rectangle 45"/>
            <p:cNvSpPr>
              <a:spLocks noChangeArrowheads="1"/>
            </p:cNvSpPr>
            <p:nvPr/>
          </p:nvSpPr>
          <p:spPr bwMode="auto">
            <a:xfrm>
              <a:off x="103188" y="2493963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89902" name="Group 46"/>
            <p:cNvGrpSpPr>
              <a:grpSpLocks/>
            </p:cNvGrpSpPr>
            <p:nvPr/>
          </p:nvGrpSpPr>
          <p:grpSpPr bwMode="auto">
            <a:xfrm>
              <a:off x="1622425" y="2346325"/>
              <a:ext cx="1612900" cy="1236663"/>
              <a:chOff x="1510" y="1482"/>
              <a:chExt cx="1130" cy="779"/>
            </a:xfrm>
          </p:grpSpPr>
          <p:sp>
            <p:nvSpPr>
              <p:cNvPr id="889903" name="Freeform 47"/>
              <p:cNvSpPr>
                <a:spLocks/>
              </p:cNvSpPr>
              <p:nvPr/>
            </p:nvSpPr>
            <p:spPr bwMode="auto">
              <a:xfrm>
                <a:off x="1622" y="1867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904" name="Freeform 48"/>
              <p:cNvSpPr>
                <a:spLocks/>
              </p:cNvSpPr>
              <p:nvPr/>
            </p:nvSpPr>
            <p:spPr bwMode="auto">
              <a:xfrm>
                <a:off x="2090" y="1867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905" name="Rectangle 49"/>
              <p:cNvSpPr>
                <a:spLocks noChangeArrowheads="1"/>
              </p:cNvSpPr>
              <p:nvPr/>
            </p:nvSpPr>
            <p:spPr bwMode="auto">
              <a:xfrm>
                <a:off x="1510" y="1482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9906" name="Rectangle 50"/>
              <p:cNvSpPr>
                <a:spLocks noChangeArrowheads="1"/>
              </p:cNvSpPr>
              <p:nvPr/>
            </p:nvSpPr>
            <p:spPr bwMode="auto">
              <a:xfrm>
                <a:off x="2044" y="1877"/>
                <a:ext cx="519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 dirty="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 dirty="0">
                    <a:latin typeface="+mj-lt"/>
                  </a:rPr>
                  <a:t>10.00</a:t>
                </a:r>
              </a:p>
            </p:txBody>
          </p:sp>
          <p:sp>
            <p:nvSpPr>
              <p:cNvPr id="889907" name="Oval 51"/>
              <p:cNvSpPr>
                <a:spLocks noChangeArrowheads="1"/>
              </p:cNvSpPr>
              <p:nvPr/>
            </p:nvSpPr>
            <p:spPr bwMode="auto">
              <a:xfrm>
                <a:off x="1894" y="2063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89908" name="Oval 52"/>
              <p:cNvSpPr>
                <a:spLocks noChangeArrowheads="1"/>
              </p:cNvSpPr>
              <p:nvPr/>
            </p:nvSpPr>
            <p:spPr bwMode="auto">
              <a:xfrm>
                <a:off x="1894" y="1884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9909" name="Group 53"/>
            <p:cNvGrpSpPr>
              <a:grpSpLocks/>
            </p:cNvGrpSpPr>
            <p:nvPr/>
          </p:nvGrpSpPr>
          <p:grpSpPr bwMode="auto">
            <a:xfrm>
              <a:off x="82550" y="2346325"/>
              <a:ext cx="1603375" cy="1236663"/>
              <a:chOff x="-74" y="1256"/>
              <a:chExt cx="1130" cy="779"/>
            </a:xfrm>
          </p:grpSpPr>
          <p:sp>
            <p:nvSpPr>
              <p:cNvPr id="889910" name="Freeform 54"/>
              <p:cNvSpPr>
                <a:spLocks/>
              </p:cNvSpPr>
              <p:nvPr/>
            </p:nvSpPr>
            <p:spPr bwMode="auto">
              <a:xfrm>
                <a:off x="38" y="1641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911" name="Freeform 55"/>
              <p:cNvSpPr>
                <a:spLocks/>
              </p:cNvSpPr>
              <p:nvPr/>
            </p:nvSpPr>
            <p:spPr bwMode="auto">
              <a:xfrm>
                <a:off x="506" y="1641"/>
                <a:ext cx="1" cy="3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"/>
                  </a:cxn>
                </a:cxnLst>
                <a:rect l="0" t="0" r="r" b="b"/>
                <a:pathLst>
                  <a:path w="1" h="366">
                    <a:moveTo>
                      <a:pt x="0" y="0"/>
                    </a:moveTo>
                    <a:lnTo>
                      <a:pt x="0" y="36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912" name="Rectangle 56"/>
              <p:cNvSpPr>
                <a:spLocks noChangeArrowheads="1"/>
              </p:cNvSpPr>
              <p:nvPr/>
            </p:nvSpPr>
            <p:spPr bwMode="auto">
              <a:xfrm>
                <a:off x="-74" y="1256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Purchases</a:t>
                </a:r>
              </a:p>
            </p:txBody>
          </p:sp>
          <p:sp>
            <p:nvSpPr>
              <p:cNvPr id="889913" name="Rectangle 57"/>
              <p:cNvSpPr>
                <a:spLocks noChangeArrowheads="1"/>
              </p:cNvSpPr>
              <p:nvPr/>
            </p:nvSpPr>
            <p:spPr bwMode="auto">
              <a:xfrm>
                <a:off x="-36" y="1651"/>
                <a:ext cx="523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endParaRPr kumimoji="1" lang="en-US" sz="1600">
                  <a:latin typeface="+mj-lt"/>
                </a:endParaRPr>
              </a:p>
            </p:txBody>
          </p:sp>
          <p:sp>
            <p:nvSpPr>
              <p:cNvPr id="889914" name="Oval 58"/>
              <p:cNvSpPr>
                <a:spLocks noChangeArrowheads="1"/>
              </p:cNvSpPr>
              <p:nvPr/>
            </p:nvSpPr>
            <p:spPr bwMode="auto">
              <a:xfrm>
                <a:off x="550" y="1658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9915" name="Group 59"/>
            <p:cNvGrpSpPr>
              <a:grpSpLocks/>
            </p:cNvGrpSpPr>
            <p:nvPr/>
          </p:nvGrpSpPr>
          <p:grpSpPr bwMode="auto">
            <a:xfrm>
              <a:off x="5189538" y="2341563"/>
              <a:ext cx="1284287" cy="992187"/>
              <a:chOff x="3271" y="1527"/>
              <a:chExt cx="809" cy="625"/>
            </a:xfrm>
          </p:grpSpPr>
          <p:sp>
            <p:nvSpPr>
              <p:cNvPr id="889916" name="Freeform 60"/>
              <p:cNvSpPr>
                <a:spLocks/>
              </p:cNvSpPr>
              <p:nvPr/>
            </p:nvSpPr>
            <p:spPr bwMode="auto">
              <a:xfrm>
                <a:off x="3312" y="1912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917" name="Freeform 61"/>
              <p:cNvSpPr>
                <a:spLocks/>
              </p:cNvSpPr>
              <p:nvPr/>
            </p:nvSpPr>
            <p:spPr bwMode="auto">
              <a:xfrm>
                <a:off x="3739" y="1912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918" name="Rectangle 62"/>
              <p:cNvSpPr>
                <a:spLocks noChangeArrowheads="1"/>
              </p:cNvSpPr>
              <p:nvPr/>
            </p:nvSpPr>
            <p:spPr bwMode="auto">
              <a:xfrm>
                <a:off x="3296" y="1527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Expensed Purchases</a:t>
                </a:r>
              </a:p>
            </p:txBody>
          </p:sp>
          <p:sp>
            <p:nvSpPr>
              <p:cNvPr id="889919" name="Rectangle 63"/>
              <p:cNvSpPr>
                <a:spLocks noChangeArrowheads="1"/>
              </p:cNvSpPr>
              <p:nvPr/>
            </p:nvSpPr>
            <p:spPr bwMode="auto">
              <a:xfrm>
                <a:off x="3271" y="1922"/>
                <a:ext cx="467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9920" name="Oval 64"/>
              <p:cNvSpPr>
                <a:spLocks noChangeArrowheads="1"/>
              </p:cNvSpPr>
              <p:nvPr/>
            </p:nvSpPr>
            <p:spPr bwMode="auto">
              <a:xfrm>
                <a:off x="3790" y="1947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89921" name="Group 65"/>
            <p:cNvGrpSpPr>
              <a:grpSpLocks/>
            </p:cNvGrpSpPr>
            <p:nvPr/>
          </p:nvGrpSpPr>
          <p:grpSpPr bwMode="auto">
            <a:xfrm>
              <a:off x="6870700" y="2346325"/>
              <a:ext cx="1793875" cy="1077913"/>
              <a:chOff x="4366" y="1530"/>
              <a:chExt cx="1130" cy="679"/>
            </a:xfrm>
          </p:grpSpPr>
          <p:sp>
            <p:nvSpPr>
              <p:cNvPr id="889922" name="Freeform 66"/>
              <p:cNvSpPr>
                <a:spLocks/>
              </p:cNvSpPr>
              <p:nvPr/>
            </p:nvSpPr>
            <p:spPr bwMode="auto">
              <a:xfrm>
                <a:off x="4462" y="1915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923" name="Freeform 67"/>
              <p:cNvSpPr>
                <a:spLocks/>
              </p:cNvSpPr>
              <p:nvPr/>
            </p:nvSpPr>
            <p:spPr bwMode="auto">
              <a:xfrm>
                <a:off x="4930" y="1915"/>
                <a:ext cx="1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3"/>
                  </a:cxn>
                </a:cxnLst>
                <a:rect l="0" t="0" r="r" b="b"/>
                <a:pathLst>
                  <a:path w="1" h="294">
                    <a:moveTo>
                      <a:pt x="0" y="0"/>
                    </a:moveTo>
                    <a:lnTo>
                      <a:pt x="0" y="293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9924" name="Rectangle 68"/>
              <p:cNvSpPr>
                <a:spLocks noChangeArrowheads="1"/>
              </p:cNvSpPr>
              <p:nvPr/>
            </p:nvSpPr>
            <p:spPr bwMode="auto">
              <a:xfrm>
                <a:off x="4366" y="1530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89925" name="Rectangle 69"/>
              <p:cNvSpPr>
                <a:spLocks noChangeArrowheads="1"/>
              </p:cNvSpPr>
              <p:nvPr/>
            </p:nvSpPr>
            <p:spPr bwMode="auto">
              <a:xfrm>
                <a:off x="4935" y="1925"/>
                <a:ext cx="468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89926" name="Oval 70"/>
              <p:cNvSpPr>
                <a:spLocks noChangeArrowheads="1"/>
              </p:cNvSpPr>
              <p:nvPr/>
            </p:nvSpPr>
            <p:spPr bwMode="auto">
              <a:xfrm>
                <a:off x="4734" y="1932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sp>
          <p:nvSpPr>
            <p:cNvPr id="889928" name="Freeform 72"/>
            <p:cNvSpPr>
              <a:spLocks/>
            </p:cNvSpPr>
            <p:nvPr/>
          </p:nvSpPr>
          <p:spPr bwMode="auto">
            <a:xfrm>
              <a:off x="3369212" y="2957513"/>
              <a:ext cx="1021702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02" y="0"/>
                </a:cxn>
              </a:cxnLst>
              <a:rect l="0" t="0" r="r" b="b"/>
              <a:pathLst>
                <a:path w="703" h="1">
                  <a:moveTo>
                    <a:pt x="0" y="0"/>
                  </a:moveTo>
                  <a:lnTo>
                    <a:pt x="702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9929" name="Freeform 73"/>
            <p:cNvSpPr>
              <a:spLocks/>
            </p:cNvSpPr>
            <p:nvPr/>
          </p:nvSpPr>
          <p:spPr bwMode="auto">
            <a:xfrm>
              <a:off x="3890962" y="2957513"/>
              <a:ext cx="1453" cy="5953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9930" name="Rectangle 74"/>
            <p:cNvSpPr>
              <a:spLocks noChangeArrowheads="1"/>
            </p:cNvSpPr>
            <p:nvPr/>
          </p:nvSpPr>
          <p:spPr bwMode="auto">
            <a:xfrm>
              <a:off x="3076575" y="2347913"/>
              <a:ext cx="1565275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AP Tax Recoverable</a:t>
              </a:r>
            </a:p>
          </p:txBody>
        </p:sp>
        <p:sp>
          <p:nvSpPr>
            <p:cNvPr id="889931" name="Rectangle 75"/>
            <p:cNvSpPr>
              <a:spLocks noChangeArrowheads="1"/>
            </p:cNvSpPr>
            <p:nvPr/>
          </p:nvSpPr>
          <p:spPr bwMode="auto">
            <a:xfrm>
              <a:off x="3329971" y="2973388"/>
              <a:ext cx="629298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89932" name="Oval 76"/>
            <p:cNvSpPr>
              <a:spLocks noChangeArrowheads="1"/>
            </p:cNvSpPr>
            <p:nvPr/>
          </p:nvSpPr>
          <p:spPr bwMode="auto">
            <a:xfrm>
              <a:off x="3943283" y="3025775"/>
              <a:ext cx="200562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890883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930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Taxable Bases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Trailer Charge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Retained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 Point Timing 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Recoverable Taxes</a:t>
            </a:r>
          </a:p>
          <a:p>
            <a:r>
              <a:rPr lang="en-US"/>
              <a:t>Included Taxes</a:t>
            </a:r>
          </a:p>
          <a:p>
            <a:r>
              <a:rPr lang="en-US"/>
              <a:t>Discounted Taxes</a:t>
            </a:r>
          </a:p>
          <a:p>
            <a:r>
              <a:rPr lang="en-US"/>
              <a:t>Tax Exemptions</a:t>
            </a:r>
          </a:p>
          <a:p>
            <a:endParaRPr lang="en-US"/>
          </a:p>
        </p:txBody>
      </p:sp>
      <p:sp>
        <p:nvSpPr>
          <p:cNvPr id="8929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Typical Tax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002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– VAT Taxes</a:t>
            </a:r>
          </a:p>
        </p:txBody>
      </p:sp>
      <p:sp>
        <p:nvSpPr>
          <p:cNvPr id="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GTM-03-1010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569913" y="879475"/>
            <a:ext cx="7997825" cy="5224463"/>
            <a:chOff x="569913" y="1136650"/>
            <a:chExt cx="7997825" cy="5224463"/>
          </a:xfrm>
        </p:grpSpPr>
        <p:grpSp>
          <p:nvGrpSpPr>
            <p:cNvPr id="894978" name="Group 2"/>
            <p:cNvGrpSpPr>
              <a:grpSpLocks/>
            </p:cNvGrpSpPr>
            <p:nvPr/>
          </p:nvGrpSpPr>
          <p:grpSpPr bwMode="auto">
            <a:xfrm>
              <a:off x="569913" y="3159125"/>
              <a:ext cx="7997825" cy="3201988"/>
              <a:chOff x="341" y="1822"/>
              <a:chExt cx="5038" cy="2105"/>
            </a:xfrm>
          </p:grpSpPr>
          <p:sp>
            <p:nvSpPr>
              <p:cNvPr id="894979" name="Rectangle 3"/>
              <p:cNvSpPr>
                <a:spLocks noChangeArrowheads="1"/>
              </p:cNvSpPr>
              <p:nvPr/>
            </p:nvSpPr>
            <p:spPr bwMode="auto">
              <a:xfrm>
                <a:off x="341" y="1822"/>
                <a:ext cx="5038" cy="2105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r>
                  <a:rPr kumimoji="1" lang="en-US" sz="1800" b="1" u="sng">
                    <a:latin typeface="+mj-lt"/>
                  </a:rPr>
                  <a:t>		</a:t>
                </a:r>
                <a:r>
                  <a:rPr kumimoji="1" lang="en-US" sz="1800" b="1">
                    <a:latin typeface="+mj-lt"/>
                  </a:rPr>
                  <a:t>Value</a:t>
                </a:r>
                <a:br>
                  <a:rPr kumimoji="1" lang="en-US" sz="1800" b="1">
                    <a:latin typeface="+mj-lt"/>
                  </a:rPr>
                </a:br>
                <a:r>
                  <a:rPr kumimoji="1" lang="en-US" sz="1800" b="1" u="sng">
                    <a:latin typeface="+mj-lt"/>
                  </a:rPr>
                  <a:t>Level	Cost	Added	Profit	Price	Tax	Total</a:t>
                </a:r>
              </a:p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r>
                  <a:rPr kumimoji="1" lang="en-US" sz="1800" b="1">
                    <a:latin typeface="+mj-lt"/>
                  </a:rPr>
                  <a:t>Mine	-	1.00	1.00	2.00	0.20	2.20</a:t>
                </a:r>
                <a:br>
                  <a:rPr kumimoji="1" lang="en-US" sz="1800" b="1">
                    <a:latin typeface="+mj-lt"/>
                  </a:rPr>
                </a:br>
                <a:endParaRPr kumimoji="1" lang="en-US" sz="1800" b="1">
                  <a:latin typeface="+mj-lt"/>
                </a:endParaRPr>
              </a:p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r>
                  <a:rPr kumimoji="1" lang="en-US" sz="1800" b="1">
                    <a:latin typeface="+mj-lt"/>
                  </a:rPr>
                  <a:t>Foundry	2.20	3.00	1.00	6.20	0.62	6.82</a:t>
                </a:r>
                <a:br>
                  <a:rPr kumimoji="1" lang="en-US" sz="1800" b="1">
                    <a:latin typeface="+mj-lt"/>
                  </a:rPr>
                </a:br>
                <a:endParaRPr kumimoji="1" lang="en-US" sz="1800" b="1">
                  <a:latin typeface="+mj-lt"/>
                </a:endParaRPr>
              </a:p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r>
                  <a:rPr kumimoji="1" lang="en-US" sz="1800" b="1">
                    <a:latin typeface="+mj-lt"/>
                  </a:rPr>
                  <a:t>Manufacturer	6.82	4.00	3.00	13.82	1.38	15.20</a:t>
                </a:r>
                <a:br>
                  <a:rPr kumimoji="1" lang="en-US" sz="1800" b="1">
                    <a:latin typeface="+mj-lt"/>
                  </a:rPr>
                </a:br>
                <a:endParaRPr kumimoji="1" lang="en-US" sz="1800" b="1">
                  <a:latin typeface="+mj-lt"/>
                </a:endParaRPr>
              </a:p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r>
                  <a:rPr kumimoji="1" lang="en-US" sz="1800" b="1">
                    <a:latin typeface="+mj-lt"/>
                  </a:rPr>
                  <a:t>Distributor	15.20	1.00	2.00	18.20	1.82	20.02</a:t>
                </a:r>
                <a:br>
                  <a:rPr kumimoji="1" lang="en-US" sz="1800" b="1">
                    <a:latin typeface="+mj-lt"/>
                  </a:rPr>
                </a:br>
                <a:endParaRPr kumimoji="1" lang="en-US" sz="1800" b="1">
                  <a:latin typeface="+mj-lt"/>
                </a:endParaRPr>
              </a:p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r>
                  <a:rPr kumimoji="1" lang="en-US" sz="1800" b="1">
                    <a:latin typeface="+mj-lt"/>
                  </a:rPr>
                  <a:t>End User	20.02	-	-	-	-</a:t>
                </a:r>
              </a:p>
            </p:txBody>
          </p:sp>
          <p:sp>
            <p:nvSpPr>
              <p:cNvPr id="894980" name="Rectangle 4"/>
              <p:cNvSpPr>
                <a:spLocks noChangeArrowheads="1"/>
              </p:cNvSpPr>
              <p:nvPr/>
            </p:nvSpPr>
            <p:spPr bwMode="auto">
              <a:xfrm>
                <a:off x="4749" y="2168"/>
                <a:ext cx="467" cy="224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4981" name="Rectangle 5"/>
              <p:cNvSpPr>
                <a:spLocks noChangeArrowheads="1"/>
              </p:cNvSpPr>
              <p:nvPr/>
            </p:nvSpPr>
            <p:spPr bwMode="auto">
              <a:xfrm>
                <a:off x="1632" y="2568"/>
                <a:ext cx="424" cy="192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cxnSp>
            <p:nvCxnSpPr>
              <p:cNvPr id="894982" name="AutoShape 6"/>
              <p:cNvCxnSpPr>
                <a:cxnSpLocks noChangeShapeType="1"/>
                <a:stCxn id="894980" idx="2"/>
                <a:endCxn id="894981" idx="0"/>
              </p:cNvCxnSpPr>
              <p:nvPr/>
            </p:nvCxnSpPr>
            <p:spPr bwMode="auto">
              <a:xfrm rot="5400000">
                <a:off x="3326" y="910"/>
                <a:ext cx="176" cy="3139"/>
              </a:xfrm>
              <a:prstGeom prst="bentConnector3">
                <a:avLst>
                  <a:gd name="adj1" fmla="val 272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</p:spPr>
          </p:cxnSp>
          <p:sp>
            <p:nvSpPr>
              <p:cNvPr id="894983" name="Rectangle 7"/>
              <p:cNvSpPr>
                <a:spLocks noChangeArrowheads="1"/>
              </p:cNvSpPr>
              <p:nvPr/>
            </p:nvSpPr>
            <p:spPr bwMode="auto">
              <a:xfrm>
                <a:off x="4749" y="2512"/>
                <a:ext cx="499" cy="208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4984" name="Rectangle 8"/>
              <p:cNvSpPr>
                <a:spLocks noChangeArrowheads="1"/>
              </p:cNvSpPr>
              <p:nvPr/>
            </p:nvSpPr>
            <p:spPr bwMode="auto">
              <a:xfrm>
                <a:off x="1688" y="2904"/>
                <a:ext cx="336" cy="17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4985" name="Rectangle 9"/>
              <p:cNvSpPr>
                <a:spLocks noChangeArrowheads="1"/>
              </p:cNvSpPr>
              <p:nvPr/>
            </p:nvSpPr>
            <p:spPr bwMode="auto">
              <a:xfrm>
                <a:off x="4749" y="2944"/>
                <a:ext cx="443" cy="144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4986" name="Rectangle 10"/>
              <p:cNvSpPr>
                <a:spLocks noChangeArrowheads="1"/>
              </p:cNvSpPr>
              <p:nvPr/>
            </p:nvSpPr>
            <p:spPr bwMode="auto">
              <a:xfrm>
                <a:off x="1608" y="3288"/>
                <a:ext cx="440" cy="184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4987" name="Rectangle 11"/>
              <p:cNvSpPr>
                <a:spLocks noChangeArrowheads="1"/>
              </p:cNvSpPr>
              <p:nvPr/>
            </p:nvSpPr>
            <p:spPr bwMode="auto">
              <a:xfrm>
                <a:off x="4749" y="3280"/>
                <a:ext cx="427" cy="160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4988" name="Rectangle 12"/>
              <p:cNvSpPr>
                <a:spLocks noChangeArrowheads="1"/>
              </p:cNvSpPr>
              <p:nvPr/>
            </p:nvSpPr>
            <p:spPr bwMode="auto">
              <a:xfrm>
                <a:off x="1576" y="3656"/>
                <a:ext cx="480" cy="17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cxnSp>
            <p:nvCxnSpPr>
              <p:cNvPr id="894989" name="AutoShape 13"/>
              <p:cNvCxnSpPr>
                <a:cxnSpLocks noChangeShapeType="1"/>
                <a:stCxn id="894983" idx="2"/>
                <a:endCxn id="894984" idx="0"/>
              </p:cNvCxnSpPr>
              <p:nvPr/>
            </p:nvCxnSpPr>
            <p:spPr bwMode="auto">
              <a:xfrm rot="5400000">
                <a:off x="3336" y="1240"/>
                <a:ext cx="184" cy="3143"/>
              </a:xfrm>
              <a:prstGeom prst="bentConnector3">
                <a:avLst>
                  <a:gd name="adj1" fmla="val 23912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</p:spPr>
          </p:cxnSp>
          <p:cxnSp>
            <p:nvCxnSpPr>
              <p:cNvPr id="894990" name="AutoShape 14"/>
              <p:cNvCxnSpPr>
                <a:cxnSpLocks noChangeShapeType="1"/>
                <a:stCxn id="894985" idx="2"/>
                <a:endCxn id="894986" idx="0"/>
              </p:cNvCxnSpPr>
              <p:nvPr/>
            </p:nvCxnSpPr>
            <p:spPr bwMode="auto">
              <a:xfrm rot="5400000">
                <a:off x="3300" y="1616"/>
                <a:ext cx="200" cy="3143"/>
              </a:xfrm>
              <a:prstGeom prst="bentConnector3">
                <a:avLst>
                  <a:gd name="adj1" fmla="val 25995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</p:spPr>
          </p:cxnSp>
          <p:cxnSp>
            <p:nvCxnSpPr>
              <p:cNvPr id="894991" name="AutoShape 15"/>
              <p:cNvCxnSpPr>
                <a:cxnSpLocks noChangeShapeType="1"/>
                <a:stCxn id="894987" idx="2"/>
                <a:endCxn id="894988" idx="0"/>
              </p:cNvCxnSpPr>
              <p:nvPr/>
            </p:nvCxnSpPr>
            <p:spPr bwMode="auto">
              <a:xfrm rot="5400000">
                <a:off x="3282" y="1974"/>
                <a:ext cx="216" cy="3147"/>
              </a:xfrm>
              <a:prstGeom prst="bentConnector3">
                <a:avLst>
                  <a:gd name="adj1" fmla="val 35181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</p:spPr>
          </p:cxnSp>
        </p:grpSp>
        <p:grpSp>
          <p:nvGrpSpPr>
            <p:cNvPr id="894992" name="Group 16"/>
            <p:cNvGrpSpPr>
              <a:grpSpLocks/>
            </p:cNvGrpSpPr>
            <p:nvPr/>
          </p:nvGrpSpPr>
          <p:grpSpPr bwMode="auto">
            <a:xfrm>
              <a:off x="1657350" y="1136650"/>
              <a:ext cx="5816600" cy="1790700"/>
              <a:chOff x="984" y="368"/>
              <a:chExt cx="3664" cy="1128"/>
            </a:xfrm>
          </p:grpSpPr>
          <p:sp>
            <p:nvSpPr>
              <p:cNvPr id="894993" name="Rectangle 17"/>
              <p:cNvSpPr>
                <a:spLocks noChangeArrowheads="1"/>
              </p:cNvSpPr>
              <p:nvPr/>
            </p:nvSpPr>
            <p:spPr bwMode="auto">
              <a:xfrm>
                <a:off x="3644" y="368"/>
                <a:ext cx="1004" cy="237"/>
              </a:xfrm>
              <a:prstGeom prst="rect">
                <a:avLst/>
              </a:prstGeom>
              <a:solidFill>
                <a:srgbClr val="FFCC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lIns="90488" tIns="44450" rIns="90488" bIns="44450" anchor="ctr" anchorCtr="1"/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End User</a:t>
                </a:r>
              </a:p>
            </p:txBody>
          </p:sp>
          <p:sp>
            <p:nvSpPr>
              <p:cNvPr id="894994" name="Rectangle 18"/>
              <p:cNvSpPr>
                <a:spLocks noChangeArrowheads="1"/>
              </p:cNvSpPr>
              <p:nvPr/>
            </p:nvSpPr>
            <p:spPr bwMode="auto">
              <a:xfrm>
                <a:off x="984" y="805"/>
                <a:ext cx="1004" cy="237"/>
              </a:xfrm>
              <a:prstGeom prst="rect">
                <a:avLst/>
              </a:prstGeom>
              <a:solidFill>
                <a:srgbClr val="FFCC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lIns="90488" tIns="44450" rIns="90488" bIns="44450" anchor="ctr" anchorCtr="1"/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Mine</a:t>
                </a:r>
              </a:p>
            </p:txBody>
          </p:sp>
          <p:sp>
            <p:nvSpPr>
              <p:cNvPr id="894995" name="Rectangle 19"/>
              <p:cNvSpPr>
                <a:spLocks noChangeArrowheads="1"/>
              </p:cNvSpPr>
              <p:nvPr/>
            </p:nvSpPr>
            <p:spPr bwMode="auto">
              <a:xfrm>
                <a:off x="2314" y="805"/>
                <a:ext cx="1004" cy="237"/>
              </a:xfrm>
              <a:prstGeom prst="rect">
                <a:avLst/>
              </a:prstGeom>
              <a:solidFill>
                <a:srgbClr val="FFCC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lIns="90488" tIns="44450" rIns="90488" bIns="44450" anchor="ctr" anchorCtr="1"/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Foundry</a:t>
                </a:r>
              </a:p>
            </p:txBody>
          </p:sp>
          <p:sp>
            <p:nvSpPr>
              <p:cNvPr id="894996" name="Rectangle 20"/>
              <p:cNvSpPr>
                <a:spLocks noChangeArrowheads="1"/>
              </p:cNvSpPr>
              <p:nvPr/>
            </p:nvSpPr>
            <p:spPr bwMode="auto">
              <a:xfrm>
                <a:off x="3644" y="1259"/>
                <a:ext cx="1004" cy="237"/>
              </a:xfrm>
              <a:prstGeom prst="rect">
                <a:avLst/>
              </a:prstGeom>
              <a:solidFill>
                <a:srgbClr val="FFCC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lIns="90488" tIns="44450" rIns="90488" bIns="44450" anchor="ctr" anchorCtr="1"/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Distributor</a:t>
                </a:r>
              </a:p>
            </p:txBody>
          </p:sp>
          <p:sp>
            <p:nvSpPr>
              <p:cNvPr id="894997" name="Rectangle 21"/>
              <p:cNvSpPr>
                <a:spLocks noChangeArrowheads="1"/>
              </p:cNvSpPr>
              <p:nvPr/>
            </p:nvSpPr>
            <p:spPr bwMode="auto">
              <a:xfrm>
                <a:off x="3644" y="805"/>
                <a:ext cx="1004" cy="237"/>
              </a:xfrm>
              <a:prstGeom prst="rect">
                <a:avLst/>
              </a:prstGeom>
              <a:solidFill>
                <a:srgbClr val="FFCC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lIns="90488" tIns="44450" rIns="90488" bIns="44450" anchor="ctr" anchorCtr="1"/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Manufacturer</a:t>
                </a:r>
              </a:p>
            </p:txBody>
          </p:sp>
          <p:cxnSp>
            <p:nvCxnSpPr>
              <p:cNvPr id="894998" name="AutoShape 22"/>
              <p:cNvCxnSpPr>
                <a:cxnSpLocks noChangeShapeType="1"/>
                <a:stCxn id="894994" idx="3"/>
                <a:endCxn id="894995" idx="1"/>
              </p:cNvCxnSpPr>
              <p:nvPr/>
            </p:nvCxnSpPr>
            <p:spPr bwMode="auto">
              <a:xfrm>
                <a:off x="1988" y="924"/>
                <a:ext cx="326" cy="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894999" name="AutoShape 23"/>
              <p:cNvCxnSpPr>
                <a:cxnSpLocks noChangeShapeType="1"/>
                <a:stCxn id="894995" idx="3"/>
                <a:endCxn id="894997" idx="1"/>
              </p:cNvCxnSpPr>
              <p:nvPr/>
            </p:nvCxnSpPr>
            <p:spPr bwMode="auto">
              <a:xfrm>
                <a:off x="3318" y="924"/>
                <a:ext cx="326" cy="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895000" name="AutoShape 24"/>
              <p:cNvCxnSpPr>
                <a:cxnSpLocks noChangeShapeType="1"/>
                <a:stCxn id="894997" idx="2"/>
                <a:endCxn id="894996" idx="0"/>
              </p:cNvCxnSpPr>
              <p:nvPr/>
            </p:nvCxnSpPr>
            <p:spPr bwMode="auto">
              <a:xfrm>
                <a:off x="4146" y="1042"/>
                <a:ext cx="0" cy="217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895001" name="AutoShape 25"/>
              <p:cNvCxnSpPr>
                <a:cxnSpLocks noChangeShapeType="1"/>
                <a:stCxn id="894997" idx="0"/>
                <a:endCxn id="894993" idx="2"/>
              </p:cNvCxnSpPr>
              <p:nvPr/>
            </p:nvCxnSpPr>
            <p:spPr bwMode="auto">
              <a:xfrm flipV="1">
                <a:off x="4146" y="605"/>
                <a:ext cx="0" cy="20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033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Recoverable Taxes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GTM-03-1020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63563" y="1571625"/>
            <a:ext cx="7997825" cy="3845198"/>
            <a:chOff x="563563" y="2133600"/>
            <a:chExt cx="7997825" cy="3845198"/>
          </a:xfrm>
        </p:grpSpPr>
        <p:sp>
          <p:nvSpPr>
            <p:cNvPr id="897026" name="Rectangle 2"/>
            <p:cNvSpPr>
              <a:spLocks noChangeArrowheads="1"/>
            </p:cNvSpPr>
            <p:nvPr/>
          </p:nvSpPr>
          <p:spPr bwMode="auto">
            <a:xfrm>
              <a:off x="2817813" y="4965700"/>
              <a:ext cx="3629200" cy="10130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Recoverable Amount = 1.38</a:t>
              </a:r>
            </a:p>
            <a:p>
              <a:pPr algn="l" eaLnBrk="0" hangingPunct="0"/>
              <a:r>
                <a:rPr kumimoji="1" lang="en-US" sz="2000" b="1">
                  <a:latin typeface="+mj-lt"/>
                </a:rPr>
                <a:t>Tax Liability on Sale = 1.82</a:t>
              </a:r>
            </a:p>
            <a:p>
              <a:pPr algn="l" eaLnBrk="0" hangingPunct="0"/>
              <a:r>
                <a:rPr kumimoji="1" lang="en-US" sz="2000" b="1">
                  <a:latin typeface="+mj-lt"/>
                </a:rPr>
                <a:t>Net Tax Liability = 0.44 </a:t>
              </a:r>
            </a:p>
          </p:txBody>
        </p:sp>
        <p:grpSp>
          <p:nvGrpSpPr>
            <p:cNvPr id="897027" name="Group 3"/>
            <p:cNvGrpSpPr>
              <a:grpSpLocks/>
            </p:cNvGrpSpPr>
            <p:nvPr/>
          </p:nvGrpSpPr>
          <p:grpSpPr bwMode="auto">
            <a:xfrm>
              <a:off x="563563" y="2133600"/>
              <a:ext cx="7997825" cy="2574925"/>
              <a:chOff x="349" y="822"/>
              <a:chExt cx="5038" cy="1622"/>
            </a:xfrm>
          </p:grpSpPr>
          <p:sp>
            <p:nvSpPr>
              <p:cNvPr id="897028" name="Rectangle 4"/>
              <p:cNvSpPr>
                <a:spLocks noChangeArrowheads="1"/>
              </p:cNvSpPr>
              <p:nvPr/>
            </p:nvSpPr>
            <p:spPr bwMode="auto">
              <a:xfrm>
                <a:off x="349" y="822"/>
                <a:ext cx="5038" cy="1622"/>
              </a:xfrm>
              <a:prstGeom prst="rect">
                <a:avLst/>
              </a:prstGeom>
              <a:solidFill>
                <a:srgbClr val="F0F0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r>
                  <a:rPr kumimoji="1" lang="en-US" sz="2000" b="1" u="sng">
                    <a:latin typeface="+mj-lt"/>
                  </a:rPr>
                  <a:t>		</a:t>
                </a:r>
                <a:r>
                  <a:rPr kumimoji="1" lang="en-US" sz="2000" b="1">
                    <a:latin typeface="+mj-lt"/>
                  </a:rPr>
                  <a:t>Value</a:t>
                </a:r>
                <a:br>
                  <a:rPr kumimoji="1" lang="en-US" sz="2000" b="1">
                    <a:latin typeface="+mj-lt"/>
                  </a:rPr>
                </a:br>
                <a:r>
                  <a:rPr kumimoji="1" lang="en-US" sz="2000" b="1" u="sng">
                    <a:latin typeface="+mj-lt"/>
                  </a:rPr>
                  <a:t>Level	Cost	Added	Profit	Price	Tax	Total</a:t>
                </a:r>
              </a:p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r>
                  <a:rPr kumimoji="1" lang="en-US" sz="2000" b="1">
                    <a:latin typeface="+mj-lt"/>
                  </a:rPr>
                  <a:t>Manufacturer	6.82	4.00	3.00	13.82	1.38	15.20</a:t>
                </a:r>
              </a:p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endParaRPr kumimoji="1" lang="en-US" sz="2000" b="1">
                  <a:latin typeface="+mj-lt"/>
                </a:endParaRPr>
              </a:p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r>
                  <a:rPr kumimoji="1" lang="en-US" sz="2000" b="1">
                    <a:latin typeface="+mj-lt"/>
                  </a:rPr>
                  <a:t>Distributor	15.20	1.00	2.00	18.20	1.82	20.02</a:t>
                </a:r>
              </a:p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endParaRPr kumimoji="1" lang="en-US" sz="2000" b="1">
                  <a:latin typeface="+mj-lt"/>
                </a:endParaRPr>
              </a:p>
              <a:p>
                <a:pPr algn="l" eaLnBrk="0" hangingPunct="0">
                  <a:lnSpc>
                    <a:spcPct val="80000"/>
                  </a:lnSpc>
                  <a:spcBef>
                    <a:spcPct val="50000"/>
                  </a:spcBef>
                  <a:tabLst>
                    <a:tab pos="2514600" algn="r"/>
                    <a:tab pos="3543300" algn="r"/>
                    <a:tab pos="4457700" algn="r"/>
                    <a:tab pos="5543550" algn="r"/>
                    <a:tab pos="6343650" algn="r"/>
                    <a:tab pos="7543800" algn="r"/>
                  </a:tabLst>
                </a:pPr>
                <a:r>
                  <a:rPr kumimoji="1" lang="en-US" sz="2000" b="1">
                    <a:latin typeface="+mj-lt"/>
                  </a:rPr>
                  <a:t>End User	20.02	-	-	-	-	-</a:t>
                </a:r>
              </a:p>
            </p:txBody>
          </p:sp>
          <p:sp>
            <p:nvSpPr>
              <p:cNvPr id="897029" name="Rectangle 5"/>
              <p:cNvSpPr>
                <a:spLocks noChangeArrowheads="1"/>
              </p:cNvSpPr>
              <p:nvPr/>
            </p:nvSpPr>
            <p:spPr bwMode="auto">
              <a:xfrm>
                <a:off x="3475" y="1659"/>
                <a:ext cx="454" cy="272"/>
              </a:xfrm>
              <a:prstGeom prst="rect">
                <a:avLst/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7030" name="Oval 6"/>
              <p:cNvSpPr>
                <a:spLocks noChangeArrowheads="1"/>
              </p:cNvSpPr>
              <p:nvPr/>
            </p:nvSpPr>
            <p:spPr bwMode="auto">
              <a:xfrm>
                <a:off x="1504" y="1669"/>
                <a:ext cx="559" cy="274"/>
              </a:xfrm>
              <a:prstGeom prst="ellips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7031" name="Oval 7"/>
              <p:cNvSpPr>
                <a:spLocks noChangeArrowheads="1"/>
              </p:cNvSpPr>
              <p:nvPr/>
            </p:nvSpPr>
            <p:spPr bwMode="auto">
              <a:xfrm>
                <a:off x="3976" y="1181"/>
                <a:ext cx="559" cy="274"/>
              </a:xfrm>
              <a:prstGeom prst="ellips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7032" name="Rectangle 8"/>
              <p:cNvSpPr>
                <a:spLocks noChangeArrowheads="1"/>
              </p:cNvSpPr>
              <p:nvPr/>
            </p:nvSpPr>
            <p:spPr bwMode="auto">
              <a:xfrm>
                <a:off x="4026" y="1662"/>
                <a:ext cx="454" cy="272"/>
              </a:xfrm>
              <a:prstGeom prst="rect">
                <a:avLst/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Recoverable Taxes GL </a:t>
            </a:r>
            <a:r>
              <a:rPr lang="en-US" dirty="0" smtClean="0"/>
              <a:t>Entries</a:t>
            </a:r>
            <a:endParaRPr lang="en-US" dirty="0"/>
          </a:p>
        </p:txBody>
      </p:sp>
      <p:sp>
        <p:nvSpPr>
          <p:cNvPr id="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GTM-03-1030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627063" y="1017588"/>
            <a:ext cx="7877175" cy="5056187"/>
            <a:chOff x="522288" y="1674813"/>
            <a:chExt cx="7877175" cy="5056187"/>
          </a:xfrm>
        </p:grpSpPr>
        <p:sp>
          <p:nvSpPr>
            <p:cNvPr id="899074" name="Rectangle 2"/>
            <p:cNvSpPr>
              <a:spLocks noChangeArrowheads="1"/>
            </p:cNvSpPr>
            <p:nvPr/>
          </p:nvSpPr>
          <p:spPr bwMode="auto">
            <a:xfrm>
              <a:off x="547688" y="3398838"/>
              <a:ext cx="7300912" cy="1585912"/>
            </a:xfrm>
            <a:prstGeom prst="rect">
              <a:avLst/>
            </a:prstGeom>
            <a:solidFill>
              <a:srgbClr val="DDDDDD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99075" name="Rectangle 3"/>
            <p:cNvSpPr>
              <a:spLocks noChangeArrowheads="1"/>
            </p:cNvSpPr>
            <p:nvPr/>
          </p:nvSpPr>
          <p:spPr bwMode="auto">
            <a:xfrm>
              <a:off x="563563" y="1706563"/>
              <a:ext cx="7254875" cy="1555750"/>
            </a:xfrm>
            <a:prstGeom prst="rect">
              <a:avLst/>
            </a:prstGeom>
            <a:solidFill>
              <a:srgbClr val="FFFFD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99077" name="Group 5"/>
            <p:cNvGrpSpPr>
              <a:grpSpLocks/>
            </p:cNvGrpSpPr>
            <p:nvPr/>
          </p:nvGrpSpPr>
          <p:grpSpPr bwMode="auto">
            <a:xfrm>
              <a:off x="790575" y="2071688"/>
              <a:ext cx="1803400" cy="1038225"/>
              <a:chOff x="498" y="1401"/>
              <a:chExt cx="1136" cy="654"/>
            </a:xfrm>
          </p:grpSpPr>
          <p:sp>
            <p:nvSpPr>
              <p:cNvPr id="899078" name="Rectangle 6"/>
              <p:cNvSpPr>
                <a:spLocks noChangeArrowheads="1"/>
              </p:cNvSpPr>
              <p:nvPr/>
            </p:nvSpPr>
            <p:spPr bwMode="auto">
              <a:xfrm>
                <a:off x="680" y="1401"/>
                <a:ext cx="77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kumimoji="1" lang="en-US" sz="1800" b="1">
                    <a:latin typeface="+mj-lt"/>
                  </a:rPr>
                  <a:t>Inventory</a:t>
                </a:r>
              </a:p>
            </p:txBody>
          </p:sp>
          <p:grpSp>
            <p:nvGrpSpPr>
              <p:cNvPr id="899079" name="Group 7"/>
              <p:cNvGrpSpPr>
                <a:grpSpLocks/>
              </p:cNvGrpSpPr>
              <p:nvPr/>
            </p:nvGrpSpPr>
            <p:grpSpPr bwMode="auto">
              <a:xfrm>
                <a:off x="498" y="1688"/>
                <a:ext cx="1136" cy="367"/>
                <a:chOff x="402" y="1824"/>
                <a:chExt cx="1136" cy="520"/>
              </a:xfrm>
            </p:grpSpPr>
            <p:sp>
              <p:nvSpPr>
                <p:cNvPr id="899080" name="Line 8"/>
                <p:cNvSpPr>
                  <a:spLocks noChangeShapeType="1"/>
                </p:cNvSpPr>
                <p:nvPr/>
              </p:nvSpPr>
              <p:spPr bwMode="auto">
                <a:xfrm>
                  <a:off x="402" y="1824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99081" name="Line 9"/>
                <p:cNvSpPr>
                  <a:spLocks noChangeShapeType="1"/>
                </p:cNvSpPr>
                <p:nvPr/>
              </p:nvSpPr>
              <p:spPr bwMode="auto">
                <a:xfrm>
                  <a:off x="970" y="1832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99082" name="Rectangle 10"/>
              <p:cNvSpPr>
                <a:spLocks noChangeArrowheads="1"/>
              </p:cNvSpPr>
              <p:nvPr/>
            </p:nvSpPr>
            <p:spPr bwMode="auto">
              <a:xfrm>
                <a:off x="627" y="1691"/>
                <a:ext cx="36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800" b="1">
                    <a:latin typeface="+mj-lt"/>
                  </a:rPr>
                  <a:t>100</a:t>
                </a:r>
              </a:p>
            </p:txBody>
          </p:sp>
        </p:grpSp>
        <p:grpSp>
          <p:nvGrpSpPr>
            <p:cNvPr id="899083" name="Group 11"/>
            <p:cNvGrpSpPr>
              <a:grpSpLocks/>
            </p:cNvGrpSpPr>
            <p:nvPr/>
          </p:nvGrpSpPr>
          <p:grpSpPr bwMode="auto">
            <a:xfrm>
              <a:off x="2600325" y="2028825"/>
              <a:ext cx="3244850" cy="1111250"/>
              <a:chOff x="1638" y="1374"/>
              <a:chExt cx="2044" cy="700"/>
            </a:xfrm>
          </p:grpSpPr>
          <p:sp>
            <p:nvSpPr>
              <p:cNvPr id="899084" name="Rectangle 12"/>
              <p:cNvSpPr>
                <a:spLocks noChangeArrowheads="1"/>
              </p:cNvSpPr>
              <p:nvPr/>
            </p:nvSpPr>
            <p:spPr bwMode="auto">
              <a:xfrm>
                <a:off x="1638" y="1374"/>
                <a:ext cx="2044" cy="22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kumimoji="1" lang="en-US" sz="1800" b="1">
                    <a:latin typeface="+mj-lt"/>
                  </a:rPr>
                  <a:t>AP Tax Recoverable</a:t>
                </a:r>
                <a:endParaRPr kumimoji="1" lang="en-US" sz="1800" b="1">
                  <a:solidFill>
                    <a:schemeClr val="accent2"/>
                  </a:solidFill>
                  <a:latin typeface="+mj-lt"/>
                </a:endParaRPr>
              </a:p>
            </p:txBody>
          </p:sp>
          <p:grpSp>
            <p:nvGrpSpPr>
              <p:cNvPr id="899085" name="Group 13"/>
              <p:cNvGrpSpPr>
                <a:grpSpLocks/>
              </p:cNvGrpSpPr>
              <p:nvPr/>
            </p:nvGrpSpPr>
            <p:grpSpPr bwMode="auto">
              <a:xfrm>
                <a:off x="1976" y="1679"/>
                <a:ext cx="1136" cy="395"/>
                <a:chOff x="2418" y="1824"/>
                <a:chExt cx="1136" cy="520"/>
              </a:xfrm>
            </p:grpSpPr>
            <p:sp>
              <p:nvSpPr>
                <p:cNvPr id="899086" name="Line 14"/>
                <p:cNvSpPr>
                  <a:spLocks noChangeShapeType="1"/>
                </p:cNvSpPr>
                <p:nvPr/>
              </p:nvSpPr>
              <p:spPr bwMode="auto">
                <a:xfrm>
                  <a:off x="2418" y="1824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99087" name="Line 15"/>
                <p:cNvSpPr>
                  <a:spLocks noChangeShapeType="1"/>
                </p:cNvSpPr>
                <p:nvPr/>
              </p:nvSpPr>
              <p:spPr bwMode="auto">
                <a:xfrm>
                  <a:off x="2986" y="1832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99088" name="Rectangle 16"/>
              <p:cNvSpPr>
                <a:spLocks noChangeArrowheads="1"/>
              </p:cNvSpPr>
              <p:nvPr/>
            </p:nvSpPr>
            <p:spPr bwMode="auto">
              <a:xfrm>
                <a:off x="2202" y="1681"/>
                <a:ext cx="279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800" b="1">
                    <a:latin typeface="+mj-lt"/>
                  </a:rPr>
                  <a:t>10</a:t>
                </a:r>
                <a:endParaRPr kumimoji="1" lang="en-US" sz="1800" b="1">
                  <a:solidFill>
                    <a:schemeClr val="accent2"/>
                  </a:solidFill>
                  <a:latin typeface="+mj-lt"/>
                </a:endParaRPr>
              </a:p>
            </p:txBody>
          </p:sp>
        </p:grpSp>
        <p:grpSp>
          <p:nvGrpSpPr>
            <p:cNvPr id="899089" name="Group 17"/>
            <p:cNvGrpSpPr>
              <a:grpSpLocks/>
            </p:cNvGrpSpPr>
            <p:nvPr/>
          </p:nvGrpSpPr>
          <p:grpSpPr bwMode="auto">
            <a:xfrm>
              <a:off x="5713413" y="2030413"/>
              <a:ext cx="1803400" cy="1112837"/>
              <a:chOff x="3599" y="1375"/>
              <a:chExt cx="1136" cy="701"/>
            </a:xfrm>
          </p:grpSpPr>
          <p:sp>
            <p:nvSpPr>
              <p:cNvPr id="899090" name="Rectangle 18"/>
              <p:cNvSpPr>
                <a:spLocks noChangeArrowheads="1"/>
              </p:cNvSpPr>
              <p:nvPr/>
            </p:nvSpPr>
            <p:spPr bwMode="auto">
              <a:xfrm>
                <a:off x="3685" y="1375"/>
                <a:ext cx="962" cy="22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kumimoji="1" lang="en-US" sz="1800" b="1">
                    <a:latin typeface="+mj-lt"/>
                  </a:rPr>
                  <a:t>PO Receipts</a:t>
                </a:r>
              </a:p>
            </p:txBody>
          </p:sp>
          <p:grpSp>
            <p:nvGrpSpPr>
              <p:cNvPr id="899091" name="Group 19"/>
              <p:cNvGrpSpPr>
                <a:grpSpLocks/>
              </p:cNvGrpSpPr>
              <p:nvPr/>
            </p:nvGrpSpPr>
            <p:grpSpPr bwMode="auto">
              <a:xfrm>
                <a:off x="3599" y="1669"/>
                <a:ext cx="1136" cy="405"/>
                <a:chOff x="4434" y="1824"/>
                <a:chExt cx="1136" cy="520"/>
              </a:xfrm>
            </p:grpSpPr>
            <p:sp>
              <p:nvSpPr>
                <p:cNvPr id="899092" name="Line 20"/>
                <p:cNvSpPr>
                  <a:spLocks noChangeShapeType="1"/>
                </p:cNvSpPr>
                <p:nvPr/>
              </p:nvSpPr>
              <p:spPr bwMode="auto">
                <a:xfrm>
                  <a:off x="4434" y="1824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99093" name="Line 21"/>
                <p:cNvSpPr>
                  <a:spLocks noChangeShapeType="1"/>
                </p:cNvSpPr>
                <p:nvPr/>
              </p:nvSpPr>
              <p:spPr bwMode="auto">
                <a:xfrm>
                  <a:off x="5002" y="1832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99094" name="Rectangle 22"/>
              <p:cNvSpPr>
                <a:spLocks noChangeArrowheads="1"/>
              </p:cNvSpPr>
              <p:nvPr/>
            </p:nvSpPr>
            <p:spPr bwMode="auto">
              <a:xfrm>
                <a:off x="4158" y="1670"/>
                <a:ext cx="360" cy="40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800" b="1">
                    <a:latin typeface="+mj-lt"/>
                  </a:rPr>
                  <a:t>110</a:t>
                </a:r>
              </a:p>
              <a:p>
                <a:pPr algn="l" eaLnBrk="0" hangingPunct="0"/>
                <a:r>
                  <a:rPr kumimoji="1" lang="en-US" sz="1800" b="1" i="1">
                    <a:latin typeface="+mj-lt"/>
                  </a:rPr>
                  <a:t>100</a:t>
                </a:r>
              </a:p>
            </p:txBody>
          </p:sp>
        </p:grpSp>
        <p:sp>
          <p:nvSpPr>
            <p:cNvPr id="899095" name="Rectangle 23"/>
            <p:cNvSpPr>
              <a:spLocks noChangeArrowheads="1"/>
            </p:cNvSpPr>
            <p:nvPr/>
          </p:nvSpPr>
          <p:spPr bwMode="auto">
            <a:xfrm>
              <a:off x="687388" y="1674813"/>
              <a:ext cx="1619250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000" b="1" i="1">
                  <a:latin typeface="+mj-lt"/>
                </a:rPr>
                <a:t>PO Receipt:</a:t>
              </a:r>
            </a:p>
          </p:txBody>
        </p:sp>
        <p:grpSp>
          <p:nvGrpSpPr>
            <p:cNvPr id="899096" name="Group 24"/>
            <p:cNvGrpSpPr>
              <a:grpSpLocks/>
            </p:cNvGrpSpPr>
            <p:nvPr/>
          </p:nvGrpSpPr>
          <p:grpSpPr bwMode="auto">
            <a:xfrm>
              <a:off x="5472113" y="3636963"/>
              <a:ext cx="2468562" cy="1235075"/>
              <a:chOff x="2823" y="2540"/>
              <a:chExt cx="1555" cy="778"/>
            </a:xfrm>
          </p:grpSpPr>
          <p:sp>
            <p:nvSpPr>
              <p:cNvPr id="899097" name="Rectangle 25"/>
              <p:cNvSpPr>
                <a:spLocks noChangeArrowheads="1"/>
              </p:cNvSpPr>
              <p:nvPr/>
            </p:nvSpPr>
            <p:spPr bwMode="auto">
              <a:xfrm>
                <a:off x="2823" y="2540"/>
                <a:ext cx="1555" cy="22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kumimoji="1" lang="en-US" sz="1800" b="1">
                    <a:latin typeface="+mj-lt"/>
                  </a:rPr>
                  <a:t>Accounts Payable</a:t>
                </a:r>
              </a:p>
            </p:txBody>
          </p:sp>
          <p:grpSp>
            <p:nvGrpSpPr>
              <p:cNvPr id="899098" name="Group 26"/>
              <p:cNvGrpSpPr>
                <a:grpSpLocks/>
              </p:cNvGrpSpPr>
              <p:nvPr/>
            </p:nvGrpSpPr>
            <p:grpSpPr bwMode="auto">
              <a:xfrm>
                <a:off x="2933" y="2798"/>
                <a:ext cx="1136" cy="520"/>
                <a:chOff x="3271" y="3312"/>
                <a:chExt cx="1136" cy="520"/>
              </a:xfrm>
            </p:grpSpPr>
            <p:sp>
              <p:nvSpPr>
                <p:cNvPr id="899099" name="Line 27"/>
                <p:cNvSpPr>
                  <a:spLocks noChangeShapeType="1"/>
                </p:cNvSpPr>
                <p:nvPr/>
              </p:nvSpPr>
              <p:spPr bwMode="auto">
                <a:xfrm>
                  <a:off x="3271" y="3312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99100" name="Line 28"/>
                <p:cNvSpPr>
                  <a:spLocks noChangeShapeType="1"/>
                </p:cNvSpPr>
                <p:nvPr/>
              </p:nvSpPr>
              <p:spPr bwMode="auto">
                <a:xfrm>
                  <a:off x="3839" y="3320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99101" name="Rectangle 29"/>
              <p:cNvSpPr>
                <a:spLocks noChangeArrowheads="1"/>
              </p:cNvSpPr>
              <p:nvPr/>
            </p:nvSpPr>
            <p:spPr bwMode="auto">
              <a:xfrm>
                <a:off x="3497" y="2866"/>
                <a:ext cx="36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800" b="1">
                    <a:latin typeface="+mj-lt"/>
                  </a:rPr>
                  <a:t>110</a:t>
                </a:r>
              </a:p>
            </p:txBody>
          </p:sp>
        </p:grpSp>
        <p:sp>
          <p:nvSpPr>
            <p:cNvPr id="899102" name="Rectangle 30"/>
            <p:cNvSpPr>
              <a:spLocks noChangeArrowheads="1"/>
            </p:cNvSpPr>
            <p:nvPr/>
          </p:nvSpPr>
          <p:spPr bwMode="auto">
            <a:xfrm>
              <a:off x="522288" y="3444875"/>
              <a:ext cx="1706562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000" b="1" i="1">
                  <a:latin typeface="+mj-lt"/>
                </a:rPr>
                <a:t>AP Voucher:</a:t>
              </a:r>
            </a:p>
          </p:txBody>
        </p:sp>
        <p:grpSp>
          <p:nvGrpSpPr>
            <p:cNvPr id="899103" name="Group 31"/>
            <p:cNvGrpSpPr>
              <a:grpSpLocks/>
            </p:cNvGrpSpPr>
            <p:nvPr/>
          </p:nvGrpSpPr>
          <p:grpSpPr bwMode="auto">
            <a:xfrm>
              <a:off x="3376613" y="3619500"/>
              <a:ext cx="1803400" cy="1281113"/>
              <a:chOff x="1503" y="2049"/>
              <a:chExt cx="1136" cy="807"/>
            </a:xfrm>
          </p:grpSpPr>
          <p:sp>
            <p:nvSpPr>
              <p:cNvPr id="899104" name="Rectangle 32"/>
              <p:cNvSpPr>
                <a:spLocks noChangeArrowheads="1"/>
              </p:cNvSpPr>
              <p:nvPr/>
            </p:nvSpPr>
            <p:spPr bwMode="auto">
              <a:xfrm>
                <a:off x="1590" y="2049"/>
                <a:ext cx="962" cy="22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kumimoji="1" lang="en-US" sz="1800" b="1">
                    <a:latin typeface="+mj-lt"/>
                  </a:rPr>
                  <a:t>PO Receipts</a:t>
                </a:r>
              </a:p>
            </p:txBody>
          </p:sp>
          <p:sp>
            <p:nvSpPr>
              <p:cNvPr id="899105" name="Rectangle 33"/>
              <p:cNvSpPr>
                <a:spLocks noChangeArrowheads="1"/>
              </p:cNvSpPr>
              <p:nvPr/>
            </p:nvSpPr>
            <p:spPr bwMode="auto">
              <a:xfrm>
                <a:off x="1623" y="2345"/>
                <a:ext cx="360" cy="40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800" b="1">
                    <a:latin typeface="+mj-lt"/>
                  </a:rPr>
                  <a:t>110</a:t>
                </a:r>
              </a:p>
              <a:p>
                <a:pPr algn="l" eaLnBrk="0" hangingPunct="0"/>
                <a:r>
                  <a:rPr kumimoji="1" lang="en-US" sz="1800" b="1" i="1">
                    <a:latin typeface="+mj-lt"/>
                  </a:rPr>
                  <a:t>100</a:t>
                </a:r>
              </a:p>
            </p:txBody>
          </p:sp>
          <p:grpSp>
            <p:nvGrpSpPr>
              <p:cNvPr id="899106" name="Group 34"/>
              <p:cNvGrpSpPr>
                <a:grpSpLocks/>
              </p:cNvGrpSpPr>
              <p:nvPr/>
            </p:nvGrpSpPr>
            <p:grpSpPr bwMode="auto">
              <a:xfrm>
                <a:off x="1503" y="2336"/>
                <a:ext cx="1136" cy="520"/>
                <a:chOff x="1303" y="3312"/>
                <a:chExt cx="1136" cy="520"/>
              </a:xfrm>
            </p:grpSpPr>
            <p:sp>
              <p:nvSpPr>
                <p:cNvPr id="899107" name="Line 35"/>
                <p:cNvSpPr>
                  <a:spLocks noChangeShapeType="1"/>
                </p:cNvSpPr>
                <p:nvPr/>
              </p:nvSpPr>
              <p:spPr bwMode="auto">
                <a:xfrm>
                  <a:off x="1303" y="3312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99108" name="Line 36"/>
                <p:cNvSpPr>
                  <a:spLocks noChangeShapeType="1"/>
                </p:cNvSpPr>
                <p:nvPr/>
              </p:nvSpPr>
              <p:spPr bwMode="auto">
                <a:xfrm>
                  <a:off x="1871" y="3320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899109" name="Text Box 37"/>
            <p:cNvSpPr txBox="1">
              <a:spLocks noChangeArrowheads="1"/>
            </p:cNvSpPr>
            <p:nvPr/>
          </p:nvSpPr>
          <p:spPr bwMode="auto">
            <a:xfrm>
              <a:off x="4924425" y="5418138"/>
              <a:ext cx="3475038" cy="669925"/>
            </a:xfrm>
            <a:prstGeom prst="rect">
              <a:avLst/>
            </a:prstGeom>
            <a:noFill/>
            <a:ln w="28575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Accrue Tax at Receipt = Yes</a:t>
              </a:r>
            </a:p>
            <a:p>
              <a:pPr algn="l" eaLnBrk="0" hangingPunct="0"/>
              <a:r>
                <a:rPr kumimoji="1" lang="en-US" sz="1800" b="1" i="1">
                  <a:latin typeface="+mj-lt"/>
                </a:rPr>
                <a:t>Accrue Tax at Receipt = No</a:t>
              </a:r>
              <a:endParaRPr kumimoji="1" lang="en-US" sz="1800" b="1">
                <a:latin typeface="+mj-lt"/>
              </a:endParaRPr>
            </a:p>
          </p:txBody>
        </p:sp>
        <p:grpSp>
          <p:nvGrpSpPr>
            <p:cNvPr id="899110" name="Group 38"/>
            <p:cNvGrpSpPr>
              <a:grpSpLocks/>
            </p:cNvGrpSpPr>
            <p:nvPr/>
          </p:nvGrpSpPr>
          <p:grpSpPr bwMode="auto">
            <a:xfrm>
              <a:off x="968375" y="5075238"/>
              <a:ext cx="2138363" cy="1655762"/>
              <a:chOff x="1157" y="3066"/>
              <a:chExt cx="1372" cy="1062"/>
            </a:xfrm>
          </p:grpSpPr>
          <p:sp>
            <p:nvSpPr>
              <p:cNvPr id="899111" name="Freeform 39"/>
              <p:cNvSpPr>
                <a:spLocks/>
              </p:cNvSpPr>
              <p:nvPr/>
            </p:nvSpPr>
            <p:spPr bwMode="auto">
              <a:xfrm>
                <a:off x="1796" y="3442"/>
                <a:ext cx="119" cy="336"/>
              </a:xfrm>
              <a:custGeom>
                <a:avLst/>
                <a:gdLst/>
                <a:ahLst/>
                <a:cxnLst>
                  <a:cxn ang="0">
                    <a:pos x="93" y="1056"/>
                  </a:cxn>
                  <a:cxn ang="0">
                    <a:pos x="193" y="1024"/>
                  </a:cxn>
                  <a:cxn ang="0">
                    <a:pos x="443" y="908"/>
                  </a:cxn>
                  <a:cxn ang="0">
                    <a:pos x="698" y="775"/>
                  </a:cxn>
                  <a:cxn ang="0">
                    <a:pos x="942" y="679"/>
                  </a:cxn>
                  <a:cxn ang="0">
                    <a:pos x="1064" y="637"/>
                  </a:cxn>
                  <a:cxn ang="0">
                    <a:pos x="1170" y="594"/>
                  </a:cxn>
                  <a:cxn ang="0">
                    <a:pos x="1585" y="382"/>
                  </a:cxn>
                  <a:cxn ang="0">
                    <a:pos x="1701" y="324"/>
                  </a:cxn>
                  <a:cxn ang="0">
                    <a:pos x="1940" y="217"/>
                  </a:cxn>
                  <a:cxn ang="0">
                    <a:pos x="1977" y="185"/>
                  </a:cxn>
                  <a:cxn ang="0">
                    <a:pos x="2211" y="85"/>
                  </a:cxn>
                  <a:cxn ang="0">
                    <a:pos x="2354" y="32"/>
                  </a:cxn>
                  <a:cxn ang="0">
                    <a:pos x="2455" y="5"/>
                  </a:cxn>
                  <a:cxn ang="0">
                    <a:pos x="2508" y="5"/>
                  </a:cxn>
                  <a:cxn ang="0">
                    <a:pos x="2561" y="53"/>
                  </a:cxn>
                  <a:cxn ang="0">
                    <a:pos x="2604" y="159"/>
                  </a:cxn>
                  <a:cxn ang="0">
                    <a:pos x="2652" y="228"/>
                  </a:cxn>
                  <a:cxn ang="0">
                    <a:pos x="2705" y="355"/>
                  </a:cxn>
                  <a:cxn ang="0">
                    <a:pos x="2753" y="477"/>
                  </a:cxn>
                  <a:cxn ang="0">
                    <a:pos x="2822" y="631"/>
                  </a:cxn>
                  <a:cxn ang="0">
                    <a:pos x="2838" y="812"/>
                  </a:cxn>
                  <a:cxn ang="0">
                    <a:pos x="2678" y="902"/>
                  </a:cxn>
                  <a:cxn ang="0">
                    <a:pos x="2556" y="971"/>
                  </a:cxn>
                  <a:cxn ang="0">
                    <a:pos x="2498" y="1014"/>
                  </a:cxn>
                  <a:cxn ang="0">
                    <a:pos x="2344" y="1099"/>
                  </a:cxn>
                  <a:cxn ang="0">
                    <a:pos x="1882" y="1311"/>
                  </a:cxn>
                  <a:cxn ang="0">
                    <a:pos x="1813" y="1343"/>
                  </a:cxn>
                  <a:cxn ang="0">
                    <a:pos x="1659" y="1423"/>
                  </a:cxn>
                  <a:cxn ang="0">
                    <a:pos x="1537" y="1476"/>
                  </a:cxn>
                  <a:cxn ang="0">
                    <a:pos x="1377" y="1566"/>
                  </a:cxn>
                  <a:cxn ang="0">
                    <a:pos x="1208" y="1635"/>
                  </a:cxn>
                  <a:cxn ang="0">
                    <a:pos x="1064" y="1693"/>
                  </a:cxn>
                  <a:cxn ang="0">
                    <a:pos x="868" y="1778"/>
                  </a:cxn>
                  <a:cxn ang="0">
                    <a:pos x="682" y="1890"/>
                  </a:cxn>
                  <a:cxn ang="0">
                    <a:pos x="629" y="1906"/>
                  </a:cxn>
                  <a:cxn ang="0">
                    <a:pos x="454" y="1985"/>
                  </a:cxn>
                  <a:cxn ang="0">
                    <a:pos x="326" y="1927"/>
                  </a:cxn>
                  <a:cxn ang="0">
                    <a:pos x="262" y="1667"/>
                  </a:cxn>
                  <a:cxn ang="0">
                    <a:pos x="204" y="1587"/>
                  </a:cxn>
                  <a:cxn ang="0">
                    <a:pos x="24" y="1077"/>
                  </a:cxn>
                </a:cxnLst>
                <a:rect l="0" t="0" r="r" b="b"/>
                <a:pathLst>
                  <a:path w="2907" h="2017">
                    <a:moveTo>
                      <a:pt x="24" y="1077"/>
                    </a:moveTo>
                    <a:cubicBezTo>
                      <a:pt x="51" y="1068"/>
                      <a:pt x="61" y="1061"/>
                      <a:pt x="93" y="1056"/>
                    </a:cubicBezTo>
                    <a:cubicBezTo>
                      <a:pt x="133" y="1043"/>
                      <a:pt x="81" y="1062"/>
                      <a:pt x="124" y="1040"/>
                    </a:cubicBezTo>
                    <a:cubicBezTo>
                      <a:pt x="144" y="1030"/>
                      <a:pt x="172" y="1028"/>
                      <a:pt x="193" y="1024"/>
                    </a:cubicBezTo>
                    <a:cubicBezTo>
                      <a:pt x="230" y="997"/>
                      <a:pt x="270" y="991"/>
                      <a:pt x="310" y="971"/>
                    </a:cubicBezTo>
                    <a:cubicBezTo>
                      <a:pt x="354" y="949"/>
                      <a:pt x="399" y="930"/>
                      <a:pt x="443" y="908"/>
                    </a:cubicBezTo>
                    <a:cubicBezTo>
                      <a:pt x="483" y="888"/>
                      <a:pt x="512" y="854"/>
                      <a:pt x="549" y="833"/>
                    </a:cubicBezTo>
                    <a:cubicBezTo>
                      <a:pt x="598" y="805"/>
                      <a:pt x="647" y="796"/>
                      <a:pt x="698" y="775"/>
                    </a:cubicBezTo>
                    <a:cubicBezTo>
                      <a:pt x="726" y="764"/>
                      <a:pt x="749" y="752"/>
                      <a:pt x="777" y="743"/>
                    </a:cubicBezTo>
                    <a:cubicBezTo>
                      <a:pt x="817" y="716"/>
                      <a:pt x="894" y="693"/>
                      <a:pt x="942" y="679"/>
                    </a:cubicBezTo>
                    <a:cubicBezTo>
                      <a:pt x="962" y="666"/>
                      <a:pt x="976" y="663"/>
                      <a:pt x="1000" y="658"/>
                    </a:cubicBezTo>
                    <a:cubicBezTo>
                      <a:pt x="1020" y="644"/>
                      <a:pt x="1041" y="644"/>
                      <a:pt x="1064" y="637"/>
                    </a:cubicBezTo>
                    <a:cubicBezTo>
                      <a:pt x="1082" y="625"/>
                      <a:pt x="1096" y="621"/>
                      <a:pt x="1117" y="616"/>
                    </a:cubicBezTo>
                    <a:cubicBezTo>
                      <a:pt x="1135" y="604"/>
                      <a:pt x="1152" y="604"/>
                      <a:pt x="1170" y="594"/>
                    </a:cubicBezTo>
                    <a:cubicBezTo>
                      <a:pt x="1237" y="556"/>
                      <a:pt x="1293" y="511"/>
                      <a:pt x="1367" y="488"/>
                    </a:cubicBezTo>
                    <a:cubicBezTo>
                      <a:pt x="1428" y="446"/>
                      <a:pt x="1515" y="404"/>
                      <a:pt x="1585" y="382"/>
                    </a:cubicBezTo>
                    <a:cubicBezTo>
                      <a:pt x="1599" y="372"/>
                      <a:pt x="1632" y="361"/>
                      <a:pt x="1632" y="361"/>
                    </a:cubicBezTo>
                    <a:cubicBezTo>
                      <a:pt x="1651" y="348"/>
                      <a:pt x="1680" y="329"/>
                      <a:pt x="1701" y="324"/>
                    </a:cubicBezTo>
                    <a:cubicBezTo>
                      <a:pt x="1741" y="295"/>
                      <a:pt x="1796" y="276"/>
                      <a:pt x="1845" y="265"/>
                    </a:cubicBezTo>
                    <a:cubicBezTo>
                      <a:pt x="1876" y="249"/>
                      <a:pt x="1911" y="235"/>
                      <a:pt x="1940" y="217"/>
                    </a:cubicBezTo>
                    <a:cubicBezTo>
                      <a:pt x="1948" y="212"/>
                      <a:pt x="1955" y="207"/>
                      <a:pt x="1962" y="201"/>
                    </a:cubicBezTo>
                    <a:cubicBezTo>
                      <a:pt x="1968" y="196"/>
                      <a:pt x="1971" y="189"/>
                      <a:pt x="1977" y="185"/>
                    </a:cubicBezTo>
                    <a:cubicBezTo>
                      <a:pt x="2013" y="160"/>
                      <a:pt x="2062" y="148"/>
                      <a:pt x="2105" y="138"/>
                    </a:cubicBezTo>
                    <a:cubicBezTo>
                      <a:pt x="2139" y="120"/>
                      <a:pt x="2176" y="98"/>
                      <a:pt x="2211" y="85"/>
                    </a:cubicBezTo>
                    <a:cubicBezTo>
                      <a:pt x="2243" y="73"/>
                      <a:pt x="2230" y="85"/>
                      <a:pt x="2254" y="74"/>
                    </a:cubicBezTo>
                    <a:cubicBezTo>
                      <a:pt x="2287" y="60"/>
                      <a:pt x="2320" y="43"/>
                      <a:pt x="2354" y="32"/>
                    </a:cubicBezTo>
                    <a:cubicBezTo>
                      <a:pt x="2374" y="25"/>
                      <a:pt x="2397" y="22"/>
                      <a:pt x="2418" y="16"/>
                    </a:cubicBezTo>
                    <a:cubicBezTo>
                      <a:pt x="2430" y="13"/>
                      <a:pt x="2443" y="9"/>
                      <a:pt x="2455" y="5"/>
                    </a:cubicBezTo>
                    <a:cubicBezTo>
                      <a:pt x="2460" y="3"/>
                      <a:pt x="2471" y="0"/>
                      <a:pt x="2471" y="0"/>
                    </a:cubicBezTo>
                    <a:cubicBezTo>
                      <a:pt x="2483" y="2"/>
                      <a:pt x="2496" y="1"/>
                      <a:pt x="2508" y="5"/>
                    </a:cubicBezTo>
                    <a:cubicBezTo>
                      <a:pt x="2520" y="9"/>
                      <a:pt x="2540" y="26"/>
                      <a:pt x="2540" y="26"/>
                    </a:cubicBezTo>
                    <a:cubicBezTo>
                      <a:pt x="2553" y="61"/>
                      <a:pt x="2536" y="24"/>
                      <a:pt x="2561" y="53"/>
                    </a:cubicBezTo>
                    <a:cubicBezTo>
                      <a:pt x="2569" y="63"/>
                      <a:pt x="2583" y="85"/>
                      <a:pt x="2583" y="85"/>
                    </a:cubicBezTo>
                    <a:cubicBezTo>
                      <a:pt x="2590" y="107"/>
                      <a:pt x="2593" y="139"/>
                      <a:pt x="2604" y="159"/>
                    </a:cubicBezTo>
                    <a:cubicBezTo>
                      <a:pt x="2608" y="166"/>
                      <a:pt x="2615" y="169"/>
                      <a:pt x="2620" y="175"/>
                    </a:cubicBezTo>
                    <a:cubicBezTo>
                      <a:pt x="2636" y="196"/>
                      <a:pt x="2641" y="207"/>
                      <a:pt x="2652" y="228"/>
                    </a:cubicBezTo>
                    <a:cubicBezTo>
                      <a:pt x="2657" y="249"/>
                      <a:pt x="2661" y="263"/>
                      <a:pt x="2673" y="281"/>
                    </a:cubicBezTo>
                    <a:cubicBezTo>
                      <a:pt x="2681" y="306"/>
                      <a:pt x="2693" y="332"/>
                      <a:pt x="2705" y="355"/>
                    </a:cubicBezTo>
                    <a:cubicBezTo>
                      <a:pt x="2710" y="379"/>
                      <a:pt x="2720" y="426"/>
                      <a:pt x="2731" y="446"/>
                    </a:cubicBezTo>
                    <a:cubicBezTo>
                      <a:pt x="2737" y="457"/>
                      <a:pt x="2753" y="477"/>
                      <a:pt x="2753" y="477"/>
                    </a:cubicBezTo>
                    <a:cubicBezTo>
                      <a:pt x="2763" y="509"/>
                      <a:pt x="2773" y="549"/>
                      <a:pt x="2790" y="578"/>
                    </a:cubicBezTo>
                    <a:cubicBezTo>
                      <a:pt x="2801" y="597"/>
                      <a:pt x="2816" y="610"/>
                      <a:pt x="2822" y="631"/>
                    </a:cubicBezTo>
                    <a:cubicBezTo>
                      <a:pt x="2843" y="702"/>
                      <a:pt x="2839" y="738"/>
                      <a:pt x="2907" y="780"/>
                    </a:cubicBezTo>
                    <a:cubicBezTo>
                      <a:pt x="2882" y="788"/>
                      <a:pt x="2863" y="804"/>
                      <a:pt x="2838" y="812"/>
                    </a:cubicBezTo>
                    <a:cubicBezTo>
                      <a:pt x="2824" y="822"/>
                      <a:pt x="2790" y="833"/>
                      <a:pt x="2790" y="833"/>
                    </a:cubicBezTo>
                    <a:cubicBezTo>
                      <a:pt x="2753" y="857"/>
                      <a:pt x="2715" y="879"/>
                      <a:pt x="2678" y="902"/>
                    </a:cubicBezTo>
                    <a:cubicBezTo>
                      <a:pt x="2648" y="920"/>
                      <a:pt x="2622" y="944"/>
                      <a:pt x="2588" y="955"/>
                    </a:cubicBezTo>
                    <a:cubicBezTo>
                      <a:pt x="2542" y="987"/>
                      <a:pt x="2600" y="949"/>
                      <a:pt x="2556" y="971"/>
                    </a:cubicBezTo>
                    <a:cubicBezTo>
                      <a:pt x="2550" y="974"/>
                      <a:pt x="2545" y="978"/>
                      <a:pt x="2540" y="982"/>
                    </a:cubicBezTo>
                    <a:cubicBezTo>
                      <a:pt x="2526" y="992"/>
                      <a:pt x="2514" y="1006"/>
                      <a:pt x="2498" y="1014"/>
                    </a:cubicBezTo>
                    <a:cubicBezTo>
                      <a:pt x="2455" y="1035"/>
                      <a:pt x="2419" y="1067"/>
                      <a:pt x="2376" y="1088"/>
                    </a:cubicBezTo>
                    <a:cubicBezTo>
                      <a:pt x="2347" y="1102"/>
                      <a:pt x="2372" y="1083"/>
                      <a:pt x="2344" y="1099"/>
                    </a:cubicBezTo>
                    <a:cubicBezTo>
                      <a:pt x="2290" y="1129"/>
                      <a:pt x="2235" y="1164"/>
                      <a:pt x="2174" y="1178"/>
                    </a:cubicBezTo>
                    <a:cubicBezTo>
                      <a:pt x="2077" y="1229"/>
                      <a:pt x="1990" y="1285"/>
                      <a:pt x="1882" y="1311"/>
                    </a:cubicBezTo>
                    <a:cubicBezTo>
                      <a:pt x="1871" y="1318"/>
                      <a:pt x="1861" y="1325"/>
                      <a:pt x="1850" y="1332"/>
                    </a:cubicBezTo>
                    <a:cubicBezTo>
                      <a:pt x="1839" y="1339"/>
                      <a:pt x="1813" y="1343"/>
                      <a:pt x="1813" y="1343"/>
                    </a:cubicBezTo>
                    <a:cubicBezTo>
                      <a:pt x="1792" y="1358"/>
                      <a:pt x="1769" y="1363"/>
                      <a:pt x="1744" y="1369"/>
                    </a:cubicBezTo>
                    <a:cubicBezTo>
                      <a:pt x="1714" y="1385"/>
                      <a:pt x="1687" y="1404"/>
                      <a:pt x="1659" y="1423"/>
                    </a:cubicBezTo>
                    <a:cubicBezTo>
                      <a:pt x="1653" y="1427"/>
                      <a:pt x="1645" y="1426"/>
                      <a:pt x="1638" y="1428"/>
                    </a:cubicBezTo>
                    <a:cubicBezTo>
                      <a:pt x="1604" y="1440"/>
                      <a:pt x="1568" y="1460"/>
                      <a:pt x="1537" y="1476"/>
                    </a:cubicBezTo>
                    <a:cubicBezTo>
                      <a:pt x="1498" y="1496"/>
                      <a:pt x="1475" y="1532"/>
                      <a:pt x="1431" y="1545"/>
                    </a:cubicBezTo>
                    <a:cubicBezTo>
                      <a:pt x="1414" y="1556"/>
                      <a:pt x="1397" y="1560"/>
                      <a:pt x="1377" y="1566"/>
                    </a:cubicBezTo>
                    <a:cubicBezTo>
                      <a:pt x="1353" y="1592"/>
                      <a:pt x="1321" y="1600"/>
                      <a:pt x="1287" y="1608"/>
                    </a:cubicBezTo>
                    <a:cubicBezTo>
                      <a:pt x="1264" y="1624"/>
                      <a:pt x="1236" y="1628"/>
                      <a:pt x="1208" y="1635"/>
                    </a:cubicBezTo>
                    <a:cubicBezTo>
                      <a:pt x="1183" y="1652"/>
                      <a:pt x="1148" y="1665"/>
                      <a:pt x="1117" y="1672"/>
                    </a:cubicBezTo>
                    <a:cubicBezTo>
                      <a:pt x="1100" y="1684"/>
                      <a:pt x="1084" y="1687"/>
                      <a:pt x="1064" y="1693"/>
                    </a:cubicBezTo>
                    <a:cubicBezTo>
                      <a:pt x="1048" y="1704"/>
                      <a:pt x="1033" y="1706"/>
                      <a:pt x="1016" y="1715"/>
                    </a:cubicBezTo>
                    <a:cubicBezTo>
                      <a:pt x="969" y="1739"/>
                      <a:pt x="919" y="1762"/>
                      <a:pt x="868" y="1778"/>
                    </a:cubicBezTo>
                    <a:cubicBezTo>
                      <a:pt x="847" y="1793"/>
                      <a:pt x="824" y="1807"/>
                      <a:pt x="799" y="1815"/>
                    </a:cubicBezTo>
                    <a:cubicBezTo>
                      <a:pt x="768" y="1846"/>
                      <a:pt x="719" y="1865"/>
                      <a:pt x="682" y="1890"/>
                    </a:cubicBezTo>
                    <a:cubicBezTo>
                      <a:pt x="673" y="1896"/>
                      <a:pt x="661" y="1897"/>
                      <a:pt x="650" y="1900"/>
                    </a:cubicBezTo>
                    <a:cubicBezTo>
                      <a:pt x="643" y="1902"/>
                      <a:pt x="629" y="1906"/>
                      <a:pt x="629" y="1906"/>
                    </a:cubicBezTo>
                    <a:cubicBezTo>
                      <a:pt x="603" y="1922"/>
                      <a:pt x="575" y="1928"/>
                      <a:pt x="549" y="1943"/>
                    </a:cubicBezTo>
                    <a:cubicBezTo>
                      <a:pt x="513" y="1963"/>
                      <a:pt x="497" y="1979"/>
                      <a:pt x="454" y="1985"/>
                    </a:cubicBezTo>
                    <a:cubicBezTo>
                      <a:pt x="421" y="1994"/>
                      <a:pt x="390" y="2009"/>
                      <a:pt x="358" y="2017"/>
                    </a:cubicBezTo>
                    <a:cubicBezTo>
                      <a:pt x="340" y="1990"/>
                      <a:pt x="335" y="1958"/>
                      <a:pt x="326" y="1927"/>
                    </a:cubicBezTo>
                    <a:cubicBezTo>
                      <a:pt x="315" y="1890"/>
                      <a:pt x="302" y="1853"/>
                      <a:pt x="294" y="1815"/>
                    </a:cubicBezTo>
                    <a:cubicBezTo>
                      <a:pt x="290" y="1760"/>
                      <a:pt x="289" y="1714"/>
                      <a:pt x="262" y="1667"/>
                    </a:cubicBezTo>
                    <a:cubicBezTo>
                      <a:pt x="224" y="1599"/>
                      <a:pt x="258" y="1661"/>
                      <a:pt x="225" y="1619"/>
                    </a:cubicBezTo>
                    <a:cubicBezTo>
                      <a:pt x="217" y="1609"/>
                      <a:pt x="204" y="1587"/>
                      <a:pt x="204" y="1587"/>
                    </a:cubicBezTo>
                    <a:cubicBezTo>
                      <a:pt x="173" y="1488"/>
                      <a:pt x="107" y="1411"/>
                      <a:pt x="34" y="1338"/>
                    </a:cubicBezTo>
                    <a:cubicBezTo>
                      <a:pt x="0" y="1229"/>
                      <a:pt x="13" y="1292"/>
                      <a:pt x="24" y="1077"/>
                    </a:cubicBezTo>
                    <a:close/>
                  </a:path>
                </a:pathLst>
              </a:custGeom>
              <a:solidFill>
                <a:srgbClr val="FFFF00"/>
              </a:solidFill>
              <a:ln w="381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9112" name="Freeform 40"/>
              <p:cNvSpPr>
                <a:spLocks/>
              </p:cNvSpPr>
              <p:nvPr/>
            </p:nvSpPr>
            <p:spPr bwMode="auto">
              <a:xfrm>
                <a:off x="1157" y="3066"/>
                <a:ext cx="1372" cy="1062"/>
              </a:xfrm>
              <a:custGeom>
                <a:avLst/>
                <a:gdLst/>
                <a:ahLst/>
                <a:cxnLst>
                  <a:cxn ang="0">
                    <a:pos x="692" y="745"/>
                  </a:cxn>
                  <a:cxn ang="0">
                    <a:pos x="1133" y="541"/>
                  </a:cxn>
                  <a:cxn ang="0">
                    <a:pos x="1622" y="345"/>
                  </a:cxn>
                  <a:cxn ang="0">
                    <a:pos x="2085" y="121"/>
                  </a:cxn>
                  <a:cxn ang="0">
                    <a:pos x="2468" y="0"/>
                  </a:cxn>
                  <a:cxn ang="0">
                    <a:pos x="2737" y="420"/>
                  </a:cxn>
                  <a:cxn ang="0">
                    <a:pos x="2995" y="932"/>
                  </a:cxn>
                  <a:cxn ang="0">
                    <a:pos x="3217" y="1325"/>
                  </a:cxn>
                  <a:cxn ang="0">
                    <a:pos x="3447" y="1614"/>
                  </a:cxn>
                  <a:cxn ang="0">
                    <a:pos x="3438" y="1920"/>
                  </a:cxn>
                  <a:cxn ang="0">
                    <a:pos x="2977" y="2172"/>
                  </a:cxn>
                  <a:cxn ang="0">
                    <a:pos x="2583" y="2323"/>
                  </a:cxn>
                  <a:cxn ang="0">
                    <a:pos x="2150" y="2481"/>
                  </a:cxn>
                  <a:cxn ang="0">
                    <a:pos x="1747" y="2648"/>
                  </a:cxn>
                  <a:cxn ang="0">
                    <a:pos x="1065" y="2966"/>
                  </a:cxn>
                  <a:cxn ang="0">
                    <a:pos x="750" y="2956"/>
                  </a:cxn>
                  <a:cxn ang="0">
                    <a:pos x="557" y="2536"/>
                  </a:cxn>
                  <a:cxn ang="0">
                    <a:pos x="470" y="2126"/>
                  </a:cxn>
                  <a:cxn ang="0">
                    <a:pos x="220" y="1614"/>
                  </a:cxn>
                  <a:cxn ang="0">
                    <a:pos x="30" y="1119"/>
                  </a:cxn>
                  <a:cxn ang="0">
                    <a:pos x="105" y="932"/>
                  </a:cxn>
                  <a:cxn ang="0">
                    <a:pos x="105" y="1053"/>
                  </a:cxn>
                  <a:cxn ang="0">
                    <a:pos x="182" y="1381"/>
                  </a:cxn>
                  <a:cxn ang="0">
                    <a:pos x="327" y="1808"/>
                  </a:cxn>
                  <a:cxn ang="0">
                    <a:pos x="518" y="2090"/>
                  </a:cxn>
                  <a:cxn ang="0">
                    <a:pos x="605" y="2396"/>
                  </a:cxn>
                  <a:cxn ang="0">
                    <a:pos x="797" y="2910"/>
                  </a:cxn>
                  <a:cxn ang="0">
                    <a:pos x="1105" y="2891"/>
                  </a:cxn>
                  <a:cxn ang="0">
                    <a:pos x="1613" y="2648"/>
                  </a:cxn>
                  <a:cxn ang="0">
                    <a:pos x="1940" y="2536"/>
                  </a:cxn>
                  <a:cxn ang="0">
                    <a:pos x="2257" y="2405"/>
                  </a:cxn>
                  <a:cxn ang="0">
                    <a:pos x="2698" y="2238"/>
                  </a:cxn>
                  <a:cxn ang="0">
                    <a:pos x="3112" y="2090"/>
                  </a:cxn>
                  <a:cxn ang="0">
                    <a:pos x="3418" y="1855"/>
                  </a:cxn>
                  <a:cxn ang="0">
                    <a:pos x="3390" y="1604"/>
                  </a:cxn>
                  <a:cxn ang="0">
                    <a:pos x="3160" y="1342"/>
                  </a:cxn>
                  <a:cxn ang="0">
                    <a:pos x="2862" y="774"/>
                  </a:cxn>
                  <a:cxn ang="0">
                    <a:pos x="2622" y="308"/>
                  </a:cxn>
                  <a:cxn ang="0">
                    <a:pos x="2440" y="65"/>
                  </a:cxn>
                  <a:cxn ang="0">
                    <a:pos x="1940" y="206"/>
                  </a:cxn>
                  <a:cxn ang="0">
                    <a:pos x="1480" y="495"/>
                  </a:cxn>
                  <a:cxn ang="0">
                    <a:pos x="940" y="718"/>
                  </a:cxn>
                  <a:cxn ang="0">
                    <a:pos x="168" y="919"/>
                  </a:cxn>
                </a:cxnLst>
                <a:rect l="0" t="0" r="r" b="b"/>
                <a:pathLst>
                  <a:path w="3505" h="3003">
                    <a:moveTo>
                      <a:pt x="168" y="919"/>
                    </a:moveTo>
                    <a:lnTo>
                      <a:pt x="528" y="820"/>
                    </a:lnTo>
                    <a:lnTo>
                      <a:pt x="692" y="745"/>
                    </a:lnTo>
                    <a:lnTo>
                      <a:pt x="845" y="680"/>
                    </a:lnTo>
                    <a:lnTo>
                      <a:pt x="980" y="624"/>
                    </a:lnTo>
                    <a:lnTo>
                      <a:pt x="1133" y="541"/>
                    </a:lnTo>
                    <a:lnTo>
                      <a:pt x="1315" y="476"/>
                    </a:lnTo>
                    <a:lnTo>
                      <a:pt x="1507" y="420"/>
                    </a:lnTo>
                    <a:lnTo>
                      <a:pt x="1622" y="345"/>
                    </a:lnTo>
                    <a:lnTo>
                      <a:pt x="1767" y="243"/>
                    </a:lnTo>
                    <a:lnTo>
                      <a:pt x="1930" y="158"/>
                    </a:lnTo>
                    <a:lnTo>
                      <a:pt x="2085" y="121"/>
                    </a:lnTo>
                    <a:lnTo>
                      <a:pt x="2275" y="56"/>
                    </a:lnTo>
                    <a:lnTo>
                      <a:pt x="2400" y="10"/>
                    </a:lnTo>
                    <a:lnTo>
                      <a:pt x="2468" y="0"/>
                    </a:lnTo>
                    <a:lnTo>
                      <a:pt x="2555" y="75"/>
                    </a:lnTo>
                    <a:lnTo>
                      <a:pt x="2660" y="262"/>
                    </a:lnTo>
                    <a:lnTo>
                      <a:pt x="2737" y="420"/>
                    </a:lnTo>
                    <a:lnTo>
                      <a:pt x="2842" y="568"/>
                    </a:lnTo>
                    <a:lnTo>
                      <a:pt x="2920" y="765"/>
                    </a:lnTo>
                    <a:lnTo>
                      <a:pt x="2995" y="932"/>
                    </a:lnTo>
                    <a:lnTo>
                      <a:pt x="3082" y="1109"/>
                    </a:lnTo>
                    <a:lnTo>
                      <a:pt x="3140" y="1211"/>
                    </a:lnTo>
                    <a:lnTo>
                      <a:pt x="3217" y="1325"/>
                    </a:lnTo>
                    <a:lnTo>
                      <a:pt x="3352" y="1427"/>
                    </a:lnTo>
                    <a:lnTo>
                      <a:pt x="3400" y="1473"/>
                    </a:lnTo>
                    <a:lnTo>
                      <a:pt x="3447" y="1614"/>
                    </a:lnTo>
                    <a:lnTo>
                      <a:pt x="3505" y="1735"/>
                    </a:lnTo>
                    <a:lnTo>
                      <a:pt x="3495" y="1828"/>
                    </a:lnTo>
                    <a:lnTo>
                      <a:pt x="3438" y="1920"/>
                    </a:lnTo>
                    <a:lnTo>
                      <a:pt x="3313" y="1995"/>
                    </a:lnTo>
                    <a:lnTo>
                      <a:pt x="3120" y="2136"/>
                    </a:lnTo>
                    <a:lnTo>
                      <a:pt x="2977" y="2172"/>
                    </a:lnTo>
                    <a:lnTo>
                      <a:pt x="2823" y="2238"/>
                    </a:lnTo>
                    <a:lnTo>
                      <a:pt x="2727" y="2284"/>
                    </a:lnTo>
                    <a:lnTo>
                      <a:pt x="2583" y="2323"/>
                    </a:lnTo>
                    <a:lnTo>
                      <a:pt x="2468" y="2379"/>
                    </a:lnTo>
                    <a:lnTo>
                      <a:pt x="2343" y="2444"/>
                    </a:lnTo>
                    <a:lnTo>
                      <a:pt x="2150" y="2481"/>
                    </a:lnTo>
                    <a:lnTo>
                      <a:pt x="2075" y="2490"/>
                    </a:lnTo>
                    <a:lnTo>
                      <a:pt x="1950" y="2602"/>
                    </a:lnTo>
                    <a:lnTo>
                      <a:pt x="1747" y="2648"/>
                    </a:lnTo>
                    <a:lnTo>
                      <a:pt x="1460" y="2806"/>
                    </a:lnTo>
                    <a:lnTo>
                      <a:pt x="1248" y="2881"/>
                    </a:lnTo>
                    <a:lnTo>
                      <a:pt x="1065" y="2966"/>
                    </a:lnTo>
                    <a:lnTo>
                      <a:pt x="892" y="3003"/>
                    </a:lnTo>
                    <a:lnTo>
                      <a:pt x="815" y="2993"/>
                    </a:lnTo>
                    <a:lnTo>
                      <a:pt x="750" y="2956"/>
                    </a:lnTo>
                    <a:lnTo>
                      <a:pt x="672" y="2796"/>
                    </a:lnTo>
                    <a:lnTo>
                      <a:pt x="585" y="2639"/>
                    </a:lnTo>
                    <a:lnTo>
                      <a:pt x="557" y="2536"/>
                    </a:lnTo>
                    <a:lnTo>
                      <a:pt x="537" y="2379"/>
                    </a:lnTo>
                    <a:lnTo>
                      <a:pt x="510" y="2257"/>
                    </a:lnTo>
                    <a:lnTo>
                      <a:pt x="470" y="2126"/>
                    </a:lnTo>
                    <a:lnTo>
                      <a:pt x="345" y="1959"/>
                    </a:lnTo>
                    <a:lnTo>
                      <a:pt x="270" y="1837"/>
                    </a:lnTo>
                    <a:lnTo>
                      <a:pt x="220" y="1614"/>
                    </a:lnTo>
                    <a:lnTo>
                      <a:pt x="153" y="1454"/>
                    </a:lnTo>
                    <a:lnTo>
                      <a:pt x="77" y="1287"/>
                    </a:lnTo>
                    <a:lnTo>
                      <a:pt x="30" y="1119"/>
                    </a:lnTo>
                    <a:lnTo>
                      <a:pt x="0" y="1034"/>
                    </a:lnTo>
                    <a:lnTo>
                      <a:pt x="30" y="971"/>
                    </a:lnTo>
                    <a:lnTo>
                      <a:pt x="105" y="932"/>
                    </a:lnTo>
                    <a:lnTo>
                      <a:pt x="172" y="951"/>
                    </a:lnTo>
                    <a:lnTo>
                      <a:pt x="192" y="1007"/>
                    </a:lnTo>
                    <a:lnTo>
                      <a:pt x="105" y="1053"/>
                    </a:lnTo>
                    <a:lnTo>
                      <a:pt x="105" y="1138"/>
                    </a:lnTo>
                    <a:lnTo>
                      <a:pt x="135" y="1250"/>
                    </a:lnTo>
                    <a:lnTo>
                      <a:pt x="182" y="1381"/>
                    </a:lnTo>
                    <a:lnTo>
                      <a:pt x="250" y="1529"/>
                    </a:lnTo>
                    <a:lnTo>
                      <a:pt x="297" y="1641"/>
                    </a:lnTo>
                    <a:lnTo>
                      <a:pt x="327" y="1808"/>
                    </a:lnTo>
                    <a:lnTo>
                      <a:pt x="375" y="1884"/>
                    </a:lnTo>
                    <a:lnTo>
                      <a:pt x="470" y="2015"/>
                    </a:lnTo>
                    <a:lnTo>
                      <a:pt x="518" y="2090"/>
                    </a:lnTo>
                    <a:lnTo>
                      <a:pt x="557" y="2192"/>
                    </a:lnTo>
                    <a:lnTo>
                      <a:pt x="575" y="2294"/>
                    </a:lnTo>
                    <a:lnTo>
                      <a:pt x="605" y="2396"/>
                    </a:lnTo>
                    <a:lnTo>
                      <a:pt x="635" y="2563"/>
                    </a:lnTo>
                    <a:lnTo>
                      <a:pt x="692" y="2704"/>
                    </a:lnTo>
                    <a:lnTo>
                      <a:pt x="797" y="2910"/>
                    </a:lnTo>
                    <a:lnTo>
                      <a:pt x="875" y="2947"/>
                    </a:lnTo>
                    <a:lnTo>
                      <a:pt x="950" y="2947"/>
                    </a:lnTo>
                    <a:lnTo>
                      <a:pt x="1105" y="2891"/>
                    </a:lnTo>
                    <a:lnTo>
                      <a:pt x="1297" y="2816"/>
                    </a:lnTo>
                    <a:lnTo>
                      <a:pt x="1470" y="2733"/>
                    </a:lnTo>
                    <a:lnTo>
                      <a:pt x="1613" y="2648"/>
                    </a:lnTo>
                    <a:lnTo>
                      <a:pt x="1728" y="2583"/>
                    </a:lnTo>
                    <a:lnTo>
                      <a:pt x="1843" y="2536"/>
                    </a:lnTo>
                    <a:lnTo>
                      <a:pt x="1940" y="2536"/>
                    </a:lnTo>
                    <a:lnTo>
                      <a:pt x="1997" y="2471"/>
                    </a:lnTo>
                    <a:lnTo>
                      <a:pt x="2132" y="2425"/>
                    </a:lnTo>
                    <a:lnTo>
                      <a:pt x="2257" y="2405"/>
                    </a:lnTo>
                    <a:lnTo>
                      <a:pt x="2333" y="2396"/>
                    </a:lnTo>
                    <a:lnTo>
                      <a:pt x="2565" y="2267"/>
                    </a:lnTo>
                    <a:lnTo>
                      <a:pt x="2698" y="2238"/>
                    </a:lnTo>
                    <a:lnTo>
                      <a:pt x="2813" y="2182"/>
                    </a:lnTo>
                    <a:lnTo>
                      <a:pt x="2957" y="2107"/>
                    </a:lnTo>
                    <a:lnTo>
                      <a:pt x="3112" y="2090"/>
                    </a:lnTo>
                    <a:lnTo>
                      <a:pt x="3245" y="1976"/>
                    </a:lnTo>
                    <a:lnTo>
                      <a:pt x="3352" y="1903"/>
                    </a:lnTo>
                    <a:lnTo>
                      <a:pt x="3418" y="1855"/>
                    </a:lnTo>
                    <a:lnTo>
                      <a:pt x="3438" y="1772"/>
                    </a:lnTo>
                    <a:lnTo>
                      <a:pt x="3438" y="1687"/>
                    </a:lnTo>
                    <a:lnTo>
                      <a:pt x="3390" y="1604"/>
                    </a:lnTo>
                    <a:lnTo>
                      <a:pt x="3360" y="1483"/>
                    </a:lnTo>
                    <a:lnTo>
                      <a:pt x="3255" y="1427"/>
                    </a:lnTo>
                    <a:lnTo>
                      <a:pt x="3160" y="1342"/>
                    </a:lnTo>
                    <a:lnTo>
                      <a:pt x="3082" y="1240"/>
                    </a:lnTo>
                    <a:lnTo>
                      <a:pt x="2957" y="978"/>
                    </a:lnTo>
                    <a:lnTo>
                      <a:pt x="2862" y="774"/>
                    </a:lnTo>
                    <a:lnTo>
                      <a:pt x="2805" y="624"/>
                    </a:lnTo>
                    <a:lnTo>
                      <a:pt x="2698" y="476"/>
                    </a:lnTo>
                    <a:lnTo>
                      <a:pt x="2622" y="308"/>
                    </a:lnTo>
                    <a:lnTo>
                      <a:pt x="2535" y="141"/>
                    </a:lnTo>
                    <a:lnTo>
                      <a:pt x="2487" y="112"/>
                    </a:lnTo>
                    <a:lnTo>
                      <a:pt x="2440" y="65"/>
                    </a:lnTo>
                    <a:lnTo>
                      <a:pt x="2227" y="131"/>
                    </a:lnTo>
                    <a:lnTo>
                      <a:pt x="2112" y="177"/>
                    </a:lnTo>
                    <a:lnTo>
                      <a:pt x="1940" y="206"/>
                    </a:lnTo>
                    <a:lnTo>
                      <a:pt x="1795" y="279"/>
                    </a:lnTo>
                    <a:lnTo>
                      <a:pt x="1585" y="447"/>
                    </a:lnTo>
                    <a:lnTo>
                      <a:pt x="1480" y="495"/>
                    </a:lnTo>
                    <a:lnTo>
                      <a:pt x="1355" y="503"/>
                    </a:lnTo>
                    <a:lnTo>
                      <a:pt x="1095" y="607"/>
                    </a:lnTo>
                    <a:lnTo>
                      <a:pt x="940" y="718"/>
                    </a:lnTo>
                    <a:lnTo>
                      <a:pt x="720" y="811"/>
                    </a:lnTo>
                    <a:lnTo>
                      <a:pt x="250" y="971"/>
                    </a:lnTo>
                    <a:lnTo>
                      <a:pt x="168" y="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99113" name="Text Box 41"/>
              <p:cNvSpPr txBox="1">
                <a:spLocks noChangeArrowheads="1"/>
              </p:cNvSpPr>
              <p:nvPr/>
            </p:nvSpPr>
            <p:spPr bwMode="auto">
              <a:xfrm rot="20129026">
                <a:off x="1301" y="3230"/>
                <a:ext cx="1127" cy="68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>
                <a:prstShdw prst="shdw18" dist="17961" dir="13500000">
                  <a:srgbClr val="EAEAEA">
                    <a:gamma/>
                    <a:shade val="60000"/>
                    <a:invGamma/>
                  </a:srgbClr>
                </a:prstShdw>
              </a:effectLst>
            </p:spPr>
            <p:txBody>
              <a:bodyPr lIns="96661" tIns="48331" rIns="96661" bIns="48331" anchor="ctr">
                <a:spAutoFit/>
              </a:bodyPr>
              <a:lstStyle/>
              <a:p>
                <a:pPr eaLnBrk="0" hangingPunct="0"/>
                <a:r>
                  <a:rPr kumimoji="1" lang="en-US" sz="1600" b="1" i="1">
                    <a:latin typeface="+mj-lt"/>
                  </a:rPr>
                  <a:t>PO Line Item $100</a:t>
                </a:r>
              </a:p>
              <a:p>
                <a:pPr eaLnBrk="0" hangingPunct="0"/>
                <a:r>
                  <a:rPr kumimoji="1" lang="en-US" sz="1600" b="1" i="1">
                    <a:latin typeface="+mj-lt"/>
                  </a:rPr>
                  <a:t>Recoverable Tax $10</a:t>
                </a:r>
              </a:p>
            </p:txBody>
          </p:sp>
        </p:grpSp>
      </p:grp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10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Recoverable Taxes Setup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GTM-03-1040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42925" y="2822575"/>
            <a:ext cx="8045450" cy="1231900"/>
            <a:chOff x="552450" y="2508250"/>
            <a:chExt cx="8045450" cy="1231900"/>
          </a:xfrm>
        </p:grpSpPr>
        <p:sp>
          <p:nvSpPr>
            <p:cNvPr id="900098" name="AutoShape 2"/>
            <p:cNvSpPr>
              <a:spLocks noChangeArrowheads="1"/>
            </p:cNvSpPr>
            <p:nvPr/>
          </p:nvSpPr>
          <p:spPr bwMode="auto">
            <a:xfrm>
              <a:off x="552450" y="2508250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E1FFE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Update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Chart of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Accounts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900099" name="AutoShape 3"/>
            <p:cNvSpPr>
              <a:spLocks noChangeArrowheads="1"/>
            </p:cNvSpPr>
            <p:nvPr/>
          </p:nvSpPr>
          <p:spPr bwMode="auto">
            <a:xfrm>
              <a:off x="3524250" y="2508250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E1FFE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Update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Domain/Account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Control File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900100" name="AutoShape 4"/>
            <p:cNvCxnSpPr>
              <a:cxnSpLocks noChangeShapeType="1"/>
              <a:stCxn id="900098" idx="3"/>
              <a:endCxn id="900099" idx="1"/>
            </p:cNvCxnSpPr>
            <p:nvPr/>
          </p:nvCxnSpPr>
          <p:spPr bwMode="auto">
            <a:xfrm>
              <a:off x="2673350" y="3124200"/>
              <a:ext cx="83185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900101" name="AutoShape 5"/>
            <p:cNvSpPr>
              <a:spLocks noChangeArrowheads="1"/>
            </p:cNvSpPr>
            <p:nvPr/>
          </p:nvSpPr>
          <p:spPr bwMode="auto">
            <a:xfrm>
              <a:off x="6496050" y="2508250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E1FFE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Set Up Tax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Rates by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Usage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900102" name="AutoShape 6"/>
            <p:cNvCxnSpPr>
              <a:cxnSpLocks noChangeShapeType="1"/>
              <a:stCxn id="900099" idx="3"/>
              <a:endCxn id="900101" idx="1"/>
            </p:cNvCxnSpPr>
            <p:nvPr/>
          </p:nvCxnSpPr>
          <p:spPr bwMode="auto">
            <a:xfrm>
              <a:off x="5645150" y="3124200"/>
              <a:ext cx="83185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902147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194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Taxable Bases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Trailer Charge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Retained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 Point Timing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Recoverable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Included Taxes</a:t>
            </a:r>
          </a:p>
          <a:p>
            <a:r>
              <a:rPr lang="en-US"/>
              <a:t>Discounted Taxes</a:t>
            </a:r>
          </a:p>
          <a:p>
            <a:r>
              <a:rPr lang="en-US"/>
              <a:t>Tax Exemptions</a:t>
            </a:r>
          </a:p>
          <a:p>
            <a:endParaRPr lang="en-US"/>
          </a:p>
        </p:txBody>
      </p:sp>
      <p:sp>
        <p:nvSpPr>
          <p:cNvPr id="904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Typical Tax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Included </a:t>
            </a:r>
            <a:r>
              <a:rPr lang="en-US" dirty="0" smtClean="0"/>
              <a:t>Taxes</a:t>
            </a:r>
            <a:endParaRPr lang="en-US" dirty="0"/>
          </a:p>
        </p:txBody>
      </p:sp>
      <p:sp>
        <p:nvSpPr>
          <p:cNvPr id="13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GTM-03-1060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42950" y="1149350"/>
            <a:ext cx="7650163" cy="4637400"/>
            <a:chOff x="609600" y="1301750"/>
            <a:chExt cx="7650163" cy="4637400"/>
          </a:xfrm>
        </p:grpSpPr>
        <p:sp>
          <p:nvSpPr>
            <p:cNvPr id="906243" name="Rectangle 3"/>
            <p:cNvSpPr>
              <a:spLocks noChangeArrowheads="1"/>
            </p:cNvSpPr>
            <p:nvPr/>
          </p:nvSpPr>
          <p:spPr bwMode="auto">
            <a:xfrm>
              <a:off x="609600" y="1301750"/>
              <a:ext cx="7650163" cy="1173163"/>
            </a:xfrm>
            <a:prstGeom prst="rect">
              <a:avLst/>
            </a:prstGeom>
            <a:solidFill>
              <a:srgbClr val="D7E2F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06244" name="Rectangle 4"/>
            <p:cNvSpPr>
              <a:spLocks noChangeArrowheads="1"/>
            </p:cNvSpPr>
            <p:nvPr/>
          </p:nvSpPr>
          <p:spPr bwMode="auto">
            <a:xfrm>
              <a:off x="773113" y="1360488"/>
              <a:ext cx="1896354" cy="45910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400" b="1" i="1">
                  <a:solidFill>
                    <a:srgbClr val="000066"/>
                  </a:solidFill>
                  <a:latin typeface="+mj-lt"/>
                </a:rPr>
                <a:t>Most Taxes:</a:t>
              </a:r>
            </a:p>
          </p:txBody>
        </p:sp>
        <p:sp>
          <p:nvSpPr>
            <p:cNvPr id="906245" name="Rectangle 5"/>
            <p:cNvSpPr>
              <a:spLocks noChangeArrowheads="1"/>
            </p:cNvSpPr>
            <p:nvPr/>
          </p:nvSpPr>
          <p:spPr bwMode="auto">
            <a:xfrm>
              <a:off x="770069" y="1958975"/>
              <a:ext cx="4897175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kumimoji="1" lang="en-US" sz="2000" b="1">
                  <a:latin typeface="+mj-lt"/>
                </a:rPr>
                <a:t>Tax Amount = Item Amount x Tax Rate</a:t>
              </a:r>
            </a:p>
          </p:txBody>
        </p:sp>
        <p:sp>
          <p:nvSpPr>
            <p:cNvPr id="906246" name="Rectangle 6"/>
            <p:cNvSpPr>
              <a:spLocks noChangeArrowheads="1"/>
            </p:cNvSpPr>
            <p:nvPr/>
          </p:nvSpPr>
          <p:spPr bwMode="auto">
            <a:xfrm>
              <a:off x="609600" y="2641600"/>
              <a:ext cx="7650163" cy="1173163"/>
            </a:xfrm>
            <a:prstGeom prst="rect">
              <a:avLst/>
            </a:prstGeom>
            <a:solidFill>
              <a:srgbClr val="EAEAEA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06247" name="Rectangle 7"/>
            <p:cNvSpPr>
              <a:spLocks noChangeArrowheads="1"/>
            </p:cNvSpPr>
            <p:nvPr/>
          </p:nvSpPr>
          <p:spPr bwMode="auto">
            <a:xfrm>
              <a:off x="788988" y="2697163"/>
              <a:ext cx="3417603" cy="45910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400" b="1" i="1">
                  <a:solidFill>
                    <a:srgbClr val="000066"/>
                  </a:solidFill>
                  <a:latin typeface="+mj-lt"/>
                </a:rPr>
                <a:t>Regular Included Tax:</a:t>
              </a:r>
            </a:p>
          </p:txBody>
        </p:sp>
        <p:sp>
          <p:nvSpPr>
            <p:cNvPr id="906248" name="Rectangle 8"/>
            <p:cNvSpPr>
              <a:spLocks noChangeArrowheads="1"/>
            </p:cNvSpPr>
            <p:nvPr/>
          </p:nvSpPr>
          <p:spPr bwMode="auto">
            <a:xfrm>
              <a:off x="765410" y="3281363"/>
              <a:ext cx="7305206" cy="4226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120000"/>
                </a:lnSpc>
                <a:spcBef>
                  <a:spcPct val="30000"/>
                </a:spcBef>
              </a:pPr>
              <a:r>
                <a:rPr kumimoji="1" lang="en-US" sz="2000" b="1">
                  <a:latin typeface="+mj-lt"/>
                </a:rPr>
                <a:t>Tax Amount	= (Item Amount* / (1 + Tax Rate) x Tax Rate </a:t>
              </a:r>
            </a:p>
          </p:txBody>
        </p:sp>
        <p:sp>
          <p:nvSpPr>
            <p:cNvPr id="906249" name="Rectangle 9"/>
            <p:cNvSpPr>
              <a:spLocks noChangeArrowheads="1"/>
            </p:cNvSpPr>
            <p:nvPr/>
          </p:nvSpPr>
          <p:spPr bwMode="auto">
            <a:xfrm>
              <a:off x="609600" y="3998913"/>
              <a:ext cx="7650163" cy="1173162"/>
            </a:xfrm>
            <a:prstGeom prst="rect">
              <a:avLst/>
            </a:prstGeom>
            <a:solidFill>
              <a:srgbClr val="C5C5D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06250" name="Rectangle 10"/>
            <p:cNvSpPr>
              <a:spLocks noChangeArrowheads="1"/>
            </p:cNvSpPr>
            <p:nvPr/>
          </p:nvSpPr>
          <p:spPr bwMode="auto">
            <a:xfrm>
              <a:off x="822895" y="4638675"/>
              <a:ext cx="5266186" cy="4226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120000"/>
                </a:lnSpc>
                <a:spcBef>
                  <a:spcPct val="30000"/>
                </a:spcBef>
              </a:pPr>
              <a:r>
                <a:rPr kumimoji="1" lang="en-US" sz="2000" b="1">
                  <a:latin typeface="+mj-lt"/>
                </a:rPr>
                <a:t>Tax Amount	= Item Amount* x Tax Rate</a:t>
              </a:r>
            </a:p>
          </p:txBody>
        </p:sp>
        <p:sp>
          <p:nvSpPr>
            <p:cNvPr id="906251" name="Rectangle 11"/>
            <p:cNvSpPr>
              <a:spLocks noChangeArrowheads="1"/>
            </p:cNvSpPr>
            <p:nvPr/>
          </p:nvSpPr>
          <p:spPr bwMode="auto">
            <a:xfrm>
              <a:off x="820738" y="4060825"/>
              <a:ext cx="3866444" cy="45910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400" b="1" i="1">
                  <a:solidFill>
                    <a:srgbClr val="000066"/>
                  </a:solidFill>
                  <a:latin typeface="+mj-lt"/>
                </a:rPr>
                <a:t>Regressive Included Tax:</a:t>
              </a:r>
            </a:p>
          </p:txBody>
        </p:sp>
        <p:sp>
          <p:nvSpPr>
            <p:cNvPr id="906252" name="Rectangle 12"/>
            <p:cNvSpPr>
              <a:spLocks noChangeArrowheads="1"/>
            </p:cNvSpPr>
            <p:nvPr/>
          </p:nvSpPr>
          <p:spPr bwMode="auto">
            <a:xfrm>
              <a:off x="627063" y="5480050"/>
              <a:ext cx="2398712" cy="459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400" b="1">
                  <a:latin typeface="+mj-lt"/>
                </a:rPr>
                <a:t>* Including tax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65" name="Rectangle 20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2.13.3.1 – Country Code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GTM-03-0100</a:t>
            </a:r>
          </a:p>
        </p:txBody>
      </p:sp>
      <p:pic>
        <p:nvPicPr>
          <p:cNvPr id="232466" name="Picture 2066" descr="Country_Code-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9825" y="1914525"/>
            <a:ext cx="4305300" cy="3133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Regular Included </a:t>
            </a:r>
            <a:r>
              <a:rPr lang="en-US" dirty="0" smtClean="0"/>
              <a:t>Tax</a:t>
            </a:r>
            <a:endParaRPr lang="en-US" dirty="0"/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GTM-03-1070</a:t>
            </a:r>
          </a:p>
        </p:txBody>
      </p:sp>
      <p:grpSp>
        <p:nvGrpSpPr>
          <p:cNvPr id="907266" name="Group 2"/>
          <p:cNvGrpSpPr>
            <a:grpSpLocks/>
          </p:cNvGrpSpPr>
          <p:nvPr/>
        </p:nvGrpSpPr>
        <p:grpSpPr bwMode="auto">
          <a:xfrm>
            <a:off x="180975" y="1139825"/>
            <a:ext cx="8770938" cy="4664076"/>
            <a:chOff x="202" y="821"/>
            <a:chExt cx="5349" cy="2938"/>
          </a:xfrm>
        </p:grpSpPr>
        <p:sp>
          <p:nvSpPr>
            <p:cNvPr id="907267" name="Rectangle 3"/>
            <p:cNvSpPr>
              <a:spLocks noChangeArrowheads="1"/>
            </p:cNvSpPr>
            <p:nvPr/>
          </p:nvSpPr>
          <p:spPr bwMode="auto">
            <a:xfrm>
              <a:off x="203" y="821"/>
              <a:ext cx="5348" cy="2938"/>
            </a:xfrm>
            <a:prstGeom prst="rect">
              <a:avLst/>
            </a:prstGeom>
            <a:solidFill>
              <a:srgbClr val="FFFFD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120000"/>
                </a:lnSpc>
                <a:spcBef>
                  <a:spcPct val="50000"/>
                </a:spcBef>
                <a:tabLst>
                  <a:tab pos="2286000" algn="l"/>
                </a:tabLst>
              </a:pPr>
              <a:r>
                <a:rPr kumimoji="1" lang="en-US" sz="2400" b="1" dirty="0">
                  <a:latin typeface="+mj-lt"/>
                </a:rPr>
                <a:t>Tax Methods 01 and 02:</a:t>
              </a:r>
            </a:p>
            <a:p>
              <a:pPr algn="l" eaLnBrk="0" hangingPunct="0">
                <a:lnSpc>
                  <a:spcPct val="120000"/>
                </a:lnSpc>
                <a:spcBef>
                  <a:spcPct val="50000"/>
                </a:spcBef>
                <a:tabLst>
                  <a:tab pos="2286000" algn="l"/>
                </a:tabLst>
              </a:pPr>
              <a:r>
                <a:rPr kumimoji="1" lang="en-US" sz="2400" b="1" dirty="0">
                  <a:latin typeface="+mj-lt"/>
                </a:rPr>
                <a:t>Line Item	</a:t>
              </a:r>
              <a:r>
                <a:rPr kumimoji="1" lang="en-US" sz="2400" dirty="0">
                  <a:latin typeface="+mj-lt"/>
                </a:rPr>
                <a:t>100.00</a:t>
              </a:r>
              <a:r>
                <a:rPr kumimoji="1" lang="en-US" sz="2400" b="1" dirty="0">
                  <a:latin typeface="+mj-lt"/>
                </a:rPr>
                <a:t/>
              </a:r>
              <a:br>
                <a:rPr kumimoji="1" lang="en-US" sz="2400" b="1" dirty="0">
                  <a:latin typeface="+mj-lt"/>
                </a:rPr>
              </a:br>
              <a:r>
                <a:rPr kumimoji="1" lang="en-US" sz="2400" b="1" dirty="0">
                  <a:latin typeface="+mj-lt"/>
                </a:rPr>
                <a:t>Tax Rate	</a:t>
              </a:r>
              <a:r>
                <a:rPr kumimoji="1" lang="en-US" sz="2400" dirty="0">
                  <a:latin typeface="+mj-lt"/>
                </a:rPr>
                <a:t>10%</a:t>
              </a:r>
              <a:endParaRPr kumimoji="1" lang="en-US" sz="2400" b="1" dirty="0">
                <a:latin typeface="+mj-lt"/>
              </a:endParaRPr>
            </a:p>
            <a:p>
              <a:pPr algn="l" eaLnBrk="0" hangingPunct="0">
                <a:lnSpc>
                  <a:spcPct val="120000"/>
                </a:lnSpc>
                <a:spcBef>
                  <a:spcPct val="30000"/>
                </a:spcBef>
                <a:tabLst>
                  <a:tab pos="2286000" algn="l"/>
                </a:tabLst>
              </a:pPr>
              <a:r>
                <a:rPr kumimoji="1" lang="en-US" sz="2400" b="1" dirty="0">
                  <a:latin typeface="+mj-lt"/>
                </a:rPr>
                <a:t>Tax Amount	</a:t>
              </a:r>
              <a:r>
                <a:rPr kumimoji="1" lang="en-US" sz="2400" dirty="0">
                  <a:latin typeface="+mj-lt"/>
                </a:rPr>
                <a:t>Tax Rate x (Item Amount / [1 + Tax Rate])</a:t>
              </a:r>
            </a:p>
            <a:p>
              <a:pPr algn="l" eaLnBrk="0" hangingPunct="0">
                <a:lnSpc>
                  <a:spcPct val="120000"/>
                </a:lnSpc>
                <a:spcBef>
                  <a:spcPct val="30000"/>
                </a:spcBef>
                <a:tabLst>
                  <a:tab pos="2286000" algn="l"/>
                </a:tabLst>
              </a:pPr>
              <a:r>
                <a:rPr kumimoji="1" lang="en-US" sz="2400" dirty="0">
                  <a:latin typeface="+mj-lt"/>
                </a:rPr>
                <a:t>	0.10 x (100.00 / 1.10)</a:t>
              </a:r>
              <a:br>
                <a:rPr kumimoji="1" lang="en-US" sz="2400" dirty="0">
                  <a:latin typeface="+mj-lt"/>
                </a:rPr>
              </a:br>
              <a:r>
                <a:rPr kumimoji="1" lang="en-US" sz="2400" dirty="0">
                  <a:latin typeface="+mj-lt"/>
                </a:rPr>
                <a:t>	0.10 x 90.90 = 9.09</a:t>
              </a:r>
              <a:r>
                <a:rPr kumimoji="1" lang="en-US" sz="2400" b="1" dirty="0">
                  <a:latin typeface="+mj-lt"/>
                </a:rPr>
                <a:t> </a:t>
              </a:r>
            </a:p>
            <a:p>
              <a:pPr algn="l" eaLnBrk="0" hangingPunct="0">
                <a:lnSpc>
                  <a:spcPct val="120000"/>
                </a:lnSpc>
                <a:spcBef>
                  <a:spcPct val="30000"/>
                </a:spcBef>
                <a:tabLst>
                  <a:tab pos="2286000" algn="l"/>
                </a:tabLst>
              </a:pPr>
              <a:r>
                <a:rPr kumimoji="1" lang="en-US" sz="2400" b="1" dirty="0">
                  <a:latin typeface="+mj-lt"/>
                </a:rPr>
                <a:t>Taxable Base	</a:t>
              </a:r>
              <a:r>
                <a:rPr kumimoji="1" lang="en-US" sz="2400" dirty="0">
                  <a:latin typeface="+mj-lt"/>
                </a:rPr>
                <a:t>Item Price – Tax Amount</a:t>
              </a:r>
            </a:p>
            <a:p>
              <a:pPr algn="l" eaLnBrk="0" hangingPunct="0">
                <a:lnSpc>
                  <a:spcPct val="120000"/>
                </a:lnSpc>
                <a:spcBef>
                  <a:spcPct val="30000"/>
                </a:spcBef>
                <a:tabLst>
                  <a:tab pos="2286000" algn="l"/>
                </a:tabLst>
              </a:pPr>
              <a:r>
                <a:rPr kumimoji="1" lang="en-US" sz="2400" dirty="0">
                  <a:latin typeface="+mj-lt"/>
                </a:rPr>
                <a:t>	100.00 – 9.09 = 90.91</a:t>
              </a:r>
              <a:endParaRPr kumimoji="1" lang="en-US" sz="2400" b="1" dirty="0">
                <a:latin typeface="+mj-lt"/>
              </a:endParaRPr>
            </a:p>
          </p:txBody>
        </p:sp>
        <p:sp>
          <p:nvSpPr>
            <p:cNvPr id="907268" name="Line 4"/>
            <p:cNvSpPr>
              <a:spLocks noChangeShapeType="1"/>
            </p:cNvSpPr>
            <p:nvPr/>
          </p:nvSpPr>
          <p:spPr bwMode="auto">
            <a:xfrm>
              <a:off x="209" y="1134"/>
              <a:ext cx="53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07269" name="Line 5"/>
            <p:cNvSpPr>
              <a:spLocks noChangeShapeType="1"/>
            </p:cNvSpPr>
            <p:nvPr/>
          </p:nvSpPr>
          <p:spPr bwMode="auto">
            <a:xfrm>
              <a:off x="220" y="1505"/>
              <a:ext cx="533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07270" name="Line 6"/>
            <p:cNvSpPr>
              <a:spLocks noChangeShapeType="1"/>
            </p:cNvSpPr>
            <p:nvPr/>
          </p:nvSpPr>
          <p:spPr bwMode="auto">
            <a:xfrm>
              <a:off x="214" y="1845"/>
              <a:ext cx="5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07271" name="Line 7"/>
            <p:cNvSpPr>
              <a:spLocks noChangeShapeType="1"/>
            </p:cNvSpPr>
            <p:nvPr/>
          </p:nvSpPr>
          <p:spPr bwMode="auto">
            <a:xfrm flipV="1">
              <a:off x="202" y="2783"/>
              <a:ext cx="5349" cy="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07272" name="Line 8"/>
            <p:cNvSpPr>
              <a:spLocks noChangeShapeType="1"/>
            </p:cNvSpPr>
            <p:nvPr/>
          </p:nvSpPr>
          <p:spPr bwMode="auto">
            <a:xfrm>
              <a:off x="1555" y="1135"/>
              <a:ext cx="0" cy="262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309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Regressive Included Taxes</a:t>
            </a:r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GTM-03-1080</a:t>
            </a:r>
          </a:p>
        </p:txBody>
      </p:sp>
      <p:graphicFrame>
        <p:nvGraphicFramePr>
          <p:cNvPr id="908290" name="Group 2"/>
          <p:cNvGraphicFramePr>
            <a:graphicFrameLocks noGrp="1"/>
          </p:cNvGraphicFramePr>
          <p:nvPr>
            <p:ph type="tbl" idx="4294967295"/>
          </p:nvPr>
        </p:nvGraphicFramePr>
        <p:xfrm>
          <a:off x="1362075" y="2224088"/>
          <a:ext cx="6400800" cy="2487168"/>
        </p:xfrm>
        <a:graphic>
          <a:graphicData uri="http://schemas.openxmlformats.org/drawingml/2006/table">
            <a:tbl>
              <a:tblPr/>
              <a:tblGrid>
                <a:gridCol w="2286000"/>
                <a:gridCol w="4114800"/>
              </a:tblGrid>
              <a:tr h="303213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Tax Method 11: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16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Line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100.00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Tax Rate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Tax Amount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Item Amount x Tax Rate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100.00 x 0.10 = 10.00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Taxable Base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100.00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4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Included Taxes Setup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GTM-03-1090</a:t>
            </a:r>
          </a:p>
        </p:txBody>
      </p:sp>
      <p:grpSp>
        <p:nvGrpSpPr>
          <p:cNvPr id="910338" name="Group 2"/>
          <p:cNvGrpSpPr>
            <a:grpSpLocks/>
          </p:cNvGrpSpPr>
          <p:nvPr/>
        </p:nvGrpSpPr>
        <p:grpSpPr bwMode="auto">
          <a:xfrm>
            <a:off x="288925" y="1220788"/>
            <a:ext cx="8564563" cy="4505325"/>
            <a:chOff x="164" y="835"/>
            <a:chExt cx="5395" cy="2838"/>
          </a:xfrm>
        </p:grpSpPr>
        <p:sp>
          <p:nvSpPr>
            <p:cNvPr id="910339" name="Rectangle 3"/>
            <p:cNvSpPr>
              <a:spLocks noChangeArrowheads="1"/>
            </p:cNvSpPr>
            <p:nvPr/>
          </p:nvSpPr>
          <p:spPr bwMode="auto">
            <a:xfrm>
              <a:off x="183" y="3033"/>
              <a:ext cx="2047" cy="536"/>
            </a:xfrm>
            <a:prstGeom prst="rect">
              <a:avLst/>
            </a:prstGeom>
            <a:solidFill>
              <a:srgbClr val="D1E8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488" tIns="44450" rIns="90488" bIns="44450"/>
            <a:lstStyle/>
            <a:p>
              <a:pPr eaLnBrk="0" hangingPunct="0"/>
              <a:r>
                <a:rPr kumimoji="1" lang="en-US" sz="2400" b="1">
                  <a:latin typeface="+mj-lt"/>
                </a:rPr>
                <a:t>Allow Tax Included</a:t>
              </a:r>
            </a:p>
            <a:p>
              <a:pPr eaLnBrk="0" hangingPunct="0"/>
              <a:r>
                <a:rPr kumimoji="1" lang="en-US" sz="2400" b="1">
                  <a:latin typeface="+mj-lt"/>
                </a:rPr>
                <a:t>= Yes for Tax Rate</a:t>
              </a:r>
            </a:p>
          </p:txBody>
        </p:sp>
        <p:sp>
          <p:nvSpPr>
            <p:cNvPr id="910340" name="Rectangle 4"/>
            <p:cNvSpPr>
              <a:spLocks noChangeArrowheads="1"/>
            </p:cNvSpPr>
            <p:nvPr/>
          </p:nvSpPr>
          <p:spPr bwMode="auto">
            <a:xfrm>
              <a:off x="164" y="835"/>
              <a:ext cx="2084" cy="524"/>
            </a:xfrm>
            <a:prstGeom prst="rect">
              <a:avLst/>
            </a:prstGeom>
            <a:solidFill>
              <a:srgbClr val="FFEAC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488" tIns="44450" rIns="90488" bIns="44450" anchor="ctr" anchorCtr="1">
              <a:spAutoFit/>
            </a:bodyPr>
            <a:lstStyle/>
            <a:p>
              <a:pPr eaLnBrk="0" hangingPunct="0"/>
              <a:r>
                <a:rPr kumimoji="1" lang="en-US" sz="2400" b="1">
                  <a:latin typeface="+mj-lt"/>
                </a:rPr>
                <a:t>Tax In = Yes for</a:t>
              </a:r>
            </a:p>
            <a:p>
              <a:pPr eaLnBrk="0" hangingPunct="0"/>
              <a:r>
                <a:rPr kumimoji="1" lang="en-US" sz="2400" b="1">
                  <a:latin typeface="+mj-lt"/>
                </a:rPr>
                <a:t>Customer or Supplier</a:t>
              </a:r>
            </a:p>
          </p:txBody>
        </p:sp>
        <p:sp>
          <p:nvSpPr>
            <p:cNvPr id="910341" name="Rectangle 5"/>
            <p:cNvSpPr>
              <a:spLocks noChangeArrowheads="1"/>
            </p:cNvSpPr>
            <p:nvPr/>
          </p:nvSpPr>
          <p:spPr bwMode="auto">
            <a:xfrm>
              <a:off x="4090" y="2919"/>
              <a:ext cx="1469" cy="754"/>
            </a:xfrm>
            <a:prstGeom prst="rect">
              <a:avLst/>
            </a:prstGeom>
            <a:solidFill>
              <a:srgbClr val="CFFFB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System</a:t>
              </a:r>
            </a:p>
            <a:p>
              <a:pPr eaLnBrk="0" hangingPunct="0"/>
              <a:r>
                <a:rPr kumimoji="1" lang="en-US" sz="2400" b="1">
                  <a:latin typeface="+mj-lt"/>
                </a:rPr>
                <a:t>Calculates</a:t>
              </a:r>
            </a:p>
            <a:p>
              <a:pPr eaLnBrk="0" hangingPunct="0"/>
              <a:r>
                <a:rPr kumimoji="1" lang="en-US" sz="2400" b="1">
                  <a:latin typeface="+mj-lt"/>
                </a:rPr>
                <a:t>Included Tax</a:t>
              </a:r>
            </a:p>
          </p:txBody>
        </p:sp>
        <p:sp>
          <p:nvSpPr>
            <p:cNvPr id="910342" name="Rectangle 6"/>
            <p:cNvSpPr>
              <a:spLocks noChangeArrowheads="1"/>
            </p:cNvSpPr>
            <p:nvPr/>
          </p:nvSpPr>
          <p:spPr bwMode="auto">
            <a:xfrm>
              <a:off x="2463" y="1799"/>
              <a:ext cx="1469" cy="754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488" tIns="44450" rIns="90488" bIns="44450" anchor="ctr" anchorCtr="1"/>
            <a:lstStyle/>
            <a:p>
              <a:pPr algn="l" eaLnBrk="0" hangingPunct="0"/>
              <a:r>
                <a:rPr kumimoji="1" lang="en-US" sz="2400" b="1">
                  <a:latin typeface="+mj-lt"/>
                </a:rPr>
                <a:t>Tax In = Yes</a:t>
              </a:r>
            </a:p>
            <a:p>
              <a:pPr algn="l" eaLnBrk="0" hangingPunct="0"/>
              <a:r>
                <a:rPr kumimoji="1" lang="en-US" sz="2400" b="1">
                  <a:latin typeface="+mj-lt"/>
                </a:rPr>
                <a:t>for Line Item</a:t>
              </a:r>
            </a:p>
          </p:txBody>
        </p:sp>
        <p:sp>
          <p:nvSpPr>
            <p:cNvPr id="910343" name="Rectangle 7"/>
            <p:cNvSpPr>
              <a:spLocks noChangeArrowheads="1"/>
            </p:cNvSpPr>
            <p:nvPr/>
          </p:nvSpPr>
          <p:spPr bwMode="auto">
            <a:xfrm>
              <a:off x="472" y="1803"/>
              <a:ext cx="1469" cy="754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Tax In = Yes on</a:t>
              </a:r>
            </a:p>
            <a:p>
              <a:pPr eaLnBrk="0" hangingPunct="0"/>
              <a:r>
                <a:rPr kumimoji="1" lang="en-US" sz="2400" b="1">
                  <a:latin typeface="+mj-lt"/>
                </a:rPr>
                <a:t>Trans Header</a:t>
              </a:r>
            </a:p>
          </p:txBody>
        </p:sp>
        <p:cxnSp>
          <p:nvCxnSpPr>
            <p:cNvPr id="910344" name="AutoShape 8"/>
            <p:cNvCxnSpPr>
              <a:cxnSpLocks noChangeShapeType="1"/>
              <a:stCxn id="910340" idx="2"/>
              <a:endCxn id="910343" idx="0"/>
            </p:cNvCxnSpPr>
            <p:nvPr/>
          </p:nvCxnSpPr>
          <p:spPr bwMode="auto">
            <a:xfrm>
              <a:off x="1206" y="1359"/>
              <a:ext cx="1" cy="444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910345" name="AutoShape 9"/>
            <p:cNvCxnSpPr>
              <a:cxnSpLocks noChangeShapeType="1"/>
              <a:stCxn id="910342" idx="3"/>
              <a:endCxn id="910341" idx="0"/>
            </p:cNvCxnSpPr>
            <p:nvPr/>
          </p:nvCxnSpPr>
          <p:spPr bwMode="auto">
            <a:xfrm>
              <a:off x="3932" y="2176"/>
              <a:ext cx="893" cy="743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910346" name="Rectangle 10"/>
            <p:cNvSpPr>
              <a:spLocks noChangeArrowheads="1"/>
            </p:cNvSpPr>
            <p:nvPr/>
          </p:nvSpPr>
          <p:spPr bwMode="auto">
            <a:xfrm>
              <a:off x="4679" y="2445"/>
              <a:ext cx="76" cy="7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910347" name="AutoShape 11"/>
            <p:cNvCxnSpPr>
              <a:cxnSpLocks noChangeShapeType="1"/>
              <a:stCxn id="910343" idx="3"/>
              <a:endCxn id="910342" idx="1"/>
            </p:cNvCxnSpPr>
            <p:nvPr/>
          </p:nvCxnSpPr>
          <p:spPr bwMode="auto">
            <a:xfrm flipV="1">
              <a:off x="1941" y="2176"/>
              <a:ext cx="522" cy="4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10348" name="AutoShape 12"/>
            <p:cNvCxnSpPr>
              <a:cxnSpLocks noChangeShapeType="1"/>
              <a:stCxn id="910339" idx="3"/>
              <a:endCxn id="910341" idx="1"/>
            </p:cNvCxnSpPr>
            <p:nvPr/>
          </p:nvCxnSpPr>
          <p:spPr bwMode="auto">
            <a:xfrm flipV="1">
              <a:off x="2230" y="3296"/>
              <a:ext cx="1860" cy="5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3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912387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434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Taxable Bases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Trailer Charge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Retained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 Point Timing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Recoverable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Included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Discounted Taxes</a:t>
            </a:r>
          </a:p>
          <a:p>
            <a:r>
              <a:rPr lang="en-US"/>
              <a:t>Tax Exemptions</a:t>
            </a:r>
          </a:p>
          <a:p>
            <a:endParaRPr lang="en-US"/>
          </a:p>
        </p:txBody>
      </p:sp>
      <p:sp>
        <p:nvSpPr>
          <p:cNvPr id="9144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Typical Tax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Discounted </a:t>
            </a:r>
            <a:r>
              <a:rPr lang="en-US" dirty="0" smtClean="0"/>
              <a:t>Taxes</a:t>
            </a:r>
            <a:endParaRPr lang="en-US" dirty="0"/>
          </a:p>
        </p:txBody>
      </p:sp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GTM-03-1120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15913" y="1260475"/>
            <a:ext cx="8504237" cy="4391025"/>
            <a:chOff x="258763" y="1841500"/>
            <a:chExt cx="8504237" cy="4391025"/>
          </a:xfrm>
        </p:grpSpPr>
        <p:sp>
          <p:nvSpPr>
            <p:cNvPr id="916483" name="Rectangle 3"/>
            <p:cNvSpPr>
              <a:spLocks noChangeArrowheads="1"/>
            </p:cNvSpPr>
            <p:nvPr/>
          </p:nvSpPr>
          <p:spPr bwMode="auto">
            <a:xfrm>
              <a:off x="304800" y="1844675"/>
              <a:ext cx="8428038" cy="1584325"/>
            </a:xfrm>
            <a:prstGeom prst="rect">
              <a:avLst/>
            </a:prstGeom>
            <a:solidFill>
              <a:srgbClr val="DAE4F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16484" name="Text Box 4"/>
            <p:cNvSpPr txBox="1">
              <a:spLocks noChangeArrowheads="1"/>
            </p:cNvSpPr>
            <p:nvPr/>
          </p:nvSpPr>
          <p:spPr bwMode="auto">
            <a:xfrm>
              <a:off x="520700" y="2178050"/>
              <a:ext cx="8061325" cy="1279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eaLnBrk="0" hangingPunct="0"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en-US" sz="2000" b="1">
                  <a:latin typeface="+mj-lt"/>
                </a:rPr>
                <a:t>Tax Amount   =   Disc Order Amount x Tax Rate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Net Order Amount   =  Full Order Amount + Disc Tax Amount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Payment Amount   =  Disc Order Amount + Disc Tax Amount</a:t>
              </a:r>
              <a:endParaRPr lang="en-US" sz="2000" b="1">
                <a:latin typeface="+mj-lt"/>
              </a:endParaRPr>
            </a:p>
          </p:txBody>
        </p:sp>
        <p:sp>
          <p:nvSpPr>
            <p:cNvPr id="916485" name="Rectangle 5"/>
            <p:cNvSpPr>
              <a:spLocks noChangeArrowheads="1"/>
            </p:cNvSpPr>
            <p:nvPr/>
          </p:nvSpPr>
          <p:spPr bwMode="auto">
            <a:xfrm>
              <a:off x="334963" y="3521075"/>
              <a:ext cx="8428037" cy="1293813"/>
            </a:xfrm>
            <a:prstGeom prst="rect">
              <a:avLst/>
            </a:prstGeom>
            <a:solidFill>
              <a:srgbClr val="E1E1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16486" name="Text Box 6"/>
            <p:cNvSpPr txBox="1">
              <a:spLocks noChangeArrowheads="1"/>
            </p:cNvSpPr>
            <p:nvPr/>
          </p:nvSpPr>
          <p:spPr bwMode="auto">
            <a:xfrm>
              <a:off x="400050" y="3914775"/>
              <a:ext cx="8061325" cy="914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eaLnBrk="0" hangingPunct="0"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en-US" sz="2000" b="1">
                  <a:latin typeface="+mj-lt"/>
                </a:rPr>
                <a:t>Tax Amount = Disc Order Amount x Tax Rate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Payment Amount =  Disc Order Amount + Disc Tax Amount</a:t>
              </a:r>
            </a:p>
          </p:txBody>
        </p:sp>
        <p:sp>
          <p:nvSpPr>
            <p:cNvPr id="916487" name="Text Box 7"/>
            <p:cNvSpPr txBox="1">
              <a:spLocks noChangeArrowheads="1"/>
            </p:cNvSpPr>
            <p:nvPr/>
          </p:nvSpPr>
          <p:spPr bwMode="auto">
            <a:xfrm>
              <a:off x="258763" y="1841500"/>
              <a:ext cx="3443287" cy="488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solidFill>
                    <a:srgbClr val="000099"/>
                  </a:solidFill>
                  <a:latin typeface="+mj-lt"/>
                </a:rPr>
                <a:t>Discount at Invoice</a:t>
              </a:r>
            </a:p>
          </p:txBody>
        </p:sp>
        <p:sp>
          <p:nvSpPr>
            <p:cNvPr id="916488" name="Text Box 8"/>
            <p:cNvSpPr txBox="1">
              <a:spLocks noChangeArrowheads="1"/>
            </p:cNvSpPr>
            <p:nvPr/>
          </p:nvSpPr>
          <p:spPr bwMode="auto">
            <a:xfrm>
              <a:off x="366713" y="3579813"/>
              <a:ext cx="3443287" cy="488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solidFill>
                    <a:srgbClr val="000099"/>
                  </a:solidFill>
                  <a:latin typeface="+mj-lt"/>
                </a:rPr>
                <a:t>Discount at Payment</a:t>
              </a:r>
            </a:p>
          </p:txBody>
        </p:sp>
        <p:sp>
          <p:nvSpPr>
            <p:cNvPr id="916489" name="Rectangle 9"/>
            <p:cNvSpPr>
              <a:spLocks noChangeArrowheads="1"/>
            </p:cNvSpPr>
            <p:nvPr/>
          </p:nvSpPr>
          <p:spPr bwMode="auto">
            <a:xfrm>
              <a:off x="303213" y="4938713"/>
              <a:ext cx="8428037" cy="1293812"/>
            </a:xfrm>
            <a:prstGeom prst="rect">
              <a:avLst/>
            </a:prstGeom>
            <a:solidFill>
              <a:srgbClr val="DAE4F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16490" name="Text Box 10"/>
            <p:cNvSpPr txBox="1">
              <a:spLocks noChangeArrowheads="1"/>
            </p:cNvSpPr>
            <p:nvPr/>
          </p:nvSpPr>
          <p:spPr bwMode="auto">
            <a:xfrm>
              <a:off x="673100" y="5272088"/>
              <a:ext cx="8061325" cy="914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 eaLnBrk="0" hangingPunct="0"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en-US" sz="2000" b="1">
                  <a:latin typeface="+mj-lt"/>
                </a:rPr>
                <a:t>Tax Amount  =  Full Order Amount x Tax Rate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Payment Amount  =  Full Order Amount + Full Tax Amount</a:t>
              </a:r>
            </a:p>
          </p:txBody>
        </p:sp>
        <p:sp>
          <p:nvSpPr>
            <p:cNvPr id="916491" name="Text Box 11"/>
            <p:cNvSpPr txBox="1">
              <a:spLocks noChangeArrowheads="1"/>
            </p:cNvSpPr>
            <p:nvPr/>
          </p:nvSpPr>
          <p:spPr bwMode="auto">
            <a:xfrm>
              <a:off x="595313" y="4951413"/>
              <a:ext cx="7283450" cy="488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b="1">
                  <a:solidFill>
                    <a:srgbClr val="000099"/>
                  </a:solidFill>
                  <a:latin typeface="+mj-lt"/>
                </a:rPr>
                <a:t>Payment Outside of Discount Period</a:t>
              </a:r>
            </a:p>
          </p:txBody>
        </p:sp>
      </p:grp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51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Discounting at Invoice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GTM-03-1130</a:t>
            </a:r>
          </a:p>
        </p:txBody>
      </p:sp>
      <p:graphicFrame>
        <p:nvGraphicFramePr>
          <p:cNvPr id="917506" name="Group 2"/>
          <p:cNvGraphicFramePr>
            <a:graphicFrameLocks noGrp="1"/>
          </p:cNvGraphicFramePr>
          <p:nvPr>
            <p:ph type="tbl" idx="4294967295"/>
          </p:nvPr>
        </p:nvGraphicFramePr>
        <p:xfrm>
          <a:off x="228600" y="2047875"/>
          <a:ext cx="8667750" cy="2743200"/>
        </p:xfrm>
        <a:graphic>
          <a:graphicData uri="http://schemas.openxmlformats.org/drawingml/2006/table">
            <a:tbl>
              <a:tblPr/>
              <a:tblGrid>
                <a:gridCol w="4095750"/>
                <a:gridCol w="4572000"/>
              </a:tblGrid>
              <a:tr h="2743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Order Amount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itchFamily="18" charset="0"/>
                        <a:cs typeface="Tahoma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Discounted Order Amount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itchFamily="18" charset="0"/>
                        <a:cs typeface="Tahoma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Discounted Tax Amount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itchFamily="18" charset="0"/>
                        <a:cs typeface="Tahoma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Net Order Amount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100.00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itchFamily="18" charset="0"/>
                        <a:cs typeface="Tahoma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100.00 – (100.00 x 2%) = 98.00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itchFamily="18" charset="0"/>
                        <a:cs typeface="Tahoma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(98.00 x 10%) = 9.80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itchFamily="18" charset="0"/>
                        <a:cs typeface="Tahoma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(100.00 + 9.80) = 109.80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Discounting at </a:t>
            </a:r>
            <a:r>
              <a:rPr lang="en-US" dirty="0" smtClean="0"/>
              <a:t>Payment</a:t>
            </a:r>
            <a:endParaRPr lang="en-US" dirty="0"/>
          </a:p>
        </p:txBody>
      </p:sp>
      <p:sp>
        <p:nvSpPr>
          <p:cNvPr id="3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GTM-03-1140</a:t>
            </a:r>
          </a:p>
        </p:txBody>
      </p:sp>
      <p:graphicFrame>
        <p:nvGraphicFramePr>
          <p:cNvPr id="919555" name="Group 3"/>
          <p:cNvGraphicFramePr>
            <a:graphicFrameLocks noGrp="1"/>
          </p:cNvGraphicFramePr>
          <p:nvPr/>
        </p:nvGraphicFramePr>
        <p:xfrm>
          <a:off x="457200" y="1100138"/>
          <a:ext cx="4000500" cy="4786314"/>
        </p:xfrm>
        <a:graphic>
          <a:graphicData uri="http://schemas.openxmlformats.org/drawingml/2006/table">
            <a:tbl>
              <a:tblPr/>
              <a:tblGrid>
                <a:gridCol w="2000250"/>
                <a:gridCol w="2000250"/>
              </a:tblGrid>
              <a:tr h="10144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j-lt"/>
                        </a:rPr>
                        <a:t>Payment within Discount Period: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81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Discounted Order Amount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100.00 – (100.00 x 2%) = 98.00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9"/>
                    </a:solidFill>
                  </a:tcPr>
                </a:tc>
              </a:tr>
              <a:tr h="1220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Discounted Tax Amount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(98.00 x 10%) = 9.80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9"/>
                    </a:solidFill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Payment Amount to Apply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(98.00 + 9.80) = 107.80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19571" name="Group 19"/>
          <p:cNvGraphicFramePr>
            <a:graphicFrameLocks noGrp="1"/>
          </p:cNvGraphicFramePr>
          <p:nvPr/>
        </p:nvGraphicFramePr>
        <p:xfrm>
          <a:off x="4610100" y="1090613"/>
          <a:ext cx="4000500" cy="4786314"/>
        </p:xfrm>
        <a:graphic>
          <a:graphicData uri="http://schemas.openxmlformats.org/drawingml/2006/table">
            <a:tbl>
              <a:tblPr/>
              <a:tblGrid>
                <a:gridCol w="2000250"/>
                <a:gridCol w="2000250"/>
              </a:tblGrid>
              <a:tr h="10144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j-lt"/>
                        </a:rPr>
                        <a:t>Payment outside Discount Period: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D6EB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81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Adjusted Order Amount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D6EB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100.00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D6EB">
                        <a:alpha val="50000"/>
                      </a:srgbClr>
                    </a:solidFill>
                  </a:tcPr>
                </a:tc>
              </a:tr>
              <a:tr h="1220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Adjusted Tax Amount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D6EB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(100.00 x 10%) = 10.00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D6EB">
                        <a:alpha val="50000"/>
                      </a:srgbClr>
                    </a:solidFill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Adjusted Amount to Apply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D6EB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(100.00 + 10) = 110.00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D6EB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58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Discounted Taxes Setup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GTM-03-1150</a:t>
            </a:r>
          </a:p>
        </p:txBody>
      </p:sp>
      <p:grpSp>
        <p:nvGrpSpPr>
          <p:cNvPr id="920578" name="Group 2"/>
          <p:cNvGrpSpPr>
            <a:grpSpLocks/>
          </p:cNvGrpSpPr>
          <p:nvPr/>
        </p:nvGrpSpPr>
        <p:grpSpPr bwMode="auto">
          <a:xfrm>
            <a:off x="2028825" y="2832100"/>
            <a:ext cx="5073650" cy="1231900"/>
            <a:chOff x="1360" y="2192"/>
            <a:chExt cx="3196" cy="776"/>
          </a:xfrm>
        </p:grpSpPr>
        <p:sp>
          <p:nvSpPr>
            <p:cNvPr id="920579" name="AutoShape 3"/>
            <p:cNvSpPr>
              <a:spLocks noChangeArrowheads="1"/>
            </p:cNvSpPr>
            <p:nvPr/>
          </p:nvSpPr>
          <p:spPr bwMode="auto">
            <a:xfrm>
              <a:off x="1360" y="2192"/>
              <a:ext cx="1324" cy="776"/>
            </a:xfrm>
            <a:prstGeom prst="roundRect">
              <a:avLst>
                <a:gd name="adj" fmla="val 16667"/>
              </a:avLst>
            </a:prstGeom>
            <a:solidFill>
              <a:srgbClr val="EEEBFB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Up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GTM Control</a:t>
              </a:r>
              <a:endParaRPr kumimoji="1" lang="en-US" sz="20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920580" name="AutoShape 4"/>
            <p:cNvSpPr>
              <a:spLocks noChangeArrowheads="1"/>
            </p:cNvSpPr>
            <p:nvPr/>
          </p:nvSpPr>
          <p:spPr bwMode="auto">
            <a:xfrm>
              <a:off x="3232" y="2192"/>
              <a:ext cx="1324" cy="776"/>
            </a:xfrm>
            <a:prstGeom prst="roundRect">
              <a:avLst>
                <a:gd name="adj" fmla="val 16667"/>
              </a:avLst>
            </a:prstGeom>
            <a:solidFill>
              <a:srgbClr val="EEEBFB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Up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Tax Rates</a:t>
              </a:r>
              <a:endParaRPr kumimoji="1" lang="en-US" sz="20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920581" name="AutoShape 5"/>
            <p:cNvCxnSpPr>
              <a:cxnSpLocks noChangeShapeType="1"/>
              <a:stCxn id="920579" idx="3"/>
              <a:endCxn id="920580" idx="1"/>
            </p:cNvCxnSpPr>
            <p:nvPr/>
          </p:nvCxnSpPr>
          <p:spPr bwMode="auto">
            <a:xfrm>
              <a:off x="2696" y="2580"/>
              <a:ext cx="524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922627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2.13.3 – Tax Jurisdictions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GTM-03-0110</a:t>
            </a:r>
          </a:p>
        </p:txBody>
      </p:sp>
      <p:sp>
        <p:nvSpPr>
          <p:cNvPr id="75819" name="AutoShape 43"/>
          <p:cNvSpPr>
            <a:spLocks noChangeArrowheads="1"/>
          </p:cNvSpPr>
          <p:nvPr/>
        </p:nvSpPr>
        <p:spPr bwMode="auto">
          <a:xfrm>
            <a:off x="3908425" y="3001963"/>
            <a:ext cx="1773238" cy="1152525"/>
          </a:xfrm>
          <a:prstGeom prst="flowChartAlternateProcess">
            <a:avLst/>
          </a:prstGeom>
          <a:solidFill>
            <a:srgbClr val="CDFFC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Tax Zones</a:t>
            </a:r>
          </a:p>
        </p:txBody>
      </p:sp>
      <p:sp>
        <p:nvSpPr>
          <p:cNvPr id="75820" name="AutoShape 44"/>
          <p:cNvSpPr>
            <a:spLocks noChangeArrowheads="1"/>
          </p:cNvSpPr>
          <p:nvPr/>
        </p:nvSpPr>
        <p:spPr bwMode="auto">
          <a:xfrm>
            <a:off x="798513" y="1590675"/>
            <a:ext cx="1773237" cy="1152525"/>
          </a:xfrm>
          <a:prstGeom prst="flowChartAlternateProcess">
            <a:avLst/>
          </a:prstGeom>
          <a:solidFill>
            <a:srgbClr val="C1EFFF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Countries</a:t>
            </a:r>
          </a:p>
        </p:txBody>
      </p:sp>
      <p:sp>
        <p:nvSpPr>
          <p:cNvPr id="75821" name="AutoShape 45"/>
          <p:cNvSpPr>
            <a:spLocks noChangeArrowheads="1"/>
          </p:cNvSpPr>
          <p:nvPr/>
        </p:nvSpPr>
        <p:spPr bwMode="auto">
          <a:xfrm>
            <a:off x="798513" y="2997200"/>
            <a:ext cx="1773237" cy="1152525"/>
          </a:xfrm>
          <a:prstGeom prst="flowChartAlternateProcess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States &amp;</a:t>
            </a:r>
          </a:p>
          <a:p>
            <a:pPr eaLnBrk="0" hangingPunct="0"/>
            <a:r>
              <a:rPr kumimoji="1" lang="en-US" sz="2000" b="1">
                <a:latin typeface="+mj-lt"/>
              </a:rPr>
              <a:t>Provinces</a:t>
            </a:r>
          </a:p>
        </p:txBody>
      </p:sp>
      <p:sp>
        <p:nvSpPr>
          <p:cNvPr id="75822" name="AutoShape 46"/>
          <p:cNvSpPr>
            <a:spLocks noChangeArrowheads="1"/>
          </p:cNvSpPr>
          <p:nvPr/>
        </p:nvSpPr>
        <p:spPr bwMode="auto">
          <a:xfrm>
            <a:off x="798513" y="4394200"/>
            <a:ext cx="1773237" cy="1152525"/>
          </a:xfrm>
          <a:prstGeom prst="flowChartAlternateProcess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Counties</a:t>
            </a:r>
          </a:p>
        </p:txBody>
      </p:sp>
      <p:sp>
        <p:nvSpPr>
          <p:cNvPr id="75823" name="AutoShape 47"/>
          <p:cNvSpPr>
            <a:spLocks noChangeArrowheads="1"/>
          </p:cNvSpPr>
          <p:nvPr/>
        </p:nvSpPr>
        <p:spPr bwMode="auto">
          <a:xfrm>
            <a:off x="6592888" y="2200275"/>
            <a:ext cx="1773237" cy="1152525"/>
          </a:xfrm>
          <a:prstGeom prst="flowChartAlternateProcess">
            <a:avLst/>
          </a:prstGeom>
          <a:solidFill>
            <a:srgbClr val="FFDEB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Tax</a:t>
            </a:r>
          </a:p>
          <a:p>
            <a:pPr eaLnBrk="0" hangingPunct="0"/>
            <a:r>
              <a:rPr kumimoji="1" lang="en-US" sz="2000" b="1">
                <a:latin typeface="+mj-lt"/>
              </a:rPr>
              <a:t>Environments</a:t>
            </a:r>
          </a:p>
        </p:txBody>
      </p:sp>
      <p:sp>
        <p:nvSpPr>
          <p:cNvPr id="75824" name="AutoShape 48"/>
          <p:cNvSpPr>
            <a:spLocks noChangeArrowheads="1"/>
          </p:cNvSpPr>
          <p:nvPr/>
        </p:nvSpPr>
        <p:spPr bwMode="auto">
          <a:xfrm>
            <a:off x="6592888" y="3790950"/>
            <a:ext cx="1773237" cy="1152525"/>
          </a:xfrm>
          <a:prstGeom prst="flowChartAlternateProcess">
            <a:avLst/>
          </a:prstGeom>
          <a:solidFill>
            <a:srgbClr val="FFDEB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Addresses</a:t>
            </a:r>
          </a:p>
        </p:txBody>
      </p:sp>
      <p:cxnSp>
        <p:nvCxnSpPr>
          <p:cNvPr id="75826" name="AutoShape 50"/>
          <p:cNvCxnSpPr>
            <a:cxnSpLocks noChangeShapeType="1"/>
            <a:stCxn id="75820" idx="3"/>
            <a:endCxn id="75819" idx="1"/>
          </p:cNvCxnSpPr>
          <p:nvPr/>
        </p:nvCxnSpPr>
        <p:spPr bwMode="auto">
          <a:xfrm>
            <a:off x="2590800" y="2166938"/>
            <a:ext cx="1298575" cy="1411287"/>
          </a:xfrm>
          <a:prstGeom prst="bentConnector3">
            <a:avLst>
              <a:gd name="adj1" fmla="val 4988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5827" name="AutoShape 51"/>
          <p:cNvCxnSpPr>
            <a:cxnSpLocks noChangeShapeType="1"/>
            <a:stCxn id="75822" idx="3"/>
            <a:endCxn id="75819" idx="1"/>
          </p:cNvCxnSpPr>
          <p:nvPr/>
        </p:nvCxnSpPr>
        <p:spPr bwMode="auto">
          <a:xfrm flipV="1">
            <a:off x="2590800" y="3578225"/>
            <a:ext cx="1298575" cy="1392238"/>
          </a:xfrm>
          <a:prstGeom prst="bentConnector3">
            <a:avLst>
              <a:gd name="adj1" fmla="val 4988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5828" name="AutoShape 52"/>
          <p:cNvCxnSpPr>
            <a:cxnSpLocks noChangeShapeType="1"/>
            <a:stCxn id="75821" idx="3"/>
            <a:endCxn id="75819" idx="1"/>
          </p:cNvCxnSpPr>
          <p:nvPr/>
        </p:nvCxnSpPr>
        <p:spPr bwMode="auto">
          <a:xfrm>
            <a:off x="2590800" y="3573463"/>
            <a:ext cx="1298575" cy="476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5829" name="AutoShape 53"/>
          <p:cNvCxnSpPr>
            <a:cxnSpLocks noChangeShapeType="1"/>
            <a:stCxn id="75819" idx="3"/>
            <a:endCxn id="75824" idx="1"/>
          </p:cNvCxnSpPr>
          <p:nvPr/>
        </p:nvCxnSpPr>
        <p:spPr bwMode="auto">
          <a:xfrm>
            <a:off x="5700713" y="3578225"/>
            <a:ext cx="873125" cy="788988"/>
          </a:xfrm>
          <a:prstGeom prst="bentConnector3">
            <a:avLst>
              <a:gd name="adj1" fmla="val 49819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5830" name="AutoShape 54"/>
          <p:cNvCxnSpPr>
            <a:cxnSpLocks noChangeShapeType="1"/>
            <a:stCxn id="75819" idx="3"/>
            <a:endCxn id="75823" idx="1"/>
          </p:cNvCxnSpPr>
          <p:nvPr/>
        </p:nvCxnSpPr>
        <p:spPr bwMode="auto">
          <a:xfrm flipV="1">
            <a:off x="5700713" y="2776538"/>
            <a:ext cx="873125" cy="801687"/>
          </a:xfrm>
          <a:prstGeom prst="bentConnector3">
            <a:avLst>
              <a:gd name="adj1" fmla="val 49819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74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Taxable Bases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Trailer Charge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Retained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 Point Timing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Recoverable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Included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Discounted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 Exemptions</a:t>
            </a:r>
          </a:p>
          <a:p>
            <a:endParaRPr lang="en-US"/>
          </a:p>
        </p:txBody>
      </p:sp>
      <p:sp>
        <p:nvSpPr>
          <p:cNvPr id="9246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Typical Tax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72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/>
              <a:t>Exemption:</a:t>
            </a:r>
          </a:p>
          <a:p>
            <a:r>
              <a:rPr lang="en-US"/>
              <a:t>By tax type NON-TAX</a:t>
            </a:r>
          </a:p>
          <a:p>
            <a:r>
              <a:rPr lang="en-US"/>
              <a:t>By tax usage</a:t>
            </a:r>
          </a:p>
          <a:p>
            <a:r>
              <a:rPr lang="en-US"/>
              <a:t>By customer or supplier tax class</a:t>
            </a:r>
          </a:p>
          <a:p>
            <a:r>
              <a:rPr lang="en-US"/>
              <a:t>By item tax class</a:t>
            </a:r>
          </a:p>
          <a:p>
            <a:endParaRPr lang="en-US"/>
          </a:p>
        </p:txBody>
      </p:sp>
      <p:sp>
        <p:nvSpPr>
          <p:cNvPr id="9267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Exemptions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77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Exemption by Tax Type NON-TAX Setup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035175" y="2879725"/>
            <a:ext cx="5073650" cy="1231900"/>
            <a:chOff x="2016125" y="2508250"/>
            <a:chExt cx="5073650" cy="1231900"/>
          </a:xfrm>
        </p:grpSpPr>
        <p:sp>
          <p:nvSpPr>
            <p:cNvPr id="928770" name="AutoShape 2"/>
            <p:cNvSpPr>
              <a:spLocks noChangeArrowheads="1"/>
            </p:cNvSpPr>
            <p:nvPr/>
          </p:nvSpPr>
          <p:spPr bwMode="auto">
            <a:xfrm>
              <a:off x="2016125" y="2508250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FFEAC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Taxable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Status to No</a:t>
              </a:r>
              <a:endParaRPr kumimoji="1" lang="en-US" sz="20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928771" name="AutoShape 3"/>
            <p:cNvSpPr>
              <a:spLocks noChangeArrowheads="1"/>
            </p:cNvSpPr>
            <p:nvPr/>
          </p:nvSpPr>
          <p:spPr bwMode="auto">
            <a:xfrm>
              <a:off x="4987925" y="2508250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FFFFD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Assign 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Type NON-TAX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to All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Environments</a:t>
              </a:r>
              <a:endParaRPr kumimoji="1" lang="en-US" sz="20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928772" name="AutoShape 4"/>
            <p:cNvCxnSpPr>
              <a:cxnSpLocks noChangeShapeType="1"/>
              <a:stCxn id="928770" idx="3"/>
              <a:endCxn id="928771" idx="1"/>
            </p:cNvCxnSpPr>
            <p:nvPr/>
          </p:nvCxnSpPr>
          <p:spPr bwMode="auto">
            <a:xfrm>
              <a:off x="4137025" y="3124200"/>
              <a:ext cx="83185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2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Exemption by Tax Usage Setup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GTM-03-1190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625600" y="1104900"/>
            <a:ext cx="5883275" cy="4775200"/>
            <a:chOff x="1606550" y="1590675"/>
            <a:chExt cx="5883275" cy="4775200"/>
          </a:xfrm>
        </p:grpSpPr>
        <p:sp>
          <p:nvSpPr>
            <p:cNvPr id="930818" name="AutoShape 2"/>
            <p:cNvSpPr>
              <a:spLocks noChangeArrowheads="1"/>
            </p:cNvSpPr>
            <p:nvPr/>
          </p:nvSpPr>
          <p:spPr bwMode="auto">
            <a:xfrm>
              <a:off x="5387975" y="5133975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FFE2C5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Up 0% 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Rates for Each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Tax Type/Usage</a:t>
              </a:r>
            </a:p>
          </p:txBody>
        </p:sp>
        <p:sp>
          <p:nvSpPr>
            <p:cNvPr id="930819" name="AutoShape 3"/>
            <p:cNvSpPr>
              <a:spLocks noChangeArrowheads="1"/>
            </p:cNvSpPr>
            <p:nvPr/>
          </p:nvSpPr>
          <p:spPr bwMode="auto">
            <a:xfrm>
              <a:off x="5387975" y="3367088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FFE2C5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Assign Usages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to Customers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and Suppliers</a:t>
              </a:r>
            </a:p>
          </p:txBody>
        </p:sp>
        <p:sp>
          <p:nvSpPr>
            <p:cNvPr id="930820" name="AutoShape 4"/>
            <p:cNvSpPr>
              <a:spLocks noChangeArrowheads="1"/>
            </p:cNvSpPr>
            <p:nvPr/>
          </p:nvSpPr>
          <p:spPr bwMode="auto">
            <a:xfrm>
              <a:off x="5387975" y="1590675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FFE2C5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Taxable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Status to Yes</a:t>
              </a:r>
            </a:p>
          </p:txBody>
        </p:sp>
        <p:sp>
          <p:nvSpPr>
            <p:cNvPr id="930821" name="AutoShape 5"/>
            <p:cNvSpPr>
              <a:spLocks noChangeArrowheads="1"/>
            </p:cNvSpPr>
            <p:nvPr/>
          </p:nvSpPr>
          <p:spPr bwMode="auto">
            <a:xfrm>
              <a:off x="1606550" y="3368675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C1E0F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Up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Tax Usages</a:t>
              </a:r>
              <a:endParaRPr kumimoji="1" lang="en-US" sz="20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930822" name="AutoShape 6"/>
            <p:cNvCxnSpPr>
              <a:cxnSpLocks noChangeShapeType="1"/>
              <a:stCxn id="930821" idx="3"/>
              <a:endCxn id="930820" idx="1"/>
            </p:cNvCxnSpPr>
            <p:nvPr/>
          </p:nvCxnSpPr>
          <p:spPr bwMode="auto">
            <a:xfrm flipV="1">
              <a:off x="3727450" y="2206625"/>
              <a:ext cx="1641475" cy="17780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0823" name="AutoShape 7"/>
            <p:cNvCxnSpPr>
              <a:cxnSpLocks noChangeShapeType="1"/>
              <a:stCxn id="930821" idx="3"/>
              <a:endCxn id="930818" idx="1"/>
            </p:cNvCxnSpPr>
            <p:nvPr/>
          </p:nvCxnSpPr>
          <p:spPr bwMode="auto">
            <a:xfrm>
              <a:off x="3727450" y="3984625"/>
              <a:ext cx="1641475" cy="17653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0824" name="AutoShape 8"/>
            <p:cNvCxnSpPr>
              <a:cxnSpLocks noChangeShapeType="1"/>
              <a:stCxn id="930821" idx="3"/>
              <a:endCxn id="930819" idx="1"/>
            </p:cNvCxnSpPr>
            <p:nvPr/>
          </p:nvCxnSpPr>
          <p:spPr bwMode="auto">
            <a:xfrm flipV="1">
              <a:off x="3727450" y="3983038"/>
              <a:ext cx="1641475" cy="1587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77" name="Rectangle 1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Exemption by Customer or Supplier Tax Class Setup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GTM-03-1200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73075" y="920750"/>
            <a:ext cx="8196263" cy="5118100"/>
            <a:chOff x="473075" y="892175"/>
            <a:chExt cx="8196263" cy="5118100"/>
          </a:xfrm>
        </p:grpSpPr>
        <p:sp>
          <p:nvSpPr>
            <p:cNvPr id="932866" name="AutoShape 2"/>
            <p:cNvSpPr>
              <a:spLocks noChangeArrowheads="1"/>
            </p:cNvSpPr>
            <p:nvPr/>
          </p:nvSpPr>
          <p:spPr bwMode="auto">
            <a:xfrm>
              <a:off x="473075" y="3238500"/>
              <a:ext cx="2011363" cy="1231900"/>
            </a:xfrm>
            <a:prstGeom prst="roundRect">
              <a:avLst>
                <a:gd name="adj" fmla="val 16667"/>
              </a:avLst>
            </a:prstGeom>
            <a:solidFill>
              <a:srgbClr val="DAE4F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Up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Tax Classes</a:t>
              </a:r>
              <a:endParaRPr kumimoji="1" lang="en-US" sz="20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932867" name="AutoShape 3"/>
            <p:cNvSpPr>
              <a:spLocks noChangeArrowheads="1"/>
            </p:cNvSpPr>
            <p:nvPr/>
          </p:nvSpPr>
          <p:spPr bwMode="auto">
            <a:xfrm>
              <a:off x="6657975" y="2413000"/>
              <a:ext cx="2011363" cy="1231900"/>
            </a:xfrm>
            <a:prstGeom prst="roundRect">
              <a:avLst>
                <a:gd name="adj" fmla="val 16667"/>
              </a:avLst>
            </a:prstGeom>
            <a:solidFill>
              <a:srgbClr val="F7EDE1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Up 0%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Tax Rates for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Each Tax Type</a:t>
              </a:r>
            </a:p>
          </p:txBody>
        </p:sp>
        <p:sp>
          <p:nvSpPr>
            <p:cNvPr id="932868" name="AutoShape 4"/>
            <p:cNvSpPr>
              <a:spLocks noChangeArrowheads="1"/>
            </p:cNvSpPr>
            <p:nvPr/>
          </p:nvSpPr>
          <p:spPr bwMode="auto">
            <a:xfrm>
              <a:off x="6657975" y="892175"/>
              <a:ext cx="2011363" cy="1231900"/>
            </a:xfrm>
            <a:prstGeom prst="roundRect">
              <a:avLst>
                <a:gd name="adj" fmla="val 16667"/>
              </a:avLst>
            </a:prstGeom>
            <a:solidFill>
              <a:srgbClr val="F7EDE1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Up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Environments</a:t>
              </a:r>
            </a:p>
          </p:txBody>
        </p:sp>
        <p:sp>
          <p:nvSpPr>
            <p:cNvPr id="932869" name="AutoShape 5"/>
            <p:cNvSpPr>
              <a:spLocks noChangeArrowheads="1"/>
            </p:cNvSpPr>
            <p:nvPr/>
          </p:nvSpPr>
          <p:spPr bwMode="auto">
            <a:xfrm>
              <a:off x="3825875" y="4778375"/>
              <a:ext cx="2011363" cy="1231900"/>
            </a:xfrm>
            <a:prstGeom prst="roundRect">
              <a:avLst>
                <a:gd name="adj" fmla="val 16667"/>
              </a:avLst>
            </a:prstGeom>
            <a:solidFill>
              <a:srgbClr val="CFFFB7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Assign Classes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to Customers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and Suppliers</a:t>
              </a:r>
            </a:p>
          </p:txBody>
        </p:sp>
        <p:sp>
          <p:nvSpPr>
            <p:cNvPr id="932870" name="AutoShape 6"/>
            <p:cNvSpPr>
              <a:spLocks noChangeArrowheads="1"/>
            </p:cNvSpPr>
            <p:nvPr/>
          </p:nvSpPr>
          <p:spPr bwMode="auto">
            <a:xfrm>
              <a:off x="3825875" y="3240088"/>
              <a:ext cx="2011363" cy="1231900"/>
            </a:xfrm>
            <a:prstGeom prst="roundRect">
              <a:avLst>
                <a:gd name="adj" fmla="val 16667"/>
              </a:avLst>
            </a:prstGeom>
            <a:solidFill>
              <a:srgbClr val="CFFFB7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Taxable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Status to Yes</a:t>
              </a:r>
            </a:p>
          </p:txBody>
        </p:sp>
        <p:sp>
          <p:nvSpPr>
            <p:cNvPr id="932871" name="AutoShape 7"/>
            <p:cNvSpPr>
              <a:spLocks noChangeArrowheads="1"/>
            </p:cNvSpPr>
            <p:nvPr/>
          </p:nvSpPr>
          <p:spPr bwMode="auto">
            <a:xfrm>
              <a:off x="3825875" y="1663700"/>
              <a:ext cx="2011363" cy="1231900"/>
            </a:xfrm>
            <a:prstGeom prst="roundRect">
              <a:avLst>
                <a:gd name="adj" fmla="val 16667"/>
              </a:avLst>
            </a:prstGeom>
            <a:solidFill>
              <a:srgbClr val="CFFFB7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Up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Tax Types</a:t>
              </a:r>
            </a:p>
          </p:txBody>
        </p:sp>
        <p:cxnSp>
          <p:nvCxnSpPr>
            <p:cNvPr id="932872" name="AutoShape 8"/>
            <p:cNvCxnSpPr>
              <a:cxnSpLocks noChangeShapeType="1"/>
              <a:stCxn id="932866" idx="3"/>
              <a:endCxn id="932871" idx="1"/>
            </p:cNvCxnSpPr>
            <p:nvPr/>
          </p:nvCxnSpPr>
          <p:spPr bwMode="auto">
            <a:xfrm flipV="1">
              <a:off x="2484438" y="2279650"/>
              <a:ext cx="1341437" cy="15748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2873" name="AutoShape 9"/>
            <p:cNvCxnSpPr>
              <a:cxnSpLocks noChangeShapeType="1"/>
              <a:stCxn id="932866" idx="3"/>
              <a:endCxn id="932870" idx="1"/>
            </p:cNvCxnSpPr>
            <p:nvPr/>
          </p:nvCxnSpPr>
          <p:spPr bwMode="auto">
            <a:xfrm>
              <a:off x="2503488" y="3854450"/>
              <a:ext cx="1303337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32874" name="AutoShape 10"/>
            <p:cNvCxnSpPr>
              <a:cxnSpLocks noChangeShapeType="1"/>
              <a:stCxn id="932866" idx="3"/>
              <a:endCxn id="932869" idx="1"/>
            </p:cNvCxnSpPr>
            <p:nvPr/>
          </p:nvCxnSpPr>
          <p:spPr bwMode="auto">
            <a:xfrm>
              <a:off x="2484438" y="3854450"/>
              <a:ext cx="1341437" cy="15398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2875" name="AutoShape 11"/>
            <p:cNvCxnSpPr>
              <a:cxnSpLocks noChangeShapeType="1"/>
              <a:stCxn id="932871" idx="3"/>
              <a:endCxn id="932867" idx="1"/>
            </p:cNvCxnSpPr>
            <p:nvPr/>
          </p:nvCxnSpPr>
          <p:spPr bwMode="auto">
            <a:xfrm>
              <a:off x="5837238" y="2279650"/>
              <a:ext cx="820737" cy="7493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2876" name="AutoShape 12"/>
            <p:cNvCxnSpPr>
              <a:cxnSpLocks noChangeShapeType="1"/>
              <a:stCxn id="932871" idx="3"/>
              <a:endCxn id="932868" idx="1"/>
            </p:cNvCxnSpPr>
            <p:nvPr/>
          </p:nvCxnSpPr>
          <p:spPr bwMode="auto">
            <a:xfrm flipV="1">
              <a:off x="5837238" y="1508125"/>
              <a:ext cx="820737" cy="77152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92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Exemption by Item Tax Class Setup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GTM-03-1210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835150" y="1114425"/>
            <a:ext cx="5454650" cy="4775200"/>
            <a:chOff x="1825625" y="1590675"/>
            <a:chExt cx="5454650" cy="4775200"/>
          </a:xfrm>
        </p:grpSpPr>
        <p:sp>
          <p:nvSpPr>
            <p:cNvPr id="934914" name="AutoShape 2"/>
            <p:cNvSpPr>
              <a:spLocks noChangeArrowheads="1"/>
            </p:cNvSpPr>
            <p:nvPr/>
          </p:nvSpPr>
          <p:spPr bwMode="auto">
            <a:xfrm>
              <a:off x="5178425" y="5133975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DAE4F2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Up 0% 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Rates for Each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Tax Type/Class</a:t>
              </a:r>
            </a:p>
          </p:txBody>
        </p:sp>
        <p:sp>
          <p:nvSpPr>
            <p:cNvPr id="934915" name="AutoShape 3"/>
            <p:cNvSpPr>
              <a:spLocks noChangeArrowheads="1"/>
            </p:cNvSpPr>
            <p:nvPr/>
          </p:nvSpPr>
          <p:spPr bwMode="auto">
            <a:xfrm>
              <a:off x="5178425" y="3367088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DAE4F2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Assign Usages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to Product Lines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and Items</a:t>
              </a:r>
            </a:p>
          </p:txBody>
        </p:sp>
        <p:sp>
          <p:nvSpPr>
            <p:cNvPr id="934916" name="AutoShape 4"/>
            <p:cNvSpPr>
              <a:spLocks noChangeArrowheads="1"/>
            </p:cNvSpPr>
            <p:nvPr/>
          </p:nvSpPr>
          <p:spPr bwMode="auto">
            <a:xfrm>
              <a:off x="5178425" y="1590675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DAE4F2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Taxable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Status to Yes</a:t>
              </a:r>
            </a:p>
          </p:txBody>
        </p:sp>
        <p:sp>
          <p:nvSpPr>
            <p:cNvPr id="934917" name="AutoShape 5"/>
            <p:cNvSpPr>
              <a:spLocks noChangeArrowheads="1"/>
            </p:cNvSpPr>
            <p:nvPr/>
          </p:nvSpPr>
          <p:spPr bwMode="auto">
            <a:xfrm>
              <a:off x="1825625" y="3368675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F7EDE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Set Up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Tax Classes</a:t>
              </a:r>
              <a:endParaRPr kumimoji="1" lang="en-US" sz="20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934918" name="AutoShape 6"/>
            <p:cNvCxnSpPr>
              <a:cxnSpLocks noChangeShapeType="1"/>
              <a:stCxn id="934917" idx="3"/>
              <a:endCxn id="934916" idx="1"/>
            </p:cNvCxnSpPr>
            <p:nvPr/>
          </p:nvCxnSpPr>
          <p:spPr bwMode="auto">
            <a:xfrm flipV="1">
              <a:off x="3946525" y="2206625"/>
              <a:ext cx="1212850" cy="17780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4919" name="AutoShape 7"/>
            <p:cNvCxnSpPr>
              <a:cxnSpLocks noChangeShapeType="1"/>
              <a:stCxn id="934917" idx="3"/>
              <a:endCxn id="934915" idx="1"/>
            </p:cNvCxnSpPr>
            <p:nvPr/>
          </p:nvCxnSpPr>
          <p:spPr bwMode="auto">
            <a:xfrm flipV="1">
              <a:off x="3946525" y="3983038"/>
              <a:ext cx="1212850" cy="1587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34920" name="AutoShape 8"/>
            <p:cNvCxnSpPr>
              <a:cxnSpLocks noChangeShapeType="1"/>
              <a:stCxn id="934917" idx="3"/>
              <a:endCxn id="934914" idx="1"/>
            </p:cNvCxnSpPr>
            <p:nvPr/>
          </p:nvCxnSpPr>
          <p:spPr bwMode="auto">
            <a:xfrm>
              <a:off x="3946525" y="3984625"/>
              <a:ext cx="1212850" cy="17653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96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936963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90" name="Rectangle 6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Calculating Taxes</a:t>
            </a:r>
          </a:p>
          <a:p>
            <a:r>
              <a:rPr lang="en-US"/>
              <a:t>Specifying Tax Data</a:t>
            </a:r>
          </a:p>
          <a:p>
            <a:r>
              <a:rPr lang="en-US"/>
              <a:t>Viewing Tax Amounts</a:t>
            </a:r>
          </a:p>
          <a:p>
            <a:r>
              <a:rPr lang="en-US"/>
              <a:t>Correcting Tax Data</a:t>
            </a:r>
          </a:p>
          <a:p>
            <a:r>
              <a:rPr lang="en-US"/>
              <a:t>Reporting</a:t>
            </a:r>
          </a:p>
          <a:p>
            <a:r>
              <a:rPr lang="en-US"/>
              <a:t>Fixing Common Tax Problems</a:t>
            </a:r>
          </a:p>
        </p:txBody>
      </p:sp>
      <p:sp>
        <p:nvSpPr>
          <p:cNvPr id="7075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Processing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GTM-03-1240</a:t>
            </a: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640" name="Rectangle 8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Determining the tax environment</a:t>
            </a:r>
          </a:p>
          <a:p>
            <a:pPr lvl="1"/>
            <a:r>
              <a:rPr lang="en-US" sz="2800"/>
              <a:t>Ship-from tax zone for the line item</a:t>
            </a:r>
          </a:p>
          <a:p>
            <a:pPr lvl="1"/>
            <a:r>
              <a:rPr lang="en-US" sz="2800"/>
              <a:t>Ship-to tax zone for the transaction</a:t>
            </a:r>
          </a:p>
          <a:p>
            <a:pPr lvl="1"/>
            <a:r>
              <a:rPr lang="en-US" sz="2800"/>
              <a:t>Customer or supplier tax class, if any</a:t>
            </a:r>
          </a:p>
          <a:p>
            <a:r>
              <a:rPr lang="en-US"/>
              <a:t>Determining the tax rates</a:t>
            </a:r>
          </a:p>
          <a:p>
            <a:pPr lvl="1"/>
            <a:r>
              <a:rPr lang="en-US" sz="2800"/>
              <a:t>Tax class</a:t>
            </a:r>
          </a:p>
          <a:p>
            <a:pPr lvl="1"/>
            <a:r>
              <a:rPr lang="en-US" sz="2800"/>
              <a:t>Tax usage</a:t>
            </a:r>
          </a:p>
          <a:p>
            <a:pPr lvl="1"/>
            <a:r>
              <a:rPr lang="en-US" sz="2800"/>
              <a:t>Transaction tax date </a:t>
            </a:r>
          </a:p>
          <a:p>
            <a:pPr lvl="1"/>
            <a:endParaRPr lang="en-US" sz="2800"/>
          </a:p>
        </p:txBody>
      </p:sp>
      <p:sp>
        <p:nvSpPr>
          <p:cNvPr id="7096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Calculating Taxes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GTM-03-1250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Specifying Tax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GTM-03-1260</a:t>
            </a:r>
          </a:p>
        </p:txBody>
      </p:sp>
      <p:pic>
        <p:nvPicPr>
          <p:cNvPr id="708614" name="Picture 6" descr="Sales-Order-TaxD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888" y="892175"/>
            <a:ext cx="7381875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510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36.2.13 – Generalized Code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GTM-03-0120</a:t>
            </a:r>
          </a:p>
        </p:txBody>
      </p:sp>
      <p:pic>
        <p:nvPicPr>
          <p:cNvPr id="234511" name="Picture 1039" descr="Gen_Code_Maint_ad_st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8825" y="2320925"/>
            <a:ext cx="5067300" cy="2266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6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Viewing Tax Amounts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GTM-03-1270</a:t>
            </a:r>
          </a:p>
        </p:txBody>
      </p:sp>
      <p:pic>
        <p:nvPicPr>
          <p:cNvPr id="710662" name="Picture 6" descr="Sales_Order_ViewEditT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413" y="993775"/>
            <a:ext cx="7620000" cy="4981575"/>
          </a:xfrm>
          <a:prstGeom prst="rect">
            <a:avLst/>
          </a:prstGeom>
          <a:noFill/>
        </p:spPr>
      </p:pic>
      <p:sp>
        <p:nvSpPr>
          <p:cNvPr id="710663" name="Rectangle 7"/>
          <p:cNvSpPr>
            <a:spLocks noChangeArrowheads="1"/>
          </p:cNvSpPr>
          <p:nvPr/>
        </p:nvSpPr>
        <p:spPr bwMode="auto">
          <a:xfrm>
            <a:off x="1076325" y="4117975"/>
            <a:ext cx="3322638" cy="312738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8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Viewing Tax Amounts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GTM-03-1280</a:t>
            </a:r>
          </a:p>
        </p:txBody>
      </p:sp>
      <p:pic>
        <p:nvPicPr>
          <p:cNvPr id="719878" name="Picture 6" descr="Sales_Order-Tax-Det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088" y="1090613"/>
            <a:ext cx="7229475" cy="4829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Correcting Tax Amounts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GTM-03-1290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106488" y="1673225"/>
            <a:ext cx="6916737" cy="3635375"/>
            <a:chOff x="782638" y="2054225"/>
            <a:chExt cx="6916737" cy="3635375"/>
          </a:xfrm>
        </p:grpSpPr>
        <p:pic>
          <p:nvPicPr>
            <p:cNvPr id="711686" name="Picture 6" descr="SALes_Order-TaxEdi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2638" y="2054225"/>
              <a:ext cx="6916737" cy="3635375"/>
            </a:xfrm>
            <a:prstGeom prst="rect">
              <a:avLst/>
            </a:prstGeom>
            <a:noFill/>
          </p:spPr>
        </p:pic>
        <p:sp>
          <p:nvSpPr>
            <p:cNvPr id="711687" name="Rectangle 7"/>
            <p:cNvSpPr>
              <a:spLocks noChangeArrowheads="1"/>
            </p:cNvSpPr>
            <p:nvPr/>
          </p:nvSpPr>
          <p:spPr bwMode="auto">
            <a:xfrm>
              <a:off x="6386513" y="4035425"/>
              <a:ext cx="1219200" cy="10588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Reporting</a:t>
            </a:r>
            <a:br>
              <a:rPr lang="en-US"/>
            </a:br>
            <a:r>
              <a:rPr lang="en-US"/>
              <a:t>	</a:t>
            </a:r>
            <a:r>
              <a:rPr lang="en-US" sz="2800" b="0"/>
              <a:t>Printing Tax Info on Documents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GTM-03-1300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101850" y="1206500"/>
            <a:ext cx="4924425" cy="4810125"/>
            <a:chOff x="1149350" y="1768475"/>
            <a:chExt cx="4924425" cy="4810125"/>
          </a:xfrm>
        </p:grpSpPr>
        <p:pic>
          <p:nvPicPr>
            <p:cNvPr id="714759" name="Picture 7" descr="GTM-Contro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49350" y="1768475"/>
              <a:ext cx="4924425" cy="4810125"/>
            </a:xfrm>
            <a:prstGeom prst="rect">
              <a:avLst/>
            </a:prstGeom>
            <a:noFill/>
          </p:spPr>
        </p:pic>
        <p:sp>
          <p:nvSpPr>
            <p:cNvPr id="714758" name="Rectangle 6"/>
            <p:cNvSpPr>
              <a:spLocks noChangeArrowheads="1"/>
            </p:cNvSpPr>
            <p:nvPr/>
          </p:nvSpPr>
          <p:spPr bwMode="auto">
            <a:xfrm>
              <a:off x="1884363" y="5459413"/>
              <a:ext cx="1927225" cy="217487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3" name="Rectangle 5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Detail by Transaction Inquiry</a:t>
            </a:r>
          </a:p>
          <a:p>
            <a:r>
              <a:rPr lang="en-US"/>
              <a:t>Tax Detail by Transaction Report</a:t>
            </a:r>
          </a:p>
          <a:p>
            <a:r>
              <a:rPr lang="en-US"/>
              <a:t>EC Sales Listing</a:t>
            </a:r>
          </a:p>
          <a:p>
            <a:r>
              <a:rPr lang="en-US"/>
              <a:t>VAT Registration Number Report</a:t>
            </a:r>
          </a:p>
          <a:p>
            <a:r>
              <a:rPr lang="en-US"/>
              <a:t>AR Tax by Transaction Report</a:t>
            </a:r>
          </a:p>
          <a:p>
            <a:r>
              <a:rPr lang="en-US"/>
              <a:t>AR Tax by Tax Rate Report</a:t>
            </a:r>
          </a:p>
          <a:p>
            <a:r>
              <a:rPr lang="en-US"/>
              <a:t>AP Tax by Transaction Report</a:t>
            </a:r>
          </a:p>
          <a:p>
            <a:r>
              <a:rPr lang="en-US"/>
              <a:t>AP Tax by Tax Rate Report</a:t>
            </a:r>
          </a:p>
        </p:txBody>
      </p:sp>
      <p:sp>
        <p:nvSpPr>
          <p:cNvPr id="77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Reporting</a:t>
            </a:r>
            <a:endParaRPr lang="en-US" sz="2800" b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GTM-03-1310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No tax environment found, using default</a:t>
            </a:r>
          </a:p>
          <a:p>
            <a:r>
              <a:rPr lang="en-US"/>
              <a:t>Tax rate does not exist</a:t>
            </a:r>
          </a:p>
          <a:p>
            <a:r>
              <a:rPr lang="en-US"/>
              <a:t>Incorrect tax type, correct tax environment</a:t>
            </a:r>
          </a:p>
          <a:p>
            <a:r>
              <a:rPr lang="en-US"/>
              <a:t>Taxes are calculated incorrectly</a:t>
            </a:r>
          </a:p>
        </p:txBody>
      </p:sp>
      <p:sp>
        <p:nvSpPr>
          <p:cNvPr id="7137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Fixing Common Tax Problems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GTM-03-1320</a:t>
            </a: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2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779267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Questions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GTM-03-1330</a:t>
            </a:r>
          </a:p>
        </p:txBody>
      </p:sp>
      <p:sp>
        <p:nvSpPr>
          <p:cNvPr id="716816" name="Text Box 16"/>
          <p:cNvSpPr txBox="1">
            <a:spLocks noChangeArrowheads="1"/>
          </p:cNvSpPr>
          <p:nvPr/>
        </p:nvSpPr>
        <p:spPr bwMode="auto">
          <a:xfrm>
            <a:off x="2740025" y="1539875"/>
            <a:ext cx="3657600" cy="3705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ctr" anchorCtr="1"/>
          <a:lstStyle/>
          <a:p>
            <a:pPr>
              <a:spcBef>
                <a:spcPct val="50000"/>
              </a:spcBef>
            </a:pPr>
            <a:r>
              <a:rPr lang="en-US" sz="55000" dirty="0">
                <a:solidFill>
                  <a:schemeClr val="accent1"/>
                </a:solidFill>
                <a:latin typeface="Algerian" pitchFamily="82" charset="0"/>
              </a:rPr>
              <a:t>?</a:t>
            </a:r>
          </a:p>
        </p:txBody>
      </p:sp>
      <p:sp>
        <p:nvSpPr>
          <p:cNvPr id="716817" name="Rectangle 17"/>
          <p:cNvSpPr>
            <a:spLocks noChangeArrowheads="1"/>
          </p:cNvSpPr>
          <p:nvPr/>
        </p:nvSpPr>
        <p:spPr bwMode="auto">
          <a:xfrm>
            <a:off x="2674938" y="3030538"/>
            <a:ext cx="3797300" cy="793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4000" b="1" dirty="0">
                <a:latin typeface="+mj-lt"/>
              </a:rPr>
              <a:t>Tax Operation</a:t>
            </a: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91635"/>
            <a:ext cx="8229600" cy="5424523"/>
          </a:xfrm>
        </p:spPr>
        <p:txBody>
          <a:bodyPr/>
          <a:lstStyle/>
          <a:p>
            <a:r>
              <a:rPr lang="en-US" dirty="0" smtClean="0"/>
              <a:t>Set Up Global Tax Management in QAD Enterprise Applications</a:t>
            </a:r>
          </a:p>
          <a:p>
            <a:r>
              <a:rPr lang="en-US" dirty="0" smtClean="0"/>
              <a:t>Learn how taxes are processed in QAD Enterprise Applications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72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Set Up Global Tax Management</a:t>
            </a:r>
            <a:br>
              <a:rPr lang="en-US"/>
            </a:br>
            <a:r>
              <a:rPr lang="en-US" sz="2800" b="0"/>
              <a:t>In this section you learn how to: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GTM-03-1340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17" name="Rectangle 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2.13.3 – Tax Jurisdictions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GTM-03-0130</a:t>
            </a:r>
          </a:p>
        </p:txBody>
      </p:sp>
      <p:sp>
        <p:nvSpPr>
          <p:cNvPr id="238682" name="AutoShape 1114"/>
          <p:cNvSpPr>
            <a:spLocks noChangeArrowheads="1"/>
          </p:cNvSpPr>
          <p:nvPr/>
        </p:nvSpPr>
        <p:spPr bwMode="auto">
          <a:xfrm>
            <a:off x="3908425" y="3011488"/>
            <a:ext cx="1773238" cy="1152525"/>
          </a:xfrm>
          <a:prstGeom prst="flowChartAlternateProcess">
            <a:avLst/>
          </a:prstGeom>
          <a:solidFill>
            <a:srgbClr val="C0C0C0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Tax Zones</a:t>
            </a:r>
          </a:p>
        </p:txBody>
      </p:sp>
      <p:sp>
        <p:nvSpPr>
          <p:cNvPr id="238683" name="AutoShape 1115"/>
          <p:cNvSpPr>
            <a:spLocks noChangeArrowheads="1"/>
          </p:cNvSpPr>
          <p:nvPr/>
        </p:nvSpPr>
        <p:spPr bwMode="auto">
          <a:xfrm>
            <a:off x="798513" y="1600200"/>
            <a:ext cx="1773237" cy="1152525"/>
          </a:xfrm>
          <a:prstGeom prst="flowChartAlternateProcess">
            <a:avLst/>
          </a:prstGeom>
          <a:solidFill>
            <a:srgbClr val="C1EFFF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Countries</a:t>
            </a:r>
          </a:p>
        </p:txBody>
      </p:sp>
      <p:sp>
        <p:nvSpPr>
          <p:cNvPr id="238684" name="AutoShape 1116"/>
          <p:cNvSpPr>
            <a:spLocks noChangeArrowheads="1"/>
          </p:cNvSpPr>
          <p:nvPr/>
        </p:nvSpPr>
        <p:spPr bwMode="auto">
          <a:xfrm>
            <a:off x="798513" y="3006725"/>
            <a:ext cx="1773237" cy="1152525"/>
          </a:xfrm>
          <a:prstGeom prst="flowChartAlternateProcess">
            <a:avLst/>
          </a:prstGeom>
          <a:solidFill>
            <a:srgbClr val="C1EFFF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States &amp;</a:t>
            </a:r>
          </a:p>
          <a:p>
            <a:pPr eaLnBrk="0" hangingPunct="0"/>
            <a:r>
              <a:rPr kumimoji="1" lang="en-US" sz="2000" b="1">
                <a:latin typeface="+mj-lt"/>
              </a:rPr>
              <a:t>Provinces</a:t>
            </a:r>
          </a:p>
        </p:txBody>
      </p:sp>
      <p:sp>
        <p:nvSpPr>
          <p:cNvPr id="238685" name="AutoShape 1117"/>
          <p:cNvSpPr>
            <a:spLocks noChangeArrowheads="1"/>
          </p:cNvSpPr>
          <p:nvPr/>
        </p:nvSpPr>
        <p:spPr bwMode="auto">
          <a:xfrm>
            <a:off x="798513" y="4403725"/>
            <a:ext cx="1773237" cy="1152525"/>
          </a:xfrm>
          <a:prstGeom prst="flowChartAlternateProcess">
            <a:avLst/>
          </a:prstGeom>
          <a:solidFill>
            <a:srgbClr val="C1EFFF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Counties</a:t>
            </a:r>
          </a:p>
        </p:txBody>
      </p:sp>
      <p:sp>
        <p:nvSpPr>
          <p:cNvPr id="238686" name="AutoShape 1118"/>
          <p:cNvSpPr>
            <a:spLocks noChangeArrowheads="1"/>
          </p:cNvSpPr>
          <p:nvPr/>
        </p:nvSpPr>
        <p:spPr bwMode="auto">
          <a:xfrm>
            <a:off x="6592888" y="2209800"/>
            <a:ext cx="1773237" cy="1152525"/>
          </a:xfrm>
          <a:prstGeom prst="flowChartAlternateProcess">
            <a:avLst/>
          </a:prstGeom>
          <a:solidFill>
            <a:srgbClr val="FFDEB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Tax</a:t>
            </a:r>
          </a:p>
          <a:p>
            <a:pPr eaLnBrk="0" hangingPunct="0"/>
            <a:r>
              <a:rPr kumimoji="1" lang="en-US" sz="2000" b="1">
                <a:latin typeface="+mj-lt"/>
              </a:rPr>
              <a:t>Environments</a:t>
            </a:r>
          </a:p>
        </p:txBody>
      </p:sp>
      <p:sp>
        <p:nvSpPr>
          <p:cNvPr id="238687" name="AutoShape 1119"/>
          <p:cNvSpPr>
            <a:spLocks noChangeArrowheads="1"/>
          </p:cNvSpPr>
          <p:nvPr/>
        </p:nvSpPr>
        <p:spPr bwMode="auto">
          <a:xfrm>
            <a:off x="6592888" y="3800475"/>
            <a:ext cx="1773237" cy="1152525"/>
          </a:xfrm>
          <a:prstGeom prst="flowChartAlternateProcess">
            <a:avLst/>
          </a:prstGeom>
          <a:solidFill>
            <a:srgbClr val="FFDEBD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Addresses</a:t>
            </a:r>
          </a:p>
        </p:txBody>
      </p:sp>
      <p:cxnSp>
        <p:nvCxnSpPr>
          <p:cNvPr id="238688" name="AutoShape 1120"/>
          <p:cNvCxnSpPr>
            <a:cxnSpLocks noChangeShapeType="1"/>
            <a:stCxn id="238683" idx="3"/>
            <a:endCxn id="238682" idx="1"/>
          </p:cNvCxnSpPr>
          <p:nvPr/>
        </p:nvCxnSpPr>
        <p:spPr bwMode="auto">
          <a:xfrm>
            <a:off x="2590800" y="2176463"/>
            <a:ext cx="1298575" cy="1411287"/>
          </a:xfrm>
          <a:prstGeom prst="bentConnector3">
            <a:avLst>
              <a:gd name="adj1" fmla="val 4988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38689" name="AutoShape 1121"/>
          <p:cNvCxnSpPr>
            <a:cxnSpLocks noChangeShapeType="1"/>
            <a:stCxn id="238685" idx="3"/>
            <a:endCxn id="238682" idx="1"/>
          </p:cNvCxnSpPr>
          <p:nvPr/>
        </p:nvCxnSpPr>
        <p:spPr bwMode="auto">
          <a:xfrm flipV="1">
            <a:off x="2590800" y="3587750"/>
            <a:ext cx="1298575" cy="1392238"/>
          </a:xfrm>
          <a:prstGeom prst="bentConnector3">
            <a:avLst>
              <a:gd name="adj1" fmla="val 4988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38690" name="AutoShape 1122"/>
          <p:cNvCxnSpPr>
            <a:cxnSpLocks noChangeShapeType="1"/>
            <a:stCxn id="238684" idx="3"/>
            <a:endCxn id="238682" idx="1"/>
          </p:cNvCxnSpPr>
          <p:nvPr/>
        </p:nvCxnSpPr>
        <p:spPr bwMode="auto">
          <a:xfrm>
            <a:off x="2590800" y="3582988"/>
            <a:ext cx="1298575" cy="476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8691" name="AutoShape 1123"/>
          <p:cNvCxnSpPr>
            <a:cxnSpLocks noChangeShapeType="1"/>
            <a:stCxn id="238682" idx="3"/>
            <a:endCxn id="238687" idx="1"/>
          </p:cNvCxnSpPr>
          <p:nvPr/>
        </p:nvCxnSpPr>
        <p:spPr bwMode="auto">
          <a:xfrm>
            <a:off x="5700713" y="3587750"/>
            <a:ext cx="873125" cy="788988"/>
          </a:xfrm>
          <a:prstGeom prst="bentConnector3">
            <a:avLst>
              <a:gd name="adj1" fmla="val 49819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38692" name="AutoShape 1124"/>
          <p:cNvCxnSpPr>
            <a:cxnSpLocks noChangeShapeType="1"/>
            <a:stCxn id="238682" idx="3"/>
            <a:endCxn id="238686" idx="1"/>
          </p:cNvCxnSpPr>
          <p:nvPr/>
        </p:nvCxnSpPr>
        <p:spPr bwMode="auto">
          <a:xfrm flipV="1">
            <a:off x="5700713" y="2786063"/>
            <a:ext cx="873125" cy="801687"/>
          </a:xfrm>
          <a:prstGeom prst="bentConnector3">
            <a:avLst>
              <a:gd name="adj1" fmla="val 49819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6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2.13.3.13 – Tax Zone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GTM-03-0140</a:t>
            </a:r>
          </a:p>
        </p:txBody>
      </p:sp>
      <p:pic>
        <p:nvPicPr>
          <p:cNvPr id="81937" name="Picture 17" descr="Tax_Zone_B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9575" y="1255713"/>
            <a:ext cx="5772150" cy="4486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46" name="Rectangle 3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Tax Zone Codes</a:t>
            </a:r>
          </a:p>
        </p:txBody>
      </p:sp>
      <p:sp>
        <p:nvSpPr>
          <p:cNvPr id="2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GTM-03-0150</a:t>
            </a:r>
          </a:p>
        </p:txBody>
      </p:sp>
      <p:graphicFrame>
        <p:nvGraphicFramePr>
          <p:cNvPr id="266460" name="Group 3292"/>
          <p:cNvGraphicFramePr>
            <a:graphicFrameLocks noGrp="1"/>
          </p:cNvGraphicFramePr>
          <p:nvPr>
            <p:ph type="tbl" idx="4294967295"/>
          </p:nvPr>
        </p:nvGraphicFramePr>
        <p:xfrm>
          <a:off x="571500" y="1800225"/>
          <a:ext cx="8001000" cy="3238500"/>
        </p:xfrm>
        <a:graphic>
          <a:graphicData uri="http://schemas.openxmlformats.org/drawingml/2006/table">
            <a:tbl>
              <a:tblPr/>
              <a:tblGrid>
                <a:gridCol w="1504950"/>
                <a:gridCol w="1943100"/>
                <a:gridCol w="1457325"/>
                <a:gridCol w="1516063"/>
                <a:gridCol w="1579562"/>
              </a:tblGrid>
              <a:tr h="914400"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16-Character Geographical Codes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30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XXX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Country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XXX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State/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Province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XXX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County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XXX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City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XXX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Postal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Code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Alpha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Alpha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Numeric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Numeric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Numeric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81" name="Rectangle 20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Zone Hierarchies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GTM-03-0160</a:t>
            </a:r>
          </a:p>
        </p:txBody>
      </p:sp>
      <p:pic>
        <p:nvPicPr>
          <p:cNvPr id="241682" name="Picture 2066" descr="Tax_Zone_BRA-A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4188" y="1200150"/>
            <a:ext cx="561975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3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Parent-Component Hierarchy</a:t>
            </a:r>
          </a:p>
        </p:txBody>
      </p:sp>
      <p:sp>
        <p:nvSpPr>
          <p:cNvPr id="3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GTM-03-0170</a:t>
            </a:r>
          </a:p>
        </p:txBody>
      </p:sp>
      <p:graphicFrame>
        <p:nvGraphicFramePr>
          <p:cNvPr id="244199" name="Group 2535"/>
          <p:cNvGraphicFramePr>
            <a:graphicFrameLocks noGrp="1"/>
          </p:cNvGraphicFramePr>
          <p:nvPr>
            <p:ph type="tbl" idx="4294967295"/>
          </p:nvPr>
        </p:nvGraphicFramePr>
        <p:xfrm>
          <a:off x="3398838" y="1590675"/>
          <a:ext cx="5478462" cy="3932936"/>
        </p:xfrm>
        <a:graphic>
          <a:graphicData uri="http://schemas.openxmlformats.org/drawingml/2006/table">
            <a:tbl>
              <a:tblPr/>
              <a:tblGrid>
                <a:gridCol w="1725612"/>
                <a:gridCol w="1828800"/>
                <a:gridCol w="1924050"/>
              </a:tblGrid>
              <a:tr h="7683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Tax Zone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Subtotal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This Level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Reporting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Zone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Canada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Quebec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Alberta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Ontario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1618970" y="2103438"/>
            <a:ext cx="878448" cy="4591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kumimoji="1" lang="en-US" sz="2400" b="1">
                <a:latin typeface="+mj-lt"/>
              </a:rPr>
              <a:t>CAN</a:t>
            </a:r>
          </a:p>
        </p:txBody>
      </p:sp>
      <p:sp>
        <p:nvSpPr>
          <p:cNvPr id="90123" name="Rectangle 11"/>
          <p:cNvSpPr>
            <a:spLocks noChangeArrowheads="1"/>
          </p:cNvSpPr>
          <p:nvPr/>
        </p:nvSpPr>
        <p:spPr bwMode="auto">
          <a:xfrm>
            <a:off x="92075" y="3717925"/>
            <a:ext cx="1462088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algn="l" eaLnBrk="0" hangingPunct="0"/>
            <a:r>
              <a:rPr kumimoji="1" lang="en-US" sz="2400" b="1">
                <a:latin typeface="+mj-lt"/>
              </a:rPr>
              <a:t>CAN-QUE</a:t>
            </a:r>
          </a:p>
        </p:txBody>
      </p:sp>
      <p:sp>
        <p:nvSpPr>
          <p:cNvPr id="90124" name="Rectangle 12"/>
          <p:cNvSpPr>
            <a:spLocks noChangeArrowheads="1"/>
          </p:cNvSpPr>
          <p:nvPr/>
        </p:nvSpPr>
        <p:spPr bwMode="auto">
          <a:xfrm>
            <a:off x="942975" y="4181475"/>
            <a:ext cx="1462088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algn="l" eaLnBrk="0" hangingPunct="0"/>
            <a:r>
              <a:rPr kumimoji="1" lang="en-US" sz="2400" b="1" dirty="0">
                <a:latin typeface="+mj-lt"/>
              </a:rPr>
              <a:t>CAN-ALB</a:t>
            </a:r>
          </a:p>
        </p:txBody>
      </p:sp>
      <p:sp>
        <p:nvSpPr>
          <p:cNvPr id="90125" name="Rectangle 13"/>
          <p:cNvSpPr>
            <a:spLocks noChangeArrowheads="1"/>
          </p:cNvSpPr>
          <p:nvPr/>
        </p:nvSpPr>
        <p:spPr bwMode="auto">
          <a:xfrm>
            <a:off x="1784350" y="4630738"/>
            <a:ext cx="1462088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algn="l" eaLnBrk="0" hangingPunct="0"/>
            <a:r>
              <a:rPr kumimoji="1" lang="en-US" sz="2400" b="1">
                <a:latin typeface="+mj-lt"/>
              </a:rPr>
              <a:t>CAN-ONT</a:t>
            </a:r>
          </a:p>
        </p:txBody>
      </p:sp>
      <p:cxnSp>
        <p:nvCxnSpPr>
          <p:cNvPr id="244200" name="AutoShape 2536"/>
          <p:cNvCxnSpPr>
            <a:cxnSpLocks noChangeShapeType="1"/>
            <a:stCxn id="90123" idx="0"/>
            <a:endCxn id="90115" idx="2"/>
          </p:cNvCxnSpPr>
          <p:nvPr/>
        </p:nvCxnSpPr>
        <p:spPr bwMode="auto">
          <a:xfrm rot="5400000" flipH="1" flipV="1">
            <a:off x="862963" y="2522695"/>
            <a:ext cx="1155387" cy="1235075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4201" name="AutoShape 2537"/>
          <p:cNvCxnSpPr>
            <a:cxnSpLocks noChangeShapeType="1"/>
            <a:stCxn id="90124" idx="0"/>
            <a:endCxn id="90115" idx="2"/>
          </p:cNvCxnSpPr>
          <p:nvPr/>
        </p:nvCxnSpPr>
        <p:spPr bwMode="auto">
          <a:xfrm rot="5400000" flipH="1" flipV="1">
            <a:off x="1056638" y="3179920"/>
            <a:ext cx="1618937" cy="384175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4202" name="AutoShape 2538"/>
          <p:cNvCxnSpPr>
            <a:cxnSpLocks noChangeShapeType="1"/>
            <a:stCxn id="90125" idx="0"/>
            <a:endCxn id="90115" idx="2"/>
          </p:cNvCxnSpPr>
          <p:nvPr/>
        </p:nvCxnSpPr>
        <p:spPr bwMode="auto">
          <a:xfrm rot="16200000" flipV="1">
            <a:off x="1252694" y="3368038"/>
            <a:ext cx="2068200" cy="45720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0" name="Rectangle 20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b="1"/>
              <a:t>Perform a basic setup of GTM in QAD Enterprise Applications</a:t>
            </a:r>
          </a:p>
          <a:p>
            <a:r>
              <a:rPr lang="en-US"/>
              <a:t>Setup additional data in QAD Enterprise Applications</a:t>
            </a:r>
          </a:p>
          <a:p>
            <a:r>
              <a:rPr lang="en-US"/>
              <a:t>Setup typical tax situations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15379" name="Rectangle 1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en-US"/>
              <a:t>Set Up Global Tax Management</a:t>
            </a:r>
            <a:br>
              <a:rPr lang="en-US"/>
            </a:br>
            <a:r>
              <a:rPr lang="en-US" sz="2800" b="0"/>
              <a:t>In this section you learn how to: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37" name="Rectangle 11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Phantom Hierarchy</a:t>
            </a:r>
          </a:p>
        </p:txBody>
      </p:sp>
      <p:sp>
        <p:nvSpPr>
          <p:cNvPr id="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GTM-03-0180</a:t>
            </a:r>
          </a:p>
        </p:txBody>
      </p:sp>
      <p:graphicFrame>
        <p:nvGraphicFramePr>
          <p:cNvPr id="103538" name="Group 1138"/>
          <p:cNvGraphicFramePr>
            <a:graphicFrameLocks noGrp="1"/>
          </p:cNvGraphicFramePr>
          <p:nvPr>
            <p:ph type="tbl" idx="4294967295"/>
          </p:nvPr>
        </p:nvGraphicFramePr>
        <p:xfrm>
          <a:off x="3109913" y="1028700"/>
          <a:ext cx="5472112" cy="4701286"/>
        </p:xfrm>
        <a:graphic>
          <a:graphicData uri="http://schemas.openxmlformats.org/drawingml/2006/table">
            <a:tbl>
              <a:tblPr/>
              <a:tblGrid>
                <a:gridCol w="1728787"/>
                <a:gridCol w="1838325"/>
                <a:gridCol w="1905000"/>
              </a:tblGrid>
              <a:tr h="7683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Tax Zone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Subtotal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This Level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Reporting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Zone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Canada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LA-County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LA-City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Santa Clarita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Yes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Reseda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173" name="Rectangle 13"/>
          <p:cNvSpPr>
            <a:spLocks noChangeArrowheads="1"/>
          </p:cNvSpPr>
          <p:nvPr/>
        </p:nvSpPr>
        <p:spPr bwMode="auto">
          <a:xfrm>
            <a:off x="1227138" y="1782763"/>
            <a:ext cx="1196975" cy="3635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kumimoji="1" lang="en-US" sz="2400" b="1">
                <a:latin typeface="+mj-lt"/>
              </a:rPr>
              <a:t>CA</a:t>
            </a:r>
          </a:p>
        </p:txBody>
      </p:sp>
      <p:sp>
        <p:nvSpPr>
          <p:cNvPr id="92174" name="Rectangle 14"/>
          <p:cNvSpPr>
            <a:spLocks noChangeArrowheads="1"/>
          </p:cNvSpPr>
          <p:nvPr/>
        </p:nvSpPr>
        <p:spPr bwMode="auto">
          <a:xfrm>
            <a:off x="1228725" y="2627313"/>
            <a:ext cx="1196975" cy="7429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kumimoji="1" lang="en-US" sz="2400" b="1">
                <a:latin typeface="+mj-lt"/>
              </a:rPr>
              <a:t>LA-</a:t>
            </a:r>
          </a:p>
          <a:p>
            <a:pPr eaLnBrk="0" hangingPunct="0"/>
            <a:r>
              <a:rPr kumimoji="1" lang="en-US" sz="2400" b="1">
                <a:latin typeface="+mj-lt"/>
              </a:rPr>
              <a:t>County</a:t>
            </a:r>
          </a:p>
        </p:txBody>
      </p:sp>
      <p:sp>
        <p:nvSpPr>
          <p:cNvPr id="92175" name="Rectangle 15"/>
          <p:cNvSpPr>
            <a:spLocks noChangeArrowheads="1"/>
          </p:cNvSpPr>
          <p:nvPr/>
        </p:nvSpPr>
        <p:spPr bwMode="auto">
          <a:xfrm>
            <a:off x="622300" y="3938588"/>
            <a:ext cx="1196975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kumimoji="1" lang="en-US" sz="2400" b="1">
                <a:latin typeface="+mj-lt"/>
              </a:rPr>
              <a:t>LA-City</a:t>
            </a:r>
          </a:p>
        </p:txBody>
      </p:sp>
      <p:sp>
        <p:nvSpPr>
          <p:cNvPr id="92176" name="Rectangle 16"/>
          <p:cNvSpPr>
            <a:spLocks noChangeArrowheads="1"/>
          </p:cNvSpPr>
          <p:nvPr/>
        </p:nvSpPr>
        <p:spPr bwMode="auto">
          <a:xfrm>
            <a:off x="1824038" y="3938588"/>
            <a:ext cx="1196975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kumimoji="1" lang="en-US" sz="2400" b="1">
                <a:latin typeface="+mj-lt"/>
              </a:rPr>
              <a:t>SC</a:t>
            </a:r>
          </a:p>
        </p:txBody>
      </p:sp>
      <p:sp>
        <p:nvSpPr>
          <p:cNvPr id="92180" name="Rectangle 20"/>
          <p:cNvSpPr>
            <a:spLocks noChangeArrowheads="1"/>
          </p:cNvSpPr>
          <p:nvPr/>
        </p:nvSpPr>
        <p:spPr bwMode="auto">
          <a:xfrm>
            <a:off x="620713" y="4992688"/>
            <a:ext cx="1196975" cy="8191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kumimoji="1" lang="en-US" sz="2400" b="1">
                <a:latin typeface="+mj-lt"/>
              </a:rPr>
              <a:t>Reseda</a:t>
            </a:r>
          </a:p>
          <a:p>
            <a:pPr eaLnBrk="0" hangingPunct="0"/>
            <a:r>
              <a:rPr kumimoji="1" lang="en-US" sz="2400" b="1">
                <a:latin typeface="+mj-lt"/>
              </a:rPr>
              <a:t>(Suburb)</a:t>
            </a:r>
          </a:p>
        </p:txBody>
      </p:sp>
      <p:cxnSp>
        <p:nvCxnSpPr>
          <p:cNvPr id="103539" name="AutoShape 1139"/>
          <p:cNvCxnSpPr>
            <a:cxnSpLocks noChangeShapeType="1"/>
            <a:stCxn id="92175" idx="0"/>
            <a:endCxn id="92174" idx="2"/>
          </p:cNvCxnSpPr>
          <p:nvPr/>
        </p:nvCxnSpPr>
        <p:spPr bwMode="auto">
          <a:xfrm rot="16200000">
            <a:off x="1239838" y="3351213"/>
            <a:ext cx="568325" cy="606425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03540" name="AutoShape 1140"/>
          <p:cNvCxnSpPr>
            <a:cxnSpLocks noChangeShapeType="1"/>
            <a:stCxn id="92176" idx="0"/>
            <a:endCxn id="92174" idx="2"/>
          </p:cNvCxnSpPr>
          <p:nvPr/>
        </p:nvCxnSpPr>
        <p:spPr bwMode="auto">
          <a:xfrm rot="5400000" flipH="1">
            <a:off x="1840706" y="3356770"/>
            <a:ext cx="568325" cy="59531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03541" name="AutoShape 1141"/>
          <p:cNvCxnSpPr>
            <a:cxnSpLocks noChangeShapeType="1"/>
            <a:stCxn id="92174" idx="0"/>
            <a:endCxn id="92173" idx="2"/>
          </p:cNvCxnSpPr>
          <p:nvPr/>
        </p:nvCxnSpPr>
        <p:spPr bwMode="auto">
          <a:xfrm flipH="1" flipV="1">
            <a:off x="1825625" y="2146300"/>
            <a:ext cx="1588" cy="481013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03542" name="AutoShape 1142"/>
          <p:cNvCxnSpPr>
            <a:cxnSpLocks noChangeShapeType="1"/>
            <a:stCxn id="92180" idx="0"/>
            <a:endCxn id="92175" idx="2"/>
          </p:cNvCxnSpPr>
          <p:nvPr/>
        </p:nvCxnSpPr>
        <p:spPr bwMode="auto">
          <a:xfrm flipV="1">
            <a:off x="1219200" y="4392613"/>
            <a:ext cx="1588" cy="60007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7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799747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81" name="Rectangle 2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spAutoFit/>
          </a:bodyPr>
          <a:lstStyle/>
          <a:p>
            <a:r>
              <a:rPr lang="en-US"/>
              <a:t>Tax Environments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GTM-03-0190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31838" y="873125"/>
            <a:ext cx="7678737" cy="5267325"/>
            <a:chOff x="731838" y="1130300"/>
            <a:chExt cx="7678737" cy="5267325"/>
          </a:xfrm>
        </p:grpSpPr>
        <p:sp>
          <p:nvSpPr>
            <p:cNvPr id="458770" name="AutoShape 18"/>
            <p:cNvSpPr>
              <a:spLocks noChangeArrowheads="1"/>
            </p:cNvSpPr>
            <p:nvPr/>
          </p:nvSpPr>
          <p:spPr bwMode="auto">
            <a:xfrm>
              <a:off x="733425" y="3873500"/>
              <a:ext cx="1773238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0" tIns="44450" rIns="0" bIns="44450" anchor="ctr" anchorCtr="1"/>
            <a:lstStyle/>
            <a:p>
              <a:pPr eaLnBrk="0" hangingPunct="0">
                <a:lnSpc>
                  <a:spcPct val="80000"/>
                </a:lnSpc>
              </a:pPr>
              <a:r>
                <a:rPr kumimoji="1" lang="en-US" sz="2000" b="1">
                  <a:latin typeface="+mj-lt"/>
                </a:rPr>
                <a:t>Customer/ Supplier Tax Classes (optional)</a:t>
              </a:r>
            </a:p>
          </p:txBody>
        </p:sp>
        <p:sp>
          <p:nvSpPr>
            <p:cNvPr id="458771" name="AutoShape 19"/>
            <p:cNvSpPr>
              <a:spLocks noChangeArrowheads="1"/>
            </p:cNvSpPr>
            <p:nvPr/>
          </p:nvSpPr>
          <p:spPr bwMode="auto">
            <a:xfrm>
              <a:off x="3889375" y="3271838"/>
              <a:ext cx="1773238" cy="1152525"/>
            </a:xfrm>
            <a:prstGeom prst="flowChartAlternateProcess">
              <a:avLst/>
            </a:prstGeom>
            <a:solidFill>
              <a:srgbClr val="FBFCD8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Environments</a:t>
              </a:r>
            </a:p>
          </p:txBody>
        </p:sp>
        <p:sp>
          <p:nvSpPr>
            <p:cNvPr id="458772" name="AutoShape 20"/>
            <p:cNvSpPr>
              <a:spLocks noChangeArrowheads="1"/>
            </p:cNvSpPr>
            <p:nvPr/>
          </p:nvSpPr>
          <p:spPr bwMode="auto">
            <a:xfrm>
              <a:off x="736600" y="1130300"/>
              <a:ext cx="1773238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0488" tIns="44450" rIns="90488" bIns="44450" anchor="ctr" anchorCtr="1"/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Tax Zones</a:t>
              </a:r>
            </a:p>
          </p:txBody>
        </p:sp>
        <p:sp>
          <p:nvSpPr>
            <p:cNvPr id="458773" name="AutoShape 21"/>
            <p:cNvSpPr>
              <a:spLocks noChangeArrowheads="1"/>
            </p:cNvSpPr>
            <p:nvPr/>
          </p:nvSpPr>
          <p:spPr bwMode="auto">
            <a:xfrm>
              <a:off x="735013" y="5245100"/>
              <a:ext cx="1773237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Rounding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Methods</a:t>
              </a:r>
            </a:p>
          </p:txBody>
        </p:sp>
        <p:sp>
          <p:nvSpPr>
            <p:cNvPr id="458774" name="AutoShape 22"/>
            <p:cNvSpPr>
              <a:spLocks noChangeArrowheads="1"/>
            </p:cNvSpPr>
            <p:nvPr/>
          </p:nvSpPr>
          <p:spPr bwMode="auto">
            <a:xfrm>
              <a:off x="731838" y="2501900"/>
              <a:ext cx="1773237" cy="1152525"/>
            </a:xfrm>
            <a:prstGeom prst="flowChartAlternateProcess">
              <a:avLst/>
            </a:prstGeom>
            <a:solidFill>
              <a:srgbClr val="C0C0C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0488" tIns="44450" rIns="90488" bIns="44450" anchor="ctr" anchorCtr="1"/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Tax Types</a:t>
              </a:r>
            </a:p>
          </p:txBody>
        </p:sp>
        <p:sp>
          <p:nvSpPr>
            <p:cNvPr id="458775" name="AutoShape 23"/>
            <p:cNvSpPr>
              <a:spLocks noChangeArrowheads="1"/>
            </p:cNvSpPr>
            <p:nvPr/>
          </p:nvSpPr>
          <p:spPr bwMode="auto">
            <a:xfrm>
              <a:off x="6637338" y="3271838"/>
              <a:ext cx="1773237" cy="1152525"/>
            </a:xfrm>
            <a:prstGeom prst="flowChartAlternateProcess">
              <a:avLst/>
            </a:prstGeom>
            <a:solidFill>
              <a:srgbClr val="FBFCD8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Transactions</a:t>
              </a:r>
            </a:p>
          </p:txBody>
        </p:sp>
        <p:cxnSp>
          <p:nvCxnSpPr>
            <p:cNvPr id="458776" name="AutoShape 24"/>
            <p:cNvCxnSpPr>
              <a:cxnSpLocks noChangeShapeType="1"/>
              <a:stCxn id="458771" idx="3"/>
              <a:endCxn id="458775" idx="1"/>
            </p:cNvCxnSpPr>
            <p:nvPr/>
          </p:nvCxnSpPr>
          <p:spPr bwMode="auto">
            <a:xfrm>
              <a:off x="5681663" y="3848100"/>
              <a:ext cx="9366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58777" name="AutoShape 25"/>
            <p:cNvCxnSpPr>
              <a:cxnSpLocks noChangeShapeType="1"/>
              <a:stCxn id="458772" idx="3"/>
              <a:endCxn id="458771" idx="1"/>
            </p:cNvCxnSpPr>
            <p:nvPr/>
          </p:nvCxnSpPr>
          <p:spPr bwMode="auto">
            <a:xfrm>
              <a:off x="2528888" y="1706563"/>
              <a:ext cx="1341437" cy="2141537"/>
            </a:xfrm>
            <a:prstGeom prst="bentConnector3">
              <a:avLst>
                <a:gd name="adj1" fmla="val 4994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58778" name="AutoShape 26"/>
            <p:cNvCxnSpPr>
              <a:cxnSpLocks noChangeShapeType="1"/>
              <a:stCxn id="458773" idx="3"/>
              <a:endCxn id="458771" idx="1"/>
            </p:cNvCxnSpPr>
            <p:nvPr/>
          </p:nvCxnSpPr>
          <p:spPr bwMode="auto">
            <a:xfrm flipV="1">
              <a:off x="2527300" y="3848100"/>
              <a:ext cx="1343025" cy="1973263"/>
            </a:xfrm>
            <a:prstGeom prst="bentConnector3">
              <a:avLst>
                <a:gd name="adj1" fmla="val 4988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58779" name="AutoShape 27"/>
            <p:cNvCxnSpPr>
              <a:cxnSpLocks noChangeShapeType="1"/>
              <a:stCxn id="458774" idx="3"/>
              <a:endCxn id="458771" idx="1"/>
            </p:cNvCxnSpPr>
            <p:nvPr/>
          </p:nvCxnSpPr>
          <p:spPr bwMode="auto">
            <a:xfrm>
              <a:off x="2524125" y="3078163"/>
              <a:ext cx="1346200" cy="769937"/>
            </a:xfrm>
            <a:prstGeom prst="bentConnector3">
              <a:avLst>
                <a:gd name="adj1" fmla="val 4988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58780" name="AutoShape 28"/>
            <p:cNvCxnSpPr>
              <a:cxnSpLocks noChangeShapeType="1"/>
              <a:stCxn id="458770" idx="3"/>
              <a:endCxn id="458771" idx="1"/>
            </p:cNvCxnSpPr>
            <p:nvPr/>
          </p:nvCxnSpPr>
          <p:spPr bwMode="auto">
            <a:xfrm flipV="1">
              <a:off x="2525713" y="3848100"/>
              <a:ext cx="1344612" cy="601663"/>
            </a:xfrm>
            <a:prstGeom prst="bentConnector3">
              <a:avLst>
                <a:gd name="adj1" fmla="val 4994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873" name="Rectangle 1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Types</a:t>
            </a:r>
          </a:p>
        </p:txBody>
      </p:sp>
      <p:sp>
        <p:nvSpPr>
          <p:cNvPr id="2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GTM-03-0200</a:t>
            </a:r>
          </a:p>
        </p:txBody>
      </p:sp>
      <p:graphicFrame>
        <p:nvGraphicFramePr>
          <p:cNvPr id="541891" name="Group 195"/>
          <p:cNvGraphicFramePr>
            <a:graphicFrameLocks noGrp="1"/>
          </p:cNvGraphicFramePr>
          <p:nvPr>
            <p:ph type="tbl" idx="4294967295"/>
          </p:nvPr>
        </p:nvGraphicFramePr>
        <p:xfrm>
          <a:off x="1371600" y="2325688"/>
          <a:ext cx="6400800" cy="2348740"/>
        </p:xfrm>
        <a:graphic>
          <a:graphicData uri="http://schemas.openxmlformats.org/drawingml/2006/table">
            <a:tbl>
              <a:tblPr/>
              <a:tblGrid>
                <a:gridCol w="2762250"/>
                <a:gridCol w="3638550"/>
              </a:tblGrid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Tax Type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Description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BRZ-ICMS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Brazilian ICMS Tax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CA-SLS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California Sales Tax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NON-TAX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Non-Taxable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CAN-ONT-PST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PST – Ontario, Canada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2.13.1.1 – Tax Type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GTM-03-0210</a:t>
            </a:r>
          </a:p>
        </p:txBody>
      </p:sp>
      <p:pic>
        <p:nvPicPr>
          <p:cNvPr id="628739" name="Picture 3" descr="Tax-Type-IMP-NP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4938" y="2387600"/>
            <a:ext cx="3781425" cy="2152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spAutoFit/>
          </a:bodyPr>
          <a:lstStyle/>
          <a:p>
            <a:r>
              <a:rPr lang="en-US"/>
              <a:t>Tax Environments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GTM-03-0220</a:t>
            </a:r>
          </a:p>
        </p:txBody>
      </p:sp>
      <p:sp>
        <p:nvSpPr>
          <p:cNvPr id="105507" name="AutoShape 35"/>
          <p:cNvSpPr>
            <a:spLocks noChangeArrowheads="1"/>
          </p:cNvSpPr>
          <p:nvPr/>
        </p:nvSpPr>
        <p:spPr bwMode="auto">
          <a:xfrm>
            <a:off x="720725" y="3600450"/>
            <a:ext cx="1773238" cy="1152525"/>
          </a:xfrm>
          <a:prstGeom prst="flowChartAlternateProcess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lIns="0" tIns="44450" rIns="0" bIns="44450" anchor="ctr" anchorCtr="1"/>
          <a:lstStyle/>
          <a:p>
            <a:pPr eaLnBrk="0" hangingPunct="0">
              <a:lnSpc>
                <a:spcPct val="85000"/>
              </a:lnSpc>
            </a:pPr>
            <a:r>
              <a:rPr kumimoji="1" lang="en-US" sz="2000" b="1">
                <a:latin typeface="+mj-lt"/>
              </a:rPr>
              <a:t>Customer/ Supplier Tax Classes (optional)</a:t>
            </a:r>
          </a:p>
        </p:txBody>
      </p:sp>
      <p:sp>
        <p:nvSpPr>
          <p:cNvPr id="105508" name="AutoShape 36"/>
          <p:cNvSpPr>
            <a:spLocks noChangeArrowheads="1"/>
          </p:cNvSpPr>
          <p:nvPr/>
        </p:nvSpPr>
        <p:spPr bwMode="auto">
          <a:xfrm>
            <a:off x="3876675" y="2770188"/>
            <a:ext cx="1773238" cy="1152525"/>
          </a:xfrm>
          <a:prstGeom prst="flowChartAlternateProcess">
            <a:avLst/>
          </a:prstGeom>
          <a:solidFill>
            <a:srgbClr val="FBFCD8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endParaRPr kumimoji="1" lang="en-US" sz="2000" b="1">
              <a:latin typeface="+mj-lt"/>
            </a:endParaRPr>
          </a:p>
          <a:p>
            <a:pPr eaLnBrk="0" hangingPunct="0"/>
            <a:r>
              <a:rPr kumimoji="1" lang="en-US" sz="2000" b="1">
                <a:latin typeface="+mj-lt"/>
              </a:rPr>
              <a:t>Tax</a:t>
            </a:r>
          </a:p>
          <a:p>
            <a:pPr eaLnBrk="0" hangingPunct="0"/>
            <a:r>
              <a:rPr kumimoji="1" lang="en-US" sz="2000" b="1">
                <a:latin typeface="+mj-lt"/>
              </a:rPr>
              <a:t>Environments</a:t>
            </a:r>
          </a:p>
          <a:p>
            <a:pPr eaLnBrk="0" hangingPunct="0"/>
            <a:endParaRPr kumimoji="1" lang="en-US" sz="2000" b="1">
              <a:latin typeface="+mj-lt"/>
            </a:endParaRPr>
          </a:p>
        </p:txBody>
      </p:sp>
      <p:sp>
        <p:nvSpPr>
          <p:cNvPr id="105509" name="AutoShape 37"/>
          <p:cNvSpPr>
            <a:spLocks noChangeArrowheads="1"/>
          </p:cNvSpPr>
          <p:nvPr/>
        </p:nvSpPr>
        <p:spPr bwMode="auto">
          <a:xfrm>
            <a:off x="723900" y="857250"/>
            <a:ext cx="1773238" cy="1152525"/>
          </a:xfrm>
          <a:prstGeom prst="flowChartAlternateProcess">
            <a:avLst/>
          </a:prstGeom>
          <a:solidFill>
            <a:srgbClr val="C5E2FF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lIns="90488" tIns="44450" rIns="90488" bIns="44450" anchor="ctr" anchorCtr="1"/>
          <a:lstStyle/>
          <a:p>
            <a:pPr algn="l" eaLnBrk="0" hangingPunct="0"/>
            <a:r>
              <a:rPr kumimoji="1" lang="en-US" sz="2000" b="1">
                <a:latin typeface="+mj-lt"/>
              </a:rPr>
              <a:t>Tax Zones</a:t>
            </a:r>
          </a:p>
        </p:txBody>
      </p:sp>
      <p:sp>
        <p:nvSpPr>
          <p:cNvPr id="105510" name="AutoShape 38"/>
          <p:cNvSpPr>
            <a:spLocks noChangeArrowheads="1"/>
          </p:cNvSpPr>
          <p:nvPr/>
        </p:nvSpPr>
        <p:spPr bwMode="auto">
          <a:xfrm>
            <a:off x="722313" y="4972050"/>
            <a:ext cx="1773237" cy="1152525"/>
          </a:xfrm>
          <a:prstGeom prst="flowChartAlternateProcess">
            <a:avLst/>
          </a:prstGeom>
          <a:solidFill>
            <a:srgbClr val="C5E2FF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Rounding</a:t>
            </a:r>
          </a:p>
          <a:p>
            <a:pPr eaLnBrk="0" hangingPunct="0"/>
            <a:r>
              <a:rPr kumimoji="1" lang="en-US" sz="2000" b="1">
                <a:latin typeface="+mj-lt"/>
              </a:rPr>
              <a:t>Methods</a:t>
            </a:r>
          </a:p>
        </p:txBody>
      </p:sp>
      <p:sp>
        <p:nvSpPr>
          <p:cNvPr id="105511" name="AutoShape 39"/>
          <p:cNvSpPr>
            <a:spLocks noChangeArrowheads="1"/>
          </p:cNvSpPr>
          <p:nvPr/>
        </p:nvSpPr>
        <p:spPr bwMode="auto">
          <a:xfrm>
            <a:off x="719138" y="2238375"/>
            <a:ext cx="1773237" cy="1152525"/>
          </a:xfrm>
          <a:prstGeom prst="flowChartAlternateProcess">
            <a:avLst/>
          </a:prstGeom>
          <a:solidFill>
            <a:srgbClr val="C5E2FF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lIns="90488" tIns="44450" rIns="90488" bIns="44450" anchor="ctr" anchorCtr="1"/>
          <a:lstStyle/>
          <a:p>
            <a:pPr algn="l" eaLnBrk="0" hangingPunct="0"/>
            <a:r>
              <a:rPr kumimoji="1" lang="en-US" sz="2000" b="1">
                <a:latin typeface="+mj-lt"/>
              </a:rPr>
              <a:t>Tax Types</a:t>
            </a:r>
          </a:p>
        </p:txBody>
      </p:sp>
      <p:sp>
        <p:nvSpPr>
          <p:cNvPr id="105512" name="AutoShape 40"/>
          <p:cNvSpPr>
            <a:spLocks noChangeArrowheads="1"/>
          </p:cNvSpPr>
          <p:nvPr/>
        </p:nvSpPr>
        <p:spPr bwMode="auto">
          <a:xfrm>
            <a:off x="6624638" y="2770188"/>
            <a:ext cx="1773237" cy="1152525"/>
          </a:xfrm>
          <a:prstGeom prst="flowChartAlternateProcess">
            <a:avLst/>
          </a:prstGeom>
          <a:solidFill>
            <a:srgbClr val="FBFCD8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000" b="1">
                <a:latin typeface="+mj-lt"/>
              </a:rPr>
              <a:t>Transactions</a:t>
            </a:r>
          </a:p>
        </p:txBody>
      </p:sp>
      <p:cxnSp>
        <p:nvCxnSpPr>
          <p:cNvPr id="105513" name="AutoShape 41"/>
          <p:cNvCxnSpPr>
            <a:cxnSpLocks noChangeShapeType="1"/>
            <a:stCxn id="105508" idx="3"/>
            <a:endCxn id="105512" idx="1"/>
          </p:cNvCxnSpPr>
          <p:nvPr/>
        </p:nvCxnSpPr>
        <p:spPr bwMode="auto">
          <a:xfrm>
            <a:off x="5668963" y="3346450"/>
            <a:ext cx="936625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5514" name="AutoShape 42"/>
          <p:cNvCxnSpPr>
            <a:cxnSpLocks noChangeShapeType="1"/>
            <a:stCxn id="105511" idx="3"/>
            <a:endCxn id="105508" idx="1"/>
          </p:cNvCxnSpPr>
          <p:nvPr/>
        </p:nvCxnSpPr>
        <p:spPr bwMode="auto">
          <a:xfrm>
            <a:off x="2511425" y="2814638"/>
            <a:ext cx="1346200" cy="531812"/>
          </a:xfrm>
          <a:prstGeom prst="bentConnector3">
            <a:avLst>
              <a:gd name="adj1" fmla="val 49884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05515" name="AutoShape 43"/>
          <p:cNvCxnSpPr>
            <a:cxnSpLocks noChangeShapeType="1"/>
            <a:stCxn id="105509" idx="3"/>
            <a:endCxn id="105508" idx="1"/>
          </p:cNvCxnSpPr>
          <p:nvPr/>
        </p:nvCxnSpPr>
        <p:spPr bwMode="auto">
          <a:xfrm>
            <a:off x="2516188" y="1433513"/>
            <a:ext cx="1341437" cy="1912937"/>
          </a:xfrm>
          <a:prstGeom prst="bentConnector3">
            <a:avLst>
              <a:gd name="adj1" fmla="val 4994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05516" name="AutoShape 44"/>
          <p:cNvCxnSpPr>
            <a:cxnSpLocks noChangeShapeType="1"/>
            <a:stCxn id="105510" idx="3"/>
            <a:endCxn id="105508" idx="1"/>
          </p:cNvCxnSpPr>
          <p:nvPr/>
        </p:nvCxnSpPr>
        <p:spPr bwMode="auto">
          <a:xfrm flipV="1">
            <a:off x="2514600" y="3346450"/>
            <a:ext cx="1343025" cy="2201863"/>
          </a:xfrm>
          <a:prstGeom prst="bentConnector3">
            <a:avLst>
              <a:gd name="adj1" fmla="val 4988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05517" name="AutoShape 45"/>
          <p:cNvCxnSpPr>
            <a:cxnSpLocks noChangeShapeType="1"/>
            <a:stCxn id="105507" idx="3"/>
            <a:endCxn id="105508" idx="1"/>
          </p:cNvCxnSpPr>
          <p:nvPr/>
        </p:nvCxnSpPr>
        <p:spPr bwMode="auto">
          <a:xfrm flipV="1">
            <a:off x="2513013" y="3346450"/>
            <a:ext cx="1344612" cy="830263"/>
          </a:xfrm>
          <a:prstGeom prst="bentConnector3">
            <a:avLst>
              <a:gd name="adj1" fmla="val 4994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75" name="Rectangle 35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and Supplier Tax Classes</a:t>
            </a:r>
          </a:p>
        </p:txBody>
      </p:sp>
      <p:sp>
        <p:nvSpPr>
          <p:cNvPr id="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GTM-03-0230</a:t>
            </a:r>
          </a:p>
        </p:txBody>
      </p:sp>
      <p:graphicFrame>
        <p:nvGraphicFramePr>
          <p:cNvPr id="107895" name="Group 375"/>
          <p:cNvGraphicFramePr>
            <a:graphicFrameLocks noGrp="1"/>
          </p:cNvGraphicFramePr>
          <p:nvPr>
            <p:ph type="tbl" idx="4294967295"/>
          </p:nvPr>
        </p:nvGraphicFramePr>
        <p:xfrm>
          <a:off x="1362075" y="2066925"/>
          <a:ext cx="6410325" cy="2809113"/>
        </p:xfrm>
        <a:graphic>
          <a:graphicData uri="http://schemas.openxmlformats.org/drawingml/2006/table">
            <a:tbl>
              <a:tblPr/>
              <a:tblGrid>
                <a:gridCol w="3205163"/>
                <a:gridCol w="3205162"/>
              </a:tblGrid>
              <a:tr h="4667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Tax Class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Description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GVT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Government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HOS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Hospital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NPC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Non-Profit Charities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RSE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Tax-Exempt Resellers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RSN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Taxable Resellers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8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2.13.1.5 – Tax Class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GTM-03-0240</a:t>
            </a:r>
          </a:p>
        </p:txBody>
      </p:sp>
      <p:pic>
        <p:nvPicPr>
          <p:cNvPr id="109582" name="Picture 14" descr="Tax_Class_NP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8088" y="2373313"/>
            <a:ext cx="4181475" cy="220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0" name="Rectangle 104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spAutoFit/>
          </a:bodyPr>
          <a:lstStyle/>
          <a:p>
            <a:r>
              <a:rPr lang="en-US"/>
              <a:t>Tax Environments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GTM-03-0250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31838" y="857250"/>
            <a:ext cx="7678737" cy="5257800"/>
            <a:chOff x="731838" y="1143000"/>
            <a:chExt cx="7678737" cy="5257800"/>
          </a:xfrm>
        </p:grpSpPr>
        <p:sp>
          <p:nvSpPr>
            <p:cNvPr id="111652" name="AutoShape 36"/>
            <p:cNvSpPr>
              <a:spLocks noChangeArrowheads="1"/>
            </p:cNvSpPr>
            <p:nvPr/>
          </p:nvSpPr>
          <p:spPr bwMode="auto">
            <a:xfrm>
              <a:off x="735013" y="3886200"/>
              <a:ext cx="1773237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0" tIns="44450" rIns="0" bIns="44450" anchor="ctr" anchorCtr="1"/>
            <a:lstStyle/>
            <a:p>
              <a:pPr eaLnBrk="0" hangingPunct="0">
                <a:lnSpc>
                  <a:spcPct val="80000"/>
                </a:lnSpc>
              </a:pPr>
              <a:r>
                <a:rPr kumimoji="1" lang="en-US" sz="2000" b="1">
                  <a:latin typeface="+mj-lt"/>
                </a:rPr>
                <a:t>Customer/ Supplier Tax Classes (optional)</a:t>
              </a:r>
            </a:p>
          </p:txBody>
        </p:sp>
        <p:sp>
          <p:nvSpPr>
            <p:cNvPr id="111653" name="AutoShape 37"/>
            <p:cNvSpPr>
              <a:spLocks noChangeArrowheads="1"/>
            </p:cNvSpPr>
            <p:nvPr/>
          </p:nvSpPr>
          <p:spPr bwMode="auto">
            <a:xfrm>
              <a:off x="3889375" y="3122613"/>
              <a:ext cx="1773238" cy="1152525"/>
            </a:xfrm>
            <a:prstGeom prst="flowChartAlternateProcess">
              <a:avLst/>
            </a:prstGeom>
            <a:solidFill>
              <a:srgbClr val="FBFCD8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endParaRPr kumimoji="1" lang="en-US" sz="2000" b="1">
                <a:latin typeface="+mj-lt"/>
              </a:endParaRPr>
            </a:p>
            <a:p>
              <a:pPr eaLnBrk="0" hangingPunct="0"/>
              <a:r>
                <a:rPr kumimoji="1" lang="en-US" sz="2000" b="1">
                  <a:latin typeface="+mj-lt"/>
                </a:rPr>
                <a:t>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Environments</a:t>
              </a:r>
            </a:p>
            <a:p>
              <a:pPr eaLnBrk="0" hangingPunct="0"/>
              <a:endParaRPr kumimoji="1" lang="en-US" sz="2000" b="1">
                <a:latin typeface="+mj-lt"/>
              </a:endParaRPr>
            </a:p>
          </p:txBody>
        </p:sp>
        <p:sp>
          <p:nvSpPr>
            <p:cNvPr id="111654" name="AutoShape 38"/>
            <p:cNvSpPr>
              <a:spLocks noChangeArrowheads="1"/>
            </p:cNvSpPr>
            <p:nvPr/>
          </p:nvSpPr>
          <p:spPr bwMode="auto">
            <a:xfrm>
              <a:off x="736600" y="1143000"/>
              <a:ext cx="1773238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0488" tIns="44450" rIns="90488" bIns="44450" anchor="ctr" anchorCtr="1"/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Tax Zones</a:t>
              </a:r>
            </a:p>
          </p:txBody>
        </p:sp>
        <p:sp>
          <p:nvSpPr>
            <p:cNvPr id="111655" name="AutoShape 39"/>
            <p:cNvSpPr>
              <a:spLocks noChangeArrowheads="1"/>
            </p:cNvSpPr>
            <p:nvPr/>
          </p:nvSpPr>
          <p:spPr bwMode="auto">
            <a:xfrm>
              <a:off x="735013" y="5248275"/>
              <a:ext cx="1773237" cy="1152525"/>
            </a:xfrm>
            <a:prstGeom prst="flowChartAlternateProcess">
              <a:avLst/>
            </a:prstGeom>
            <a:solidFill>
              <a:srgbClr val="C0C0C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Rounding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Methods</a:t>
              </a:r>
            </a:p>
          </p:txBody>
        </p:sp>
        <p:sp>
          <p:nvSpPr>
            <p:cNvPr id="111656" name="AutoShape 40"/>
            <p:cNvSpPr>
              <a:spLocks noChangeArrowheads="1"/>
            </p:cNvSpPr>
            <p:nvPr/>
          </p:nvSpPr>
          <p:spPr bwMode="auto">
            <a:xfrm>
              <a:off x="731838" y="2514600"/>
              <a:ext cx="1773237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0488" tIns="44450" rIns="90488" bIns="44450" anchor="ctr" anchorCtr="1"/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Tax Types</a:t>
              </a:r>
            </a:p>
          </p:txBody>
        </p:sp>
        <p:sp>
          <p:nvSpPr>
            <p:cNvPr id="111657" name="AutoShape 41"/>
            <p:cNvSpPr>
              <a:spLocks noChangeArrowheads="1"/>
            </p:cNvSpPr>
            <p:nvPr/>
          </p:nvSpPr>
          <p:spPr bwMode="auto">
            <a:xfrm>
              <a:off x="6637338" y="3122613"/>
              <a:ext cx="1773237" cy="1152525"/>
            </a:xfrm>
            <a:prstGeom prst="flowChartAlternateProcess">
              <a:avLst/>
            </a:prstGeom>
            <a:solidFill>
              <a:srgbClr val="FBFCD8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Transactions</a:t>
              </a:r>
            </a:p>
          </p:txBody>
        </p:sp>
        <p:cxnSp>
          <p:nvCxnSpPr>
            <p:cNvPr id="111658" name="AutoShape 42"/>
            <p:cNvCxnSpPr>
              <a:cxnSpLocks noChangeShapeType="1"/>
              <a:stCxn id="111653" idx="3"/>
              <a:endCxn id="111657" idx="1"/>
            </p:cNvCxnSpPr>
            <p:nvPr/>
          </p:nvCxnSpPr>
          <p:spPr bwMode="auto">
            <a:xfrm>
              <a:off x="5681663" y="3698875"/>
              <a:ext cx="9366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11659" name="AutoShape 43"/>
            <p:cNvCxnSpPr>
              <a:cxnSpLocks noChangeShapeType="1"/>
              <a:stCxn id="111656" idx="3"/>
              <a:endCxn id="111653" idx="1"/>
            </p:cNvCxnSpPr>
            <p:nvPr/>
          </p:nvCxnSpPr>
          <p:spPr bwMode="auto">
            <a:xfrm>
              <a:off x="2524125" y="3090863"/>
              <a:ext cx="1346200" cy="608012"/>
            </a:xfrm>
            <a:prstGeom prst="bentConnector3">
              <a:avLst>
                <a:gd name="adj1" fmla="val 4988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11660" name="AutoShape 44"/>
            <p:cNvCxnSpPr>
              <a:cxnSpLocks noChangeShapeType="1"/>
              <a:stCxn id="111654" idx="3"/>
              <a:endCxn id="111653" idx="1"/>
            </p:cNvCxnSpPr>
            <p:nvPr/>
          </p:nvCxnSpPr>
          <p:spPr bwMode="auto">
            <a:xfrm>
              <a:off x="2528888" y="1719263"/>
              <a:ext cx="1341437" cy="1979612"/>
            </a:xfrm>
            <a:prstGeom prst="bentConnector3">
              <a:avLst>
                <a:gd name="adj1" fmla="val 4994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11661" name="AutoShape 45"/>
            <p:cNvCxnSpPr>
              <a:cxnSpLocks noChangeShapeType="1"/>
              <a:stCxn id="111655" idx="3"/>
              <a:endCxn id="111653" idx="1"/>
            </p:cNvCxnSpPr>
            <p:nvPr/>
          </p:nvCxnSpPr>
          <p:spPr bwMode="auto">
            <a:xfrm flipV="1">
              <a:off x="2527300" y="3698875"/>
              <a:ext cx="1343025" cy="2125663"/>
            </a:xfrm>
            <a:prstGeom prst="bentConnector3">
              <a:avLst>
                <a:gd name="adj1" fmla="val 4988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11662" name="AutoShape 46"/>
            <p:cNvCxnSpPr>
              <a:cxnSpLocks noChangeShapeType="1"/>
              <a:stCxn id="111652" idx="3"/>
              <a:endCxn id="111653" idx="1"/>
            </p:cNvCxnSpPr>
            <p:nvPr/>
          </p:nvCxnSpPr>
          <p:spPr bwMode="auto">
            <a:xfrm flipV="1">
              <a:off x="2527300" y="3698875"/>
              <a:ext cx="1343025" cy="763588"/>
            </a:xfrm>
            <a:prstGeom prst="bentConnector3">
              <a:avLst>
                <a:gd name="adj1" fmla="val 4988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2.13.1.17 – Rounding Method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GTM-03-0260</a:t>
            </a:r>
          </a:p>
        </p:txBody>
      </p:sp>
      <p:pic>
        <p:nvPicPr>
          <p:cNvPr id="626691" name="Picture 3" descr="Rounding_Mth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138" y="2163763"/>
            <a:ext cx="4152900" cy="2714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6" name="Rectangle 20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Global Tax Management Setup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GTM-03-0020</a:t>
            </a:r>
          </a:p>
        </p:txBody>
      </p:sp>
      <p:sp>
        <p:nvSpPr>
          <p:cNvPr id="58404" name="AutoShape 36"/>
          <p:cNvSpPr>
            <a:spLocks noChangeArrowheads="1"/>
          </p:cNvSpPr>
          <p:nvPr/>
        </p:nvSpPr>
        <p:spPr bwMode="auto">
          <a:xfrm>
            <a:off x="312738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Domain/Acct </a:t>
            </a:r>
            <a:br>
              <a:rPr kumimoji="1" lang="en-US" sz="2000" b="1">
                <a:latin typeface="+mj-lt"/>
              </a:rPr>
            </a:br>
            <a:r>
              <a:rPr kumimoji="1" lang="en-US" sz="2000" b="1">
                <a:latin typeface="+mj-lt"/>
              </a:rPr>
              <a:t>Control</a:t>
            </a:r>
          </a:p>
        </p:txBody>
      </p:sp>
      <p:sp>
        <p:nvSpPr>
          <p:cNvPr id="58405" name="AutoShape 37"/>
          <p:cNvSpPr>
            <a:spLocks noChangeArrowheads="1"/>
          </p:cNvSpPr>
          <p:nvPr/>
        </p:nvSpPr>
        <p:spPr bwMode="auto">
          <a:xfrm>
            <a:off x="2570163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Tax</a:t>
            </a:r>
          </a:p>
          <a:p>
            <a:pPr eaLnBrk="0" hangingPunct="0"/>
            <a:r>
              <a:rPr kumimoji="1" lang="en-US" sz="2000" b="1">
                <a:latin typeface="+mj-lt"/>
              </a:rPr>
              <a:t>Environments</a:t>
            </a:r>
          </a:p>
        </p:txBody>
      </p:sp>
      <p:cxnSp>
        <p:nvCxnSpPr>
          <p:cNvPr id="58406" name="AutoShape 38"/>
          <p:cNvCxnSpPr>
            <a:cxnSpLocks noChangeShapeType="1"/>
            <a:stCxn id="58404" idx="3"/>
            <a:endCxn id="58405" idx="1"/>
          </p:cNvCxnSpPr>
          <p:nvPr/>
        </p:nvCxnSpPr>
        <p:spPr bwMode="auto">
          <a:xfrm>
            <a:off x="2105025" y="3414713"/>
            <a:ext cx="446088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8407" name="AutoShape 39"/>
          <p:cNvSpPr>
            <a:spLocks noChangeArrowheads="1"/>
          </p:cNvSpPr>
          <p:nvPr/>
        </p:nvSpPr>
        <p:spPr bwMode="auto">
          <a:xfrm>
            <a:off x="4827588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Tax Rates</a:t>
            </a:r>
          </a:p>
        </p:txBody>
      </p:sp>
      <p:cxnSp>
        <p:nvCxnSpPr>
          <p:cNvPr id="58408" name="AutoShape 40"/>
          <p:cNvCxnSpPr>
            <a:cxnSpLocks noChangeShapeType="1"/>
            <a:stCxn id="58405" idx="3"/>
            <a:endCxn id="58407" idx="1"/>
          </p:cNvCxnSpPr>
          <p:nvPr/>
        </p:nvCxnSpPr>
        <p:spPr bwMode="auto">
          <a:xfrm>
            <a:off x="4362450" y="3414713"/>
            <a:ext cx="446088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8409" name="AutoShape 41"/>
          <p:cNvSpPr>
            <a:spLocks noChangeArrowheads="1"/>
          </p:cNvSpPr>
          <p:nvPr/>
        </p:nvSpPr>
        <p:spPr bwMode="auto">
          <a:xfrm>
            <a:off x="7075488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GTM</a:t>
            </a:r>
            <a:br>
              <a:rPr kumimoji="1" lang="en-US" sz="2000" b="1">
                <a:latin typeface="+mj-lt"/>
              </a:rPr>
            </a:br>
            <a:r>
              <a:rPr kumimoji="1" lang="en-US" sz="2000" b="1">
                <a:latin typeface="+mj-lt"/>
              </a:rPr>
              <a:t>Control</a:t>
            </a:r>
          </a:p>
        </p:txBody>
      </p:sp>
      <p:cxnSp>
        <p:nvCxnSpPr>
          <p:cNvPr id="58410" name="AutoShape 42"/>
          <p:cNvCxnSpPr>
            <a:cxnSpLocks noChangeShapeType="1"/>
            <a:stCxn id="58407" idx="3"/>
            <a:endCxn id="58409" idx="1"/>
          </p:cNvCxnSpPr>
          <p:nvPr/>
        </p:nvCxnSpPr>
        <p:spPr bwMode="auto">
          <a:xfrm>
            <a:off x="6619875" y="3414713"/>
            <a:ext cx="436563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562" name="Rectangle 45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Rounding Method</a:t>
            </a: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GTM-03-0270</a:t>
            </a:r>
          </a:p>
        </p:txBody>
      </p:sp>
      <p:graphicFrame>
        <p:nvGraphicFramePr>
          <p:cNvPr id="559561" name="Group 457"/>
          <p:cNvGraphicFramePr>
            <a:graphicFrameLocks noGrp="1"/>
          </p:cNvGraphicFramePr>
          <p:nvPr>
            <p:ph type="tbl" idx="4294967295"/>
          </p:nvPr>
        </p:nvGraphicFramePr>
        <p:xfrm>
          <a:off x="447675" y="1485900"/>
          <a:ext cx="8239125" cy="3962400"/>
        </p:xfrm>
        <a:graphic>
          <a:graphicData uri="http://schemas.openxmlformats.org/drawingml/2006/table">
            <a:tbl>
              <a:tblPr/>
              <a:tblGrid>
                <a:gridCol w="1647825"/>
                <a:gridCol w="2686050"/>
                <a:gridCol w="1971675"/>
                <a:gridCol w="1933575"/>
              </a:tblGrid>
              <a:tr h="990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Method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Description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Rounding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Unit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Rounding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Threshold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Round to ones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1.00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0.5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Round to tenths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0.10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0.05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Round to hundredths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0.01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0.005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59" name="Rectangle 4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spAutoFit/>
          </a:bodyPr>
          <a:lstStyle/>
          <a:p>
            <a:r>
              <a:rPr lang="en-US"/>
              <a:t>Tax Environments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GTM-03-0280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28663" y="838200"/>
            <a:ext cx="7678737" cy="5257800"/>
            <a:chOff x="900113" y="1143000"/>
            <a:chExt cx="7678737" cy="5257800"/>
          </a:xfrm>
        </p:grpSpPr>
        <p:sp>
          <p:nvSpPr>
            <p:cNvPr id="115748" name="AutoShape 36"/>
            <p:cNvSpPr>
              <a:spLocks noChangeArrowheads="1"/>
            </p:cNvSpPr>
            <p:nvPr/>
          </p:nvSpPr>
          <p:spPr bwMode="auto">
            <a:xfrm>
              <a:off x="901700" y="3876675"/>
              <a:ext cx="1773238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lIns="90488" tIns="44450" rIns="90488" bIns="44450" anchor="ctr" anchorCtr="1"/>
            <a:lstStyle/>
            <a:p>
              <a:pPr eaLnBrk="0" hangingPunct="0">
                <a:lnSpc>
                  <a:spcPct val="85000"/>
                </a:lnSpc>
              </a:pPr>
              <a:r>
                <a:rPr kumimoji="1" lang="en-US" sz="2000" b="1">
                  <a:latin typeface="+mj-lt"/>
                </a:rPr>
                <a:t>Customer/</a:t>
              </a:r>
            </a:p>
            <a:p>
              <a:pPr eaLnBrk="0" hangingPunct="0">
                <a:lnSpc>
                  <a:spcPct val="85000"/>
                </a:lnSpc>
              </a:pPr>
              <a:r>
                <a:rPr kumimoji="1" lang="en-US" sz="2000" b="1">
                  <a:latin typeface="+mj-lt"/>
                </a:rPr>
                <a:t>Supplier</a:t>
              </a:r>
            </a:p>
            <a:p>
              <a:pPr eaLnBrk="0" hangingPunct="0">
                <a:lnSpc>
                  <a:spcPct val="85000"/>
                </a:lnSpc>
              </a:pPr>
              <a:r>
                <a:rPr kumimoji="1" lang="en-US" sz="2000" b="1">
                  <a:latin typeface="+mj-lt"/>
                </a:rPr>
                <a:t>Tax Classes (optional)</a:t>
              </a:r>
            </a:p>
          </p:txBody>
        </p:sp>
        <p:sp>
          <p:nvSpPr>
            <p:cNvPr id="115749" name="AutoShape 37"/>
            <p:cNvSpPr>
              <a:spLocks noChangeArrowheads="1"/>
            </p:cNvSpPr>
            <p:nvPr/>
          </p:nvSpPr>
          <p:spPr bwMode="auto">
            <a:xfrm>
              <a:off x="4057650" y="3275013"/>
              <a:ext cx="1773238" cy="1152525"/>
            </a:xfrm>
            <a:prstGeom prst="flowChartAlternateProcess">
              <a:avLst/>
            </a:prstGeom>
            <a:solidFill>
              <a:srgbClr val="C0C0C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Environments</a:t>
              </a:r>
            </a:p>
          </p:txBody>
        </p:sp>
        <p:sp>
          <p:nvSpPr>
            <p:cNvPr id="115750" name="AutoShape 38"/>
            <p:cNvSpPr>
              <a:spLocks noChangeArrowheads="1"/>
            </p:cNvSpPr>
            <p:nvPr/>
          </p:nvSpPr>
          <p:spPr bwMode="auto">
            <a:xfrm>
              <a:off x="904875" y="1143000"/>
              <a:ext cx="1773238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lIns="90488" tIns="44450" rIns="90488" bIns="44450" anchor="ctr" anchorCtr="1"/>
            <a:lstStyle/>
            <a:p>
              <a:pPr algn="l" eaLnBrk="0" hangingPunct="0"/>
              <a:r>
                <a:rPr kumimoji="1" lang="en-US" sz="2000" b="1" dirty="0">
                  <a:latin typeface="+mj-lt"/>
                </a:rPr>
                <a:t>Tax Zones</a:t>
              </a:r>
            </a:p>
          </p:txBody>
        </p:sp>
        <p:sp>
          <p:nvSpPr>
            <p:cNvPr id="115751" name="AutoShape 39"/>
            <p:cNvSpPr>
              <a:spLocks noChangeArrowheads="1"/>
            </p:cNvSpPr>
            <p:nvPr/>
          </p:nvSpPr>
          <p:spPr bwMode="auto">
            <a:xfrm>
              <a:off x="903288" y="5248275"/>
              <a:ext cx="1773237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Rounding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Methods</a:t>
              </a:r>
            </a:p>
          </p:txBody>
        </p:sp>
        <p:sp>
          <p:nvSpPr>
            <p:cNvPr id="115752" name="AutoShape 40"/>
            <p:cNvSpPr>
              <a:spLocks noChangeArrowheads="1"/>
            </p:cNvSpPr>
            <p:nvPr/>
          </p:nvSpPr>
          <p:spPr bwMode="auto">
            <a:xfrm>
              <a:off x="900113" y="2505075"/>
              <a:ext cx="1773237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lIns="90488" tIns="44450" rIns="90488" bIns="44450" anchor="ctr" anchorCtr="1"/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Tax Types</a:t>
              </a:r>
            </a:p>
          </p:txBody>
        </p:sp>
        <p:sp>
          <p:nvSpPr>
            <p:cNvPr id="115753" name="AutoShape 41"/>
            <p:cNvSpPr>
              <a:spLocks noChangeArrowheads="1"/>
            </p:cNvSpPr>
            <p:nvPr/>
          </p:nvSpPr>
          <p:spPr bwMode="auto">
            <a:xfrm>
              <a:off x="6805613" y="3275013"/>
              <a:ext cx="1773237" cy="1152525"/>
            </a:xfrm>
            <a:prstGeom prst="flowChartAlternateProcess">
              <a:avLst/>
            </a:prstGeom>
            <a:solidFill>
              <a:srgbClr val="FBFCD8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Transactions</a:t>
              </a:r>
            </a:p>
          </p:txBody>
        </p:sp>
        <p:cxnSp>
          <p:nvCxnSpPr>
            <p:cNvPr id="115754" name="AutoShape 42"/>
            <p:cNvCxnSpPr>
              <a:cxnSpLocks noChangeShapeType="1"/>
              <a:stCxn id="115749" idx="3"/>
              <a:endCxn id="115753" idx="1"/>
            </p:cNvCxnSpPr>
            <p:nvPr/>
          </p:nvCxnSpPr>
          <p:spPr bwMode="auto">
            <a:xfrm>
              <a:off x="5849938" y="3851275"/>
              <a:ext cx="9366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15755" name="AutoShape 43"/>
            <p:cNvCxnSpPr>
              <a:cxnSpLocks noChangeShapeType="1"/>
              <a:stCxn id="115752" idx="3"/>
              <a:endCxn id="115749" idx="1"/>
            </p:cNvCxnSpPr>
            <p:nvPr/>
          </p:nvCxnSpPr>
          <p:spPr bwMode="auto">
            <a:xfrm>
              <a:off x="2692400" y="3081338"/>
              <a:ext cx="1346200" cy="769937"/>
            </a:xfrm>
            <a:prstGeom prst="bentConnector3">
              <a:avLst>
                <a:gd name="adj1" fmla="val 4988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15756" name="AutoShape 44"/>
            <p:cNvCxnSpPr>
              <a:cxnSpLocks noChangeShapeType="1"/>
              <a:stCxn id="115750" idx="3"/>
              <a:endCxn id="115749" idx="1"/>
            </p:cNvCxnSpPr>
            <p:nvPr/>
          </p:nvCxnSpPr>
          <p:spPr bwMode="auto">
            <a:xfrm>
              <a:off x="2697163" y="1719263"/>
              <a:ext cx="1341437" cy="2132012"/>
            </a:xfrm>
            <a:prstGeom prst="bentConnector3">
              <a:avLst>
                <a:gd name="adj1" fmla="val 4994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15757" name="AutoShape 45"/>
            <p:cNvCxnSpPr>
              <a:cxnSpLocks noChangeShapeType="1"/>
              <a:stCxn id="115751" idx="3"/>
              <a:endCxn id="115749" idx="1"/>
            </p:cNvCxnSpPr>
            <p:nvPr/>
          </p:nvCxnSpPr>
          <p:spPr bwMode="auto">
            <a:xfrm flipV="1">
              <a:off x="2695575" y="3851275"/>
              <a:ext cx="1343025" cy="1973263"/>
            </a:xfrm>
            <a:prstGeom prst="bentConnector3">
              <a:avLst>
                <a:gd name="adj1" fmla="val 4988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15758" name="AutoShape 46"/>
            <p:cNvCxnSpPr>
              <a:cxnSpLocks noChangeShapeType="1"/>
              <a:stCxn id="115748" idx="3"/>
              <a:endCxn id="115749" idx="1"/>
            </p:cNvCxnSpPr>
            <p:nvPr/>
          </p:nvCxnSpPr>
          <p:spPr bwMode="auto">
            <a:xfrm flipV="1">
              <a:off x="2693988" y="3851275"/>
              <a:ext cx="1344612" cy="601663"/>
            </a:xfrm>
            <a:prstGeom prst="bentConnector3">
              <a:avLst>
                <a:gd name="adj1" fmla="val 4994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2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2.13.5.1 – Tax Environment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GTM-03-0290</a:t>
            </a:r>
          </a:p>
        </p:txBody>
      </p:sp>
      <p:pic>
        <p:nvPicPr>
          <p:cNvPr id="119822" name="Picture 14" descr="Tax_env_JP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0375" y="2106613"/>
            <a:ext cx="5676900" cy="278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Environment Examples</a:t>
            </a:r>
          </a:p>
        </p:txBody>
      </p:sp>
      <p:sp>
        <p:nvSpPr>
          <p:cNvPr id="5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GTM-03-0300</a:t>
            </a:r>
          </a:p>
        </p:txBody>
      </p:sp>
      <p:graphicFrame>
        <p:nvGraphicFramePr>
          <p:cNvPr id="566609" name="Group 337"/>
          <p:cNvGraphicFramePr>
            <a:graphicFrameLocks noGrp="1"/>
          </p:cNvGraphicFramePr>
          <p:nvPr>
            <p:ph type="tbl" idx="4294967295"/>
          </p:nvPr>
        </p:nvGraphicFramePr>
        <p:xfrm>
          <a:off x="342900" y="2409825"/>
          <a:ext cx="8458200" cy="2066544"/>
        </p:xfrm>
        <a:graphic>
          <a:graphicData uri="http://schemas.openxmlformats.org/drawingml/2006/table">
            <a:tbl>
              <a:tblPr/>
              <a:tblGrid>
                <a:gridCol w="1647825"/>
                <a:gridCol w="990600"/>
                <a:gridCol w="933450"/>
                <a:gridCol w="609600"/>
                <a:gridCol w="1247775"/>
                <a:gridCol w="1571625"/>
                <a:gridCol w="495300"/>
                <a:gridCol w="962025"/>
              </a:tblGrid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Environment</a:t>
                      </a:r>
                    </a:p>
                  </a:txBody>
                  <a:tcPr marT="91440" marB="91440"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Ship-from Tax Zone</a:t>
                      </a:r>
                    </a:p>
                  </a:txBody>
                  <a:tcPr marT="91440" marB="91440"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Ship-To Tax Zone</a:t>
                      </a:r>
                    </a:p>
                  </a:txBody>
                  <a:tcPr marT="91440" marB="91440"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Class</a:t>
                      </a:r>
                    </a:p>
                  </a:txBody>
                  <a:tcPr marT="91440" marB="91440"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Type</a:t>
                      </a:r>
                    </a:p>
                  </a:txBody>
                  <a:tcPr marT="91440" marB="91440"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marT="91440" marB="91440"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Seq</a:t>
                      </a:r>
                    </a:p>
                  </a:txBody>
                  <a:tcPr marT="91440" marB="91440"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Rdg Meth</a:t>
                      </a:r>
                    </a:p>
                  </a:txBody>
                  <a:tcPr marT="91440" marB="91440"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CA001001/005005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Los Angeles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Ventura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 Sales Tax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California, LA City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Ventura City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VEN Cnty Tax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VEN City Tax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USA/FRA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USA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France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Non-Tax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Non-Taxable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T="91440" marB="9144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80" name="Rectangle 2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Tax Types, Sequence, and Rounding Method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GTM-03-0310</a:t>
            </a:r>
          </a:p>
        </p:txBody>
      </p:sp>
      <p:pic>
        <p:nvPicPr>
          <p:cNvPr id="121881" name="Picture 25" descr="Tax_env_JPN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313" y="2044700"/>
            <a:ext cx="7191375" cy="2952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6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797699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908" name="Rectangle 3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Global Tax Management Setup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GTM-03-0320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03213" y="2838450"/>
            <a:ext cx="8535987" cy="1152525"/>
            <a:chOff x="312738" y="2838450"/>
            <a:chExt cx="8535987" cy="1152525"/>
          </a:xfrm>
        </p:grpSpPr>
        <p:sp>
          <p:nvSpPr>
            <p:cNvPr id="335900" name="AutoShape 28"/>
            <p:cNvSpPr>
              <a:spLocks noChangeArrowheads="1"/>
            </p:cNvSpPr>
            <p:nvPr/>
          </p:nvSpPr>
          <p:spPr bwMode="auto">
            <a:xfrm>
              <a:off x="312738" y="283845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CDFFCD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Domain/Acct 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Control</a:t>
              </a:r>
            </a:p>
          </p:txBody>
        </p:sp>
        <p:sp>
          <p:nvSpPr>
            <p:cNvPr id="335901" name="AutoShape 29"/>
            <p:cNvSpPr>
              <a:spLocks noChangeArrowheads="1"/>
            </p:cNvSpPr>
            <p:nvPr/>
          </p:nvSpPr>
          <p:spPr bwMode="auto">
            <a:xfrm>
              <a:off x="2570163" y="283845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CDFFCD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Environments</a:t>
              </a:r>
            </a:p>
          </p:txBody>
        </p:sp>
        <p:cxnSp>
          <p:nvCxnSpPr>
            <p:cNvPr id="335902" name="AutoShape 30"/>
            <p:cNvCxnSpPr>
              <a:cxnSpLocks noChangeShapeType="1"/>
              <a:stCxn id="335900" idx="3"/>
              <a:endCxn id="335901" idx="1"/>
            </p:cNvCxnSpPr>
            <p:nvPr/>
          </p:nvCxnSpPr>
          <p:spPr bwMode="auto">
            <a:xfrm>
              <a:off x="2105025" y="3414713"/>
              <a:ext cx="44608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335903" name="AutoShape 31"/>
            <p:cNvSpPr>
              <a:spLocks noChangeArrowheads="1"/>
            </p:cNvSpPr>
            <p:nvPr/>
          </p:nvSpPr>
          <p:spPr bwMode="auto">
            <a:xfrm>
              <a:off x="4827588" y="283845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Tax Rates</a:t>
              </a:r>
            </a:p>
          </p:txBody>
        </p:sp>
        <p:cxnSp>
          <p:nvCxnSpPr>
            <p:cNvPr id="335904" name="AutoShape 32"/>
            <p:cNvCxnSpPr>
              <a:cxnSpLocks noChangeShapeType="1"/>
              <a:stCxn id="335901" idx="3"/>
              <a:endCxn id="335903" idx="1"/>
            </p:cNvCxnSpPr>
            <p:nvPr/>
          </p:nvCxnSpPr>
          <p:spPr bwMode="auto">
            <a:xfrm>
              <a:off x="4362450" y="3414713"/>
              <a:ext cx="44608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335905" name="AutoShape 33"/>
            <p:cNvSpPr>
              <a:spLocks noChangeArrowheads="1"/>
            </p:cNvSpPr>
            <p:nvPr/>
          </p:nvSpPr>
          <p:spPr bwMode="auto">
            <a:xfrm>
              <a:off x="7075488" y="283845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CDFFCD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GTM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Control</a:t>
              </a:r>
            </a:p>
          </p:txBody>
        </p:sp>
        <p:cxnSp>
          <p:nvCxnSpPr>
            <p:cNvPr id="335906" name="AutoShape 34"/>
            <p:cNvCxnSpPr>
              <a:cxnSpLocks noChangeShapeType="1"/>
              <a:stCxn id="335903" idx="3"/>
              <a:endCxn id="335905" idx="1"/>
            </p:cNvCxnSpPr>
            <p:nvPr/>
          </p:nvCxnSpPr>
          <p:spPr bwMode="auto">
            <a:xfrm>
              <a:off x="6619875" y="3414713"/>
              <a:ext cx="436563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04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Rates</a:t>
            </a:r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GTM-03-0330</a:t>
            </a:r>
          </a:p>
        </p:txBody>
      </p:sp>
      <p:grpSp>
        <p:nvGrpSpPr>
          <p:cNvPr id="127003" name="Group 27"/>
          <p:cNvGrpSpPr>
            <a:grpSpLocks/>
          </p:cNvGrpSpPr>
          <p:nvPr/>
        </p:nvGrpSpPr>
        <p:grpSpPr bwMode="auto">
          <a:xfrm>
            <a:off x="398463" y="1589088"/>
            <a:ext cx="8342312" cy="4167187"/>
            <a:chOff x="257" y="845"/>
            <a:chExt cx="5255" cy="2625"/>
          </a:xfrm>
        </p:grpSpPr>
        <p:sp>
          <p:nvSpPr>
            <p:cNvPr id="126980" name="Rectangle 4"/>
            <p:cNvSpPr>
              <a:spLocks noChangeArrowheads="1"/>
            </p:cNvSpPr>
            <p:nvPr/>
          </p:nvSpPr>
          <p:spPr bwMode="auto">
            <a:xfrm>
              <a:off x="2357" y="1895"/>
              <a:ext cx="1411" cy="52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Tax Rates</a:t>
              </a:r>
            </a:p>
          </p:txBody>
        </p:sp>
        <p:sp>
          <p:nvSpPr>
            <p:cNvPr id="126981" name="Rectangle 5"/>
            <p:cNvSpPr>
              <a:spLocks noChangeArrowheads="1"/>
            </p:cNvSpPr>
            <p:nvPr/>
          </p:nvSpPr>
          <p:spPr bwMode="auto">
            <a:xfrm>
              <a:off x="259" y="2948"/>
              <a:ext cx="1411" cy="522"/>
            </a:xfrm>
            <a:prstGeom prst="rect">
              <a:avLst/>
            </a:prstGeom>
            <a:solidFill>
              <a:srgbClr val="66FF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Tax Usages</a:t>
              </a:r>
            </a:p>
          </p:txBody>
        </p:sp>
        <p:sp>
          <p:nvSpPr>
            <p:cNvPr id="126982" name="Rectangle 6"/>
            <p:cNvSpPr>
              <a:spLocks noChangeArrowheads="1"/>
            </p:cNvSpPr>
            <p:nvPr/>
          </p:nvSpPr>
          <p:spPr bwMode="auto">
            <a:xfrm>
              <a:off x="259" y="1894"/>
              <a:ext cx="1411" cy="522"/>
            </a:xfrm>
            <a:prstGeom prst="rect">
              <a:avLst/>
            </a:prstGeom>
            <a:solidFill>
              <a:srgbClr val="66FF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Item</a:t>
              </a:r>
            </a:p>
            <a:p>
              <a:pPr eaLnBrk="0" hangingPunct="0"/>
              <a:r>
                <a:rPr kumimoji="1" lang="en-US" sz="2400" b="1">
                  <a:latin typeface="+mj-lt"/>
                </a:rPr>
                <a:t>Tax Classes</a:t>
              </a:r>
            </a:p>
          </p:txBody>
        </p:sp>
        <p:sp>
          <p:nvSpPr>
            <p:cNvPr id="126983" name="Rectangle 7"/>
            <p:cNvSpPr>
              <a:spLocks noChangeArrowheads="1"/>
            </p:cNvSpPr>
            <p:nvPr/>
          </p:nvSpPr>
          <p:spPr bwMode="auto">
            <a:xfrm>
              <a:off x="257" y="845"/>
              <a:ext cx="1411" cy="52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Tax Types</a:t>
              </a:r>
            </a:p>
          </p:txBody>
        </p:sp>
        <p:sp>
          <p:nvSpPr>
            <p:cNvPr id="126988" name="Rectangle 12"/>
            <p:cNvSpPr>
              <a:spLocks noChangeArrowheads="1"/>
            </p:cNvSpPr>
            <p:nvPr/>
          </p:nvSpPr>
          <p:spPr bwMode="auto">
            <a:xfrm>
              <a:off x="4101" y="1896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rgbClr val="B2B2B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Transactions</a:t>
              </a:r>
            </a:p>
          </p:txBody>
        </p:sp>
        <p:cxnSp>
          <p:nvCxnSpPr>
            <p:cNvPr id="126993" name="AutoShape 17"/>
            <p:cNvCxnSpPr>
              <a:cxnSpLocks noChangeShapeType="1"/>
              <a:stCxn id="126983" idx="3"/>
              <a:endCxn id="126980" idx="1"/>
            </p:cNvCxnSpPr>
            <p:nvPr/>
          </p:nvCxnSpPr>
          <p:spPr bwMode="auto">
            <a:xfrm>
              <a:off x="1676" y="1106"/>
              <a:ext cx="673" cy="1050"/>
            </a:xfrm>
            <a:prstGeom prst="bentConnector3">
              <a:avLst>
                <a:gd name="adj1" fmla="val 49926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26994" name="AutoShape 18"/>
            <p:cNvCxnSpPr>
              <a:cxnSpLocks noChangeShapeType="1"/>
              <a:stCxn id="126982" idx="3"/>
              <a:endCxn id="126980" idx="1"/>
            </p:cNvCxnSpPr>
            <p:nvPr/>
          </p:nvCxnSpPr>
          <p:spPr bwMode="auto">
            <a:xfrm>
              <a:off x="1678" y="2155"/>
              <a:ext cx="671" cy="1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26995" name="AutoShape 19"/>
            <p:cNvCxnSpPr>
              <a:cxnSpLocks noChangeShapeType="1"/>
              <a:stCxn id="126981" idx="3"/>
              <a:endCxn id="126980" idx="1"/>
            </p:cNvCxnSpPr>
            <p:nvPr/>
          </p:nvCxnSpPr>
          <p:spPr bwMode="auto">
            <a:xfrm flipV="1">
              <a:off x="1678" y="2156"/>
              <a:ext cx="671" cy="1053"/>
            </a:xfrm>
            <a:prstGeom prst="bentConnector3">
              <a:avLst>
                <a:gd name="adj1" fmla="val 49926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26996" name="AutoShape 20"/>
            <p:cNvCxnSpPr>
              <a:cxnSpLocks noChangeShapeType="1"/>
              <a:stCxn id="126980" idx="3"/>
              <a:endCxn id="126988" idx="1"/>
            </p:cNvCxnSpPr>
            <p:nvPr/>
          </p:nvCxnSpPr>
          <p:spPr bwMode="auto">
            <a:xfrm>
              <a:off x="3776" y="2156"/>
              <a:ext cx="317" cy="1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88" name="Rectangle 10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Item Tax Classes</a:t>
            </a:r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GTM-03-0340</a:t>
            </a:r>
          </a:p>
        </p:txBody>
      </p:sp>
      <p:grpSp>
        <p:nvGrpSpPr>
          <p:cNvPr id="129055" name="Group 31"/>
          <p:cNvGrpSpPr>
            <a:grpSpLocks/>
          </p:cNvGrpSpPr>
          <p:nvPr/>
        </p:nvGrpSpPr>
        <p:grpSpPr bwMode="auto">
          <a:xfrm>
            <a:off x="398463" y="1589088"/>
            <a:ext cx="8342312" cy="4167187"/>
            <a:chOff x="257" y="845"/>
            <a:chExt cx="5255" cy="2625"/>
          </a:xfrm>
        </p:grpSpPr>
        <p:sp>
          <p:nvSpPr>
            <p:cNvPr id="129041" name="Rectangle 17"/>
            <p:cNvSpPr>
              <a:spLocks noChangeArrowheads="1"/>
            </p:cNvSpPr>
            <p:nvPr/>
          </p:nvSpPr>
          <p:spPr bwMode="auto">
            <a:xfrm>
              <a:off x="2357" y="1895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Tax Rates</a:t>
              </a:r>
            </a:p>
          </p:txBody>
        </p:sp>
        <p:sp>
          <p:nvSpPr>
            <p:cNvPr id="129042" name="Rectangle 18"/>
            <p:cNvSpPr>
              <a:spLocks noChangeArrowheads="1"/>
            </p:cNvSpPr>
            <p:nvPr/>
          </p:nvSpPr>
          <p:spPr bwMode="auto">
            <a:xfrm>
              <a:off x="259" y="2948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Tax Usages</a:t>
              </a:r>
            </a:p>
          </p:txBody>
        </p:sp>
        <p:sp>
          <p:nvSpPr>
            <p:cNvPr id="129043" name="Rectangle 19"/>
            <p:cNvSpPr>
              <a:spLocks noChangeArrowheads="1"/>
            </p:cNvSpPr>
            <p:nvPr/>
          </p:nvSpPr>
          <p:spPr bwMode="auto">
            <a:xfrm>
              <a:off x="259" y="1894"/>
              <a:ext cx="1411" cy="522"/>
            </a:xfrm>
            <a:prstGeom prst="rect">
              <a:avLst/>
            </a:prstGeom>
            <a:solidFill>
              <a:srgbClr val="66FF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Item</a:t>
              </a:r>
            </a:p>
            <a:p>
              <a:pPr eaLnBrk="0" hangingPunct="0"/>
              <a:r>
                <a:rPr kumimoji="1" lang="en-US" sz="2400" b="1">
                  <a:latin typeface="+mj-lt"/>
                </a:rPr>
                <a:t>Tax Classes</a:t>
              </a:r>
            </a:p>
          </p:txBody>
        </p:sp>
        <p:sp>
          <p:nvSpPr>
            <p:cNvPr id="129044" name="Rectangle 20"/>
            <p:cNvSpPr>
              <a:spLocks noChangeArrowheads="1"/>
            </p:cNvSpPr>
            <p:nvPr/>
          </p:nvSpPr>
          <p:spPr bwMode="auto">
            <a:xfrm>
              <a:off x="257" y="845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Tax Types</a:t>
              </a:r>
            </a:p>
          </p:txBody>
        </p:sp>
        <p:sp>
          <p:nvSpPr>
            <p:cNvPr id="129045" name="Rectangle 21"/>
            <p:cNvSpPr>
              <a:spLocks noChangeArrowheads="1"/>
            </p:cNvSpPr>
            <p:nvPr/>
          </p:nvSpPr>
          <p:spPr bwMode="auto">
            <a:xfrm>
              <a:off x="4101" y="1896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Transactions</a:t>
              </a:r>
            </a:p>
          </p:txBody>
        </p:sp>
        <p:cxnSp>
          <p:nvCxnSpPr>
            <p:cNvPr id="129046" name="AutoShape 22"/>
            <p:cNvCxnSpPr>
              <a:cxnSpLocks noChangeShapeType="1"/>
              <a:stCxn id="129044" idx="3"/>
              <a:endCxn id="129041" idx="1"/>
            </p:cNvCxnSpPr>
            <p:nvPr/>
          </p:nvCxnSpPr>
          <p:spPr bwMode="auto">
            <a:xfrm>
              <a:off x="1676" y="1106"/>
              <a:ext cx="673" cy="1050"/>
            </a:xfrm>
            <a:prstGeom prst="bentConnector3">
              <a:avLst>
                <a:gd name="adj1" fmla="val 49926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29048" name="AutoShape 24"/>
            <p:cNvCxnSpPr>
              <a:cxnSpLocks noChangeShapeType="1"/>
              <a:stCxn id="129042" idx="3"/>
              <a:endCxn id="129041" idx="1"/>
            </p:cNvCxnSpPr>
            <p:nvPr/>
          </p:nvCxnSpPr>
          <p:spPr bwMode="auto">
            <a:xfrm flipV="1">
              <a:off x="1678" y="2156"/>
              <a:ext cx="671" cy="1053"/>
            </a:xfrm>
            <a:prstGeom prst="bentConnector3">
              <a:avLst>
                <a:gd name="adj1" fmla="val 49926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29049" name="AutoShape 25"/>
            <p:cNvCxnSpPr>
              <a:cxnSpLocks noChangeShapeType="1"/>
              <a:stCxn id="129041" idx="3"/>
              <a:endCxn id="129045" idx="1"/>
            </p:cNvCxnSpPr>
            <p:nvPr/>
          </p:nvCxnSpPr>
          <p:spPr bwMode="auto">
            <a:xfrm>
              <a:off x="3776" y="2156"/>
              <a:ext cx="317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cxnSp>
          <p:nvCxnSpPr>
            <p:cNvPr id="129047" name="AutoShape 23"/>
            <p:cNvCxnSpPr>
              <a:cxnSpLocks noChangeShapeType="1"/>
              <a:stCxn id="129043" idx="3"/>
              <a:endCxn id="129041" idx="1"/>
            </p:cNvCxnSpPr>
            <p:nvPr/>
          </p:nvCxnSpPr>
          <p:spPr bwMode="auto">
            <a:xfrm>
              <a:off x="1678" y="2155"/>
              <a:ext cx="671" cy="1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61" name="Rectangle 1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Item Tax Classes</a:t>
            </a:r>
          </a:p>
        </p:txBody>
      </p:sp>
      <p:sp>
        <p:nvSpPr>
          <p:cNvPr id="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GTM-03-0350</a:t>
            </a:r>
          </a:p>
        </p:txBody>
      </p:sp>
      <p:graphicFrame>
        <p:nvGraphicFramePr>
          <p:cNvPr id="133280" name="Group 160"/>
          <p:cNvGraphicFramePr>
            <a:graphicFrameLocks noGrp="1"/>
          </p:cNvGraphicFramePr>
          <p:nvPr>
            <p:ph type="tbl" idx="4294967295"/>
          </p:nvPr>
        </p:nvGraphicFramePr>
        <p:xfrm>
          <a:off x="1828800" y="2009775"/>
          <a:ext cx="5486400" cy="2809113"/>
        </p:xfrm>
        <a:graphic>
          <a:graphicData uri="http://schemas.openxmlformats.org/drawingml/2006/table">
            <a:tbl>
              <a:tblPr/>
              <a:tblGrid>
                <a:gridCol w="1828800"/>
                <a:gridCol w="3657600"/>
              </a:tblGrid>
              <a:tr h="4667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Tax Class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Description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001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Basic Foods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002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Processed Foods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003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Luxury Goods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004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Pharmaceuticals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005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Exempt (Non-Taxable)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10" name="Rectangle 1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Global Tax Management Setup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GTM-03-0030</a:t>
            </a:r>
          </a:p>
        </p:txBody>
      </p:sp>
      <p:sp>
        <p:nvSpPr>
          <p:cNvPr id="564224" name="AutoShape 1024"/>
          <p:cNvSpPr>
            <a:spLocks noChangeArrowheads="1"/>
          </p:cNvSpPr>
          <p:nvPr/>
        </p:nvSpPr>
        <p:spPr bwMode="auto">
          <a:xfrm>
            <a:off x="312738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Domain/Acct </a:t>
            </a:r>
            <a:br>
              <a:rPr kumimoji="1" lang="en-US" sz="2000" b="1">
                <a:latin typeface="+mj-lt"/>
              </a:rPr>
            </a:br>
            <a:r>
              <a:rPr kumimoji="1" lang="en-US" sz="2000" b="1">
                <a:latin typeface="+mj-lt"/>
              </a:rPr>
              <a:t>Control</a:t>
            </a:r>
          </a:p>
        </p:txBody>
      </p:sp>
      <p:sp>
        <p:nvSpPr>
          <p:cNvPr id="564225" name="AutoShape 1025"/>
          <p:cNvSpPr>
            <a:spLocks noChangeArrowheads="1"/>
          </p:cNvSpPr>
          <p:nvPr/>
        </p:nvSpPr>
        <p:spPr bwMode="auto">
          <a:xfrm>
            <a:off x="2570163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Tax</a:t>
            </a:r>
          </a:p>
          <a:p>
            <a:pPr eaLnBrk="0" hangingPunct="0"/>
            <a:r>
              <a:rPr kumimoji="1" lang="en-US" sz="2000" b="1">
                <a:latin typeface="+mj-lt"/>
              </a:rPr>
              <a:t>Environments</a:t>
            </a:r>
          </a:p>
        </p:txBody>
      </p:sp>
      <p:cxnSp>
        <p:nvCxnSpPr>
          <p:cNvPr id="564226" name="AutoShape 1026"/>
          <p:cNvCxnSpPr>
            <a:cxnSpLocks noChangeShapeType="1"/>
            <a:stCxn id="564224" idx="3"/>
            <a:endCxn id="564225" idx="1"/>
          </p:cNvCxnSpPr>
          <p:nvPr/>
        </p:nvCxnSpPr>
        <p:spPr bwMode="auto">
          <a:xfrm>
            <a:off x="2105025" y="3414713"/>
            <a:ext cx="446088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64227" name="AutoShape 1027"/>
          <p:cNvSpPr>
            <a:spLocks noChangeArrowheads="1"/>
          </p:cNvSpPr>
          <p:nvPr/>
        </p:nvSpPr>
        <p:spPr bwMode="auto">
          <a:xfrm>
            <a:off x="4827588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Tax Rates</a:t>
            </a:r>
          </a:p>
        </p:txBody>
      </p:sp>
      <p:cxnSp>
        <p:nvCxnSpPr>
          <p:cNvPr id="564228" name="AutoShape 1028"/>
          <p:cNvCxnSpPr>
            <a:cxnSpLocks noChangeShapeType="1"/>
            <a:stCxn id="564225" idx="3"/>
            <a:endCxn id="564227" idx="1"/>
          </p:cNvCxnSpPr>
          <p:nvPr/>
        </p:nvCxnSpPr>
        <p:spPr bwMode="auto">
          <a:xfrm>
            <a:off x="4362450" y="3414713"/>
            <a:ext cx="446088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64229" name="AutoShape 1029"/>
          <p:cNvSpPr>
            <a:spLocks noChangeArrowheads="1"/>
          </p:cNvSpPr>
          <p:nvPr/>
        </p:nvSpPr>
        <p:spPr bwMode="auto">
          <a:xfrm>
            <a:off x="7075488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GTM</a:t>
            </a:r>
            <a:br>
              <a:rPr kumimoji="1" lang="en-US" sz="2000" b="1">
                <a:latin typeface="+mj-lt"/>
              </a:rPr>
            </a:br>
            <a:r>
              <a:rPr kumimoji="1" lang="en-US" sz="2000" b="1">
                <a:latin typeface="+mj-lt"/>
              </a:rPr>
              <a:t>Control</a:t>
            </a:r>
          </a:p>
        </p:txBody>
      </p:sp>
      <p:cxnSp>
        <p:nvCxnSpPr>
          <p:cNvPr id="564230" name="AutoShape 1030"/>
          <p:cNvCxnSpPr>
            <a:cxnSpLocks noChangeShapeType="1"/>
            <a:stCxn id="564227" idx="3"/>
            <a:endCxn id="564229" idx="1"/>
          </p:cNvCxnSpPr>
          <p:nvPr/>
        </p:nvCxnSpPr>
        <p:spPr bwMode="auto">
          <a:xfrm>
            <a:off x="6619875" y="3414713"/>
            <a:ext cx="436563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02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2.13.1.5 – Tax Class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GTM-03-0360</a:t>
            </a:r>
          </a:p>
        </p:txBody>
      </p:sp>
      <p:pic>
        <p:nvPicPr>
          <p:cNvPr id="135203" name="Picture 35" descr="Tax_Class_M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2328863"/>
            <a:ext cx="4152900" cy="220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Usages</a:t>
            </a:r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GTM-03-0370</a:t>
            </a:r>
          </a:p>
        </p:txBody>
      </p:sp>
      <p:grpSp>
        <p:nvGrpSpPr>
          <p:cNvPr id="135200" name="Group 32"/>
          <p:cNvGrpSpPr>
            <a:grpSpLocks/>
          </p:cNvGrpSpPr>
          <p:nvPr/>
        </p:nvGrpSpPr>
        <p:grpSpPr bwMode="auto">
          <a:xfrm>
            <a:off x="398463" y="1417638"/>
            <a:ext cx="8342312" cy="4167187"/>
            <a:chOff x="257" y="845"/>
            <a:chExt cx="5255" cy="2625"/>
          </a:xfrm>
        </p:grpSpPr>
        <p:sp>
          <p:nvSpPr>
            <p:cNvPr id="135185" name="Rectangle 17"/>
            <p:cNvSpPr>
              <a:spLocks noChangeArrowheads="1"/>
            </p:cNvSpPr>
            <p:nvPr/>
          </p:nvSpPr>
          <p:spPr bwMode="auto">
            <a:xfrm>
              <a:off x="2357" y="1895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Tax Rates</a:t>
              </a:r>
            </a:p>
          </p:txBody>
        </p:sp>
        <p:sp>
          <p:nvSpPr>
            <p:cNvPr id="135186" name="Rectangle 18"/>
            <p:cNvSpPr>
              <a:spLocks noChangeArrowheads="1"/>
            </p:cNvSpPr>
            <p:nvPr/>
          </p:nvSpPr>
          <p:spPr bwMode="auto">
            <a:xfrm>
              <a:off x="259" y="2948"/>
              <a:ext cx="1411" cy="522"/>
            </a:xfrm>
            <a:prstGeom prst="rect">
              <a:avLst/>
            </a:prstGeom>
            <a:solidFill>
              <a:srgbClr val="66FF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Tax Usages</a:t>
              </a:r>
            </a:p>
          </p:txBody>
        </p:sp>
        <p:sp>
          <p:nvSpPr>
            <p:cNvPr id="135187" name="Rectangle 19"/>
            <p:cNvSpPr>
              <a:spLocks noChangeArrowheads="1"/>
            </p:cNvSpPr>
            <p:nvPr/>
          </p:nvSpPr>
          <p:spPr bwMode="auto">
            <a:xfrm>
              <a:off x="259" y="1894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Item</a:t>
              </a:r>
            </a:p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Tax Classes</a:t>
              </a:r>
            </a:p>
          </p:txBody>
        </p:sp>
        <p:sp>
          <p:nvSpPr>
            <p:cNvPr id="135188" name="Rectangle 20"/>
            <p:cNvSpPr>
              <a:spLocks noChangeArrowheads="1"/>
            </p:cNvSpPr>
            <p:nvPr/>
          </p:nvSpPr>
          <p:spPr bwMode="auto">
            <a:xfrm>
              <a:off x="257" y="845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Tax Types</a:t>
              </a:r>
            </a:p>
          </p:txBody>
        </p:sp>
        <p:sp>
          <p:nvSpPr>
            <p:cNvPr id="135189" name="Rectangle 21"/>
            <p:cNvSpPr>
              <a:spLocks noChangeArrowheads="1"/>
            </p:cNvSpPr>
            <p:nvPr/>
          </p:nvSpPr>
          <p:spPr bwMode="auto">
            <a:xfrm>
              <a:off x="4101" y="1896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Transactions</a:t>
              </a:r>
            </a:p>
          </p:txBody>
        </p:sp>
        <p:cxnSp>
          <p:nvCxnSpPr>
            <p:cNvPr id="135190" name="AutoShape 22"/>
            <p:cNvCxnSpPr>
              <a:cxnSpLocks noChangeShapeType="1"/>
              <a:stCxn id="135188" idx="3"/>
              <a:endCxn id="135185" idx="1"/>
            </p:cNvCxnSpPr>
            <p:nvPr/>
          </p:nvCxnSpPr>
          <p:spPr bwMode="auto">
            <a:xfrm>
              <a:off x="1676" y="1106"/>
              <a:ext cx="673" cy="1050"/>
            </a:xfrm>
            <a:prstGeom prst="bentConnector3">
              <a:avLst>
                <a:gd name="adj1" fmla="val 49926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35191" name="AutoShape 23"/>
            <p:cNvCxnSpPr>
              <a:cxnSpLocks noChangeShapeType="1"/>
              <a:stCxn id="135187" idx="3"/>
              <a:endCxn id="135185" idx="1"/>
            </p:cNvCxnSpPr>
            <p:nvPr/>
          </p:nvCxnSpPr>
          <p:spPr bwMode="auto">
            <a:xfrm>
              <a:off x="1678" y="2155"/>
              <a:ext cx="671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cxnSp>
          <p:nvCxnSpPr>
            <p:cNvPr id="135192" name="AutoShape 24"/>
            <p:cNvCxnSpPr>
              <a:cxnSpLocks noChangeShapeType="1"/>
              <a:stCxn id="135186" idx="3"/>
              <a:endCxn id="135185" idx="1"/>
            </p:cNvCxnSpPr>
            <p:nvPr/>
          </p:nvCxnSpPr>
          <p:spPr bwMode="auto">
            <a:xfrm flipV="1">
              <a:off x="1678" y="2156"/>
              <a:ext cx="671" cy="1053"/>
            </a:xfrm>
            <a:prstGeom prst="bentConnector3">
              <a:avLst>
                <a:gd name="adj1" fmla="val 49926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35193" name="AutoShape 25"/>
            <p:cNvCxnSpPr>
              <a:cxnSpLocks noChangeShapeType="1"/>
              <a:stCxn id="135185" idx="3"/>
              <a:endCxn id="135189" idx="1"/>
            </p:cNvCxnSpPr>
            <p:nvPr/>
          </p:nvCxnSpPr>
          <p:spPr bwMode="auto">
            <a:xfrm>
              <a:off x="3776" y="2156"/>
              <a:ext cx="317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507" name="Rectangle 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Usage Code Examples</a:t>
            </a:r>
          </a:p>
        </p:txBody>
      </p:sp>
      <p:sp>
        <p:nvSpPr>
          <p:cNvPr id="2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GTM-03-0380</a:t>
            </a:r>
          </a:p>
        </p:txBody>
      </p:sp>
      <p:graphicFrame>
        <p:nvGraphicFramePr>
          <p:cNvPr id="659527" name="Group 71"/>
          <p:cNvGraphicFramePr>
            <a:graphicFrameLocks noGrp="1"/>
          </p:cNvGraphicFramePr>
          <p:nvPr>
            <p:ph type="tbl" idx="4294967295"/>
          </p:nvPr>
        </p:nvGraphicFramePr>
        <p:xfrm>
          <a:off x="571500" y="1590675"/>
          <a:ext cx="8001000" cy="3715260"/>
        </p:xfrm>
        <a:graphic>
          <a:graphicData uri="http://schemas.openxmlformats.org/drawingml/2006/table">
            <a:tbl>
              <a:tblPr/>
              <a:tblGrid>
                <a:gridCol w="3003550"/>
                <a:gridCol w="4997450"/>
              </a:tblGrid>
              <a:tr h="7413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Tax Usage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Description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1-P-MFG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Intrastate Purchase for</a:t>
                      </a:r>
                      <a:b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</a:b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Manufacturing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1-P-RSL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Intrastate Purchase for Resale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2-P-RSL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Interstate Purchase for Resale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3-P-RSL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Import Purchase for Resale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46" name="Rectangle 105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2.13.1.9 – Tax Usage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GTM-03-0390</a:t>
            </a:r>
          </a:p>
        </p:txBody>
      </p:sp>
      <p:pic>
        <p:nvPicPr>
          <p:cNvPr id="141347" name="Picture 1059" descr="Tax-Usage-Re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2700" y="2382838"/>
            <a:ext cx="4019550" cy="2162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Rates</a:t>
            </a:r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GTM-03-0400</a:t>
            </a:r>
          </a:p>
        </p:txBody>
      </p:sp>
      <p:grpSp>
        <p:nvGrpSpPr>
          <p:cNvPr id="141344" name="Group 32"/>
          <p:cNvGrpSpPr>
            <a:grpSpLocks/>
          </p:cNvGrpSpPr>
          <p:nvPr/>
        </p:nvGrpSpPr>
        <p:grpSpPr bwMode="auto">
          <a:xfrm>
            <a:off x="398463" y="1379538"/>
            <a:ext cx="8342312" cy="4167187"/>
            <a:chOff x="257" y="845"/>
            <a:chExt cx="5255" cy="2625"/>
          </a:xfrm>
        </p:grpSpPr>
        <p:sp>
          <p:nvSpPr>
            <p:cNvPr id="141329" name="Rectangle 17"/>
            <p:cNvSpPr>
              <a:spLocks noChangeArrowheads="1"/>
            </p:cNvSpPr>
            <p:nvPr/>
          </p:nvSpPr>
          <p:spPr bwMode="auto">
            <a:xfrm>
              <a:off x="2357" y="1895"/>
              <a:ext cx="1411" cy="52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Tax Rates</a:t>
              </a:r>
            </a:p>
          </p:txBody>
        </p:sp>
        <p:sp>
          <p:nvSpPr>
            <p:cNvPr id="141330" name="Rectangle 18"/>
            <p:cNvSpPr>
              <a:spLocks noChangeArrowheads="1"/>
            </p:cNvSpPr>
            <p:nvPr/>
          </p:nvSpPr>
          <p:spPr bwMode="auto">
            <a:xfrm>
              <a:off x="259" y="2948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Tax Usages</a:t>
              </a:r>
            </a:p>
          </p:txBody>
        </p:sp>
        <p:sp>
          <p:nvSpPr>
            <p:cNvPr id="141331" name="Rectangle 19"/>
            <p:cNvSpPr>
              <a:spLocks noChangeArrowheads="1"/>
            </p:cNvSpPr>
            <p:nvPr/>
          </p:nvSpPr>
          <p:spPr bwMode="auto">
            <a:xfrm>
              <a:off x="259" y="1894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Item</a:t>
              </a:r>
            </a:p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Tax Classes</a:t>
              </a:r>
            </a:p>
          </p:txBody>
        </p:sp>
        <p:sp>
          <p:nvSpPr>
            <p:cNvPr id="141332" name="Rectangle 20"/>
            <p:cNvSpPr>
              <a:spLocks noChangeArrowheads="1"/>
            </p:cNvSpPr>
            <p:nvPr/>
          </p:nvSpPr>
          <p:spPr bwMode="auto">
            <a:xfrm>
              <a:off x="257" y="845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chemeClr val="bg2"/>
                  </a:solidFill>
                  <a:latin typeface="+mj-lt"/>
                </a:rPr>
                <a:t>Tax Types</a:t>
              </a:r>
            </a:p>
          </p:txBody>
        </p:sp>
        <p:sp>
          <p:nvSpPr>
            <p:cNvPr id="141333" name="Rectangle 21"/>
            <p:cNvSpPr>
              <a:spLocks noChangeArrowheads="1"/>
            </p:cNvSpPr>
            <p:nvPr/>
          </p:nvSpPr>
          <p:spPr bwMode="auto">
            <a:xfrm>
              <a:off x="4101" y="1896"/>
              <a:ext cx="1411" cy="522"/>
            </a:xfrm>
            <a:prstGeom prst="rect">
              <a:avLst/>
            </a:prstGeom>
            <a:solidFill>
              <a:srgbClr val="EAEAEA"/>
            </a:solidFill>
            <a:ln w="25400">
              <a:solidFill>
                <a:srgbClr val="B2B2B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solidFill>
                    <a:srgbClr val="B2B2B2"/>
                  </a:solidFill>
                  <a:latin typeface="+mj-lt"/>
                </a:rPr>
                <a:t>Transactions</a:t>
              </a:r>
            </a:p>
          </p:txBody>
        </p:sp>
        <p:cxnSp>
          <p:nvCxnSpPr>
            <p:cNvPr id="141334" name="AutoShape 22"/>
            <p:cNvCxnSpPr>
              <a:cxnSpLocks noChangeShapeType="1"/>
              <a:stCxn id="141332" idx="3"/>
              <a:endCxn id="141329" idx="1"/>
            </p:cNvCxnSpPr>
            <p:nvPr/>
          </p:nvCxnSpPr>
          <p:spPr bwMode="auto">
            <a:xfrm>
              <a:off x="1676" y="1106"/>
              <a:ext cx="673" cy="1050"/>
            </a:xfrm>
            <a:prstGeom prst="bentConnector3">
              <a:avLst>
                <a:gd name="adj1" fmla="val 49926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41335" name="AutoShape 23"/>
            <p:cNvCxnSpPr>
              <a:cxnSpLocks noChangeShapeType="1"/>
              <a:stCxn id="141331" idx="3"/>
              <a:endCxn id="141329" idx="1"/>
            </p:cNvCxnSpPr>
            <p:nvPr/>
          </p:nvCxnSpPr>
          <p:spPr bwMode="auto">
            <a:xfrm>
              <a:off x="1678" y="2155"/>
              <a:ext cx="671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cxnSp>
          <p:nvCxnSpPr>
            <p:cNvPr id="141336" name="AutoShape 24"/>
            <p:cNvCxnSpPr>
              <a:cxnSpLocks noChangeShapeType="1"/>
              <a:stCxn id="141330" idx="3"/>
              <a:endCxn id="141329" idx="1"/>
            </p:cNvCxnSpPr>
            <p:nvPr/>
          </p:nvCxnSpPr>
          <p:spPr bwMode="auto">
            <a:xfrm flipV="1">
              <a:off x="1678" y="2156"/>
              <a:ext cx="671" cy="1053"/>
            </a:xfrm>
            <a:prstGeom prst="bentConnector3">
              <a:avLst>
                <a:gd name="adj1" fmla="val 49926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41337" name="AutoShape 25"/>
            <p:cNvCxnSpPr>
              <a:cxnSpLocks noChangeShapeType="1"/>
              <a:stCxn id="141329" idx="3"/>
              <a:endCxn id="141333" idx="1"/>
            </p:cNvCxnSpPr>
            <p:nvPr/>
          </p:nvCxnSpPr>
          <p:spPr bwMode="auto">
            <a:xfrm>
              <a:off x="3776" y="2156"/>
              <a:ext cx="317" cy="1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2.13.13.1 – Tax Rate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GTM-03-0410</a:t>
            </a:r>
          </a:p>
        </p:txBody>
      </p:sp>
      <p:pic>
        <p:nvPicPr>
          <p:cNvPr id="535556" name="Picture 4" descr="Tax_Rate_CAN_M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775" y="1266825"/>
            <a:ext cx="7400925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88" name="Rectangle 10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Tax-by-Line/Total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GTM-03-0420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03263" y="1236663"/>
            <a:ext cx="7712075" cy="4495800"/>
            <a:chOff x="617538" y="1703388"/>
            <a:chExt cx="7712075" cy="4495800"/>
          </a:xfrm>
        </p:grpSpPr>
        <p:pic>
          <p:nvPicPr>
            <p:cNvPr id="156689" name="Picture 1041" descr="Tax_Rate_CAN_ME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7538" y="1703388"/>
              <a:ext cx="7400925" cy="4495800"/>
            </a:xfrm>
            <a:prstGeom prst="rect">
              <a:avLst/>
            </a:prstGeom>
            <a:noFill/>
          </p:spPr>
        </p:pic>
        <p:grpSp>
          <p:nvGrpSpPr>
            <p:cNvPr id="156686" name="Group 1038"/>
            <p:cNvGrpSpPr>
              <a:grpSpLocks/>
            </p:cNvGrpSpPr>
            <p:nvPr/>
          </p:nvGrpSpPr>
          <p:grpSpPr bwMode="auto">
            <a:xfrm>
              <a:off x="4589463" y="3081338"/>
              <a:ext cx="3740150" cy="574675"/>
              <a:chOff x="2971" y="1587"/>
              <a:chExt cx="2356" cy="362"/>
            </a:xfrm>
          </p:grpSpPr>
          <p:sp>
            <p:nvSpPr>
              <p:cNvPr id="147460" name="Rectangle 4"/>
              <p:cNvSpPr>
                <a:spLocks noChangeArrowheads="1"/>
              </p:cNvSpPr>
              <p:nvPr/>
            </p:nvSpPr>
            <p:spPr bwMode="auto">
              <a:xfrm>
                <a:off x="3907" y="1693"/>
                <a:ext cx="1420" cy="25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2000" b="1">
                    <a:latin typeface="+mj-lt"/>
                  </a:rPr>
                  <a:t>Tax-By-Line: Yes</a:t>
                </a:r>
              </a:p>
            </p:txBody>
          </p:sp>
          <p:sp>
            <p:nvSpPr>
              <p:cNvPr id="147464" name="Rectangle 8"/>
              <p:cNvSpPr>
                <a:spLocks noChangeArrowheads="1"/>
              </p:cNvSpPr>
              <p:nvPr/>
            </p:nvSpPr>
            <p:spPr bwMode="auto">
              <a:xfrm>
                <a:off x="2971" y="1587"/>
                <a:ext cx="306" cy="12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cxnSp>
            <p:nvCxnSpPr>
              <p:cNvPr id="147465" name="AutoShape 9"/>
              <p:cNvCxnSpPr>
                <a:cxnSpLocks noChangeShapeType="1"/>
                <a:stCxn id="147460" idx="0"/>
                <a:endCxn id="147464" idx="3"/>
              </p:cNvCxnSpPr>
              <p:nvPr/>
            </p:nvCxnSpPr>
            <p:spPr bwMode="auto">
              <a:xfrm rot="5400000" flipH="1">
                <a:off x="3991" y="937"/>
                <a:ext cx="42" cy="1470"/>
              </a:xfrm>
              <a:prstGeom prst="bentConnector2">
                <a:avLst/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35" name="Rectangle 10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Method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GTM-03-0430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50838" y="1244600"/>
            <a:ext cx="8432800" cy="4495800"/>
            <a:chOff x="150813" y="1749425"/>
            <a:chExt cx="8432800" cy="4495800"/>
          </a:xfrm>
        </p:grpSpPr>
        <p:pic>
          <p:nvPicPr>
            <p:cNvPr id="158737" name="Picture 1041" descr="Tax_Rate_CAN_ME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2688" y="1749425"/>
              <a:ext cx="7400925" cy="4495800"/>
            </a:xfrm>
            <a:prstGeom prst="rect">
              <a:avLst/>
            </a:prstGeom>
            <a:noFill/>
          </p:spPr>
        </p:pic>
        <p:grpSp>
          <p:nvGrpSpPr>
            <p:cNvPr id="158734" name="Group 1038"/>
            <p:cNvGrpSpPr>
              <a:grpSpLocks/>
            </p:cNvGrpSpPr>
            <p:nvPr/>
          </p:nvGrpSpPr>
          <p:grpSpPr bwMode="auto">
            <a:xfrm>
              <a:off x="150813" y="4268788"/>
              <a:ext cx="3565525" cy="1139825"/>
              <a:chOff x="36" y="2176"/>
              <a:chExt cx="2246" cy="718"/>
            </a:xfrm>
          </p:grpSpPr>
          <p:sp>
            <p:nvSpPr>
              <p:cNvPr id="149508" name="Rectangle 4"/>
              <p:cNvSpPr>
                <a:spLocks noChangeArrowheads="1"/>
              </p:cNvSpPr>
              <p:nvPr/>
            </p:nvSpPr>
            <p:spPr bwMode="auto">
              <a:xfrm>
                <a:off x="36" y="2644"/>
                <a:ext cx="1303" cy="25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2000" b="1">
                    <a:latin typeface="+mj-lt"/>
                  </a:rPr>
                  <a:t>Tax Method: 01</a:t>
                </a:r>
              </a:p>
            </p:txBody>
          </p:sp>
          <p:sp>
            <p:nvSpPr>
              <p:cNvPr id="149512" name="Rectangle 8"/>
              <p:cNvSpPr>
                <a:spLocks noChangeArrowheads="1"/>
              </p:cNvSpPr>
              <p:nvPr/>
            </p:nvSpPr>
            <p:spPr bwMode="auto">
              <a:xfrm>
                <a:off x="1455" y="2176"/>
                <a:ext cx="827" cy="13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cxnSp>
            <p:nvCxnSpPr>
              <p:cNvPr id="149513" name="AutoShape 9"/>
              <p:cNvCxnSpPr>
                <a:cxnSpLocks noChangeShapeType="1"/>
                <a:stCxn id="149508" idx="0"/>
                <a:endCxn id="149512" idx="1"/>
              </p:cNvCxnSpPr>
              <p:nvPr/>
            </p:nvCxnSpPr>
            <p:spPr bwMode="auto">
              <a:xfrm rot="5400000" flipH="1" flipV="1">
                <a:off x="871" y="2060"/>
                <a:ext cx="400" cy="768"/>
              </a:xfrm>
              <a:prstGeom prst="bentConnector2">
                <a:avLst/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302" name="Rectangle 4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Method</a:t>
            </a:r>
          </a:p>
        </p:txBody>
      </p:sp>
      <p:sp>
        <p:nvSpPr>
          <p:cNvPr id="3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GTM-03-0440</a:t>
            </a:r>
          </a:p>
        </p:txBody>
      </p:sp>
      <p:graphicFrame>
        <p:nvGraphicFramePr>
          <p:cNvPr id="547322" name="Group 506"/>
          <p:cNvGraphicFramePr>
            <a:graphicFrameLocks noGrp="1"/>
          </p:cNvGraphicFramePr>
          <p:nvPr>
            <p:ph type="tbl" idx="4294967295"/>
          </p:nvPr>
        </p:nvGraphicFramePr>
        <p:xfrm>
          <a:off x="581025" y="1047750"/>
          <a:ext cx="8001000" cy="4760724"/>
        </p:xfrm>
        <a:graphic>
          <a:graphicData uri="http://schemas.openxmlformats.org/drawingml/2006/table">
            <a:tbl>
              <a:tblPr/>
              <a:tblGrid>
                <a:gridCol w="1514475"/>
                <a:gridCol w="2228850"/>
                <a:gridCol w="4257675"/>
              </a:tblGrid>
              <a:tr h="760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Tax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Method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PROGRESS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Program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Description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txmeth01.p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Supports most taxes. If the transaction amount is outside the minimum or maximum taxable base range, the taxable base becomes the minimum or the maximum.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txmeth02.p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Supports luxury taxes and capped taxes. Same as method 01 except the transaction amount includes the tax amount.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03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txmeth03.p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Imported tax amounts that should not be recalculated.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txmeth12.p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Supports taxes on cumulative accounts payable payments (Argentina). (Additional localization programming is required to support this method.)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txmeth20.p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Sales and Use Tax Interface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Ledger Accounts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GTM-03-0450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849313" y="1071563"/>
            <a:ext cx="7437437" cy="4738687"/>
            <a:chOff x="801688" y="1690688"/>
            <a:chExt cx="7437437" cy="4738687"/>
          </a:xfrm>
        </p:grpSpPr>
        <p:pic>
          <p:nvPicPr>
            <p:cNvPr id="534532" name="Picture 4" descr="Tax_Rate_CAN_ME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1688" y="1690688"/>
              <a:ext cx="7400925" cy="4495800"/>
            </a:xfrm>
            <a:prstGeom prst="rect">
              <a:avLst/>
            </a:prstGeom>
            <a:noFill/>
          </p:spPr>
        </p:pic>
        <p:sp>
          <p:nvSpPr>
            <p:cNvPr id="151556" name="Rectangle 4"/>
            <p:cNvSpPr>
              <a:spLocks noChangeArrowheads="1"/>
            </p:cNvSpPr>
            <p:nvPr/>
          </p:nvSpPr>
          <p:spPr bwMode="auto">
            <a:xfrm>
              <a:off x="4278313" y="5108575"/>
              <a:ext cx="3960812" cy="1320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3201988" algn="l"/>
                </a:tabLst>
              </a:pPr>
              <a:r>
                <a:rPr kumimoji="1" lang="en-US" sz="2000" b="1">
                  <a:latin typeface="+mj-lt"/>
                </a:rPr>
                <a:t>Sales Tax Account:	2400</a:t>
              </a:r>
            </a:p>
            <a:p>
              <a:pPr algn="l" eaLnBrk="0" hangingPunct="0">
                <a:tabLst>
                  <a:tab pos="3201988" algn="l"/>
                </a:tabLst>
              </a:pPr>
              <a:r>
                <a:rPr kumimoji="1" lang="en-US" sz="2000" b="1">
                  <a:latin typeface="+mj-lt"/>
                </a:rPr>
                <a:t>Sales Tax Absorbed:	5950</a:t>
              </a:r>
            </a:p>
            <a:p>
              <a:pPr algn="l" eaLnBrk="0" hangingPunct="0">
                <a:tabLst>
                  <a:tab pos="3201988" algn="l"/>
                </a:tabLst>
              </a:pPr>
              <a:r>
                <a:rPr kumimoji="1" lang="en-US" sz="2000" b="1">
                  <a:latin typeface="+mj-lt"/>
                </a:rPr>
                <a:t>AP Tax Account:	1400</a:t>
              </a:r>
            </a:p>
            <a:p>
              <a:pPr algn="l" eaLnBrk="0" hangingPunct="0">
                <a:tabLst>
                  <a:tab pos="3201988" algn="l"/>
                </a:tabLst>
              </a:pPr>
              <a:r>
                <a:rPr kumimoji="1" lang="en-US" sz="2000" b="1">
                  <a:latin typeface="+mj-lt"/>
                </a:rPr>
                <a:t>AP Tax Retained:	2450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222" name="Rectangle 21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36.1 – Domain/Account Control File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GTM-03-0040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49263" y="1011238"/>
            <a:ext cx="8226425" cy="4884737"/>
            <a:chOff x="392113" y="1677988"/>
            <a:chExt cx="8226425" cy="4884737"/>
          </a:xfrm>
        </p:grpSpPr>
        <p:pic>
          <p:nvPicPr>
            <p:cNvPr id="220231" name="Picture 2119" descr="Dom-Acct-Ctrl-payable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2113" y="1677988"/>
              <a:ext cx="5095875" cy="2552700"/>
            </a:xfrm>
            <a:prstGeom prst="rect">
              <a:avLst/>
            </a:prstGeom>
            <a:noFill/>
          </p:spPr>
        </p:pic>
        <p:pic>
          <p:nvPicPr>
            <p:cNvPr id="220229" name="Picture 2117" descr="Dom-Acct-Ctrl-sale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89363" y="2286000"/>
              <a:ext cx="4829175" cy="4276725"/>
            </a:xfrm>
            <a:prstGeom prst="rect">
              <a:avLst/>
            </a:prstGeom>
            <a:noFill/>
          </p:spPr>
        </p:pic>
        <p:sp>
          <p:nvSpPr>
            <p:cNvPr id="220232" name="Rectangle 2120"/>
            <p:cNvSpPr>
              <a:spLocks noChangeArrowheads="1"/>
            </p:cNvSpPr>
            <p:nvPr/>
          </p:nvSpPr>
          <p:spPr bwMode="auto">
            <a:xfrm>
              <a:off x="822325" y="2638425"/>
              <a:ext cx="1562100" cy="428625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20233" name="Rectangle 2121"/>
            <p:cNvSpPr>
              <a:spLocks noChangeArrowheads="1"/>
            </p:cNvSpPr>
            <p:nvPr/>
          </p:nvSpPr>
          <p:spPr bwMode="auto">
            <a:xfrm>
              <a:off x="4089400" y="3670300"/>
              <a:ext cx="2233613" cy="428625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6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795651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84" name="Rectangle 2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Global Tax Management Setup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GTM-03-0460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03213" y="2838450"/>
            <a:ext cx="8535987" cy="1152525"/>
            <a:chOff x="312738" y="2838450"/>
            <a:chExt cx="8535987" cy="1152525"/>
          </a:xfrm>
        </p:grpSpPr>
        <p:sp>
          <p:nvSpPr>
            <p:cNvPr id="548876" name="AutoShape 12"/>
            <p:cNvSpPr>
              <a:spLocks noChangeArrowheads="1"/>
            </p:cNvSpPr>
            <p:nvPr/>
          </p:nvSpPr>
          <p:spPr bwMode="auto">
            <a:xfrm>
              <a:off x="312738" y="283845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CDFFCD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Domain/Acct 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Control</a:t>
              </a:r>
            </a:p>
          </p:txBody>
        </p:sp>
        <p:sp>
          <p:nvSpPr>
            <p:cNvPr id="548877" name="AutoShape 13"/>
            <p:cNvSpPr>
              <a:spLocks noChangeArrowheads="1"/>
            </p:cNvSpPr>
            <p:nvPr/>
          </p:nvSpPr>
          <p:spPr bwMode="auto">
            <a:xfrm>
              <a:off x="2570163" y="283845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CDFFCD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Environments</a:t>
              </a:r>
            </a:p>
          </p:txBody>
        </p:sp>
        <p:cxnSp>
          <p:nvCxnSpPr>
            <p:cNvPr id="548878" name="AutoShape 14"/>
            <p:cNvCxnSpPr>
              <a:cxnSpLocks noChangeShapeType="1"/>
              <a:stCxn id="548876" idx="3"/>
              <a:endCxn id="548877" idx="1"/>
            </p:cNvCxnSpPr>
            <p:nvPr/>
          </p:nvCxnSpPr>
          <p:spPr bwMode="auto">
            <a:xfrm>
              <a:off x="2105025" y="3414713"/>
              <a:ext cx="44608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548879" name="AutoShape 15"/>
            <p:cNvSpPr>
              <a:spLocks noChangeArrowheads="1"/>
            </p:cNvSpPr>
            <p:nvPr/>
          </p:nvSpPr>
          <p:spPr bwMode="auto">
            <a:xfrm>
              <a:off x="4827588" y="283845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CDFFCD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Tax Rates</a:t>
              </a:r>
            </a:p>
          </p:txBody>
        </p:sp>
        <p:cxnSp>
          <p:nvCxnSpPr>
            <p:cNvPr id="548880" name="AutoShape 16"/>
            <p:cNvCxnSpPr>
              <a:cxnSpLocks noChangeShapeType="1"/>
              <a:stCxn id="548877" idx="3"/>
              <a:endCxn id="548879" idx="1"/>
            </p:cNvCxnSpPr>
            <p:nvPr/>
          </p:nvCxnSpPr>
          <p:spPr bwMode="auto">
            <a:xfrm>
              <a:off x="4362450" y="3414713"/>
              <a:ext cx="44608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548881" name="AutoShape 17"/>
            <p:cNvSpPr>
              <a:spLocks noChangeArrowheads="1"/>
            </p:cNvSpPr>
            <p:nvPr/>
          </p:nvSpPr>
          <p:spPr bwMode="auto">
            <a:xfrm>
              <a:off x="7075488" y="283845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2000" b="1">
                  <a:latin typeface="+mj-lt"/>
                </a:rPr>
                <a:t>GTM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Control</a:t>
              </a:r>
            </a:p>
          </p:txBody>
        </p:sp>
        <p:cxnSp>
          <p:nvCxnSpPr>
            <p:cNvPr id="548882" name="AutoShape 18"/>
            <p:cNvCxnSpPr>
              <a:cxnSpLocks noChangeShapeType="1"/>
              <a:stCxn id="548879" idx="3"/>
              <a:endCxn id="548881" idx="1"/>
            </p:cNvCxnSpPr>
            <p:nvPr/>
          </p:nvCxnSpPr>
          <p:spPr bwMode="auto">
            <a:xfrm>
              <a:off x="6619875" y="3414713"/>
              <a:ext cx="436563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9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GTM Control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GTM-03-0470</a:t>
            </a:r>
          </a:p>
        </p:txBody>
      </p:sp>
      <p:pic>
        <p:nvPicPr>
          <p:cNvPr id="720902" name="Picture 6" descr="GTM-Contr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0263" y="1027113"/>
            <a:ext cx="4924425" cy="4810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37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VAT Registration Number Validation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GTM-03-0480</a:t>
            </a:r>
          </a:p>
        </p:txBody>
      </p:sp>
      <p:pic>
        <p:nvPicPr>
          <p:cNvPr id="721938" name="Picture 18" descr="GTM-Contr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9788" y="1093788"/>
            <a:ext cx="4924425" cy="4810125"/>
          </a:xfrm>
          <a:prstGeom prst="rect">
            <a:avLst/>
          </a:prstGeom>
          <a:noFill/>
        </p:spPr>
      </p:pic>
      <p:sp>
        <p:nvSpPr>
          <p:cNvPr id="721936" name="Rectangle 16"/>
          <p:cNvSpPr>
            <a:spLocks noChangeArrowheads="1"/>
          </p:cNvSpPr>
          <p:nvPr/>
        </p:nvSpPr>
        <p:spPr bwMode="auto">
          <a:xfrm>
            <a:off x="2887663" y="4395788"/>
            <a:ext cx="2009775" cy="39052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990" name="Rectangle 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VAT Registration Number Setup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GTM-03-0490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17550" y="2852738"/>
            <a:ext cx="7704138" cy="1154112"/>
            <a:chOff x="546100" y="2500313"/>
            <a:chExt cx="7704138" cy="1154112"/>
          </a:xfrm>
        </p:grpSpPr>
        <p:sp>
          <p:nvSpPr>
            <p:cNvPr id="722948" name="AutoShape 4"/>
            <p:cNvSpPr>
              <a:spLocks noChangeArrowheads="1"/>
            </p:cNvSpPr>
            <p:nvPr/>
          </p:nvSpPr>
          <p:spPr bwMode="auto">
            <a:xfrm>
              <a:off x="546100" y="2500313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rgbClr val="FBFCD8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600" b="1">
                  <a:latin typeface="+mj-lt"/>
                </a:rPr>
                <a:t>Validate VAT </a:t>
              </a:r>
            </a:p>
            <a:p>
              <a:pPr eaLnBrk="0" hangingPunct="0"/>
              <a:r>
                <a:rPr kumimoji="1" lang="en-US" sz="1600" b="1">
                  <a:latin typeface="+mj-lt"/>
                </a:rPr>
                <a:t>Registration set</a:t>
              </a:r>
            </a:p>
            <a:p>
              <a:pPr eaLnBrk="0" hangingPunct="0"/>
              <a:r>
                <a:rPr kumimoji="1" lang="en-US" sz="1600" b="1">
                  <a:latin typeface="+mj-lt"/>
                </a:rPr>
                <a:t>to Yes in GTM</a:t>
              </a:r>
            </a:p>
            <a:p>
              <a:pPr eaLnBrk="0" hangingPunct="0"/>
              <a:r>
                <a:rPr kumimoji="1" lang="en-US" sz="1600" b="1">
                  <a:latin typeface="+mj-lt"/>
                </a:rPr>
                <a:t>Control File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722949" name="AutoShape 5"/>
            <p:cNvSpPr>
              <a:spLocks noChangeArrowheads="1"/>
            </p:cNvSpPr>
            <p:nvPr/>
          </p:nvSpPr>
          <p:spPr bwMode="auto">
            <a:xfrm>
              <a:off x="6477000" y="2500313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rgbClr val="FBFCD8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600" b="1">
                  <a:latin typeface="+mj-lt"/>
                </a:rPr>
                <a:t>Update Tax-ID</a:t>
              </a:r>
            </a:p>
            <a:p>
              <a:pPr eaLnBrk="0" hangingPunct="0"/>
              <a:r>
                <a:rPr kumimoji="1" lang="en-US" sz="1600" b="1">
                  <a:latin typeface="+mj-lt"/>
                </a:rPr>
                <a:t>field in</a:t>
              </a:r>
            </a:p>
            <a:p>
              <a:pPr eaLnBrk="0" hangingPunct="0"/>
              <a:r>
                <a:rPr kumimoji="1" lang="en-US" sz="1600" b="1">
                  <a:latin typeface="+mj-lt"/>
                </a:rPr>
                <a:t>Maintenance</a:t>
              </a:r>
            </a:p>
            <a:p>
              <a:pPr eaLnBrk="0" hangingPunct="0"/>
              <a:r>
                <a:rPr kumimoji="1" lang="en-US" sz="1600" b="1">
                  <a:latin typeface="+mj-lt"/>
                </a:rPr>
                <a:t>Records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722951" name="AutoShape 7"/>
            <p:cNvSpPr>
              <a:spLocks noChangeArrowheads="1"/>
            </p:cNvSpPr>
            <p:nvPr/>
          </p:nvSpPr>
          <p:spPr bwMode="auto">
            <a:xfrm>
              <a:off x="3517900" y="2501900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rgbClr val="FBFCD8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600" b="1">
                  <a:latin typeface="+mj-lt"/>
                </a:rPr>
                <a:t>Print VAT </a:t>
              </a:r>
            </a:p>
            <a:p>
              <a:pPr eaLnBrk="0" hangingPunct="0"/>
              <a:r>
                <a:rPr kumimoji="1" lang="en-US" sz="1600" b="1">
                  <a:latin typeface="+mj-lt"/>
                </a:rPr>
                <a:t>Registration set</a:t>
              </a:r>
            </a:p>
            <a:p>
              <a:pPr eaLnBrk="0" hangingPunct="0"/>
              <a:r>
                <a:rPr kumimoji="1" lang="en-US" sz="1600" b="1">
                  <a:latin typeface="+mj-lt"/>
                </a:rPr>
                <a:t>to Yes in GTM</a:t>
              </a:r>
            </a:p>
            <a:p>
              <a:pPr eaLnBrk="0" hangingPunct="0"/>
              <a:r>
                <a:rPr kumimoji="1" lang="en-US" sz="1600" b="1">
                  <a:latin typeface="+mj-lt"/>
                </a:rPr>
                <a:t>Control File</a:t>
              </a:r>
            </a:p>
          </p:txBody>
        </p:sp>
        <p:cxnSp>
          <p:nvCxnSpPr>
            <p:cNvPr id="722950" name="AutoShape 6"/>
            <p:cNvCxnSpPr>
              <a:cxnSpLocks noChangeShapeType="1"/>
              <a:stCxn id="722951" idx="3"/>
              <a:endCxn id="722949" idx="1"/>
            </p:cNvCxnSpPr>
            <p:nvPr/>
          </p:nvCxnSpPr>
          <p:spPr bwMode="auto">
            <a:xfrm flipV="1">
              <a:off x="5310188" y="3076575"/>
              <a:ext cx="1147762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722952" name="AutoShape 8"/>
            <p:cNvCxnSpPr>
              <a:cxnSpLocks noChangeShapeType="1"/>
              <a:stCxn id="722948" idx="3"/>
              <a:endCxn id="722951" idx="1"/>
            </p:cNvCxnSpPr>
            <p:nvPr/>
          </p:nvCxnSpPr>
          <p:spPr bwMode="auto">
            <a:xfrm>
              <a:off x="2338388" y="3076575"/>
              <a:ext cx="1160462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97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Adding VAT Registration Validation Formats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GTM-03-0500</a:t>
            </a:r>
          </a:p>
        </p:txBody>
      </p:sp>
      <p:grpSp>
        <p:nvGrpSpPr>
          <p:cNvPr id="723979" name="Group 11"/>
          <p:cNvGrpSpPr>
            <a:grpSpLocks/>
          </p:cNvGrpSpPr>
          <p:nvPr/>
        </p:nvGrpSpPr>
        <p:grpSpPr bwMode="auto">
          <a:xfrm>
            <a:off x="928688" y="942975"/>
            <a:ext cx="7272337" cy="5162550"/>
            <a:chOff x="273" y="762"/>
            <a:chExt cx="4581" cy="3252"/>
          </a:xfrm>
        </p:grpSpPr>
        <p:pic>
          <p:nvPicPr>
            <p:cNvPr id="723977" name="Picture 9" descr="VAT_Registration_Format_Inquiry_IMA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22" y="762"/>
              <a:ext cx="3132" cy="1968"/>
            </a:xfrm>
            <a:prstGeom prst="rect">
              <a:avLst/>
            </a:prstGeom>
            <a:noFill/>
          </p:spPr>
        </p:pic>
        <p:pic>
          <p:nvPicPr>
            <p:cNvPr id="723978" name="Picture 10" descr="VAT_Registration_Format_Maint_IMAG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3" y="1575"/>
              <a:ext cx="1446" cy="2166"/>
            </a:xfrm>
            <a:prstGeom prst="rect">
              <a:avLst/>
            </a:prstGeom>
            <a:noFill/>
          </p:spPr>
        </p:pic>
        <p:pic>
          <p:nvPicPr>
            <p:cNvPr id="723976" name="Picture 8" descr="VAT_Registration_Format_Init_IMAG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7" y="2730"/>
              <a:ext cx="3450" cy="128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6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793603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3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Tax Data Setup</a:t>
            </a:r>
          </a:p>
        </p:txBody>
      </p:sp>
      <p:sp>
        <p:nvSpPr>
          <p:cNvPr id="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GTM-03-0510</a:t>
            </a:r>
          </a:p>
        </p:txBody>
      </p:sp>
      <p:grpSp>
        <p:nvGrpSpPr>
          <p:cNvPr id="806914" name="Group 2"/>
          <p:cNvGrpSpPr>
            <a:grpSpLocks/>
          </p:cNvGrpSpPr>
          <p:nvPr/>
        </p:nvGrpSpPr>
        <p:grpSpPr bwMode="auto">
          <a:xfrm>
            <a:off x="192088" y="1806575"/>
            <a:ext cx="8750300" cy="3265488"/>
            <a:chOff x="103" y="1000"/>
            <a:chExt cx="5512" cy="2057"/>
          </a:xfrm>
        </p:grpSpPr>
        <p:sp>
          <p:nvSpPr>
            <p:cNvPr id="806915" name="Rectangle 3"/>
            <p:cNvSpPr>
              <a:spLocks noChangeArrowheads="1"/>
            </p:cNvSpPr>
            <p:nvPr/>
          </p:nvSpPr>
          <p:spPr bwMode="auto">
            <a:xfrm>
              <a:off x="110" y="2535"/>
              <a:ext cx="1400" cy="522"/>
            </a:xfrm>
            <a:prstGeom prst="rect">
              <a:avLst/>
            </a:prstGeom>
            <a:solidFill>
              <a:srgbClr val="DADADA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Tax Usages</a:t>
              </a:r>
            </a:p>
          </p:txBody>
        </p:sp>
        <p:sp>
          <p:nvSpPr>
            <p:cNvPr id="806916" name="Rectangle 4"/>
            <p:cNvSpPr>
              <a:spLocks noChangeArrowheads="1"/>
            </p:cNvSpPr>
            <p:nvPr/>
          </p:nvSpPr>
          <p:spPr bwMode="auto">
            <a:xfrm>
              <a:off x="103" y="1461"/>
              <a:ext cx="1400" cy="522"/>
            </a:xfrm>
            <a:prstGeom prst="rect">
              <a:avLst/>
            </a:prstGeom>
            <a:solidFill>
              <a:srgbClr val="DADADA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Tax Classes</a:t>
              </a:r>
            </a:p>
          </p:txBody>
        </p:sp>
        <p:sp>
          <p:nvSpPr>
            <p:cNvPr id="806917" name="Rectangle 5"/>
            <p:cNvSpPr>
              <a:spLocks noChangeArrowheads="1"/>
            </p:cNvSpPr>
            <p:nvPr/>
          </p:nvSpPr>
          <p:spPr bwMode="auto">
            <a:xfrm>
              <a:off x="2485" y="2535"/>
              <a:ext cx="1400" cy="52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Customers</a:t>
              </a:r>
            </a:p>
            <a:p>
              <a:pPr eaLnBrk="0" hangingPunct="0"/>
              <a:r>
                <a:rPr kumimoji="1" lang="en-US" sz="2400" b="1">
                  <a:latin typeface="+mj-lt"/>
                </a:rPr>
                <a:t>and Suppliers</a:t>
              </a:r>
            </a:p>
          </p:txBody>
        </p:sp>
        <p:sp>
          <p:nvSpPr>
            <p:cNvPr id="806918" name="Rectangle 6"/>
            <p:cNvSpPr>
              <a:spLocks noChangeArrowheads="1"/>
            </p:cNvSpPr>
            <p:nvPr/>
          </p:nvSpPr>
          <p:spPr bwMode="auto">
            <a:xfrm>
              <a:off x="2487" y="1000"/>
              <a:ext cx="1400" cy="52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Product Lines</a:t>
              </a:r>
            </a:p>
            <a:p>
              <a:pPr eaLnBrk="0" hangingPunct="0"/>
              <a:r>
                <a:rPr kumimoji="1" lang="en-US" sz="2400" b="1">
                  <a:latin typeface="+mj-lt"/>
                </a:rPr>
                <a:t>and Items</a:t>
              </a:r>
            </a:p>
          </p:txBody>
        </p:sp>
        <p:sp>
          <p:nvSpPr>
            <p:cNvPr id="806919" name="Rectangle 7"/>
            <p:cNvSpPr>
              <a:spLocks noChangeArrowheads="1"/>
            </p:cNvSpPr>
            <p:nvPr/>
          </p:nvSpPr>
          <p:spPr bwMode="auto">
            <a:xfrm>
              <a:off x="2485" y="1866"/>
              <a:ext cx="1400" cy="52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Company Site</a:t>
              </a:r>
            </a:p>
            <a:p>
              <a:pPr eaLnBrk="0" hangingPunct="0"/>
              <a:r>
                <a:rPr kumimoji="1" lang="en-US" sz="2400" b="1">
                  <a:latin typeface="+mj-lt"/>
                </a:rPr>
                <a:t>Addresses</a:t>
              </a:r>
            </a:p>
          </p:txBody>
        </p:sp>
        <p:sp>
          <p:nvSpPr>
            <p:cNvPr id="806920" name="Rectangle 8"/>
            <p:cNvSpPr>
              <a:spLocks noChangeArrowheads="1"/>
            </p:cNvSpPr>
            <p:nvPr/>
          </p:nvSpPr>
          <p:spPr bwMode="auto">
            <a:xfrm>
              <a:off x="4215" y="1866"/>
              <a:ext cx="1400" cy="522"/>
            </a:xfrm>
            <a:prstGeom prst="rect">
              <a:avLst/>
            </a:prstGeom>
            <a:solidFill>
              <a:srgbClr val="DADADA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400" b="1">
                  <a:latin typeface="+mj-lt"/>
                </a:rPr>
                <a:t>Transactions</a:t>
              </a:r>
            </a:p>
          </p:txBody>
        </p:sp>
        <p:sp>
          <p:nvSpPr>
            <p:cNvPr id="806921" name="Rectangle 9"/>
            <p:cNvSpPr>
              <a:spLocks noChangeArrowheads="1"/>
            </p:cNvSpPr>
            <p:nvPr/>
          </p:nvSpPr>
          <p:spPr bwMode="auto">
            <a:xfrm>
              <a:off x="1411" y="1598"/>
              <a:ext cx="83" cy="8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6922" name="Rectangle 10"/>
            <p:cNvSpPr>
              <a:spLocks noChangeArrowheads="1"/>
            </p:cNvSpPr>
            <p:nvPr/>
          </p:nvSpPr>
          <p:spPr bwMode="auto">
            <a:xfrm>
              <a:off x="1411" y="1815"/>
              <a:ext cx="83" cy="8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6923" name="Rectangle 11"/>
            <p:cNvSpPr>
              <a:spLocks noChangeArrowheads="1"/>
            </p:cNvSpPr>
            <p:nvPr/>
          </p:nvSpPr>
          <p:spPr bwMode="auto">
            <a:xfrm>
              <a:off x="2491" y="1985"/>
              <a:ext cx="83" cy="8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6924" name="Rectangle 12"/>
            <p:cNvSpPr>
              <a:spLocks noChangeArrowheads="1"/>
            </p:cNvSpPr>
            <p:nvPr/>
          </p:nvSpPr>
          <p:spPr bwMode="auto">
            <a:xfrm>
              <a:off x="2491" y="2202"/>
              <a:ext cx="83" cy="8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806925" name="AutoShape 13"/>
            <p:cNvCxnSpPr>
              <a:cxnSpLocks noChangeShapeType="1"/>
              <a:stCxn id="806921" idx="3"/>
              <a:endCxn id="806918" idx="1"/>
            </p:cNvCxnSpPr>
            <p:nvPr/>
          </p:nvCxnSpPr>
          <p:spPr bwMode="auto">
            <a:xfrm flipV="1">
              <a:off x="1494" y="1261"/>
              <a:ext cx="985" cy="379"/>
            </a:xfrm>
            <a:prstGeom prst="bentConnector3">
              <a:avLst>
                <a:gd name="adj1" fmla="val 50356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806926" name="AutoShape 14"/>
            <p:cNvCxnSpPr>
              <a:cxnSpLocks noChangeShapeType="1"/>
              <a:stCxn id="806921" idx="3"/>
              <a:endCxn id="806923" idx="1"/>
            </p:cNvCxnSpPr>
            <p:nvPr/>
          </p:nvCxnSpPr>
          <p:spPr bwMode="auto">
            <a:xfrm>
              <a:off x="1494" y="1640"/>
              <a:ext cx="997" cy="387"/>
            </a:xfrm>
            <a:prstGeom prst="bentConnector3">
              <a:avLst>
                <a:gd name="adj1" fmla="val 49949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806927" name="AutoShape 15"/>
            <p:cNvCxnSpPr>
              <a:cxnSpLocks noChangeShapeType="1"/>
              <a:stCxn id="806922" idx="3"/>
              <a:endCxn id="806924" idx="1"/>
            </p:cNvCxnSpPr>
            <p:nvPr/>
          </p:nvCxnSpPr>
          <p:spPr bwMode="auto">
            <a:xfrm>
              <a:off x="1494" y="1857"/>
              <a:ext cx="997" cy="387"/>
            </a:xfrm>
            <a:prstGeom prst="bentConnector3">
              <a:avLst>
                <a:gd name="adj1" fmla="val 28185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806928" name="AutoShape 16"/>
            <p:cNvCxnSpPr>
              <a:cxnSpLocks noChangeShapeType="1"/>
              <a:stCxn id="806915" idx="3"/>
              <a:endCxn id="806917" idx="1"/>
            </p:cNvCxnSpPr>
            <p:nvPr/>
          </p:nvCxnSpPr>
          <p:spPr bwMode="auto">
            <a:xfrm>
              <a:off x="1518" y="2796"/>
              <a:ext cx="959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06929" name="AutoShape 17"/>
            <p:cNvCxnSpPr>
              <a:cxnSpLocks noChangeShapeType="1"/>
              <a:stCxn id="806919" idx="3"/>
              <a:endCxn id="806920" idx="1"/>
            </p:cNvCxnSpPr>
            <p:nvPr/>
          </p:nvCxnSpPr>
          <p:spPr bwMode="auto">
            <a:xfrm>
              <a:off x="3893" y="2127"/>
              <a:ext cx="314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1.2.1 – Product Line Maintenance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GTM-03-0520</a:t>
            </a:r>
          </a:p>
        </p:txBody>
      </p:sp>
      <p:pic>
        <p:nvPicPr>
          <p:cNvPr id="808962" name="Picture 2" descr="Prod-Line-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5350" y="1612900"/>
            <a:ext cx="4791075" cy="3743325"/>
          </a:xfrm>
          <a:prstGeom prst="rect">
            <a:avLst/>
          </a:prstGeom>
          <a:noFill/>
        </p:spPr>
      </p:pic>
      <p:sp>
        <p:nvSpPr>
          <p:cNvPr id="808963" name="Rectangle 3"/>
          <p:cNvSpPr>
            <a:spLocks noChangeArrowheads="1"/>
          </p:cNvSpPr>
          <p:nvPr/>
        </p:nvSpPr>
        <p:spPr bwMode="auto">
          <a:xfrm>
            <a:off x="2727325" y="2981325"/>
            <a:ext cx="1495425" cy="40798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8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8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6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0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1.4.9 – Item Cost Maintenance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GTM-03-0530</a:t>
            </a:r>
          </a:p>
        </p:txBody>
      </p:sp>
      <p:pic>
        <p:nvPicPr>
          <p:cNvPr id="811010" name="Picture 2" descr="Item-Cost-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063" y="1674813"/>
            <a:ext cx="8391525" cy="3581400"/>
          </a:xfrm>
          <a:prstGeom prst="rect">
            <a:avLst/>
          </a:prstGeom>
          <a:noFill/>
        </p:spPr>
      </p:pic>
      <p:sp>
        <p:nvSpPr>
          <p:cNvPr id="811011" name="Rectangle 3"/>
          <p:cNvSpPr>
            <a:spLocks noChangeArrowheads="1"/>
          </p:cNvSpPr>
          <p:nvPr/>
        </p:nvSpPr>
        <p:spPr bwMode="auto">
          <a:xfrm>
            <a:off x="3273425" y="3408363"/>
            <a:ext cx="2108200" cy="277812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10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7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801795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71688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3060" name="Picture 4" descr="Comp-Add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025" y="2762250"/>
            <a:ext cx="8039100" cy="3400425"/>
          </a:xfrm>
          <a:prstGeom prst="rect">
            <a:avLst/>
          </a:prstGeom>
          <a:noFill/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Company Sites and </a:t>
            </a:r>
            <a:r>
              <a:rPr lang="en-US" dirty="0" smtClean="0"/>
              <a:t>Addresses</a:t>
            </a:r>
            <a:endParaRPr lang="en-US" dirty="0"/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>
                <a:latin typeface="+mj-lt"/>
              </a:rPr>
              <a:t>GTM-03-0540</a:t>
            </a:r>
          </a:p>
        </p:txBody>
      </p:sp>
      <p:pic>
        <p:nvPicPr>
          <p:cNvPr id="813059" name="Picture 3" descr="Site-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988" y="889000"/>
            <a:ext cx="5010150" cy="3714750"/>
          </a:xfrm>
          <a:prstGeom prst="rect">
            <a:avLst/>
          </a:prstGeom>
          <a:noFill/>
        </p:spPr>
      </p:pic>
      <p:sp>
        <p:nvSpPr>
          <p:cNvPr id="813061" name="Rectangle 5"/>
          <p:cNvSpPr>
            <a:spLocks noChangeArrowheads="1"/>
          </p:cNvSpPr>
          <p:nvPr/>
        </p:nvSpPr>
        <p:spPr bwMode="auto">
          <a:xfrm>
            <a:off x="1160463" y="1889125"/>
            <a:ext cx="1314450" cy="2540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13062" name="Rectangle 6"/>
          <p:cNvSpPr>
            <a:spLocks noChangeArrowheads="1"/>
          </p:cNvSpPr>
          <p:nvPr/>
        </p:nvSpPr>
        <p:spPr bwMode="auto">
          <a:xfrm>
            <a:off x="1174750" y="3540125"/>
            <a:ext cx="1520825" cy="26987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813063" name="AutoShape 7"/>
          <p:cNvCxnSpPr>
            <a:cxnSpLocks noChangeShapeType="1"/>
            <a:stCxn id="813061" idx="3"/>
            <a:endCxn id="813062" idx="0"/>
          </p:cNvCxnSpPr>
          <p:nvPr/>
        </p:nvCxnSpPr>
        <p:spPr bwMode="auto">
          <a:xfrm flipH="1">
            <a:off x="1935163" y="2016125"/>
            <a:ext cx="555625" cy="1508125"/>
          </a:xfrm>
          <a:prstGeom prst="bentConnector4">
            <a:avLst>
              <a:gd name="adj1" fmla="val -38287"/>
              <a:gd name="adj2" fmla="val 54736"/>
            </a:avLst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1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3061" grpId="0" animBg="1"/>
      <p:bldP spid="81306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2.1.1 – Customer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GTM-03-0550</a:t>
            </a:r>
          </a:p>
        </p:txBody>
      </p:sp>
      <p:pic>
        <p:nvPicPr>
          <p:cNvPr id="814083" name="Picture 3" descr="Customer-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150" y="1143000"/>
            <a:ext cx="72390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2.3.1 – Supplier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GTM-03-0560</a:t>
            </a:r>
          </a:p>
        </p:txBody>
      </p:sp>
      <p:pic>
        <p:nvPicPr>
          <p:cNvPr id="816131" name="Picture 3" descr="Supplier_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5038" y="1265238"/>
            <a:ext cx="7258050" cy="4476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8179" name="Picture 3" descr="SO Ctrl Screensho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7463" y="1250950"/>
            <a:ext cx="6551612" cy="4389438"/>
          </a:xfrm>
          <a:noFill/>
          <a:ln/>
        </p:spPr>
      </p:pic>
      <p:sp>
        <p:nvSpPr>
          <p:cNvPr id="81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7.1.24 –  Sales Order Control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</a:t>
            </a:r>
          </a:p>
        </p:txBody>
      </p:sp>
      <p:sp>
        <p:nvSpPr>
          <p:cNvPr id="818180" name="Rectangle 4"/>
          <p:cNvSpPr>
            <a:spLocks noChangeArrowheads="1"/>
          </p:cNvSpPr>
          <p:nvPr/>
        </p:nvSpPr>
        <p:spPr bwMode="auto">
          <a:xfrm>
            <a:off x="1676400" y="3686175"/>
            <a:ext cx="1828800" cy="2286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Taxable Bases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Trailer Charge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Retained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 Point Timing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Recoverable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Included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Discounted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 Exemptions</a:t>
            </a:r>
          </a:p>
          <a:p>
            <a:endParaRPr lang="en-US"/>
          </a:p>
        </p:txBody>
      </p:sp>
      <p:sp>
        <p:nvSpPr>
          <p:cNvPr id="5990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Typical Tax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GTM-03-1220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50" name="Rectangle 2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Taxable Bases</a:t>
            </a:r>
          </a:p>
          <a:p>
            <a:r>
              <a:rPr lang="en-US"/>
              <a:t>Trailer Charge Taxes</a:t>
            </a:r>
          </a:p>
          <a:p>
            <a:r>
              <a:rPr lang="en-US"/>
              <a:t>Retained Taxes</a:t>
            </a:r>
          </a:p>
          <a:p>
            <a:r>
              <a:rPr lang="en-US"/>
              <a:t>Tax Point Timing</a:t>
            </a:r>
          </a:p>
          <a:p>
            <a:r>
              <a:rPr lang="en-US"/>
              <a:t>Recoverable Taxes</a:t>
            </a:r>
          </a:p>
          <a:p>
            <a:r>
              <a:rPr lang="en-US"/>
              <a:t>Included Taxes</a:t>
            </a:r>
          </a:p>
          <a:p>
            <a:r>
              <a:rPr lang="en-US"/>
              <a:t>Discounted Taxes</a:t>
            </a:r>
          </a:p>
          <a:p>
            <a:r>
              <a:rPr lang="en-US"/>
              <a:t>Tax Exemptions</a:t>
            </a:r>
          </a:p>
        </p:txBody>
      </p:sp>
      <p:sp>
        <p:nvSpPr>
          <p:cNvPr id="8212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Typical Tax Setups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GTM-03-0570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a Taxable Base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GTM-03-0580</a:t>
            </a:r>
          </a:p>
        </p:txBody>
      </p:sp>
      <p:sp>
        <p:nvSpPr>
          <p:cNvPr id="823299" name="Text Box 3"/>
          <p:cNvSpPr txBox="1">
            <a:spLocks noChangeArrowheads="1"/>
          </p:cNvSpPr>
          <p:nvPr/>
        </p:nvSpPr>
        <p:spPr bwMode="auto">
          <a:xfrm>
            <a:off x="2740025" y="1501775"/>
            <a:ext cx="3657600" cy="3705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ctr" anchorCtr="1"/>
          <a:lstStyle/>
          <a:p>
            <a:pPr>
              <a:spcBef>
                <a:spcPct val="50000"/>
              </a:spcBef>
            </a:pPr>
            <a:r>
              <a:rPr lang="en-US" sz="55000" dirty="0">
                <a:solidFill>
                  <a:schemeClr val="accent1"/>
                </a:solidFill>
                <a:latin typeface="Algerian" pitchFamily="82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82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User-Defined Taxable Bases</a:t>
            </a:r>
          </a:p>
        </p:txBody>
      </p:sp>
      <p:sp>
        <p:nvSpPr>
          <p:cNvPr id="3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GTM-03-0590</a:t>
            </a:r>
          </a:p>
        </p:txBody>
      </p:sp>
      <p:grpSp>
        <p:nvGrpSpPr>
          <p:cNvPr id="825346" name="Group 2"/>
          <p:cNvGrpSpPr>
            <a:grpSpLocks/>
          </p:cNvGrpSpPr>
          <p:nvPr/>
        </p:nvGrpSpPr>
        <p:grpSpPr bwMode="auto">
          <a:xfrm>
            <a:off x="3416300" y="2047875"/>
            <a:ext cx="2306638" cy="2828925"/>
            <a:chOff x="489" y="1745"/>
            <a:chExt cx="1191" cy="1479"/>
          </a:xfrm>
        </p:grpSpPr>
        <p:sp>
          <p:nvSpPr>
            <p:cNvPr id="825347" name="Freeform 3"/>
            <p:cNvSpPr>
              <a:spLocks/>
            </p:cNvSpPr>
            <p:nvPr/>
          </p:nvSpPr>
          <p:spPr bwMode="auto">
            <a:xfrm>
              <a:off x="493" y="2883"/>
              <a:ext cx="1003" cy="341"/>
            </a:xfrm>
            <a:custGeom>
              <a:avLst/>
              <a:gdLst/>
              <a:ahLst/>
              <a:cxnLst>
                <a:cxn ang="0">
                  <a:pos x="234" y="147"/>
                </a:cxn>
                <a:cxn ang="0">
                  <a:pos x="294" y="120"/>
                </a:cxn>
                <a:cxn ang="0">
                  <a:pos x="388" y="80"/>
                </a:cxn>
                <a:cxn ang="0">
                  <a:pos x="594" y="0"/>
                </a:cxn>
                <a:cxn ang="0">
                  <a:pos x="1128" y="40"/>
                </a:cxn>
                <a:cxn ang="0">
                  <a:pos x="1268" y="67"/>
                </a:cxn>
                <a:cxn ang="0">
                  <a:pos x="1421" y="93"/>
                </a:cxn>
                <a:cxn ang="0">
                  <a:pos x="1708" y="120"/>
                </a:cxn>
                <a:cxn ang="0">
                  <a:pos x="1828" y="140"/>
                </a:cxn>
                <a:cxn ang="0">
                  <a:pos x="1894" y="167"/>
                </a:cxn>
                <a:cxn ang="0">
                  <a:pos x="1901" y="273"/>
                </a:cxn>
                <a:cxn ang="0">
                  <a:pos x="1834" y="320"/>
                </a:cxn>
                <a:cxn ang="0">
                  <a:pos x="1801" y="420"/>
                </a:cxn>
                <a:cxn ang="0">
                  <a:pos x="1701" y="467"/>
                </a:cxn>
                <a:cxn ang="0">
                  <a:pos x="1594" y="553"/>
                </a:cxn>
                <a:cxn ang="0">
                  <a:pos x="1461" y="560"/>
                </a:cxn>
                <a:cxn ang="0">
                  <a:pos x="1174" y="533"/>
                </a:cxn>
                <a:cxn ang="0">
                  <a:pos x="1041" y="493"/>
                </a:cxn>
                <a:cxn ang="0">
                  <a:pos x="848" y="473"/>
                </a:cxn>
                <a:cxn ang="0">
                  <a:pos x="648" y="460"/>
                </a:cxn>
                <a:cxn ang="0">
                  <a:pos x="581" y="440"/>
                </a:cxn>
                <a:cxn ang="0">
                  <a:pos x="494" y="433"/>
                </a:cxn>
                <a:cxn ang="0">
                  <a:pos x="328" y="420"/>
                </a:cxn>
                <a:cxn ang="0">
                  <a:pos x="214" y="387"/>
                </a:cxn>
                <a:cxn ang="0">
                  <a:pos x="74" y="380"/>
                </a:cxn>
                <a:cxn ang="0">
                  <a:pos x="14" y="353"/>
                </a:cxn>
                <a:cxn ang="0">
                  <a:pos x="21" y="260"/>
                </a:cxn>
                <a:cxn ang="0">
                  <a:pos x="61" y="240"/>
                </a:cxn>
                <a:cxn ang="0">
                  <a:pos x="81" y="200"/>
                </a:cxn>
                <a:cxn ang="0">
                  <a:pos x="101" y="193"/>
                </a:cxn>
                <a:cxn ang="0">
                  <a:pos x="234" y="147"/>
                </a:cxn>
              </a:cxnLst>
              <a:rect l="0" t="0" r="r" b="b"/>
              <a:pathLst>
                <a:path w="1913" h="560">
                  <a:moveTo>
                    <a:pt x="234" y="147"/>
                  </a:moveTo>
                  <a:cubicBezTo>
                    <a:pt x="255" y="139"/>
                    <a:pt x="273" y="128"/>
                    <a:pt x="294" y="120"/>
                  </a:cubicBezTo>
                  <a:cubicBezTo>
                    <a:pt x="319" y="97"/>
                    <a:pt x="355" y="87"/>
                    <a:pt x="388" y="80"/>
                  </a:cubicBezTo>
                  <a:cubicBezTo>
                    <a:pt x="455" y="47"/>
                    <a:pt x="527" y="33"/>
                    <a:pt x="594" y="0"/>
                  </a:cubicBezTo>
                  <a:cubicBezTo>
                    <a:pt x="776" y="5"/>
                    <a:pt x="948" y="21"/>
                    <a:pt x="1128" y="40"/>
                  </a:cubicBezTo>
                  <a:cubicBezTo>
                    <a:pt x="1171" y="55"/>
                    <a:pt x="1223" y="60"/>
                    <a:pt x="1268" y="67"/>
                  </a:cubicBezTo>
                  <a:cubicBezTo>
                    <a:pt x="1316" y="82"/>
                    <a:pt x="1371" y="87"/>
                    <a:pt x="1421" y="93"/>
                  </a:cubicBezTo>
                  <a:cubicBezTo>
                    <a:pt x="1510" y="124"/>
                    <a:pt x="1617" y="116"/>
                    <a:pt x="1708" y="120"/>
                  </a:cubicBezTo>
                  <a:cubicBezTo>
                    <a:pt x="1752" y="135"/>
                    <a:pt x="1774" y="135"/>
                    <a:pt x="1828" y="140"/>
                  </a:cubicBezTo>
                  <a:cubicBezTo>
                    <a:pt x="1856" y="146"/>
                    <a:pt x="1874" y="146"/>
                    <a:pt x="1894" y="167"/>
                  </a:cubicBezTo>
                  <a:cubicBezTo>
                    <a:pt x="1907" y="204"/>
                    <a:pt x="1913" y="232"/>
                    <a:pt x="1901" y="273"/>
                  </a:cubicBezTo>
                  <a:cubicBezTo>
                    <a:pt x="1894" y="297"/>
                    <a:pt x="1852" y="308"/>
                    <a:pt x="1834" y="320"/>
                  </a:cubicBezTo>
                  <a:cubicBezTo>
                    <a:pt x="1829" y="336"/>
                    <a:pt x="1813" y="406"/>
                    <a:pt x="1801" y="420"/>
                  </a:cubicBezTo>
                  <a:cubicBezTo>
                    <a:pt x="1782" y="444"/>
                    <a:pt x="1729" y="457"/>
                    <a:pt x="1701" y="467"/>
                  </a:cubicBezTo>
                  <a:cubicBezTo>
                    <a:pt x="1686" y="489"/>
                    <a:pt x="1620" y="550"/>
                    <a:pt x="1594" y="553"/>
                  </a:cubicBezTo>
                  <a:cubicBezTo>
                    <a:pt x="1550" y="559"/>
                    <a:pt x="1505" y="558"/>
                    <a:pt x="1461" y="560"/>
                  </a:cubicBezTo>
                  <a:cubicBezTo>
                    <a:pt x="1361" y="552"/>
                    <a:pt x="1277" y="538"/>
                    <a:pt x="1174" y="533"/>
                  </a:cubicBezTo>
                  <a:cubicBezTo>
                    <a:pt x="1128" y="525"/>
                    <a:pt x="1086" y="501"/>
                    <a:pt x="1041" y="493"/>
                  </a:cubicBezTo>
                  <a:cubicBezTo>
                    <a:pt x="977" y="481"/>
                    <a:pt x="913" y="478"/>
                    <a:pt x="848" y="473"/>
                  </a:cubicBezTo>
                  <a:cubicBezTo>
                    <a:pt x="737" y="456"/>
                    <a:pt x="893" y="478"/>
                    <a:pt x="648" y="460"/>
                  </a:cubicBezTo>
                  <a:cubicBezTo>
                    <a:pt x="625" y="458"/>
                    <a:pt x="604" y="443"/>
                    <a:pt x="581" y="440"/>
                  </a:cubicBezTo>
                  <a:cubicBezTo>
                    <a:pt x="552" y="436"/>
                    <a:pt x="523" y="435"/>
                    <a:pt x="494" y="433"/>
                  </a:cubicBezTo>
                  <a:cubicBezTo>
                    <a:pt x="402" y="416"/>
                    <a:pt x="534" y="439"/>
                    <a:pt x="328" y="420"/>
                  </a:cubicBezTo>
                  <a:cubicBezTo>
                    <a:pt x="290" y="417"/>
                    <a:pt x="253" y="390"/>
                    <a:pt x="214" y="387"/>
                  </a:cubicBezTo>
                  <a:cubicBezTo>
                    <a:pt x="167" y="383"/>
                    <a:pt x="121" y="382"/>
                    <a:pt x="74" y="380"/>
                  </a:cubicBezTo>
                  <a:cubicBezTo>
                    <a:pt x="49" y="373"/>
                    <a:pt x="38" y="361"/>
                    <a:pt x="14" y="353"/>
                  </a:cubicBezTo>
                  <a:cubicBezTo>
                    <a:pt x="6" y="327"/>
                    <a:pt x="0" y="281"/>
                    <a:pt x="21" y="260"/>
                  </a:cubicBezTo>
                  <a:cubicBezTo>
                    <a:pt x="32" y="249"/>
                    <a:pt x="49" y="248"/>
                    <a:pt x="61" y="240"/>
                  </a:cubicBezTo>
                  <a:cubicBezTo>
                    <a:pt x="69" y="228"/>
                    <a:pt x="70" y="211"/>
                    <a:pt x="81" y="200"/>
                  </a:cubicBezTo>
                  <a:cubicBezTo>
                    <a:pt x="86" y="195"/>
                    <a:pt x="95" y="196"/>
                    <a:pt x="101" y="193"/>
                  </a:cubicBezTo>
                  <a:cubicBezTo>
                    <a:pt x="145" y="171"/>
                    <a:pt x="185" y="159"/>
                    <a:pt x="234" y="147"/>
                  </a:cubicBezTo>
                  <a:close/>
                </a:path>
              </a:pathLst>
            </a:custGeom>
            <a:solidFill>
              <a:srgbClr val="FFFFC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25348" name="Group 4"/>
            <p:cNvGrpSpPr>
              <a:grpSpLocks/>
            </p:cNvGrpSpPr>
            <p:nvPr/>
          </p:nvGrpSpPr>
          <p:grpSpPr bwMode="auto">
            <a:xfrm rot="412926">
              <a:off x="690" y="1745"/>
              <a:ext cx="990" cy="1199"/>
              <a:chOff x="1680" y="1296"/>
              <a:chExt cx="2263" cy="2448"/>
            </a:xfrm>
          </p:grpSpPr>
          <p:sp>
            <p:nvSpPr>
              <p:cNvPr id="825349" name="Freeform 5"/>
              <p:cNvSpPr>
                <a:spLocks/>
              </p:cNvSpPr>
              <p:nvPr/>
            </p:nvSpPr>
            <p:spPr bwMode="auto">
              <a:xfrm>
                <a:off x="1703" y="1326"/>
                <a:ext cx="2230" cy="2390"/>
              </a:xfrm>
              <a:custGeom>
                <a:avLst/>
                <a:gdLst/>
                <a:ahLst/>
                <a:cxnLst>
                  <a:cxn ang="0">
                    <a:pos x="166" y="632"/>
                  </a:cxn>
                  <a:cxn ang="0">
                    <a:pos x="98" y="693"/>
                  </a:cxn>
                  <a:cxn ang="0">
                    <a:pos x="13" y="767"/>
                  </a:cxn>
                  <a:cxn ang="0">
                    <a:pos x="13" y="830"/>
                  </a:cxn>
                  <a:cxn ang="0">
                    <a:pos x="27" y="946"/>
                  </a:cxn>
                  <a:cxn ang="0">
                    <a:pos x="170" y="941"/>
                  </a:cxn>
                  <a:cxn ang="0">
                    <a:pos x="330" y="924"/>
                  </a:cxn>
                  <a:cxn ang="0">
                    <a:pos x="568" y="919"/>
                  </a:cxn>
                  <a:cxn ang="0">
                    <a:pos x="747" y="924"/>
                  </a:cxn>
                  <a:cxn ang="0">
                    <a:pos x="809" y="809"/>
                  </a:cxn>
                  <a:cxn ang="0">
                    <a:pos x="883" y="585"/>
                  </a:cxn>
                  <a:cxn ang="0">
                    <a:pos x="869" y="517"/>
                  </a:cxn>
                  <a:cxn ang="0">
                    <a:pos x="842" y="490"/>
                  </a:cxn>
                  <a:cxn ang="0">
                    <a:pos x="762" y="495"/>
                  </a:cxn>
                  <a:cxn ang="0">
                    <a:pos x="799" y="325"/>
                  </a:cxn>
                  <a:cxn ang="0">
                    <a:pos x="804" y="272"/>
                  </a:cxn>
                  <a:cxn ang="0">
                    <a:pos x="785" y="140"/>
                  </a:cxn>
                  <a:cxn ang="0">
                    <a:pos x="766" y="42"/>
                  </a:cxn>
                  <a:cxn ang="0">
                    <a:pos x="733" y="0"/>
                  </a:cxn>
                  <a:cxn ang="0">
                    <a:pos x="708" y="0"/>
                  </a:cxn>
                  <a:cxn ang="0">
                    <a:pos x="643" y="11"/>
                  </a:cxn>
                  <a:cxn ang="0">
                    <a:pos x="539" y="16"/>
                  </a:cxn>
                  <a:cxn ang="0">
                    <a:pos x="471" y="6"/>
                  </a:cxn>
                  <a:cxn ang="0">
                    <a:pos x="397" y="2"/>
                  </a:cxn>
                  <a:cxn ang="0">
                    <a:pos x="369" y="9"/>
                  </a:cxn>
                  <a:cxn ang="0">
                    <a:pos x="306" y="38"/>
                  </a:cxn>
                  <a:cxn ang="0">
                    <a:pos x="213" y="63"/>
                  </a:cxn>
                  <a:cxn ang="0">
                    <a:pos x="95" y="104"/>
                  </a:cxn>
                  <a:cxn ang="0">
                    <a:pos x="50" y="130"/>
                  </a:cxn>
                  <a:cxn ang="0">
                    <a:pos x="9" y="174"/>
                  </a:cxn>
                  <a:cxn ang="0">
                    <a:pos x="0" y="239"/>
                  </a:cxn>
                  <a:cxn ang="0">
                    <a:pos x="0" y="347"/>
                  </a:cxn>
                  <a:cxn ang="0">
                    <a:pos x="5" y="475"/>
                  </a:cxn>
                  <a:cxn ang="0">
                    <a:pos x="14" y="550"/>
                  </a:cxn>
                  <a:cxn ang="0">
                    <a:pos x="32" y="594"/>
                  </a:cxn>
                  <a:cxn ang="0">
                    <a:pos x="60" y="616"/>
                  </a:cxn>
                  <a:cxn ang="0">
                    <a:pos x="93" y="625"/>
                  </a:cxn>
                  <a:cxn ang="0">
                    <a:pos x="166" y="632"/>
                  </a:cxn>
                </a:cxnLst>
                <a:rect l="0" t="0" r="r" b="b"/>
                <a:pathLst>
                  <a:path w="883" h="946">
                    <a:moveTo>
                      <a:pt x="166" y="632"/>
                    </a:moveTo>
                    <a:lnTo>
                      <a:pt x="98" y="693"/>
                    </a:lnTo>
                    <a:lnTo>
                      <a:pt x="13" y="767"/>
                    </a:lnTo>
                    <a:lnTo>
                      <a:pt x="13" y="830"/>
                    </a:lnTo>
                    <a:lnTo>
                      <a:pt x="27" y="946"/>
                    </a:lnTo>
                    <a:lnTo>
                      <a:pt x="170" y="941"/>
                    </a:lnTo>
                    <a:lnTo>
                      <a:pt x="330" y="924"/>
                    </a:lnTo>
                    <a:lnTo>
                      <a:pt x="568" y="919"/>
                    </a:lnTo>
                    <a:lnTo>
                      <a:pt x="747" y="924"/>
                    </a:lnTo>
                    <a:lnTo>
                      <a:pt x="809" y="809"/>
                    </a:lnTo>
                    <a:lnTo>
                      <a:pt x="883" y="585"/>
                    </a:lnTo>
                    <a:lnTo>
                      <a:pt x="869" y="517"/>
                    </a:lnTo>
                    <a:lnTo>
                      <a:pt x="842" y="490"/>
                    </a:lnTo>
                    <a:lnTo>
                      <a:pt x="762" y="495"/>
                    </a:lnTo>
                    <a:lnTo>
                      <a:pt x="799" y="325"/>
                    </a:lnTo>
                    <a:lnTo>
                      <a:pt x="804" y="272"/>
                    </a:lnTo>
                    <a:lnTo>
                      <a:pt x="785" y="140"/>
                    </a:lnTo>
                    <a:lnTo>
                      <a:pt x="766" y="42"/>
                    </a:lnTo>
                    <a:lnTo>
                      <a:pt x="733" y="0"/>
                    </a:lnTo>
                    <a:lnTo>
                      <a:pt x="708" y="0"/>
                    </a:lnTo>
                    <a:lnTo>
                      <a:pt x="643" y="11"/>
                    </a:lnTo>
                    <a:lnTo>
                      <a:pt x="539" y="16"/>
                    </a:lnTo>
                    <a:lnTo>
                      <a:pt x="471" y="6"/>
                    </a:lnTo>
                    <a:lnTo>
                      <a:pt x="397" y="2"/>
                    </a:lnTo>
                    <a:lnTo>
                      <a:pt x="369" y="9"/>
                    </a:lnTo>
                    <a:lnTo>
                      <a:pt x="306" y="38"/>
                    </a:lnTo>
                    <a:lnTo>
                      <a:pt x="213" y="63"/>
                    </a:lnTo>
                    <a:lnTo>
                      <a:pt x="95" y="104"/>
                    </a:lnTo>
                    <a:lnTo>
                      <a:pt x="50" y="130"/>
                    </a:lnTo>
                    <a:lnTo>
                      <a:pt x="9" y="174"/>
                    </a:lnTo>
                    <a:lnTo>
                      <a:pt x="0" y="239"/>
                    </a:lnTo>
                    <a:lnTo>
                      <a:pt x="0" y="347"/>
                    </a:lnTo>
                    <a:lnTo>
                      <a:pt x="5" y="475"/>
                    </a:lnTo>
                    <a:lnTo>
                      <a:pt x="14" y="550"/>
                    </a:lnTo>
                    <a:lnTo>
                      <a:pt x="32" y="594"/>
                    </a:lnTo>
                    <a:lnTo>
                      <a:pt x="60" y="616"/>
                    </a:lnTo>
                    <a:lnTo>
                      <a:pt x="93" y="625"/>
                    </a:lnTo>
                    <a:lnTo>
                      <a:pt x="166" y="632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5350" name="Freeform 6"/>
              <p:cNvSpPr>
                <a:spLocks/>
              </p:cNvSpPr>
              <p:nvPr/>
            </p:nvSpPr>
            <p:spPr bwMode="auto">
              <a:xfrm>
                <a:off x="1917" y="1758"/>
                <a:ext cx="1306" cy="991"/>
              </a:xfrm>
              <a:custGeom>
                <a:avLst/>
                <a:gdLst/>
                <a:ahLst/>
                <a:cxnLst>
                  <a:cxn ang="0">
                    <a:pos x="3" y="107"/>
                  </a:cxn>
                  <a:cxn ang="0">
                    <a:pos x="8" y="35"/>
                  </a:cxn>
                  <a:cxn ang="0">
                    <a:pos x="19" y="14"/>
                  </a:cxn>
                  <a:cxn ang="0">
                    <a:pos x="51" y="6"/>
                  </a:cxn>
                  <a:cxn ang="0">
                    <a:pos x="179" y="2"/>
                  </a:cxn>
                  <a:cxn ang="0">
                    <a:pos x="336" y="0"/>
                  </a:cxn>
                  <a:cxn ang="0">
                    <a:pos x="428" y="2"/>
                  </a:cxn>
                  <a:cxn ang="0">
                    <a:pos x="450" y="16"/>
                  </a:cxn>
                  <a:cxn ang="0">
                    <a:pos x="466" y="43"/>
                  </a:cxn>
                  <a:cxn ang="0">
                    <a:pos x="490" y="159"/>
                  </a:cxn>
                  <a:cxn ang="0">
                    <a:pos x="512" y="287"/>
                  </a:cxn>
                  <a:cxn ang="0">
                    <a:pos x="517" y="368"/>
                  </a:cxn>
                  <a:cxn ang="0">
                    <a:pos x="509" y="382"/>
                  </a:cxn>
                  <a:cxn ang="0">
                    <a:pos x="481" y="392"/>
                  </a:cxn>
                  <a:cxn ang="0">
                    <a:pos x="346" y="389"/>
                  </a:cxn>
                  <a:cxn ang="0">
                    <a:pos x="138" y="379"/>
                  </a:cxn>
                  <a:cxn ang="0">
                    <a:pos x="36" y="370"/>
                  </a:cxn>
                  <a:cxn ang="0">
                    <a:pos x="19" y="349"/>
                  </a:cxn>
                  <a:cxn ang="0">
                    <a:pos x="10" y="308"/>
                  </a:cxn>
                  <a:cxn ang="0">
                    <a:pos x="0" y="207"/>
                  </a:cxn>
                  <a:cxn ang="0">
                    <a:pos x="3" y="107"/>
                  </a:cxn>
                </a:cxnLst>
                <a:rect l="0" t="0" r="r" b="b"/>
                <a:pathLst>
                  <a:path w="517" h="392">
                    <a:moveTo>
                      <a:pt x="3" y="107"/>
                    </a:moveTo>
                    <a:lnTo>
                      <a:pt x="8" y="35"/>
                    </a:lnTo>
                    <a:lnTo>
                      <a:pt x="19" y="14"/>
                    </a:lnTo>
                    <a:lnTo>
                      <a:pt x="51" y="6"/>
                    </a:lnTo>
                    <a:lnTo>
                      <a:pt x="179" y="2"/>
                    </a:lnTo>
                    <a:lnTo>
                      <a:pt x="336" y="0"/>
                    </a:lnTo>
                    <a:lnTo>
                      <a:pt x="428" y="2"/>
                    </a:lnTo>
                    <a:lnTo>
                      <a:pt x="450" y="16"/>
                    </a:lnTo>
                    <a:lnTo>
                      <a:pt x="466" y="43"/>
                    </a:lnTo>
                    <a:lnTo>
                      <a:pt x="490" y="159"/>
                    </a:lnTo>
                    <a:lnTo>
                      <a:pt x="512" y="287"/>
                    </a:lnTo>
                    <a:lnTo>
                      <a:pt x="517" y="368"/>
                    </a:lnTo>
                    <a:lnTo>
                      <a:pt x="509" y="382"/>
                    </a:lnTo>
                    <a:lnTo>
                      <a:pt x="481" y="392"/>
                    </a:lnTo>
                    <a:lnTo>
                      <a:pt x="346" y="389"/>
                    </a:lnTo>
                    <a:lnTo>
                      <a:pt x="138" y="379"/>
                    </a:lnTo>
                    <a:lnTo>
                      <a:pt x="36" y="370"/>
                    </a:lnTo>
                    <a:lnTo>
                      <a:pt x="19" y="349"/>
                    </a:lnTo>
                    <a:lnTo>
                      <a:pt x="10" y="308"/>
                    </a:lnTo>
                    <a:lnTo>
                      <a:pt x="0" y="207"/>
                    </a:lnTo>
                    <a:lnTo>
                      <a:pt x="3" y="107"/>
                    </a:lnTo>
                    <a:close/>
                  </a:path>
                </a:pathLst>
              </a:custGeom>
              <a:solidFill>
                <a:srgbClr val="00CC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25351" name="Group 7"/>
              <p:cNvGrpSpPr>
                <a:grpSpLocks/>
              </p:cNvGrpSpPr>
              <p:nvPr/>
            </p:nvGrpSpPr>
            <p:grpSpPr bwMode="auto">
              <a:xfrm>
                <a:off x="1680" y="1296"/>
                <a:ext cx="2263" cy="2448"/>
                <a:chOff x="1923" y="1953"/>
                <a:chExt cx="896" cy="969"/>
              </a:xfrm>
            </p:grpSpPr>
            <p:sp>
              <p:nvSpPr>
                <p:cNvPr id="825352" name="Freeform 8"/>
                <p:cNvSpPr>
                  <a:spLocks/>
                </p:cNvSpPr>
                <p:nvPr/>
              </p:nvSpPr>
              <p:spPr bwMode="auto">
                <a:xfrm>
                  <a:off x="1931" y="2442"/>
                  <a:ext cx="888" cy="480"/>
                </a:xfrm>
                <a:custGeom>
                  <a:avLst/>
                  <a:gdLst/>
                  <a:ahLst/>
                  <a:cxnLst>
                    <a:cxn ang="0">
                      <a:pos x="0" y="290"/>
                    </a:cxn>
                    <a:cxn ang="0">
                      <a:pos x="110" y="195"/>
                    </a:cxn>
                    <a:cxn ang="0">
                      <a:pos x="113" y="217"/>
                    </a:cxn>
                    <a:cxn ang="0">
                      <a:pos x="38" y="285"/>
                    </a:cxn>
                    <a:cxn ang="0">
                      <a:pos x="170" y="279"/>
                    </a:cxn>
                    <a:cxn ang="0">
                      <a:pos x="449" y="280"/>
                    </a:cxn>
                    <a:cxn ang="0">
                      <a:pos x="597" y="269"/>
                    </a:cxn>
                    <a:cxn ang="0">
                      <a:pos x="690" y="252"/>
                    </a:cxn>
                    <a:cxn ang="0">
                      <a:pos x="713" y="246"/>
                    </a:cxn>
                    <a:cxn ang="0">
                      <a:pos x="822" y="27"/>
                    </a:cxn>
                    <a:cxn ang="0">
                      <a:pos x="771" y="13"/>
                    </a:cxn>
                    <a:cxn ang="0">
                      <a:pos x="847" y="0"/>
                    </a:cxn>
                    <a:cxn ang="0">
                      <a:pos x="875" y="24"/>
                    </a:cxn>
                    <a:cxn ang="0">
                      <a:pos x="888" y="105"/>
                    </a:cxn>
                    <a:cxn ang="0">
                      <a:pos x="866" y="171"/>
                    </a:cxn>
                    <a:cxn ang="0">
                      <a:pos x="795" y="385"/>
                    </a:cxn>
                    <a:cxn ang="0">
                      <a:pos x="762" y="451"/>
                    </a:cxn>
                    <a:cxn ang="0">
                      <a:pos x="732" y="459"/>
                    </a:cxn>
                    <a:cxn ang="0">
                      <a:pos x="507" y="455"/>
                    </a:cxn>
                    <a:cxn ang="0">
                      <a:pos x="271" y="461"/>
                    </a:cxn>
                    <a:cxn ang="0">
                      <a:pos x="47" y="478"/>
                    </a:cxn>
                    <a:cxn ang="0">
                      <a:pos x="14" y="480"/>
                    </a:cxn>
                    <a:cxn ang="0">
                      <a:pos x="11" y="417"/>
                    </a:cxn>
                    <a:cxn ang="0">
                      <a:pos x="6" y="355"/>
                    </a:cxn>
                    <a:cxn ang="0">
                      <a:pos x="5" y="322"/>
                    </a:cxn>
                    <a:cxn ang="0">
                      <a:pos x="24" y="342"/>
                    </a:cxn>
                    <a:cxn ang="0">
                      <a:pos x="28" y="393"/>
                    </a:cxn>
                    <a:cxn ang="0">
                      <a:pos x="35" y="447"/>
                    </a:cxn>
                    <a:cxn ang="0">
                      <a:pos x="99" y="456"/>
                    </a:cxn>
                    <a:cxn ang="0">
                      <a:pos x="246" y="442"/>
                    </a:cxn>
                    <a:cxn ang="0">
                      <a:pos x="370" y="432"/>
                    </a:cxn>
                    <a:cxn ang="0">
                      <a:pos x="474" y="432"/>
                    </a:cxn>
                    <a:cxn ang="0">
                      <a:pos x="630" y="432"/>
                    </a:cxn>
                    <a:cxn ang="0">
                      <a:pos x="729" y="431"/>
                    </a:cxn>
                    <a:cxn ang="0">
                      <a:pos x="732" y="402"/>
                    </a:cxn>
                    <a:cxn ang="0">
                      <a:pos x="723" y="341"/>
                    </a:cxn>
                    <a:cxn ang="0">
                      <a:pos x="715" y="274"/>
                    </a:cxn>
                    <a:cxn ang="0">
                      <a:pos x="729" y="290"/>
                    </a:cxn>
                    <a:cxn ang="0">
                      <a:pos x="743" y="364"/>
                    </a:cxn>
                    <a:cxn ang="0">
                      <a:pos x="756" y="402"/>
                    </a:cxn>
                    <a:cxn ang="0">
                      <a:pos x="771" y="383"/>
                    </a:cxn>
                    <a:cxn ang="0">
                      <a:pos x="798" y="309"/>
                    </a:cxn>
                    <a:cxn ang="0">
                      <a:pos x="838" y="204"/>
                    </a:cxn>
                    <a:cxn ang="0">
                      <a:pos x="866" y="119"/>
                    </a:cxn>
                    <a:cxn ang="0">
                      <a:pos x="871" y="93"/>
                    </a:cxn>
                    <a:cxn ang="0">
                      <a:pos x="857" y="33"/>
                    </a:cxn>
                    <a:cxn ang="0">
                      <a:pos x="842" y="29"/>
                    </a:cxn>
                    <a:cxn ang="0">
                      <a:pos x="812" y="100"/>
                    </a:cxn>
                    <a:cxn ang="0">
                      <a:pos x="760" y="193"/>
                    </a:cxn>
                    <a:cxn ang="0">
                      <a:pos x="723" y="265"/>
                    </a:cxn>
                    <a:cxn ang="0">
                      <a:pos x="685" y="276"/>
                    </a:cxn>
                    <a:cxn ang="0">
                      <a:pos x="549" y="293"/>
                    </a:cxn>
                    <a:cxn ang="0">
                      <a:pos x="389" y="303"/>
                    </a:cxn>
                    <a:cxn ang="0">
                      <a:pos x="231" y="303"/>
                    </a:cxn>
                    <a:cxn ang="0">
                      <a:pos x="52" y="304"/>
                    </a:cxn>
                    <a:cxn ang="0">
                      <a:pos x="0" y="290"/>
                    </a:cxn>
                  </a:cxnLst>
                  <a:rect l="0" t="0" r="r" b="b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53" name="Freeform 9"/>
                <p:cNvSpPr>
                  <a:spLocks/>
                </p:cNvSpPr>
                <p:nvPr/>
              </p:nvSpPr>
              <p:spPr bwMode="auto">
                <a:xfrm>
                  <a:off x="2095" y="2605"/>
                  <a:ext cx="459" cy="105"/>
                </a:xfrm>
                <a:custGeom>
                  <a:avLst/>
                  <a:gdLst/>
                  <a:ahLst/>
                  <a:cxnLst>
                    <a:cxn ang="0">
                      <a:pos x="11" y="19"/>
                    </a:cxn>
                    <a:cxn ang="0">
                      <a:pos x="43" y="0"/>
                    </a:cxn>
                    <a:cxn ang="0">
                      <a:pos x="59" y="5"/>
                    </a:cxn>
                    <a:cxn ang="0">
                      <a:pos x="49" y="29"/>
                    </a:cxn>
                    <a:cxn ang="0">
                      <a:pos x="25" y="44"/>
                    </a:cxn>
                    <a:cxn ang="0">
                      <a:pos x="71" y="66"/>
                    </a:cxn>
                    <a:cxn ang="0">
                      <a:pos x="140" y="69"/>
                    </a:cxn>
                    <a:cxn ang="0">
                      <a:pos x="200" y="64"/>
                    </a:cxn>
                    <a:cxn ang="0">
                      <a:pos x="243" y="59"/>
                    </a:cxn>
                    <a:cxn ang="0">
                      <a:pos x="324" y="51"/>
                    </a:cxn>
                    <a:cxn ang="0">
                      <a:pos x="376" y="46"/>
                    </a:cxn>
                    <a:cxn ang="0">
                      <a:pos x="410" y="36"/>
                    </a:cxn>
                    <a:cxn ang="0">
                      <a:pos x="443" y="15"/>
                    </a:cxn>
                    <a:cxn ang="0">
                      <a:pos x="440" y="0"/>
                    </a:cxn>
                    <a:cxn ang="0">
                      <a:pos x="459" y="5"/>
                    </a:cxn>
                    <a:cxn ang="0">
                      <a:pos x="454" y="56"/>
                    </a:cxn>
                    <a:cxn ang="0">
                      <a:pos x="405" y="80"/>
                    </a:cxn>
                    <a:cxn ang="0">
                      <a:pos x="297" y="86"/>
                    </a:cxn>
                    <a:cxn ang="0">
                      <a:pos x="187" y="97"/>
                    </a:cxn>
                    <a:cxn ang="0">
                      <a:pos x="124" y="105"/>
                    </a:cxn>
                    <a:cxn ang="0">
                      <a:pos x="48" y="86"/>
                    </a:cxn>
                    <a:cxn ang="0">
                      <a:pos x="11" y="75"/>
                    </a:cxn>
                    <a:cxn ang="0">
                      <a:pos x="0" y="46"/>
                    </a:cxn>
                    <a:cxn ang="0">
                      <a:pos x="11" y="19"/>
                    </a:cxn>
                  </a:cxnLst>
                  <a:rect l="0" t="0" r="r" b="b"/>
                  <a:pathLst>
                    <a:path w="459" h="105">
                      <a:moveTo>
                        <a:pt x="11" y="19"/>
                      </a:moveTo>
                      <a:lnTo>
                        <a:pt x="43" y="0"/>
                      </a:lnTo>
                      <a:lnTo>
                        <a:pt x="59" y="5"/>
                      </a:lnTo>
                      <a:lnTo>
                        <a:pt x="49" y="29"/>
                      </a:lnTo>
                      <a:lnTo>
                        <a:pt x="25" y="44"/>
                      </a:lnTo>
                      <a:lnTo>
                        <a:pt x="71" y="66"/>
                      </a:lnTo>
                      <a:lnTo>
                        <a:pt x="140" y="69"/>
                      </a:lnTo>
                      <a:lnTo>
                        <a:pt x="200" y="64"/>
                      </a:lnTo>
                      <a:lnTo>
                        <a:pt x="243" y="59"/>
                      </a:lnTo>
                      <a:lnTo>
                        <a:pt x="324" y="51"/>
                      </a:lnTo>
                      <a:lnTo>
                        <a:pt x="376" y="46"/>
                      </a:lnTo>
                      <a:lnTo>
                        <a:pt x="410" y="36"/>
                      </a:lnTo>
                      <a:lnTo>
                        <a:pt x="443" y="15"/>
                      </a:lnTo>
                      <a:lnTo>
                        <a:pt x="440" y="0"/>
                      </a:lnTo>
                      <a:lnTo>
                        <a:pt x="459" y="5"/>
                      </a:lnTo>
                      <a:lnTo>
                        <a:pt x="454" y="56"/>
                      </a:lnTo>
                      <a:lnTo>
                        <a:pt x="405" y="80"/>
                      </a:lnTo>
                      <a:lnTo>
                        <a:pt x="297" y="86"/>
                      </a:lnTo>
                      <a:lnTo>
                        <a:pt x="187" y="97"/>
                      </a:lnTo>
                      <a:lnTo>
                        <a:pt x="124" y="105"/>
                      </a:lnTo>
                      <a:lnTo>
                        <a:pt x="48" y="86"/>
                      </a:lnTo>
                      <a:lnTo>
                        <a:pt x="11" y="75"/>
                      </a:lnTo>
                      <a:lnTo>
                        <a:pt x="0" y="46"/>
                      </a:lnTo>
                      <a:lnTo>
                        <a:pt x="11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54" name="Freeform 10"/>
                <p:cNvSpPr>
                  <a:spLocks/>
                </p:cNvSpPr>
                <p:nvPr/>
              </p:nvSpPr>
              <p:spPr bwMode="auto">
                <a:xfrm>
                  <a:off x="2024" y="2782"/>
                  <a:ext cx="48" cy="4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55" name="Freeform 11"/>
                <p:cNvSpPr>
                  <a:spLocks/>
                </p:cNvSpPr>
                <p:nvPr/>
              </p:nvSpPr>
              <p:spPr bwMode="auto">
                <a:xfrm>
                  <a:off x="2113" y="2777"/>
                  <a:ext cx="48" cy="4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56" name="Freeform 12"/>
                <p:cNvSpPr>
                  <a:spLocks/>
                </p:cNvSpPr>
                <p:nvPr/>
              </p:nvSpPr>
              <p:spPr bwMode="auto">
                <a:xfrm>
                  <a:off x="2404" y="2764"/>
                  <a:ext cx="195" cy="49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90" y="0"/>
                    </a:cxn>
                    <a:cxn ang="0">
                      <a:pos x="195" y="32"/>
                    </a:cxn>
                    <a:cxn ang="0">
                      <a:pos x="0" y="49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57" name="Freeform 13"/>
                <p:cNvSpPr>
                  <a:spLocks/>
                </p:cNvSpPr>
                <p:nvPr/>
              </p:nvSpPr>
              <p:spPr bwMode="auto">
                <a:xfrm>
                  <a:off x="1923" y="1953"/>
                  <a:ext cx="821" cy="646"/>
                </a:xfrm>
                <a:custGeom>
                  <a:avLst/>
                  <a:gdLst/>
                  <a:ahLst/>
                  <a:cxnLst>
                    <a:cxn ang="0">
                      <a:pos x="69" y="616"/>
                    </a:cxn>
                    <a:cxn ang="0">
                      <a:pos x="46" y="592"/>
                    </a:cxn>
                    <a:cxn ang="0">
                      <a:pos x="32" y="551"/>
                    </a:cxn>
                    <a:cxn ang="0">
                      <a:pos x="27" y="460"/>
                    </a:cxn>
                    <a:cxn ang="0">
                      <a:pos x="27" y="309"/>
                    </a:cxn>
                    <a:cxn ang="0">
                      <a:pos x="32" y="195"/>
                    </a:cxn>
                    <a:cxn ang="0">
                      <a:pos x="46" y="169"/>
                    </a:cxn>
                    <a:cxn ang="0">
                      <a:pos x="71" y="136"/>
                    </a:cxn>
                    <a:cxn ang="0">
                      <a:pos x="132" y="112"/>
                    </a:cxn>
                    <a:cxn ang="0">
                      <a:pos x="240" y="80"/>
                    </a:cxn>
                    <a:cxn ang="0">
                      <a:pos x="329" y="57"/>
                    </a:cxn>
                    <a:cxn ang="0">
                      <a:pos x="369" y="33"/>
                    </a:cxn>
                    <a:cxn ang="0">
                      <a:pos x="440" y="27"/>
                    </a:cxn>
                    <a:cxn ang="0">
                      <a:pos x="566" y="38"/>
                    </a:cxn>
                    <a:cxn ang="0">
                      <a:pos x="670" y="32"/>
                    </a:cxn>
                    <a:cxn ang="0">
                      <a:pos x="714" y="22"/>
                    </a:cxn>
                    <a:cxn ang="0">
                      <a:pos x="750" y="32"/>
                    </a:cxn>
                    <a:cxn ang="0">
                      <a:pos x="774" y="95"/>
                    </a:cxn>
                    <a:cxn ang="0">
                      <a:pos x="789" y="210"/>
                    </a:cxn>
                    <a:cxn ang="0">
                      <a:pos x="804" y="301"/>
                    </a:cxn>
                    <a:cxn ang="0">
                      <a:pos x="797" y="343"/>
                    </a:cxn>
                    <a:cxn ang="0">
                      <a:pos x="769" y="446"/>
                    </a:cxn>
                    <a:cxn ang="0">
                      <a:pos x="733" y="550"/>
                    </a:cxn>
                    <a:cxn ang="0">
                      <a:pos x="709" y="589"/>
                    </a:cxn>
                    <a:cxn ang="0">
                      <a:pos x="693" y="608"/>
                    </a:cxn>
                    <a:cxn ang="0">
                      <a:pos x="717" y="622"/>
                    </a:cxn>
                    <a:cxn ang="0">
                      <a:pos x="742" y="578"/>
                    </a:cxn>
                    <a:cxn ang="0">
                      <a:pos x="780" y="485"/>
                    </a:cxn>
                    <a:cxn ang="0">
                      <a:pos x="808" y="386"/>
                    </a:cxn>
                    <a:cxn ang="0">
                      <a:pos x="818" y="337"/>
                    </a:cxn>
                    <a:cxn ang="0">
                      <a:pos x="821" y="291"/>
                    </a:cxn>
                    <a:cxn ang="0">
                      <a:pos x="812" y="214"/>
                    </a:cxn>
                    <a:cxn ang="0">
                      <a:pos x="797" y="99"/>
                    </a:cxn>
                    <a:cxn ang="0">
                      <a:pos x="775" y="36"/>
                    </a:cxn>
                    <a:cxn ang="0">
                      <a:pos x="755" y="8"/>
                    </a:cxn>
                    <a:cxn ang="0">
                      <a:pos x="722" y="0"/>
                    </a:cxn>
                    <a:cxn ang="0">
                      <a:pos x="679" y="13"/>
                    </a:cxn>
                    <a:cxn ang="0">
                      <a:pos x="615" y="17"/>
                    </a:cxn>
                    <a:cxn ang="0">
                      <a:pos x="533" y="17"/>
                    </a:cxn>
                    <a:cxn ang="0">
                      <a:pos x="448" y="5"/>
                    </a:cxn>
                    <a:cxn ang="0">
                      <a:pos x="391" y="8"/>
                    </a:cxn>
                    <a:cxn ang="0">
                      <a:pos x="362" y="19"/>
                    </a:cxn>
                    <a:cxn ang="0">
                      <a:pos x="298" y="50"/>
                    </a:cxn>
                    <a:cxn ang="0">
                      <a:pos x="175" y="84"/>
                    </a:cxn>
                    <a:cxn ang="0">
                      <a:pos x="57" y="123"/>
                    </a:cxn>
                    <a:cxn ang="0">
                      <a:pos x="24" y="164"/>
                    </a:cxn>
                    <a:cxn ang="0">
                      <a:pos x="3" y="219"/>
                    </a:cxn>
                    <a:cxn ang="0">
                      <a:pos x="0" y="329"/>
                    </a:cxn>
                    <a:cxn ang="0">
                      <a:pos x="5" y="433"/>
                    </a:cxn>
                    <a:cxn ang="0">
                      <a:pos x="9" y="540"/>
                    </a:cxn>
                    <a:cxn ang="0">
                      <a:pos x="28" y="602"/>
                    </a:cxn>
                    <a:cxn ang="0">
                      <a:pos x="47" y="635"/>
                    </a:cxn>
                    <a:cxn ang="0">
                      <a:pos x="80" y="646"/>
                    </a:cxn>
                    <a:cxn ang="0">
                      <a:pos x="99" y="640"/>
                    </a:cxn>
                    <a:cxn ang="0">
                      <a:pos x="69" y="616"/>
                    </a:cxn>
                  </a:cxnLst>
                  <a:rect l="0" t="0" r="r" b="b"/>
                  <a:pathLst>
                    <a:path w="821" h="646">
                      <a:moveTo>
                        <a:pt x="69" y="616"/>
                      </a:moveTo>
                      <a:lnTo>
                        <a:pt x="46" y="592"/>
                      </a:lnTo>
                      <a:lnTo>
                        <a:pt x="32" y="551"/>
                      </a:lnTo>
                      <a:lnTo>
                        <a:pt x="27" y="460"/>
                      </a:lnTo>
                      <a:lnTo>
                        <a:pt x="27" y="309"/>
                      </a:lnTo>
                      <a:lnTo>
                        <a:pt x="32" y="195"/>
                      </a:lnTo>
                      <a:lnTo>
                        <a:pt x="46" y="169"/>
                      </a:lnTo>
                      <a:lnTo>
                        <a:pt x="71" y="136"/>
                      </a:lnTo>
                      <a:lnTo>
                        <a:pt x="132" y="112"/>
                      </a:lnTo>
                      <a:lnTo>
                        <a:pt x="240" y="80"/>
                      </a:lnTo>
                      <a:lnTo>
                        <a:pt x="329" y="57"/>
                      </a:lnTo>
                      <a:lnTo>
                        <a:pt x="369" y="33"/>
                      </a:lnTo>
                      <a:lnTo>
                        <a:pt x="440" y="27"/>
                      </a:lnTo>
                      <a:lnTo>
                        <a:pt x="566" y="38"/>
                      </a:lnTo>
                      <a:lnTo>
                        <a:pt x="670" y="32"/>
                      </a:lnTo>
                      <a:lnTo>
                        <a:pt x="714" y="22"/>
                      </a:lnTo>
                      <a:lnTo>
                        <a:pt x="750" y="32"/>
                      </a:lnTo>
                      <a:lnTo>
                        <a:pt x="774" y="95"/>
                      </a:lnTo>
                      <a:lnTo>
                        <a:pt x="789" y="210"/>
                      </a:lnTo>
                      <a:lnTo>
                        <a:pt x="804" y="301"/>
                      </a:lnTo>
                      <a:lnTo>
                        <a:pt x="797" y="343"/>
                      </a:lnTo>
                      <a:lnTo>
                        <a:pt x="769" y="446"/>
                      </a:lnTo>
                      <a:lnTo>
                        <a:pt x="733" y="550"/>
                      </a:lnTo>
                      <a:lnTo>
                        <a:pt x="709" y="589"/>
                      </a:lnTo>
                      <a:lnTo>
                        <a:pt x="693" y="608"/>
                      </a:lnTo>
                      <a:lnTo>
                        <a:pt x="717" y="622"/>
                      </a:lnTo>
                      <a:lnTo>
                        <a:pt x="742" y="578"/>
                      </a:lnTo>
                      <a:lnTo>
                        <a:pt x="780" y="485"/>
                      </a:lnTo>
                      <a:lnTo>
                        <a:pt x="808" y="386"/>
                      </a:lnTo>
                      <a:lnTo>
                        <a:pt x="818" y="337"/>
                      </a:lnTo>
                      <a:lnTo>
                        <a:pt x="821" y="291"/>
                      </a:lnTo>
                      <a:lnTo>
                        <a:pt x="812" y="214"/>
                      </a:lnTo>
                      <a:lnTo>
                        <a:pt x="797" y="99"/>
                      </a:lnTo>
                      <a:lnTo>
                        <a:pt x="775" y="36"/>
                      </a:lnTo>
                      <a:lnTo>
                        <a:pt x="755" y="8"/>
                      </a:lnTo>
                      <a:lnTo>
                        <a:pt x="722" y="0"/>
                      </a:lnTo>
                      <a:lnTo>
                        <a:pt x="679" y="13"/>
                      </a:lnTo>
                      <a:lnTo>
                        <a:pt x="615" y="17"/>
                      </a:lnTo>
                      <a:lnTo>
                        <a:pt x="533" y="17"/>
                      </a:lnTo>
                      <a:lnTo>
                        <a:pt x="448" y="5"/>
                      </a:lnTo>
                      <a:lnTo>
                        <a:pt x="391" y="8"/>
                      </a:lnTo>
                      <a:lnTo>
                        <a:pt x="362" y="19"/>
                      </a:lnTo>
                      <a:lnTo>
                        <a:pt x="298" y="50"/>
                      </a:lnTo>
                      <a:lnTo>
                        <a:pt x="175" y="84"/>
                      </a:lnTo>
                      <a:lnTo>
                        <a:pt x="57" y="123"/>
                      </a:lnTo>
                      <a:lnTo>
                        <a:pt x="24" y="164"/>
                      </a:lnTo>
                      <a:lnTo>
                        <a:pt x="3" y="219"/>
                      </a:lnTo>
                      <a:lnTo>
                        <a:pt x="0" y="329"/>
                      </a:lnTo>
                      <a:lnTo>
                        <a:pt x="5" y="433"/>
                      </a:lnTo>
                      <a:lnTo>
                        <a:pt x="9" y="540"/>
                      </a:lnTo>
                      <a:lnTo>
                        <a:pt x="28" y="602"/>
                      </a:lnTo>
                      <a:lnTo>
                        <a:pt x="47" y="635"/>
                      </a:lnTo>
                      <a:lnTo>
                        <a:pt x="80" y="646"/>
                      </a:lnTo>
                      <a:lnTo>
                        <a:pt x="99" y="640"/>
                      </a:lnTo>
                      <a:lnTo>
                        <a:pt x="69" y="6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58" name="Freeform 14"/>
                <p:cNvSpPr>
                  <a:spLocks/>
                </p:cNvSpPr>
                <p:nvPr/>
              </p:nvSpPr>
              <p:spPr bwMode="auto">
                <a:xfrm>
                  <a:off x="1978" y="1965"/>
                  <a:ext cx="707" cy="644"/>
                </a:xfrm>
                <a:custGeom>
                  <a:avLst/>
                  <a:gdLst/>
                  <a:ahLst/>
                  <a:cxnLst>
                    <a:cxn ang="0">
                      <a:pos x="11" y="611"/>
                    </a:cxn>
                    <a:cxn ang="0">
                      <a:pos x="129" y="619"/>
                    </a:cxn>
                    <a:cxn ang="0">
                      <a:pos x="294" y="623"/>
                    </a:cxn>
                    <a:cxn ang="0">
                      <a:pos x="426" y="623"/>
                    </a:cxn>
                    <a:cxn ang="0">
                      <a:pos x="544" y="609"/>
                    </a:cxn>
                    <a:cxn ang="0">
                      <a:pos x="622" y="597"/>
                    </a:cxn>
                    <a:cxn ang="0">
                      <a:pos x="644" y="586"/>
                    </a:cxn>
                    <a:cxn ang="0">
                      <a:pos x="644" y="529"/>
                    </a:cxn>
                    <a:cxn ang="0">
                      <a:pos x="615" y="377"/>
                    </a:cxn>
                    <a:cxn ang="0">
                      <a:pos x="582" y="193"/>
                    </a:cxn>
                    <a:cxn ang="0">
                      <a:pos x="565" y="126"/>
                    </a:cxn>
                    <a:cxn ang="0">
                      <a:pos x="549" y="101"/>
                    </a:cxn>
                    <a:cxn ang="0">
                      <a:pos x="346" y="123"/>
                    </a:cxn>
                    <a:cxn ang="0">
                      <a:pos x="147" y="128"/>
                    </a:cxn>
                    <a:cxn ang="0">
                      <a:pos x="38" y="131"/>
                    </a:cxn>
                    <a:cxn ang="0">
                      <a:pos x="0" y="136"/>
                    </a:cxn>
                    <a:cxn ang="0">
                      <a:pos x="21" y="109"/>
                    </a:cxn>
                    <a:cxn ang="0">
                      <a:pos x="68" y="114"/>
                    </a:cxn>
                    <a:cxn ang="0">
                      <a:pos x="204" y="109"/>
                    </a:cxn>
                    <a:cxn ang="0">
                      <a:pos x="333" y="101"/>
                    </a:cxn>
                    <a:cxn ang="0">
                      <a:pos x="447" y="92"/>
                    </a:cxn>
                    <a:cxn ang="0">
                      <a:pos x="556" y="82"/>
                    </a:cxn>
                    <a:cxn ang="0">
                      <a:pos x="641" y="43"/>
                    </a:cxn>
                    <a:cxn ang="0">
                      <a:pos x="688" y="0"/>
                    </a:cxn>
                    <a:cxn ang="0">
                      <a:pos x="707" y="21"/>
                    </a:cxn>
                    <a:cxn ang="0">
                      <a:pos x="663" y="47"/>
                    </a:cxn>
                    <a:cxn ang="0">
                      <a:pos x="598" y="90"/>
                    </a:cxn>
                    <a:cxn ang="0">
                      <a:pos x="578" y="104"/>
                    </a:cxn>
                    <a:cxn ang="0">
                      <a:pos x="601" y="202"/>
                    </a:cxn>
                    <a:cxn ang="0">
                      <a:pos x="620" y="297"/>
                    </a:cxn>
                    <a:cxn ang="0">
                      <a:pos x="636" y="384"/>
                    </a:cxn>
                    <a:cxn ang="0">
                      <a:pos x="650" y="467"/>
                    </a:cxn>
                    <a:cxn ang="0">
                      <a:pos x="663" y="529"/>
                    </a:cxn>
                    <a:cxn ang="0">
                      <a:pos x="669" y="582"/>
                    </a:cxn>
                    <a:cxn ang="0">
                      <a:pos x="660" y="611"/>
                    </a:cxn>
                    <a:cxn ang="0">
                      <a:pos x="570" y="633"/>
                    </a:cxn>
                    <a:cxn ang="0">
                      <a:pos x="412" y="644"/>
                    </a:cxn>
                    <a:cxn ang="0">
                      <a:pos x="246" y="638"/>
                    </a:cxn>
                    <a:cxn ang="0">
                      <a:pos x="125" y="638"/>
                    </a:cxn>
                    <a:cxn ang="0">
                      <a:pos x="25" y="635"/>
                    </a:cxn>
                    <a:cxn ang="0">
                      <a:pos x="11" y="611"/>
                    </a:cxn>
                  </a:cxnLst>
                  <a:rect l="0" t="0" r="r" b="b"/>
                  <a:pathLst>
                    <a:path w="707" h="644">
                      <a:moveTo>
                        <a:pt x="11" y="611"/>
                      </a:moveTo>
                      <a:lnTo>
                        <a:pt x="129" y="619"/>
                      </a:lnTo>
                      <a:lnTo>
                        <a:pt x="294" y="623"/>
                      </a:lnTo>
                      <a:lnTo>
                        <a:pt x="426" y="623"/>
                      </a:lnTo>
                      <a:lnTo>
                        <a:pt x="544" y="609"/>
                      </a:lnTo>
                      <a:lnTo>
                        <a:pt x="622" y="597"/>
                      </a:lnTo>
                      <a:lnTo>
                        <a:pt x="644" y="586"/>
                      </a:lnTo>
                      <a:lnTo>
                        <a:pt x="644" y="529"/>
                      </a:lnTo>
                      <a:lnTo>
                        <a:pt x="615" y="377"/>
                      </a:lnTo>
                      <a:lnTo>
                        <a:pt x="582" y="193"/>
                      </a:lnTo>
                      <a:lnTo>
                        <a:pt x="565" y="126"/>
                      </a:lnTo>
                      <a:lnTo>
                        <a:pt x="549" y="101"/>
                      </a:lnTo>
                      <a:lnTo>
                        <a:pt x="346" y="123"/>
                      </a:lnTo>
                      <a:lnTo>
                        <a:pt x="147" y="128"/>
                      </a:lnTo>
                      <a:lnTo>
                        <a:pt x="38" y="131"/>
                      </a:lnTo>
                      <a:lnTo>
                        <a:pt x="0" y="136"/>
                      </a:lnTo>
                      <a:lnTo>
                        <a:pt x="21" y="109"/>
                      </a:lnTo>
                      <a:lnTo>
                        <a:pt x="68" y="114"/>
                      </a:lnTo>
                      <a:lnTo>
                        <a:pt x="204" y="109"/>
                      </a:lnTo>
                      <a:lnTo>
                        <a:pt x="333" y="101"/>
                      </a:lnTo>
                      <a:lnTo>
                        <a:pt x="447" y="92"/>
                      </a:lnTo>
                      <a:lnTo>
                        <a:pt x="556" y="82"/>
                      </a:lnTo>
                      <a:lnTo>
                        <a:pt x="641" y="43"/>
                      </a:lnTo>
                      <a:lnTo>
                        <a:pt x="688" y="0"/>
                      </a:lnTo>
                      <a:lnTo>
                        <a:pt x="707" y="21"/>
                      </a:lnTo>
                      <a:lnTo>
                        <a:pt x="663" y="47"/>
                      </a:lnTo>
                      <a:lnTo>
                        <a:pt x="598" y="90"/>
                      </a:lnTo>
                      <a:lnTo>
                        <a:pt x="578" y="104"/>
                      </a:lnTo>
                      <a:lnTo>
                        <a:pt x="601" y="202"/>
                      </a:lnTo>
                      <a:lnTo>
                        <a:pt x="620" y="297"/>
                      </a:lnTo>
                      <a:lnTo>
                        <a:pt x="636" y="384"/>
                      </a:lnTo>
                      <a:lnTo>
                        <a:pt x="650" y="467"/>
                      </a:lnTo>
                      <a:lnTo>
                        <a:pt x="663" y="529"/>
                      </a:lnTo>
                      <a:lnTo>
                        <a:pt x="669" y="582"/>
                      </a:lnTo>
                      <a:lnTo>
                        <a:pt x="660" y="611"/>
                      </a:lnTo>
                      <a:lnTo>
                        <a:pt x="570" y="633"/>
                      </a:lnTo>
                      <a:lnTo>
                        <a:pt x="412" y="644"/>
                      </a:lnTo>
                      <a:lnTo>
                        <a:pt x="246" y="638"/>
                      </a:lnTo>
                      <a:lnTo>
                        <a:pt x="125" y="638"/>
                      </a:lnTo>
                      <a:lnTo>
                        <a:pt x="25" y="635"/>
                      </a:lnTo>
                      <a:lnTo>
                        <a:pt x="11" y="6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59" name="Freeform 15"/>
                <p:cNvSpPr>
                  <a:spLocks/>
                </p:cNvSpPr>
                <p:nvPr/>
              </p:nvSpPr>
              <p:spPr bwMode="auto">
                <a:xfrm>
                  <a:off x="2057" y="2127"/>
                  <a:ext cx="488" cy="412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162" y="5"/>
                    </a:cxn>
                    <a:cxn ang="0">
                      <a:pos x="273" y="0"/>
                    </a:cxn>
                    <a:cxn ang="0">
                      <a:pos x="397" y="2"/>
                    </a:cxn>
                    <a:cxn ang="0">
                      <a:pos x="416" y="16"/>
                    </a:cxn>
                    <a:cxn ang="0">
                      <a:pos x="431" y="38"/>
                    </a:cxn>
                    <a:cxn ang="0">
                      <a:pos x="458" y="154"/>
                    </a:cxn>
                    <a:cxn ang="0">
                      <a:pos x="478" y="286"/>
                    </a:cxn>
                    <a:cxn ang="0">
                      <a:pos x="488" y="377"/>
                    </a:cxn>
                    <a:cxn ang="0">
                      <a:pos x="478" y="406"/>
                    </a:cxn>
                    <a:cxn ang="0">
                      <a:pos x="453" y="412"/>
                    </a:cxn>
                    <a:cxn ang="0">
                      <a:pos x="310" y="396"/>
                    </a:cxn>
                    <a:cxn ang="0">
                      <a:pos x="459" y="383"/>
                    </a:cxn>
                    <a:cxn ang="0">
                      <a:pos x="467" y="379"/>
                    </a:cxn>
                    <a:cxn ang="0">
                      <a:pos x="464" y="317"/>
                    </a:cxn>
                    <a:cxn ang="0">
                      <a:pos x="453" y="229"/>
                    </a:cxn>
                    <a:cxn ang="0">
                      <a:pos x="429" y="110"/>
                    </a:cxn>
                    <a:cxn ang="0">
                      <a:pos x="410" y="35"/>
                    </a:cxn>
                    <a:cxn ang="0">
                      <a:pos x="391" y="24"/>
                    </a:cxn>
                    <a:cxn ang="0">
                      <a:pos x="302" y="19"/>
                    </a:cxn>
                    <a:cxn ang="0">
                      <a:pos x="181" y="24"/>
                    </a:cxn>
                    <a:cxn ang="0">
                      <a:pos x="81" y="21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8" h="412">
                      <a:moveTo>
                        <a:pt x="0" y="11"/>
                      </a:moveTo>
                      <a:lnTo>
                        <a:pt x="162" y="5"/>
                      </a:lnTo>
                      <a:lnTo>
                        <a:pt x="273" y="0"/>
                      </a:lnTo>
                      <a:lnTo>
                        <a:pt x="397" y="2"/>
                      </a:lnTo>
                      <a:lnTo>
                        <a:pt x="416" y="16"/>
                      </a:lnTo>
                      <a:lnTo>
                        <a:pt x="431" y="38"/>
                      </a:lnTo>
                      <a:lnTo>
                        <a:pt x="458" y="154"/>
                      </a:lnTo>
                      <a:lnTo>
                        <a:pt x="478" y="286"/>
                      </a:lnTo>
                      <a:lnTo>
                        <a:pt x="488" y="377"/>
                      </a:lnTo>
                      <a:lnTo>
                        <a:pt x="478" y="406"/>
                      </a:lnTo>
                      <a:lnTo>
                        <a:pt x="453" y="412"/>
                      </a:lnTo>
                      <a:lnTo>
                        <a:pt x="310" y="396"/>
                      </a:lnTo>
                      <a:lnTo>
                        <a:pt x="459" y="383"/>
                      </a:lnTo>
                      <a:lnTo>
                        <a:pt x="467" y="379"/>
                      </a:lnTo>
                      <a:lnTo>
                        <a:pt x="464" y="317"/>
                      </a:lnTo>
                      <a:lnTo>
                        <a:pt x="453" y="229"/>
                      </a:lnTo>
                      <a:lnTo>
                        <a:pt x="429" y="110"/>
                      </a:lnTo>
                      <a:lnTo>
                        <a:pt x="410" y="35"/>
                      </a:lnTo>
                      <a:lnTo>
                        <a:pt x="391" y="24"/>
                      </a:lnTo>
                      <a:lnTo>
                        <a:pt x="302" y="19"/>
                      </a:lnTo>
                      <a:lnTo>
                        <a:pt x="181" y="24"/>
                      </a:lnTo>
                      <a:lnTo>
                        <a:pt x="81" y="2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60" name="Freeform 16"/>
                <p:cNvSpPr>
                  <a:spLocks/>
                </p:cNvSpPr>
                <p:nvPr/>
              </p:nvSpPr>
              <p:spPr bwMode="auto">
                <a:xfrm>
                  <a:off x="2007" y="2133"/>
                  <a:ext cx="485" cy="401"/>
                </a:xfrm>
                <a:custGeom>
                  <a:avLst/>
                  <a:gdLst/>
                  <a:ahLst/>
                  <a:cxnLst>
                    <a:cxn ang="0">
                      <a:pos x="224" y="0"/>
                    </a:cxn>
                    <a:cxn ang="0">
                      <a:pos x="67" y="0"/>
                    </a:cxn>
                    <a:cxn ang="0">
                      <a:pos x="22" y="5"/>
                    </a:cxn>
                    <a:cxn ang="0">
                      <a:pos x="14" y="22"/>
                    </a:cxn>
                    <a:cxn ang="0">
                      <a:pos x="5" y="57"/>
                    </a:cxn>
                    <a:cxn ang="0">
                      <a:pos x="0" y="151"/>
                    </a:cxn>
                    <a:cxn ang="0">
                      <a:pos x="5" y="243"/>
                    </a:cxn>
                    <a:cxn ang="0">
                      <a:pos x="17" y="334"/>
                    </a:cxn>
                    <a:cxn ang="0">
                      <a:pos x="37" y="371"/>
                    </a:cxn>
                    <a:cxn ang="0">
                      <a:pos x="46" y="380"/>
                    </a:cxn>
                    <a:cxn ang="0">
                      <a:pos x="146" y="390"/>
                    </a:cxn>
                    <a:cxn ang="0">
                      <a:pos x="275" y="395"/>
                    </a:cxn>
                    <a:cxn ang="0">
                      <a:pos x="371" y="396"/>
                    </a:cxn>
                    <a:cxn ang="0">
                      <a:pos x="485" y="401"/>
                    </a:cxn>
                    <a:cxn ang="0">
                      <a:pos x="480" y="387"/>
                    </a:cxn>
                    <a:cxn ang="0">
                      <a:pos x="391" y="380"/>
                    </a:cxn>
                    <a:cxn ang="0">
                      <a:pos x="275" y="372"/>
                    </a:cxn>
                    <a:cxn ang="0">
                      <a:pos x="114" y="371"/>
                    </a:cxn>
                    <a:cxn ang="0">
                      <a:pos x="56" y="353"/>
                    </a:cxn>
                    <a:cxn ang="0">
                      <a:pos x="38" y="339"/>
                    </a:cxn>
                    <a:cxn ang="0">
                      <a:pos x="32" y="313"/>
                    </a:cxn>
                    <a:cxn ang="0">
                      <a:pos x="24" y="237"/>
                    </a:cxn>
                    <a:cxn ang="0">
                      <a:pos x="22" y="142"/>
                    </a:cxn>
                    <a:cxn ang="0">
                      <a:pos x="29" y="46"/>
                    </a:cxn>
                    <a:cxn ang="0">
                      <a:pos x="38" y="24"/>
                    </a:cxn>
                    <a:cxn ang="0">
                      <a:pos x="143" y="10"/>
                    </a:cxn>
                    <a:cxn ang="0">
                      <a:pos x="224" y="0"/>
                    </a:cxn>
                  </a:cxnLst>
                  <a:rect l="0" t="0" r="r" b="b"/>
                  <a:pathLst>
                    <a:path w="485" h="401">
                      <a:moveTo>
                        <a:pt x="224" y="0"/>
                      </a:moveTo>
                      <a:lnTo>
                        <a:pt x="67" y="0"/>
                      </a:lnTo>
                      <a:lnTo>
                        <a:pt x="22" y="5"/>
                      </a:lnTo>
                      <a:lnTo>
                        <a:pt x="14" y="22"/>
                      </a:lnTo>
                      <a:lnTo>
                        <a:pt x="5" y="57"/>
                      </a:lnTo>
                      <a:lnTo>
                        <a:pt x="0" y="151"/>
                      </a:lnTo>
                      <a:lnTo>
                        <a:pt x="5" y="243"/>
                      </a:lnTo>
                      <a:lnTo>
                        <a:pt x="17" y="334"/>
                      </a:lnTo>
                      <a:lnTo>
                        <a:pt x="37" y="371"/>
                      </a:lnTo>
                      <a:lnTo>
                        <a:pt x="46" y="380"/>
                      </a:lnTo>
                      <a:lnTo>
                        <a:pt x="146" y="390"/>
                      </a:lnTo>
                      <a:lnTo>
                        <a:pt x="275" y="395"/>
                      </a:lnTo>
                      <a:lnTo>
                        <a:pt x="371" y="396"/>
                      </a:lnTo>
                      <a:lnTo>
                        <a:pt x="485" y="401"/>
                      </a:lnTo>
                      <a:lnTo>
                        <a:pt x="480" y="387"/>
                      </a:lnTo>
                      <a:lnTo>
                        <a:pt x="391" y="380"/>
                      </a:lnTo>
                      <a:lnTo>
                        <a:pt x="275" y="372"/>
                      </a:lnTo>
                      <a:lnTo>
                        <a:pt x="114" y="371"/>
                      </a:lnTo>
                      <a:lnTo>
                        <a:pt x="56" y="353"/>
                      </a:lnTo>
                      <a:lnTo>
                        <a:pt x="38" y="339"/>
                      </a:lnTo>
                      <a:lnTo>
                        <a:pt x="32" y="313"/>
                      </a:lnTo>
                      <a:lnTo>
                        <a:pt x="24" y="237"/>
                      </a:lnTo>
                      <a:lnTo>
                        <a:pt x="22" y="142"/>
                      </a:lnTo>
                      <a:lnTo>
                        <a:pt x="29" y="46"/>
                      </a:lnTo>
                      <a:lnTo>
                        <a:pt x="38" y="24"/>
                      </a:lnTo>
                      <a:lnTo>
                        <a:pt x="143" y="10"/>
                      </a:lnTo>
                      <a:lnTo>
                        <a:pt x="2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825361" name="Group 17"/>
            <p:cNvGrpSpPr>
              <a:grpSpLocks/>
            </p:cNvGrpSpPr>
            <p:nvPr/>
          </p:nvGrpSpPr>
          <p:grpSpPr bwMode="auto">
            <a:xfrm>
              <a:off x="489" y="2894"/>
              <a:ext cx="1022" cy="312"/>
              <a:chOff x="3931" y="712"/>
              <a:chExt cx="1996" cy="537"/>
            </a:xfrm>
          </p:grpSpPr>
          <p:sp>
            <p:nvSpPr>
              <p:cNvPr id="825362" name="Freeform 18"/>
              <p:cNvSpPr>
                <a:spLocks/>
              </p:cNvSpPr>
              <p:nvPr/>
            </p:nvSpPr>
            <p:spPr bwMode="auto">
              <a:xfrm rot="412926">
                <a:off x="3931" y="712"/>
                <a:ext cx="1996" cy="537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10" y="195"/>
                  </a:cxn>
                  <a:cxn ang="0">
                    <a:pos x="113" y="217"/>
                  </a:cxn>
                  <a:cxn ang="0">
                    <a:pos x="38" y="285"/>
                  </a:cxn>
                  <a:cxn ang="0">
                    <a:pos x="170" y="279"/>
                  </a:cxn>
                  <a:cxn ang="0">
                    <a:pos x="449" y="280"/>
                  </a:cxn>
                  <a:cxn ang="0">
                    <a:pos x="597" y="269"/>
                  </a:cxn>
                  <a:cxn ang="0">
                    <a:pos x="690" y="252"/>
                  </a:cxn>
                  <a:cxn ang="0">
                    <a:pos x="713" y="246"/>
                  </a:cxn>
                  <a:cxn ang="0">
                    <a:pos x="822" y="27"/>
                  </a:cxn>
                  <a:cxn ang="0">
                    <a:pos x="771" y="13"/>
                  </a:cxn>
                  <a:cxn ang="0">
                    <a:pos x="847" y="0"/>
                  </a:cxn>
                  <a:cxn ang="0">
                    <a:pos x="875" y="24"/>
                  </a:cxn>
                  <a:cxn ang="0">
                    <a:pos x="888" y="105"/>
                  </a:cxn>
                  <a:cxn ang="0">
                    <a:pos x="866" y="171"/>
                  </a:cxn>
                  <a:cxn ang="0">
                    <a:pos x="795" y="385"/>
                  </a:cxn>
                  <a:cxn ang="0">
                    <a:pos x="762" y="451"/>
                  </a:cxn>
                  <a:cxn ang="0">
                    <a:pos x="732" y="459"/>
                  </a:cxn>
                  <a:cxn ang="0">
                    <a:pos x="507" y="455"/>
                  </a:cxn>
                  <a:cxn ang="0">
                    <a:pos x="271" y="461"/>
                  </a:cxn>
                  <a:cxn ang="0">
                    <a:pos x="47" y="478"/>
                  </a:cxn>
                  <a:cxn ang="0">
                    <a:pos x="14" y="480"/>
                  </a:cxn>
                  <a:cxn ang="0">
                    <a:pos x="11" y="417"/>
                  </a:cxn>
                  <a:cxn ang="0">
                    <a:pos x="6" y="355"/>
                  </a:cxn>
                  <a:cxn ang="0">
                    <a:pos x="5" y="322"/>
                  </a:cxn>
                  <a:cxn ang="0">
                    <a:pos x="24" y="342"/>
                  </a:cxn>
                  <a:cxn ang="0">
                    <a:pos x="28" y="393"/>
                  </a:cxn>
                  <a:cxn ang="0">
                    <a:pos x="35" y="447"/>
                  </a:cxn>
                  <a:cxn ang="0">
                    <a:pos x="99" y="456"/>
                  </a:cxn>
                  <a:cxn ang="0">
                    <a:pos x="246" y="442"/>
                  </a:cxn>
                  <a:cxn ang="0">
                    <a:pos x="370" y="432"/>
                  </a:cxn>
                  <a:cxn ang="0">
                    <a:pos x="474" y="432"/>
                  </a:cxn>
                  <a:cxn ang="0">
                    <a:pos x="630" y="432"/>
                  </a:cxn>
                  <a:cxn ang="0">
                    <a:pos x="729" y="431"/>
                  </a:cxn>
                  <a:cxn ang="0">
                    <a:pos x="732" y="402"/>
                  </a:cxn>
                  <a:cxn ang="0">
                    <a:pos x="723" y="341"/>
                  </a:cxn>
                  <a:cxn ang="0">
                    <a:pos x="715" y="274"/>
                  </a:cxn>
                  <a:cxn ang="0">
                    <a:pos x="729" y="290"/>
                  </a:cxn>
                  <a:cxn ang="0">
                    <a:pos x="743" y="364"/>
                  </a:cxn>
                  <a:cxn ang="0">
                    <a:pos x="756" y="402"/>
                  </a:cxn>
                  <a:cxn ang="0">
                    <a:pos x="771" y="383"/>
                  </a:cxn>
                  <a:cxn ang="0">
                    <a:pos x="798" y="309"/>
                  </a:cxn>
                  <a:cxn ang="0">
                    <a:pos x="838" y="204"/>
                  </a:cxn>
                  <a:cxn ang="0">
                    <a:pos x="866" y="119"/>
                  </a:cxn>
                  <a:cxn ang="0">
                    <a:pos x="871" y="93"/>
                  </a:cxn>
                  <a:cxn ang="0">
                    <a:pos x="857" y="33"/>
                  </a:cxn>
                  <a:cxn ang="0">
                    <a:pos x="842" y="29"/>
                  </a:cxn>
                  <a:cxn ang="0">
                    <a:pos x="812" y="100"/>
                  </a:cxn>
                  <a:cxn ang="0">
                    <a:pos x="760" y="193"/>
                  </a:cxn>
                  <a:cxn ang="0">
                    <a:pos x="723" y="265"/>
                  </a:cxn>
                  <a:cxn ang="0">
                    <a:pos x="685" y="276"/>
                  </a:cxn>
                  <a:cxn ang="0">
                    <a:pos x="549" y="293"/>
                  </a:cxn>
                  <a:cxn ang="0">
                    <a:pos x="389" y="303"/>
                  </a:cxn>
                  <a:cxn ang="0">
                    <a:pos x="231" y="303"/>
                  </a:cxn>
                  <a:cxn ang="0">
                    <a:pos x="52" y="304"/>
                  </a:cxn>
                  <a:cxn ang="0">
                    <a:pos x="0" y="290"/>
                  </a:cxn>
                </a:cxnLst>
                <a:rect l="0" t="0" r="r" b="b"/>
                <a:pathLst>
                  <a:path w="888" h="480">
                    <a:moveTo>
                      <a:pt x="0" y="290"/>
                    </a:moveTo>
                    <a:lnTo>
                      <a:pt x="110" y="195"/>
                    </a:lnTo>
                    <a:lnTo>
                      <a:pt x="113" y="217"/>
                    </a:lnTo>
                    <a:lnTo>
                      <a:pt x="38" y="285"/>
                    </a:lnTo>
                    <a:lnTo>
                      <a:pt x="170" y="279"/>
                    </a:lnTo>
                    <a:lnTo>
                      <a:pt x="449" y="280"/>
                    </a:lnTo>
                    <a:lnTo>
                      <a:pt x="597" y="269"/>
                    </a:lnTo>
                    <a:lnTo>
                      <a:pt x="690" y="252"/>
                    </a:lnTo>
                    <a:lnTo>
                      <a:pt x="713" y="246"/>
                    </a:lnTo>
                    <a:lnTo>
                      <a:pt x="822" y="27"/>
                    </a:lnTo>
                    <a:lnTo>
                      <a:pt x="771" y="13"/>
                    </a:lnTo>
                    <a:lnTo>
                      <a:pt x="847" y="0"/>
                    </a:lnTo>
                    <a:lnTo>
                      <a:pt x="875" y="24"/>
                    </a:lnTo>
                    <a:lnTo>
                      <a:pt x="888" y="105"/>
                    </a:lnTo>
                    <a:lnTo>
                      <a:pt x="866" y="171"/>
                    </a:lnTo>
                    <a:lnTo>
                      <a:pt x="795" y="385"/>
                    </a:lnTo>
                    <a:lnTo>
                      <a:pt x="762" y="451"/>
                    </a:lnTo>
                    <a:lnTo>
                      <a:pt x="732" y="459"/>
                    </a:lnTo>
                    <a:lnTo>
                      <a:pt x="507" y="455"/>
                    </a:lnTo>
                    <a:lnTo>
                      <a:pt x="271" y="461"/>
                    </a:lnTo>
                    <a:lnTo>
                      <a:pt x="47" y="478"/>
                    </a:lnTo>
                    <a:lnTo>
                      <a:pt x="14" y="480"/>
                    </a:lnTo>
                    <a:lnTo>
                      <a:pt x="11" y="417"/>
                    </a:lnTo>
                    <a:lnTo>
                      <a:pt x="6" y="355"/>
                    </a:lnTo>
                    <a:lnTo>
                      <a:pt x="5" y="322"/>
                    </a:lnTo>
                    <a:lnTo>
                      <a:pt x="24" y="342"/>
                    </a:lnTo>
                    <a:lnTo>
                      <a:pt x="28" y="393"/>
                    </a:lnTo>
                    <a:lnTo>
                      <a:pt x="35" y="447"/>
                    </a:lnTo>
                    <a:lnTo>
                      <a:pt x="99" y="456"/>
                    </a:lnTo>
                    <a:lnTo>
                      <a:pt x="246" y="442"/>
                    </a:lnTo>
                    <a:lnTo>
                      <a:pt x="370" y="432"/>
                    </a:lnTo>
                    <a:lnTo>
                      <a:pt x="474" y="432"/>
                    </a:lnTo>
                    <a:lnTo>
                      <a:pt x="630" y="432"/>
                    </a:lnTo>
                    <a:lnTo>
                      <a:pt x="729" y="431"/>
                    </a:lnTo>
                    <a:lnTo>
                      <a:pt x="732" y="402"/>
                    </a:lnTo>
                    <a:lnTo>
                      <a:pt x="723" y="341"/>
                    </a:lnTo>
                    <a:lnTo>
                      <a:pt x="715" y="274"/>
                    </a:lnTo>
                    <a:lnTo>
                      <a:pt x="729" y="290"/>
                    </a:lnTo>
                    <a:lnTo>
                      <a:pt x="743" y="364"/>
                    </a:lnTo>
                    <a:lnTo>
                      <a:pt x="756" y="402"/>
                    </a:lnTo>
                    <a:lnTo>
                      <a:pt x="771" y="383"/>
                    </a:lnTo>
                    <a:lnTo>
                      <a:pt x="798" y="309"/>
                    </a:lnTo>
                    <a:lnTo>
                      <a:pt x="838" y="204"/>
                    </a:lnTo>
                    <a:lnTo>
                      <a:pt x="866" y="119"/>
                    </a:lnTo>
                    <a:lnTo>
                      <a:pt x="871" y="93"/>
                    </a:lnTo>
                    <a:lnTo>
                      <a:pt x="857" y="33"/>
                    </a:lnTo>
                    <a:lnTo>
                      <a:pt x="842" y="29"/>
                    </a:lnTo>
                    <a:lnTo>
                      <a:pt x="812" y="100"/>
                    </a:lnTo>
                    <a:lnTo>
                      <a:pt x="760" y="193"/>
                    </a:lnTo>
                    <a:lnTo>
                      <a:pt x="723" y="265"/>
                    </a:lnTo>
                    <a:lnTo>
                      <a:pt x="685" y="276"/>
                    </a:lnTo>
                    <a:lnTo>
                      <a:pt x="549" y="293"/>
                    </a:lnTo>
                    <a:lnTo>
                      <a:pt x="389" y="303"/>
                    </a:lnTo>
                    <a:lnTo>
                      <a:pt x="231" y="303"/>
                    </a:lnTo>
                    <a:lnTo>
                      <a:pt x="52" y="304"/>
                    </a:lnTo>
                    <a:lnTo>
                      <a:pt x="0" y="2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25363" name="Group 19"/>
              <p:cNvGrpSpPr>
                <a:grpSpLocks/>
              </p:cNvGrpSpPr>
              <p:nvPr/>
            </p:nvGrpSpPr>
            <p:grpSpPr bwMode="auto">
              <a:xfrm rot="199841">
                <a:off x="4440" y="744"/>
                <a:ext cx="1100" cy="273"/>
                <a:chOff x="4440" y="744"/>
                <a:chExt cx="1100" cy="273"/>
              </a:xfrm>
            </p:grpSpPr>
            <p:sp>
              <p:nvSpPr>
                <p:cNvPr id="825364" name="Freeform 20"/>
                <p:cNvSpPr>
                  <a:spLocks/>
                </p:cNvSpPr>
                <p:nvPr/>
              </p:nvSpPr>
              <p:spPr bwMode="auto">
                <a:xfrm rot="412926">
                  <a:off x="5050" y="861"/>
                  <a:ext cx="87" cy="7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65" name="Freeform 21"/>
                <p:cNvSpPr>
                  <a:spLocks/>
                </p:cNvSpPr>
                <p:nvPr/>
              </p:nvSpPr>
              <p:spPr bwMode="auto">
                <a:xfrm rot="412926">
                  <a:off x="5213" y="872"/>
                  <a:ext cx="87" cy="7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66" name="Freeform 22"/>
                <p:cNvSpPr>
                  <a:spLocks/>
                </p:cNvSpPr>
                <p:nvPr/>
              </p:nvSpPr>
              <p:spPr bwMode="auto">
                <a:xfrm rot="412926">
                  <a:off x="4504" y="933"/>
                  <a:ext cx="611" cy="84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90" y="0"/>
                    </a:cxn>
                    <a:cxn ang="0">
                      <a:pos x="195" y="32"/>
                    </a:cxn>
                    <a:cxn ang="0">
                      <a:pos x="0" y="49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67" name="Freeform 23"/>
                <p:cNvSpPr>
                  <a:spLocks/>
                </p:cNvSpPr>
                <p:nvPr/>
              </p:nvSpPr>
              <p:spPr bwMode="auto">
                <a:xfrm rot="412926">
                  <a:off x="4440" y="823"/>
                  <a:ext cx="87" cy="71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68" name="Freeform 24"/>
                <p:cNvSpPr>
                  <a:spLocks/>
                </p:cNvSpPr>
                <p:nvPr/>
              </p:nvSpPr>
              <p:spPr bwMode="auto">
                <a:xfrm rot="412926">
                  <a:off x="4603" y="833"/>
                  <a:ext cx="87" cy="7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69" name="Freeform 25"/>
                <p:cNvSpPr>
                  <a:spLocks/>
                </p:cNvSpPr>
                <p:nvPr/>
              </p:nvSpPr>
              <p:spPr bwMode="auto">
                <a:xfrm rot="412926">
                  <a:off x="4737" y="845"/>
                  <a:ext cx="88" cy="7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70" name="Freeform 26"/>
                <p:cNvSpPr>
                  <a:spLocks/>
                </p:cNvSpPr>
                <p:nvPr/>
              </p:nvSpPr>
              <p:spPr bwMode="auto">
                <a:xfrm rot="412926">
                  <a:off x="4900" y="856"/>
                  <a:ext cx="88" cy="7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71" name="Freeform 27"/>
                <p:cNvSpPr>
                  <a:spLocks/>
                </p:cNvSpPr>
                <p:nvPr/>
              </p:nvSpPr>
              <p:spPr bwMode="auto">
                <a:xfrm rot="412926">
                  <a:off x="5146" y="782"/>
                  <a:ext cx="87" cy="7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72" name="Freeform 28"/>
                <p:cNvSpPr>
                  <a:spLocks/>
                </p:cNvSpPr>
                <p:nvPr/>
              </p:nvSpPr>
              <p:spPr bwMode="auto">
                <a:xfrm rot="412926">
                  <a:off x="5309" y="793"/>
                  <a:ext cx="87" cy="7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73" name="Freeform 29"/>
                <p:cNvSpPr>
                  <a:spLocks/>
                </p:cNvSpPr>
                <p:nvPr/>
              </p:nvSpPr>
              <p:spPr bwMode="auto">
                <a:xfrm rot="412926">
                  <a:off x="4536" y="744"/>
                  <a:ext cx="87" cy="71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74" name="Freeform 30"/>
                <p:cNvSpPr>
                  <a:spLocks/>
                </p:cNvSpPr>
                <p:nvPr/>
              </p:nvSpPr>
              <p:spPr bwMode="auto">
                <a:xfrm rot="412926">
                  <a:off x="4699" y="754"/>
                  <a:ext cx="87" cy="7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75" name="Freeform 31"/>
                <p:cNvSpPr>
                  <a:spLocks/>
                </p:cNvSpPr>
                <p:nvPr/>
              </p:nvSpPr>
              <p:spPr bwMode="auto">
                <a:xfrm rot="412926">
                  <a:off x="4833" y="766"/>
                  <a:ext cx="88" cy="7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76" name="Freeform 32"/>
                <p:cNvSpPr>
                  <a:spLocks/>
                </p:cNvSpPr>
                <p:nvPr/>
              </p:nvSpPr>
              <p:spPr bwMode="auto">
                <a:xfrm rot="412926">
                  <a:off x="4996" y="777"/>
                  <a:ext cx="88" cy="7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77" name="Freeform 33"/>
                <p:cNvSpPr>
                  <a:spLocks/>
                </p:cNvSpPr>
                <p:nvPr/>
              </p:nvSpPr>
              <p:spPr bwMode="auto">
                <a:xfrm rot="412926">
                  <a:off x="5357" y="895"/>
                  <a:ext cx="87" cy="7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5378" name="Freeform 34"/>
                <p:cNvSpPr>
                  <a:spLocks/>
                </p:cNvSpPr>
                <p:nvPr/>
              </p:nvSpPr>
              <p:spPr bwMode="auto">
                <a:xfrm rot="412926">
                  <a:off x="5453" y="816"/>
                  <a:ext cx="87" cy="7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6" y="0"/>
                    </a:cxn>
                    <a:cxn ang="0">
                      <a:pos x="48" y="42"/>
                    </a:cxn>
                    <a:cxn ang="0">
                      <a:pos x="0" y="4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825379" name="Group 35"/>
          <p:cNvGrpSpPr>
            <a:grpSpLocks/>
          </p:cNvGrpSpPr>
          <p:nvPr/>
        </p:nvGrpSpPr>
        <p:grpSpPr bwMode="auto">
          <a:xfrm>
            <a:off x="4021138" y="2592388"/>
            <a:ext cx="1250950" cy="871537"/>
            <a:chOff x="1339" y="864"/>
            <a:chExt cx="864" cy="768"/>
          </a:xfrm>
        </p:grpSpPr>
        <p:sp>
          <p:nvSpPr>
            <p:cNvPr id="825380" name="Freeform 36"/>
            <p:cNvSpPr>
              <a:spLocks/>
            </p:cNvSpPr>
            <p:nvPr/>
          </p:nvSpPr>
          <p:spPr bwMode="auto">
            <a:xfrm rot="417099">
              <a:off x="1339" y="864"/>
              <a:ext cx="864" cy="768"/>
            </a:xfrm>
            <a:custGeom>
              <a:avLst/>
              <a:gdLst/>
              <a:ahLst/>
              <a:cxnLst>
                <a:cxn ang="0">
                  <a:pos x="88" y="6"/>
                </a:cxn>
                <a:cxn ang="0">
                  <a:pos x="68" y="272"/>
                </a:cxn>
                <a:cxn ang="0">
                  <a:pos x="114" y="572"/>
                </a:cxn>
                <a:cxn ang="0">
                  <a:pos x="828" y="352"/>
                </a:cxn>
                <a:cxn ang="0">
                  <a:pos x="801" y="106"/>
                </a:cxn>
                <a:cxn ang="0">
                  <a:pos x="668" y="32"/>
                </a:cxn>
                <a:cxn ang="0">
                  <a:pos x="114" y="26"/>
                </a:cxn>
                <a:cxn ang="0">
                  <a:pos x="88" y="6"/>
                </a:cxn>
              </a:cxnLst>
              <a:rect l="0" t="0" r="r" b="b"/>
              <a:pathLst>
                <a:path w="1036" h="759">
                  <a:moveTo>
                    <a:pt x="88" y="6"/>
                  </a:moveTo>
                  <a:cubicBezTo>
                    <a:pt x="82" y="99"/>
                    <a:pt x="72" y="178"/>
                    <a:pt x="68" y="272"/>
                  </a:cubicBezTo>
                  <a:cubicBezTo>
                    <a:pt x="72" y="472"/>
                    <a:pt x="0" y="515"/>
                    <a:pt x="114" y="572"/>
                  </a:cubicBezTo>
                  <a:cubicBezTo>
                    <a:pt x="1036" y="564"/>
                    <a:pt x="722" y="759"/>
                    <a:pt x="828" y="352"/>
                  </a:cubicBezTo>
                  <a:cubicBezTo>
                    <a:pt x="824" y="256"/>
                    <a:pt x="819" y="193"/>
                    <a:pt x="801" y="106"/>
                  </a:cubicBezTo>
                  <a:cubicBezTo>
                    <a:pt x="790" y="0"/>
                    <a:pt x="816" y="35"/>
                    <a:pt x="668" y="32"/>
                  </a:cubicBezTo>
                  <a:cubicBezTo>
                    <a:pt x="483" y="28"/>
                    <a:pt x="299" y="28"/>
                    <a:pt x="114" y="26"/>
                  </a:cubicBezTo>
                  <a:cubicBezTo>
                    <a:pt x="98" y="9"/>
                    <a:pt x="107" y="15"/>
                    <a:pt x="88" y="6"/>
                  </a:cubicBezTo>
                  <a:close/>
                </a:path>
              </a:pathLst>
            </a:cu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381" name="Text Box 37"/>
            <p:cNvSpPr txBox="1">
              <a:spLocks noChangeArrowheads="1"/>
            </p:cNvSpPr>
            <p:nvPr/>
          </p:nvSpPr>
          <p:spPr bwMode="auto">
            <a:xfrm rot="440842">
              <a:off x="1389" y="910"/>
              <a:ext cx="620" cy="5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marL="65088" indent="-65088" algn="l" eaLnBrk="0" hangingPunct="0"/>
              <a:r>
                <a:rPr kumimoji="1" lang="en-US" sz="800" b="1">
                  <a:latin typeface="+mj-lt"/>
                </a:rPr>
                <a:t>Tax Rate</a:t>
              </a:r>
            </a:p>
            <a:p>
              <a:pPr marL="65088" indent="-65088" algn="l" eaLnBrk="0" hangingPunct="0">
                <a:buClr>
                  <a:srgbClr val="FF0000"/>
                </a:buClr>
                <a:buFontTx/>
                <a:buChar char="•"/>
              </a:pPr>
              <a:r>
                <a:rPr kumimoji="1" lang="en-US" sz="800" b="1">
                  <a:latin typeface="+mj-lt"/>
                </a:rPr>
                <a:t>Tax Types</a:t>
              </a:r>
            </a:p>
            <a:p>
              <a:pPr marL="65088" indent="-65088" algn="l" eaLnBrk="0" hangingPunct="0">
                <a:buClr>
                  <a:srgbClr val="FF0000"/>
                </a:buClr>
                <a:buFontTx/>
                <a:buChar char="•"/>
              </a:pPr>
              <a:r>
                <a:rPr kumimoji="1" lang="en-US" sz="800" b="1">
                  <a:latin typeface="+mj-lt"/>
                </a:rPr>
                <a:t>Base Percent</a:t>
              </a:r>
            </a:p>
            <a:p>
              <a:pPr marL="65088" indent="-65088" algn="l" eaLnBrk="0" hangingPunct="0">
                <a:buClr>
                  <a:srgbClr val="FF0000"/>
                </a:buClr>
                <a:buFontTx/>
                <a:buChar char="•"/>
              </a:pPr>
              <a:endParaRPr kumimoji="1" lang="en-US" sz="800" b="1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 Up Taxable Bases</a:t>
            </a:r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GTM-03-0600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85800" y="1549400"/>
            <a:ext cx="7772400" cy="3894138"/>
            <a:chOff x="685800" y="2035175"/>
            <a:chExt cx="7772400" cy="3894138"/>
          </a:xfrm>
        </p:grpSpPr>
        <p:sp>
          <p:nvSpPr>
            <p:cNvPr id="827394" name="AutoShape 2"/>
            <p:cNvSpPr>
              <a:spLocks noChangeArrowheads="1"/>
            </p:cNvSpPr>
            <p:nvPr/>
          </p:nvSpPr>
          <p:spPr bwMode="auto">
            <a:xfrm>
              <a:off x="685800" y="20351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0488" tIns="44450" rIns="90488" bIns="44450" anchor="ctr" anchorCtr="1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Base 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Maintenance</a:t>
              </a:r>
            </a:p>
          </p:txBody>
        </p:sp>
        <p:sp>
          <p:nvSpPr>
            <p:cNvPr id="827395" name="AutoShape 3"/>
            <p:cNvSpPr>
              <a:spLocks noChangeArrowheads="1"/>
            </p:cNvSpPr>
            <p:nvPr/>
          </p:nvSpPr>
          <p:spPr bwMode="auto">
            <a:xfrm>
              <a:off x="3657600" y="20351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0488" tIns="44450" rIns="90488" bIns="44450" anchor="ctr" anchorCtr="1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Type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Maintenance</a:t>
              </a:r>
            </a:p>
          </p:txBody>
        </p:sp>
        <p:sp>
          <p:nvSpPr>
            <p:cNvPr id="827396" name="AutoShape 4"/>
            <p:cNvSpPr>
              <a:spLocks noChangeArrowheads="1"/>
            </p:cNvSpPr>
            <p:nvPr/>
          </p:nvSpPr>
          <p:spPr bwMode="auto">
            <a:xfrm>
              <a:off x="6629400" y="20351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rgbClr val="C1E0FF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0488" tIns="44450" rIns="90488" bIns="44450" anchor="ctr" anchorCtr="1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Rate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Maintenance</a:t>
              </a:r>
            </a:p>
          </p:txBody>
        </p:sp>
        <p:grpSp>
          <p:nvGrpSpPr>
            <p:cNvPr id="827398" name="Group 6"/>
            <p:cNvGrpSpPr>
              <a:grpSpLocks/>
            </p:cNvGrpSpPr>
            <p:nvPr/>
          </p:nvGrpSpPr>
          <p:grpSpPr bwMode="auto">
            <a:xfrm>
              <a:off x="3149600" y="4529138"/>
              <a:ext cx="2949575" cy="1400175"/>
              <a:chOff x="262" y="2575"/>
              <a:chExt cx="2092" cy="1028"/>
            </a:xfrm>
          </p:grpSpPr>
          <p:sp>
            <p:nvSpPr>
              <p:cNvPr id="827399" name="AutoShape 7"/>
              <p:cNvSpPr>
                <a:spLocks noChangeArrowheads="1"/>
              </p:cNvSpPr>
              <p:nvPr/>
            </p:nvSpPr>
            <p:spPr bwMode="auto">
              <a:xfrm>
                <a:off x="262" y="2575"/>
                <a:ext cx="2092" cy="1028"/>
              </a:xfrm>
              <a:prstGeom prst="foldedCorner">
                <a:avLst>
                  <a:gd name="adj" fmla="val 12500"/>
                </a:avLst>
              </a:prstGeom>
              <a:solidFill>
                <a:srgbClr val="FFF2E5"/>
              </a:solidFill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7400" name="Text Box 8"/>
              <p:cNvSpPr txBox="1">
                <a:spLocks noChangeArrowheads="1"/>
              </p:cNvSpPr>
              <p:nvPr/>
            </p:nvSpPr>
            <p:spPr bwMode="auto">
              <a:xfrm>
                <a:off x="371" y="2647"/>
                <a:ext cx="1823" cy="813"/>
              </a:xfrm>
              <a:prstGeom prst="rect">
                <a:avLst/>
              </a:prstGeom>
              <a:noFill/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r>
                  <a:rPr kumimoji="1" lang="en-US" sz="2400">
                    <a:latin typeface="+mj-lt"/>
                  </a:rPr>
                  <a:t>Use one or more</a:t>
                </a:r>
              </a:p>
              <a:p>
                <a:r>
                  <a:rPr kumimoji="1" lang="en-US" sz="2400">
                    <a:latin typeface="+mj-lt"/>
                  </a:rPr>
                  <a:t>of these to set up</a:t>
                </a:r>
              </a:p>
              <a:p>
                <a:r>
                  <a:rPr kumimoji="1" lang="en-US" sz="2400">
                    <a:latin typeface="+mj-lt"/>
                  </a:rPr>
                  <a:t>taxable bases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2.13.1.13 – Tax Base Maintenance</a:t>
            </a: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GTM-03-0610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635125" y="1512888"/>
            <a:ext cx="5857875" cy="3890962"/>
            <a:chOff x="682625" y="1846263"/>
            <a:chExt cx="5857875" cy="3890962"/>
          </a:xfrm>
        </p:grpSpPr>
        <p:pic>
          <p:nvPicPr>
            <p:cNvPr id="829442" name="Picture 2" descr="Tax_Base_Maint_PSTGS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2625" y="1846263"/>
              <a:ext cx="5857875" cy="3143250"/>
            </a:xfrm>
            <a:prstGeom prst="rect">
              <a:avLst/>
            </a:prstGeom>
            <a:noFill/>
          </p:spPr>
        </p:pic>
        <p:grpSp>
          <p:nvGrpSpPr>
            <p:cNvPr id="829443" name="Group 3"/>
            <p:cNvGrpSpPr>
              <a:grpSpLocks/>
            </p:cNvGrpSpPr>
            <p:nvPr/>
          </p:nvGrpSpPr>
          <p:grpSpPr bwMode="auto">
            <a:xfrm>
              <a:off x="1216025" y="4473575"/>
              <a:ext cx="1768475" cy="1263650"/>
              <a:chOff x="766" y="2818"/>
              <a:chExt cx="1114" cy="796"/>
            </a:xfrm>
          </p:grpSpPr>
          <p:sp>
            <p:nvSpPr>
              <p:cNvPr id="829444" name="Rectangle 4"/>
              <p:cNvSpPr>
                <a:spLocks noChangeArrowheads="1"/>
              </p:cNvSpPr>
              <p:nvPr/>
            </p:nvSpPr>
            <p:spPr bwMode="auto">
              <a:xfrm>
                <a:off x="766" y="3170"/>
                <a:ext cx="1114" cy="44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kumimoji="1" lang="en-US" sz="2000" b="1">
                    <a:latin typeface="+mj-lt"/>
                  </a:rPr>
                  <a:t>Tax Types for</a:t>
                </a:r>
              </a:p>
              <a:p>
                <a:pPr eaLnBrk="0" hangingPunct="0"/>
                <a:r>
                  <a:rPr kumimoji="1" lang="en-US" sz="2000" b="1">
                    <a:latin typeface="+mj-lt"/>
                  </a:rPr>
                  <a:t>Tax on Tax</a:t>
                </a:r>
              </a:p>
            </p:txBody>
          </p:sp>
          <p:cxnSp>
            <p:nvCxnSpPr>
              <p:cNvPr id="829445" name="AutoShape 5"/>
              <p:cNvCxnSpPr>
                <a:cxnSpLocks noChangeShapeType="1"/>
                <a:stCxn id="829444" idx="0"/>
              </p:cNvCxnSpPr>
              <p:nvPr/>
            </p:nvCxnSpPr>
            <p:spPr bwMode="auto">
              <a:xfrm rot="5400000" flipH="1" flipV="1">
                <a:off x="1148" y="2993"/>
                <a:ext cx="352" cy="1"/>
              </a:xfrm>
              <a:prstGeom prst="straightConnector1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</p:cxnSp>
        </p:grpSp>
        <p:grpSp>
          <p:nvGrpSpPr>
            <p:cNvPr id="829446" name="Group 6"/>
            <p:cNvGrpSpPr>
              <a:grpSpLocks/>
            </p:cNvGrpSpPr>
            <p:nvPr/>
          </p:nvGrpSpPr>
          <p:grpSpPr bwMode="auto">
            <a:xfrm>
              <a:off x="2617788" y="2725738"/>
              <a:ext cx="3906837" cy="704850"/>
              <a:chOff x="1780" y="1856"/>
              <a:chExt cx="2461" cy="444"/>
            </a:xfrm>
          </p:grpSpPr>
          <p:sp>
            <p:nvSpPr>
              <p:cNvPr id="829447" name="Line 7"/>
              <p:cNvSpPr>
                <a:spLocks noChangeShapeType="1"/>
              </p:cNvSpPr>
              <p:nvPr/>
            </p:nvSpPr>
            <p:spPr bwMode="auto">
              <a:xfrm flipH="1">
                <a:off x="1780" y="2070"/>
                <a:ext cx="1148" cy="116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9448" name="Line 8"/>
              <p:cNvSpPr>
                <a:spLocks noChangeShapeType="1"/>
              </p:cNvSpPr>
              <p:nvPr/>
            </p:nvSpPr>
            <p:spPr bwMode="auto">
              <a:xfrm flipH="1">
                <a:off x="2452" y="2078"/>
                <a:ext cx="484" cy="18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9449" name="Rectangle 9"/>
              <p:cNvSpPr>
                <a:spLocks noChangeArrowheads="1"/>
              </p:cNvSpPr>
              <p:nvPr/>
            </p:nvSpPr>
            <p:spPr bwMode="auto">
              <a:xfrm>
                <a:off x="2891" y="1856"/>
                <a:ext cx="1350" cy="44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kumimoji="1" lang="en-US" sz="2000" b="1">
                    <a:latin typeface="+mj-lt"/>
                  </a:rPr>
                  <a:t>Base Percent</a:t>
                </a:r>
              </a:p>
              <a:p>
                <a:pPr eaLnBrk="0" hangingPunct="0"/>
                <a:r>
                  <a:rPr kumimoji="1" lang="en-US" sz="2000" b="1">
                    <a:latin typeface="+mj-lt"/>
                  </a:rPr>
                  <a:t>and Base Value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59" name="Rectangle 4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Global Tax Management Setup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GTM-03-0050</a:t>
            </a:r>
          </a:p>
        </p:txBody>
      </p:sp>
      <p:sp>
        <p:nvSpPr>
          <p:cNvPr id="320548" name="AutoShape 36"/>
          <p:cNvSpPr>
            <a:spLocks noChangeArrowheads="1"/>
          </p:cNvSpPr>
          <p:nvPr/>
        </p:nvSpPr>
        <p:spPr bwMode="auto">
          <a:xfrm>
            <a:off x="312738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Domain/Acct </a:t>
            </a:r>
            <a:br>
              <a:rPr kumimoji="1" lang="en-US" sz="2000" b="1">
                <a:latin typeface="+mj-lt"/>
              </a:rPr>
            </a:br>
            <a:r>
              <a:rPr kumimoji="1" lang="en-US" sz="2000" b="1">
                <a:latin typeface="+mj-lt"/>
              </a:rPr>
              <a:t>Control</a:t>
            </a:r>
          </a:p>
        </p:txBody>
      </p:sp>
      <p:sp>
        <p:nvSpPr>
          <p:cNvPr id="320549" name="AutoShape 37"/>
          <p:cNvSpPr>
            <a:spLocks noChangeArrowheads="1"/>
          </p:cNvSpPr>
          <p:nvPr/>
        </p:nvSpPr>
        <p:spPr bwMode="auto">
          <a:xfrm>
            <a:off x="2570163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Tax</a:t>
            </a:r>
          </a:p>
          <a:p>
            <a:pPr eaLnBrk="0" hangingPunct="0"/>
            <a:r>
              <a:rPr kumimoji="1" lang="en-US" sz="2000" b="1">
                <a:latin typeface="+mj-lt"/>
              </a:rPr>
              <a:t>Environments</a:t>
            </a:r>
          </a:p>
        </p:txBody>
      </p:sp>
      <p:cxnSp>
        <p:nvCxnSpPr>
          <p:cNvPr id="320550" name="AutoShape 38"/>
          <p:cNvCxnSpPr>
            <a:cxnSpLocks noChangeShapeType="1"/>
            <a:stCxn id="320548" idx="3"/>
            <a:endCxn id="320549" idx="1"/>
          </p:cNvCxnSpPr>
          <p:nvPr/>
        </p:nvCxnSpPr>
        <p:spPr bwMode="auto">
          <a:xfrm>
            <a:off x="2105025" y="3414713"/>
            <a:ext cx="446088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320551" name="AutoShape 39"/>
          <p:cNvSpPr>
            <a:spLocks noChangeArrowheads="1"/>
          </p:cNvSpPr>
          <p:nvPr/>
        </p:nvSpPr>
        <p:spPr bwMode="auto">
          <a:xfrm>
            <a:off x="4827588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Tax Rates</a:t>
            </a:r>
          </a:p>
        </p:txBody>
      </p:sp>
      <p:cxnSp>
        <p:nvCxnSpPr>
          <p:cNvPr id="320552" name="AutoShape 40"/>
          <p:cNvCxnSpPr>
            <a:cxnSpLocks noChangeShapeType="1"/>
            <a:stCxn id="320549" idx="3"/>
            <a:endCxn id="320551" idx="1"/>
          </p:cNvCxnSpPr>
          <p:nvPr/>
        </p:nvCxnSpPr>
        <p:spPr bwMode="auto">
          <a:xfrm>
            <a:off x="4362450" y="3414713"/>
            <a:ext cx="446088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320553" name="AutoShape 41"/>
          <p:cNvSpPr>
            <a:spLocks noChangeArrowheads="1"/>
          </p:cNvSpPr>
          <p:nvPr/>
        </p:nvSpPr>
        <p:spPr bwMode="auto">
          <a:xfrm>
            <a:off x="7075488" y="2838450"/>
            <a:ext cx="1773237" cy="11525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2000" b="1">
                <a:latin typeface="+mj-lt"/>
              </a:rPr>
              <a:t>GTM</a:t>
            </a:r>
            <a:br>
              <a:rPr kumimoji="1" lang="en-US" sz="2000" b="1">
                <a:latin typeface="+mj-lt"/>
              </a:rPr>
            </a:br>
            <a:r>
              <a:rPr kumimoji="1" lang="en-US" sz="2000" b="1">
                <a:latin typeface="+mj-lt"/>
              </a:rPr>
              <a:t>Control</a:t>
            </a:r>
          </a:p>
        </p:txBody>
      </p:sp>
      <p:cxnSp>
        <p:nvCxnSpPr>
          <p:cNvPr id="320554" name="AutoShape 42"/>
          <p:cNvCxnSpPr>
            <a:cxnSpLocks noChangeShapeType="1"/>
            <a:stCxn id="320551" idx="3"/>
            <a:endCxn id="320553" idx="1"/>
          </p:cNvCxnSpPr>
          <p:nvPr/>
        </p:nvCxnSpPr>
        <p:spPr bwMode="auto">
          <a:xfrm>
            <a:off x="6619875" y="3414713"/>
            <a:ext cx="436563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49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 and Max Taxes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GTM-03-0620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12788" y="1285875"/>
            <a:ext cx="7696200" cy="4410075"/>
            <a:chOff x="274638" y="1733550"/>
            <a:chExt cx="7696200" cy="4410075"/>
          </a:xfrm>
        </p:grpSpPr>
        <p:pic>
          <p:nvPicPr>
            <p:cNvPr id="831490" name="Picture 2" descr="Tax-Rate-Maint-min-max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7538" y="1733550"/>
              <a:ext cx="7353300" cy="4410075"/>
            </a:xfrm>
            <a:prstGeom prst="rect">
              <a:avLst/>
            </a:prstGeom>
            <a:noFill/>
          </p:spPr>
        </p:pic>
        <p:sp>
          <p:nvSpPr>
            <p:cNvPr id="831491" name="Rectangle 3"/>
            <p:cNvSpPr>
              <a:spLocks noChangeArrowheads="1"/>
            </p:cNvSpPr>
            <p:nvPr/>
          </p:nvSpPr>
          <p:spPr bwMode="auto">
            <a:xfrm>
              <a:off x="4367213" y="4941888"/>
              <a:ext cx="3488135" cy="88998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50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Tax Base: </a:t>
              </a:r>
            </a:p>
            <a:p>
              <a:pPr algn="l" eaLnBrk="0" hangingPunct="0"/>
              <a:r>
                <a:rPr kumimoji="1" lang="en-US" sz="1600" b="1">
                  <a:latin typeface="+mj-lt"/>
                </a:rPr>
                <a:t>Min. Taxable: 0.00</a:t>
              </a:r>
            </a:p>
            <a:p>
              <a:pPr algn="l" eaLnBrk="0" hangingPunct="0"/>
              <a:r>
                <a:rPr kumimoji="1" lang="en-US" sz="1600" b="1">
                  <a:latin typeface="+mj-lt"/>
                </a:rPr>
                <a:t>Max. Taxable: 999,999,999,999.99</a:t>
              </a:r>
              <a:endParaRPr kumimoji="1" lang="en-US" sz="2000" b="1">
                <a:latin typeface="+mj-lt"/>
              </a:endParaRPr>
            </a:p>
          </p:txBody>
        </p:sp>
        <p:sp>
          <p:nvSpPr>
            <p:cNvPr id="831492" name="Rectangle 4"/>
            <p:cNvSpPr>
              <a:spLocks noChangeArrowheads="1"/>
            </p:cNvSpPr>
            <p:nvPr/>
          </p:nvSpPr>
          <p:spPr bwMode="auto">
            <a:xfrm>
              <a:off x="274638" y="4592638"/>
              <a:ext cx="2067875" cy="39754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50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Tax Method: 01</a:t>
              </a:r>
            </a:p>
          </p:txBody>
        </p:sp>
        <p:sp>
          <p:nvSpPr>
            <p:cNvPr id="831493" name="Rectangle 5"/>
            <p:cNvSpPr>
              <a:spLocks noChangeArrowheads="1"/>
            </p:cNvSpPr>
            <p:nvPr/>
          </p:nvSpPr>
          <p:spPr bwMode="auto">
            <a:xfrm>
              <a:off x="2265363" y="3895725"/>
              <a:ext cx="1225550" cy="2317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831494" name="AutoShape 6"/>
            <p:cNvCxnSpPr>
              <a:cxnSpLocks noChangeShapeType="1"/>
            </p:cNvCxnSpPr>
            <p:nvPr/>
          </p:nvCxnSpPr>
          <p:spPr bwMode="auto">
            <a:xfrm rot="16200000">
              <a:off x="1269207" y="3944143"/>
              <a:ext cx="222250" cy="1052513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831495" name="Rectangle 7"/>
            <p:cNvSpPr>
              <a:spLocks noChangeArrowheads="1"/>
            </p:cNvSpPr>
            <p:nvPr/>
          </p:nvSpPr>
          <p:spPr bwMode="auto">
            <a:xfrm>
              <a:off x="1462088" y="3348038"/>
              <a:ext cx="2851150" cy="36988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831496" name="AutoShape 8"/>
            <p:cNvCxnSpPr>
              <a:cxnSpLocks noChangeShapeType="1"/>
            </p:cNvCxnSpPr>
            <p:nvPr/>
          </p:nvCxnSpPr>
          <p:spPr bwMode="auto">
            <a:xfrm flipH="1" flipV="1">
              <a:off x="3884613" y="3905250"/>
              <a:ext cx="3906837" cy="1601788"/>
            </a:xfrm>
            <a:prstGeom prst="bentConnector3">
              <a:avLst>
                <a:gd name="adj1" fmla="val -16255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5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Only a portion of the transaction amount is taxable</a:t>
            </a:r>
          </a:p>
          <a:p>
            <a:r>
              <a:rPr lang="en-US"/>
              <a:t>Taxes are assessed only on specific transaction amounts</a:t>
            </a:r>
          </a:p>
          <a:p>
            <a:r>
              <a:rPr lang="en-US"/>
              <a:t>Tax amount must equal or exceed a specified minimum amount</a:t>
            </a:r>
          </a:p>
          <a:p>
            <a:r>
              <a:rPr lang="en-US"/>
              <a:t>Tax is always the same amount</a:t>
            </a:r>
          </a:p>
          <a:p>
            <a:r>
              <a:rPr lang="en-US"/>
              <a:t>Tax rate varies based on the transaction amount</a:t>
            </a:r>
          </a:p>
          <a:p>
            <a:r>
              <a:rPr lang="en-US"/>
              <a:t>Tax is based on transaction amount plus another tax (tax on tax)</a:t>
            </a:r>
          </a:p>
        </p:txBody>
      </p:sp>
      <p:sp>
        <p:nvSpPr>
          <p:cNvPr id="83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Taxable Base Setup Examples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GTM-03-0630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835587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634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Taxable Bases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Trailer Charge Taxes</a:t>
            </a:r>
          </a:p>
          <a:p>
            <a:r>
              <a:rPr lang="en-US"/>
              <a:t>Retained Taxes</a:t>
            </a:r>
          </a:p>
          <a:p>
            <a:r>
              <a:rPr lang="en-US"/>
              <a:t>Tax Point Timing</a:t>
            </a:r>
          </a:p>
          <a:p>
            <a:r>
              <a:rPr lang="en-US"/>
              <a:t>Recoverable Taxes</a:t>
            </a:r>
          </a:p>
          <a:p>
            <a:r>
              <a:rPr lang="en-US"/>
              <a:t>Included Taxes</a:t>
            </a:r>
          </a:p>
          <a:p>
            <a:r>
              <a:rPr lang="en-US"/>
              <a:t>Discounted Taxes</a:t>
            </a:r>
          </a:p>
          <a:p>
            <a:r>
              <a:rPr lang="en-US"/>
              <a:t>Tax Exemptions</a:t>
            </a:r>
          </a:p>
          <a:p>
            <a:endParaRPr lang="en-US"/>
          </a:p>
        </p:txBody>
      </p:sp>
      <p:sp>
        <p:nvSpPr>
          <p:cNvPr id="837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Typical Tax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GTM-03-0640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3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Trailer Charge Taxes: 7.1.1 Sales Order Maintenance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GTM-03-0650</a:t>
            </a:r>
          </a:p>
        </p:txBody>
      </p:sp>
      <p:pic>
        <p:nvPicPr>
          <p:cNvPr id="839682" name="Picture 2" descr="Sales_Order-Maint-Trail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438" y="1071563"/>
            <a:ext cx="7724775" cy="4886325"/>
          </a:xfrm>
          <a:prstGeom prst="rect">
            <a:avLst/>
          </a:prstGeom>
          <a:noFill/>
        </p:spPr>
      </p:pic>
      <p:sp>
        <p:nvSpPr>
          <p:cNvPr id="839684" name="Rectangle 4"/>
          <p:cNvSpPr>
            <a:spLocks noChangeArrowheads="1"/>
          </p:cNvSpPr>
          <p:nvPr/>
        </p:nvSpPr>
        <p:spPr bwMode="auto">
          <a:xfrm>
            <a:off x="3867150" y="3475038"/>
            <a:ext cx="3148013" cy="220662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39685" name="Rectangle 5"/>
          <p:cNvSpPr>
            <a:spLocks noChangeArrowheads="1"/>
          </p:cNvSpPr>
          <p:nvPr/>
        </p:nvSpPr>
        <p:spPr bwMode="auto">
          <a:xfrm>
            <a:off x="6367463" y="4035425"/>
            <a:ext cx="1789112" cy="2381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7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2.19.13 – Trailer Code Maintenance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GTM-03-0660</a:t>
            </a:r>
          </a:p>
        </p:txBody>
      </p:sp>
      <p:pic>
        <p:nvPicPr>
          <p:cNvPr id="841730" name="Picture 2" descr="Trailer-Code-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375" y="1905000"/>
            <a:ext cx="4914900" cy="3048000"/>
          </a:xfrm>
          <a:prstGeom prst="rect">
            <a:avLst/>
          </a:prstGeom>
          <a:noFill/>
        </p:spPr>
      </p:pic>
      <p:sp>
        <p:nvSpPr>
          <p:cNvPr id="841731" name="Rectangle 3"/>
          <p:cNvSpPr>
            <a:spLocks noChangeArrowheads="1"/>
          </p:cNvSpPr>
          <p:nvPr/>
        </p:nvSpPr>
        <p:spPr bwMode="auto">
          <a:xfrm>
            <a:off x="2787650" y="3836988"/>
            <a:ext cx="917575" cy="21748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1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1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1731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2.13.1.21 – Trailer Tax Detail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GTM-03-0670</a:t>
            </a:r>
          </a:p>
        </p:txBody>
      </p:sp>
      <p:pic>
        <p:nvPicPr>
          <p:cNvPr id="843779" name="Picture 3" descr="Trailer-Tax-Det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050" y="2262188"/>
            <a:ext cx="3762375" cy="2343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83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2.13.1.21 – Trailer Tax Detail Maintenance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GTM-03-0680</a:t>
            </a:r>
          </a:p>
        </p:txBody>
      </p:sp>
      <p:grpSp>
        <p:nvGrpSpPr>
          <p:cNvPr id="845826" name="Group 2"/>
          <p:cNvGrpSpPr>
            <a:grpSpLocks/>
          </p:cNvGrpSpPr>
          <p:nvPr/>
        </p:nvGrpSpPr>
        <p:grpSpPr bwMode="auto">
          <a:xfrm>
            <a:off x="342900" y="1585913"/>
            <a:ext cx="8440738" cy="4000501"/>
            <a:chOff x="96" y="423"/>
            <a:chExt cx="5317" cy="2520"/>
          </a:xfrm>
        </p:grpSpPr>
        <p:sp>
          <p:nvSpPr>
            <p:cNvPr id="845827" name="Rectangle 3"/>
            <p:cNvSpPr>
              <a:spLocks noChangeArrowheads="1"/>
            </p:cNvSpPr>
            <p:nvPr/>
          </p:nvSpPr>
          <p:spPr bwMode="auto">
            <a:xfrm>
              <a:off x="96" y="423"/>
              <a:ext cx="3269" cy="987"/>
            </a:xfrm>
            <a:prstGeom prst="rect">
              <a:avLst/>
            </a:prstGeom>
            <a:solidFill>
              <a:srgbClr val="D6EF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400" b="1" dirty="0">
                  <a:latin typeface="+mj-lt"/>
                </a:rPr>
                <a:t>2.19.13 Trailer Code Maintenance</a:t>
              </a:r>
            </a:p>
            <a:p>
              <a:pPr algn="l" eaLnBrk="0" hangingPunct="0"/>
              <a:endParaRPr kumimoji="1" lang="en-US" sz="2400" b="1" dirty="0">
                <a:latin typeface="+mj-lt"/>
              </a:endParaRPr>
            </a:p>
            <a:p>
              <a:pPr algn="l" eaLnBrk="0" hangingPunct="0"/>
              <a:r>
                <a:rPr kumimoji="1" lang="en-US" sz="2400" b="1" dirty="0">
                  <a:latin typeface="+mj-lt"/>
                </a:rPr>
                <a:t>Trailer Code: 11</a:t>
              </a:r>
            </a:p>
            <a:p>
              <a:pPr algn="l" eaLnBrk="0" hangingPunct="0"/>
              <a:r>
                <a:rPr kumimoji="1" lang="en-US" sz="2400" b="1" dirty="0" smtClean="0">
                  <a:latin typeface="+mj-lt"/>
                </a:rPr>
                <a:t>Taxable</a:t>
              </a:r>
              <a:r>
                <a:rPr kumimoji="1" lang="en-US" sz="2400" b="1" dirty="0">
                  <a:latin typeface="+mj-lt"/>
                </a:rPr>
                <a:t>: Yes</a:t>
              </a:r>
            </a:p>
          </p:txBody>
        </p:sp>
        <p:sp>
          <p:nvSpPr>
            <p:cNvPr id="845828" name="Rectangle 4"/>
            <p:cNvSpPr>
              <a:spLocks noChangeArrowheads="1"/>
            </p:cNvSpPr>
            <p:nvPr/>
          </p:nvSpPr>
          <p:spPr bwMode="auto">
            <a:xfrm>
              <a:off x="648" y="1721"/>
              <a:ext cx="4765" cy="122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400" b="1" dirty="0">
                  <a:latin typeface="+mj-lt"/>
                </a:rPr>
                <a:t>2.13.1.21 Trailer Tax Detail Maintenance</a:t>
              </a:r>
            </a:p>
            <a:p>
              <a:pPr algn="l" eaLnBrk="0" hangingPunct="0"/>
              <a:endParaRPr kumimoji="1" lang="en-US" sz="2400" b="1" dirty="0">
                <a:latin typeface="+mj-lt"/>
              </a:endParaRPr>
            </a:p>
            <a:p>
              <a:pPr algn="l" eaLnBrk="0" hangingPunct="0"/>
              <a:r>
                <a:rPr kumimoji="1" lang="en-US" sz="2400" b="1" dirty="0">
                  <a:latin typeface="+mj-lt"/>
                </a:rPr>
                <a:t>Trailer Code: </a:t>
              </a:r>
              <a:r>
                <a:rPr kumimoji="1" lang="en-US" sz="2400" b="1" dirty="0" smtClean="0">
                  <a:latin typeface="+mj-lt"/>
                </a:rPr>
                <a:t>11</a:t>
              </a:r>
            </a:p>
            <a:p>
              <a:pPr algn="l" eaLnBrk="0" hangingPunct="0"/>
              <a:r>
                <a:rPr kumimoji="1" lang="en-US" sz="2400" b="1" dirty="0" smtClean="0">
                  <a:latin typeface="+mj-lt"/>
                </a:rPr>
                <a:t>Tax Type: CAN-GST</a:t>
              </a:r>
            </a:p>
            <a:p>
              <a:pPr algn="l" eaLnBrk="0" hangingPunct="0"/>
              <a:r>
                <a:rPr kumimoji="1" lang="en-US" sz="2400" b="1" dirty="0" smtClean="0">
                  <a:latin typeface="+mj-lt"/>
                </a:rPr>
                <a:t>Taxable</a:t>
              </a:r>
              <a:r>
                <a:rPr kumimoji="1" lang="en-US" sz="2400" b="1" dirty="0">
                  <a:latin typeface="+mj-lt"/>
                </a:rPr>
                <a:t>: No</a:t>
              </a:r>
            </a:p>
          </p:txBody>
        </p:sp>
        <p:sp>
          <p:nvSpPr>
            <p:cNvPr id="845829" name="Rectangle 5"/>
            <p:cNvSpPr>
              <a:spLocks noChangeArrowheads="1"/>
            </p:cNvSpPr>
            <p:nvPr/>
          </p:nvSpPr>
          <p:spPr bwMode="auto">
            <a:xfrm>
              <a:off x="133" y="936"/>
              <a:ext cx="1979" cy="19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845830" name="AutoShape 6"/>
            <p:cNvCxnSpPr>
              <a:cxnSpLocks noChangeShapeType="1"/>
              <a:stCxn id="845829" idx="3"/>
              <a:endCxn id="845828" idx="0"/>
            </p:cNvCxnSpPr>
            <p:nvPr/>
          </p:nvCxnSpPr>
          <p:spPr bwMode="auto">
            <a:xfrm>
              <a:off x="2121" y="1034"/>
              <a:ext cx="910" cy="679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88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Different Tax Rate</a:t>
            </a:r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GTM-03-0690</a:t>
            </a:r>
          </a:p>
        </p:txBody>
      </p:sp>
      <p:grpSp>
        <p:nvGrpSpPr>
          <p:cNvPr id="847874" name="Group 2"/>
          <p:cNvGrpSpPr>
            <a:grpSpLocks/>
          </p:cNvGrpSpPr>
          <p:nvPr/>
        </p:nvGrpSpPr>
        <p:grpSpPr bwMode="auto">
          <a:xfrm>
            <a:off x="790575" y="1169988"/>
            <a:ext cx="7564438" cy="4676775"/>
            <a:chOff x="318" y="425"/>
            <a:chExt cx="4765" cy="2946"/>
          </a:xfrm>
        </p:grpSpPr>
        <p:sp>
          <p:nvSpPr>
            <p:cNvPr id="847875" name="Rectangle 3"/>
            <p:cNvSpPr>
              <a:spLocks noChangeArrowheads="1"/>
            </p:cNvSpPr>
            <p:nvPr/>
          </p:nvSpPr>
          <p:spPr bwMode="auto">
            <a:xfrm>
              <a:off x="1814" y="2151"/>
              <a:ext cx="3269" cy="1220"/>
            </a:xfrm>
            <a:prstGeom prst="rect">
              <a:avLst/>
            </a:prstGeom>
            <a:solidFill>
              <a:srgbClr val="D6EF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400" b="1" dirty="0">
                  <a:latin typeface="+mj-lt"/>
                </a:rPr>
                <a:t>2.19.13 Trailer Code Maintenance</a:t>
              </a:r>
            </a:p>
            <a:p>
              <a:pPr algn="l" eaLnBrk="0" hangingPunct="0"/>
              <a:endParaRPr kumimoji="1" lang="en-US" sz="2400" b="1" dirty="0">
                <a:latin typeface="+mj-lt"/>
              </a:endParaRPr>
            </a:p>
            <a:p>
              <a:pPr algn="l" eaLnBrk="0" hangingPunct="0"/>
              <a:r>
                <a:rPr kumimoji="1" lang="en-US" sz="2400" b="1" dirty="0" smtClean="0">
                  <a:latin typeface="+mj-lt"/>
                </a:rPr>
                <a:t>Tax </a:t>
              </a:r>
              <a:r>
                <a:rPr kumimoji="1" lang="en-US" sz="2400" b="1" dirty="0">
                  <a:latin typeface="+mj-lt"/>
                </a:rPr>
                <a:t>Type: CAN-PST</a:t>
              </a:r>
            </a:p>
            <a:p>
              <a:pPr algn="l" eaLnBrk="0" hangingPunct="0"/>
              <a:r>
                <a:rPr kumimoji="1" lang="en-US" sz="2400" b="1" dirty="0">
                  <a:latin typeface="+mj-lt"/>
                </a:rPr>
                <a:t>Item Tax Class: RSN</a:t>
              </a:r>
            </a:p>
            <a:p>
              <a:pPr algn="l" eaLnBrk="0" hangingPunct="0"/>
              <a:r>
                <a:rPr kumimoji="1" lang="en-US" sz="2400" b="1" dirty="0" smtClean="0">
                  <a:latin typeface="+mj-lt"/>
                </a:rPr>
                <a:t>Tax </a:t>
              </a:r>
              <a:r>
                <a:rPr kumimoji="1" lang="en-US" sz="2400" b="1" dirty="0">
                  <a:latin typeface="+mj-lt"/>
                </a:rPr>
                <a:t>Rate: 3.00%</a:t>
              </a:r>
            </a:p>
          </p:txBody>
        </p:sp>
        <p:sp>
          <p:nvSpPr>
            <p:cNvPr id="847876" name="Rectangle 4"/>
            <p:cNvSpPr>
              <a:spLocks noChangeArrowheads="1"/>
            </p:cNvSpPr>
            <p:nvPr/>
          </p:nvSpPr>
          <p:spPr bwMode="auto">
            <a:xfrm>
              <a:off x="318" y="425"/>
              <a:ext cx="4765" cy="145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2400" b="1" dirty="0">
                  <a:latin typeface="+mj-lt"/>
                </a:rPr>
                <a:t>2.13.1.21 Trailer Tax Detail Maintenance</a:t>
              </a:r>
            </a:p>
            <a:p>
              <a:pPr algn="l" eaLnBrk="0" hangingPunct="0"/>
              <a:endParaRPr kumimoji="1" lang="en-US" sz="2400" b="1" dirty="0">
                <a:latin typeface="+mj-lt"/>
              </a:endParaRPr>
            </a:p>
            <a:p>
              <a:pPr algn="l" eaLnBrk="0" hangingPunct="0"/>
              <a:r>
                <a:rPr kumimoji="1" lang="en-US" sz="2400" b="1" dirty="0">
                  <a:latin typeface="+mj-lt"/>
                </a:rPr>
                <a:t>Trailer Code: 11</a:t>
              </a:r>
            </a:p>
            <a:p>
              <a:pPr algn="l" eaLnBrk="0" hangingPunct="0"/>
              <a:r>
                <a:rPr kumimoji="1" lang="en-US" sz="2400" b="1" dirty="0">
                  <a:latin typeface="+mj-lt"/>
                </a:rPr>
                <a:t>   </a:t>
              </a:r>
              <a:r>
                <a:rPr kumimoji="1" lang="en-US" sz="2400" b="1" dirty="0" smtClean="0">
                  <a:latin typeface="+mj-lt"/>
                </a:rPr>
                <a:t>Tax </a:t>
              </a:r>
              <a:r>
                <a:rPr kumimoji="1" lang="en-US" sz="2400" b="1" dirty="0">
                  <a:latin typeface="+mj-lt"/>
                </a:rPr>
                <a:t>Type: CAN-PST</a:t>
              </a:r>
            </a:p>
            <a:p>
              <a:pPr algn="l" eaLnBrk="0" hangingPunct="0"/>
              <a:r>
                <a:rPr kumimoji="1" lang="en-US" sz="2400" b="1" dirty="0">
                  <a:latin typeface="+mj-lt"/>
                </a:rPr>
                <a:t>   </a:t>
              </a:r>
              <a:r>
                <a:rPr kumimoji="1" lang="en-US" sz="2400" b="1" dirty="0" smtClean="0">
                  <a:latin typeface="+mj-lt"/>
                </a:rPr>
                <a:t>Taxable</a:t>
              </a:r>
              <a:r>
                <a:rPr kumimoji="1" lang="en-US" sz="2400" b="1" dirty="0">
                  <a:latin typeface="+mj-lt"/>
                </a:rPr>
                <a:t>: Yes</a:t>
              </a:r>
            </a:p>
            <a:p>
              <a:pPr algn="l" eaLnBrk="0" hangingPunct="0"/>
              <a:r>
                <a:rPr kumimoji="1" lang="en-US" sz="2400" b="1" dirty="0">
                  <a:latin typeface="+mj-lt"/>
                </a:rPr>
                <a:t>   Tax Class: RSN</a:t>
              </a:r>
            </a:p>
          </p:txBody>
        </p:sp>
        <p:sp>
          <p:nvSpPr>
            <p:cNvPr id="847877" name="Rectangle 5"/>
            <p:cNvSpPr>
              <a:spLocks noChangeArrowheads="1"/>
            </p:cNvSpPr>
            <p:nvPr/>
          </p:nvSpPr>
          <p:spPr bwMode="auto">
            <a:xfrm>
              <a:off x="2175" y="1122"/>
              <a:ext cx="47" cy="6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47878" name="Rectangle 6"/>
            <p:cNvSpPr>
              <a:spLocks noChangeArrowheads="1"/>
            </p:cNvSpPr>
            <p:nvPr/>
          </p:nvSpPr>
          <p:spPr bwMode="auto">
            <a:xfrm>
              <a:off x="427" y="1404"/>
              <a:ext cx="1530" cy="19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847879" name="AutoShape 7"/>
            <p:cNvCxnSpPr>
              <a:cxnSpLocks noChangeShapeType="1"/>
              <a:stCxn id="847878" idx="3"/>
              <a:endCxn id="847875" idx="0"/>
            </p:cNvCxnSpPr>
            <p:nvPr/>
          </p:nvCxnSpPr>
          <p:spPr bwMode="auto">
            <a:xfrm>
              <a:off x="1957" y="1500"/>
              <a:ext cx="1491" cy="651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Trailer Charge Tax Calculations</a:t>
            </a:r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GTM-03-0700</a:t>
            </a:r>
          </a:p>
        </p:txBody>
      </p:sp>
      <p:sp>
        <p:nvSpPr>
          <p:cNvPr id="849922" name="Rectangle 2"/>
          <p:cNvSpPr>
            <a:spLocks noChangeArrowheads="1"/>
          </p:cNvSpPr>
          <p:nvPr/>
        </p:nvSpPr>
        <p:spPr bwMode="auto">
          <a:xfrm>
            <a:off x="1922463" y="1893888"/>
            <a:ext cx="705322" cy="4591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2400" b="1">
                <a:latin typeface="+mj-lt"/>
              </a:rPr>
              <a:t>Yes</a:t>
            </a:r>
          </a:p>
        </p:txBody>
      </p:sp>
      <p:sp>
        <p:nvSpPr>
          <p:cNvPr id="849923" name="Rectangle 3"/>
          <p:cNvSpPr>
            <a:spLocks noChangeArrowheads="1"/>
          </p:cNvSpPr>
          <p:nvPr/>
        </p:nvSpPr>
        <p:spPr bwMode="auto">
          <a:xfrm>
            <a:off x="1912938" y="4627563"/>
            <a:ext cx="607540" cy="4591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2400" b="1">
                <a:latin typeface="+mj-lt"/>
              </a:rPr>
              <a:t>No</a:t>
            </a:r>
          </a:p>
        </p:txBody>
      </p:sp>
      <p:sp>
        <p:nvSpPr>
          <p:cNvPr id="849924" name="Rectangle 4"/>
          <p:cNvSpPr>
            <a:spLocks noChangeArrowheads="1"/>
          </p:cNvSpPr>
          <p:nvPr/>
        </p:nvSpPr>
        <p:spPr bwMode="auto">
          <a:xfrm>
            <a:off x="357188" y="2841625"/>
            <a:ext cx="3105150" cy="130651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marL="285750" indent="-285750" eaLnBrk="0" hangingPunct="0"/>
            <a:r>
              <a:rPr kumimoji="1" lang="en-US" sz="2400" b="1">
                <a:latin typeface="+mj-lt"/>
              </a:rPr>
              <a:t>Trailer Tax Detail</a:t>
            </a:r>
          </a:p>
          <a:p>
            <a:pPr marL="285750" indent="-285750" eaLnBrk="0" hangingPunct="0"/>
            <a:r>
              <a:rPr kumimoji="1" lang="en-US" sz="2400" b="1">
                <a:latin typeface="+mj-lt"/>
              </a:rPr>
              <a:t>Exists For Tax Type?</a:t>
            </a:r>
          </a:p>
        </p:txBody>
      </p:sp>
      <p:sp>
        <p:nvSpPr>
          <p:cNvPr id="849925" name="Rectangle 5"/>
          <p:cNvSpPr>
            <a:spLocks noChangeArrowheads="1"/>
          </p:cNvSpPr>
          <p:nvPr/>
        </p:nvSpPr>
        <p:spPr bwMode="auto">
          <a:xfrm>
            <a:off x="3022600" y="1284288"/>
            <a:ext cx="3089275" cy="1196975"/>
          </a:xfrm>
          <a:prstGeom prst="rect">
            <a:avLst/>
          </a:prstGeom>
          <a:solidFill>
            <a:srgbClr val="FFCC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90488" tIns="44450" rIns="90488" bIns="44450" anchor="ctr" anchorCtr="1">
            <a:spAutoFit/>
          </a:bodyPr>
          <a:lstStyle/>
          <a:p>
            <a:pPr eaLnBrk="0" hangingPunct="0"/>
            <a:r>
              <a:rPr kumimoji="1" lang="en-US" sz="2400" b="1">
                <a:latin typeface="+mj-lt"/>
              </a:rPr>
              <a:t>Taxable Status</a:t>
            </a:r>
          </a:p>
          <a:p>
            <a:pPr eaLnBrk="0" hangingPunct="0"/>
            <a:r>
              <a:rPr kumimoji="1" lang="en-US" sz="2400" b="1">
                <a:latin typeface="+mj-lt"/>
              </a:rPr>
              <a:t>and Tax Class From</a:t>
            </a:r>
          </a:p>
          <a:p>
            <a:pPr eaLnBrk="0" hangingPunct="0"/>
            <a:r>
              <a:rPr kumimoji="1" lang="en-US" sz="2400" b="1">
                <a:latin typeface="+mj-lt"/>
              </a:rPr>
              <a:t>Detail (2.13.1.21)</a:t>
            </a:r>
          </a:p>
        </p:txBody>
      </p:sp>
      <p:sp>
        <p:nvSpPr>
          <p:cNvPr id="849926" name="Rectangle 6"/>
          <p:cNvSpPr>
            <a:spLocks noChangeArrowheads="1"/>
          </p:cNvSpPr>
          <p:nvPr/>
        </p:nvSpPr>
        <p:spPr bwMode="auto">
          <a:xfrm>
            <a:off x="3022600" y="4462463"/>
            <a:ext cx="3094038" cy="1293812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400" b="1">
                <a:latin typeface="+mj-lt"/>
              </a:rPr>
              <a:t>Taxable Status</a:t>
            </a:r>
          </a:p>
          <a:p>
            <a:pPr eaLnBrk="0" hangingPunct="0"/>
            <a:r>
              <a:rPr kumimoji="1" lang="en-US" sz="2400" b="1">
                <a:latin typeface="+mj-lt"/>
              </a:rPr>
              <a:t>and Tax Class From</a:t>
            </a:r>
          </a:p>
          <a:p>
            <a:pPr eaLnBrk="0" hangingPunct="0"/>
            <a:r>
              <a:rPr kumimoji="1" lang="en-US" sz="2400" b="1">
                <a:latin typeface="+mj-lt"/>
              </a:rPr>
              <a:t>Trailer Code (2.19.13)</a:t>
            </a:r>
          </a:p>
        </p:txBody>
      </p:sp>
      <p:sp>
        <p:nvSpPr>
          <p:cNvPr id="849927" name="Rectangle 7"/>
          <p:cNvSpPr>
            <a:spLocks noChangeArrowheads="1"/>
          </p:cNvSpPr>
          <p:nvPr/>
        </p:nvSpPr>
        <p:spPr bwMode="auto">
          <a:xfrm>
            <a:off x="5670550" y="2841625"/>
            <a:ext cx="3095625" cy="1306513"/>
          </a:xfrm>
          <a:prstGeom prst="rect">
            <a:avLst/>
          </a:prstGeom>
          <a:solidFill>
            <a:srgbClr val="99CC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kumimoji="1" lang="en-US" sz="2400" b="1">
                <a:latin typeface="+mj-lt"/>
              </a:rPr>
              <a:t>Tax Rate For</a:t>
            </a:r>
          </a:p>
          <a:p>
            <a:pPr eaLnBrk="0" hangingPunct="0"/>
            <a:r>
              <a:rPr kumimoji="1" lang="en-US" sz="2400" b="1">
                <a:latin typeface="+mj-lt"/>
              </a:rPr>
              <a:t>Trailer Tax Class</a:t>
            </a:r>
          </a:p>
          <a:p>
            <a:pPr eaLnBrk="0" hangingPunct="0"/>
            <a:r>
              <a:rPr kumimoji="1" lang="en-US" sz="2400" b="1">
                <a:latin typeface="+mj-lt"/>
              </a:rPr>
              <a:t>and Order Usage</a:t>
            </a:r>
          </a:p>
        </p:txBody>
      </p:sp>
      <p:cxnSp>
        <p:nvCxnSpPr>
          <p:cNvPr id="849928" name="AutoShape 8"/>
          <p:cNvCxnSpPr>
            <a:cxnSpLocks noChangeShapeType="1"/>
            <a:stCxn id="849925" idx="3"/>
            <a:endCxn id="849927" idx="0"/>
          </p:cNvCxnSpPr>
          <p:nvPr/>
        </p:nvCxnSpPr>
        <p:spPr bwMode="auto">
          <a:xfrm>
            <a:off x="6111875" y="1882775"/>
            <a:ext cx="1106488" cy="958850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49929" name="AutoShape 9"/>
          <p:cNvCxnSpPr>
            <a:cxnSpLocks noChangeShapeType="1"/>
            <a:stCxn id="849926" idx="3"/>
            <a:endCxn id="849927" idx="2"/>
          </p:cNvCxnSpPr>
          <p:nvPr/>
        </p:nvCxnSpPr>
        <p:spPr bwMode="auto">
          <a:xfrm flipV="1">
            <a:off x="6116638" y="4148138"/>
            <a:ext cx="1101725" cy="962025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49930" name="AutoShape 10"/>
          <p:cNvCxnSpPr>
            <a:cxnSpLocks noChangeShapeType="1"/>
            <a:stCxn id="849924" idx="2"/>
            <a:endCxn id="849926" idx="1"/>
          </p:cNvCxnSpPr>
          <p:nvPr/>
        </p:nvCxnSpPr>
        <p:spPr bwMode="auto">
          <a:xfrm rot="16200000" flipH="1">
            <a:off x="1985169" y="4072732"/>
            <a:ext cx="962025" cy="1112837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49931" name="AutoShape 11"/>
          <p:cNvCxnSpPr>
            <a:cxnSpLocks noChangeShapeType="1"/>
            <a:stCxn id="849924" idx="0"/>
            <a:endCxn id="849925" idx="1"/>
          </p:cNvCxnSpPr>
          <p:nvPr/>
        </p:nvCxnSpPr>
        <p:spPr bwMode="auto">
          <a:xfrm rot="16200000">
            <a:off x="1986757" y="1805781"/>
            <a:ext cx="958850" cy="1112837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900" name="Rectangle 102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Tax Environment Overview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GTM-03-0060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31838" y="882650"/>
            <a:ext cx="7678737" cy="5267325"/>
            <a:chOff x="731838" y="1130300"/>
            <a:chExt cx="7678737" cy="5267325"/>
          </a:xfrm>
        </p:grpSpPr>
        <p:sp>
          <p:nvSpPr>
            <p:cNvPr id="336914" name="AutoShape 1042"/>
            <p:cNvSpPr>
              <a:spLocks noChangeArrowheads="1"/>
            </p:cNvSpPr>
            <p:nvPr/>
          </p:nvSpPr>
          <p:spPr bwMode="auto">
            <a:xfrm>
              <a:off x="733425" y="3873500"/>
              <a:ext cx="1773238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0" tIns="44450" rIns="0" bIns="44450" anchor="ctr" anchorCtr="1"/>
            <a:lstStyle/>
            <a:p>
              <a:pPr eaLnBrk="0" hangingPunct="0">
                <a:lnSpc>
                  <a:spcPct val="80000"/>
                </a:lnSpc>
              </a:pPr>
              <a:r>
                <a:rPr kumimoji="1" lang="en-US" sz="2000" b="1">
                  <a:latin typeface="+mj-lt"/>
                </a:rPr>
                <a:t>Customer/ Supplier Tax Classes (optional)</a:t>
              </a:r>
            </a:p>
          </p:txBody>
        </p:sp>
        <p:sp>
          <p:nvSpPr>
            <p:cNvPr id="336915" name="AutoShape 1043"/>
            <p:cNvSpPr>
              <a:spLocks noChangeArrowheads="1"/>
            </p:cNvSpPr>
            <p:nvPr/>
          </p:nvSpPr>
          <p:spPr bwMode="auto">
            <a:xfrm>
              <a:off x="3889375" y="3271838"/>
              <a:ext cx="1773238" cy="1152525"/>
            </a:xfrm>
            <a:prstGeom prst="flowChartAlternateProcess">
              <a:avLst/>
            </a:prstGeom>
            <a:solidFill>
              <a:srgbClr val="FBFCD8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Environments</a:t>
              </a:r>
            </a:p>
          </p:txBody>
        </p:sp>
        <p:sp>
          <p:nvSpPr>
            <p:cNvPr id="336916" name="AutoShape 1044"/>
            <p:cNvSpPr>
              <a:spLocks noChangeArrowheads="1"/>
            </p:cNvSpPr>
            <p:nvPr/>
          </p:nvSpPr>
          <p:spPr bwMode="auto">
            <a:xfrm>
              <a:off x="736600" y="1130300"/>
              <a:ext cx="1773238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0488" tIns="44450" rIns="90488" bIns="44450" anchor="ctr" anchorCtr="1"/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Tax Zones</a:t>
              </a:r>
            </a:p>
          </p:txBody>
        </p:sp>
        <p:sp>
          <p:nvSpPr>
            <p:cNvPr id="336917" name="AutoShape 1045"/>
            <p:cNvSpPr>
              <a:spLocks noChangeArrowheads="1"/>
            </p:cNvSpPr>
            <p:nvPr/>
          </p:nvSpPr>
          <p:spPr bwMode="auto">
            <a:xfrm>
              <a:off x="735013" y="5245100"/>
              <a:ext cx="1773237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Rounding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Methods</a:t>
              </a:r>
            </a:p>
          </p:txBody>
        </p:sp>
        <p:sp>
          <p:nvSpPr>
            <p:cNvPr id="336918" name="AutoShape 1046"/>
            <p:cNvSpPr>
              <a:spLocks noChangeArrowheads="1"/>
            </p:cNvSpPr>
            <p:nvPr/>
          </p:nvSpPr>
          <p:spPr bwMode="auto">
            <a:xfrm>
              <a:off x="731838" y="2501900"/>
              <a:ext cx="1773237" cy="1152525"/>
            </a:xfrm>
            <a:prstGeom prst="flowChartAlternateProcess">
              <a:avLst/>
            </a:prstGeom>
            <a:solidFill>
              <a:srgbClr val="C5E2FF"/>
            </a:solidFill>
            <a:ln w="381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0488" tIns="44450" rIns="90488" bIns="44450" anchor="ctr" anchorCtr="1"/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Tax Types</a:t>
              </a:r>
            </a:p>
          </p:txBody>
        </p:sp>
        <p:sp>
          <p:nvSpPr>
            <p:cNvPr id="336919" name="AutoShape 1047"/>
            <p:cNvSpPr>
              <a:spLocks noChangeArrowheads="1"/>
            </p:cNvSpPr>
            <p:nvPr/>
          </p:nvSpPr>
          <p:spPr bwMode="auto">
            <a:xfrm>
              <a:off x="6637338" y="3271838"/>
              <a:ext cx="1773237" cy="1152525"/>
            </a:xfrm>
            <a:prstGeom prst="flowChartAlternateProcess">
              <a:avLst/>
            </a:prstGeom>
            <a:solidFill>
              <a:srgbClr val="FBFCD8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Transactions</a:t>
              </a:r>
            </a:p>
          </p:txBody>
        </p:sp>
        <p:cxnSp>
          <p:nvCxnSpPr>
            <p:cNvPr id="336920" name="AutoShape 1048"/>
            <p:cNvCxnSpPr>
              <a:cxnSpLocks noChangeShapeType="1"/>
              <a:stCxn id="336915" idx="3"/>
              <a:endCxn id="336919" idx="1"/>
            </p:cNvCxnSpPr>
            <p:nvPr/>
          </p:nvCxnSpPr>
          <p:spPr bwMode="auto">
            <a:xfrm>
              <a:off x="5681663" y="3848100"/>
              <a:ext cx="9366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36921" name="AutoShape 1049"/>
            <p:cNvCxnSpPr>
              <a:cxnSpLocks noChangeShapeType="1"/>
              <a:stCxn id="336916" idx="3"/>
              <a:endCxn id="336915" idx="1"/>
            </p:cNvCxnSpPr>
            <p:nvPr/>
          </p:nvCxnSpPr>
          <p:spPr bwMode="auto">
            <a:xfrm>
              <a:off x="2528888" y="1706563"/>
              <a:ext cx="1341437" cy="2141537"/>
            </a:xfrm>
            <a:prstGeom prst="bentConnector3">
              <a:avLst>
                <a:gd name="adj1" fmla="val 4994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36922" name="AutoShape 1050"/>
            <p:cNvCxnSpPr>
              <a:cxnSpLocks noChangeShapeType="1"/>
              <a:stCxn id="336917" idx="3"/>
              <a:endCxn id="336915" idx="1"/>
            </p:cNvCxnSpPr>
            <p:nvPr/>
          </p:nvCxnSpPr>
          <p:spPr bwMode="auto">
            <a:xfrm flipV="1">
              <a:off x="2527300" y="3848100"/>
              <a:ext cx="1343025" cy="1973263"/>
            </a:xfrm>
            <a:prstGeom prst="bentConnector3">
              <a:avLst>
                <a:gd name="adj1" fmla="val 4988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36923" name="AutoShape 1051"/>
            <p:cNvCxnSpPr>
              <a:cxnSpLocks noChangeShapeType="1"/>
              <a:stCxn id="336918" idx="3"/>
              <a:endCxn id="336915" idx="1"/>
            </p:cNvCxnSpPr>
            <p:nvPr/>
          </p:nvCxnSpPr>
          <p:spPr bwMode="auto">
            <a:xfrm>
              <a:off x="2524125" y="3078163"/>
              <a:ext cx="1346200" cy="769937"/>
            </a:xfrm>
            <a:prstGeom prst="bentConnector3">
              <a:avLst>
                <a:gd name="adj1" fmla="val 4988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36924" name="AutoShape 1052"/>
            <p:cNvCxnSpPr>
              <a:cxnSpLocks noChangeShapeType="1"/>
              <a:stCxn id="336914" idx="3"/>
              <a:endCxn id="336915" idx="1"/>
            </p:cNvCxnSpPr>
            <p:nvPr/>
          </p:nvCxnSpPr>
          <p:spPr bwMode="auto">
            <a:xfrm flipV="1">
              <a:off x="2525713" y="3848100"/>
              <a:ext cx="1344612" cy="601663"/>
            </a:xfrm>
            <a:prstGeom prst="bentConnector3">
              <a:avLst>
                <a:gd name="adj1" fmla="val 4994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851971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018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Taxable Bases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Trailer Charge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Retained Taxes</a:t>
            </a:r>
          </a:p>
          <a:p>
            <a:r>
              <a:rPr lang="en-US"/>
              <a:t>Tax Point Timing</a:t>
            </a:r>
          </a:p>
          <a:p>
            <a:r>
              <a:rPr lang="en-US"/>
              <a:t>Recoverable Taxes</a:t>
            </a:r>
          </a:p>
          <a:p>
            <a:r>
              <a:rPr lang="en-US"/>
              <a:t>Included Taxes</a:t>
            </a:r>
          </a:p>
          <a:p>
            <a:r>
              <a:rPr lang="en-US"/>
              <a:t>Discounted Taxes</a:t>
            </a:r>
          </a:p>
          <a:p>
            <a:r>
              <a:rPr lang="en-US"/>
              <a:t>Tax Exemptions</a:t>
            </a:r>
          </a:p>
          <a:p>
            <a:endParaRPr lang="en-US"/>
          </a:p>
        </p:txBody>
      </p:sp>
      <p:sp>
        <p:nvSpPr>
          <p:cNvPr id="8540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Typical Tax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GTM-03-0710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7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Retained Taxes</a:t>
            </a: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GTM-03-0720</a:t>
            </a:r>
          </a:p>
        </p:txBody>
      </p:sp>
      <p:sp>
        <p:nvSpPr>
          <p:cNvPr id="856066" name="Rectangle 2"/>
          <p:cNvSpPr>
            <a:spLocks noChangeArrowheads="1"/>
          </p:cNvSpPr>
          <p:nvPr/>
        </p:nvSpPr>
        <p:spPr bwMode="auto">
          <a:xfrm>
            <a:off x="147638" y="2862263"/>
            <a:ext cx="6283363" cy="4591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/>
            <a:r>
              <a:rPr kumimoji="1" lang="en-US" sz="2400" b="1" i="1">
                <a:latin typeface="+mj-lt"/>
              </a:rPr>
              <a:t>Purchases from Retained Tax Suppliers:</a:t>
            </a:r>
          </a:p>
        </p:txBody>
      </p:sp>
      <p:sp>
        <p:nvSpPr>
          <p:cNvPr id="856067" name="Rectangle 3"/>
          <p:cNvSpPr>
            <a:spLocks noChangeArrowheads="1"/>
          </p:cNvSpPr>
          <p:nvPr/>
        </p:nvSpPr>
        <p:spPr bwMode="auto">
          <a:xfrm>
            <a:off x="149225" y="1155700"/>
            <a:ext cx="2704704" cy="4591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/>
            <a:r>
              <a:rPr kumimoji="1" lang="en-US" sz="2400" b="1" i="1">
                <a:latin typeface="+mj-lt"/>
              </a:rPr>
              <a:t>Most Purchases:</a:t>
            </a:r>
          </a:p>
        </p:txBody>
      </p:sp>
      <p:sp>
        <p:nvSpPr>
          <p:cNvPr id="856068" name="Rectangle 4"/>
          <p:cNvSpPr>
            <a:spLocks noChangeArrowheads="1"/>
          </p:cNvSpPr>
          <p:nvPr/>
        </p:nvSpPr>
        <p:spPr bwMode="auto">
          <a:xfrm>
            <a:off x="77788" y="1073150"/>
            <a:ext cx="8988191" cy="47974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56069" name="Line 5"/>
          <p:cNvSpPr>
            <a:spLocks noChangeShapeType="1"/>
          </p:cNvSpPr>
          <p:nvPr/>
        </p:nvSpPr>
        <p:spPr bwMode="auto">
          <a:xfrm>
            <a:off x="88899" y="2784475"/>
            <a:ext cx="896810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56070" name="Rectangle 6"/>
          <p:cNvSpPr>
            <a:spLocks noChangeArrowheads="1"/>
          </p:cNvSpPr>
          <p:nvPr/>
        </p:nvSpPr>
        <p:spPr bwMode="auto">
          <a:xfrm>
            <a:off x="1692274" y="4732338"/>
            <a:ext cx="2117725" cy="830262"/>
          </a:xfrm>
          <a:prstGeom prst="rect">
            <a:avLst/>
          </a:prstGeom>
          <a:solidFill>
            <a:srgbClr val="FF9966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spcBef>
                <a:spcPct val="50000"/>
              </a:spcBef>
            </a:pPr>
            <a:r>
              <a:rPr kumimoji="1" lang="en-US" sz="2400" b="1">
                <a:latin typeface="+mj-lt"/>
              </a:rPr>
              <a:t>All Other</a:t>
            </a:r>
            <a:br>
              <a:rPr kumimoji="1" lang="en-US" sz="2400" b="1">
                <a:latin typeface="+mj-lt"/>
              </a:rPr>
            </a:br>
            <a:r>
              <a:rPr kumimoji="1" lang="en-US" sz="2400" b="1">
                <a:latin typeface="+mj-lt"/>
              </a:rPr>
              <a:t>Amounts</a:t>
            </a:r>
          </a:p>
        </p:txBody>
      </p:sp>
      <p:sp>
        <p:nvSpPr>
          <p:cNvPr id="856071" name="Rectangle 7"/>
          <p:cNvSpPr>
            <a:spLocks noChangeArrowheads="1"/>
          </p:cNvSpPr>
          <p:nvPr/>
        </p:nvSpPr>
        <p:spPr bwMode="auto">
          <a:xfrm>
            <a:off x="4940299" y="3652838"/>
            <a:ext cx="2117725" cy="830262"/>
          </a:xfrm>
          <a:prstGeom prst="rect">
            <a:avLst/>
          </a:prstGeom>
          <a:solidFill>
            <a:srgbClr val="6699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spcBef>
                <a:spcPct val="50000"/>
              </a:spcBef>
            </a:pPr>
            <a:r>
              <a:rPr kumimoji="1" lang="en-US" sz="2400" b="1">
                <a:latin typeface="+mj-lt"/>
              </a:rPr>
              <a:t>Government</a:t>
            </a:r>
          </a:p>
        </p:txBody>
      </p:sp>
      <p:sp>
        <p:nvSpPr>
          <p:cNvPr id="856072" name="Rectangle 8"/>
          <p:cNvSpPr>
            <a:spLocks noChangeArrowheads="1"/>
          </p:cNvSpPr>
          <p:nvPr/>
        </p:nvSpPr>
        <p:spPr bwMode="auto">
          <a:xfrm>
            <a:off x="1704974" y="3652838"/>
            <a:ext cx="2117725" cy="830262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spcBef>
                <a:spcPct val="50000"/>
              </a:spcBef>
            </a:pPr>
            <a:r>
              <a:rPr kumimoji="1" lang="en-US" sz="2400" b="1">
                <a:latin typeface="+mj-lt"/>
              </a:rPr>
              <a:t>Tax</a:t>
            </a:r>
          </a:p>
        </p:txBody>
      </p:sp>
      <p:sp>
        <p:nvSpPr>
          <p:cNvPr id="856073" name="Rectangle 9"/>
          <p:cNvSpPr>
            <a:spLocks noChangeArrowheads="1"/>
          </p:cNvSpPr>
          <p:nvPr/>
        </p:nvSpPr>
        <p:spPr bwMode="auto">
          <a:xfrm>
            <a:off x="4940299" y="4733925"/>
            <a:ext cx="2117725" cy="830263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spcBef>
                <a:spcPct val="50000"/>
              </a:spcBef>
            </a:pPr>
            <a:r>
              <a:rPr kumimoji="1" lang="en-US" sz="2400" b="1">
                <a:latin typeface="+mj-lt"/>
              </a:rPr>
              <a:t>Supplier</a:t>
            </a:r>
          </a:p>
        </p:txBody>
      </p:sp>
      <p:sp>
        <p:nvSpPr>
          <p:cNvPr id="856074" name="Rectangle 10"/>
          <p:cNvSpPr>
            <a:spLocks noChangeArrowheads="1"/>
          </p:cNvSpPr>
          <p:nvPr/>
        </p:nvSpPr>
        <p:spPr bwMode="auto">
          <a:xfrm>
            <a:off x="1701799" y="1628775"/>
            <a:ext cx="2117725" cy="830263"/>
          </a:xfrm>
          <a:prstGeom prst="rect">
            <a:avLst/>
          </a:prstGeom>
          <a:solidFill>
            <a:srgbClr val="FFCC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spcBef>
                <a:spcPct val="50000"/>
              </a:spcBef>
            </a:pPr>
            <a:r>
              <a:rPr kumimoji="1" lang="en-US" sz="2400" b="1">
                <a:latin typeface="+mj-lt"/>
              </a:rPr>
              <a:t>All Amounts</a:t>
            </a:r>
          </a:p>
        </p:txBody>
      </p:sp>
      <p:sp>
        <p:nvSpPr>
          <p:cNvPr id="856075" name="Rectangle 11"/>
          <p:cNvSpPr>
            <a:spLocks noChangeArrowheads="1"/>
          </p:cNvSpPr>
          <p:nvPr/>
        </p:nvSpPr>
        <p:spPr bwMode="auto">
          <a:xfrm>
            <a:off x="4929188" y="1628775"/>
            <a:ext cx="2117724" cy="830263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spcBef>
                <a:spcPct val="50000"/>
              </a:spcBef>
            </a:pPr>
            <a:r>
              <a:rPr kumimoji="1" lang="en-US" sz="2400" b="1">
                <a:latin typeface="+mj-lt"/>
              </a:rPr>
              <a:t>Supplier</a:t>
            </a:r>
          </a:p>
        </p:txBody>
      </p:sp>
      <p:cxnSp>
        <p:nvCxnSpPr>
          <p:cNvPr id="856076" name="AutoShape 12"/>
          <p:cNvCxnSpPr>
            <a:cxnSpLocks noChangeShapeType="1"/>
            <a:stCxn id="856074" idx="3"/>
            <a:endCxn id="856075" idx="1"/>
          </p:cNvCxnSpPr>
          <p:nvPr/>
        </p:nvCxnSpPr>
        <p:spPr bwMode="auto">
          <a:xfrm>
            <a:off x="3819524" y="2043907"/>
            <a:ext cx="1109664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56077" name="AutoShape 13"/>
          <p:cNvCxnSpPr>
            <a:cxnSpLocks noChangeShapeType="1"/>
            <a:stCxn id="856072" idx="3"/>
            <a:endCxn id="856071" idx="1"/>
          </p:cNvCxnSpPr>
          <p:nvPr/>
        </p:nvCxnSpPr>
        <p:spPr bwMode="auto">
          <a:xfrm>
            <a:off x="3822699" y="4067969"/>
            <a:ext cx="1117600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56078" name="AutoShape 14"/>
          <p:cNvCxnSpPr>
            <a:cxnSpLocks noChangeShapeType="1"/>
            <a:stCxn id="856070" idx="3"/>
            <a:endCxn id="856073" idx="1"/>
          </p:cNvCxnSpPr>
          <p:nvPr/>
        </p:nvCxnSpPr>
        <p:spPr bwMode="auto">
          <a:xfrm>
            <a:off x="3809999" y="5147469"/>
            <a:ext cx="1130300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4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 Retained Tax GL </a:t>
            </a:r>
            <a:r>
              <a:rPr lang="en-US" dirty="0" smtClean="0"/>
              <a:t>Entries</a:t>
            </a:r>
            <a:endParaRPr lang="en-US" dirty="0"/>
          </a:p>
        </p:txBody>
      </p:sp>
      <p:sp>
        <p:nvSpPr>
          <p:cNvPr id="4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GTM-03-0730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307975" y="892175"/>
            <a:ext cx="8510562" cy="5167313"/>
            <a:chOff x="412750" y="1387475"/>
            <a:chExt cx="8510562" cy="5167313"/>
          </a:xfrm>
        </p:grpSpPr>
        <p:sp>
          <p:nvSpPr>
            <p:cNvPr id="858114" name="Text Box 2"/>
            <p:cNvSpPr txBox="1">
              <a:spLocks noChangeArrowheads="1"/>
            </p:cNvSpPr>
            <p:nvPr/>
          </p:nvSpPr>
          <p:spPr bwMode="auto">
            <a:xfrm>
              <a:off x="5678513" y="1387475"/>
              <a:ext cx="3244799" cy="83099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>
                  <a:latin typeface="+mj-lt"/>
                </a:rPr>
                <a:t>Example</a:t>
              </a:r>
              <a:r>
                <a:rPr lang="en-US" sz="1600">
                  <a:latin typeface="+mj-lt"/>
                </a:rPr>
                <a:t>:</a:t>
              </a:r>
            </a:p>
            <a:p>
              <a:r>
                <a:rPr lang="en-US" sz="1600">
                  <a:latin typeface="+mj-lt"/>
                </a:rPr>
                <a:t>PO Line item amount = $100.00</a:t>
              </a:r>
            </a:p>
            <a:p>
              <a:r>
                <a:rPr lang="en-US" sz="1600">
                  <a:latin typeface="+mj-lt"/>
                </a:rPr>
                <a:t>Retained Tax amount = $ 10.00</a:t>
              </a:r>
              <a:endParaRPr lang="en-US">
                <a:latin typeface="+mj-lt"/>
              </a:endParaRPr>
            </a:p>
          </p:txBody>
        </p:sp>
        <p:grpSp>
          <p:nvGrpSpPr>
            <p:cNvPr id="858116" name="Group 4"/>
            <p:cNvGrpSpPr>
              <a:grpSpLocks/>
            </p:cNvGrpSpPr>
            <p:nvPr/>
          </p:nvGrpSpPr>
          <p:grpSpPr bwMode="auto">
            <a:xfrm>
              <a:off x="427038" y="4373563"/>
              <a:ext cx="7832725" cy="2181225"/>
              <a:chOff x="269" y="2689"/>
              <a:chExt cx="4934" cy="1374"/>
            </a:xfrm>
          </p:grpSpPr>
          <p:sp>
            <p:nvSpPr>
              <p:cNvPr id="858117" name="Rectangle 5"/>
              <p:cNvSpPr>
                <a:spLocks noChangeArrowheads="1"/>
              </p:cNvSpPr>
              <p:nvPr/>
            </p:nvSpPr>
            <p:spPr bwMode="auto">
              <a:xfrm>
                <a:off x="269" y="2689"/>
                <a:ext cx="4934" cy="1374"/>
              </a:xfrm>
              <a:prstGeom prst="rect">
                <a:avLst/>
              </a:prstGeom>
              <a:solidFill>
                <a:srgbClr val="FFFFD9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58118" name="Group 6"/>
              <p:cNvGrpSpPr>
                <a:grpSpLocks/>
              </p:cNvGrpSpPr>
              <p:nvPr/>
            </p:nvGrpSpPr>
            <p:grpSpPr bwMode="auto">
              <a:xfrm>
                <a:off x="2312" y="2871"/>
                <a:ext cx="1136" cy="1049"/>
                <a:chOff x="2312" y="2725"/>
                <a:chExt cx="1136" cy="1049"/>
              </a:xfrm>
            </p:grpSpPr>
            <p:sp>
              <p:nvSpPr>
                <p:cNvPr id="858119" name="Rectangle 7"/>
                <p:cNvSpPr>
                  <a:spLocks noChangeArrowheads="1"/>
                </p:cNvSpPr>
                <p:nvPr/>
              </p:nvSpPr>
              <p:spPr bwMode="auto">
                <a:xfrm>
                  <a:off x="2361" y="2725"/>
                  <a:ext cx="1007" cy="52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r>
                    <a:rPr lang="en-US" sz="2400" b="1">
                      <a:latin typeface="+mj-lt"/>
                    </a:rPr>
                    <a:t>Accounts</a:t>
                  </a:r>
                </a:p>
                <a:p>
                  <a:r>
                    <a:rPr lang="en-US" sz="2400" b="1">
                      <a:latin typeface="+mj-lt"/>
                    </a:rPr>
                    <a:t>Payable</a:t>
                  </a:r>
                  <a:endParaRPr lang="en-US">
                    <a:latin typeface="+mj-lt"/>
                  </a:endParaRPr>
                </a:p>
              </p:txBody>
            </p:sp>
            <p:sp>
              <p:nvSpPr>
                <p:cNvPr id="858120" name="Line 8"/>
                <p:cNvSpPr>
                  <a:spLocks noChangeShapeType="1"/>
                </p:cNvSpPr>
                <p:nvPr/>
              </p:nvSpPr>
              <p:spPr bwMode="auto">
                <a:xfrm>
                  <a:off x="2312" y="3254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21" name="Line 9"/>
                <p:cNvSpPr>
                  <a:spLocks noChangeShapeType="1"/>
                </p:cNvSpPr>
                <p:nvPr/>
              </p:nvSpPr>
              <p:spPr bwMode="auto">
                <a:xfrm>
                  <a:off x="2880" y="3262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22" name="Rectangle 10"/>
                <p:cNvSpPr>
                  <a:spLocks noChangeArrowheads="1"/>
                </p:cNvSpPr>
                <p:nvPr/>
              </p:nvSpPr>
              <p:spPr bwMode="auto">
                <a:xfrm>
                  <a:off x="2872" y="3243"/>
                  <a:ext cx="442" cy="28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r>
                    <a:rPr lang="en-US" sz="2400" b="1">
                      <a:latin typeface="+mj-lt"/>
                    </a:rPr>
                    <a:t>100</a:t>
                  </a:r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58123" name="Rectangle 11"/>
              <p:cNvSpPr>
                <a:spLocks noChangeArrowheads="1"/>
              </p:cNvSpPr>
              <p:nvPr/>
            </p:nvSpPr>
            <p:spPr bwMode="auto">
              <a:xfrm>
                <a:off x="280" y="2700"/>
                <a:ext cx="1278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2400" b="1" i="1">
                    <a:latin typeface="+mj-lt"/>
                  </a:rPr>
                  <a:t>AP Voucher:</a:t>
                </a:r>
                <a:endParaRPr lang="en-US">
                  <a:latin typeface="+mj-lt"/>
                </a:endParaRPr>
              </a:p>
            </p:txBody>
          </p:sp>
          <p:grpSp>
            <p:nvGrpSpPr>
              <p:cNvPr id="858124" name="Group 12"/>
              <p:cNvGrpSpPr>
                <a:grpSpLocks/>
              </p:cNvGrpSpPr>
              <p:nvPr/>
            </p:nvGrpSpPr>
            <p:grpSpPr bwMode="auto">
              <a:xfrm>
                <a:off x="639" y="3110"/>
                <a:ext cx="1244" cy="814"/>
                <a:chOff x="639" y="2964"/>
                <a:chExt cx="1244" cy="814"/>
              </a:xfrm>
            </p:grpSpPr>
            <p:sp>
              <p:nvSpPr>
                <p:cNvPr id="858125" name="Rectangle 13"/>
                <p:cNvSpPr>
                  <a:spLocks noChangeArrowheads="1"/>
                </p:cNvSpPr>
                <p:nvPr/>
              </p:nvSpPr>
              <p:spPr bwMode="auto">
                <a:xfrm>
                  <a:off x="639" y="2964"/>
                  <a:ext cx="1244" cy="28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r>
                    <a:rPr lang="en-US" sz="2400" b="1">
                      <a:latin typeface="+mj-lt"/>
                    </a:rPr>
                    <a:t>PO Receipts</a:t>
                  </a:r>
                  <a:endParaRPr lang="en-US">
                    <a:latin typeface="+mj-lt"/>
                  </a:endParaRPr>
                </a:p>
              </p:txBody>
            </p:sp>
            <p:sp>
              <p:nvSpPr>
                <p:cNvPr id="858126" name="Line 14"/>
                <p:cNvSpPr>
                  <a:spLocks noChangeShapeType="1"/>
                </p:cNvSpPr>
                <p:nvPr/>
              </p:nvSpPr>
              <p:spPr bwMode="auto">
                <a:xfrm>
                  <a:off x="694" y="3258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27" name="Line 15"/>
                <p:cNvSpPr>
                  <a:spLocks noChangeShapeType="1"/>
                </p:cNvSpPr>
                <p:nvPr/>
              </p:nvSpPr>
              <p:spPr bwMode="auto">
                <a:xfrm>
                  <a:off x="1262" y="3266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28" name="Rectangle 16"/>
                <p:cNvSpPr>
                  <a:spLocks noChangeArrowheads="1"/>
                </p:cNvSpPr>
                <p:nvPr/>
              </p:nvSpPr>
              <p:spPr bwMode="auto">
                <a:xfrm>
                  <a:off x="825" y="3266"/>
                  <a:ext cx="442" cy="28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r>
                    <a:rPr lang="en-US" sz="2400" b="1">
                      <a:latin typeface="+mj-lt"/>
                    </a:rPr>
                    <a:t>110</a:t>
                  </a: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858129" name="Group 17"/>
              <p:cNvGrpSpPr>
                <a:grpSpLocks/>
              </p:cNvGrpSpPr>
              <p:nvPr/>
            </p:nvGrpSpPr>
            <p:grpSpPr bwMode="auto">
              <a:xfrm>
                <a:off x="3963" y="2875"/>
                <a:ext cx="1136" cy="1049"/>
                <a:chOff x="3963" y="2729"/>
                <a:chExt cx="1136" cy="1049"/>
              </a:xfrm>
            </p:grpSpPr>
            <p:sp>
              <p:nvSpPr>
                <p:cNvPr id="858130" name="Rectangle 18"/>
                <p:cNvSpPr>
                  <a:spLocks noChangeArrowheads="1"/>
                </p:cNvSpPr>
                <p:nvPr/>
              </p:nvSpPr>
              <p:spPr bwMode="auto">
                <a:xfrm>
                  <a:off x="4042" y="2729"/>
                  <a:ext cx="953" cy="52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r>
                    <a:rPr lang="en-US" sz="2400" b="1">
                      <a:latin typeface="+mj-lt"/>
                    </a:rPr>
                    <a:t>AP Tax</a:t>
                  </a:r>
                </a:p>
                <a:p>
                  <a:r>
                    <a:rPr lang="en-US" sz="2400" b="1">
                      <a:latin typeface="+mj-lt"/>
                    </a:rPr>
                    <a:t>Retained</a:t>
                  </a:r>
                  <a:endParaRPr lang="en-US">
                    <a:latin typeface="+mj-lt"/>
                  </a:endParaRPr>
                </a:p>
              </p:txBody>
            </p:sp>
            <p:sp>
              <p:nvSpPr>
                <p:cNvPr id="858131" name="Line 19"/>
                <p:cNvSpPr>
                  <a:spLocks noChangeShapeType="1"/>
                </p:cNvSpPr>
                <p:nvPr/>
              </p:nvSpPr>
              <p:spPr bwMode="auto">
                <a:xfrm>
                  <a:off x="3963" y="3258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32" name="Line 20"/>
                <p:cNvSpPr>
                  <a:spLocks noChangeShapeType="1"/>
                </p:cNvSpPr>
                <p:nvPr/>
              </p:nvSpPr>
              <p:spPr bwMode="auto">
                <a:xfrm>
                  <a:off x="4531" y="3266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33" name="Rectangle 21"/>
                <p:cNvSpPr>
                  <a:spLocks noChangeArrowheads="1"/>
                </p:cNvSpPr>
                <p:nvPr/>
              </p:nvSpPr>
              <p:spPr bwMode="auto">
                <a:xfrm>
                  <a:off x="4524" y="3247"/>
                  <a:ext cx="333" cy="28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r>
                    <a:rPr lang="en-US" sz="2400" b="1">
                      <a:latin typeface="+mj-lt"/>
                    </a:rPr>
                    <a:t>10</a:t>
                  </a:r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858134" name="Group 22"/>
            <p:cNvGrpSpPr>
              <a:grpSpLocks/>
            </p:cNvGrpSpPr>
            <p:nvPr/>
          </p:nvGrpSpPr>
          <p:grpSpPr bwMode="auto">
            <a:xfrm>
              <a:off x="412750" y="2266950"/>
              <a:ext cx="7832725" cy="1982788"/>
              <a:chOff x="260" y="1202"/>
              <a:chExt cx="4934" cy="1249"/>
            </a:xfrm>
          </p:grpSpPr>
          <p:sp>
            <p:nvSpPr>
              <p:cNvPr id="858135" name="Rectangle 23"/>
              <p:cNvSpPr>
                <a:spLocks noChangeArrowheads="1"/>
              </p:cNvSpPr>
              <p:nvPr/>
            </p:nvSpPr>
            <p:spPr bwMode="auto">
              <a:xfrm>
                <a:off x="260" y="1202"/>
                <a:ext cx="4934" cy="1249"/>
              </a:xfrm>
              <a:prstGeom prst="rect">
                <a:avLst/>
              </a:prstGeom>
              <a:solidFill>
                <a:srgbClr val="FFE6CD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58136" name="Rectangle 24"/>
              <p:cNvSpPr>
                <a:spLocks noChangeArrowheads="1"/>
              </p:cNvSpPr>
              <p:nvPr/>
            </p:nvSpPr>
            <p:spPr bwMode="auto">
              <a:xfrm>
                <a:off x="766" y="1597"/>
                <a:ext cx="992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2400" b="1">
                    <a:latin typeface="+mj-lt"/>
                  </a:rPr>
                  <a:t>Inventory</a:t>
                </a:r>
                <a:endParaRPr lang="en-US">
                  <a:latin typeface="+mj-lt"/>
                </a:endParaRPr>
              </a:p>
            </p:txBody>
          </p:sp>
          <p:grpSp>
            <p:nvGrpSpPr>
              <p:cNvPr id="858137" name="Group 25"/>
              <p:cNvGrpSpPr>
                <a:grpSpLocks/>
              </p:cNvGrpSpPr>
              <p:nvPr/>
            </p:nvGrpSpPr>
            <p:grpSpPr bwMode="auto">
              <a:xfrm>
                <a:off x="694" y="1884"/>
                <a:ext cx="1136" cy="520"/>
                <a:chOff x="694" y="1738"/>
                <a:chExt cx="1136" cy="520"/>
              </a:xfrm>
            </p:grpSpPr>
            <p:sp>
              <p:nvSpPr>
                <p:cNvPr id="858138" name="Line 26"/>
                <p:cNvSpPr>
                  <a:spLocks noChangeShapeType="1"/>
                </p:cNvSpPr>
                <p:nvPr/>
              </p:nvSpPr>
              <p:spPr bwMode="auto">
                <a:xfrm>
                  <a:off x="694" y="1738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39" name="Line 27"/>
                <p:cNvSpPr>
                  <a:spLocks noChangeShapeType="1"/>
                </p:cNvSpPr>
                <p:nvPr/>
              </p:nvSpPr>
              <p:spPr bwMode="auto">
                <a:xfrm>
                  <a:off x="1262" y="1746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40" name="Rectangle 28"/>
                <p:cNvSpPr>
                  <a:spLocks noChangeArrowheads="1"/>
                </p:cNvSpPr>
                <p:nvPr/>
              </p:nvSpPr>
              <p:spPr bwMode="auto">
                <a:xfrm>
                  <a:off x="819" y="1741"/>
                  <a:ext cx="442" cy="28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r>
                    <a:rPr lang="en-US" sz="2400" b="1">
                      <a:latin typeface="+mj-lt"/>
                    </a:rPr>
                    <a:t>100</a:t>
                  </a: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858141" name="Group 29"/>
              <p:cNvGrpSpPr>
                <a:grpSpLocks/>
              </p:cNvGrpSpPr>
              <p:nvPr/>
            </p:nvGrpSpPr>
            <p:grpSpPr bwMode="auto">
              <a:xfrm>
                <a:off x="3902" y="1590"/>
                <a:ext cx="1244" cy="814"/>
                <a:chOff x="3902" y="1444"/>
                <a:chExt cx="1244" cy="814"/>
              </a:xfrm>
            </p:grpSpPr>
            <p:sp>
              <p:nvSpPr>
                <p:cNvPr id="858142" name="Rectangle 30"/>
                <p:cNvSpPr>
                  <a:spLocks noChangeArrowheads="1"/>
                </p:cNvSpPr>
                <p:nvPr/>
              </p:nvSpPr>
              <p:spPr bwMode="auto">
                <a:xfrm>
                  <a:off x="3902" y="1444"/>
                  <a:ext cx="1244" cy="28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r>
                    <a:rPr lang="en-US" sz="2400" b="1">
                      <a:latin typeface="+mj-lt"/>
                    </a:rPr>
                    <a:t>PO Receipts</a:t>
                  </a:r>
                  <a:endParaRPr lang="en-US">
                    <a:latin typeface="+mj-lt"/>
                  </a:endParaRPr>
                </a:p>
              </p:txBody>
            </p:sp>
            <p:sp>
              <p:nvSpPr>
                <p:cNvPr id="858143" name="Line 31"/>
                <p:cNvSpPr>
                  <a:spLocks noChangeShapeType="1"/>
                </p:cNvSpPr>
                <p:nvPr/>
              </p:nvSpPr>
              <p:spPr bwMode="auto">
                <a:xfrm>
                  <a:off x="3957" y="1738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44" name="Line 32"/>
                <p:cNvSpPr>
                  <a:spLocks noChangeShapeType="1"/>
                </p:cNvSpPr>
                <p:nvPr/>
              </p:nvSpPr>
              <p:spPr bwMode="auto">
                <a:xfrm>
                  <a:off x="4525" y="1746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45" name="Rectangle 33"/>
                <p:cNvSpPr>
                  <a:spLocks noChangeArrowheads="1"/>
                </p:cNvSpPr>
                <p:nvPr/>
              </p:nvSpPr>
              <p:spPr bwMode="auto">
                <a:xfrm>
                  <a:off x="4512" y="1739"/>
                  <a:ext cx="442" cy="28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r>
                    <a:rPr lang="en-US" sz="2400" b="1">
                      <a:latin typeface="+mj-lt"/>
                    </a:rPr>
                    <a:t>110</a:t>
                  </a:r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58146" name="Rectangle 34"/>
              <p:cNvSpPr>
                <a:spLocks noChangeArrowheads="1"/>
              </p:cNvSpPr>
              <p:nvPr/>
            </p:nvSpPr>
            <p:spPr bwMode="auto">
              <a:xfrm>
                <a:off x="331" y="1217"/>
                <a:ext cx="1214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2400" b="1" i="1">
                    <a:latin typeface="+mj-lt"/>
                  </a:rPr>
                  <a:t>PO Receipt:</a:t>
                </a:r>
                <a:endParaRPr lang="en-US">
                  <a:latin typeface="+mj-lt"/>
                </a:endParaRPr>
              </a:p>
            </p:txBody>
          </p:sp>
          <p:grpSp>
            <p:nvGrpSpPr>
              <p:cNvPr id="858147" name="Group 35"/>
              <p:cNvGrpSpPr>
                <a:grpSpLocks/>
              </p:cNvGrpSpPr>
              <p:nvPr/>
            </p:nvGrpSpPr>
            <p:grpSpPr bwMode="auto">
              <a:xfrm>
                <a:off x="2292" y="1856"/>
                <a:ext cx="1136" cy="520"/>
                <a:chOff x="694" y="1738"/>
                <a:chExt cx="1136" cy="520"/>
              </a:xfrm>
            </p:grpSpPr>
            <p:sp>
              <p:nvSpPr>
                <p:cNvPr id="858148" name="Line 36"/>
                <p:cNvSpPr>
                  <a:spLocks noChangeShapeType="1"/>
                </p:cNvSpPr>
                <p:nvPr/>
              </p:nvSpPr>
              <p:spPr bwMode="auto">
                <a:xfrm>
                  <a:off x="694" y="1738"/>
                  <a:ext cx="113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49" name="Line 37"/>
                <p:cNvSpPr>
                  <a:spLocks noChangeShapeType="1"/>
                </p:cNvSpPr>
                <p:nvPr/>
              </p:nvSpPr>
              <p:spPr bwMode="auto">
                <a:xfrm>
                  <a:off x="1262" y="1746"/>
                  <a:ext cx="0" cy="51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58150" name="Rectangle 38"/>
                <p:cNvSpPr>
                  <a:spLocks noChangeArrowheads="1"/>
                </p:cNvSpPr>
                <p:nvPr/>
              </p:nvSpPr>
              <p:spPr bwMode="auto">
                <a:xfrm>
                  <a:off x="873" y="1741"/>
                  <a:ext cx="333" cy="28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r>
                    <a:rPr lang="en-US" sz="2400" b="1">
                      <a:latin typeface="+mj-lt"/>
                    </a:rPr>
                    <a:t>10</a:t>
                  </a:r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58151" name="Rectangle 39"/>
              <p:cNvSpPr>
                <a:spLocks noChangeArrowheads="1"/>
              </p:cNvSpPr>
              <p:nvPr/>
            </p:nvSpPr>
            <p:spPr bwMode="auto">
              <a:xfrm>
                <a:off x="1923" y="1584"/>
                <a:ext cx="1934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2400" b="1">
                    <a:latin typeface="+mj-lt"/>
                  </a:rPr>
                  <a:t>Purchase Price Var.</a:t>
                </a:r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1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Retained Taxes Setup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GTM-03-0740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90550" y="2968625"/>
            <a:ext cx="7954963" cy="917575"/>
            <a:chOff x="600075" y="2501900"/>
            <a:chExt cx="7954963" cy="917575"/>
          </a:xfrm>
        </p:grpSpPr>
        <p:sp>
          <p:nvSpPr>
            <p:cNvPr id="859138" name="AutoShape 2"/>
            <p:cNvSpPr>
              <a:spLocks noChangeArrowheads="1"/>
            </p:cNvSpPr>
            <p:nvPr/>
          </p:nvSpPr>
          <p:spPr bwMode="auto">
            <a:xfrm>
              <a:off x="600075" y="2505075"/>
              <a:ext cx="2011363" cy="914400"/>
            </a:xfrm>
            <a:prstGeom prst="roundRect">
              <a:avLst>
                <a:gd name="adj" fmla="val 16667"/>
              </a:avLst>
            </a:prstGeom>
            <a:solidFill>
              <a:srgbClr val="E1FFE1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Update Chart 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of Accounts</a:t>
              </a:r>
            </a:p>
          </p:txBody>
        </p:sp>
        <p:sp>
          <p:nvSpPr>
            <p:cNvPr id="859139" name="AutoShape 3"/>
            <p:cNvSpPr>
              <a:spLocks noChangeArrowheads="1"/>
            </p:cNvSpPr>
            <p:nvPr/>
          </p:nvSpPr>
          <p:spPr bwMode="auto">
            <a:xfrm>
              <a:off x="3571875" y="2501900"/>
              <a:ext cx="2011363" cy="914400"/>
            </a:xfrm>
            <a:prstGeom prst="roundRect">
              <a:avLst>
                <a:gd name="adj" fmla="val 16667"/>
              </a:avLst>
            </a:prstGeom>
            <a:solidFill>
              <a:srgbClr val="E1FFE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Update 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Domain/Account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Control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859140" name="AutoShape 4"/>
            <p:cNvSpPr>
              <a:spLocks noChangeArrowheads="1"/>
            </p:cNvSpPr>
            <p:nvPr/>
          </p:nvSpPr>
          <p:spPr bwMode="auto">
            <a:xfrm>
              <a:off x="6543675" y="2501900"/>
              <a:ext cx="2011363" cy="914400"/>
            </a:xfrm>
            <a:prstGeom prst="roundRect">
              <a:avLst>
                <a:gd name="adj" fmla="val 16667"/>
              </a:avLst>
            </a:prstGeom>
            <a:solidFill>
              <a:srgbClr val="E1FFE1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Set Up Tax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Usages or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Classes</a:t>
              </a:r>
            </a:p>
          </p:txBody>
        </p:sp>
        <p:cxnSp>
          <p:nvCxnSpPr>
            <p:cNvPr id="859141" name="AutoShape 5"/>
            <p:cNvCxnSpPr>
              <a:cxnSpLocks noChangeShapeType="1"/>
              <a:stCxn id="859138" idx="3"/>
              <a:endCxn id="859139" idx="1"/>
            </p:cNvCxnSpPr>
            <p:nvPr/>
          </p:nvCxnSpPr>
          <p:spPr bwMode="auto">
            <a:xfrm flipV="1">
              <a:off x="2630488" y="2959100"/>
              <a:ext cx="922337" cy="31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59142" name="AutoShape 6"/>
            <p:cNvCxnSpPr>
              <a:cxnSpLocks noChangeShapeType="1"/>
              <a:stCxn id="859139" idx="3"/>
              <a:endCxn id="859140" idx="1"/>
            </p:cNvCxnSpPr>
            <p:nvPr/>
          </p:nvCxnSpPr>
          <p:spPr bwMode="auto">
            <a:xfrm>
              <a:off x="5602288" y="2959100"/>
              <a:ext cx="922337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Setup by Tax Usages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GTM-03-0750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070100" y="2968625"/>
            <a:ext cx="4983163" cy="914400"/>
            <a:chOff x="2070100" y="2501900"/>
            <a:chExt cx="4983163" cy="914400"/>
          </a:xfrm>
        </p:grpSpPr>
        <p:sp>
          <p:nvSpPr>
            <p:cNvPr id="861186" name="AutoShape 2"/>
            <p:cNvSpPr>
              <a:spLocks noChangeArrowheads="1"/>
            </p:cNvSpPr>
            <p:nvPr/>
          </p:nvSpPr>
          <p:spPr bwMode="auto">
            <a:xfrm>
              <a:off x="2070100" y="2501900"/>
              <a:ext cx="2011363" cy="914400"/>
            </a:xfrm>
            <a:prstGeom prst="roundRect">
              <a:avLst>
                <a:gd name="adj" fmla="val 16667"/>
              </a:avLst>
            </a:prstGeom>
            <a:solidFill>
              <a:srgbClr val="C1E0F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Set Up and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Assign Retained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Usage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861187" name="AutoShape 3"/>
            <p:cNvSpPr>
              <a:spLocks noChangeArrowheads="1"/>
            </p:cNvSpPr>
            <p:nvPr/>
          </p:nvSpPr>
          <p:spPr bwMode="auto">
            <a:xfrm>
              <a:off x="5041900" y="2501900"/>
              <a:ext cx="2011363" cy="914400"/>
            </a:xfrm>
            <a:prstGeom prst="roundRect">
              <a:avLst>
                <a:gd name="adj" fmla="val 16667"/>
              </a:avLst>
            </a:prstGeom>
            <a:solidFill>
              <a:srgbClr val="C1E0F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Set Up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Rates by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Usages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861188" name="AutoShape 4"/>
            <p:cNvCxnSpPr>
              <a:cxnSpLocks noChangeShapeType="1"/>
              <a:stCxn id="861186" idx="3"/>
              <a:endCxn id="861187" idx="1"/>
            </p:cNvCxnSpPr>
            <p:nvPr/>
          </p:nvCxnSpPr>
          <p:spPr bwMode="auto">
            <a:xfrm>
              <a:off x="4100513" y="2959100"/>
              <a:ext cx="922337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23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Setup by Supplier Tax Class Code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GTM-03-0760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90550" y="2813050"/>
            <a:ext cx="7954963" cy="1235075"/>
            <a:chOff x="590550" y="2346325"/>
            <a:chExt cx="7954963" cy="1235075"/>
          </a:xfrm>
        </p:grpSpPr>
        <p:sp>
          <p:nvSpPr>
            <p:cNvPr id="863234" name="AutoShape 2"/>
            <p:cNvSpPr>
              <a:spLocks noChangeArrowheads="1"/>
            </p:cNvSpPr>
            <p:nvPr/>
          </p:nvSpPr>
          <p:spPr bwMode="auto">
            <a:xfrm>
              <a:off x="590550" y="2346325"/>
              <a:ext cx="2011363" cy="12319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Set Up and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Assign 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Supplier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Class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863235" name="AutoShape 3"/>
            <p:cNvSpPr>
              <a:spLocks noChangeArrowheads="1"/>
            </p:cNvSpPr>
            <p:nvPr/>
          </p:nvSpPr>
          <p:spPr bwMode="auto">
            <a:xfrm>
              <a:off x="3562350" y="2349500"/>
              <a:ext cx="2011363" cy="12319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Set Up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Retained Tax 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Types and Tax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Environments</a:t>
              </a:r>
            </a:p>
          </p:txBody>
        </p:sp>
        <p:sp>
          <p:nvSpPr>
            <p:cNvPr id="863236" name="AutoShape 4"/>
            <p:cNvSpPr>
              <a:spLocks noChangeArrowheads="1"/>
            </p:cNvSpPr>
            <p:nvPr/>
          </p:nvSpPr>
          <p:spPr bwMode="auto">
            <a:xfrm>
              <a:off x="6534150" y="2346325"/>
              <a:ext cx="2011363" cy="12319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Set Up Tax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Rates by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Retained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Type</a:t>
              </a:r>
            </a:p>
          </p:txBody>
        </p:sp>
        <p:cxnSp>
          <p:nvCxnSpPr>
            <p:cNvPr id="863237" name="AutoShape 5"/>
            <p:cNvCxnSpPr>
              <a:cxnSpLocks noChangeShapeType="1"/>
              <a:stCxn id="863234" idx="3"/>
              <a:endCxn id="863235" idx="1"/>
            </p:cNvCxnSpPr>
            <p:nvPr/>
          </p:nvCxnSpPr>
          <p:spPr bwMode="auto">
            <a:xfrm>
              <a:off x="2620963" y="2962275"/>
              <a:ext cx="922337" cy="31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63238" name="AutoShape 6"/>
            <p:cNvCxnSpPr>
              <a:cxnSpLocks noChangeShapeType="1"/>
              <a:stCxn id="863235" idx="3"/>
              <a:endCxn id="863236" idx="1"/>
            </p:cNvCxnSpPr>
            <p:nvPr/>
          </p:nvCxnSpPr>
          <p:spPr bwMode="auto">
            <a:xfrm flipV="1">
              <a:off x="5592763" y="2962275"/>
              <a:ext cx="922337" cy="31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2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pic>
        <p:nvPicPr>
          <p:cNvPr id="864259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Taxable Bases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Trailer Charge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Retained Taxes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Tax Point Timing </a:t>
            </a:r>
          </a:p>
          <a:p>
            <a:r>
              <a:rPr lang="en-US"/>
              <a:t>Recoverable Taxes</a:t>
            </a:r>
          </a:p>
          <a:p>
            <a:r>
              <a:rPr lang="en-US"/>
              <a:t>Included Taxes</a:t>
            </a:r>
          </a:p>
          <a:p>
            <a:r>
              <a:rPr lang="en-US"/>
              <a:t>Discounted Taxes</a:t>
            </a:r>
          </a:p>
          <a:p>
            <a:r>
              <a:rPr lang="en-US"/>
              <a:t>Tax Exemptions</a:t>
            </a:r>
          </a:p>
          <a:p>
            <a:endParaRPr lang="en-US"/>
          </a:p>
        </p:txBody>
      </p:sp>
      <p:sp>
        <p:nvSpPr>
          <p:cNvPr id="866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Typical Tax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GTM-03-0770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Point Timing of Goods Receipt Setup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GTM-03-0780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032000" y="2809875"/>
            <a:ext cx="5073650" cy="1231900"/>
            <a:chOff x="2012950" y="2362200"/>
            <a:chExt cx="5073650" cy="1231900"/>
          </a:xfrm>
        </p:grpSpPr>
        <p:sp>
          <p:nvSpPr>
            <p:cNvPr id="868354" name="AutoShape 2"/>
            <p:cNvSpPr>
              <a:spLocks noChangeArrowheads="1"/>
            </p:cNvSpPr>
            <p:nvPr/>
          </p:nvSpPr>
          <p:spPr bwMode="auto">
            <a:xfrm>
              <a:off x="2012950" y="2362200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E1FFE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Update Accrue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At Receipt 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in GTM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Control File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868355" name="AutoShape 3"/>
            <p:cNvSpPr>
              <a:spLocks noChangeArrowheads="1"/>
            </p:cNvSpPr>
            <p:nvPr/>
          </p:nvSpPr>
          <p:spPr bwMode="auto">
            <a:xfrm>
              <a:off x="4984750" y="2362200"/>
              <a:ext cx="2101850" cy="1231900"/>
            </a:xfrm>
            <a:prstGeom prst="roundRect">
              <a:avLst>
                <a:gd name="adj" fmla="val 16667"/>
              </a:avLst>
            </a:prstGeom>
            <a:solidFill>
              <a:srgbClr val="E1FFE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Update Accrue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at Receipt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in Tax Rate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Maintenance</a:t>
              </a:r>
              <a:endParaRPr kumimoji="1" lang="en-US" sz="16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868356" name="AutoShape 4"/>
            <p:cNvCxnSpPr>
              <a:cxnSpLocks noChangeShapeType="1"/>
              <a:stCxn id="868354" idx="3"/>
              <a:endCxn id="868355" idx="1"/>
            </p:cNvCxnSpPr>
            <p:nvPr/>
          </p:nvCxnSpPr>
          <p:spPr bwMode="auto">
            <a:xfrm>
              <a:off x="4133850" y="2978150"/>
              <a:ext cx="83185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17" name="Rectangle 1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/>
              <a:t>Tax Zones Setup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GTM-03-0070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31838" y="854075"/>
            <a:ext cx="7678737" cy="5267325"/>
            <a:chOff x="731838" y="1130300"/>
            <a:chExt cx="7678737" cy="5267325"/>
          </a:xfrm>
        </p:grpSpPr>
        <p:cxnSp>
          <p:nvCxnSpPr>
            <p:cNvPr id="456728" name="AutoShape 24"/>
            <p:cNvCxnSpPr>
              <a:cxnSpLocks noChangeShapeType="1"/>
              <a:stCxn id="456723" idx="3"/>
              <a:endCxn id="456727" idx="1"/>
            </p:cNvCxnSpPr>
            <p:nvPr/>
          </p:nvCxnSpPr>
          <p:spPr bwMode="auto">
            <a:xfrm>
              <a:off x="5681663" y="3848100"/>
              <a:ext cx="9366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456722" name="AutoShape 18"/>
            <p:cNvSpPr>
              <a:spLocks noChangeArrowheads="1"/>
            </p:cNvSpPr>
            <p:nvPr/>
          </p:nvSpPr>
          <p:spPr bwMode="auto">
            <a:xfrm>
              <a:off x="733425" y="3873500"/>
              <a:ext cx="1773238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0" tIns="44450" rIns="0" bIns="44450" anchor="ctr" anchorCtr="1"/>
            <a:lstStyle/>
            <a:p>
              <a:pPr eaLnBrk="0" hangingPunct="0">
                <a:lnSpc>
                  <a:spcPct val="80000"/>
                </a:lnSpc>
              </a:pPr>
              <a:r>
                <a:rPr kumimoji="1" lang="en-US" sz="2000" b="1">
                  <a:latin typeface="+mj-lt"/>
                </a:rPr>
                <a:t>Customer/ Supplier Tax Classes (optional)</a:t>
              </a:r>
            </a:p>
          </p:txBody>
        </p:sp>
        <p:sp>
          <p:nvSpPr>
            <p:cNvPr id="456723" name="AutoShape 19"/>
            <p:cNvSpPr>
              <a:spLocks noChangeArrowheads="1"/>
            </p:cNvSpPr>
            <p:nvPr/>
          </p:nvSpPr>
          <p:spPr bwMode="auto">
            <a:xfrm>
              <a:off x="3889375" y="3271838"/>
              <a:ext cx="1773238" cy="1152525"/>
            </a:xfrm>
            <a:prstGeom prst="flowChartAlternateProcess">
              <a:avLst/>
            </a:prstGeom>
            <a:solidFill>
              <a:srgbClr val="FBFCD8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Tax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Environments</a:t>
              </a:r>
            </a:p>
          </p:txBody>
        </p:sp>
        <p:sp>
          <p:nvSpPr>
            <p:cNvPr id="456724" name="AutoShape 20"/>
            <p:cNvSpPr>
              <a:spLocks noChangeArrowheads="1"/>
            </p:cNvSpPr>
            <p:nvPr/>
          </p:nvSpPr>
          <p:spPr bwMode="auto">
            <a:xfrm>
              <a:off x="736600" y="1130300"/>
              <a:ext cx="1773238" cy="1152525"/>
            </a:xfrm>
            <a:prstGeom prst="flowChartAlternateProcess">
              <a:avLst/>
            </a:prstGeom>
            <a:solidFill>
              <a:srgbClr val="C0C0C0"/>
            </a:solidFill>
            <a:ln w="381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0488" tIns="44450" rIns="90488" bIns="44450" anchor="ctr" anchorCtr="1"/>
            <a:lstStyle/>
            <a:p>
              <a:pPr algn="l" eaLnBrk="0" hangingPunct="0"/>
              <a:r>
                <a:rPr kumimoji="1" lang="en-US" sz="2000" b="1">
                  <a:latin typeface="+mj-lt"/>
                </a:rPr>
                <a:t>Tax Zones</a:t>
              </a:r>
            </a:p>
          </p:txBody>
        </p:sp>
        <p:sp>
          <p:nvSpPr>
            <p:cNvPr id="456725" name="AutoShape 21"/>
            <p:cNvSpPr>
              <a:spLocks noChangeArrowheads="1"/>
            </p:cNvSpPr>
            <p:nvPr/>
          </p:nvSpPr>
          <p:spPr bwMode="auto">
            <a:xfrm>
              <a:off x="735013" y="5245100"/>
              <a:ext cx="1773237" cy="1152525"/>
            </a:xfrm>
            <a:prstGeom prst="flowChartAlternateProcess">
              <a:avLst/>
            </a:prstGeom>
            <a:solidFill>
              <a:srgbClr val="C5E2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Rounding</a:t>
              </a:r>
            </a:p>
            <a:p>
              <a:pPr eaLnBrk="0" hangingPunct="0"/>
              <a:r>
                <a:rPr kumimoji="1" lang="en-US" sz="2000" b="1">
                  <a:latin typeface="+mj-lt"/>
                </a:rPr>
                <a:t>Methods</a:t>
              </a:r>
            </a:p>
          </p:txBody>
        </p:sp>
        <p:sp>
          <p:nvSpPr>
            <p:cNvPr id="456726" name="AutoShape 22"/>
            <p:cNvSpPr>
              <a:spLocks noChangeArrowheads="1"/>
            </p:cNvSpPr>
            <p:nvPr/>
          </p:nvSpPr>
          <p:spPr bwMode="auto">
            <a:xfrm>
              <a:off x="731838" y="2501900"/>
              <a:ext cx="1773237" cy="1152525"/>
            </a:xfrm>
            <a:prstGeom prst="flowChartAlternateProcess">
              <a:avLst/>
            </a:prstGeom>
            <a:solidFill>
              <a:srgbClr val="C5E2FF"/>
            </a:solidFill>
            <a:ln w="381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Tax Types</a:t>
              </a:r>
            </a:p>
          </p:txBody>
        </p:sp>
        <p:sp>
          <p:nvSpPr>
            <p:cNvPr id="456727" name="AutoShape 23"/>
            <p:cNvSpPr>
              <a:spLocks noChangeArrowheads="1"/>
            </p:cNvSpPr>
            <p:nvPr/>
          </p:nvSpPr>
          <p:spPr bwMode="auto">
            <a:xfrm>
              <a:off x="6637338" y="3271838"/>
              <a:ext cx="1773237" cy="1152525"/>
            </a:xfrm>
            <a:prstGeom prst="flowChartAlternateProcess">
              <a:avLst/>
            </a:prstGeom>
            <a:solidFill>
              <a:srgbClr val="FBFCD8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kumimoji="1" lang="en-US" sz="2000" b="1">
                  <a:latin typeface="+mj-lt"/>
                </a:rPr>
                <a:t>Transactions</a:t>
              </a:r>
            </a:p>
          </p:txBody>
        </p:sp>
        <p:cxnSp>
          <p:nvCxnSpPr>
            <p:cNvPr id="456729" name="AutoShape 25"/>
            <p:cNvCxnSpPr>
              <a:cxnSpLocks noChangeShapeType="1"/>
              <a:stCxn id="456724" idx="3"/>
              <a:endCxn id="456723" idx="1"/>
            </p:cNvCxnSpPr>
            <p:nvPr/>
          </p:nvCxnSpPr>
          <p:spPr bwMode="auto">
            <a:xfrm>
              <a:off x="2528888" y="1706563"/>
              <a:ext cx="1341437" cy="2141537"/>
            </a:xfrm>
            <a:prstGeom prst="bentConnector3">
              <a:avLst>
                <a:gd name="adj1" fmla="val 4994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56730" name="AutoShape 26"/>
            <p:cNvCxnSpPr>
              <a:cxnSpLocks noChangeShapeType="1"/>
              <a:stCxn id="456725" idx="3"/>
              <a:endCxn id="456723" idx="1"/>
            </p:cNvCxnSpPr>
            <p:nvPr/>
          </p:nvCxnSpPr>
          <p:spPr bwMode="auto">
            <a:xfrm flipV="1">
              <a:off x="2527300" y="3848100"/>
              <a:ext cx="1343025" cy="1973263"/>
            </a:xfrm>
            <a:prstGeom prst="bentConnector3">
              <a:avLst>
                <a:gd name="adj1" fmla="val 4988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56731" name="AutoShape 27"/>
            <p:cNvCxnSpPr>
              <a:cxnSpLocks noChangeShapeType="1"/>
              <a:stCxn id="456726" idx="3"/>
              <a:endCxn id="456723" idx="1"/>
            </p:cNvCxnSpPr>
            <p:nvPr/>
          </p:nvCxnSpPr>
          <p:spPr bwMode="auto">
            <a:xfrm>
              <a:off x="2524125" y="3078163"/>
              <a:ext cx="1346200" cy="769937"/>
            </a:xfrm>
            <a:prstGeom prst="bentConnector3">
              <a:avLst>
                <a:gd name="adj1" fmla="val 4988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56732" name="AutoShape 28"/>
            <p:cNvCxnSpPr>
              <a:cxnSpLocks noChangeShapeType="1"/>
              <a:stCxn id="456722" idx="3"/>
              <a:endCxn id="456723" idx="1"/>
            </p:cNvCxnSpPr>
            <p:nvPr/>
          </p:nvCxnSpPr>
          <p:spPr bwMode="auto">
            <a:xfrm flipV="1">
              <a:off x="2525713" y="3848100"/>
              <a:ext cx="1344612" cy="601663"/>
            </a:xfrm>
            <a:prstGeom prst="bentConnector3">
              <a:avLst>
                <a:gd name="adj1" fmla="val 4994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383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2.13.24 – Global Tax Management Control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GTM-03-0790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354138" y="1079500"/>
            <a:ext cx="6427787" cy="4810125"/>
            <a:chOff x="1230313" y="1660525"/>
            <a:chExt cx="6427787" cy="4810125"/>
          </a:xfrm>
        </p:grpSpPr>
        <p:pic>
          <p:nvPicPr>
            <p:cNvPr id="869378" name="Picture 2" descr="GTM-Contro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30313" y="1660525"/>
              <a:ext cx="4924425" cy="4810125"/>
            </a:xfrm>
            <a:prstGeom prst="rect">
              <a:avLst/>
            </a:prstGeom>
            <a:noFill/>
          </p:spPr>
        </p:pic>
        <p:grpSp>
          <p:nvGrpSpPr>
            <p:cNvPr id="869379" name="Group 3"/>
            <p:cNvGrpSpPr>
              <a:grpSpLocks/>
            </p:cNvGrpSpPr>
            <p:nvPr/>
          </p:nvGrpSpPr>
          <p:grpSpPr bwMode="auto">
            <a:xfrm>
              <a:off x="2198688" y="3613150"/>
              <a:ext cx="5459412" cy="2336800"/>
              <a:chOff x="1596" y="2334"/>
              <a:chExt cx="3439" cy="1472"/>
            </a:xfrm>
          </p:grpSpPr>
          <p:sp>
            <p:nvSpPr>
              <p:cNvPr id="869380" name="Rectangle 4"/>
              <p:cNvSpPr>
                <a:spLocks noChangeArrowheads="1"/>
              </p:cNvSpPr>
              <p:nvPr/>
            </p:nvSpPr>
            <p:spPr bwMode="auto">
              <a:xfrm>
                <a:off x="1596" y="2334"/>
                <a:ext cx="1183" cy="110"/>
              </a:xfrm>
              <a:prstGeom prst="rect">
                <a:avLst/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69381" name="Text Box 5"/>
              <p:cNvSpPr txBox="1">
                <a:spLocks noChangeArrowheads="1"/>
              </p:cNvSpPr>
              <p:nvPr/>
            </p:nvSpPr>
            <p:spPr bwMode="auto">
              <a:xfrm>
                <a:off x="2858" y="3166"/>
                <a:ext cx="2177" cy="6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chemeClr val="bg1">
                    <a:lumMod val="50000"/>
                  </a:scheme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kumimoji="1" lang="en-US" sz="2000" b="1">
                    <a:latin typeface="+mj-lt"/>
                  </a:rPr>
                  <a:t>Yes for accrual at receipt</a:t>
                </a:r>
              </a:p>
              <a:p>
                <a:pPr algn="l" eaLnBrk="0" hangingPunct="0"/>
                <a:r>
                  <a:rPr kumimoji="1" lang="en-US" sz="2000" b="1">
                    <a:latin typeface="+mj-lt"/>
                  </a:rPr>
                  <a:t>No for accrual at voucher confirmation</a:t>
                </a:r>
              </a:p>
            </p:txBody>
          </p:sp>
          <p:cxnSp>
            <p:nvCxnSpPr>
              <p:cNvPr id="869382" name="AutoShape 6"/>
              <p:cNvCxnSpPr>
                <a:cxnSpLocks noChangeShapeType="1"/>
                <a:stCxn id="869381" idx="0"/>
                <a:endCxn id="869380" idx="3"/>
              </p:cNvCxnSpPr>
              <p:nvPr/>
            </p:nvCxnSpPr>
            <p:spPr bwMode="auto">
              <a:xfrm rot="16200000" flipV="1">
                <a:off x="2974" y="2194"/>
                <a:ext cx="777" cy="1167"/>
              </a:xfrm>
              <a:prstGeom prst="bentConnector2">
                <a:avLst/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 type="triangle" w="med" len="med"/>
              </a:ln>
              <a:effectLst/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2.13.13.1 – Tax Rate Maintenance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GTM-03-0800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71538" y="1247775"/>
            <a:ext cx="7400925" cy="4495800"/>
            <a:chOff x="709613" y="1724025"/>
            <a:chExt cx="7400925" cy="4495800"/>
          </a:xfrm>
        </p:grpSpPr>
        <p:pic>
          <p:nvPicPr>
            <p:cNvPr id="870402" name="Picture 2" descr="Tax_Rate_CAN_M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9613" y="1724025"/>
              <a:ext cx="7400925" cy="4495800"/>
            </a:xfrm>
            <a:prstGeom prst="rect">
              <a:avLst/>
            </a:prstGeom>
            <a:noFill/>
          </p:spPr>
        </p:pic>
        <p:grpSp>
          <p:nvGrpSpPr>
            <p:cNvPr id="870403" name="Group 3"/>
            <p:cNvGrpSpPr>
              <a:grpSpLocks/>
            </p:cNvGrpSpPr>
            <p:nvPr/>
          </p:nvGrpSpPr>
          <p:grpSpPr bwMode="auto">
            <a:xfrm>
              <a:off x="5600700" y="4222750"/>
              <a:ext cx="2001838" cy="1700213"/>
              <a:chOff x="3477" y="2308"/>
              <a:chExt cx="1261" cy="1071"/>
            </a:xfrm>
          </p:grpSpPr>
          <p:sp>
            <p:nvSpPr>
              <p:cNvPr id="870404" name="Text Box 4"/>
              <p:cNvSpPr txBox="1">
                <a:spLocks noChangeArrowheads="1"/>
              </p:cNvSpPr>
              <p:nvPr/>
            </p:nvSpPr>
            <p:spPr bwMode="auto">
              <a:xfrm>
                <a:off x="3806" y="2967"/>
                <a:ext cx="932" cy="41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89803" dir="27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>
                <a:spAutoFit/>
              </a:bodyPr>
              <a:lstStyle/>
              <a:p>
                <a:pPr algn="l" eaLnBrk="0" hangingPunct="0"/>
                <a:r>
                  <a:rPr kumimoji="1" lang="en-US" sz="1800" b="1">
                    <a:latin typeface="+mj-lt"/>
                  </a:rPr>
                  <a:t>Accrue Tax at Receipt</a:t>
                </a:r>
              </a:p>
            </p:txBody>
          </p:sp>
          <p:sp>
            <p:nvSpPr>
              <p:cNvPr id="870405" name="Rectangle 5"/>
              <p:cNvSpPr>
                <a:spLocks noChangeArrowheads="1"/>
              </p:cNvSpPr>
              <p:nvPr/>
            </p:nvSpPr>
            <p:spPr bwMode="auto">
              <a:xfrm>
                <a:off x="3477" y="2308"/>
                <a:ext cx="1018" cy="145"/>
              </a:xfrm>
              <a:prstGeom prst="rect">
                <a:avLst/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cxnSp>
            <p:nvCxnSpPr>
              <p:cNvPr id="870406" name="AutoShape 6"/>
              <p:cNvCxnSpPr>
                <a:cxnSpLocks noChangeShapeType="1"/>
                <a:stCxn id="870404" idx="3"/>
                <a:endCxn id="870405" idx="3"/>
              </p:cNvCxnSpPr>
              <p:nvPr/>
            </p:nvCxnSpPr>
            <p:spPr bwMode="auto">
              <a:xfrm flipH="1" flipV="1">
                <a:off x="4495" y="2381"/>
                <a:ext cx="243" cy="792"/>
              </a:xfrm>
              <a:prstGeom prst="bentConnector3">
                <a:avLst>
                  <a:gd name="adj1" fmla="val -59259"/>
                </a:avLst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 type="triangle" w="med" len="med"/>
              </a:ln>
              <a:effectLst/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441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Entries by Tax Point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GTM-03-0810</a:t>
            </a:r>
          </a:p>
        </p:txBody>
      </p:sp>
      <p:graphicFrame>
        <p:nvGraphicFramePr>
          <p:cNvPr id="871427" name="Group 3"/>
          <p:cNvGraphicFramePr>
            <a:graphicFrameLocks noGrp="1"/>
          </p:cNvGraphicFramePr>
          <p:nvPr>
            <p:ph type="tbl" idx="4294967295"/>
          </p:nvPr>
        </p:nvGraphicFramePr>
        <p:xfrm>
          <a:off x="485775" y="1754188"/>
          <a:ext cx="8153400" cy="3403600"/>
        </p:xfrm>
        <a:graphic>
          <a:graphicData uri="http://schemas.openxmlformats.org/drawingml/2006/table">
            <a:tbl>
              <a:tblPr/>
              <a:tblGrid>
                <a:gridCol w="2924175"/>
                <a:gridCol w="2419350"/>
                <a:gridCol w="2809875"/>
              </a:tblGrid>
              <a:tr h="9683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Cost System at Site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Tax Amount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Taxable Amount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2435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Standard or Average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Recoverable or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Non-recoverable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Inventory Items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Memo Items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Purchase Price Variances*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AP Rate Variances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AP Usage Variances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ahoma" pitchFamily="34" charset="0"/>
                        </a:rPr>
                        <a:t>Returned Items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1426" name="Rectangle 2"/>
          <p:cNvSpPr>
            <a:spLocks noChangeArrowheads="1"/>
          </p:cNvSpPr>
          <p:nvPr/>
        </p:nvSpPr>
        <p:spPr bwMode="auto">
          <a:xfrm>
            <a:off x="484188" y="4781550"/>
            <a:ext cx="210343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 dirty="0"/>
              <a:t>*</a:t>
            </a:r>
            <a:r>
              <a:rPr kumimoji="1" lang="en-US" sz="1600" dirty="0"/>
              <a:t> Standard Cost Only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le 7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 Entries for Inventory Items </a:t>
            </a:r>
            <a:r>
              <a:rPr lang="en-US" sz="1800" dirty="0" smtClean="0"/>
              <a:t>(Standard Cost, Recoverable Tax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sp>
        <p:nvSpPr>
          <p:cNvPr id="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GTM-03-0820</a:t>
            </a:r>
          </a:p>
        </p:txBody>
      </p:sp>
      <p:sp>
        <p:nvSpPr>
          <p:cNvPr id="872457" name="Rectangle 9"/>
          <p:cNvSpPr>
            <a:spLocks noChangeArrowheads="1"/>
          </p:cNvSpPr>
          <p:nvPr/>
        </p:nvSpPr>
        <p:spPr bwMode="auto">
          <a:xfrm>
            <a:off x="0" y="611188"/>
            <a:ext cx="9144000" cy="4397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 eaLnBrk="0" hangingPunct="0"/>
            <a:endParaRPr kumimoji="1" lang="en-US" sz="1800" b="1" dirty="0">
              <a:solidFill>
                <a:schemeClr val="tx2"/>
              </a:solidFill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68263" y="923925"/>
            <a:ext cx="8974137" cy="5435600"/>
            <a:chOff x="68263" y="923925"/>
            <a:chExt cx="8974137" cy="5435600"/>
          </a:xfrm>
        </p:grpSpPr>
        <p:sp>
          <p:nvSpPr>
            <p:cNvPr id="872450" name="Rectangle 2"/>
            <p:cNvSpPr>
              <a:spLocks noChangeArrowheads="1"/>
            </p:cNvSpPr>
            <p:nvPr/>
          </p:nvSpPr>
          <p:spPr bwMode="auto">
            <a:xfrm>
              <a:off x="68263" y="2386013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2451" name="Rectangle 3"/>
            <p:cNvSpPr>
              <a:spLocks noChangeArrowheads="1"/>
            </p:cNvSpPr>
            <p:nvPr/>
          </p:nvSpPr>
          <p:spPr bwMode="auto">
            <a:xfrm>
              <a:off x="114300" y="133191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2452" name="Rectangle 4"/>
            <p:cNvSpPr>
              <a:spLocks noChangeArrowheads="1"/>
            </p:cNvSpPr>
            <p:nvPr/>
          </p:nvSpPr>
          <p:spPr bwMode="auto">
            <a:xfrm>
              <a:off x="193675" y="140017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Goods Receipt:</a:t>
              </a:r>
              <a:r>
                <a:rPr kumimoji="1" lang="en-US" sz="2400" dirty="0">
                  <a:latin typeface="+mj-lt"/>
                </a:rPr>
                <a:t/>
              </a:r>
              <a:br>
                <a:rPr kumimoji="1" lang="en-US" sz="24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Entries created for received item cost (1)  and tax (2)</a:t>
              </a:r>
            </a:p>
          </p:txBody>
        </p:sp>
        <p:sp>
          <p:nvSpPr>
            <p:cNvPr id="872453" name="Rectangle 5"/>
            <p:cNvSpPr>
              <a:spLocks noChangeArrowheads="1"/>
            </p:cNvSpPr>
            <p:nvPr/>
          </p:nvSpPr>
          <p:spPr bwMode="auto">
            <a:xfrm>
              <a:off x="4641850" y="133191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2454" name="Rectangle 6"/>
            <p:cNvSpPr>
              <a:spLocks noChangeArrowheads="1"/>
            </p:cNvSpPr>
            <p:nvPr/>
          </p:nvSpPr>
          <p:spPr bwMode="auto">
            <a:xfrm>
              <a:off x="193675" y="38862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(3) and tax (4)</a:t>
              </a:r>
            </a:p>
          </p:txBody>
        </p:sp>
        <p:sp>
          <p:nvSpPr>
            <p:cNvPr id="872455" name="Rectangle 7"/>
            <p:cNvSpPr>
              <a:spLocks noChangeArrowheads="1"/>
            </p:cNvSpPr>
            <p:nvPr/>
          </p:nvSpPr>
          <p:spPr bwMode="auto">
            <a:xfrm>
              <a:off x="4727575" y="140017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Goods Receipt: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Entries created for received item cost (1)  but not for tax</a:t>
              </a:r>
            </a:p>
          </p:txBody>
        </p:sp>
        <p:sp>
          <p:nvSpPr>
            <p:cNvPr id="872456" name="Rectangle 8"/>
            <p:cNvSpPr>
              <a:spLocks noChangeArrowheads="1"/>
            </p:cNvSpPr>
            <p:nvPr/>
          </p:nvSpPr>
          <p:spPr bwMode="auto">
            <a:xfrm>
              <a:off x="4727575" y="38862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(2) and tax (3)</a:t>
              </a:r>
              <a:endParaRPr kumimoji="1" lang="en-US" sz="1600" b="1">
                <a:latin typeface="+mj-lt"/>
              </a:endParaRPr>
            </a:p>
          </p:txBody>
        </p:sp>
        <p:sp>
          <p:nvSpPr>
            <p:cNvPr id="872458" name="Rectangle 10"/>
            <p:cNvSpPr>
              <a:spLocks noChangeArrowheads="1"/>
            </p:cNvSpPr>
            <p:nvPr/>
          </p:nvSpPr>
          <p:spPr bwMode="auto">
            <a:xfrm>
              <a:off x="123825" y="2081213"/>
              <a:ext cx="1792288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872459" name="Group 11"/>
            <p:cNvGrpSpPr>
              <a:grpSpLocks/>
            </p:cNvGrpSpPr>
            <p:nvPr/>
          </p:nvGrpSpPr>
          <p:grpSpPr bwMode="auto">
            <a:xfrm>
              <a:off x="85725" y="2327275"/>
              <a:ext cx="1419225" cy="1206500"/>
              <a:chOff x="19" y="1658"/>
              <a:chExt cx="894" cy="760"/>
            </a:xfrm>
          </p:grpSpPr>
          <p:sp>
            <p:nvSpPr>
              <p:cNvPr id="872460" name="Freeform 12"/>
              <p:cNvSpPr>
                <a:spLocks/>
              </p:cNvSpPr>
              <p:nvPr/>
            </p:nvSpPr>
            <p:spPr bwMode="auto">
              <a:xfrm>
                <a:off x="71" y="2043"/>
                <a:ext cx="84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41" y="0"/>
                  </a:cxn>
                </a:cxnLst>
                <a:rect l="0" t="0" r="r" b="b"/>
                <a:pathLst>
                  <a:path w="842" h="1">
                    <a:moveTo>
                      <a:pt x="0" y="0"/>
                    </a:moveTo>
                    <a:lnTo>
                      <a:pt x="841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61" name="Freeform 13"/>
              <p:cNvSpPr>
                <a:spLocks/>
              </p:cNvSpPr>
              <p:nvPr/>
            </p:nvSpPr>
            <p:spPr bwMode="auto">
              <a:xfrm>
                <a:off x="539" y="2043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62" name="Rectangle 14"/>
              <p:cNvSpPr>
                <a:spLocks noChangeArrowheads="1"/>
              </p:cNvSpPr>
              <p:nvPr/>
            </p:nvSpPr>
            <p:spPr bwMode="auto">
              <a:xfrm>
                <a:off x="157" y="1658"/>
                <a:ext cx="755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 dirty="0">
                    <a:latin typeface="+mj-lt"/>
                  </a:rPr>
                  <a:t>Inventory</a:t>
                </a:r>
              </a:p>
            </p:txBody>
          </p:sp>
          <p:sp>
            <p:nvSpPr>
              <p:cNvPr id="872463" name="Rectangle 15"/>
              <p:cNvSpPr>
                <a:spLocks noChangeArrowheads="1"/>
              </p:cNvSpPr>
              <p:nvPr/>
            </p:nvSpPr>
            <p:spPr bwMode="auto">
              <a:xfrm>
                <a:off x="19" y="2049"/>
                <a:ext cx="471" cy="23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 dirty="0">
                    <a:latin typeface="+mj-lt"/>
                  </a:rPr>
                  <a:t>100.00</a:t>
                </a:r>
              </a:p>
            </p:txBody>
          </p:sp>
          <p:sp>
            <p:nvSpPr>
              <p:cNvPr id="872464" name="Oval 16"/>
              <p:cNvSpPr>
                <a:spLocks noChangeArrowheads="1"/>
              </p:cNvSpPr>
              <p:nvPr/>
            </p:nvSpPr>
            <p:spPr bwMode="auto">
              <a:xfrm>
                <a:off x="590" y="2078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 dirty="0"/>
                  <a:t>1</a:t>
                </a:r>
              </a:p>
            </p:txBody>
          </p:sp>
        </p:grpSp>
        <p:grpSp>
          <p:nvGrpSpPr>
            <p:cNvPr id="872465" name="Group 17"/>
            <p:cNvGrpSpPr>
              <a:grpSpLocks/>
            </p:cNvGrpSpPr>
            <p:nvPr/>
          </p:nvGrpSpPr>
          <p:grpSpPr bwMode="auto">
            <a:xfrm>
              <a:off x="1411288" y="2327276"/>
              <a:ext cx="1793875" cy="1235076"/>
              <a:chOff x="854" y="1658"/>
              <a:chExt cx="1130" cy="778"/>
            </a:xfrm>
          </p:grpSpPr>
          <p:sp>
            <p:nvSpPr>
              <p:cNvPr id="872466" name="Freeform 18"/>
              <p:cNvSpPr>
                <a:spLocks/>
              </p:cNvSpPr>
              <p:nvPr/>
            </p:nvSpPr>
            <p:spPr bwMode="auto">
              <a:xfrm>
                <a:off x="950" y="2043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67" name="Freeform 19"/>
              <p:cNvSpPr>
                <a:spLocks/>
              </p:cNvSpPr>
              <p:nvPr/>
            </p:nvSpPr>
            <p:spPr bwMode="auto">
              <a:xfrm>
                <a:off x="1418" y="2043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68" name="Rectangle 20"/>
              <p:cNvSpPr>
                <a:spLocks noChangeArrowheads="1"/>
              </p:cNvSpPr>
              <p:nvPr/>
            </p:nvSpPr>
            <p:spPr bwMode="auto">
              <a:xfrm>
                <a:off x="854" y="1658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Purchase</a:t>
                </a:r>
                <a:br>
                  <a:rPr kumimoji="1" lang="en-US" sz="1600" dirty="0">
                    <a:latin typeface="+mj-lt"/>
                  </a:rPr>
                </a:br>
                <a:r>
                  <a:rPr kumimoji="1" lang="en-US" sz="1600" dirty="0">
                    <a:latin typeface="+mj-lt"/>
                  </a:rPr>
                  <a:t>Order Receipts</a:t>
                </a:r>
              </a:p>
            </p:txBody>
          </p:sp>
          <p:sp>
            <p:nvSpPr>
              <p:cNvPr id="872469" name="Rectangle 21"/>
              <p:cNvSpPr>
                <a:spLocks noChangeArrowheads="1"/>
              </p:cNvSpPr>
              <p:nvPr/>
            </p:nvSpPr>
            <p:spPr bwMode="auto">
              <a:xfrm>
                <a:off x="1424" y="2049"/>
                <a:ext cx="471" cy="3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 dirty="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 dirty="0">
                    <a:latin typeface="+mj-lt"/>
                  </a:rPr>
                  <a:t>10.00</a:t>
                </a:r>
              </a:p>
            </p:txBody>
          </p:sp>
          <p:sp>
            <p:nvSpPr>
              <p:cNvPr id="872470" name="Oval 22"/>
              <p:cNvSpPr>
                <a:spLocks noChangeArrowheads="1"/>
              </p:cNvSpPr>
              <p:nvPr/>
            </p:nvSpPr>
            <p:spPr bwMode="auto">
              <a:xfrm>
                <a:off x="1222" y="2255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72471" name="Oval 23"/>
              <p:cNvSpPr>
                <a:spLocks noChangeArrowheads="1"/>
              </p:cNvSpPr>
              <p:nvPr/>
            </p:nvSpPr>
            <p:spPr bwMode="auto">
              <a:xfrm>
                <a:off x="1222" y="2068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72472" name="Group 24"/>
            <p:cNvGrpSpPr>
              <a:grpSpLocks/>
            </p:cNvGrpSpPr>
            <p:nvPr/>
          </p:nvGrpSpPr>
          <p:grpSpPr bwMode="auto">
            <a:xfrm>
              <a:off x="2959100" y="2347913"/>
              <a:ext cx="1793875" cy="1185862"/>
              <a:chOff x="1829" y="1671"/>
              <a:chExt cx="1130" cy="747"/>
            </a:xfrm>
          </p:grpSpPr>
          <p:sp>
            <p:nvSpPr>
              <p:cNvPr id="872473" name="Freeform 25"/>
              <p:cNvSpPr>
                <a:spLocks/>
              </p:cNvSpPr>
              <p:nvPr/>
            </p:nvSpPr>
            <p:spPr bwMode="auto">
              <a:xfrm>
                <a:off x="1926" y="2043"/>
                <a:ext cx="859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74" name="Freeform 26"/>
              <p:cNvSpPr>
                <a:spLocks/>
              </p:cNvSpPr>
              <p:nvPr/>
            </p:nvSpPr>
            <p:spPr bwMode="auto">
              <a:xfrm>
                <a:off x="2394" y="2043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75" name="Rectangle 27"/>
              <p:cNvSpPr>
                <a:spLocks noChangeArrowheads="1"/>
              </p:cNvSpPr>
              <p:nvPr/>
            </p:nvSpPr>
            <p:spPr bwMode="auto">
              <a:xfrm>
                <a:off x="1829" y="1671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Purchase</a:t>
                </a:r>
              </a:p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Price Variance</a:t>
                </a:r>
              </a:p>
            </p:txBody>
          </p:sp>
          <p:sp>
            <p:nvSpPr>
              <p:cNvPr id="872476" name="Rectangle 28"/>
              <p:cNvSpPr>
                <a:spLocks noChangeArrowheads="1"/>
              </p:cNvSpPr>
              <p:nvPr/>
            </p:nvSpPr>
            <p:spPr bwMode="auto">
              <a:xfrm>
                <a:off x="1956" y="2049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 dirty="0">
                    <a:latin typeface="+mj-lt"/>
                  </a:rPr>
                  <a:t>10.00</a:t>
                </a:r>
              </a:p>
            </p:txBody>
          </p:sp>
          <p:sp>
            <p:nvSpPr>
              <p:cNvPr id="872477" name="Oval 29"/>
              <p:cNvSpPr>
                <a:spLocks noChangeArrowheads="1"/>
              </p:cNvSpPr>
              <p:nvPr/>
            </p:nvSpPr>
            <p:spPr bwMode="auto">
              <a:xfrm>
                <a:off x="2434" y="2086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872478" name="Group 30"/>
            <p:cNvGrpSpPr>
              <a:grpSpLocks/>
            </p:cNvGrpSpPr>
            <p:nvPr/>
          </p:nvGrpSpPr>
          <p:grpSpPr bwMode="auto">
            <a:xfrm>
              <a:off x="5338763" y="2327276"/>
              <a:ext cx="3271837" cy="1235076"/>
              <a:chOff x="3379" y="1658"/>
              <a:chExt cx="2061" cy="778"/>
            </a:xfrm>
          </p:grpSpPr>
          <p:grpSp>
            <p:nvGrpSpPr>
              <p:cNvPr id="872479" name="Group 31"/>
              <p:cNvGrpSpPr>
                <a:grpSpLocks/>
              </p:cNvGrpSpPr>
              <p:nvPr/>
            </p:nvGrpSpPr>
            <p:grpSpPr bwMode="auto">
              <a:xfrm>
                <a:off x="3379" y="1658"/>
                <a:ext cx="894" cy="760"/>
                <a:chOff x="3379" y="1610"/>
                <a:chExt cx="894" cy="760"/>
              </a:xfrm>
            </p:grpSpPr>
            <p:sp>
              <p:nvSpPr>
                <p:cNvPr id="872480" name="Freeform 32"/>
                <p:cNvSpPr>
                  <a:spLocks/>
                </p:cNvSpPr>
                <p:nvPr/>
              </p:nvSpPr>
              <p:spPr bwMode="auto">
                <a:xfrm>
                  <a:off x="3431" y="1995"/>
                  <a:ext cx="842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41" y="0"/>
                    </a:cxn>
                  </a:cxnLst>
                  <a:rect l="0" t="0" r="r" b="b"/>
                  <a:pathLst>
                    <a:path w="842" h="1">
                      <a:moveTo>
                        <a:pt x="0" y="0"/>
                      </a:moveTo>
                      <a:lnTo>
                        <a:pt x="841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2481" name="Freeform 33"/>
                <p:cNvSpPr>
                  <a:spLocks/>
                </p:cNvSpPr>
                <p:nvPr/>
              </p:nvSpPr>
              <p:spPr bwMode="auto">
                <a:xfrm>
                  <a:off x="3899" y="1995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2482" name="Rectangle 34"/>
                <p:cNvSpPr>
                  <a:spLocks noChangeArrowheads="1"/>
                </p:cNvSpPr>
                <p:nvPr/>
              </p:nvSpPr>
              <p:spPr bwMode="auto">
                <a:xfrm>
                  <a:off x="3502" y="1610"/>
                  <a:ext cx="770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algn="l" defTabSz="1546225" eaLnBrk="0" hangingPunct="0"/>
                  <a:r>
                    <a:rPr kumimoji="1" lang="en-US" sz="1600" dirty="0">
                      <a:latin typeface="+mj-lt"/>
                    </a:rPr>
                    <a:t>Inventory</a:t>
                  </a:r>
                </a:p>
              </p:txBody>
            </p:sp>
            <p:sp>
              <p:nvSpPr>
                <p:cNvPr id="872483" name="Rectangle 35"/>
                <p:cNvSpPr>
                  <a:spLocks noChangeArrowheads="1"/>
                </p:cNvSpPr>
                <p:nvPr/>
              </p:nvSpPr>
              <p:spPr bwMode="auto">
                <a:xfrm>
                  <a:off x="3379" y="2001"/>
                  <a:ext cx="471" cy="23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l" defTabSz="1546225" eaLnBrk="0" hangingPunct="0"/>
                  <a:r>
                    <a:rPr kumimoji="1" lang="en-US" sz="1600" dirty="0">
                      <a:latin typeface="+mj-lt"/>
                    </a:rPr>
                    <a:t>100.00</a:t>
                  </a:r>
                </a:p>
              </p:txBody>
            </p:sp>
            <p:sp>
              <p:nvSpPr>
                <p:cNvPr id="872484" name="Oval 36"/>
                <p:cNvSpPr>
                  <a:spLocks noChangeArrowheads="1"/>
                </p:cNvSpPr>
                <p:nvPr/>
              </p:nvSpPr>
              <p:spPr bwMode="auto">
                <a:xfrm>
                  <a:off x="3950" y="2030"/>
                  <a:ext cx="158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 dirty="0">
                      <a:latin typeface="+mj-lt"/>
                    </a:rPr>
                    <a:t>1</a:t>
                  </a:r>
                </a:p>
              </p:txBody>
            </p:sp>
          </p:grpSp>
          <p:sp>
            <p:nvSpPr>
              <p:cNvPr id="872485" name="Freeform 37"/>
              <p:cNvSpPr>
                <a:spLocks/>
              </p:cNvSpPr>
              <p:nvPr/>
            </p:nvSpPr>
            <p:spPr bwMode="auto">
              <a:xfrm>
                <a:off x="4406" y="2043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86" name="Freeform 38"/>
              <p:cNvSpPr>
                <a:spLocks/>
              </p:cNvSpPr>
              <p:nvPr/>
            </p:nvSpPr>
            <p:spPr bwMode="auto">
              <a:xfrm>
                <a:off x="4874" y="2043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87" name="Rectangle 39"/>
              <p:cNvSpPr>
                <a:spLocks noChangeArrowheads="1"/>
              </p:cNvSpPr>
              <p:nvPr/>
            </p:nvSpPr>
            <p:spPr bwMode="auto">
              <a:xfrm>
                <a:off x="4310" y="1658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Purchase</a:t>
                </a:r>
                <a:br>
                  <a:rPr kumimoji="1" lang="en-US" sz="1600" dirty="0">
                    <a:latin typeface="+mj-lt"/>
                  </a:rPr>
                </a:br>
                <a:r>
                  <a:rPr kumimoji="1" lang="en-US" sz="1600" dirty="0">
                    <a:latin typeface="+mj-lt"/>
                  </a:rPr>
                  <a:t>Order Receipts</a:t>
                </a:r>
              </a:p>
            </p:txBody>
          </p:sp>
          <p:sp>
            <p:nvSpPr>
              <p:cNvPr id="872488" name="Rectangle 40"/>
              <p:cNvSpPr>
                <a:spLocks noChangeArrowheads="1"/>
              </p:cNvSpPr>
              <p:nvPr/>
            </p:nvSpPr>
            <p:spPr bwMode="auto">
              <a:xfrm>
                <a:off x="4880" y="2049"/>
                <a:ext cx="471" cy="3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 dirty="0">
                    <a:latin typeface="+mj-lt"/>
                  </a:rPr>
                  <a:t>100.00</a:t>
                </a:r>
              </a:p>
              <a:p>
                <a:pPr algn="r" defTabSz="1546225" eaLnBrk="0" latinLnBrk="1" hangingPunct="0"/>
                <a:endParaRPr kumimoji="1" lang="en-US" sz="1600" dirty="0">
                  <a:latin typeface="+mj-lt"/>
                </a:endParaRPr>
              </a:p>
            </p:txBody>
          </p:sp>
          <p:sp>
            <p:nvSpPr>
              <p:cNvPr id="872489" name="Oval 41"/>
              <p:cNvSpPr>
                <a:spLocks noChangeArrowheads="1"/>
              </p:cNvSpPr>
              <p:nvPr/>
            </p:nvSpPr>
            <p:spPr bwMode="auto">
              <a:xfrm>
                <a:off x="4678" y="2068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72490" name="Group 42"/>
            <p:cNvGrpSpPr>
              <a:grpSpLocks/>
            </p:cNvGrpSpPr>
            <p:nvPr/>
          </p:nvGrpSpPr>
          <p:grpSpPr bwMode="auto">
            <a:xfrm>
              <a:off x="538163" y="4972052"/>
              <a:ext cx="1792287" cy="1233488"/>
              <a:chOff x="358" y="3444"/>
              <a:chExt cx="1129" cy="777"/>
            </a:xfrm>
          </p:grpSpPr>
          <p:sp>
            <p:nvSpPr>
              <p:cNvPr id="872491" name="Freeform 43"/>
              <p:cNvSpPr>
                <a:spLocks/>
              </p:cNvSpPr>
              <p:nvPr/>
            </p:nvSpPr>
            <p:spPr bwMode="auto">
              <a:xfrm>
                <a:off x="454" y="3828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92" name="Freeform 44"/>
              <p:cNvSpPr>
                <a:spLocks/>
              </p:cNvSpPr>
              <p:nvPr/>
            </p:nvSpPr>
            <p:spPr bwMode="auto">
              <a:xfrm>
                <a:off x="922" y="3828"/>
                <a:ext cx="1" cy="3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5"/>
                  </a:cxn>
                </a:cxnLst>
                <a:rect l="0" t="0" r="r" b="b"/>
                <a:pathLst>
                  <a:path w="1" h="376">
                    <a:moveTo>
                      <a:pt x="0" y="0"/>
                    </a:moveTo>
                    <a:lnTo>
                      <a:pt x="0" y="37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93" name="Rectangle 45"/>
              <p:cNvSpPr>
                <a:spLocks noChangeArrowheads="1"/>
              </p:cNvSpPr>
              <p:nvPr/>
            </p:nvSpPr>
            <p:spPr bwMode="auto">
              <a:xfrm>
                <a:off x="358" y="3444"/>
                <a:ext cx="1129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Purchase</a:t>
                </a:r>
                <a:br>
                  <a:rPr kumimoji="1" lang="en-US" sz="1600" dirty="0">
                    <a:latin typeface="+mj-lt"/>
                  </a:rPr>
                </a:br>
                <a:r>
                  <a:rPr kumimoji="1" lang="en-US" sz="1600" dirty="0">
                    <a:latin typeface="+mj-lt"/>
                  </a:rPr>
                  <a:t>Order Receipts</a:t>
                </a:r>
              </a:p>
            </p:txBody>
          </p:sp>
          <p:sp>
            <p:nvSpPr>
              <p:cNvPr id="872494" name="Rectangle 46"/>
              <p:cNvSpPr>
                <a:spLocks noChangeArrowheads="1"/>
              </p:cNvSpPr>
              <p:nvPr/>
            </p:nvSpPr>
            <p:spPr bwMode="auto">
              <a:xfrm>
                <a:off x="449" y="3834"/>
                <a:ext cx="471" cy="3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 dirty="0">
                    <a:latin typeface="+mj-lt"/>
                  </a:rPr>
                  <a:t>100.00</a:t>
                </a:r>
                <a:br>
                  <a:rPr kumimoji="1" lang="en-US" sz="1600" dirty="0">
                    <a:latin typeface="+mj-lt"/>
                  </a:rPr>
                </a:br>
                <a:r>
                  <a:rPr kumimoji="1" lang="en-US" sz="1600" dirty="0">
                    <a:latin typeface="+mj-lt"/>
                  </a:rPr>
                  <a:t>10.00</a:t>
                </a:r>
              </a:p>
            </p:txBody>
          </p:sp>
          <p:sp>
            <p:nvSpPr>
              <p:cNvPr id="872495" name="Oval 47"/>
              <p:cNvSpPr>
                <a:spLocks noChangeArrowheads="1"/>
              </p:cNvSpPr>
              <p:nvPr/>
            </p:nvSpPr>
            <p:spPr bwMode="auto">
              <a:xfrm>
                <a:off x="957" y="3864"/>
                <a:ext cx="158" cy="15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  <p:sp>
            <p:nvSpPr>
              <p:cNvPr id="872496" name="Oval 48"/>
              <p:cNvSpPr>
                <a:spLocks noChangeArrowheads="1"/>
              </p:cNvSpPr>
              <p:nvPr/>
            </p:nvSpPr>
            <p:spPr bwMode="auto">
              <a:xfrm>
                <a:off x="958" y="4051"/>
                <a:ext cx="159" cy="15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</p:grpSp>
        <p:grpSp>
          <p:nvGrpSpPr>
            <p:cNvPr id="872497" name="Group 49"/>
            <p:cNvGrpSpPr>
              <a:grpSpLocks/>
            </p:cNvGrpSpPr>
            <p:nvPr/>
          </p:nvGrpSpPr>
          <p:grpSpPr bwMode="auto">
            <a:xfrm>
              <a:off x="2622550" y="4972052"/>
              <a:ext cx="1341438" cy="1246188"/>
              <a:chOff x="1671" y="3444"/>
              <a:chExt cx="845" cy="785"/>
            </a:xfrm>
          </p:grpSpPr>
          <p:sp>
            <p:nvSpPr>
              <p:cNvPr id="872498" name="Freeform 50"/>
              <p:cNvSpPr>
                <a:spLocks/>
              </p:cNvSpPr>
              <p:nvPr/>
            </p:nvSpPr>
            <p:spPr bwMode="auto">
              <a:xfrm>
                <a:off x="1671" y="3828"/>
                <a:ext cx="79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1" h="1">
                    <a:moveTo>
                      <a:pt x="0" y="0"/>
                    </a:moveTo>
                    <a:lnTo>
                      <a:pt x="79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499" name="Freeform 51"/>
              <p:cNvSpPr>
                <a:spLocks/>
              </p:cNvSpPr>
              <p:nvPr/>
            </p:nvSpPr>
            <p:spPr bwMode="auto">
              <a:xfrm>
                <a:off x="1993" y="3828"/>
                <a:ext cx="1" cy="3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5"/>
                  </a:cxn>
                </a:cxnLst>
                <a:rect l="0" t="0" r="r" b="b"/>
                <a:pathLst>
                  <a:path w="1" h="376">
                    <a:moveTo>
                      <a:pt x="0" y="0"/>
                    </a:moveTo>
                    <a:lnTo>
                      <a:pt x="0" y="37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2500" name="Rectangle 52"/>
              <p:cNvSpPr>
                <a:spLocks noChangeArrowheads="1"/>
              </p:cNvSpPr>
              <p:nvPr/>
            </p:nvSpPr>
            <p:spPr bwMode="auto">
              <a:xfrm>
                <a:off x="1671" y="3444"/>
                <a:ext cx="766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Accounts</a:t>
                </a:r>
                <a:br>
                  <a:rPr kumimoji="1" lang="en-US" sz="1600" dirty="0">
                    <a:latin typeface="+mj-lt"/>
                  </a:rPr>
                </a:br>
                <a:r>
                  <a:rPr kumimoji="1" lang="en-US" sz="1600" dirty="0">
                    <a:latin typeface="+mj-lt"/>
                  </a:rPr>
                  <a:t>Payable</a:t>
                </a:r>
              </a:p>
            </p:txBody>
          </p:sp>
          <p:sp>
            <p:nvSpPr>
              <p:cNvPr id="872501" name="Rectangle 53"/>
              <p:cNvSpPr>
                <a:spLocks noChangeArrowheads="1"/>
              </p:cNvSpPr>
              <p:nvPr/>
            </p:nvSpPr>
            <p:spPr bwMode="auto">
              <a:xfrm>
                <a:off x="2045" y="3842"/>
                <a:ext cx="471" cy="3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 dirty="0">
                    <a:latin typeface="+mj-lt"/>
                  </a:rPr>
                  <a:t>100.00</a:t>
                </a:r>
                <a:br>
                  <a:rPr kumimoji="1" lang="en-US" sz="1600" dirty="0">
                    <a:latin typeface="+mj-lt"/>
                  </a:rPr>
                </a:br>
                <a:r>
                  <a:rPr kumimoji="1" lang="en-US" sz="1600" dirty="0">
                    <a:latin typeface="+mj-lt"/>
                  </a:rPr>
                  <a:t>10.00</a:t>
                </a:r>
              </a:p>
            </p:txBody>
          </p:sp>
          <p:sp>
            <p:nvSpPr>
              <p:cNvPr id="872502" name="Oval 54"/>
              <p:cNvSpPr>
                <a:spLocks noChangeArrowheads="1"/>
              </p:cNvSpPr>
              <p:nvPr/>
            </p:nvSpPr>
            <p:spPr bwMode="auto">
              <a:xfrm>
                <a:off x="1779" y="3864"/>
                <a:ext cx="158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3</a:t>
                </a:r>
              </a:p>
            </p:txBody>
          </p:sp>
          <p:sp>
            <p:nvSpPr>
              <p:cNvPr id="872503" name="Oval 55"/>
              <p:cNvSpPr>
                <a:spLocks noChangeArrowheads="1"/>
              </p:cNvSpPr>
              <p:nvPr/>
            </p:nvSpPr>
            <p:spPr bwMode="auto">
              <a:xfrm>
                <a:off x="1780" y="4051"/>
                <a:ext cx="158" cy="15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</p:grpSp>
        <p:grpSp>
          <p:nvGrpSpPr>
            <p:cNvPr id="872504" name="Group 56"/>
            <p:cNvGrpSpPr>
              <a:grpSpLocks/>
            </p:cNvGrpSpPr>
            <p:nvPr/>
          </p:nvGrpSpPr>
          <p:grpSpPr bwMode="auto">
            <a:xfrm>
              <a:off x="4581525" y="4972052"/>
              <a:ext cx="4460875" cy="1246188"/>
              <a:chOff x="2902" y="3492"/>
              <a:chExt cx="2810" cy="785"/>
            </a:xfrm>
          </p:grpSpPr>
          <p:grpSp>
            <p:nvGrpSpPr>
              <p:cNvPr id="872505" name="Group 57"/>
              <p:cNvGrpSpPr>
                <a:grpSpLocks/>
              </p:cNvGrpSpPr>
              <p:nvPr/>
            </p:nvGrpSpPr>
            <p:grpSpPr bwMode="auto">
              <a:xfrm>
                <a:off x="4666" y="3511"/>
                <a:ext cx="1046" cy="747"/>
                <a:chOff x="4666" y="3463"/>
                <a:chExt cx="1046" cy="747"/>
              </a:xfrm>
            </p:grpSpPr>
            <p:sp>
              <p:nvSpPr>
                <p:cNvPr id="872506" name="Freeform 58"/>
                <p:cNvSpPr>
                  <a:spLocks/>
                </p:cNvSpPr>
                <p:nvPr/>
              </p:nvSpPr>
              <p:spPr bwMode="auto">
                <a:xfrm>
                  <a:off x="4803" y="3835"/>
                  <a:ext cx="756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55" y="0"/>
                    </a:cxn>
                  </a:cxnLst>
                  <a:rect l="0" t="0" r="r" b="b"/>
                  <a:pathLst>
                    <a:path w="756" h="1">
                      <a:moveTo>
                        <a:pt x="0" y="0"/>
                      </a:moveTo>
                      <a:lnTo>
                        <a:pt x="755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2507" name="Freeform 59"/>
                <p:cNvSpPr>
                  <a:spLocks/>
                </p:cNvSpPr>
                <p:nvPr/>
              </p:nvSpPr>
              <p:spPr bwMode="auto">
                <a:xfrm>
                  <a:off x="5215" y="3835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2508" name="Rectangle 60"/>
                <p:cNvSpPr>
                  <a:spLocks noChangeArrowheads="1"/>
                </p:cNvSpPr>
                <p:nvPr/>
              </p:nvSpPr>
              <p:spPr bwMode="auto">
                <a:xfrm>
                  <a:off x="4666" y="3463"/>
                  <a:ext cx="1046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600" dirty="0">
                      <a:latin typeface="+mj-lt"/>
                    </a:rPr>
                    <a:t>Purchase Price Variance</a:t>
                  </a:r>
                </a:p>
              </p:txBody>
            </p:sp>
            <p:sp>
              <p:nvSpPr>
                <p:cNvPr id="872509" name="Rectangle 61"/>
                <p:cNvSpPr>
                  <a:spLocks noChangeArrowheads="1"/>
                </p:cNvSpPr>
                <p:nvPr/>
              </p:nvSpPr>
              <p:spPr bwMode="auto">
                <a:xfrm>
                  <a:off x="4825" y="3841"/>
                  <a:ext cx="396" cy="23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l" defTabSz="1546225" eaLnBrk="0" hangingPunct="0"/>
                  <a:r>
                    <a:rPr kumimoji="1" lang="en-US" sz="1600" dirty="0">
                      <a:latin typeface="+mj-lt"/>
                    </a:rPr>
                    <a:t>10.00</a:t>
                  </a:r>
                </a:p>
              </p:txBody>
            </p:sp>
            <p:sp>
              <p:nvSpPr>
                <p:cNvPr id="872510" name="Oval 62"/>
                <p:cNvSpPr>
                  <a:spLocks noChangeArrowheads="1"/>
                </p:cNvSpPr>
                <p:nvPr/>
              </p:nvSpPr>
              <p:spPr bwMode="auto">
                <a:xfrm>
                  <a:off x="5251" y="3878"/>
                  <a:ext cx="138" cy="15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3</a:t>
                  </a:r>
                </a:p>
              </p:txBody>
            </p:sp>
          </p:grpSp>
          <p:grpSp>
            <p:nvGrpSpPr>
              <p:cNvPr id="872511" name="Group 63"/>
              <p:cNvGrpSpPr>
                <a:grpSpLocks/>
              </p:cNvGrpSpPr>
              <p:nvPr/>
            </p:nvGrpSpPr>
            <p:grpSpPr bwMode="auto">
              <a:xfrm>
                <a:off x="2902" y="3492"/>
                <a:ext cx="1129" cy="760"/>
                <a:chOff x="2902" y="3444"/>
                <a:chExt cx="1129" cy="760"/>
              </a:xfrm>
            </p:grpSpPr>
            <p:sp>
              <p:nvSpPr>
                <p:cNvPr id="872512" name="Freeform 64"/>
                <p:cNvSpPr>
                  <a:spLocks/>
                </p:cNvSpPr>
                <p:nvPr/>
              </p:nvSpPr>
              <p:spPr bwMode="auto">
                <a:xfrm>
                  <a:off x="2998" y="3828"/>
                  <a:ext cx="937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2513" name="Freeform 65"/>
                <p:cNvSpPr>
                  <a:spLocks/>
                </p:cNvSpPr>
                <p:nvPr/>
              </p:nvSpPr>
              <p:spPr bwMode="auto">
                <a:xfrm>
                  <a:off x="3466" y="3828"/>
                  <a:ext cx="1" cy="3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5"/>
                    </a:cxn>
                  </a:cxnLst>
                  <a:rect l="0" t="0" r="r" b="b"/>
                  <a:pathLst>
                    <a:path w="1" h="376">
                      <a:moveTo>
                        <a:pt x="0" y="0"/>
                      </a:moveTo>
                      <a:lnTo>
                        <a:pt x="0" y="375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2514" name="Rectangle 66"/>
                <p:cNvSpPr>
                  <a:spLocks noChangeArrowheads="1"/>
                </p:cNvSpPr>
                <p:nvPr/>
              </p:nvSpPr>
              <p:spPr bwMode="auto">
                <a:xfrm>
                  <a:off x="2902" y="3444"/>
                  <a:ext cx="1129" cy="42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600" dirty="0">
                      <a:latin typeface="+mj-lt"/>
                    </a:rPr>
                    <a:t>Purchase</a:t>
                  </a:r>
                  <a:br>
                    <a:rPr kumimoji="1" lang="en-US" sz="1600" dirty="0">
                      <a:latin typeface="+mj-lt"/>
                    </a:rPr>
                  </a:br>
                  <a:r>
                    <a:rPr kumimoji="1" lang="en-US" sz="1600" dirty="0">
                      <a:latin typeface="+mj-lt"/>
                    </a:rPr>
                    <a:t>Order Receipts</a:t>
                  </a:r>
                </a:p>
              </p:txBody>
            </p:sp>
            <p:sp>
              <p:nvSpPr>
                <p:cNvPr id="872515" name="Rectangle 67"/>
                <p:cNvSpPr>
                  <a:spLocks noChangeArrowheads="1"/>
                </p:cNvSpPr>
                <p:nvPr/>
              </p:nvSpPr>
              <p:spPr bwMode="auto">
                <a:xfrm>
                  <a:off x="2993" y="3834"/>
                  <a:ext cx="471" cy="23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r" defTabSz="1546225" eaLnBrk="0" hangingPunct="0"/>
                  <a:r>
                    <a:rPr kumimoji="1" lang="en-US" sz="1600">
                      <a:latin typeface="+mj-lt"/>
                    </a:rPr>
                    <a:t>100.00</a:t>
                  </a:r>
                </a:p>
              </p:txBody>
            </p:sp>
            <p:sp>
              <p:nvSpPr>
                <p:cNvPr id="872516" name="Oval 68"/>
                <p:cNvSpPr>
                  <a:spLocks noChangeArrowheads="1"/>
                </p:cNvSpPr>
                <p:nvPr/>
              </p:nvSpPr>
              <p:spPr bwMode="auto">
                <a:xfrm>
                  <a:off x="3501" y="3864"/>
                  <a:ext cx="158" cy="155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2</a:t>
                  </a:r>
                </a:p>
              </p:txBody>
            </p:sp>
          </p:grpSp>
          <p:grpSp>
            <p:nvGrpSpPr>
              <p:cNvPr id="872517" name="Group 69"/>
              <p:cNvGrpSpPr>
                <a:grpSpLocks/>
              </p:cNvGrpSpPr>
              <p:nvPr/>
            </p:nvGrpSpPr>
            <p:grpSpPr bwMode="auto">
              <a:xfrm>
                <a:off x="3975" y="3492"/>
                <a:ext cx="845" cy="785"/>
                <a:chOff x="3975" y="3444"/>
                <a:chExt cx="845" cy="785"/>
              </a:xfrm>
            </p:grpSpPr>
            <p:sp>
              <p:nvSpPr>
                <p:cNvPr id="872518" name="Freeform 70"/>
                <p:cNvSpPr>
                  <a:spLocks/>
                </p:cNvSpPr>
                <p:nvPr/>
              </p:nvSpPr>
              <p:spPr bwMode="auto">
                <a:xfrm>
                  <a:off x="3975" y="3828"/>
                  <a:ext cx="79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90" y="0"/>
                    </a:cxn>
                  </a:cxnLst>
                  <a:rect l="0" t="0" r="r" b="b"/>
                  <a:pathLst>
                    <a:path w="791" h="1">
                      <a:moveTo>
                        <a:pt x="0" y="0"/>
                      </a:moveTo>
                      <a:lnTo>
                        <a:pt x="790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2519" name="Freeform 71"/>
                <p:cNvSpPr>
                  <a:spLocks/>
                </p:cNvSpPr>
                <p:nvPr/>
              </p:nvSpPr>
              <p:spPr bwMode="auto">
                <a:xfrm>
                  <a:off x="4297" y="3828"/>
                  <a:ext cx="1" cy="3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5"/>
                    </a:cxn>
                  </a:cxnLst>
                  <a:rect l="0" t="0" r="r" b="b"/>
                  <a:pathLst>
                    <a:path w="1" h="376">
                      <a:moveTo>
                        <a:pt x="0" y="0"/>
                      </a:moveTo>
                      <a:lnTo>
                        <a:pt x="0" y="375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2520" name="Rectangle 72"/>
                <p:cNvSpPr>
                  <a:spLocks noChangeArrowheads="1"/>
                </p:cNvSpPr>
                <p:nvPr/>
              </p:nvSpPr>
              <p:spPr bwMode="auto">
                <a:xfrm>
                  <a:off x="3975" y="3444"/>
                  <a:ext cx="763" cy="42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600" dirty="0">
                      <a:latin typeface="+mj-lt"/>
                    </a:rPr>
                    <a:t>Accounts</a:t>
                  </a:r>
                  <a:br>
                    <a:rPr kumimoji="1" lang="en-US" sz="1600" dirty="0">
                      <a:latin typeface="+mj-lt"/>
                    </a:rPr>
                  </a:br>
                  <a:r>
                    <a:rPr kumimoji="1" lang="en-US" sz="1600" dirty="0">
                      <a:latin typeface="+mj-lt"/>
                    </a:rPr>
                    <a:t>Payable</a:t>
                  </a:r>
                </a:p>
              </p:txBody>
            </p:sp>
            <p:sp>
              <p:nvSpPr>
                <p:cNvPr id="872521" name="Rectangle 73"/>
                <p:cNvSpPr>
                  <a:spLocks noChangeArrowheads="1"/>
                </p:cNvSpPr>
                <p:nvPr/>
              </p:nvSpPr>
              <p:spPr bwMode="auto">
                <a:xfrm>
                  <a:off x="4349" y="3842"/>
                  <a:ext cx="471" cy="38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r" defTabSz="1546225" eaLnBrk="0" hangingPunct="0"/>
                  <a:r>
                    <a:rPr kumimoji="1" lang="en-US" sz="1600" dirty="0">
                      <a:latin typeface="+mj-lt"/>
                    </a:rPr>
                    <a:t>100.00</a:t>
                  </a:r>
                  <a:br>
                    <a:rPr kumimoji="1" lang="en-US" sz="1600" dirty="0">
                      <a:latin typeface="+mj-lt"/>
                    </a:rPr>
                  </a:br>
                  <a:r>
                    <a:rPr kumimoji="1" lang="en-US" sz="1600" dirty="0">
                      <a:latin typeface="+mj-lt"/>
                    </a:rPr>
                    <a:t>10.00</a:t>
                  </a:r>
                </a:p>
              </p:txBody>
            </p:sp>
            <p:sp>
              <p:nvSpPr>
                <p:cNvPr id="872522" name="Oval 74"/>
                <p:cNvSpPr>
                  <a:spLocks noChangeArrowheads="1"/>
                </p:cNvSpPr>
                <p:nvPr/>
              </p:nvSpPr>
              <p:spPr bwMode="auto">
                <a:xfrm>
                  <a:off x="4083" y="3864"/>
                  <a:ext cx="158" cy="15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>
                      <a:latin typeface="+mj-lt"/>
                    </a:rPr>
                    <a:t>2</a:t>
                  </a:r>
                </a:p>
              </p:txBody>
            </p:sp>
            <p:sp>
              <p:nvSpPr>
                <p:cNvPr id="872523" name="Oval 75"/>
                <p:cNvSpPr>
                  <a:spLocks noChangeArrowheads="1"/>
                </p:cNvSpPr>
                <p:nvPr/>
              </p:nvSpPr>
              <p:spPr bwMode="auto">
                <a:xfrm>
                  <a:off x="4084" y="4051"/>
                  <a:ext cx="158" cy="1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1600" dirty="0">
                      <a:latin typeface="+mj-lt"/>
                    </a:rPr>
                    <a:t>3</a:t>
                  </a:r>
                </a:p>
              </p:txBody>
            </p:sp>
          </p:grpSp>
        </p:grpSp>
        <p:sp>
          <p:nvSpPr>
            <p:cNvPr id="872524" name="Rectangle 76"/>
            <p:cNvSpPr>
              <a:spLocks noChangeArrowheads="1"/>
            </p:cNvSpPr>
            <p:nvPr/>
          </p:nvSpPr>
          <p:spPr bwMode="auto">
            <a:xfrm>
              <a:off x="4643438" y="923925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 dirty="0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72525" name="Rectangle 77"/>
            <p:cNvSpPr>
              <a:spLocks noChangeArrowheads="1"/>
            </p:cNvSpPr>
            <p:nvPr/>
          </p:nvSpPr>
          <p:spPr bwMode="auto">
            <a:xfrm>
              <a:off x="130175" y="923925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 dirty="0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576" name="Rectangle 10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Purchase Price Variance</a:t>
            </a:r>
            <a:r>
              <a:rPr lang="en-US" sz="2000"/>
              <a:t> </a:t>
            </a:r>
            <a:r>
              <a:rPr lang="en-US" sz="1400"/>
              <a:t>(Standard Cost, Recoverable Tax)</a:t>
            </a:r>
          </a:p>
        </p:txBody>
      </p:sp>
      <p:sp>
        <p:nvSpPr>
          <p:cNvPr id="10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GTM-03-0830</a:t>
            </a:r>
          </a:p>
        </p:txBody>
      </p:sp>
      <p:grpSp>
        <p:nvGrpSpPr>
          <p:cNvPr id="106" name="Group 105"/>
          <p:cNvGrpSpPr/>
          <p:nvPr/>
        </p:nvGrpSpPr>
        <p:grpSpPr>
          <a:xfrm>
            <a:off x="63500" y="800100"/>
            <a:ext cx="9053513" cy="5435600"/>
            <a:chOff x="63500" y="800100"/>
            <a:chExt cx="9053513" cy="5435600"/>
          </a:xfrm>
        </p:grpSpPr>
        <p:sp>
          <p:nvSpPr>
            <p:cNvPr id="873474" name="Rectangle 2"/>
            <p:cNvSpPr>
              <a:spLocks noChangeArrowheads="1"/>
            </p:cNvSpPr>
            <p:nvPr/>
          </p:nvSpPr>
          <p:spPr bwMode="auto">
            <a:xfrm>
              <a:off x="68263" y="2119313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3475" name="Rectangle 3"/>
            <p:cNvSpPr>
              <a:spLocks noChangeArrowheads="1"/>
            </p:cNvSpPr>
            <p:nvPr/>
          </p:nvSpPr>
          <p:spPr bwMode="auto">
            <a:xfrm>
              <a:off x="114300" y="12080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3476" name="Rectangle 4"/>
            <p:cNvSpPr>
              <a:spLocks noChangeArrowheads="1"/>
            </p:cNvSpPr>
            <p:nvPr/>
          </p:nvSpPr>
          <p:spPr bwMode="auto">
            <a:xfrm>
              <a:off x="190500" y="1276350"/>
              <a:ext cx="4238626" cy="936625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tIns="60325" rIns="0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Goods Receipt:</a:t>
              </a:r>
              <a:r>
                <a:rPr kumimoji="1" lang="en-US" sz="2400" dirty="0">
                  <a:latin typeface="+mj-lt"/>
                </a:rPr>
                <a:t/>
              </a:r>
              <a:br>
                <a:rPr kumimoji="1" lang="en-US" sz="24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received item cost(1), variance(2) &amp; tax on item cost + variance (3)</a:t>
              </a:r>
            </a:p>
          </p:txBody>
        </p:sp>
        <p:sp>
          <p:nvSpPr>
            <p:cNvPr id="873477" name="Rectangle 5"/>
            <p:cNvSpPr>
              <a:spLocks noChangeArrowheads="1"/>
            </p:cNvSpPr>
            <p:nvPr/>
          </p:nvSpPr>
          <p:spPr bwMode="auto">
            <a:xfrm>
              <a:off x="4641850" y="12080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3478" name="Rectangle 6"/>
            <p:cNvSpPr>
              <a:spLocks noChangeArrowheads="1"/>
            </p:cNvSpPr>
            <p:nvPr/>
          </p:nvSpPr>
          <p:spPr bwMode="auto">
            <a:xfrm>
              <a:off x="152400" y="3752850"/>
              <a:ext cx="4305299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(4), variance (5), and tax (6)</a:t>
              </a:r>
            </a:p>
          </p:txBody>
        </p:sp>
        <p:sp>
          <p:nvSpPr>
            <p:cNvPr id="873479" name="Rectangle 7"/>
            <p:cNvSpPr>
              <a:spLocks noChangeArrowheads="1"/>
            </p:cNvSpPr>
            <p:nvPr/>
          </p:nvSpPr>
          <p:spPr bwMode="auto">
            <a:xfrm>
              <a:off x="4727575" y="12763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variance (2) but not for tax</a:t>
              </a:r>
            </a:p>
          </p:txBody>
        </p:sp>
        <p:sp>
          <p:nvSpPr>
            <p:cNvPr id="873480" name="Rectangle 8"/>
            <p:cNvSpPr>
              <a:spLocks noChangeArrowheads="1"/>
            </p:cNvSpPr>
            <p:nvPr/>
          </p:nvSpPr>
          <p:spPr bwMode="auto">
            <a:xfrm>
              <a:off x="4686300" y="3752850"/>
              <a:ext cx="4305299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(3), variance (4), and tax on item cost + variance (5)</a:t>
              </a:r>
              <a:endParaRPr kumimoji="1" lang="en-US" sz="1600" b="1">
                <a:latin typeface="+mj-lt"/>
              </a:endParaRPr>
            </a:p>
          </p:txBody>
        </p:sp>
        <p:grpSp>
          <p:nvGrpSpPr>
            <p:cNvPr id="873481" name="Group 9"/>
            <p:cNvGrpSpPr>
              <a:grpSpLocks/>
            </p:cNvGrpSpPr>
            <p:nvPr/>
          </p:nvGrpSpPr>
          <p:grpSpPr bwMode="auto">
            <a:xfrm>
              <a:off x="4719638" y="2562225"/>
              <a:ext cx="1155700" cy="914400"/>
              <a:chOff x="2976" y="1854"/>
              <a:chExt cx="728" cy="576"/>
            </a:xfrm>
          </p:grpSpPr>
          <p:sp>
            <p:nvSpPr>
              <p:cNvPr id="873482" name="Freeform 10"/>
              <p:cNvSpPr>
                <a:spLocks/>
              </p:cNvSpPr>
              <p:nvPr/>
            </p:nvSpPr>
            <p:spPr bwMode="auto">
              <a:xfrm>
                <a:off x="3024" y="2053"/>
                <a:ext cx="680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41" y="0"/>
                  </a:cxn>
                </a:cxnLst>
                <a:rect l="0" t="0" r="r" b="b"/>
                <a:pathLst>
                  <a:path w="842" h="1">
                    <a:moveTo>
                      <a:pt x="0" y="0"/>
                    </a:moveTo>
                    <a:lnTo>
                      <a:pt x="841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3483" name="Freeform 11"/>
              <p:cNvSpPr>
                <a:spLocks/>
              </p:cNvSpPr>
              <p:nvPr/>
            </p:nvSpPr>
            <p:spPr bwMode="auto">
              <a:xfrm>
                <a:off x="3451" y="2055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3484" name="Rectangle 12"/>
              <p:cNvSpPr>
                <a:spLocks noChangeArrowheads="1"/>
              </p:cNvSpPr>
              <p:nvPr/>
            </p:nvSpPr>
            <p:spPr bwMode="auto">
              <a:xfrm>
                <a:off x="2976" y="1854"/>
                <a:ext cx="720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73485" name="Rectangle 13"/>
              <p:cNvSpPr>
                <a:spLocks noChangeArrowheads="1"/>
              </p:cNvSpPr>
              <p:nvPr/>
            </p:nvSpPr>
            <p:spPr bwMode="auto">
              <a:xfrm>
                <a:off x="3012" y="2049"/>
                <a:ext cx="448" cy="2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3486" name="Text Box 14"/>
              <p:cNvSpPr txBox="1">
                <a:spLocks noChangeArrowheads="1"/>
              </p:cNvSpPr>
              <p:nvPr/>
            </p:nvSpPr>
            <p:spPr bwMode="auto">
              <a:xfrm>
                <a:off x="3438" y="2012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73487" name="Group 15"/>
            <p:cNvGrpSpPr>
              <a:grpSpLocks/>
            </p:cNvGrpSpPr>
            <p:nvPr/>
          </p:nvGrpSpPr>
          <p:grpSpPr bwMode="auto">
            <a:xfrm>
              <a:off x="7720013" y="2133600"/>
              <a:ext cx="1266825" cy="1338263"/>
              <a:chOff x="4866" y="1584"/>
              <a:chExt cx="798" cy="843"/>
            </a:xfrm>
          </p:grpSpPr>
          <p:sp>
            <p:nvSpPr>
              <p:cNvPr id="873488" name="Rectangle 16"/>
              <p:cNvSpPr>
                <a:spLocks noChangeArrowheads="1"/>
              </p:cNvSpPr>
              <p:nvPr/>
            </p:nvSpPr>
            <p:spPr bwMode="auto">
              <a:xfrm>
                <a:off x="4894" y="1584"/>
                <a:ext cx="770" cy="4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5000"/>
                  </a:lnSpc>
                </a:pPr>
                <a:r>
                  <a:rPr kumimoji="1" lang="en-US" sz="1500">
                    <a:latin typeface="+mj-lt"/>
                  </a:rPr>
                  <a:t>Purchase</a:t>
                </a:r>
              </a:p>
              <a:p>
                <a:pPr defTabSz="1546225" eaLnBrk="0" hangingPunct="0">
                  <a:lnSpc>
                    <a:spcPct val="85000"/>
                  </a:lnSpc>
                </a:pPr>
                <a:r>
                  <a:rPr kumimoji="1" lang="en-US" sz="1500">
                    <a:latin typeface="+mj-lt"/>
                  </a:rPr>
                  <a:t>Price</a:t>
                </a:r>
              </a:p>
              <a:p>
                <a:pPr defTabSz="1546225" eaLnBrk="0" hangingPunct="0">
                  <a:lnSpc>
                    <a:spcPct val="85000"/>
                  </a:lnSpc>
                </a:pPr>
                <a:r>
                  <a:rPr kumimoji="1" lang="en-US" sz="1500">
                    <a:latin typeface="+mj-lt"/>
                  </a:rPr>
                  <a:t>Variance</a:t>
                </a:r>
              </a:p>
            </p:txBody>
          </p:sp>
          <p:sp>
            <p:nvSpPr>
              <p:cNvPr id="873489" name="Rectangle 17"/>
              <p:cNvSpPr>
                <a:spLocks noChangeArrowheads="1"/>
              </p:cNvSpPr>
              <p:nvPr/>
            </p:nvSpPr>
            <p:spPr bwMode="auto">
              <a:xfrm>
                <a:off x="4866" y="2044"/>
                <a:ext cx="377" cy="22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25.00</a:t>
                </a:r>
              </a:p>
            </p:txBody>
          </p:sp>
          <p:grpSp>
            <p:nvGrpSpPr>
              <p:cNvPr id="873490" name="Group 18"/>
              <p:cNvGrpSpPr>
                <a:grpSpLocks/>
              </p:cNvGrpSpPr>
              <p:nvPr/>
            </p:nvGrpSpPr>
            <p:grpSpPr bwMode="auto">
              <a:xfrm>
                <a:off x="4867" y="2052"/>
                <a:ext cx="767" cy="375"/>
                <a:chOff x="4811" y="1819"/>
                <a:chExt cx="767" cy="375"/>
              </a:xfrm>
            </p:grpSpPr>
            <p:sp>
              <p:nvSpPr>
                <p:cNvPr id="873491" name="Freeform 19"/>
                <p:cNvSpPr>
                  <a:spLocks/>
                </p:cNvSpPr>
                <p:nvPr/>
              </p:nvSpPr>
              <p:spPr bwMode="auto">
                <a:xfrm>
                  <a:off x="4811" y="1819"/>
                  <a:ext cx="767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35" y="0"/>
                    </a:cxn>
                  </a:cxnLst>
                  <a:rect l="0" t="0" r="r" b="b"/>
                  <a:pathLst>
                    <a:path w="836" h="1">
                      <a:moveTo>
                        <a:pt x="0" y="0"/>
                      </a:moveTo>
                      <a:lnTo>
                        <a:pt x="835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3492" name="Freeform 20"/>
                <p:cNvSpPr>
                  <a:spLocks/>
                </p:cNvSpPr>
                <p:nvPr/>
              </p:nvSpPr>
              <p:spPr bwMode="auto">
                <a:xfrm>
                  <a:off x="5267" y="1819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3493" name="Oval 21"/>
              <p:cNvSpPr>
                <a:spLocks noChangeArrowheads="1"/>
              </p:cNvSpPr>
              <p:nvPr/>
            </p:nvSpPr>
            <p:spPr bwMode="auto">
              <a:xfrm>
                <a:off x="5388" y="208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3494" name="Group 22"/>
            <p:cNvGrpSpPr>
              <a:grpSpLocks/>
            </p:cNvGrpSpPr>
            <p:nvPr/>
          </p:nvGrpSpPr>
          <p:grpSpPr bwMode="auto">
            <a:xfrm>
              <a:off x="6153150" y="2227263"/>
              <a:ext cx="1411288" cy="1284287"/>
              <a:chOff x="3879" y="1643"/>
              <a:chExt cx="889" cy="809"/>
            </a:xfrm>
          </p:grpSpPr>
          <p:grpSp>
            <p:nvGrpSpPr>
              <p:cNvPr id="873495" name="Group 23"/>
              <p:cNvGrpSpPr>
                <a:grpSpLocks/>
              </p:cNvGrpSpPr>
              <p:nvPr/>
            </p:nvGrpSpPr>
            <p:grpSpPr bwMode="auto">
              <a:xfrm>
                <a:off x="3879" y="2053"/>
                <a:ext cx="889" cy="375"/>
                <a:chOff x="3894" y="1819"/>
                <a:chExt cx="889" cy="375"/>
              </a:xfrm>
            </p:grpSpPr>
            <p:sp>
              <p:nvSpPr>
                <p:cNvPr id="873496" name="Freeform 24"/>
                <p:cNvSpPr>
                  <a:spLocks/>
                </p:cNvSpPr>
                <p:nvPr/>
              </p:nvSpPr>
              <p:spPr bwMode="auto">
                <a:xfrm>
                  <a:off x="3894" y="1819"/>
                  <a:ext cx="889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3497" name="Freeform 25"/>
                <p:cNvSpPr>
                  <a:spLocks/>
                </p:cNvSpPr>
                <p:nvPr/>
              </p:nvSpPr>
              <p:spPr bwMode="auto">
                <a:xfrm>
                  <a:off x="4314" y="1819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3498" name="Rectangle 26"/>
              <p:cNvSpPr>
                <a:spLocks noChangeArrowheads="1"/>
              </p:cNvSpPr>
              <p:nvPr/>
            </p:nvSpPr>
            <p:spPr bwMode="auto">
              <a:xfrm>
                <a:off x="4284" y="2016"/>
                <a:ext cx="468" cy="4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25.00</a:t>
                </a:r>
              </a:p>
            </p:txBody>
          </p:sp>
          <p:sp>
            <p:nvSpPr>
              <p:cNvPr id="873499" name="Rectangle 27"/>
              <p:cNvSpPr>
                <a:spLocks noChangeArrowheads="1"/>
              </p:cNvSpPr>
              <p:nvPr/>
            </p:nvSpPr>
            <p:spPr bwMode="auto">
              <a:xfrm>
                <a:off x="3960" y="1643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  <p:sp>
            <p:nvSpPr>
              <p:cNvPr id="873500" name="Text Box 28"/>
              <p:cNvSpPr txBox="1">
                <a:spLocks noChangeArrowheads="1"/>
              </p:cNvSpPr>
              <p:nvPr/>
            </p:nvSpPr>
            <p:spPr bwMode="auto">
              <a:xfrm>
                <a:off x="3985" y="2015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  <p:sp>
            <p:nvSpPr>
              <p:cNvPr id="873501" name="Oval 29"/>
              <p:cNvSpPr>
                <a:spLocks noChangeArrowheads="1"/>
              </p:cNvSpPr>
              <p:nvPr/>
            </p:nvSpPr>
            <p:spPr bwMode="auto">
              <a:xfrm>
                <a:off x="4056" y="2259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sp>
          <p:nvSpPr>
            <p:cNvPr id="873502" name="Rectangle 30"/>
            <p:cNvSpPr>
              <a:spLocks noChangeArrowheads="1"/>
            </p:cNvSpPr>
            <p:nvPr/>
          </p:nvSpPr>
          <p:spPr bwMode="auto">
            <a:xfrm>
              <a:off x="63500" y="2119313"/>
              <a:ext cx="1792288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73503" name="Group 31"/>
            <p:cNvGrpSpPr>
              <a:grpSpLocks/>
            </p:cNvGrpSpPr>
            <p:nvPr/>
          </p:nvGrpSpPr>
          <p:grpSpPr bwMode="auto">
            <a:xfrm>
              <a:off x="71438" y="2574925"/>
              <a:ext cx="1143000" cy="901700"/>
              <a:chOff x="0" y="1806"/>
              <a:chExt cx="720" cy="568"/>
            </a:xfrm>
          </p:grpSpPr>
          <p:grpSp>
            <p:nvGrpSpPr>
              <p:cNvPr id="873504" name="Group 32"/>
              <p:cNvGrpSpPr>
                <a:grpSpLocks/>
              </p:cNvGrpSpPr>
              <p:nvPr/>
            </p:nvGrpSpPr>
            <p:grpSpPr bwMode="auto">
              <a:xfrm>
                <a:off x="48" y="1999"/>
                <a:ext cx="630" cy="375"/>
                <a:chOff x="48" y="2006"/>
                <a:chExt cx="630" cy="375"/>
              </a:xfrm>
            </p:grpSpPr>
            <p:sp>
              <p:nvSpPr>
                <p:cNvPr id="873505" name="Freeform 33"/>
                <p:cNvSpPr>
                  <a:spLocks/>
                </p:cNvSpPr>
                <p:nvPr/>
              </p:nvSpPr>
              <p:spPr bwMode="auto">
                <a:xfrm>
                  <a:off x="48" y="2006"/>
                  <a:ext cx="630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41" y="0"/>
                    </a:cxn>
                  </a:cxnLst>
                  <a:rect l="0" t="0" r="r" b="b"/>
                  <a:pathLst>
                    <a:path w="842" h="1">
                      <a:moveTo>
                        <a:pt x="0" y="0"/>
                      </a:moveTo>
                      <a:lnTo>
                        <a:pt x="841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3506" name="Freeform 34"/>
                <p:cNvSpPr>
                  <a:spLocks/>
                </p:cNvSpPr>
                <p:nvPr/>
              </p:nvSpPr>
              <p:spPr bwMode="auto">
                <a:xfrm>
                  <a:off x="486" y="2006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3507" name="Rectangle 35"/>
              <p:cNvSpPr>
                <a:spLocks noChangeArrowheads="1"/>
              </p:cNvSpPr>
              <p:nvPr/>
            </p:nvSpPr>
            <p:spPr bwMode="auto">
              <a:xfrm>
                <a:off x="0" y="1806"/>
                <a:ext cx="720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73508" name="Rectangle 36"/>
              <p:cNvSpPr>
                <a:spLocks noChangeArrowheads="1"/>
              </p:cNvSpPr>
              <p:nvPr/>
            </p:nvSpPr>
            <p:spPr bwMode="auto">
              <a:xfrm>
                <a:off x="43" y="1991"/>
                <a:ext cx="448" cy="2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</a:p>
            </p:txBody>
          </p:sp>
          <p:sp>
            <p:nvSpPr>
              <p:cNvPr id="873509" name="Text Box 37"/>
              <p:cNvSpPr txBox="1">
                <a:spLocks noChangeArrowheads="1"/>
              </p:cNvSpPr>
              <p:nvPr/>
            </p:nvSpPr>
            <p:spPr bwMode="auto">
              <a:xfrm>
                <a:off x="472" y="1958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anchor="ctr" anchorCtr="1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73510" name="Group 38"/>
            <p:cNvGrpSpPr>
              <a:grpSpLocks/>
            </p:cNvGrpSpPr>
            <p:nvPr/>
          </p:nvGrpSpPr>
          <p:grpSpPr bwMode="auto">
            <a:xfrm>
              <a:off x="2228850" y="2165350"/>
              <a:ext cx="1195388" cy="1314450"/>
              <a:chOff x="1404" y="1334"/>
              <a:chExt cx="753" cy="828"/>
            </a:xfrm>
          </p:grpSpPr>
          <p:sp>
            <p:nvSpPr>
              <p:cNvPr id="873511" name="Rectangle 39"/>
              <p:cNvSpPr>
                <a:spLocks noChangeArrowheads="1"/>
              </p:cNvSpPr>
              <p:nvPr/>
            </p:nvSpPr>
            <p:spPr bwMode="auto">
              <a:xfrm>
                <a:off x="1404" y="1334"/>
                <a:ext cx="753" cy="48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5000"/>
                  </a:lnSpc>
                </a:pPr>
                <a:r>
                  <a:rPr kumimoji="1" lang="en-US" sz="1500">
                    <a:latin typeface="+mj-lt"/>
                  </a:rPr>
                  <a:t>Purchase</a:t>
                </a:r>
              </a:p>
              <a:p>
                <a:pPr defTabSz="1546225" eaLnBrk="0" hangingPunct="0">
                  <a:lnSpc>
                    <a:spcPct val="85000"/>
                  </a:lnSpc>
                </a:pPr>
                <a:r>
                  <a:rPr kumimoji="1" lang="en-US" sz="1500">
                    <a:latin typeface="+mj-lt"/>
                  </a:rPr>
                  <a:t>Price</a:t>
                </a:r>
              </a:p>
              <a:p>
                <a:pPr defTabSz="1546225" eaLnBrk="0" hangingPunct="0">
                  <a:lnSpc>
                    <a:spcPct val="85000"/>
                  </a:lnSpc>
                </a:pPr>
                <a:r>
                  <a:rPr kumimoji="1" lang="en-US" sz="1500">
                    <a:latin typeface="+mj-lt"/>
                  </a:rPr>
                  <a:t>Variance</a:t>
                </a:r>
                <a:endParaRPr kumimoji="1" lang="en-US" sz="1600">
                  <a:latin typeface="+mj-lt"/>
                </a:endParaRPr>
              </a:p>
            </p:txBody>
          </p:sp>
          <p:grpSp>
            <p:nvGrpSpPr>
              <p:cNvPr id="873512" name="Group 40"/>
              <p:cNvGrpSpPr>
                <a:grpSpLocks/>
              </p:cNvGrpSpPr>
              <p:nvPr/>
            </p:nvGrpSpPr>
            <p:grpSpPr bwMode="auto">
              <a:xfrm>
                <a:off x="1485" y="1738"/>
                <a:ext cx="612" cy="424"/>
                <a:chOff x="1495" y="1952"/>
                <a:chExt cx="612" cy="424"/>
              </a:xfrm>
            </p:grpSpPr>
            <p:grpSp>
              <p:nvGrpSpPr>
                <p:cNvPr id="873513" name="Group 41"/>
                <p:cNvGrpSpPr>
                  <a:grpSpLocks/>
                </p:cNvGrpSpPr>
                <p:nvPr/>
              </p:nvGrpSpPr>
              <p:grpSpPr bwMode="auto">
                <a:xfrm>
                  <a:off x="1536" y="1952"/>
                  <a:ext cx="519" cy="424"/>
                  <a:chOff x="1536" y="1952"/>
                  <a:chExt cx="519" cy="424"/>
                </a:xfrm>
              </p:grpSpPr>
              <p:sp>
                <p:nvSpPr>
                  <p:cNvPr id="873514" name="Freeform 42"/>
                  <p:cNvSpPr>
                    <a:spLocks/>
                  </p:cNvSpPr>
                  <p:nvPr/>
                </p:nvSpPr>
                <p:spPr bwMode="auto">
                  <a:xfrm flipV="1">
                    <a:off x="1536" y="1952"/>
                    <a:ext cx="519" cy="4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858" y="0"/>
                      </a:cxn>
                    </a:cxnLst>
                    <a:rect l="0" t="0" r="r" b="b"/>
                    <a:pathLst>
                      <a:path w="859" h="1">
                        <a:moveTo>
                          <a:pt x="0" y="0"/>
                        </a:moveTo>
                        <a:lnTo>
                          <a:pt x="858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73515" name="Freeform 43"/>
                  <p:cNvSpPr>
                    <a:spLocks/>
                  </p:cNvSpPr>
                  <p:nvPr/>
                </p:nvSpPr>
                <p:spPr bwMode="auto">
                  <a:xfrm>
                    <a:off x="1854" y="2001"/>
                    <a:ext cx="1" cy="3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4"/>
                      </a:cxn>
                    </a:cxnLst>
                    <a:rect l="0" t="0" r="r" b="b"/>
                    <a:pathLst>
                      <a:path w="1" h="375">
                        <a:moveTo>
                          <a:pt x="0" y="0"/>
                        </a:moveTo>
                        <a:lnTo>
                          <a:pt x="0" y="374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73516" name="Rectangle 44"/>
                <p:cNvSpPr>
                  <a:spLocks noChangeArrowheads="1"/>
                </p:cNvSpPr>
                <p:nvPr/>
              </p:nvSpPr>
              <p:spPr bwMode="auto">
                <a:xfrm>
                  <a:off x="1495" y="1994"/>
                  <a:ext cx="377" cy="22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l" defTabSz="1546225" eaLnBrk="0" hangingPunct="0"/>
                  <a:r>
                    <a:rPr kumimoji="1" lang="en-US" sz="1500">
                      <a:latin typeface="+mj-lt"/>
                    </a:rPr>
                    <a:t>25.00</a:t>
                  </a:r>
                </a:p>
              </p:txBody>
            </p:sp>
            <p:sp>
              <p:nvSpPr>
                <p:cNvPr id="873517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1824" y="1958"/>
                  <a:ext cx="283" cy="2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2400">
                      <a:latin typeface="+mj-lt"/>
                      <a:sym typeface="Wingdings" pitchFamily="2" charset="2"/>
                    </a:rPr>
                    <a:t></a:t>
                  </a:r>
                  <a:endParaRPr kumimoji="1" lang="en-US" sz="2400" b="1">
                    <a:latin typeface="+mj-lt"/>
                  </a:endParaRPr>
                </a:p>
              </p:txBody>
            </p:sp>
          </p:grpSp>
        </p:grpSp>
        <p:grpSp>
          <p:nvGrpSpPr>
            <p:cNvPr id="873518" name="Group 46"/>
            <p:cNvGrpSpPr>
              <a:grpSpLocks/>
            </p:cNvGrpSpPr>
            <p:nvPr/>
          </p:nvGrpSpPr>
          <p:grpSpPr bwMode="auto">
            <a:xfrm>
              <a:off x="1198563" y="2235200"/>
              <a:ext cx="1158875" cy="1584325"/>
              <a:chOff x="758" y="1648"/>
              <a:chExt cx="730" cy="998"/>
            </a:xfrm>
          </p:grpSpPr>
          <p:sp>
            <p:nvSpPr>
              <p:cNvPr id="873519" name="Rectangle 47"/>
              <p:cNvSpPr>
                <a:spLocks noChangeArrowheads="1"/>
              </p:cNvSpPr>
              <p:nvPr/>
            </p:nvSpPr>
            <p:spPr bwMode="auto">
              <a:xfrm>
                <a:off x="758" y="1648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3520" name="Text Box 48"/>
              <p:cNvSpPr txBox="1">
                <a:spLocks noChangeArrowheads="1"/>
              </p:cNvSpPr>
              <p:nvPr/>
            </p:nvSpPr>
            <p:spPr bwMode="auto">
              <a:xfrm>
                <a:off x="758" y="2014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  <p:sp>
            <p:nvSpPr>
              <p:cNvPr id="873521" name="Freeform 49"/>
              <p:cNvSpPr>
                <a:spLocks/>
              </p:cNvSpPr>
              <p:nvPr/>
            </p:nvSpPr>
            <p:spPr bwMode="auto">
              <a:xfrm flipV="1">
                <a:off x="796" y="2008"/>
                <a:ext cx="677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3522" name="Freeform 50"/>
              <p:cNvSpPr>
                <a:spLocks/>
              </p:cNvSpPr>
              <p:nvPr/>
            </p:nvSpPr>
            <p:spPr bwMode="auto">
              <a:xfrm>
                <a:off x="1025" y="2057"/>
                <a:ext cx="1" cy="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49"/>
                  </a:cxn>
                </a:cxnLst>
                <a:rect l="0" t="0" r="r" b="b"/>
                <a:pathLst>
                  <a:path w="1" h="550">
                    <a:moveTo>
                      <a:pt x="0" y="0"/>
                    </a:moveTo>
                    <a:lnTo>
                      <a:pt x="0" y="549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3523" name="Rectangle 51"/>
              <p:cNvSpPr>
                <a:spLocks noChangeArrowheads="1"/>
              </p:cNvSpPr>
              <p:nvPr/>
            </p:nvSpPr>
            <p:spPr bwMode="auto">
              <a:xfrm>
                <a:off x="1021" y="2024"/>
                <a:ext cx="448" cy="6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25.00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12.50</a:t>
                </a:r>
              </a:p>
            </p:txBody>
          </p:sp>
          <p:sp>
            <p:nvSpPr>
              <p:cNvPr id="873524" name="Oval 52"/>
              <p:cNvSpPr>
                <a:spLocks noChangeArrowheads="1"/>
              </p:cNvSpPr>
              <p:nvPr/>
            </p:nvSpPr>
            <p:spPr bwMode="auto">
              <a:xfrm>
                <a:off x="818" y="2269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3525" name="Oval 53"/>
              <p:cNvSpPr>
                <a:spLocks noChangeArrowheads="1"/>
              </p:cNvSpPr>
              <p:nvPr/>
            </p:nvSpPr>
            <p:spPr bwMode="auto">
              <a:xfrm>
                <a:off x="826" y="2447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3526" name="Group 54"/>
            <p:cNvGrpSpPr>
              <a:grpSpLocks/>
            </p:cNvGrpSpPr>
            <p:nvPr/>
          </p:nvGrpSpPr>
          <p:grpSpPr bwMode="auto">
            <a:xfrm>
              <a:off x="3105150" y="2330450"/>
              <a:ext cx="1562104" cy="1149350"/>
              <a:chOff x="1971" y="1708"/>
              <a:chExt cx="894" cy="724"/>
            </a:xfrm>
          </p:grpSpPr>
          <p:sp>
            <p:nvSpPr>
              <p:cNvPr id="873527" name="Rectangle 55"/>
              <p:cNvSpPr>
                <a:spLocks noChangeArrowheads="1"/>
              </p:cNvSpPr>
              <p:nvPr/>
            </p:nvSpPr>
            <p:spPr bwMode="auto">
              <a:xfrm>
                <a:off x="1971" y="1708"/>
                <a:ext cx="894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 dirty="0">
                    <a:latin typeface="+mj-lt"/>
                  </a:rPr>
                  <a:t>AP Tax</a:t>
                </a:r>
                <a:br>
                  <a:rPr kumimoji="1" lang="en-US" sz="1500" dirty="0">
                    <a:latin typeface="+mj-lt"/>
                  </a:rPr>
                </a:br>
                <a:r>
                  <a:rPr kumimoji="1" lang="en-US" sz="1500" dirty="0">
                    <a:latin typeface="+mj-lt"/>
                  </a:rPr>
                  <a:t>Recoverable</a:t>
                </a:r>
              </a:p>
            </p:txBody>
          </p:sp>
          <p:sp>
            <p:nvSpPr>
              <p:cNvPr id="873528" name="Rectangle 56"/>
              <p:cNvSpPr>
                <a:spLocks noChangeArrowheads="1"/>
              </p:cNvSpPr>
              <p:nvPr/>
            </p:nvSpPr>
            <p:spPr bwMode="auto">
              <a:xfrm>
                <a:off x="2057" y="2044"/>
                <a:ext cx="377" cy="22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12.50</a:t>
                </a:r>
              </a:p>
            </p:txBody>
          </p:sp>
          <p:grpSp>
            <p:nvGrpSpPr>
              <p:cNvPr id="873529" name="Group 57"/>
              <p:cNvGrpSpPr>
                <a:grpSpLocks/>
              </p:cNvGrpSpPr>
              <p:nvPr/>
            </p:nvGrpSpPr>
            <p:grpSpPr bwMode="auto">
              <a:xfrm>
                <a:off x="2086" y="2054"/>
                <a:ext cx="661" cy="378"/>
                <a:chOff x="102" y="3627"/>
                <a:chExt cx="628" cy="378"/>
              </a:xfrm>
            </p:grpSpPr>
            <p:sp>
              <p:nvSpPr>
                <p:cNvPr id="873530" name="Freeform 58"/>
                <p:cNvSpPr>
                  <a:spLocks/>
                </p:cNvSpPr>
                <p:nvPr/>
              </p:nvSpPr>
              <p:spPr bwMode="auto">
                <a:xfrm>
                  <a:off x="102" y="3627"/>
                  <a:ext cx="628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58" y="0"/>
                    </a:cxn>
                  </a:cxnLst>
                  <a:rect l="0" t="0" r="r" b="b"/>
                  <a:pathLst>
                    <a:path w="859" h="1">
                      <a:moveTo>
                        <a:pt x="0" y="0"/>
                      </a:moveTo>
                      <a:lnTo>
                        <a:pt x="858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3531" name="Freeform 59"/>
                <p:cNvSpPr>
                  <a:spLocks/>
                </p:cNvSpPr>
                <p:nvPr/>
              </p:nvSpPr>
              <p:spPr bwMode="auto">
                <a:xfrm>
                  <a:off x="435" y="3630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3532" name="Oval 60"/>
              <p:cNvSpPr>
                <a:spLocks noChangeArrowheads="1"/>
              </p:cNvSpPr>
              <p:nvPr/>
            </p:nvSpPr>
            <p:spPr bwMode="auto">
              <a:xfrm>
                <a:off x="2506" y="2079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3533" name="Group 61"/>
            <p:cNvGrpSpPr>
              <a:grpSpLocks/>
            </p:cNvGrpSpPr>
            <p:nvPr/>
          </p:nvGrpSpPr>
          <p:grpSpPr bwMode="auto">
            <a:xfrm>
              <a:off x="7539038" y="4581525"/>
              <a:ext cx="1577975" cy="1244600"/>
              <a:chOff x="4752" y="3204"/>
              <a:chExt cx="994" cy="784"/>
            </a:xfrm>
          </p:grpSpPr>
          <p:grpSp>
            <p:nvGrpSpPr>
              <p:cNvPr id="873534" name="Group 62"/>
              <p:cNvGrpSpPr>
                <a:grpSpLocks/>
              </p:cNvGrpSpPr>
              <p:nvPr/>
            </p:nvGrpSpPr>
            <p:grpSpPr bwMode="auto">
              <a:xfrm>
                <a:off x="4866" y="3611"/>
                <a:ext cx="756" cy="377"/>
                <a:chOff x="4866" y="3611"/>
                <a:chExt cx="756" cy="377"/>
              </a:xfrm>
            </p:grpSpPr>
            <p:sp>
              <p:nvSpPr>
                <p:cNvPr id="873535" name="Freeform 63"/>
                <p:cNvSpPr>
                  <a:spLocks/>
                </p:cNvSpPr>
                <p:nvPr/>
              </p:nvSpPr>
              <p:spPr bwMode="auto">
                <a:xfrm>
                  <a:off x="4866" y="3611"/>
                  <a:ext cx="756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55" y="0"/>
                    </a:cxn>
                  </a:cxnLst>
                  <a:rect l="0" t="0" r="r" b="b"/>
                  <a:pathLst>
                    <a:path w="756" h="1">
                      <a:moveTo>
                        <a:pt x="0" y="0"/>
                      </a:moveTo>
                      <a:lnTo>
                        <a:pt x="755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3536" name="Freeform 64"/>
                <p:cNvSpPr>
                  <a:spLocks/>
                </p:cNvSpPr>
                <p:nvPr/>
              </p:nvSpPr>
              <p:spPr bwMode="auto">
                <a:xfrm>
                  <a:off x="5243" y="3613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3537" name="Rectangle 65"/>
              <p:cNvSpPr>
                <a:spLocks noChangeArrowheads="1"/>
              </p:cNvSpPr>
              <p:nvPr/>
            </p:nvSpPr>
            <p:spPr bwMode="auto">
              <a:xfrm>
                <a:off x="4752" y="3204"/>
                <a:ext cx="99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AP Tax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Recoverable</a:t>
                </a:r>
              </a:p>
            </p:txBody>
          </p:sp>
          <p:sp>
            <p:nvSpPr>
              <p:cNvPr id="873538" name="Rectangle 66"/>
              <p:cNvSpPr>
                <a:spLocks noChangeArrowheads="1"/>
              </p:cNvSpPr>
              <p:nvPr/>
            </p:nvSpPr>
            <p:spPr bwMode="auto">
              <a:xfrm>
                <a:off x="4849" y="3597"/>
                <a:ext cx="377" cy="25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12.50</a:t>
                </a:r>
              </a:p>
            </p:txBody>
          </p:sp>
          <p:sp>
            <p:nvSpPr>
              <p:cNvPr id="873539" name="Oval 67"/>
              <p:cNvSpPr>
                <a:spLocks noChangeArrowheads="1"/>
              </p:cNvSpPr>
              <p:nvPr/>
            </p:nvSpPr>
            <p:spPr bwMode="auto">
              <a:xfrm>
                <a:off x="5328" y="3656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</p:grpSp>
        <p:sp>
          <p:nvSpPr>
            <p:cNvPr id="873540" name="Rectangle 68"/>
            <p:cNvSpPr>
              <a:spLocks noChangeArrowheads="1"/>
            </p:cNvSpPr>
            <p:nvPr/>
          </p:nvSpPr>
          <p:spPr bwMode="auto">
            <a:xfrm>
              <a:off x="4776255" y="5207000"/>
              <a:ext cx="711733" cy="69890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100.00</a:t>
              </a:r>
            </a:p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25.00</a:t>
              </a:r>
            </a:p>
          </p:txBody>
        </p:sp>
        <p:grpSp>
          <p:nvGrpSpPr>
            <p:cNvPr id="873541" name="Group 69"/>
            <p:cNvGrpSpPr>
              <a:grpSpLocks/>
            </p:cNvGrpSpPr>
            <p:nvPr/>
          </p:nvGrpSpPr>
          <p:grpSpPr bwMode="auto">
            <a:xfrm>
              <a:off x="6283325" y="4581525"/>
              <a:ext cx="1255713" cy="1609725"/>
              <a:chOff x="3961" y="3204"/>
              <a:chExt cx="791" cy="1014"/>
            </a:xfrm>
          </p:grpSpPr>
          <p:sp>
            <p:nvSpPr>
              <p:cNvPr id="873542" name="Rectangle 70"/>
              <p:cNvSpPr>
                <a:spLocks noChangeArrowheads="1"/>
              </p:cNvSpPr>
              <p:nvPr/>
            </p:nvSpPr>
            <p:spPr bwMode="auto">
              <a:xfrm>
                <a:off x="3996" y="3204"/>
                <a:ext cx="720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Accounts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Payable</a:t>
                </a:r>
              </a:p>
            </p:txBody>
          </p:sp>
          <p:sp>
            <p:nvSpPr>
              <p:cNvPr id="873543" name="Rectangle 71"/>
              <p:cNvSpPr>
                <a:spLocks noChangeArrowheads="1"/>
              </p:cNvSpPr>
              <p:nvPr/>
            </p:nvSpPr>
            <p:spPr bwMode="auto">
              <a:xfrm>
                <a:off x="4304" y="3596"/>
                <a:ext cx="448" cy="6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25.00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12.50</a:t>
                </a:r>
              </a:p>
            </p:txBody>
          </p:sp>
          <p:sp>
            <p:nvSpPr>
              <p:cNvPr id="873544" name="Oval 72"/>
              <p:cNvSpPr>
                <a:spLocks noChangeArrowheads="1"/>
              </p:cNvSpPr>
              <p:nvPr/>
            </p:nvSpPr>
            <p:spPr bwMode="auto">
              <a:xfrm>
                <a:off x="4060" y="384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3545" name="Oval 73"/>
              <p:cNvSpPr>
                <a:spLocks noChangeArrowheads="1"/>
              </p:cNvSpPr>
              <p:nvPr/>
            </p:nvSpPr>
            <p:spPr bwMode="auto">
              <a:xfrm>
                <a:off x="4064" y="4020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grpSp>
            <p:nvGrpSpPr>
              <p:cNvPr id="873546" name="Group 74"/>
              <p:cNvGrpSpPr>
                <a:grpSpLocks/>
              </p:cNvGrpSpPr>
              <p:nvPr/>
            </p:nvGrpSpPr>
            <p:grpSpPr bwMode="auto">
              <a:xfrm>
                <a:off x="3961" y="3612"/>
                <a:ext cx="791" cy="589"/>
                <a:chOff x="3961" y="3612"/>
                <a:chExt cx="791" cy="589"/>
              </a:xfrm>
            </p:grpSpPr>
            <p:sp>
              <p:nvSpPr>
                <p:cNvPr id="873547" name="Freeform 75"/>
                <p:cNvSpPr>
                  <a:spLocks/>
                </p:cNvSpPr>
                <p:nvPr/>
              </p:nvSpPr>
              <p:spPr bwMode="auto">
                <a:xfrm>
                  <a:off x="3961" y="3612"/>
                  <a:ext cx="79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90" y="0"/>
                    </a:cxn>
                  </a:cxnLst>
                  <a:rect l="0" t="0" r="r" b="b"/>
                  <a:pathLst>
                    <a:path w="791" h="1">
                      <a:moveTo>
                        <a:pt x="0" y="0"/>
                      </a:moveTo>
                      <a:lnTo>
                        <a:pt x="790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3548" name="Freeform 76"/>
                <p:cNvSpPr>
                  <a:spLocks/>
                </p:cNvSpPr>
                <p:nvPr/>
              </p:nvSpPr>
              <p:spPr bwMode="auto">
                <a:xfrm>
                  <a:off x="4296" y="3612"/>
                  <a:ext cx="1" cy="58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88"/>
                    </a:cxn>
                  </a:cxnLst>
                  <a:rect l="0" t="0" r="r" b="b"/>
                  <a:pathLst>
                    <a:path w="1" h="589">
                      <a:moveTo>
                        <a:pt x="0" y="0"/>
                      </a:moveTo>
                      <a:lnTo>
                        <a:pt x="0" y="588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3549" name="Oval 77"/>
              <p:cNvSpPr>
                <a:spLocks noChangeArrowheads="1"/>
              </p:cNvSpPr>
              <p:nvPr/>
            </p:nvSpPr>
            <p:spPr bwMode="auto">
              <a:xfrm>
                <a:off x="4057" y="365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3550" name="Group 78"/>
            <p:cNvGrpSpPr>
              <a:grpSpLocks/>
            </p:cNvGrpSpPr>
            <p:nvPr/>
          </p:nvGrpSpPr>
          <p:grpSpPr bwMode="auto">
            <a:xfrm>
              <a:off x="4676773" y="4562475"/>
              <a:ext cx="1667019" cy="1281113"/>
              <a:chOff x="3002" y="3192"/>
              <a:chExt cx="862" cy="807"/>
            </a:xfrm>
          </p:grpSpPr>
          <p:sp>
            <p:nvSpPr>
              <p:cNvPr id="873551" name="Rectangle 79"/>
              <p:cNvSpPr>
                <a:spLocks noChangeArrowheads="1"/>
              </p:cNvSpPr>
              <p:nvPr/>
            </p:nvSpPr>
            <p:spPr bwMode="auto">
              <a:xfrm>
                <a:off x="3007" y="3192"/>
                <a:ext cx="857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 dirty="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 dirty="0">
                    <a:latin typeface="+mj-lt"/>
                  </a:rPr>
                  <a:t>Receipts</a:t>
                </a:r>
              </a:p>
            </p:txBody>
          </p:sp>
          <p:sp>
            <p:nvSpPr>
              <p:cNvPr id="873552" name="Oval 80"/>
              <p:cNvSpPr>
                <a:spLocks noChangeArrowheads="1"/>
              </p:cNvSpPr>
              <p:nvPr/>
            </p:nvSpPr>
            <p:spPr bwMode="auto">
              <a:xfrm>
                <a:off x="3550" y="384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  <a:endParaRPr kumimoji="1" lang="en-US" sz="1600">
                  <a:latin typeface="+mj-lt"/>
                </a:endParaRPr>
              </a:p>
            </p:txBody>
          </p:sp>
          <p:grpSp>
            <p:nvGrpSpPr>
              <p:cNvPr id="873553" name="Group 81"/>
              <p:cNvGrpSpPr>
                <a:grpSpLocks/>
              </p:cNvGrpSpPr>
              <p:nvPr/>
            </p:nvGrpSpPr>
            <p:grpSpPr bwMode="auto">
              <a:xfrm>
                <a:off x="3002" y="3569"/>
                <a:ext cx="857" cy="423"/>
                <a:chOff x="2998" y="3541"/>
                <a:chExt cx="857" cy="423"/>
              </a:xfrm>
            </p:grpSpPr>
            <p:sp>
              <p:nvSpPr>
                <p:cNvPr id="873554" name="Freeform 82"/>
                <p:cNvSpPr>
                  <a:spLocks/>
                </p:cNvSpPr>
                <p:nvPr/>
              </p:nvSpPr>
              <p:spPr bwMode="auto">
                <a:xfrm flipV="1">
                  <a:off x="2998" y="3541"/>
                  <a:ext cx="857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3555" name="Freeform 83"/>
                <p:cNvSpPr>
                  <a:spLocks/>
                </p:cNvSpPr>
                <p:nvPr/>
              </p:nvSpPr>
              <p:spPr bwMode="auto">
                <a:xfrm>
                  <a:off x="3466" y="3588"/>
                  <a:ext cx="1" cy="3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5"/>
                    </a:cxn>
                  </a:cxnLst>
                  <a:rect l="0" t="0" r="r" b="b"/>
                  <a:pathLst>
                    <a:path w="1" h="376">
                      <a:moveTo>
                        <a:pt x="0" y="0"/>
                      </a:moveTo>
                      <a:lnTo>
                        <a:pt x="0" y="375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3556" name="Oval 84"/>
              <p:cNvSpPr>
                <a:spLocks noChangeArrowheads="1"/>
              </p:cNvSpPr>
              <p:nvPr/>
            </p:nvSpPr>
            <p:spPr bwMode="auto">
              <a:xfrm>
                <a:off x="3544" y="365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3557" name="Group 85"/>
            <p:cNvGrpSpPr>
              <a:grpSpLocks/>
            </p:cNvGrpSpPr>
            <p:nvPr/>
          </p:nvGrpSpPr>
          <p:grpSpPr bwMode="auto">
            <a:xfrm>
              <a:off x="681038" y="4600575"/>
              <a:ext cx="1311275" cy="1597025"/>
              <a:chOff x="982" y="3216"/>
              <a:chExt cx="826" cy="1006"/>
            </a:xfrm>
          </p:grpSpPr>
          <p:grpSp>
            <p:nvGrpSpPr>
              <p:cNvPr id="873558" name="Group 86"/>
              <p:cNvGrpSpPr>
                <a:grpSpLocks/>
              </p:cNvGrpSpPr>
              <p:nvPr/>
            </p:nvGrpSpPr>
            <p:grpSpPr bwMode="auto">
              <a:xfrm>
                <a:off x="982" y="3573"/>
                <a:ext cx="826" cy="589"/>
                <a:chOff x="982" y="3573"/>
                <a:chExt cx="826" cy="589"/>
              </a:xfrm>
            </p:grpSpPr>
            <p:sp>
              <p:nvSpPr>
                <p:cNvPr id="873559" name="Freeform 87"/>
                <p:cNvSpPr>
                  <a:spLocks/>
                </p:cNvSpPr>
                <p:nvPr/>
              </p:nvSpPr>
              <p:spPr bwMode="auto">
                <a:xfrm flipV="1">
                  <a:off x="982" y="3573"/>
                  <a:ext cx="826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3560" name="Freeform 88"/>
                <p:cNvSpPr>
                  <a:spLocks/>
                </p:cNvSpPr>
                <p:nvPr/>
              </p:nvSpPr>
              <p:spPr bwMode="auto">
                <a:xfrm>
                  <a:off x="1450" y="3621"/>
                  <a:ext cx="1" cy="5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1" h="541">
                      <a:moveTo>
                        <a:pt x="0" y="0"/>
                      </a:moveTo>
                      <a:lnTo>
                        <a:pt x="0" y="54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3561" name="Rectangle 89"/>
              <p:cNvSpPr>
                <a:spLocks noChangeArrowheads="1"/>
              </p:cNvSpPr>
              <p:nvPr/>
            </p:nvSpPr>
            <p:spPr bwMode="auto">
              <a:xfrm>
                <a:off x="996" y="3600"/>
                <a:ext cx="448" cy="6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25.00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12.50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3562" name="Oval 90"/>
              <p:cNvSpPr>
                <a:spLocks noChangeArrowheads="1"/>
              </p:cNvSpPr>
              <p:nvPr/>
            </p:nvSpPr>
            <p:spPr bwMode="auto">
              <a:xfrm>
                <a:off x="1498" y="3661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3563" name="Oval 91"/>
              <p:cNvSpPr>
                <a:spLocks noChangeArrowheads="1"/>
              </p:cNvSpPr>
              <p:nvPr/>
            </p:nvSpPr>
            <p:spPr bwMode="auto">
              <a:xfrm>
                <a:off x="1503" y="3834"/>
                <a:ext cx="159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73564" name="Oval 92"/>
              <p:cNvSpPr>
                <a:spLocks noChangeArrowheads="1"/>
              </p:cNvSpPr>
              <p:nvPr/>
            </p:nvSpPr>
            <p:spPr bwMode="auto">
              <a:xfrm>
                <a:off x="1507" y="4019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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3565" name="Rectangle 93"/>
              <p:cNvSpPr>
                <a:spLocks noChangeArrowheads="1"/>
              </p:cNvSpPr>
              <p:nvPr/>
            </p:nvSpPr>
            <p:spPr bwMode="auto">
              <a:xfrm>
                <a:off x="1008" y="3216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</p:grpSp>
        <p:grpSp>
          <p:nvGrpSpPr>
            <p:cNvPr id="873566" name="Group 94"/>
            <p:cNvGrpSpPr>
              <a:grpSpLocks/>
            </p:cNvGrpSpPr>
            <p:nvPr/>
          </p:nvGrpSpPr>
          <p:grpSpPr bwMode="auto">
            <a:xfrm>
              <a:off x="2549525" y="4600575"/>
              <a:ext cx="1255713" cy="1587500"/>
              <a:chOff x="1959" y="3216"/>
              <a:chExt cx="791" cy="1000"/>
            </a:xfrm>
          </p:grpSpPr>
          <p:sp>
            <p:nvSpPr>
              <p:cNvPr id="873567" name="Freeform 95"/>
              <p:cNvSpPr>
                <a:spLocks/>
              </p:cNvSpPr>
              <p:nvPr/>
            </p:nvSpPr>
            <p:spPr bwMode="auto">
              <a:xfrm>
                <a:off x="1959" y="3620"/>
                <a:ext cx="79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1" h="1">
                    <a:moveTo>
                      <a:pt x="0" y="0"/>
                    </a:moveTo>
                    <a:lnTo>
                      <a:pt x="79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3568" name="Freeform 96"/>
              <p:cNvSpPr>
                <a:spLocks/>
              </p:cNvSpPr>
              <p:nvPr/>
            </p:nvSpPr>
            <p:spPr bwMode="auto">
              <a:xfrm>
                <a:off x="2281" y="3620"/>
                <a:ext cx="1" cy="5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56"/>
                  </a:cxn>
                </a:cxnLst>
                <a:rect l="0" t="0" r="r" b="b"/>
                <a:pathLst>
                  <a:path w="1" h="557">
                    <a:moveTo>
                      <a:pt x="0" y="0"/>
                    </a:moveTo>
                    <a:lnTo>
                      <a:pt x="0" y="556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3569" name="Rectangle 97"/>
              <p:cNvSpPr>
                <a:spLocks noChangeArrowheads="1"/>
              </p:cNvSpPr>
              <p:nvPr/>
            </p:nvSpPr>
            <p:spPr bwMode="auto">
              <a:xfrm>
                <a:off x="1959" y="3216"/>
                <a:ext cx="720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Accounts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Payable</a:t>
                </a:r>
              </a:p>
            </p:txBody>
          </p:sp>
          <p:sp>
            <p:nvSpPr>
              <p:cNvPr id="873570" name="Rectangle 98"/>
              <p:cNvSpPr>
                <a:spLocks noChangeArrowheads="1"/>
              </p:cNvSpPr>
              <p:nvPr/>
            </p:nvSpPr>
            <p:spPr bwMode="auto">
              <a:xfrm>
                <a:off x="2288" y="3594"/>
                <a:ext cx="448" cy="6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25.00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12.50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3571" name="Oval 99"/>
              <p:cNvSpPr>
                <a:spLocks noChangeArrowheads="1"/>
              </p:cNvSpPr>
              <p:nvPr/>
            </p:nvSpPr>
            <p:spPr bwMode="auto">
              <a:xfrm>
                <a:off x="2064" y="3648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3572" name="Oval 100"/>
              <p:cNvSpPr>
                <a:spLocks noChangeArrowheads="1"/>
              </p:cNvSpPr>
              <p:nvPr/>
            </p:nvSpPr>
            <p:spPr bwMode="auto">
              <a:xfrm>
                <a:off x="2064" y="3840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73573" name="Oval 101"/>
              <p:cNvSpPr>
                <a:spLocks noChangeArrowheads="1"/>
              </p:cNvSpPr>
              <p:nvPr/>
            </p:nvSpPr>
            <p:spPr bwMode="auto">
              <a:xfrm>
                <a:off x="2064" y="4032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</a:t>
                </a:r>
                <a:endParaRPr kumimoji="1" lang="en-US" sz="1600">
                  <a:latin typeface="+mj-lt"/>
                </a:endParaRPr>
              </a:p>
            </p:txBody>
          </p:sp>
        </p:grpSp>
        <p:sp>
          <p:nvSpPr>
            <p:cNvPr id="873574" name="Rectangle 102"/>
            <p:cNvSpPr>
              <a:spLocks noChangeArrowheads="1"/>
            </p:cNvSpPr>
            <p:nvPr/>
          </p:nvSpPr>
          <p:spPr bwMode="auto">
            <a:xfrm>
              <a:off x="4643438" y="800100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73575" name="Rectangle 103"/>
            <p:cNvSpPr>
              <a:spLocks noChangeArrowheads="1"/>
            </p:cNvSpPr>
            <p:nvPr/>
          </p:nvSpPr>
          <p:spPr bwMode="auto">
            <a:xfrm>
              <a:off x="120650" y="800100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609" name="Rectangle 113"/>
          <p:cNvSpPr>
            <a:spLocks noGrp="1" noChangeArrowheads="1"/>
          </p:cNvSpPr>
          <p:nvPr>
            <p:ph type="title"/>
          </p:nvPr>
        </p:nvSpPr>
        <p:spPr>
          <a:xfrm>
            <a:off x="457200" y="264142"/>
            <a:ext cx="8229600" cy="553998"/>
          </a:xfrm>
          <a:noFill/>
          <a:ln/>
        </p:spPr>
        <p:txBody>
          <a:bodyPr lIns="92075" tIns="91440" rIns="92075" bIns="91440" anchor="ctr">
            <a:spAutoFit/>
          </a:bodyPr>
          <a:lstStyle/>
          <a:p>
            <a:r>
              <a:rPr lang="en-US" sz="2400" dirty="0"/>
              <a:t>GL Entries for AP Rate Variance </a:t>
            </a:r>
            <a:r>
              <a:rPr lang="en-US" sz="1600" dirty="0"/>
              <a:t>(Standard Cost, Recoverable Tax)</a:t>
            </a:r>
          </a:p>
        </p:txBody>
      </p:sp>
      <p:sp>
        <p:nvSpPr>
          <p:cNvPr id="1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GTM-03-0840</a:t>
            </a:r>
          </a:p>
        </p:txBody>
      </p:sp>
      <p:grpSp>
        <p:nvGrpSpPr>
          <p:cNvPr id="115" name="Group 114"/>
          <p:cNvGrpSpPr/>
          <p:nvPr/>
        </p:nvGrpSpPr>
        <p:grpSpPr>
          <a:xfrm>
            <a:off x="68263" y="876300"/>
            <a:ext cx="9042403" cy="5453063"/>
            <a:chOff x="68263" y="876300"/>
            <a:chExt cx="9042403" cy="5453063"/>
          </a:xfrm>
        </p:grpSpPr>
        <p:sp>
          <p:nvSpPr>
            <p:cNvPr id="874498" name="Rectangle 2"/>
            <p:cNvSpPr>
              <a:spLocks noChangeArrowheads="1"/>
            </p:cNvSpPr>
            <p:nvPr/>
          </p:nvSpPr>
          <p:spPr bwMode="auto">
            <a:xfrm>
              <a:off x="68263" y="2300288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4499" name="Rectangle 3"/>
            <p:cNvSpPr>
              <a:spLocks noChangeArrowheads="1"/>
            </p:cNvSpPr>
            <p:nvPr/>
          </p:nvSpPr>
          <p:spPr bwMode="auto">
            <a:xfrm>
              <a:off x="114300" y="12842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4500" name="Rectangle 4"/>
            <p:cNvSpPr>
              <a:spLocks noChangeArrowheads="1"/>
            </p:cNvSpPr>
            <p:nvPr/>
          </p:nvSpPr>
          <p:spPr bwMode="auto">
            <a:xfrm>
              <a:off x="193675" y="13525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74501" name="Rectangle 5"/>
            <p:cNvSpPr>
              <a:spLocks noChangeArrowheads="1"/>
            </p:cNvSpPr>
            <p:nvPr/>
          </p:nvSpPr>
          <p:spPr bwMode="auto">
            <a:xfrm>
              <a:off x="4641850" y="12842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4502" name="Rectangle 6"/>
            <p:cNvSpPr>
              <a:spLocks noChangeArrowheads="1"/>
            </p:cNvSpPr>
            <p:nvPr/>
          </p:nvSpPr>
          <p:spPr bwMode="auto">
            <a:xfrm>
              <a:off x="193675" y="3490913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Entries created for item cost (4), variance (5), and tax (6)</a:t>
              </a:r>
            </a:p>
          </p:txBody>
        </p:sp>
        <p:sp>
          <p:nvSpPr>
            <p:cNvPr id="874503" name="Rectangle 7"/>
            <p:cNvSpPr>
              <a:spLocks noChangeArrowheads="1"/>
            </p:cNvSpPr>
            <p:nvPr/>
          </p:nvSpPr>
          <p:spPr bwMode="auto">
            <a:xfrm>
              <a:off x="4727575" y="13525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74504" name="Rectangle 8"/>
            <p:cNvSpPr>
              <a:spLocks noChangeArrowheads="1"/>
            </p:cNvSpPr>
            <p:nvPr/>
          </p:nvSpPr>
          <p:spPr bwMode="auto">
            <a:xfrm>
              <a:off x="4727575" y="3490913"/>
              <a:ext cx="4205288" cy="113665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(2), variance (3), tax on item cost (4) and tax on variance (5)</a:t>
              </a:r>
              <a:endParaRPr kumimoji="1" lang="en-US" sz="1600" b="1">
                <a:latin typeface="+mj-lt"/>
              </a:endParaRPr>
            </a:p>
          </p:txBody>
        </p:sp>
        <p:sp>
          <p:nvSpPr>
            <p:cNvPr id="874505" name="Rectangle 9"/>
            <p:cNvSpPr>
              <a:spLocks noChangeArrowheads="1"/>
            </p:cNvSpPr>
            <p:nvPr/>
          </p:nvSpPr>
          <p:spPr bwMode="auto">
            <a:xfrm>
              <a:off x="4643438" y="876300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74506" name="Rectangle 10"/>
            <p:cNvSpPr>
              <a:spLocks noChangeArrowheads="1"/>
            </p:cNvSpPr>
            <p:nvPr/>
          </p:nvSpPr>
          <p:spPr bwMode="auto">
            <a:xfrm>
              <a:off x="120650" y="876300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74507" name="Freeform 11"/>
            <p:cNvSpPr>
              <a:spLocks/>
            </p:cNvSpPr>
            <p:nvPr/>
          </p:nvSpPr>
          <p:spPr bwMode="auto">
            <a:xfrm>
              <a:off x="5418138" y="2813050"/>
              <a:ext cx="1079500" cy="746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1" y="0"/>
                </a:cxn>
              </a:cxnLst>
              <a:rect l="0" t="0" r="r" b="b"/>
              <a:pathLst>
                <a:path w="842" h="1">
                  <a:moveTo>
                    <a:pt x="0" y="0"/>
                  </a:moveTo>
                  <a:lnTo>
                    <a:pt x="841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4508" name="Freeform 12"/>
            <p:cNvSpPr>
              <a:spLocks/>
            </p:cNvSpPr>
            <p:nvPr/>
          </p:nvSpPr>
          <p:spPr bwMode="auto">
            <a:xfrm>
              <a:off x="6096000" y="2816225"/>
              <a:ext cx="74613" cy="4746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4509" name="Rectangle 13"/>
            <p:cNvSpPr>
              <a:spLocks noChangeArrowheads="1"/>
            </p:cNvSpPr>
            <p:nvPr/>
          </p:nvSpPr>
          <p:spPr bwMode="auto">
            <a:xfrm>
              <a:off x="5341938" y="2497138"/>
              <a:ext cx="1143000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algn="l" defTabSz="1546225" eaLnBrk="0" hangingPunct="0"/>
              <a:r>
                <a:rPr kumimoji="1" lang="en-US" sz="1500">
                  <a:latin typeface="+mj-lt"/>
                </a:rPr>
                <a:t>Inventory</a:t>
              </a:r>
            </a:p>
          </p:txBody>
        </p:sp>
        <p:sp>
          <p:nvSpPr>
            <p:cNvPr id="874510" name="Rectangle 14"/>
            <p:cNvSpPr>
              <a:spLocks noChangeArrowheads="1"/>
            </p:cNvSpPr>
            <p:nvPr/>
          </p:nvSpPr>
          <p:spPr bwMode="auto">
            <a:xfrm>
              <a:off x="5399088" y="2806700"/>
              <a:ext cx="711733" cy="35266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500">
                  <a:latin typeface="+mj-lt"/>
                </a:rPr>
                <a:t>100.00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74511" name="Text Box 15"/>
            <p:cNvSpPr txBox="1">
              <a:spLocks noChangeArrowheads="1"/>
            </p:cNvSpPr>
            <p:nvPr/>
          </p:nvSpPr>
          <p:spPr bwMode="auto">
            <a:xfrm>
              <a:off x="6075363" y="2747963"/>
              <a:ext cx="38100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kumimoji="1" lang="en-US" sz="2400">
                  <a:latin typeface="+mj-lt"/>
                  <a:sym typeface="Wingdings" pitchFamily="2" charset="2"/>
                </a:rPr>
                <a:t></a:t>
              </a:r>
              <a:endParaRPr kumimoji="1" lang="en-US" sz="2400" b="1">
                <a:latin typeface="+mj-lt"/>
              </a:endParaRPr>
            </a:p>
          </p:txBody>
        </p:sp>
        <p:grpSp>
          <p:nvGrpSpPr>
            <p:cNvPr id="874512" name="Group 16"/>
            <p:cNvGrpSpPr>
              <a:grpSpLocks/>
            </p:cNvGrpSpPr>
            <p:nvPr/>
          </p:nvGrpSpPr>
          <p:grpSpPr bwMode="auto">
            <a:xfrm>
              <a:off x="7246938" y="2162175"/>
              <a:ext cx="1411287" cy="1138238"/>
              <a:chOff x="4560" y="1547"/>
              <a:chExt cx="889" cy="717"/>
            </a:xfrm>
          </p:grpSpPr>
          <p:grpSp>
            <p:nvGrpSpPr>
              <p:cNvPr id="874513" name="Group 17"/>
              <p:cNvGrpSpPr>
                <a:grpSpLocks/>
              </p:cNvGrpSpPr>
              <p:nvPr/>
            </p:nvGrpSpPr>
            <p:grpSpPr bwMode="auto">
              <a:xfrm>
                <a:off x="4560" y="1957"/>
                <a:ext cx="889" cy="307"/>
                <a:chOff x="4560" y="1957"/>
                <a:chExt cx="889" cy="307"/>
              </a:xfrm>
            </p:grpSpPr>
            <p:sp>
              <p:nvSpPr>
                <p:cNvPr id="874514" name="Freeform 18"/>
                <p:cNvSpPr>
                  <a:spLocks/>
                </p:cNvSpPr>
                <p:nvPr/>
              </p:nvSpPr>
              <p:spPr bwMode="auto">
                <a:xfrm>
                  <a:off x="4560" y="1957"/>
                  <a:ext cx="889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4515" name="Freeform 19"/>
                <p:cNvSpPr>
                  <a:spLocks/>
                </p:cNvSpPr>
                <p:nvPr/>
              </p:nvSpPr>
              <p:spPr bwMode="auto">
                <a:xfrm>
                  <a:off x="4980" y="1957"/>
                  <a:ext cx="47" cy="30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4516" name="Rectangle 20"/>
              <p:cNvSpPr>
                <a:spLocks noChangeArrowheads="1"/>
              </p:cNvSpPr>
              <p:nvPr/>
            </p:nvSpPr>
            <p:spPr bwMode="auto">
              <a:xfrm>
                <a:off x="4965" y="1920"/>
                <a:ext cx="468" cy="25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</a:p>
            </p:txBody>
          </p:sp>
          <p:sp>
            <p:nvSpPr>
              <p:cNvPr id="874517" name="Rectangle 21"/>
              <p:cNvSpPr>
                <a:spLocks noChangeArrowheads="1"/>
              </p:cNvSpPr>
              <p:nvPr/>
            </p:nvSpPr>
            <p:spPr bwMode="auto">
              <a:xfrm>
                <a:off x="4641" y="1547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  <p:sp>
            <p:nvSpPr>
              <p:cNvPr id="874518" name="Text Box 22"/>
              <p:cNvSpPr txBox="1">
                <a:spLocks noChangeArrowheads="1"/>
              </p:cNvSpPr>
              <p:nvPr/>
            </p:nvSpPr>
            <p:spPr bwMode="auto">
              <a:xfrm>
                <a:off x="4666" y="1919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sp>
          <p:nvSpPr>
            <p:cNvPr id="874519" name="Rectangle 23"/>
            <p:cNvSpPr>
              <a:spLocks noChangeArrowheads="1"/>
            </p:cNvSpPr>
            <p:nvPr/>
          </p:nvSpPr>
          <p:spPr bwMode="auto">
            <a:xfrm>
              <a:off x="76200" y="2298700"/>
              <a:ext cx="1792288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74520" name="Group 24"/>
            <p:cNvGrpSpPr>
              <a:grpSpLocks/>
            </p:cNvGrpSpPr>
            <p:nvPr/>
          </p:nvGrpSpPr>
          <p:grpSpPr bwMode="auto">
            <a:xfrm>
              <a:off x="236538" y="2506663"/>
              <a:ext cx="1143000" cy="901700"/>
              <a:chOff x="0" y="1806"/>
              <a:chExt cx="720" cy="568"/>
            </a:xfrm>
          </p:grpSpPr>
          <p:grpSp>
            <p:nvGrpSpPr>
              <p:cNvPr id="874521" name="Group 25"/>
              <p:cNvGrpSpPr>
                <a:grpSpLocks/>
              </p:cNvGrpSpPr>
              <p:nvPr/>
            </p:nvGrpSpPr>
            <p:grpSpPr bwMode="auto">
              <a:xfrm>
                <a:off x="48" y="1999"/>
                <a:ext cx="630" cy="375"/>
                <a:chOff x="48" y="2006"/>
                <a:chExt cx="630" cy="375"/>
              </a:xfrm>
            </p:grpSpPr>
            <p:sp>
              <p:nvSpPr>
                <p:cNvPr id="874522" name="Freeform 26"/>
                <p:cNvSpPr>
                  <a:spLocks/>
                </p:cNvSpPr>
                <p:nvPr/>
              </p:nvSpPr>
              <p:spPr bwMode="auto">
                <a:xfrm>
                  <a:off x="48" y="2006"/>
                  <a:ext cx="630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41" y="0"/>
                    </a:cxn>
                  </a:cxnLst>
                  <a:rect l="0" t="0" r="r" b="b"/>
                  <a:pathLst>
                    <a:path w="842" h="1">
                      <a:moveTo>
                        <a:pt x="0" y="0"/>
                      </a:moveTo>
                      <a:lnTo>
                        <a:pt x="841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4523" name="Freeform 27"/>
                <p:cNvSpPr>
                  <a:spLocks/>
                </p:cNvSpPr>
                <p:nvPr/>
              </p:nvSpPr>
              <p:spPr bwMode="auto">
                <a:xfrm>
                  <a:off x="486" y="2006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4524" name="Rectangle 28"/>
              <p:cNvSpPr>
                <a:spLocks noChangeArrowheads="1"/>
              </p:cNvSpPr>
              <p:nvPr/>
            </p:nvSpPr>
            <p:spPr bwMode="auto">
              <a:xfrm>
                <a:off x="0" y="1806"/>
                <a:ext cx="720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74525" name="Rectangle 29"/>
              <p:cNvSpPr>
                <a:spLocks noChangeArrowheads="1"/>
              </p:cNvSpPr>
              <p:nvPr/>
            </p:nvSpPr>
            <p:spPr bwMode="auto">
              <a:xfrm>
                <a:off x="43" y="1991"/>
                <a:ext cx="448" cy="2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</a:p>
            </p:txBody>
          </p:sp>
          <p:sp>
            <p:nvSpPr>
              <p:cNvPr id="874526" name="Text Box 30"/>
              <p:cNvSpPr txBox="1">
                <a:spLocks noChangeArrowheads="1"/>
              </p:cNvSpPr>
              <p:nvPr/>
            </p:nvSpPr>
            <p:spPr bwMode="auto">
              <a:xfrm>
                <a:off x="472" y="1958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anchor="ctr" anchorCtr="1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74527" name="Group 31"/>
            <p:cNvGrpSpPr>
              <a:grpSpLocks/>
            </p:cNvGrpSpPr>
            <p:nvPr/>
          </p:nvGrpSpPr>
          <p:grpSpPr bwMode="auto">
            <a:xfrm>
              <a:off x="2962277" y="2263775"/>
              <a:ext cx="1485901" cy="1193800"/>
              <a:chOff x="1861" y="1583"/>
              <a:chExt cx="936" cy="752"/>
            </a:xfrm>
          </p:grpSpPr>
          <p:sp>
            <p:nvSpPr>
              <p:cNvPr id="874528" name="Rectangle 32"/>
              <p:cNvSpPr>
                <a:spLocks noChangeArrowheads="1"/>
              </p:cNvSpPr>
              <p:nvPr/>
            </p:nvSpPr>
            <p:spPr bwMode="auto">
              <a:xfrm>
                <a:off x="1861" y="1583"/>
                <a:ext cx="936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 dirty="0">
                    <a:latin typeface="+mj-lt"/>
                  </a:rPr>
                  <a:t>AP Tax</a:t>
                </a:r>
                <a:br>
                  <a:rPr kumimoji="1" lang="en-US" sz="1500" dirty="0">
                    <a:latin typeface="+mj-lt"/>
                  </a:rPr>
                </a:br>
                <a:r>
                  <a:rPr kumimoji="1" lang="en-US" sz="1500" dirty="0">
                    <a:latin typeface="+mj-lt"/>
                  </a:rPr>
                  <a:t>Recoverable</a:t>
                </a:r>
              </a:p>
            </p:txBody>
          </p:sp>
          <p:sp>
            <p:nvSpPr>
              <p:cNvPr id="874529" name="Rectangle 33"/>
              <p:cNvSpPr>
                <a:spLocks noChangeArrowheads="1"/>
              </p:cNvSpPr>
              <p:nvPr/>
            </p:nvSpPr>
            <p:spPr bwMode="auto">
              <a:xfrm>
                <a:off x="1975" y="1918"/>
                <a:ext cx="377" cy="22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10.00</a:t>
                </a:r>
              </a:p>
            </p:txBody>
          </p:sp>
          <p:grpSp>
            <p:nvGrpSpPr>
              <p:cNvPr id="874530" name="Group 34"/>
              <p:cNvGrpSpPr>
                <a:grpSpLocks/>
              </p:cNvGrpSpPr>
              <p:nvPr/>
            </p:nvGrpSpPr>
            <p:grpSpPr bwMode="auto">
              <a:xfrm>
                <a:off x="2004" y="1929"/>
                <a:ext cx="661" cy="406"/>
                <a:chOff x="2004" y="1929"/>
                <a:chExt cx="661" cy="406"/>
              </a:xfrm>
            </p:grpSpPr>
            <p:sp>
              <p:nvSpPr>
                <p:cNvPr id="874531" name="Freeform 35"/>
                <p:cNvSpPr>
                  <a:spLocks/>
                </p:cNvSpPr>
                <p:nvPr/>
              </p:nvSpPr>
              <p:spPr bwMode="auto">
                <a:xfrm>
                  <a:off x="2004" y="1929"/>
                  <a:ext cx="661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58" y="0"/>
                    </a:cxn>
                  </a:cxnLst>
                  <a:rect l="0" t="0" r="r" b="b"/>
                  <a:pathLst>
                    <a:path w="859" h="1">
                      <a:moveTo>
                        <a:pt x="0" y="0"/>
                      </a:moveTo>
                      <a:lnTo>
                        <a:pt x="858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4532" name="Freeform 36"/>
                <p:cNvSpPr>
                  <a:spLocks/>
                </p:cNvSpPr>
                <p:nvPr/>
              </p:nvSpPr>
              <p:spPr bwMode="auto">
                <a:xfrm>
                  <a:off x="2370" y="1960"/>
                  <a:ext cx="2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4533" name="Oval 37"/>
              <p:cNvSpPr>
                <a:spLocks noChangeArrowheads="1"/>
              </p:cNvSpPr>
              <p:nvPr/>
            </p:nvSpPr>
            <p:spPr bwMode="auto">
              <a:xfrm>
                <a:off x="2432" y="195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4534" name="Group 38"/>
            <p:cNvGrpSpPr>
              <a:grpSpLocks/>
            </p:cNvGrpSpPr>
            <p:nvPr/>
          </p:nvGrpSpPr>
          <p:grpSpPr bwMode="auto">
            <a:xfrm>
              <a:off x="1668463" y="2168525"/>
              <a:ext cx="1158875" cy="1295400"/>
              <a:chOff x="1046" y="1523"/>
              <a:chExt cx="730" cy="816"/>
            </a:xfrm>
          </p:grpSpPr>
          <p:sp>
            <p:nvSpPr>
              <p:cNvPr id="874535" name="Rectangle 39"/>
              <p:cNvSpPr>
                <a:spLocks noChangeArrowheads="1"/>
              </p:cNvSpPr>
              <p:nvPr/>
            </p:nvSpPr>
            <p:spPr bwMode="auto">
              <a:xfrm>
                <a:off x="1309" y="1899"/>
                <a:ext cx="448" cy="44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</p:txBody>
          </p:sp>
          <p:sp>
            <p:nvSpPr>
              <p:cNvPr id="874536" name="Text Box 40"/>
              <p:cNvSpPr txBox="1">
                <a:spLocks noChangeArrowheads="1"/>
              </p:cNvSpPr>
              <p:nvPr/>
            </p:nvSpPr>
            <p:spPr bwMode="auto">
              <a:xfrm>
                <a:off x="1046" y="1889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  <p:sp>
            <p:nvSpPr>
              <p:cNvPr id="874537" name="Rectangle 41"/>
              <p:cNvSpPr>
                <a:spLocks noChangeArrowheads="1"/>
              </p:cNvSpPr>
              <p:nvPr/>
            </p:nvSpPr>
            <p:spPr bwMode="auto">
              <a:xfrm>
                <a:off x="1046" y="1523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4538" name="Freeform 42"/>
              <p:cNvSpPr>
                <a:spLocks/>
              </p:cNvSpPr>
              <p:nvPr/>
            </p:nvSpPr>
            <p:spPr bwMode="auto">
              <a:xfrm flipV="1">
                <a:off x="1091" y="1889"/>
                <a:ext cx="677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4539" name="Oval 43"/>
              <p:cNvSpPr>
                <a:spLocks noChangeArrowheads="1"/>
              </p:cNvSpPr>
              <p:nvPr/>
            </p:nvSpPr>
            <p:spPr bwMode="auto">
              <a:xfrm>
                <a:off x="1105" y="213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4540" name="Freeform 44"/>
              <p:cNvSpPr>
                <a:spLocks/>
              </p:cNvSpPr>
              <p:nvPr/>
            </p:nvSpPr>
            <p:spPr bwMode="auto">
              <a:xfrm>
                <a:off x="1306" y="1953"/>
                <a:ext cx="2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74541" name="Group 45"/>
            <p:cNvGrpSpPr>
              <a:grpSpLocks/>
            </p:cNvGrpSpPr>
            <p:nvPr/>
          </p:nvGrpSpPr>
          <p:grpSpPr bwMode="auto">
            <a:xfrm>
              <a:off x="6692900" y="4514850"/>
              <a:ext cx="1158875" cy="1276350"/>
              <a:chOff x="4253" y="3024"/>
              <a:chExt cx="730" cy="804"/>
            </a:xfrm>
          </p:grpSpPr>
          <p:sp>
            <p:nvSpPr>
              <p:cNvPr id="874542" name="Rectangle 46"/>
              <p:cNvSpPr>
                <a:spLocks noChangeArrowheads="1"/>
              </p:cNvSpPr>
              <p:nvPr/>
            </p:nvSpPr>
            <p:spPr bwMode="auto">
              <a:xfrm>
                <a:off x="4253" y="3024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AP Rate Variance</a:t>
                </a:r>
              </a:p>
            </p:txBody>
          </p:sp>
          <p:grpSp>
            <p:nvGrpSpPr>
              <p:cNvPr id="874543" name="Group 47"/>
              <p:cNvGrpSpPr>
                <a:grpSpLocks/>
              </p:cNvGrpSpPr>
              <p:nvPr/>
            </p:nvGrpSpPr>
            <p:grpSpPr bwMode="auto">
              <a:xfrm>
                <a:off x="4355" y="3397"/>
                <a:ext cx="549" cy="431"/>
                <a:chOff x="3683" y="3397"/>
                <a:chExt cx="549" cy="431"/>
              </a:xfrm>
            </p:grpSpPr>
            <p:sp>
              <p:nvSpPr>
                <p:cNvPr id="874544" name="Freeform 48"/>
                <p:cNvSpPr>
                  <a:spLocks/>
                </p:cNvSpPr>
                <p:nvPr/>
              </p:nvSpPr>
              <p:spPr bwMode="auto">
                <a:xfrm flipV="1">
                  <a:off x="3683" y="3397"/>
                  <a:ext cx="549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4545" name="Freeform 49"/>
                <p:cNvSpPr>
                  <a:spLocks/>
                </p:cNvSpPr>
                <p:nvPr/>
              </p:nvSpPr>
              <p:spPr bwMode="auto">
                <a:xfrm>
                  <a:off x="4058" y="3448"/>
                  <a:ext cx="0" cy="38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5"/>
                    </a:cxn>
                  </a:cxnLst>
                  <a:rect l="0" t="0" r="r" b="b"/>
                  <a:pathLst>
                    <a:path w="1" h="376">
                      <a:moveTo>
                        <a:pt x="0" y="0"/>
                      </a:moveTo>
                      <a:lnTo>
                        <a:pt x="0" y="375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4546" name="Rectangle 50"/>
              <p:cNvSpPr>
                <a:spLocks noChangeArrowheads="1"/>
              </p:cNvSpPr>
              <p:nvPr/>
            </p:nvSpPr>
            <p:spPr bwMode="auto">
              <a:xfrm>
                <a:off x="4375" y="3430"/>
                <a:ext cx="377" cy="25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30.00</a:t>
                </a:r>
              </a:p>
            </p:txBody>
          </p:sp>
        </p:grpSp>
        <p:grpSp>
          <p:nvGrpSpPr>
            <p:cNvPr id="874547" name="Group 51"/>
            <p:cNvGrpSpPr>
              <a:grpSpLocks/>
            </p:cNvGrpSpPr>
            <p:nvPr/>
          </p:nvGrpSpPr>
          <p:grpSpPr bwMode="auto">
            <a:xfrm>
              <a:off x="4589463" y="4445000"/>
              <a:ext cx="1222375" cy="1331913"/>
              <a:chOff x="2928" y="2980"/>
              <a:chExt cx="770" cy="839"/>
            </a:xfrm>
          </p:grpSpPr>
          <p:grpSp>
            <p:nvGrpSpPr>
              <p:cNvPr id="874548" name="Group 52"/>
              <p:cNvGrpSpPr>
                <a:grpSpLocks/>
              </p:cNvGrpSpPr>
              <p:nvPr/>
            </p:nvGrpSpPr>
            <p:grpSpPr bwMode="auto">
              <a:xfrm>
                <a:off x="2928" y="2980"/>
                <a:ext cx="770" cy="839"/>
                <a:chOff x="2974" y="2976"/>
                <a:chExt cx="770" cy="839"/>
              </a:xfrm>
            </p:grpSpPr>
            <p:sp>
              <p:nvSpPr>
                <p:cNvPr id="874549" name="Rectangle 53"/>
                <p:cNvSpPr>
                  <a:spLocks noChangeArrowheads="1"/>
                </p:cNvSpPr>
                <p:nvPr/>
              </p:nvSpPr>
              <p:spPr bwMode="auto">
                <a:xfrm>
                  <a:off x="2974" y="2976"/>
                  <a:ext cx="770" cy="4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PO Receipts</a:t>
                  </a:r>
                </a:p>
              </p:txBody>
            </p:sp>
            <p:grpSp>
              <p:nvGrpSpPr>
                <p:cNvPr id="874550" name="Group 54"/>
                <p:cNvGrpSpPr>
                  <a:grpSpLocks/>
                </p:cNvGrpSpPr>
                <p:nvPr/>
              </p:nvGrpSpPr>
              <p:grpSpPr bwMode="auto">
                <a:xfrm>
                  <a:off x="3012" y="3440"/>
                  <a:ext cx="616" cy="375"/>
                  <a:chOff x="3012" y="3440"/>
                  <a:chExt cx="616" cy="375"/>
                </a:xfrm>
              </p:grpSpPr>
              <p:grpSp>
                <p:nvGrpSpPr>
                  <p:cNvPr id="874551" name="Group 55"/>
                  <p:cNvGrpSpPr>
                    <a:grpSpLocks/>
                  </p:cNvGrpSpPr>
                  <p:nvPr/>
                </p:nvGrpSpPr>
                <p:grpSpPr bwMode="auto">
                  <a:xfrm>
                    <a:off x="3071" y="3440"/>
                    <a:ext cx="557" cy="375"/>
                    <a:chOff x="3071" y="3440"/>
                    <a:chExt cx="557" cy="375"/>
                  </a:xfrm>
                </p:grpSpPr>
                <p:sp>
                  <p:nvSpPr>
                    <p:cNvPr id="874552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3071" y="3440"/>
                      <a:ext cx="55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835" y="0"/>
                        </a:cxn>
                      </a:cxnLst>
                      <a:rect l="0" t="0" r="r" b="b"/>
                      <a:pathLst>
                        <a:path w="836" h="1">
                          <a:moveTo>
                            <a:pt x="0" y="0"/>
                          </a:moveTo>
                          <a:lnTo>
                            <a:pt x="835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74553" name="Freeform 57"/>
                    <p:cNvSpPr>
                      <a:spLocks/>
                    </p:cNvSpPr>
                    <p:nvPr/>
                  </p:nvSpPr>
                  <p:spPr bwMode="auto">
                    <a:xfrm>
                      <a:off x="3430" y="3444"/>
                      <a:ext cx="1" cy="3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74"/>
                        </a:cxn>
                      </a:cxnLst>
                      <a:rect l="0" t="0" r="r" b="b"/>
                      <a:pathLst>
                        <a:path w="1" h="375">
                          <a:moveTo>
                            <a:pt x="0" y="0"/>
                          </a:moveTo>
                          <a:lnTo>
                            <a:pt x="0" y="374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874554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3012" y="3440"/>
                    <a:ext cx="448" cy="222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60325" tIns="60325" rIns="60325" bIns="60325">
                    <a:spAutoFit/>
                  </a:bodyPr>
                  <a:lstStyle/>
                  <a:p>
                    <a:pPr algn="l" defTabSz="1546225" eaLnBrk="0" hangingPunct="0"/>
                    <a:r>
                      <a:rPr kumimoji="1" lang="en-US" sz="1500">
                        <a:latin typeface="+mj-lt"/>
                      </a:rPr>
                      <a:t>100.00</a:t>
                    </a:r>
                  </a:p>
                </p:txBody>
              </p:sp>
            </p:grpSp>
          </p:grpSp>
          <p:sp>
            <p:nvSpPr>
              <p:cNvPr id="874555" name="Oval 59"/>
              <p:cNvSpPr>
                <a:spLocks noChangeArrowheads="1"/>
              </p:cNvSpPr>
              <p:nvPr/>
            </p:nvSpPr>
            <p:spPr bwMode="auto">
              <a:xfrm>
                <a:off x="3411" y="347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4556" name="Group 60"/>
            <p:cNvGrpSpPr>
              <a:grpSpLocks/>
            </p:cNvGrpSpPr>
            <p:nvPr/>
          </p:nvGrpSpPr>
          <p:grpSpPr bwMode="auto">
            <a:xfrm>
              <a:off x="5599113" y="4533900"/>
              <a:ext cx="1155700" cy="1727200"/>
              <a:chOff x="3569" y="2970"/>
              <a:chExt cx="728" cy="1088"/>
            </a:xfrm>
          </p:grpSpPr>
          <p:sp>
            <p:nvSpPr>
              <p:cNvPr id="874557" name="Rectangle 61"/>
              <p:cNvSpPr>
                <a:spLocks noChangeArrowheads="1"/>
              </p:cNvSpPr>
              <p:nvPr/>
            </p:nvSpPr>
            <p:spPr bwMode="auto">
              <a:xfrm>
                <a:off x="3569" y="2970"/>
                <a:ext cx="720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74558" name="Rectangle 62"/>
              <p:cNvSpPr>
                <a:spLocks noChangeArrowheads="1"/>
              </p:cNvSpPr>
              <p:nvPr/>
            </p:nvSpPr>
            <p:spPr bwMode="auto">
              <a:xfrm>
                <a:off x="3849" y="3362"/>
                <a:ext cx="448" cy="6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0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30.00</a:t>
                </a:r>
              </a:p>
              <a:p>
                <a:pPr algn="r" defTabSz="1546225" eaLnBrk="0" hangingPunct="0">
                  <a:lnSpc>
                    <a:spcPct val="10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>
                  <a:lnSpc>
                    <a:spcPct val="105000"/>
                  </a:lnSpc>
                </a:pPr>
                <a:r>
                  <a:rPr kumimoji="1" lang="en-US" sz="1500">
                    <a:latin typeface="+mj-lt"/>
                  </a:rPr>
                  <a:t>3.00</a:t>
                </a:r>
              </a:p>
            </p:txBody>
          </p:sp>
          <p:sp>
            <p:nvSpPr>
              <p:cNvPr id="874559" name="Oval 63"/>
              <p:cNvSpPr>
                <a:spLocks noChangeArrowheads="1"/>
              </p:cNvSpPr>
              <p:nvPr/>
            </p:nvSpPr>
            <p:spPr bwMode="auto">
              <a:xfrm>
                <a:off x="3674" y="354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4560" name="Oval 64"/>
              <p:cNvSpPr>
                <a:spLocks noChangeArrowheads="1"/>
              </p:cNvSpPr>
              <p:nvPr/>
            </p:nvSpPr>
            <p:spPr bwMode="auto">
              <a:xfrm>
                <a:off x="3678" y="3696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</a:p>
            </p:txBody>
          </p:sp>
          <p:grpSp>
            <p:nvGrpSpPr>
              <p:cNvPr id="874561" name="Group 65"/>
              <p:cNvGrpSpPr>
                <a:grpSpLocks/>
              </p:cNvGrpSpPr>
              <p:nvPr/>
            </p:nvGrpSpPr>
            <p:grpSpPr bwMode="auto">
              <a:xfrm>
                <a:off x="3645" y="3337"/>
                <a:ext cx="627" cy="721"/>
                <a:chOff x="4247" y="3397"/>
                <a:chExt cx="627" cy="811"/>
              </a:xfrm>
            </p:grpSpPr>
            <p:sp>
              <p:nvSpPr>
                <p:cNvPr id="874562" name="Freeform 66"/>
                <p:cNvSpPr>
                  <a:spLocks/>
                </p:cNvSpPr>
                <p:nvPr/>
              </p:nvSpPr>
              <p:spPr bwMode="auto">
                <a:xfrm flipV="1">
                  <a:off x="4247" y="3397"/>
                  <a:ext cx="627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90" y="0"/>
                    </a:cxn>
                  </a:cxnLst>
                  <a:rect l="0" t="0" r="r" b="b"/>
                  <a:pathLst>
                    <a:path w="791" h="1">
                      <a:moveTo>
                        <a:pt x="0" y="0"/>
                      </a:moveTo>
                      <a:lnTo>
                        <a:pt x="790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4563" name="Freeform 67"/>
                <p:cNvSpPr>
                  <a:spLocks/>
                </p:cNvSpPr>
                <p:nvPr/>
              </p:nvSpPr>
              <p:spPr bwMode="auto">
                <a:xfrm>
                  <a:off x="4474" y="3444"/>
                  <a:ext cx="47" cy="76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88"/>
                    </a:cxn>
                  </a:cxnLst>
                  <a:rect l="0" t="0" r="r" b="b"/>
                  <a:pathLst>
                    <a:path w="1" h="589">
                      <a:moveTo>
                        <a:pt x="0" y="0"/>
                      </a:moveTo>
                      <a:lnTo>
                        <a:pt x="0" y="588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4564" name="Oval 68"/>
              <p:cNvSpPr>
                <a:spLocks noChangeArrowheads="1"/>
              </p:cNvSpPr>
              <p:nvPr/>
            </p:nvSpPr>
            <p:spPr bwMode="auto">
              <a:xfrm>
                <a:off x="3679" y="3390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4565" name="Oval 69"/>
              <p:cNvSpPr>
                <a:spLocks noChangeArrowheads="1"/>
              </p:cNvSpPr>
              <p:nvPr/>
            </p:nvSpPr>
            <p:spPr bwMode="auto">
              <a:xfrm>
                <a:off x="3679" y="3852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4566" name="Group 70"/>
            <p:cNvGrpSpPr>
              <a:grpSpLocks/>
            </p:cNvGrpSpPr>
            <p:nvPr/>
          </p:nvGrpSpPr>
          <p:grpSpPr bwMode="auto">
            <a:xfrm>
              <a:off x="7591428" y="4533900"/>
              <a:ext cx="1519238" cy="1316038"/>
              <a:chOff x="4819" y="3036"/>
              <a:chExt cx="957" cy="829"/>
            </a:xfrm>
          </p:grpSpPr>
          <p:grpSp>
            <p:nvGrpSpPr>
              <p:cNvPr id="874567" name="Group 71"/>
              <p:cNvGrpSpPr>
                <a:grpSpLocks/>
              </p:cNvGrpSpPr>
              <p:nvPr/>
            </p:nvGrpSpPr>
            <p:grpSpPr bwMode="auto">
              <a:xfrm>
                <a:off x="4819" y="3036"/>
                <a:ext cx="957" cy="829"/>
                <a:chOff x="4851" y="3036"/>
                <a:chExt cx="957" cy="829"/>
              </a:xfrm>
            </p:grpSpPr>
            <p:grpSp>
              <p:nvGrpSpPr>
                <p:cNvPr id="874568" name="Group 72"/>
                <p:cNvGrpSpPr>
                  <a:grpSpLocks/>
                </p:cNvGrpSpPr>
                <p:nvPr/>
              </p:nvGrpSpPr>
              <p:grpSpPr bwMode="auto">
                <a:xfrm>
                  <a:off x="4996" y="3443"/>
                  <a:ext cx="688" cy="377"/>
                  <a:chOff x="4866" y="3611"/>
                  <a:chExt cx="756" cy="377"/>
                </a:xfrm>
              </p:grpSpPr>
              <p:sp>
                <p:nvSpPr>
                  <p:cNvPr id="874569" name="Freeform 73"/>
                  <p:cNvSpPr>
                    <a:spLocks/>
                  </p:cNvSpPr>
                  <p:nvPr/>
                </p:nvSpPr>
                <p:spPr bwMode="auto">
                  <a:xfrm>
                    <a:off x="4866" y="3611"/>
                    <a:ext cx="756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55" y="0"/>
                      </a:cxn>
                    </a:cxnLst>
                    <a:rect l="0" t="0" r="r" b="b"/>
                    <a:pathLst>
                      <a:path w="756" h="1">
                        <a:moveTo>
                          <a:pt x="0" y="0"/>
                        </a:moveTo>
                        <a:lnTo>
                          <a:pt x="755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74570" name="Freeform 74"/>
                  <p:cNvSpPr>
                    <a:spLocks/>
                  </p:cNvSpPr>
                  <p:nvPr/>
                </p:nvSpPr>
                <p:spPr bwMode="auto">
                  <a:xfrm>
                    <a:off x="5243" y="3613"/>
                    <a:ext cx="1" cy="3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4"/>
                      </a:cxn>
                    </a:cxnLst>
                    <a:rect l="0" t="0" r="r" b="b"/>
                    <a:pathLst>
                      <a:path w="1" h="375">
                        <a:moveTo>
                          <a:pt x="0" y="0"/>
                        </a:moveTo>
                        <a:lnTo>
                          <a:pt x="0" y="374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74571" name="Rectangle 75"/>
                <p:cNvSpPr>
                  <a:spLocks noChangeArrowheads="1"/>
                </p:cNvSpPr>
                <p:nvPr/>
              </p:nvSpPr>
              <p:spPr bwMode="auto">
                <a:xfrm>
                  <a:off x="4851" y="3036"/>
                  <a:ext cx="957" cy="4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 dirty="0">
                      <a:latin typeface="+mj-lt"/>
                    </a:rPr>
                    <a:t>AP Tax</a:t>
                  </a:r>
                  <a:br>
                    <a:rPr kumimoji="1" lang="en-US" sz="1500" dirty="0">
                      <a:latin typeface="+mj-lt"/>
                    </a:rPr>
                  </a:br>
                  <a:r>
                    <a:rPr kumimoji="1" lang="en-US" sz="1500" dirty="0">
                      <a:latin typeface="+mj-lt"/>
                    </a:rPr>
                    <a:t>Recoverable</a:t>
                  </a:r>
                </a:p>
              </p:txBody>
            </p:sp>
            <p:sp>
              <p:nvSpPr>
                <p:cNvPr id="874572" name="Rectangle 76"/>
                <p:cNvSpPr>
                  <a:spLocks noChangeArrowheads="1"/>
                </p:cNvSpPr>
                <p:nvPr/>
              </p:nvSpPr>
              <p:spPr bwMode="auto">
                <a:xfrm>
                  <a:off x="4980" y="3429"/>
                  <a:ext cx="377" cy="43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r" defTabSz="1546225" eaLnBrk="0" hangingPunct="0">
                    <a:lnSpc>
                      <a:spcPct val="125000"/>
                    </a:lnSpc>
                  </a:pPr>
                  <a:r>
                    <a:rPr kumimoji="1" lang="en-US" sz="1500">
                      <a:latin typeface="+mj-lt"/>
                    </a:rPr>
                    <a:t>10.00</a:t>
                  </a:r>
                </a:p>
                <a:p>
                  <a:pPr algn="r" defTabSz="1546225" eaLnBrk="0" hangingPunct="0">
                    <a:lnSpc>
                      <a:spcPct val="125000"/>
                    </a:lnSpc>
                  </a:pPr>
                  <a:r>
                    <a:rPr kumimoji="1" lang="en-US" sz="1500">
                      <a:latin typeface="+mj-lt"/>
                    </a:rPr>
                    <a:t>3.00</a:t>
                  </a:r>
                </a:p>
              </p:txBody>
            </p:sp>
            <p:sp>
              <p:nvSpPr>
                <p:cNvPr id="874573" name="Oval 77"/>
                <p:cNvSpPr>
                  <a:spLocks noChangeArrowheads="1"/>
                </p:cNvSpPr>
                <p:nvPr/>
              </p:nvSpPr>
              <p:spPr bwMode="auto">
                <a:xfrm>
                  <a:off x="5424" y="3488"/>
                  <a:ext cx="159" cy="156"/>
                </a:xfrm>
                <a:prstGeom prst="ellipse">
                  <a:avLst/>
                </a:prstGeom>
                <a:noFill/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lIns="119062" tIns="60325" rIns="119062" bIns="60325" anchor="ctr"/>
                <a:lstStyle/>
                <a:p>
                  <a:pPr defTabSz="1546225" eaLnBrk="0" hangingPunct="0"/>
                  <a:r>
                    <a:rPr kumimoji="1" lang="en-US" sz="2400">
                      <a:latin typeface="+mj-lt"/>
                      <a:sym typeface="Wingdings" pitchFamily="2" charset="2"/>
                    </a:rPr>
                    <a:t></a:t>
                  </a:r>
                </a:p>
              </p:txBody>
            </p:sp>
          </p:grpSp>
          <p:sp>
            <p:nvSpPr>
              <p:cNvPr id="874574" name="Oval 78"/>
              <p:cNvSpPr>
                <a:spLocks noChangeArrowheads="1"/>
              </p:cNvSpPr>
              <p:nvPr/>
            </p:nvSpPr>
            <p:spPr bwMode="auto">
              <a:xfrm>
                <a:off x="5405" y="366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  <a:endParaRPr kumimoji="1" lang="en-US" sz="1600">
                  <a:latin typeface="+mj-lt"/>
                </a:endParaRPr>
              </a:p>
            </p:txBody>
          </p:sp>
        </p:grpSp>
        <p:sp>
          <p:nvSpPr>
            <p:cNvPr id="874575" name="Oval 79"/>
            <p:cNvSpPr>
              <a:spLocks noChangeArrowheads="1"/>
            </p:cNvSpPr>
            <p:nvPr/>
          </p:nvSpPr>
          <p:spPr bwMode="auto">
            <a:xfrm>
              <a:off x="7485063" y="5248275"/>
              <a:ext cx="250825" cy="246063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</a:t>
              </a:r>
              <a:endParaRPr kumimoji="1" lang="en-US" sz="1600">
                <a:latin typeface="+mj-lt"/>
              </a:endParaRPr>
            </a:p>
          </p:txBody>
        </p:sp>
        <p:grpSp>
          <p:nvGrpSpPr>
            <p:cNvPr id="874576" name="Group 80"/>
            <p:cNvGrpSpPr>
              <a:grpSpLocks/>
            </p:cNvGrpSpPr>
            <p:nvPr/>
          </p:nvGrpSpPr>
          <p:grpSpPr bwMode="auto">
            <a:xfrm>
              <a:off x="160338" y="4349750"/>
              <a:ext cx="1311275" cy="1522413"/>
              <a:chOff x="982" y="3216"/>
              <a:chExt cx="826" cy="959"/>
            </a:xfrm>
          </p:grpSpPr>
          <p:grpSp>
            <p:nvGrpSpPr>
              <p:cNvPr id="874577" name="Group 81"/>
              <p:cNvGrpSpPr>
                <a:grpSpLocks/>
              </p:cNvGrpSpPr>
              <p:nvPr/>
            </p:nvGrpSpPr>
            <p:grpSpPr bwMode="auto">
              <a:xfrm>
                <a:off x="982" y="3573"/>
                <a:ext cx="826" cy="589"/>
                <a:chOff x="982" y="3573"/>
                <a:chExt cx="826" cy="589"/>
              </a:xfrm>
            </p:grpSpPr>
            <p:sp>
              <p:nvSpPr>
                <p:cNvPr id="874578" name="Freeform 82"/>
                <p:cNvSpPr>
                  <a:spLocks/>
                </p:cNvSpPr>
                <p:nvPr/>
              </p:nvSpPr>
              <p:spPr bwMode="auto">
                <a:xfrm flipV="1">
                  <a:off x="982" y="3573"/>
                  <a:ext cx="826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4579" name="Freeform 83"/>
                <p:cNvSpPr>
                  <a:spLocks/>
                </p:cNvSpPr>
                <p:nvPr/>
              </p:nvSpPr>
              <p:spPr bwMode="auto">
                <a:xfrm>
                  <a:off x="1450" y="3621"/>
                  <a:ext cx="1" cy="5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1" h="541">
                      <a:moveTo>
                        <a:pt x="0" y="0"/>
                      </a:moveTo>
                      <a:lnTo>
                        <a:pt x="0" y="54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4580" name="Rectangle 84"/>
              <p:cNvSpPr>
                <a:spLocks noChangeArrowheads="1"/>
              </p:cNvSpPr>
              <p:nvPr/>
            </p:nvSpPr>
            <p:spPr bwMode="auto">
              <a:xfrm>
                <a:off x="996" y="3600"/>
                <a:ext cx="448" cy="44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10.00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4581" name="Oval 85"/>
              <p:cNvSpPr>
                <a:spLocks noChangeArrowheads="1"/>
              </p:cNvSpPr>
              <p:nvPr/>
            </p:nvSpPr>
            <p:spPr bwMode="auto">
              <a:xfrm>
                <a:off x="1498" y="3661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4582" name="Oval 86"/>
              <p:cNvSpPr>
                <a:spLocks noChangeArrowheads="1"/>
              </p:cNvSpPr>
              <p:nvPr/>
            </p:nvSpPr>
            <p:spPr bwMode="auto">
              <a:xfrm>
                <a:off x="1503" y="3834"/>
                <a:ext cx="159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74583" name="Oval 87"/>
              <p:cNvSpPr>
                <a:spLocks noChangeArrowheads="1"/>
              </p:cNvSpPr>
              <p:nvPr/>
            </p:nvSpPr>
            <p:spPr bwMode="auto">
              <a:xfrm>
                <a:off x="1507" y="4019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4584" name="Rectangle 88"/>
              <p:cNvSpPr>
                <a:spLocks noChangeArrowheads="1"/>
              </p:cNvSpPr>
              <p:nvPr/>
            </p:nvSpPr>
            <p:spPr bwMode="auto">
              <a:xfrm>
                <a:off x="1008" y="3216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</p:grpSp>
        <p:grpSp>
          <p:nvGrpSpPr>
            <p:cNvPr id="874585" name="Group 89"/>
            <p:cNvGrpSpPr>
              <a:grpSpLocks/>
            </p:cNvGrpSpPr>
            <p:nvPr/>
          </p:nvGrpSpPr>
          <p:grpSpPr bwMode="auto">
            <a:xfrm>
              <a:off x="3074988" y="4238625"/>
              <a:ext cx="1195387" cy="1136650"/>
              <a:chOff x="1932" y="3066"/>
              <a:chExt cx="753" cy="716"/>
            </a:xfrm>
          </p:grpSpPr>
          <p:sp>
            <p:nvSpPr>
              <p:cNvPr id="874586" name="Rectangle 90"/>
              <p:cNvSpPr>
                <a:spLocks noChangeArrowheads="1"/>
              </p:cNvSpPr>
              <p:nvPr/>
            </p:nvSpPr>
            <p:spPr bwMode="auto">
              <a:xfrm>
                <a:off x="1932" y="3066"/>
                <a:ext cx="753" cy="48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AP Rate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Variance</a:t>
                </a:r>
                <a:endParaRPr kumimoji="1" lang="en-US" sz="1600">
                  <a:latin typeface="+mj-lt"/>
                </a:endParaRPr>
              </a:p>
            </p:txBody>
          </p:sp>
          <p:grpSp>
            <p:nvGrpSpPr>
              <p:cNvPr id="874587" name="Group 91"/>
              <p:cNvGrpSpPr>
                <a:grpSpLocks/>
              </p:cNvGrpSpPr>
              <p:nvPr/>
            </p:nvGrpSpPr>
            <p:grpSpPr bwMode="auto">
              <a:xfrm>
                <a:off x="2013" y="3488"/>
                <a:ext cx="612" cy="294"/>
                <a:chOff x="2013" y="3488"/>
                <a:chExt cx="612" cy="294"/>
              </a:xfrm>
            </p:grpSpPr>
            <p:grpSp>
              <p:nvGrpSpPr>
                <p:cNvPr id="874588" name="Group 92"/>
                <p:cNvGrpSpPr>
                  <a:grpSpLocks/>
                </p:cNvGrpSpPr>
                <p:nvPr/>
              </p:nvGrpSpPr>
              <p:grpSpPr bwMode="auto">
                <a:xfrm>
                  <a:off x="2054" y="3488"/>
                  <a:ext cx="519" cy="286"/>
                  <a:chOff x="2054" y="3488"/>
                  <a:chExt cx="519" cy="286"/>
                </a:xfrm>
              </p:grpSpPr>
              <p:sp>
                <p:nvSpPr>
                  <p:cNvPr id="874589" name="Freeform 93"/>
                  <p:cNvSpPr>
                    <a:spLocks/>
                  </p:cNvSpPr>
                  <p:nvPr/>
                </p:nvSpPr>
                <p:spPr bwMode="auto">
                  <a:xfrm flipV="1">
                    <a:off x="2054" y="3488"/>
                    <a:ext cx="519" cy="4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858" y="0"/>
                      </a:cxn>
                    </a:cxnLst>
                    <a:rect l="0" t="0" r="r" b="b"/>
                    <a:pathLst>
                      <a:path w="859" h="1">
                        <a:moveTo>
                          <a:pt x="0" y="0"/>
                        </a:moveTo>
                        <a:lnTo>
                          <a:pt x="858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74590" name="Freeform 94"/>
                  <p:cNvSpPr>
                    <a:spLocks/>
                  </p:cNvSpPr>
                  <p:nvPr/>
                </p:nvSpPr>
                <p:spPr bwMode="auto">
                  <a:xfrm>
                    <a:off x="2372" y="3537"/>
                    <a:ext cx="47" cy="23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4"/>
                      </a:cxn>
                    </a:cxnLst>
                    <a:rect l="0" t="0" r="r" b="b"/>
                    <a:pathLst>
                      <a:path w="1" h="375">
                        <a:moveTo>
                          <a:pt x="0" y="0"/>
                        </a:moveTo>
                        <a:lnTo>
                          <a:pt x="0" y="374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74591" name="Rectangle 95"/>
                <p:cNvSpPr>
                  <a:spLocks noChangeArrowheads="1"/>
                </p:cNvSpPr>
                <p:nvPr/>
              </p:nvSpPr>
              <p:spPr bwMode="auto">
                <a:xfrm>
                  <a:off x="2013" y="3530"/>
                  <a:ext cx="377" cy="22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l" defTabSz="1546225" eaLnBrk="0" hangingPunct="0"/>
                  <a:r>
                    <a:rPr kumimoji="1" lang="en-US" sz="1500">
                      <a:latin typeface="+mj-lt"/>
                    </a:rPr>
                    <a:t>30.00</a:t>
                  </a:r>
                </a:p>
              </p:txBody>
            </p:sp>
            <p:sp>
              <p:nvSpPr>
                <p:cNvPr id="874592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2342" y="3494"/>
                  <a:ext cx="283" cy="2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2400">
                      <a:latin typeface="+mj-lt"/>
                      <a:sym typeface="Wingdings" pitchFamily="2" charset="2"/>
                    </a:rPr>
                    <a:t></a:t>
                  </a:r>
                  <a:endParaRPr kumimoji="1" lang="en-US" sz="2400" b="1">
                    <a:latin typeface="+mj-lt"/>
                  </a:endParaRPr>
                </a:p>
              </p:txBody>
            </p:sp>
          </p:grpSp>
        </p:grpSp>
        <p:grpSp>
          <p:nvGrpSpPr>
            <p:cNvPr id="874593" name="Group 97"/>
            <p:cNvGrpSpPr>
              <a:grpSpLocks/>
            </p:cNvGrpSpPr>
            <p:nvPr/>
          </p:nvGrpSpPr>
          <p:grpSpPr bwMode="auto">
            <a:xfrm>
              <a:off x="1671638" y="4337050"/>
              <a:ext cx="1255712" cy="1876425"/>
              <a:chOff x="1048" y="3128"/>
              <a:chExt cx="791" cy="1182"/>
            </a:xfrm>
          </p:grpSpPr>
          <p:sp>
            <p:nvSpPr>
              <p:cNvPr id="874594" name="Freeform 98"/>
              <p:cNvSpPr>
                <a:spLocks/>
              </p:cNvSpPr>
              <p:nvPr/>
            </p:nvSpPr>
            <p:spPr bwMode="auto">
              <a:xfrm>
                <a:off x="1048" y="3532"/>
                <a:ext cx="79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1" h="1">
                    <a:moveTo>
                      <a:pt x="0" y="0"/>
                    </a:moveTo>
                    <a:lnTo>
                      <a:pt x="79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4595" name="Freeform 99"/>
              <p:cNvSpPr>
                <a:spLocks/>
              </p:cNvSpPr>
              <p:nvPr/>
            </p:nvSpPr>
            <p:spPr bwMode="auto">
              <a:xfrm>
                <a:off x="1370" y="3532"/>
                <a:ext cx="47" cy="7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56"/>
                  </a:cxn>
                </a:cxnLst>
                <a:rect l="0" t="0" r="r" b="b"/>
                <a:pathLst>
                  <a:path w="1" h="557">
                    <a:moveTo>
                      <a:pt x="0" y="0"/>
                    </a:moveTo>
                    <a:lnTo>
                      <a:pt x="0" y="556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4596" name="Rectangle 100"/>
              <p:cNvSpPr>
                <a:spLocks noChangeArrowheads="1"/>
              </p:cNvSpPr>
              <p:nvPr/>
            </p:nvSpPr>
            <p:spPr bwMode="auto">
              <a:xfrm>
                <a:off x="1048" y="3128"/>
                <a:ext cx="720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Accounts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Payable</a:t>
                </a:r>
              </a:p>
            </p:txBody>
          </p:sp>
          <p:sp>
            <p:nvSpPr>
              <p:cNvPr id="874597" name="Rectangle 101"/>
              <p:cNvSpPr>
                <a:spLocks noChangeArrowheads="1"/>
              </p:cNvSpPr>
              <p:nvPr/>
            </p:nvSpPr>
            <p:spPr bwMode="auto">
              <a:xfrm>
                <a:off x="1377" y="3506"/>
                <a:ext cx="448" cy="8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30.00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3.00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4598" name="Oval 102"/>
              <p:cNvSpPr>
                <a:spLocks noChangeArrowheads="1"/>
              </p:cNvSpPr>
              <p:nvPr/>
            </p:nvSpPr>
            <p:spPr bwMode="auto">
              <a:xfrm>
                <a:off x="1153" y="3732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4599" name="Oval 103"/>
              <p:cNvSpPr>
                <a:spLocks noChangeArrowheads="1"/>
              </p:cNvSpPr>
              <p:nvPr/>
            </p:nvSpPr>
            <p:spPr bwMode="auto">
              <a:xfrm>
                <a:off x="1153" y="3924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74600" name="Oval 104"/>
              <p:cNvSpPr>
                <a:spLocks noChangeArrowheads="1"/>
              </p:cNvSpPr>
              <p:nvPr/>
            </p:nvSpPr>
            <p:spPr bwMode="auto">
              <a:xfrm>
                <a:off x="1159" y="4101"/>
                <a:ext cx="158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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4601" name="Oval 105"/>
              <p:cNvSpPr>
                <a:spLocks noChangeArrowheads="1"/>
              </p:cNvSpPr>
              <p:nvPr/>
            </p:nvSpPr>
            <p:spPr bwMode="auto">
              <a:xfrm>
                <a:off x="1150" y="3567"/>
                <a:ext cx="158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4602" name="Group 106"/>
            <p:cNvGrpSpPr>
              <a:grpSpLocks/>
            </p:cNvGrpSpPr>
            <p:nvPr/>
          </p:nvGrpSpPr>
          <p:grpSpPr bwMode="auto">
            <a:xfrm>
              <a:off x="3009903" y="5192713"/>
              <a:ext cx="1438276" cy="1136650"/>
              <a:chOff x="1891" y="3523"/>
              <a:chExt cx="906" cy="716"/>
            </a:xfrm>
          </p:grpSpPr>
          <p:sp>
            <p:nvSpPr>
              <p:cNvPr id="874603" name="Rectangle 107"/>
              <p:cNvSpPr>
                <a:spLocks noChangeArrowheads="1"/>
              </p:cNvSpPr>
              <p:nvPr/>
            </p:nvSpPr>
            <p:spPr bwMode="auto">
              <a:xfrm>
                <a:off x="1891" y="3523"/>
                <a:ext cx="906" cy="48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 dirty="0">
                    <a:latin typeface="+mj-lt"/>
                  </a:rPr>
                  <a:t>AP Tax</a:t>
                </a:r>
              </a:p>
              <a:p>
                <a:pPr defTabSz="1546225" eaLnBrk="0" hangingPunct="0"/>
                <a:r>
                  <a:rPr kumimoji="1" lang="en-US" sz="1500" dirty="0">
                    <a:latin typeface="+mj-lt"/>
                  </a:rPr>
                  <a:t>Recoverable</a:t>
                </a:r>
                <a:endParaRPr kumimoji="1" lang="en-US" sz="1600" dirty="0">
                  <a:latin typeface="+mj-lt"/>
                </a:endParaRPr>
              </a:p>
            </p:txBody>
          </p:sp>
          <p:grpSp>
            <p:nvGrpSpPr>
              <p:cNvPr id="874604" name="Group 108"/>
              <p:cNvGrpSpPr>
                <a:grpSpLocks/>
              </p:cNvGrpSpPr>
              <p:nvPr/>
            </p:nvGrpSpPr>
            <p:grpSpPr bwMode="auto">
              <a:xfrm>
                <a:off x="1968" y="3937"/>
                <a:ext cx="756" cy="286"/>
                <a:chOff x="1968" y="3937"/>
                <a:chExt cx="756" cy="286"/>
              </a:xfrm>
            </p:grpSpPr>
            <p:sp>
              <p:nvSpPr>
                <p:cNvPr id="874605" name="Freeform 109"/>
                <p:cNvSpPr>
                  <a:spLocks/>
                </p:cNvSpPr>
                <p:nvPr/>
              </p:nvSpPr>
              <p:spPr bwMode="auto">
                <a:xfrm flipV="1">
                  <a:off x="1968" y="3937"/>
                  <a:ext cx="756" cy="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58" y="0"/>
                    </a:cxn>
                  </a:cxnLst>
                  <a:rect l="0" t="0" r="r" b="b"/>
                  <a:pathLst>
                    <a:path w="859" h="1">
                      <a:moveTo>
                        <a:pt x="0" y="0"/>
                      </a:moveTo>
                      <a:lnTo>
                        <a:pt x="858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4606" name="Freeform 110"/>
                <p:cNvSpPr>
                  <a:spLocks/>
                </p:cNvSpPr>
                <p:nvPr/>
              </p:nvSpPr>
              <p:spPr bwMode="auto">
                <a:xfrm>
                  <a:off x="2408" y="3986"/>
                  <a:ext cx="47" cy="23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4607" name="Rectangle 111"/>
              <p:cNvSpPr>
                <a:spLocks noChangeArrowheads="1"/>
              </p:cNvSpPr>
              <p:nvPr/>
            </p:nvSpPr>
            <p:spPr bwMode="auto">
              <a:xfrm>
                <a:off x="2008" y="3989"/>
                <a:ext cx="348" cy="22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 3.00</a:t>
                </a:r>
              </a:p>
            </p:txBody>
          </p:sp>
          <p:sp>
            <p:nvSpPr>
              <p:cNvPr id="874608" name="Text Box 112"/>
              <p:cNvSpPr txBox="1">
                <a:spLocks noChangeArrowheads="1"/>
              </p:cNvSpPr>
              <p:nvPr/>
            </p:nvSpPr>
            <p:spPr bwMode="auto">
              <a:xfrm>
                <a:off x="2378" y="3951"/>
                <a:ext cx="283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</a:t>
                </a:r>
                <a:endParaRPr kumimoji="1" lang="en-US" sz="2400" b="1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531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 dirty="0"/>
              <a:t>GL Entries for AP Usage Variance </a:t>
            </a:r>
            <a:r>
              <a:rPr lang="en-US" sz="1600" dirty="0"/>
              <a:t>(Standard Cost, Recoverable Tax)</a:t>
            </a:r>
          </a:p>
        </p:txBody>
      </p:sp>
      <p:sp>
        <p:nvSpPr>
          <p:cNvPr id="1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GTM-03-0850</a:t>
            </a:r>
          </a:p>
        </p:txBody>
      </p:sp>
      <p:grpSp>
        <p:nvGrpSpPr>
          <p:cNvPr id="116" name="Group 115"/>
          <p:cNvGrpSpPr/>
          <p:nvPr/>
        </p:nvGrpSpPr>
        <p:grpSpPr>
          <a:xfrm>
            <a:off x="63500" y="800100"/>
            <a:ext cx="9063039" cy="5435600"/>
            <a:chOff x="63500" y="800100"/>
            <a:chExt cx="9063039" cy="5435600"/>
          </a:xfrm>
        </p:grpSpPr>
        <p:sp>
          <p:nvSpPr>
            <p:cNvPr id="875522" name="Rectangle 2"/>
            <p:cNvSpPr>
              <a:spLocks noChangeArrowheads="1"/>
            </p:cNvSpPr>
            <p:nvPr/>
          </p:nvSpPr>
          <p:spPr bwMode="auto">
            <a:xfrm>
              <a:off x="68263" y="2147888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5523" name="Rectangle 3"/>
            <p:cNvSpPr>
              <a:spLocks noChangeArrowheads="1"/>
            </p:cNvSpPr>
            <p:nvPr/>
          </p:nvSpPr>
          <p:spPr bwMode="auto">
            <a:xfrm>
              <a:off x="114300" y="12080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5524" name="Rectangle 4"/>
            <p:cNvSpPr>
              <a:spLocks noChangeArrowheads="1"/>
            </p:cNvSpPr>
            <p:nvPr/>
          </p:nvSpPr>
          <p:spPr bwMode="auto">
            <a:xfrm>
              <a:off x="193675" y="12763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(1), and tax (2)</a:t>
              </a:r>
            </a:p>
          </p:txBody>
        </p:sp>
        <p:sp>
          <p:nvSpPr>
            <p:cNvPr id="875525" name="Rectangle 5"/>
            <p:cNvSpPr>
              <a:spLocks noChangeArrowheads="1"/>
            </p:cNvSpPr>
            <p:nvPr/>
          </p:nvSpPr>
          <p:spPr bwMode="auto">
            <a:xfrm>
              <a:off x="4641850" y="12080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5526" name="Rectangle 6"/>
            <p:cNvSpPr>
              <a:spLocks noChangeArrowheads="1"/>
            </p:cNvSpPr>
            <p:nvPr/>
          </p:nvSpPr>
          <p:spPr bwMode="auto">
            <a:xfrm>
              <a:off x="193675" y="34099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(4), variance (5), and tax (6)</a:t>
              </a:r>
            </a:p>
          </p:txBody>
        </p:sp>
        <p:sp>
          <p:nvSpPr>
            <p:cNvPr id="875527" name="Rectangle 7"/>
            <p:cNvSpPr>
              <a:spLocks noChangeArrowheads="1"/>
            </p:cNvSpPr>
            <p:nvPr/>
          </p:nvSpPr>
          <p:spPr bwMode="auto">
            <a:xfrm>
              <a:off x="4727575" y="12763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75528" name="Rectangle 8"/>
            <p:cNvSpPr>
              <a:spLocks noChangeArrowheads="1"/>
            </p:cNvSpPr>
            <p:nvPr/>
          </p:nvSpPr>
          <p:spPr bwMode="auto">
            <a:xfrm>
              <a:off x="4727575" y="3409950"/>
              <a:ext cx="4205288" cy="1127125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(2), variance (3), tax on item cost (4) and tax on variance (5)</a:t>
              </a:r>
              <a:endParaRPr kumimoji="1" lang="en-US" sz="1600" b="1">
                <a:latin typeface="+mj-lt"/>
              </a:endParaRPr>
            </a:p>
          </p:txBody>
        </p:sp>
        <p:sp>
          <p:nvSpPr>
            <p:cNvPr id="875529" name="Rectangle 9"/>
            <p:cNvSpPr>
              <a:spLocks noChangeArrowheads="1"/>
            </p:cNvSpPr>
            <p:nvPr/>
          </p:nvSpPr>
          <p:spPr bwMode="auto">
            <a:xfrm>
              <a:off x="4643438" y="800100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75530" name="Rectangle 10"/>
            <p:cNvSpPr>
              <a:spLocks noChangeArrowheads="1"/>
            </p:cNvSpPr>
            <p:nvPr/>
          </p:nvSpPr>
          <p:spPr bwMode="auto">
            <a:xfrm>
              <a:off x="120650" y="800100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75532" name="Rectangle 12"/>
            <p:cNvSpPr>
              <a:spLocks noChangeArrowheads="1"/>
            </p:cNvSpPr>
            <p:nvPr/>
          </p:nvSpPr>
          <p:spPr bwMode="auto">
            <a:xfrm>
              <a:off x="63500" y="2141538"/>
              <a:ext cx="1792288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75533" name="Group 13"/>
            <p:cNvGrpSpPr>
              <a:grpSpLocks/>
            </p:cNvGrpSpPr>
            <p:nvPr/>
          </p:nvGrpSpPr>
          <p:grpSpPr bwMode="auto">
            <a:xfrm>
              <a:off x="223838" y="2398713"/>
              <a:ext cx="1143000" cy="901700"/>
              <a:chOff x="0" y="1806"/>
              <a:chExt cx="720" cy="568"/>
            </a:xfrm>
          </p:grpSpPr>
          <p:grpSp>
            <p:nvGrpSpPr>
              <p:cNvPr id="875534" name="Group 14"/>
              <p:cNvGrpSpPr>
                <a:grpSpLocks/>
              </p:cNvGrpSpPr>
              <p:nvPr/>
            </p:nvGrpSpPr>
            <p:grpSpPr bwMode="auto">
              <a:xfrm>
                <a:off x="48" y="1999"/>
                <a:ext cx="630" cy="375"/>
                <a:chOff x="48" y="2006"/>
                <a:chExt cx="630" cy="375"/>
              </a:xfrm>
            </p:grpSpPr>
            <p:sp>
              <p:nvSpPr>
                <p:cNvPr id="875535" name="Freeform 15"/>
                <p:cNvSpPr>
                  <a:spLocks/>
                </p:cNvSpPr>
                <p:nvPr/>
              </p:nvSpPr>
              <p:spPr bwMode="auto">
                <a:xfrm>
                  <a:off x="48" y="2006"/>
                  <a:ext cx="630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41" y="0"/>
                    </a:cxn>
                  </a:cxnLst>
                  <a:rect l="0" t="0" r="r" b="b"/>
                  <a:pathLst>
                    <a:path w="842" h="1">
                      <a:moveTo>
                        <a:pt x="0" y="0"/>
                      </a:moveTo>
                      <a:lnTo>
                        <a:pt x="841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5536" name="Freeform 16"/>
                <p:cNvSpPr>
                  <a:spLocks/>
                </p:cNvSpPr>
                <p:nvPr/>
              </p:nvSpPr>
              <p:spPr bwMode="auto">
                <a:xfrm>
                  <a:off x="486" y="2006"/>
                  <a:ext cx="1" cy="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5537" name="Rectangle 17"/>
              <p:cNvSpPr>
                <a:spLocks noChangeArrowheads="1"/>
              </p:cNvSpPr>
              <p:nvPr/>
            </p:nvSpPr>
            <p:spPr bwMode="auto">
              <a:xfrm>
                <a:off x="0" y="1806"/>
                <a:ext cx="720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75538" name="Rectangle 18"/>
              <p:cNvSpPr>
                <a:spLocks noChangeArrowheads="1"/>
              </p:cNvSpPr>
              <p:nvPr/>
            </p:nvSpPr>
            <p:spPr bwMode="auto">
              <a:xfrm>
                <a:off x="43" y="1991"/>
                <a:ext cx="448" cy="2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</a:p>
            </p:txBody>
          </p:sp>
          <p:sp>
            <p:nvSpPr>
              <p:cNvPr id="875539" name="Text Box 19"/>
              <p:cNvSpPr txBox="1">
                <a:spLocks noChangeArrowheads="1"/>
              </p:cNvSpPr>
              <p:nvPr/>
            </p:nvSpPr>
            <p:spPr bwMode="auto">
              <a:xfrm>
                <a:off x="472" y="1958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anchor="ctr" anchorCtr="1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75540" name="Group 20"/>
            <p:cNvGrpSpPr>
              <a:grpSpLocks/>
            </p:cNvGrpSpPr>
            <p:nvPr/>
          </p:nvGrpSpPr>
          <p:grpSpPr bwMode="auto">
            <a:xfrm>
              <a:off x="1655763" y="2058988"/>
              <a:ext cx="1158875" cy="1312862"/>
              <a:chOff x="1046" y="1523"/>
              <a:chExt cx="730" cy="827"/>
            </a:xfrm>
          </p:grpSpPr>
          <p:sp>
            <p:nvSpPr>
              <p:cNvPr id="875541" name="Rectangle 21"/>
              <p:cNvSpPr>
                <a:spLocks noChangeArrowheads="1"/>
              </p:cNvSpPr>
              <p:nvPr/>
            </p:nvSpPr>
            <p:spPr bwMode="auto">
              <a:xfrm>
                <a:off x="1046" y="1523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5542" name="Text Box 22"/>
              <p:cNvSpPr txBox="1">
                <a:spLocks noChangeArrowheads="1"/>
              </p:cNvSpPr>
              <p:nvPr/>
            </p:nvSpPr>
            <p:spPr bwMode="auto">
              <a:xfrm>
                <a:off x="1046" y="1889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  <p:grpSp>
            <p:nvGrpSpPr>
              <p:cNvPr id="875543" name="Group 23"/>
              <p:cNvGrpSpPr>
                <a:grpSpLocks/>
              </p:cNvGrpSpPr>
              <p:nvPr/>
            </p:nvGrpSpPr>
            <p:grpSpPr bwMode="auto">
              <a:xfrm>
                <a:off x="1084" y="1883"/>
                <a:ext cx="677" cy="467"/>
                <a:chOff x="1084" y="2008"/>
                <a:chExt cx="677" cy="467"/>
              </a:xfrm>
            </p:grpSpPr>
            <p:sp>
              <p:nvSpPr>
                <p:cNvPr id="875544" name="Freeform 24"/>
                <p:cNvSpPr>
                  <a:spLocks/>
                </p:cNvSpPr>
                <p:nvPr/>
              </p:nvSpPr>
              <p:spPr bwMode="auto">
                <a:xfrm flipV="1">
                  <a:off x="1084" y="2008"/>
                  <a:ext cx="677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5545" name="Freeform 25"/>
                <p:cNvSpPr>
                  <a:spLocks/>
                </p:cNvSpPr>
                <p:nvPr/>
              </p:nvSpPr>
              <p:spPr bwMode="auto">
                <a:xfrm>
                  <a:off x="1320" y="2057"/>
                  <a:ext cx="47" cy="4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9"/>
                    </a:cxn>
                  </a:cxnLst>
                  <a:rect l="0" t="0" r="r" b="b"/>
                  <a:pathLst>
                    <a:path w="1" h="550">
                      <a:moveTo>
                        <a:pt x="0" y="0"/>
                      </a:moveTo>
                      <a:lnTo>
                        <a:pt x="0" y="549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5546" name="Rectangle 26"/>
              <p:cNvSpPr>
                <a:spLocks noChangeArrowheads="1"/>
              </p:cNvSpPr>
              <p:nvPr/>
            </p:nvSpPr>
            <p:spPr bwMode="auto">
              <a:xfrm>
                <a:off x="1309" y="1899"/>
                <a:ext cx="448" cy="44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</p:txBody>
          </p:sp>
          <p:sp>
            <p:nvSpPr>
              <p:cNvPr id="875547" name="Oval 27"/>
              <p:cNvSpPr>
                <a:spLocks noChangeArrowheads="1"/>
              </p:cNvSpPr>
              <p:nvPr/>
            </p:nvSpPr>
            <p:spPr bwMode="auto">
              <a:xfrm>
                <a:off x="1105" y="2136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sp>
          <p:nvSpPr>
            <p:cNvPr id="875549" name="Rectangle 29"/>
            <p:cNvSpPr>
              <a:spLocks noChangeArrowheads="1"/>
            </p:cNvSpPr>
            <p:nvPr/>
          </p:nvSpPr>
          <p:spPr bwMode="auto">
            <a:xfrm>
              <a:off x="2990850" y="2154238"/>
              <a:ext cx="1447800" cy="5826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500" dirty="0">
                  <a:latin typeface="+mj-lt"/>
                </a:rPr>
                <a:t>AP Tax</a:t>
              </a:r>
              <a:br>
                <a:rPr kumimoji="1" lang="en-US" sz="15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Recoverable</a:t>
              </a:r>
            </a:p>
          </p:txBody>
        </p:sp>
        <p:sp>
          <p:nvSpPr>
            <p:cNvPr id="875550" name="Rectangle 30"/>
            <p:cNvSpPr>
              <a:spLocks noChangeArrowheads="1"/>
            </p:cNvSpPr>
            <p:nvPr/>
          </p:nvSpPr>
          <p:spPr bwMode="auto">
            <a:xfrm>
              <a:off x="3130551" y="2687638"/>
              <a:ext cx="598488" cy="349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500">
                  <a:latin typeface="+mj-lt"/>
                </a:rPr>
                <a:t>10.00</a:t>
              </a:r>
            </a:p>
          </p:txBody>
        </p:sp>
        <p:grpSp>
          <p:nvGrpSpPr>
            <p:cNvPr id="875551" name="Group 31"/>
            <p:cNvGrpSpPr>
              <a:grpSpLocks/>
            </p:cNvGrpSpPr>
            <p:nvPr/>
          </p:nvGrpSpPr>
          <p:grpSpPr bwMode="auto">
            <a:xfrm>
              <a:off x="3176588" y="2703513"/>
              <a:ext cx="1049338" cy="600075"/>
              <a:chOff x="102" y="3627"/>
              <a:chExt cx="628" cy="378"/>
            </a:xfrm>
          </p:grpSpPr>
          <p:sp>
            <p:nvSpPr>
              <p:cNvPr id="875552" name="Freeform 32"/>
              <p:cNvSpPr>
                <a:spLocks/>
              </p:cNvSpPr>
              <p:nvPr/>
            </p:nvSpPr>
            <p:spPr bwMode="auto">
              <a:xfrm>
                <a:off x="102" y="3627"/>
                <a:ext cx="628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5553" name="Freeform 33"/>
              <p:cNvSpPr>
                <a:spLocks/>
              </p:cNvSpPr>
              <p:nvPr/>
            </p:nvSpPr>
            <p:spPr bwMode="auto">
              <a:xfrm>
                <a:off x="435" y="3630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75554" name="Oval 34"/>
            <p:cNvSpPr>
              <a:spLocks noChangeArrowheads="1"/>
            </p:cNvSpPr>
            <p:nvPr/>
          </p:nvSpPr>
          <p:spPr bwMode="auto">
            <a:xfrm>
              <a:off x="3856038" y="2746376"/>
              <a:ext cx="250825" cy="246063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</a:t>
              </a:r>
              <a:endParaRPr kumimoji="1" lang="en-US" sz="1600">
                <a:latin typeface="+mj-lt"/>
              </a:endParaRPr>
            </a:p>
          </p:txBody>
        </p:sp>
        <p:grpSp>
          <p:nvGrpSpPr>
            <p:cNvPr id="875555" name="Group 35"/>
            <p:cNvGrpSpPr>
              <a:grpSpLocks/>
            </p:cNvGrpSpPr>
            <p:nvPr/>
          </p:nvGrpSpPr>
          <p:grpSpPr bwMode="auto">
            <a:xfrm>
              <a:off x="5329238" y="2432050"/>
              <a:ext cx="1155700" cy="793750"/>
              <a:chOff x="3360" y="1758"/>
              <a:chExt cx="728" cy="500"/>
            </a:xfrm>
          </p:grpSpPr>
          <p:sp>
            <p:nvSpPr>
              <p:cNvPr id="875556" name="Freeform 36"/>
              <p:cNvSpPr>
                <a:spLocks/>
              </p:cNvSpPr>
              <p:nvPr/>
            </p:nvSpPr>
            <p:spPr bwMode="auto">
              <a:xfrm>
                <a:off x="3408" y="1957"/>
                <a:ext cx="680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41" y="0"/>
                  </a:cxn>
                </a:cxnLst>
                <a:rect l="0" t="0" r="r" b="b"/>
                <a:pathLst>
                  <a:path w="842" h="1">
                    <a:moveTo>
                      <a:pt x="0" y="0"/>
                    </a:moveTo>
                    <a:lnTo>
                      <a:pt x="841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5557" name="Freeform 37"/>
              <p:cNvSpPr>
                <a:spLocks/>
              </p:cNvSpPr>
              <p:nvPr/>
            </p:nvSpPr>
            <p:spPr bwMode="auto">
              <a:xfrm>
                <a:off x="3835" y="1959"/>
                <a:ext cx="47" cy="2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5558" name="Rectangle 38"/>
              <p:cNvSpPr>
                <a:spLocks noChangeArrowheads="1"/>
              </p:cNvSpPr>
              <p:nvPr/>
            </p:nvSpPr>
            <p:spPr bwMode="auto">
              <a:xfrm>
                <a:off x="3360" y="1758"/>
                <a:ext cx="720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Inventory</a:t>
                </a:r>
              </a:p>
            </p:txBody>
          </p:sp>
          <p:sp>
            <p:nvSpPr>
              <p:cNvPr id="875559" name="Rectangle 39"/>
              <p:cNvSpPr>
                <a:spLocks noChangeArrowheads="1"/>
              </p:cNvSpPr>
              <p:nvPr/>
            </p:nvSpPr>
            <p:spPr bwMode="auto">
              <a:xfrm>
                <a:off x="3396" y="1953"/>
                <a:ext cx="448" cy="2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5560" name="Text Box 40"/>
              <p:cNvSpPr txBox="1">
                <a:spLocks noChangeArrowheads="1"/>
              </p:cNvSpPr>
              <p:nvPr/>
            </p:nvSpPr>
            <p:spPr bwMode="auto">
              <a:xfrm>
                <a:off x="3822" y="1916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75561" name="Group 41"/>
            <p:cNvGrpSpPr>
              <a:grpSpLocks/>
            </p:cNvGrpSpPr>
            <p:nvPr/>
          </p:nvGrpSpPr>
          <p:grpSpPr bwMode="auto">
            <a:xfrm>
              <a:off x="7234238" y="2097088"/>
              <a:ext cx="1411287" cy="1138237"/>
              <a:chOff x="4560" y="1547"/>
              <a:chExt cx="889" cy="717"/>
            </a:xfrm>
          </p:grpSpPr>
          <p:grpSp>
            <p:nvGrpSpPr>
              <p:cNvPr id="875562" name="Group 42"/>
              <p:cNvGrpSpPr>
                <a:grpSpLocks/>
              </p:cNvGrpSpPr>
              <p:nvPr/>
            </p:nvGrpSpPr>
            <p:grpSpPr bwMode="auto">
              <a:xfrm>
                <a:off x="4560" y="1957"/>
                <a:ext cx="889" cy="307"/>
                <a:chOff x="4560" y="1957"/>
                <a:chExt cx="889" cy="307"/>
              </a:xfrm>
            </p:grpSpPr>
            <p:sp>
              <p:nvSpPr>
                <p:cNvPr id="875563" name="Freeform 43"/>
                <p:cNvSpPr>
                  <a:spLocks/>
                </p:cNvSpPr>
                <p:nvPr/>
              </p:nvSpPr>
              <p:spPr bwMode="auto">
                <a:xfrm>
                  <a:off x="4560" y="1957"/>
                  <a:ext cx="889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5564" name="Freeform 44"/>
                <p:cNvSpPr>
                  <a:spLocks/>
                </p:cNvSpPr>
                <p:nvPr/>
              </p:nvSpPr>
              <p:spPr bwMode="auto">
                <a:xfrm>
                  <a:off x="4980" y="1957"/>
                  <a:ext cx="47" cy="30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4"/>
                    </a:cxn>
                  </a:cxnLst>
                  <a:rect l="0" t="0" r="r" b="b"/>
                  <a:pathLst>
                    <a:path w="1" h="375">
                      <a:moveTo>
                        <a:pt x="0" y="0"/>
                      </a:moveTo>
                      <a:lnTo>
                        <a:pt x="0" y="374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5565" name="Rectangle 45"/>
              <p:cNvSpPr>
                <a:spLocks noChangeArrowheads="1"/>
              </p:cNvSpPr>
              <p:nvPr/>
            </p:nvSpPr>
            <p:spPr bwMode="auto">
              <a:xfrm>
                <a:off x="4965" y="1920"/>
                <a:ext cx="468" cy="25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</a:p>
            </p:txBody>
          </p:sp>
          <p:sp>
            <p:nvSpPr>
              <p:cNvPr id="875566" name="Rectangle 46"/>
              <p:cNvSpPr>
                <a:spLocks noChangeArrowheads="1"/>
              </p:cNvSpPr>
              <p:nvPr/>
            </p:nvSpPr>
            <p:spPr bwMode="auto">
              <a:xfrm>
                <a:off x="4641" y="1547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  <p:sp>
            <p:nvSpPr>
              <p:cNvPr id="875567" name="Text Box 47"/>
              <p:cNvSpPr txBox="1">
                <a:spLocks noChangeArrowheads="1"/>
              </p:cNvSpPr>
              <p:nvPr/>
            </p:nvSpPr>
            <p:spPr bwMode="auto">
              <a:xfrm>
                <a:off x="4666" y="1919"/>
                <a:ext cx="24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2400">
                    <a:latin typeface="+mj-lt"/>
                    <a:sym typeface="Wingdings" pitchFamily="2" charset="2"/>
                  </a:rPr>
                  <a:t></a:t>
                </a:r>
                <a:endParaRPr kumimoji="1" lang="en-US" sz="2400" b="1">
                  <a:latin typeface="+mj-lt"/>
                </a:endParaRPr>
              </a:p>
            </p:txBody>
          </p:sp>
        </p:grpSp>
        <p:grpSp>
          <p:nvGrpSpPr>
            <p:cNvPr id="875568" name="Group 48"/>
            <p:cNvGrpSpPr>
              <a:grpSpLocks/>
            </p:cNvGrpSpPr>
            <p:nvPr/>
          </p:nvGrpSpPr>
          <p:grpSpPr bwMode="auto">
            <a:xfrm>
              <a:off x="214313" y="4210050"/>
              <a:ext cx="1311275" cy="1522413"/>
              <a:chOff x="982" y="3216"/>
              <a:chExt cx="826" cy="959"/>
            </a:xfrm>
          </p:grpSpPr>
          <p:grpSp>
            <p:nvGrpSpPr>
              <p:cNvPr id="875569" name="Group 49"/>
              <p:cNvGrpSpPr>
                <a:grpSpLocks/>
              </p:cNvGrpSpPr>
              <p:nvPr/>
            </p:nvGrpSpPr>
            <p:grpSpPr bwMode="auto">
              <a:xfrm>
                <a:off x="982" y="3573"/>
                <a:ext cx="826" cy="589"/>
                <a:chOff x="982" y="3573"/>
                <a:chExt cx="826" cy="589"/>
              </a:xfrm>
            </p:grpSpPr>
            <p:sp>
              <p:nvSpPr>
                <p:cNvPr id="875570" name="Freeform 50"/>
                <p:cNvSpPr>
                  <a:spLocks/>
                </p:cNvSpPr>
                <p:nvPr/>
              </p:nvSpPr>
              <p:spPr bwMode="auto">
                <a:xfrm flipV="1">
                  <a:off x="982" y="3573"/>
                  <a:ext cx="826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5571" name="Freeform 51"/>
                <p:cNvSpPr>
                  <a:spLocks/>
                </p:cNvSpPr>
                <p:nvPr/>
              </p:nvSpPr>
              <p:spPr bwMode="auto">
                <a:xfrm>
                  <a:off x="1450" y="3621"/>
                  <a:ext cx="1" cy="5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1" h="541">
                      <a:moveTo>
                        <a:pt x="0" y="0"/>
                      </a:moveTo>
                      <a:lnTo>
                        <a:pt x="0" y="54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5572" name="Rectangle 52"/>
              <p:cNvSpPr>
                <a:spLocks noChangeArrowheads="1"/>
              </p:cNvSpPr>
              <p:nvPr/>
            </p:nvSpPr>
            <p:spPr bwMode="auto">
              <a:xfrm>
                <a:off x="996" y="3600"/>
                <a:ext cx="448" cy="44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10.00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5573" name="Oval 53"/>
              <p:cNvSpPr>
                <a:spLocks noChangeArrowheads="1"/>
              </p:cNvSpPr>
              <p:nvPr/>
            </p:nvSpPr>
            <p:spPr bwMode="auto">
              <a:xfrm>
                <a:off x="1498" y="3661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5574" name="Oval 54"/>
              <p:cNvSpPr>
                <a:spLocks noChangeArrowheads="1"/>
              </p:cNvSpPr>
              <p:nvPr/>
            </p:nvSpPr>
            <p:spPr bwMode="auto">
              <a:xfrm>
                <a:off x="1503" y="3834"/>
                <a:ext cx="159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75575" name="Oval 55"/>
              <p:cNvSpPr>
                <a:spLocks noChangeArrowheads="1"/>
              </p:cNvSpPr>
              <p:nvPr/>
            </p:nvSpPr>
            <p:spPr bwMode="auto">
              <a:xfrm>
                <a:off x="1507" y="4019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5576" name="Rectangle 56"/>
              <p:cNvSpPr>
                <a:spLocks noChangeArrowheads="1"/>
              </p:cNvSpPr>
              <p:nvPr/>
            </p:nvSpPr>
            <p:spPr bwMode="auto">
              <a:xfrm>
                <a:off x="1008" y="3216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PO</a:t>
                </a:r>
              </a:p>
              <a:p>
                <a:pPr defTabSz="1546225" eaLnBrk="0" hangingPunct="0"/>
                <a:r>
                  <a:rPr kumimoji="1" lang="en-US" sz="1500">
                    <a:latin typeface="+mj-lt"/>
                  </a:rPr>
                  <a:t>Receipts</a:t>
                </a:r>
              </a:p>
            </p:txBody>
          </p:sp>
        </p:grpSp>
        <p:grpSp>
          <p:nvGrpSpPr>
            <p:cNvPr id="875577" name="Group 57"/>
            <p:cNvGrpSpPr>
              <a:grpSpLocks/>
            </p:cNvGrpSpPr>
            <p:nvPr/>
          </p:nvGrpSpPr>
          <p:grpSpPr bwMode="auto">
            <a:xfrm>
              <a:off x="3128963" y="4098925"/>
              <a:ext cx="1195387" cy="1136650"/>
              <a:chOff x="1932" y="3066"/>
              <a:chExt cx="753" cy="716"/>
            </a:xfrm>
          </p:grpSpPr>
          <p:sp>
            <p:nvSpPr>
              <p:cNvPr id="875578" name="Rectangle 58"/>
              <p:cNvSpPr>
                <a:spLocks noChangeArrowheads="1"/>
              </p:cNvSpPr>
              <p:nvPr/>
            </p:nvSpPr>
            <p:spPr bwMode="auto">
              <a:xfrm>
                <a:off x="1932" y="3066"/>
                <a:ext cx="753" cy="48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5000"/>
                  </a:lnSpc>
                </a:pPr>
                <a:r>
                  <a:rPr kumimoji="1" lang="en-US" sz="1500">
                    <a:latin typeface="+mj-lt"/>
                  </a:rPr>
                  <a:t>AP Usage</a:t>
                </a:r>
              </a:p>
              <a:p>
                <a:pPr defTabSz="1546225" eaLnBrk="0" hangingPunct="0">
                  <a:lnSpc>
                    <a:spcPct val="85000"/>
                  </a:lnSpc>
                </a:pPr>
                <a:r>
                  <a:rPr kumimoji="1" lang="en-US" sz="1500">
                    <a:latin typeface="+mj-lt"/>
                  </a:rPr>
                  <a:t>Variance</a:t>
                </a:r>
                <a:endParaRPr kumimoji="1" lang="en-US" sz="1600">
                  <a:latin typeface="+mj-lt"/>
                </a:endParaRPr>
              </a:p>
            </p:txBody>
          </p:sp>
          <p:grpSp>
            <p:nvGrpSpPr>
              <p:cNvPr id="875579" name="Group 59"/>
              <p:cNvGrpSpPr>
                <a:grpSpLocks/>
              </p:cNvGrpSpPr>
              <p:nvPr/>
            </p:nvGrpSpPr>
            <p:grpSpPr bwMode="auto">
              <a:xfrm>
                <a:off x="2013" y="3488"/>
                <a:ext cx="612" cy="294"/>
                <a:chOff x="2013" y="3488"/>
                <a:chExt cx="612" cy="294"/>
              </a:xfrm>
            </p:grpSpPr>
            <p:grpSp>
              <p:nvGrpSpPr>
                <p:cNvPr id="875580" name="Group 60"/>
                <p:cNvGrpSpPr>
                  <a:grpSpLocks/>
                </p:cNvGrpSpPr>
                <p:nvPr/>
              </p:nvGrpSpPr>
              <p:grpSpPr bwMode="auto">
                <a:xfrm>
                  <a:off x="2054" y="3488"/>
                  <a:ext cx="519" cy="286"/>
                  <a:chOff x="2054" y="3488"/>
                  <a:chExt cx="519" cy="286"/>
                </a:xfrm>
              </p:grpSpPr>
              <p:sp>
                <p:nvSpPr>
                  <p:cNvPr id="875581" name="Freeform 61"/>
                  <p:cNvSpPr>
                    <a:spLocks/>
                  </p:cNvSpPr>
                  <p:nvPr/>
                </p:nvSpPr>
                <p:spPr bwMode="auto">
                  <a:xfrm flipV="1">
                    <a:off x="2054" y="3488"/>
                    <a:ext cx="519" cy="4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858" y="0"/>
                      </a:cxn>
                    </a:cxnLst>
                    <a:rect l="0" t="0" r="r" b="b"/>
                    <a:pathLst>
                      <a:path w="859" h="1">
                        <a:moveTo>
                          <a:pt x="0" y="0"/>
                        </a:moveTo>
                        <a:lnTo>
                          <a:pt x="858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75582" name="Freeform 62"/>
                  <p:cNvSpPr>
                    <a:spLocks/>
                  </p:cNvSpPr>
                  <p:nvPr/>
                </p:nvSpPr>
                <p:spPr bwMode="auto">
                  <a:xfrm>
                    <a:off x="2372" y="3537"/>
                    <a:ext cx="47" cy="23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74"/>
                      </a:cxn>
                    </a:cxnLst>
                    <a:rect l="0" t="0" r="r" b="b"/>
                    <a:pathLst>
                      <a:path w="1" h="375">
                        <a:moveTo>
                          <a:pt x="0" y="0"/>
                        </a:moveTo>
                        <a:lnTo>
                          <a:pt x="0" y="374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75583" name="Rectangle 63"/>
                <p:cNvSpPr>
                  <a:spLocks noChangeArrowheads="1"/>
                </p:cNvSpPr>
                <p:nvPr/>
              </p:nvSpPr>
              <p:spPr bwMode="auto">
                <a:xfrm>
                  <a:off x="2013" y="3530"/>
                  <a:ext cx="377" cy="22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60325" tIns="60325" rIns="60325" bIns="60325">
                  <a:spAutoFit/>
                </a:bodyPr>
                <a:lstStyle/>
                <a:p>
                  <a:pPr algn="l" defTabSz="1546225" eaLnBrk="0" hangingPunct="0"/>
                  <a:r>
                    <a:rPr kumimoji="1" lang="en-US" sz="1500">
                      <a:latin typeface="+mj-lt"/>
                    </a:rPr>
                    <a:t>40.00</a:t>
                  </a:r>
                </a:p>
              </p:txBody>
            </p:sp>
            <p:sp>
              <p:nvSpPr>
                <p:cNvPr id="875584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2342" y="3494"/>
                  <a:ext cx="283" cy="2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2400">
                      <a:latin typeface="+mj-lt"/>
                      <a:sym typeface="Wingdings" pitchFamily="2" charset="2"/>
                    </a:rPr>
                    <a:t></a:t>
                  </a:r>
                  <a:endParaRPr kumimoji="1" lang="en-US" sz="2400" b="1">
                    <a:latin typeface="+mj-lt"/>
                  </a:endParaRPr>
                </a:p>
              </p:txBody>
            </p:sp>
          </p:grpSp>
        </p:grpSp>
        <p:grpSp>
          <p:nvGrpSpPr>
            <p:cNvPr id="875585" name="Group 65"/>
            <p:cNvGrpSpPr>
              <a:grpSpLocks/>
            </p:cNvGrpSpPr>
            <p:nvPr/>
          </p:nvGrpSpPr>
          <p:grpSpPr bwMode="auto">
            <a:xfrm>
              <a:off x="1725613" y="4197350"/>
              <a:ext cx="1255712" cy="1876425"/>
              <a:chOff x="1048" y="3128"/>
              <a:chExt cx="791" cy="1182"/>
            </a:xfrm>
          </p:grpSpPr>
          <p:sp>
            <p:nvSpPr>
              <p:cNvPr id="875586" name="Freeform 66"/>
              <p:cNvSpPr>
                <a:spLocks/>
              </p:cNvSpPr>
              <p:nvPr/>
            </p:nvSpPr>
            <p:spPr bwMode="auto">
              <a:xfrm>
                <a:off x="1048" y="3532"/>
                <a:ext cx="79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1" h="1">
                    <a:moveTo>
                      <a:pt x="0" y="0"/>
                    </a:moveTo>
                    <a:lnTo>
                      <a:pt x="79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5587" name="Freeform 67"/>
              <p:cNvSpPr>
                <a:spLocks/>
              </p:cNvSpPr>
              <p:nvPr/>
            </p:nvSpPr>
            <p:spPr bwMode="auto">
              <a:xfrm>
                <a:off x="1370" y="3532"/>
                <a:ext cx="47" cy="7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56"/>
                  </a:cxn>
                </a:cxnLst>
                <a:rect l="0" t="0" r="r" b="b"/>
                <a:pathLst>
                  <a:path w="1" h="557">
                    <a:moveTo>
                      <a:pt x="0" y="0"/>
                    </a:moveTo>
                    <a:lnTo>
                      <a:pt x="0" y="556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5588" name="Rectangle 68"/>
              <p:cNvSpPr>
                <a:spLocks noChangeArrowheads="1"/>
              </p:cNvSpPr>
              <p:nvPr/>
            </p:nvSpPr>
            <p:spPr bwMode="auto">
              <a:xfrm>
                <a:off x="1048" y="3128"/>
                <a:ext cx="720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Accounts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Payable</a:t>
                </a:r>
              </a:p>
            </p:txBody>
          </p:sp>
          <p:sp>
            <p:nvSpPr>
              <p:cNvPr id="875589" name="Rectangle 69"/>
              <p:cNvSpPr>
                <a:spLocks noChangeArrowheads="1"/>
              </p:cNvSpPr>
              <p:nvPr/>
            </p:nvSpPr>
            <p:spPr bwMode="auto">
              <a:xfrm>
                <a:off x="1377" y="3506"/>
                <a:ext cx="448" cy="8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40.00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4.00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5590" name="Oval 70"/>
              <p:cNvSpPr>
                <a:spLocks noChangeArrowheads="1"/>
              </p:cNvSpPr>
              <p:nvPr/>
            </p:nvSpPr>
            <p:spPr bwMode="auto">
              <a:xfrm>
                <a:off x="1153" y="3732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5591" name="Oval 71"/>
              <p:cNvSpPr>
                <a:spLocks noChangeArrowheads="1"/>
              </p:cNvSpPr>
              <p:nvPr/>
            </p:nvSpPr>
            <p:spPr bwMode="auto">
              <a:xfrm>
                <a:off x="1153" y="3924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</a:p>
            </p:txBody>
          </p:sp>
          <p:sp>
            <p:nvSpPr>
              <p:cNvPr id="875592" name="Oval 72"/>
              <p:cNvSpPr>
                <a:spLocks noChangeArrowheads="1"/>
              </p:cNvSpPr>
              <p:nvPr/>
            </p:nvSpPr>
            <p:spPr bwMode="auto">
              <a:xfrm>
                <a:off x="1159" y="4101"/>
                <a:ext cx="158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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5593" name="Oval 73"/>
              <p:cNvSpPr>
                <a:spLocks noChangeArrowheads="1"/>
              </p:cNvSpPr>
              <p:nvPr/>
            </p:nvSpPr>
            <p:spPr bwMode="auto">
              <a:xfrm>
                <a:off x="1150" y="3567"/>
                <a:ext cx="158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</p:grpSp>
        <p:sp>
          <p:nvSpPr>
            <p:cNvPr id="875595" name="Rectangle 75"/>
            <p:cNvSpPr>
              <a:spLocks noChangeArrowheads="1"/>
            </p:cNvSpPr>
            <p:nvPr/>
          </p:nvSpPr>
          <p:spPr bwMode="auto">
            <a:xfrm>
              <a:off x="3000375" y="5091113"/>
              <a:ext cx="1449388" cy="7715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5000"/>
                </a:lnSpc>
              </a:pPr>
              <a:r>
                <a:rPr kumimoji="1" lang="en-US" sz="1500" dirty="0">
                  <a:latin typeface="+mj-lt"/>
                </a:rPr>
                <a:t>AP Tax</a:t>
              </a:r>
            </a:p>
            <a:p>
              <a:pPr defTabSz="1546225" eaLnBrk="0" hangingPunct="0">
                <a:lnSpc>
                  <a:spcPct val="85000"/>
                </a:lnSpc>
              </a:pPr>
              <a:r>
                <a:rPr kumimoji="1" lang="en-US" sz="1500" dirty="0">
                  <a:latin typeface="+mj-lt"/>
                </a:rPr>
                <a:t>Recoverable</a:t>
              </a:r>
              <a:endParaRPr kumimoji="1" lang="en-US" sz="1600" dirty="0">
                <a:latin typeface="+mj-lt"/>
              </a:endParaRPr>
            </a:p>
          </p:txBody>
        </p:sp>
        <p:grpSp>
          <p:nvGrpSpPr>
            <p:cNvPr id="875596" name="Group 76"/>
            <p:cNvGrpSpPr>
              <a:grpSpLocks/>
            </p:cNvGrpSpPr>
            <p:nvPr/>
          </p:nvGrpSpPr>
          <p:grpSpPr bwMode="auto">
            <a:xfrm>
              <a:off x="3186113" y="5748338"/>
              <a:ext cx="1200150" cy="454025"/>
              <a:chOff x="1968" y="3937"/>
              <a:chExt cx="756" cy="286"/>
            </a:xfrm>
          </p:grpSpPr>
          <p:sp>
            <p:nvSpPr>
              <p:cNvPr id="875597" name="Freeform 77"/>
              <p:cNvSpPr>
                <a:spLocks/>
              </p:cNvSpPr>
              <p:nvPr/>
            </p:nvSpPr>
            <p:spPr bwMode="auto">
              <a:xfrm flipV="1">
                <a:off x="1968" y="3937"/>
                <a:ext cx="756" cy="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5598" name="Freeform 78"/>
              <p:cNvSpPr>
                <a:spLocks/>
              </p:cNvSpPr>
              <p:nvPr/>
            </p:nvSpPr>
            <p:spPr bwMode="auto">
              <a:xfrm>
                <a:off x="2408" y="3986"/>
                <a:ext cx="47" cy="2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75599" name="Rectangle 79"/>
            <p:cNvSpPr>
              <a:spLocks noChangeArrowheads="1"/>
            </p:cNvSpPr>
            <p:nvPr/>
          </p:nvSpPr>
          <p:spPr bwMode="auto">
            <a:xfrm>
              <a:off x="3249613" y="5830888"/>
              <a:ext cx="552450" cy="349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500">
                  <a:latin typeface="+mj-lt"/>
                </a:rPr>
                <a:t> 4.00</a:t>
              </a:r>
            </a:p>
          </p:txBody>
        </p:sp>
        <p:sp>
          <p:nvSpPr>
            <p:cNvPr id="875600" name="Text Box 80"/>
            <p:cNvSpPr txBox="1">
              <a:spLocks noChangeArrowheads="1"/>
            </p:cNvSpPr>
            <p:nvPr/>
          </p:nvSpPr>
          <p:spPr bwMode="auto">
            <a:xfrm>
              <a:off x="3836988" y="5770563"/>
              <a:ext cx="449263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kumimoji="1" lang="en-US" sz="2400">
                  <a:latin typeface="+mj-lt"/>
                  <a:sym typeface="Wingdings" pitchFamily="2" charset="2"/>
                </a:rPr>
                <a:t></a:t>
              </a:r>
              <a:endParaRPr kumimoji="1" lang="en-US" sz="2400" b="1">
                <a:latin typeface="+mj-lt"/>
              </a:endParaRPr>
            </a:p>
          </p:txBody>
        </p:sp>
        <p:grpSp>
          <p:nvGrpSpPr>
            <p:cNvPr id="875601" name="Group 81"/>
            <p:cNvGrpSpPr>
              <a:grpSpLocks/>
            </p:cNvGrpSpPr>
            <p:nvPr/>
          </p:nvGrpSpPr>
          <p:grpSpPr bwMode="auto">
            <a:xfrm>
              <a:off x="6708775" y="4489450"/>
              <a:ext cx="1158875" cy="1276350"/>
              <a:chOff x="4253" y="3024"/>
              <a:chExt cx="730" cy="804"/>
            </a:xfrm>
          </p:grpSpPr>
          <p:sp>
            <p:nvSpPr>
              <p:cNvPr id="875602" name="Rectangle 82"/>
              <p:cNvSpPr>
                <a:spLocks noChangeArrowheads="1"/>
              </p:cNvSpPr>
              <p:nvPr/>
            </p:nvSpPr>
            <p:spPr bwMode="auto">
              <a:xfrm>
                <a:off x="4253" y="3024"/>
                <a:ext cx="7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AP Usage Variance</a:t>
                </a:r>
              </a:p>
            </p:txBody>
          </p:sp>
          <p:grpSp>
            <p:nvGrpSpPr>
              <p:cNvPr id="875603" name="Group 83"/>
              <p:cNvGrpSpPr>
                <a:grpSpLocks/>
              </p:cNvGrpSpPr>
              <p:nvPr/>
            </p:nvGrpSpPr>
            <p:grpSpPr bwMode="auto">
              <a:xfrm>
                <a:off x="4355" y="3397"/>
                <a:ext cx="549" cy="431"/>
                <a:chOff x="3683" y="3397"/>
                <a:chExt cx="549" cy="431"/>
              </a:xfrm>
            </p:grpSpPr>
            <p:sp>
              <p:nvSpPr>
                <p:cNvPr id="875604" name="Freeform 84"/>
                <p:cNvSpPr>
                  <a:spLocks/>
                </p:cNvSpPr>
                <p:nvPr/>
              </p:nvSpPr>
              <p:spPr bwMode="auto">
                <a:xfrm flipV="1">
                  <a:off x="3683" y="3397"/>
                  <a:ext cx="549" cy="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36" y="0"/>
                    </a:cxn>
                  </a:cxnLst>
                  <a:rect l="0" t="0" r="r" b="b"/>
                  <a:pathLst>
                    <a:path w="937" h="1">
                      <a:moveTo>
                        <a:pt x="0" y="0"/>
                      </a:moveTo>
                      <a:lnTo>
                        <a:pt x="936" y="0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75605" name="Freeform 85"/>
                <p:cNvSpPr>
                  <a:spLocks/>
                </p:cNvSpPr>
                <p:nvPr/>
              </p:nvSpPr>
              <p:spPr bwMode="auto">
                <a:xfrm>
                  <a:off x="4058" y="3448"/>
                  <a:ext cx="0" cy="38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75"/>
                    </a:cxn>
                  </a:cxnLst>
                  <a:rect l="0" t="0" r="r" b="b"/>
                  <a:pathLst>
                    <a:path w="1" h="376">
                      <a:moveTo>
                        <a:pt x="0" y="0"/>
                      </a:moveTo>
                      <a:lnTo>
                        <a:pt x="0" y="375"/>
                      </a:lnTo>
                    </a:path>
                  </a:pathLst>
                </a:custGeom>
                <a:noFill/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75606" name="Rectangle 86"/>
              <p:cNvSpPr>
                <a:spLocks noChangeArrowheads="1"/>
              </p:cNvSpPr>
              <p:nvPr/>
            </p:nvSpPr>
            <p:spPr bwMode="auto">
              <a:xfrm>
                <a:off x="4375" y="3430"/>
                <a:ext cx="377" cy="25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>
                  <a:lnSpc>
                    <a:spcPct val="125000"/>
                  </a:lnSpc>
                </a:pPr>
                <a:r>
                  <a:rPr kumimoji="1" lang="en-US" sz="1500">
                    <a:latin typeface="+mj-lt"/>
                  </a:rPr>
                  <a:t>40.00</a:t>
                </a:r>
              </a:p>
            </p:txBody>
          </p:sp>
        </p:grpSp>
        <p:grpSp>
          <p:nvGrpSpPr>
            <p:cNvPr id="875607" name="Group 87"/>
            <p:cNvGrpSpPr>
              <a:grpSpLocks/>
            </p:cNvGrpSpPr>
            <p:nvPr/>
          </p:nvGrpSpPr>
          <p:grpSpPr bwMode="auto">
            <a:xfrm>
              <a:off x="4605338" y="4419600"/>
              <a:ext cx="1222375" cy="1331913"/>
              <a:chOff x="2928" y="2980"/>
              <a:chExt cx="770" cy="839"/>
            </a:xfrm>
          </p:grpSpPr>
          <p:grpSp>
            <p:nvGrpSpPr>
              <p:cNvPr id="875608" name="Group 88"/>
              <p:cNvGrpSpPr>
                <a:grpSpLocks/>
              </p:cNvGrpSpPr>
              <p:nvPr/>
            </p:nvGrpSpPr>
            <p:grpSpPr bwMode="auto">
              <a:xfrm>
                <a:off x="2928" y="2980"/>
                <a:ext cx="770" cy="839"/>
                <a:chOff x="2974" y="2976"/>
                <a:chExt cx="770" cy="839"/>
              </a:xfrm>
            </p:grpSpPr>
            <p:sp>
              <p:nvSpPr>
                <p:cNvPr id="875609" name="Rectangle 89"/>
                <p:cNvSpPr>
                  <a:spLocks noChangeArrowheads="1"/>
                </p:cNvSpPr>
                <p:nvPr/>
              </p:nvSpPr>
              <p:spPr bwMode="auto">
                <a:xfrm>
                  <a:off x="2974" y="2976"/>
                  <a:ext cx="770" cy="4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lIns="119062" tIns="60325" rIns="119062" bIns="60325" anchor="b" anchorCtr="1"/>
                <a:lstStyle/>
                <a:p>
                  <a:pPr defTabSz="1546225" eaLnBrk="0" hangingPunct="0"/>
                  <a:r>
                    <a:rPr kumimoji="1" lang="en-US" sz="1500">
                      <a:latin typeface="+mj-lt"/>
                    </a:rPr>
                    <a:t>PO Receipts</a:t>
                  </a:r>
                </a:p>
              </p:txBody>
            </p:sp>
            <p:grpSp>
              <p:nvGrpSpPr>
                <p:cNvPr id="875610" name="Group 90"/>
                <p:cNvGrpSpPr>
                  <a:grpSpLocks/>
                </p:cNvGrpSpPr>
                <p:nvPr/>
              </p:nvGrpSpPr>
              <p:grpSpPr bwMode="auto">
                <a:xfrm>
                  <a:off x="3012" y="3440"/>
                  <a:ext cx="616" cy="375"/>
                  <a:chOff x="3012" y="3440"/>
                  <a:chExt cx="616" cy="375"/>
                </a:xfrm>
              </p:grpSpPr>
              <p:grpSp>
                <p:nvGrpSpPr>
                  <p:cNvPr id="875611" name="Group 91"/>
                  <p:cNvGrpSpPr>
                    <a:grpSpLocks/>
                  </p:cNvGrpSpPr>
                  <p:nvPr/>
                </p:nvGrpSpPr>
                <p:grpSpPr bwMode="auto">
                  <a:xfrm>
                    <a:off x="3071" y="3440"/>
                    <a:ext cx="557" cy="375"/>
                    <a:chOff x="3071" y="3440"/>
                    <a:chExt cx="557" cy="375"/>
                  </a:xfrm>
                </p:grpSpPr>
                <p:sp>
                  <p:nvSpPr>
                    <p:cNvPr id="875612" name="Freeform 92"/>
                    <p:cNvSpPr>
                      <a:spLocks/>
                    </p:cNvSpPr>
                    <p:nvPr/>
                  </p:nvSpPr>
                  <p:spPr bwMode="auto">
                    <a:xfrm>
                      <a:off x="3071" y="3440"/>
                      <a:ext cx="55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835" y="0"/>
                        </a:cxn>
                      </a:cxnLst>
                      <a:rect l="0" t="0" r="r" b="b"/>
                      <a:pathLst>
                        <a:path w="836" h="1">
                          <a:moveTo>
                            <a:pt x="0" y="0"/>
                          </a:moveTo>
                          <a:lnTo>
                            <a:pt x="835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75613" name="Freeform 93"/>
                    <p:cNvSpPr>
                      <a:spLocks/>
                    </p:cNvSpPr>
                    <p:nvPr/>
                  </p:nvSpPr>
                  <p:spPr bwMode="auto">
                    <a:xfrm>
                      <a:off x="3430" y="3444"/>
                      <a:ext cx="1" cy="3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74"/>
                        </a:cxn>
                      </a:cxnLst>
                      <a:rect l="0" t="0" r="r" b="b"/>
                      <a:pathLst>
                        <a:path w="1" h="375">
                          <a:moveTo>
                            <a:pt x="0" y="0"/>
                          </a:moveTo>
                          <a:lnTo>
                            <a:pt x="0" y="374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875614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3012" y="3440"/>
                    <a:ext cx="448" cy="222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60325" tIns="60325" rIns="60325" bIns="60325">
                    <a:spAutoFit/>
                  </a:bodyPr>
                  <a:lstStyle/>
                  <a:p>
                    <a:pPr algn="l" defTabSz="1546225" eaLnBrk="0" hangingPunct="0"/>
                    <a:r>
                      <a:rPr kumimoji="1" lang="en-US" sz="1500">
                        <a:latin typeface="+mj-lt"/>
                      </a:rPr>
                      <a:t>100.00</a:t>
                    </a:r>
                  </a:p>
                </p:txBody>
              </p:sp>
            </p:grpSp>
          </p:grpSp>
          <p:sp>
            <p:nvSpPr>
              <p:cNvPr id="875615" name="Oval 95"/>
              <p:cNvSpPr>
                <a:spLocks noChangeArrowheads="1"/>
              </p:cNvSpPr>
              <p:nvPr/>
            </p:nvSpPr>
            <p:spPr bwMode="auto">
              <a:xfrm>
                <a:off x="3411" y="347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5616" name="Group 96"/>
            <p:cNvGrpSpPr>
              <a:grpSpLocks/>
            </p:cNvGrpSpPr>
            <p:nvPr/>
          </p:nvGrpSpPr>
          <p:grpSpPr bwMode="auto">
            <a:xfrm>
              <a:off x="5614988" y="4508500"/>
              <a:ext cx="1155700" cy="1689100"/>
              <a:chOff x="3651" y="2942"/>
              <a:chExt cx="728" cy="1064"/>
            </a:xfrm>
          </p:grpSpPr>
          <p:sp>
            <p:nvSpPr>
              <p:cNvPr id="875617" name="Rectangle 97"/>
              <p:cNvSpPr>
                <a:spLocks noChangeArrowheads="1"/>
              </p:cNvSpPr>
              <p:nvPr/>
            </p:nvSpPr>
            <p:spPr bwMode="auto">
              <a:xfrm>
                <a:off x="3651" y="2942"/>
                <a:ext cx="720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500">
                    <a:latin typeface="+mj-lt"/>
                  </a:rPr>
                  <a:t>Accounts Payable</a:t>
                </a:r>
              </a:p>
            </p:txBody>
          </p:sp>
          <p:sp>
            <p:nvSpPr>
              <p:cNvPr id="875618" name="Rectangle 98"/>
              <p:cNvSpPr>
                <a:spLocks noChangeArrowheads="1"/>
              </p:cNvSpPr>
              <p:nvPr/>
            </p:nvSpPr>
            <p:spPr bwMode="auto">
              <a:xfrm>
                <a:off x="3931" y="3334"/>
                <a:ext cx="448" cy="65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500">
                    <a:latin typeface="+mj-lt"/>
                  </a:rPr>
                  <a:t>100.00</a:t>
                </a:r>
                <a:br>
                  <a:rPr kumimoji="1" lang="en-US" sz="1500">
                    <a:latin typeface="+mj-lt"/>
                  </a:rPr>
                </a:br>
                <a:r>
                  <a:rPr kumimoji="1" lang="en-US" sz="1500">
                    <a:latin typeface="+mj-lt"/>
                  </a:rPr>
                  <a:t>40.00</a:t>
                </a:r>
              </a:p>
              <a:p>
                <a:pPr algn="r" defTabSz="1546225" eaLnBrk="0" hangingPunct="0"/>
                <a:r>
                  <a:rPr kumimoji="1" lang="en-US" sz="1500">
                    <a:latin typeface="+mj-lt"/>
                  </a:rPr>
                  <a:t>10.00</a:t>
                </a:r>
              </a:p>
              <a:p>
                <a:pPr algn="r" defTabSz="1546225" eaLnBrk="0" hangingPunct="0"/>
                <a:r>
                  <a:rPr kumimoji="1" lang="en-US" sz="1500">
                    <a:latin typeface="+mj-lt"/>
                  </a:rPr>
                  <a:t>4.00</a:t>
                </a:r>
              </a:p>
            </p:txBody>
          </p:sp>
          <p:sp>
            <p:nvSpPr>
              <p:cNvPr id="875619" name="Oval 99"/>
              <p:cNvSpPr>
                <a:spLocks noChangeArrowheads="1"/>
              </p:cNvSpPr>
              <p:nvPr/>
            </p:nvSpPr>
            <p:spPr bwMode="auto">
              <a:xfrm>
                <a:off x="3768" y="3540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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5620" name="Oval 100"/>
              <p:cNvSpPr>
                <a:spLocks noChangeArrowheads="1"/>
              </p:cNvSpPr>
              <p:nvPr/>
            </p:nvSpPr>
            <p:spPr bwMode="auto">
              <a:xfrm>
                <a:off x="3772" y="3680"/>
                <a:ext cx="159" cy="156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</a:t>
                </a:r>
              </a:p>
            </p:txBody>
          </p:sp>
          <p:sp>
            <p:nvSpPr>
              <p:cNvPr id="875621" name="Freeform 101"/>
              <p:cNvSpPr>
                <a:spLocks/>
              </p:cNvSpPr>
              <p:nvPr/>
            </p:nvSpPr>
            <p:spPr bwMode="auto">
              <a:xfrm flipV="1">
                <a:off x="3727" y="3303"/>
                <a:ext cx="627" cy="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1" h="1">
                    <a:moveTo>
                      <a:pt x="0" y="0"/>
                    </a:moveTo>
                    <a:lnTo>
                      <a:pt x="79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5622" name="Freeform 102"/>
              <p:cNvSpPr>
                <a:spLocks/>
              </p:cNvSpPr>
              <p:nvPr/>
            </p:nvSpPr>
            <p:spPr bwMode="auto">
              <a:xfrm>
                <a:off x="3954" y="3350"/>
                <a:ext cx="47" cy="6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88"/>
                  </a:cxn>
                </a:cxnLst>
                <a:rect l="0" t="0" r="r" b="b"/>
                <a:pathLst>
                  <a:path w="1" h="589">
                    <a:moveTo>
                      <a:pt x="0" y="0"/>
                    </a:moveTo>
                    <a:lnTo>
                      <a:pt x="0" y="588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5623" name="Oval 103"/>
              <p:cNvSpPr>
                <a:spLocks noChangeArrowheads="1"/>
              </p:cNvSpPr>
              <p:nvPr/>
            </p:nvSpPr>
            <p:spPr bwMode="auto">
              <a:xfrm>
                <a:off x="3761" y="3392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</a:t>
                </a:r>
                <a:endParaRPr kumimoji="1" lang="en-US" sz="1600">
                  <a:latin typeface="+mj-lt"/>
                </a:endParaRPr>
              </a:p>
            </p:txBody>
          </p:sp>
          <p:sp>
            <p:nvSpPr>
              <p:cNvPr id="875624" name="Oval 104"/>
              <p:cNvSpPr>
                <a:spLocks noChangeArrowheads="1"/>
              </p:cNvSpPr>
              <p:nvPr/>
            </p:nvSpPr>
            <p:spPr bwMode="auto">
              <a:xfrm>
                <a:off x="3773" y="3824"/>
                <a:ext cx="158" cy="155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2400">
                    <a:latin typeface="+mj-lt"/>
                    <a:sym typeface="Wingdings" pitchFamily="2" charset="2"/>
                  </a:rPr>
                  <a:t></a:t>
                </a:r>
                <a:endParaRPr kumimoji="1" lang="en-US" sz="1600">
                  <a:latin typeface="+mj-lt"/>
                </a:endParaRPr>
              </a:p>
            </p:txBody>
          </p:sp>
        </p:grpSp>
        <p:grpSp>
          <p:nvGrpSpPr>
            <p:cNvPr id="875627" name="Group 107"/>
            <p:cNvGrpSpPr>
              <a:grpSpLocks/>
            </p:cNvGrpSpPr>
            <p:nvPr/>
          </p:nvGrpSpPr>
          <p:grpSpPr bwMode="auto">
            <a:xfrm>
              <a:off x="7837488" y="5154613"/>
              <a:ext cx="1092200" cy="598488"/>
              <a:chOff x="4866" y="3611"/>
              <a:chExt cx="756" cy="377"/>
            </a:xfrm>
          </p:grpSpPr>
          <p:sp>
            <p:nvSpPr>
              <p:cNvPr id="875628" name="Freeform 108"/>
              <p:cNvSpPr>
                <a:spLocks/>
              </p:cNvSpPr>
              <p:nvPr/>
            </p:nvSpPr>
            <p:spPr bwMode="auto">
              <a:xfrm>
                <a:off x="4866" y="3611"/>
                <a:ext cx="75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5" y="0"/>
                  </a:cxn>
                </a:cxnLst>
                <a:rect l="0" t="0" r="r" b="b"/>
                <a:pathLst>
                  <a:path w="756" h="1">
                    <a:moveTo>
                      <a:pt x="0" y="0"/>
                    </a:moveTo>
                    <a:lnTo>
                      <a:pt x="755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5629" name="Freeform 109"/>
              <p:cNvSpPr>
                <a:spLocks/>
              </p:cNvSpPr>
              <p:nvPr/>
            </p:nvSpPr>
            <p:spPr bwMode="auto">
              <a:xfrm>
                <a:off x="5243" y="3613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75630" name="Rectangle 110"/>
            <p:cNvSpPr>
              <a:spLocks noChangeArrowheads="1"/>
            </p:cNvSpPr>
            <p:nvPr/>
          </p:nvSpPr>
          <p:spPr bwMode="auto">
            <a:xfrm>
              <a:off x="7600951" y="4508500"/>
              <a:ext cx="1525588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500" dirty="0">
                  <a:latin typeface="+mj-lt"/>
                </a:rPr>
                <a:t>AP Tax</a:t>
              </a:r>
              <a:br>
                <a:rPr kumimoji="1" lang="en-US" sz="15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Recoverable</a:t>
              </a:r>
            </a:p>
          </p:txBody>
        </p:sp>
        <p:sp>
          <p:nvSpPr>
            <p:cNvPr id="875631" name="Rectangle 111"/>
            <p:cNvSpPr>
              <a:spLocks noChangeArrowheads="1"/>
            </p:cNvSpPr>
            <p:nvPr/>
          </p:nvSpPr>
          <p:spPr bwMode="auto">
            <a:xfrm>
              <a:off x="7812088" y="5132388"/>
              <a:ext cx="598488" cy="692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10.00</a:t>
              </a:r>
            </a:p>
            <a:p>
              <a:pPr algn="r" defTabSz="1546225" eaLnBrk="0" hangingPunct="0">
                <a:lnSpc>
                  <a:spcPct val="125000"/>
                </a:lnSpc>
              </a:pPr>
              <a:r>
                <a:rPr kumimoji="1" lang="en-US" sz="1500">
                  <a:latin typeface="+mj-lt"/>
                </a:rPr>
                <a:t>4.00</a:t>
              </a:r>
            </a:p>
          </p:txBody>
        </p:sp>
        <p:sp>
          <p:nvSpPr>
            <p:cNvPr id="875632" name="Oval 112"/>
            <p:cNvSpPr>
              <a:spLocks noChangeArrowheads="1"/>
            </p:cNvSpPr>
            <p:nvPr/>
          </p:nvSpPr>
          <p:spPr bwMode="auto">
            <a:xfrm>
              <a:off x="8516938" y="5226050"/>
              <a:ext cx="252413" cy="247650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</a:t>
              </a:r>
            </a:p>
          </p:txBody>
        </p:sp>
        <p:sp>
          <p:nvSpPr>
            <p:cNvPr id="875633" name="Oval 113"/>
            <p:cNvSpPr>
              <a:spLocks noChangeArrowheads="1"/>
            </p:cNvSpPr>
            <p:nvPr/>
          </p:nvSpPr>
          <p:spPr bwMode="auto">
            <a:xfrm>
              <a:off x="8537576" y="5508625"/>
              <a:ext cx="250825" cy="246063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</a:t>
              </a:r>
              <a:endParaRPr kumimoji="1" lang="en-US" sz="1600">
                <a:latin typeface="+mj-lt"/>
              </a:endParaRPr>
            </a:p>
          </p:txBody>
        </p:sp>
        <p:sp>
          <p:nvSpPr>
            <p:cNvPr id="875634" name="Oval 114"/>
            <p:cNvSpPr>
              <a:spLocks noChangeArrowheads="1"/>
            </p:cNvSpPr>
            <p:nvPr/>
          </p:nvSpPr>
          <p:spPr bwMode="auto">
            <a:xfrm>
              <a:off x="7500938" y="5222875"/>
              <a:ext cx="250825" cy="246063"/>
            </a:xfrm>
            <a:prstGeom prst="ellips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2400">
                  <a:latin typeface="+mj-lt"/>
                  <a:sym typeface="Wingdings" pitchFamily="2" charset="2"/>
                </a:rPr>
                <a:t></a:t>
              </a:r>
              <a:endParaRPr kumimoji="1" lang="en-US" sz="160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55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Memo Items </a:t>
            </a:r>
            <a:r>
              <a:rPr lang="en-US" sz="1800"/>
              <a:t>(Standard Cost, Recoverable Tax)</a:t>
            </a:r>
          </a:p>
        </p:txBody>
      </p:sp>
      <p:sp>
        <p:nvSpPr>
          <p:cNvPr id="7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GTM-03-0860</a:t>
            </a:r>
          </a:p>
        </p:txBody>
      </p:sp>
      <p:grpSp>
        <p:nvGrpSpPr>
          <p:cNvPr id="77" name="Group 76"/>
          <p:cNvGrpSpPr/>
          <p:nvPr/>
        </p:nvGrpSpPr>
        <p:grpSpPr>
          <a:xfrm>
            <a:off x="39688" y="790575"/>
            <a:ext cx="9024937" cy="5435600"/>
            <a:chOff x="39688" y="790575"/>
            <a:chExt cx="9024937" cy="5435600"/>
          </a:xfrm>
        </p:grpSpPr>
        <p:sp>
          <p:nvSpPr>
            <p:cNvPr id="876546" name="Rectangle 2"/>
            <p:cNvSpPr>
              <a:spLocks noChangeArrowheads="1"/>
            </p:cNvSpPr>
            <p:nvPr/>
          </p:nvSpPr>
          <p:spPr bwMode="auto">
            <a:xfrm>
              <a:off x="39688" y="2309813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547" name="Rectangle 3"/>
            <p:cNvSpPr>
              <a:spLocks noChangeArrowheads="1"/>
            </p:cNvSpPr>
            <p:nvPr/>
          </p:nvSpPr>
          <p:spPr bwMode="auto">
            <a:xfrm>
              <a:off x="114300" y="119856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548" name="Rectangle 4"/>
            <p:cNvSpPr>
              <a:spLocks noChangeArrowheads="1"/>
            </p:cNvSpPr>
            <p:nvPr/>
          </p:nvSpPr>
          <p:spPr bwMode="auto">
            <a:xfrm>
              <a:off x="193675" y="126682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76549" name="Rectangle 5"/>
            <p:cNvSpPr>
              <a:spLocks noChangeArrowheads="1"/>
            </p:cNvSpPr>
            <p:nvPr/>
          </p:nvSpPr>
          <p:spPr bwMode="auto">
            <a:xfrm>
              <a:off x="4641850" y="1198563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550" name="Rectangle 6"/>
            <p:cNvSpPr>
              <a:spLocks noChangeArrowheads="1"/>
            </p:cNvSpPr>
            <p:nvPr/>
          </p:nvSpPr>
          <p:spPr bwMode="auto">
            <a:xfrm>
              <a:off x="193675" y="37338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(4), variance (5), and tax (6)</a:t>
              </a:r>
            </a:p>
          </p:txBody>
        </p:sp>
        <p:sp>
          <p:nvSpPr>
            <p:cNvPr id="876551" name="Rectangle 7"/>
            <p:cNvSpPr>
              <a:spLocks noChangeArrowheads="1"/>
            </p:cNvSpPr>
            <p:nvPr/>
          </p:nvSpPr>
          <p:spPr bwMode="auto">
            <a:xfrm>
              <a:off x="4727575" y="1266825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76552" name="Rectangle 8"/>
            <p:cNvSpPr>
              <a:spLocks noChangeArrowheads="1"/>
            </p:cNvSpPr>
            <p:nvPr/>
          </p:nvSpPr>
          <p:spPr bwMode="auto">
            <a:xfrm>
              <a:off x="4727575" y="3733800"/>
              <a:ext cx="4205288" cy="113665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(2), variance (3), tax on item cost (4), and tax on variance (5)</a:t>
              </a:r>
              <a:endParaRPr kumimoji="1" lang="en-US" sz="1600" b="1">
                <a:latin typeface="+mj-lt"/>
              </a:endParaRPr>
            </a:p>
          </p:txBody>
        </p:sp>
        <p:sp>
          <p:nvSpPr>
            <p:cNvPr id="876553" name="Rectangle 9"/>
            <p:cNvSpPr>
              <a:spLocks noChangeArrowheads="1"/>
            </p:cNvSpPr>
            <p:nvPr/>
          </p:nvSpPr>
          <p:spPr bwMode="auto">
            <a:xfrm>
              <a:off x="4643438" y="790575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76554" name="Rectangle 10"/>
            <p:cNvSpPr>
              <a:spLocks noChangeArrowheads="1"/>
            </p:cNvSpPr>
            <p:nvPr/>
          </p:nvSpPr>
          <p:spPr bwMode="auto">
            <a:xfrm>
              <a:off x="120650" y="790575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76556" name="Rectangle 12"/>
            <p:cNvSpPr>
              <a:spLocks noChangeArrowheads="1"/>
            </p:cNvSpPr>
            <p:nvPr/>
          </p:nvSpPr>
          <p:spPr bwMode="auto">
            <a:xfrm>
              <a:off x="115888" y="2376488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557" name="Freeform 13"/>
            <p:cNvSpPr>
              <a:spLocks/>
            </p:cNvSpPr>
            <p:nvPr/>
          </p:nvSpPr>
          <p:spPr bwMode="auto">
            <a:xfrm>
              <a:off x="185738" y="2801938"/>
              <a:ext cx="1336675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1" y="0"/>
                </a:cxn>
              </a:cxnLst>
              <a:rect l="0" t="0" r="r" b="b"/>
              <a:pathLst>
                <a:path w="842" h="1">
                  <a:moveTo>
                    <a:pt x="0" y="0"/>
                  </a:moveTo>
                  <a:lnTo>
                    <a:pt x="841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558" name="Freeform 14"/>
            <p:cNvSpPr>
              <a:spLocks/>
            </p:cNvSpPr>
            <p:nvPr/>
          </p:nvSpPr>
          <p:spPr bwMode="auto">
            <a:xfrm>
              <a:off x="928688" y="2801938"/>
              <a:ext cx="1587" cy="5953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559" name="Rectangle 15"/>
            <p:cNvSpPr>
              <a:spLocks noChangeArrowheads="1"/>
            </p:cNvSpPr>
            <p:nvPr/>
          </p:nvSpPr>
          <p:spPr bwMode="auto">
            <a:xfrm>
              <a:off x="200025" y="2190750"/>
              <a:ext cx="1320800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Expensed Purchases</a:t>
              </a:r>
            </a:p>
          </p:txBody>
        </p:sp>
        <p:sp>
          <p:nvSpPr>
            <p:cNvPr id="876560" name="Rectangle 16"/>
            <p:cNvSpPr>
              <a:spLocks noChangeArrowheads="1"/>
            </p:cNvSpPr>
            <p:nvPr/>
          </p:nvSpPr>
          <p:spPr bwMode="auto">
            <a:xfrm>
              <a:off x="109538" y="2817813"/>
              <a:ext cx="746999" cy="3680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100.00</a:t>
              </a:r>
            </a:p>
          </p:txBody>
        </p:sp>
        <p:sp>
          <p:nvSpPr>
            <p:cNvPr id="876561" name="Oval 17"/>
            <p:cNvSpPr>
              <a:spLocks noChangeArrowheads="1"/>
            </p:cNvSpPr>
            <p:nvPr/>
          </p:nvSpPr>
          <p:spPr bwMode="auto">
            <a:xfrm>
              <a:off x="1009650" y="2857500"/>
              <a:ext cx="25082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1</a:t>
              </a:r>
            </a:p>
          </p:txBody>
        </p:sp>
        <p:grpSp>
          <p:nvGrpSpPr>
            <p:cNvPr id="876562" name="Group 18"/>
            <p:cNvGrpSpPr>
              <a:grpSpLocks/>
            </p:cNvGrpSpPr>
            <p:nvPr/>
          </p:nvGrpSpPr>
          <p:grpSpPr bwMode="auto">
            <a:xfrm>
              <a:off x="2925763" y="2211388"/>
              <a:ext cx="1793875" cy="1185862"/>
              <a:chOff x="1813" y="1471"/>
              <a:chExt cx="1130" cy="747"/>
            </a:xfrm>
          </p:grpSpPr>
          <p:sp>
            <p:nvSpPr>
              <p:cNvPr id="876563" name="Freeform 19"/>
              <p:cNvSpPr>
                <a:spLocks/>
              </p:cNvSpPr>
              <p:nvPr/>
            </p:nvSpPr>
            <p:spPr bwMode="auto">
              <a:xfrm>
                <a:off x="1910" y="1843"/>
                <a:ext cx="859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564" name="Freeform 20"/>
              <p:cNvSpPr>
                <a:spLocks/>
              </p:cNvSpPr>
              <p:nvPr/>
            </p:nvSpPr>
            <p:spPr bwMode="auto">
              <a:xfrm>
                <a:off x="2378" y="1843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565" name="Rectangle 21"/>
              <p:cNvSpPr>
                <a:spLocks noChangeArrowheads="1"/>
              </p:cNvSpPr>
              <p:nvPr/>
            </p:nvSpPr>
            <p:spPr bwMode="auto">
              <a:xfrm>
                <a:off x="1813" y="1471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AP Tax</a:t>
                </a:r>
                <a:br>
                  <a:rPr kumimoji="1" lang="en-US" sz="1600">
                    <a:latin typeface="+mj-lt"/>
                  </a:rPr>
                </a:br>
                <a:r>
                  <a:rPr kumimoji="1" lang="en-US" sz="1600">
                    <a:latin typeface="+mj-lt"/>
                  </a:rPr>
                  <a:t>Recoverable</a:t>
                </a:r>
              </a:p>
            </p:txBody>
          </p:sp>
          <p:sp>
            <p:nvSpPr>
              <p:cNvPr id="876566" name="Rectangle 22"/>
              <p:cNvSpPr>
                <a:spLocks noChangeArrowheads="1"/>
              </p:cNvSpPr>
              <p:nvPr/>
            </p:nvSpPr>
            <p:spPr bwMode="auto">
              <a:xfrm>
                <a:off x="1944" y="1853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76567" name="Oval 23"/>
              <p:cNvSpPr>
                <a:spLocks noChangeArrowheads="1"/>
              </p:cNvSpPr>
              <p:nvPr/>
            </p:nvSpPr>
            <p:spPr bwMode="auto">
              <a:xfrm>
                <a:off x="2418" y="1886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876568" name="Group 24"/>
            <p:cNvGrpSpPr>
              <a:grpSpLocks/>
            </p:cNvGrpSpPr>
            <p:nvPr/>
          </p:nvGrpSpPr>
          <p:grpSpPr bwMode="auto">
            <a:xfrm>
              <a:off x="1520825" y="2190750"/>
              <a:ext cx="1584325" cy="1265238"/>
              <a:chOff x="838" y="1458"/>
              <a:chExt cx="1130" cy="791"/>
            </a:xfrm>
          </p:grpSpPr>
          <p:sp>
            <p:nvSpPr>
              <p:cNvPr id="876569" name="Freeform 25"/>
              <p:cNvSpPr>
                <a:spLocks/>
              </p:cNvSpPr>
              <p:nvPr/>
            </p:nvSpPr>
            <p:spPr bwMode="auto">
              <a:xfrm>
                <a:off x="950" y="1843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570" name="Freeform 26"/>
              <p:cNvSpPr>
                <a:spLocks/>
              </p:cNvSpPr>
              <p:nvPr/>
            </p:nvSpPr>
            <p:spPr bwMode="auto">
              <a:xfrm>
                <a:off x="1418" y="1843"/>
                <a:ext cx="1" cy="4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05"/>
                  </a:cxn>
                </a:cxnLst>
                <a:rect l="0" t="0" r="r" b="b"/>
                <a:pathLst>
                  <a:path w="1" h="406">
                    <a:moveTo>
                      <a:pt x="0" y="0"/>
                    </a:moveTo>
                    <a:lnTo>
                      <a:pt x="0" y="40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571" name="Rectangle 27"/>
              <p:cNvSpPr>
                <a:spLocks noChangeArrowheads="1"/>
              </p:cNvSpPr>
              <p:nvPr/>
            </p:nvSpPr>
            <p:spPr bwMode="auto">
              <a:xfrm>
                <a:off x="838" y="1458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76572" name="Rectangle 28"/>
              <p:cNvSpPr>
                <a:spLocks noChangeArrowheads="1"/>
              </p:cNvSpPr>
              <p:nvPr/>
            </p:nvSpPr>
            <p:spPr bwMode="auto">
              <a:xfrm>
                <a:off x="1358" y="1853"/>
                <a:ext cx="533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76573" name="Oval 29"/>
              <p:cNvSpPr>
                <a:spLocks noChangeArrowheads="1"/>
              </p:cNvSpPr>
              <p:nvPr/>
            </p:nvSpPr>
            <p:spPr bwMode="auto">
              <a:xfrm>
                <a:off x="1222" y="2055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76574" name="Oval 30"/>
              <p:cNvSpPr>
                <a:spLocks noChangeArrowheads="1"/>
              </p:cNvSpPr>
              <p:nvPr/>
            </p:nvSpPr>
            <p:spPr bwMode="auto">
              <a:xfrm>
                <a:off x="1222" y="1868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76575" name="Group 31"/>
            <p:cNvGrpSpPr>
              <a:grpSpLocks/>
            </p:cNvGrpSpPr>
            <p:nvPr/>
          </p:nvGrpSpPr>
          <p:grpSpPr bwMode="auto">
            <a:xfrm>
              <a:off x="5259388" y="2305050"/>
              <a:ext cx="1284287" cy="995363"/>
              <a:chOff x="3271" y="1530"/>
              <a:chExt cx="809" cy="627"/>
            </a:xfrm>
          </p:grpSpPr>
          <p:sp>
            <p:nvSpPr>
              <p:cNvPr id="876576" name="Freeform 32"/>
              <p:cNvSpPr>
                <a:spLocks/>
              </p:cNvSpPr>
              <p:nvPr/>
            </p:nvSpPr>
            <p:spPr bwMode="auto">
              <a:xfrm>
                <a:off x="3312" y="1915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577" name="Freeform 33"/>
              <p:cNvSpPr>
                <a:spLocks/>
              </p:cNvSpPr>
              <p:nvPr/>
            </p:nvSpPr>
            <p:spPr bwMode="auto">
              <a:xfrm>
                <a:off x="3739" y="1915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578" name="Rectangle 34"/>
              <p:cNvSpPr>
                <a:spLocks noChangeArrowheads="1"/>
              </p:cNvSpPr>
              <p:nvPr/>
            </p:nvSpPr>
            <p:spPr bwMode="auto">
              <a:xfrm>
                <a:off x="3296" y="1530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Expensed Purchases</a:t>
                </a:r>
              </a:p>
            </p:txBody>
          </p:sp>
          <p:sp>
            <p:nvSpPr>
              <p:cNvPr id="876579" name="Rectangle 35"/>
              <p:cNvSpPr>
                <a:spLocks noChangeArrowheads="1"/>
              </p:cNvSpPr>
              <p:nvPr/>
            </p:nvSpPr>
            <p:spPr bwMode="auto">
              <a:xfrm>
                <a:off x="3271" y="1925"/>
                <a:ext cx="471" cy="23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76580" name="Oval 36"/>
              <p:cNvSpPr>
                <a:spLocks noChangeArrowheads="1"/>
              </p:cNvSpPr>
              <p:nvPr/>
            </p:nvSpPr>
            <p:spPr bwMode="auto">
              <a:xfrm>
                <a:off x="3790" y="1950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76581" name="Group 37"/>
            <p:cNvGrpSpPr>
              <a:grpSpLocks/>
            </p:cNvGrpSpPr>
            <p:nvPr/>
          </p:nvGrpSpPr>
          <p:grpSpPr bwMode="auto">
            <a:xfrm>
              <a:off x="6858000" y="2305050"/>
              <a:ext cx="1793875" cy="992188"/>
              <a:chOff x="4278" y="1530"/>
              <a:chExt cx="1130" cy="625"/>
            </a:xfrm>
          </p:grpSpPr>
          <p:sp>
            <p:nvSpPr>
              <p:cNvPr id="876582" name="Freeform 38"/>
              <p:cNvSpPr>
                <a:spLocks/>
              </p:cNvSpPr>
              <p:nvPr/>
            </p:nvSpPr>
            <p:spPr bwMode="auto">
              <a:xfrm>
                <a:off x="4374" y="1915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583" name="Freeform 39"/>
              <p:cNvSpPr>
                <a:spLocks/>
              </p:cNvSpPr>
              <p:nvPr/>
            </p:nvSpPr>
            <p:spPr bwMode="auto">
              <a:xfrm>
                <a:off x="4842" y="1915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584" name="Rectangle 40"/>
              <p:cNvSpPr>
                <a:spLocks noChangeArrowheads="1"/>
              </p:cNvSpPr>
              <p:nvPr/>
            </p:nvSpPr>
            <p:spPr bwMode="auto">
              <a:xfrm>
                <a:off x="4278" y="1530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76585" name="Rectangle 41"/>
              <p:cNvSpPr>
                <a:spLocks noChangeArrowheads="1"/>
              </p:cNvSpPr>
              <p:nvPr/>
            </p:nvSpPr>
            <p:spPr bwMode="auto">
              <a:xfrm>
                <a:off x="4847" y="1925"/>
                <a:ext cx="468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76586" name="Oval 42"/>
              <p:cNvSpPr>
                <a:spLocks noChangeArrowheads="1"/>
              </p:cNvSpPr>
              <p:nvPr/>
            </p:nvSpPr>
            <p:spPr bwMode="auto">
              <a:xfrm>
                <a:off x="4646" y="1932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76587" name="Group 43"/>
            <p:cNvGrpSpPr>
              <a:grpSpLocks/>
            </p:cNvGrpSpPr>
            <p:nvPr/>
          </p:nvGrpSpPr>
          <p:grpSpPr bwMode="auto">
            <a:xfrm>
              <a:off x="349250" y="4816477"/>
              <a:ext cx="1792288" cy="1214438"/>
              <a:chOff x="214" y="3108"/>
              <a:chExt cx="1129" cy="765"/>
            </a:xfrm>
          </p:grpSpPr>
          <p:sp>
            <p:nvSpPr>
              <p:cNvPr id="876588" name="Freeform 44"/>
              <p:cNvSpPr>
                <a:spLocks/>
              </p:cNvSpPr>
              <p:nvPr/>
            </p:nvSpPr>
            <p:spPr bwMode="auto">
              <a:xfrm>
                <a:off x="310" y="3476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589" name="Freeform 45"/>
              <p:cNvSpPr>
                <a:spLocks/>
              </p:cNvSpPr>
              <p:nvPr/>
            </p:nvSpPr>
            <p:spPr bwMode="auto">
              <a:xfrm>
                <a:off x="778" y="3484"/>
                <a:ext cx="1" cy="3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48"/>
                  </a:cxn>
                </a:cxnLst>
                <a:rect l="0" t="0" r="r" b="b"/>
                <a:pathLst>
                  <a:path w="1" h="349">
                    <a:moveTo>
                      <a:pt x="0" y="0"/>
                    </a:moveTo>
                    <a:lnTo>
                      <a:pt x="0" y="348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590" name="Rectangle 46"/>
              <p:cNvSpPr>
                <a:spLocks noChangeArrowheads="1"/>
              </p:cNvSpPr>
              <p:nvPr/>
            </p:nvSpPr>
            <p:spPr bwMode="auto">
              <a:xfrm>
                <a:off x="214" y="3108"/>
                <a:ext cx="1129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76591" name="Rectangle 47"/>
              <p:cNvSpPr>
                <a:spLocks noChangeArrowheads="1"/>
              </p:cNvSpPr>
              <p:nvPr/>
            </p:nvSpPr>
            <p:spPr bwMode="auto">
              <a:xfrm>
                <a:off x="301" y="3486"/>
                <a:ext cx="471" cy="3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  <a:br>
                  <a:rPr kumimoji="1" lang="en-US" sz="1600">
                    <a:latin typeface="+mj-lt"/>
                  </a:rPr>
                </a:br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76592" name="Oval 48"/>
              <p:cNvSpPr>
                <a:spLocks noChangeArrowheads="1"/>
              </p:cNvSpPr>
              <p:nvPr/>
            </p:nvSpPr>
            <p:spPr bwMode="auto">
              <a:xfrm>
                <a:off x="813" y="3496"/>
                <a:ext cx="158" cy="15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  <p:sp>
            <p:nvSpPr>
              <p:cNvPr id="876593" name="Oval 49"/>
              <p:cNvSpPr>
                <a:spLocks noChangeArrowheads="1"/>
              </p:cNvSpPr>
              <p:nvPr/>
            </p:nvSpPr>
            <p:spPr bwMode="auto">
              <a:xfrm>
                <a:off x="814" y="3675"/>
                <a:ext cx="159" cy="15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</p:grpSp>
        <p:sp>
          <p:nvSpPr>
            <p:cNvPr id="876595" name="Freeform 51"/>
            <p:cNvSpPr>
              <a:spLocks/>
            </p:cNvSpPr>
            <p:nvPr/>
          </p:nvSpPr>
          <p:spPr bwMode="auto">
            <a:xfrm>
              <a:off x="2944813" y="5400675"/>
              <a:ext cx="1587" cy="579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64"/>
                </a:cxn>
              </a:cxnLst>
              <a:rect l="0" t="0" r="r" b="b"/>
              <a:pathLst>
                <a:path w="1" h="365">
                  <a:moveTo>
                    <a:pt x="0" y="0"/>
                  </a:moveTo>
                  <a:lnTo>
                    <a:pt x="0" y="36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596" name="Freeform 52"/>
            <p:cNvSpPr>
              <a:spLocks/>
            </p:cNvSpPr>
            <p:nvPr/>
          </p:nvSpPr>
          <p:spPr bwMode="auto">
            <a:xfrm>
              <a:off x="2433638" y="5400675"/>
              <a:ext cx="1255712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0" y="0"/>
                </a:cxn>
              </a:cxnLst>
              <a:rect l="0" t="0" r="r" b="b"/>
              <a:pathLst>
                <a:path w="791" h="1">
                  <a:moveTo>
                    <a:pt x="0" y="0"/>
                  </a:moveTo>
                  <a:lnTo>
                    <a:pt x="79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597" name="Rectangle 53"/>
            <p:cNvSpPr>
              <a:spLocks noChangeArrowheads="1"/>
            </p:cNvSpPr>
            <p:nvPr/>
          </p:nvSpPr>
          <p:spPr bwMode="auto">
            <a:xfrm>
              <a:off x="2433637" y="4791075"/>
              <a:ext cx="1347787" cy="6715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Accounts</a:t>
              </a:r>
              <a:br>
                <a:rPr kumimoji="1" lang="en-US" sz="16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Payable</a:t>
              </a:r>
            </a:p>
          </p:txBody>
        </p:sp>
        <p:sp>
          <p:nvSpPr>
            <p:cNvPr id="876598" name="Rectangle 54"/>
            <p:cNvSpPr>
              <a:spLocks noChangeArrowheads="1"/>
            </p:cNvSpPr>
            <p:nvPr/>
          </p:nvSpPr>
          <p:spPr bwMode="auto">
            <a:xfrm>
              <a:off x="2945526" y="5429250"/>
              <a:ext cx="746999" cy="6142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/>
              <a:r>
                <a:rPr kumimoji="1" lang="en-US" sz="1600">
                  <a:latin typeface="+mj-lt"/>
                </a:rPr>
                <a:t>100.00</a:t>
              </a:r>
              <a:br>
                <a:rPr kumimoji="1" lang="en-US" sz="1600">
                  <a:latin typeface="+mj-lt"/>
                </a:rPr>
              </a:br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76599" name="Oval 55"/>
            <p:cNvSpPr>
              <a:spLocks noChangeArrowheads="1"/>
            </p:cNvSpPr>
            <p:nvPr/>
          </p:nvSpPr>
          <p:spPr bwMode="auto">
            <a:xfrm>
              <a:off x="2605088" y="5699125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4</a:t>
              </a:r>
            </a:p>
          </p:txBody>
        </p:sp>
        <p:sp>
          <p:nvSpPr>
            <p:cNvPr id="876600" name="Oval 56"/>
            <p:cNvSpPr>
              <a:spLocks noChangeArrowheads="1"/>
            </p:cNvSpPr>
            <p:nvPr/>
          </p:nvSpPr>
          <p:spPr bwMode="auto">
            <a:xfrm>
              <a:off x="2605088" y="5432425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  <p:grpSp>
          <p:nvGrpSpPr>
            <p:cNvPr id="876601" name="Group 57"/>
            <p:cNvGrpSpPr>
              <a:grpSpLocks/>
            </p:cNvGrpSpPr>
            <p:nvPr/>
          </p:nvGrpSpPr>
          <p:grpSpPr bwMode="auto">
            <a:xfrm>
              <a:off x="4591050" y="4810125"/>
              <a:ext cx="1793875" cy="1000125"/>
              <a:chOff x="2916" y="2988"/>
              <a:chExt cx="1130" cy="630"/>
            </a:xfrm>
          </p:grpSpPr>
          <p:sp>
            <p:nvSpPr>
              <p:cNvPr id="876602" name="Freeform 58"/>
              <p:cNvSpPr>
                <a:spLocks/>
              </p:cNvSpPr>
              <p:nvPr/>
            </p:nvSpPr>
            <p:spPr bwMode="auto">
              <a:xfrm>
                <a:off x="3012" y="3373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603" name="Freeform 59"/>
              <p:cNvSpPr>
                <a:spLocks/>
              </p:cNvSpPr>
              <p:nvPr/>
            </p:nvSpPr>
            <p:spPr bwMode="auto">
              <a:xfrm>
                <a:off x="3480" y="3373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6604" name="Rectangle 60"/>
              <p:cNvSpPr>
                <a:spLocks noChangeArrowheads="1"/>
              </p:cNvSpPr>
              <p:nvPr/>
            </p:nvSpPr>
            <p:spPr bwMode="auto">
              <a:xfrm>
                <a:off x="2916" y="2988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Expensed Item Receipts</a:t>
                </a:r>
              </a:p>
            </p:txBody>
          </p:sp>
          <p:sp>
            <p:nvSpPr>
              <p:cNvPr id="876605" name="Rectangle 61"/>
              <p:cNvSpPr>
                <a:spLocks noChangeArrowheads="1"/>
              </p:cNvSpPr>
              <p:nvPr/>
            </p:nvSpPr>
            <p:spPr bwMode="auto">
              <a:xfrm>
                <a:off x="3005" y="3388"/>
                <a:ext cx="468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76606" name="Oval 62"/>
              <p:cNvSpPr>
                <a:spLocks noChangeArrowheads="1"/>
              </p:cNvSpPr>
              <p:nvPr/>
            </p:nvSpPr>
            <p:spPr bwMode="auto">
              <a:xfrm>
                <a:off x="3524" y="3414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</p:grpSp>
        <p:sp>
          <p:nvSpPr>
            <p:cNvPr id="876608" name="Freeform 64"/>
            <p:cNvSpPr>
              <a:spLocks/>
            </p:cNvSpPr>
            <p:nvPr/>
          </p:nvSpPr>
          <p:spPr bwMode="auto">
            <a:xfrm>
              <a:off x="6357938" y="5410200"/>
              <a:ext cx="1208207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0" y="0"/>
                </a:cxn>
              </a:cxnLst>
              <a:rect l="0" t="0" r="r" b="b"/>
              <a:pathLst>
                <a:path w="791" h="1">
                  <a:moveTo>
                    <a:pt x="0" y="0"/>
                  </a:moveTo>
                  <a:lnTo>
                    <a:pt x="79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609" name="Freeform 65"/>
            <p:cNvSpPr>
              <a:spLocks/>
            </p:cNvSpPr>
            <p:nvPr/>
          </p:nvSpPr>
          <p:spPr bwMode="auto">
            <a:xfrm>
              <a:off x="6849775" y="5410200"/>
              <a:ext cx="1527" cy="630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96"/>
                </a:cxn>
              </a:cxnLst>
              <a:rect l="0" t="0" r="r" b="b"/>
              <a:pathLst>
                <a:path w="1" h="397">
                  <a:moveTo>
                    <a:pt x="0" y="0"/>
                  </a:moveTo>
                  <a:lnTo>
                    <a:pt x="0" y="396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610" name="Rectangle 66"/>
            <p:cNvSpPr>
              <a:spLocks noChangeArrowheads="1"/>
            </p:cNvSpPr>
            <p:nvPr/>
          </p:nvSpPr>
          <p:spPr bwMode="auto">
            <a:xfrm>
              <a:off x="6286500" y="4800600"/>
              <a:ext cx="1209297" cy="6715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Accounts</a:t>
              </a:r>
              <a:br>
                <a:rPr kumimoji="1" lang="en-US" sz="16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Payable</a:t>
              </a:r>
            </a:p>
          </p:txBody>
        </p:sp>
        <p:sp>
          <p:nvSpPr>
            <p:cNvPr id="876611" name="Rectangle 67"/>
            <p:cNvSpPr>
              <a:spLocks noChangeArrowheads="1"/>
            </p:cNvSpPr>
            <p:nvPr/>
          </p:nvSpPr>
          <p:spPr bwMode="auto">
            <a:xfrm>
              <a:off x="6822201" y="5438775"/>
              <a:ext cx="746999" cy="6142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/>
              <a:r>
                <a:rPr kumimoji="1" lang="en-US" sz="1600">
                  <a:latin typeface="+mj-lt"/>
                </a:rPr>
                <a:t>100.00</a:t>
              </a:r>
            </a:p>
            <a:p>
              <a:pPr algn="r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76612" name="Oval 68"/>
            <p:cNvSpPr>
              <a:spLocks noChangeArrowheads="1"/>
            </p:cNvSpPr>
            <p:nvPr/>
          </p:nvSpPr>
          <p:spPr bwMode="auto">
            <a:xfrm>
              <a:off x="6522902" y="5441950"/>
              <a:ext cx="241336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  <p:sp>
          <p:nvSpPr>
            <p:cNvPr id="876613" name="Oval 69"/>
            <p:cNvSpPr>
              <a:spLocks noChangeArrowheads="1"/>
            </p:cNvSpPr>
            <p:nvPr/>
          </p:nvSpPr>
          <p:spPr bwMode="auto">
            <a:xfrm>
              <a:off x="6524429" y="5726113"/>
              <a:ext cx="241336" cy="2476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  <p:sp>
          <p:nvSpPr>
            <p:cNvPr id="876615" name="Freeform 71"/>
            <p:cNvSpPr>
              <a:spLocks/>
            </p:cNvSpPr>
            <p:nvPr/>
          </p:nvSpPr>
          <p:spPr bwMode="auto">
            <a:xfrm>
              <a:off x="7707313" y="5421313"/>
              <a:ext cx="1200150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5" y="0"/>
                </a:cxn>
              </a:cxnLst>
              <a:rect l="0" t="0" r="r" b="b"/>
              <a:pathLst>
                <a:path w="756" h="1">
                  <a:moveTo>
                    <a:pt x="0" y="0"/>
                  </a:moveTo>
                  <a:lnTo>
                    <a:pt x="755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616" name="Freeform 72"/>
            <p:cNvSpPr>
              <a:spLocks/>
            </p:cNvSpPr>
            <p:nvPr/>
          </p:nvSpPr>
          <p:spPr bwMode="auto">
            <a:xfrm>
              <a:off x="8361363" y="5421313"/>
              <a:ext cx="1588" cy="5953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6617" name="Rectangle 73"/>
            <p:cNvSpPr>
              <a:spLocks noChangeArrowheads="1"/>
            </p:cNvSpPr>
            <p:nvPr/>
          </p:nvSpPr>
          <p:spPr bwMode="auto">
            <a:xfrm>
              <a:off x="7524750" y="4830763"/>
              <a:ext cx="1539875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AP Tax</a:t>
              </a:r>
              <a:br>
                <a:rPr kumimoji="1" lang="en-US" sz="16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Recoverable</a:t>
              </a:r>
            </a:p>
          </p:txBody>
        </p:sp>
        <p:sp>
          <p:nvSpPr>
            <p:cNvPr id="876618" name="Rectangle 74"/>
            <p:cNvSpPr>
              <a:spLocks noChangeArrowheads="1"/>
            </p:cNvSpPr>
            <p:nvPr/>
          </p:nvSpPr>
          <p:spPr bwMode="auto">
            <a:xfrm>
              <a:off x="7748588" y="5437188"/>
              <a:ext cx="628650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76619" name="Oval 75"/>
            <p:cNvSpPr>
              <a:spLocks noChangeArrowheads="1"/>
            </p:cNvSpPr>
            <p:nvPr/>
          </p:nvSpPr>
          <p:spPr bwMode="auto">
            <a:xfrm>
              <a:off x="8418513" y="5489575"/>
              <a:ext cx="21907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579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Inventory Items </a:t>
            </a:r>
            <a:r>
              <a:rPr lang="en-US" sz="1600"/>
              <a:t>(Standard Cost, Non-Recoverable Tax)</a:t>
            </a:r>
          </a:p>
        </p:txBody>
      </p:sp>
      <p:sp>
        <p:nvSpPr>
          <p:cNvPr id="7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GTM-03-0870</a:t>
            </a:r>
          </a:p>
        </p:txBody>
      </p:sp>
      <p:grpSp>
        <p:nvGrpSpPr>
          <p:cNvPr id="77" name="Group 76"/>
          <p:cNvGrpSpPr/>
          <p:nvPr/>
        </p:nvGrpSpPr>
        <p:grpSpPr>
          <a:xfrm>
            <a:off x="68263" y="800100"/>
            <a:ext cx="9024937" cy="5435600"/>
            <a:chOff x="68263" y="800100"/>
            <a:chExt cx="9024937" cy="5435600"/>
          </a:xfrm>
        </p:grpSpPr>
        <p:sp>
          <p:nvSpPr>
            <p:cNvPr id="877570" name="Rectangle 2"/>
            <p:cNvSpPr>
              <a:spLocks noChangeArrowheads="1"/>
            </p:cNvSpPr>
            <p:nvPr/>
          </p:nvSpPr>
          <p:spPr bwMode="auto">
            <a:xfrm>
              <a:off x="68263" y="2224088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571" name="Rectangle 3"/>
            <p:cNvSpPr>
              <a:spLocks noChangeArrowheads="1"/>
            </p:cNvSpPr>
            <p:nvPr/>
          </p:nvSpPr>
          <p:spPr bwMode="auto">
            <a:xfrm>
              <a:off x="114300" y="12080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572" name="Rectangle 4"/>
            <p:cNvSpPr>
              <a:spLocks noChangeArrowheads="1"/>
            </p:cNvSpPr>
            <p:nvPr/>
          </p:nvSpPr>
          <p:spPr bwMode="auto">
            <a:xfrm>
              <a:off x="193675" y="12763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tax (2)</a:t>
              </a:r>
            </a:p>
          </p:txBody>
        </p:sp>
        <p:sp>
          <p:nvSpPr>
            <p:cNvPr id="877573" name="Rectangle 5"/>
            <p:cNvSpPr>
              <a:spLocks noChangeArrowheads="1"/>
            </p:cNvSpPr>
            <p:nvPr/>
          </p:nvSpPr>
          <p:spPr bwMode="auto">
            <a:xfrm>
              <a:off x="4641850" y="120808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574" name="Rectangle 6"/>
            <p:cNvSpPr>
              <a:spLocks noChangeArrowheads="1"/>
            </p:cNvSpPr>
            <p:nvPr/>
          </p:nvSpPr>
          <p:spPr bwMode="auto">
            <a:xfrm>
              <a:off x="193675" y="37338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(3) and tax (4)</a:t>
              </a:r>
            </a:p>
          </p:txBody>
        </p:sp>
        <p:sp>
          <p:nvSpPr>
            <p:cNvPr id="877575" name="Rectangle 7"/>
            <p:cNvSpPr>
              <a:spLocks noChangeArrowheads="1"/>
            </p:cNvSpPr>
            <p:nvPr/>
          </p:nvSpPr>
          <p:spPr bwMode="auto">
            <a:xfrm>
              <a:off x="4727575" y="127635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but not for tax</a:t>
              </a:r>
            </a:p>
          </p:txBody>
        </p:sp>
        <p:sp>
          <p:nvSpPr>
            <p:cNvPr id="877576" name="Rectangle 8"/>
            <p:cNvSpPr>
              <a:spLocks noChangeArrowheads="1"/>
            </p:cNvSpPr>
            <p:nvPr/>
          </p:nvSpPr>
          <p:spPr bwMode="auto">
            <a:xfrm>
              <a:off x="4727575" y="37338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(2) and tax (3)</a:t>
              </a:r>
              <a:endParaRPr kumimoji="1" lang="en-US" sz="1500" b="1" dirty="0">
                <a:latin typeface="+mj-lt"/>
              </a:endParaRPr>
            </a:p>
          </p:txBody>
        </p:sp>
        <p:sp>
          <p:nvSpPr>
            <p:cNvPr id="877577" name="Rectangle 9"/>
            <p:cNvSpPr>
              <a:spLocks noChangeArrowheads="1"/>
            </p:cNvSpPr>
            <p:nvPr/>
          </p:nvSpPr>
          <p:spPr bwMode="auto">
            <a:xfrm>
              <a:off x="4643438" y="800100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77578" name="Rectangle 10"/>
            <p:cNvSpPr>
              <a:spLocks noChangeArrowheads="1"/>
            </p:cNvSpPr>
            <p:nvPr/>
          </p:nvSpPr>
          <p:spPr bwMode="auto">
            <a:xfrm>
              <a:off x="120650" y="800100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sp>
          <p:nvSpPr>
            <p:cNvPr id="877580" name="Rectangle 12"/>
            <p:cNvSpPr>
              <a:spLocks noChangeArrowheads="1"/>
            </p:cNvSpPr>
            <p:nvPr/>
          </p:nvSpPr>
          <p:spPr bwMode="auto">
            <a:xfrm>
              <a:off x="134938" y="2420938"/>
              <a:ext cx="1792287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581" name="Freeform 13"/>
            <p:cNvSpPr>
              <a:spLocks/>
            </p:cNvSpPr>
            <p:nvPr/>
          </p:nvSpPr>
          <p:spPr bwMode="auto">
            <a:xfrm>
              <a:off x="219075" y="2846388"/>
              <a:ext cx="1144588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0" y="0"/>
                </a:cxn>
              </a:cxnLst>
              <a:rect l="0" t="0" r="r" b="b"/>
              <a:pathLst>
                <a:path w="721" h="1">
                  <a:moveTo>
                    <a:pt x="0" y="0"/>
                  </a:moveTo>
                  <a:lnTo>
                    <a:pt x="72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582" name="Freeform 14"/>
            <p:cNvSpPr>
              <a:spLocks/>
            </p:cNvSpPr>
            <p:nvPr/>
          </p:nvSpPr>
          <p:spPr bwMode="auto">
            <a:xfrm>
              <a:off x="871538" y="2846388"/>
              <a:ext cx="1587" cy="5953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4"/>
                </a:cxn>
              </a:cxnLst>
              <a:rect l="0" t="0" r="r" b="b"/>
              <a:pathLst>
                <a:path w="1" h="375">
                  <a:moveTo>
                    <a:pt x="0" y="0"/>
                  </a:moveTo>
                  <a:lnTo>
                    <a:pt x="0" y="37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583" name="Rectangle 15"/>
            <p:cNvSpPr>
              <a:spLocks noChangeArrowheads="1"/>
            </p:cNvSpPr>
            <p:nvPr/>
          </p:nvSpPr>
          <p:spPr bwMode="auto">
            <a:xfrm>
              <a:off x="142875" y="2235200"/>
              <a:ext cx="1320800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Inventory</a:t>
              </a:r>
            </a:p>
          </p:txBody>
        </p:sp>
        <p:sp>
          <p:nvSpPr>
            <p:cNvPr id="877584" name="Rectangle 16"/>
            <p:cNvSpPr>
              <a:spLocks noChangeArrowheads="1"/>
            </p:cNvSpPr>
            <p:nvPr/>
          </p:nvSpPr>
          <p:spPr bwMode="auto">
            <a:xfrm>
              <a:off x="128588" y="2862263"/>
              <a:ext cx="746999" cy="3680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100.00</a:t>
              </a:r>
            </a:p>
          </p:txBody>
        </p:sp>
        <p:sp>
          <p:nvSpPr>
            <p:cNvPr id="877585" name="Oval 17"/>
            <p:cNvSpPr>
              <a:spLocks noChangeArrowheads="1"/>
            </p:cNvSpPr>
            <p:nvPr/>
          </p:nvSpPr>
          <p:spPr bwMode="auto">
            <a:xfrm>
              <a:off x="952500" y="2901950"/>
              <a:ext cx="250825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1</a:t>
              </a:r>
            </a:p>
          </p:txBody>
        </p:sp>
        <p:grpSp>
          <p:nvGrpSpPr>
            <p:cNvPr id="877586" name="Group 18"/>
            <p:cNvGrpSpPr>
              <a:grpSpLocks/>
            </p:cNvGrpSpPr>
            <p:nvPr/>
          </p:nvGrpSpPr>
          <p:grpSpPr bwMode="auto">
            <a:xfrm>
              <a:off x="2868613" y="2255838"/>
              <a:ext cx="1793875" cy="1185862"/>
              <a:chOff x="1765" y="1471"/>
              <a:chExt cx="1130" cy="747"/>
            </a:xfrm>
          </p:grpSpPr>
          <p:sp>
            <p:nvSpPr>
              <p:cNvPr id="877587" name="Freeform 19"/>
              <p:cNvSpPr>
                <a:spLocks/>
              </p:cNvSpPr>
              <p:nvPr/>
            </p:nvSpPr>
            <p:spPr bwMode="auto">
              <a:xfrm>
                <a:off x="1862" y="1843"/>
                <a:ext cx="859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588" name="Freeform 20"/>
              <p:cNvSpPr>
                <a:spLocks/>
              </p:cNvSpPr>
              <p:nvPr/>
            </p:nvSpPr>
            <p:spPr bwMode="auto">
              <a:xfrm>
                <a:off x="2330" y="1843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589" name="Rectangle 21"/>
              <p:cNvSpPr>
                <a:spLocks noChangeArrowheads="1"/>
              </p:cNvSpPr>
              <p:nvPr/>
            </p:nvSpPr>
            <p:spPr bwMode="auto">
              <a:xfrm>
                <a:off x="1765" y="1471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AP Tax Recoverable</a:t>
                </a:r>
              </a:p>
            </p:txBody>
          </p:sp>
          <p:sp>
            <p:nvSpPr>
              <p:cNvPr id="877590" name="Rectangle 22"/>
              <p:cNvSpPr>
                <a:spLocks noChangeArrowheads="1"/>
              </p:cNvSpPr>
              <p:nvPr/>
            </p:nvSpPr>
            <p:spPr bwMode="auto">
              <a:xfrm>
                <a:off x="1896" y="1853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77591" name="Oval 23"/>
              <p:cNvSpPr>
                <a:spLocks noChangeArrowheads="1"/>
              </p:cNvSpPr>
              <p:nvPr/>
            </p:nvSpPr>
            <p:spPr bwMode="auto">
              <a:xfrm>
                <a:off x="2370" y="1886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877592" name="Group 24"/>
            <p:cNvGrpSpPr>
              <a:grpSpLocks/>
            </p:cNvGrpSpPr>
            <p:nvPr/>
          </p:nvGrpSpPr>
          <p:grpSpPr bwMode="auto">
            <a:xfrm>
              <a:off x="1320800" y="2235200"/>
              <a:ext cx="1793875" cy="1255713"/>
              <a:chOff x="790" y="1458"/>
              <a:chExt cx="1130" cy="791"/>
            </a:xfrm>
          </p:grpSpPr>
          <p:sp>
            <p:nvSpPr>
              <p:cNvPr id="877593" name="Freeform 25"/>
              <p:cNvSpPr>
                <a:spLocks/>
              </p:cNvSpPr>
              <p:nvPr/>
            </p:nvSpPr>
            <p:spPr bwMode="auto">
              <a:xfrm>
                <a:off x="902" y="1843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594" name="Freeform 26"/>
              <p:cNvSpPr>
                <a:spLocks/>
              </p:cNvSpPr>
              <p:nvPr/>
            </p:nvSpPr>
            <p:spPr bwMode="auto">
              <a:xfrm>
                <a:off x="1370" y="1843"/>
                <a:ext cx="1" cy="4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05"/>
                  </a:cxn>
                </a:cxnLst>
                <a:rect l="0" t="0" r="r" b="b"/>
                <a:pathLst>
                  <a:path w="1" h="406">
                    <a:moveTo>
                      <a:pt x="0" y="0"/>
                    </a:moveTo>
                    <a:lnTo>
                      <a:pt x="0" y="40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595" name="Rectangle 27"/>
              <p:cNvSpPr>
                <a:spLocks noChangeArrowheads="1"/>
              </p:cNvSpPr>
              <p:nvPr/>
            </p:nvSpPr>
            <p:spPr bwMode="auto">
              <a:xfrm>
                <a:off x="790" y="1458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77596" name="Rectangle 28"/>
              <p:cNvSpPr>
                <a:spLocks noChangeArrowheads="1"/>
              </p:cNvSpPr>
              <p:nvPr/>
            </p:nvSpPr>
            <p:spPr bwMode="auto">
              <a:xfrm>
                <a:off x="1372" y="1853"/>
                <a:ext cx="471" cy="3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77597" name="Oval 29"/>
              <p:cNvSpPr>
                <a:spLocks noChangeArrowheads="1"/>
              </p:cNvSpPr>
              <p:nvPr/>
            </p:nvSpPr>
            <p:spPr bwMode="auto">
              <a:xfrm>
                <a:off x="1174" y="2055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77598" name="Oval 30"/>
              <p:cNvSpPr>
                <a:spLocks noChangeArrowheads="1"/>
              </p:cNvSpPr>
              <p:nvPr/>
            </p:nvSpPr>
            <p:spPr bwMode="auto">
              <a:xfrm>
                <a:off x="1174" y="1868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77599" name="Group 31"/>
            <p:cNvGrpSpPr>
              <a:grpSpLocks/>
            </p:cNvGrpSpPr>
            <p:nvPr/>
          </p:nvGrpSpPr>
          <p:grpSpPr bwMode="auto">
            <a:xfrm>
              <a:off x="5259388" y="2281238"/>
              <a:ext cx="1284287" cy="995362"/>
              <a:chOff x="3271" y="1530"/>
              <a:chExt cx="809" cy="627"/>
            </a:xfrm>
          </p:grpSpPr>
          <p:sp>
            <p:nvSpPr>
              <p:cNvPr id="877600" name="Freeform 32"/>
              <p:cNvSpPr>
                <a:spLocks/>
              </p:cNvSpPr>
              <p:nvPr/>
            </p:nvSpPr>
            <p:spPr bwMode="auto">
              <a:xfrm>
                <a:off x="3312" y="1915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601" name="Freeform 33"/>
              <p:cNvSpPr>
                <a:spLocks/>
              </p:cNvSpPr>
              <p:nvPr/>
            </p:nvSpPr>
            <p:spPr bwMode="auto">
              <a:xfrm>
                <a:off x="3739" y="1915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602" name="Rectangle 34"/>
              <p:cNvSpPr>
                <a:spLocks noChangeArrowheads="1"/>
              </p:cNvSpPr>
              <p:nvPr/>
            </p:nvSpPr>
            <p:spPr bwMode="auto">
              <a:xfrm>
                <a:off x="3296" y="1530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77603" name="Rectangle 35"/>
              <p:cNvSpPr>
                <a:spLocks noChangeArrowheads="1"/>
              </p:cNvSpPr>
              <p:nvPr/>
            </p:nvSpPr>
            <p:spPr bwMode="auto">
              <a:xfrm>
                <a:off x="3271" y="1925"/>
                <a:ext cx="471" cy="23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77604" name="Oval 36"/>
              <p:cNvSpPr>
                <a:spLocks noChangeArrowheads="1"/>
              </p:cNvSpPr>
              <p:nvPr/>
            </p:nvSpPr>
            <p:spPr bwMode="auto">
              <a:xfrm>
                <a:off x="3790" y="1950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77605" name="Group 37"/>
            <p:cNvGrpSpPr>
              <a:grpSpLocks/>
            </p:cNvGrpSpPr>
            <p:nvPr/>
          </p:nvGrpSpPr>
          <p:grpSpPr bwMode="auto">
            <a:xfrm>
              <a:off x="6858000" y="2281238"/>
              <a:ext cx="1793875" cy="992187"/>
              <a:chOff x="4278" y="1530"/>
              <a:chExt cx="1130" cy="625"/>
            </a:xfrm>
          </p:grpSpPr>
          <p:sp>
            <p:nvSpPr>
              <p:cNvPr id="877606" name="Freeform 38"/>
              <p:cNvSpPr>
                <a:spLocks/>
              </p:cNvSpPr>
              <p:nvPr/>
            </p:nvSpPr>
            <p:spPr bwMode="auto">
              <a:xfrm>
                <a:off x="4374" y="1915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607" name="Freeform 39"/>
              <p:cNvSpPr>
                <a:spLocks/>
              </p:cNvSpPr>
              <p:nvPr/>
            </p:nvSpPr>
            <p:spPr bwMode="auto">
              <a:xfrm>
                <a:off x="4842" y="1915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608" name="Rectangle 40"/>
              <p:cNvSpPr>
                <a:spLocks noChangeArrowheads="1"/>
              </p:cNvSpPr>
              <p:nvPr/>
            </p:nvSpPr>
            <p:spPr bwMode="auto">
              <a:xfrm>
                <a:off x="4278" y="1530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77609" name="Rectangle 41"/>
              <p:cNvSpPr>
                <a:spLocks noChangeArrowheads="1"/>
              </p:cNvSpPr>
              <p:nvPr/>
            </p:nvSpPr>
            <p:spPr bwMode="auto">
              <a:xfrm>
                <a:off x="4847" y="1925"/>
                <a:ext cx="468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77610" name="Oval 42"/>
              <p:cNvSpPr>
                <a:spLocks noChangeArrowheads="1"/>
              </p:cNvSpPr>
              <p:nvPr/>
            </p:nvSpPr>
            <p:spPr bwMode="auto">
              <a:xfrm>
                <a:off x="4646" y="1932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77611" name="Group 43"/>
            <p:cNvGrpSpPr>
              <a:grpSpLocks/>
            </p:cNvGrpSpPr>
            <p:nvPr/>
          </p:nvGrpSpPr>
          <p:grpSpPr bwMode="auto">
            <a:xfrm>
              <a:off x="473075" y="4803777"/>
              <a:ext cx="1792288" cy="1214438"/>
              <a:chOff x="214" y="3108"/>
              <a:chExt cx="1129" cy="765"/>
            </a:xfrm>
          </p:grpSpPr>
          <p:sp>
            <p:nvSpPr>
              <p:cNvPr id="877612" name="Freeform 44"/>
              <p:cNvSpPr>
                <a:spLocks/>
              </p:cNvSpPr>
              <p:nvPr/>
            </p:nvSpPr>
            <p:spPr bwMode="auto">
              <a:xfrm>
                <a:off x="310" y="3476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613" name="Freeform 45"/>
              <p:cNvSpPr>
                <a:spLocks/>
              </p:cNvSpPr>
              <p:nvPr/>
            </p:nvSpPr>
            <p:spPr bwMode="auto">
              <a:xfrm>
                <a:off x="778" y="3484"/>
                <a:ext cx="1" cy="3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48"/>
                  </a:cxn>
                </a:cxnLst>
                <a:rect l="0" t="0" r="r" b="b"/>
                <a:pathLst>
                  <a:path w="1" h="349">
                    <a:moveTo>
                      <a:pt x="0" y="0"/>
                    </a:moveTo>
                    <a:lnTo>
                      <a:pt x="0" y="348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614" name="Rectangle 46"/>
              <p:cNvSpPr>
                <a:spLocks noChangeArrowheads="1"/>
              </p:cNvSpPr>
              <p:nvPr/>
            </p:nvSpPr>
            <p:spPr bwMode="auto">
              <a:xfrm>
                <a:off x="214" y="3108"/>
                <a:ext cx="1129" cy="42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77615" name="Rectangle 47"/>
              <p:cNvSpPr>
                <a:spLocks noChangeArrowheads="1"/>
              </p:cNvSpPr>
              <p:nvPr/>
            </p:nvSpPr>
            <p:spPr bwMode="auto">
              <a:xfrm>
                <a:off x="301" y="3486"/>
                <a:ext cx="471" cy="3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  <a:br>
                  <a:rPr kumimoji="1" lang="en-US" sz="1600">
                    <a:latin typeface="+mj-lt"/>
                  </a:rPr>
                </a:br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77616" name="Oval 48"/>
              <p:cNvSpPr>
                <a:spLocks noChangeArrowheads="1"/>
              </p:cNvSpPr>
              <p:nvPr/>
            </p:nvSpPr>
            <p:spPr bwMode="auto">
              <a:xfrm>
                <a:off x="813" y="3496"/>
                <a:ext cx="158" cy="15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  <p:sp>
            <p:nvSpPr>
              <p:cNvPr id="877617" name="Oval 49"/>
              <p:cNvSpPr>
                <a:spLocks noChangeArrowheads="1"/>
              </p:cNvSpPr>
              <p:nvPr/>
            </p:nvSpPr>
            <p:spPr bwMode="auto">
              <a:xfrm>
                <a:off x="814" y="3675"/>
                <a:ext cx="159" cy="15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</p:grpSp>
        <p:sp>
          <p:nvSpPr>
            <p:cNvPr id="877619" name="Freeform 51"/>
            <p:cNvSpPr>
              <a:spLocks/>
            </p:cNvSpPr>
            <p:nvPr/>
          </p:nvSpPr>
          <p:spPr bwMode="auto">
            <a:xfrm>
              <a:off x="3068638" y="5387975"/>
              <a:ext cx="1587" cy="579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64"/>
                </a:cxn>
              </a:cxnLst>
              <a:rect l="0" t="0" r="r" b="b"/>
              <a:pathLst>
                <a:path w="1" h="365">
                  <a:moveTo>
                    <a:pt x="0" y="0"/>
                  </a:moveTo>
                  <a:lnTo>
                    <a:pt x="0" y="36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620" name="Freeform 52"/>
            <p:cNvSpPr>
              <a:spLocks/>
            </p:cNvSpPr>
            <p:nvPr/>
          </p:nvSpPr>
          <p:spPr bwMode="auto">
            <a:xfrm>
              <a:off x="2557463" y="5387975"/>
              <a:ext cx="1255712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0" y="0"/>
                </a:cxn>
              </a:cxnLst>
              <a:rect l="0" t="0" r="r" b="b"/>
              <a:pathLst>
                <a:path w="791" h="1">
                  <a:moveTo>
                    <a:pt x="0" y="0"/>
                  </a:moveTo>
                  <a:lnTo>
                    <a:pt x="79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621" name="Rectangle 53"/>
            <p:cNvSpPr>
              <a:spLocks noChangeArrowheads="1"/>
            </p:cNvSpPr>
            <p:nvPr/>
          </p:nvSpPr>
          <p:spPr bwMode="auto">
            <a:xfrm>
              <a:off x="2557463" y="4778375"/>
              <a:ext cx="1300162" cy="6715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Accounts</a:t>
              </a:r>
              <a:br>
                <a:rPr kumimoji="1" lang="en-US" sz="16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Payable</a:t>
              </a:r>
            </a:p>
          </p:txBody>
        </p:sp>
        <p:sp>
          <p:nvSpPr>
            <p:cNvPr id="877622" name="Rectangle 54"/>
            <p:cNvSpPr>
              <a:spLocks noChangeArrowheads="1"/>
            </p:cNvSpPr>
            <p:nvPr/>
          </p:nvSpPr>
          <p:spPr bwMode="auto">
            <a:xfrm>
              <a:off x="3069351" y="5416550"/>
              <a:ext cx="746999" cy="6142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/>
              <a:r>
                <a:rPr kumimoji="1" lang="en-US" sz="1600">
                  <a:latin typeface="+mj-lt"/>
                </a:rPr>
                <a:t>100.00</a:t>
              </a:r>
              <a:br>
                <a:rPr kumimoji="1" lang="en-US" sz="1600">
                  <a:latin typeface="+mj-lt"/>
                </a:rPr>
              </a:br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77623" name="Oval 55"/>
            <p:cNvSpPr>
              <a:spLocks noChangeArrowheads="1"/>
            </p:cNvSpPr>
            <p:nvPr/>
          </p:nvSpPr>
          <p:spPr bwMode="auto">
            <a:xfrm>
              <a:off x="2728913" y="5686425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4</a:t>
              </a:r>
            </a:p>
          </p:txBody>
        </p:sp>
        <p:sp>
          <p:nvSpPr>
            <p:cNvPr id="877624" name="Oval 56"/>
            <p:cNvSpPr>
              <a:spLocks noChangeArrowheads="1"/>
            </p:cNvSpPr>
            <p:nvPr/>
          </p:nvSpPr>
          <p:spPr bwMode="auto">
            <a:xfrm>
              <a:off x="2728913" y="5419725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  <p:sp>
          <p:nvSpPr>
            <p:cNvPr id="877625" name="Rectangle 57"/>
            <p:cNvSpPr>
              <a:spLocks noChangeArrowheads="1"/>
            </p:cNvSpPr>
            <p:nvPr/>
          </p:nvSpPr>
          <p:spPr bwMode="auto">
            <a:xfrm>
              <a:off x="4537075" y="4170363"/>
              <a:ext cx="1793875" cy="6715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626" name="Freeform 58"/>
            <p:cNvSpPr>
              <a:spLocks/>
            </p:cNvSpPr>
            <p:nvPr/>
          </p:nvSpPr>
          <p:spPr bwMode="auto">
            <a:xfrm>
              <a:off x="4772025" y="5380038"/>
              <a:ext cx="1487488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6" y="0"/>
                </a:cxn>
              </a:cxnLst>
              <a:rect l="0" t="0" r="r" b="b"/>
              <a:pathLst>
                <a:path w="937" h="1">
                  <a:moveTo>
                    <a:pt x="0" y="0"/>
                  </a:moveTo>
                  <a:lnTo>
                    <a:pt x="936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627" name="Freeform 59"/>
            <p:cNvSpPr>
              <a:spLocks/>
            </p:cNvSpPr>
            <p:nvPr/>
          </p:nvSpPr>
          <p:spPr bwMode="auto">
            <a:xfrm>
              <a:off x="5514975" y="5380038"/>
              <a:ext cx="1588" cy="314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7"/>
                </a:cxn>
              </a:cxnLst>
              <a:rect l="0" t="0" r="r" b="b"/>
              <a:pathLst>
                <a:path w="1" h="198">
                  <a:moveTo>
                    <a:pt x="0" y="0"/>
                  </a:moveTo>
                  <a:lnTo>
                    <a:pt x="0" y="197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628" name="Rectangle 60"/>
            <p:cNvSpPr>
              <a:spLocks noChangeArrowheads="1"/>
            </p:cNvSpPr>
            <p:nvPr/>
          </p:nvSpPr>
          <p:spPr bwMode="auto">
            <a:xfrm>
              <a:off x="4619625" y="4768850"/>
              <a:ext cx="1793875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Purchase Order Receipts</a:t>
              </a:r>
            </a:p>
          </p:txBody>
        </p:sp>
        <p:sp>
          <p:nvSpPr>
            <p:cNvPr id="877629" name="Rectangle 61"/>
            <p:cNvSpPr>
              <a:spLocks noChangeArrowheads="1"/>
            </p:cNvSpPr>
            <p:nvPr/>
          </p:nvSpPr>
          <p:spPr bwMode="auto">
            <a:xfrm>
              <a:off x="4760913" y="5403850"/>
              <a:ext cx="742950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60325" tIns="60325" rIns="60325" bIns="60325">
              <a:spAutoFit/>
            </a:bodyPr>
            <a:lstStyle/>
            <a:p>
              <a:pPr algn="r" defTabSz="1546225" eaLnBrk="0" hangingPunct="0"/>
              <a:r>
                <a:rPr kumimoji="1" lang="en-US" sz="1600">
                  <a:latin typeface="+mj-lt"/>
                </a:rPr>
                <a:t>100.00</a:t>
              </a:r>
            </a:p>
          </p:txBody>
        </p:sp>
        <p:sp>
          <p:nvSpPr>
            <p:cNvPr id="877630" name="Oval 62"/>
            <p:cNvSpPr>
              <a:spLocks noChangeArrowheads="1"/>
            </p:cNvSpPr>
            <p:nvPr/>
          </p:nvSpPr>
          <p:spPr bwMode="auto">
            <a:xfrm>
              <a:off x="5584825" y="5445125"/>
              <a:ext cx="252413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  <p:sp>
          <p:nvSpPr>
            <p:cNvPr id="877632" name="Freeform 64"/>
            <p:cNvSpPr>
              <a:spLocks/>
            </p:cNvSpPr>
            <p:nvPr/>
          </p:nvSpPr>
          <p:spPr bwMode="auto">
            <a:xfrm>
              <a:off x="6310313" y="5368925"/>
              <a:ext cx="1255712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0" y="0"/>
                </a:cxn>
              </a:cxnLst>
              <a:rect l="0" t="0" r="r" b="b"/>
              <a:pathLst>
                <a:path w="791" h="1">
                  <a:moveTo>
                    <a:pt x="0" y="0"/>
                  </a:moveTo>
                  <a:lnTo>
                    <a:pt x="79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633" name="Freeform 65"/>
            <p:cNvSpPr>
              <a:spLocks/>
            </p:cNvSpPr>
            <p:nvPr/>
          </p:nvSpPr>
          <p:spPr bwMode="auto">
            <a:xfrm>
              <a:off x="6821488" y="5368925"/>
              <a:ext cx="1587" cy="630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96"/>
                </a:cxn>
              </a:cxnLst>
              <a:rect l="0" t="0" r="r" b="b"/>
              <a:pathLst>
                <a:path w="1" h="397">
                  <a:moveTo>
                    <a:pt x="0" y="0"/>
                  </a:moveTo>
                  <a:lnTo>
                    <a:pt x="0" y="396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7634" name="Rectangle 66"/>
            <p:cNvSpPr>
              <a:spLocks noChangeArrowheads="1"/>
            </p:cNvSpPr>
            <p:nvPr/>
          </p:nvSpPr>
          <p:spPr bwMode="auto">
            <a:xfrm>
              <a:off x="6310312" y="4759325"/>
              <a:ext cx="1290637" cy="6715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Accounts</a:t>
              </a:r>
              <a:br>
                <a:rPr kumimoji="1" lang="en-US" sz="16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Payable</a:t>
              </a:r>
            </a:p>
          </p:txBody>
        </p:sp>
        <p:sp>
          <p:nvSpPr>
            <p:cNvPr id="877635" name="Rectangle 67"/>
            <p:cNvSpPr>
              <a:spLocks noChangeArrowheads="1"/>
            </p:cNvSpPr>
            <p:nvPr/>
          </p:nvSpPr>
          <p:spPr bwMode="auto">
            <a:xfrm>
              <a:off x="6822201" y="5397500"/>
              <a:ext cx="746999" cy="6142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/>
              <a:r>
                <a:rPr kumimoji="1" lang="en-US" sz="1600">
                  <a:latin typeface="+mj-lt"/>
                </a:rPr>
                <a:t>100.00</a:t>
              </a:r>
            </a:p>
            <a:p>
              <a:pPr algn="r" defTabSz="1546225" eaLnBrk="0" hangingPunct="0"/>
              <a:r>
                <a:rPr kumimoji="1" lang="en-US" sz="1600">
                  <a:latin typeface="+mj-lt"/>
                </a:rPr>
                <a:t>10.00</a:t>
              </a:r>
            </a:p>
          </p:txBody>
        </p:sp>
        <p:sp>
          <p:nvSpPr>
            <p:cNvPr id="877636" name="Oval 68"/>
            <p:cNvSpPr>
              <a:spLocks noChangeArrowheads="1"/>
            </p:cNvSpPr>
            <p:nvPr/>
          </p:nvSpPr>
          <p:spPr bwMode="auto">
            <a:xfrm>
              <a:off x="6481763" y="5400675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  <p:sp>
          <p:nvSpPr>
            <p:cNvPr id="877637" name="Oval 69"/>
            <p:cNvSpPr>
              <a:spLocks noChangeArrowheads="1"/>
            </p:cNvSpPr>
            <p:nvPr/>
          </p:nvSpPr>
          <p:spPr bwMode="auto">
            <a:xfrm>
              <a:off x="6483350" y="5684838"/>
              <a:ext cx="250825" cy="2476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  <p:grpSp>
          <p:nvGrpSpPr>
            <p:cNvPr id="877638" name="Group 70"/>
            <p:cNvGrpSpPr>
              <a:grpSpLocks/>
            </p:cNvGrpSpPr>
            <p:nvPr/>
          </p:nvGrpSpPr>
          <p:grpSpPr bwMode="auto">
            <a:xfrm>
              <a:off x="7515225" y="4789488"/>
              <a:ext cx="1577975" cy="1185862"/>
              <a:chOff x="4758" y="3031"/>
              <a:chExt cx="994" cy="747"/>
            </a:xfrm>
          </p:grpSpPr>
          <p:sp>
            <p:nvSpPr>
              <p:cNvPr id="877639" name="Freeform 71"/>
              <p:cNvSpPr>
                <a:spLocks/>
              </p:cNvSpPr>
              <p:nvPr/>
            </p:nvSpPr>
            <p:spPr bwMode="auto">
              <a:xfrm>
                <a:off x="4843" y="3403"/>
                <a:ext cx="75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5" y="0"/>
                  </a:cxn>
                </a:cxnLst>
                <a:rect l="0" t="0" r="r" b="b"/>
                <a:pathLst>
                  <a:path w="756" h="1">
                    <a:moveTo>
                      <a:pt x="0" y="0"/>
                    </a:moveTo>
                    <a:lnTo>
                      <a:pt x="755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640" name="Freeform 72"/>
              <p:cNvSpPr>
                <a:spLocks/>
              </p:cNvSpPr>
              <p:nvPr/>
            </p:nvSpPr>
            <p:spPr bwMode="auto">
              <a:xfrm>
                <a:off x="5255" y="3403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7641" name="Rectangle 73"/>
              <p:cNvSpPr>
                <a:spLocks noChangeArrowheads="1"/>
              </p:cNvSpPr>
              <p:nvPr/>
            </p:nvSpPr>
            <p:spPr bwMode="auto">
              <a:xfrm>
                <a:off x="4758" y="3031"/>
                <a:ext cx="99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AP Tax Recoverable</a:t>
                </a:r>
              </a:p>
            </p:txBody>
          </p:sp>
          <p:sp>
            <p:nvSpPr>
              <p:cNvPr id="877642" name="Rectangle 74"/>
              <p:cNvSpPr>
                <a:spLocks noChangeArrowheads="1"/>
              </p:cNvSpPr>
              <p:nvPr/>
            </p:nvSpPr>
            <p:spPr bwMode="auto">
              <a:xfrm>
                <a:off x="4869" y="3413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10.00</a:t>
                </a:r>
              </a:p>
            </p:txBody>
          </p:sp>
          <p:sp>
            <p:nvSpPr>
              <p:cNvPr id="877643" name="Oval 75"/>
              <p:cNvSpPr>
                <a:spLocks noChangeArrowheads="1"/>
              </p:cNvSpPr>
              <p:nvPr/>
            </p:nvSpPr>
            <p:spPr bwMode="auto">
              <a:xfrm>
                <a:off x="5291" y="3446"/>
                <a:ext cx="13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602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wrap="none" lIns="92075" tIns="91440" rIns="92075" bIns="91440" anchor="ctr">
            <a:spAutoFit/>
          </a:bodyPr>
          <a:lstStyle/>
          <a:p>
            <a:r>
              <a:rPr lang="en-US" sz="2400"/>
              <a:t>GL Entries for Purchase Price Variance </a:t>
            </a:r>
            <a:r>
              <a:rPr lang="en-US" sz="1200"/>
              <a:t>(Standard Cost, Non-Recoverable Tax)</a:t>
            </a:r>
          </a:p>
        </p:txBody>
      </p:sp>
      <p:sp>
        <p:nvSpPr>
          <p:cNvPr id="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GTM-03-0880</a:t>
            </a:r>
          </a:p>
        </p:txBody>
      </p:sp>
      <p:grpSp>
        <p:nvGrpSpPr>
          <p:cNvPr id="87" name="Group 86"/>
          <p:cNvGrpSpPr/>
          <p:nvPr/>
        </p:nvGrpSpPr>
        <p:grpSpPr>
          <a:xfrm>
            <a:off x="100013" y="857250"/>
            <a:ext cx="9094787" cy="5435600"/>
            <a:chOff x="100013" y="857250"/>
            <a:chExt cx="9094787" cy="5435600"/>
          </a:xfrm>
        </p:grpSpPr>
        <p:sp>
          <p:nvSpPr>
            <p:cNvPr id="878594" name="Rectangle 2"/>
            <p:cNvSpPr>
              <a:spLocks noChangeArrowheads="1"/>
            </p:cNvSpPr>
            <p:nvPr/>
          </p:nvSpPr>
          <p:spPr bwMode="auto">
            <a:xfrm>
              <a:off x="114300" y="126523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8595" name="Rectangle 3"/>
            <p:cNvSpPr>
              <a:spLocks noChangeArrowheads="1"/>
            </p:cNvSpPr>
            <p:nvPr/>
          </p:nvSpPr>
          <p:spPr bwMode="auto">
            <a:xfrm>
              <a:off x="193675" y="1333500"/>
              <a:ext cx="4205288" cy="11557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400">
                  <a:latin typeface="+mj-lt"/>
                </a:rPr>
                <a:t/>
              </a:r>
              <a:br>
                <a:rPr kumimoji="1" lang="en-US" sz="24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(1), variance (2), and tax on item cost + variance (3)</a:t>
              </a:r>
            </a:p>
          </p:txBody>
        </p:sp>
        <p:sp>
          <p:nvSpPr>
            <p:cNvPr id="878596" name="Rectangle 4"/>
            <p:cNvSpPr>
              <a:spLocks noChangeArrowheads="1"/>
            </p:cNvSpPr>
            <p:nvPr/>
          </p:nvSpPr>
          <p:spPr bwMode="auto">
            <a:xfrm>
              <a:off x="4641850" y="1265238"/>
              <a:ext cx="4387850" cy="50276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8597" name="Rectangle 5"/>
            <p:cNvSpPr>
              <a:spLocks noChangeArrowheads="1"/>
            </p:cNvSpPr>
            <p:nvPr/>
          </p:nvSpPr>
          <p:spPr bwMode="auto">
            <a:xfrm>
              <a:off x="193675" y="38862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Voucher Confirmation: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item cost (4), variance (5), and tax (6)</a:t>
              </a:r>
            </a:p>
          </p:txBody>
        </p:sp>
        <p:sp>
          <p:nvSpPr>
            <p:cNvPr id="878598" name="Rectangle 6"/>
            <p:cNvSpPr>
              <a:spLocks noChangeArrowheads="1"/>
            </p:cNvSpPr>
            <p:nvPr/>
          </p:nvSpPr>
          <p:spPr bwMode="auto">
            <a:xfrm>
              <a:off x="4727575" y="13335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>
                  <a:latin typeface="+mj-lt"/>
                </a:rPr>
                <a:t>Goods Receipt:</a:t>
              </a:r>
              <a:r>
                <a:rPr kumimoji="1" lang="en-US" sz="2000">
                  <a:latin typeface="+mj-lt"/>
                </a:rPr>
                <a:t/>
              </a:r>
              <a:br>
                <a:rPr kumimoji="1" lang="en-US" sz="2000">
                  <a:latin typeface="+mj-lt"/>
                </a:rPr>
              </a:br>
              <a:r>
                <a:rPr kumimoji="1" lang="en-US" sz="1600">
                  <a:latin typeface="+mj-lt"/>
                </a:rPr>
                <a:t>Entries created for received item cost (1) and variance (2), but not for tax</a:t>
              </a:r>
            </a:p>
          </p:txBody>
        </p:sp>
        <p:sp>
          <p:nvSpPr>
            <p:cNvPr id="878599" name="Rectangle 7"/>
            <p:cNvSpPr>
              <a:spLocks noChangeArrowheads="1"/>
            </p:cNvSpPr>
            <p:nvPr/>
          </p:nvSpPr>
          <p:spPr bwMode="auto">
            <a:xfrm>
              <a:off x="4727575" y="3886200"/>
              <a:ext cx="4205288" cy="927100"/>
            </a:xfrm>
            <a:prstGeom prst="rect">
              <a:avLst/>
            </a:prstGeom>
            <a:solidFill>
              <a:srgbClr val="D6E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19062" tIns="60325" rIns="119062" bIns="60325"/>
            <a:lstStyle/>
            <a:p>
              <a:pPr algn="l" defTabSz="1546225" eaLnBrk="0" hangingPunct="0">
                <a:spcBef>
                  <a:spcPct val="50000"/>
                </a:spcBef>
                <a:tabLst>
                  <a:tab pos="742950" algn="l"/>
                  <a:tab pos="3109913" algn="r"/>
                </a:tabLst>
              </a:pPr>
              <a:r>
                <a:rPr kumimoji="1" lang="en-US" sz="2000" b="1" dirty="0">
                  <a:latin typeface="+mj-lt"/>
                </a:rPr>
                <a:t>Voucher Confirmation:</a:t>
              </a:r>
              <a:r>
                <a:rPr kumimoji="1" lang="en-US" sz="2000" dirty="0">
                  <a:latin typeface="+mj-lt"/>
                </a:rPr>
                <a:t/>
              </a:r>
              <a:br>
                <a:rPr kumimoji="1" lang="en-US" sz="2000" dirty="0">
                  <a:latin typeface="+mj-lt"/>
                </a:rPr>
              </a:br>
              <a:r>
                <a:rPr kumimoji="1" lang="en-US" sz="1500" dirty="0">
                  <a:latin typeface="+mj-lt"/>
                </a:rPr>
                <a:t>Entries created for item cost (3), variance (4), and tax on item cost + variance (5)</a:t>
              </a:r>
              <a:endParaRPr kumimoji="1" lang="en-US" sz="1500" b="1" dirty="0">
                <a:latin typeface="+mj-lt"/>
              </a:endParaRPr>
            </a:p>
          </p:txBody>
        </p:sp>
        <p:sp>
          <p:nvSpPr>
            <p:cNvPr id="878600" name="Rectangle 8"/>
            <p:cNvSpPr>
              <a:spLocks noChangeArrowheads="1"/>
            </p:cNvSpPr>
            <p:nvPr/>
          </p:nvSpPr>
          <p:spPr bwMode="auto">
            <a:xfrm>
              <a:off x="4643438" y="857250"/>
              <a:ext cx="4371975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eaLnBrk="0" hangingPunct="0"/>
              <a:r>
                <a:rPr kumimoji="1" lang="en-US" sz="2000" b="1">
                  <a:solidFill>
                    <a:schemeClr val="tx2"/>
                  </a:solidFill>
                  <a:latin typeface="+mj-lt"/>
                </a:rPr>
                <a:t>Tax Accrual at Invoice Receipt</a:t>
              </a:r>
              <a:endParaRPr kumimoji="1" lang="en-US" sz="20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78601" name="Rectangle 9"/>
            <p:cNvSpPr>
              <a:spLocks noChangeArrowheads="1"/>
            </p:cNvSpPr>
            <p:nvPr/>
          </p:nvSpPr>
          <p:spPr bwMode="auto">
            <a:xfrm>
              <a:off x="120650" y="857250"/>
              <a:ext cx="43624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 anchor="ctr"/>
            <a:lstStyle/>
            <a:p>
              <a:pPr algn="l">
                <a:lnSpc>
                  <a:spcPct val="90000"/>
                </a:lnSpc>
              </a:pPr>
              <a:r>
                <a:rPr lang="en-US" sz="2000" b="1">
                  <a:solidFill>
                    <a:srgbClr val="5A87C6"/>
                  </a:solidFill>
                  <a:latin typeface="+mj-lt"/>
                </a:rPr>
                <a:t>Tax Accrual at Goods Receipt</a:t>
              </a:r>
            </a:p>
          </p:txBody>
        </p:sp>
        <p:grpSp>
          <p:nvGrpSpPr>
            <p:cNvPr id="878603" name="Group 11"/>
            <p:cNvGrpSpPr>
              <a:grpSpLocks/>
            </p:cNvGrpSpPr>
            <p:nvPr/>
          </p:nvGrpSpPr>
          <p:grpSpPr bwMode="auto">
            <a:xfrm>
              <a:off x="100013" y="2362200"/>
              <a:ext cx="1335087" cy="1206500"/>
              <a:chOff x="39" y="1422"/>
              <a:chExt cx="841" cy="760"/>
            </a:xfrm>
          </p:grpSpPr>
          <p:sp>
            <p:nvSpPr>
              <p:cNvPr id="878604" name="Freeform 12"/>
              <p:cNvSpPr>
                <a:spLocks/>
              </p:cNvSpPr>
              <p:nvPr/>
            </p:nvSpPr>
            <p:spPr bwMode="auto">
              <a:xfrm>
                <a:off x="96" y="1807"/>
                <a:ext cx="67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72" y="0"/>
                  </a:cxn>
                </a:cxnLst>
                <a:rect l="0" t="0" r="r" b="b"/>
                <a:pathLst>
                  <a:path w="673" h="1">
                    <a:moveTo>
                      <a:pt x="0" y="0"/>
                    </a:moveTo>
                    <a:lnTo>
                      <a:pt x="672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05" name="Freeform 13"/>
              <p:cNvSpPr>
                <a:spLocks/>
              </p:cNvSpPr>
              <p:nvPr/>
            </p:nvSpPr>
            <p:spPr bwMode="auto">
              <a:xfrm>
                <a:off x="507" y="1807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06" name="Rectangle 14"/>
              <p:cNvSpPr>
                <a:spLocks noChangeArrowheads="1"/>
              </p:cNvSpPr>
              <p:nvPr/>
            </p:nvSpPr>
            <p:spPr bwMode="auto">
              <a:xfrm>
                <a:off x="48" y="1422"/>
                <a:ext cx="832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78607" name="Rectangle 15"/>
              <p:cNvSpPr>
                <a:spLocks noChangeArrowheads="1"/>
              </p:cNvSpPr>
              <p:nvPr/>
            </p:nvSpPr>
            <p:spPr bwMode="auto">
              <a:xfrm>
                <a:off x="39" y="1817"/>
                <a:ext cx="471" cy="23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78608" name="Oval 16"/>
              <p:cNvSpPr>
                <a:spLocks noChangeArrowheads="1"/>
              </p:cNvSpPr>
              <p:nvPr/>
            </p:nvSpPr>
            <p:spPr bwMode="auto">
              <a:xfrm>
                <a:off x="558" y="1842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78609" name="Group 17"/>
            <p:cNvGrpSpPr>
              <a:grpSpLocks/>
            </p:cNvGrpSpPr>
            <p:nvPr/>
          </p:nvGrpSpPr>
          <p:grpSpPr bwMode="auto">
            <a:xfrm>
              <a:off x="2894013" y="2382838"/>
              <a:ext cx="1793875" cy="1216025"/>
              <a:chOff x="1749" y="1663"/>
              <a:chExt cx="1130" cy="766"/>
            </a:xfrm>
          </p:grpSpPr>
          <p:sp>
            <p:nvSpPr>
              <p:cNvPr id="878610" name="Freeform 18"/>
              <p:cNvSpPr>
                <a:spLocks/>
              </p:cNvSpPr>
              <p:nvPr/>
            </p:nvSpPr>
            <p:spPr bwMode="auto">
              <a:xfrm>
                <a:off x="1846" y="2035"/>
                <a:ext cx="859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8" y="0"/>
                  </a:cxn>
                </a:cxnLst>
                <a:rect l="0" t="0" r="r" b="b"/>
                <a:pathLst>
                  <a:path w="859" h="1">
                    <a:moveTo>
                      <a:pt x="0" y="0"/>
                    </a:moveTo>
                    <a:lnTo>
                      <a:pt x="858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11" name="Freeform 19"/>
              <p:cNvSpPr>
                <a:spLocks/>
              </p:cNvSpPr>
              <p:nvPr/>
            </p:nvSpPr>
            <p:spPr bwMode="auto">
              <a:xfrm>
                <a:off x="2314" y="2035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12" name="Rectangle 20"/>
              <p:cNvSpPr>
                <a:spLocks noChangeArrowheads="1"/>
              </p:cNvSpPr>
              <p:nvPr/>
            </p:nvSpPr>
            <p:spPr bwMode="auto">
              <a:xfrm>
                <a:off x="1749" y="1663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Purchase Price Variance</a:t>
                </a:r>
              </a:p>
            </p:txBody>
          </p:sp>
          <p:sp>
            <p:nvSpPr>
              <p:cNvPr id="878613" name="Rectangle 21"/>
              <p:cNvSpPr>
                <a:spLocks noChangeArrowheads="1"/>
              </p:cNvSpPr>
              <p:nvPr/>
            </p:nvSpPr>
            <p:spPr bwMode="auto">
              <a:xfrm>
                <a:off x="1880" y="2045"/>
                <a:ext cx="396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25.00</a:t>
                </a:r>
              </a:p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12.50</a:t>
                </a:r>
              </a:p>
            </p:txBody>
          </p:sp>
          <p:sp>
            <p:nvSpPr>
              <p:cNvPr id="878614" name="Oval 22"/>
              <p:cNvSpPr>
                <a:spLocks noChangeArrowheads="1"/>
              </p:cNvSpPr>
              <p:nvPr/>
            </p:nvSpPr>
            <p:spPr bwMode="auto">
              <a:xfrm>
                <a:off x="2354" y="2078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878615" name="Group 23"/>
            <p:cNvGrpSpPr>
              <a:grpSpLocks/>
            </p:cNvGrpSpPr>
            <p:nvPr/>
          </p:nvGrpSpPr>
          <p:grpSpPr bwMode="auto">
            <a:xfrm>
              <a:off x="1209675" y="2362200"/>
              <a:ext cx="1793875" cy="1497013"/>
              <a:chOff x="694" y="1650"/>
              <a:chExt cx="1130" cy="943"/>
            </a:xfrm>
          </p:grpSpPr>
          <p:sp>
            <p:nvSpPr>
              <p:cNvPr id="878616" name="Freeform 24"/>
              <p:cNvSpPr>
                <a:spLocks/>
              </p:cNvSpPr>
              <p:nvPr/>
            </p:nvSpPr>
            <p:spPr bwMode="auto">
              <a:xfrm>
                <a:off x="806" y="2035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17" name="Freeform 25"/>
              <p:cNvSpPr>
                <a:spLocks/>
              </p:cNvSpPr>
              <p:nvPr/>
            </p:nvSpPr>
            <p:spPr bwMode="auto">
              <a:xfrm>
                <a:off x="1274" y="2035"/>
                <a:ext cx="1" cy="5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57"/>
                  </a:cxn>
                </a:cxnLst>
                <a:rect l="0" t="0" r="r" b="b"/>
                <a:pathLst>
                  <a:path w="1" h="558">
                    <a:moveTo>
                      <a:pt x="0" y="0"/>
                    </a:moveTo>
                    <a:lnTo>
                      <a:pt x="0" y="55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18" name="Rectangle 26"/>
              <p:cNvSpPr>
                <a:spLocks noChangeArrowheads="1"/>
              </p:cNvSpPr>
              <p:nvPr/>
            </p:nvSpPr>
            <p:spPr bwMode="auto">
              <a:xfrm>
                <a:off x="694" y="1650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78619" name="Rectangle 27"/>
              <p:cNvSpPr>
                <a:spLocks noChangeArrowheads="1"/>
              </p:cNvSpPr>
              <p:nvPr/>
            </p:nvSpPr>
            <p:spPr bwMode="auto">
              <a:xfrm>
                <a:off x="1276" y="2045"/>
                <a:ext cx="471" cy="54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25.00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12.50</a:t>
                </a:r>
              </a:p>
            </p:txBody>
          </p:sp>
          <p:sp>
            <p:nvSpPr>
              <p:cNvPr id="878620" name="Oval 28"/>
              <p:cNvSpPr>
                <a:spLocks noChangeArrowheads="1"/>
              </p:cNvSpPr>
              <p:nvPr/>
            </p:nvSpPr>
            <p:spPr bwMode="auto">
              <a:xfrm>
                <a:off x="1078" y="2231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  <p:sp>
            <p:nvSpPr>
              <p:cNvPr id="878621" name="Oval 29"/>
              <p:cNvSpPr>
                <a:spLocks noChangeArrowheads="1"/>
              </p:cNvSpPr>
              <p:nvPr/>
            </p:nvSpPr>
            <p:spPr bwMode="auto">
              <a:xfrm>
                <a:off x="1078" y="2052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  <p:sp>
            <p:nvSpPr>
              <p:cNvPr id="878622" name="Oval 30"/>
              <p:cNvSpPr>
                <a:spLocks noChangeArrowheads="1"/>
              </p:cNvSpPr>
              <p:nvPr/>
            </p:nvSpPr>
            <p:spPr bwMode="auto">
              <a:xfrm>
                <a:off x="1078" y="2415"/>
                <a:ext cx="159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</p:grpSp>
        <p:sp>
          <p:nvSpPr>
            <p:cNvPr id="878623" name="Oval 31"/>
            <p:cNvSpPr>
              <a:spLocks noChangeArrowheads="1"/>
            </p:cNvSpPr>
            <p:nvPr/>
          </p:nvSpPr>
          <p:spPr bwMode="auto">
            <a:xfrm>
              <a:off x="3860800" y="3309938"/>
              <a:ext cx="252413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  <p:grpSp>
          <p:nvGrpSpPr>
            <p:cNvPr id="878624" name="Group 32"/>
            <p:cNvGrpSpPr>
              <a:grpSpLocks/>
            </p:cNvGrpSpPr>
            <p:nvPr/>
          </p:nvGrpSpPr>
          <p:grpSpPr bwMode="auto">
            <a:xfrm>
              <a:off x="4633913" y="2333625"/>
              <a:ext cx="1284287" cy="995363"/>
              <a:chOff x="2983" y="1530"/>
              <a:chExt cx="809" cy="627"/>
            </a:xfrm>
          </p:grpSpPr>
          <p:sp>
            <p:nvSpPr>
              <p:cNvPr id="878625" name="Freeform 33"/>
              <p:cNvSpPr>
                <a:spLocks/>
              </p:cNvSpPr>
              <p:nvPr/>
            </p:nvSpPr>
            <p:spPr bwMode="auto">
              <a:xfrm>
                <a:off x="3024" y="1915"/>
                <a:ext cx="72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0" y="0"/>
                  </a:cxn>
                </a:cxnLst>
                <a:rect l="0" t="0" r="r" b="b"/>
                <a:pathLst>
                  <a:path w="721" h="1">
                    <a:moveTo>
                      <a:pt x="0" y="0"/>
                    </a:moveTo>
                    <a:lnTo>
                      <a:pt x="720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26" name="Freeform 34"/>
              <p:cNvSpPr>
                <a:spLocks/>
              </p:cNvSpPr>
              <p:nvPr/>
            </p:nvSpPr>
            <p:spPr bwMode="auto">
              <a:xfrm>
                <a:off x="3451" y="1915"/>
                <a:ext cx="1" cy="1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7"/>
                  </a:cxn>
                </a:cxnLst>
                <a:rect l="0" t="0" r="r" b="b"/>
                <a:pathLst>
                  <a:path w="1" h="198">
                    <a:moveTo>
                      <a:pt x="0" y="0"/>
                    </a:moveTo>
                    <a:lnTo>
                      <a:pt x="0" y="19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27" name="Rectangle 35"/>
              <p:cNvSpPr>
                <a:spLocks noChangeArrowheads="1"/>
              </p:cNvSpPr>
              <p:nvPr/>
            </p:nvSpPr>
            <p:spPr bwMode="auto">
              <a:xfrm>
                <a:off x="3008" y="1530"/>
                <a:ext cx="784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Inventory</a:t>
                </a:r>
              </a:p>
            </p:txBody>
          </p:sp>
          <p:sp>
            <p:nvSpPr>
              <p:cNvPr id="878628" name="Rectangle 36"/>
              <p:cNvSpPr>
                <a:spLocks noChangeArrowheads="1"/>
              </p:cNvSpPr>
              <p:nvPr/>
            </p:nvSpPr>
            <p:spPr bwMode="auto">
              <a:xfrm>
                <a:off x="2983" y="1925"/>
                <a:ext cx="471" cy="23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</p:txBody>
          </p:sp>
          <p:sp>
            <p:nvSpPr>
              <p:cNvPr id="878629" name="Oval 37"/>
              <p:cNvSpPr>
                <a:spLocks noChangeArrowheads="1"/>
              </p:cNvSpPr>
              <p:nvPr/>
            </p:nvSpPr>
            <p:spPr bwMode="auto">
              <a:xfrm>
                <a:off x="3502" y="1950"/>
                <a:ext cx="15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878630" name="Group 38"/>
            <p:cNvGrpSpPr>
              <a:grpSpLocks/>
            </p:cNvGrpSpPr>
            <p:nvPr/>
          </p:nvGrpSpPr>
          <p:grpSpPr bwMode="auto">
            <a:xfrm>
              <a:off x="5845175" y="2333625"/>
              <a:ext cx="1793875" cy="1236663"/>
              <a:chOff x="3662" y="1530"/>
              <a:chExt cx="1130" cy="779"/>
            </a:xfrm>
          </p:grpSpPr>
          <p:sp>
            <p:nvSpPr>
              <p:cNvPr id="878631" name="Freeform 39"/>
              <p:cNvSpPr>
                <a:spLocks/>
              </p:cNvSpPr>
              <p:nvPr/>
            </p:nvSpPr>
            <p:spPr bwMode="auto">
              <a:xfrm>
                <a:off x="3758" y="1915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32" name="Freeform 40"/>
              <p:cNvSpPr>
                <a:spLocks/>
              </p:cNvSpPr>
              <p:nvPr/>
            </p:nvSpPr>
            <p:spPr bwMode="auto">
              <a:xfrm>
                <a:off x="4226" y="1915"/>
                <a:ext cx="1" cy="3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9"/>
                  </a:cxn>
                </a:cxnLst>
                <a:rect l="0" t="0" r="r" b="b"/>
                <a:pathLst>
                  <a:path w="1" h="390">
                    <a:moveTo>
                      <a:pt x="0" y="0"/>
                    </a:moveTo>
                    <a:lnTo>
                      <a:pt x="0" y="389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33" name="Rectangle 41"/>
              <p:cNvSpPr>
                <a:spLocks noChangeArrowheads="1"/>
              </p:cNvSpPr>
              <p:nvPr/>
            </p:nvSpPr>
            <p:spPr bwMode="auto">
              <a:xfrm>
                <a:off x="3662" y="1530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>
                  <a:lnSpc>
                    <a:spcPct val="80000"/>
                  </a:lnSpc>
                </a:pPr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78634" name="Rectangle 42"/>
              <p:cNvSpPr>
                <a:spLocks noChangeArrowheads="1"/>
              </p:cNvSpPr>
              <p:nvPr/>
            </p:nvSpPr>
            <p:spPr bwMode="auto">
              <a:xfrm>
                <a:off x="4231" y="1925"/>
                <a:ext cx="468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25.00</a:t>
                </a:r>
              </a:p>
            </p:txBody>
          </p:sp>
          <p:sp>
            <p:nvSpPr>
              <p:cNvPr id="878635" name="Oval 43"/>
              <p:cNvSpPr>
                <a:spLocks noChangeArrowheads="1"/>
              </p:cNvSpPr>
              <p:nvPr/>
            </p:nvSpPr>
            <p:spPr bwMode="auto">
              <a:xfrm>
                <a:off x="4030" y="1932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1</a:t>
                </a:r>
              </a:p>
            </p:txBody>
          </p:sp>
          <p:sp>
            <p:nvSpPr>
              <p:cNvPr id="878636" name="Oval 44"/>
              <p:cNvSpPr>
                <a:spLocks noChangeArrowheads="1"/>
              </p:cNvSpPr>
              <p:nvPr/>
            </p:nvSpPr>
            <p:spPr bwMode="auto">
              <a:xfrm>
                <a:off x="4030" y="2116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2</a:t>
                </a:r>
              </a:p>
            </p:txBody>
          </p:sp>
        </p:grpSp>
        <p:sp>
          <p:nvSpPr>
            <p:cNvPr id="878638" name="Freeform 46"/>
            <p:cNvSpPr>
              <a:spLocks/>
            </p:cNvSpPr>
            <p:nvPr/>
          </p:nvSpPr>
          <p:spPr bwMode="auto">
            <a:xfrm>
              <a:off x="7715250" y="2944813"/>
              <a:ext cx="129063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2" y="0"/>
                </a:cxn>
              </a:cxnLst>
              <a:rect l="0" t="0" r="r" b="b"/>
              <a:pathLst>
                <a:path w="813" h="1">
                  <a:moveTo>
                    <a:pt x="0" y="0"/>
                  </a:moveTo>
                  <a:lnTo>
                    <a:pt x="812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8639" name="Freeform 47"/>
            <p:cNvSpPr>
              <a:spLocks/>
            </p:cNvSpPr>
            <p:nvPr/>
          </p:nvSpPr>
          <p:spPr bwMode="auto">
            <a:xfrm>
              <a:off x="8478838" y="2974975"/>
              <a:ext cx="1588" cy="314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7"/>
                </a:cxn>
              </a:cxnLst>
              <a:rect l="0" t="0" r="r" b="b"/>
              <a:pathLst>
                <a:path w="1" h="198">
                  <a:moveTo>
                    <a:pt x="0" y="0"/>
                  </a:moveTo>
                  <a:lnTo>
                    <a:pt x="0" y="197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8640" name="Rectangle 48"/>
            <p:cNvSpPr>
              <a:spLocks noChangeArrowheads="1"/>
            </p:cNvSpPr>
            <p:nvPr/>
          </p:nvSpPr>
          <p:spPr bwMode="auto">
            <a:xfrm>
              <a:off x="7353300" y="2327275"/>
              <a:ext cx="1841500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>
                <a:lnSpc>
                  <a:spcPct val="80000"/>
                </a:lnSpc>
              </a:pPr>
              <a:r>
                <a:rPr kumimoji="1" lang="en-US" sz="1600" dirty="0">
                  <a:latin typeface="+mj-lt"/>
                </a:rPr>
                <a:t>Purchase Price Variance</a:t>
              </a:r>
            </a:p>
          </p:txBody>
        </p:sp>
        <p:sp>
          <p:nvSpPr>
            <p:cNvPr id="878641" name="Rectangle 49"/>
            <p:cNvSpPr>
              <a:spLocks noChangeArrowheads="1"/>
            </p:cNvSpPr>
            <p:nvPr/>
          </p:nvSpPr>
          <p:spPr bwMode="auto">
            <a:xfrm>
              <a:off x="7726363" y="2959100"/>
              <a:ext cx="628650" cy="3651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l" defTabSz="1546225" eaLnBrk="0" hangingPunct="0"/>
              <a:r>
                <a:rPr kumimoji="1" lang="en-US" sz="1600">
                  <a:latin typeface="+mj-lt"/>
                </a:rPr>
                <a:t>25.00</a:t>
              </a:r>
            </a:p>
          </p:txBody>
        </p:sp>
        <p:sp>
          <p:nvSpPr>
            <p:cNvPr id="878642" name="Oval 50"/>
            <p:cNvSpPr>
              <a:spLocks noChangeArrowheads="1"/>
            </p:cNvSpPr>
            <p:nvPr/>
          </p:nvSpPr>
          <p:spPr bwMode="auto">
            <a:xfrm>
              <a:off x="8570913" y="3000375"/>
              <a:ext cx="284163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2</a:t>
              </a:r>
            </a:p>
          </p:txBody>
        </p:sp>
        <p:sp>
          <p:nvSpPr>
            <p:cNvPr id="878643" name="Freeform 51"/>
            <p:cNvSpPr>
              <a:spLocks/>
            </p:cNvSpPr>
            <p:nvPr/>
          </p:nvSpPr>
          <p:spPr bwMode="auto">
            <a:xfrm>
              <a:off x="638175" y="5337175"/>
              <a:ext cx="14874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6" y="0"/>
                </a:cxn>
              </a:cxnLst>
              <a:rect l="0" t="0" r="r" b="b"/>
              <a:pathLst>
                <a:path w="937" h="1">
                  <a:moveTo>
                    <a:pt x="0" y="0"/>
                  </a:moveTo>
                  <a:lnTo>
                    <a:pt x="936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8644" name="Freeform 52"/>
            <p:cNvSpPr>
              <a:spLocks/>
            </p:cNvSpPr>
            <p:nvPr/>
          </p:nvSpPr>
          <p:spPr bwMode="auto">
            <a:xfrm>
              <a:off x="1381125" y="5349875"/>
              <a:ext cx="1588" cy="8715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48"/>
                </a:cxn>
              </a:cxnLst>
              <a:rect l="0" t="0" r="r" b="b"/>
              <a:pathLst>
                <a:path w="1" h="549">
                  <a:moveTo>
                    <a:pt x="0" y="0"/>
                  </a:moveTo>
                  <a:lnTo>
                    <a:pt x="0" y="548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8645" name="Rectangle 53"/>
            <p:cNvSpPr>
              <a:spLocks noChangeArrowheads="1"/>
            </p:cNvSpPr>
            <p:nvPr/>
          </p:nvSpPr>
          <p:spPr bwMode="auto">
            <a:xfrm>
              <a:off x="485775" y="4752975"/>
              <a:ext cx="1792288" cy="6715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Purchase Order Receipts</a:t>
              </a:r>
            </a:p>
          </p:txBody>
        </p:sp>
        <p:sp>
          <p:nvSpPr>
            <p:cNvPr id="878646" name="Rectangle 54"/>
            <p:cNvSpPr>
              <a:spLocks noChangeArrowheads="1"/>
            </p:cNvSpPr>
            <p:nvPr/>
          </p:nvSpPr>
          <p:spPr bwMode="auto">
            <a:xfrm>
              <a:off x="624601" y="5353050"/>
              <a:ext cx="746999" cy="8604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/>
              <a:r>
                <a:rPr kumimoji="1" lang="en-US" sz="1600">
                  <a:latin typeface="+mj-lt"/>
                </a:rPr>
                <a:t>100.00</a:t>
              </a:r>
              <a:br>
                <a:rPr kumimoji="1" lang="en-US" sz="1600">
                  <a:latin typeface="+mj-lt"/>
                </a:rPr>
              </a:br>
              <a:r>
                <a:rPr kumimoji="1" lang="en-US" sz="1600">
                  <a:latin typeface="+mj-lt"/>
                </a:rPr>
                <a:t>25.00</a:t>
              </a:r>
            </a:p>
            <a:p>
              <a:pPr algn="r" defTabSz="1546225" eaLnBrk="0" hangingPunct="0"/>
              <a:r>
                <a:rPr kumimoji="1" lang="en-US" sz="1600">
                  <a:latin typeface="+mj-lt"/>
                </a:rPr>
                <a:t>12.50</a:t>
              </a:r>
            </a:p>
          </p:txBody>
        </p:sp>
        <p:sp>
          <p:nvSpPr>
            <p:cNvPr id="878647" name="Oval 55"/>
            <p:cNvSpPr>
              <a:spLocks noChangeArrowheads="1"/>
            </p:cNvSpPr>
            <p:nvPr/>
          </p:nvSpPr>
          <p:spPr bwMode="auto">
            <a:xfrm>
              <a:off x="1436688" y="5368925"/>
              <a:ext cx="250825" cy="24606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4</a:t>
              </a:r>
            </a:p>
          </p:txBody>
        </p:sp>
        <p:sp>
          <p:nvSpPr>
            <p:cNvPr id="878648" name="Oval 56"/>
            <p:cNvSpPr>
              <a:spLocks noChangeArrowheads="1"/>
            </p:cNvSpPr>
            <p:nvPr/>
          </p:nvSpPr>
          <p:spPr bwMode="auto">
            <a:xfrm>
              <a:off x="1438275" y="5653088"/>
              <a:ext cx="252413" cy="2476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5</a:t>
              </a:r>
            </a:p>
          </p:txBody>
        </p:sp>
        <p:sp>
          <p:nvSpPr>
            <p:cNvPr id="878649" name="Freeform 57"/>
            <p:cNvSpPr>
              <a:spLocks/>
            </p:cNvSpPr>
            <p:nvPr/>
          </p:nvSpPr>
          <p:spPr bwMode="auto">
            <a:xfrm>
              <a:off x="3081338" y="5349875"/>
              <a:ext cx="1587" cy="7953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00"/>
                </a:cxn>
              </a:cxnLst>
              <a:rect l="0" t="0" r="r" b="b"/>
              <a:pathLst>
                <a:path w="1" h="501">
                  <a:moveTo>
                    <a:pt x="0" y="0"/>
                  </a:moveTo>
                  <a:lnTo>
                    <a:pt x="0" y="50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8650" name="Freeform 58"/>
            <p:cNvSpPr>
              <a:spLocks/>
            </p:cNvSpPr>
            <p:nvPr/>
          </p:nvSpPr>
          <p:spPr bwMode="auto">
            <a:xfrm>
              <a:off x="2570163" y="5349875"/>
              <a:ext cx="1255712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0" y="0"/>
                </a:cxn>
              </a:cxnLst>
              <a:rect l="0" t="0" r="r" b="b"/>
              <a:pathLst>
                <a:path w="791" h="1">
                  <a:moveTo>
                    <a:pt x="0" y="0"/>
                  </a:moveTo>
                  <a:lnTo>
                    <a:pt x="79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8651" name="Rectangle 59"/>
            <p:cNvSpPr>
              <a:spLocks noChangeArrowheads="1"/>
            </p:cNvSpPr>
            <p:nvPr/>
          </p:nvSpPr>
          <p:spPr bwMode="auto">
            <a:xfrm>
              <a:off x="2570162" y="4740275"/>
              <a:ext cx="1335087" cy="6715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Accounts</a:t>
              </a:r>
              <a:br>
                <a:rPr kumimoji="1" lang="en-US" sz="16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Payable</a:t>
              </a:r>
            </a:p>
          </p:txBody>
        </p:sp>
        <p:sp>
          <p:nvSpPr>
            <p:cNvPr id="878652" name="Rectangle 60"/>
            <p:cNvSpPr>
              <a:spLocks noChangeArrowheads="1"/>
            </p:cNvSpPr>
            <p:nvPr/>
          </p:nvSpPr>
          <p:spPr bwMode="auto">
            <a:xfrm>
              <a:off x="3082051" y="5378450"/>
              <a:ext cx="746999" cy="8604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/>
              <a:r>
                <a:rPr kumimoji="1" lang="en-US" sz="1600">
                  <a:latin typeface="+mj-lt"/>
                </a:rPr>
                <a:t>100.00</a:t>
              </a:r>
              <a:br>
                <a:rPr kumimoji="1" lang="en-US" sz="1600">
                  <a:latin typeface="+mj-lt"/>
                </a:rPr>
              </a:br>
              <a:r>
                <a:rPr kumimoji="1" lang="en-US" sz="1600">
                  <a:latin typeface="+mj-lt"/>
                </a:rPr>
                <a:t>25.00</a:t>
              </a:r>
            </a:p>
            <a:p>
              <a:pPr algn="r" defTabSz="1546225" eaLnBrk="0" hangingPunct="0"/>
              <a:r>
                <a:rPr kumimoji="1" lang="en-US" sz="1600">
                  <a:latin typeface="+mj-lt"/>
                </a:rPr>
                <a:t>12.50</a:t>
              </a:r>
            </a:p>
          </p:txBody>
        </p:sp>
        <p:sp>
          <p:nvSpPr>
            <p:cNvPr id="878653" name="Oval 61"/>
            <p:cNvSpPr>
              <a:spLocks noChangeArrowheads="1"/>
            </p:cNvSpPr>
            <p:nvPr/>
          </p:nvSpPr>
          <p:spPr bwMode="auto">
            <a:xfrm>
              <a:off x="2741613" y="5648325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5</a:t>
              </a:r>
            </a:p>
          </p:txBody>
        </p:sp>
        <p:sp>
          <p:nvSpPr>
            <p:cNvPr id="878654" name="Oval 62"/>
            <p:cNvSpPr>
              <a:spLocks noChangeArrowheads="1"/>
            </p:cNvSpPr>
            <p:nvPr/>
          </p:nvSpPr>
          <p:spPr bwMode="auto">
            <a:xfrm>
              <a:off x="2741613" y="5381625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4</a:t>
              </a:r>
            </a:p>
          </p:txBody>
        </p:sp>
        <p:sp>
          <p:nvSpPr>
            <p:cNvPr id="878655" name="Oval 63"/>
            <p:cNvSpPr>
              <a:spLocks noChangeArrowheads="1"/>
            </p:cNvSpPr>
            <p:nvPr/>
          </p:nvSpPr>
          <p:spPr bwMode="auto">
            <a:xfrm>
              <a:off x="1438275" y="5938838"/>
              <a:ext cx="252413" cy="2476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6</a:t>
              </a:r>
            </a:p>
          </p:txBody>
        </p:sp>
        <p:sp>
          <p:nvSpPr>
            <p:cNvPr id="878656" name="Oval 64"/>
            <p:cNvSpPr>
              <a:spLocks noChangeArrowheads="1"/>
            </p:cNvSpPr>
            <p:nvPr/>
          </p:nvSpPr>
          <p:spPr bwMode="auto">
            <a:xfrm>
              <a:off x="2741613" y="5927725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6</a:t>
              </a:r>
            </a:p>
          </p:txBody>
        </p:sp>
        <p:grpSp>
          <p:nvGrpSpPr>
            <p:cNvPr id="878657" name="Group 65"/>
            <p:cNvGrpSpPr>
              <a:grpSpLocks/>
            </p:cNvGrpSpPr>
            <p:nvPr/>
          </p:nvGrpSpPr>
          <p:grpSpPr bwMode="auto">
            <a:xfrm>
              <a:off x="7410450" y="4783138"/>
              <a:ext cx="1733550" cy="1185862"/>
              <a:chOff x="4660" y="3319"/>
              <a:chExt cx="1092" cy="747"/>
            </a:xfrm>
          </p:grpSpPr>
          <p:sp>
            <p:nvSpPr>
              <p:cNvPr id="878658" name="Freeform 66"/>
              <p:cNvSpPr>
                <a:spLocks/>
              </p:cNvSpPr>
              <p:nvPr/>
            </p:nvSpPr>
            <p:spPr bwMode="auto">
              <a:xfrm>
                <a:off x="4843" y="3691"/>
                <a:ext cx="75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5" y="0"/>
                  </a:cxn>
                </a:cxnLst>
                <a:rect l="0" t="0" r="r" b="b"/>
                <a:pathLst>
                  <a:path w="756" h="1">
                    <a:moveTo>
                      <a:pt x="0" y="0"/>
                    </a:moveTo>
                    <a:lnTo>
                      <a:pt x="755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59" name="Freeform 67"/>
              <p:cNvSpPr>
                <a:spLocks/>
              </p:cNvSpPr>
              <p:nvPr/>
            </p:nvSpPr>
            <p:spPr bwMode="auto">
              <a:xfrm>
                <a:off x="5255" y="3691"/>
                <a:ext cx="1" cy="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74"/>
                  </a:cxn>
                </a:cxnLst>
                <a:rect l="0" t="0" r="r" b="b"/>
                <a:pathLst>
                  <a:path w="1" h="375">
                    <a:moveTo>
                      <a:pt x="0" y="0"/>
                    </a:moveTo>
                    <a:lnTo>
                      <a:pt x="0" y="374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60" name="Rectangle 68"/>
              <p:cNvSpPr>
                <a:spLocks noChangeArrowheads="1"/>
              </p:cNvSpPr>
              <p:nvPr/>
            </p:nvSpPr>
            <p:spPr bwMode="auto">
              <a:xfrm>
                <a:off x="4660" y="3319"/>
                <a:ext cx="1092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 dirty="0">
                    <a:latin typeface="+mj-lt"/>
                  </a:rPr>
                  <a:t>Purchase Price Variance</a:t>
                </a:r>
              </a:p>
            </p:txBody>
          </p:sp>
          <p:sp>
            <p:nvSpPr>
              <p:cNvPr id="878661" name="Rectangle 69"/>
              <p:cNvSpPr>
                <a:spLocks noChangeArrowheads="1"/>
              </p:cNvSpPr>
              <p:nvPr/>
            </p:nvSpPr>
            <p:spPr bwMode="auto">
              <a:xfrm>
                <a:off x="4869" y="3701"/>
                <a:ext cx="396" cy="2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60325" tIns="60325" rIns="60325" bIns="60325">
                <a:spAutoFit/>
              </a:bodyPr>
              <a:lstStyle/>
              <a:p>
                <a:pPr algn="l" defTabSz="1546225" eaLnBrk="0" hangingPunct="0"/>
                <a:r>
                  <a:rPr kumimoji="1" lang="en-US" sz="1600">
                    <a:latin typeface="+mj-lt"/>
                  </a:rPr>
                  <a:t>12.50</a:t>
                </a:r>
              </a:p>
            </p:txBody>
          </p:sp>
          <p:sp>
            <p:nvSpPr>
              <p:cNvPr id="878662" name="Oval 70"/>
              <p:cNvSpPr>
                <a:spLocks noChangeArrowheads="1"/>
              </p:cNvSpPr>
              <p:nvPr/>
            </p:nvSpPr>
            <p:spPr bwMode="auto">
              <a:xfrm>
                <a:off x="5291" y="3734"/>
                <a:ext cx="138" cy="15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5</a:t>
                </a:r>
              </a:p>
            </p:txBody>
          </p:sp>
        </p:grpSp>
        <p:grpSp>
          <p:nvGrpSpPr>
            <p:cNvPr id="878663" name="Group 71"/>
            <p:cNvGrpSpPr>
              <a:grpSpLocks/>
            </p:cNvGrpSpPr>
            <p:nvPr/>
          </p:nvGrpSpPr>
          <p:grpSpPr bwMode="auto">
            <a:xfrm>
              <a:off x="4546600" y="4762500"/>
              <a:ext cx="1793875" cy="1244600"/>
              <a:chOff x="2934" y="3306"/>
              <a:chExt cx="1130" cy="784"/>
            </a:xfrm>
          </p:grpSpPr>
          <p:sp>
            <p:nvSpPr>
              <p:cNvPr id="878664" name="Freeform 72"/>
              <p:cNvSpPr>
                <a:spLocks/>
              </p:cNvSpPr>
              <p:nvPr/>
            </p:nvSpPr>
            <p:spPr bwMode="auto">
              <a:xfrm>
                <a:off x="3030" y="3691"/>
                <a:ext cx="9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36" y="0"/>
                  </a:cxn>
                </a:cxnLst>
                <a:rect l="0" t="0" r="r" b="b"/>
                <a:pathLst>
                  <a:path w="937" h="1">
                    <a:moveTo>
                      <a:pt x="0" y="0"/>
                    </a:moveTo>
                    <a:lnTo>
                      <a:pt x="936" y="0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65" name="Freeform 73"/>
              <p:cNvSpPr>
                <a:spLocks/>
              </p:cNvSpPr>
              <p:nvPr/>
            </p:nvSpPr>
            <p:spPr bwMode="auto">
              <a:xfrm>
                <a:off x="3498" y="3691"/>
                <a:ext cx="1" cy="3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41"/>
                  </a:cxn>
                </a:cxnLst>
                <a:rect l="0" t="0" r="r" b="b"/>
                <a:pathLst>
                  <a:path w="1" h="342">
                    <a:moveTo>
                      <a:pt x="0" y="0"/>
                    </a:moveTo>
                    <a:lnTo>
                      <a:pt x="0" y="341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8666" name="Rectangle 74"/>
              <p:cNvSpPr>
                <a:spLocks noChangeArrowheads="1"/>
              </p:cNvSpPr>
              <p:nvPr/>
            </p:nvSpPr>
            <p:spPr bwMode="auto">
              <a:xfrm>
                <a:off x="2934" y="3306"/>
                <a:ext cx="1130" cy="42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119062" tIns="60325" rIns="119062" bIns="60325" anchor="b" anchorCtr="1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Purchase Order Receipts</a:t>
                </a:r>
              </a:p>
            </p:txBody>
          </p:sp>
          <p:sp>
            <p:nvSpPr>
              <p:cNvPr id="878667" name="Rectangle 75"/>
              <p:cNvSpPr>
                <a:spLocks noChangeArrowheads="1"/>
              </p:cNvSpPr>
              <p:nvPr/>
            </p:nvSpPr>
            <p:spPr bwMode="auto">
              <a:xfrm>
                <a:off x="3023" y="3706"/>
                <a:ext cx="468" cy="38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60325" tIns="60325" rIns="60325" bIns="60325">
                <a:spAutoFit/>
              </a:bodyPr>
              <a:lstStyle/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100.00</a:t>
                </a:r>
              </a:p>
              <a:p>
                <a:pPr algn="r" defTabSz="1546225" eaLnBrk="0" hangingPunct="0"/>
                <a:r>
                  <a:rPr kumimoji="1" lang="en-US" sz="1600">
                    <a:latin typeface="+mj-lt"/>
                  </a:rPr>
                  <a:t>25.00</a:t>
                </a:r>
              </a:p>
            </p:txBody>
          </p:sp>
          <p:sp>
            <p:nvSpPr>
              <p:cNvPr id="878668" name="Oval 76"/>
              <p:cNvSpPr>
                <a:spLocks noChangeArrowheads="1"/>
              </p:cNvSpPr>
              <p:nvPr/>
            </p:nvSpPr>
            <p:spPr bwMode="auto">
              <a:xfrm>
                <a:off x="3542" y="3732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3</a:t>
                </a:r>
              </a:p>
            </p:txBody>
          </p:sp>
          <p:sp>
            <p:nvSpPr>
              <p:cNvPr id="878669" name="Oval 77"/>
              <p:cNvSpPr>
                <a:spLocks noChangeArrowheads="1"/>
              </p:cNvSpPr>
              <p:nvPr/>
            </p:nvSpPr>
            <p:spPr bwMode="auto">
              <a:xfrm>
                <a:off x="3542" y="3924"/>
                <a:ext cx="159" cy="15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119062" tIns="60325" rIns="119062" bIns="60325" anchor="ctr"/>
              <a:lstStyle/>
              <a:p>
                <a:pPr defTabSz="1546225" eaLnBrk="0" hangingPunct="0"/>
                <a:r>
                  <a:rPr kumimoji="1" lang="en-US" sz="1600">
                    <a:latin typeface="+mj-lt"/>
                  </a:rPr>
                  <a:t>4</a:t>
                </a:r>
              </a:p>
            </p:txBody>
          </p:sp>
        </p:grpSp>
        <p:sp>
          <p:nvSpPr>
            <p:cNvPr id="878671" name="Freeform 79"/>
            <p:cNvSpPr>
              <a:spLocks/>
            </p:cNvSpPr>
            <p:nvPr/>
          </p:nvSpPr>
          <p:spPr bwMode="auto">
            <a:xfrm>
              <a:off x="6303963" y="5372100"/>
              <a:ext cx="1255712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0" y="0"/>
                </a:cxn>
              </a:cxnLst>
              <a:rect l="0" t="0" r="r" b="b"/>
              <a:pathLst>
                <a:path w="791" h="1">
                  <a:moveTo>
                    <a:pt x="0" y="0"/>
                  </a:moveTo>
                  <a:lnTo>
                    <a:pt x="79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8672" name="Freeform 80"/>
            <p:cNvSpPr>
              <a:spLocks/>
            </p:cNvSpPr>
            <p:nvPr/>
          </p:nvSpPr>
          <p:spPr bwMode="auto">
            <a:xfrm>
              <a:off x="6815138" y="5372100"/>
              <a:ext cx="1587" cy="8588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40"/>
                </a:cxn>
              </a:cxnLst>
              <a:rect l="0" t="0" r="r" b="b"/>
              <a:pathLst>
                <a:path w="1" h="541">
                  <a:moveTo>
                    <a:pt x="0" y="0"/>
                  </a:moveTo>
                  <a:lnTo>
                    <a:pt x="0" y="54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78673" name="Rectangle 81"/>
            <p:cNvSpPr>
              <a:spLocks noChangeArrowheads="1"/>
            </p:cNvSpPr>
            <p:nvPr/>
          </p:nvSpPr>
          <p:spPr bwMode="auto">
            <a:xfrm>
              <a:off x="6303963" y="4762500"/>
              <a:ext cx="1249362" cy="6715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119062" tIns="60325" rIns="119062" bIns="60325" anchor="b" anchorCtr="1"/>
            <a:lstStyle/>
            <a:p>
              <a:pPr defTabSz="1546225" eaLnBrk="0" hangingPunct="0"/>
              <a:r>
                <a:rPr kumimoji="1" lang="en-US" sz="1600" dirty="0">
                  <a:latin typeface="+mj-lt"/>
                </a:rPr>
                <a:t>Accounts</a:t>
              </a:r>
              <a:br>
                <a:rPr kumimoji="1" lang="en-US" sz="1600" dirty="0">
                  <a:latin typeface="+mj-lt"/>
                </a:rPr>
              </a:br>
              <a:r>
                <a:rPr kumimoji="1" lang="en-US" sz="1600" dirty="0">
                  <a:latin typeface="+mj-lt"/>
                </a:rPr>
                <a:t>Payable</a:t>
              </a:r>
            </a:p>
          </p:txBody>
        </p:sp>
        <p:sp>
          <p:nvSpPr>
            <p:cNvPr id="878674" name="Rectangle 82"/>
            <p:cNvSpPr>
              <a:spLocks noChangeArrowheads="1"/>
            </p:cNvSpPr>
            <p:nvPr/>
          </p:nvSpPr>
          <p:spPr bwMode="auto">
            <a:xfrm>
              <a:off x="6815851" y="5400675"/>
              <a:ext cx="746999" cy="8604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60325" tIns="60325" rIns="60325" bIns="60325">
              <a:spAutoFit/>
            </a:bodyPr>
            <a:lstStyle/>
            <a:p>
              <a:pPr algn="r" defTabSz="1546225" eaLnBrk="0" hangingPunct="0"/>
              <a:r>
                <a:rPr kumimoji="1" lang="en-US" sz="1600">
                  <a:latin typeface="+mj-lt"/>
                </a:rPr>
                <a:t>100.00</a:t>
              </a:r>
            </a:p>
            <a:p>
              <a:pPr algn="r" defTabSz="1546225" eaLnBrk="0" hangingPunct="0"/>
              <a:r>
                <a:rPr kumimoji="1" lang="en-US" sz="1600">
                  <a:latin typeface="+mj-lt"/>
                </a:rPr>
                <a:t>25.00</a:t>
              </a:r>
            </a:p>
            <a:p>
              <a:pPr algn="r" defTabSz="1546225" eaLnBrk="0" hangingPunct="0"/>
              <a:r>
                <a:rPr kumimoji="1" lang="en-US" sz="1600">
                  <a:latin typeface="+mj-lt"/>
                </a:rPr>
                <a:t>12.50</a:t>
              </a:r>
            </a:p>
          </p:txBody>
        </p:sp>
        <p:sp>
          <p:nvSpPr>
            <p:cNvPr id="878675" name="Oval 83"/>
            <p:cNvSpPr>
              <a:spLocks noChangeArrowheads="1"/>
            </p:cNvSpPr>
            <p:nvPr/>
          </p:nvSpPr>
          <p:spPr bwMode="auto">
            <a:xfrm>
              <a:off x="6475413" y="5403850"/>
              <a:ext cx="250825" cy="24606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3</a:t>
              </a:r>
            </a:p>
          </p:txBody>
        </p:sp>
        <p:sp>
          <p:nvSpPr>
            <p:cNvPr id="878676" name="Oval 84"/>
            <p:cNvSpPr>
              <a:spLocks noChangeArrowheads="1"/>
            </p:cNvSpPr>
            <p:nvPr/>
          </p:nvSpPr>
          <p:spPr bwMode="auto">
            <a:xfrm>
              <a:off x="6477000" y="5688013"/>
              <a:ext cx="250825" cy="2476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4</a:t>
              </a:r>
            </a:p>
          </p:txBody>
        </p:sp>
        <p:sp>
          <p:nvSpPr>
            <p:cNvPr id="878677" name="Oval 85"/>
            <p:cNvSpPr>
              <a:spLocks noChangeArrowheads="1"/>
            </p:cNvSpPr>
            <p:nvPr/>
          </p:nvSpPr>
          <p:spPr bwMode="auto">
            <a:xfrm>
              <a:off x="6477000" y="5992813"/>
              <a:ext cx="250825" cy="2476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119062" tIns="60325" rIns="119062" bIns="60325" anchor="ctr"/>
            <a:lstStyle/>
            <a:p>
              <a:pPr defTabSz="1546225" eaLnBrk="0" hangingPunct="0"/>
              <a:r>
                <a:rPr kumimoji="1" lang="en-US" sz="1600">
                  <a:latin typeface="+mj-lt"/>
                </a:rPr>
                <a:t>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6651</TotalTime>
  <Words>4190</Words>
  <Application>Microsoft Office PowerPoint</Application>
  <PresentationFormat>On-screen Show (4:3)</PresentationFormat>
  <Paragraphs>2225</Paragraphs>
  <Slides>148</Slides>
  <Notes>101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148</vt:i4>
      </vt:variant>
    </vt:vector>
  </HeadingPairs>
  <TitlesOfParts>
    <vt:vector size="157" baseType="lpstr">
      <vt:lpstr>Times New Roman</vt:lpstr>
      <vt:lpstr>Tahoma</vt:lpstr>
      <vt:lpstr>Webdings</vt:lpstr>
      <vt:lpstr>Arial</vt:lpstr>
      <vt:lpstr>Wingdings</vt:lpstr>
      <vt:lpstr>Algerian</vt:lpstr>
      <vt:lpstr>Courier New</vt:lpstr>
      <vt:lpstr>1_EX06PP_template</vt:lpstr>
      <vt:lpstr>QAD 2010 Template</vt:lpstr>
      <vt:lpstr>Global Tax Management</vt:lpstr>
      <vt:lpstr>Set Up Global Tax Management In this section you learn how to:</vt:lpstr>
      <vt:lpstr>Global Tax Management Setup</vt:lpstr>
      <vt:lpstr>Global Tax Management Setup</vt:lpstr>
      <vt:lpstr>36.1 – Domain/Account Control File</vt:lpstr>
      <vt:lpstr>Exercises</vt:lpstr>
      <vt:lpstr>Global Tax Management Setup</vt:lpstr>
      <vt:lpstr>Tax Environment Overview</vt:lpstr>
      <vt:lpstr>Tax Zones Setup</vt:lpstr>
      <vt:lpstr>Tax Zone Overview</vt:lpstr>
      <vt:lpstr>2.13.3 – Tax Jurisdictions</vt:lpstr>
      <vt:lpstr>2.13.3.1 – Country Code Maintenance</vt:lpstr>
      <vt:lpstr>2.13.3 – Tax Jurisdictions</vt:lpstr>
      <vt:lpstr>36.2.13 – Generalized Code Maintenance</vt:lpstr>
      <vt:lpstr>2.13.3 – Tax Jurisdictions</vt:lpstr>
      <vt:lpstr>2.13.3.13 – Tax Zone Maintenance</vt:lpstr>
      <vt:lpstr>Tax Zone Codes</vt:lpstr>
      <vt:lpstr>Tax Zone Hierarchies</vt:lpstr>
      <vt:lpstr>Parent-Component Hierarchy</vt:lpstr>
      <vt:lpstr>Phantom Hierarchy</vt:lpstr>
      <vt:lpstr>Exercises</vt:lpstr>
      <vt:lpstr>Tax Environments</vt:lpstr>
      <vt:lpstr>Tax Types</vt:lpstr>
      <vt:lpstr>2.13.1.1 – Tax Type Maintenance</vt:lpstr>
      <vt:lpstr>Tax Environments</vt:lpstr>
      <vt:lpstr>Customer and Supplier Tax Classes</vt:lpstr>
      <vt:lpstr>2.13.1.5 – Tax Class Maintenance</vt:lpstr>
      <vt:lpstr>Tax Environments</vt:lpstr>
      <vt:lpstr>2.13.1.17 – Rounding Method Maintenance</vt:lpstr>
      <vt:lpstr>Rounding Method</vt:lpstr>
      <vt:lpstr>Tax Environments</vt:lpstr>
      <vt:lpstr>2.13.5.1 – Tax Environment Maintenance</vt:lpstr>
      <vt:lpstr>Tax Environment Examples</vt:lpstr>
      <vt:lpstr>Tax Types, Sequence, and Rounding Method</vt:lpstr>
      <vt:lpstr>Exercises</vt:lpstr>
      <vt:lpstr>Global Tax Management Setup</vt:lpstr>
      <vt:lpstr>Tax Rates</vt:lpstr>
      <vt:lpstr>Item Tax Classes</vt:lpstr>
      <vt:lpstr>Item Tax Classes</vt:lpstr>
      <vt:lpstr>2.13.1.5 – Tax Class Maintenance</vt:lpstr>
      <vt:lpstr>Tax Usages</vt:lpstr>
      <vt:lpstr>Tax Usage Code Examples</vt:lpstr>
      <vt:lpstr>2.13.1.9 – Tax Usage Maintenance</vt:lpstr>
      <vt:lpstr>Tax Rates</vt:lpstr>
      <vt:lpstr>2.13.13.1 – Tax Rate Maintenance</vt:lpstr>
      <vt:lpstr>Tax-by-Line/Total</vt:lpstr>
      <vt:lpstr>Tax Method</vt:lpstr>
      <vt:lpstr>Tax Method</vt:lpstr>
      <vt:lpstr>General Ledger Accounts</vt:lpstr>
      <vt:lpstr>Exercises</vt:lpstr>
      <vt:lpstr>Global Tax Management Setup</vt:lpstr>
      <vt:lpstr>GTM Control Setup</vt:lpstr>
      <vt:lpstr>VAT Registration Number Validation</vt:lpstr>
      <vt:lpstr>VAT Registration Number Setup</vt:lpstr>
      <vt:lpstr>Adding VAT Registration Validation Formats</vt:lpstr>
      <vt:lpstr>Exercises</vt:lpstr>
      <vt:lpstr>Other Tax Data Setup</vt:lpstr>
      <vt:lpstr>1.2.1 – Product Line Maintenance</vt:lpstr>
      <vt:lpstr>1.4.9 – Item Cost Maintenance</vt:lpstr>
      <vt:lpstr>Company Sites and Addresses</vt:lpstr>
      <vt:lpstr>2.1.1 – Customer Maintenance</vt:lpstr>
      <vt:lpstr>2.3.1 – Supplier Maintenance</vt:lpstr>
      <vt:lpstr>7.1.24 –  Sales Order Control</vt:lpstr>
      <vt:lpstr>Typical Tax Applications</vt:lpstr>
      <vt:lpstr>Typical Tax Setups</vt:lpstr>
      <vt:lpstr>What is a Taxable Base</vt:lpstr>
      <vt:lpstr>User-Defined Taxable Bases</vt:lpstr>
      <vt:lpstr>Set Up Taxable Bases</vt:lpstr>
      <vt:lpstr>2.13.1.13 – Tax Base Maintenance</vt:lpstr>
      <vt:lpstr>Min and Max Taxes</vt:lpstr>
      <vt:lpstr>Taxable Base Setup Examples</vt:lpstr>
      <vt:lpstr>Exercises</vt:lpstr>
      <vt:lpstr>Typical Tax Applications</vt:lpstr>
      <vt:lpstr>Trailer Charge Taxes: 7.1.1 Sales Order Maintenance</vt:lpstr>
      <vt:lpstr>2.19.13 – Trailer Code Maintenance</vt:lpstr>
      <vt:lpstr>2.13.1.21 – Trailer Tax Detail Maintenance</vt:lpstr>
      <vt:lpstr>2.13.1.21 – Trailer Tax Detail Maintenance</vt:lpstr>
      <vt:lpstr>Different Tax Rate</vt:lpstr>
      <vt:lpstr>Trailer Charge Tax Calculations</vt:lpstr>
      <vt:lpstr>Exercises</vt:lpstr>
      <vt:lpstr>Typical Tax Applications</vt:lpstr>
      <vt:lpstr>Retained Taxes</vt:lpstr>
      <vt:lpstr>AP Retained Tax GL Entries</vt:lpstr>
      <vt:lpstr>Retained Taxes Setup</vt:lpstr>
      <vt:lpstr>Setup by Tax Usages</vt:lpstr>
      <vt:lpstr>Setup by Supplier Tax Class Code</vt:lpstr>
      <vt:lpstr>Exercises</vt:lpstr>
      <vt:lpstr>Typical Tax Applications</vt:lpstr>
      <vt:lpstr>Tax Point Timing of Goods Receipt Setup</vt:lpstr>
      <vt:lpstr>2.13.24 – Global Tax Management Control</vt:lpstr>
      <vt:lpstr>2.13.13.1 – Tax Rate Maintenance</vt:lpstr>
      <vt:lpstr>GL Entries by Tax Point</vt:lpstr>
      <vt:lpstr>GL Entries for Inventory Items (Standard Cost, Recoverable Tax)</vt:lpstr>
      <vt:lpstr>GL Entries for Purchase Price Variance (Standard Cost, Recoverable Tax)</vt:lpstr>
      <vt:lpstr>GL Entries for AP Rate Variance (Standard Cost, Recoverable Tax)</vt:lpstr>
      <vt:lpstr>GL Entries for AP Usage Variance (Standard Cost, Recoverable Tax)</vt:lpstr>
      <vt:lpstr>GL Entries for Memo Items (Standard Cost, Recoverable Tax)</vt:lpstr>
      <vt:lpstr>GL Entries for Inventory Items (Standard Cost, Non-Recoverable Tax)</vt:lpstr>
      <vt:lpstr>GL Entries for Purchase Price Variance (Standard Cost, Non-Recoverable Tax)</vt:lpstr>
      <vt:lpstr>GL Entries for AP Rate Variance (Standard Cost, Non-Recoverable Tax)</vt:lpstr>
      <vt:lpstr>GL Entries for AP Usage Variance (Standard Cost, Non-Recoverable Tax)</vt:lpstr>
      <vt:lpstr>GL Entries for Memo Items (Standard Cost, Non-Recoverable Tax)</vt:lpstr>
      <vt:lpstr>GL Entries for Inventory Items (Average Cost, Recoverable Tax)</vt:lpstr>
      <vt:lpstr>GL Entries for AP Rate Variance (Average Cost, Recoverable Tax)</vt:lpstr>
      <vt:lpstr>GL Entries for AP Usage Variance (Average Cost, Recoverable Tax)</vt:lpstr>
      <vt:lpstr>GL Entries for Memo Items (Average Cost, Recoverable Tax)</vt:lpstr>
      <vt:lpstr>GL Entries for Inventory Items (Average Cost, Non-Recoverable Tax)</vt:lpstr>
      <vt:lpstr>GL Entries for AP Rate Variance (Average Cost, Non-Recoverable Tax)</vt:lpstr>
      <vt:lpstr>GL Entries for AP Usage Variance (Average Cost, Non-Recoverable Tax)</vt:lpstr>
      <vt:lpstr>GL Entries for Memo Items (Average Cost, Non-Recoverable Tax)</vt:lpstr>
      <vt:lpstr>Exercises</vt:lpstr>
      <vt:lpstr>Typical Tax Applications</vt:lpstr>
      <vt:lpstr>Example – VAT Taxes</vt:lpstr>
      <vt:lpstr>Recoverable Taxes</vt:lpstr>
      <vt:lpstr>Recoverable Taxes GL Entries</vt:lpstr>
      <vt:lpstr>Recoverable Taxes Setup</vt:lpstr>
      <vt:lpstr>Exercises</vt:lpstr>
      <vt:lpstr>Typical Tax Applications</vt:lpstr>
      <vt:lpstr>Included Taxes</vt:lpstr>
      <vt:lpstr>Regular Included Tax</vt:lpstr>
      <vt:lpstr>Regressive Included Taxes</vt:lpstr>
      <vt:lpstr>Included Taxes Setup</vt:lpstr>
      <vt:lpstr>Exercises</vt:lpstr>
      <vt:lpstr>Typical Tax Applications</vt:lpstr>
      <vt:lpstr>Discounted Taxes</vt:lpstr>
      <vt:lpstr>Discounting at Invoice</vt:lpstr>
      <vt:lpstr>Discounting at Payment</vt:lpstr>
      <vt:lpstr>Discounted Taxes Setup</vt:lpstr>
      <vt:lpstr>Exercises</vt:lpstr>
      <vt:lpstr>Typical Tax Applications</vt:lpstr>
      <vt:lpstr>Tax Exemptions</vt:lpstr>
      <vt:lpstr>Exemption by Tax Type NON-TAX Setup</vt:lpstr>
      <vt:lpstr>Exemption by Tax Usage Setup</vt:lpstr>
      <vt:lpstr>Exemption by Customer or Supplier Tax Class Setup</vt:lpstr>
      <vt:lpstr>Exemption by Item Tax Class Setup</vt:lpstr>
      <vt:lpstr>Exercises</vt:lpstr>
      <vt:lpstr>Tax Processing</vt:lpstr>
      <vt:lpstr>Calculating Taxes</vt:lpstr>
      <vt:lpstr>Specifying Tax Data</vt:lpstr>
      <vt:lpstr>Viewing Tax Amounts</vt:lpstr>
      <vt:lpstr>Viewing Tax Amounts</vt:lpstr>
      <vt:lpstr>Correcting Tax Amounts</vt:lpstr>
      <vt:lpstr>Reporting  Printing Tax Info on Documents</vt:lpstr>
      <vt:lpstr>Reporting</vt:lpstr>
      <vt:lpstr>Fixing Common Tax Problems</vt:lpstr>
      <vt:lpstr>Exercises</vt:lpstr>
      <vt:lpstr>Test Questions</vt:lpstr>
      <vt:lpstr>Set Up Global Tax Management In this section you learn how to: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148</cp:revision>
  <cp:lastPrinted>2001-04-04T17:46:02Z</cp:lastPrinted>
  <dcterms:created xsi:type="dcterms:W3CDTF">2000-12-07T01:55:49Z</dcterms:created>
  <dcterms:modified xsi:type="dcterms:W3CDTF">2010-12-17T18:29:27Z</dcterms:modified>
</cp:coreProperties>
</file>