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  <p:sldMasterId id="2147483664" r:id="rId2"/>
  </p:sldMasterIdLst>
  <p:notesMasterIdLst>
    <p:notesMasterId r:id="rId12"/>
  </p:notesMasterIdLst>
  <p:handoutMasterIdLst>
    <p:handoutMasterId r:id="rId13"/>
  </p:handoutMasterIdLst>
  <p:sldIdLst>
    <p:sldId id="256" r:id="rId3"/>
    <p:sldId id="265" r:id="rId4"/>
    <p:sldId id="270" r:id="rId5"/>
    <p:sldId id="268" r:id="rId6"/>
    <p:sldId id="271" r:id="rId7"/>
    <p:sldId id="266" r:id="rId8"/>
    <p:sldId id="267" r:id="rId9"/>
    <p:sldId id="269" r:id="rId10"/>
    <p:sldId id="264" r:id="rId11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99FF"/>
    <a:srgbClr val="000099"/>
    <a:srgbClr val="006600"/>
    <a:srgbClr val="FFCC00"/>
    <a:srgbClr val="009900"/>
    <a:srgbClr val="43699C"/>
    <a:srgbClr val="99CCFF"/>
    <a:srgbClr val="D6E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683" autoAdjust="0"/>
  </p:normalViewPr>
  <p:slideViewPr>
    <p:cSldViewPr snapToGrid="0">
      <p:cViewPr>
        <p:scale>
          <a:sx n="100" d="100"/>
          <a:sy n="100" d="100"/>
        </p:scale>
        <p:origin x="-288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r>
              <a:rPr lang="en-US"/>
              <a:t>Cat McGlothlin Gurkweitz</a:t>
            </a:r>
          </a:p>
        </p:txBody>
      </p:sp>
      <p:sp>
        <p:nvSpPr>
          <p:cNvPr id="14339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EE91993E-2133-44FF-929B-8768D2A2F455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14340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r>
              <a:rPr lang="en-US"/>
              <a:t>Title goes here</a:t>
            </a:r>
          </a:p>
        </p:txBody>
      </p:sp>
      <p:sp>
        <p:nvSpPr>
          <p:cNvPr id="14341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DFCEE1CB-44EF-4ECB-B95F-184497A6F65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057" name="Rectangle 9"/>
          <p:cNvSpPr>
            <a:spLocks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7C072766-5B76-4E4A-AE3C-ABE6D8D79A2A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66EC76EA-7492-49C2-B090-057B33B5C87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331A0438-C7A7-467E-B9DC-1946134778AC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1971D3B-6620-4EB2-8765-07BF92F64255}" type="slidenum">
              <a:rPr lang="en-US"/>
              <a:pPr/>
              <a:t>2</a:t>
            </a:fld>
            <a:endParaRPr lang="en-US"/>
          </a:p>
        </p:txBody>
      </p:sp>
      <p:sp>
        <p:nvSpPr>
          <p:cNvPr id="31746" name="Rectangle 2"/>
          <p:cNvSpPr>
            <a:spLocks noChangeArrowheads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Page 3-5 GTM does two things before calculating taxes on a transaction. First, it identifies the tax types. Second, for teach tax type, it identifies the tax rate. 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0F4A9A7A-AA85-4F77-BEE9-B5C647B80A0C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07C16A9-5D36-4C89-9173-151746CC82B7}" type="slidenum">
              <a:rPr lang="en-US"/>
              <a:pPr/>
              <a:t>4</a:t>
            </a:fld>
            <a:endParaRPr lang="en-US"/>
          </a:p>
        </p:txBody>
      </p:sp>
      <p:sp>
        <p:nvSpPr>
          <p:cNvPr id="37890" name="Rectangle 2"/>
          <p:cNvSpPr>
            <a:spLocks noChangeArrowheads="1"/>
          </p:cNvSpPr>
          <p:nvPr>
            <p:ph type="sldImg"/>
          </p:nvPr>
        </p:nvSpPr>
        <p:spPr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Page 2-27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D0887BC4-9942-4A6B-B6BF-7353EE282528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F66E5CE-D8E3-4ACF-98DA-6EEFC6208AE1}" type="slidenum">
              <a:rPr lang="en-US"/>
              <a:pPr/>
              <a:t>6</a:t>
            </a:fld>
            <a:endParaRPr lang="en-US"/>
          </a:p>
        </p:txBody>
      </p:sp>
      <p:sp>
        <p:nvSpPr>
          <p:cNvPr id="33794" name="Rectangle 2"/>
          <p:cNvSpPr>
            <a:spLocks noChangeArrowheads="1"/>
          </p:cNvSpPr>
          <p:nvPr>
            <p:ph type="sldImg"/>
          </p:nvPr>
        </p:nvSpPr>
        <p:spPr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Tax types are individual taxes. A transaction can be subject to various types of sales tax, import duty, inventory transfer tax. Or excise tax. GTM supports an unlimited number of tax types. 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59FF8E47-118C-400D-A484-3E61162D1A19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C08E6F7-98DF-42D9-A9CA-FE91BFD3C9E8}" type="slidenum">
              <a:rPr lang="en-US"/>
              <a:pPr/>
              <a:t>7</a:t>
            </a:fld>
            <a:endParaRPr lang="en-US"/>
          </a:p>
        </p:txBody>
      </p:sp>
      <p:sp>
        <p:nvSpPr>
          <p:cNvPr id="35842" name="Rectangle 2"/>
          <p:cNvSpPr>
            <a:spLocks noChangeArrowheads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Page 2-5 Each tax type often has multiple rates. Tax rate specifies how MFG/PRO calculates tax and which GL accounts are chosen. </a:t>
            </a:r>
          </a:p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17543909-6EE3-4645-B643-E4786281065E}" type="datetime1">
              <a:rPr lang="en-US"/>
              <a:pPr/>
              <a:t>12/17/2010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A2FF166-620A-4BCC-9610-B8F70DB70E0E}" type="slidenum">
              <a:rPr lang="en-US"/>
              <a:pPr/>
              <a:t>8</a:t>
            </a:fld>
            <a:endParaRPr lang="en-US"/>
          </a:p>
        </p:txBody>
      </p:sp>
      <p:sp>
        <p:nvSpPr>
          <p:cNvPr id="39938" name="Rectangle 2"/>
          <p:cNvSpPr>
            <a:spLocks noChangeArrowheads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710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710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GTM-02-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GTM-02-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609600"/>
            <a:ext cx="8153400" cy="5943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308850" y="6591300"/>
            <a:ext cx="1768475" cy="228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GTM-02-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GTM-02-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GTM-02-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GTM-02-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GTM-02-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GTM-02-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GTM-02-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GTM-02-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609600"/>
            <a:ext cx="8153400" cy="5943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308850" y="6591300"/>
            <a:ext cx="1768475" cy="228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GTM-02-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GTM-02-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GTM-02-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GTM-02-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GTM-02-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GTM-02-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GTM-02-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GTM-02-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6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0" y="65754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46085" name="Picture 5" descr="pg2_graphic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4608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308850" y="6591300"/>
            <a:ext cx="17684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kumimoji="1" sz="800"/>
            </a:lvl1pPr>
          </a:lstStyle>
          <a:p>
            <a:r>
              <a:rPr lang="en-US"/>
              <a:t>GTM-02-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GTM-02-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90" name="Rectangle 30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Global Tax Management Features</a:t>
            </a:r>
          </a:p>
          <a:p>
            <a:r>
              <a:rPr lang="en-US" dirty="0"/>
              <a:t>Tax Elements</a:t>
            </a:r>
          </a:p>
          <a:p>
            <a:r>
              <a:rPr lang="en-US" dirty="0"/>
              <a:t>Tax Data Relationships</a:t>
            </a:r>
          </a:p>
          <a:p>
            <a:pPr>
              <a:buFont typeface="Webdings" pitchFamily="18" charset="2"/>
              <a:buNone/>
            </a:pPr>
            <a:r>
              <a:rPr lang="en-US" dirty="0"/>
              <a:t>… in order to identify </a:t>
            </a:r>
            <a:r>
              <a:rPr lang="en-US" dirty="0" smtClean="0"/>
              <a:t>key </a:t>
            </a:r>
            <a:r>
              <a:rPr lang="en-US" dirty="0"/>
              <a:t>business considerations before setting up Global Tax Management in QAD Enterprise Applications.</a:t>
            </a:r>
          </a:p>
        </p:txBody>
      </p:sp>
      <p:sp>
        <p:nvSpPr>
          <p:cNvPr id="15389" name="Rectangle 29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 fontScale="90000"/>
          </a:bodyPr>
          <a:lstStyle/>
          <a:p>
            <a:r>
              <a:rPr lang="en-US"/>
              <a:t>Business Considerations</a:t>
            </a:r>
            <a:br>
              <a:rPr lang="en-US"/>
            </a:br>
            <a:r>
              <a:rPr lang="en-US" sz="2800" b="0"/>
              <a:t>In this section you learn about: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GTM-02-010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kind of taxes apply</a:t>
            </a:r>
          </a:p>
          <a:p>
            <a:r>
              <a:rPr lang="en-US" dirty="0" smtClean="0"/>
              <a:t>For each tax, which rate applies</a:t>
            </a:r>
          </a:p>
          <a:p>
            <a:endParaRPr lang="en-US" dirty="0"/>
          </a:p>
        </p:txBody>
      </p:sp>
      <p:sp>
        <p:nvSpPr>
          <p:cNvPr id="30743" name="Rectangle 2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Business Considerations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GTM-02-020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Unlimited number of taxes and rates</a:t>
            </a:r>
          </a:p>
          <a:p>
            <a:pPr lvl="1"/>
            <a:r>
              <a:rPr lang="en-US"/>
              <a:t>Each associated with customers, suppliers or items</a:t>
            </a:r>
          </a:p>
          <a:p>
            <a:pPr lvl="1"/>
            <a:r>
              <a:rPr lang="en-US"/>
              <a:t>Includes complex tax environments</a:t>
            </a:r>
          </a:p>
          <a:p>
            <a:r>
              <a:rPr lang="en-US"/>
              <a:t>Define when taxes are calculated</a:t>
            </a:r>
          </a:p>
          <a:p>
            <a:pPr lvl="1"/>
            <a:r>
              <a:rPr lang="en-US"/>
              <a:t>Specify formula</a:t>
            </a:r>
          </a:p>
          <a:p>
            <a:pPr lvl="1"/>
            <a:r>
              <a:rPr lang="en-US"/>
              <a:t>Amount subject to tax</a:t>
            </a:r>
          </a:p>
          <a:p>
            <a:r>
              <a:rPr lang="en-US"/>
              <a:t>Flexible reporting</a:t>
            </a:r>
          </a:p>
          <a:p>
            <a:r>
              <a:rPr lang="en-US"/>
              <a:t>Worldwide tax management</a:t>
            </a:r>
          </a:p>
          <a:p>
            <a:r>
              <a:rPr lang="en-US"/>
              <a:t>Flexible implementation and maintenance</a:t>
            </a:r>
          </a:p>
          <a:p>
            <a:r>
              <a:rPr lang="en-US"/>
              <a:t>Vertex Interface (US and Canada)</a:t>
            </a:r>
          </a:p>
        </p:txBody>
      </p:sp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GTM Features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GTM-02-23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Recoverable taxes</a:t>
            </a:r>
          </a:p>
          <a:p>
            <a:r>
              <a:rPr lang="en-US" dirty="0" smtClean="0"/>
              <a:t>Retained taxes</a:t>
            </a:r>
          </a:p>
          <a:p>
            <a:r>
              <a:rPr lang="en-US" dirty="0" smtClean="0"/>
              <a:t>Taxes included in item amounts</a:t>
            </a:r>
          </a:p>
          <a:p>
            <a:r>
              <a:rPr lang="en-US" dirty="0" smtClean="0"/>
              <a:t>Tax on tax</a:t>
            </a:r>
          </a:p>
          <a:p>
            <a:r>
              <a:rPr lang="en-US" dirty="0" smtClean="0"/>
              <a:t>Regressive taxes</a:t>
            </a:r>
          </a:p>
          <a:p>
            <a:r>
              <a:rPr lang="en-US" dirty="0" smtClean="0"/>
              <a:t>Capped taxes</a:t>
            </a:r>
          </a:p>
          <a:p>
            <a:r>
              <a:rPr lang="en-US" dirty="0" smtClean="0"/>
              <a:t>Luxury taxes</a:t>
            </a:r>
          </a:p>
          <a:p>
            <a:r>
              <a:rPr lang="en-US" dirty="0" smtClean="0"/>
              <a:t>Tax discounting at invoice or payment</a:t>
            </a:r>
          </a:p>
          <a:p>
            <a:r>
              <a:rPr lang="en-US" dirty="0" smtClean="0"/>
              <a:t>Tax exemptions</a:t>
            </a:r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Taxes Supported by </a:t>
            </a:r>
            <a:r>
              <a:rPr lang="en-US" dirty="0" smtClean="0"/>
              <a:t>GTM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GTM-02-050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Tax type</a:t>
            </a:r>
          </a:p>
          <a:p>
            <a:r>
              <a:rPr lang="en-US"/>
              <a:t>Tax zone</a:t>
            </a:r>
          </a:p>
          <a:p>
            <a:r>
              <a:rPr lang="en-US"/>
              <a:t>Tax class</a:t>
            </a:r>
          </a:p>
          <a:p>
            <a:r>
              <a:rPr lang="en-US"/>
              <a:t>Tax usage</a:t>
            </a:r>
          </a:p>
          <a:p>
            <a:r>
              <a:rPr lang="en-US"/>
              <a:t>Tax environment</a:t>
            </a:r>
          </a:p>
          <a:p>
            <a:r>
              <a:rPr lang="en-US"/>
              <a:t>Tax rate</a:t>
            </a:r>
          </a:p>
        </p:txBody>
      </p:sp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Tax Elements	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GTM-02-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Tax </a:t>
            </a:r>
            <a:r>
              <a:rPr lang="en-US" dirty="0" smtClean="0"/>
              <a:t>Types</a:t>
            </a:r>
            <a:endParaRPr lang="en-US" dirty="0"/>
          </a:p>
        </p:txBody>
      </p:sp>
      <p:sp>
        <p:nvSpPr>
          <p:cNvPr id="23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GTM-02-030</a:t>
            </a: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455613" y="611188"/>
            <a:ext cx="8153400" cy="87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>
              <a:lnSpc>
                <a:spcPct val="90000"/>
              </a:lnSpc>
            </a:pPr>
            <a:endParaRPr lang="en-US" sz="3200" b="1" dirty="0">
              <a:solidFill>
                <a:srgbClr val="5A87C6"/>
              </a:solidFill>
            </a:endParaRPr>
          </a:p>
        </p:txBody>
      </p:sp>
      <p:graphicFrame>
        <p:nvGraphicFramePr>
          <p:cNvPr id="33017" name="Group 249"/>
          <p:cNvGraphicFramePr>
            <a:graphicFrameLocks noGrp="1"/>
          </p:cNvGraphicFramePr>
          <p:nvPr/>
        </p:nvGraphicFramePr>
        <p:xfrm>
          <a:off x="1085850" y="1612900"/>
          <a:ext cx="6964363" cy="3698875"/>
        </p:xfrm>
        <a:graphic>
          <a:graphicData uri="http://schemas.openxmlformats.org/drawingml/2006/table">
            <a:tbl>
              <a:tblPr/>
              <a:tblGrid>
                <a:gridCol w="2560638"/>
                <a:gridCol w="4403725"/>
              </a:tblGrid>
              <a:tr h="739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Tax Type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E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Description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EFFF"/>
                    </a:solidFill>
                  </a:tcPr>
                </a:tc>
              </a:tr>
              <a:tr h="739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BRZ-ICMS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Brazilian ICMS Tax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9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CA-SLS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California Sales Tax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9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NON-Tax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Non-Taxable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9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CAN-ON-PST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PST – Canada, Ontario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itle 3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Tax </a:t>
            </a:r>
            <a:r>
              <a:rPr lang="en-US" dirty="0" smtClean="0"/>
              <a:t>Types</a:t>
            </a:r>
            <a:endParaRPr lang="en-US" dirty="0"/>
          </a:p>
        </p:txBody>
      </p:sp>
      <p:sp>
        <p:nvSpPr>
          <p:cNvPr id="3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GTM-02-040</a:t>
            </a:r>
          </a:p>
        </p:txBody>
      </p:sp>
      <p:graphicFrame>
        <p:nvGraphicFramePr>
          <p:cNvPr id="34943" name="Group 127"/>
          <p:cNvGraphicFramePr>
            <a:graphicFrameLocks noGrp="1"/>
          </p:cNvGraphicFramePr>
          <p:nvPr>
            <p:ph idx="4294967295"/>
          </p:nvPr>
        </p:nvGraphicFramePr>
        <p:xfrm>
          <a:off x="466725" y="2201863"/>
          <a:ext cx="8220075" cy="2545080"/>
        </p:xfrm>
        <a:graphic>
          <a:graphicData uri="http://schemas.openxmlformats.org/drawingml/2006/table">
            <a:tbl>
              <a:tblPr/>
              <a:tblGrid>
                <a:gridCol w="1644650"/>
                <a:gridCol w="1643062"/>
                <a:gridCol w="1644650"/>
                <a:gridCol w="1643063"/>
                <a:gridCol w="1644650"/>
              </a:tblGrid>
              <a:tr h="635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Tax Type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E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Tax Usage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E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Item Tax Class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E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Tax  Date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E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Tax Rate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EFFF"/>
                    </a:solidFill>
                  </a:tcPr>
                </a:tc>
              </a:tr>
              <a:tr h="635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THAI-VAT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1/1/08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5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THAI-VAT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1-P-RSL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5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THAI-VAT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001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Tax Data </a:t>
            </a:r>
            <a:r>
              <a:rPr lang="en-US" dirty="0" smtClean="0"/>
              <a:t>Relationships</a:t>
            </a:r>
            <a:endParaRPr lang="en-US" dirty="0"/>
          </a:p>
        </p:txBody>
      </p:sp>
      <p:sp>
        <p:nvSpPr>
          <p:cNvPr id="1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GTM-02-060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323850" y="1419225"/>
            <a:ext cx="8477250" cy="4105275"/>
            <a:chOff x="314325" y="1771650"/>
            <a:chExt cx="8477250" cy="4105275"/>
          </a:xfrm>
        </p:grpSpPr>
        <p:sp>
          <p:nvSpPr>
            <p:cNvPr id="38976" name="AutoShape 64"/>
            <p:cNvSpPr>
              <a:spLocks noChangeArrowheads="1"/>
            </p:cNvSpPr>
            <p:nvPr/>
          </p:nvSpPr>
          <p:spPr bwMode="auto">
            <a:xfrm>
              <a:off x="314325" y="2476500"/>
              <a:ext cx="1773238" cy="11525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wrap="none" anchor="ctr"/>
            <a:lstStyle/>
            <a:p>
              <a:pPr eaLnBrk="0" hangingPunct="0"/>
              <a:r>
                <a:rPr kumimoji="1" lang="en-US" sz="1800" b="1">
                  <a:latin typeface="+mj-lt"/>
                </a:rPr>
                <a:t>Ship-From</a:t>
              </a:r>
            </a:p>
            <a:p>
              <a:pPr eaLnBrk="0" hangingPunct="0"/>
              <a:r>
                <a:rPr kumimoji="1" lang="en-US" sz="1800" b="1">
                  <a:latin typeface="+mj-lt"/>
                </a:rPr>
                <a:t>Tax Zone</a:t>
              </a:r>
              <a:endParaRPr kumimoji="1" lang="en-US" sz="1800" b="1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38977" name="AutoShape 65"/>
            <p:cNvSpPr>
              <a:spLocks noChangeArrowheads="1"/>
            </p:cNvSpPr>
            <p:nvPr/>
          </p:nvSpPr>
          <p:spPr bwMode="auto">
            <a:xfrm>
              <a:off x="4876800" y="3248025"/>
              <a:ext cx="1773238" cy="1152525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wrap="none" anchor="ctr"/>
            <a:lstStyle/>
            <a:p>
              <a:pPr eaLnBrk="0" hangingPunct="0"/>
              <a:r>
                <a:rPr kumimoji="1" lang="en-US" sz="1800" b="1">
                  <a:latin typeface="+mj-lt"/>
                </a:rPr>
                <a:t>Tax Type</a:t>
              </a:r>
              <a:endParaRPr kumimoji="1" lang="en-US" sz="1800" b="1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38978" name="AutoShape 66"/>
            <p:cNvSpPr>
              <a:spLocks noChangeArrowheads="1"/>
            </p:cNvSpPr>
            <p:nvPr/>
          </p:nvSpPr>
          <p:spPr bwMode="auto">
            <a:xfrm>
              <a:off x="2724150" y="3248025"/>
              <a:ext cx="1773238" cy="1152525"/>
            </a:xfrm>
            <a:prstGeom prst="roundRect">
              <a:avLst>
                <a:gd name="adj" fmla="val 16667"/>
              </a:avLst>
            </a:prstGeom>
            <a:solidFill>
              <a:srgbClr val="FFE8D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lIns="9144" rIns="9144" anchor="ctr"/>
            <a:lstStyle/>
            <a:p>
              <a:pPr eaLnBrk="0" hangingPunct="0"/>
              <a:r>
                <a:rPr kumimoji="1" lang="en-US" sz="1800" b="1">
                  <a:latin typeface="+mj-lt"/>
                </a:rPr>
                <a:t>Tax Environment</a:t>
              </a:r>
              <a:endParaRPr kumimoji="1" lang="en-US" sz="1800" b="1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38979" name="AutoShape 67"/>
            <p:cNvSpPr>
              <a:spLocks noChangeArrowheads="1"/>
            </p:cNvSpPr>
            <p:nvPr/>
          </p:nvSpPr>
          <p:spPr bwMode="auto">
            <a:xfrm>
              <a:off x="2724150" y="4724400"/>
              <a:ext cx="1773238" cy="11525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90000"/>
                </a:lnSpc>
              </a:pPr>
              <a:r>
                <a:rPr kumimoji="1" lang="en-US" sz="1800" b="1">
                  <a:latin typeface="+mj-lt"/>
                </a:rPr>
                <a:t>Customer/</a:t>
              </a:r>
            </a:p>
            <a:p>
              <a:pPr eaLnBrk="0" hangingPunct="0">
                <a:lnSpc>
                  <a:spcPct val="90000"/>
                </a:lnSpc>
              </a:pPr>
              <a:r>
                <a:rPr kumimoji="1" lang="en-US" sz="1800" b="1">
                  <a:latin typeface="+mj-lt"/>
                </a:rPr>
                <a:t>Supplier</a:t>
              </a:r>
            </a:p>
            <a:p>
              <a:pPr eaLnBrk="0" hangingPunct="0">
                <a:lnSpc>
                  <a:spcPct val="90000"/>
                </a:lnSpc>
              </a:pPr>
              <a:r>
                <a:rPr kumimoji="1" lang="en-US" sz="1800" b="1">
                  <a:latin typeface="+mj-lt"/>
                </a:rPr>
                <a:t>Tax Class</a:t>
              </a:r>
            </a:p>
            <a:p>
              <a:pPr eaLnBrk="0" hangingPunct="0">
                <a:lnSpc>
                  <a:spcPct val="90000"/>
                </a:lnSpc>
              </a:pPr>
              <a:r>
                <a:rPr kumimoji="1" lang="en-US" sz="1800" b="1">
                  <a:latin typeface="+mj-lt"/>
                </a:rPr>
                <a:t>(optional)</a:t>
              </a:r>
            </a:p>
          </p:txBody>
        </p:sp>
        <p:sp>
          <p:nvSpPr>
            <p:cNvPr id="38980" name="AutoShape 68"/>
            <p:cNvSpPr>
              <a:spLocks noChangeArrowheads="1"/>
            </p:cNvSpPr>
            <p:nvPr/>
          </p:nvSpPr>
          <p:spPr bwMode="auto">
            <a:xfrm>
              <a:off x="7018338" y="1771650"/>
              <a:ext cx="1773237" cy="11525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wrap="none" anchor="ctr"/>
            <a:lstStyle/>
            <a:p>
              <a:pPr eaLnBrk="0" hangingPunct="0"/>
              <a:r>
                <a:rPr kumimoji="1" lang="en-US" sz="1800" b="1">
                  <a:latin typeface="+mj-lt"/>
                </a:rPr>
                <a:t>Item Tax</a:t>
              </a:r>
            </a:p>
            <a:p>
              <a:pPr eaLnBrk="0" hangingPunct="0"/>
              <a:r>
                <a:rPr kumimoji="1" lang="en-US" sz="1800" b="1">
                  <a:latin typeface="+mj-lt"/>
                </a:rPr>
                <a:t>Class</a:t>
              </a:r>
            </a:p>
            <a:p>
              <a:pPr eaLnBrk="0" hangingPunct="0"/>
              <a:r>
                <a:rPr kumimoji="1" lang="en-US" sz="1800" b="1">
                  <a:latin typeface="+mj-lt"/>
                </a:rPr>
                <a:t>(optional)</a:t>
              </a:r>
            </a:p>
          </p:txBody>
        </p:sp>
        <p:sp>
          <p:nvSpPr>
            <p:cNvPr id="38981" name="AutoShape 69"/>
            <p:cNvSpPr>
              <a:spLocks noChangeArrowheads="1"/>
            </p:cNvSpPr>
            <p:nvPr/>
          </p:nvSpPr>
          <p:spPr bwMode="auto">
            <a:xfrm>
              <a:off x="7018338" y="3248025"/>
              <a:ext cx="1773237" cy="1152525"/>
            </a:xfrm>
            <a:prstGeom prst="roundRect">
              <a:avLst>
                <a:gd name="adj" fmla="val 16667"/>
              </a:avLst>
            </a:prstGeom>
            <a:solidFill>
              <a:srgbClr val="DEDEDE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wrap="none" anchor="ctr"/>
            <a:lstStyle/>
            <a:p>
              <a:pPr eaLnBrk="0" hangingPunct="0"/>
              <a:r>
                <a:rPr kumimoji="1" lang="en-US" sz="1800" b="1">
                  <a:latin typeface="+mj-lt"/>
                </a:rPr>
                <a:t>Tax Rate</a:t>
              </a:r>
              <a:endParaRPr kumimoji="1" lang="en-US" sz="1800" b="1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38982" name="AutoShape 70"/>
            <p:cNvSpPr>
              <a:spLocks noChangeArrowheads="1"/>
            </p:cNvSpPr>
            <p:nvPr/>
          </p:nvSpPr>
          <p:spPr bwMode="auto">
            <a:xfrm>
              <a:off x="7018338" y="4724400"/>
              <a:ext cx="1773237" cy="1152525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wrap="none" anchor="ctr"/>
            <a:lstStyle/>
            <a:p>
              <a:pPr eaLnBrk="0" hangingPunct="0"/>
              <a:r>
                <a:rPr kumimoji="1" lang="en-US" sz="1800" b="1">
                  <a:latin typeface="+mj-lt"/>
                </a:rPr>
                <a:t>Tax Usage</a:t>
              </a:r>
            </a:p>
            <a:p>
              <a:pPr eaLnBrk="0" hangingPunct="0"/>
              <a:r>
                <a:rPr kumimoji="1" lang="en-US" sz="1800" b="1">
                  <a:latin typeface="+mj-lt"/>
                </a:rPr>
                <a:t>(optional)</a:t>
              </a:r>
              <a:endParaRPr kumimoji="1" lang="en-US" sz="1800" b="1">
                <a:solidFill>
                  <a:schemeClr val="accent1"/>
                </a:solidFill>
                <a:latin typeface="+mj-lt"/>
              </a:endParaRPr>
            </a:p>
          </p:txBody>
        </p:sp>
        <p:cxnSp>
          <p:nvCxnSpPr>
            <p:cNvPr id="38983" name="AutoShape 71"/>
            <p:cNvCxnSpPr>
              <a:cxnSpLocks noChangeShapeType="1"/>
              <a:stCxn id="38976" idx="3"/>
              <a:endCxn id="38978" idx="1"/>
            </p:cNvCxnSpPr>
            <p:nvPr/>
          </p:nvCxnSpPr>
          <p:spPr bwMode="auto">
            <a:xfrm>
              <a:off x="2100263" y="3052763"/>
              <a:ext cx="611187" cy="771525"/>
            </a:xfrm>
            <a:prstGeom prst="bentConnector3">
              <a:avLst>
                <a:gd name="adj1" fmla="val 49870"/>
              </a:avLst>
            </a:prstGeom>
            <a:noFill/>
            <a:ln w="25400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38984" name="AutoShape 72"/>
            <p:cNvCxnSpPr>
              <a:cxnSpLocks noChangeShapeType="1"/>
              <a:stCxn id="38979" idx="0"/>
              <a:endCxn id="38978" idx="2"/>
            </p:cNvCxnSpPr>
            <p:nvPr/>
          </p:nvCxnSpPr>
          <p:spPr bwMode="auto">
            <a:xfrm flipV="1">
              <a:off x="3611563" y="4413250"/>
              <a:ext cx="0" cy="298450"/>
            </a:xfrm>
            <a:prstGeom prst="straightConnector1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38985" name="AutoShape 73"/>
            <p:cNvCxnSpPr>
              <a:cxnSpLocks noChangeShapeType="1"/>
              <a:stCxn id="38980" idx="2"/>
              <a:endCxn id="38981" idx="0"/>
            </p:cNvCxnSpPr>
            <p:nvPr/>
          </p:nvCxnSpPr>
          <p:spPr bwMode="auto">
            <a:xfrm rot="5400000">
              <a:off x="7756525" y="3086100"/>
              <a:ext cx="298450" cy="0"/>
            </a:xfrm>
            <a:prstGeom prst="straightConnector1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38986" name="AutoShape 74"/>
            <p:cNvCxnSpPr>
              <a:cxnSpLocks noChangeShapeType="1"/>
              <a:stCxn id="38977" idx="3"/>
              <a:endCxn id="38981" idx="1"/>
            </p:cNvCxnSpPr>
            <p:nvPr/>
          </p:nvCxnSpPr>
          <p:spPr bwMode="auto">
            <a:xfrm>
              <a:off x="6662738" y="3824288"/>
              <a:ext cx="342900" cy="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38987" name="AutoShape 75"/>
            <p:cNvSpPr>
              <a:spLocks noChangeArrowheads="1"/>
            </p:cNvSpPr>
            <p:nvPr/>
          </p:nvSpPr>
          <p:spPr bwMode="auto">
            <a:xfrm>
              <a:off x="314325" y="3990975"/>
              <a:ext cx="1773238" cy="1152525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wrap="none" anchor="ctr"/>
            <a:lstStyle/>
            <a:p>
              <a:pPr eaLnBrk="0" hangingPunct="0"/>
              <a:r>
                <a:rPr kumimoji="1" lang="en-US" sz="1800" b="1">
                  <a:latin typeface="+mj-lt"/>
                </a:rPr>
                <a:t>Ship-To</a:t>
              </a:r>
            </a:p>
            <a:p>
              <a:pPr eaLnBrk="0" hangingPunct="0"/>
              <a:r>
                <a:rPr kumimoji="1" lang="en-US" sz="1800" b="1">
                  <a:latin typeface="+mj-lt"/>
                </a:rPr>
                <a:t>Tax Zone</a:t>
              </a:r>
              <a:endParaRPr kumimoji="1" lang="en-US" sz="1800" b="1">
                <a:solidFill>
                  <a:schemeClr val="accent1"/>
                </a:solidFill>
                <a:latin typeface="+mj-lt"/>
              </a:endParaRPr>
            </a:p>
          </p:txBody>
        </p:sp>
        <p:cxnSp>
          <p:nvCxnSpPr>
            <p:cNvPr id="38988" name="AutoShape 76"/>
            <p:cNvCxnSpPr>
              <a:cxnSpLocks noChangeShapeType="1"/>
              <a:stCxn id="38987" idx="3"/>
              <a:endCxn id="38978" idx="1"/>
            </p:cNvCxnSpPr>
            <p:nvPr/>
          </p:nvCxnSpPr>
          <p:spPr bwMode="auto">
            <a:xfrm flipV="1">
              <a:off x="2100263" y="3824288"/>
              <a:ext cx="611187" cy="742950"/>
            </a:xfrm>
            <a:prstGeom prst="bentConnector3">
              <a:avLst>
                <a:gd name="adj1" fmla="val 49870"/>
              </a:avLst>
            </a:prstGeom>
            <a:noFill/>
            <a:ln w="25400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38989" name="AutoShape 77"/>
            <p:cNvCxnSpPr>
              <a:cxnSpLocks noChangeShapeType="1"/>
              <a:stCxn id="38978" idx="3"/>
              <a:endCxn id="38977" idx="1"/>
            </p:cNvCxnSpPr>
            <p:nvPr/>
          </p:nvCxnSpPr>
          <p:spPr bwMode="auto">
            <a:xfrm>
              <a:off x="4510088" y="3824288"/>
              <a:ext cx="354012" cy="0"/>
            </a:xfrm>
            <a:prstGeom prst="straightConnector1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38990" name="AutoShape 78"/>
            <p:cNvCxnSpPr>
              <a:cxnSpLocks noChangeShapeType="1"/>
              <a:stCxn id="38982" idx="0"/>
              <a:endCxn id="38981" idx="2"/>
            </p:cNvCxnSpPr>
            <p:nvPr/>
          </p:nvCxnSpPr>
          <p:spPr bwMode="auto">
            <a:xfrm flipV="1">
              <a:off x="7905750" y="4413250"/>
              <a:ext cx="0" cy="298450"/>
            </a:xfrm>
            <a:prstGeom prst="straightConnector1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/>
              <a:t>Introduction to Global Tax Management</a:t>
            </a:r>
          </a:p>
          <a:p>
            <a:pPr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/>
              <a:t>Business Considerations</a:t>
            </a:r>
          </a:p>
          <a:p>
            <a:r>
              <a:rPr lang="en-US"/>
              <a:t>Global Tax Management Setup</a:t>
            </a:r>
          </a:p>
          <a:p>
            <a:r>
              <a:rPr lang="en-US"/>
              <a:t>Tax Operations</a:t>
            </a:r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/>
              <a:t>Course 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GTM-02-070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1848</TotalTime>
  <Words>352</Words>
  <Application>Microsoft Office PowerPoint</Application>
  <PresentationFormat>On-screen Show (4:3)</PresentationFormat>
  <Paragraphs>112</Paragraphs>
  <Slides>9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Times New Roman</vt:lpstr>
      <vt:lpstr>Tahoma</vt:lpstr>
      <vt:lpstr>Webdings</vt:lpstr>
      <vt:lpstr>Arial</vt:lpstr>
      <vt:lpstr>Wingdings</vt:lpstr>
      <vt:lpstr>1_EX06PP_template</vt:lpstr>
      <vt:lpstr>QAD 2010 Template</vt:lpstr>
      <vt:lpstr>Business Considerations In this section you learn about:</vt:lpstr>
      <vt:lpstr>Business Considerations</vt:lpstr>
      <vt:lpstr>GTM Features</vt:lpstr>
      <vt:lpstr>Taxes Supported by GTM</vt:lpstr>
      <vt:lpstr>Tax Elements </vt:lpstr>
      <vt:lpstr>Tax Types</vt:lpstr>
      <vt:lpstr>Tax Types</vt:lpstr>
      <vt:lpstr>Tax Data Relationships</vt:lpstr>
      <vt:lpstr>Course Overview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Business Considerations In this section you learn how to:</dc:title>
  <dc:creator>Cat McGlothlin Gurkweitz</dc:creator>
  <cp:lastModifiedBy>mdf</cp:lastModifiedBy>
  <cp:revision>29</cp:revision>
  <dcterms:created xsi:type="dcterms:W3CDTF">2000-12-07T01:41:33Z</dcterms:created>
  <dcterms:modified xsi:type="dcterms:W3CDTF">2010-12-17T16:13:23Z</dcterms:modified>
</cp:coreProperties>
</file>