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0" r:id="rId1"/>
  </p:sldMasterIdLst>
  <p:notesMasterIdLst>
    <p:notesMasterId r:id="rId123"/>
  </p:notesMasterIdLst>
  <p:handoutMasterIdLst>
    <p:handoutMasterId r:id="rId124"/>
  </p:handoutMasterIdLst>
  <p:sldIdLst>
    <p:sldId id="537" r:id="rId2"/>
    <p:sldId id="541" r:id="rId3"/>
    <p:sldId id="542" r:id="rId4"/>
    <p:sldId id="347" r:id="rId5"/>
    <p:sldId id="351" r:id="rId6"/>
    <p:sldId id="352" r:id="rId7"/>
    <p:sldId id="348" r:id="rId8"/>
    <p:sldId id="543" r:id="rId9"/>
    <p:sldId id="354" r:id="rId10"/>
    <p:sldId id="356" r:id="rId11"/>
    <p:sldId id="357" r:id="rId12"/>
    <p:sldId id="358" r:id="rId13"/>
    <p:sldId id="522" r:id="rId14"/>
    <p:sldId id="523" r:id="rId15"/>
    <p:sldId id="361" r:id="rId16"/>
    <p:sldId id="362" r:id="rId17"/>
    <p:sldId id="363" r:id="rId18"/>
    <p:sldId id="364" r:id="rId19"/>
    <p:sldId id="365" r:id="rId20"/>
    <p:sldId id="366" r:id="rId21"/>
    <p:sldId id="367" r:id="rId22"/>
    <p:sldId id="368" r:id="rId23"/>
    <p:sldId id="369" r:id="rId24"/>
    <p:sldId id="524" r:id="rId25"/>
    <p:sldId id="526" r:id="rId26"/>
    <p:sldId id="371" r:id="rId27"/>
    <p:sldId id="527" r:id="rId28"/>
    <p:sldId id="372" r:id="rId29"/>
    <p:sldId id="390" r:id="rId30"/>
    <p:sldId id="502" r:id="rId31"/>
    <p:sldId id="538" r:id="rId32"/>
    <p:sldId id="544" r:id="rId33"/>
    <p:sldId id="545" r:id="rId34"/>
    <p:sldId id="373" r:id="rId35"/>
    <p:sldId id="374" r:id="rId36"/>
    <p:sldId id="375" r:id="rId37"/>
    <p:sldId id="376" r:id="rId38"/>
    <p:sldId id="528" r:id="rId39"/>
    <p:sldId id="529" r:id="rId40"/>
    <p:sldId id="530" r:id="rId41"/>
    <p:sldId id="531" r:id="rId42"/>
    <p:sldId id="532" r:id="rId43"/>
    <p:sldId id="551" r:id="rId44"/>
    <p:sldId id="533" r:id="rId45"/>
    <p:sldId id="383" r:id="rId46"/>
    <p:sldId id="384" r:id="rId47"/>
    <p:sldId id="385" r:id="rId48"/>
    <p:sldId id="387" r:id="rId49"/>
    <p:sldId id="388" r:id="rId50"/>
    <p:sldId id="350" r:id="rId51"/>
    <p:sldId id="494" r:id="rId52"/>
    <p:sldId id="503" r:id="rId53"/>
    <p:sldId id="539" r:id="rId54"/>
    <p:sldId id="546" r:id="rId55"/>
    <p:sldId id="547" r:id="rId56"/>
    <p:sldId id="409" r:id="rId57"/>
    <p:sldId id="419" r:id="rId58"/>
    <p:sldId id="416" r:id="rId59"/>
    <p:sldId id="422" r:id="rId60"/>
    <p:sldId id="420" r:id="rId61"/>
    <p:sldId id="421" r:id="rId62"/>
    <p:sldId id="410" r:id="rId63"/>
    <p:sldId id="548" r:id="rId64"/>
    <p:sldId id="415" r:id="rId65"/>
    <p:sldId id="414" r:id="rId66"/>
    <p:sldId id="418" r:id="rId67"/>
    <p:sldId id="501" r:id="rId68"/>
    <p:sldId id="417" r:id="rId69"/>
    <p:sldId id="395" r:id="rId70"/>
    <p:sldId id="396" r:id="rId71"/>
    <p:sldId id="397" r:id="rId72"/>
    <p:sldId id="398" r:id="rId73"/>
    <p:sldId id="399" r:id="rId74"/>
    <p:sldId id="400" r:id="rId75"/>
    <p:sldId id="401" r:id="rId76"/>
    <p:sldId id="534" r:id="rId77"/>
    <p:sldId id="403" r:id="rId78"/>
    <p:sldId id="404" r:id="rId79"/>
    <p:sldId id="406" r:id="rId80"/>
    <p:sldId id="408" r:id="rId81"/>
    <p:sldId id="498" r:id="rId82"/>
    <p:sldId id="504" r:id="rId83"/>
    <p:sldId id="540" r:id="rId84"/>
    <p:sldId id="549" r:id="rId85"/>
    <p:sldId id="550" r:id="rId86"/>
    <p:sldId id="428" r:id="rId87"/>
    <p:sldId id="429" r:id="rId88"/>
    <p:sldId id="500" r:id="rId89"/>
    <p:sldId id="553" r:id="rId90"/>
    <p:sldId id="461" r:id="rId91"/>
    <p:sldId id="462" r:id="rId92"/>
    <p:sldId id="466" r:id="rId93"/>
    <p:sldId id="430" r:id="rId94"/>
    <p:sldId id="431" r:id="rId95"/>
    <p:sldId id="433" r:id="rId96"/>
    <p:sldId id="434" r:id="rId97"/>
    <p:sldId id="432" r:id="rId98"/>
    <p:sldId id="435" r:id="rId99"/>
    <p:sldId id="437" r:id="rId100"/>
    <p:sldId id="438" r:id="rId101"/>
    <p:sldId id="439" r:id="rId102"/>
    <p:sldId id="440" r:id="rId103"/>
    <p:sldId id="441" r:id="rId104"/>
    <p:sldId id="442" r:id="rId105"/>
    <p:sldId id="443" r:id="rId106"/>
    <p:sldId id="444" r:id="rId107"/>
    <p:sldId id="445" r:id="rId108"/>
    <p:sldId id="464" r:id="rId109"/>
    <p:sldId id="535" r:id="rId110"/>
    <p:sldId id="449" r:id="rId111"/>
    <p:sldId id="450" r:id="rId112"/>
    <p:sldId id="451" r:id="rId113"/>
    <p:sldId id="452" r:id="rId114"/>
    <p:sldId id="453" r:id="rId115"/>
    <p:sldId id="454" r:id="rId116"/>
    <p:sldId id="455" r:id="rId117"/>
    <p:sldId id="456" r:id="rId118"/>
    <p:sldId id="536" r:id="rId119"/>
    <p:sldId id="458" r:id="rId120"/>
    <p:sldId id="448" r:id="rId121"/>
    <p:sldId id="505" r:id="rId122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87C6"/>
    <a:srgbClr val="CFD9DF"/>
    <a:srgbClr val="A50021"/>
    <a:srgbClr val="327C84"/>
    <a:srgbClr val="C5E6E9"/>
    <a:srgbClr val="3D969F"/>
    <a:srgbClr val="47AEB9"/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21" autoAdjust="0"/>
  </p:normalViewPr>
  <p:slideViewPr>
    <p:cSldViewPr snapToGrid="0">
      <p:cViewPr>
        <p:scale>
          <a:sx n="70" d="100"/>
          <a:sy n="70" d="100"/>
        </p:scale>
        <p:origin x="-1158" y="-762"/>
      </p:cViewPr>
      <p:guideLst>
        <p:guide orient="horz" pos="410"/>
        <p:guide orient="horz" pos="3494"/>
        <p:guide pos="5759"/>
        <p:guide pos="186"/>
        <p:guide pos="3953"/>
        <p:guide pos="2892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014"/>
    </p:cViewPr>
  </p:sorterViewPr>
  <p:notesViewPr>
    <p:cSldViewPr snapToGrid="0">
      <p:cViewPr varScale="1">
        <p:scale>
          <a:sx n="70" d="100"/>
          <a:sy n="70" d="100"/>
        </p:scale>
        <p:origin x="-1536" y="-96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notesMaster" Target="notesMasters/notesMaster1.xml"/><Relationship Id="rId128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87.xml"/><Relationship Id="rId2" Type="http://schemas.openxmlformats.org/officeDocument/2006/relationships/slide" Target="slides/slide86.xml"/><Relationship Id="rId1" Type="http://schemas.openxmlformats.org/officeDocument/2006/relationships/slide" Target="slides/slide5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97762B7D-6FAE-481B-BFEC-3676BBE21D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7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fld id="{D3472E0E-4F74-4DF8-8ED6-7C93D65FF3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155AC5-1496-463F-A0AD-599B0A69E9F1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dirty="0" smtClean="0"/>
              <a:t>Quick Start Activities:</a:t>
            </a:r>
          </a:p>
          <a:p>
            <a:r>
              <a:rPr lang="en-US" sz="800" dirty="0" smtClean="0"/>
              <a:t>Source: Page 86, Enter Your Company Address.</a:t>
            </a:r>
          </a:p>
          <a:p>
            <a:r>
              <a:rPr lang="en-US" sz="800" dirty="0" smtClean="0"/>
              <a:t>Changes:</a:t>
            </a:r>
          </a:p>
          <a:p>
            <a:r>
              <a:rPr lang="en-US" sz="800" dirty="0" smtClean="0"/>
              <a:t>You need to setup a company address so it can be used when you setup your entity.</a:t>
            </a:r>
          </a:p>
          <a:p>
            <a:r>
              <a:rPr lang="en-US" sz="800" dirty="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dirty="0" smtClean="0"/>
              <a:t>No need to enter address for ~screens. It doesn’t work for Desktop2.</a:t>
            </a:r>
          </a:p>
          <a:p>
            <a:endParaRPr lang="en-US" sz="800" dirty="0" smtClean="0"/>
          </a:p>
          <a:p>
            <a:r>
              <a:rPr lang="en-US" sz="800" dirty="0" smtClean="0"/>
              <a:t>First, create company address</a:t>
            </a:r>
          </a:p>
          <a:p>
            <a:endParaRPr lang="en-US" sz="800" dirty="0" smtClean="0"/>
          </a:p>
          <a:p>
            <a:r>
              <a:rPr lang="en-US" sz="800" dirty="0" smtClean="0"/>
              <a:t>2.12 Company Address Maintenance</a:t>
            </a:r>
          </a:p>
          <a:p>
            <a:r>
              <a:rPr lang="en-US" sz="800" dirty="0" smtClean="0"/>
              <a:t>Fields to populate:</a:t>
            </a:r>
          </a:p>
          <a:p>
            <a:r>
              <a:rPr lang="en-US" sz="800" dirty="0" smtClean="0"/>
              <a:t>Name: </a:t>
            </a:r>
            <a:r>
              <a:rPr lang="en-US" sz="800" dirty="0" err="1" smtClean="0"/>
              <a:t>Yo</a:t>
            </a:r>
            <a:r>
              <a:rPr lang="en-US" sz="800" smtClean="0"/>
              <a:t>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DC8157-1801-4B5F-8D14-0BE2BBB7BB5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01D977-8BC0-45F5-95A8-217217AC6F35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711B5F-0C88-4A4D-95B8-E70369279C94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78363B-3567-46F6-947D-F435AB55C84B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76C317-2642-4EF2-A9A5-0E9836E229FC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1BB62C-EA31-4DC8-BECC-002D5A56AC1A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433F0C-AD55-42B7-88E6-531BDE73C164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489BEE-BCE9-4742-A5FE-CBC226028DC0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206BF2-9C33-4A4A-B8CD-EABB32183743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D28A42-88EA-4144-94EB-BC37A19ADD20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779579-78F7-4B3E-8DC9-C6A73AC31EA2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F38A67-4DEA-49F0-B679-630EC2BA350E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6BCF6D-C2F2-4B44-9C45-EF9F24F0F6DD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42C535-574C-423F-8C33-04313056132A}" type="slidenum">
              <a:rPr lang="en-US" smtClean="0"/>
              <a:pPr/>
              <a:t>34</a:t>
            </a:fld>
            <a:endParaRPr lang="en-US" smtClean="0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11711B-3CC0-495E-B4CC-907F8FC86005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DCFDAC-32F4-4602-BCD4-7620C8BE37A0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CB04AE-5D04-4680-85D8-F84254DD9826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CF97E0-8EE1-4117-AF1B-25CB60FA0956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C38CA2-A1C6-408D-87D5-D64357EF0681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C708A6-C434-474F-9209-250653AE43A4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E6E40C-23FA-42AE-8BA8-4BDE8C639AF2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A6746C-FC6E-468C-BAA5-4E32A4C17714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A18D95-45E2-4B32-A382-917F443433D2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DA1F8D-63DE-4874-9EA1-87E9046D97E3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40A2AC-4AE0-4C79-BBA1-17D4D6E2BD17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8AF443-6ED6-454C-9233-505DDB3A0CB9}" type="slidenum">
              <a:rPr lang="en-US" smtClean="0"/>
              <a:pPr/>
              <a:t>52</a:t>
            </a:fld>
            <a:endParaRPr lang="en-US" smtClean="0"/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4050EA-2103-467E-9BAF-7D611DDE1E9C}" type="slidenum">
              <a:rPr lang="en-US" smtClean="0"/>
              <a:pPr/>
              <a:t>69</a:t>
            </a:fld>
            <a:endParaRPr lang="en-US" smtClean="0"/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C1C10F-E65A-40F2-8C22-C7ED8DE5E430}" type="slidenum">
              <a:rPr lang="en-US" smtClean="0"/>
              <a:pPr/>
              <a:t>70</a:t>
            </a:fld>
            <a:endParaRPr lang="en-US" smtClean="0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6B0F22-46A4-4100-AA89-4AD342D66627}" type="slidenum">
              <a:rPr lang="en-US" smtClean="0"/>
              <a:pPr/>
              <a:t>71</a:t>
            </a:fld>
            <a:endParaRPr lang="en-US" smtClean="0"/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9EB651-E6D4-4FE1-8369-BDFDB2E99F7E}" type="slidenum">
              <a:rPr lang="en-US" smtClean="0"/>
              <a:pPr/>
              <a:t>72</a:t>
            </a:fld>
            <a:endParaRPr lang="en-US" smtClean="0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94B47B-C80A-4B3E-B2AD-E624F589152C}" type="slidenum">
              <a:rPr lang="en-US" smtClean="0"/>
              <a:pPr/>
              <a:t>73</a:t>
            </a:fld>
            <a:endParaRPr lang="en-US" smtClean="0"/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C24BA9-441C-408B-9AA5-5EDC162F6789}" type="slidenum">
              <a:rPr lang="en-US" smtClean="0"/>
              <a:pPr/>
              <a:t>74</a:t>
            </a:fld>
            <a:endParaRPr lang="en-US" smtClean="0"/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EE2A16-E639-42C1-87D6-E7CD987D7E44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57F06A-70E9-49E6-B1AE-8AD013425DA0}" type="slidenum">
              <a:rPr lang="en-US" smtClean="0"/>
              <a:pPr/>
              <a:t>75</a:t>
            </a:fld>
            <a:endParaRPr lang="en-US" smtClean="0"/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5BD51C-E628-4499-BCC9-418D2993FD9C}" type="slidenum">
              <a:rPr lang="en-US" smtClean="0"/>
              <a:pPr/>
              <a:t>77</a:t>
            </a:fld>
            <a:endParaRPr lang="en-US" smtClean="0"/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075468-5BBB-42D7-987C-0A0FCB759309}" type="slidenum">
              <a:rPr lang="en-US" smtClean="0"/>
              <a:pPr/>
              <a:t>78</a:t>
            </a:fld>
            <a:endParaRPr lang="en-US" smtClean="0"/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3B17C5-5872-4FE7-91CE-2F31B9E5E06D}" type="slidenum">
              <a:rPr lang="en-US" smtClean="0"/>
              <a:pPr/>
              <a:t>79</a:t>
            </a:fld>
            <a:endParaRPr lang="en-US" smtClean="0"/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94A6B6-4499-4D59-9E57-D9B7C13127E2}" type="slidenum">
              <a:rPr lang="en-US" smtClean="0"/>
              <a:pPr/>
              <a:t>80</a:t>
            </a:fld>
            <a:endParaRPr lang="en-US" smtClean="0"/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34EEF5-3D94-4C0C-91B4-04273BC0EC79}" type="slidenum">
              <a:rPr lang="en-US" smtClean="0"/>
              <a:pPr/>
              <a:t>81</a:t>
            </a:fld>
            <a:endParaRPr lang="en-US" smtClean="0"/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65C204-A58C-452A-8DEC-F8412880F4B8}" type="slidenum">
              <a:rPr lang="en-US" smtClean="0"/>
              <a:pPr/>
              <a:t>82</a:t>
            </a:fld>
            <a:endParaRPr lang="en-US" smtClean="0"/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F57B4-8CA0-45AA-B200-FA229B5F87D7}" type="slidenum">
              <a:rPr lang="en-US" smtClean="0"/>
              <a:pPr/>
              <a:t>86</a:t>
            </a:fld>
            <a:endParaRPr lang="en-US" smtClean="0"/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03BA9C-46D3-47AD-B314-7CA1337D87BC}" type="slidenum">
              <a:rPr lang="en-US" smtClean="0"/>
              <a:pPr/>
              <a:t>87</a:t>
            </a:fld>
            <a:endParaRPr lang="en-US" smtClean="0"/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A01D90-8F97-456D-B8EA-0690C4848E69}" type="slidenum">
              <a:rPr lang="en-US" smtClean="0"/>
              <a:pPr/>
              <a:t>88</a:t>
            </a:fld>
            <a:endParaRPr lang="en-US" smtClean="0"/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917597-E084-4FFF-96A6-E640D004941E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5AF49E-B462-48CC-91F4-425194F711F3}" type="slidenum">
              <a:rPr lang="en-US" smtClean="0"/>
              <a:pPr/>
              <a:t>90</a:t>
            </a:fld>
            <a:endParaRPr lang="en-US" smtClean="0"/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8DB577-C840-4A2E-B050-1C8605FA3628}" type="slidenum">
              <a:rPr lang="en-US" smtClean="0"/>
              <a:pPr/>
              <a:t>91</a:t>
            </a:fld>
            <a:endParaRPr lang="en-US" smtClean="0"/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B80F96-6627-4BEE-9474-BA024F7659A3}" type="slidenum">
              <a:rPr lang="en-US" smtClean="0"/>
              <a:pPr/>
              <a:t>92</a:t>
            </a:fld>
            <a:endParaRPr lang="en-US" smtClean="0"/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77CFC5-E2E0-4804-80B3-91209E026546}" type="slidenum">
              <a:rPr lang="en-US" smtClean="0"/>
              <a:pPr/>
              <a:t>93</a:t>
            </a:fld>
            <a:endParaRPr lang="en-US" smtClean="0"/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B66613-17F7-46F7-82AE-5CAB1F7F3827}" type="slidenum">
              <a:rPr lang="en-US" smtClean="0"/>
              <a:pPr/>
              <a:t>94</a:t>
            </a:fld>
            <a:endParaRPr lang="en-US" smtClean="0"/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A10525-FA75-4843-8ED1-B23AF6BD66CB}" type="slidenum">
              <a:rPr lang="en-US" smtClean="0"/>
              <a:pPr/>
              <a:t>95</a:t>
            </a:fld>
            <a:endParaRPr lang="en-US" smtClean="0"/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865302-F0D3-4F4D-B485-C8E48E4A2854}" type="slidenum">
              <a:rPr lang="en-US" smtClean="0"/>
              <a:pPr/>
              <a:t>96</a:t>
            </a:fld>
            <a:endParaRPr lang="en-US" smtClean="0"/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71A5CB-2667-4AE9-AF98-09BDAF9F8AF0}" type="slidenum">
              <a:rPr lang="en-US" smtClean="0"/>
              <a:pPr/>
              <a:t>97</a:t>
            </a:fld>
            <a:endParaRPr lang="en-US" smtClean="0"/>
          </a:p>
        </p:txBody>
      </p:sp>
      <p:sp>
        <p:nvSpPr>
          <p:cNvPr id="196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218A22-26DA-4320-AFAC-AE6D2F440CD0}" type="slidenum">
              <a:rPr lang="en-US" smtClean="0"/>
              <a:pPr/>
              <a:t>98</a:t>
            </a:fld>
            <a:endParaRPr lang="en-US" smtClean="0"/>
          </a:p>
        </p:txBody>
      </p:sp>
      <p:sp>
        <p:nvSpPr>
          <p:cNvPr id="197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1986D-9223-4FE9-BAC2-94C1404FDA27}" type="slidenum">
              <a:rPr lang="en-US" smtClean="0"/>
              <a:pPr/>
              <a:t>99</a:t>
            </a:fld>
            <a:endParaRPr lang="en-US" smtClean="0"/>
          </a:p>
        </p:txBody>
      </p:sp>
      <p:sp>
        <p:nvSpPr>
          <p:cNvPr id="198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8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312215-5A50-4CCB-9C2F-6E5F4098750F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659958-2DAE-452D-BF99-506E4F6B5541}" type="slidenum">
              <a:rPr lang="en-US" smtClean="0"/>
              <a:pPr/>
              <a:t>100</a:t>
            </a:fld>
            <a:endParaRPr lang="en-US" smtClean="0"/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5E49E3-5485-461A-A4F4-9AF157E1B5F5}" type="slidenum">
              <a:rPr lang="en-US" smtClean="0"/>
              <a:pPr/>
              <a:t>101</a:t>
            </a:fld>
            <a:endParaRPr lang="en-US" smtClean="0"/>
          </a:p>
        </p:txBody>
      </p:sp>
      <p:sp>
        <p:nvSpPr>
          <p:cNvPr id="200707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0708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5A4634-3066-4409-B10B-761E6E921431}" type="slidenum">
              <a:rPr lang="en-US" smtClean="0"/>
              <a:pPr/>
              <a:t>102</a:t>
            </a:fld>
            <a:endParaRPr lang="en-US" smtClean="0"/>
          </a:p>
        </p:txBody>
      </p:sp>
      <p:sp>
        <p:nvSpPr>
          <p:cNvPr id="201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1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AC00FA-ADD6-4600-B931-7BD7F492AFBA}" type="slidenum">
              <a:rPr lang="en-US" smtClean="0"/>
              <a:pPr/>
              <a:t>103</a:t>
            </a:fld>
            <a:endParaRPr lang="en-US" smtClean="0"/>
          </a:p>
        </p:txBody>
      </p:sp>
      <p:sp>
        <p:nvSpPr>
          <p:cNvPr id="202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2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17C7DF-9F0E-4C66-B015-2DDB626AACCF}" type="slidenum">
              <a:rPr lang="en-US" smtClean="0"/>
              <a:pPr/>
              <a:t>104</a:t>
            </a:fld>
            <a:endParaRPr lang="en-US" smtClean="0"/>
          </a:p>
        </p:txBody>
      </p:sp>
      <p:sp>
        <p:nvSpPr>
          <p:cNvPr id="203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3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B34208-69C6-4685-BEDE-CA8133FEA238}" type="slidenum">
              <a:rPr lang="en-US" smtClean="0"/>
              <a:pPr/>
              <a:t>105</a:t>
            </a:fld>
            <a:endParaRPr lang="en-US" smtClean="0"/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E12360-14D4-48A4-AAEE-2DF83FE81E0A}" type="slidenum">
              <a:rPr lang="en-US" smtClean="0"/>
              <a:pPr/>
              <a:t>106</a:t>
            </a:fld>
            <a:endParaRPr lang="en-US" smtClean="0"/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4E4FBE-CB25-47C7-96C7-18CB50756012}" type="slidenum">
              <a:rPr lang="en-US" smtClean="0"/>
              <a:pPr/>
              <a:t>107</a:t>
            </a:fld>
            <a:endParaRPr lang="en-US" smtClean="0"/>
          </a:p>
        </p:txBody>
      </p:sp>
      <p:sp>
        <p:nvSpPr>
          <p:cNvPr id="206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6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808C0E-653F-4D7C-B94F-5CCDFC895D46}" type="slidenum">
              <a:rPr lang="en-US" smtClean="0"/>
              <a:pPr/>
              <a:t>108</a:t>
            </a:fld>
            <a:endParaRPr lang="en-US" smtClean="0"/>
          </a:p>
        </p:txBody>
      </p:sp>
      <p:sp>
        <p:nvSpPr>
          <p:cNvPr id="207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78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7A96CE-3D7D-4935-96F8-C37F136585B9}" type="slidenum">
              <a:rPr lang="en-US" smtClean="0"/>
              <a:pPr/>
              <a:t>110</a:t>
            </a:fld>
            <a:endParaRPr lang="en-US" smtClean="0"/>
          </a:p>
        </p:txBody>
      </p:sp>
      <p:sp>
        <p:nvSpPr>
          <p:cNvPr id="208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89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DF891B-6778-4A07-8938-F40224B265F4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9E789E-33BC-41B2-AED3-B463C0C5766F}" type="slidenum">
              <a:rPr lang="en-US" smtClean="0"/>
              <a:pPr/>
              <a:t>111</a:t>
            </a:fld>
            <a:endParaRPr lang="en-US" smtClean="0"/>
          </a:p>
        </p:txBody>
      </p:sp>
      <p:sp>
        <p:nvSpPr>
          <p:cNvPr id="209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099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266F1A-B195-4FEB-AF37-C2858A283865}" type="slidenum">
              <a:rPr lang="en-US" smtClean="0"/>
              <a:pPr/>
              <a:t>112</a:t>
            </a:fld>
            <a:endParaRPr lang="en-US" smtClean="0"/>
          </a:p>
        </p:txBody>
      </p:sp>
      <p:sp>
        <p:nvSpPr>
          <p:cNvPr id="210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0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9C06D4-E06A-4B57-BCD9-9AA7BB55CFDC}" type="slidenum">
              <a:rPr lang="en-US" smtClean="0"/>
              <a:pPr/>
              <a:t>113</a:t>
            </a:fld>
            <a:endParaRPr lang="en-US" smtClean="0"/>
          </a:p>
        </p:txBody>
      </p:sp>
      <p:sp>
        <p:nvSpPr>
          <p:cNvPr id="211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1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C439B1-0349-4766-BC11-0506932E1132}" type="slidenum">
              <a:rPr lang="en-US" smtClean="0"/>
              <a:pPr/>
              <a:t>114</a:t>
            </a:fld>
            <a:endParaRPr lang="en-US" smtClean="0"/>
          </a:p>
        </p:txBody>
      </p:sp>
      <p:sp>
        <p:nvSpPr>
          <p:cNvPr id="212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2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4F4329-1BD6-4808-AFF9-FB2DC4D8D545}" type="slidenum">
              <a:rPr lang="en-US" smtClean="0"/>
              <a:pPr/>
              <a:t>115</a:t>
            </a:fld>
            <a:endParaRPr lang="en-US" smtClean="0"/>
          </a:p>
        </p:txBody>
      </p:sp>
      <p:sp>
        <p:nvSpPr>
          <p:cNvPr id="214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40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9782D2-8775-4F8A-811D-95A1BDE85C8E}" type="slidenum">
              <a:rPr lang="en-US" smtClean="0"/>
              <a:pPr/>
              <a:t>116</a:t>
            </a:fld>
            <a:endParaRPr lang="en-US" smtClean="0"/>
          </a:p>
        </p:txBody>
      </p:sp>
      <p:sp>
        <p:nvSpPr>
          <p:cNvPr id="215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50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EC3974-7DA8-4326-81E9-78F5EAEC65E7}" type="slidenum">
              <a:rPr lang="en-US" smtClean="0"/>
              <a:pPr/>
              <a:t>117</a:t>
            </a:fld>
            <a:endParaRPr lang="en-US" smtClean="0"/>
          </a:p>
        </p:txBody>
      </p:sp>
      <p:sp>
        <p:nvSpPr>
          <p:cNvPr id="216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6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E11B63-0759-4E33-A885-88C8F9AB1638}" type="slidenum">
              <a:rPr lang="en-US" smtClean="0"/>
              <a:pPr/>
              <a:t>119</a:t>
            </a:fld>
            <a:endParaRPr lang="en-US" smtClean="0"/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7C9265-A850-4877-8BB1-3C9F004039A6}" type="slidenum">
              <a:rPr lang="en-US" smtClean="0"/>
              <a:pPr/>
              <a:t>120</a:t>
            </a:fld>
            <a:endParaRPr lang="en-US" smtClean="0"/>
          </a:p>
        </p:txBody>
      </p:sp>
      <p:sp>
        <p:nvSpPr>
          <p:cNvPr id="218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8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110707-4645-4F32-A67A-D0A91BB389CD}" type="slidenum">
              <a:rPr lang="en-US" smtClean="0"/>
              <a:pPr/>
              <a:t>121</a:t>
            </a:fld>
            <a:endParaRPr lang="en-US" smtClean="0"/>
          </a:p>
        </p:txBody>
      </p:sp>
      <p:sp>
        <p:nvSpPr>
          <p:cNvPr id="219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2191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endParaRPr lang="en-US" sz="8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4ADFFF-F9B0-4DC1-A547-79539BABC6B4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7C7A48-AFF2-47B5-8806-032CE6567FC8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40263" cy="3479800"/>
          </a:xfrm>
          <a:solidFill>
            <a:srgbClr val="FFFFFF"/>
          </a:solidFill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863" y="3789363"/>
            <a:ext cx="5127625" cy="51054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r>
              <a:rPr lang="en-US" sz="800" smtClean="0"/>
              <a:t>Quick Start Activities:</a:t>
            </a:r>
          </a:p>
          <a:p>
            <a:r>
              <a:rPr lang="en-US" sz="800" smtClean="0"/>
              <a:t>Source: Page 86, Enter Your Company Address.</a:t>
            </a:r>
          </a:p>
          <a:p>
            <a:r>
              <a:rPr lang="en-US" sz="800" smtClean="0"/>
              <a:t>Changes:</a:t>
            </a:r>
          </a:p>
          <a:p>
            <a:r>
              <a:rPr lang="en-US" sz="800" smtClean="0"/>
              <a:t>You need to setup a company address so it can be used when you setup your entity.</a:t>
            </a:r>
          </a:p>
          <a:p>
            <a:r>
              <a:rPr lang="en-US" sz="800" smtClean="0"/>
              <a:t>Next, You need to setup ~reports address so, your name will appear on your reports. Make it unique. Suggest: enter your name.</a:t>
            </a:r>
          </a:p>
          <a:p>
            <a:r>
              <a:rPr lang="en-US" sz="800" smtClean="0"/>
              <a:t>No need to enter address for ~screens. It doesn’t work for Desktop2.</a:t>
            </a:r>
          </a:p>
          <a:p>
            <a:endParaRPr lang="en-US" sz="800" smtClean="0"/>
          </a:p>
          <a:p>
            <a:r>
              <a:rPr lang="en-US" sz="800" smtClean="0"/>
              <a:t>First, create company address</a:t>
            </a:r>
          </a:p>
          <a:p>
            <a:endParaRPr lang="en-US" sz="800" smtClean="0"/>
          </a:p>
          <a:p>
            <a:r>
              <a:rPr lang="en-US" sz="800" smtClean="0"/>
              <a:t>2.12 Company Address Maintenance</a:t>
            </a:r>
          </a:p>
          <a:p>
            <a:r>
              <a:rPr lang="en-US" sz="800" smtClean="0"/>
              <a:t>Fields to populate:</a:t>
            </a:r>
          </a:p>
          <a:p>
            <a:r>
              <a:rPr lang="en-US" sz="800" smtClean="0"/>
              <a:t>Name: Yo Yo Co.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Notes: Company Address is required in order to create Entity</a:t>
            </a:r>
          </a:p>
          <a:p>
            <a:endParaRPr lang="en-US" sz="800" smtClean="0"/>
          </a:p>
          <a:p>
            <a:r>
              <a:rPr lang="en-US" sz="800" smtClean="0"/>
              <a:t>Second, create ~reports company address</a:t>
            </a:r>
          </a:p>
          <a:p>
            <a:endParaRPr lang="en-US" sz="800" smtClean="0"/>
          </a:p>
          <a:p>
            <a:r>
              <a:rPr lang="en-US" sz="800" smtClean="0"/>
              <a:t>Name: Enter your name (This is what will appear on reports. This is how you will distinguish your reports from everyone else in the class.)</a:t>
            </a:r>
          </a:p>
          <a:p>
            <a:r>
              <a:rPr lang="en-US" sz="800" smtClean="0"/>
              <a:t>City: Carpinteria</a:t>
            </a:r>
          </a:p>
          <a:p>
            <a:r>
              <a:rPr lang="en-US" sz="800" smtClean="0"/>
              <a:t>State: CA</a:t>
            </a:r>
          </a:p>
          <a:p>
            <a:r>
              <a:rPr lang="en-US" sz="800" smtClean="0"/>
              <a:t>Post: 93103</a:t>
            </a:r>
          </a:p>
          <a:p>
            <a:r>
              <a:rPr lang="en-US" sz="800" smtClean="0"/>
              <a:t>Country: USA</a:t>
            </a:r>
          </a:p>
          <a:p>
            <a:endParaRPr lang="en-US" sz="800" smtClean="0"/>
          </a:p>
          <a:p>
            <a:r>
              <a:rPr lang="en-US" sz="800" smtClean="0"/>
              <a:t>City, State, Country are required for Tax purposes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qad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40738" y="6594475"/>
            <a:ext cx="617537" cy="13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789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7789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2008-QS-PR-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7686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687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86713" y="6648450"/>
            <a:ext cx="11572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2008-QS-PR-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wmf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Enterprise Applications 2008 Standard Edition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Purchasing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QS-PR-100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457200" y="912813"/>
            <a:ext cx="7581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Supplier Schedules</a:t>
            </a:r>
          </a:p>
        </p:txBody>
      </p:sp>
      <p:grpSp>
        <p:nvGrpSpPr>
          <p:cNvPr id="24580" name="Group 9"/>
          <p:cNvGrpSpPr>
            <a:grpSpLocks/>
          </p:cNvGrpSpPr>
          <p:nvPr/>
        </p:nvGrpSpPr>
        <p:grpSpPr bwMode="auto">
          <a:xfrm>
            <a:off x="1670050" y="1897063"/>
            <a:ext cx="5808663" cy="4591050"/>
            <a:chOff x="439" y="715"/>
            <a:chExt cx="3659" cy="2892"/>
          </a:xfrm>
        </p:grpSpPr>
        <p:sp>
          <p:nvSpPr>
            <p:cNvPr id="24581" name="AutoShape 10"/>
            <p:cNvSpPr>
              <a:spLocks noChangeArrowheads="1"/>
            </p:cNvSpPr>
            <p:nvPr/>
          </p:nvSpPr>
          <p:spPr bwMode="auto">
            <a:xfrm>
              <a:off x="439" y="71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/>
                <a:t>Supplier</a:t>
              </a:r>
            </a:p>
            <a:p>
              <a:pPr algn="ctr" eaLnBrk="0" hangingPunct="0"/>
              <a:r>
                <a:rPr lang="en-US" sz="1800"/>
                <a:t>Schedule</a:t>
              </a:r>
            </a:p>
          </p:txBody>
        </p:sp>
        <p:sp>
          <p:nvSpPr>
            <p:cNvPr id="24582" name="AutoShape 11"/>
            <p:cNvSpPr>
              <a:spLocks noChangeArrowheads="1"/>
            </p:cNvSpPr>
            <p:nvPr/>
          </p:nvSpPr>
          <p:spPr bwMode="auto">
            <a:xfrm>
              <a:off x="3042" y="71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/>
                <a:t>Week 1</a:t>
              </a:r>
            </a:p>
          </p:txBody>
        </p:sp>
        <p:cxnSp>
          <p:nvCxnSpPr>
            <p:cNvPr id="24583" name="AutoShape 12"/>
            <p:cNvCxnSpPr>
              <a:cxnSpLocks noChangeShapeType="1"/>
              <a:stCxn id="24581" idx="3"/>
              <a:endCxn id="24582" idx="1"/>
            </p:cNvCxnSpPr>
            <p:nvPr/>
          </p:nvCxnSpPr>
          <p:spPr bwMode="auto">
            <a:xfrm>
              <a:off x="1507" y="1003"/>
              <a:ext cx="1523" cy="0"/>
            </a:xfrm>
            <a:prstGeom prst="straightConnector1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</p:spPr>
        </p:cxnSp>
        <p:sp>
          <p:nvSpPr>
            <p:cNvPr id="24584" name="AutoShape 13"/>
            <p:cNvSpPr>
              <a:spLocks noChangeArrowheads="1"/>
            </p:cNvSpPr>
            <p:nvPr/>
          </p:nvSpPr>
          <p:spPr bwMode="auto">
            <a:xfrm>
              <a:off x="3042" y="1179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/>
                <a:t>Week 2</a:t>
              </a:r>
            </a:p>
          </p:txBody>
        </p:sp>
        <p:sp>
          <p:nvSpPr>
            <p:cNvPr id="24585" name="AutoShape 14"/>
            <p:cNvSpPr>
              <a:spLocks noChangeArrowheads="1"/>
            </p:cNvSpPr>
            <p:nvPr/>
          </p:nvSpPr>
          <p:spPr bwMode="auto">
            <a:xfrm>
              <a:off x="3042" y="164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/>
                <a:t>Week 3</a:t>
              </a:r>
            </a:p>
          </p:txBody>
        </p:sp>
        <p:sp>
          <p:nvSpPr>
            <p:cNvPr id="24586" name="AutoShape 15"/>
            <p:cNvSpPr>
              <a:spLocks noChangeArrowheads="1"/>
            </p:cNvSpPr>
            <p:nvPr/>
          </p:nvSpPr>
          <p:spPr bwMode="auto">
            <a:xfrm>
              <a:off x="3042" y="2105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/>
                <a:t>Week 4</a:t>
              </a:r>
            </a:p>
          </p:txBody>
        </p:sp>
        <p:sp>
          <p:nvSpPr>
            <p:cNvPr id="24587" name="AutoShape 16"/>
            <p:cNvSpPr>
              <a:spLocks noChangeArrowheads="1"/>
            </p:cNvSpPr>
            <p:nvPr/>
          </p:nvSpPr>
          <p:spPr bwMode="auto">
            <a:xfrm>
              <a:off x="3042" y="256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/>
                <a:t>Week 5</a:t>
              </a:r>
            </a:p>
          </p:txBody>
        </p:sp>
        <p:sp>
          <p:nvSpPr>
            <p:cNvPr id="24588" name="AutoShape 17"/>
            <p:cNvSpPr>
              <a:spLocks noChangeArrowheads="1"/>
            </p:cNvSpPr>
            <p:nvPr/>
          </p:nvSpPr>
          <p:spPr bwMode="auto">
            <a:xfrm>
              <a:off x="3042" y="3031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/>
                <a:t>Week </a:t>
              </a:r>
              <a:r>
                <a:rPr lang="en-US" sz="1800">
                  <a:solidFill>
                    <a:srgbClr val="A50021"/>
                  </a:solidFill>
                </a:rPr>
                <a:t>N</a:t>
              </a:r>
            </a:p>
          </p:txBody>
        </p:sp>
        <p:cxnSp>
          <p:nvCxnSpPr>
            <p:cNvPr id="24589" name="AutoShape 18"/>
            <p:cNvCxnSpPr>
              <a:cxnSpLocks noChangeShapeType="1"/>
              <a:stCxn id="24581" idx="3"/>
              <a:endCxn id="24584" idx="1"/>
            </p:cNvCxnSpPr>
            <p:nvPr/>
          </p:nvCxnSpPr>
          <p:spPr bwMode="auto">
            <a:xfrm>
              <a:off x="1507" y="1003"/>
              <a:ext cx="1523" cy="464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4590" name="AutoShape 19"/>
            <p:cNvCxnSpPr>
              <a:cxnSpLocks noChangeShapeType="1"/>
              <a:stCxn id="24581" idx="3"/>
              <a:endCxn id="24585" idx="1"/>
            </p:cNvCxnSpPr>
            <p:nvPr/>
          </p:nvCxnSpPr>
          <p:spPr bwMode="auto">
            <a:xfrm>
              <a:off x="1507" y="1003"/>
              <a:ext cx="1523" cy="927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4591" name="AutoShape 20"/>
            <p:cNvCxnSpPr>
              <a:cxnSpLocks noChangeShapeType="1"/>
              <a:stCxn id="24581" idx="3"/>
              <a:endCxn id="24587" idx="1"/>
            </p:cNvCxnSpPr>
            <p:nvPr/>
          </p:nvCxnSpPr>
          <p:spPr bwMode="auto">
            <a:xfrm>
              <a:off x="1507" y="1003"/>
              <a:ext cx="1523" cy="1853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4592" name="AutoShape 21"/>
            <p:cNvCxnSpPr>
              <a:cxnSpLocks noChangeShapeType="1"/>
              <a:stCxn id="24581" idx="3"/>
              <a:endCxn id="24588" idx="1"/>
            </p:cNvCxnSpPr>
            <p:nvPr/>
          </p:nvCxnSpPr>
          <p:spPr bwMode="auto">
            <a:xfrm>
              <a:off x="1507" y="1003"/>
              <a:ext cx="1523" cy="2316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4593" name="AutoShape 22"/>
            <p:cNvCxnSpPr>
              <a:cxnSpLocks noChangeShapeType="1"/>
              <a:stCxn id="24581" idx="3"/>
              <a:endCxn id="24586" idx="1"/>
            </p:cNvCxnSpPr>
            <p:nvPr/>
          </p:nvCxnSpPr>
          <p:spPr bwMode="auto">
            <a:xfrm>
              <a:off x="1507" y="1003"/>
              <a:ext cx="1523" cy="1390"/>
            </a:xfrm>
            <a:prstGeom prst="bentConnector3">
              <a:avLst>
                <a:gd name="adj1" fmla="val 49968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QS-PR-1010</a:t>
            </a:r>
          </a:p>
        </p:txBody>
      </p:sp>
      <p:sp>
        <p:nvSpPr>
          <p:cNvPr id="114691" name="Rectangle 2"/>
          <p:cNvSpPr>
            <a:spLocks noChangeArrowheads="1"/>
          </p:cNvSpPr>
          <p:nvPr/>
        </p:nvSpPr>
        <p:spPr bwMode="auto">
          <a:xfrm>
            <a:off x="457200" y="912813"/>
            <a:ext cx="7543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Print Sales Order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81523" y="1709826"/>
            <a:ext cx="6380953" cy="4666667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QS-PR-1020</a:t>
            </a:r>
          </a:p>
        </p:txBody>
      </p:sp>
      <p:sp>
        <p:nvSpPr>
          <p:cNvPr id="115715" name="Rectangle 2"/>
          <p:cNvSpPr>
            <a:spLocks noChangeArrowheads="1"/>
          </p:cNvSpPr>
          <p:nvPr/>
        </p:nvSpPr>
        <p:spPr bwMode="auto">
          <a:xfrm>
            <a:off x="457200" y="836613"/>
            <a:ext cx="7143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Sales Order Print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76761" y="1560932"/>
            <a:ext cx="5590477" cy="5019048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QS-PR-1030</a:t>
            </a:r>
          </a:p>
        </p:txBody>
      </p:sp>
      <p:sp>
        <p:nvSpPr>
          <p:cNvPr id="116739" name="Rectangle 2"/>
          <p:cNvSpPr>
            <a:spLocks noChangeArrowheads="1"/>
          </p:cNvSpPr>
          <p:nvPr/>
        </p:nvSpPr>
        <p:spPr bwMode="auto">
          <a:xfrm>
            <a:off x="457200" y="912813"/>
            <a:ext cx="7848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Print Sales Order Packing List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67238" y="1905702"/>
            <a:ext cx="6609524" cy="4247619"/>
          </a:xfrm>
          <a:prstGeom prst="rect">
            <a:avLst/>
          </a:prstGeo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QS-PR-1040</a:t>
            </a:r>
          </a:p>
        </p:txBody>
      </p:sp>
      <p:sp>
        <p:nvSpPr>
          <p:cNvPr id="117763" name="Rectangle 2"/>
          <p:cNvSpPr>
            <a:spLocks noChangeArrowheads="1"/>
          </p:cNvSpPr>
          <p:nvPr/>
        </p:nvSpPr>
        <p:spPr bwMode="auto">
          <a:xfrm>
            <a:off x="457200" y="912813"/>
            <a:ext cx="7800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Sales Order Packing List Print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0571" y="1817437"/>
            <a:ext cx="7342858" cy="4533334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QS-PR-1050</a:t>
            </a:r>
          </a:p>
        </p:txBody>
      </p:sp>
      <p:sp>
        <p:nvSpPr>
          <p:cNvPr id="118787" name="Rectangle 2"/>
          <p:cNvSpPr>
            <a:spLocks noChangeArrowheads="1"/>
          </p:cNvSpPr>
          <p:nvPr/>
        </p:nvSpPr>
        <p:spPr bwMode="auto">
          <a:xfrm>
            <a:off x="466725" y="912813"/>
            <a:ext cx="76104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Sales Order Shipments 1 of 3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1999" y="1622199"/>
            <a:ext cx="7600001" cy="4923810"/>
          </a:xfrm>
          <a:prstGeom prst="rect">
            <a:avLst/>
          </a:prstGeom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QS-PR-1060</a:t>
            </a:r>
          </a:p>
        </p:txBody>
      </p:sp>
      <p:sp>
        <p:nvSpPr>
          <p:cNvPr id="119811" name="Rectangle 2"/>
          <p:cNvSpPr>
            <a:spLocks noChangeArrowheads="1"/>
          </p:cNvSpPr>
          <p:nvPr/>
        </p:nvSpPr>
        <p:spPr bwMode="auto">
          <a:xfrm>
            <a:off x="466725" y="912813"/>
            <a:ext cx="7343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Sales Order Shipments 2 of 3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2476" y="1976493"/>
            <a:ext cx="7819048" cy="4133334"/>
          </a:xfrm>
          <a:prstGeom prst="rect">
            <a:avLst/>
          </a:prstGeom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QS-PR-1070</a:t>
            </a:r>
          </a:p>
        </p:txBody>
      </p:sp>
      <p:sp>
        <p:nvSpPr>
          <p:cNvPr id="120835" name="Rectangle 2"/>
          <p:cNvSpPr>
            <a:spLocks noChangeArrowheads="1"/>
          </p:cNvSpPr>
          <p:nvPr/>
        </p:nvSpPr>
        <p:spPr bwMode="auto">
          <a:xfrm>
            <a:off x="466725" y="912813"/>
            <a:ext cx="7686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Sales Order Shipments 3 of 3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9619" y="1588865"/>
            <a:ext cx="7504762" cy="4990477"/>
          </a:xfrm>
          <a:prstGeom prst="rect">
            <a:avLst/>
          </a:prstGeom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QS-PR-1080</a:t>
            </a:r>
          </a:p>
        </p:txBody>
      </p:sp>
      <p:sp>
        <p:nvSpPr>
          <p:cNvPr id="121859" name="Rectangle 2"/>
          <p:cNvSpPr>
            <a:spLocks noChangeArrowheads="1"/>
          </p:cNvSpPr>
          <p:nvPr/>
        </p:nvSpPr>
        <p:spPr bwMode="auto">
          <a:xfrm>
            <a:off x="457200" y="912813"/>
            <a:ext cx="7219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Inventory Detail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666" y="2531765"/>
            <a:ext cx="7466667" cy="2695238"/>
          </a:xfrm>
          <a:prstGeom prst="rect">
            <a:avLst/>
          </a:prstGeom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QS-PR-1090</a:t>
            </a:r>
          </a:p>
        </p:txBody>
      </p:sp>
      <p:sp>
        <p:nvSpPr>
          <p:cNvPr id="122883" name="Rectangle 1054"/>
          <p:cNvSpPr>
            <a:spLocks noChangeArrowheads="1"/>
          </p:cNvSpPr>
          <p:nvPr/>
        </p:nvSpPr>
        <p:spPr bwMode="auto">
          <a:xfrm>
            <a:off x="457200" y="912813"/>
            <a:ext cx="7543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Transactions Detail Inquiry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1523" y="1768245"/>
            <a:ext cx="7380953" cy="4495238"/>
          </a:xfrm>
          <a:prstGeom prst="rect">
            <a:avLst/>
          </a:prstGeom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QS-PR-1100</a:t>
            </a:r>
          </a:p>
        </p:txBody>
      </p:sp>
      <p:sp>
        <p:nvSpPr>
          <p:cNvPr id="123907" name="Rectangle 5"/>
          <p:cNvSpPr>
            <a:spLocks noChangeArrowheads="1"/>
          </p:cNvSpPr>
          <p:nvPr/>
        </p:nvSpPr>
        <p:spPr bwMode="auto">
          <a:xfrm>
            <a:off x="371475" y="903288"/>
            <a:ext cx="7181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GL Effects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7714" y="1796518"/>
            <a:ext cx="5628572" cy="424761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QS-PR-110</a:t>
            </a: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457200" y="569913"/>
            <a:ext cx="6991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Discrete Purchase Orders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2659063" y="1568450"/>
          <a:ext cx="3822700" cy="4727575"/>
        </p:xfrm>
        <a:graphic>
          <a:graphicData uri="http://schemas.openxmlformats.org/presentationml/2006/ole">
            <p:oleObj spid="_x0000_s1026" name="Clip" r:id="rId4" imgW="2826720" imgH="3497040" progId="">
              <p:embed/>
            </p:oleObj>
          </a:graphicData>
        </a:graphic>
      </p:graphicFrame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4495800" y="4252913"/>
            <a:ext cx="2133600" cy="2424112"/>
            <a:chOff x="2832" y="2361"/>
            <a:chExt cx="1344" cy="1527"/>
          </a:xfrm>
        </p:grpSpPr>
        <p:cxnSp>
          <p:nvCxnSpPr>
            <p:cNvPr id="1041" name="AutoShape 6"/>
            <p:cNvCxnSpPr>
              <a:cxnSpLocks noChangeShapeType="1"/>
              <a:stCxn id="163850" idx="2"/>
              <a:endCxn id="1042" idx="1"/>
            </p:cNvCxnSpPr>
            <p:nvPr/>
          </p:nvCxnSpPr>
          <p:spPr bwMode="auto">
            <a:xfrm rot="16200000" flipH="1">
              <a:off x="2364" y="2829"/>
              <a:ext cx="1359" cy="423"/>
            </a:xfrm>
            <a:prstGeom prst="bentConnector2">
              <a:avLst/>
            </a:prstGeom>
            <a:noFill/>
            <a:ln w="57150" cap="rnd">
              <a:solidFill>
                <a:srgbClr val="003366"/>
              </a:solidFill>
              <a:prstDash val="sysDot"/>
              <a:miter lim="800000"/>
              <a:headEnd/>
              <a:tailEnd/>
            </a:ln>
          </p:spPr>
        </p:cxnSp>
        <p:sp>
          <p:nvSpPr>
            <p:cNvPr id="1042" name="Rectangle 7"/>
            <p:cNvSpPr>
              <a:spLocks noChangeArrowheads="1"/>
            </p:cNvSpPr>
            <p:nvPr/>
          </p:nvSpPr>
          <p:spPr bwMode="auto">
            <a:xfrm>
              <a:off x="3264" y="3552"/>
              <a:ext cx="912" cy="336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3366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kumimoji="1" lang="en-US" sz="2400">
                  <a:solidFill>
                    <a:schemeClr val="bg2"/>
                  </a:solidFill>
                </a:rPr>
                <a:t>Line Item</a:t>
              </a:r>
            </a:p>
          </p:txBody>
        </p:sp>
      </p:grpSp>
      <p:sp>
        <p:nvSpPr>
          <p:cNvPr id="163848" name="Rectangle 8"/>
          <p:cNvSpPr>
            <a:spLocks noChangeArrowheads="1"/>
          </p:cNvSpPr>
          <p:nvPr/>
        </p:nvSpPr>
        <p:spPr bwMode="auto">
          <a:xfrm>
            <a:off x="3429000" y="1343025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/>
              <a:t>Purchase</a:t>
            </a:r>
          </a:p>
          <a:p>
            <a:pPr algn="ctr" eaLnBrk="0" hangingPunct="0">
              <a:defRPr/>
            </a:pPr>
            <a:r>
              <a:rPr kumimoji="1" lang="en-US" sz="2400"/>
              <a:t>Order</a:t>
            </a:r>
          </a:p>
        </p:txBody>
      </p:sp>
      <p:sp>
        <p:nvSpPr>
          <p:cNvPr id="163850" name="Rectangle 10"/>
          <p:cNvSpPr>
            <a:spLocks noChangeArrowheads="1"/>
          </p:cNvSpPr>
          <p:nvPr/>
        </p:nvSpPr>
        <p:spPr bwMode="auto">
          <a:xfrm>
            <a:off x="3429000" y="3248025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/>
              <a:t>Line Items</a:t>
            </a:r>
          </a:p>
          <a:p>
            <a:pPr algn="ctr" eaLnBrk="0" hangingPunct="0">
              <a:defRPr/>
            </a:pPr>
            <a:r>
              <a:rPr kumimoji="1" lang="en-US" sz="2400"/>
              <a:t>(Body)</a:t>
            </a:r>
          </a:p>
        </p:txBody>
      </p:sp>
      <p:cxnSp>
        <p:nvCxnSpPr>
          <p:cNvPr id="1032" name="AutoShape 11"/>
          <p:cNvCxnSpPr>
            <a:cxnSpLocks noChangeShapeType="1"/>
            <a:stCxn id="163848" idx="2"/>
            <a:endCxn id="163850" idx="0"/>
          </p:cNvCxnSpPr>
          <p:nvPr/>
        </p:nvCxnSpPr>
        <p:spPr bwMode="auto">
          <a:xfrm rot="5400000">
            <a:off x="4052887" y="2790826"/>
            <a:ext cx="885825" cy="0"/>
          </a:xfrm>
          <a:prstGeom prst="straightConnector1">
            <a:avLst/>
          </a:prstGeom>
          <a:noFill/>
          <a:ln w="57150">
            <a:solidFill>
              <a:srgbClr val="003366"/>
            </a:solidFill>
            <a:round/>
            <a:headEnd/>
            <a:tailEnd/>
          </a:ln>
        </p:spPr>
      </p:cxnSp>
      <p:sp>
        <p:nvSpPr>
          <p:cNvPr id="163853" name="Rectangle 13"/>
          <p:cNvSpPr>
            <a:spLocks noChangeArrowheads="1"/>
          </p:cNvSpPr>
          <p:nvPr/>
        </p:nvSpPr>
        <p:spPr bwMode="auto">
          <a:xfrm>
            <a:off x="6172200" y="3248025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/>
              <a:t>Trailer</a:t>
            </a:r>
          </a:p>
          <a:p>
            <a:pPr algn="ctr" eaLnBrk="0" hangingPunct="0">
              <a:defRPr/>
            </a:pPr>
            <a:r>
              <a:rPr kumimoji="1" lang="en-US" sz="2400"/>
              <a:t>(Footer)</a:t>
            </a:r>
          </a:p>
        </p:txBody>
      </p:sp>
      <p:cxnSp>
        <p:nvCxnSpPr>
          <p:cNvPr id="1034" name="AutoShape 14"/>
          <p:cNvCxnSpPr>
            <a:cxnSpLocks noChangeShapeType="1"/>
            <a:stCxn id="163848" idx="2"/>
            <a:endCxn id="163853" idx="0"/>
          </p:cNvCxnSpPr>
          <p:nvPr/>
        </p:nvCxnSpPr>
        <p:spPr bwMode="auto">
          <a:xfrm rot="16200000" flipH="1">
            <a:off x="5424487" y="1419226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6" name="Rectangle 16"/>
          <p:cNvSpPr>
            <a:spLocks noChangeArrowheads="1"/>
          </p:cNvSpPr>
          <p:nvPr/>
        </p:nvSpPr>
        <p:spPr bwMode="auto">
          <a:xfrm>
            <a:off x="685800" y="3248025"/>
            <a:ext cx="2133600" cy="9906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/>
              <a:t>Header</a:t>
            </a:r>
          </a:p>
        </p:txBody>
      </p:sp>
      <p:cxnSp>
        <p:nvCxnSpPr>
          <p:cNvPr id="1036" name="AutoShape 17"/>
          <p:cNvCxnSpPr>
            <a:cxnSpLocks noChangeShapeType="1"/>
            <a:stCxn id="163848" idx="2"/>
            <a:endCxn id="163856" idx="0"/>
          </p:cNvCxnSpPr>
          <p:nvPr/>
        </p:nvCxnSpPr>
        <p:spPr bwMode="auto">
          <a:xfrm rot="5400000">
            <a:off x="2681287" y="1419226"/>
            <a:ext cx="885825" cy="2743200"/>
          </a:xfrm>
          <a:prstGeom prst="bentConnector3">
            <a:avLst>
              <a:gd name="adj1" fmla="val 50000"/>
            </a:avLst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59" name="Rectangle 19"/>
          <p:cNvSpPr>
            <a:spLocks noChangeArrowheads="1"/>
          </p:cNvSpPr>
          <p:nvPr/>
        </p:nvSpPr>
        <p:spPr bwMode="auto">
          <a:xfrm>
            <a:off x="5181600" y="4772025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/>
              <a:t>Line Item</a:t>
            </a:r>
          </a:p>
        </p:txBody>
      </p:sp>
      <p:cxnSp>
        <p:nvCxnSpPr>
          <p:cNvPr id="1038" name="AutoShape 20"/>
          <p:cNvCxnSpPr>
            <a:cxnSpLocks noChangeShapeType="1"/>
            <a:stCxn id="163850" idx="2"/>
            <a:endCxn id="163859" idx="1"/>
          </p:cNvCxnSpPr>
          <p:nvPr/>
        </p:nvCxnSpPr>
        <p:spPr bwMode="auto">
          <a:xfrm rot="16200000" flipH="1">
            <a:off x="4438651" y="4310062"/>
            <a:ext cx="7858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  <p:sp>
        <p:nvSpPr>
          <p:cNvPr id="163862" name="Rectangle 22"/>
          <p:cNvSpPr>
            <a:spLocks noChangeArrowheads="1"/>
          </p:cNvSpPr>
          <p:nvPr/>
        </p:nvSpPr>
        <p:spPr bwMode="auto">
          <a:xfrm>
            <a:off x="5181600" y="5457825"/>
            <a:ext cx="1447800" cy="533400"/>
          </a:xfrm>
          <a:prstGeom prst="rect">
            <a:avLst/>
          </a:prstGeom>
          <a:solidFill>
            <a:srgbClr val="FFFFFF"/>
          </a:solidFill>
          <a:ln w="28575">
            <a:solidFill>
              <a:srgbClr val="00336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>
              <a:defRPr/>
            </a:pPr>
            <a:r>
              <a:rPr kumimoji="1" lang="en-US" sz="2400"/>
              <a:t>Line Item</a:t>
            </a:r>
          </a:p>
        </p:txBody>
      </p:sp>
      <p:cxnSp>
        <p:nvCxnSpPr>
          <p:cNvPr id="1040" name="AutoShape 23"/>
          <p:cNvCxnSpPr>
            <a:cxnSpLocks noChangeShapeType="1"/>
            <a:stCxn id="163850" idx="2"/>
            <a:endCxn id="163862" idx="1"/>
          </p:cNvCxnSpPr>
          <p:nvPr/>
        </p:nvCxnSpPr>
        <p:spPr bwMode="auto">
          <a:xfrm rot="16200000" flipH="1">
            <a:off x="4095751" y="4652962"/>
            <a:ext cx="1471612" cy="671513"/>
          </a:xfrm>
          <a:prstGeom prst="bentConnector2">
            <a:avLst/>
          </a:prstGeom>
          <a:noFill/>
          <a:ln w="57150">
            <a:solidFill>
              <a:srgbClr val="003366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QS-PR-1110</a:t>
            </a:r>
          </a:p>
        </p:txBody>
      </p:sp>
      <p:sp>
        <p:nvSpPr>
          <p:cNvPr id="124932" name="Rectangle 2"/>
          <p:cNvSpPr>
            <a:spLocks noChangeArrowheads="1"/>
          </p:cNvSpPr>
          <p:nvPr/>
        </p:nvSpPr>
        <p:spPr bwMode="auto">
          <a:xfrm>
            <a:off x="457200" y="636588"/>
            <a:ext cx="7305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 Pending Invoice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1521" y="1211609"/>
            <a:ext cx="7152381" cy="3752381"/>
          </a:xfrm>
          <a:prstGeom prst="rect">
            <a:avLst/>
          </a:prstGeom>
        </p:spPr>
      </p:pic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9618" y="2900135"/>
            <a:ext cx="8904763" cy="3923810"/>
          </a:xfrm>
          <a:prstGeom prst="rect">
            <a:avLst/>
          </a:prstGeom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QS-PR-1120</a:t>
            </a:r>
          </a:p>
        </p:txBody>
      </p:sp>
      <p:sp>
        <p:nvSpPr>
          <p:cNvPr id="125955" name="Rectangle 2"/>
          <p:cNvSpPr>
            <a:spLocks noChangeArrowheads="1"/>
          </p:cNvSpPr>
          <p:nvPr/>
        </p:nvSpPr>
        <p:spPr bwMode="auto">
          <a:xfrm>
            <a:off x="457200" y="912813"/>
            <a:ext cx="6096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Print Invoice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666" y="1457445"/>
            <a:ext cx="7466667" cy="5171429"/>
          </a:xfrm>
          <a:prstGeom prst="rect">
            <a:avLst/>
          </a:prstGeom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QS-PR-1130</a:t>
            </a:r>
          </a:p>
        </p:txBody>
      </p:sp>
      <p:sp>
        <p:nvSpPr>
          <p:cNvPr id="126979" name="Rectangle 1026"/>
          <p:cNvSpPr>
            <a:spLocks noChangeArrowheads="1"/>
          </p:cNvSpPr>
          <p:nvPr/>
        </p:nvSpPr>
        <p:spPr bwMode="auto">
          <a:xfrm>
            <a:off x="457200" y="798513"/>
            <a:ext cx="71342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Invoice Print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60185" y="1337381"/>
            <a:ext cx="6600001" cy="5460000"/>
          </a:xfrm>
          <a:prstGeom prst="rect">
            <a:avLst/>
          </a:prstGeom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QS-PR-1140</a:t>
            </a:r>
          </a:p>
        </p:txBody>
      </p:sp>
      <p:sp>
        <p:nvSpPr>
          <p:cNvPr id="128003" name="Rectangle 2"/>
          <p:cNvSpPr>
            <a:spLocks noChangeArrowheads="1"/>
          </p:cNvSpPr>
          <p:nvPr/>
        </p:nvSpPr>
        <p:spPr bwMode="auto">
          <a:xfrm>
            <a:off x="457200" y="912813"/>
            <a:ext cx="7429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Example: Post Invoice 1 of 2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67238" y="2515864"/>
            <a:ext cx="6809524" cy="3000000"/>
          </a:xfrm>
          <a:prstGeom prst="rect">
            <a:avLst/>
          </a:prstGeom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999" y="1500130"/>
            <a:ext cx="8800001" cy="3666667"/>
          </a:xfrm>
          <a:prstGeom prst="rect">
            <a:avLst/>
          </a:prstGeom>
        </p:spPr>
      </p:pic>
      <p:sp>
        <p:nvSpPr>
          <p:cNvPr id="1290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QS-PR-1150</a:t>
            </a:r>
          </a:p>
        </p:txBody>
      </p:sp>
      <p:sp>
        <p:nvSpPr>
          <p:cNvPr id="129027" name="Rectangle 1026"/>
          <p:cNvSpPr>
            <a:spLocks noChangeArrowheads="1"/>
          </p:cNvSpPr>
          <p:nvPr/>
        </p:nvSpPr>
        <p:spPr bwMode="auto">
          <a:xfrm>
            <a:off x="457200" y="912813"/>
            <a:ext cx="7600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Example: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Post Invoice 2 of 2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81523" y="4921524"/>
            <a:ext cx="4780953" cy="1819048"/>
          </a:xfrm>
          <a:prstGeom prst="rect">
            <a:avLst/>
          </a:prstGeom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QS-PR-1160</a:t>
            </a:r>
          </a:p>
        </p:txBody>
      </p:sp>
      <p:sp>
        <p:nvSpPr>
          <p:cNvPr id="130051" name="Rectangle 2"/>
          <p:cNvSpPr>
            <a:spLocks noChangeArrowheads="1"/>
          </p:cNvSpPr>
          <p:nvPr/>
        </p:nvSpPr>
        <p:spPr bwMode="auto">
          <a:xfrm>
            <a:off x="457200" y="912813"/>
            <a:ext cx="8439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 Customer Account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2000" y="2952683"/>
            <a:ext cx="5800000" cy="2180953"/>
          </a:xfrm>
          <a:prstGeom prst="rect">
            <a:avLst/>
          </a:prstGeom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QS-PR-1170</a:t>
            </a:r>
          </a:p>
        </p:txBody>
      </p:sp>
      <p:sp>
        <p:nvSpPr>
          <p:cNvPr id="131075" name="Rectangle 2"/>
          <p:cNvSpPr>
            <a:spLocks noChangeArrowheads="1"/>
          </p:cNvSpPr>
          <p:nvPr/>
        </p:nvSpPr>
        <p:spPr bwMode="auto">
          <a:xfrm>
            <a:off x="457200" y="912813"/>
            <a:ext cx="7248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Receive Payment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29142" y="2045371"/>
            <a:ext cx="5685715" cy="4104762"/>
          </a:xfrm>
          <a:prstGeom prst="rect">
            <a:avLst/>
          </a:prstGeom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QS-PR-1180</a:t>
            </a:r>
          </a:p>
        </p:txBody>
      </p:sp>
      <p:sp>
        <p:nvSpPr>
          <p:cNvPr id="132099" name="Rectangle 3"/>
          <p:cNvSpPr>
            <a:spLocks noChangeArrowheads="1"/>
          </p:cNvSpPr>
          <p:nvPr/>
        </p:nvSpPr>
        <p:spPr bwMode="auto">
          <a:xfrm>
            <a:off x="457200" y="912813"/>
            <a:ext cx="8001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Payment Maintenance 1 of 2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8666" y="2084741"/>
            <a:ext cx="7066667" cy="3971429"/>
          </a:xfrm>
          <a:prstGeom prst="rect">
            <a:avLst/>
          </a:prstGeom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428" y="1178150"/>
            <a:ext cx="6895239" cy="5047619"/>
          </a:xfrm>
          <a:prstGeom prst="rect">
            <a:avLst/>
          </a:prstGeom>
        </p:spPr>
      </p:pic>
      <p:sp>
        <p:nvSpPr>
          <p:cNvPr id="133123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QS-PR-1190</a:t>
            </a:r>
          </a:p>
        </p:txBody>
      </p:sp>
      <p:sp>
        <p:nvSpPr>
          <p:cNvPr id="133124" name="Rectangle 7"/>
          <p:cNvSpPr>
            <a:spLocks noChangeArrowheads="1"/>
          </p:cNvSpPr>
          <p:nvPr/>
        </p:nvSpPr>
        <p:spPr bwMode="auto">
          <a:xfrm>
            <a:off x="457200" y="569913"/>
            <a:ext cx="8001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Payment Maintenance 2 of 2</a:t>
            </a:r>
          </a:p>
        </p:txBody>
      </p:sp>
      <p:pic>
        <p:nvPicPr>
          <p:cNvPr id="8" name="Picture 7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6432" y="1712335"/>
            <a:ext cx="7276191" cy="4961905"/>
          </a:xfrm>
          <a:prstGeom prst="rect">
            <a:avLst/>
          </a:prstGeom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QS-PR-1200</a:t>
            </a:r>
          </a:p>
        </p:txBody>
      </p:sp>
      <p:sp>
        <p:nvSpPr>
          <p:cNvPr id="134147" name="Rectangle 2"/>
          <p:cNvSpPr>
            <a:spLocks noChangeArrowheads="1"/>
          </p:cNvSpPr>
          <p:nvPr/>
        </p:nvSpPr>
        <p:spPr bwMode="auto">
          <a:xfrm>
            <a:off x="457200" y="912813"/>
            <a:ext cx="8010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Example: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Customer Account Inquiry</a:t>
            </a:r>
          </a:p>
        </p:txBody>
      </p:sp>
      <p:pic>
        <p:nvPicPr>
          <p:cNvPr id="5" name="Picture 4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95809" y="2756510"/>
            <a:ext cx="5952381" cy="240952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QS-PR-120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57200" y="912813"/>
            <a:ext cx="7905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Order Receipt</a:t>
            </a:r>
          </a:p>
        </p:txBody>
      </p:sp>
      <p:sp>
        <p:nvSpPr>
          <p:cNvPr id="165892" name="Rectangle 4"/>
          <p:cNvSpPr>
            <a:spLocks noChangeArrowheads="1"/>
          </p:cNvSpPr>
          <p:nvPr/>
        </p:nvSpPr>
        <p:spPr bwMode="auto">
          <a:xfrm>
            <a:off x="1244600" y="2674938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600"/>
              <a:t>Supplier processes order</a:t>
            </a:r>
          </a:p>
        </p:txBody>
      </p:sp>
      <p:sp>
        <p:nvSpPr>
          <p:cNvPr id="25605" name="Line 5"/>
          <p:cNvSpPr>
            <a:spLocks noChangeShapeType="1"/>
          </p:cNvSpPr>
          <p:nvPr/>
        </p:nvSpPr>
        <p:spPr bwMode="auto">
          <a:xfrm>
            <a:off x="2641600" y="3478213"/>
            <a:ext cx="0" cy="403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5894" name="Rectangle 6"/>
          <p:cNvSpPr>
            <a:spLocks noChangeArrowheads="1"/>
          </p:cNvSpPr>
          <p:nvPr/>
        </p:nvSpPr>
        <p:spPr bwMode="auto">
          <a:xfrm>
            <a:off x="1244600" y="3881438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600"/>
              <a:t>Receive items</a:t>
            </a:r>
          </a:p>
        </p:txBody>
      </p:sp>
      <p:sp>
        <p:nvSpPr>
          <p:cNvPr id="165895" name="Rectangle 7"/>
          <p:cNvSpPr>
            <a:spLocks noChangeArrowheads="1"/>
          </p:cNvSpPr>
          <p:nvPr/>
        </p:nvSpPr>
        <p:spPr bwMode="auto">
          <a:xfrm>
            <a:off x="4924425" y="2674938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600"/>
              <a:t>Print receiver</a:t>
            </a:r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>
            <a:off x="6321425" y="3478213"/>
            <a:ext cx="0" cy="403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5897" name="Rectangle 9"/>
          <p:cNvSpPr>
            <a:spLocks noChangeArrowheads="1"/>
          </p:cNvSpPr>
          <p:nvPr/>
        </p:nvSpPr>
        <p:spPr bwMode="auto">
          <a:xfrm>
            <a:off x="4924425" y="3881438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600"/>
              <a:t>Exchange items or return for credit</a:t>
            </a:r>
          </a:p>
        </p:txBody>
      </p:sp>
      <p:sp>
        <p:nvSpPr>
          <p:cNvPr id="25610" name="Freeform 10"/>
          <p:cNvSpPr>
            <a:spLocks/>
          </p:cNvSpPr>
          <p:nvPr/>
        </p:nvSpPr>
        <p:spPr bwMode="auto">
          <a:xfrm>
            <a:off x="4044950" y="2328863"/>
            <a:ext cx="2265363" cy="1947862"/>
          </a:xfrm>
          <a:custGeom>
            <a:avLst/>
            <a:gdLst>
              <a:gd name="T0" fmla="*/ 0 w 1427"/>
              <a:gd name="T1" fmla="*/ 2147483647 h 1227"/>
              <a:gd name="T2" fmla="*/ 2147483647 w 1427"/>
              <a:gd name="T3" fmla="*/ 2147483647 h 1227"/>
              <a:gd name="T4" fmla="*/ 2147483647 w 1427"/>
              <a:gd name="T5" fmla="*/ 0 h 1227"/>
              <a:gd name="T6" fmla="*/ 2147483647 w 1427"/>
              <a:gd name="T7" fmla="*/ 0 h 1227"/>
              <a:gd name="T8" fmla="*/ 2147483647 w 1427"/>
              <a:gd name="T9" fmla="*/ 2147483647 h 12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27"/>
              <a:gd name="T16" fmla="*/ 0 h 1227"/>
              <a:gd name="T17" fmla="*/ 1427 w 1427"/>
              <a:gd name="T18" fmla="*/ 1227 h 12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27" h="1227">
                <a:moveTo>
                  <a:pt x="0" y="1227"/>
                </a:moveTo>
                <a:lnTo>
                  <a:pt x="291" y="1227"/>
                </a:lnTo>
                <a:lnTo>
                  <a:pt x="291" y="0"/>
                </a:lnTo>
                <a:lnTo>
                  <a:pt x="1427" y="0"/>
                </a:lnTo>
                <a:lnTo>
                  <a:pt x="1427" y="218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QS-PR-1210</a:t>
            </a:r>
          </a:p>
        </p:txBody>
      </p:sp>
      <p:sp>
        <p:nvSpPr>
          <p:cNvPr id="135171" name="Rectangle 2"/>
          <p:cNvSpPr>
            <a:spLocks noChangeArrowheads="1"/>
          </p:cNvSpPr>
          <p:nvPr/>
        </p:nvSpPr>
        <p:spPr bwMode="auto">
          <a:xfrm>
            <a:off x="457200" y="912813"/>
            <a:ext cx="7248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</a:t>
            </a:r>
          </a:p>
        </p:txBody>
      </p:sp>
      <p:grpSp>
        <p:nvGrpSpPr>
          <p:cNvPr id="135172" name="Group 21"/>
          <p:cNvGrpSpPr>
            <a:grpSpLocks/>
          </p:cNvGrpSpPr>
          <p:nvPr/>
        </p:nvGrpSpPr>
        <p:grpSpPr bwMode="auto">
          <a:xfrm>
            <a:off x="758825" y="3148013"/>
            <a:ext cx="7459663" cy="820737"/>
            <a:chOff x="406" y="537"/>
            <a:chExt cx="4699" cy="517"/>
          </a:xfrm>
        </p:grpSpPr>
        <p:sp>
          <p:nvSpPr>
            <p:cNvPr id="332812" name="Rectangle 12"/>
            <p:cNvSpPr>
              <a:spLocks noChangeArrowheads="1"/>
            </p:cNvSpPr>
            <p:nvPr/>
          </p:nvSpPr>
          <p:spPr bwMode="auto">
            <a:xfrm>
              <a:off x="406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/>
                <a:t>Create</a:t>
              </a:r>
              <a:br>
                <a:rPr lang="en-US" sz="1200" b="1"/>
              </a:br>
              <a:r>
                <a:rPr lang="en-US" sz="1200" b="1"/>
                <a:t>Sales Order</a:t>
              </a:r>
            </a:p>
          </p:txBody>
        </p:sp>
        <p:sp>
          <p:nvSpPr>
            <p:cNvPr id="135174" name="Line 13"/>
            <p:cNvSpPr>
              <a:spLocks noChangeShapeType="1"/>
            </p:cNvSpPr>
            <p:nvPr/>
          </p:nvSpPr>
          <p:spPr bwMode="auto">
            <a:xfrm flipH="1">
              <a:off x="1136" y="809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2814" name="Rectangle 14"/>
            <p:cNvSpPr>
              <a:spLocks noChangeArrowheads="1"/>
            </p:cNvSpPr>
            <p:nvPr/>
          </p:nvSpPr>
          <p:spPr bwMode="auto">
            <a:xfrm>
              <a:off x="1401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/>
                <a:t>Ship</a:t>
              </a:r>
            </a:p>
          </p:txBody>
        </p:sp>
        <p:sp>
          <p:nvSpPr>
            <p:cNvPr id="135176" name="Line 15"/>
            <p:cNvSpPr>
              <a:spLocks noChangeShapeType="1"/>
            </p:cNvSpPr>
            <p:nvPr/>
          </p:nvSpPr>
          <p:spPr bwMode="auto">
            <a:xfrm flipH="1">
              <a:off x="2128" y="809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2816" name="Rectangle 16"/>
            <p:cNvSpPr>
              <a:spLocks noChangeArrowheads="1"/>
            </p:cNvSpPr>
            <p:nvPr/>
          </p:nvSpPr>
          <p:spPr bwMode="auto">
            <a:xfrm>
              <a:off x="2393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/>
                <a:t>Print Invoice</a:t>
              </a:r>
            </a:p>
          </p:txBody>
        </p:sp>
        <p:sp>
          <p:nvSpPr>
            <p:cNvPr id="135178" name="Line 17"/>
            <p:cNvSpPr>
              <a:spLocks noChangeShapeType="1"/>
            </p:cNvSpPr>
            <p:nvPr/>
          </p:nvSpPr>
          <p:spPr bwMode="auto">
            <a:xfrm flipH="1">
              <a:off x="3127" y="809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2818" name="Rectangle 18"/>
            <p:cNvSpPr>
              <a:spLocks noChangeArrowheads="1"/>
            </p:cNvSpPr>
            <p:nvPr/>
          </p:nvSpPr>
          <p:spPr bwMode="auto">
            <a:xfrm>
              <a:off x="3392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/>
                <a:t>Post Invoice</a:t>
              </a:r>
            </a:p>
          </p:txBody>
        </p:sp>
        <p:sp>
          <p:nvSpPr>
            <p:cNvPr id="135180" name="Line 19"/>
            <p:cNvSpPr>
              <a:spLocks noChangeShapeType="1"/>
            </p:cNvSpPr>
            <p:nvPr/>
          </p:nvSpPr>
          <p:spPr bwMode="auto">
            <a:xfrm flipH="1">
              <a:off x="4117" y="809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2820" name="Rectangle 20"/>
            <p:cNvSpPr>
              <a:spLocks noChangeArrowheads="1"/>
            </p:cNvSpPr>
            <p:nvPr/>
          </p:nvSpPr>
          <p:spPr bwMode="auto">
            <a:xfrm>
              <a:off x="4382" y="537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/>
                <a:t>Record</a:t>
              </a:r>
              <a:br>
                <a:rPr lang="en-US" sz="1200" b="1"/>
              </a:br>
              <a:r>
                <a:rPr lang="en-US" sz="1200" b="1"/>
                <a:t>Payment</a:t>
              </a:r>
            </a:p>
          </p:txBody>
        </p:sp>
      </p:grp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QS-PR-1220</a:t>
            </a:r>
          </a:p>
        </p:txBody>
      </p:sp>
      <p:sp>
        <p:nvSpPr>
          <p:cNvPr id="136195" name="Rectangle 2"/>
          <p:cNvSpPr>
            <a:spLocks noChangeArrowheads="1"/>
          </p:cNvSpPr>
          <p:nvPr/>
        </p:nvSpPr>
        <p:spPr bwMode="auto">
          <a:xfrm>
            <a:off x="455613" y="912813"/>
            <a:ext cx="7210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Activity</a:t>
            </a:r>
          </a:p>
        </p:txBody>
      </p:sp>
      <p:pic>
        <p:nvPicPr>
          <p:cNvPr id="136196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QS-PR-130</a:t>
            </a:r>
          </a:p>
        </p:txBody>
      </p:sp>
      <p:sp>
        <p:nvSpPr>
          <p:cNvPr id="26627" name="Rectangle 6"/>
          <p:cNvSpPr>
            <a:spLocks noChangeArrowheads="1"/>
          </p:cNvSpPr>
          <p:nvPr/>
        </p:nvSpPr>
        <p:spPr bwMode="auto">
          <a:xfrm>
            <a:off x="447675" y="912813"/>
            <a:ext cx="7724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Add Supplier Data - Credit Terms</a:t>
            </a:r>
          </a:p>
        </p:txBody>
      </p:sp>
      <p:pic>
        <p:nvPicPr>
          <p:cNvPr id="2662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595438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1177925"/>
            <a:ext cx="79438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QS-PR-140</a:t>
            </a:r>
          </a:p>
        </p:txBody>
      </p:sp>
      <p:sp>
        <p:nvSpPr>
          <p:cNvPr id="27652" name="Rectangle 6"/>
          <p:cNvSpPr>
            <a:spLocks noChangeArrowheads="1"/>
          </p:cNvSpPr>
          <p:nvPr/>
        </p:nvSpPr>
        <p:spPr bwMode="auto">
          <a:xfrm>
            <a:off x="457200" y="569913"/>
            <a:ext cx="6962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Enter Supplier</a:t>
            </a:r>
          </a:p>
        </p:txBody>
      </p:sp>
      <p:pic>
        <p:nvPicPr>
          <p:cNvPr id="27653" name="Picture 7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3375" y="3759200"/>
            <a:ext cx="68865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8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68413" y="4921250"/>
            <a:ext cx="7580312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QS-PR-150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457200" y="912813"/>
            <a:ext cx="7191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Set Up UOM Conversion</a:t>
            </a:r>
          </a:p>
        </p:txBody>
      </p:sp>
      <p:pic>
        <p:nvPicPr>
          <p:cNvPr id="28676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" y="1552575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QS-PR-160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457200" y="912813"/>
            <a:ext cx="7219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Add Supplier Item</a:t>
            </a:r>
          </a:p>
        </p:txBody>
      </p:sp>
      <p:pic>
        <p:nvPicPr>
          <p:cNvPr id="2970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1736725"/>
            <a:ext cx="7343775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QS-PR-170</a:t>
            </a: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476250" y="912813"/>
            <a:ext cx="7848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Create Purchase Order</a:t>
            </a:r>
          </a:p>
        </p:txBody>
      </p:sp>
      <p:pic>
        <p:nvPicPr>
          <p:cNvPr id="30724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" y="1587500"/>
            <a:ext cx="782955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0563" y="1060450"/>
            <a:ext cx="776287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QS-PR-180</a:t>
            </a:r>
          </a:p>
        </p:txBody>
      </p:sp>
      <p:sp>
        <p:nvSpPr>
          <p:cNvPr id="31748" name="Rectangle 3"/>
          <p:cNvSpPr>
            <a:spLocks noChangeArrowheads="1"/>
          </p:cNvSpPr>
          <p:nvPr/>
        </p:nvSpPr>
        <p:spPr bwMode="auto">
          <a:xfrm>
            <a:off x="457200" y="560388"/>
            <a:ext cx="7019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Enter Header Information</a:t>
            </a:r>
          </a:p>
        </p:txBody>
      </p:sp>
      <p:pic>
        <p:nvPicPr>
          <p:cNvPr id="31749" name="Picture 7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75" y="4848225"/>
            <a:ext cx="31432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QS-PR-190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457200" y="912813"/>
            <a:ext cx="70961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Enter Line 1 Data</a:t>
            </a:r>
          </a:p>
        </p:txBody>
      </p:sp>
      <p:pic>
        <p:nvPicPr>
          <p:cNvPr id="32772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" y="1465263"/>
            <a:ext cx="815340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QS-PR-020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38225"/>
            <a:ext cx="8153400" cy="881063"/>
          </a:xfrm>
        </p:spPr>
        <p:txBody>
          <a:bodyPr/>
          <a:lstStyle/>
          <a:p>
            <a:pPr eaLnBrk="1" hangingPunct="1"/>
            <a:r>
              <a:rPr lang="en-US" sz="2800" dirty="0" smtClean="0"/>
              <a:t>Purchasing: Topics</a:t>
            </a:r>
            <a:br>
              <a:rPr lang="en-US" sz="2800" dirty="0" smtClean="0"/>
            </a:br>
            <a:endParaRPr lang="en-US" sz="2800" dirty="0" smtClean="0"/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Key Concepts</a:t>
            </a:r>
          </a:p>
          <a:p>
            <a:pPr lvl="1" eaLnBrk="1" hangingPunct="1"/>
            <a:r>
              <a:rPr lang="en-US" sz="2000" dirty="0" smtClean="0"/>
              <a:t> Supplier </a:t>
            </a:r>
          </a:p>
          <a:p>
            <a:pPr lvl="1" eaLnBrk="1" hangingPunct="1"/>
            <a:r>
              <a:rPr lang="en-US" sz="2000" dirty="0" smtClean="0"/>
              <a:t> Requisitions</a:t>
            </a:r>
          </a:p>
          <a:p>
            <a:pPr lvl="1" eaLnBrk="1" hangingPunct="1"/>
            <a:r>
              <a:rPr lang="en-US" sz="2000" dirty="0" smtClean="0"/>
              <a:t> Types of Purchase Orders</a:t>
            </a:r>
          </a:p>
          <a:p>
            <a:pPr lvl="1" eaLnBrk="1" hangingPunct="1"/>
            <a:r>
              <a:rPr lang="en-US" sz="2000" dirty="0" smtClean="0"/>
              <a:t> Order Receipt</a:t>
            </a:r>
          </a:p>
          <a:p>
            <a:pPr eaLnBrk="1" hangingPunct="1"/>
            <a:r>
              <a:rPr lang="en-US" sz="2400" dirty="0" smtClean="0"/>
              <a:t> Example</a:t>
            </a:r>
          </a:p>
          <a:p>
            <a:pPr lvl="1" eaLnBrk="1" hangingPunct="1"/>
            <a:r>
              <a:rPr lang="en-US" sz="2000" dirty="0" smtClean="0"/>
              <a:t> Add Supplier</a:t>
            </a:r>
          </a:p>
          <a:p>
            <a:pPr lvl="1" eaLnBrk="1" hangingPunct="1"/>
            <a:r>
              <a:rPr lang="en-US" sz="2000" dirty="0" smtClean="0"/>
              <a:t> Create Purchase Order</a:t>
            </a:r>
          </a:p>
          <a:p>
            <a:pPr lvl="1" eaLnBrk="1" hangingPunct="1"/>
            <a:r>
              <a:rPr lang="en-US" sz="2000" dirty="0" smtClean="0"/>
              <a:t> Receive Items and Create Receiver</a:t>
            </a:r>
          </a:p>
          <a:p>
            <a:pPr eaLnBrk="1" hangingPunct="1"/>
            <a:r>
              <a:rPr lang="en-US" sz="2400" dirty="0" smtClean="0"/>
              <a:t> Activity</a:t>
            </a:r>
          </a:p>
          <a:p>
            <a:pPr eaLnBrk="1" hangingPunct="1"/>
            <a:endParaRPr lang="en-US" sz="2400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QS-PR-200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457200" y="912813"/>
            <a:ext cx="6677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Enter Line 2 Data</a:t>
            </a:r>
          </a:p>
        </p:txBody>
      </p:sp>
      <p:pic>
        <p:nvPicPr>
          <p:cNvPr id="3379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8" y="1498600"/>
            <a:ext cx="82010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QS-PR-210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457200" y="912813"/>
            <a:ext cx="7067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Enter Line 3 Data</a:t>
            </a:r>
          </a:p>
        </p:txBody>
      </p:sp>
      <p:pic>
        <p:nvPicPr>
          <p:cNvPr id="3482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436688"/>
            <a:ext cx="80772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QS-PR-220</a:t>
            </a: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457200" y="912813"/>
            <a:ext cx="7305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Enter Trailer Information</a:t>
            </a:r>
          </a:p>
        </p:txBody>
      </p:sp>
      <p:pic>
        <p:nvPicPr>
          <p:cNvPr id="35844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" y="1574800"/>
            <a:ext cx="7543800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27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0288" y="1703388"/>
            <a:ext cx="45434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QS-PR-230</a:t>
            </a:r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457200" y="627063"/>
            <a:ext cx="7467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 Packing Slip from Supplier</a:t>
            </a:r>
          </a:p>
        </p:txBody>
      </p:sp>
      <p:sp>
        <p:nvSpPr>
          <p:cNvPr id="188564" name="Text Box 148"/>
          <p:cNvSpPr txBox="1">
            <a:spLocks noChangeArrowheads="1"/>
          </p:cNvSpPr>
          <p:nvPr/>
        </p:nvSpPr>
        <p:spPr bwMode="auto">
          <a:xfrm>
            <a:off x="7065963" y="2917825"/>
            <a:ext cx="1484312" cy="6524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b="1" dirty="0"/>
              <a:t>Customer’s</a:t>
            </a:r>
            <a:br>
              <a:rPr lang="en-US" sz="1200" b="1" dirty="0"/>
            </a:br>
            <a:r>
              <a:rPr lang="en-US" sz="1200" b="1" dirty="0"/>
              <a:t>Ship-To Address and PO #</a:t>
            </a:r>
          </a:p>
        </p:txBody>
      </p:sp>
      <p:sp>
        <p:nvSpPr>
          <p:cNvPr id="188565" name="Text Box 149"/>
          <p:cNvSpPr txBox="1">
            <a:spLocks noChangeArrowheads="1"/>
          </p:cNvSpPr>
          <p:nvPr/>
        </p:nvSpPr>
        <p:spPr bwMode="auto">
          <a:xfrm>
            <a:off x="617538" y="2181225"/>
            <a:ext cx="1528762" cy="469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b="1" dirty="0"/>
              <a:t>Ship-From Address</a:t>
            </a:r>
          </a:p>
        </p:txBody>
      </p:sp>
      <p:sp>
        <p:nvSpPr>
          <p:cNvPr id="188566" name="Text Box 150"/>
          <p:cNvSpPr txBox="1">
            <a:spLocks noChangeArrowheads="1"/>
          </p:cNvSpPr>
          <p:nvPr/>
        </p:nvSpPr>
        <p:spPr bwMode="auto">
          <a:xfrm>
            <a:off x="6975475" y="1933575"/>
            <a:ext cx="1616075" cy="6524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b="1" dirty="0"/>
              <a:t>Supplier’s Packing Slip # and Sales Order # </a:t>
            </a:r>
          </a:p>
        </p:txBody>
      </p:sp>
      <p:sp>
        <p:nvSpPr>
          <p:cNvPr id="188567" name="Text Box 151"/>
          <p:cNvSpPr txBox="1">
            <a:spLocks noChangeArrowheads="1"/>
          </p:cNvSpPr>
          <p:nvPr/>
        </p:nvSpPr>
        <p:spPr bwMode="auto">
          <a:xfrm>
            <a:off x="603250" y="4953000"/>
            <a:ext cx="1563688" cy="6524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1200" b="1" dirty="0"/>
              <a:t>Items and </a:t>
            </a:r>
            <a:br>
              <a:rPr lang="en-US" sz="1200" b="1" dirty="0"/>
            </a:br>
            <a:r>
              <a:rPr lang="en-US" sz="1200" b="1" dirty="0"/>
              <a:t>Quantities Shipped</a:t>
            </a:r>
          </a:p>
        </p:txBody>
      </p:sp>
      <p:cxnSp>
        <p:nvCxnSpPr>
          <p:cNvPr id="36873" name="AutoShape 154"/>
          <p:cNvCxnSpPr>
            <a:cxnSpLocks noChangeShapeType="1"/>
            <a:stCxn id="188565" idx="3"/>
          </p:cNvCxnSpPr>
          <p:nvPr/>
        </p:nvCxnSpPr>
        <p:spPr bwMode="auto">
          <a:xfrm>
            <a:off x="2146300" y="2416175"/>
            <a:ext cx="382588" cy="0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6874" name="AutoShape 155"/>
          <p:cNvCxnSpPr>
            <a:cxnSpLocks noChangeShapeType="1"/>
            <a:stCxn id="188567" idx="3"/>
          </p:cNvCxnSpPr>
          <p:nvPr/>
        </p:nvCxnSpPr>
        <p:spPr bwMode="auto">
          <a:xfrm>
            <a:off x="2166938" y="5280025"/>
            <a:ext cx="360362" cy="0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6875" name="AutoShape 156"/>
          <p:cNvCxnSpPr>
            <a:cxnSpLocks noChangeShapeType="1"/>
            <a:stCxn id="188566" idx="1"/>
          </p:cNvCxnSpPr>
          <p:nvPr/>
        </p:nvCxnSpPr>
        <p:spPr bwMode="auto">
          <a:xfrm flipH="1">
            <a:off x="6554788" y="2260600"/>
            <a:ext cx="420687" cy="0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  <p:cxnSp>
        <p:nvCxnSpPr>
          <p:cNvPr id="36876" name="AutoShape 157"/>
          <p:cNvCxnSpPr>
            <a:cxnSpLocks noChangeShapeType="1"/>
            <a:stCxn id="188564" idx="1"/>
          </p:cNvCxnSpPr>
          <p:nvPr/>
        </p:nvCxnSpPr>
        <p:spPr bwMode="auto">
          <a:xfrm flipH="1" flipV="1">
            <a:off x="6575425" y="3243263"/>
            <a:ext cx="490538" cy="1587"/>
          </a:xfrm>
          <a:prstGeom prst="straightConnector1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QS-PR-240</a:t>
            </a:r>
          </a:p>
        </p:txBody>
      </p:sp>
      <p:sp>
        <p:nvSpPr>
          <p:cNvPr id="37891" name="Rectangle 8"/>
          <p:cNvSpPr>
            <a:spLocks noChangeArrowheads="1"/>
          </p:cNvSpPr>
          <p:nvPr/>
        </p:nvSpPr>
        <p:spPr bwMode="auto">
          <a:xfrm>
            <a:off x="457200" y="723900"/>
            <a:ext cx="6562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Example: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Receive Items</a:t>
            </a:r>
          </a:p>
        </p:txBody>
      </p:sp>
      <p:pic>
        <p:nvPicPr>
          <p:cNvPr id="37892" name="Picture 8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1408113"/>
            <a:ext cx="8153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QS-PR-250</a:t>
            </a:r>
          </a:p>
        </p:txBody>
      </p:sp>
      <p:sp>
        <p:nvSpPr>
          <p:cNvPr id="38915" name="Rectangle 7"/>
          <p:cNvSpPr>
            <a:spLocks noChangeArrowheads="1"/>
          </p:cNvSpPr>
          <p:nvPr/>
        </p:nvSpPr>
        <p:spPr bwMode="auto">
          <a:xfrm>
            <a:off x="457200" y="912813"/>
            <a:ext cx="7667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Example: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Receive Items, con’t.</a:t>
            </a:r>
          </a:p>
        </p:txBody>
      </p:sp>
      <p:pic>
        <p:nvPicPr>
          <p:cNvPr id="38916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1492250"/>
            <a:ext cx="8153400" cy="51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QS-PR-260</a:t>
            </a:r>
          </a:p>
        </p:txBody>
      </p:sp>
      <p:sp>
        <p:nvSpPr>
          <p:cNvPr id="39939" name="Rectangle 7"/>
          <p:cNvSpPr>
            <a:spLocks noChangeArrowheads="1"/>
          </p:cNvSpPr>
          <p:nvPr/>
        </p:nvSpPr>
        <p:spPr bwMode="auto">
          <a:xfrm>
            <a:off x="457200" y="884238"/>
            <a:ext cx="7239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Example: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Receive Items, cont.</a:t>
            </a:r>
          </a:p>
        </p:txBody>
      </p:sp>
      <p:pic>
        <p:nvPicPr>
          <p:cNvPr id="3994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" y="2092325"/>
            <a:ext cx="7972425" cy="388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QS-PR-270</a:t>
            </a:r>
          </a:p>
        </p:txBody>
      </p:sp>
      <p:sp>
        <p:nvSpPr>
          <p:cNvPr id="40963" name="Rectangle 6"/>
          <p:cNvSpPr>
            <a:spLocks noChangeArrowheads="1"/>
          </p:cNvSpPr>
          <p:nvPr/>
        </p:nvSpPr>
        <p:spPr bwMode="auto">
          <a:xfrm>
            <a:off x="457200" y="912813"/>
            <a:ext cx="7277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  <a:latin typeface="Arial" charset="0"/>
              </a:rPr>
              <a:t>Review Inventory Levels</a:t>
            </a:r>
          </a:p>
        </p:txBody>
      </p:sp>
      <p:pic>
        <p:nvPicPr>
          <p:cNvPr id="4096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811463"/>
            <a:ext cx="7610475" cy="249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QS-PR-280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457200" y="569913"/>
            <a:ext cx="71532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 Transactions</a:t>
            </a:r>
          </a:p>
        </p:txBody>
      </p:sp>
      <p:pic>
        <p:nvPicPr>
          <p:cNvPr id="41988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1175" y="1811338"/>
            <a:ext cx="558165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QS-PR-290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457200" y="912813"/>
            <a:ext cx="7086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</a:t>
            </a:r>
          </a:p>
        </p:txBody>
      </p:sp>
      <p:grpSp>
        <p:nvGrpSpPr>
          <p:cNvPr id="43012" name="Group 9"/>
          <p:cNvGrpSpPr>
            <a:grpSpLocks/>
          </p:cNvGrpSpPr>
          <p:nvPr/>
        </p:nvGrpSpPr>
        <p:grpSpPr bwMode="auto">
          <a:xfrm>
            <a:off x="1357313" y="2540000"/>
            <a:ext cx="6408737" cy="1222375"/>
            <a:chOff x="1630" y="1914"/>
            <a:chExt cx="2710" cy="517"/>
          </a:xfrm>
        </p:grpSpPr>
        <p:sp>
          <p:nvSpPr>
            <p:cNvPr id="231428" name="Rectangle 4"/>
            <p:cNvSpPr>
              <a:spLocks noChangeArrowheads="1"/>
            </p:cNvSpPr>
            <p:nvPr/>
          </p:nvSpPr>
          <p:spPr bwMode="auto">
            <a:xfrm>
              <a:off x="1630" y="1914"/>
              <a:ext cx="723" cy="517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2000" b="1"/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2000" b="1"/>
                <a:t>Order</a:t>
              </a:r>
            </a:p>
          </p:txBody>
        </p:sp>
        <p:sp>
          <p:nvSpPr>
            <p:cNvPr id="43014" name="Line 5"/>
            <p:cNvSpPr>
              <a:spLocks noChangeShapeType="1"/>
            </p:cNvSpPr>
            <p:nvPr/>
          </p:nvSpPr>
          <p:spPr bwMode="auto">
            <a:xfrm flipH="1">
              <a:off x="2360" y="2186"/>
              <a:ext cx="262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1430" name="Rectangle 6"/>
            <p:cNvSpPr>
              <a:spLocks noChangeArrowheads="1"/>
            </p:cNvSpPr>
            <p:nvPr/>
          </p:nvSpPr>
          <p:spPr bwMode="auto">
            <a:xfrm>
              <a:off x="2625" y="1914"/>
              <a:ext cx="723" cy="517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2000" b="1"/>
                <a:t>Receipt</a:t>
              </a:r>
            </a:p>
          </p:txBody>
        </p:sp>
        <p:sp>
          <p:nvSpPr>
            <p:cNvPr id="43016" name="Line 7"/>
            <p:cNvSpPr>
              <a:spLocks noChangeShapeType="1"/>
            </p:cNvSpPr>
            <p:nvPr/>
          </p:nvSpPr>
          <p:spPr bwMode="auto">
            <a:xfrm flipH="1">
              <a:off x="3352" y="2186"/>
              <a:ext cx="262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1432" name="Rectangle 8"/>
            <p:cNvSpPr>
              <a:spLocks noChangeArrowheads="1"/>
            </p:cNvSpPr>
            <p:nvPr/>
          </p:nvSpPr>
          <p:spPr bwMode="auto">
            <a:xfrm>
              <a:off x="3617" y="1914"/>
              <a:ext cx="723" cy="517"/>
            </a:xfrm>
            <a:prstGeom prst="rect">
              <a:avLst/>
            </a:prstGeom>
            <a:solidFill>
              <a:srgbClr val="FAF6EB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2000" b="1"/>
                <a:t>AP Voucher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QS-PR-030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Purchasing: Learning Objectives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00188"/>
            <a:ext cx="8477250" cy="50530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ebdings" pitchFamily="18" charset="2"/>
              <a:buNone/>
            </a:pPr>
            <a:r>
              <a:rPr lang="en-US" dirty="0" smtClean="0"/>
              <a:t>When you finish this section, you should be able to: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 Describe the purchase flow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 Explain how the system handles the different numbering systems that suppliers and customers use for the same item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 Explain how the system handles the different units of measure that suppliers and customers use for the same item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 Describe the purchase requisition flow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 Describe the three kinds of purchase orders that QAD Enterprise Applications supports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 Enter credit terms, a supplier, UOM, and supplier item information</a:t>
            </a:r>
          </a:p>
          <a:p>
            <a:pPr eaLnBrk="1" hangingPunct="1">
              <a:lnSpc>
                <a:spcPct val="80000"/>
              </a:lnSpc>
            </a:pPr>
            <a:endParaRPr lang="en-US" sz="2400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QS-PR-300</a:t>
            </a:r>
          </a:p>
        </p:txBody>
      </p:sp>
      <p:sp>
        <p:nvSpPr>
          <p:cNvPr id="44035" name="Rectangle 2"/>
          <p:cNvSpPr>
            <a:spLocks noChangeArrowheads="1"/>
          </p:cNvSpPr>
          <p:nvPr/>
        </p:nvSpPr>
        <p:spPr bwMode="auto">
          <a:xfrm>
            <a:off x="485775" y="912813"/>
            <a:ext cx="7448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Activity</a:t>
            </a:r>
          </a:p>
        </p:txBody>
      </p:sp>
      <p:pic>
        <p:nvPicPr>
          <p:cNvPr id="44036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Enterprise Applications 2008 Standard Edition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Accounts Payable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QS-PR-320</a:t>
            </a: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Accounts Payable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Concepts </a:t>
            </a:r>
          </a:p>
          <a:p>
            <a:pPr lvl="1" eaLnBrk="1" hangingPunct="1"/>
            <a:r>
              <a:rPr lang="en-US" smtClean="0"/>
              <a:t> AP Processing Flow </a:t>
            </a:r>
          </a:p>
          <a:p>
            <a:pPr lvl="1" eaLnBrk="1" hangingPunct="1"/>
            <a:r>
              <a:rPr lang="en-US" smtClean="0"/>
              <a:t> Vouchering</a:t>
            </a:r>
          </a:p>
          <a:p>
            <a:pPr lvl="1" eaLnBrk="1" hangingPunct="1"/>
            <a:r>
              <a:rPr lang="en-US" smtClean="0"/>
              <a:t> Processing Payments</a:t>
            </a:r>
          </a:p>
          <a:p>
            <a:pPr eaLnBrk="1" hangingPunct="1"/>
            <a:r>
              <a:rPr lang="en-US" smtClean="0"/>
              <a:t> Example</a:t>
            </a:r>
          </a:p>
          <a:p>
            <a:pPr lvl="1" eaLnBrk="1" hangingPunct="1"/>
            <a:r>
              <a:rPr lang="en-US" smtClean="0"/>
              <a:t> Create Voucher</a:t>
            </a:r>
          </a:p>
          <a:p>
            <a:pPr lvl="1" eaLnBrk="1" hangingPunct="1"/>
            <a:r>
              <a:rPr lang="en-US" smtClean="0"/>
              <a:t> Select Vouchers for Payment</a:t>
            </a:r>
          </a:p>
          <a:p>
            <a:pPr lvl="1" eaLnBrk="1" hangingPunct="1"/>
            <a:r>
              <a:rPr lang="en-US" smtClean="0"/>
              <a:t> Print Check</a:t>
            </a:r>
          </a:p>
          <a:p>
            <a:pPr eaLnBrk="1" hangingPunct="1"/>
            <a:r>
              <a:rPr lang="en-US" smtClean="0"/>
              <a:t> Activity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QS-PR-330</a:t>
            </a: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00188"/>
            <a:ext cx="8420100" cy="5053012"/>
          </a:xfrm>
        </p:spPr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smtClean="0"/>
              <a:t>When you finish this section, you should be able to:</a:t>
            </a:r>
          </a:p>
          <a:p>
            <a:pPr eaLnBrk="1" hangingPunct="1"/>
            <a:r>
              <a:rPr lang="en-US" sz="2400" smtClean="0"/>
              <a:t> Describe the AP Process Flow</a:t>
            </a:r>
          </a:p>
          <a:p>
            <a:pPr eaLnBrk="1" hangingPunct="1"/>
            <a:r>
              <a:rPr lang="en-US" sz="2400" smtClean="0"/>
              <a:t> Define a Voucher</a:t>
            </a:r>
          </a:p>
          <a:p>
            <a:pPr eaLnBrk="1" hangingPunct="1"/>
            <a:r>
              <a:rPr lang="en-US" sz="2400" smtClean="0"/>
              <a:t> Describe the Payment Flow</a:t>
            </a:r>
          </a:p>
          <a:p>
            <a:pPr eaLnBrk="1" hangingPunct="1"/>
            <a:r>
              <a:rPr lang="en-US" sz="2400" smtClean="0"/>
              <a:t> Enter a Voucher</a:t>
            </a:r>
          </a:p>
          <a:p>
            <a:pPr eaLnBrk="1" hangingPunct="1"/>
            <a:r>
              <a:rPr lang="en-US" sz="2400" smtClean="0"/>
              <a:t> Select Vouchers for Payment</a:t>
            </a:r>
          </a:p>
          <a:p>
            <a:pPr eaLnBrk="1" hangingPunct="1"/>
            <a:r>
              <a:rPr lang="en-US" sz="2400" smtClean="0"/>
              <a:t> Print Checks</a:t>
            </a:r>
          </a:p>
          <a:p>
            <a:pPr eaLnBrk="1" hangingPunct="1"/>
            <a:endParaRPr lang="en-US" sz="2400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QS-PR-340</a:t>
            </a: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457200" y="912813"/>
            <a:ext cx="82407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Accounts Payable Process Flow</a:t>
            </a:r>
          </a:p>
        </p:txBody>
      </p:sp>
      <p:sp>
        <p:nvSpPr>
          <p:cNvPr id="196614" name="Rectangle 6"/>
          <p:cNvSpPr>
            <a:spLocks noChangeArrowheads="1"/>
          </p:cNvSpPr>
          <p:nvPr/>
        </p:nvSpPr>
        <p:spPr bwMode="auto">
          <a:xfrm>
            <a:off x="1497013" y="2143125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Enter or confirm vouchers</a:t>
            </a:r>
          </a:p>
        </p:txBody>
      </p:sp>
      <p:sp>
        <p:nvSpPr>
          <p:cNvPr id="48133" name="Line 7"/>
          <p:cNvSpPr>
            <a:spLocks noChangeShapeType="1"/>
          </p:cNvSpPr>
          <p:nvPr/>
        </p:nvSpPr>
        <p:spPr bwMode="auto">
          <a:xfrm>
            <a:off x="2894013" y="2946400"/>
            <a:ext cx="0" cy="403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6616" name="Rectangle 8"/>
          <p:cNvSpPr>
            <a:spLocks noChangeArrowheads="1"/>
          </p:cNvSpPr>
          <p:nvPr/>
        </p:nvSpPr>
        <p:spPr bwMode="auto">
          <a:xfrm>
            <a:off x="1497013" y="3349625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 dirty="0"/>
              <a:t>Select vouchers for payment</a:t>
            </a:r>
          </a:p>
        </p:txBody>
      </p:sp>
      <p:sp>
        <p:nvSpPr>
          <p:cNvPr id="48135" name="Line 9"/>
          <p:cNvSpPr>
            <a:spLocks noChangeShapeType="1"/>
          </p:cNvSpPr>
          <p:nvPr/>
        </p:nvSpPr>
        <p:spPr bwMode="auto">
          <a:xfrm>
            <a:off x="2894013" y="4160838"/>
            <a:ext cx="0" cy="403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6618" name="Rectangle 10"/>
          <p:cNvSpPr>
            <a:spLocks noChangeArrowheads="1"/>
          </p:cNvSpPr>
          <p:nvPr/>
        </p:nvSpPr>
        <p:spPr bwMode="auto">
          <a:xfrm>
            <a:off x="1497013" y="4564063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Process payments</a:t>
            </a:r>
          </a:p>
        </p:txBody>
      </p:sp>
      <p:sp>
        <p:nvSpPr>
          <p:cNvPr id="48137" name="Freeform 11"/>
          <p:cNvSpPr>
            <a:spLocks/>
          </p:cNvSpPr>
          <p:nvPr/>
        </p:nvSpPr>
        <p:spPr bwMode="auto">
          <a:xfrm>
            <a:off x="4311650" y="2630488"/>
            <a:ext cx="2251075" cy="2324100"/>
          </a:xfrm>
          <a:custGeom>
            <a:avLst/>
            <a:gdLst>
              <a:gd name="T0" fmla="*/ 0 w 1418"/>
              <a:gd name="T1" fmla="*/ 2147483647 h 1464"/>
              <a:gd name="T2" fmla="*/ 2147483647 w 1418"/>
              <a:gd name="T3" fmla="*/ 2147483647 h 1464"/>
              <a:gd name="T4" fmla="*/ 2147483647 w 1418"/>
              <a:gd name="T5" fmla="*/ 0 h 1464"/>
              <a:gd name="T6" fmla="*/ 2147483647 w 1418"/>
              <a:gd name="T7" fmla="*/ 0 h 1464"/>
              <a:gd name="T8" fmla="*/ 2147483647 w 1418"/>
              <a:gd name="T9" fmla="*/ 2147483647 h 1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18"/>
              <a:gd name="T16" fmla="*/ 0 h 1464"/>
              <a:gd name="T17" fmla="*/ 1418 w 1418"/>
              <a:gd name="T18" fmla="*/ 1464 h 146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18" h="1464">
                <a:moveTo>
                  <a:pt x="0" y="1464"/>
                </a:moveTo>
                <a:lnTo>
                  <a:pt x="282" y="1464"/>
                </a:lnTo>
                <a:lnTo>
                  <a:pt x="282" y="0"/>
                </a:lnTo>
                <a:lnTo>
                  <a:pt x="1418" y="0"/>
                </a:lnTo>
                <a:lnTo>
                  <a:pt x="1418" y="218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6620" name="Rectangle 12"/>
          <p:cNvSpPr>
            <a:spLocks noChangeArrowheads="1"/>
          </p:cNvSpPr>
          <p:nvPr/>
        </p:nvSpPr>
        <p:spPr bwMode="auto">
          <a:xfrm>
            <a:off x="5172075" y="2978150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Reconcile or void payments</a:t>
            </a:r>
          </a:p>
        </p:txBody>
      </p:sp>
      <p:sp>
        <p:nvSpPr>
          <p:cNvPr id="48139" name="Line 13"/>
          <p:cNvSpPr>
            <a:spLocks noChangeShapeType="1"/>
          </p:cNvSpPr>
          <p:nvPr/>
        </p:nvSpPr>
        <p:spPr bwMode="auto">
          <a:xfrm>
            <a:off x="6569075" y="3789363"/>
            <a:ext cx="0" cy="403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6622" name="Rectangle 14"/>
          <p:cNvSpPr>
            <a:spLocks noChangeArrowheads="1"/>
          </p:cNvSpPr>
          <p:nvPr/>
        </p:nvSpPr>
        <p:spPr bwMode="auto">
          <a:xfrm>
            <a:off x="5172075" y="4192588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For voided payments, reopen vouchers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QS-PR-350</a:t>
            </a: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457200" y="912813"/>
            <a:ext cx="6905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AP: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Three-Way Matching</a:t>
            </a:r>
          </a:p>
        </p:txBody>
      </p:sp>
      <p:grpSp>
        <p:nvGrpSpPr>
          <p:cNvPr id="49156" name="Group 17"/>
          <p:cNvGrpSpPr>
            <a:grpSpLocks/>
          </p:cNvGrpSpPr>
          <p:nvPr/>
        </p:nvGrpSpPr>
        <p:grpSpPr bwMode="auto">
          <a:xfrm>
            <a:off x="2479675" y="2095500"/>
            <a:ext cx="4167188" cy="3603625"/>
            <a:chOff x="1806" y="1454"/>
            <a:chExt cx="2116" cy="1830"/>
          </a:xfrm>
        </p:grpSpPr>
        <p:sp>
          <p:nvSpPr>
            <p:cNvPr id="198660" name="AutoShape 4"/>
            <p:cNvSpPr>
              <a:spLocks noChangeArrowheads="1"/>
            </p:cNvSpPr>
            <p:nvPr/>
          </p:nvSpPr>
          <p:spPr bwMode="auto">
            <a:xfrm>
              <a:off x="1806" y="1454"/>
              <a:ext cx="2116" cy="1830"/>
            </a:xfrm>
            <a:prstGeom prst="triangle">
              <a:avLst>
                <a:gd name="adj" fmla="val 50000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9158" name="Rectangle 5"/>
            <p:cNvSpPr>
              <a:spLocks noChangeArrowheads="1"/>
            </p:cNvSpPr>
            <p:nvPr/>
          </p:nvSpPr>
          <p:spPr bwMode="auto">
            <a:xfrm>
              <a:off x="2635" y="1999"/>
              <a:ext cx="478" cy="335"/>
            </a:xfrm>
            <a:prstGeom prst="rect">
              <a:avLst/>
            </a:prstGeom>
            <a:solidFill>
              <a:srgbClr val="D8DAC9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159" name="Rectangle 6"/>
            <p:cNvSpPr>
              <a:spLocks noChangeArrowheads="1"/>
            </p:cNvSpPr>
            <p:nvPr/>
          </p:nvSpPr>
          <p:spPr bwMode="auto">
            <a:xfrm>
              <a:off x="2671" y="2056"/>
              <a:ext cx="417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000000"/>
                  </a:solidFill>
                </a:rPr>
                <a:t>Purchase</a:t>
              </a:r>
            </a:p>
            <a:p>
              <a:pPr algn="ctr" eaLnBrk="0" hangingPunct="0"/>
              <a:r>
                <a:rPr lang="en-US" sz="1400" b="1">
                  <a:solidFill>
                    <a:srgbClr val="000000"/>
                  </a:solidFill>
                </a:rPr>
                <a:t>Order</a:t>
              </a:r>
              <a:endParaRPr lang="en-US" sz="1400" b="1"/>
            </a:p>
          </p:txBody>
        </p:sp>
        <p:sp>
          <p:nvSpPr>
            <p:cNvPr id="49160" name="Rectangle 7"/>
            <p:cNvSpPr>
              <a:spLocks noChangeArrowheads="1"/>
            </p:cNvSpPr>
            <p:nvPr/>
          </p:nvSpPr>
          <p:spPr bwMode="auto">
            <a:xfrm>
              <a:off x="2141" y="2822"/>
              <a:ext cx="473" cy="321"/>
            </a:xfrm>
            <a:prstGeom prst="rect">
              <a:avLst/>
            </a:prstGeom>
            <a:solidFill>
              <a:srgbClr val="E5E1DA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161" name="Rectangle 8"/>
            <p:cNvSpPr>
              <a:spLocks noChangeArrowheads="1"/>
            </p:cNvSpPr>
            <p:nvPr/>
          </p:nvSpPr>
          <p:spPr bwMode="auto">
            <a:xfrm>
              <a:off x="3127" y="2817"/>
              <a:ext cx="473" cy="325"/>
            </a:xfrm>
            <a:prstGeom prst="rect">
              <a:avLst/>
            </a:prstGeom>
            <a:solidFill>
              <a:srgbClr val="E0DCE7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162" name="Rectangle 9"/>
            <p:cNvSpPr>
              <a:spLocks noChangeArrowheads="1"/>
            </p:cNvSpPr>
            <p:nvPr/>
          </p:nvSpPr>
          <p:spPr bwMode="auto">
            <a:xfrm>
              <a:off x="2677" y="2617"/>
              <a:ext cx="374" cy="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400" b="1">
                  <a:solidFill>
                    <a:srgbClr val="000000"/>
                  </a:solidFill>
                </a:rPr>
                <a:t>Voucher</a:t>
              </a:r>
              <a:endParaRPr lang="en-US" sz="1400" b="1"/>
            </a:p>
          </p:txBody>
        </p:sp>
        <p:sp>
          <p:nvSpPr>
            <p:cNvPr id="49163" name="Rectangle 10"/>
            <p:cNvSpPr>
              <a:spLocks noChangeArrowheads="1"/>
            </p:cNvSpPr>
            <p:nvPr/>
          </p:nvSpPr>
          <p:spPr bwMode="auto">
            <a:xfrm>
              <a:off x="2193" y="2864"/>
              <a:ext cx="376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000000"/>
                  </a:solidFill>
                </a:rPr>
                <a:t>Supplier</a:t>
              </a:r>
            </a:p>
            <a:p>
              <a:pPr algn="ctr" eaLnBrk="0" hangingPunct="0"/>
              <a:r>
                <a:rPr lang="en-US" sz="1400" b="1">
                  <a:solidFill>
                    <a:srgbClr val="000000"/>
                  </a:solidFill>
                </a:rPr>
                <a:t>Invoice</a:t>
              </a:r>
              <a:endParaRPr lang="en-US" sz="1400" b="1"/>
            </a:p>
          </p:txBody>
        </p:sp>
        <p:sp>
          <p:nvSpPr>
            <p:cNvPr id="49164" name="Rectangle 11"/>
            <p:cNvSpPr>
              <a:spLocks noChangeArrowheads="1"/>
            </p:cNvSpPr>
            <p:nvPr/>
          </p:nvSpPr>
          <p:spPr bwMode="auto">
            <a:xfrm>
              <a:off x="3198" y="2864"/>
              <a:ext cx="343" cy="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 eaLnBrk="0" hangingPunct="0"/>
              <a:r>
                <a:rPr lang="en-US" sz="1400" b="1">
                  <a:solidFill>
                    <a:srgbClr val="000000"/>
                  </a:solidFill>
                </a:rPr>
                <a:t>PO </a:t>
              </a:r>
              <a:br>
                <a:rPr lang="en-US" sz="1400" b="1">
                  <a:solidFill>
                    <a:srgbClr val="000000"/>
                  </a:solidFill>
                </a:rPr>
              </a:br>
              <a:r>
                <a:rPr lang="en-US" sz="1400" b="1">
                  <a:solidFill>
                    <a:srgbClr val="000000"/>
                  </a:solidFill>
                </a:rPr>
                <a:t>Receipt</a:t>
              </a:r>
              <a:endParaRPr lang="en-US" sz="1400" b="1"/>
            </a:p>
          </p:txBody>
        </p:sp>
        <p:sp>
          <p:nvSpPr>
            <p:cNvPr id="49165" name="Line 12"/>
            <p:cNvSpPr>
              <a:spLocks noChangeShapeType="1"/>
            </p:cNvSpPr>
            <p:nvPr/>
          </p:nvSpPr>
          <p:spPr bwMode="auto">
            <a:xfrm>
              <a:off x="2616" y="2984"/>
              <a:ext cx="5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66" name="Line 13"/>
            <p:cNvSpPr>
              <a:spLocks noChangeShapeType="1"/>
            </p:cNvSpPr>
            <p:nvPr/>
          </p:nvSpPr>
          <p:spPr bwMode="auto">
            <a:xfrm flipV="1">
              <a:off x="2360" y="2336"/>
              <a:ext cx="280" cy="4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9167" name="Line 14"/>
            <p:cNvSpPr>
              <a:spLocks noChangeShapeType="1"/>
            </p:cNvSpPr>
            <p:nvPr/>
          </p:nvSpPr>
          <p:spPr bwMode="auto">
            <a:xfrm flipH="1" flipV="1">
              <a:off x="3120" y="2336"/>
              <a:ext cx="280" cy="4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QS-PR-360</a:t>
            </a:r>
          </a:p>
        </p:txBody>
      </p:sp>
      <p:sp>
        <p:nvSpPr>
          <p:cNvPr id="50179" name="Rectangle 5"/>
          <p:cNvSpPr>
            <a:spLocks noChangeArrowheads="1"/>
          </p:cNvSpPr>
          <p:nvPr/>
        </p:nvSpPr>
        <p:spPr bwMode="auto">
          <a:xfrm>
            <a:off x="7432675" y="2265363"/>
            <a:ext cx="1028700" cy="3889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0711" name="Rectangle 7"/>
          <p:cNvSpPr>
            <a:spLocks noChangeAspect="1" noChangeArrowheads="1"/>
          </p:cNvSpPr>
          <p:nvPr/>
        </p:nvSpPr>
        <p:spPr bwMode="auto">
          <a:xfrm>
            <a:off x="4086225" y="1130300"/>
            <a:ext cx="1900238" cy="547688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Enter/Confirm Voucher</a:t>
            </a:r>
          </a:p>
        </p:txBody>
      </p:sp>
      <p:sp>
        <p:nvSpPr>
          <p:cNvPr id="200712" name="Rectangle 8"/>
          <p:cNvSpPr>
            <a:spLocks noChangeAspect="1" noChangeArrowheads="1"/>
          </p:cNvSpPr>
          <p:nvPr/>
        </p:nvSpPr>
        <p:spPr bwMode="auto">
          <a:xfrm>
            <a:off x="2308225" y="2084388"/>
            <a:ext cx="1900238" cy="547687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0" tIns="320040" rIns="0" bIns="320040" anchor="ctr"/>
          <a:lstStyle/>
          <a:p>
            <a:pPr algn="ctr" eaLnBrk="0" hangingPunct="0">
              <a:defRPr/>
            </a:pPr>
            <a:r>
              <a:rPr lang="en-US" sz="1400"/>
              <a:t>Select Automatic or Manual Payment </a:t>
            </a:r>
          </a:p>
        </p:txBody>
      </p:sp>
      <p:sp>
        <p:nvSpPr>
          <p:cNvPr id="200713" name="Rectangle 9"/>
          <p:cNvSpPr>
            <a:spLocks noChangeAspect="1" noChangeArrowheads="1"/>
          </p:cNvSpPr>
          <p:nvPr/>
        </p:nvSpPr>
        <p:spPr bwMode="auto">
          <a:xfrm>
            <a:off x="5857875" y="2084388"/>
            <a:ext cx="1900238" cy="547687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Record Manual Check</a:t>
            </a:r>
          </a:p>
        </p:txBody>
      </p:sp>
      <p:sp>
        <p:nvSpPr>
          <p:cNvPr id="200715" name="Rectangle 11"/>
          <p:cNvSpPr>
            <a:spLocks noChangeAspect="1" noChangeArrowheads="1"/>
          </p:cNvSpPr>
          <p:nvPr/>
        </p:nvSpPr>
        <p:spPr bwMode="auto">
          <a:xfrm>
            <a:off x="2305050" y="3162300"/>
            <a:ext cx="1900238" cy="547688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0" tIns="320040" rIns="0" bIns="320040" anchor="ctr"/>
          <a:lstStyle/>
          <a:p>
            <a:pPr algn="ctr" eaLnBrk="0" hangingPunct="0">
              <a:defRPr/>
            </a:pPr>
            <a:r>
              <a:rPr lang="en-US" sz="1400"/>
              <a:t>Print Payment Selection Register</a:t>
            </a:r>
          </a:p>
        </p:txBody>
      </p:sp>
      <p:sp>
        <p:nvSpPr>
          <p:cNvPr id="200716" name="Rectangle 12"/>
          <p:cNvSpPr>
            <a:spLocks noChangeAspect="1" noChangeArrowheads="1"/>
          </p:cNvSpPr>
          <p:nvPr/>
        </p:nvSpPr>
        <p:spPr bwMode="auto">
          <a:xfrm>
            <a:off x="2308225" y="4241800"/>
            <a:ext cx="1901825" cy="547688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Print Automatic Checks</a:t>
            </a:r>
          </a:p>
        </p:txBody>
      </p:sp>
      <p:sp>
        <p:nvSpPr>
          <p:cNvPr id="200718" name="Rectangle 14"/>
          <p:cNvSpPr>
            <a:spLocks noChangeAspect="1" noChangeArrowheads="1"/>
          </p:cNvSpPr>
          <p:nvPr/>
        </p:nvSpPr>
        <p:spPr bwMode="auto">
          <a:xfrm>
            <a:off x="4086225" y="5187950"/>
            <a:ext cx="1901825" cy="547688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Print Payment Register</a:t>
            </a:r>
          </a:p>
        </p:txBody>
      </p:sp>
      <p:sp>
        <p:nvSpPr>
          <p:cNvPr id="200720" name="Rectangle 16"/>
          <p:cNvSpPr>
            <a:spLocks noChangeAspect="1" noChangeArrowheads="1"/>
          </p:cNvSpPr>
          <p:nvPr/>
        </p:nvSpPr>
        <p:spPr bwMode="auto">
          <a:xfrm>
            <a:off x="2308225" y="6156325"/>
            <a:ext cx="1900238" cy="547688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Reconcile Checks</a:t>
            </a:r>
          </a:p>
        </p:txBody>
      </p:sp>
      <p:sp>
        <p:nvSpPr>
          <p:cNvPr id="200725" name="Rectangle 21"/>
          <p:cNvSpPr>
            <a:spLocks noChangeAspect="1" noChangeArrowheads="1"/>
          </p:cNvSpPr>
          <p:nvPr/>
        </p:nvSpPr>
        <p:spPr bwMode="auto">
          <a:xfrm>
            <a:off x="5838825" y="6156325"/>
            <a:ext cx="1901825" cy="547688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Void Checks</a:t>
            </a:r>
          </a:p>
        </p:txBody>
      </p:sp>
      <p:sp>
        <p:nvSpPr>
          <p:cNvPr id="50188" name="Line 22"/>
          <p:cNvSpPr>
            <a:spLocks noChangeShapeType="1"/>
          </p:cNvSpPr>
          <p:nvPr/>
        </p:nvSpPr>
        <p:spPr bwMode="auto">
          <a:xfrm>
            <a:off x="8328025" y="6156325"/>
            <a:ext cx="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9" name="Rectangle 25"/>
          <p:cNvSpPr>
            <a:spLocks noChangeArrowheads="1"/>
          </p:cNvSpPr>
          <p:nvPr/>
        </p:nvSpPr>
        <p:spPr bwMode="auto">
          <a:xfrm>
            <a:off x="461963" y="569913"/>
            <a:ext cx="67294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Processing Payments</a:t>
            </a:r>
          </a:p>
        </p:txBody>
      </p:sp>
      <p:cxnSp>
        <p:nvCxnSpPr>
          <p:cNvPr id="50190" name="AutoShape 26"/>
          <p:cNvCxnSpPr>
            <a:cxnSpLocks noChangeShapeType="1"/>
            <a:stCxn id="200718" idx="2"/>
            <a:endCxn id="200720" idx="0"/>
          </p:cNvCxnSpPr>
          <p:nvPr/>
        </p:nvCxnSpPr>
        <p:spPr bwMode="auto">
          <a:xfrm rot="5400000">
            <a:off x="3937794" y="5056982"/>
            <a:ext cx="420687" cy="1778000"/>
          </a:xfrm>
          <a:prstGeom prst="bentConnector3">
            <a:avLst>
              <a:gd name="adj1" fmla="val 4981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0191" name="AutoShape 27"/>
          <p:cNvCxnSpPr>
            <a:cxnSpLocks noChangeShapeType="1"/>
            <a:stCxn id="200718" idx="2"/>
            <a:endCxn id="200725" idx="0"/>
          </p:cNvCxnSpPr>
          <p:nvPr/>
        </p:nvCxnSpPr>
        <p:spPr bwMode="auto">
          <a:xfrm rot="16200000" flipH="1">
            <a:off x="5703094" y="5069682"/>
            <a:ext cx="420687" cy="1752600"/>
          </a:xfrm>
          <a:prstGeom prst="bentConnector3">
            <a:avLst>
              <a:gd name="adj1" fmla="val 4981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0192" name="AutoShape 28"/>
          <p:cNvCxnSpPr>
            <a:cxnSpLocks noChangeShapeType="1"/>
            <a:stCxn id="200713" idx="2"/>
            <a:endCxn id="200718" idx="0"/>
          </p:cNvCxnSpPr>
          <p:nvPr/>
        </p:nvCxnSpPr>
        <p:spPr bwMode="auto">
          <a:xfrm rot="5400000">
            <a:off x="4645025" y="3024188"/>
            <a:ext cx="2555875" cy="1771650"/>
          </a:xfrm>
          <a:prstGeom prst="bentConnector3">
            <a:avLst>
              <a:gd name="adj1" fmla="val 4994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0193" name="AutoShape 29"/>
          <p:cNvCxnSpPr>
            <a:cxnSpLocks noChangeShapeType="1"/>
            <a:stCxn id="200716" idx="2"/>
            <a:endCxn id="200718" idx="0"/>
          </p:cNvCxnSpPr>
          <p:nvPr/>
        </p:nvCxnSpPr>
        <p:spPr bwMode="auto">
          <a:xfrm rot="16200000" flipH="1">
            <a:off x="3948907" y="4099719"/>
            <a:ext cx="398462" cy="1778000"/>
          </a:xfrm>
          <a:prstGeom prst="bentConnector3">
            <a:avLst>
              <a:gd name="adj1" fmla="val 49801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0194" name="AutoShape 30"/>
          <p:cNvCxnSpPr>
            <a:cxnSpLocks noChangeShapeType="1"/>
            <a:stCxn id="200715" idx="2"/>
            <a:endCxn id="200716" idx="0"/>
          </p:cNvCxnSpPr>
          <p:nvPr/>
        </p:nvCxnSpPr>
        <p:spPr bwMode="auto">
          <a:xfrm rot="16200000" flipH="1">
            <a:off x="2991645" y="3974306"/>
            <a:ext cx="531812" cy="3175"/>
          </a:xfrm>
          <a:prstGeom prst="bentConnector3">
            <a:avLst>
              <a:gd name="adj1" fmla="val 49852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0195" name="AutoShape 31"/>
          <p:cNvCxnSpPr>
            <a:cxnSpLocks noChangeShapeType="1"/>
            <a:stCxn id="200712" idx="2"/>
            <a:endCxn id="200715" idx="0"/>
          </p:cNvCxnSpPr>
          <p:nvPr/>
        </p:nvCxnSpPr>
        <p:spPr bwMode="auto">
          <a:xfrm rot="5400000">
            <a:off x="2992438" y="2895600"/>
            <a:ext cx="530225" cy="3175"/>
          </a:xfrm>
          <a:prstGeom prst="bentConnector3">
            <a:avLst>
              <a:gd name="adj1" fmla="val 49699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0196" name="AutoShape 32"/>
          <p:cNvCxnSpPr>
            <a:cxnSpLocks noChangeShapeType="1"/>
            <a:stCxn id="200715" idx="1"/>
            <a:endCxn id="200712" idx="1"/>
          </p:cNvCxnSpPr>
          <p:nvPr/>
        </p:nvCxnSpPr>
        <p:spPr bwMode="auto">
          <a:xfrm rot="10800000" flipH="1">
            <a:off x="2305050" y="2359025"/>
            <a:ext cx="3175" cy="1077913"/>
          </a:xfrm>
          <a:prstGeom prst="bentConnector3">
            <a:avLst>
              <a:gd name="adj1" fmla="val -7200000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0197" name="AutoShape 33"/>
          <p:cNvCxnSpPr>
            <a:cxnSpLocks noChangeShapeType="1"/>
            <a:stCxn id="200711" idx="2"/>
            <a:endCxn id="200712" idx="0"/>
          </p:cNvCxnSpPr>
          <p:nvPr/>
        </p:nvCxnSpPr>
        <p:spPr bwMode="auto">
          <a:xfrm rot="5400000">
            <a:off x="3944938" y="992188"/>
            <a:ext cx="406400" cy="1778000"/>
          </a:xfrm>
          <a:prstGeom prst="bentConnector3">
            <a:avLst>
              <a:gd name="adj1" fmla="val 49611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0198" name="AutoShape 34"/>
          <p:cNvCxnSpPr>
            <a:cxnSpLocks noChangeShapeType="1"/>
            <a:stCxn id="200711" idx="2"/>
            <a:endCxn id="200713" idx="0"/>
          </p:cNvCxnSpPr>
          <p:nvPr/>
        </p:nvCxnSpPr>
        <p:spPr bwMode="auto">
          <a:xfrm rot="16200000" flipH="1">
            <a:off x="5719763" y="995363"/>
            <a:ext cx="406400" cy="1771650"/>
          </a:xfrm>
          <a:prstGeom prst="bentConnector3">
            <a:avLst>
              <a:gd name="adj1" fmla="val 49611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0199" name="AutoShape 36"/>
          <p:cNvCxnSpPr>
            <a:cxnSpLocks noChangeShapeType="1"/>
            <a:stCxn id="200725" idx="3"/>
            <a:endCxn id="200711" idx="3"/>
          </p:cNvCxnSpPr>
          <p:nvPr/>
        </p:nvCxnSpPr>
        <p:spPr bwMode="auto">
          <a:xfrm flipH="1" flipV="1">
            <a:off x="5986463" y="1404938"/>
            <a:ext cx="1754187" cy="5026025"/>
          </a:xfrm>
          <a:prstGeom prst="bentConnector3">
            <a:avLst>
              <a:gd name="adj1" fmla="val -13032"/>
            </a:avLst>
          </a:prstGeom>
          <a:noFill/>
          <a:ln w="28575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QS-PR-370</a:t>
            </a: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457200" y="569913"/>
            <a:ext cx="6934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 Invoice</a:t>
            </a:r>
          </a:p>
        </p:txBody>
      </p:sp>
      <p:pic>
        <p:nvPicPr>
          <p:cNvPr id="51204" name="Picture 1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85988" y="1512888"/>
            <a:ext cx="4772025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QS-PR-380</a:t>
            </a:r>
          </a:p>
        </p:txBody>
      </p:sp>
      <p:sp>
        <p:nvSpPr>
          <p:cNvPr id="52227" name="Rectangle 6"/>
          <p:cNvSpPr>
            <a:spLocks noChangeArrowheads="1"/>
          </p:cNvSpPr>
          <p:nvPr/>
        </p:nvSpPr>
        <p:spPr bwMode="auto">
          <a:xfrm>
            <a:off x="457200" y="912813"/>
            <a:ext cx="7772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 Receiving History of PO</a:t>
            </a:r>
          </a:p>
        </p:txBody>
      </p:sp>
      <p:pic>
        <p:nvPicPr>
          <p:cNvPr id="5222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988" y="3032125"/>
            <a:ext cx="8582025" cy="250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QS-PR-390</a:t>
            </a:r>
          </a:p>
        </p:txBody>
      </p:sp>
      <p:sp>
        <p:nvSpPr>
          <p:cNvPr id="53251" name="Rectangle 6"/>
          <p:cNvSpPr>
            <a:spLocks noChangeArrowheads="1"/>
          </p:cNvSpPr>
          <p:nvPr/>
        </p:nvSpPr>
        <p:spPr bwMode="auto">
          <a:xfrm>
            <a:off x="457200" y="571500"/>
            <a:ext cx="7038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Add Voucher 1 of 5</a:t>
            </a:r>
          </a:p>
        </p:txBody>
      </p:sp>
      <p:pic>
        <p:nvPicPr>
          <p:cNvPr id="53252" name="Picture 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287463"/>
            <a:ext cx="781050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QS-PR-040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57200" y="912813"/>
            <a:ext cx="7353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 dirty="0">
                <a:solidFill>
                  <a:srgbClr val="5A87C6"/>
                </a:solidFill>
              </a:rPr>
              <a:t>Purchasing: Process Flow</a:t>
            </a:r>
          </a:p>
        </p:txBody>
      </p:sp>
      <p:grpSp>
        <p:nvGrpSpPr>
          <p:cNvPr id="18436" name="Group 21"/>
          <p:cNvGrpSpPr>
            <a:grpSpLocks/>
          </p:cNvGrpSpPr>
          <p:nvPr/>
        </p:nvGrpSpPr>
        <p:grpSpPr bwMode="auto">
          <a:xfrm>
            <a:off x="1625600" y="2057400"/>
            <a:ext cx="5864225" cy="3335338"/>
            <a:chOff x="1096" y="1296"/>
            <a:chExt cx="3694" cy="2101"/>
          </a:xfrm>
        </p:grpSpPr>
        <p:sp>
          <p:nvSpPr>
            <p:cNvPr id="18437" name="Freeform 8"/>
            <p:cNvSpPr>
              <a:spLocks/>
            </p:cNvSpPr>
            <p:nvPr/>
          </p:nvSpPr>
          <p:spPr bwMode="auto">
            <a:xfrm flipH="1">
              <a:off x="3380" y="2608"/>
              <a:ext cx="47" cy="545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6712 h 424"/>
                <a:gd name="T4" fmla="*/ 0 w 624"/>
                <a:gd name="T5" fmla="*/ 6712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3369" name="Rectangle 9"/>
            <p:cNvSpPr>
              <a:spLocks noChangeArrowheads="1"/>
            </p:cNvSpPr>
            <p:nvPr/>
          </p:nvSpPr>
          <p:spPr bwMode="auto">
            <a:xfrm>
              <a:off x="1096" y="129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/>
                <a:t>Requisition</a:t>
              </a:r>
            </a:p>
          </p:txBody>
        </p:sp>
        <p:sp>
          <p:nvSpPr>
            <p:cNvPr id="143370" name="Rectangle 10"/>
            <p:cNvSpPr>
              <a:spLocks noChangeArrowheads="1"/>
            </p:cNvSpPr>
            <p:nvPr/>
          </p:nvSpPr>
          <p:spPr bwMode="auto">
            <a:xfrm>
              <a:off x="2080" y="2088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/>
                <a:t>Purchase</a:t>
              </a:r>
            </a:p>
            <a:p>
              <a:pPr algn="ctr" defTabSz="739775" eaLnBrk="0" hangingPunct="0">
                <a:defRPr/>
              </a:pPr>
              <a:r>
                <a:rPr lang="en-US" sz="1200" b="1" dirty="0"/>
                <a:t>Order</a:t>
              </a:r>
            </a:p>
          </p:txBody>
        </p:sp>
        <p:sp>
          <p:nvSpPr>
            <p:cNvPr id="143371" name="Rectangle 11"/>
            <p:cNvSpPr>
              <a:spLocks noChangeArrowheads="1"/>
            </p:cNvSpPr>
            <p:nvPr/>
          </p:nvSpPr>
          <p:spPr bwMode="auto">
            <a:xfrm>
              <a:off x="1096" y="2880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/>
                <a:t>Blanket</a:t>
              </a:r>
            </a:p>
            <a:p>
              <a:pPr algn="ctr" defTabSz="739775" eaLnBrk="0" hangingPunct="0">
                <a:defRPr/>
              </a:pPr>
              <a:r>
                <a:rPr lang="en-US" sz="1200" b="1" dirty="0"/>
                <a:t>Order</a:t>
              </a:r>
            </a:p>
          </p:txBody>
        </p:sp>
        <p:sp>
          <p:nvSpPr>
            <p:cNvPr id="18441" name="Line 12"/>
            <p:cNvSpPr>
              <a:spLocks noChangeShapeType="1"/>
            </p:cNvSpPr>
            <p:nvPr/>
          </p:nvSpPr>
          <p:spPr bwMode="auto">
            <a:xfrm flipH="1">
              <a:off x="2810" y="2360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3373" name="Rectangle 13"/>
            <p:cNvSpPr>
              <a:spLocks noChangeArrowheads="1"/>
            </p:cNvSpPr>
            <p:nvPr/>
          </p:nvSpPr>
          <p:spPr bwMode="auto">
            <a:xfrm>
              <a:off x="3075" y="2088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/>
                <a:t>Receipt</a:t>
              </a:r>
            </a:p>
          </p:txBody>
        </p:sp>
        <p:sp>
          <p:nvSpPr>
            <p:cNvPr id="18443" name="Line 14"/>
            <p:cNvSpPr>
              <a:spLocks noChangeShapeType="1"/>
            </p:cNvSpPr>
            <p:nvPr/>
          </p:nvSpPr>
          <p:spPr bwMode="auto">
            <a:xfrm flipH="1">
              <a:off x="3802" y="2360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3375" name="Rectangle 15"/>
            <p:cNvSpPr>
              <a:spLocks noChangeArrowheads="1"/>
            </p:cNvSpPr>
            <p:nvPr/>
          </p:nvSpPr>
          <p:spPr bwMode="auto">
            <a:xfrm>
              <a:off x="4067" y="2088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/>
                <a:t>AP Voucher</a:t>
              </a:r>
            </a:p>
          </p:txBody>
        </p:sp>
        <p:sp>
          <p:nvSpPr>
            <p:cNvPr id="18445" name="Freeform 16"/>
            <p:cNvSpPr>
              <a:spLocks/>
            </p:cNvSpPr>
            <p:nvPr/>
          </p:nvSpPr>
          <p:spPr bwMode="auto">
            <a:xfrm>
              <a:off x="1459" y="1816"/>
              <a:ext cx="624" cy="472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1378 h 424"/>
                <a:gd name="T4" fmla="*/ 624 w 624"/>
                <a:gd name="T5" fmla="*/ 1378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8446" name="Freeform 17"/>
            <p:cNvSpPr>
              <a:spLocks/>
            </p:cNvSpPr>
            <p:nvPr/>
          </p:nvSpPr>
          <p:spPr bwMode="auto">
            <a:xfrm flipV="1">
              <a:off x="1459" y="2400"/>
              <a:ext cx="624" cy="480"/>
            </a:xfrm>
            <a:custGeom>
              <a:avLst/>
              <a:gdLst>
                <a:gd name="T0" fmla="*/ 0 w 624"/>
                <a:gd name="T1" fmla="*/ 0 h 424"/>
                <a:gd name="T2" fmla="*/ 0 w 624"/>
                <a:gd name="T3" fmla="*/ 1658 h 424"/>
                <a:gd name="T4" fmla="*/ 624 w 624"/>
                <a:gd name="T5" fmla="*/ 1658 h 424"/>
                <a:gd name="T6" fmla="*/ 0 60000 65536"/>
                <a:gd name="T7" fmla="*/ 0 60000 65536"/>
                <a:gd name="T8" fmla="*/ 0 60000 65536"/>
                <a:gd name="T9" fmla="*/ 0 w 624"/>
                <a:gd name="T10" fmla="*/ 0 h 424"/>
                <a:gd name="T11" fmla="*/ 624 w 624"/>
                <a:gd name="T12" fmla="*/ 424 h 4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424">
                  <a:moveTo>
                    <a:pt x="0" y="0"/>
                  </a:moveTo>
                  <a:lnTo>
                    <a:pt x="0" y="424"/>
                  </a:lnTo>
                  <a:lnTo>
                    <a:pt x="624" y="42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43378" name="Rectangle 18"/>
            <p:cNvSpPr>
              <a:spLocks noChangeArrowheads="1"/>
            </p:cNvSpPr>
            <p:nvPr/>
          </p:nvSpPr>
          <p:spPr bwMode="auto">
            <a:xfrm>
              <a:off x="3080" y="2880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/>
                <a:t>Supplier</a:t>
              </a:r>
            </a:p>
            <a:p>
              <a:pPr algn="ctr" defTabSz="739775" eaLnBrk="0" hangingPunct="0">
                <a:defRPr/>
              </a:pPr>
              <a:r>
                <a:rPr lang="en-US" sz="1200" b="1" dirty="0"/>
                <a:t>Schedules</a:t>
              </a:r>
            </a:p>
          </p:txBody>
        </p:sp>
        <p:sp>
          <p:nvSpPr>
            <p:cNvPr id="143379" name="Rectangle 19"/>
            <p:cNvSpPr>
              <a:spLocks noChangeArrowheads="1"/>
            </p:cNvSpPr>
            <p:nvPr/>
          </p:nvSpPr>
          <p:spPr bwMode="auto">
            <a:xfrm>
              <a:off x="3075" y="1296"/>
              <a:ext cx="723" cy="51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>
                <a:defRPr/>
              </a:pPr>
              <a:r>
                <a:rPr lang="en-US" sz="1200" b="1" dirty="0"/>
                <a:t>Return</a:t>
              </a:r>
            </a:p>
          </p:txBody>
        </p:sp>
        <p:sp>
          <p:nvSpPr>
            <p:cNvPr id="18449" name="Line 20"/>
            <p:cNvSpPr>
              <a:spLocks noChangeShapeType="1"/>
            </p:cNvSpPr>
            <p:nvPr/>
          </p:nvSpPr>
          <p:spPr bwMode="auto">
            <a:xfrm rot="16200000" flipH="1">
              <a:off x="3298" y="1960"/>
              <a:ext cx="26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dash"/>
              <a:round/>
              <a:headEnd type="triangle" w="med" len="med"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395413"/>
            <a:ext cx="7037388" cy="196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QS-PR-400</a:t>
            </a:r>
          </a:p>
        </p:txBody>
      </p:sp>
      <p:sp>
        <p:nvSpPr>
          <p:cNvPr id="54276" name="Rectangle 7"/>
          <p:cNvSpPr>
            <a:spLocks noChangeArrowheads="1"/>
          </p:cNvSpPr>
          <p:nvPr/>
        </p:nvSpPr>
        <p:spPr bwMode="auto">
          <a:xfrm>
            <a:off x="457200" y="855663"/>
            <a:ext cx="7581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Example: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Add Voucher 2 of 5</a:t>
            </a:r>
          </a:p>
        </p:txBody>
      </p:sp>
      <p:pic>
        <p:nvPicPr>
          <p:cNvPr id="54277" name="Picture 7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3413" y="2347913"/>
            <a:ext cx="7019925" cy="435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QS-PR-410</a:t>
            </a:r>
          </a:p>
        </p:txBody>
      </p:sp>
      <p:sp>
        <p:nvSpPr>
          <p:cNvPr id="55299" name="Rectangle 7"/>
          <p:cNvSpPr>
            <a:spLocks noChangeArrowheads="1"/>
          </p:cNvSpPr>
          <p:nvPr/>
        </p:nvSpPr>
        <p:spPr bwMode="auto">
          <a:xfrm>
            <a:off x="457200" y="665163"/>
            <a:ext cx="7077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Receiver Matching Detail</a:t>
            </a:r>
          </a:p>
        </p:txBody>
      </p:sp>
      <p:pic>
        <p:nvPicPr>
          <p:cNvPr id="5530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97025"/>
            <a:ext cx="7924800" cy="473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986713" y="6659563"/>
            <a:ext cx="1157287" cy="209550"/>
          </a:xfrm>
          <a:noFill/>
        </p:spPr>
        <p:txBody>
          <a:bodyPr/>
          <a:lstStyle/>
          <a:p>
            <a:r>
              <a:rPr lang="en-US" smtClean="0"/>
              <a:t>QS-PR-420</a:t>
            </a:r>
          </a:p>
        </p:txBody>
      </p:sp>
      <p:sp>
        <p:nvSpPr>
          <p:cNvPr id="56323" name="Rectangle 6"/>
          <p:cNvSpPr>
            <a:spLocks noChangeArrowheads="1"/>
          </p:cNvSpPr>
          <p:nvPr/>
        </p:nvSpPr>
        <p:spPr bwMode="auto">
          <a:xfrm>
            <a:off x="457200" y="912813"/>
            <a:ext cx="8461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Purchase Price Variance for item 10-02</a:t>
            </a:r>
          </a:p>
        </p:txBody>
      </p:sp>
      <p:pic>
        <p:nvPicPr>
          <p:cNvPr id="5632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2606675"/>
            <a:ext cx="7848600" cy="276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QS-PR-430</a:t>
            </a:r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415338" cy="881063"/>
          </a:xfrm>
        </p:spPr>
        <p:txBody>
          <a:bodyPr/>
          <a:lstStyle/>
          <a:p>
            <a:pPr eaLnBrk="1" hangingPunct="1"/>
            <a:r>
              <a:rPr lang="en-US" smtClean="0"/>
              <a:t>Purchase Price Variance for item 10-03</a:t>
            </a:r>
          </a:p>
        </p:txBody>
      </p:sp>
      <p:pic>
        <p:nvPicPr>
          <p:cNvPr id="5734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" y="1668463"/>
            <a:ext cx="8029575" cy="473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8" y="1503363"/>
            <a:ext cx="8978900" cy="252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QS-PR-440</a:t>
            </a:r>
          </a:p>
        </p:txBody>
      </p:sp>
      <p:sp>
        <p:nvSpPr>
          <p:cNvPr id="58372" name="Rectangle 7"/>
          <p:cNvSpPr>
            <a:spLocks noChangeArrowheads="1"/>
          </p:cNvSpPr>
          <p:nvPr/>
        </p:nvSpPr>
        <p:spPr bwMode="auto">
          <a:xfrm>
            <a:off x="457200" y="912813"/>
            <a:ext cx="75152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Voucher Maintenance</a:t>
            </a:r>
          </a:p>
        </p:txBody>
      </p:sp>
      <p:pic>
        <p:nvPicPr>
          <p:cNvPr id="58373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8713" y="3913188"/>
            <a:ext cx="6886575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QS-PR-450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457200" y="912813"/>
            <a:ext cx="8429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 Supplier’s Account Balance</a:t>
            </a:r>
          </a:p>
        </p:txBody>
      </p:sp>
      <p:pic>
        <p:nvPicPr>
          <p:cNvPr id="59396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1638" y="2733675"/>
            <a:ext cx="5800725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QS-PR-460</a:t>
            </a:r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457200" y="912813"/>
            <a:ext cx="7296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Select Vouchers for Payment</a:t>
            </a:r>
          </a:p>
        </p:txBody>
      </p:sp>
      <p:pic>
        <p:nvPicPr>
          <p:cNvPr id="60420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275" y="1563688"/>
            <a:ext cx="7791450" cy="490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QS-PR-470</a:t>
            </a:r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auto">
          <a:xfrm>
            <a:off x="1804988" y="0"/>
            <a:ext cx="6784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 sz="1800" b="1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61444" name="Rectangle 7"/>
          <p:cNvSpPr>
            <a:spLocks noChangeArrowheads="1"/>
          </p:cNvSpPr>
          <p:nvPr/>
        </p:nvSpPr>
        <p:spPr bwMode="auto">
          <a:xfrm>
            <a:off x="466725" y="912813"/>
            <a:ext cx="7143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Select Vouchers for Payment</a:t>
            </a:r>
          </a:p>
        </p:txBody>
      </p:sp>
      <p:pic>
        <p:nvPicPr>
          <p:cNvPr id="61445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3" y="2652713"/>
            <a:ext cx="879157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QS-PR-480</a:t>
            </a: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1804988" y="0"/>
            <a:ext cx="6784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 sz="1800" b="1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62468" name="Rectangle 5"/>
          <p:cNvSpPr>
            <a:spLocks noChangeArrowheads="1"/>
          </p:cNvSpPr>
          <p:nvPr/>
        </p:nvSpPr>
        <p:spPr bwMode="auto">
          <a:xfrm>
            <a:off x="457200" y="912813"/>
            <a:ext cx="80200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Run Payment Selection Register</a:t>
            </a:r>
          </a:p>
        </p:txBody>
      </p:sp>
      <p:pic>
        <p:nvPicPr>
          <p:cNvPr id="62469" name="Picture 7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2038" y="1484313"/>
            <a:ext cx="7019925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0" name="Picture 8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050" y="3806825"/>
            <a:ext cx="8656638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7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00" y="1463675"/>
            <a:ext cx="6924675" cy="495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QS-PR-490</a:t>
            </a:r>
          </a:p>
        </p:txBody>
      </p:sp>
      <p:sp>
        <p:nvSpPr>
          <p:cNvPr id="63492" name="Rectangle 3"/>
          <p:cNvSpPr>
            <a:spLocks noChangeArrowheads="1"/>
          </p:cNvSpPr>
          <p:nvPr/>
        </p:nvSpPr>
        <p:spPr bwMode="auto">
          <a:xfrm>
            <a:off x="852488" y="0"/>
            <a:ext cx="67849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en-US" sz="1800" b="1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63493" name="Rectangle 4"/>
          <p:cNvSpPr>
            <a:spLocks noChangeArrowheads="1"/>
          </p:cNvSpPr>
          <p:nvPr/>
        </p:nvSpPr>
        <p:spPr bwMode="auto">
          <a:xfrm>
            <a:off x="457200" y="912813"/>
            <a:ext cx="7886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Print Checks</a:t>
            </a:r>
          </a:p>
        </p:txBody>
      </p:sp>
      <p:pic>
        <p:nvPicPr>
          <p:cNvPr id="63494" name="Picture 7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19338" y="4456113"/>
            <a:ext cx="673417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QS-PR-050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57200" y="912813"/>
            <a:ext cx="65722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Purchasing: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Supplier</a:t>
            </a:r>
          </a:p>
        </p:txBody>
      </p:sp>
      <p:sp>
        <p:nvSpPr>
          <p:cNvPr id="19460" name="Text Box 34"/>
          <p:cNvSpPr txBox="1">
            <a:spLocks noChangeArrowheads="1"/>
          </p:cNvSpPr>
          <p:nvPr/>
        </p:nvSpPr>
        <p:spPr bwMode="auto">
          <a:xfrm>
            <a:off x="762000" y="2457450"/>
            <a:ext cx="2643188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1800" b="1">
              <a:latin typeface="Arial" charset="0"/>
            </a:endParaRPr>
          </a:p>
        </p:txBody>
      </p:sp>
      <p:graphicFrame>
        <p:nvGraphicFramePr>
          <p:cNvPr id="151682" name="Group 130"/>
          <p:cNvGraphicFramePr>
            <a:graphicFrameLocks noGrp="1"/>
          </p:cNvGraphicFramePr>
          <p:nvPr/>
        </p:nvGraphicFramePr>
        <p:xfrm>
          <a:off x="2609850" y="2447925"/>
          <a:ext cx="4186238" cy="1113664"/>
        </p:xfrm>
        <a:graphic>
          <a:graphicData uri="http://schemas.openxmlformats.org/drawingml/2006/table">
            <a:tbl>
              <a:tblPr/>
              <a:tblGrid>
                <a:gridCol w="752475"/>
                <a:gridCol w="1928813"/>
                <a:gridCol w="1504950"/>
              </a:tblGrid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D9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QMI Incorporated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D9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Dixon Corp.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D9AA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D9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10-03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D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Computer Cable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CDD0"/>
                    </a:solidFill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UOM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D9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Inches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D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Roll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BDDCD"/>
                    </a:solidFill>
                  </a:tcPr>
                </a:tc>
              </a:tr>
            </a:tbl>
          </a:graphicData>
        </a:graphic>
      </p:graphicFrame>
      <p:pic>
        <p:nvPicPr>
          <p:cNvPr id="19471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09975" y="3638550"/>
            <a:ext cx="2035175" cy="3009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QS-PR-500</a:t>
            </a:r>
          </a:p>
        </p:txBody>
      </p:sp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457200" y="912813"/>
            <a:ext cx="7781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Supplier Activity Inquiry</a:t>
            </a:r>
          </a:p>
        </p:txBody>
      </p:sp>
      <p:pic>
        <p:nvPicPr>
          <p:cNvPr id="64516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1163" y="2641600"/>
            <a:ext cx="57816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QS-PR-510</a:t>
            </a:r>
          </a:p>
        </p:txBody>
      </p:sp>
      <p:sp>
        <p:nvSpPr>
          <p:cNvPr id="65539" name="Rectangle 1026"/>
          <p:cNvSpPr>
            <a:spLocks noChangeArrowheads="1"/>
          </p:cNvSpPr>
          <p:nvPr/>
        </p:nvSpPr>
        <p:spPr bwMode="auto">
          <a:xfrm>
            <a:off x="457200" y="912813"/>
            <a:ext cx="7981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</a:t>
            </a:r>
          </a:p>
        </p:txBody>
      </p:sp>
      <p:sp>
        <p:nvSpPr>
          <p:cNvPr id="65540" name="Freeform 1033"/>
          <p:cNvSpPr>
            <a:spLocks/>
          </p:cNvSpPr>
          <p:nvPr/>
        </p:nvSpPr>
        <p:spPr bwMode="auto">
          <a:xfrm flipH="1">
            <a:off x="4494213" y="4025900"/>
            <a:ext cx="74612" cy="865188"/>
          </a:xfrm>
          <a:custGeom>
            <a:avLst/>
            <a:gdLst>
              <a:gd name="T0" fmla="*/ 0 w 624"/>
              <a:gd name="T1" fmla="*/ 0 h 424"/>
              <a:gd name="T2" fmla="*/ 0 w 624"/>
              <a:gd name="T3" fmla="*/ 2147483647 h 424"/>
              <a:gd name="T4" fmla="*/ 2147483647 w 624"/>
              <a:gd name="T5" fmla="*/ 2147483647 h 424"/>
              <a:gd name="T6" fmla="*/ 0 60000 65536"/>
              <a:gd name="T7" fmla="*/ 0 60000 65536"/>
              <a:gd name="T8" fmla="*/ 0 60000 65536"/>
              <a:gd name="T9" fmla="*/ 0 w 624"/>
              <a:gd name="T10" fmla="*/ 0 h 424"/>
              <a:gd name="T11" fmla="*/ 624 w 624"/>
              <a:gd name="T12" fmla="*/ 424 h 4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424">
                <a:moveTo>
                  <a:pt x="0" y="0"/>
                </a:moveTo>
                <a:lnTo>
                  <a:pt x="0" y="424"/>
                </a:lnTo>
                <a:lnTo>
                  <a:pt x="624" y="424"/>
                </a:ln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954" name="Rectangle 1034"/>
          <p:cNvSpPr>
            <a:spLocks noChangeArrowheads="1"/>
          </p:cNvSpPr>
          <p:nvPr/>
        </p:nvSpPr>
        <p:spPr bwMode="auto">
          <a:xfrm>
            <a:off x="868363" y="1943100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/>
              <a:t>Requisition</a:t>
            </a:r>
          </a:p>
        </p:txBody>
      </p:sp>
      <p:sp>
        <p:nvSpPr>
          <p:cNvPr id="594955" name="Rectangle 1035"/>
          <p:cNvSpPr>
            <a:spLocks noChangeArrowheads="1"/>
          </p:cNvSpPr>
          <p:nvPr/>
        </p:nvSpPr>
        <p:spPr bwMode="auto">
          <a:xfrm>
            <a:off x="2430463" y="3200400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/>
              <a:t>Purchase</a:t>
            </a:r>
          </a:p>
          <a:p>
            <a:pPr algn="ctr" defTabSz="739775" eaLnBrk="0" hangingPunct="0">
              <a:defRPr/>
            </a:pPr>
            <a:r>
              <a:rPr lang="en-US" sz="1200" b="1"/>
              <a:t>Order</a:t>
            </a:r>
          </a:p>
        </p:txBody>
      </p:sp>
      <p:sp>
        <p:nvSpPr>
          <p:cNvPr id="594956" name="Rectangle 1036"/>
          <p:cNvSpPr>
            <a:spLocks noChangeArrowheads="1"/>
          </p:cNvSpPr>
          <p:nvPr/>
        </p:nvSpPr>
        <p:spPr bwMode="auto">
          <a:xfrm>
            <a:off x="868363" y="4457700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/>
              <a:t>Blanket</a:t>
            </a:r>
          </a:p>
          <a:p>
            <a:pPr algn="ctr" defTabSz="739775" eaLnBrk="0" hangingPunct="0">
              <a:defRPr/>
            </a:pPr>
            <a:r>
              <a:rPr lang="en-US" sz="1200" b="1"/>
              <a:t>Order</a:t>
            </a:r>
          </a:p>
        </p:txBody>
      </p:sp>
      <p:sp>
        <p:nvSpPr>
          <p:cNvPr id="65544" name="Line 1037"/>
          <p:cNvSpPr>
            <a:spLocks noChangeShapeType="1"/>
          </p:cNvSpPr>
          <p:nvPr/>
        </p:nvSpPr>
        <p:spPr bwMode="auto">
          <a:xfrm flipH="1">
            <a:off x="3589338" y="3632200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958" name="Rectangle 1038"/>
          <p:cNvSpPr>
            <a:spLocks noChangeArrowheads="1"/>
          </p:cNvSpPr>
          <p:nvPr/>
        </p:nvSpPr>
        <p:spPr bwMode="auto">
          <a:xfrm>
            <a:off x="4010025" y="3200400"/>
            <a:ext cx="1147763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/>
              <a:t>Receipt</a:t>
            </a:r>
          </a:p>
        </p:txBody>
      </p:sp>
      <p:sp>
        <p:nvSpPr>
          <p:cNvPr id="65546" name="Line 1039"/>
          <p:cNvSpPr>
            <a:spLocks noChangeShapeType="1"/>
          </p:cNvSpPr>
          <p:nvPr/>
        </p:nvSpPr>
        <p:spPr bwMode="auto">
          <a:xfrm flipH="1">
            <a:off x="5164138" y="3632200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960" name="Rectangle 1040"/>
          <p:cNvSpPr>
            <a:spLocks noChangeArrowheads="1"/>
          </p:cNvSpPr>
          <p:nvPr/>
        </p:nvSpPr>
        <p:spPr bwMode="auto">
          <a:xfrm>
            <a:off x="5584825" y="3200400"/>
            <a:ext cx="1147763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/>
              <a:t>AP Voucher</a:t>
            </a:r>
          </a:p>
        </p:txBody>
      </p:sp>
      <p:sp>
        <p:nvSpPr>
          <p:cNvPr id="65548" name="Freeform 1041"/>
          <p:cNvSpPr>
            <a:spLocks/>
          </p:cNvSpPr>
          <p:nvPr/>
        </p:nvSpPr>
        <p:spPr bwMode="auto">
          <a:xfrm>
            <a:off x="1444625" y="2768600"/>
            <a:ext cx="990600" cy="749300"/>
          </a:xfrm>
          <a:custGeom>
            <a:avLst/>
            <a:gdLst>
              <a:gd name="T0" fmla="*/ 0 w 624"/>
              <a:gd name="T1" fmla="*/ 0 h 424"/>
              <a:gd name="T2" fmla="*/ 0 w 624"/>
              <a:gd name="T3" fmla="*/ 2147483647 h 424"/>
              <a:gd name="T4" fmla="*/ 2147483647 w 624"/>
              <a:gd name="T5" fmla="*/ 2147483647 h 424"/>
              <a:gd name="T6" fmla="*/ 0 60000 65536"/>
              <a:gd name="T7" fmla="*/ 0 60000 65536"/>
              <a:gd name="T8" fmla="*/ 0 60000 65536"/>
              <a:gd name="T9" fmla="*/ 0 w 624"/>
              <a:gd name="T10" fmla="*/ 0 h 424"/>
              <a:gd name="T11" fmla="*/ 624 w 624"/>
              <a:gd name="T12" fmla="*/ 424 h 4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424">
                <a:moveTo>
                  <a:pt x="0" y="0"/>
                </a:moveTo>
                <a:lnTo>
                  <a:pt x="0" y="424"/>
                </a:lnTo>
                <a:lnTo>
                  <a:pt x="624" y="424"/>
                </a:ln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49" name="Freeform 1042"/>
          <p:cNvSpPr>
            <a:spLocks/>
          </p:cNvSpPr>
          <p:nvPr/>
        </p:nvSpPr>
        <p:spPr bwMode="auto">
          <a:xfrm flipV="1">
            <a:off x="1444625" y="3695700"/>
            <a:ext cx="990600" cy="762000"/>
          </a:xfrm>
          <a:custGeom>
            <a:avLst/>
            <a:gdLst>
              <a:gd name="T0" fmla="*/ 0 w 624"/>
              <a:gd name="T1" fmla="*/ 0 h 424"/>
              <a:gd name="T2" fmla="*/ 0 w 624"/>
              <a:gd name="T3" fmla="*/ 2147483647 h 424"/>
              <a:gd name="T4" fmla="*/ 2147483647 w 624"/>
              <a:gd name="T5" fmla="*/ 2147483647 h 424"/>
              <a:gd name="T6" fmla="*/ 0 60000 65536"/>
              <a:gd name="T7" fmla="*/ 0 60000 65536"/>
              <a:gd name="T8" fmla="*/ 0 60000 65536"/>
              <a:gd name="T9" fmla="*/ 0 w 624"/>
              <a:gd name="T10" fmla="*/ 0 h 424"/>
              <a:gd name="T11" fmla="*/ 624 w 624"/>
              <a:gd name="T12" fmla="*/ 424 h 4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424">
                <a:moveTo>
                  <a:pt x="0" y="0"/>
                </a:moveTo>
                <a:lnTo>
                  <a:pt x="0" y="424"/>
                </a:lnTo>
                <a:lnTo>
                  <a:pt x="624" y="424"/>
                </a:ln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963" name="Rectangle 1043"/>
          <p:cNvSpPr>
            <a:spLocks noChangeArrowheads="1"/>
          </p:cNvSpPr>
          <p:nvPr/>
        </p:nvSpPr>
        <p:spPr bwMode="auto">
          <a:xfrm>
            <a:off x="4017963" y="4457700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/>
              <a:t>Supplier</a:t>
            </a:r>
          </a:p>
          <a:p>
            <a:pPr algn="ctr" defTabSz="739775" eaLnBrk="0" hangingPunct="0">
              <a:defRPr/>
            </a:pPr>
            <a:r>
              <a:rPr lang="en-US" sz="1200" b="1"/>
              <a:t>Schedules</a:t>
            </a:r>
          </a:p>
        </p:txBody>
      </p:sp>
      <p:sp>
        <p:nvSpPr>
          <p:cNvPr id="65551" name="Line 1047"/>
          <p:cNvSpPr>
            <a:spLocks noChangeShapeType="1"/>
          </p:cNvSpPr>
          <p:nvPr/>
        </p:nvSpPr>
        <p:spPr bwMode="auto">
          <a:xfrm flipH="1">
            <a:off x="6750050" y="3632200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968" name="Rectangle 1048"/>
          <p:cNvSpPr>
            <a:spLocks noChangeArrowheads="1"/>
          </p:cNvSpPr>
          <p:nvPr/>
        </p:nvSpPr>
        <p:spPr bwMode="auto">
          <a:xfrm>
            <a:off x="7170738" y="3200400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/>
              <a:t>Payment</a:t>
            </a:r>
          </a:p>
        </p:txBody>
      </p:sp>
      <p:sp>
        <p:nvSpPr>
          <p:cNvPr id="65553" name="Freeform 1049"/>
          <p:cNvSpPr>
            <a:spLocks/>
          </p:cNvSpPr>
          <p:nvPr/>
        </p:nvSpPr>
        <p:spPr bwMode="auto">
          <a:xfrm flipH="1">
            <a:off x="6176963" y="4025900"/>
            <a:ext cx="74612" cy="865188"/>
          </a:xfrm>
          <a:custGeom>
            <a:avLst/>
            <a:gdLst>
              <a:gd name="T0" fmla="*/ 0 w 624"/>
              <a:gd name="T1" fmla="*/ 0 h 424"/>
              <a:gd name="T2" fmla="*/ 0 w 624"/>
              <a:gd name="T3" fmla="*/ 2147483647 h 424"/>
              <a:gd name="T4" fmla="*/ 2147483647 w 624"/>
              <a:gd name="T5" fmla="*/ 2147483647 h 424"/>
              <a:gd name="T6" fmla="*/ 0 60000 65536"/>
              <a:gd name="T7" fmla="*/ 0 60000 65536"/>
              <a:gd name="T8" fmla="*/ 0 60000 65536"/>
              <a:gd name="T9" fmla="*/ 0 w 624"/>
              <a:gd name="T10" fmla="*/ 0 h 424"/>
              <a:gd name="T11" fmla="*/ 624 w 624"/>
              <a:gd name="T12" fmla="*/ 424 h 42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424">
                <a:moveTo>
                  <a:pt x="0" y="0"/>
                </a:moveTo>
                <a:lnTo>
                  <a:pt x="0" y="424"/>
                </a:lnTo>
                <a:lnTo>
                  <a:pt x="624" y="424"/>
                </a:lnTo>
              </a:path>
            </a:pathLst>
          </a:custGeom>
          <a:noFill/>
          <a:ln w="28575">
            <a:solidFill>
              <a:schemeClr val="tx1"/>
            </a:solidFill>
            <a:prstDash val="dash"/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4970" name="Rectangle 1050"/>
          <p:cNvSpPr>
            <a:spLocks noChangeArrowheads="1"/>
          </p:cNvSpPr>
          <p:nvPr/>
        </p:nvSpPr>
        <p:spPr bwMode="auto">
          <a:xfrm>
            <a:off x="5700713" y="4457700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/>
              <a:t>Invoice from </a:t>
            </a:r>
            <a:br>
              <a:rPr lang="en-US" sz="1200" b="1"/>
            </a:br>
            <a:r>
              <a:rPr lang="en-US" sz="1200" b="1"/>
              <a:t>Supplier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QS-PR-520</a:t>
            </a:r>
          </a:p>
        </p:txBody>
      </p:sp>
      <p:sp>
        <p:nvSpPr>
          <p:cNvPr id="66563" name="Rectangle 2"/>
          <p:cNvSpPr>
            <a:spLocks noChangeArrowheads="1"/>
          </p:cNvSpPr>
          <p:nvPr/>
        </p:nvSpPr>
        <p:spPr bwMode="auto">
          <a:xfrm>
            <a:off x="457200" y="912813"/>
            <a:ext cx="7791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Activity</a:t>
            </a:r>
          </a:p>
        </p:txBody>
      </p:sp>
      <p:pic>
        <p:nvPicPr>
          <p:cNvPr id="66564" name="Picture 46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QAD Enterprise Applications 2008</a:t>
            </a:r>
            <a:br>
              <a:rPr lang="en-US" sz="2400" smtClean="0"/>
            </a:br>
            <a:r>
              <a:rPr lang="en-US" sz="2400" smtClean="0"/>
              <a:t>Standard Edition 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Work Orders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QS-PR-540</a:t>
            </a: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Orders</a:t>
            </a:r>
          </a:p>
        </p:txBody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3200" smtClean="0"/>
              <a:t>Key Concepts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Manufacturing Overview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Work Orders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WO Type and Status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WO Bill of Material and Routing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WO Life Cycle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WO Release and Issue of Components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Shop Floor Control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WO Receipt and Close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mtClean="0"/>
              <a:t> Variances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 Example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 Activity</a:t>
            </a:r>
          </a:p>
          <a:p>
            <a:pPr eaLnBrk="1" hangingPunct="1">
              <a:lnSpc>
                <a:spcPct val="80000"/>
              </a:lnSpc>
            </a:pPr>
            <a:endParaRPr lang="en-US" smtClean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QS-PR-550</a:t>
            </a:r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00188"/>
            <a:ext cx="8429625" cy="5053012"/>
          </a:xfrm>
        </p:spPr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smtClean="0"/>
              <a:t>When you finish this section, you should be able to: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  <a:p>
            <a:pPr eaLnBrk="1" hangingPunct="1"/>
            <a:r>
              <a:rPr lang="en-US" sz="2400" smtClean="0"/>
              <a:t> List Work Order Types and Status Codes</a:t>
            </a:r>
          </a:p>
          <a:p>
            <a:pPr eaLnBrk="1" hangingPunct="1"/>
            <a:r>
              <a:rPr lang="en-US" sz="2400" smtClean="0"/>
              <a:t> Describe the Work Order Process Flow</a:t>
            </a:r>
          </a:p>
          <a:p>
            <a:pPr eaLnBrk="1" hangingPunct="1"/>
            <a:r>
              <a:rPr lang="en-US" sz="2400" smtClean="0"/>
              <a:t> Provide examples of Rate, Usage, and Method Variances</a:t>
            </a:r>
          </a:p>
          <a:p>
            <a:pPr eaLnBrk="1" hangingPunct="1"/>
            <a:r>
              <a:rPr lang="en-US" sz="2400" smtClean="0"/>
              <a:t> Enter and release a Work Order</a:t>
            </a:r>
          </a:p>
          <a:p>
            <a:pPr eaLnBrk="1" hangingPunct="1"/>
            <a:r>
              <a:rPr lang="en-US" sz="2400" smtClean="0"/>
              <a:t> Issues Components</a:t>
            </a:r>
          </a:p>
          <a:p>
            <a:pPr eaLnBrk="1" hangingPunct="1"/>
            <a:r>
              <a:rPr lang="en-US" sz="2400" smtClean="0"/>
              <a:t> Record Labor </a:t>
            </a:r>
          </a:p>
          <a:p>
            <a:pPr eaLnBrk="1" hangingPunct="1"/>
            <a:r>
              <a:rPr lang="en-US" sz="2400" smtClean="0"/>
              <a:t> Receive and close a Work Order</a:t>
            </a:r>
          </a:p>
          <a:p>
            <a:pPr eaLnBrk="1" hangingPunct="1"/>
            <a:endParaRPr lang="en-US" sz="2400" smtClean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QS-PR-560</a:t>
            </a:r>
          </a:p>
        </p:txBody>
      </p:sp>
      <p:grpSp>
        <p:nvGrpSpPr>
          <p:cNvPr id="70659" name="Group 1078"/>
          <p:cNvGrpSpPr>
            <a:grpSpLocks/>
          </p:cNvGrpSpPr>
          <p:nvPr/>
        </p:nvGrpSpPr>
        <p:grpSpPr bwMode="auto">
          <a:xfrm>
            <a:off x="481013" y="1123950"/>
            <a:ext cx="8429625" cy="5486400"/>
            <a:chOff x="111" y="408"/>
            <a:chExt cx="5592" cy="3612"/>
          </a:xfrm>
        </p:grpSpPr>
        <p:sp>
          <p:nvSpPr>
            <p:cNvPr id="70661" name="Line 1028"/>
            <p:cNvSpPr>
              <a:spLocks noChangeShapeType="1"/>
            </p:cNvSpPr>
            <p:nvPr/>
          </p:nvSpPr>
          <p:spPr bwMode="auto">
            <a:xfrm>
              <a:off x="4482" y="1032"/>
              <a:ext cx="20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662" name="Line 1029"/>
            <p:cNvSpPr>
              <a:spLocks noChangeShapeType="1"/>
            </p:cNvSpPr>
            <p:nvPr/>
          </p:nvSpPr>
          <p:spPr bwMode="auto">
            <a:xfrm>
              <a:off x="4350" y="1848"/>
              <a:ext cx="3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663" name="Line 1030"/>
            <p:cNvSpPr>
              <a:spLocks noChangeShapeType="1"/>
            </p:cNvSpPr>
            <p:nvPr/>
          </p:nvSpPr>
          <p:spPr bwMode="auto">
            <a:xfrm>
              <a:off x="4266" y="2688"/>
              <a:ext cx="42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0664" name="Line 1031"/>
            <p:cNvSpPr>
              <a:spLocks noChangeShapeType="1"/>
            </p:cNvSpPr>
            <p:nvPr/>
          </p:nvSpPr>
          <p:spPr bwMode="auto">
            <a:xfrm>
              <a:off x="4350" y="3588"/>
              <a:ext cx="3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cxnSp>
          <p:nvCxnSpPr>
            <p:cNvPr id="70665" name="AutoShape 1032"/>
            <p:cNvCxnSpPr>
              <a:cxnSpLocks noChangeShapeType="1"/>
            </p:cNvCxnSpPr>
            <p:nvPr/>
          </p:nvCxnSpPr>
          <p:spPr bwMode="auto">
            <a:xfrm>
              <a:off x="804" y="2273"/>
              <a:ext cx="323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270345" name="Rectangle 1033"/>
            <p:cNvSpPr>
              <a:spLocks noChangeArrowheads="1"/>
            </p:cNvSpPr>
            <p:nvPr/>
          </p:nvSpPr>
          <p:spPr bwMode="auto">
            <a:xfrm>
              <a:off x="1134" y="408"/>
              <a:ext cx="3312" cy="3612"/>
            </a:xfrm>
            <a:prstGeom prst="rect">
              <a:avLst/>
            </a:prstGeom>
            <a:solidFill>
              <a:srgbClr val="B9CFC9"/>
            </a:solidFill>
            <a:ln w="12700">
              <a:solidFill>
                <a:srgbClr val="7BA399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70346" name="Rectangle 1034"/>
            <p:cNvSpPr>
              <a:spLocks noChangeArrowheads="1"/>
            </p:cNvSpPr>
            <p:nvPr/>
          </p:nvSpPr>
          <p:spPr bwMode="auto">
            <a:xfrm>
              <a:off x="3444" y="1511"/>
              <a:ext cx="741" cy="599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/>
                <a:t>Shop</a:t>
              </a:r>
            </a:p>
            <a:p>
              <a:pPr algn="ctr" defTabSz="977900" eaLnBrk="0" hangingPunct="0">
                <a:defRPr/>
              </a:pPr>
              <a:r>
                <a:rPr lang="en-US" sz="1600"/>
                <a:t>Floor</a:t>
              </a:r>
            </a:p>
            <a:p>
              <a:pPr algn="ctr" defTabSz="977900" eaLnBrk="0" hangingPunct="0">
                <a:defRPr/>
              </a:pPr>
              <a:r>
                <a:rPr lang="en-US" sz="1600"/>
                <a:t>Control</a:t>
              </a:r>
            </a:p>
          </p:txBody>
        </p:sp>
        <p:sp>
          <p:nvSpPr>
            <p:cNvPr id="270347" name="Rectangle 1035"/>
            <p:cNvSpPr>
              <a:spLocks noChangeArrowheads="1"/>
            </p:cNvSpPr>
            <p:nvPr/>
          </p:nvSpPr>
          <p:spPr bwMode="auto">
            <a:xfrm>
              <a:off x="111" y="1984"/>
              <a:ext cx="741" cy="596"/>
            </a:xfrm>
            <a:prstGeom prst="rect">
              <a:avLst/>
            </a:prstGeom>
            <a:solidFill>
              <a:srgbClr val="DFE9E6"/>
            </a:solidFill>
            <a:ln w="12700">
              <a:solidFill>
                <a:srgbClr val="97B7AF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/>
                <a:t>Planning</a:t>
              </a:r>
            </a:p>
          </p:txBody>
        </p:sp>
        <p:grpSp>
          <p:nvGrpSpPr>
            <p:cNvPr id="70669" name="Group 1036"/>
            <p:cNvGrpSpPr>
              <a:grpSpLocks/>
            </p:cNvGrpSpPr>
            <p:nvPr/>
          </p:nvGrpSpPr>
          <p:grpSpPr bwMode="auto">
            <a:xfrm>
              <a:off x="1347" y="495"/>
              <a:ext cx="2841" cy="597"/>
              <a:chOff x="1473" y="711"/>
              <a:chExt cx="2841" cy="597"/>
            </a:xfrm>
          </p:grpSpPr>
          <p:sp>
            <p:nvSpPr>
              <p:cNvPr id="270349" name="Rectangle 1037"/>
              <p:cNvSpPr>
                <a:spLocks noChangeArrowheads="1"/>
              </p:cNvSpPr>
              <p:nvPr/>
            </p:nvSpPr>
            <p:spPr bwMode="auto">
              <a:xfrm>
                <a:off x="1473" y="712"/>
                <a:ext cx="739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bg2"/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600"/>
                  <a:t>Structures</a:t>
                </a:r>
              </a:p>
              <a:p>
                <a:pPr algn="ctr" defTabSz="977900" eaLnBrk="0" hangingPunct="0">
                  <a:defRPr/>
                </a:pPr>
                <a:r>
                  <a:rPr lang="en-US" sz="1600"/>
                  <a:t>and</a:t>
                </a:r>
              </a:p>
              <a:p>
                <a:pPr algn="ctr" defTabSz="977900" eaLnBrk="0" hangingPunct="0">
                  <a:defRPr/>
                </a:pPr>
                <a:r>
                  <a:rPr lang="en-US" sz="1600"/>
                  <a:t>Routings</a:t>
                </a:r>
              </a:p>
            </p:txBody>
          </p:sp>
          <p:sp>
            <p:nvSpPr>
              <p:cNvPr id="270350" name="Rectangle 1038"/>
              <p:cNvSpPr>
                <a:spLocks noChangeArrowheads="1"/>
              </p:cNvSpPr>
              <p:nvPr/>
            </p:nvSpPr>
            <p:spPr bwMode="auto">
              <a:xfrm>
                <a:off x="2529" y="711"/>
                <a:ext cx="741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bg2"/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600"/>
                  <a:t>Formula</a:t>
                </a:r>
              </a:p>
              <a:p>
                <a:pPr algn="ctr" defTabSz="977900" eaLnBrk="0" hangingPunct="0">
                  <a:defRPr/>
                </a:pPr>
                <a:r>
                  <a:rPr lang="en-US" sz="1600"/>
                  <a:t>and</a:t>
                </a:r>
              </a:p>
              <a:p>
                <a:pPr algn="ctr" defTabSz="977900" eaLnBrk="0" hangingPunct="0">
                  <a:defRPr/>
                </a:pPr>
                <a:r>
                  <a:rPr lang="en-US" sz="1600"/>
                  <a:t>Process</a:t>
                </a:r>
              </a:p>
            </p:txBody>
          </p:sp>
          <p:sp>
            <p:nvSpPr>
              <p:cNvPr id="270351" name="Rectangle 1039"/>
              <p:cNvSpPr>
                <a:spLocks noChangeArrowheads="1"/>
              </p:cNvSpPr>
              <p:nvPr/>
            </p:nvSpPr>
            <p:spPr bwMode="auto">
              <a:xfrm>
                <a:off x="3573" y="711"/>
                <a:ext cx="731" cy="596"/>
              </a:xfrm>
              <a:prstGeom prst="rect">
                <a:avLst/>
              </a:prstGeom>
              <a:solidFill>
                <a:srgbClr val="FAF6EB"/>
              </a:solidFill>
              <a:ln w="12700">
                <a:solidFill>
                  <a:srgbClr val="F2E8CC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bg2"/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r>
                  <a:rPr lang="en-US" sz="1600"/>
                  <a:t>Co and By</a:t>
                </a:r>
              </a:p>
              <a:p>
                <a:pPr algn="ctr" defTabSz="977900" eaLnBrk="0" hangingPunct="0">
                  <a:defRPr/>
                </a:pPr>
                <a:r>
                  <a:rPr lang="en-US" sz="1600"/>
                  <a:t>Product</a:t>
                </a:r>
              </a:p>
            </p:txBody>
          </p:sp>
        </p:grpSp>
        <p:sp>
          <p:nvSpPr>
            <p:cNvPr id="270352" name="Rectangle 1040"/>
            <p:cNvSpPr>
              <a:spLocks noChangeArrowheads="1"/>
            </p:cNvSpPr>
            <p:nvPr/>
          </p:nvSpPr>
          <p:spPr bwMode="auto">
            <a:xfrm>
              <a:off x="1344" y="1515"/>
              <a:ext cx="740" cy="596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/>
                <a:t>Compliance</a:t>
              </a:r>
            </a:p>
          </p:txBody>
        </p:sp>
        <p:grpSp>
          <p:nvGrpSpPr>
            <p:cNvPr id="70671" name="Group 1041"/>
            <p:cNvGrpSpPr>
              <a:grpSpLocks/>
            </p:cNvGrpSpPr>
            <p:nvPr/>
          </p:nvGrpSpPr>
          <p:grpSpPr bwMode="auto">
            <a:xfrm>
              <a:off x="2502" y="2334"/>
              <a:ext cx="959" cy="226"/>
              <a:chOff x="2556" y="2334"/>
              <a:chExt cx="959" cy="226"/>
            </a:xfrm>
          </p:grpSpPr>
          <p:sp>
            <p:nvSpPr>
              <p:cNvPr id="270354" name="Rectangle 1042"/>
              <p:cNvSpPr>
                <a:spLocks noChangeArrowheads="1"/>
              </p:cNvSpPr>
              <p:nvPr/>
            </p:nvSpPr>
            <p:spPr bwMode="auto">
              <a:xfrm>
                <a:off x="2721" y="2334"/>
                <a:ext cx="741" cy="221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bg2"/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endParaRPr lang="en-US" sz="1600"/>
              </a:p>
            </p:txBody>
          </p:sp>
          <p:sp>
            <p:nvSpPr>
              <p:cNvPr id="70694" name="Text Box 1043"/>
              <p:cNvSpPr txBox="1">
                <a:spLocks noChangeArrowheads="1"/>
              </p:cNvSpPr>
              <p:nvPr/>
            </p:nvSpPr>
            <p:spPr bwMode="auto">
              <a:xfrm>
                <a:off x="2556" y="2338"/>
                <a:ext cx="959" cy="22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1600"/>
                  <a:t>         Routing</a:t>
                </a:r>
                <a:endParaRPr lang="en-US" sz="1600" b="1"/>
              </a:p>
            </p:txBody>
          </p:sp>
        </p:grpSp>
        <p:grpSp>
          <p:nvGrpSpPr>
            <p:cNvPr id="70672" name="Group 1044"/>
            <p:cNvGrpSpPr>
              <a:grpSpLocks/>
            </p:cNvGrpSpPr>
            <p:nvPr/>
          </p:nvGrpSpPr>
          <p:grpSpPr bwMode="auto">
            <a:xfrm>
              <a:off x="2377" y="2118"/>
              <a:ext cx="907" cy="231"/>
              <a:chOff x="2431" y="2118"/>
              <a:chExt cx="907" cy="231"/>
            </a:xfrm>
          </p:grpSpPr>
          <p:sp>
            <p:nvSpPr>
              <p:cNvPr id="270357" name="Rectangle 1045"/>
              <p:cNvSpPr>
                <a:spLocks noChangeArrowheads="1"/>
              </p:cNvSpPr>
              <p:nvPr/>
            </p:nvSpPr>
            <p:spPr bwMode="auto">
              <a:xfrm>
                <a:off x="2586" y="2118"/>
                <a:ext cx="741" cy="209"/>
              </a:xfrm>
              <a:prstGeom prst="rect">
                <a:avLst/>
              </a:prstGeom>
              <a:solidFill>
                <a:srgbClr val="EAEAEA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bg2"/>
                </a:outerShdw>
              </a:effectLst>
            </p:spPr>
            <p:txBody>
              <a:bodyPr wrap="none" lIns="95250" tIns="47625" rIns="95250" bIns="47625" anchor="ctr"/>
              <a:lstStyle/>
              <a:p>
                <a:pPr algn="ctr" defTabSz="977900" eaLnBrk="0" hangingPunct="0">
                  <a:defRPr/>
                </a:pPr>
                <a:endParaRPr lang="en-US" sz="1600"/>
              </a:p>
            </p:txBody>
          </p:sp>
          <p:sp>
            <p:nvSpPr>
              <p:cNvPr id="70692" name="Text Box 1046"/>
              <p:cNvSpPr txBox="1">
                <a:spLocks noChangeArrowheads="1"/>
              </p:cNvSpPr>
              <p:nvPr/>
            </p:nvSpPr>
            <p:spPr bwMode="auto">
              <a:xfrm>
                <a:off x="2431" y="2127"/>
                <a:ext cx="907" cy="222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sz="1600"/>
                  <a:t>            BOM</a:t>
                </a:r>
                <a:endParaRPr lang="en-US" sz="1600" b="1"/>
              </a:p>
            </p:txBody>
          </p:sp>
        </p:grpSp>
        <p:sp>
          <p:nvSpPr>
            <p:cNvPr id="270359" name="Rectangle 1047"/>
            <p:cNvSpPr>
              <a:spLocks noChangeArrowheads="1"/>
            </p:cNvSpPr>
            <p:nvPr/>
          </p:nvSpPr>
          <p:spPr bwMode="auto">
            <a:xfrm>
              <a:off x="2404" y="1515"/>
              <a:ext cx="741" cy="596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/>
                <a:t>Work</a:t>
              </a:r>
            </a:p>
            <a:p>
              <a:pPr algn="ctr" defTabSz="977900" eaLnBrk="0" hangingPunct="0">
                <a:defRPr/>
              </a:pPr>
              <a:r>
                <a:rPr lang="en-US" sz="1600"/>
                <a:t>Orders</a:t>
              </a:r>
            </a:p>
          </p:txBody>
        </p:sp>
        <p:sp>
          <p:nvSpPr>
            <p:cNvPr id="270363" name="Rectangle 1051"/>
            <p:cNvSpPr>
              <a:spLocks noChangeArrowheads="1"/>
            </p:cNvSpPr>
            <p:nvPr/>
          </p:nvSpPr>
          <p:spPr bwMode="auto">
            <a:xfrm>
              <a:off x="2043" y="3583"/>
              <a:ext cx="735" cy="341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endParaRPr lang="en-US" sz="1600"/>
            </a:p>
          </p:txBody>
        </p:sp>
        <p:sp>
          <p:nvSpPr>
            <p:cNvPr id="70675" name="Text Box 1052"/>
            <p:cNvSpPr txBox="1">
              <a:spLocks noChangeArrowheads="1"/>
            </p:cNvSpPr>
            <p:nvPr/>
          </p:nvSpPr>
          <p:spPr bwMode="auto">
            <a:xfrm>
              <a:off x="2030" y="3573"/>
              <a:ext cx="781" cy="38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600"/>
                <a:t>Cumulative</a:t>
              </a:r>
            </a:p>
            <a:p>
              <a:pPr algn="ctr" eaLnBrk="0" hangingPunct="0"/>
              <a:r>
                <a:rPr lang="en-US" sz="1600"/>
                <a:t>Order</a:t>
              </a:r>
              <a:endParaRPr lang="en-US" sz="1600" b="1"/>
            </a:p>
          </p:txBody>
        </p:sp>
        <p:sp>
          <p:nvSpPr>
            <p:cNvPr id="270365" name="Rectangle 1053"/>
            <p:cNvSpPr>
              <a:spLocks noChangeArrowheads="1"/>
            </p:cNvSpPr>
            <p:nvPr/>
          </p:nvSpPr>
          <p:spPr bwMode="auto">
            <a:xfrm>
              <a:off x="1895" y="3003"/>
              <a:ext cx="741" cy="596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/>
                <a:t>Repetitive</a:t>
              </a:r>
            </a:p>
          </p:txBody>
        </p:sp>
        <p:sp>
          <p:nvSpPr>
            <p:cNvPr id="270368" name="Rectangle 1056"/>
            <p:cNvSpPr>
              <a:spLocks noChangeArrowheads="1"/>
            </p:cNvSpPr>
            <p:nvPr/>
          </p:nvSpPr>
          <p:spPr bwMode="auto">
            <a:xfrm>
              <a:off x="3039" y="3583"/>
              <a:ext cx="741" cy="341"/>
            </a:xfrm>
            <a:prstGeom prst="rect">
              <a:avLst/>
            </a:prstGeom>
            <a:solidFill>
              <a:srgbClr val="EAEAEA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endParaRPr lang="en-US" sz="1600"/>
            </a:p>
          </p:txBody>
        </p:sp>
        <p:sp>
          <p:nvSpPr>
            <p:cNvPr id="70678" name="Text Box 1057"/>
            <p:cNvSpPr txBox="1">
              <a:spLocks noChangeArrowheads="1"/>
            </p:cNvSpPr>
            <p:nvPr/>
          </p:nvSpPr>
          <p:spPr bwMode="auto">
            <a:xfrm>
              <a:off x="3025" y="3573"/>
              <a:ext cx="781" cy="38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1600"/>
                <a:t>Cumulative</a:t>
              </a:r>
            </a:p>
            <a:p>
              <a:pPr algn="ctr" eaLnBrk="0" hangingPunct="0"/>
              <a:r>
                <a:rPr lang="en-US" sz="1600"/>
                <a:t>Order</a:t>
              </a:r>
              <a:endParaRPr lang="en-US" sz="1600" b="1"/>
            </a:p>
          </p:txBody>
        </p:sp>
        <p:sp>
          <p:nvSpPr>
            <p:cNvPr id="270370" name="Rectangle 1058"/>
            <p:cNvSpPr>
              <a:spLocks noChangeArrowheads="1"/>
            </p:cNvSpPr>
            <p:nvPr/>
          </p:nvSpPr>
          <p:spPr bwMode="auto">
            <a:xfrm>
              <a:off x="2891" y="3003"/>
              <a:ext cx="739" cy="596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/>
                <a:t>Advanced</a:t>
              </a:r>
            </a:p>
            <a:p>
              <a:pPr algn="ctr" defTabSz="977900" eaLnBrk="0" hangingPunct="0">
                <a:defRPr/>
              </a:pPr>
              <a:r>
                <a:rPr lang="en-US" sz="1600"/>
                <a:t>Repetitive</a:t>
              </a:r>
            </a:p>
          </p:txBody>
        </p:sp>
        <p:sp>
          <p:nvSpPr>
            <p:cNvPr id="270371" name="Rectangle 1059"/>
            <p:cNvSpPr>
              <a:spLocks noChangeArrowheads="1"/>
            </p:cNvSpPr>
            <p:nvPr/>
          </p:nvSpPr>
          <p:spPr bwMode="auto">
            <a:xfrm>
              <a:off x="4692" y="707"/>
              <a:ext cx="824" cy="596"/>
            </a:xfrm>
            <a:prstGeom prst="rect">
              <a:avLst/>
            </a:prstGeom>
            <a:solidFill>
              <a:srgbClr val="FBF8EF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/>
                <a:t>Inventory</a:t>
              </a:r>
            </a:p>
          </p:txBody>
        </p:sp>
        <p:sp>
          <p:nvSpPr>
            <p:cNvPr id="270372" name="Rectangle 1060"/>
            <p:cNvSpPr>
              <a:spLocks noChangeArrowheads="1"/>
            </p:cNvSpPr>
            <p:nvPr/>
          </p:nvSpPr>
          <p:spPr bwMode="auto">
            <a:xfrm>
              <a:off x="4692" y="1564"/>
              <a:ext cx="824" cy="596"/>
            </a:xfrm>
            <a:prstGeom prst="rect">
              <a:avLst/>
            </a:prstGeom>
            <a:solidFill>
              <a:srgbClr val="FBF8EF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/>
                <a:t>Costing</a:t>
              </a:r>
            </a:p>
          </p:txBody>
        </p:sp>
        <p:sp>
          <p:nvSpPr>
            <p:cNvPr id="270373" name="Rectangle 1061"/>
            <p:cNvSpPr>
              <a:spLocks noChangeArrowheads="1"/>
            </p:cNvSpPr>
            <p:nvPr/>
          </p:nvSpPr>
          <p:spPr bwMode="auto">
            <a:xfrm>
              <a:off x="4689" y="2266"/>
              <a:ext cx="1014" cy="940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rgbClr val="F2E8CC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/>
                <a:t>External</a:t>
              </a:r>
            </a:p>
            <a:p>
              <a:pPr algn="ctr" defTabSz="977900" eaLnBrk="0" hangingPunct="0">
                <a:defRPr/>
              </a:pPr>
              <a:r>
                <a:rPr lang="en-US" sz="1600"/>
                <a:t>Applications:</a:t>
              </a:r>
            </a:p>
            <a:p>
              <a:pPr algn="ctr" defTabSz="977900" eaLnBrk="0" hangingPunct="0">
                <a:defRPr/>
              </a:pPr>
              <a:r>
                <a:rPr lang="en-US" sz="1400"/>
                <a:t>Payroll</a:t>
              </a:r>
            </a:p>
            <a:p>
              <a:pPr algn="ctr" defTabSz="977900" eaLnBrk="0" hangingPunct="0">
                <a:defRPr/>
              </a:pPr>
              <a:r>
                <a:rPr lang="en-US" sz="1400"/>
                <a:t>Decision Support</a:t>
              </a:r>
            </a:p>
            <a:p>
              <a:pPr algn="ctr" defTabSz="977900" eaLnBrk="0" hangingPunct="0">
                <a:defRPr/>
              </a:pPr>
              <a:r>
                <a:rPr lang="en-US" sz="1400"/>
                <a:t>Data Warehousing</a:t>
              </a:r>
              <a:endParaRPr lang="en-US" sz="1600"/>
            </a:p>
          </p:txBody>
        </p:sp>
        <p:sp>
          <p:nvSpPr>
            <p:cNvPr id="270374" name="Rectangle 1062"/>
            <p:cNvSpPr>
              <a:spLocks noChangeArrowheads="1"/>
            </p:cNvSpPr>
            <p:nvPr/>
          </p:nvSpPr>
          <p:spPr bwMode="auto">
            <a:xfrm>
              <a:off x="4692" y="3304"/>
              <a:ext cx="824" cy="596"/>
            </a:xfrm>
            <a:prstGeom prst="rect">
              <a:avLst/>
            </a:prstGeom>
            <a:solidFill>
              <a:srgbClr val="DFE9E6"/>
            </a:solidFill>
            <a:ln w="12700">
              <a:solidFill>
                <a:srgbClr val="97B7AF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95250" tIns="47625" rIns="95250" bIns="47625" anchor="ctr"/>
            <a:lstStyle/>
            <a:p>
              <a:pPr algn="ctr" defTabSz="977900" eaLnBrk="0" hangingPunct="0">
                <a:defRPr/>
              </a:pPr>
              <a:r>
                <a:rPr lang="en-US" sz="1600"/>
                <a:t>Advanced</a:t>
              </a:r>
            </a:p>
            <a:p>
              <a:pPr algn="ctr" defTabSz="977900" eaLnBrk="0" hangingPunct="0">
                <a:defRPr/>
              </a:pPr>
              <a:r>
                <a:rPr lang="en-US" sz="1600"/>
                <a:t>Planning</a:t>
              </a:r>
            </a:p>
            <a:p>
              <a:pPr algn="ctr" defTabSz="977900" eaLnBrk="0" hangingPunct="0">
                <a:defRPr/>
              </a:pPr>
              <a:r>
                <a:rPr lang="en-US" sz="1600"/>
                <a:t>Systems</a:t>
              </a:r>
            </a:p>
          </p:txBody>
        </p:sp>
        <p:cxnSp>
          <p:nvCxnSpPr>
            <p:cNvPr id="70684" name="AutoShape 1063"/>
            <p:cNvCxnSpPr>
              <a:cxnSpLocks noChangeShapeType="1"/>
              <a:stCxn id="270374" idx="2"/>
              <a:endCxn id="270347" idx="2"/>
            </p:cNvCxnSpPr>
            <p:nvPr/>
          </p:nvCxnSpPr>
          <p:spPr bwMode="auto">
            <a:xfrm rot="16200000" flipV="1">
              <a:off x="2133" y="929"/>
              <a:ext cx="1320" cy="4622"/>
            </a:xfrm>
            <a:prstGeom prst="bentConnector3">
              <a:avLst>
                <a:gd name="adj1" fmla="val -19019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70685" name="AutoShape 1064"/>
            <p:cNvCxnSpPr>
              <a:cxnSpLocks noChangeShapeType="1"/>
              <a:stCxn id="270349" idx="2"/>
              <a:endCxn id="270351" idx="2"/>
            </p:cNvCxnSpPr>
            <p:nvPr/>
          </p:nvCxnSpPr>
          <p:spPr bwMode="auto">
            <a:xfrm rot="5400000" flipH="1" flipV="1">
              <a:off x="2767" y="42"/>
              <a:ext cx="1" cy="2100"/>
            </a:xfrm>
            <a:prstGeom prst="bentConnector3">
              <a:avLst>
                <a:gd name="adj1" fmla="val -14400005"/>
              </a:avLst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70686" name="AutoShape 1065"/>
            <p:cNvCxnSpPr>
              <a:cxnSpLocks noChangeShapeType="1"/>
              <a:stCxn id="270350" idx="2"/>
              <a:endCxn id="270359" idx="0"/>
            </p:cNvCxnSpPr>
            <p:nvPr/>
          </p:nvCxnSpPr>
          <p:spPr bwMode="auto">
            <a:xfrm>
              <a:off x="2774" y="1091"/>
              <a:ext cx="1" cy="424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70687" name="AutoShape 1066"/>
            <p:cNvCxnSpPr>
              <a:cxnSpLocks noChangeShapeType="1"/>
              <a:stCxn id="270352" idx="3"/>
              <a:endCxn id="270359" idx="1"/>
            </p:cNvCxnSpPr>
            <p:nvPr/>
          </p:nvCxnSpPr>
          <p:spPr bwMode="auto">
            <a:xfrm>
              <a:off x="2085" y="1813"/>
              <a:ext cx="319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70688" name="AutoShape 1067"/>
            <p:cNvCxnSpPr>
              <a:cxnSpLocks noChangeShapeType="1"/>
              <a:stCxn id="270359" idx="3"/>
              <a:endCxn id="270346" idx="1"/>
            </p:cNvCxnSpPr>
            <p:nvPr/>
          </p:nvCxnSpPr>
          <p:spPr bwMode="auto">
            <a:xfrm flipV="1">
              <a:off x="3145" y="1809"/>
              <a:ext cx="299" cy="4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</p:cxnSp>
        <p:cxnSp>
          <p:nvCxnSpPr>
            <p:cNvPr id="70689" name="AutoShape 1068"/>
            <p:cNvCxnSpPr>
              <a:cxnSpLocks noChangeShapeType="1"/>
              <a:stCxn id="270365" idx="0"/>
              <a:endCxn id="270370" idx="0"/>
            </p:cNvCxnSpPr>
            <p:nvPr/>
          </p:nvCxnSpPr>
          <p:spPr bwMode="auto">
            <a:xfrm rot="5400000" flipV="1">
              <a:off x="2763" y="2506"/>
              <a:ext cx="1" cy="996"/>
            </a:xfrm>
            <a:prstGeom prst="bentConnector3">
              <a:avLst>
                <a:gd name="adj1" fmla="val -14400005"/>
              </a:avLst>
            </a:prstGeom>
            <a:noFill/>
            <a:ln w="19050">
              <a:solidFill>
                <a:schemeClr val="tx1"/>
              </a:solidFill>
              <a:miter lim="800000"/>
              <a:headEnd type="triangle" w="med" len="med"/>
              <a:tailEnd type="triangle" w="med" len="med"/>
            </a:ln>
          </p:spPr>
        </p:cxnSp>
        <p:sp>
          <p:nvSpPr>
            <p:cNvPr id="70690" name="Line 1069"/>
            <p:cNvSpPr>
              <a:spLocks noChangeShapeType="1"/>
            </p:cNvSpPr>
            <p:nvPr/>
          </p:nvSpPr>
          <p:spPr bwMode="auto">
            <a:xfrm flipV="1">
              <a:off x="2784" y="2124"/>
              <a:ext cx="0" cy="73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0660" name="Rectangle 1074"/>
          <p:cNvSpPr>
            <a:spLocks noChangeArrowheads="1"/>
          </p:cNvSpPr>
          <p:nvPr/>
        </p:nvSpPr>
        <p:spPr bwMode="auto">
          <a:xfrm>
            <a:off x="457200" y="569913"/>
            <a:ext cx="7058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Key Concepts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QS-PR-570</a:t>
            </a:r>
          </a:p>
        </p:txBody>
      </p:sp>
      <p:sp>
        <p:nvSpPr>
          <p:cNvPr id="280687" name="Rectangle 111"/>
          <p:cNvSpPr>
            <a:spLocks noChangeArrowheads="1"/>
          </p:cNvSpPr>
          <p:nvPr/>
        </p:nvSpPr>
        <p:spPr bwMode="auto">
          <a:xfrm>
            <a:off x="1554163" y="1616075"/>
            <a:ext cx="6083300" cy="1204913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1684" name="Rectangle 2"/>
          <p:cNvSpPr>
            <a:spLocks noChangeArrowheads="1"/>
          </p:cNvSpPr>
          <p:nvPr/>
        </p:nvSpPr>
        <p:spPr bwMode="auto">
          <a:xfrm>
            <a:off x="457200" y="912813"/>
            <a:ext cx="7686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Work Order</a:t>
            </a:r>
          </a:p>
        </p:txBody>
      </p:sp>
      <p:graphicFrame>
        <p:nvGraphicFramePr>
          <p:cNvPr id="280666" name="Group 90"/>
          <p:cNvGraphicFramePr>
            <a:graphicFrameLocks noGrp="1"/>
          </p:cNvGraphicFramePr>
          <p:nvPr/>
        </p:nvGraphicFramePr>
        <p:xfrm>
          <a:off x="1565275" y="1589088"/>
          <a:ext cx="6096000" cy="1333754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36512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Work Order 123456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B978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Description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Qty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Date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10-00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Medical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Ultrasound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10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2/11/XX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</a:tr>
            </a:tbl>
          </a:graphicData>
        </a:graphic>
      </p:graphicFrame>
      <p:pic>
        <p:nvPicPr>
          <p:cNvPr id="71695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84550" y="3105150"/>
            <a:ext cx="2355850" cy="34845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QS-PR-580</a:t>
            </a:r>
          </a:p>
        </p:txBody>
      </p:sp>
      <p:sp>
        <p:nvSpPr>
          <p:cNvPr id="277509" name="Rectangle 5"/>
          <p:cNvSpPr>
            <a:spLocks noChangeArrowheads="1"/>
          </p:cNvSpPr>
          <p:nvPr/>
        </p:nvSpPr>
        <p:spPr bwMode="auto">
          <a:xfrm>
            <a:off x="2890838" y="1909763"/>
            <a:ext cx="3271837" cy="4262437"/>
          </a:xfrm>
          <a:prstGeom prst="rect">
            <a:avLst/>
          </a:prstGeom>
          <a:solidFill>
            <a:srgbClr val="D9E5E2"/>
          </a:solidFill>
          <a:ln w="3175">
            <a:solidFill>
              <a:srgbClr val="597F75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27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81338" y="2220913"/>
            <a:ext cx="3454400" cy="4094162"/>
          </a:xfrm>
        </p:spPr>
        <p:txBody>
          <a:bodyPr/>
          <a:lstStyle/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smtClean="0">
                <a:solidFill>
                  <a:srgbClr val="597F75"/>
                </a:solidFill>
              </a:rPr>
              <a:t>Blank = </a:t>
            </a:r>
            <a:r>
              <a:rPr lang="en-US" sz="1600" smtClean="0"/>
              <a:t>Standard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smtClean="0">
                <a:solidFill>
                  <a:srgbClr val="597F75"/>
                </a:solidFill>
              </a:rPr>
              <a:t>F</a:t>
            </a:r>
            <a:r>
              <a:rPr lang="en-US" sz="1600" smtClean="0"/>
              <a:t>inal Assembly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smtClean="0">
                <a:solidFill>
                  <a:srgbClr val="597F75"/>
                </a:solidFill>
              </a:rPr>
              <a:t>R</a:t>
            </a:r>
            <a:r>
              <a:rPr lang="en-US" sz="1600" smtClean="0"/>
              <a:t>ework</a:t>
            </a:r>
            <a:endParaRPr lang="en-US" sz="2000" smtClean="0"/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smtClean="0">
                <a:solidFill>
                  <a:srgbClr val="597F75"/>
                </a:solidFill>
              </a:rPr>
              <a:t>E</a:t>
            </a:r>
            <a:r>
              <a:rPr lang="en-US" sz="1600" smtClean="0"/>
              <a:t>xpense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smtClean="0">
                <a:solidFill>
                  <a:srgbClr val="597F75"/>
                </a:solidFill>
              </a:rPr>
              <a:t>S</a:t>
            </a:r>
            <a:r>
              <a:rPr lang="en-US" sz="1600" smtClean="0"/>
              <a:t>cheduled</a:t>
            </a:r>
            <a:endParaRPr lang="en-US" sz="2000" smtClean="0"/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smtClean="0">
                <a:solidFill>
                  <a:srgbClr val="597F75"/>
                </a:solidFill>
              </a:rPr>
              <a:t>C</a:t>
            </a:r>
            <a:r>
              <a:rPr lang="en-US" sz="1600" smtClean="0"/>
              <a:t>umulative</a:t>
            </a:r>
          </a:p>
          <a:p>
            <a:pPr defTabSz="346075" eaLnBrk="1" hangingPunct="1">
              <a:spcBef>
                <a:spcPts val="1600"/>
              </a:spcBef>
              <a:buClr>
                <a:srgbClr val="7BA399"/>
              </a:buClr>
              <a:buFont typeface="Wingdings" pitchFamily="2" charset="2"/>
              <a:buChar char="§"/>
            </a:pPr>
            <a:r>
              <a:rPr lang="en-US" sz="2000" b="1" smtClean="0">
                <a:solidFill>
                  <a:srgbClr val="597F75"/>
                </a:solidFill>
              </a:rPr>
              <a:t>W = </a:t>
            </a:r>
            <a:r>
              <a:rPr lang="en-US" sz="1600" smtClean="0"/>
              <a:t>Flow</a:t>
            </a:r>
          </a:p>
        </p:txBody>
      </p:sp>
      <p:sp>
        <p:nvSpPr>
          <p:cNvPr id="72709" name="Rectangle 3"/>
          <p:cNvSpPr>
            <a:spLocks noChangeArrowheads="1"/>
          </p:cNvSpPr>
          <p:nvPr/>
        </p:nvSpPr>
        <p:spPr bwMode="auto">
          <a:xfrm>
            <a:off x="457200" y="912813"/>
            <a:ext cx="8315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Work Order Type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QS-PR-590</a:t>
            </a:r>
          </a:p>
        </p:txBody>
      </p:sp>
      <p:sp>
        <p:nvSpPr>
          <p:cNvPr id="283678" name="Rectangle 2078"/>
          <p:cNvSpPr>
            <a:spLocks noChangeArrowheads="1"/>
          </p:cNvSpPr>
          <p:nvPr/>
        </p:nvSpPr>
        <p:spPr bwMode="auto">
          <a:xfrm>
            <a:off x="1131888" y="1911350"/>
            <a:ext cx="6862762" cy="4178300"/>
          </a:xfrm>
          <a:prstGeom prst="rect">
            <a:avLst/>
          </a:prstGeom>
          <a:solidFill>
            <a:srgbClr val="F7F1E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3732" name="Rectangle 2052"/>
          <p:cNvSpPr>
            <a:spLocks noChangeArrowheads="1"/>
          </p:cNvSpPr>
          <p:nvPr/>
        </p:nvSpPr>
        <p:spPr bwMode="auto">
          <a:xfrm>
            <a:off x="457200" y="912813"/>
            <a:ext cx="8124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Work Order Status</a:t>
            </a:r>
          </a:p>
        </p:txBody>
      </p:sp>
      <p:sp>
        <p:nvSpPr>
          <p:cNvPr id="73733" name="Text Box 2056"/>
          <p:cNvSpPr txBox="1">
            <a:spLocks noChangeArrowheads="1"/>
          </p:cNvSpPr>
          <p:nvPr/>
        </p:nvSpPr>
        <p:spPr bwMode="auto">
          <a:xfrm>
            <a:off x="954088" y="2057400"/>
            <a:ext cx="1736725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ctr" eaLnBrk="0" hangingPunct="0"/>
            <a:r>
              <a:rPr lang="en-US" sz="2200">
                <a:solidFill>
                  <a:srgbClr val="507269"/>
                </a:solidFill>
              </a:rPr>
              <a:t>Planned</a:t>
            </a:r>
          </a:p>
        </p:txBody>
      </p:sp>
      <p:sp>
        <p:nvSpPr>
          <p:cNvPr id="73734" name="Text Box 2057"/>
          <p:cNvSpPr txBox="1">
            <a:spLocks noChangeArrowheads="1"/>
          </p:cNvSpPr>
          <p:nvPr/>
        </p:nvSpPr>
        <p:spPr bwMode="auto">
          <a:xfrm>
            <a:off x="6764338" y="5399088"/>
            <a:ext cx="1085850" cy="4270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200">
                <a:solidFill>
                  <a:srgbClr val="507269"/>
                </a:solidFill>
              </a:rPr>
              <a:t>(Batch)</a:t>
            </a:r>
          </a:p>
        </p:txBody>
      </p:sp>
      <p:sp>
        <p:nvSpPr>
          <p:cNvPr id="73735" name="Text Box 2059"/>
          <p:cNvSpPr txBox="1">
            <a:spLocks noChangeArrowheads="1"/>
          </p:cNvSpPr>
          <p:nvPr/>
        </p:nvSpPr>
        <p:spPr bwMode="auto">
          <a:xfrm>
            <a:off x="1866900" y="2603500"/>
            <a:ext cx="1736725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ctr" eaLnBrk="0" hangingPunct="0"/>
            <a:r>
              <a:rPr lang="en-US" sz="2200">
                <a:solidFill>
                  <a:srgbClr val="507269"/>
                </a:solidFill>
              </a:rPr>
              <a:t>Firm Planned</a:t>
            </a:r>
          </a:p>
        </p:txBody>
      </p:sp>
      <p:sp>
        <p:nvSpPr>
          <p:cNvPr id="73736" name="Text Box 2062"/>
          <p:cNvSpPr txBox="1">
            <a:spLocks noChangeArrowheads="1"/>
          </p:cNvSpPr>
          <p:nvPr/>
        </p:nvSpPr>
        <p:spPr bwMode="auto">
          <a:xfrm>
            <a:off x="2779713" y="3132138"/>
            <a:ext cx="1736725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ctr" eaLnBrk="0" hangingPunct="0"/>
            <a:r>
              <a:rPr lang="en-US" sz="2200">
                <a:solidFill>
                  <a:srgbClr val="507269"/>
                </a:solidFill>
              </a:rPr>
              <a:t>Exploded</a:t>
            </a:r>
          </a:p>
        </p:txBody>
      </p:sp>
      <p:sp>
        <p:nvSpPr>
          <p:cNvPr id="73737" name="Text Box 2065"/>
          <p:cNvSpPr txBox="1">
            <a:spLocks noChangeArrowheads="1"/>
          </p:cNvSpPr>
          <p:nvPr/>
        </p:nvSpPr>
        <p:spPr bwMode="auto">
          <a:xfrm>
            <a:off x="3690938" y="3698875"/>
            <a:ext cx="1736725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ctr" eaLnBrk="0" hangingPunct="0"/>
            <a:r>
              <a:rPr lang="en-US" sz="2200">
                <a:solidFill>
                  <a:srgbClr val="507269"/>
                </a:solidFill>
              </a:rPr>
              <a:t>Allocated</a:t>
            </a:r>
          </a:p>
        </p:txBody>
      </p:sp>
      <p:sp>
        <p:nvSpPr>
          <p:cNvPr id="73738" name="Text Box 2068"/>
          <p:cNvSpPr txBox="1">
            <a:spLocks noChangeArrowheads="1"/>
          </p:cNvSpPr>
          <p:nvPr/>
        </p:nvSpPr>
        <p:spPr bwMode="auto">
          <a:xfrm>
            <a:off x="4606925" y="4238625"/>
            <a:ext cx="1736725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ctr" eaLnBrk="0" hangingPunct="0"/>
            <a:r>
              <a:rPr lang="en-US" sz="2200">
                <a:solidFill>
                  <a:srgbClr val="507269"/>
                </a:solidFill>
              </a:rPr>
              <a:t>Released</a:t>
            </a:r>
          </a:p>
        </p:txBody>
      </p:sp>
      <p:sp>
        <p:nvSpPr>
          <p:cNvPr id="73739" name="Text Box 2071"/>
          <p:cNvSpPr txBox="1">
            <a:spLocks noChangeArrowheads="1"/>
          </p:cNvSpPr>
          <p:nvPr/>
        </p:nvSpPr>
        <p:spPr bwMode="auto">
          <a:xfrm>
            <a:off x="5527675" y="4746625"/>
            <a:ext cx="1736725" cy="365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/>
          <a:lstStyle/>
          <a:p>
            <a:pPr algn="ctr" eaLnBrk="0" hangingPunct="0"/>
            <a:r>
              <a:rPr lang="en-US" sz="2200">
                <a:solidFill>
                  <a:srgbClr val="507269"/>
                </a:solidFill>
              </a:rPr>
              <a:t>Closed</a:t>
            </a:r>
          </a:p>
        </p:txBody>
      </p:sp>
      <p:cxnSp>
        <p:nvCxnSpPr>
          <p:cNvPr id="73740" name="AutoShape 2112"/>
          <p:cNvCxnSpPr>
            <a:cxnSpLocks noChangeShapeType="1"/>
          </p:cNvCxnSpPr>
          <p:nvPr/>
        </p:nvCxnSpPr>
        <p:spPr bwMode="auto">
          <a:xfrm rot="16200000" flipH="1">
            <a:off x="5570538" y="4627562"/>
            <a:ext cx="363538" cy="360363"/>
          </a:xfrm>
          <a:prstGeom prst="bentConnector2">
            <a:avLst/>
          </a:prstGeom>
          <a:noFill/>
          <a:ln w="38100">
            <a:solidFill>
              <a:srgbClr val="507269"/>
            </a:solidFill>
            <a:miter lim="800000"/>
            <a:headEnd/>
            <a:tailEnd type="triangle" w="med" len="med"/>
          </a:ln>
        </p:spPr>
      </p:cxnSp>
      <p:cxnSp>
        <p:nvCxnSpPr>
          <p:cNvPr id="73741" name="AutoShape 2113"/>
          <p:cNvCxnSpPr>
            <a:cxnSpLocks noChangeShapeType="1"/>
          </p:cNvCxnSpPr>
          <p:nvPr/>
        </p:nvCxnSpPr>
        <p:spPr bwMode="auto">
          <a:xfrm rot="16200000" flipH="1">
            <a:off x="4519613" y="4095750"/>
            <a:ext cx="363537" cy="360363"/>
          </a:xfrm>
          <a:prstGeom prst="bentConnector2">
            <a:avLst/>
          </a:prstGeom>
          <a:noFill/>
          <a:ln w="38100">
            <a:solidFill>
              <a:srgbClr val="507269"/>
            </a:solidFill>
            <a:miter lim="800000"/>
            <a:headEnd/>
            <a:tailEnd type="triangle" w="med" len="med"/>
          </a:ln>
        </p:spPr>
      </p:cxnSp>
      <p:cxnSp>
        <p:nvCxnSpPr>
          <p:cNvPr id="73742" name="AutoShape 2114"/>
          <p:cNvCxnSpPr>
            <a:cxnSpLocks noChangeShapeType="1"/>
          </p:cNvCxnSpPr>
          <p:nvPr/>
        </p:nvCxnSpPr>
        <p:spPr bwMode="auto">
          <a:xfrm rot="16200000" flipH="1">
            <a:off x="3587750" y="3546476"/>
            <a:ext cx="363537" cy="360362"/>
          </a:xfrm>
          <a:prstGeom prst="bentConnector2">
            <a:avLst/>
          </a:prstGeom>
          <a:noFill/>
          <a:ln w="38100">
            <a:solidFill>
              <a:srgbClr val="507269"/>
            </a:solidFill>
            <a:miter lim="800000"/>
            <a:headEnd/>
            <a:tailEnd type="triangle" w="med" len="med"/>
          </a:ln>
        </p:spPr>
      </p:cxnSp>
      <p:cxnSp>
        <p:nvCxnSpPr>
          <p:cNvPr id="73743" name="AutoShape 2115"/>
          <p:cNvCxnSpPr>
            <a:cxnSpLocks noChangeShapeType="1"/>
          </p:cNvCxnSpPr>
          <p:nvPr/>
        </p:nvCxnSpPr>
        <p:spPr bwMode="auto">
          <a:xfrm rot="16200000" flipH="1">
            <a:off x="2697163" y="3003550"/>
            <a:ext cx="363537" cy="360363"/>
          </a:xfrm>
          <a:prstGeom prst="bentConnector2">
            <a:avLst/>
          </a:prstGeom>
          <a:noFill/>
          <a:ln w="38100">
            <a:solidFill>
              <a:srgbClr val="507269"/>
            </a:solidFill>
            <a:miter lim="800000"/>
            <a:headEnd/>
            <a:tailEnd type="triangle" w="med" len="med"/>
          </a:ln>
        </p:spPr>
      </p:cxnSp>
      <p:cxnSp>
        <p:nvCxnSpPr>
          <p:cNvPr id="73744" name="AutoShape 2116"/>
          <p:cNvCxnSpPr>
            <a:cxnSpLocks noChangeShapeType="1"/>
          </p:cNvCxnSpPr>
          <p:nvPr/>
        </p:nvCxnSpPr>
        <p:spPr bwMode="auto">
          <a:xfrm rot="16200000" flipH="1">
            <a:off x="1533525" y="2451101"/>
            <a:ext cx="363537" cy="360362"/>
          </a:xfrm>
          <a:prstGeom prst="bentConnector2">
            <a:avLst/>
          </a:prstGeom>
          <a:noFill/>
          <a:ln w="38100">
            <a:solidFill>
              <a:srgbClr val="507269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QS-PR-060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466725" y="912813"/>
            <a:ext cx="6819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Purchasing: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Requisitions</a:t>
            </a:r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1166813" y="1647825"/>
            <a:ext cx="1379537" cy="7889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3366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1800"/>
              <a:t>Requisition</a:t>
            </a: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5943600" y="5835650"/>
            <a:ext cx="1552575" cy="7889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rgbClr val="003366"/>
            </a:solidFill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1800"/>
              <a:t>Purchase Order</a:t>
            </a: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4040188" y="3100388"/>
            <a:ext cx="938212" cy="804862"/>
          </a:xfrm>
          <a:prstGeom prst="flowChartDecision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4040188" y="4470400"/>
            <a:ext cx="938212" cy="803275"/>
          </a:xfrm>
          <a:prstGeom prst="flowChartDecision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8" name="AutoShape 8"/>
          <p:cNvSpPr>
            <a:spLocks noChangeArrowheads="1"/>
          </p:cNvSpPr>
          <p:nvPr/>
        </p:nvSpPr>
        <p:spPr bwMode="auto">
          <a:xfrm>
            <a:off x="4041775" y="5838825"/>
            <a:ext cx="938213" cy="804863"/>
          </a:xfrm>
          <a:prstGeom prst="flowChartDecision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0489" name="AutoShape 9"/>
          <p:cNvCxnSpPr>
            <a:cxnSpLocks noChangeShapeType="1"/>
            <a:stCxn id="20496" idx="2"/>
            <a:endCxn id="20486" idx="0"/>
          </p:cNvCxnSpPr>
          <p:nvPr/>
        </p:nvCxnSpPr>
        <p:spPr bwMode="auto">
          <a:xfrm flipH="1">
            <a:off x="4510088" y="2535238"/>
            <a:ext cx="1587" cy="5651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490" name="AutoShape 10"/>
          <p:cNvCxnSpPr>
            <a:cxnSpLocks noChangeShapeType="1"/>
            <a:stCxn id="20486" idx="2"/>
            <a:endCxn id="20487" idx="0"/>
          </p:cNvCxnSpPr>
          <p:nvPr/>
        </p:nvCxnSpPr>
        <p:spPr bwMode="auto">
          <a:xfrm>
            <a:off x="4510088" y="3905250"/>
            <a:ext cx="0" cy="5651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491" name="AutoShape 11"/>
          <p:cNvCxnSpPr>
            <a:cxnSpLocks noChangeShapeType="1"/>
            <a:stCxn id="20487" idx="2"/>
            <a:endCxn id="20488" idx="0"/>
          </p:cNvCxnSpPr>
          <p:nvPr/>
        </p:nvCxnSpPr>
        <p:spPr bwMode="auto">
          <a:xfrm>
            <a:off x="4510088" y="5273675"/>
            <a:ext cx="1587" cy="56515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0492" name="AutoShape 12"/>
          <p:cNvCxnSpPr>
            <a:cxnSpLocks noChangeShapeType="1"/>
            <a:stCxn id="20488" idx="1"/>
            <a:endCxn id="20487" idx="1"/>
          </p:cNvCxnSpPr>
          <p:nvPr/>
        </p:nvCxnSpPr>
        <p:spPr bwMode="auto">
          <a:xfrm rot="10800000">
            <a:off x="4040188" y="4873625"/>
            <a:ext cx="1587" cy="1368425"/>
          </a:xfrm>
          <a:prstGeom prst="bentConnector3">
            <a:avLst>
              <a:gd name="adj1" fmla="val 14500005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20493" name="AutoShape 13"/>
          <p:cNvCxnSpPr>
            <a:cxnSpLocks noChangeShapeType="1"/>
            <a:stCxn id="20487" idx="1"/>
            <a:endCxn id="20486" idx="1"/>
          </p:cNvCxnSpPr>
          <p:nvPr/>
        </p:nvCxnSpPr>
        <p:spPr bwMode="auto">
          <a:xfrm rot="10800000" flipH="1">
            <a:off x="4040188" y="3503613"/>
            <a:ext cx="1587" cy="1370012"/>
          </a:xfrm>
          <a:prstGeom prst="bentConnector3">
            <a:avLst>
              <a:gd name="adj1" fmla="val -14400005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20494" name="AutoShape 14"/>
          <p:cNvCxnSpPr>
            <a:cxnSpLocks noChangeShapeType="1"/>
            <a:stCxn id="20486" idx="1"/>
            <a:endCxn id="20496" idx="1"/>
          </p:cNvCxnSpPr>
          <p:nvPr/>
        </p:nvCxnSpPr>
        <p:spPr bwMode="auto">
          <a:xfrm rot="10800000" flipH="1">
            <a:off x="4040188" y="2133600"/>
            <a:ext cx="1587" cy="1370013"/>
          </a:xfrm>
          <a:prstGeom prst="bentConnector3">
            <a:avLst>
              <a:gd name="adj1" fmla="val -14400005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20495" name="Line 15"/>
          <p:cNvSpPr>
            <a:spLocks noChangeShapeType="1"/>
          </p:cNvSpPr>
          <p:nvPr/>
        </p:nvSpPr>
        <p:spPr bwMode="auto">
          <a:xfrm>
            <a:off x="2562225" y="1803400"/>
            <a:ext cx="18557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6" name="AutoShape 17"/>
          <p:cNvSpPr>
            <a:spLocks noChangeArrowheads="1"/>
          </p:cNvSpPr>
          <p:nvPr/>
        </p:nvSpPr>
        <p:spPr bwMode="auto">
          <a:xfrm>
            <a:off x="4041775" y="1731963"/>
            <a:ext cx="938213" cy="803275"/>
          </a:xfrm>
          <a:prstGeom prst="flowChartDecision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7" name="Text Box 18"/>
          <p:cNvSpPr txBox="1">
            <a:spLocks noChangeArrowheads="1"/>
          </p:cNvSpPr>
          <p:nvPr/>
        </p:nvSpPr>
        <p:spPr bwMode="auto">
          <a:xfrm>
            <a:off x="2522538" y="2157413"/>
            <a:ext cx="1265237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/>
              <a:t>Approval 1</a:t>
            </a:r>
          </a:p>
        </p:txBody>
      </p:sp>
      <p:sp>
        <p:nvSpPr>
          <p:cNvPr id="20498" name="Text Box 19"/>
          <p:cNvSpPr txBox="1">
            <a:spLocks noChangeArrowheads="1"/>
          </p:cNvSpPr>
          <p:nvPr/>
        </p:nvSpPr>
        <p:spPr bwMode="auto">
          <a:xfrm>
            <a:off x="2503488" y="3198813"/>
            <a:ext cx="1265237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/>
              <a:t>Approval 2</a:t>
            </a:r>
          </a:p>
        </p:txBody>
      </p:sp>
      <p:sp>
        <p:nvSpPr>
          <p:cNvPr id="20499" name="Text Box 20"/>
          <p:cNvSpPr txBox="1">
            <a:spLocks noChangeArrowheads="1"/>
          </p:cNvSpPr>
          <p:nvPr/>
        </p:nvSpPr>
        <p:spPr bwMode="auto">
          <a:xfrm>
            <a:off x="2513013" y="4578350"/>
            <a:ext cx="1265237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/>
              <a:t>Approval 3</a:t>
            </a:r>
          </a:p>
        </p:txBody>
      </p:sp>
      <p:sp>
        <p:nvSpPr>
          <p:cNvPr id="20500" name="Text Box 21"/>
          <p:cNvSpPr txBox="1">
            <a:spLocks noChangeArrowheads="1"/>
          </p:cNvSpPr>
          <p:nvPr/>
        </p:nvSpPr>
        <p:spPr bwMode="auto">
          <a:xfrm>
            <a:off x="2503488" y="5948363"/>
            <a:ext cx="1265237" cy="3667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/>
              <a:t>Approval 4</a:t>
            </a:r>
          </a:p>
        </p:txBody>
      </p:sp>
      <p:sp>
        <p:nvSpPr>
          <p:cNvPr id="20501" name="Text Box 22"/>
          <p:cNvSpPr txBox="1">
            <a:spLocks noChangeArrowheads="1"/>
          </p:cNvSpPr>
          <p:nvPr/>
        </p:nvSpPr>
        <p:spPr bwMode="auto">
          <a:xfrm>
            <a:off x="4271963" y="5326063"/>
            <a:ext cx="493712" cy="3794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/>
              <a:t>OK</a:t>
            </a:r>
          </a:p>
        </p:txBody>
      </p:sp>
      <p:cxnSp>
        <p:nvCxnSpPr>
          <p:cNvPr id="20502" name="AutoShape 23"/>
          <p:cNvCxnSpPr>
            <a:cxnSpLocks noChangeShapeType="1"/>
            <a:stCxn id="20488" idx="3"/>
            <a:endCxn id="20485" idx="1"/>
          </p:cNvCxnSpPr>
          <p:nvPr/>
        </p:nvCxnSpPr>
        <p:spPr bwMode="auto">
          <a:xfrm flipV="1">
            <a:off x="4979988" y="6229350"/>
            <a:ext cx="949325" cy="1270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20503" name="Text Box 24"/>
          <p:cNvSpPr txBox="1">
            <a:spLocks noChangeArrowheads="1"/>
          </p:cNvSpPr>
          <p:nvPr/>
        </p:nvSpPr>
        <p:spPr bwMode="auto">
          <a:xfrm>
            <a:off x="5164138" y="6065838"/>
            <a:ext cx="493712" cy="3794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/>
              <a:t>OK</a:t>
            </a:r>
          </a:p>
        </p:txBody>
      </p:sp>
      <p:sp>
        <p:nvSpPr>
          <p:cNvPr id="20504" name="Text Box 25"/>
          <p:cNvSpPr txBox="1">
            <a:spLocks noChangeArrowheads="1"/>
          </p:cNvSpPr>
          <p:nvPr/>
        </p:nvSpPr>
        <p:spPr bwMode="auto">
          <a:xfrm>
            <a:off x="3627438" y="5326063"/>
            <a:ext cx="511175" cy="3794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/>
              <a:t>NO</a:t>
            </a:r>
          </a:p>
        </p:txBody>
      </p:sp>
      <p:sp>
        <p:nvSpPr>
          <p:cNvPr id="20505" name="Text Box 26"/>
          <p:cNvSpPr txBox="1">
            <a:spLocks noChangeArrowheads="1"/>
          </p:cNvSpPr>
          <p:nvPr/>
        </p:nvSpPr>
        <p:spPr bwMode="auto">
          <a:xfrm>
            <a:off x="3598863" y="3943350"/>
            <a:ext cx="511175" cy="3794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/>
              <a:t>NO</a:t>
            </a:r>
          </a:p>
        </p:txBody>
      </p:sp>
      <p:sp>
        <p:nvSpPr>
          <p:cNvPr id="20506" name="Text Box 27"/>
          <p:cNvSpPr txBox="1">
            <a:spLocks noChangeArrowheads="1"/>
          </p:cNvSpPr>
          <p:nvPr/>
        </p:nvSpPr>
        <p:spPr bwMode="auto">
          <a:xfrm>
            <a:off x="4275138" y="2586038"/>
            <a:ext cx="493712" cy="3794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/>
              <a:t>OK</a:t>
            </a:r>
          </a:p>
        </p:txBody>
      </p:sp>
      <p:sp>
        <p:nvSpPr>
          <p:cNvPr id="20507" name="Text Box 28"/>
          <p:cNvSpPr txBox="1">
            <a:spLocks noChangeArrowheads="1"/>
          </p:cNvSpPr>
          <p:nvPr/>
        </p:nvSpPr>
        <p:spPr bwMode="auto">
          <a:xfrm>
            <a:off x="4316413" y="3943350"/>
            <a:ext cx="493712" cy="3794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/>
              <a:t>OK</a:t>
            </a:r>
          </a:p>
        </p:txBody>
      </p:sp>
      <p:sp>
        <p:nvSpPr>
          <p:cNvPr id="20508" name="Line 29"/>
          <p:cNvSpPr>
            <a:spLocks noChangeShapeType="1"/>
          </p:cNvSpPr>
          <p:nvPr/>
        </p:nvSpPr>
        <p:spPr bwMode="auto">
          <a:xfrm flipV="1">
            <a:off x="3854450" y="5773738"/>
            <a:ext cx="0" cy="266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9" name="Line 30"/>
          <p:cNvSpPr>
            <a:spLocks noChangeShapeType="1"/>
          </p:cNvSpPr>
          <p:nvPr/>
        </p:nvSpPr>
        <p:spPr bwMode="auto">
          <a:xfrm flipV="1">
            <a:off x="3852863" y="4881563"/>
            <a:ext cx="0" cy="2667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0" name="Line 31"/>
          <p:cNvSpPr>
            <a:spLocks noChangeShapeType="1"/>
          </p:cNvSpPr>
          <p:nvPr/>
        </p:nvSpPr>
        <p:spPr bwMode="auto">
          <a:xfrm flipV="1">
            <a:off x="3852863" y="4332288"/>
            <a:ext cx="0" cy="2682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11" name="Line 32"/>
          <p:cNvSpPr>
            <a:spLocks noChangeShapeType="1"/>
          </p:cNvSpPr>
          <p:nvPr/>
        </p:nvSpPr>
        <p:spPr bwMode="auto">
          <a:xfrm flipV="1">
            <a:off x="3852863" y="3549650"/>
            <a:ext cx="0" cy="2682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0512" name="Group 33"/>
          <p:cNvGrpSpPr>
            <a:grpSpLocks/>
          </p:cNvGrpSpPr>
          <p:nvPr/>
        </p:nvGrpSpPr>
        <p:grpSpPr bwMode="auto">
          <a:xfrm>
            <a:off x="3616325" y="2193925"/>
            <a:ext cx="511175" cy="1125538"/>
            <a:chOff x="2046" y="873"/>
            <a:chExt cx="391" cy="821"/>
          </a:xfrm>
        </p:grpSpPr>
        <p:sp>
          <p:nvSpPr>
            <p:cNvPr id="20513" name="Text Box 34"/>
            <p:cNvSpPr txBox="1">
              <a:spLocks noChangeArrowheads="1"/>
            </p:cNvSpPr>
            <p:nvPr/>
          </p:nvSpPr>
          <p:spPr bwMode="auto">
            <a:xfrm>
              <a:off x="2046" y="1158"/>
              <a:ext cx="391" cy="27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/>
                <a:t>NO</a:t>
              </a:r>
            </a:p>
          </p:txBody>
        </p:sp>
        <p:sp>
          <p:nvSpPr>
            <p:cNvPr id="20514" name="Line 35"/>
            <p:cNvSpPr>
              <a:spLocks noChangeShapeType="1"/>
            </p:cNvSpPr>
            <p:nvPr/>
          </p:nvSpPr>
          <p:spPr bwMode="auto">
            <a:xfrm flipV="1">
              <a:off x="2228" y="1499"/>
              <a:ext cx="0" cy="1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15" name="Line 36"/>
            <p:cNvSpPr>
              <a:spLocks noChangeShapeType="1"/>
            </p:cNvSpPr>
            <p:nvPr/>
          </p:nvSpPr>
          <p:spPr bwMode="auto">
            <a:xfrm flipV="1">
              <a:off x="2227" y="873"/>
              <a:ext cx="0" cy="1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QS-PR-600</a:t>
            </a:r>
          </a:p>
        </p:txBody>
      </p:sp>
      <p:sp>
        <p:nvSpPr>
          <p:cNvPr id="281703" name="Rectangle 2151"/>
          <p:cNvSpPr>
            <a:spLocks noChangeArrowheads="1"/>
          </p:cNvSpPr>
          <p:nvPr/>
        </p:nvSpPr>
        <p:spPr bwMode="auto">
          <a:xfrm>
            <a:off x="1576388" y="1949450"/>
            <a:ext cx="6111875" cy="120650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4756" name="Rectangle 2050"/>
          <p:cNvSpPr>
            <a:spLocks noChangeArrowheads="1"/>
          </p:cNvSpPr>
          <p:nvPr/>
        </p:nvSpPr>
        <p:spPr bwMode="auto">
          <a:xfrm>
            <a:off x="457200" y="912813"/>
            <a:ext cx="75152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Work Order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Bill of Material</a:t>
            </a:r>
          </a:p>
        </p:txBody>
      </p:sp>
      <p:sp>
        <p:nvSpPr>
          <p:cNvPr id="281648" name="Text Box 2096"/>
          <p:cNvSpPr txBox="1">
            <a:spLocks noChangeArrowheads="1"/>
          </p:cNvSpPr>
          <p:nvPr/>
        </p:nvSpPr>
        <p:spPr bwMode="auto">
          <a:xfrm>
            <a:off x="3992563" y="4046538"/>
            <a:ext cx="1295400" cy="366712"/>
          </a:xfrm>
          <a:prstGeom prst="rect">
            <a:avLst/>
          </a:prstGeom>
          <a:solidFill>
            <a:srgbClr val="6B978B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800" b="1">
                <a:solidFill>
                  <a:srgbClr val="E9D8A7"/>
                </a:solidFill>
              </a:rPr>
              <a:t>Bill 10-00</a:t>
            </a:r>
          </a:p>
        </p:txBody>
      </p:sp>
      <p:sp>
        <p:nvSpPr>
          <p:cNvPr id="281649" name="Rectangle 2097"/>
          <p:cNvSpPr>
            <a:spLocks noChangeArrowheads="1"/>
          </p:cNvSpPr>
          <p:nvPr/>
        </p:nvSpPr>
        <p:spPr bwMode="auto">
          <a:xfrm>
            <a:off x="4471988" y="4776788"/>
            <a:ext cx="330200" cy="269875"/>
          </a:xfrm>
          <a:prstGeom prst="rect">
            <a:avLst/>
          </a:prstGeom>
          <a:solidFill>
            <a:srgbClr val="94B4AC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81650" name="Rectangle 2098"/>
          <p:cNvSpPr>
            <a:spLocks noChangeArrowheads="1"/>
          </p:cNvSpPr>
          <p:nvPr/>
        </p:nvSpPr>
        <p:spPr bwMode="auto">
          <a:xfrm>
            <a:off x="4471988" y="5462588"/>
            <a:ext cx="330200" cy="269875"/>
          </a:xfrm>
          <a:prstGeom prst="rect">
            <a:avLst/>
          </a:prstGeom>
          <a:solidFill>
            <a:srgbClr val="94B4AC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81651" name="Rectangle 2099"/>
          <p:cNvSpPr>
            <a:spLocks noChangeArrowheads="1"/>
          </p:cNvSpPr>
          <p:nvPr/>
        </p:nvSpPr>
        <p:spPr bwMode="auto">
          <a:xfrm>
            <a:off x="3911600" y="5456238"/>
            <a:ext cx="330200" cy="269875"/>
          </a:xfrm>
          <a:prstGeom prst="rect">
            <a:avLst/>
          </a:prstGeom>
          <a:solidFill>
            <a:srgbClr val="94B4AC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cxnSp>
        <p:nvCxnSpPr>
          <p:cNvPr id="74761" name="AutoShape 2105"/>
          <p:cNvCxnSpPr>
            <a:cxnSpLocks noChangeShapeType="1"/>
            <a:stCxn id="281649" idx="2"/>
            <a:endCxn id="281651" idx="0"/>
          </p:cNvCxnSpPr>
          <p:nvPr/>
        </p:nvCxnSpPr>
        <p:spPr bwMode="auto">
          <a:xfrm rot="5400000">
            <a:off x="4152106" y="4971257"/>
            <a:ext cx="409575" cy="56038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07269"/>
            </a:solidFill>
            <a:miter lim="800000"/>
            <a:headEnd/>
            <a:tailEnd/>
          </a:ln>
        </p:spPr>
      </p:cxnSp>
      <p:cxnSp>
        <p:nvCxnSpPr>
          <p:cNvPr id="74762" name="AutoShape 2106"/>
          <p:cNvCxnSpPr>
            <a:cxnSpLocks noChangeShapeType="1"/>
            <a:stCxn id="281649" idx="2"/>
            <a:endCxn id="281650" idx="0"/>
          </p:cNvCxnSpPr>
          <p:nvPr/>
        </p:nvCxnSpPr>
        <p:spPr bwMode="auto">
          <a:xfrm rot="5400000">
            <a:off x="4429125" y="5254626"/>
            <a:ext cx="415925" cy="0"/>
          </a:xfrm>
          <a:prstGeom prst="straightConnector1">
            <a:avLst/>
          </a:prstGeom>
          <a:noFill/>
          <a:ln w="38100">
            <a:solidFill>
              <a:srgbClr val="507269"/>
            </a:solidFill>
            <a:round/>
            <a:headEnd/>
            <a:tailEnd/>
          </a:ln>
        </p:spPr>
      </p:cxnSp>
      <p:graphicFrame>
        <p:nvGraphicFramePr>
          <p:cNvPr id="281674" name="Group 2122"/>
          <p:cNvGraphicFramePr>
            <a:graphicFrameLocks noGrp="1"/>
          </p:cNvGraphicFramePr>
          <p:nvPr/>
        </p:nvGraphicFramePr>
        <p:xfrm>
          <a:off x="1585913" y="1947863"/>
          <a:ext cx="6096000" cy="1333754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36512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Work Order 123456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B978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Description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Qty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Date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10-00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Medical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Ultrasound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10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2/11/XX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</a:tr>
            </a:tbl>
          </a:graphicData>
        </a:graphic>
      </p:graphicFrame>
      <p:sp>
        <p:nvSpPr>
          <p:cNvPr id="281699" name="Rectangle 2147"/>
          <p:cNvSpPr>
            <a:spLocks noChangeArrowheads="1"/>
          </p:cNvSpPr>
          <p:nvPr/>
        </p:nvSpPr>
        <p:spPr bwMode="auto">
          <a:xfrm>
            <a:off x="5054600" y="5456238"/>
            <a:ext cx="330200" cy="269875"/>
          </a:xfrm>
          <a:prstGeom prst="rect">
            <a:avLst/>
          </a:prstGeom>
          <a:solidFill>
            <a:srgbClr val="94B4AC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cxnSp>
        <p:nvCxnSpPr>
          <p:cNvPr id="74774" name="AutoShape 2148"/>
          <p:cNvCxnSpPr>
            <a:cxnSpLocks noChangeShapeType="1"/>
            <a:stCxn id="281649" idx="2"/>
            <a:endCxn id="281699" idx="0"/>
          </p:cNvCxnSpPr>
          <p:nvPr/>
        </p:nvCxnSpPr>
        <p:spPr bwMode="auto">
          <a:xfrm rot="16200000" flipH="1">
            <a:off x="4723606" y="4960145"/>
            <a:ext cx="409575" cy="58261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07269"/>
            </a:solidFill>
            <a:miter lim="800000"/>
            <a:headEnd/>
            <a:tailEnd/>
          </a:ln>
        </p:spPr>
      </p:cxnSp>
      <p:cxnSp>
        <p:nvCxnSpPr>
          <p:cNvPr id="74775" name="AutoShape 2149"/>
          <p:cNvCxnSpPr>
            <a:cxnSpLocks noChangeShapeType="1"/>
            <a:stCxn id="281648" idx="2"/>
            <a:endCxn id="281649" idx="0"/>
          </p:cNvCxnSpPr>
          <p:nvPr/>
        </p:nvCxnSpPr>
        <p:spPr bwMode="auto">
          <a:xfrm flipH="1">
            <a:off x="4637088" y="4413250"/>
            <a:ext cx="3175" cy="363538"/>
          </a:xfrm>
          <a:prstGeom prst="straightConnector1">
            <a:avLst/>
          </a:prstGeom>
          <a:noFill/>
          <a:ln w="38100">
            <a:solidFill>
              <a:srgbClr val="507269"/>
            </a:solidFill>
            <a:round/>
            <a:headEnd/>
            <a:tailEnd/>
          </a:ln>
        </p:spPr>
      </p:cxnSp>
      <p:cxnSp>
        <p:nvCxnSpPr>
          <p:cNvPr id="74776" name="AutoShape 2150"/>
          <p:cNvCxnSpPr>
            <a:cxnSpLocks noChangeShapeType="1"/>
            <a:endCxn id="281648" idx="0"/>
          </p:cNvCxnSpPr>
          <p:nvPr/>
        </p:nvCxnSpPr>
        <p:spPr bwMode="auto">
          <a:xfrm>
            <a:off x="4633913" y="3273425"/>
            <a:ext cx="6350" cy="773113"/>
          </a:xfrm>
          <a:prstGeom prst="straightConnector1">
            <a:avLst/>
          </a:prstGeom>
          <a:noFill/>
          <a:ln w="38100">
            <a:solidFill>
              <a:srgbClr val="507269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QS-PR-610</a:t>
            </a:r>
          </a:p>
        </p:txBody>
      </p:sp>
      <p:sp>
        <p:nvSpPr>
          <p:cNvPr id="282667" name="Rectangle 3115"/>
          <p:cNvSpPr>
            <a:spLocks noChangeArrowheads="1"/>
          </p:cNvSpPr>
          <p:nvPr/>
        </p:nvSpPr>
        <p:spPr bwMode="auto">
          <a:xfrm>
            <a:off x="1643063" y="1979613"/>
            <a:ext cx="6083300" cy="121920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82626" name="Rectangle 3074"/>
          <p:cNvSpPr>
            <a:spLocks noChangeArrowheads="1"/>
          </p:cNvSpPr>
          <p:nvPr/>
        </p:nvSpPr>
        <p:spPr bwMode="auto">
          <a:xfrm>
            <a:off x="5175250" y="3979863"/>
            <a:ext cx="2049463" cy="1927225"/>
          </a:xfrm>
          <a:prstGeom prst="rect">
            <a:avLst/>
          </a:prstGeom>
          <a:solidFill>
            <a:srgbClr val="F0E4C2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75781" name="Rectangle 3075"/>
          <p:cNvSpPr>
            <a:spLocks noChangeArrowheads="1"/>
          </p:cNvSpPr>
          <p:nvPr/>
        </p:nvSpPr>
        <p:spPr bwMode="auto">
          <a:xfrm>
            <a:off x="457200" y="912813"/>
            <a:ext cx="7324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Work Order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Routing</a:t>
            </a:r>
          </a:p>
        </p:txBody>
      </p:sp>
      <p:sp>
        <p:nvSpPr>
          <p:cNvPr id="282629" name="Text Box 3077"/>
          <p:cNvSpPr txBox="1">
            <a:spLocks noChangeArrowheads="1"/>
          </p:cNvSpPr>
          <p:nvPr/>
        </p:nvSpPr>
        <p:spPr bwMode="auto">
          <a:xfrm>
            <a:off x="2501900" y="3970338"/>
            <a:ext cx="1295400" cy="366712"/>
          </a:xfrm>
          <a:prstGeom prst="rect">
            <a:avLst/>
          </a:prstGeom>
          <a:solidFill>
            <a:srgbClr val="6B978B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800" b="1">
                <a:solidFill>
                  <a:srgbClr val="E9D8A7"/>
                </a:solidFill>
              </a:rPr>
              <a:t>Bill 10-00</a:t>
            </a:r>
          </a:p>
        </p:txBody>
      </p:sp>
      <p:sp>
        <p:nvSpPr>
          <p:cNvPr id="282630" name="Rectangle 3078"/>
          <p:cNvSpPr>
            <a:spLocks noChangeArrowheads="1"/>
          </p:cNvSpPr>
          <p:nvPr/>
        </p:nvSpPr>
        <p:spPr bwMode="auto">
          <a:xfrm>
            <a:off x="2981325" y="4700588"/>
            <a:ext cx="330200" cy="269875"/>
          </a:xfrm>
          <a:prstGeom prst="rect">
            <a:avLst/>
          </a:prstGeom>
          <a:solidFill>
            <a:srgbClr val="94B4AC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82631" name="Rectangle 3079"/>
          <p:cNvSpPr>
            <a:spLocks noChangeArrowheads="1"/>
          </p:cNvSpPr>
          <p:nvPr/>
        </p:nvSpPr>
        <p:spPr bwMode="auto">
          <a:xfrm>
            <a:off x="2981325" y="5386388"/>
            <a:ext cx="330200" cy="269875"/>
          </a:xfrm>
          <a:prstGeom prst="rect">
            <a:avLst/>
          </a:prstGeom>
          <a:solidFill>
            <a:srgbClr val="94B4AC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282632" name="Rectangle 3080"/>
          <p:cNvSpPr>
            <a:spLocks noChangeArrowheads="1"/>
          </p:cNvSpPr>
          <p:nvPr/>
        </p:nvSpPr>
        <p:spPr bwMode="auto">
          <a:xfrm>
            <a:off x="2420938" y="5380038"/>
            <a:ext cx="330200" cy="269875"/>
          </a:xfrm>
          <a:prstGeom prst="rect">
            <a:avLst/>
          </a:prstGeom>
          <a:solidFill>
            <a:srgbClr val="94B4AC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cxnSp>
        <p:nvCxnSpPr>
          <p:cNvPr id="75786" name="AutoShape 3081"/>
          <p:cNvCxnSpPr>
            <a:cxnSpLocks noChangeShapeType="1"/>
            <a:stCxn id="282630" idx="2"/>
            <a:endCxn id="282632" idx="0"/>
          </p:cNvCxnSpPr>
          <p:nvPr/>
        </p:nvCxnSpPr>
        <p:spPr bwMode="auto">
          <a:xfrm rot="5400000">
            <a:off x="2661444" y="4895057"/>
            <a:ext cx="409575" cy="56038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07269"/>
            </a:solidFill>
            <a:miter lim="800000"/>
            <a:headEnd/>
            <a:tailEnd/>
          </a:ln>
        </p:spPr>
      </p:cxnSp>
      <p:cxnSp>
        <p:nvCxnSpPr>
          <p:cNvPr id="75787" name="AutoShape 3082"/>
          <p:cNvCxnSpPr>
            <a:cxnSpLocks noChangeShapeType="1"/>
            <a:stCxn id="282630" idx="2"/>
            <a:endCxn id="282631" idx="0"/>
          </p:cNvCxnSpPr>
          <p:nvPr/>
        </p:nvCxnSpPr>
        <p:spPr bwMode="auto">
          <a:xfrm rot="5400000">
            <a:off x="2938462" y="5178426"/>
            <a:ext cx="415925" cy="0"/>
          </a:xfrm>
          <a:prstGeom prst="straightConnector1">
            <a:avLst/>
          </a:prstGeom>
          <a:noFill/>
          <a:ln w="38100">
            <a:solidFill>
              <a:srgbClr val="507269"/>
            </a:solidFill>
            <a:round/>
            <a:headEnd/>
            <a:tailEnd/>
          </a:ln>
        </p:spPr>
      </p:cxnSp>
      <p:sp>
        <p:nvSpPr>
          <p:cNvPr id="282635" name="Text Box 3083"/>
          <p:cNvSpPr txBox="1">
            <a:spLocks noChangeArrowheads="1"/>
          </p:cNvSpPr>
          <p:nvPr/>
        </p:nvSpPr>
        <p:spPr bwMode="auto">
          <a:xfrm>
            <a:off x="5356225" y="4573588"/>
            <a:ext cx="1685925" cy="366712"/>
          </a:xfrm>
          <a:prstGeom prst="rect">
            <a:avLst/>
          </a:prstGeom>
          <a:solidFill>
            <a:srgbClr val="B9CFC9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800" b="1">
                <a:solidFill>
                  <a:srgbClr val="507269"/>
                </a:solidFill>
              </a:rPr>
              <a:t>Operation 10</a:t>
            </a:r>
          </a:p>
        </p:txBody>
      </p:sp>
      <p:sp>
        <p:nvSpPr>
          <p:cNvPr id="282636" name="Text Box 3084"/>
          <p:cNvSpPr txBox="1">
            <a:spLocks noChangeArrowheads="1"/>
          </p:cNvSpPr>
          <p:nvPr/>
        </p:nvSpPr>
        <p:spPr bwMode="auto">
          <a:xfrm>
            <a:off x="5356225" y="5324475"/>
            <a:ext cx="1685925" cy="366713"/>
          </a:xfrm>
          <a:prstGeom prst="rect">
            <a:avLst/>
          </a:prstGeom>
          <a:solidFill>
            <a:srgbClr val="B9CFC9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en-US" sz="1800" b="1">
                <a:solidFill>
                  <a:srgbClr val="507269"/>
                </a:solidFill>
              </a:rPr>
              <a:t>Operation 20</a:t>
            </a:r>
          </a:p>
        </p:txBody>
      </p:sp>
      <p:cxnSp>
        <p:nvCxnSpPr>
          <p:cNvPr id="75790" name="AutoShape 3085"/>
          <p:cNvCxnSpPr>
            <a:cxnSpLocks noChangeShapeType="1"/>
            <a:stCxn id="282635" idx="2"/>
            <a:endCxn id="282636" idx="0"/>
          </p:cNvCxnSpPr>
          <p:nvPr/>
        </p:nvCxnSpPr>
        <p:spPr bwMode="auto">
          <a:xfrm>
            <a:off x="6199188" y="4940300"/>
            <a:ext cx="0" cy="384175"/>
          </a:xfrm>
          <a:prstGeom prst="straightConnector1">
            <a:avLst/>
          </a:prstGeom>
          <a:noFill/>
          <a:ln w="38100">
            <a:solidFill>
              <a:srgbClr val="507269"/>
            </a:solidFill>
            <a:round/>
            <a:headEnd/>
            <a:tailEnd type="triangle" w="med" len="med"/>
          </a:ln>
        </p:spPr>
      </p:cxnSp>
      <p:sp>
        <p:nvSpPr>
          <p:cNvPr id="75791" name="Text Box 3086"/>
          <p:cNvSpPr txBox="1">
            <a:spLocks noChangeArrowheads="1"/>
          </p:cNvSpPr>
          <p:nvPr/>
        </p:nvSpPr>
        <p:spPr bwMode="auto">
          <a:xfrm>
            <a:off x="5191125" y="4044950"/>
            <a:ext cx="2022475" cy="3968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>
                <a:solidFill>
                  <a:srgbClr val="507269"/>
                </a:solidFill>
              </a:rPr>
              <a:t>Routing 10-00</a:t>
            </a:r>
          </a:p>
        </p:txBody>
      </p:sp>
      <p:graphicFrame>
        <p:nvGraphicFramePr>
          <p:cNvPr id="282666" name="Group 3114"/>
          <p:cNvGraphicFramePr>
            <a:graphicFrameLocks noGrp="1"/>
          </p:cNvGraphicFramePr>
          <p:nvPr/>
        </p:nvGraphicFramePr>
        <p:xfrm>
          <a:off x="1624013" y="1978025"/>
          <a:ext cx="6096000" cy="1348042"/>
        </p:xfrm>
        <a:graphic>
          <a:graphicData uri="http://schemas.openxmlformats.org/drawingml/2006/table">
            <a:tbl>
              <a:tblPr/>
              <a:tblGrid>
                <a:gridCol w="1524000"/>
                <a:gridCol w="1524000"/>
                <a:gridCol w="1524000"/>
                <a:gridCol w="1524000"/>
              </a:tblGrid>
              <a:tr h="36512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itchFamily="34" charset="0"/>
                        </a:rPr>
                        <a:t>Work Order 123456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B978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Item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Description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Qty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Date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E8CC"/>
                    </a:solidFill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10-00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Medical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Ultrasound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10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07269"/>
                          </a:solidFill>
                          <a:effectLst/>
                          <a:latin typeface="Tahoma" pitchFamily="34" charset="0"/>
                        </a:rPr>
                        <a:t>2/11/XX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5E2"/>
                    </a:solidFill>
                  </a:tcPr>
                </a:tc>
              </a:tr>
            </a:tbl>
          </a:graphicData>
        </a:graphic>
      </p:graphicFrame>
      <p:cxnSp>
        <p:nvCxnSpPr>
          <p:cNvPr id="75802" name="AutoShape 3108"/>
          <p:cNvCxnSpPr>
            <a:cxnSpLocks noChangeShapeType="1"/>
            <a:stCxn id="282629" idx="0"/>
            <a:endCxn id="282626" idx="0"/>
          </p:cNvCxnSpPr>
          <p:nvPr/>
        </p:nvCxnSpPr>
        <p:spPr bwMode="auto">
          <a:xfrm rot="5400000" flipV="1">
            <a:off x="4670425" y="2449513"/>
            <a:ext cx="9525" cy="3051175"/>
          </a:xfrm>
          <a:prstGeom prst="bentConnector3">
            <a:avLst>
              <a:gd name="adj1" fmla="val -2400000"/>
            </a:avLst>
          </a:prstGeom>
          <a:noFill/>
          <a:ln w="38100">
            <a:solidFill>
              <a:srgbClr val="507269"/>
            </a:solidFill>
            <a:miter lim="800000"/>
            <a:headEnd/>
            <a:tailEnd/>
          </a:ln>
        </p:spPr>
      </p:cxnSp>
      <p:sp>
        <p:nvSpPr>
          <p:cNvPr id="75803" name="Rectangle 3109"/>
          <p:cNvSpPr>
            <a:spLocks noChangeArrowheads="1"/>
          </p:cNvSpPr>
          <p:nvPr/>
        </p:nvSpPr>
        <p:spPr bwMode="auto">
          <a:xfrm>
            <a:off x="4543425" y="3724275"/>
            <a:ext cx="254000" cy="2428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75804" name="AutoShape 3110"/>
          <p:cNvCxnSpPr>
            <a:cxnSpLocks noChangeShapeType="1"/>
            <a:endCxn id="75803" idx="0"/>
          </p:cNvCxnSpPr>
          <p:nvPr/>
        </p:nvCxnSpPr>
        <p:spPr bwMode="auto">
          <a:xfrm flipH="1">
            <a:off x="4670425" y="3211513"/>
            <a:ext cx="1588" cy="512762"/>
          </a:xfrm>
          <a:prstGeom prst="straightConnector1">
            <a:avLst/>
          </a:prstGeom>
          <a:noFill/>
          <a:ln w="38100">
            <a:solidFill>
              <a:srgbClr val="507269"/>
            </a:solidFill>
            <a:round/>
            <a:headEnd/>
            <a:tailEnd/>
          </a:ln>
        </p:spPr>
      </p:cxnSp>
      <p:sp>
        <p:nvSpPr>
          <p:cNvPr id="282663" name="Rectangle 3111"/>
          <p:cNvSpPr>
            <a:spLocks noChangeArrowheads="1"/>
          </p:cNvSpPr>
          <p:nvPr/>
        </p:nvSpPr>
        <p:spPr bwMode="auto">
          <a:xfrm>
            <a:off x="3563938" y="5380038"/>
            <a:ext cx="330200" cy="269875"/>
          </a:xfrm>
          <a:prstGeom prst="rect">
            <a:avLst/>
          </a:prstGeom>
          <a:solidFill>
            <a:srgbClr val="94B4AC"/>
          </a:solidFill>
          <a:ln w="381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en-US"/>
          </a:p>
        </p:txBody>
      </p:sp>
      <p:cxnSp>
        <p:nvCxnSpPr>
          <p:cNvPr id="75806" name="AutoShape 3112"/>
          <p:cNvCxnSpPr>
            <a:cxnSpLocks noChangeShapeType="1"/>
            <a:stCxn id="282630" idx="2"/>
            <a:endCxn id="282663" idx="0"/>
          </p:cNvCxnSpPr>
          <p:nvPr/>
        </p:nvCxnSpPr>
        <p:spPr bwMode="auto">
          <a:xfrm rot="16200000" flipH="1">
            <a:off x="3232944" y="4883944"/>
            <a:ext cx="409575" cy="58261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07269"/>
            </a:solidFill>
            <a:miter lim="800000"/>
            <a:headEnd/>
            <a:tailEnd/>
          </a:ln>
        </p:spPr>
      </p:cxnSp>
      <p:cxnSp>
        <p:nvCxnSpPr>
          <p:cNvPr id="75807" name="AutoShape 3113"/>
          <p:cNvCxnSpPr>
            <a:cxnSpLocks noChangeShapeType="1"/>
            <a:stCxn id="282629" idx="2"/>
            <a:endCxn id="282630" idx="0"/>
          </p:cNvCxnSpPr>
          <p:nvPr/>
        </p:nvCxnSpPr>
        <p:spPr bwMode="auto">
          <a:xfrm flipH="1">
            <a:off x="3146425" y="4337050"/>
            <a:ext cx="3175" cy="363538"/>
          </a:xfrm>
          <a:prstGeom prst="straightConnector1">
            <a:avLst/>
          </a:prstGeom>
          <a:noFill/>
          <a:ln w="38100">
            <a:solidFill>
              <a:srgbClr val="507269"/>
            </a:solidFill>
            <a:round/>
            <a:headEnd/>
            <a:tailEnd/>
          </a:ln>
        </p:spPr>
      </p:cxn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QS-PR-620</a:t>
            </a:r>
          </a:p>
        </p:txBody>
      </p:sp>
      <p:sp>
        <p:nvSpPr>
          <p:cNvPr id="76803" name="Rectangle 2093"/>
          <p:cNvSpPr>
            <a:spLocks noChangeArrowheads="1"/>
          </p:cNvSpPr>
          <p:nvPr/>
        </p:nvSpPr>
        <p:spPr bwMode="auto">
          <a:xfrm>
            <a:off x="457200" y="769938"/>
            <a:ext cx="83153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Work Order Life Cycle</a:t>
            </a:r>
          </a:p>
        </p:txBody>
      </p:sp>
      <p:sp>
        <p:nvSpPr>
          <p:cNvPr id="271407" name="Rectangle 2095"/>
          <p:cNvSpPr>
            <a:spLocks noChangeArrowheads="1"/>
          </p:cNvSpPr>
          <p:nvPr/>
        </p:nvSpPr>
        <p:spPr bwMode="auto">
          <a:xfrm>
            <a:off x="1558925" y="1660525"/>
            <a:ext cx="2797175" cy="806450"/>
          </a:xfrm>
          <a:prstGeom prst="rect">
            <a:avLst/>
          </a:prstGeom>
          <a:solidFill>
            <a:srgbClr val="F2E8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Create work orders or approve MRP planned order</a:t>
            </a:r>
            <a:br>
              <a:rPr lang="en-US" sz="1400"/>
            </a:br>
            <a:r>
              <a:rPr lang="en-US" sz="1400"/>
              <a:t>(Status = F)</a:t>
            </a:r>
          </a:p>
        </p:txBody>
      </p:sp>
      <p:sp>
        <p:nvSpPr>
          <p:cNvPr id="76805" name="Line 2096"/>
          <p:cNvSpPr>
            <a:spLocks noChangeShapeType="1"/>
          </p:cNvSpPr>
          <p:nvPr/>
        </p:nvSpPr>
        <p:spPr bwMode="auto">
          <a:xfrm>
            <a:off x="2955925" y="2463800"/>
            <a:ext cx="0" cy="403225"/>
          </a:xfrm>
          <a:prstGeom prst="line">
            <a:avLst/>
          </a:prstGeom>
          <a:noFill/>
          <a:ln w="38100">
            <a:solidFill>
              <a:srgbClr val="7BA399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1409" name="Rectangle 2097"/>
          <p:cNvSpPr>
            <a:spLocks noChangeArrowheads="1"/>
          </p:cNvSpPr>
          <p:nvPr/>
        </p:nvSpPr>
        <p:spPr bwMode="auto">
          <a:xfrm>
            <a:off x="1558925" y="2867025"/>
            <a:ext cx="2797175" cy="806450"/>
          </a:xfrm>
          <a:prstGeom prst="rect">
            <a:avLst/>
          </a:prstGeom>
          <a:solidFill>
            <a:srgbClr val="F2E8CC"/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Modify work order bill and routing</a:t>
            </a:r>
          </a:p>
        </p:txBody>
      </p:sp>
      <p:sp>
        <p:nvSpPr>
          <p:cNvPr id="76807" name="Line 2098"/>
          <p:cNvSpPr>
            <a:spLocks noChangeShapeType="1"/>
          </p:cNvSpPr>
          <p:nvPr/>
        </p:nvSpPr>
        <p:spPr bwMode="auto">
          <a:xfrm>
            <a:off x="2955925" y="3678238"/>
            <a:ext cx="0" cy="403225"/>
          </a:xfrm>
          <a:prstGeom prst="line">
            <a:avLst/>
          </a:prstGeom>
          <a:noFill/>
          <a:ln w="38100">
            <a:solidFill>
              <a:srgbClr val="7BA399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1411" name="Rectangle 2099"/>
          <p:cNvSpPr>
            <a:spLocks noChangeArrowheads="1"/>
          </p:cNvSpPr>
          <p:nvPr/>
        </p:nvSpPr>
        <p:spPr bwMode="auto">
          <a:xfrm>
            <a:off x="1558925" y="4081463"/>
            <a:ext cx="2797175" cy="806450"/>
          </a:xfrm>
          <a:prstGeom prst="rect">
            <a:avLst/>
          </a:prstGeom>
          <a:solidFill>
            <a:srgbClr val="F2E8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Release and print work order</a:t>
            </a:r>
            <a:br>
              <a:rPr lang="en-US" sz="1400"/>
            </a:br>
            <a:r>
              <a:rPr lang="en-US" sz="1400"/>
              <a:t> (Status = R)</a:t>
            </a:r>
          </a:p>
        </p:txBody>
      </p:sp>
      <p:sp>
        <p:nvSpPr>
          <p:cNvPr id="76809" name="Line 2100"/>
          <p:cNvSpPr>
            <a:spLocks noChangeShapeType="1"/>
          </p:cNvSpPr>
          <p:nvPr/>
        </p:nvSpPr>
        <p:spPr bwMode="auto">
          <a:xfrm>
            <a:off x="2955925" y="4887913"/>
            <a:ext cx="0" cy="403225"/>
          </a:xfrm>
          <a:prstGeom prst="line">
            <a:avLst/>
          </a:prstGeom>
          <a:noFill/>
          <a:ln w="38100">
            <a:solidFill>
              <a:srgbClr val="7BA399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1413" name="Rectangle 2101"/>
          <p:cNvSpPr>
            <a:spLocks noChangeArrowheads="1"/>
          </p:cNvSpPr>
          <p:nvPr/>
        </p:nvSpPr>
        <p:spPr bwMode="auto">
          <a:xfrm>
            <a:off x="1558925" y="5291138"/>
            <a:ext cx="2797175" cy="806450"/>
          </a:xfrm>
          <a:prstGeom prst="rect">
            <a:avLst/>
          </a:prstGeom>
          <a:solidFill>
            <a:srgbClr val="F2E8CC"/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Check for work order components</a:t>
            </a:r>
          </a:p>
        </p:txBody>
      </p:sp>
      <p:sp>
        <p:nvSpPr>
          <p:cNvPr id="271414" name="Rectangle 2102"/>
          <p:cNvSpPr>
            <a:spLocks noChangeArrowheads="1"/>
          </p:cNvSpPr>
          <p:nvPr/>
        </p:nvSpPr>
        <p:spPr bwMode="auto">
          <a:xfrm>
            <a:off x="5238750" y="1660525"/>
            <a:ext cx="2797175" cy="806450"/>
          </a:xfrm>
          <a:prstGeom prst="rect">
            <a:avLst/>
          </a:prstGeom>
          <a:solidFill>
            <a:srgbClr val="F2E8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Issue work order components and optionally record labor in Shop Floor Control</a:t>
            </a:r>
          </a:p>
        </p:txBody>
      </p:sp>
      <p:sp>
        <p:nvSpPr>
          <p:cNvPr id="76812" name="Line 2103"/>
          <p:cNvSpPr>
            <a:spLocks noChangeShapeType="1"/>
          </p:cNvSpPr>
          <p:nvPr/>
        </p:nvSpPr>
        <p:spPr bwMode="auto">
          <a:xfrm>
            <a:off x="6635750" y="2463800"/>
            <a:ext cx="0" cy="403225"/>
          </a:xfrm>
          <a:prstGeom prst="line">
            <a:avLst/>
          </a:prstGeom>
          <a:noFill/>
          <a:ln w="38100">
            <a:solidFill>
              <a:srgbClr val="7BA399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1416" name="Rectangle 2104"/>
          <p:cNvSpPr>
            <a:spLocks noChangeArrowheads="1"/>
          </p:cNvSpPr>
          <p:nvPr/>
        </p:nvSpPr>
        <p:spPr bwMode="auto">
          <a:xfrm>
            <a:off x="5238750" y="2867025"/>
            <a:ext cx="2797175" cy="806450"/>
          </a:xfrm>
          <a:prstGeom prst="rect">
            <a:avLst/>
          </a:prstGeom>
          <a:solidFill>
            <a:srgbClr val="F2E8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Receive/close work order</a:t>
            </a:r>
            <a:br>
              <a:rPr lang="en-US" sz="1400"/>
            </a:br>
            <a:r>
              <a:rPr lang="en-US" sz="1400"/>
              <a:t> (Status = C)</a:t>
            </a:r>
          </a:p>
        </p:txBody>
      </p:sp>
      <p:sp>
        <p:nvSpPr>
          <p:cNvPr id="76814" name="Line 2105"/>
          <p:cNvSpPr>
            <a:spLocks noChangeShapeType="1"/>
          </p:cNvSpPr>
          <p:nvPr/>
        </p:nvSpPr>
        <p:spPr bwMode="auto">
          <a:xfrm>
            <a:off x="6635750" y="3678238"/>
            <a:ext cx="0" cy="403225"/>
          </a:xfrm>
          <a:prstGeom prst="line">
            <a:avLst/>
          </a:prstGeom>
          <a:noFill/>
          <a:ln w="38100">
            <a:solidFill>
              <a:srgbClr val="7BA399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1418" name="Rectangle 2106"/>
          <p:cNvSpPr>
            <a:spLocks noChangeArrowheads="1"/>
          </p:cNvSpPr>
          <p:nvPr/>
        </p:nvSpPr>
        <p:spPr bwMode="auto">
          <a:xfrm>
            <a:off x="5238750" y="4081463"/>
            <a:ext cx="2797175" cy="806450"/>
          </a:xfrm>
          <a:prstGeom prst="rect">
            <a:avLst/>
          </a:prstGeom>
          <a:solidFill>
            <a:srgbClr val="F2E8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Perform work order accounting close</a:t>
            </a:r>
          </a:p>
        </p:txBody>
      </p:sp>
      <p:sp>
        <p:nvSpPr>
          <p:cNvPr id="76816" name="Line 2107"/>
          <p:cNvSpPr>
            <a:spLocks noChangeShapeType="1"/>
          </p:cNvSpPr>
          <p:nvPr/>
        </p:nvSpPr>
        <p:spPr bwMode="auto">
          <a:xfrm>
            <a:off x="6635750" y="4887913"/>
            <a:ext cx="0" cy="403225"/>
          </a:xfrm>
          <a:prstGeom prst="line">
            <a:avLst/>
          </a:prstGeom>
          <a:noFill/>
          <a:ln w="38100">
            <a:solidFill>
              <a:srgbClr val="7BA399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1420" name="Rectangle 2108"/>
          <p:cNvSpPr>
            <a:spLocks noChangeArrowheads="1"/>
          </p:cNvSpPr>
          <p:nvPr/>
        </p:nvSpPr>
        <p:spPr bwMode="auto">
          <a:xfrm>
            <a:off x="5238750" y="5291138"/>
            <a:ext cx="2797175" cy="806450"/>
          </a:xfrm>
          <a:prstGeom prst="rect">
            <a:avLst/>
          </a:prstGeom>
          <a:solidFill>
            <a:srgbClr val="F2E8CC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Delete/archive obsolete work orders</a:t>
            </a:r>
          </a:p>
        </p:txBody>
      </p:sp>
      <p:sp>
        <p:nvSpPr>
          <p:cNvPr id="76818" name="Freeform 2109"/>
          <p:cNvSpPr>
            <a:spLocks/>
          </p:cNvSpPr>
          <p:nvPr/>
        </p:nvSpPr>
        <p:spPr bwMode="auto">
          <a:xfrm>
            <a:off x="4373563" y="1314450"/>
            <a:ext cx="2251075" cy="4371975"/>
          </a:xfrm>
          <a:custGeom>
            <a:avLst/>
            <a:gdLst>
              <a:gd name="T0" fmla="*/ 0 w 1418"/>
              <a:gd name="T1" fmla="*/ 2147483647 h 2754"/>
              <a:gd name="T2" fmla="*/ 2147483647 w 1418"/>
              <a:gd name="T3" fmla="*/ 2147483647 h 2754"/>
              <a:gd name="T4" fmla="*/ 2147483647 w 1418"/>
              <a:gd name="T5" fmla="*/ 0 h 2754"/>
              <a:gd name="T6" fmla="*/ 2147483647 w 1418"/>
              <a:gd name="T7" fmla="*/ 0 h 2754"/>
              <a:gd name="T8" fmla="*/ 2147483647 w 1418"/>
              <a:gd name="T9" fmla="*/ 2147483647 h 27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18"/>
              <a:gd name="T16" fmla="*/ 0 h 2754"/>
              <a:gd name="T17" fmla="*/ 1418 w 1418"/>
              <a:gd name="T18" fmla="*/ 2754 h 27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18" h="2754">
                <a:moveTo>
                  <a:pt x="0" y="2754"/>
                </a:moveTo>
                <a:lnTo>
                  <a:pt x="282" y="2754"/>
                </a:lnTo>
                <a:lnTo>
                  <a:pt x="282" y="0"/>
                </a:lnTo>
                <a:lnTo>
                  <a:pt x="1418" y="0"/>
                </a:lnTo>
                <a:lnTo>
                  <a:pt x="1418" y="218"/>
                </a:lnTo>
              </a:path>
            </a:pathLst>
          </a:custGeom>
          <a:noFill/>
          <a:ln w="38100">
            <a:solidFill>
              <a:srgbClr val="7BA399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1422" name="Rectangle 2110"/>
          <p:cNvSpPr>
            <a:spLocks noChangeArrowheads="1"/>
          </p:cNvSpPr>
          <p:nvPr/>
        </p:nvSpPr>
        <p:spPr bwMode="auto">
          <a:xfrm>
            <a:off x="1571625" y="6269038"/>
            <a:ext cx="587375" cy="273050"/>
          </a:xfrm>
          <a:prstGeom prst="rect">
            <a:avLst/>
          </a:prstGeom>
          <a:solidFill>
            <a:srgbClr val="F2E8CC"/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eaLnBrk="0" hangingPunct="0">
              <a:defRPr/>
            </a:pPr>
            <a:endParaRPr lang="en-US" sz="1400"/>
          </a:p>
        </p:txBody>
      </p:sp>
      <p:sp>
        <p:nvSpPr>
          <p:cNvPr id="76820" name="Text Box 2111"/>
          <p:cNvSpPr txBox="1">
            <a:spLocks noChangeArrowheads="1"/>
          </p:cNvSpPr>
          <p:nvPr/>
        </p:nvSpPr>
        <p:spPr bwMode="auto">
          <a:xfrm>
            <a:off x="2349500" y="6308725"/>
            <a:ext cx="760413" cy="244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000"/>
              <a:t>= optional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QS-PR-630</a:t>
            </a:r>
          </a:p>
        </p:txBody>
      </p:sp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Release Work Order</a:t>
            </a:r>
          </a:p>
        </p:txBody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00188"/>
            <a:ext cx="8201025" cy="5053012"/>
          </a:xfrm>
        </p:spPr>
        <p:txBody>
          <a:bodyPr/>
          <a:lstStyle/>
          <a:p>
            <a:pPr eaLnBrk="1" hangingPunct="1"/>
            <a:r>
              <a:rPr lang="en-US" sz="2400" smtClean="0"/>
              <a:t>Inventory can only be issued or received against a released work order. You can release orders:</a:t>
            </a:r>
          </a:p>
          <a:p>
            <a:pPr lvl="1" eaLnBrk="1" hangingPunct="1"/>
            <a:r>
              <a:rPr lang="en-US" sz="2000" smtClean="0"/>
              <a:t>One at a time using Work Order Release/Print </a:t>
            </a:r>
          </a:p>
          <a:p>
            <a:pPr lvl="1" eaLnBrk="1" hangingPunct="1"/>
            <a:r>
              <a:rPr lang="en-US" sz="2000" smtClean="0"/>
              <a:t>At the same time using Multiple Work Order Release/Print </a:t>
            </a:r>
          </a:p>
          <a:p>
            <a:pPr lvl="1" eaLnBrk="1" hangingPunct="1"/>
            <a:r>
              <a:rPr lang="en-US" sz="2000" smtClean="0"/>
              <a:t>In Work Order Maintenance by changing their status to Released.  This method does not allow a picklist or routing to be printed, but it still explodes phantom components and creates work orders for routable components.</a:t>
            </a:r>
          </a:p>
          <a:p>
            <a:pPr eaLnBrk="1" hangingPunct="1"/>
            <a:r>
              <a:rPr lang="en-US" sz="2400" smtClean="0"/>
              <a:t>Releasing a work order has the following effects:</a:t>
            </a:r>
          </a:p>
          <a:p>
            <a:pPr lvl="1" eaLnBrk="1" hangingPunct="1"/>
            <a:r>
              <a:rPr lang="en-US" sz="2000" smtClean="0"/>
              <a:t>Items not previously allocated are detail allocated. The system uses the default picking logic defined in Inventory Control.</a:t>
            </a:r>
          </a:p>
          <a:p>
            <a:pPr lvl="1" eaLnBrk="1" hangingPunct="1"/>
            <a:r>
              <a:rPr lang="en-US" sz="2000" smtClean="0"/>
              <a:t> Picklist is printed, showing the location and quantity of the material in Picked status for this order</a:t>
            </a:r>
          </a:p>
          <a:p>
            <a:pPr lvl="1" eaLnBrk="1" hangingPunct="1"/>
            <a:r>
              <a:rPr lang="en-US" sz="2000" smtClean="0"/>
              <a:t> First operation moved to queue status (if Moved First Op was set to Yes) in Work Order Control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QS-PR-640</a:t>
            </a:r>
          </a:p>
        </p:txBody>
      </p:sp>
      <p:sp>
        <p:nvSpPr>
          <p:cNvPr id="276483" name="Rectangle 3"/>
          <p:cNvSpPr>
            <a:spLocks noChangeArrowheads="1"/>
          </p:cNvSpPr>
          <p:nvPr/>
        </p:nvSpPr>
        <p:spPr bwMode="auto">
          <a:xfrm>
            <a:off x="161925" y="1987550"/>
            <a:ext cx="7683500" cy="1785938"/>
          </a:xfrm>
          <a:prstGeom prst="rect">
            <a:avLst/>
          </a:prstGeom>
          <a:gradFill rotWithShape="0">
            <a:gsLst>
              <a:gs pos="0">
                <a:srgbClr val="D8DAC9"/>
              </a:gs>
              <a:gs pos="100000">
                <a:srgbClr val="D8DAC9">
                  <a:gamma/>
                  <a:tint val="50196"/>
                  <a:invGamma/>
                </a:srgbClr>
              </a:gs>
            </a:gsLst>
            <a:lin ang="5400000" scaled="1"/>
          </a:gra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6484" name="Rectangle 4"/>
          <p:cNvSpPr>
            <a:spLocks noChangeArrowheads="1"/>
          </p:cNvSpPr>
          <p:nvPr/>
        </p:nvSpPr>
        <p:spPr bwMode="auto">
          <a:xfrm>
            <a:off x="161925" y="4271963"/>
            <a:ext cx="7581900" cy="1765300"/>
          </a:xfrm>
          <a:prstGeom prst="rect">
            <a:avLst/>
          </a:prstGeom>
          <a:gradFill rotWithShape="0">
            <a:gsLst>
              <a:gs pos="0">
                <a:srgbClr val="D8DAC9"/>
              </a:gs>
              <a:gs pos="100000">
                <a:srgbClr val="D8DAC9">
                  <a:gamma/>
                  <a:tint val="50196"/>
                  <a:invGamma/>
                </a:srgbClr>
              </a:gs>
            </a:gsLst>
            <a:lin ang="5400000" scaled="1"/>
          </a:gradFill>
          <a:ln w="508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6485" name="AutoShape 5"/>
          <p:cNvSpPr>
            <a:spLocks noChangeArrowheads="1"/>
          </p:cNvSpPr>
          <p:nvPr/>
        </p:nvSpPr>
        <p:spPr bwMode="auto">
          <a:xfrm rot="16200000">
            <a:off x="8129588" y="4524375"/>
            <a:ext cx="354012" cy="465138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6486" name="AutoShape 6"/>
          <p:cNvSpPr>
            <a:spLocks noChangeArrowheads="1"/>
          </p:cNvSpPr>
          <p:nvPr/>
        </p:nvSpPr>
        <p:spPr bwMode="auto">
          <a:xfrm>
            <a:off x="7593013" y="2468563"/>
            <a:ext cx="357187" cy="465137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6487" name="AutoShape 7"/>
          <p:cNvSpPr>
            <a:spLocks noChangeArrowheads="1"/>
          </p:cNvSpPr>
          <p:nvPr/>
        </p:nvSpPr>
        <p:spPr bwMode="auto">
          <a:xfrm>
            <a:off x="1711325" y="2466975"/>
            <a:ext cx="355600" cy="465138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6488" name="AutoShape 8"/>
          <p:cNvSpPr>
            <a:spLocks noChangeArrowheads="1"/>
          </p:cNvSpPr>
          <p:nvPr/>
        </p:nvSpPr>
        <p:spPr bwMode="auto">
          <a:xfrm rot="16200000" flipH="1">
            <a:off x="8131176" y="2765425"/>
            <a:ext cx="355600" cy="460375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6489" name="AutoShape 9"/>
          <p:cNvSpPr>
            <a:spLocks noChangeArrowheads="1"/>
          </p:cNvSpPr>
          <p:nvPr/>
        </p:nvSpPr>
        <p:spPr bwMode="auto">
          <a:xfrm>
            <a:off x="5600700" y="2474913"/>
            <a:ext cx="355600" cy="466725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6490" name="AutoShape 10"/>
          <p:cNvSpPr>
            <a:spLocks noChangeArrowheads="1"/>
          </p:cNvSpPr>
          <p:nvPr/>
        </p:nvSpPr>
        <p:spPr bwMode="auto">
          <a:xfrm>
            <a:off x="3630613" y="2468563"/>
            <a:ext cx="355600" cy="465137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6491" name="AutoShape 11"/>
          <p:cNvSpPr>
            <a:spLocks noChangeArrowheads="1"/>
          </p:cNvSpPr>
          <p:nvPr/>
        </p:nvSpPr>
        <p:spPr bwMode="auto">
          <a:xfrm>
            <a:off x="2036763" y="5075238"/>
            <a:ext cx="355600" cy="466725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6492" name="Rectangle 12"/>
          <p:cNvSpPr>
            <a:spLocks noChangeArrowheads="1"/>
          </p:cNvSpPr>
          <p:nvPr/>
        </p:nvSpPr>
        <p:spPr bwMode="auto">
          <a:xfrm>
            <a:off x="2227263" y="2171700"/>
            <a:ext cx="1250950" cy="10556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/>
              <a:t>Issue</a:t>
            </a:r>
          </a:p>
          <a:p>
            <a:pPr algn="ctr" defTabSz="977900" eaLnBrk="0" hangingPunct="0">
              <a:defRPr/>
            </a:pPr>
            <a:r>
              <a:rPr lang="en-US" sz="1600"/>
              <a:t>Components</a:t>
            </a:r>
          </a:p>
        </p:txBody>
      </p:sp>
      <p:sp>
        <p:nvSpPr>
          <p:cNvPr id="276493" name="Rectangle 13"/>
          <p:cNvSpPr>
            <a:spLocks noChangeArrowheads="1"/>
          </p:cNvSpPr>
          <p:nvPr/>
        </p:nvSpPr>
        <p:spPr bwMode="auto">
          <a:xfrm>
            <a:off x="6091238" y="2176463"/>
            <a:ext cx="1250950" cy="105568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/>
              <a:t>Receive</a:t>
            </a:r>
          </a:p>
          <a:p>
            <a:pPr algn="ctr" defTabSz="977900" eaLnBrk="0" hangingPunct="0">
              <a:defRPr/>
            </a:pPr>
            <a:r>
              <a:rPr lang="en-US" sz="1600"/>
              <a:t>Work Order</a:t>
            </a:r>
          </a:p>
        </p:txBody>
      </p:sp>
      <p:sp>
        <p:nvSpPr>
          <p:cNvPr id="276494" name="Rectangle 14"/>
          <p:cNvSpPr>
            <a:spLocks noChangeArrowheads="1"/>
          </p:cNvSpPr>
          <p:nvPr/>
        </p:nvSpPr>
        <p:spPr bwMode="auto">
          <a:xfrm>
            <a:off x="7678738" y="3360738"/>
            <a:ext cx="1250950" cy="1055687"/>
          </a:xfrm>
          <a:prstGeom prst="rect">
            <a:avLst/>
          </a:prstGeom>
          <a:solidFill>
            <a:srgbClr val="CFD9D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/>
              <a:t>Inventory</a:t>
            </a:r>
          </a:p>
        </p:txBody>
      </p:sp>
      <p:sp>
        <p:nvSpPr>
          <p:cNvPr id="276495" name="Rectangle 15"/>
          <p:cNvSpPr>
            <a:spLocks noChangeArrowheads="1"/>
          </p:cNvSpPr>
          <p:nvPr/>
        </p:nvSpPr>
        <p:spPr bwMode="auto">
          <a:xfrm>
            <a:off x="254000" y="2178050"/>
            <a:ext cx="1250950" cy="10572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/>
              <a:t>Release/</a:t>
            </a:r>
          </a:p>
          <a:p>
            <a:pPr algn="ctr" defTabSz="977900" eaLnBrk="0" hangingPunct="0">
              <a:defRPr/>
            </a:pPr>
            <a:r>
              <a:rPr lang="en-US" sz="1600"/>
              <a:t>Print</a:t>
            </a:r>
          </a:p>
          <a:p>
            <a:pPr algn="ctr" defTabSz="977900" eaLnBrk="0" hangingPunct="0">
              <a:defRPr/>
            </a:pPr>
            <a:r>
              <a:rPr lang="en-US" sz="1600"/>
              <a:t>Work Order</a:t>
            </a:r>
          </a:p>
        </p:txBody>
      </p:sp>
      <p:sp>
        <p:nvSpPr>
          <p:cNvPr id="276496" name="Rectangle 16"/>
          <p:cNvSpPr>
            <a:spLocks noChangeArrowheads="1"/>
          </p:cNvSpPr>
          <p:nvPr/>
        </p:nvSpPr>
        <p:spPr bwMode="auto">
          <a:xfrm>
            <a:off x="4103688" y="2176463"/>
            <a:ext cx="1377950" cy="105568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/>
              <a:t>Shop Floor</a:t>
            </a:r>
          </a:p>
          <a:p>
            <a:pPr algn="ctr" defTabSz="977900" eaLnBrk="0" hangingPunct="0">
              <a:defRPr/>
            </a:pPr>
            <a:r>
              <a:rPr lang="en-US" sz="1600"/>
              <a:t>Transactions</a:t>
            </a:r>
          </a:p>
        </p:txBody>
      </p:sp>
      <p:sp>
        <p:nvSpPr>
          <p:cNvPr id="276497" name="Rectangle 17"/>
          <p:cNvSpPr>
            <a:spLocks noChangeArrowheads="1"/>
          </p:cNvSpPr>
          <p:nvPr/>
        </p:nvSpPr>
        <p:spPr bwMode="auto">
          <a:xfrm>
            <a:off x="5721350" y="4776788"/>
            <a:ext cx="1250950" cy="1057275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400"/>
              <a:t>Receive</a:t>
            </a:r>
          </a:p>
          <a:p>
            <a:pPr algn="ctr" defTabSz="977900" eaLnBrk="0" hangingPunct="0">
              <a:defRPr/>
            </a:pPr>
            <a:r>
              <a:rPr lang="en-US" sz="1400"/>
              <a:t>Work Order/</a:t>
            </a:r>
          </a:p>
          <a:p>
            <a:pPr algn="ctr" defTabSz="977900" eaLnBrk="0" hangingPunct="0">
              <a:defRPr/>
            </a:pPr>
            <a:r>
              <a:rPr lang="en-US" sz="1400"/>
              <a:t>Backflush</a:t>
            </a:r>
          </a:p>
          <a:p>
            <a:pPr algn="ctr" defTabSz="977900" eaLnBrk="0" hangingPunct="0">
              <a:defRPr/>
            </a:pPr>
            <a:r>
              <a:rPr lang="en-US" sz="1400"/>
              <a:t>Components</a:t>
            </a:r>
          </a:p>
        </p:txBody>
      </p:sp>
      <p:sp>
        <p:nvSpPr>
          <p:cNvPr id="276498" name="Rectangle 18"/>
          <p:cNvSpPr>
            <a:spLocks noChangeArrowheads="1"/>
          </p:cNvSpPr>
          <p:nvPr/>
        </p:nvSpPr>
        <p:spPr bwMode="auto">
          <a:xfrm>
            <a:off x="403225" y="4781550"/>
            <a:ext cx="1250950" cy="10556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/>
              <a:t>Release/</a:t>
            </a:r>
          </a:p>
          <a:p>
            <a:pPr algn="ctr" defTabSz="977900" eaLnBrk="0" hangingPunct="0">
              <a:defRPr/>
            </a:pPr>
            <a:r>
              <a:rPr lang="en-US" sz="1600"/>
              <a:t>Print</a:t>
            </a:r>
          </a:p>
          <a:p>
            <a:pPr algn="ctr" defTabSz="977900" eaLnBrk="0" hangingPunct="0">
              <a:defRPr/>
            </a:pPr>
            <a:r>
              <a:rPr lang="en-US" sz="1600"/>
              <a:t>Work Order</a:t>
            </a:r>
          </a:p>
        </p:txBody>
      </p:sp>
      <p:sp>
        <p:nvSpPr>
          <p:cNvPr id="276499" name="Rectangle 19"/>
          <p:cNvSpPr>
            <a:spLocks noChangeArrowheads="1"/>
          </p:cNvSpPr>
          <p:nvPr/>
        </p:nvSpPr>
        <p:spPr bwMode="auto">
          <a:xfrm>
            <a:off x="2868613" y="4775200"/>
            <a:ext cx="1377950" cy="10556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/>
              <a:t>Shop Floor</a:t>
            </a:r>
          </a:p>
          <a:p>
            <a:pPr algn="ctr" defTabSz="977900" eaLnBrk="0" hangingPunct="0">
              <a:defRPr/>
            </a:pPr>
            <a:r>
              <a:rPr lang="en-US" sz="1600"/>
              <a:t>Transactions</a:t>
            </a:r>
          </a:p>
        </p:txBody>
      </p:sp>
      <p:sp>
        <p:nvSpPr>
          <p:cNvPr id="276500" name="AutoShape 20"/>
          <p:cNvSpPr>
            <a:spLocks noChangeArrowheads="1"/>
          </p:cNvSpPr>
          <p:nvPr/>
        </p:nvSpPr>
        <p:spPr bwMode="auto">
          <a:xfrm>
            <a:off x="4789488" y="5078413"/>
            <a:ext cx="357187" cy="466725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6501" name="AutoShape 21"/>
          <p:cNvSpPr>
            <a:spLocks noChangeArrowheads="1"/>
          </p:cNvSpPr>
          <p:nvPr/>
        </p:nvSpPr>
        <p:spPr bwMode="auto">
          <a:xfrm>
            <a:off x="7443788" y="5072063"/>
            <a:ext cx="357187" cy="465137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78870" name="Rectangle 22"/>
          <p:cNvSpPr>
            <a:spLocks noChangeArrowheads="1"/>
          </p:cNvSpPr>
          <p:nvPr/>
        </p:nvSpPr>
        <p:spPr bwMode="auto">
          <a:xfrm>
            <a:off x="4333875" y="3878263"/>
            <a:ext cx="561975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 b="1">
                <a:solidFill>
                  <a:schemeClr val="tx2"/>
                </a:solidFill>
              </a:rPr>
              <a:t>OR</a:t>
            </a:r>
            <a:endParaRPr lang="en-US" sz="1600" b="1">
              <a:solidFill>
                <a:schemeClr val="tx2"/>
              </a:solidFill>
            </a:endParaRPr>
          </a:p>
        </p:txBody>
      </p:sp>
      <p:sp>
        <p:nvSpPr>
          <p:cNvPr id="78871" name="Rectangle 27"/>
          <p:cNvSpPr>
            <a:spLocks noChangeArrowheads="1"/>
          </p:cNvSpPr>
          <p:nvPr/>
        </p:nvSpPr>
        <p:spPr bwMode="auto">
          <a:xfrm>
            <a:off x="457200" y="912813"/>
            <a:ext cx="8248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Issue Components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QS-PR-650</a:t>
            </a:r>
          </a:p>
        </p:txBody>
      </p:sp>
      <p:sp>
        <p:nvSpPr>
          <p:cNvPr id="275459" name="Rectangle 3"/>
          <p:cNvSpPr>
            <a:spLocks noChangeArrowheads="1"/>
          </p:cNvSpPr>
          <p:nvPr/>
        </p:nvSpPr>
        <p:spPr bwMode="auto">
          <a:xfrm>
            <a:off x="2435225" y="3273425"/>
            <a:ext cx="4008438" cy="3125788"/>
          </a:xfrm>
          <a:prstGeom prst="rect">
            <a:avLst/>
          </a:prstGeom>
          <a:gradFill rotWithShape="0">
            <a:gsLst>
              <a:gs pos="0">
                <a:srgbClr val="E0DCE7"/>
              </a:gs>
              <a:gs pos="100000">
                <a:srgbClr val="E0DCE7">
                  <a:gamma/>
                  <a:tint val="50196"/>
                  <a:invGamma/>
                </a:srgbClr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5460" name="Rectangle 4"/>
          <p:cNvSpPr>
            <a:spLocks noChangeArrowheads="1"/>
          </p:cNvSpPr>
          <p:nvPr/>
        </p:nvSpPr>
        <p:spPr bwMode="auto">
          <a:xfrm>
            <a:off x="2613025" y="3514725"/>
            <a:ext cx="1431925" cy="110648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/>
              <a:t>Enter</a:t>
            </a:r>
          </a:p>
          <a:p>
            <a:pPr algn="ctr" defTabSz="977900" eaLnBrk="0" hangingPunct="0">
              <a:defRPr/>
            </a:pPr>
            <a:r>
              <a:rPr lang="en-US" sz="1600"/>
              <a:t>Labor, Scrap,</a:t>
            </a:r>
          </a:p>
          <a:p>
            <a:pPr algn="ctr" defTabSz="977900" eaLnBrk="0" hangingPunct="0">
              <a:defRPr/>
            </a:pPr>
            <a:r>
              <a:rPr lang="en-US" sz="1600"/>
              <a:t>Reject, Rework</a:t>
            </a:r>
          </a:p>
        </p:txBody>
      </p:sp>
      <p:sp>
        <p:nvSpPr>
          <p:cNvPr id="275461" name="Rectangle 5"/>
          <p:cNvSpPr>
            <a:spLocks noChangeArrowheads="1"/>
          </p:cNvSpPr>
          <p:nvPr/>
        </p:nvSpPr>
        <p:spPr bwMode="auto">
          <a:xfrm>
            <a:off x="452438" y="3519488"/>
            <a:ext cx="1431925" cy="110490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/>
              <a:t>Print</a:t>
            </a:r>
          </a:p>
          <a:p>
            <a:pPr algn="ctr" defTabSz="977900" eaLnBrk="0" hangingPunct="0">
              <a:defRPr/>
            </a:pPr>
            <a:r>
              <a:rPr lang="en-US" sz="1600"/>
              <a:t>Dispatch</a:t>
            </a:r>
          </a:p>
          <a:p>
            <a:pPr algn="ctr" defTabSz="977900" eaLnBrk="0" hangingPunct="0">
              <a:defRPr/>
            </a:pPr>
            <a:r>
              <a:rPr lang="en-US" sz="1600"/>
              <a:t>Report</a:t>
            </a:r>
          </a:p>
        </p:txBody>
      </p:sp>
      <p:sp>
        <p:nvSpPr>
          <p:cNvPr id="79878" name="Line 6"/>
          <p:cNvSpPr>
            <a:spLocks noChangeShapeType="1"/>
          </p:cNvSpPr>
          <p:nvPr/>
        </p:nvSpPr>
        <p:spPr bwMode="auto">
          <a:xfrm>
            <a:off x="4071938" y="4087813"/>
            <a:ext cx="6667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5463" name="Rectangle 7"/>
          <p:cNvSpPr>
            <a:spLocks noChangeArrowheads="1"/>
          </p:cNvSpPr>
          <p:nvPr/>
        </p:nvSpPr>
        <p:spPr bwMode="auto">
          <a:xfrm>
            <a:off x="4756150" y="3513138"/>
            <a:ext cx="1433513" cy="110490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/>
              <a:t>Complete</a:t>
            </a:r>
          </a:p>
          <a:p>
            <a:pPr algn="ctr" defTabSz="977900" eaLnBrk="0" hangingPunct="0">
              <a:defRPr/>
            </a:pPr>
            <a:r>
              <a:rPr lang="en-US" sz="1600"/>
              <a:t>Operation</a:t>
            </a:r>
          </a:p>
        </p:txBody>
      </p:sp>
      <p:sp>
        <p:nvSpPr>
          <p:cNvPr id="79880" name="Line 10"/>
          <p:cNvSpPr>
            <a:spLocks noChangeShapeType="1"/>
          </p:cNvSpPr>
          <p:nvPr/>
        </p:nvSpPr>
        <p:spPr bwMode="auto">
          <a:xfrm>
            <a:off x="1917700" y="4087813"/>
            <a:ext cx="6667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5467" name="Rectangle 11"/>
          <p:cNvSpPr>
            <a:spLocks noChangeArrowheads="1"/>
          </p:cNvSpPr>
          <p:nvPr/>
        </p:nvSpPr>
        <p:spPr bwMode="auto">
          <a:xfrm>
            <a:off x="2613025" y="1925638"/>
            <a:ext cx="1431925" cy="110490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/>
              <a:t>Issue</a:t>
            </a:r>
          </a:p>
          <a:p>
            <a:pPr algn="ctr" defTabSz="977900" eaLnBrk="0" hangingPunct="0">
              <a:defRPr/>
            </a:pPr>
            <a:r>
              <a:rPr lang="en-US" sz="1600"/>
              <a:t>Components</a:t>
            </a:r>
          </a:p>
        </p:txBody>
      </p:sp>
      <p:sp>
        <p:nvSpPr>
          <p:cNvPr id="275468" name="Rectangle 12"/>
          <p:cNvSpPr>
            <a:spLocks noChangeArrowheads="1"/>
          </p:cNvSpPr>
          <p:nvPr/>
        </p:nvSpPr>
        <p:spPr bwMode="auto">
          <a:xfrm>
            <a:off x="452438" y="1930400"/>
            <a:ext cx="1431925" cy="110490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/>
              <a:t>Release/</a:t>
            </a:r>
          </a:p>
          <a:p>
            <a:pPr algn="ctr" defTabSz="977900" eaLnBrk="0" hangingPunct="0">
              <a:defRPr/>
            </a:pPr>
            <a:r>
              <a:rPr lang="en-US" sz="1600"/>
              <a:t>Print</a:t>
            </a:r>
          </a:p>
          <a:p>
            <a:pPr algn="ctr" defTabSz="977900" eaLnBrk="0" hangingPunct="0">
              <a:defRPr/>
            </a:pPr>
            <a:r>
              <a:rPr lang="en-US" sz="1600"/>
              <a:t>Work Order</a:t>
            </a:r>
          </a:p>
        </p:txBody>
      </p:sp>
      <p:sp>
        <p:nvSpPr>
          <p:cNvPr id="79883" name="Line 13"/>
          <p:cNvSpPr>
            <a:spLocks noChangeShapeType="1"/>
          </p:cNvSpPr>
          <p:nvPr/>
        </p:nvSpPr>
        <p:spPr bwMode="auto">
          <a:xfrm>
            <a:off x="4071938" y="2498725"/>
            <a:ext cx="6667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5470" name="Rectangle 14"/>
          <p:cNvSpPr>
            <a:spLocks noChangeArrowheads="1"/>
          </p:cNvSpPr>
          <p:nvPr/>
        </p:nvSpPr>
        <p:spPr bwMode="auto">
          <a:xfrm>
            <a:off x="4756150" y="1924050"/>
            <a:ext cx="1433513" cy="110490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/>
              <a:t>Receive</a:t>
            </a:r>
          </a:p>
          <a:p>
            <a:pPr algn="ctr" defTabSz="977900" eaLnBrk="0" hangingPunct="0">
              <a:defRPr/>
            </a:pPr>
            <a:r>
              <a:rPr lang="en-US" sz="1600"/>
              <a:t>Work Order</a:t>
            </a:r>
          </a:p>
        </p:txBody>
      </p:sp>
      <p:sp>
        <p:nvSpPr>
          <p:cNvPr id="79885" name="Line 15"/>
          <p:cNvSpPr>
            <a:spLocks noChangeShapeType="1"/>
          </p:cNvSpPr>
          <p:nvPr/>
        </p:nvSpPr>
        <p:spPr bwMode="auto">
          <a:xfrm>
            <a:off x="1917700" y="2498725"/>
            <a:ext cx="6667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86" name="Line 16"/>
          <p:cNvSpPr>
            <a:spLocks noChangeShapeType="1"/>
          </p:cNvSpPr>
          <p:nvPr/>
        </p:nvSpPr>
        <p:spPr bwMode="auto">
          <a:xfrm>
            <a:off x="6672263" y="3251200"/>
            <a:ext cx="50958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5473" name="Rectangle 17"/>
          <p:cNvSpPr>
            <a:spLocks noChangeArrowheads="1"/>
          </p:cNvSpPr>
          <p:nvPr/>
        </p:nvSpPr>
        <p:spPr bwMode="auto">
          <a:xfrm>
            <a:off x="7213600" y="2703513"/>
            <a:ext cx="1431925" cy="110490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/>
              <a:t>Work Order</a:t>
            </a:r>
          </a:p>
          <a:p>
            <a:pPr algn="ctr" defTabSz="977900" eaLnBrk="0" hangingPunct="0">
              <a:defRPr/>
            </a:pPr>
            <a:r>
              <a:rPr lang="en-US" sz="1600"/>
              <a:t>Accounting</a:t>
            </a:r>
          </a:p>
          <a:p>
            <a:pPr algn="ctr" defTabSz="977900" eaLnBrk="0" hangingPunct="0">
              <a:defRPr/>
            </a:pPr>
            <a:r>
              <a:rPr lang="en-US" sz="1600"/>
              <a:t>Close</a:t>
            </a:r>
          </a:p>
        </p:txBody>
      </p:sp>
      <p:sp>
        <p:nvSpPr>
          <p:cNvPr id="79888" name="Freeform 18"/>
          <p:cNvSpPr>
            <a:spLocks/>
          </p:cNvSpPr>
          <p:nvPr/>
        </p:nvSpPr>
        <p:spPr bwMode="auto">
          <a:xfrm>
            <a:off x="6216650" y="2489200"/>
            <a:ext cx="458788" cy="1565275"/>
          </a:xfrm>
          <a:custGeom>
            <a:avLst/>
            <a:gdLst>
              <a:gd name="T0" fmla="*/ 0 w 238"/>
              <a:gd name="T1" fmla="*/ 0 h 844"/>
              <a:gd name="T2" fmla="*/ 2147483647 w 238"/>
              <a:gd name="T3" fmla="*/ 0 h 844"/>
              <a:gd name="T4" fmla="*/ 2147483647 w 238"/>
              <a:gd name="T5" fmla="*/ 2147483647 h 844"/>
              <a:gd name="T6" fmla="*/ 2147483647 w 238"/>
              <a:gd name="T7" fmla="*/ 2147483647 h 844"/>
              <a:gd name="T8" fmla="*/ 0 60000 65536"/>
              <a:gd name="T9" fmla="*/ 0 60000 65536"/>
              <a:gd name="T10" fmla="*/ 0 60000 65536"/>
              <a:gd name="T11" fmla="*/ 0 60000 65536"/>
              <a:gd name="T12" fmla="*/ 0 w 238"/>
              <a:gd name="T13" fmla="*/ 0 h 844"/>
              <a:gd name="T14" fmla="*/ 238 w 238"/>
              <a:gd name="T15" fmla="*/ 844 h 8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8" h="844">
                <a:moveTo>
                  <a:pt x="0" y="0"/>
                </a:moveTo>
                <a:lnTo>
                  <a:pt x="237" y="0"/>
                </a:lnTo>
                <a:lnTo>
                  <a:pt x="237" y="843"/>
                </a:lnTo>
                <a:lnTo>
                  <a:pt x="7" y="843"/>
                </a:lnTo>
              </a:path>
            </a:pathLst>
          </a:custGeom>
          <a:noFill/>
          <a:ln w="38100" cap="rnd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5475" name="Rectangle 19"/>
          <p:cNvSpPr>
            <a:spLocks noChangeArrowheads="1"/>
          </p:cNvSpPr>
          <p:nvPr/>
        </p:nvSpPr>
        <p:spPr bwMode="auto">
          <a:xfrm>
            <a:off x="4756150" y="5076825"/>
            <a:ext cx="1433513" cy="1104900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5250" tIns="47625" rIns="95250" bIns="47625" anchor="ctr"/>
          <a:lstStyle/>
          <a:p>
            <a:pPr algn="ctr" defTabSz="977900" eaLnBrk="0" hangingPunct="0">
              <a:defRPr/>
            </a:pPr>
            <a:r>
              <a:rPr lang="en-US" sz="1600"/>
              <a:t>Enter Non-</a:t>
            </a:r>
          </a:p>
          <a:p>
            <a:pPr algn="ctr" defTabSz="977900" eaLnBrk="0" hangingPunct="0">
              <a:defRPr/>
            </a:pPr>
            <a:r>
              <a:rPr lang="en-US" sz="1600"/>
              <a:t>Productive</a:t>
            </a:r>
          </a:p>
          <a:p>
            <a:pPr algn="ctr" defTabSz="977900" eaLnBrk="0" hangingPunct="0">
              <a:defRPr/>
            </a:pPr>
            <a:r>
              <a:rPr lang="en-US" sz="1600"/>
              <a:t>Labor</a:t>
            </a:r>
          </a:p>
        </p:txBody>
      </p:sp>
      <p:sp>
        <p:nvSpPr>
          <p:cNvPr id="79890" name="Rectangle 20"/>
          <p:cNvSpPr>
            <a:spLocks noChangeArrowheads="1"/>
          </p:cNvSpPr>
          <p:nvPr/>
        </p:nvSpPr>
        <p:spPr bwMode="auto">
          <a:xfrm>
            <a:off x="2835275" y="5376863"/>
            <a:ext cx="1543050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2000" b="1"/>
              <a:t>Shop Floor</a:t>
            </a:r>
          </a:p>
        </p:txBody>
      </p:sp>
      <p:sp>
        <p:nvSpPr>
          <p:cNvPr id="79891" name="Line 21"/>
          <p:cNvSpPr>
            <a:spLocks noChangeShapeType="1"/>
          </p:cNvSpPr>
          <p:nvPr/>
        </p:nvSpPr>
        <p:spPr bwMode="auto">
          <a:xfrm>
            <a:off x="1165225" y="3073400"/>
            <a:ext cx="0" cy="415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9892" name="Rectangle 26"/>
          <p:cNvSpPr>
            <a:spLocks noChangeArrowheads="1"/>
          </p:cNvSpPr>
          <p:nvPr/>
        </p:nvSpPr>
        <p:spPr bwMode="auto">
          <a:xfrm>
            <a:off x="457200" y="912813"/>
            <a:ext cx="802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Shop Floor Control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QS-PR-660</a:t>
            </a:r>
          </a:p>
        </p:txBody>
      </p:sp>
      <p:sp>
        <p:nvSpPr>
          <p:cNvPr id="80899" name="Rectangle 1032"/>
          <p:cNvSpPr>
            <a:spLocks noChangeArrowheads="1"/>
          </p:cNvSpPr>
          <p:nvPr/>
        </p:nvSpPr>
        <p:spPr bwMode="auto">
          <a:xfrm>
            <a:off x="457200" y="912813"/>
            <a:ext cx="76676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Receiving Work Orders</a:t>
            </a:r>
          </a:p>
        </p:txBody>
      </p:sp>
      <p:pic>
        <p:nvPicPr>
          <p:cNvPr id="80900" name="Picture 1035" descr="j00905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400" y="1847850"/>
            <a:ext cx="2887663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1" name="Text Box 1036"/>
          <p:cNvSpPr txBox="1">
            <a:spLocks noChangeArrowheads="1"/>
          </p:cNvSpPr>
          <p:nvPr/>
        </p:nvSpPr>
        <p:spPr bwMode="auto">
          <a:xfrm>
            <a:off x="3352800" y="2403475"/>
            <a:ext cx="5618163" cy="13112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227013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227013" algn="l"/>
              </a:tabLst>
            </a:pPr>
            <a:r>
              <a:rPr lang="en-US" sz="2000">
                <a:solidFill>
                  <a:srgbClr val="003366"/>
                </a:solidFill>
              </a:rPr>
              <a:t> </a:t>
            </a:r>
            <a:r>
              <a:rPr lang="en-US" sz="2000"/>
              <a:t>Inventory increases by amount of receipt</a:t>
            </a:r>
          </a:p>
          <a:p>
            <a:pPr defTabSz="227013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227013" algn="l"/>
              </a:tabLst>
            </a:pPr>
            <a:r>
              <a:rPr lang="en-US" sz="2000"/>
              <a:t> Open order quantity decreases</a:t>
            </a:r>
          </a:p>
          <a:p>
            <a:pPr defTabSz="227013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227013" algn="l"/>
              </a:tabLst>
            </a:pPr>
            <a:r>
              <a:rPr lang="en-US" sz="2000"/>
              <a:t> Reject quantity written off to Scrap</a:t>
            </a:r>
          </a:p>
        </p:txBody>
      </p:sp>
      <p:sp>
        <p:nvSpPr>
          <p:cNvPr id="80902" name="Text Box 1037"/>
          <p:cNvSpPr txBox="1">
            <a:spLocks noChangeArrowheads="1"/>
          </p:cNvSpPr>
          <p:nvPr/>
        </p:nvSpPr>
        <p:spPr bwMode="auto">
          <a:xfrm>
            <a:off x="3324225" y="1908175"/>
            <a:ext cx="47752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227013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400"/>
              <a:t>When a work order is received: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QS-PR-670</a:t>
            </a:r>
          </a:p>
        </p:txBody>
      </p:sp>
      <p:sp>
        <p:nvSpPr>
          <p:cNvPr id="81923" name="Rectangle 4"/>
          <p:cNvSpPr>
            <a:spLocks noChangeArrowheads="1"/>
          </p:cNvSpPr>
          <p:nvPr/>
        </p:nvSpPr>
        <p:spPr bwMode="auto">
          <a:xfrm>
            <a:off x="457200" y="569913"/>
            <a:ext cx="7486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Close Work Order</a:t>
            </a:r>
          </a:p>
        </p:txBody>
      </p:sp>
      <p:sp>
        <p:nvSpPr>
          <p:cNvPr id="81924" name="Text Box 6"/>
          <p:cNvSpPr txBox="1">
            <a:spLocks noChangeArrowheads="1"/>
          </p:cNvSpPr>
          <p:nvPr/>
        </p:nvSpPr>
        <p:spPr bwMode="auto">
          <a:xfrm>
            <a:off x="1227138" y="5919788"/>
            <a:ext cx="6729412" cy="6413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169863" algn="l"/>
              </a:tabLst>
            </a:pPr>
            <a:r>
              <a:rPr lang="en-US" sz="1800" b="1"/>
              <a:t> …</a:t>
            </a:r>
            <a:r>
              <a:rPr lang="en-US" sz="1800"/>
              <a:t>but labor reporting okay until operation closed in SFC or until Work Order Accounting Closed is run</a:t>
            </a:r>
          </a:p>
        </p:txBody>
      </p:sp>
      <p:grpSp>
        <p:nvGrpSpPr>
          <p:cNvPr id="81925" name="Group 175"/>
          <p:cNvGrpSpPr>
            <a:grpSpLocks/>
          </p:cNvGrpSpPr>
          <p:nvPr/>
        </p:nvGrpSpPr>
        <p:grpSpPr bwMode="auto">
          <a:xfrm>
            <a:off x="1457325" y="1171575"/>
            <a:ext cx="6096000" cy="4802188"/>
            <a:chOff x="918" y="738"/>
            <a:chExt cx="3840" cy="3025"/>
          </a:xfrm>
        </p:grpSpPr>
        <p:sp>
          <p:nvSpPr>
            <p:cNvPr id="81926" name="Freeform 2"/>
            <p:cNvSpPr>
              <a:spLocks/>
            </p:cNvSpPr>
            <p:nvPr/>
          </p:nvSpPr>
          <p:spPr bwMode="auto">
            <a:xfrm>
              <a:off x="1724" y="2079"/>
              <a:ext cx="1785" cy="1684"/>
            </a:xfrm>
            <a:custGeom>
              <a:avLst/>
              <a:gdLst>
                <a:gd name="T0" fmla="*/ 662 w 1785"/>
                <a:gd name="T1" fmla="*/ 0 h 1684"/>
                <a:gd name="T2" fmla="*/ 0 w 1785"/>
                <a:gd name="T3" fmla="*/ 825 h 1684"/>
                <a:gd name="T4" fmla="*/ 289 w 1785"/>
                <a:gd name="T5" fmla="*/ 1478 h 1684"/>
                <a:gd name="T6" fmla="*/ 1446 w 1785"/>
                <a:gd name="T7" fmla="*/ 1684 h 1684"/>
                <a:gd name="T8" fmla="*/ 1785 w 1785"/>
                <a:gd name="T9" fmla="*/ 1050 h 1684"/>
                <a:gd name="T10" fmla="*/ 662 w 1785"/>
                <a:gd name="T11" fmla="*/ 0 h 1684"/>
                <a:gd name="T12" fmla="*/ 662 w 1785"/>
                <a:gd name="T13" fmla="*/ 0 h 16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85"/>
                <a:gd name="T22" fmla="*/ 0 h 1684"/>
                <a:gd name="T23" fmla="*/ 1785 w 1785"/>
                <a:gd name="T24" fmla="*/ 1684 h 168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85" h="1684">
                  <a:moveTo>
                    <a:pt x="662" y="0"/>
                  </a:moveTo>
                  <a:lnTo>
                    <a:pt x="0" y="825"/>
                  </a:lnTo>
                  <a:lnTo>
                    <a:pt x="289" y="1478"/>
                  </a:lnTo>
                  <a:lnTo>
                    <a:pt x="1446" y="1684"/>
                  </a:lnTo>
                  <a:lnTo>
                    <a:pt x="1785" y="1050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FFFF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9283" name="AutoShape 3"/>
            <p:cNvSpPr>
              <a:spLocks noChangeArrowheads="1"/>
            </p:cNvSpPr>
            <p:nvPr/>
          </p:nvSpPr>
          <p:spPr bwMode="auto">
            <a:xfrm>
              <a:off x="3360" y="2127"/>
              <a:ext cx="1377" cy="1251"/>
            </a:xfrm>
            <a:prstGeom prst="leftArrow">
              <a:avLst>
                <a:gd name="adj1" fmla="val 50000"/>
                <a:gd name="adj2" fmla="val 27518"/>
              </a:avLst>
            </a:prstGeom>
            <a:solidFill>
              <a:srgbClr val="E6E7D7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anchor="ctr"/>
            <a:lstStyle/>
            <a:p>
              <a:pPr algn="ctr" eaLnBrk="0" hangingPunct="0">
                <a:spcBef>
                  <a:spcPct val="50000"/>
                </a:spcBef>
                <a:defRPr/>
              </a:pPr>
              <a:r>
                <a:rPr lang="en-US" sz="1800" b="1"/>
                <a:t>Issues and Receipts</a:t>
              </a:r>
            </a:p>
          </p:txBody>
        </p:sp>
        <p:sp>
          <p:nvSpPr>
            <p:cNvPr id="609287" name="Rectangle 7"/>
            <p:cNvSpPr>
              <a:spLocks noChangeArrowheads="1"/>
            </p:cNvSpPr>
            <p:nvPr/>
          </p:nvSpPr>
          <p:spPr bwMode="auto">
            <a:xfrm>
              <a:off x="926" y="1037"/>
              <a:ext cx="3832" cy="759"/>
            </a:xfrm>
            <a:prstGeom prst="rect">
              <a:avLst/>
            </a:prstGeom>
            <a:solidFill>
              <a:schemeClr val="bg1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1929" name="Rectangle 8"/>
            <p:cNvSpPr>
              <a:spLocks noChangeArrowheads="1"/>
            </p:cNvSpPr>
            <p:nvPr/>
          </p:nvSpPr>
          <p:spPr bwMode="auto">
            <a:xfrm>
              <a:off x="3798" y="1493"/>
              <a:ext cx="960" cy="308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</a:rPr>
                <a:t>2/11/XX</a:t>
              </a:r>
            </a:p>
          </p:txBody>
        </p:sp>
        <p:sp>
          <p:nvSpPr>
            <p:cNvPr id="81930" name="Rectangle 9"/>
            <p:cNvSpPr>
              <a:spLocks noChangeArrowheads="1"/>
            </p:cNvSpPr>
            <p:nvPr/>
          </p:nvSpPr>
          <p:spPr bwMode="auto">
            <a:xfrm>
              <a:off x="2838" y="1487"/>
              <a:ext cx="960" cy="308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</a:rPr>
                <a:t>100</a:t>
              </a:r>
            </a:p>
          </p:txBody>
        </p:sp>
        <p:sp>
          <p:nvSpPr>
            <p:cNvPr id="81931" name="Rectangle 10"/>
            <p:cNvSpPr>
              <a:spLocks noChangeArrowheads="1"/>
            </p:cNvSpPr>
            <p:nvPr/>
          </p:nvSpPr>
          <p:spPr bwMode="auto">
            <a:xfrm>
              <a:off x="1878" y="1487"/>
              <a:ext cx="960" cy="308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</a:rPr>
                <a:t>Medical Ultrasound</a:t>
              </a:r>
            </a:p>
          </p:txBody>
        </p:sp>
        <p:sp>
          <p:nvSpPr>
            <p:cNvPr id="81932" name="Rectangle 11"/>
            <p:cNvSpPr>
              <a:spLocks noChangeArrowheads="1"/>
            </p:cNvSpPr>
            <p:nvPr/>
          </p:nvSpPr>
          <p:spPr bwMode="auto">
            <a:xfrm>
              <a:off x="918" y="1487"/>
              <a:ext cx="960" cy="308"/>
            </a:xfrm>
            <a:prstGeom prst="rect">
              <a:avLst/>
            </a:prstGeom>
            <a:solidFill>
              <a:srgbClr val="D9E5E2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>
                  <a:solidFill>
                    <a:srgbClr val="507269"/>
                  </a:solidFill>
                </a:rPr>
                <a:t>10-00</a:t>
              </a:r>
            </a:p>
          </p:txBody>
        </p:sp>
        <p:sp>
          <p:nvSpPr>
            <p:cNvPr id="81933" name="Rectangle 12"/>
            <p:cNvSpPr>
              <a:spLocks noChangeArrowheads="1"/>
            </p:cNvSpPr>
            <p:nvPr/>
          </p:nvSpPr>
          <p:spPr bwMode="auto">
            <a:xfrm>
              <a:off x="3798" y="1257"/>
              <a:ext cx="960" cy="230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b="1">
                  <a:solidFill>
                    <a:srgbClr val="507269"/>
                  </a:solidFill>
                </a:rPr>
                <a:t>Date</a:t>
              </a:r>
            </a:p>
          </p:txBody>
        </p:sp>
        <p:sp>
          <p:nvSpPr>
            <p:cNvPr id="81934" name="Rectangle 13"/>
            <p:cNvSpPr>
              <a:spLocks noChangeArrowheads="1"/>
            </p:cNvSpPr>
            <p:nvPr/>
          </p:nvSpPr>
          <p:spPr bwMode="auto">
            <a:xfrm>
              <a:off x="2838" y="1257"/>
              <a:ext cx="960" cy="230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b="1">
                  <a:solidFill>
                    <a:srgbClr val="507269"/>
                  </a:solidFill>
                </a:rPr>
                <a:t>Qty</a:t>
              </a:r>
            </a:p>
          </p:txBody>
        </p:sp>
        <p:sp>
          <p:nvSpPr>
            <p:cNvPr id="81935" name="Rectangle 14"/>
            <p:cNvSpPr>
              <a:spLocks noChangeArrowheads="1"/>
            </p:cNvSpPr>
            <p:nvPr/>
          </p:nvSpPr>
          <p:spPr bwMode="auto">
            <a:xfrm>
              <a:off x="1878" y="1257"/>
              <a:ext cx="960" cy="230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b="1">
                  <a:solidFill>
                    <a:srgbClr val="507269"/>
                  </a:solidFill>
                </a:rPr>
                <a:t>Description</a:t>
              </a:r>
            </a:p>
          </p:txBody>
        </p:sp>
        <p:sp>
          <p:nvSpPr>
            <p:cNvPr id="81936" name="Rectangle 15"/>
            <p:cNvSpPr>
              <a:spLocks noChangeArrowheads="1"/>
            </p:cNvSpPr>
            <p:nvPr/>
          </p:nvSpPr>
          <p:spPr bwMode="auto">
            <a:xfrm>
              <a:off x="918" y="1257"/>
              <a:ext cx="960" cy="230"/>
            </a:xfrm>
            <a:prstGeom prst="rect">
              <a:avLst/>
            </a:prstGeom>
            <a:solidFill>
              <a:srgbClr val="F2E8CC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b="1">
                  <a:solidFill>
                    <a:srgbClr val="507269"/>
                  </a:solidFill>
                </a:rPr>
                <a:t>Item</a:t>
              </a:r>
            </a:p>
          </p:txBody>
        </p:sp>
        <p:sp>
          <p:nvSpPr>
            <p:cNvPr id="81937" name="Rectangle 16"/>
            <p:cNvSpPr>
              <a:spLocks noChangeArrowheads="1"/>
            </p:cNvSpPr>
            <p:nvPr/>
          </p:nvSpPr>
          <p:spPr bwMode="auto">
            <a:xfrm>
              <a:off x="918" y="1027"/>
              <a:ext cx="3840" cy="230"/>
            </a:xfrm>
            <a:prstGeom prst="rect">
              <a:avLst/>
            </a:prstGeom>
            <a:solidFill>
              <a:srgbClr val="6B978B"/>
            </a:solidFill>
            <a:ln w="38100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>
                <a:lnSpc>
                  <a:spcPct val="90000"/>
                </a:lnSpc>
                <a:spcBef>
                  <a:spcPct val="30000"/>
                </a:spcBef>
                <a:buClr>
                  <a:srgbClr val="890C4C"/>
                </a:buClr>
                <a:buFont typeface="Webdings" pitchFamily="18" charset="2"/>
                <a:buNone/>
              </a:pPr>
              <a:r>
                <a:rPr lang="en-US" sz="1600" b="1">
                  <a:solidFill>
                    <a:schemeClr val="bg1"/>
                  </a:solidFill>
                </a:rPr>
                <a:t>Work Order 123456</a:t>
              </a:r>
            </a:p>
          </p:txBody>
        </p:sp>
        <p:sp>
          <p:nvSpPr>
            <p:cNvPr id="81938" name="Line 17"/>
            <p:cNvSpPr>
              <a:spLocks noChangeShapeType="1"/>
            </p:cNvSpPr>
            <p:nvPr/>
          </p:nvSpPr>
          <p:spPr bwMode="auto">
            <a:xfrm>
              <a:off x="918" y="1027"/>
              <a:ext cx="384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39" name="Line 18"/>
            <p:cNvSpPr>
              <a:spLocks noChangeShapeType="1"/>
            </p:cNvSpPr>
            <p:nvPr/>
          </p:nvSpPr>
          <p:spPr bwMode="auto">
            <a:xfrm>
              <a:off x="918" y="1795"/>
              <a:ext cx="96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0" name="Line 19"/>
            <p:cNvSpPr>
              <a:spLocks noChangeShapeType="1"/>
            </p:cNvSpPr>
            <p:nvPr/>
          </p:nvSpPr>
          <p:spPr bwMode="auto">
            <a:xfrm>
              <a:off x="918" y="1027"/>
              <a:ext cx="0" cy="23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1" name="Line 20"/>
            <p:cNvSpPr>
              <a:spLocks noChangeShapeType="1"/>
            </p:cNvSpPr>
            <p:nvPr/>
          </p:nvSpPr>
          <p:spPr bwMode="auto">
            <a:xfrm>
              <a:off x="4758" y="1027"/>
              <a:ext cx="0" cy="23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2" name="Line 21"/>
            <p:cNvSpPr>
              <a:spLocks noChangeShapeType="1"/>
            </p:cNvSpPr>
            <p:nvPr/>
          </p:nvSpPr>
          <p:spPr bwMode="auto">
            <a:xfrm>
              <a:off x="918" y="1257"/>
              <a:ext cx="0" cy="23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3" name="Line 22"/>
            <p:cNvSpPr>
              <a:spLocks noChangeShapeType="1"/>
            </p:cNvSpPr>
            <p:nvPr/>
          </p:nvSpPr>
          <p:spPr bwMode="auto">
            <a:xfrm>
              <a:off x="4758" y="1257"/>
              <a:ext cx="0" cy="23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4" name="Line 23"/>
            <p:cNvSpPr>
              <a:spLocks noChangeShapeType="1"/>
            </p:cNvSpPr>
            <p:nvPr/>
          </p:nvSpPr>
          <p:spPr bwMode="auto">
            <a:xfrm>
              <a:off x="918" y="1487"/>
              <a:ext cx="0" cy="308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5" name="Line 24"/>
            <p:cNvSpPr>
              <a:spLocks noChangeShapeType="1"/>
            </p:cNvSpPr>
            <p:nvPr/>
          </p:nvSpPr>
          <p:spPr bwMode="auto">
            <a:xfrm>
              <a:off x="4758" y="1487"/>
              <a:ext cx="0" cy="308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6" name="Line 25"/>
            <p:cNvSpPr>
              <a:spLocks noChangeShapeType="1"/>
            </p:cNvSpPr>
            <p:nvPr/>
          </p:nvSpPr>
          <p:spPr bwMode="auto">
            <a:xfrm>
              <a:off x="1878" y="1795"/>
              <a:ext cx="96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7" name="Line 26"/>
            <p:cNvSpPr>
              <a:spLocks noChangeShapeType="1"/>
            </p:cNvSpPr>
            <p:nvPr/>
          </p:nvSpPr>
          <p:spPr bwMode="auto">
            <a:xfrm>
              <a:off x="2838" y="1795"/>
              <a:ext cx="96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8" name="Line 27"/>
            <p:cNvSpPr>
              <a:spLocks noChangeShapeType="1"/>
            </p:cNvSpPr>
            <p:nvPr/>
          </p:nvSpPr>
          <p:spPr bwMode="auto">
            <a:xfrm>
              <a:off x="3798" y="1795"/>
              <a:ext cx="960" cy="0"/>
            </a:xfrm>
            <a:prstGeom prst="line">
              <a:avLst/>
            </a:prstGeom>
            <a:noFill/>
            <a:ln w="28575" cap="sq">
              <a:noFill/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49" name="Freeform 28"/>
            <p:cNvSpPr>
              <a:spLocks/>
            </p:cNvSpPr>
            <p:nvPr/>
          </p:nvSpPr>
          <p:spPr bwMode="auto">
            <a:xfrm>
              <a:off x="2251" y="802"/>
              <a:ext cx="1415" cy="620"/>
            </a:xfrm>
            <a:custGeom>
              <a:avLst/>
              <a:gdLst>
                <a:gd name="T0" fmla="*/ 0 w 2829"/>
                <a:gd name="T1" fmla="*/ 0 h 1241"/>
                <a:gd name="T2" fmla="*/ 1 w 2829"/>
                <a:gd name="T3" fmla="*/ 0 h 1241"/>
                <a:gd name="T4" fmla="*/ 2 w 2829"/>
                <a:gd name="T5" fmla="*/ 0 h 1241"/>
                <a:gd name="T6" fmla="*/ 2 w 2829"/>
                <a:gd name="T7" fmla="*/ 0 h 1241"/>
                <a:gd name="T8" fmla="*/ 1 w 2829"/>
                <a:gd name="T9" fmla="*/ 0 h 1241"/>
                <a:gd name="T10" fmla="*/ 1 w 2829"/>
                <a:gd name="T11" fmla="*/ 0 h 1241"/>
                <a:gd name="T12" fmla="*/ 0 w 2829"/>
                <a:gd name="T13" fmla="*/ 0 h 12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29"/>
                <a:gd name="T22" fmla="*/ 0 h 1241"/>
                <a:gd name="T23" fmla="*/ 2829 w 2829"/>
                <a:gd name="T24" fmla="*/ 1241 h 12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29" h="1241">
                  <a:moveTo>
                    <a:pt x="0" y="1241"/>
                  </a:moveTo>
                  <a:lnTo>
                    <a:pt x="1165" y="0"/>
                  </a:lnTo>
                  <a:lnTo>
                    <a:pt x="2829" y="859"/>
                  </a:lnTo>
                  <a:lnTo>
                    <a:pt x="2770" y="871"/>
                  </a:lnTo>
                  <a:lnTo>
                    <a:pt x="1172" y="46"/>
                  </a:lnTo>
                  <a:lnTo>
                    <a:pt x="58" y="1229"/>
                  </a:lnTo>
                  <a:lnTo>
                    <a:pt x="0" y="1241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0" name="Freeform 29"/>
            <p:cNvSpPr>
              <a:spLocks/>
            </p:cNvSpPr>
            <p:nvPr/>
          </p:nvSpPr>
          <p:spPr bwMode="auto">
            <a:xfrm>
              <a:off x="2199" y="1216"/>
              <a:ext cx="1625" cy="1048"/>
            </a:xfrm>
            <a:custGeom>
              <a:avLst/>
              <a:gdLst>
                <a:gd name="T0" fmla="*/ 2 w 3249"/>
                <a:gd name="T1" fmla="*/ 0 h 2097"/>
                <a:gd name="T2" fmla="*/ 2 w 3249"/>
                <a:gd name="T3" fmla="*/ 0 h 2097"/>
                <a:gd name="T4" fmla="*/ 0 w 3249"/>
                <a:gd name="T5" fmla="*/ 0 h 2097"/>
                <a:gd name="T6" fmla="*/ 1 w 3249"/>
                <a:gd name="T7" fmla="*/ 1 h 2097"/>
                <a:gd name="T8" fmla="*/ 2 w 3249"/>
                <a:gd name="T9" fmla="*/ 0 h 20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49"/>
                <a:gd name="T16" fmla="*/ 0 h 2097"/>
                <a:gd name="T17" fmla="*/ 3249 w 3249"/>
                <a:gd name="T18" fmla="*/ 2097 h 20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49" h="2097">
                  <a:moveTo>
                    <a:pt x="3249" y="1692"/>
                  </a:moveTo>
                  <a:lnTo>
                    <a:pt x="3023" y="0"/>
                  </a:lnTo>
                  <a:lnTo>
                    <a:pt x="0" y="406"/>
                  </a:lnTo>
                  <a:lnTo>
                    <a:pt x="226" y="2097"/>
                  </a:lnTo>
                  <a:lnTo>
                    <a:pt x="3249" y="1692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1" name="Freeform 30"/>
            <p:cNvSpPr>
              <a:spLocks/>
            </p:cNvSpPr>
            <p:nvPr/>
          </p:nvSpPr>
          <p:spPr bwMode="auto">
            <a:xfrm>
              <a:off x="2776" y="779"/>
              <a:ext cx="134" cy="134"/>
            </a:xfrm>
            <a:custGeom>
              <a:avLst/>
              <a:gdLst>
                <a:gd name="T0" fmla="*/ 1 w 267"/>
                <a:gd name="T1" fmla="*/ 0 h 270"/>
                <a:gd name="T2" fmla="*/ 1 w 267"/>
                <a:gd name="T3" fmla="*/ 0 h 270"/>
                <a:gd name="T4" fmla="*/ 1 w 267"/>
                <a:gd name="T5" fmla="*/ 0 h 270"/>
                <a:gd name="T6" fmla="*/ 1 w 267"/>
                <a:gd name="T7" fmla="*/ 0 h 270"/>
                <a:gd name="T8" fmla="*/ 1 w 267"/>
                <a:gd name="T9" fmla="*/ 0 h 270"/>
                <a:gd name="T10" fmla="*/ 1 w 267"/>
                <a:gd name="T11" fmla="*/ 0 h 270"/>
                <a:gd name="T12" fmla="*/ 1 w 267"/>
                <a:gd name="T13" fmla="*/ 0 h 270"/>
                <a:gd name="T14" fmla="*/ 1 w 267"/>
                <a:gd name="T15" fmla="*/ 0 h 270"/>
                <a:gd name="T16" fmla="*/ 1 w 267"/>
                <a:gd name="T17" fmla="*/ 0 h 270"/>
                <a:gd name="T18" fmla="*/ 1 w 267"/>
                <a:gd name="T19" fmla="*/ 0 h 270"/>
                <a:gd name="T20" fmla="*/ 1 w 267"/>
                <a:gd name="T21" fmla="*/ 0 h 270"/>
                <a:gd name="T22" fmla="*/ 1 w 267"/>
                <a:gd name="T23" fmla="*/ 0 h 270"/>
                <a:gd name="T24" fmla="*/ 1 w 267"/>
                <a:gd name="T25" fmla="*/ 0 h 270"/>
                <a:gd name="T26" fmla="*/ 1 w 267"/>
                <a:gd name="T27" fmla="*/ 0 h 270"/>
                <a:gd name="T28" fmla="*/ 1 w 267"/>
                <a:gd name="T29" fmla="*/ 0 h 270"/>
                <a:gd name="T30" fmla="*/ 1 w 267"/>
                <a:gd name="T31" fmla="*/ 0 h 270"/>
                <a:gd name="T32" fmla="*/ 1 w 267"/>
                <a:gd name="T33" fmla="*/ 0 h 270"/>
                <a:gd name="T34" fmla="*/ 1 w 267"/>
                <a:gd name="T35" fmla="*/ 0 h 270"/>
                <a:gd name="T36" fmla="*/ 1 w 267"/>
                <a:gd name="T37" fmla="*/ 0 h 270"/>
                <a:gd name="T38" fmla="*/ 1 w 267"/>
                <a:gd name="T39" fmla="*/ 0 h 270"/>
                <a:gd name="T40" fmla="*/ 1 w 267"/>
                <a:gd name="T41" fmla="*/ 0 h 270"/>
                <a:gd name="T42" fmla="*/ 1 w 267"/>
                <a:gd name="T43" fmla="*/ 0 h 270"/>
                <a:gd name="T44" fmla="*/ 1 w 267"/>
                <a:gd name="T45" fmla="*/ 0 h 270"/>
                <a:gd name="T46" fmla="*/ 1 w 267"/>
                <a:gd name="T47" fmla="*/ 0 h 270"/>
                <a:gd name="T48" fmla="*/ 0 w 267"/>
                <a:gd name="T49" fmla="*/ 0 h 270"/>
                <a:gd name="T50" fmla="*/ 1 w 267"/>
                <a:gd name="T51" fmla="*/ 0 h 270"/>
                <a:gd name="T52" fmla="*/ 1 w 267"/>
                <a:gd name="T53" fmla="*/ 0 h 270"/>
                <a:gd name="T54" fmla="*/ 1 w 267"/>
                <a:gd name="T55" fmla="*/ 0 h 270"/>
                <a:gd name="T56" fmla="*/ 1 w 267"/>
                <a:gd name="T57" fmla="*/ 0 h 270"/>
                <a:gd name="T58" fmla="*/ 1 w 267"/>
                <a:gd name="T59" fmla="*/ 0 h 270"/>
                <a:gd name="T60" fmla="*/ 1 w 267"/>
                <a:gd name="T61" fmla="*/ 0 h 270"/>
                <a:gd name="T62" fmla="*/ 1 w 267"/>
                <a:gd name="T63" fmla="*/ 0 h 270"/>
                <a:gd name="T64" fmla="*/ 1 w 267"/>
                <a:gd name="T65" fmla="*/ 0 h 27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67"/>
                <a:gd name="T100" fmla="*/ 0 h 270"/>
                <a:gd name="T101" fmla="*/ 267 w 267"/>
                <a:gd name="T102" fmla="*/ 270 h 27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67" h="270">
                  <a:moveTo>
                    <a:pt x="134" y="270"/>
                  </a:moveTo>
                  <a:lnTo>
                    <a:pt x="161" y="266"/>
                  </a:lnTo>
                  <a:lnTo>
                    <a:pt x="186" y="260"/>
                  </a:lnTo>
                  <a:lnTo>
                    <a:pt x="209" y="246"/>
                  </a:lnTo>
                  <a:lnTo>
                    <a:pt x="229" y="230"/>
                  </a:lnTo>
                  <a:lnTo>
                    <a:pt x="244" y="210"/>
                  </a:lnTo>
                  <a:lnTo>
                    <a:pt x="257" y="188"/>
                  </a:lnTo>
                  <a:lnTo>
                    <a:pt x="264" y="162"/>
                  </a:lnTo>
                  <a:lnTo>
                    <a:pt x="267" y="135"/>
                  </a:lnTo>
                  <a:lnTo>
                    <a:pt x="264" y="108"/>
                  </a:lnTo>
                  <a:lnTo>
                    <a:pt x="257" y="82"/>
                  </a:lnTo>
                  <a:lnTo>
                    <a:pt x="244" y="60"/>
                  </a:lnTo>
                  <a:lnTo>
                    <a:pt x="229" y="40"/>
                  </a:lnTo>
                  <a:lnTo>
                    <a:pt x="209" y="24"/>
                  </a:lnTo>
                  <a:lnTo>
                    <a:pt x="186" y="10"/>
                  </a:lnTo>
                  <a:lnTo>
                    <a:pt x="161" y="4"/>
                  </a:lnTo>
                  <a:lnTo>
                    <a:pt x="134" y="0"/>
                  </a:lnTo>
                  <a:lnTo>
                    <a:pt x="108" y="4"/>
                  </a:lnTo>
                  <a:lnTo>
                    <a:pt x="81" y="10"/>
                  </a:lnTo>
                  <a:lnTo>
                    <a:pt x="59" y="24"/>
                  </a:lnTo>
                  <a:lnTo>
                    <a:pt x="39" y="40"/>
                  </a:lnTo>
                  <a:lnTo>
                    <a:pt x="23" y="60"/>
                  </a:lnTo>
                  <a:lnTo>
                    <a:pt x="9" y="82"/>
                  </a:lnTo>
                  <a:lnTo>
                    <a:pt x="3" y="108"/>
                  </a:lnTo>
                  <a:lnTo>
                    <a:pt x="0" y="135"/>
                  </a:lnTo>
                  <a:lnTo>
                    <a:pt x="3" y="162"/>
                  </a:lnTo>
                  <a:lnTo>
                    <a:pt x="9" y="188"/>
                  </a:lnTo>
                  <a:lnTo>
                    <a:pt x="23" y="210"/>
                  </a:lnTo>
                  <a:lnTo>
                    <a:pt x="39" y="230"/>
                  </a:lnTo>
                  <a:lnTo>
                    <a:pt x="59" y="246"/>
                  </a:lnTo>
                  <a:lnTo>
                    <a:pt x="81" y="260"/>
                  </a:lnTo>
                  <a:lnTo>
                    <a:pt x="108" y="266"/>
                  </a:lnTo>
                  <a:lnTo>
                    <a:pt x="134" y="270"/>
                  </a:lnTo>
                  <a:close/>
                </a:path>
              </a:pathLst>
            </a:custGeom>
            <a:solidFill>
              <a:srgbClr val="8C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2" name="Freeform 31"/>
            <p:cNvSpPr>
              <a:spLocks/>
            </p:cNvSpPr>
            <p:nvPr/>
          </p:nvSpPr>
          <p:spPr bwMode="auto">
            <a:xfrm>
              <a:off x="2269" y="760"/>
              <a:ext cx="1415" cy="622"/>
            </a:xfrm>
            <a:custGeom>
              <a:avLst/>
              <a:gdLst>
                <a:gd name="T0" fmla="*/ 0 w 2830"/>
                <a:gd name="T1" fmla="*/ 1 h 1243"/>
                <a:gd name="T2" fmla="*/ 1 w 2830"/>
                <a:gd name="T3" fmla="*/ 0 h 1243"/>
                <a:gd name="T4" fmla="*/ 1 w 2830"/>
                <a:gd name="T5" fmla="*/ 1 h 1243"/>
                <a:gd name="T6" fmla="*/ 1 w 2830"/>
                <a:gd name="T7" fmla="*/ 1 h 1243"/>
                <a:gd name="T8" fmla="*/ 1 w 2830"/>
                <a:gd name="T9" fmla="*/ 1 h 1243"/>
                <a:gd name="T10" fmla="*/ 1 w 2830"/>
                <a:gd name="T11" fmla="*/ 1 h 1243"/>
                <a:gd name="T12" fmla="*/ 0 w 2830"/>
                <a:gd name="T13" fmla="*/ 1 h 12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30"/>
                <a:gd name="T22" fmla="*/ 0 h 1243"/>
                <a:gd name="T23" fmla="*/ 2830 w 2830"/>
                <a:gd name="T24" fmla="*/ 1243 h 12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30" h="1243">
                  <a:moveTo>
                    <a:pt x="0" y="1243"/>
                  </a:moveTo>
                  <a:lnTo>
                    <a:pt x="1165" y="0"/>
                  </a:lnTo>
                  <a:lnTo>
                    <a:pt x="2830" y="859"/>
                  </a:lnTo>
                  <a:lnTo>
                    <a:pt x="2770" y="872"/>
                  </a:lnTo>
                  <a:lnTo>
                    <a:pt x="1171" y="48"/>
                  </a:lnTo>
                  <a:lnTo>
                    <a:pt x="58" y="1231"/>
                  </a:lnTo>
                  <a:lnTo>
                    <a:pt x="0" y="1243"/>
                  </a:lnTo>
                  <a:close/>
                </a:path>
              </a:pathLst>
            </a:custGeom>
            <a:solidFill>
              <a:srgbClr val="E2B5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3" name="Freeform 32"/>
            <p:cNvSpPr>
              <a:spLocks/>
            </p:cNvSpPr>
            <p:nvPr/>
          </p:nvSpPr>
          <p:spPr bwMode="auto">
            <a:xfrm>
              <a:off x="2216" y="1175"/>
              <a:ext cx="1626" cy="1048"/>
            </a:xfrm>
            <a:custGeom>
              <a:avLst/>
              <a:gdLst>
                <a:gd name="T0" fmla="*/ 2 w 3251"/>
                <a:gd name="T1" fmla="*/ 0 h 2097"/>
                <a:gd name="T2" fmla="*/ 2 w 3251"/>
                <a:gd name="T3" fmla="*/ 0 h 2097"/>
                <a:gd name="T4" fmla="*/ 0 w 3251"/>
                <a:gd name="T5" fmla="*/ 0 h 2097"/>
                <a:gd name="T6" fmla="*/ 1 w 3251"/>
                <a:gd name="T7" fmla="*/ 1 h 2097"/>
                <a:gd name="T8" fmla="*/ 2 w 3251"/>
                <a:gd name="T9" fmla="*/ 0 h 20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51"/>
                <a:gd name="T16" fmla="*/ 0 h 2097"/>
                <a:gd name="T17" fmla="*/ 3251 w 3251"/>
                <a:gd name="T18" fmla="*/ 2097 h 20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51" h="2097">
                  <a:moveTo>
                    <a:pt x="3251" y="1691"/>
                  </a:moveTo>
                  <a:lnTo>
                    <a:pt x="3023" y="0"/>
                  </a:lnTo>
                  <a:lnTo>
                    <a:pt x="0" y="405"/>
                  </a:lnTo>
                  <a:lnTo>
                    <a:pt x="228" y="2097"/>
                  </a:lnTo>
                  <a:lnTo>
                    <a:pt x="3251" y="1691"/>
                  </a:lnTo>
                  <a:close/>
                </a:path>
              </a:pathLst>
            </a:custGeom>
            <a:solidFill>
              <a:srgbClr val="327C8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4" name="Freeform 33"/>
            <p:cNvSpPr>
              <a:spLocks/>
            </p:cNvSpPr>
            <p:nvPr/>
          </p:nvSpPr>
          <p:spPr bwMode="auto">
            <a:xfrm>
              <a:off x="2245" y="1198"/>
              <a:ext cx="1566" cy="998"/>
            </a:xfrm>
            <a:custGeom>
              <a:avLst/>
              <a:gdLst>
                <a:gd name="T0" fmla="*/ 1 w 3134"/>
                <a:gd name="T1" fmla="*/ 1 h 1996"/>
                <a:gd name="T2" fmla="*/ 1 w 3134"/>
                <a:gd name="T3" fmla="*/ 0 h 1996"/>
                <a:gd name="T4" fmla="*/ 0 w 3134"/>
                <a:gd name="T5" fmla="*/ 1 h 1996"/>
                <a:gd name="T6" fmla="*/ 0 w 3134"/>
                <a:gd name="T7" fmla="*/ 1 h 1996"/>
                <a:gd name="T8" fmla="*/ 1 w 3134"/>
                <a:gd name="T9" fmla="*/ 1 h 19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34"/>
                <a:gd name="T16" fmla="*/ 0 h 1996"/>
                <a:gd name="T17" fmla="*/ 3134 w 3134"/>
                <a:gd name="T18" fmla="*/ 1996 h 19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34" h="1996">
                  <a:moveTo>
                    <a:pt x="3134" y="1604"/>
                  </a:moveTo>
                  <a:lnTo>
                    <a:pt x="2917" y="0"/>
                  </a:lnTo>
                  <a:lnTo>
                    <a:pt x="0" y="393"/>
                  </a:lnTo>
                  <a:lnTo>
                    <a:pt x="215" y="1996"/>
                  </a:lnTo>
                  <a:lnTo>
                    <a:pt x="3134" y="1604"/>
                  </a:lnTo>
                  <a:close/>
                </a:path>
              </a:pathLst>
            </a:custGeom>
            <a:solidFill>
              <a:srgbClr val="EAD9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5" name="Freeform 34"/>
            <p:cNvSpPr>
              <a:spLocks/>
            </p:cNvSpPr>
            <p:nvPr/>
          </p:nvSpPr>
          <p:spPr bwMode="auto">
            <a:xfrm>
              <a:off x="2315" y="1266"/>
              <a:ext cx="1428" cy="860"/>
            </a:xfrm>
            <a:custGeom>
              <a:avLst/>
              <a:gdLst>
                <a:gd name="T0" fmla="*/ 1 w 2857"/>
                <a:gd name="T1" fmla="*/ 1 h 1719"/>
                <a:gd name="T2" fmla="*/ 1 w 2857"/>
                <a:gd name="T3" fmla="*/ 0 h 1719"/>
                <a:gd name="T4" fmla="*/ 0 w 2857"/>
                <a:gd name="T5" fmla="*/ 1 h 1719"/>
                <a:gd name="T6" fmla="*/ 0 w 2857"/>
                <a:gd name="T7" fmla="*/ 1 h 1719"/>
                <a:gd name="T8" fmla="*/ 1 w 2857"/>
                <a:gd name="T9" fmla="*/ 1 h 17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57"/>
                <a:gd name="T16" fmla="*/ 0 h 1719"/>
                <a:gd name="T17" fmla="*/ 2857 w 2857"/>
                <a:gd name="T18" fmla="*/ 1719 h 17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57" h="1719">
                  <a:moveTo>
                    <a:pt x="2857" y="1360"/>
                  </a:moveTo>
                  <a:lnTo>
                    <a:pt x="2674" y="0"/>
                  </a:lnTo>
                  <a:lnTo>
                    <a:pt x="0" y="359"/>
                  </a:lnTo>
                  <a:lnTo>
                    <a:pt x="181" y="1719"/>
                  </a:lnTo>
                  <a:lnTo>
                    <a:pt x="2857" y="1360"/>
                  </a:lnTo>
                  <a:close/>
                </a:path>
              </a:pathLst>
            </a:custGeom>
            <a:solidFill>
              <a:srgbClr val="F9F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6" name="Freeform 53"/>
            <p:cNvSpPr>
              <a:spLocks/>
            </p:cNvSpPr>
            <p:nvPr/>
          </p:nvSpPr>
          <p:spPr bwMode="auto">
            <a:xfrm>
              <a:off x="2793" y="738"/>
              <a:ext cx="135" cy="134"/>
            </a:xfrm>
            <a:custGeom>
              <a:avLst/>
              <a:gdLst>
                <a:gd name="T0" fmla="*/ 1 w 270"/>
                <a:gd name="T1" fmla="*/ 1 h 267"/>
                <a:gd name="T2" fmla="*/ 1 w 270"/>
                <a:gd name="T3" fmla="*/ 1 h 267"/>
                <a:gd name="T4" fmla="*/ 1 w 270"/>
                <a:gd name="T5" fmla="*/ 1 h 267"/>
                <a:gd name="T6" fmla="*/ 1 w 270"/>
                <a:gd name="T7" fmla="*/ 1 h 267"/>
                <a:gd name="T8" fmla="*/ 1 w 270"/>
                <a:gd name="T9" fmla="*/ 1 h 267"/>
                <a:gd name="T10" fmla="*/ 1 w 270"/>
                <a:gd name="T11" fmla="*/ 1 h 267"/>
                <a:gd name="T12" fmla="*/ 1 w 270"/>
                <a:gd name="T13" fmla="*/ 1 h 267"/>
                <a:gd name="T14" fmla="*/ 1 w 270"/>
                <a:gd name="T15" fmla="*/ 1 h 267"/>
                <a:gd name="T16" fmla="*/ 1 w 270"/>
                <a:gd name="T17" fmla="*/ 1 h 267"/>
                <a:gd name="T18" fmla="*/ 1 w 270"/>
                <a:gd name="T19" fmla="*/ 1 h 267"/>
                <a:gd name="T20" fmla="*/ 1 w 270"/>
                <a:gd name="T21" fmla="*/ 1 h 267"/>
                <a:gd name="T22" fmla="*/ 1 w 270"/>
                <a:gd name="T23" fmla="*/ 1 h 267"/>
                <a:gd name="T24" fmla="*/ 1 w 270"/>
                <a:gd name="T25" fmla="*/ 1 h 267"/>
                <a:gd name="T26" fmla="*/ 1 w 270"/>
                <a:gd name="T27" fmla="*/ 1 h 267"/>
                <a:gd name="T28" fmla="*/ 1 w 270"/>
                <a:gd name="T29" fmla="*/ 1 h 267"/>
                <a:gd name="T30" fmla="*/ 1 w 270"/>
                <a:gd name="T31" fmla="*/ 1 h 267"/>
                <a:gd name="T32" fmla="*/ 1 w 270"/>
                <a:gd name="T33" fmla="*/ 0 h 267"/>
                <a:gd name="T34" fmla="*/ 1 w 270"/>
                <a:gd name="T35" fmla="*/ 1 h 267"/>
                <a:gd name="T36" fmla="*/ 1 w 270"/>
                <a:gd name="T37" fmla="*/ 1 h 267"/>
                <a:gd name="T38" fmla="*/ 1 w 270"/>
                <a:gd name="T39" fmla="*/ 1 h 267"/>
                <a:gd name="T40" fmla="*/ 1 w 270"/>
                <a:gd name="T41" fmla="*/ 1 h 267"/>
                <a:gd name="T42" fmla="*/ 1 w 270"/>
                <a:gd name="T43" fmla="*/ 1 h 267"/>
                <a:gd name="T44" fmla="*/ 1 w 270"/>
                <a:gd name="T45" fmla="*/ 1 h 267"/>
                <a:gd name="T46" fmla="*/ 1 w 270"/>
                <a:gd name="T47" fmla="*/ 1 h 267"/>
                <a:gd name="T48" fmla="*/ 0 w 270"/>
                <a:gd name="T49" fmla="*/ 1 h 267"/>
                <a:gd name="T50" fmla="*/ 1 w 270"/>
                <a:gd name="T51" fmla="*/ 1 h 267"/>
                <a:gd name="T52" fmla="*/ 1 w 270"/>
                <a:gd name="T53" fmla="*/ 1 h 267"/>
                <a:gd name="T54" fmla="*/ 1 w 270"/>
                <a:gd name="T55" fmla="*/ 1 h 267"/>
                <a:gd name="T56" fmla="*/ 1 w 270"/>
                <a:gd name="T57" fmla="*/ 1 h 267"/>
                <a:gd name="T58" fmla="*/ 1 w 270"/>
                <a:gd name="T59" fmla="*/ 1 h 267"/>
                <a:gd name="T60" fmla="*/ 1 w 270"/>
                <a:gd name="T61" fmla="*/ 1 h 267"/>
                <a:gd name="T62" fmla="*/ 1 w 270"/>
                <a:gd name="T63" fmla="*/ 1 h 267"/>
                <a:gd name="T64" fmla="*/ 1 w 270"/>
                <a:gd name="T65" fmla="*/ 1 h 26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70"/>
                <a:gd name="T100" fmla="*/ 0 h 267"/>
                <a:gd name="T101" fmla="*/ 270 w 270"/>
                <a:gd name="T102" fmla="*/ 267 h 26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70" h="267">
                  <a:moveTo>
                    <a:pt x="135" y="267"/>
                  </a:moveTo>
                  <a:lnTo>
                    <a:pt x="162" y="264"/>
                  </a:lnTo>
                  <a:lnTo>
                    <a:pt x="187" y="258"/>
                  </a:lnTo>
                  <a:lnTo>
                    <a:pt x="210" y="244"/>
                  </a:lnTo>
                  <a:lnTo>
                    <a:pt x="230" y="228"/>
                  </a:lnTo>
                  <a:lnTo>
                    <a:pt x="246" y="208"/>
                  </a:lnTo>
                  <a:lnTo>
                    <a:pt x="260" y="186"/>
                  </a:lnTo>
                  <a:lnTo>
                    <a:pt x="266" y="159"/>
                  </a:lnTo>
                  <a:lnTo>
                    <a:pt x="270" y="133"/>
                  </a:lnTo>
                  <a:lnTo>
                    <a:pt x="266" y="106"/>
                  </a:lnTo>
                  <a:lnTo>
                    <a:pt x="260" y="81"/>
                  </a:lnTo>
                  <a:lnTo>
                    <a:pt x="246" y="58"/>
                  </a:lnTo>
                  <a:lnTo>
                    <a:pt x="230" y="38"/>
                  </a:lnTo>
                  <a:lnTo>
                    <a:pt x="210" y="23"/>
                  </a:lnTo>
                  <a:lnTo>
                    <a:pt x="187" y="10"/>
                  </a:lnTo>
                  <a:lnTo>
                    <a:pt x="162" y="3"/>
                  </a:lnTo>
                  <a:lnTo>
                    <a:pt x="135" y="0"/>
                  </a:lnTo>
                  <a:lnTo>
                    <a:pt x="108" y="3"/>
                  </a:lnTo>
                  <a:lnTo>
                    <a:pt x="82" y="10"/>
                  </a:lnTo>
                  <a:lnTo>
                    <a:pt x="60" y="23"/>
                  </a:lnTo>
                  <a:lnTo>
                    <a:pt x="40" y="38"/>
                  </a:lnTo>
                  <a:lnTo>
                    <a:pt x="24" y="58"/>
                  </a:lnTo>
                  <a:lnTo>
                    <a:pt x="10" y="81"/>
                  </a:lnTo>
                  <a:lnTo>
                    <a:pt x="4" y="106"/>
                  </a:lnTo>
                  <a:lnTo>
                    <a:pt x="0" y="133"/>
                  </a:lnTo>
                  <a:lnTo>
                    <a:pt x="4" y="159"/>
                  </a:lnTo>
                  <a:lnTo>
                    <a:pt x="10" y="186"/>
                  </a:lnTo>
                  <a:lnTo>
                    <a:pt x="24" y="208"/>
                  </a:lnTo>
                  <a:lnTo>
                    <a:pt x="40" y="228"/>
                  </a:lnTo>
                  <a:lnTo>
                    <a:pt x="60" y="244"/>
                  </a:lnTo>
                  <a:lnTo>
                    <a:pt x="82" y="258"/>
                  </a:lnTo>
                  <a:lnTo>
                    <a:pt x="108" y="264"/>
                  </a:lnTo>
                  <a:lnTo>
                    <a:pt x="135" y="267"/>
                  </a:lnTo>
                  <a:close/>
                </a:path>
              </a:pathLst>
            </a:custGeom>
            <a:solidFill>
              <a:srgbClr val="D17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7" name="Freeform 54"/>
            <p:cNvSpPr>
              <a:spLocks/>
            </p:cNvSpPr>
            <p:nvPr/>
          </p:nvSpPr>
          <p:spPr bwMode="auto">
            <a:xfrm>
              <a:off x="2811" y="777"/>
              <a:ext cx="40" cy="74"/>
            </a:xfrm>
            <a:custGeom>
              <a:avLst/>
              <a:gdLst>
                <a:gd name="T0" fmla="*/ 1 w 78"/>
                <a:gd name="T1" fmla="*/ 0 h 148"/>
                <a:gd name="T2" fmla="*/ 1 w 78"/>
                <a:gd name="T3" fmla="*/ 1 h 148"/>
                <a:gd name="T4" fmla="*/ 1 w 78"/>
                <a:gd name="T5" fmla="*/ 1 h 148"/>
                <a:gd name="T6" fmla="*/ 0 w 78"/>
                <a:gd name="T7" fmla="*/ 1 h 148"/>
                <a:gd name="T8" fmla="*/ 1 w 78"/>
                <a:gd name="T9" fmla="*/ 1 h 148"/>
                <a:gd name="T10" fmla="*/ 1 w 78"/>
                <a:gd name="T11" fmla="*/ 1 h 148"/>
                <a:gd name="T12" fmla="*/ 1 w 78"/>
                <a:gd name="T13" fmla="*/ 1 h 148"/>
                <a:gd name="T14" fmla="*/ 1 w 78"/>
                <a:gd name="T15" fmla="*/ 1 h 148"/>
                <a:gd name="T16" fmla="*/ 1 w 78"/>
                <a:gd name="T17" fmla="*/ 1 h 148"/>
                <a:gd name="T18" fmla="*/ 1 w 78"/>
                <a:gd name="T19" fmla="*/ 1 h 148"/>
                <a:gd name="T20" fmla="*/ 1 w 78"/>
                <a:gd name="T21" fmla="*/ 1 h 148"/>
                <a:gd name="T22" fmla="*/ 1 w 78"/>
                <a:gd name="T23" fmla="*/ 1 h 148"/>
                <a:gd name="T24" fmla="*/ 1 w 78"/>
                <a:gd name="T25" fmla="*/ 1 h 148"/>
                <a:gd name="T26" fmla="*/ 1 w 78"/>
                <a:gd name="T27" fmla="*/ 1 h 148"/>
                <a:gd name="T28" fmla="*/ 1 w 78"/>
                <a:gd name="T29" fmla="*/ 1 h 148"/>
                <a:gd name="T30" fmla="*/ 1 w 78"/>
                <a:gd name="T31" fmla="*/ 1 h 148"/>
                <a:gd name="T32" fmla="*/ 1 w 78"/>
                <a:gd name="T33" fmla="*/ 1 h 148"/>
                <a:gd name="T34" fmla="*/ 1 w 78"/>
                <a:gd name="T35" fmla="*/ 1 h 148"/>
                <a:gd name="T36" fmla="*/ 1 w 78"/>
                <a:gd name="T37" fmla="*/ 1 h 148"/>
                <a:gd name="T38" fmla="*/ 1 w 78"/>
                <a:gd name="T39" fmla="*/ 1 h 148"/>
                <a:gd name="T40" fmla="*/ 1 w 78"/>
                <a:gd name="T41" fmla="*/ 0 h 1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8"/>
                <a:gd name="T64" fmla="*/ 0 h 148"/>
                <a:gd name="T65" fmla="*/ 78 w 78"/>
                <a:gd name="T66" fmla="*/ 148 h 14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8" h="148">
                  <a:moveTo>
                    <a:pt x="15" y="0"/>
                  </a:moveTo>
                  <a:lnTo>
                    <a:pt x="10" y="7"/>
                  </a:lnTo>
                  <a:lnTo>
                    <a:pt x="3" y="25"/>
                  </a:lnTo>
                  <a:lnTo>
                    <a:pt x="0" y="55"/>
                  </a:lnTo>
                  <a:lnTo>
                    <a:pt x="10" y="100"/>
                  </a:lnTo>
                  <a:lnTo>
                    <a:pt x="18" y="115"/>
                  </a:lnTo>
                  <a:lnTo>
                    <a:pt x="28" y="126"/>
                  </a:lnTo>
                  <a:lnTo>
                    <a:pt x="40" y="136"/>
                  </a:lnTo>
                  <a:lnTo>
                    <a:pt x="53" y="143"/>
                  </a:lnTo>
                  <a:lnTo>
                    <a:pt x="65" y="148"/>
                  </a:lnTo>
                  <a:lnTo>
                    <a:pt x="73" y="148"/>
                  </a:lnTo>
                  <a:lnTo>
                    <a:pt x="78" y="146"/>
                  </a:lnTo>
                  <a:lnTo>
                    <a:pt x="78" y="141"/>
                  </a:lnTo>
                  <a:lnTo>
                    <a:pt x="63" y="110"/>
                  </a:lnTo>
                  <a:lnTo>
                    <a:pt x="50" y="81"/>
                  </a:lnTo>
                  <a:lnTo>
                    <a:pt x="38" y="57"/>
                  </a:lnTo>
                  <a:lnTo>
                    <a:pt x="30" y="37"/>
                  </a:lnTo>
                  <a:lnTo>
                    <a:pt x="23" y="20"/>
                  </a:lnTo>
                  <a:lnTo>
                    <a:pt x="18" y="10"/>
                  </a:lnTo>
                  <a:lnTo>
                    <a:pt x="17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8" name="Freeform 61"/>
            <p:cNvSpPr>
              <a:spLocks/>
            </p:cNvSpPr>
            <p:nvPr/>
          </p:nvSpPr>
          <p:spPr bwMode="auto">
            <a:xfrm>
              <a:off x="2553" y="1883"/>
              <a:ext cx="717" cy="1703"/>
            </a:xfrm>
            <a:custGeom>
              <a:avLst/>
              <a:gdLst>
                <a:gd name="T0" fmla="*/ 253 w 717"/>
                <a:gd name="T1" fmla="*/ 705 h 1703"/>
                <a:gd name="T2" fmla="*/ 183 w 717"/>
                <a:gd name="T3" fmla="*/ 1703 h 1703"/>
                <a:gd name="T4" fmla="*/ 333 w 717"/>
                <a:gd name="T5" fmla="*/ 1703 h 1703"/>
                <a:gd name="T6" fmla="*/ 409 w 717"/>
                <a:gd name="T7" fmla="*/ 716 h 1703"/>
                <a:gd name="T8" fmla="*/ 468 w 717"/>
                <a:gd name="T9" fmla="*/ 707 h 1703"/>
                <a:gd name="T10" fmla="*/ 554 w 717"/>
                <a:gd name="T11" fmla="*/ 669 h 1703"/>
                <a:gd name="T12" fmla="*/ 628 w 717"/>
                <a:gd name="T13" fmla="*/ 604 h 1703"/>
                <a:gd name="T14" fmla="*/ 696 w 717"/>
                <a:gd name="T15" fmla="*/ 507 h 1703"/>
                <a:gd name="T16" fmla="*/ 717 w 717"/>
                <a:gd name="T17" fmla="*/ 427 h 1703"/>
                <a:gd name="T18" fmla="*/ 717 w 717"/>
                <a:gd name="T19" fmla="*/ 286 h 1703"/>
                <a:gd name="T20" fmla="*/ 679 w 717"/>
                <a:gd name="T21" fmla="*/ 179 h 1703"/>
                <a:gd name="T22" fmla="*/ 607 w 717"/>
                <a:gd name="T23" fmla="*/ 92 h 1703"/>
                <a:gd name="T24" fmla="*/ 481 w 717"/>
                <a:gd name="T25" fmla="*/ 19 h 1703"/>
                <a:gd name="T26" fmla="*/ 377 w 717"/>
                <a:gd name="T27" fmla="*/ 0 h 1703"/>
                <a:gd name="T28" fmla="*/ 251 w 717"/>
                <a:gd name="T29" fmla="*/ 13 h 1703"/>
                <a:gd name="T30" fmla="*/ 143 w 717"/>
                <a:gd name="T31" fmla="*/ 72 h 1703"/>
                <a:gd name="T32" fmla="*/ 55 w 717"/>
                <a:gd name="T33" fmla="*/ 177 h 1703"/>
                <a:gd name="T34" fmla="*/ 15 w 717"/>
                <a:gd name="T35" fmla="*/ 278 h 1703"/>
                <a:gd name="T36" fmla="*/ 0 w 717"/>
                <a:gd name="T37" fmla="*/ 392 h 1703"/>
                <a:gd name="T38" fmla="*/ 27 w 717"/>
                <a:gd name="T39" fmla="*/ 503 h 1703"/>
                <a:gd name="T40" fmla="*/ 59 w 717"/>
                <a:gd name="T41" fmla="*/ 566 h 1703"/>
                <a:gd name="T42" fmla="*/ 141 w 717"/>
                <a:gd name="T43" fmla="*/ 650 h 1703"/>
                <a:gd name="T44" fmla="*/ 213 w 717"/>
                <a:gd name="T45" fmla="*/ 688 h 1703"/>
                <a:gd name="T46" fmla="*/ 253 w 717"/>
                <a:gd name="T47" fmla="*/ 705 h 1703"/>
                <a:gd name="T48" fmla="*/ 253 w 717"/>
                <a:gd name="T49" fmla="*/ 705 h 17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17"/>
                <a:gd name="T76" fmla="*/ 0 h 1703"/>
                <a:gd name="T77" fmla="*/ 717 w 717"/>
                <a:gd name="T78" fmla="*/ 1703 h 17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17" h="1703">
                  <a:moveTo>
                    <a:pt x="253" y="705"/>
                  </a:moveTo>
                  <a:lnTo>
                    <a:pt x="183" y="1703"/>
                  </a:lnTo>
                  <a:lnTo>
                    <a:pt x="333" y="1703"/>
                  </a:lnTo>
                  <a:lnTo>
                    <a:pt x="409" y="716"/>
                  </a:lnTo>
                  <a:lnTo>
                    <a:pt x="468" y="707"/>
                  </a:lnTo>
                  <a:lnTo>
                    <a:pt x="554" y="669"/>
                  </a:lnTo>
                  <a:lnTo>
                    <a:pt x="628" y="604"/>
                  </a:lnTo>
                  <a:lnTo>
                    <a:pt x="696" y="507"/>
                  </a:lnTo>
                  <a:lnTo>
                    <a:pt x="717" y="427"/>
                  </a:lnTo>
                  <a:lnTo>
                    <a:pt x="717" y="286"/>
                  </a:lnTo>
                  <a:lnTo>
                    <a:pt x="679" y="179"/>
                  </a:lnTo>
                  <a:lnTo>
                    <a:pt x="607" y="92"/>
                  </a:lnTo>
                  <a:lnTo>
                    <a:pt x="481" y="19"/>
                  </a:lnTo>
                  <a:lnTo>
                    <a:pt x="377" y="0"/>
                  </a:lnTo>
                  <a:lnTo>
                    <a:pt x="251" y="13"/>
                  </a:lnTo>
                  <a:lnTo>
                    <a:pt x="143" y="72"/>
                  </a:lnTo>
                  <a:lnTo>
                    <a:pt x="55" y="177"/>
                  </a:lnTo>
                  <a:lnTo>
                    <a:pt x="15" y="278"/>
                  </a:lnTo>
                  <a:lnTo>
                    <a:pt x="0" y="392"/>
                  </a:lnTo>
                  <a:lnTo>
                    <a:pt x="27" y="503"/>
                  </a:lnTo>
                  <a:lnTo>
                    <a:pt x="59" y="566"/>
                  </a:lnTo>
                  <a:lnTo>
                    <a:pt x="141" y="650"/>
                  </a:lnTo>
                  <a:lnTo>
                    <a:pt x="213" y="688"/>
                  </a:lnTo>
                  <a:lnTo>
                    <a:pt x="253" y="705"/>
                  </a:lnTo>
                  <a:close/>
                </a:path>
              </a:pathLst>
            </a:custGeom>
            <a:solidFill>
              <a:srgbClr val="D9E0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59" name="Freeform 62"/>
            <p:cNvSpPr>
              <a:spLocks/>
            </p:cNvSpPr>
            <p:nvPr/>
          </p:nvSpPr>
          <p:spPr bwMode="auto">
            <a:xfrm>
              <a:off x="1972" y="2974"/>
              <a:ext cx="1523" cy="579"/>
            </a:xfrm>
            <a:custGeom>
              <a:avLst/>
              <a:gdLst>
                <a:gd name="T0" fmla="*/ 0 w 1523"/>
                <a:gd name="T1" fmla="*/ 517 h 579"/>
                <a:gd name="T2" fmla="*/ 1354 w 1523"/>
                <a:gd name="T3" fmla="*/ 0 h 579"/>
                <a:gd name="T4" fmla="*/ 1523 w 1523"/>
                <a:gd name="T5" fmla="*/ 158 h 579"/>
                <a:gd name="T6" fmla="*/ 514 w 1523"/>
                <a:gd name="T7" fmla="*/ 579 h 579"/>
                <a:gd name="T8" fmla="*/ 448 w 1523"/>
                <a:gd name="T9" fmla="*/ 566 h 579"/>
                <a:gd name="T10" fmla="*/ 394 w 1523"/>
                <a:gd name="T11" fmla="*/ 557 h 579"/>
                <a:gd name="T12" fmla="*/ 1068 w 1523"/>
                <a:gd name="T13" fmla="*/ 258 h 579"/>
                <a:gd name="T14" fmla="*/ 979 w 1523"/>
                <a:gd name="T15" fmla="*/ 231 h 579"/>
                <a:gd name="T16" fmla="*/ 94 w 1523"/>
                <a:gd name="T17" fmla="*/ 553 h 579"/>
                <a:gd name="T18" fmla="*/ 31 w 1523"/>
                <a:gd name="T19" fmla="*/ 541 h 579"/>
                <a:gd name="T20" fmla="*/ 0 w 1523"/>
                <a:gd name="T21" fmla="*/ 517 h 579"/>
                <a:gd name="T22" fmla="*/ 0 w 1523"/>
                <a:gd name="T23" fmla="*/ 517 h 57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23"/>
                <a:gd name="T37" fmla="*/ 0 h 579"/>
                <a:gd name="T38" fmla="*/ 1523 w 1523"/>
                <a:gd name="T39" fmla="*/ 579 h 57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23" h="579">
                  <a:moveTo>
                    <a:pt x="0" y="517"/>
                  </a:moveTo>
                  <a:lnTo>
                    <a:pt x="1354" y="0"/>
                  </a:lnTo>
                  <a:lnTo>
                    <a:pt x="1523" y="158"/>
                  </a:lnTo>
                  <a:lnTo>
                    <a:pt x="514" y="579"/>
                  </a:lnTo>
                  <a:lnTo>
                    <a:pt x="448" y="566"/>
                  </a:lnTo>
                  <a:lnTo>
                    <a:pt x="394" y="557"/>
                  </a:lnTo>
                  <a:lnTo>
                    <a:pt x="1068" y="258"/>
                  </a:lnTo>
                  <a:lnTo>
                    <a:pt x="979" y="231"/>
                  </a:lnTo>
                  <a:lnTo>
                    <a:pt x="94" y="553"/>
                  </a:lnTo>
                  <a:lnTo>
                    <a:pt x="31" y="541"/>
                  </a:lnTo>
                  <a:lnTo>
                    <a:pt x="0" y="517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0" name="Freeform 63"/>
            <p:cNvSpPr>
              <a:spLocks/>
            </p:cNvSpPr>
            <p:nvPr/>
          </p:nvSpPr>
          <p:spPr bwMode="auto">
            <a:xfrm>
              <a:off x="2762" y="3312"/>
              <a:ext cx="628" cy="253"/>
            </a:xfrm>
            <a:custGeom>
              <a:avLst/>
              <a:gdLst>
                <a:gd name="T0" fmla="*/ 109 w 628"/>
                <a:gd name="T1" fmla="*/ 253 h 253"/>
                <a:gd name="T2" fmla="*/ 554 w 628"/>
                <a:gd name="T3" fmla="*/ 146 h 253"/>
                <a:gd name="T4" fmla="*/ 628 w 628"/>
                <a:gd name="T5" fmla="*/ 0 h 253"/>
                <a:gd name="T6" fmla="*/ 0 w 628"/>
                <a:gd name="T7" fmla="*/ 228 h 253"/>
                <a:gd name="T8" fmla="*/ 109 w 628"/>
                <a:gd name="T9" fmla="*/ 253 h 253"/>
                <a:gd name="T10" fmla="*/ 109 w 628"/>
                <a:gd name="T11" fmla="*/ 253 h 2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8"/>
                <a:gd name="T19" fmla="*/ 0 h 253"/>
                <a:gd name="T20" fmla="*/ 628 w 628"/>
                <a:gd name="T21" fmla="*/ 253 h 2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8" h="253">
                  <a:moveTo>
                    <a:pt x="109" y="253"/>
                  </a:moveTo>
                  <a:lnTo>
                    <a:pt x="554" y="146"/>
                  </a:lnTo>
                  <a:lnTo>
                    <a:pt x="628" y="0"/>
                  </a:lnTo>
                  <a:lnTo>
                    <a:pt x="0" y="228"/>
                  </a:lnTo>
                  <a:lnTo>
                    <a:pt x="109" y="253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1" name="Freeform 65"/>
            <p:cNvSpPr>
              <a:spLocks/>
            </p:cNvSpPr>
            <p:nvPr/>
          </p:nvSpPr>
          <p:spPr bwMode="auto">
            <a:xfrm>
              <a:off x="2313" y="3332"/>
              <a:ext cx="95" cy="199"/>
            </a:xfrm>
            <a:custGeom>
              <a:avLst/>
              <a:gdLst>
                <a:gd name="T0" fmla="*/ 0 w 95"/>
                <a:gd name="T1" fmla="*/ 0 h 199"/>
                <a:gd name="T2" fmla="*/ 93 w 95"/>
                <a:gd name="T3" fmla="*/ 2 h 199"/>
                <a:gd name="T4" fmla="*/ 95 w 95"/>
                <a:gd name="T5" fmla="*/ 92 h 199"/>
                <a:gd name="T6" fmla="*/ 88 w 95"/>
                <a:gd name="T7" fmla="*/ 197 h 199"/>
                <a:gd name="T8" fmla="*/ 29 w 95"/>
                <a:gd name="T9" fmla="*/ 199 h 199"/>
                <a:gd name="T10" fmla="*/ 0 w 95"/>
                <a:gd name="T11" fmla="*/ 0 h 199"/>
                <a:gd name="T12" fmla="*/ 0 w 95"/>
                <a:gd name="T13" fmla="*/ 0 h 1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5"/>
                <a:gd name="T22" fmla="*/ 0 h 199"/>
                <a:gd name="T23" fmla="*/ 95 w 95"/>
                <a:gd name="T24" fmla="*/ 199 h 1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5" h="199">
                  <a:moveTo>
                    <a:pt x="0" y="0"/>
                  </a:moveTo>
                  <a:lnTo>
                    <a:pt x="93" y="2"/>
                  </a:lnTo>
                  <a:lnTo>
                    <a:pt x="95" y="92"/>
                  </a:lnTo>
                  <a:lnTo>
                    <a:pt x="88" y="197"/>
                  </a:lnTo>
                  <a:lnTo>
                    <a:pt x="29" y="1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2" name="Freeform 66"/>
            <p:cNvSpPr>
              <a:spLocks/>
            </p:cNvSpPr>
            <p:nvPr/>
          </p:nvSpPr>
          <p:spPr bwMode="auto">
            <a:xfrm>
              <a:off x="1898" y="3296"/>
              <a:ext cx="196" cy="206"/>
            </a:xfrm>
            <a:custGeom>
              <a:avLst/>
              <a:gdLst>
                <a:gd name="T0" fmla="*/ 103 w 196"/>
                <a:gd name="T1" fmla="*/ 0 h 206"/>
                <a:gd name="T2" fmla="*/ 196 w 196"/>
                <a:gd name="T3" fmla="*/ 17 h 206"/>
                <a:gd name="T4" fmla="*/ 52 w 196"/>
                <a:gd name="T5" fmla="*/ 206 h 206"/>
                <a:gd name="T6" fmla="*/ 0 w 196"/>
                <a:gd name="T7" fmla="*/ 206 h 206"/>
                <a:gd name="T8" fmla="*/ 103 w 196"/>
                <a:gd name="T9" fmla="*/ 0 h 206"/>
                <a:gd name="T10" fmla="*/ 103 w 196"/>
                <a:gd name="T11" fmla="*/ 0 h 2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6"/>
                <a:gd name="T19" fmla="*/ 0 h 206"/>
                <a:gd name="T20" fmla="*/ 196 w 196"/>
                <a:gd name="T21" fmla="*/ 206 h 2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6" h="206">
                  <a:moveTo>
                    <a:pt x="103" y="0"/>
                  </a:moveTo>
                  <a:lnTo>
                    <a:pt x="196" y="17"/>
                  </a:lnTo>
                  <a:lnTo>
                    <a:pt x="52" y="206"/>
                  </a:lnTo>
                  <a:lnTo>
                    <a:pt x="0" y="20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3" name="Freeform 69"/>
            <p:cNvSpPr>
              <a:spLocks/>
            </p:cNvSpPr>
            <p:nvPr/>
          </p:nvSpPr>
          <p:spPr bwMode="auto">
            <a:xfrm>
              <a:off x="2772" y="2557"/>
              <a:ext cx="162" cy="993"/>
            </a:xfrm>
            <a:custGeom>
              <a:avLst/>
              <a:gdLst>
                <a:gd name="T0" fmla="*/ 72 w 162"/>
                <a:gd name="T1" fmla="*/ 0 h 993"/>
                <a:gd name="T2" fmla="*/ 0 w 162"/>
                <a:gd name="T3" fmla="*/ 993 h 993"/>
                <a:gd name="T4" fmla="*/ 89 w 162"/>
                <a:gd name="T5" fmla="*/ 993 h 993"/>
                <a:gd name="T6" fmla="*/ 162 w 162"/>
                <a:gd name="T7" fmla="*/ 6 h 993"/>
                <a:gd name="T8" fmla="*/ 72 w 162"/>
                <a:gd name="T9" fmla="*/ 0 h 993"/>
                <a:gd name="T10" fmla="*/ 72 w 162"/>
                <a:gd name="T11" fmla="*/ 0 h 9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2"/>
                <a:gd name="T19" fmla="*/ 0 h 993"/>
                <a:gd name="T20" fmla="*/ 162 w 162"/>
                <a:gd name="T21" fmla="*/ 993 h 9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2" h="993">
                  <a:moveTo>
                    <a:pt x="72" y="0"/>
                  </a:moveTo>
                  <a:lnTo>
                    <a:pt x="0" y="993"/>
                  </a:lnTo>
                  <a:lnTo>
                    <a:pt x="89" y="993"/>
                  </a:lnTo>
                  <a:lnTo>
                    <a:pt x="162" y="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4" name="Freeform 71"/>
            <p:cNvSpPr>
              <a:spLocks/>
            </p:cNvSpPr>
            <p:nvPr/>
          </p:nvSpPr>
          <p:spPr bwMode="auto">
            <a:xfrm>
              <a:off x="2758" y="3009"/>
              <a:ext cx="48" cy="66"/>
            </a:xfrm>
            <a:custGeom>
              <a:avLst/>
              <a:gdLst>
                <a:gd name="T0" fmla="*/ 18 w 48"/>
                <a:gd name="T1" fmla="*/ 0 h 66"/>
                <a:gd name="T2" fmla="*/ 25 w 48"/>
                <a:gd name="T3" fmla="*/ 4 h 66"/>
                <a:gd name="T4" fmla="*/ 35 w 48"/>
                <a:gd name="T5" fmla="*/ 11 h 66"/>
                <a:gd name="T6" fmla="*/ 42 w 48"/>
                <a:gd name="T7" fmla="*/ 23 h 66"/>
                <a:gd name="T8" fmla="*/ 48 w 48"/>
                <a:gd name="T9" fmla="*/ 34 h 66"/>
                <a:gd name="T10" fmla="*/ 48 w 48"/>
                <a:gd name="T11" fmla="*/ 44 h 66"/>
                <a:gd name="T12" fmla="*/ 48 w 48"/>
                <a:gd name="T13" fmla="*/ 55 h 66"/>
                <a:gd name="T14" fmla="*/ 40 w 48"/>
                <a:gd name="T15" fmla="*/ 61 h 66"/>
                <a:gd name="T16" fmla="*/ 29 w 48"/>
                <a:gd name="T17" fmla="*/ 66 h 66"/>
                <a:gd name="T18" fmla="*/ 16 w 48"/>
                <a:gd name="T19" fmla="*/ 61 h 66"/>
                <a:gd name="T20" fmla="*/ 6 w 48"/>
                <a:gd name="T21" fmla="*/ 55 h 66"/>
                <a:gd name="T22" fmla="*/ 0 w 48"/>
                <a:gd name="T23" fmla="*/ 45 h 66"/>
                <a:gd name="T24" fmla="*/ 0 w 48"/>
                <a:gd name="T25" fmla="*/ 36 h 66"/>
                <a:gd name="T26" fmla="*/ 0 w 48"/>
                <a:gd name="T27" fmla="*/ 24 h 66"/>
                <a:gd name="T28" fmla="*/ 4 w 48"/>
                <a:gd name="T29" fmla="*/ 15 h 66"/>
                <a:gd name="T30" fmla="*/ 8 w 48"/>
                <a:gd name="T31" fmla="*/ 5 h 66"/>
                <a:gd name="T32" fmla="*/ 18 w 48"/>
                <a:gd name="T33" fmla="*/ 0 h 66"/>
                <a:gd name="T34" fmla="*/ 18 w 48"/>
                <a:gd name="T35" fmla="*/ 0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66"/>
                <a:gd name="T56" fmla="*/ 48 w 48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66">
                  <a:moveTo>
                    <a:pt x="18" y="0"/>
                  </a:moveTo>
                  <a:lnTo>
                    <a:pt x="25" y="4"/>
                  </a:lnTo>
                  <a:lnTo>
                    <a:pt x="35" y="11"/>
                  </a:lnTo>
                  <a:lnTo>
                    <a:pt x="42" y="23"/>
                  </a:lnTo>
                  <a:lnTo>
                    <a:pt x="48" y="34"/>
                  </a:lnTo>
                  <a:lnTo>
                    <a:pt x="48" y="44"/>
                  </a:lnTo>
                  <a:lnTo>
                    <a:pt x="48" y="55"/>
                  </a:lnTo>
                  <a:lnTo>
                    <a:pt x="40" y="61"/>
                  </a:lnTo>
                  <a:lnTo>
                    <a:pt x="29" y="66"/>
                  </a:lnTo>
                  <a:lnTo>
                    <a:pt x="16" y="61"/>
                  </a:lnTo>
                  <a:lnTo>
                    <a:pt x="6" y="55"/>
                  </a:lnTo>
                  <a:lnTo>
                    <a:pt x="0" y="45"/>
                  </a:lnTo>
                  <a:lnTo>
                    <a:pt x="0" y="36"/>
                  </a:lnTo>
                  <a:lnTo>
                    <a:pt x="0" y="24"/>
                  </a:lnTo>
                  <a:lnTo>
                    <a:pt x="4" y="15"/>
                  </a:lnTo>
                  <a:lnTo>
                    <a:pt x="8" y="5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5" name="Freeform 72"/>
            <p:cNvSpPr>
              <a:spLocks/>
            </p:cNvSpPr>
            <p:nvPr/>
          </p:nvSpPr>
          <p:spPr bwMode="auto">
            <a:xfrm>
              <a:off x="2844" y="2702"/>
              <a:ext cx="44" cy="36"/>
            </a:xfrm>
            <a:custGeom>
              <a:avLst/>
              <a:gdLst>
                <a:gd name="T0" fmla="*/ 12 w 44"/>
                <a:gd name="T1" fmla="*/ 0 h 36"/>
                <a:gd name="T2" fmla="*/ 27 w 44"/>
                <a:gd name="T3" fmla="*/ 2 h 36"/>
                <a:gd name="T4" fmla="*/ 40 w 44"/>
                <a:gd name="T5" fmla="*/ 11 h 36"/>
                <a:gd name="T6" fmla="*/ 44 w 44"/>
                <a:gd name="T7" fmla="*/ 17 h 36"/>
                <a:gd name="T8" fmla="*/ 44 w 44"/>
                <a:gd name="T9" fmla="*/ 23 h 36"/>
                <a:gd name="T10" fmla="*/ 38 w 44"/>
                <a:gd name="T11" fmla="*/ 29 h 36"/>
                <a:gd name="T12" fmla="*/ 29 w 44"/>
                <a:gd name="T13" fmla="*/ 36 h 36"/>
                <a:gd name="T14" fmla="*/ 17 w 44"/>
                <a:gd name="T15" fmla="*/ 36 h 36"/>
                <a:gd name="T16" fmla="*/ 10 w 44"/>
                <a:gd name="T17" fmla="*/ 36 h 36"/>
                <a:gd name="T18" fmla="*/ 4 w 44"/>
                <a:gd name="T19" fmla="*/ 31 h 36"/>
                <a:gd name="T20" fmla="*/ 2 w 44"/>
                <a:gd name="T21" fmla="*/ 25 h 36"/>
                <a:gd name="T22" fmla="*/ 0 w 44"/>
                <a:gd name="T23" fmla="*/ 10 h 36"/>
                <a:gd name="T24" fmla="*/ 12 w 44"/>
                <a:gd name="T25" fmla="*/ 0 h 36"/>
                <a:gd name="T26" fmla="*/ 12 w 44"/>
                <a:gd name="T27" fmla="*/ 0 h 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4"/>
                <a:gd name="T43" fmla="*/ 0 h 36"/>
                <a:gd name="T44" fmla="*/ 44 w 44"/>
                <a:gd name="T45" fmla="*/ 36 h 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4" h="36">
                  <a:moveTo>
                    <a:pt x="12" y="0"/>
                  </a:moveTo>
                  <a:lnTo>
                    <a:pt x="27" y="2"/>
                  </a:lnTo>
                  <a:lnTo>
                    <a:pt x="40" y="11"/>
                  </a:lnTo>
                  <a:lnTo>
                    <a:pt x="44" y="17"/>
                  </a:lnTo>
                  <a:lnTo>
                    <a:pt x="44" y="23"/>
                  </a:lnTo>
                  <a:lnTo>
                    <a:pt x="38" y="29"/>
                  </a:lnTo>
                  <a:lnTo>
                    <a:pt x="29" y="36"/>
                  </a:lnTo>
                  <a:lnTo>
                    <a:pt x="17" y="36"/>
                  </a:lnTo>
                  <a:lnTo>
                    <a:pt x="10" y="36"/>
                  </a:lnTo>
                  <a:lnTo>
                    <a:pt x="4" y="31"/>
                  </a:lnTo>
                  <a:lnTo>
                    <a:pt x="2" y="25"/>
                  </a:lnTo>
                  <a:lnTo>
                    <a:pt x="0" y="1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AC7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6" name="Freeform 74"/>
            <p:cNvSpPr>
              <a:spLocks/>
            </p:cNvSpPr>
            <p:nvPr/>
          </p:nvSpPr>
          <p:spPr bwMode="auto">
            <a:xfrm>
              <a:off x="1992" y="2693"/>
              <a:ext cx="846" cy="647"/>
            </a:xfrm>
            <a:custGeom>
              <a:avLst/>
              <a:gdLst>
                <a:gd name="T0" fmla="*/ 350 w 846"/>
                <a:gd name="T1" fmla="*/ 0 h 647"/>
                <a:gd name="T2" fmla="*/ 0 w 846"/>
                <a:gd name="T3" fmla="*/ 615 h 647"/>
                <a:gd name="T4" fmla="*/ 422 w 846"/>
                <a:gd name="T5" fmla="*/ 647 h 647"/>
                <a:gd name="T6" fmla="*/ 506 w 846"/>
                <a:gd name="T7" fmla="*/ 293 h 647"/>
                <a:gd name="T8" fmla="*/ 757 w 846"/>
                <a:gd name="T9" fmla="*/ 369 h 647"/>
                <a:gd name="T10" fmla="*/ 763 w 846"/>
                <a:gd name="T11" fmla="*/ 316 h 647"/>
                <a:gd name="T12" fmla="*/ 548 w 846"/>
                <a:gd name="T13" fmla="*/ 150 h 647"/>
                <a:gd name="T14" fmla="*/ 553 w 846"/>
                <a:gd name="T15" fmla="*/ 125 h 647"/>
                <a:gd name="T16" fmla="*/ 846 w 846"/>
                <a:gd name="T17" fmla="*/ 53 h 647"/>
                <a:gd name="T18" fmla="*/ 844 w 846"/>
                <a:gd name="T19" fmla="*/ 1 h 647"/>
                <a:gd name="T20" fmla="*/ 350 w 846"/>
                <a:gd name="T21" fmla="*/ 0 h 647"/>
                <a:gd name="T22" fmla="*/ 350 w 846"/>
                <a:gd name="T23" fmla="*/ 0 h 64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46"/>
                <a:gd name="T37" fmla="*/ 0 h 647"/>
                <a:gd name="T38" fmla="*/ 846 w 846"/>
                <a:gd name="T39" fmla="*/ 647 h 64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46" h="647">
                  <a:moveTo>
                    <a:pt x="350" y="0"/>
                  </a:moveTo>
                  <a:lnTo>
                    <a:pt x="0" y="615"/>
                  </a:lnTo>
                  <a:lnTo>
                    <a:pt x="422" y="647"/>
                  </a:lnTo>
                  <a:lnTo>
                    <a:pt x="506" y="293"/>
                  </a:lnTo>
                  <a:lnTo>
                    <a:pt x="757" y="369"/>
                  </a:lnTo>
                  <a:lnTo>
                    <a:pt x="763" y="316"/>
                  </a:lnTo>
                  <a:lnTo>
                    <a:pt x="548" y="150"/>
                  </a:lnTo>
                  <a:lnTo>
                    <a:pt x="553" y="125"/>
                  </a:lnTo>
                  <a:lnTo>
                    <a:pt x="846" y="53"/>
                  </a:lnTo>
                  <a:lnTo>
                    <a:pt x="844" y="1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7" name="Freeform 76"/>
            <p:cNvSpPr>
              <a:spLocks/>
            </p:cNvSpPr>
            <p:nvPr/>
          </p:nvSpPr>
          <p:spPr bwMode="auto">
            <a:xfrm>
              <a:off x="2576" y="2929"/>
              <a:ext cx="15" cy="5"/>
            </a:xfrm>
            <a:custGeom>
              <a:avLst/>
              <a:gdLst>
                <a:gd name="T0" fmla="*/ 15 w 15"/>
                <a:gd name="T1" fmla="*/ 0 h 5"/>
                <a:gd name="T2" fmla="*/ 4 w 15"/>
                <a:gd name="T3" fmla="*/ 5 h 5"/>
                <a:gd name="T4" fmla="*/ 0 w 15"/>
                <a:gd name="T5" fmla="*/ 5 h 5"/>
                <a:gd name="T6" fmla="*/ 2 w 15"/>
                <a:gd name="T7" fmla="*/ 2 h 5"/>
                <a:gd name="T8" fmla="*/ 15 w 15"/>
                <a:gd name="T9" fmla="*/ 0 h 5"/>
                <a:gd name="T10" fmla="*/ 15 w 15"/>
                <a:gd name="T11" fmla="*/ 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5"/>
                <a:gd name="T20" fmla="*/ 15 w 15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5">
                  <a:moveTo>
                    <a:pt x="15" y="0"/>
                  </a:moveTo>
                  <a:lnTo>
                    <a:pt x="4" y="5"/>
                  </a:lnTo>
                  <a:lnTo>
                    <a:pt x="0" y="5"/>
                  </a:lnTo>
                  <a:lnTo>
                    <a:pt x="2" y="2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8" name="Freeform 77"/>
            <p:cNvSpPr>
              <a:spLocks/>
            </p:cNvSpPr>
            <p:nvPr/>
          </p:nvSpPr>
          <p:spPr bwMode="auto">
            <a:xfrm>
              <a:off x="2642" y="2971"/>
              <a:ext cx="29" cy="30"/>
            </a:xfrm>
            <a:custGeom>
              <a:avLst/>
              <a:gdLst>
                <a:gd name="T0" fmla="*/ 14 w 29"/>
                <a:gd name="T1" fmla="*/ 0 h 30"/>
                <a:gd name="T2" fmla="*/ 14 w 29"/>
                <a:gd name="T3" fmla="*/ 2 h 30"/>
                <a:gd name="T4" fmla="*/ 17 w 29"/>
                <a:gd name="T5" fmla="*/ 9 h 30"/>
                <a:gd name="T6" fmla="*/ 23 w 29"/>
                <a:gd name="T7" fmla="*/ 15 h 30"/>
                <a:gd name="T8" fmla="*/ 29 w 29"/>
                <a:gd name="T9" fmla="*/ 22 h 30"/>
                <a:gd name="T10" fmla="*/ 21 w 29"/>
                <a:gd name="T11" fmla="*/ 22 h 30"/>
                <a:gd name="T12" fmla="*/ 14 w 29"/>
                <a:gd name="T13" fmla="*/ 26 h 30"/>
                <a:gd name="T14" fmla="*/ 4 w 29"/>
                <a:gd name="T15" fmla="*/ 28 h 30"/>
                <a:gd name="T16" fmla="*/ 0 w 29"/>
                <a:gd name="T17" fmla="*/ 30 h 30"/>
                <a:gd name="T18" fmla="*/ 2 w 29"/>
                <a:gd name="T19" fmla="*/ 22 h 30"/>
                <a:gd name="T20" fmla="*/ 4 w 29"/>
                <a:gd name="T21" fmla="*/ 15 h 30"/>
                <a:gd name="T22" fmla="*/ 6 w 29"/>
                <a:gd name="T23" fmla="*/ 5 h 30"/>
                <a:gd name="T24" fmla="*/ 14 w 29"/>
                <a:gd name="T25" fmla="*/ 0 h 30"/>
                <a:gd name="T26" fmla="*/ 14 w 29"/>
                <a:gd name="T27" fmla="*/ 0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"/>
                <a:gd name="T43" fmla="*/ 0 h 30"/>
                <a:gd name="T44" fmla="*/ 29 w 29"/>
                <a:gd name="T45" fmla="*/ 30 h 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" h="30">
                  <a:moveTo>
                    <a:pt x="14" y="0"/>
                  </a:moveTo>
                  <a:lnTo>
                    <a:pt x="14" y="2"/>
                  </a:lnTo>
                  <a:lnTo>
                    <a:pt x="17" y="9"/>
                  </a:lnTo>
                  <a:lnTo>
                    <a:pt x="23" y="15"/>
                  </a:lnTo>
                  <a:lnTo>
                    <a:pt x="29" y="22"/>
                  </a:lnTo>
                  <a:lnTo>
                    <a:pt x="21" y="22"/>
                  </a:lnTo>
                  <a:lnTo>
                    <a:pt x="14" y="26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2" y="22"/>
                  </a:lnTo>
                  <a:lnTo>
                    <a:pt x="4" y="15"/>
                  </a:lnTo>
                  <a:lnTo>
                    <a:pt x="6" y="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69" name="Freeform 79"/>
            <p:cNvSpPr>
              <a:spLocks/>
            </p:cNvSpPr>
            <p:nvPr/>
          </p:nvSpPr>
          <p:spPr bwMode="auto">
            <a:xfrm>
              <a:off x="2659" y="2765"/>
              <a:ext cx="16" cy="9"/>
            </a:xfrm>
            <a:custGeom>
              <a:avLst/>
              <a:gdLst>
                <a:gd name="T0" fmla="*/ 16 w 16"/>
                <a:gd name="T1" fmla="*/ 9 h 9"/>
                <a:gd name="T2" fmla="*/ 12 w 16"/>
                <a:gd name="T3" fmla="*/ 2 h 9"/>
                <a:gd name="T4" fmla="*/ 6 w 16"/>
                <a:gd name="T5" fmla="*/ 0 h 9"/>
                <a:gd name="T6" fmla="*/ 0 w 16"/>
                <a:gd name="T7" fmla="*/ 0 h 9"/>
                <a:gd name="T8" fmla="*/ 2 w 16"/>
                <a:gd name="T9" fmla="*/ 4 h 9"/>
                <a:gd name="T10" fmla="*/ 6 w 16"/>
                <a:gd name="T11" fmla="*/ 6 h 9"/>
                <a:gd name="T12" fmla="*/ 16 w 16"/>
                <a:gd name="T13" fmla="*/ 9 h 9"/>
                <a:gd name="T14" fmla="*/ 16 w 16"/>
                <a:gd name="T15" fmla="*/ 9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9"/>
                <a:gd name="T26" fmla="*/ 16 w 16"/>
                <a:gd name="T27" fmla="*/ 9 h 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9">
                  <a:moveTo>
                    <a:pt x="16" y="9"/>
                  </a:moveTo>
                  <a:lnTo>
                    <a:pt x="12" y="2"/>
                  </a:lnTo>
                  <a:lnTo>
                    <a:pt x="6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6" y="6"/>
                  </a:ln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0" name="Freeform 80"/>
            <p:cNvSpPr>
              <a:spLocks/>
            </p:cNvSpPr>
            <p:nvPr/>
          </p:nvSpPr>
          <p:spPr bwMode="auto">
            <a:xfrm>
              <a:off x="2408" y="2835"/>
              <a:ext cx="35" cy="52"/>
            </a:xfrm>
            <a:custGeom>
              <a:avLst/>
              <a:gdLst>
                <a:gd name="T0" fmla="*/ 27 w 35"/>
                <a:gd name="T1" fmla="*/ 52 h 52"/>
                <a:gd name="T2" fmla="*/ 25 w 35"/>
                <a:gd name="T3" fmla="*/ 42 h 52"/>
                <a:gd name="T4" fmla="*/ 29 w 35"/>
                <a:gd name="T5" fmla="*/ 33 h 52"/>
                <a:gd name="T6" fmla="*/ 31 w 35"/>
                <a:gd name="T7" fmla="*/ 21 h 52"/>
                <a:gd name="T8" fmla="*/ 35 w 35"/>
                <a:gd name="T9" fmla="*/ 12 h 52"/>
                <a:gd name="T10" fmla="*/ 35 w 35"/>
                <a:gd name="T11" fmla="*/ 2 h 52"/>
                <a:gd name="T12" fmla="*/ 33 w 35"/>
                <a:gd name="T13" fmla="*/ 0 h 52"/>
                <a:gd name="T14" fmla="*/ 27 w 35"/>
                <a:gd name="T15" fmla="*/ 0 h 52"/>
                <a:gd name="T16" fmla="*/ 16 w 35"/>
                <a:gd name="T17" fmla="*/ 8 h 52"/>
                <a:gd name="T18" fmla="*/ 2 w 35"/>
                <a:gd name="T19" fmla="*/ 21 h 52"/>
                <a:gd name="T20" fmla="*/ 0 w 35"/>
                <a:gd name="T21" fmla="*/ 37 h 52"/>
                <a:gd name="T22" fmla="*/ 10 w 35"/>
                <a:gd name="T23" fmla="*/ 46 h 52"/>
                <a:gd name="T24" fmla="*/ 27 w 35"/>
                <a:gd name="T25" fmla="*/ 52 h 52"/>
                <a:gd name="T26" fmla="*/ 27 w 35"/>
                <a:gd name="T27" fmla="*/ 52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5"/>
                <a:gd name="T43" fmla="*/ 0 h 52"/>
                <a:gd name="T44" fmla="*/ 35 w 35"/>
                <a:gd name="T45" fmla="*/ 52 h 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5" h="52">
                  <a:moveTo>
                    <a:pt x="27" y="52"/>
                  </a:moveTo>
                  <a:lnTo>
                    <a:pt x="25" y="42"/>
                  </a:lnTo>
                  <a:lnTo>
                    <a:pt x="29" y="33"/>
                  </a:lnTo>
                  <a:lnTo>
                    <a:pt x="31" y="21"/>
                  </a:lnTo>
                  <a:lnTo>
                    <a:pt x="35" y="12"/>
                  </a:lnTo>
                  <a:lnTo>
                    <a:pt x="35" y="2"/>
                  </a:lnTo>
                  <a:lnTo>
                    <a:pt x="33" y="0"/>
                  </a:lnTo>
                  <a:lnTo>
                    <a:pt x="27" y="0"/>
                  </a:lnTo>
                  <a:lnTo>
                    <a:pt x="16" y="8"/>
                  </a:lnTo>
                  <a:lnTo>
                    <a:pt x="2" y="21"/>
                  </a:lnTo>
                  <a:lnTo>
                    <a:pt x="0" y="37"/>
                  </a:lnTo>
                  <a:lnTo>
                    <a:pt x="10" y="46"/>
                  </a:lnTo>
                  <a:lnTo>
                    <a:pt x="27" y="52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1" name="Freeform 82"/>
            <p:cNvSpPr>
              <a:spLocks/>
            </p:cNvSpPr>
            <p:nvPr/>
          </p:nvSpPr>
          <p:spPr bwMode="auto">
            <a:xfrm>
              <a:off x="2524" y="2740"/>
              <a:ext cx="27" cy="36"/>
            </a:xfrm>
            <a:custGeom>
              <a:avLst/>
              <a:gdLst>
                <a:gd name="T0" fmla="*/ 18 w 27"/>
                <a:gd name="T1" fmla="*/ 0 h 36"/>
                <a:gd name="T2" fmla="*/ 25 w 27"/>
                <a:gd name="T3" fmla="*/ 6 h 36"/>
                <a:gd name="T4" fmla="*/ 27 w 27"/>
                <a:gd name="T5" fmla="*/ 15 h 36"/>
                <a:gd name="T6" fmla="*/ 21 w 27"/>
                <a:gd name="T7" fmla="*/ 23 h 36"/>
                <a:gd name="T8" fmla="*/ 18 w 27"/>
                <a:gd name="T9" fmla="*/ 33 h 36"/>
                <a:gd name="T10" fmla="*/ 8 w 27"/>
                <a:gd name="T11" fmla="*/ 36 h 36"/>
                <a:gd name="T12" fmla="*/ 2 w 27"/>
                <a:gd name="T13" fmla="*/ 36 h 36"/>
                <a:gd name="T14" fmla="*/ 0 w 27"/>
                <a:gd name="T15" fmla="*/ 31 h 36"/>
                <a:gd name="T16" fmla="*/ 6 w 27"/>
                <a:gd name="T17" fmla="*/ 19 h 36"/>
                <a:gd name="T18" fmla="*/ 12 w 27"/>
                <a:gd name="T19" fmla="*/ 6 h 36"/>
                <a:gd name="T20" fmla="*/ 18 w 27"/>
                <a:gd name="T21" fmla="*/ 0 h 36"/>
                <a:gd name="T22" fmla="*/ 18 w 27"/>
                <a:gd name="T23" fmla="*/ 0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36"/>
                <a:gd name="T38" fmla="*/ 27 w 27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36">
                  <a:moveTo>
                    <a:pt x="18" y="0"/>
                  </a:moveTo>
                  <a:lnTo>
                    <a:pt x="25" y="6"/>
                  </a:lnTo>
                  <a:lnTo>
                    <a:pt x="27" y="15"/>
                  </a:lnTo>
                  <a:lnTo>
                    <a:pt x="21" y="23"/>
                  </a:lnTo>
                  <a:lnTo>
                    <a:pt x="18" y="33"/>
                  </a:lnTo>
                  <a:lnTo>
                    <a:pt x="8" y="36"/>
                  </a:lnTo>
                  <a:lnTo>
                    <a:pt x="2" y="36"/>
                  </a:lnTo>
                  <a:lnTo>
                    <a:pt x="0" y="31"/>
                  </a:lnTo>
                  <a:lnTo>
                    <a:pt x="6" y="19"/>
                  </a:lnTo>
                  <a:lnTo>
                    <a:pt x="12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2" name="Freeform 83"/>
            <p:cNvSpPr>
              <a:spLocks/>
            </p:cNvSpPr>
            <p:nvPr/>
          </p:nvSpPr>
          <p:spPr bwMode="auto">
            <a:xfrm>
              <a:off x="2395" y="2769"/>
              <a:ext cx="46" cy="57"/>
            </a:xfrm>
            <a:custGeom>
              <a:avLst/>
              <a:gdLst>
                <a:gd name="T0" fmla="*/ 15 w 46"/>
                <a:gd name="T1" fmla="*/ 0 h 57"/>
                <a:gd name="T2" fmla="*/ 17 w 46"/>
                <a:gd name="T3" fmla="*/ 11 h 57"/>
                <a:gd name="T4" fmla="*/ 23 w 46"/>
                <a:gd name="T5" fmla="*/ 24 h 57"/>
                <a:gd name="T6" fmla="*/ 30 w 46"/>
                <a:gd name="T7" fmla="*/ 32 h 57"/>
                <a:gd name="T8" fmla="*/ 46 w 46"/>
                <a:gd name="T9" fmla="*/ 28 h 57"/>
                <a:gd name="T10" fmla="*/ 46 w 46"/>
                <a:gd name="T11" fmla="*/ 32 h 57"/>
                <a:gd name="T12" fmla="*/ 46 w 46"/>
                <a:gd name="T13" fmla="*/ 42 h 57"/>
                <a:gd name="T14" fmla="*/ 46 w 46"/>
                <a:gd name="T15" fmla="*/ 49 h 57"/>
                <a:gd name="T16" fmla="*/ 46 w 46"/>
                <a:gd name="T17" fmla="*/ 57 h 57"/>
                <a:gd name="T18" fmla="*/ 30 w 46"/>
                <a:gd name="T19" fmla="*/ 47 h 57"/>
                <a:gd name="T20" fmla="*/ 17 w 46"/>
                <a:gd name="T21" fmla="*/ 49 h 57"/>
                <a:gd name="T22" fmla="*/ 9 w 46"/>
                <a:gd name="T23" fmla="*/ 47 h 57"/>
                <a:gd name="T24" fmla="*/ 4 w 46"/>
                <a:gd name="T25" fmla="*/ 47 h 57"/>
                <a:gd name="T26" fmla="*/ 0 w 46"/>
                <a:gd name="T27" fmla="*/ 42 h 57"/>
                <a:gd name="T28" fmla="*/ 0 w 46"/>
                <a:gd name="T29" fmla="*/ 34 h 57"/>
                <a:gd name="T30" fmla="*/ 0 w 46"/>
                <a:gd name="T31" fmla="*/ 30 h 57"/>
                <a:gd name="T32" fmla="*/ 4 w 46"/>
                <a:gd name="T33" fmla="*/ 19 h 57"/>
                <a:gd name="T34" fmla="*/ 9 w 46"/>
                <a:gd name="T35" fmla="*/ 4 h 57"/>
                <a:gd name="T36" fmla="*/ 15 w 46"/>
                <a:gd name="T37" fmla="*/ 0 h 57"/>
                <a:gd name="T38" fmla="*/ 15 w 46"/>
                <a:gd name="T39" fmla="*/ 0 h 5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6"/>
                <a:gd name="T61" fmla="*/ 0 h 57"/>
                <a:gd name="T62" fmla="*/ 46 w 46"/>
                <a:gd name="T63" fmla="*/ 57 h 5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6" h="57">
                  <a:moveTo>
                    <a:pt x="15" y="0"/>
                  </a:moveTo>
                  <a:lnTo>
                    <a:pt x="17" y="11"/>
                  </a:lnTo>
                  <a:lnTo>
                    <a:pt x="23" y="24"/>
                  </a:lnTo>
                  <a:lnTo>
                    <a:pt x="30" y="32"/>
                  </a:lnTo>
                  <a:lnTo>
                    <a:pt x="46" y="28"/>
                  </a:lnTo>
                  <a:lnTo>
                    <a:pt x="46" y="32"/>
                  </a:lnTo>
                  <a:lnTo>
                    <a:pt x="46" y="42"/>
                  </a:lnTo>
                  <a:lnTo>
                    <a:pt x="46" y="49"/>
                  </a:lnTo>
                  <a:lnTo>
                    <a:pt x="46" y="57"/>
                  </a:lnTo>
                  <a:lnTo>
                    <a:pt x="30" y="47"/>
                  </a:lnTo>
                  <a:lnTo>
                    <a:pt x="17" y="49"/>
                  </a:lnTo>
                  <a:lnTo>
                    <a:pt x="9" y="47"/>
                  </a:lnTo>
                  <a:lnTo>
                    <a:pt x="4" y="47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4" y="19"/>
                  </a:lnTo>
                  <a:lnTo>
                    <a:pt x="9" y="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3" name="Freeform 84"/>
            <p:cNvSpPr>
              <a:spLocks/>
            </p:cNvSpPr>
            <p:nvPr/>
          </p:nvSpPr>
          <p:spPr bwMode="auto">
            <a:xfrm>
              <a:off x="2342" y="2820"/>
              <a:ext cx="9" cy="23"/>
            </a:xfrm>
            <a:custGeom>
              <a:avLst/>
              <a:gdLst>
                <a:gd name="T0" fmla="*/ 0 w 9"/>
                <a:gd name="T1" fmla="*/ 0 h 23"/>
                <a:gd name="T2" fmla="*/ 9 w 9"/>
                <a:gd name="T3" fmla="*/ 2 h 23"/>
                <a:gd name="T4" fmla="*/ 7 w 9"/>
                <a:gd name="T5" fmla="*/ 17 h 23"/>
                <a:gd name="T6" fmla="*/ 3 w 9"/>
                <a:gd name="T7" fmla="*/ 21 h 23"/>
                <a:gd name="T8" fmla="*/ 2 w 9"/>
                <a:gd name="T9" fmla="*/ 23 h 23"/>
                <a:gd name="T10" fmla="*/ 0 w 9"/>
                <a:gd name="T11" fmla="*/ 19 h 23"/>
                <a:gd name="T12" fmla="*/ 0 w 9"/>
                <a:gd name="T13" fmla="*/ 8 h 23"/>
                <a:gd name="T14" fmla="*/ 0 w 9"/>
                <a:gd name="T15" fmla="*/ 4 h 23"/>
                <a:gd name="T16" fmla="*/ 0 w 9"/>
                <a:gd name="T17" fmla="*/ 0 h 23"/>
                <a:gd name="T18" fmla="*/ 0 w 9"/>
                <a:gd name="T19" fmla="*/ 0 h 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"/>
                <a:gd name="T31" fmla="*/ 0 h 23"/>
                <a:gd name="T32" fmla="*/ 9 w 9"/>
                <a:gd name="T33" fmla="*/ 23 h 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" h="23">
                  <a:moveTo>
                    <a:pt x="0" y="0"/>
                  </a:moveTo>
                  <a:lnTo>
                    <a:pt x="9" y="2"/>
                  </a:lnTo>
                  <a:lnTo>
                    <a:pt x="7" y="17"/>
                  </a:lnTo>
                  <a:lnTo>
                    <a:pt x="3" y="21"/>
                  </a:lnTo>
                  <a:lnTo>
                    <a:pt x="2" y="23"/>
                  </a:lnTo>
                  <a:lnTo>
                    <a:pt x="0" y="19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4" name="Freeform 87"/>
            <p:cNvSpPr>
              <a:spLocks/>
            </p:cNvSpPr>
            <p:nvPr/>
          </p:nvSpPr>
          <p:spPr bwMode="auto">
            <a:xfrm>
              <a:off x="2368" y="2955"/>
              <a:ext cx="10" cy="8"/>
            </a:xfrm>
            <a:custGeom>
              <a:avLst/>
              <a:gdLst>
                <a:gd name="T0" fmla="*/ 4 w 10"/>
                <a:gd name="T1" fmla="*/ 0 h 8"/>
                <a:gd name="T2" fmla="*/ 10 w 10"/>
                <a:gd name="T3" fmla="*/ 2 h 8"/>
                <a:gd name="T4" fmla="*/ 6 w 10"/>
                <a:gd name="T5" fmla="*/ 8 h 8"/>
                <a:gd name="T6" fmla="*/ 0 w 10"/>
                <a:gd name="T7" fmla="*/ 8 h 8"/>
                <a:gd name="T8" fmla="*/ 4 w 10"/>
                <a:gd name="T9" fmla="*/ 0 h 8"/>
                <a:gd name="T10" fmla="*/ 4 w 10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8"/>
                <a:gd name="T20" fmla="*/ 10 w 1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8">
                  <a:moveTo>
                    <a:pt x="4" y="0"/>
                  </a:moveTo>
                  <a:lnTo>
                    <a:pt x="10" y="2"/>
                  </a:lnTo>
                  <a:lnTo>
                    <a:pt x="6" y="8"/>
                  </a:lnTo>
                  <a:lnTo>
                    <a:pt x="0" y="8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5" name="Freeform 98"/>
            <p:cNvSpPr>
              <a:spLocks/>
            </p:cNvSpPr>
            <p:nvPr/>
          </p:nvSpPr>
          <p:spPr bwMode="auto">
            <a:xfrm>
              <a:off x="2081" y="3195"/>
              <a:ext cx="70" cy="71"/>
            </a:xfrm>
            <a:custGeom>
              <a:avLst/>
              <a:gdLst>
                <a:gd name="T0" fmla="*/ 61 w 70"/>
                <a:gd name="T1" fmla="*/ 0 h 71"/>
                <a:gd name="T2" fmla="*/ 67 w 70"/>
                <a:gd name="T3" fmla="*/ 12 h 71"/>
                <a:gd name="T4" fmla="*/ 68 w 70"/>
                <a:gd name="T5" fmla="*/ 27 h 71"/>
                <a:gd name="T6" fmla="*/ 68 w 70"/>
                <a:gd name="T7" fmla="*/ 44 h 71"/>
                <a:gd name="T8" fmla="*/ 70 w 70"/>
                <a:gd name="T9" fmla="*/ 61 h 71"/>
                <a:gd name="T10" fmla="*/ 63 w 70"/>
                <a:gd name="T11" fmla="*/ 52 h 71"/>
                <a:gd name="T12" fmla="*/ 55 w 70"/>
                <a:gd name="T13" fmla="*/ 52 h 71"/>
                <a:gd name="T14" fmla="*/ 49 w 70"/>
                <a:gd name="T15" fmla="*/ 54 h 71"/>
                <a:gd name="T16" fmla="*/ 44 w 70"/>
                <a:gd name="T17" fmla="*/ 61 h 71"/>
                <a:gd name="T18" fmla="*/ 36 w 70"/>
                <a:gd name="T19" fmla="*/ 65 h 71"/>
                <a:gd name="T20" fmla="*/ 30 w 70"/>
                <a:gd name="T21" fmla="*/ 71 h 71"/>
                <a:gd name="T22" fmla="*/ 25 w 70"/>
                <a:gd name="T23" fmla="*/ 67 h 71"/>
                <a:gd name="T24" fmla="*/ 19 w 70"/>
                <a:gd name="T25" fmla="*/ 57 h 71"/>
                <a:gd name="T26" fmla="*/ 4 w 70"/>
                <a:gd name="T27" fmla="*/ 46 h 71"/>
                <a:gd name="T28" fmla="*/ 0 w 70"/>
                <a:gd name="T29" fmla="*/ 37 h 71"/>
                <a:gd name="T30" fmla="*/ 2 w 70"/>
                <a:gd name="T31" fmla="*/ 25 h 71"/>
                <a:gd name="T32" fmla="*/ 11 w 70"/>
                <a:gd name="T33" fmla="*/ 17 h 71"/>
                <a:gd name="T34" fmla="*/ 21 w 70"/>
                <a:gd name="T35" fmla="*/ 10 h 71"/>
                <a:gd name="T36" fmla="*/ 36 w 70"/>
                <a:gd name="T37" fmla="*/ 4 h 71"/>
                <a:gd name="T38" fmla="*/ 48 w 70"/>
                <a:gd name="T39" fmla="*/ 0 h 71"/>
                <a:gd name="T40" fmla="*/ 61 w 70"/>
                <a:gd name="T41" fmla="*/ 0 h 71"/>
                <a:gd name="T42" fmla="*/ 61 w 70"/>
                <a:gd name="T43" fmla="*/ 0 h 7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0"/>
                <a:gd name="T67" fmla="*/ 0 h 71"/>
                <a:gd name="T68" fmla="*/ 70 w 70"/>
                <a:gd name="T69" fmla="*/ 71 h 7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0" h="71">
                  <a:moveTo>
                    <a:pt x="61" y="0"/>
                  </a:moveTo>
                  <a:lnTo>
                    <a:pt x="67" y="12"/>
                  </a:lnTo>
                  <a:lnTo>
                    <a:pt x="68" y="27"/>
                  </a:lnTo>
                  <a:lnTo>
                    <a:pt x="68" y="44"/>
                  </a:lnTo>
                  <a:lnTo>
                    <a:pt x="70" y="61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49" y="54"/>
                  </a:lnTo>
                  <a:lnTo>
                    <a:pt x="44" y="61"/>
                  </a:lnTo>
                  <a:lnTo>
                    <a:pt x="36" y="65"/>
                  </a:lnTo>
                  <a:lnTo>
                    <a:pt x="30" y="71"/>
                  </a:lnTo>
                  <a:lnTo>
                    <a:pt x="25" y="67"/>
                  </a:lnTo>
                  <a:lnTo>
                    <a:pt x="19" y="57"/>
                  </a:lnTo>
                  <a:lnTo>
                    <a:pt x="4" y="46"/>
                  </a:lnTo>
                  <a:lnTo>
                    <a:pt x="0" y="37"/>
                  </a:lnTo>
                  <a:lnTo>
                    <a:pt x="2" y="25"/>
                  </a:lnTo>
                  <a:lnTo>
                    <a:pt x="11" y="17"/>
                  </a:lnTo>
                  <a:lnTo>
                    <a:pt x="21" y="10"/>
                  </a:lnTo>
                  <a:lnTo>
                    <a:pt x="36" y="4"/>
                  </a:lnTo>
                  <a:lnTo>
                    <a:pt x="48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6" name="Freeform 100"/>
            <p:cNvSpPr>
              <a:spLocks/>
            </p:cNvSpPr>
            <p:nvPr/>
          </p:nvSpPr>
          <p:spPr bwMode="auto">
            <a:xfrm>
              <a:off x="2692" y="2022"/>
              <a:ext cx="445" cy="452"/>
            </a:xfrm>
            <a:custGeom>
              <a:avLst/>
              <a:gdLst>
                <a:gd name="T0" fmla="*/ 234 w 445"/>
                <a:gd name="T1" fmla="*/ 450 h 452"/>
                <a:gd name="T2" fmla="*/ 257 w 445"/>
                <a:gd name="T3" fmla="*/ 448 h 452"/>
                <a:gd name="T4" fmla="*/ 278 w 445"/>
                <a:gd name="T5" fmla="*/ 442 h 452"/>
                <a:gd name="T6" fmla="*/ 299 w 445"/>
                <a:gd name="T7" fmla="*/ 434 h 452"/>
                <a:gd name="T8" fmla="*/ 327 w 445"/>
                <a:gd name="T9" fmla="*/ 421 h 452"/>
                <a:gd name="T10" fmla="*/ 363 w 445"/>
                <a:gd name="T11" fmla="*/ 398 h 452"/>
                <a:gd name="T12" fmla="*/ 394 w 445"/>
                <a:gd name="T13" fmla="*/ 368 h 452"/>
                <a:gd name="T14" fmla="*/ 415 w 445"/>
                <a:gd name="T15" fmla="*/ 332 h 452"/>
                <a:gd name="T16" fmla="*/ 430 w 445"/>
                <a:gd name="T17" fmla="*/ 301 h 452"/>
                <a:gd name="T18" fmla="*/ 436 w 445"/>
                <a:gd name="T19" fmla="*/ 280 h 452"/>
                <a:gd name="T20" fmla="*/ 441 w 445"/>
                <a:gd name="T21" fmla="*/ 259 h 452"/>
                <a:gd name="T22" fmla="*/ 443 w 445"/>
                <a:gd name="T23" fmla="*/ 236 h 452"/>
                <a:gd name="T24" fmla="*/ 443 w 445"/>
                <a:gd name="T25" fmla="*/ 213 h 452"/>
                <a:gd name="T26" fmla="*/ 441 w 445"/>
                <a:gd name="T27" fmla="*/ 191 h 452"/>
                <a:gd name="T28" fmla="*/ 436 w 445"/>
                <a:gd name="T29" fmla="*/ 168 h 452"/>
                <a:gd name="T30" fmla="*/ 430 w 445"/>
                <a:gd name="T31" fmla="*/ 147 h 452"/>
                <a:gd name="T32" fmla="*/ 415 w 445"/>
                <a:gd name="T33" fmla="*/ 116 h 452"/>
                <a:gd name="T34" fmla="*/ 394 w 445"/>
                <a:gd name="T35" fmla="*/ 80 h 452"/>
                <a:gd name="T36" fmla="*/ 363 w 445"/>
                <a:gd name="T37" fmla="*/ 50 h 452"/>
                <a:gd name="T38" fmla="*/ 327 w 445"/>
                <a:gd name="T39" fmla="*/ 25 h 452"/>
                <a:gd name="T40" fmla="*/ 299 w 445"/>
                <a:gd name="T41" fmla="*/ 12 h 452"/>
                <a:gd name="T42" fmla="*/ 278 w 445"/>
                <a:gd name="T43" fmla="*/ 4 h 452"/>
                <a:gd name="T44" fmla="*/ 257 w 445"/>
                <a:gd name="T45" fmla="*/ 0 h 452"/>
                <a:gd name="T46" fmla="*/ 234 w 445"/>
                <a:gd name="T47" fmla="*/ 0 h 452"/>
                <a:gd name="T48" fmla="*/ 211 w 445"/>
                <a:gd name="T49" fmla="*/ 0 h 452"/>
                <a:gd name="T50" fmla="*/ 188 w 445"/>
                <a:gd name="T51" fmla="*/ 0 h 452"/>
                <a:gd name="T52" fmla="*/ 165 w 445"/>
                <a:gd name="T53" fmla="*/ 4 h 452"/>
                <a:gd name="T54" fmla="*/ 144 w 445"/>
                <a:gd name="T55" fmla="*/ 12 h 452"/>
                <a:gd name="T56" fmla="*/ 114 w 445"/>
                <a:gd name="T57" fmla="*/ 25 h 452"/>
                <a:gd name="T58" fmla="*/ 80 w 445"/>
                <a:gd name="T59" fmla="*/ 50 h 452"/>
                <a:gd name="T60" fmla="*/ 47 w 445"/>
                <a:gd name="T61" fmla="*/ 80 h 452"/>
                <a:gd name="T62" fmla="*/ 25 w 445"/>
                <a:gd name="T63" fmla="*/ 116 h 452"/>
                <a:gd name="T64" fmla="*/ 11 w 445"/>
                <a:gd name="T65" fmla="*/ 147 h 452"/>
                <a:gd name="T66" fmla="*/ 4 w 445"/>
                <a:gd name="T67" fmla="*/ 168 h 452"/>
                <a:gd name="T68" fmla="*/ 0 w 445"/>
                <a:gd name="T69" fmla="*/ 191 h 452"/>
                <a:gd name="T70" fmla="*/ 0 w 445"/>
                <a:gd name="T71" fmla="*/ 213 h 452"/>
                <a:gd name="T72" fmla="*/ 0 w 445"/>
                <a:gd name="T73" fmla="*/ 236 h 452"/>
                <a:gd name="T74" fmla="*/ 0 w 445"/>
                <a:gd name="T75" fmla="*/ 259 h 452"/>
                <a:gd name="T76" fmla="*/ 4 w 445"/>
                <a:gd name="T77" fmla="*/ 280 h 452"/>
                <a:gd name="T78" fmla="*/ 11 w 445"/>
                <a:gd name="T79" fmla="*/ 301 h 452"/>
                <a:gd name="T80" fmla="*/ 25 w 445"/>
                <a:gd name="T81" fmla="*/ 332 h 452"/>
                <a:gd name="T82" fmla="*/ 47 w 445"/>
                <a:gd name="T83" fmla="*/ 368 h 452"/>
                <a:gd name="T84" fmla="*/ 80 w 445"/>
                <a:gd name="T85" fmla="*/ 398 h 452"/>
                <a:gd name="T86" fmla="*/ 114 w 445"/>
                <a:gd name="T87" fmla="*/ 421 h 452"/>
                <a:gd name="T88" fmla="*/ 144 w 445"/>
                <a:gd name="T89" fmla="*/ 434 h 452"/>
                <a:gd name="T90" fmla="*/ 165 w 445"/>
                <a:gd name="T91" fmla="*/ 442 h 452"/>
                <a:gd name="T92" fmla="*/ 188 w 445"/>
                <a:gd name="T93" fmla="*/ 448 h 452"/>
                <a:gd name="T94" fmla="*/ 211 w 445"/>
                <a:gd name="T95" fmla="*/ 450 h 452"/>
                <a:gd name="T96" fmla="*/ 224 w 445"/>
                <a:gd name="T97" fmla="*/ 452 h 45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45"/>
                <a:gd name="T148" fmla="*/ 0 h 452"/>
                <a:gd name="T149" fmla="*/ 445 w 445"/>
                <a:gd name="T150" fmla="*/ 452 h 45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45" h="452">
                  <a:moveTo>
                    <a:pt x="224" y="452"/>
                  </a:moveTo>
                  <a:lnTo>
                    <a:pt x="234" y="450"/>
                  </a:lnTo>
                  <a:lnTo>
                    <a:pt x="245" y="450"/>
                  </a:lnTo>
                  <a:lnTo>
                    <a:pt x="257" y="448"/>
                  </a:lnTo>
                  <a:lnTo>
                    <a:pt x="268" y="446"/>
                  </a:lnTo>
                  <a:lnTo>
                    <a:pt x="278" y="442"/>
                  </a:lnTo>
                  <a:lnTo>
                    <a:pt x="289" y="438"/>
                  </a:lnTo>
                  <a:lnTo>
                    <a:pt x="299" y="434"/>
                  </a:lnTo>
                  <a:lnTo>
                    <a:pt x="310" y="432"/>
                  </a:lnTo>
                  <a:lnTo>
                    <a:pt x="327" y="421"/>
                  </a:lnTo>
                  <a:lnTo>
                    <a:pt x="346" y="412"/>
                  </a:lnTo>
                  <a:lnTo>
                    <a:pt x="363" y="398"/>
                  </a:lnTo>
                  <a:lnTo>
                    <a:pt x="380" y="385"/>
                  </a:lnTo>
                  <a:lnTo>
                    <a:pt x="394" y="368"/>
                  </a:lnTo>
                  <a:lnTo>
                    <a:pt x="407" y="351"/>
                  </a:lnTo>
                  <a:lnTo>
                    <a:pt x="415" y="332"/>
                  </a:lnTo>
                  <a:lnTo>
                    <a:pt x="426" y="312"/>
                  </a:lnTo>
                  <a:lnTo>
                    <a:pt x="430" y="301"/>
                  </a:lnTo>
                  <a:lnTo>
                    <a:pt x="434" y="292"/>
                  </a:lnTo>
                  <a:lnTo>
                    <a:pt x="436" y="280"/>
                  </a:lnTo>
                  <a:lnTo>
                    <a:pt x="441" y="271"/>
                  </a:lnTo>
                  <a:lnTo>
                    <a:pt x="441" y="259"/>
                  </a:lnTo>
                  <a:lnTo>
                    <a:pt x="443" y="248"/>
                  </a:lnTo>
                  <a:lnTo>
                    <a:pt x="443" y="236"/>
                  </a:lnTo>
                  <a:lnTo>
                    <a:pt x="445" y="227"/>
                  </a:lnTo>
                  <a:lnTo>
                    <a:pt x="443" y="213"/>
                  </a:lnTo>
                  <a:lnTo>
                    <a:pt x="443" y="202"/>
                  </a:lnTo>
                  <a:lnTo>
                    <a:pt x="441" y="191"/>
                  </a:lnTo>
                  <a:lnTo>
                    <a:pt x="441" y="179"/>
                  </a:lnTo>
                  <a:lnTo>
                    <a:pt x="436" y="168"/>
                  </a:lnTo>
                  <a:lnTo>
                    <a:pt x="434" y="156"/>
                  </a:lnTo>
                  <a:lnTo>
                    <a:pt x="430" y="147"/>
                  </a:lnTo>
                  <a:lnTo>
                    <a:pt x="426" y="137"/>
                  </a:lnTo>
                  <a:lnTo>
                    <a:pt x="415" y="116"/>
                  </a:lnTo>
                  <a:lnTo>
                    <a:pt x="407" y="99"/>
                  </a:lnTo>
                  <a:lnTo>
                    <a:pt x="394" y="80"/>
                  </a:lnTo>
                  <a:lnTo>
                    <a:pt x="380" y="67"/>
                  </a:lnTo>
                  <a:lnTo>
                    <a:pt x="363" y="50"/>
                  </a:lnTo>
                  <a:lnTo>
                    <a:pt x="346" y="38"/>
                  </a:lnTo>
                  <a:lnTo>
                    <a:pt x="327" y="25"/>
                  </a:lnTo>
                  <a:lnTo>
                    <a:pt x="310" y="17"/>
                  </a:lnTo>
                  <a:lnTo>
                    <a:pt x="299" y="12"/>
                  </a:lnTo>
                  <a:lnTo>
                    <a:pt x="289" y="8"/>
                  </a:lnTo>
                  <a:lnTo>
                    <a:pt x="278" y="4"/>
                  </a:lnTo>
                  <a:lnTo>
                    <a:pt x="268" y="4"/>
                  </a:lnTo>
                  <a:lnTo>
                    <a:pt x="257" y="0"/>
                  </a:lnTo>
                  <a:lnTo>
                    <a:pt x="245" y="0"/>
                  </a:lnTo>
                  <a:lnTo>
                    <a:pt x="234" y="0"/>
                  </a:lnTo>
                  <a:lnTo>
                    <a:pt x="224" y="0"/>
                  </a:lnTo>
                  <a:lnTo>
                    <a:pt x="211" y="0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77" y="4"/>
                  </a:lnTo>
                  <a:lnTo>
                    <a:pt x="165" y="4"/>
                  </a:lnTo>
                  <a:lnTo>
                    <a:pt x="156" y="8"/>
                  </a:lnTo>
                  <a:lnTo>
                    <a:pt x="144" y="12"/>
                  </a:lnTo>
                  <a:lnTo>
                    <a:pt x="135" y="17"/>
                  </a:lnTo>
                  <a:lnTo>
                    <a:pt x="114" y="25"/>
                  </a:lnTo>
                  <a:lnTo>
                    <a:pt x="97" y="38"/>
                  </a:lnTo>
                  <a:lnTo>
                    <a:pt x="80" y="50"/>
                  </a:lnTo>
                  <a:lnTo>
                    <a:pt x="65" y="67"/>
                  </a:lnTo>
                  <a:lnTo>
                    <a:pt x="47" y="80"/>
                  </a:lnTo>
                  <a:lnTo>
                    <a:pt x="36" y="99"/>
                  </a:lnTo>
                  <a:lnTo>
                    <a:pt x="25" y="116"/>
                  </a:lnTo>
                  <a:lnTo>
                    <a:pt x="17" y="137"/>
                  </a:lnTo>
                  <a:lnTo>
                    <a:pt x="11" y="147"/>
                  </a:lnTo>
                  <a:lnTo>
                    <a:pt x="7" y="156"/>
                  </a:lnTo>
                  <a:lnTo>
                    <a:pt x="4" y="168"/>
                  </a:lnTo>
                  <a:lnTo>
                    <a:pt x="4" y="179"/>
                  </a:lnTo>
                  <a:lnTo>
                    <a:pt x="0" y="191"/>
                  </a:lnTo>
                  <a:lnTo>
                    <a:pt x="0" y="202"/>
                  </a:lnTo>
                  <a:lnTo>
                    <a:pt x="0" y="21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8"/>
                  </a:lnTo>
                  <a:lnTo>
                    <a:pt x="0" y="259"/>
                  </a:lnTo>
                  <a:lnTo>
                    <a:pt x="4" y="271"/>
                  </a:lnTo>
                  <a:lnTo>
                    <a:pt x="4" y="280"/>
                  </a:lnTo>
                  <a:lnTo>
                    <a:pt x="7" y="292"/>
                  </a:lnTo>
                  <a:lnTo>
                    <a:pt x="11" y="301"/>
                  </a:lnTo>
                  <a:lnTo>
                    <a:pt x="17" y="312"/>
                  </a:lnTo>
                  <a:lnTo>
                    <a:pt x="25" y="332"/>
                  </a:lnTo>
                  <a:lnTo>
                    <a:pt x="36" y="351"/>
                  </a:lnTo>
                  <a:lnTo>
                    <a:pt x="47" y="368"/>
                  </a:lnTo>
                  <a:lnTo>
                    <a:pt x="65" y="385"/>
                  </a:lnTo>
                  <a:lnTo>
                    <a:pt x="80" y="398"/>
                  </a:lnTo>
                  <a:lnTo>
                    <a:pt x="97" y="412"/>
                  </a:lnTo>
                  <a:lnTo>
                    <a:pt x="114" y="421"/>
                  </a:lnTo>
                  <a:lnTo>
                    <a:pt x="135" y="432"/>
                  </a:lnTo>
                  <a:lnTo>
                    <a:pt x="144" y="434"/>
                  </a:lnTo>
                  <a:lnTo>
                    <a:pt x="156" y="438"/>
                  </a:lnTo>
                  <a:lnTo>
                    <a:pt x="165" y="442"/>
                  </a:lnTo>
                  <a:lnTo>
                    <a:pt x="177" y="446"/>
                  </a:lnTo>
                  <a:lnTo>
                    <a:pt x="188" y="448"/>
                  </a:lnTo>
                  <a:lnTo>
                    <a:pt x="200" y="450"/>
                  </a:lnTo>
                  <a:lnTo>
                    <a:pt x="211" y="450"/>
                  </a:lnTo>
                  <a:lnTo>
                    <a:pt x="224" y="452"/>
                  </a:lnTo>
                  <a:close/>
                </a:path>
              </a:pathLst>
            </a:custGeom>
            <a:solidFill>
              <a:srgbClr val="D9E0E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7" name="Freeform 105"/>
            <p:cNvSpPr>
              <a:spLocks/>
            </p:cNvSpPr>
            <p:nvPr/>
          </p:nvSpPr>
          <p:spPr bwMode="auto">
            <a:xfrm>
              <a:off x="2895" y="2102"/>
              <a:ext cx="16" cy="15"/>
            </a:xfrm>
            <a:custGeom>
              <a:avLst/>
              <a:gdLst>
                <a:gd name="T0" fmla="*/ 8 w 16"/>
                <a:gd name="T1" fmla="*/ 0 h 15"/>
                <a:gd name="T2" fmla="*/ 16 w 16"/>
                <a:gd name="T3" fmla="*/ 4 h 15"/>
                <a:gd name="T4" fmla="*/ 8 w 16"/>
                <a:gd name="T5" fmla="*/ 15 h 15"/>
                <a:gd name="T6" fmla="*/ 2 w 16"/>
                <a:gd name="T7" fmla="*/ 15 h 15"/>
                <a:gd name="T8" fmla="*/ 0 w 16"/>
                <a:gd name="T9" fmla="*/ 15 h 15"/>
                <a:gd name="T10" fmla="*/ 0 w 16"/>
                <a:gd name="T11" fmla="*/ 10 h 15"/>
                <a:gd name="T12" fmla="*/ 8 w 16"/>
                <a:gd name="T13" fmla="*/ 0 h 15"/>
                <a:gd name="T14" fmla="*/ 8 w 16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"/>
                <a:gd name="T25" fmla="*/ 0 h 15"/>
                <a:gd name="T26" fmla="*/ 16 w 16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" h="15">
                  <a:moveTo>
                    <a:pt x="8" y="0"/>
                  </a:moveTo>
                  <a:lnTo>
                    <a:pt x="16" y="4"/>
                  </a:lnTo>
                  <a:lnTo>
                    <a:pt x="8" y="15"/>
                  </a:lnTo>
                  <a:lnTo>
                    <a:pt x="2" y="15"/>
                  </a:lnTo>
                  <a:lnTo>
                    <a:pt x="0" y="15"/>
                  </a:lnTo>
                  <a:lnTo>
                    <a:pt x="0" y="1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8" name="Freeform 106"/>
            <p:cNvSpPr>
              <a:spLocks/>
            </p:cNvSpPr>
            <p:nvPr/>
          </p:nvSpPr>
          <p:spPr bwMode="auto">
            <a:xfrm>
              <a:off x="2867" y="2131"/>
              <a:ext cx="15" cy="17"/>
            </a:xfrm>
            <a:custGeom>
              <a:avLst/>
              <a:gdLst>
                <a:gd name="T0" fmla="*/ 8 w 15"/>
                <a:gd name="T1" fmla="*/ 0 h 17"/>
                <a:gd name="T2" fmla="*/ 15 w 15"/>
                <a:gd name="T3" fmla="*/ 5 h 17"/>
                <a:gd name="T4" fmla="*/ 8 w 15"/>
                <a:gd name="T5" fmla="*/ 15 h 17"/>
                <a:gd name="T6" fmla="*/ 2 w 15"/>
                <a:gd name="T7" fmla="*/ 17 h 17"/>
                <a:gd name="T8" fmla="*/ 0 w 15"/>
                <a:gd name="T9" fmla="*/ 15 h 17"/>
                <a:gd name="T10" fmla="*/ 0 w 15"/>
                <a:gd name="T11" fmla="*/ 9 h 17"/>
                <a:gd name="T12" fmla="*/ 8 w 15"/>
                <a:gd name="T13" fmla="*/ 0 h 17"/>
                <a:gd name="T14" fmla="*/ 8 w 15"/>
                <a:gd name="T15" fmla="*/ 0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5"/>
                <a:gd name="T25" fmla="*/ 0 h 17"/>
                <a:gd name="T26" fmla="*/ 15 w 15"/>
                <a:gd name="T27" fmla="*/ 17 h 1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5" h="17">
                  <a:moveTo>
                    <a:pt x="8" y="0"/>
                  </a:moveTo>
                  <a:lnTo>
                    <a:pt x="15" y="5"/>
                  </a:lnTo>
                  <a:lnTo>
                    <a:pt x="8" y="15"/>
                  </a:lnTo>
                  <a:lnTo>
                    <a:pt x="2" y="17"/>
                  </a:lnTo>
                  <a:lnTo>
                    <a:pt x="0" y="15"/>
                  </a:lnTo>
                  <a:lnTo>
                    <a:pt x="0" y="9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79" name="Freeform 111"/>
            <p:cNvSpPr>
              <a:spLocks/>
            </p:cNvSpPr>
            <p:nvPr/>
          </p:nvSpPr>
          <p:spPr bwMode="auto">
            <a:xfrm>
              <a:off x="3031" y="2376"/>
              <a:ext cx="11" cy="19"/>
            </a:xfrm>
            <a:custGeom>
              <a:avLst/>
              <a:gdLst>
                <a:gd name="T0" fmla="*/ 11 w 11"/>
                <a:gd name="T1" fmla="*/ 0 h 19"/>
                <a:gd name="T2" fmla="*/ 0 w 11"/>
                <a:gd name="T3" fmla="*/ 4 h 19"/>
                <a:gd name="T4" fmla="*/ 0 w 11"/>
                <a:gd name="T5" fmla="*/ 16 h 19"/>
                <a:gd name="T6" fmla="*/ 0 w 11"/>
                <a:gd name="T7" fmla="*/ 19 h 19"/>
                <a:gd name="T8" fmla="*/ 3 w 11"/>
                <a:gd name="T9" fmla="*/ 19 h 19"/>
                <a:gd name="T10" fmla="*/ 7 w 11"/>
                <a:gd name="T11" fmla="*/ 12 h 19"/>
                <a:gd name="T12" fmla="*/ 11 w 11"/>
                <a:gd name="T13" fmla="*/ 0 h 19"/>
                <a:gd name="T14" fmla="*/ 11 w 11"/>
                <a:gd name="T15" fmla="*/ 0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"/>
                <a:gd name="T25" fmla="*/ 0 h 19"/>
                <a:gd name="T26" fmla="*/ 11 w 11"/>
                <a:gd name="T27" fmla="*/ 19 h 1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" h="19">
                  <a:moveTo>
                    <a:pt x="11" y="0"/>
                  </a:moveTo>
                  <a:lnTo>
                    <a:pt x="0" y="4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3" y="19"/>
                  </a:lnTo>
                  <a:lnTo>
                    <a:pt x="7" y="1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0" name="Freeform 113"/>
            <p:cNvSpPr>
              <a:spLocks/>
            </p:cNvSpPr>
            <p:nvPr/>
          </p:nvSpPr>
          <p:spPr bwMode="auto">
            <a:xfrm>
              <a:off x="2949" y="1919"/>
              <a:ext cx="297" cy="570"/>
            </a:xfrm>
            <a:custGeom>
              <a:avLst/>
              <a:gdLst>
                <a:gd name="T0" fmla="*/ 0 w 297"/>
                <a:gd name="T1" fmla="*/ 0 h 570"/>
                <a:gd name="T2" fmla="*/ 114 w 297"/>
                <a:gd name="T3" fmla="*/ 33 h 570"/>
                <a:gd name="T4" fmla="*/ 243 w 297"/>
                <a:gd name="T5" fmla="*/ 137 h 570"/>
                <a:gd name="T6" fmla="*/ 297 w 297"/>
                <a:gd name="T7" fmla="*/ 286 h 570"/>
                <a:gd name="T8" fmla="*/ 295 w 297"/>
                <a:gd name="T9" fmla="*/ 372 h 570"/>
                <a:gd name="T10" fmla="*/ 268 w 297"/>
                <a:gd name="T11" fmla="*/ 440 h 570"/>
                <a:gd name="T12" fmla="*/ 221 w 297"/>
                <a:gd name="T13" fmla="*/ 520 h 570"/>
                <a:gd name="T14" fmla="*/ 177 w 297"/>
                <a:gd name="T15" fmla="*/ 570 h 570"/>
                <a:gd name="T16" fmla="*/ 112 w 297"/>
                <a:gd name="T17" fmla="*/ 488 h 570"/>
                <a:gd name="T18" fmla="*/ 177 w 297"/>
                <a:gd name="T19" fmla="*/ 410 h 570"/>
                <a:gd name="T20" fmla="*/ 188 w 297"/>
                <a:gd name="T21" fmla="*/ 275 h 570"/>
                <a:gd name="T22" fmla="*/ 137 w 297"/>
                <a:gd name="T23" fmla="*/ 174 h 570"/>
                <a:gd name="T24" fmla="*/ 61 w 297"/>
                <a:gd name="T25" fmla="*/ 116 h 570"/>
                <a:gd name="T26" fmla="*/ 4 w 297"/>
                <a:gd name="T27" fmla="*/ 99 h 570"/>
                <a:gd name="T28" fmla="*/ 0 w 297"/>
                <a:gd name="T29" fmla="*/ 0 h 570"/>
                <a:gd name="T30" fmla="*/ 0 w 297"/>
                <a:gd name="T31" fmla="*/ 0 h 57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7"/>
                <a:gd name="T49" fmla="*/ 0 h 570"/>
                <a:gd name="T50" fmla="*/ 297 w 297"/>
                <a:gd name="T51" fmla="*/ 570 h 57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7" h="570">
                  <a:moveTo>
                    <a:pt x="0" y="0"/>
                  </a:moveTo>
                  <a:lnTo>
                    <a:pt x="114" y="33"/>
                  </a:lnTo>
                  <a:lnTo>
                    <a:pt x="243" y="137"/>
                  </a:lnTo>
                  <a:lnTo>
                    <a:pt x="297" y="286"/>
                  </a:lnTo>
                  <a:lnTo>
                    <a:pt x="295" y="372"/>
                  </a:lnTo>
                  <a:lnTo>
                    <a:pt x="268" y="440"/>
                  </a:lnTo>
                  <a:lnTo>
                    <a:pt x="221" y="520"/>
                  </a:lnTo>
                  <a:lnTo>
                    <a:pt x="177" y="570"/>
                  </a:lnTo>
                  <a:lnTo>
                    <a:pt x="112" y="488"/>
                  </a:lnTo>
                  <a:lnTo>
                    <a:pt x="177" y="410"/>
                  </a:lnTo>
                  <a:lnTo>
                    <a:pt x="188" y="275"/>
                  </a:lnTo>
                  <a:lnTo>
                    <a:pt x="137" y="174"/>
                  </a:lnTo>
                  <a:lnTo>
                    <a:pt x="61" y="116"/>
                  </a:lnTo>
                  <a:lnTo>
                    <a:pt x="4" y="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1" name="Freeform 114"/>
            <p:cNvSpPr>
              <a:spLocks/>
            </p:cNvSpPr>
            <p:nvPr/>
          </p:nvSpPr>
          <p:spPr bwMode="auto">
            <a:xfrm>
              <a:off x="2591" y="1927"/>
              <a:ext cx="607" cy="646"/>
            </a:xfrm>
            <a:custGeom>
              <a:avLst/>
              <a:gdLst>
                <a:gd name="T0" fmla="*/ 0 w 607"/>
                <a:gd name="T1" fmla="*/ 238 h 646"/>
                <a:gd name="T2" fmla="*/ 10 w 607"/>
                <a:gd name="T3" fmla="*/ 387 h 646"/>
                <a:gd name="T4" fmla="*/ 97 w 607"/>
                <a:gd name="T5" fmla="*/ 552 h 646"/>
                <a:gd name="T6" fmla="*/ 198 w 607"/>
                <a:gd name="T7" fmla="*/ 621 h 646"/>
                <a:gd name="T8" fmla="*/ 354 w 607"/>
                <a:gd name="T9" fmla="*/ 646 h 646"/>
                <a:gd name="T10" fmla="*/ 487 w 607"/>
                <a:gd name="T11" fmla="*/ 613 h 646"/>
                <a:gd name="T12" fmla="*/ 575 w 607"/>
                <a:gd name="T13" fmla="*/ 537 h 646"/>
                <a:gd name="T14" fmla="*/ 607 w 607"/>
                <a:gd name="T15" fmla="*/ 480 h 646"/>
                <a:gd name="T16" fmla="*/ 508 w 607"/>
                <a:gd name="T17" fmla="*/ 442 h 646"/>
                <a:gd name="T18" fmla="*/ 424 w 607"/>
                <a:gd name="T19" fmla="*/ 526 h 646"/>
                <a:gd name="T20" fmla="*/ 289 w 607"/>
                <a:gd name="T21" fmla="*/ 537 h 646"/>
                <a:gd name="T22" fmla="*/ 207 w 607"/>
                <a:gd name="T23" fmla="*/ 505 h 646"/>
                <a:gd name="T24" fmla="*/ 108 w 607"/>
                <a:gd name="T25" fmla="*/ 385 h 646"/>
                <a:gd name="T26" fmla="*/ 107 w 607"/>
                <a:gd name="T27" fmla="*/ 261 h 646"/>
                <a:gd name="T28" fmla="*/ 160 w 607"/>
                <a:gd name="T29" fmla="*/ 162 h 646"/>
                <a:gd name="T30" fmla="*/ 284 w 607"/>
                <a:gd name="T31" fmla="*/ 91 h 646"/>
                <a:gd name="T32" fmla="*/ 373 w 607"/>
                <a:gd name="T33" fmla="*/ 93 h 646"/>
                <a:gd name="T34" fmla="*/ 375 w 607"/>
                <a:gd name="T35" fmla="*/ 0 h 646"/>
                <a:gd name="T36" fmla="*/ 274 w 607"/>
                <a:gd name="T37" fmla="*/ 4 h 646"/>
                <a:gd name="T38" fmla="*/ 169 w 607"/>
                <a:gd name="T39" fmla="*/ 42 h 646"/>
                <a:gd name="T40" fmla="*/ 88 w 607"/>
                <a:gd name="T41" fmla="*/ 84 h 646"/>
                <a:gd name="T42" fmla="*/ 49 w 607"/>
                <a:gd name="T43" fmla="*/ 150 h 646"/>
                <a:gd name="T44" fmla="*/ 0 w 607"/>
                <a:gd name="T45" fmla="*/ 238 h 646"/>
                <a:gd name="T46" fmla="*/ 0 w 607"/>
                <a:gd name="T47" fmla="*/ 238 h 64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07"/>
                <a:gd name="T73" fmla="*/ 0 h 646"/>
                <a:gd name="T74" fmla="*/ 607 w 607"/>
                <a:gd name="T75" fmla="*/ 646 h 64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07" h="646">
                  <a:moveTo>
                    <a:pt x="0" y="238"/>
                  </a:moveTo>
                  <a:lnTo>
                    <a:pt x="10" y="387"/>
                  </a:lnTo>
                  <a:lnTo>
                    <a:pt x="97" y="552"/>
                  </a:lnTo>
                  <a:lnTo>
                    <a:pt x="198" y="621"/>
                  </a:lnTo>
                  <a:lnTo>
                    <a:pt x="354" y="646"/>
                  </a:lnTo>
                  <a:lnTo>
                    <a:pt x="487" y="613"/>
                  </a:lnTo>
                  <a:lnTo>
                    <a:pt x="575" y="537"/>
                  </a:lnTo>
                  <a:lnTo>
                    <a:pt x="607" y="480"/>
                  </a:lnTo>
                  <a:lnTo>
                    <a:pt x="508" y="442"/>
                  </a:lnTo>
                  <a:lnTo>
                    <a:pt x="424" y="526"/>
                  </a:lnTo>
                  <a:lnTo>
                    <a:pt x="289" y="537"/>
                  </a:lnTo>
                  <a:lnTo>
                    <a:pt x="207" y="505"/>
                  </a:lnTo>
                  <a:lnTo>
                    <a:pt x="108" y="385"/>
                  </a:lnTo>
                  <a:lnTo>
                    <a:pt x="107" y="261"/>
                  </a:lnTo>
                  <a:lnTo>
                    <a:pt x="160" y="162"/>
                  </a:lnTo>
                  <a:lnTo>
                    <a:pt x="284" y="91"/>
                  </a:lnTo>
                  <a:lnTo>
                    <a:pt x="373" y="93"/>
                  </a:lnTo>
                  <a:lnTo>
                    <a:pt x="375" y="0"/>
                  </a:lnTo>
                  <a:lnTo>
                    <a:pt x="274" y="4"/>
                  </a:lnTo>
                  <a:lnTo>
                    <a:pt x="169" y="42"/>
                  </a:lnTo>
                  <a:lnTo>
                    <a:pt x="88" y="84"/>
                  </a:lnTo>
                  <a:lnTo>
                    <a:pt x="49" y="150"/>
                  </a:lnTo>
                  <a:lnTo>
                    <a:pt x="0" y="238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2" name="Freeform 115"/>
            <p:cNvSpPr>
              <a:spLocks/>
            </p:cNvSpPr>
            <p:nvPr/>
          </p:nvSpPr>
          <p:spPr bwMode="auto">
            <a:xfrm>
              <a:off x="2718" y="2018"/>
              <a:ext cx="372" cy="431"/>
            </a:xfrm>
            <a:custGeom>
              <a:avLst/>
              <a:gdLst>
                <a:gd name="T0" fmla="*/ 246 w 372"/>
                <a:gd name="T1" fmla="*/ 0 h 431"/>
                <a:gd name="T2" fmla="*/ 0 w 372"/>
                <a:gd name="T3" fmla="*/ 339 h 431"/>
                <a:gd name="T4" fmla="*/ 33 w 372"/>
                <a:gd name="T5" fmla="*/ 398 h 431"/>
                <a:gd name="T6" fmla="*/ 117 w 372"/>
                <a:gd name="T7" fmla="*/ 431 h 431"/>
                <a:gd name="T8" fmla="*/ 372 w 372"/>
                <a:gd name="T9" fmla="*/ 65 h 431"/>
                <a:gd name="T10" fmla="*/ 288 w 372"/>
                <a:gd name="T11" fmla="*/ 6 h 431"/>
                <a:gd name="T12" fmla="*/ 246 w 372"/>
                <a:gd name="T13" fmla="*/ 0 h 431"/>
                <a:gd name="T14" fmla="*/ 246 w 372"/>
                <a:gd name="T15" fmla="*/ 0 h 4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2"/>
                <a:gd name="T25" fmla="*/ 0 h 431"/>
                <a:gd name="T26" fmla="*/ 372 w 372"/>
                <a:gd name="T27" fmla="*/ 431 h 4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2" h="431">
                  <a:moveTo>
                    <a:pt x="246" y="0"/>
                  </a:moveTo>
                  <a:lnTo>
                    <a:pt x="0" y="339"/>
                  </a:lnTo>
                  <a:lnTo>
                    <a:pt x="33" y="398"/>
                  </a:lnTo>
                  <a:lnTo>
                    <a:pt x="117" y="431"/>
                  </a:lnTo>
                  <a:lnTo>
                    <a:pt x="372" y="65"/>
                  </a:lnTo>
                  <a:lnTo>
                    <a:pt x="288" y="6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3" name="Freeform 129"/>
            <p:cNvSpPr>
              <a:spLocks/>
            </p:cNvSpPr>
            <p:nvPr/>
          </p:nvSpPr>
          <p:spPr bwMode="auto">
            <a:xfrm>
              <a:off x="2863" y="2725"/>
              <a:ext cx="21" cy="27"/>
            </a:xfrm>
            <a:custGeom>
              <a:avLst/>
              <a:gdLst>
                <a:gd name="T0" fmla="*/ 10 w 21"/>
                <a:gd name="T1" fmla="*/ 0 h 27"/>
                <a:gd name="T2" fmla="*/ 19 w 21"/>
                <a:gd name="T3" fmla="*/ 6 h 27"/>
                <a:gd name="T4" fmla="*/ 21 w 21"/>
                <a:gd name="T5" fmla="*/ 21 h 27"/>
                <a:gd name="T6" fmla="*/ 15 w 21"/>
                <a:gd name="T7" fmla="*/ 25 h 27"/>
                <a:gd name="T8" fmla="*/ 12 w 21"/>
                <a:gd name="T9" fmla="*/ 27 h 27"/>
                <a:gd name="T10" fmla="*/ 6 w 21"/>
                <a:gd name="T11" fmla="*/ 23 h 27"/>
                <a:gd name="T12" fmla="*/ 0 w 21"/>
                <a:gd name="T13" fmla="*/ 15 h 27"/>
                <a:gd name="T14" fmla="*/ 4 w 21"/>
                <a:gd name="T15" fmla="*/ 8 h 27"/>
                <a:gd name="T16" fmla="*/ 10 w 21"/>
                <a:gd name="T17" fmla="*/ 0 h 27"/>
                <a:gd name="T18" fmla="*/ 10 w 21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"/>
                <a:gd name="T31" fmla="*/ 0 h 27"/>
                <a:gd name="T32" fmla="*/ 21 w 21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" h="27">
                  <a:moveTo>
                    <a:pt x="10" y="0"/>
                  </a:moveTo>
                  <a:lnTo>
                    <a:pt x="19" y="6"/>
                  </a:lnTo>
                  <a:lnTo>
                    <a:pt x="21" y="21"/>
                  </a:lnTo>
                  <a:lnTo>
                    <a:pt x="15" y="25"/>
                  </a:lnTo>
                  <a:lnTo>
                    <a:pt x="12" y="27"/>
                  </a:lnTo>
                  <a:lnTo>
                    <a:pt x="6" y="23"/>
                  </a:lnTo>
                  <a:lnTo>
                    <a:pt x="0" y="15"/>
                  </a:lnTo>
                  <a:lnTo>
                    <a:pt x="4" y="8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4" name="Freeform 139"/>
            <p:cNvSpPr>
              <a:spLocks/>
            </p:cNvSpPr>
            <p:nvPr/>
          </p:nvSpPr>
          <p:spPr bwMode="auto">
            <a:xfrm>
              <a:off x="1976" y="2675"/>
              <a:ext cx="567" cy="678"/>
            </a:xfrm>
            <a:custGeom>
              <a:avLst/>
              <a:gdLst>
                <a:gd name="T0" fmla="*/ 364 w 567"/>
                <a:gd name="T1" fmla="*/ 0 h 678"/>
                <a:gd name="T2" fmla="*/ 0 w 567"/>
                <a:gd name="T3" fmla="*/ 637 h 678"/>
                <a:gd name="T4" fmla="*/ 461 w 567"/>
                <a:gd name="T5" fmla="*/ 678 h 678"/>
                <a:gd name="T6" fmla="*/ 567 w 567"/>
                <a:gd name="T7" fmla="*/ 151 h 678"/>
                <a:gd name="T8" fmla="*/ 535 w 567"/>
                <a:gd name="T9" fmla="*/ 145 h 678"/>
                <a:gd name="T10" fmla="*/ 432 w 567"/>
                <a:gd name="T11" fmla="*/ 648 h 678"/>
                <a:gd name="T12" fmla="*/ 50 w 567"/>
                <a:gd name="T13" fmla="*/ 610 h 678"/>
                <a:gd name="T14" fmla="*/ 400 w 567"/>
                <a:gd name="T15" fmla="*/ 6 h 678"/>
                <a:gd name="T16" fmla="*/ 364 w 567"/>
                <a:gd name="T17" fmla="*/ 0 h 678"/>
                <a:gd name="T18" fmla="*/ 364 w 567"/>
                <a:gd name="T19" fmla="*/ 0 h 6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7"/>
                <a:gd name="T31" fmla="*/ 0 h 678"/>
                <a:gd name="T32" fmla="*/ 567 w 567"/>
                <a:gd name="T33" fmla="*/ 678 h 67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7" h="678">
                  <a:moveTo>
                    <a:pt x="364" y="0"/>
                  </a:moveTo>
                  <a:lnTo>
                    <a:pt x="0" y="637"/>
                  </a:lnTo>
                  <a:lnTo>
                    <a:pt x="461" y="678"/>
                  </a:lnTo>
                  <a:lnTo>
                    <a:pt x="567" y="151"/>
                  </a:lnTo>
                  <a:lnTo>
                    <a:pt x="535" y="145"/>
                  </a:lnTo>
                  <a:lnTo>
                    <a:pt x="432" y="648"/>
                  </a:lnTo>
                  <a:lnTo>
                    <a:pt x="50" y="610"/>
                  </a:lnTo>
                  <a:lnTo>
                    <a:pt x="400" y="6"/>
                  </a:lnTo>
                  <a:lnTo>
                    <a:pt x="36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5" name="Freeform 140"/>
            <p:cNvSpPr>
              <a:spLocks/>
            </p:cNvSpPr>
            <p:nvPr/>
          </p:nvSpPr>
          <p:spPr bwMode="auto">
            <a:xfrm>
              <a:off x="2325" y="2681"/>
              <a:ext cx="529" cy="168"/>
            </a:xfrm>
            <a:custGeom>
              <a:avLst/>
              <a:gdLst>
                <a:gd name="T0" fmla="*/ 15 w 529"/>
                <a:gd name="T1" fmla="*/ 0 h 168"/>
                <a:gd name="T2" fmla="*/ 519 w 529"/>
                <a:gd name="T3" fmla="*/ 0 h 168"/>
                <a:gd name="T4" fmla="*/ 529 w 529"/>
                <a:gd name="T5" fmla="*/ 74 h 168"/>
                <a:gd name="T6" fmla="*/ 180 w 529"/>
                <a:gd name="T7" fmla="*/ 168 h 168"/>
                <a:gd name="T8" fmla="*/ 188 w 529"/>
                <a:gd name="T9" fmla="*/ 124 h 168"/>
                <a:gd name="T10" fmla="*/ 498 w 529"/>
                <a:gd name="T11" fmla="*/ 50 h 168"/>
                <a:gd name="T12" fmla="*/ 496 w 529"/>
                <a:gd name="T13" fmla="*/ 32 h 168"/>
                <a:gd name="T14" fmla="*/ 0 w 529"/>
                <a:gd name="T15" fmla="*/ 40 h 168"/>
                <a:gd name="T16" fmla="*/ 15 w 529"/>
                <a:gd name="T17" fmla="*/ 0 h 168"/>
                <a:gd name="T18" fmla="*/ 15 w 529"/>
                <a:gd name="T19" fmla="*/ 0 h 1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9"/>
                <a:gd name="T31" fmla="*/ 0 h 168"/>
                <a:gd name="T32" fmla="*/ 529 w 529"/>
                <a:gd name="T33" fmla="*/ 168 h 1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9" h="168">
                  <a:moveTo>
                    <a:pt x="15" y="0"/>
                  </a:moveTo>
                  <a:lnTo>
                    <a:pt x="519" y="0"/>
                  </a:lnTo>
                  <a:lnTo>
                    <a:pt x="529" y="74"/>
                  </a:lnTo>
                  <a:lnTo>
                    <a:pt x="180" y="168"/>
                  </a:lnTo>
                  <a:lnTo>
                    <a:pt x="188" y="124"/>
                  </a:lnTo>
                  <a:lnTo>
                    <a:pt x="498" y="50"/>
                  </a:lnTo>
                  <a:lnTo>
                    <a:pt x="496" y="32"/>
                  </a:lnTo>
                  <a:lnTo>
                    <a:pt x="0" y="4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6" name="Freeform 141"/>
            <p:cNvSpPr>
              <a:spLocks/>
            </p:cNvSpPr>
            <p:nvPr/>
          </p:nvSpPr>
          <p:spPr bwMode="auto">
            <a:xfrm>
              <a:off x="2492" y="2814"/>
              <a:ext cx="278" cy="267"/>
            </a:xfrm>
            <a:custGeom>
              <a:avLst/>
              <a:gdLst>
                <a:gd name="T0" fmla="*/ 36 w 278"/>
                <a:gd name="T1" fmla="*/ 0 h 267"/>
                <a:gd name="T2" fmla="*/ 278 w 278"/>
                <a:gd name="T3" fmla="*/ 185 h 267"/>
                <a:gd name="T4" fmla="*/ 263 w 278"/>
                <a:gd name="T5" fmla="*/ 267 h 267"/>
                <a:gd name="T6" fmla="*/ 0 w 278"/>
                <a:gd name="T7" fmla="*/ 185 h 267"/>
                <a:gd name="T8" fmla="*/ 10 w 278"/>
                <a:gd name="T9" fmla="*/ 138 h 267"/>
                <a:gd name="T10" fmla="*/ 242 w 278"/>
                <a:gd name="T11" fmla="*/ 231 h 267"/>
                <a:gd name="T12" fmla="*/ 247 w 278"/>
                <a:gd name="T13" fmla="*/ 204 h 267"/>
                <a:gd name="T14" fmla="*/ 21 w 278"/>
                <a:gd name="T15" fmla="*/ 40 h 267"/>
                <a:gd name="T16" fmla="*/ 36 w 278"/>
                <a:gd name="T17" fmla="*/ 0 h 267"/>
                <a:gd name="T18" fmla="*/ 36 w 278"/>
                <a:gd name="T19" fmla="*/ 0 h 26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8"/>
                <a:gd name="T31" fmla="*/ 0 h 267"/>
                <a:gd name="T32" fmla="*/ 278 w 278"/>
                <a:gd name="T33" fmla="*/ 267 h 26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8" h="267">
                  <a:moveTo>
                    <a:pt x="36" y="0"/>
                  </a:moveTo>
                  <a:lnTo>
                    <a:pt x="278" y="185"/>
                  </a:lnTo>
                  <a:lnTo>
                    <a:pt x="263" y="267"/>
                  </a:lnTo>
                  <a:lnTo>
                    <a:pt x="0" y="185"/>
                  </a:lnTo>
                  <a:lnTo>
                    <a:pt x="10" y="138"/>
                  </a:lnTo>
                  <a:lnTo>
                    <a:pt x="242" y="231"/>
                  </a:lnTo>
                  <a:lnTo>
                    <a:pt x="247" y="204"/>
                  </a:lnTo>
                  <a:lnTo>
                    <a:pt x="21" y="4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7" name="Freeform 142"/>
            <p:cNvSpPr>
              <a:spLocks/>
            </p:cNvSpPr>
            <p:nvPr/>
          </p:nvSpPr>
          <p:spPr bwMode="auto">
            <a:xfrm>
              <a:off x="1879" y="3302"/>
              <a:ext cx="246" cy="223"/>
            </a:xfrm>
            <a:custGeom>
              <a:avLst/>
              <a:gdLst>
                <a:gd name="T0" fmla="*/ 101 w 246"/>
                <a:gd name="T1" fmla="*/ 2 h 223"/>
                <a:gd name="T2" fmla="*/ 0 w 246"/>
                <a:gd name="T3" fmla="*/ 215 h 223"/>
                <a:gd name="T4" fmla="*/ 73 w 246"/>
                <a:gd name="T5" fmla="*/ 223 h 223"/>
                <a:gd name="T6" fmla="*/ 246 w 246"/>
                <a:gd name="T7" fmla="*/ 10 h 223"/>
                <a:gd name="T8" fmla="*/ 194 w 246"/>
                <a:gd name="T9" fmla="*/ 8 h 223"/>
                <a:gd name="T10" fmla="*/ 63 w 246"/>
                <a:gd name="T11" fmla="*/ 185 h 223"/>
                <a:gd name="T12" fmla="*/ 44 w 246"/>
                <a:gd name="T13" fmla="*/ 190 h 223"/>
                <a:gd name="T14" fmla="*/ 145 w 246"/>
                <a:gd name="T15" fmla="*/ 0 h 223"/>
                <a:gd name="T16" fmla="*/ 101 w 246"/>
                <a:gd name="T17" fmla="*/ 2 h 223"/>
                <a:gd name="T18" fmla="*/ 101 w 246"/>
                <a:gd name="T19" fmla="*/ 2 h 2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6"/>
                <a:gd name="T31" fmla="*/ 0 h 223"/>
                <a:gd name="T32" fmla="*/ 246 w 246"/>
                <a:gd name="T33" fmla="*/ 223 h 2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6" h="223">
                  <a:moveTo>
                    <a:pt x="101" y="2"/>
                  </a:moveTo>
                  <a:lnTo>
                    <a:pt x="0" y="215"/>
                  </a:lnTo>
                  <a:lnTo>
                    <a:pt x="73" y="223"/>
                  </a:lnTo>
                  <a:lnTo>
                    <a:pt x="246" y="10"/>
                  </a:lnTo>
                  <a:lnTo>
                    <a:pt x="194" y="8"/>
                  </a:lnTo>
                  <a:lnTo>
                    <a:pt x="63" y="185"/>
                  </a:lnTo>
                  <a:lnTo>
                    <a:pt x="44" y="190"/>
                  </a:lnTo>
                  <a:lnTo>
                    <a:pt x="145" y="0"/>
                  </a:lnTo>
                  <a:lnTo>
                    <a:pt x="10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8" name="Freeform 143"/>
            <p:cNvSpPr>
              <a:spLocks/>
            </p:cNvSpPr>
            <p:nvPr/>
          </p:nvSpPr>
          <p:spPr bwMode="auto">
            <a:xfrm>
              <a:off x="2288" y="3321"/>
              <a:ext cx="151" cy="225"/>
            </a:xfrm>
            <a:custGeom>
              <a:avLst/>
              <a:gdLst>
                <a:gd name="T0" fmla="*/ 151 w 151"/>
                <a:gd name="T1" fmla="*/ 23 h 225"/>
                <a:gd name="T2" fmla="*/ 116 w 151"/>
                <a:gd name="T3" fmla="*/ 225 h 225"/>
                <a:gd name="T4" fmla="*/ 50 w 151"/>
                <a:gd name="T5" fmla="*/ 225 h 225"/>
                <a:gd name="T6" fmla="*/ 0 w 151"/>
                <a:gd name="T7" fmla="*/ 0 h 225"/>
                <a:gd name="T8" fmla="*/ 37 w 151"/>
                <a:gd name="T9" fmla="*/ 4 h 225"/>
                <a:gd name="T10" fmla="*/ 75 w 151"/>
                <a:gd name="T11" fmla="*/ 192 h 225"/>
                <a:gd name="T12" fmla="*/ 90 w 151"/>
                <a:gd name="T13" fmla="*/ 191 h 225"/>
                <a:gd name="T14" fmla="*/ 118 w 151"/>
                <a:gd name="T15" fmla="*/ 13 h 225"/>
                <a:gd name="T16" fmla="*/ 151 w 151"/>
                <a:gd name="T17" fmla="*/ 23 h 225"/>
                <a:gd name="T18" fmla="*/ 151 w 151"/>
                <a:gd name="T19" fmla="*/ 23 h 22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1"/>
                <a:gd name="T31" fmla="*/ 0 h 225"/>
                <a:gd name="T32" fmla="*/ 151 w 151"/>
                <a:gd name="T33" fmla="*/ 225 h 22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1" h="225">
                  <a:moveTo>
                    <a:pt x="151" y="23"/>
                  </a:moveTo>
                  <a:lnTo>
                    <a:pt x="116" y="225"/>
                  </a:lnTo>
                  <a:lnTo>
                    <a:pt x="50" y="225"/>
                  </a:lnTo>
                  <a:lnTo>
                    <a:pt x="0" y="0"/>
                  </a:lnTo>
                  <a:lnTo>
                    <a:pt x="37" y="4"/>
                  </a:lnTo>
                  <a:lnTo>
                    <a:pt x="75" y="192"/>
                  </a:lnTo>
                  <a:lnTo>
                    <a:pt x="90" y="191"/>
                  </a:lnTo>
                  <a:lnTo>
                    <a:pt x="118" y="13"/>
                  </a:lnTo>
                  <a:lnTo>
                    <a:pt x="151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89" name="Freeform 144"/>
            <p:cNvSpPr>
              <a:spLocks/>
            </p:cNvSpPr>
            <p:nvPr/>
          </p:nvSpPr>
          <p:spPr bwMode="auto">
            <a:xfrm>
              <a:off x="1950" y="3481"/>
              <a:ext cx="131" cy="46"/>
            </a:xfrm>
            <a:custGeom>
              <a:avLst/>
              <a:gdLst>
                <a:gd name="T0" fmla="*/ 0 w 131"/>
                <a:gd name="T1" fmla="*/ 42 h 46"/>
                <a:gd name="T2" fmla="*/ 118 w 131"/>
                <a:gd name="T3" fmla="*/ 46 h 46"/>
                <a:gd name="T4" fmla="*/ 131 w 131"/>
                <a:gd name="T5" fmla="*/ 36 h 46"/>
                <a:gd name="T6" fmla="*/ 32 w 131"/>
                <a:gd name="T7" fmla="*/ 0 h 46"/>
                <a:gd name="T8" fmla="*/ 0 w 131"/>
                <a:gd name="T9" fmla="*/ 42 h 46"/>
                <a:gd name="T10" fmla="*/ 0 w 131"/>
                <a:gd name="T11" fmla="*/ 42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1"/>
                <a:gd name="T19" fmla="*/ 0 h 46"/>
                <a:gd name="T20" fmla="*/ 131 w 131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1" h="46">
                  <a:moveTo>
                    <a:pt x="0" y="42"/>
                  </a:moveTo>
                  <a:lnTo>
                    <a:pt x="118" y="46"/>
                  </a:lnTo>
                  <a:lnTo>
                    <a:pt x="131" y="36"/>
                  </a:lnTo>
                  <a:lnTo>
                    <a:pt x="32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0" name="Freeform 145"/>
            <p:cNvSpPr>
              <a:spLocks/>
            </p:cNvSpPr>
            <p:nvPr/>
          </p:nvSpPr>
          <p:spPr bwMode="auto">
            <a:xfrm>
              <a:off x="2378" y="3504"/>
              <a:ext cx="124" cy="49"/>
            </a:xfrm>
            <a:custGeom>
              <a:avLst/>
              <a:gdLst>
                <a:gd name="T0" fmla="*/ 0 w 124"/>
                <a:gd name="T1" fmla="*/ 40 h 49"/>
                <a:gd name="T2" fmla="*/ 101 w 124"/>
                <a:gd name="T3" fmla="*/ 49 h 49"/>
                <a:gd name="T4" fmla="*/ 124 w 124"/>
                <a:gd name="T5" fmla="*/ 44 h 49"/>
                <a:gd name="T6" fmla="*/ 28 w 124"/>
                <a:gd name="T7" fmla="*/ 0 h 49"/>
                <a:gd name="T8" fmla="*/ 0 w 124"/>
                <a:gd name="T9" fmla="*/ 40 h 49"/>
                <a:gd name="T10" fmla="*/ 0 w 124"/>
                <a:gd name="T11" fmla="*/ 40 h 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4"/>
                <a:gd name="T19" fmla="*/ 0 h 49"/>
                <a:gd name="T20" fmla="*/ 124 w 124"/>
                <a:gd name="T21" fmla="*/ 49 h 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4" h="49">
                  <a:moveTo>
                    <a:pt x="0" y="40"/>
                  </a:moveTo>
                  <a:lnTo>
                    <a:pt x="101" y="49"/>
                  </a:lnTo>
                  <a:lnTo>
                    <a:pt x="124" y="44"/>
                  </a:lnTo>
                  <a:lnTo>
                    <a:pt x="28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1" name="Freeform 146"/>
            <p:cNvSpPr>
              <a:spLocks/>
            </p:cNvSpPr>
            <p:nvPr/>
          </p:nvSpPr>
          <p:spPr bwMode="auto">
            <a:xfrm>
              <a:off x="2228" y="2853"/>
              <a:ext cx="123" cy="64"/>
            </a:xfrm>
            <a:custGeom>
              <a:avLst/>
              <a:gdLst>
                <a:gd name="T0" fmla="*/ 19 w 123"/>
                <a:gd name="T1" fmla="*/ 26 h 64"/>
                <a:gd name="T2" fmla="*/ 123 w 123"/>
                <a:gd name="T3" fmla="*/ 0 h 64"/>
                <a:gd name="T4" fmla="*/ 121 w 123"/>
                <a:gd name="T5" fmla="*/ 28 h 64"/>
                <a:gd name="T6" fmla="*/ 0 w 123"/>
                <a:gd name="T7" fmla="*/ 64 h 64"/>
                <a:gd name="T8" fmla="*/ 19 w 123"/>
                <a:gd name="T9" fmla="*/ 26 h 64"/>
                <a:gd name="T10" fmla="*/ 19 w 123"/>
                <a:gd name="T11" fmla="*/ 26 h 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3"/>
                <a:gd name="T19" fmla="*/ 0 h 64"/>
                <a:gd name="T20" fmla="*/ 123 w 123"/>
                <a:gd name="T21" fmla="*/ 64 h 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3" h="64">
                  <a:moveTo>
                    <a:pt x="19" y="26"/>
                  </a:moveTo>
                  <a:lnTo>
                    <a:pt x="123" y="0"/>
                  </a:lnTo>
                  <a:lnTo>
                    <a:pt x="121" y="28"/>
                  </a:lnTo>
                  <a:lnTo>
                    <a:pt x="0" y="64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2" name="Freeform 147"/>
            <p:cNvSpPr>
              <a:spLocks/>
            </p:cNvSpPr>
            <p:nvPr/>
          </p:nvSpPr>
          <p:spPr bwMode="auto">
            <a:xfrm>
              <a:off x="2184" y="2921"/>
              <a:ext cx="125" cy="65"/>
            </a:xfrm>
            <a:custGeom>
              <a:avLst/>
              <a:gdLst>
                <a:gd name="T0" fmla="*/ 21 w 125"/>
                <a:gd name="T1" fmla="*/ 27 h 65"/>
                <a:gd name="T2" fmla="*/ 125 w 125"/>
                <a:gd name="T3" fmla="*/ 0 h 65"/>
                <a:gd name="T4" fmla="*/ 123 w 125"/>
                <a:gd name="T5" fmla="*/ 29 h 65"/>
                <a:gd name="T6" fmla="*/ 0 w 125"/>
                <a:gd name="T7" fmla="*/ 65 h 65"/>
                <a:gd name="T8" fmla="*/ 21 w 125"/>
                <a:gd name="T9" fmla="*/ 27 h 65"/>
                <a:gd name="T10" fmla="*/ 21 w 125"/>
                <a:gd name="T11" fmla="*/ 2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"/>
                <a:gd name="T19" fmla="*/ 0 h 65"/>
                <a:gd name="T20" fmla="*/ 125 w 125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" h="65">
                  <a:moveTo>
                    <a:pt x="21" y="27"/>
                  </a:moveTo>
                  <a:lnTo>
                    <a:pt x="125" y="0"/>
                  </a:lnTo>
                  <a:lnTo>
                    <a:pt x="123" y="29"/>
                  </a:lnTo>
                  <a:lnTo>
                    <a:pt x="0" y="65"/>
                  </a:lnTo>
                  <a:lnTo>
                    <a:pt x="21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3" name="Freeform 148"/>
            <p:cNvSpPr>
              <a:spLocks/>
            </p:cNvSpPr>
            <p:nvPr/>
          </p:nvSpPr>
          <p:spPr bwMode="auto">
            <a:xfrm>
              <a:off x="2151" y="2986"/>
              <a:ext cx="126" cy="65"/>
            </a:xfrm>
            <a:custGeom>
              <a:avLst/>
              <a:gdLst>
                <a:gd name="T0" fmla="*/ 19 w 126"/>
                <a:gd name="T1" fmla="*/ 27 h 65"/>
                <a:gd name="T2" fmla="*/ 126 w 126"/>
                <a:gd name="T3" fmla="*/ 0 h 65"/>
                <a:gd name="T4" fmla="*/ 126 w 126"/>
                <a:gd name="T5" fmla="*/ 28 h 65"/>
                <a:gd name="T6" fmla="*/ 0 w 126"/>
                <a:gd name="T7" fmla="*/ 65 h 65"/>
                <a:gd name="T8" fmla="*/ 19 w 126"/>
                <a:gd name="T9" fmla="*/ 27 h 65"/>
                <a:gd name="T10" fmla="*/ 19 w 126"/>
                <a:gd name="T11" fmla="*/ 27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5"/>
                <a:gd name="T20" fmla="*/ 126 w 12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5">
                  <a:moveTo>
                    <a:pt x="19" y="27"/>
                  </a:moveTo>
                  <a:lnTo>
                    <a:pt x="126" y="0"/>
                  </a:lnTo>
                  <a:lnTo>
                    <a:pt x="126" y="28"/>
                  </a:lnTo>
                  <a:lnTo>
                    <a:pt x="0" y="65"/>
                  </a:lnTo>
                  <a:lnTo>
                    <a:pt x="19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4" name="Freeform 149"/>
            <p:cNvSpPr>
              <a:spLocks/>
            </p:cNvSpPr>
            <p:nvPr/>
          </p:nvSpPr>
          <p:spPr bwMode="auto">
            <a:xfrm>
              <a:off x="2111" y="3047"/>
              <a:ext cx="126" cy="65"/>
            </a:xfrm>
            <a:custGeom>
              <a:avLst/>
              <a:gdLst>
                <a:gd name="T0" fmla="*/ 19 w 126"/>
                <a:gd name="T1" fmla="*/ 26 h 65"/>
                <a:gd name="T2" fmla="*/ 126 w 126"/>
                <a:gd name="T3" fmla="*/ 0 h 65"/>
                <a:gd name="T4" fmla="*/ 124 w 126"/>
                <a:gd name="T5" fmla="*/ 28 h 65"/>
                <a:gd name="T6" fmla="*/ 0 w 126"/>
                <a:gd name="T7" fmla="*/ 65 h 65"/>
                <a:gd name="T8" fmla="*/ 19 w 126"/>
                <a:gd name="T9" fmla="*/ 26 h 65"/>
                <a:gd name="T10" fmla="*/ 19 w 126"/>
                <a:gd name="T11" fmla="*/ 26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6"/>
                <a:gd name="T19" fmla="*/ 0 h 65"/>
                <a:gd name="T20" fmla="*/ 126 w 126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6" h="65">
                  <a:moveTo>
                    <a:pt x="19" y="26"/>
                  </a:moveTo>
                  <a:lnTo>
                    <a:pt x="126" y="0"/>
                  </a:lnTo>
                  <a:lnTo>
                    <a:pt x="124" y="28"/>
                  </a:lnTo>
                  <a:lnTo>
                    <a:pt x="0" y="65"/>
                  </a:lnTo>
                  <a:lnTo>
                    <a:pt x="19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5" name="Freeform 151"/>
            <p:cNvSpPr>
              <a:spLocks/>
            </p:cNvSpPr>
            <p:nvPr/>
          </p:nvSpPr>
          <p:spPr bwMode="auto">
            <a:xfrm>
              <a:off x="2835" y="2679"/>
              <a:ext cx="78" cy="78"/>
            </a:xfrm>
            <a:custGeom>
              <a:avLst/>
              <a:gdLst>
                <a:gd name="T0" fmla="*/ 0 w 78"/>
                <a:gd name="T1" fmla="*/ 0 h 78"/>
                <a:gd name="T2" fmla="*/ 41 w 78"/>
                <a:gd name="T3" fmla="*/ 4 h 78"/>
                <a:gd name="T4" fmla="*/ 64 w 78"/>
                <a:gd name="T5" fmla="*/ 10 h 78"/>
                <a:gd name="T6" fmla="*/ 76 w 78"/>
                <a:gd name="T7" fmla="*/ 25 h 78"/>
                <a:gd name="T8" fmla="*/ 78 w 78"/>
                <a:gd name="T9" fmla="*/ 52 h 78"/>
                <a:gd name="T10" fmla="*/ 68 w 78"/>
                <a:gd name="T11" fmla="*/ 63 h 78"/>
                <a:gd name="T12" fmla="*/ 53 w 78"/>
                <a:gd name="T13" fmla="*/ 71 h 78"/>
                <a:gd name="T14" fmla="*/ 13 w 78"/>
                <a:gd name="T15" fmla="*/ 78 h 78"/>
                <a:gd name="T16" fmla="*/ 7 w 78"/>
                <a:gd name="T17" fmla="*/ 52 h 78"/>
                <a:gd name="T18" fmla="*/ 32 w 78"/>
                <a:gd name="T19" fmla="*/ 52 h 78"/>
                <a:gd name="T20" fmla="*/ 45 w 78"/>
                <a:gd name="T21" fmla="*/ 48 h 78"/>
                <a:gd name="T22" fmla="*/ 49 w 78"/>
                <a:gd name="T23" fmla="*/ 42 h 78"/>
                <a:gd name="T24" fmla="*/ 47 w 78"/>
                <a:gd name="T25" fmla="*/ 34 h 78"/>
                <a:gd name="T26" fmla="*/ 34 w 78"/>
                <a:gd name="T27" fmla="*/ 31 h 78"/>
                <a:gd name="T28" fmla="*/ 0 w 78"/>
                <a:gd name="T29" fmla="*/ 33 h 78"/>
                <a:gd name="T30" fmla="*/ 0 w 78"/>
                <a:gd name="T31" fmla="*/ 0 h 78"/>
                <a:gd name="T32" fmla="*/ 0 w 78"/>
                <a:gd name="T33" fmla="*/ 0 h 7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8"/>
                <a:gd name="T52" fmla="*/ 0 h 78"/>
                <a:gd name="T53" fmla="*/ 78 w 78"/>
                <a:gd name="T54" fmla="*/ 78 h 7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8" h="78">
                  <a:moveTo>
                    <a:pt x="0" y="0"/>
                  </a:moveTo>
                  <a:lnTo>
                    <a:pt x="41" y="4"/>
                  </a:lnTo>
                  <a:lnTo>
                    <a:pt x="64" y="10"/>
                  </a:lnTo>
                  <a:lnTo>
                    <a:pt x="76" y="25"/>
                  </a:lnTo>
                  <a:lnTo>
                    <a:pt x="78" y="52"/>
                  </a:lnTo>
                  <a:lnTo>
                    <a:pt x="68" y="63"/>
                  </a:lnTo>
                  <a:lnTo>
                    <a:pt x="53" y="71"/>
                  </a:lnTo>
                  <a:lnTo>
                    <a:pt x="13" y="78"/>
                  </a:lnTo>
                  <a:lnTo>
                    <a:pt x="7" y="52"/>
                  </a:lnTo>
                  <a:lnTo>
                    <a:pt x="32" y="52"/>
                  </a:lnTo>
                  <a:lnTo>
                    <a:pt x="45" y="48"/>
                  </a:lnTo>
                  <a:lnTo>
                    <a:pt x="49" y="42"/>
                  </a:lnTo>
                  <a:lnTo>
                    <a:pt x="47" y="34"/>
                  </a:lnTo>
                  <a:lnTo>
                    <a:pt x="34" y="31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6" name="Freeform 73"/>
            <p:cNvSpPr>
              <a:spLocks/>
            </p:cNvSpPr>
            <p:nvPr/>
          </p:nvSpPr>
          <p:spPr bwMode="auto">
            <a:xfrm>
              <a:off x="2375" y="2475"/>
              <a:ext cx="172" cy="234"/>
            </a:xfrm>
            <a:custGeom>
              <a:avLst/>
              <a:gdLst>
                <a:gd name="T0" fmla="*/ 1382528 w 68"/>
                <a:gd name="T1" fmla="*/ 0 h 149"/>
                <a:gd name="T2" fmla="*/ 1703812 w 68"/>
                <a:gd name="T3" fmla="*/ 1154 h 149"/>
                <a:gd name="T4" fmla="*/ 1842871 w 68"/>
                <a:gd name="T5" fmla="*/ 2731 h 149"/>
                <a:gd name="T6" fmla="*/ 1842871 w 68"/>
                <a:gd name="T7" fmla="*/ 4787 h 149"/>
                <a:gd name="T8" fmla="*/ 1787894 w 68"/>
                <a:gd name="T9" fmla="*/ 7216 h 149"/>
                <a:gd name="T10" fmla="*/ 1652040 w 68"/>
                <a:gd name="T11" fmla="*/ 9283 h 149"/>
                <a:gd name="T12" fmla="*/ 1491164 w 68"/>
                <a:gd name="T13" fmla="*/ 11807 h 149"/>
                <a:gd name="T14" fmla="*/ 1330129 w 68"/>
                <a:gd name="T15" fmla="*/ 13883 h 149"/>
                <a:gd name="T16" fmla="*/ 1275157 w 68"/>
                <a:gd name="T17" fmla="*/ 16155 h 149"/>
                <a:gd name="T18" fmla="*/ 1219566 w 68"/>
                <a:gd name="T19" fmla="*/ 17519 h 149"/>
                <a:gd name="T20" fmla="*/ 1136110 w 68"/>
                <a:gd name="T21" fmla="*/ 19174 h 149"/>
                <a:gd name="T22" fmla="*/ 923463 w 68"/>
                <a:gd name="T23" fmla="*/ 20493 h 149"/>
                <a:gd name="T24" fmla="*/ 762352 w 68"/>
                <a:gd name="T25" fmla="*/ 21319 h 149"/>
                <a:gd name="T26" fmla="*/ 462513 w 68"/>
                <a:gd name="T27" fmla="*/ 20493 h 149"/>
                <a:gd name="T28" fmla="*/ 139047 w 68"/>
                <a:gd name="T29" fmla="*/ 19650 h 149"/>
                <a:gd name="T30" fmla="*/ 0 w 68"/>
                <a:gd name="T31" fmla="*/ 17129 h 149"/>
                <a:gd name="T32" fmla="*/ 105284 w 68"/>
                <a:gd name="T33" fmla="*/ 15621 h 149"/>
                <a:gd name="T34" fmla="*/ 246415 w 68"/>
                <a:gd name="T35" fmla="*/ 13883 h 149"/>
                <a:gd name="T36" fmla="*/ 512805 w 68"/>
                <a:gd name="T37" fmla="*/ 12628 h 149"/>
                <a:gd name="T38" fmla="*/ 706842 w 68"/>
                <a:gd name="T39" fmla="*/ 10770 h 149"/>
                <a:gd name="T40" fmla="*/ 974992 w 68"/>
                <a:gd name="T41" fmla="*/ 8997 h 149"/>
                <a:gd name="T42" fmla="*/ 1136110 w 68"/>
                <a:gd name="T43" fmla="*/ 7216 h 149"/>
                <a:gd name="T44" fmla="*/ 1191082 w 68"/>
                <a:gd name="T45" fmla="*/ 5461 h 149"/>
                <a:gd name="T46" fmla="*/ 1136110 w 68"/>
                <a:gd name="T47" fmla="*/ 3838 h 149"/>
                <a:gd name="T48" fmla="*/ 1191082 w 68"/>
                <a:gd name="T49" fmla="*/ 2261 h 149"/>
                <a:gd name="T50" fmla="*/ 1275157 w 68"/>
                <a:gd name="T51" fmla="*/ 523 h 149"/>
                <a:gd name="T52" fmla="*/ 1382528 w 68"/>
                <a:gd name="T53" fmla="*/ 0 h 149"/>
                <a:gd name="T54" fmla="*/ 1382528 w 68"/>
                <a:gd name="T55" fmla="*/ 0 h 14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8"/>
                <a:gd name="T85" fmla="*/ 0 h 149"/>
                <a:gd name="T86" fmla="*/ 68 w 68"/>
                <a:gd name="T87" fmla="*/ 149 h 14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8" h="149">
                  <a:moveTo>
                    <a:pt x="51" y="0"/>
                  </a:moveTo>
                  <a:lnTo>
                    <a:pt x="63" y="8"/>
                  </a:lnTo>
                  <a:lnTo>
                    <a:pt x="68" y="19"/>
                  </a:lnTo>
                  <a:lnTo>
                    <a:pt x="68" y="33"/>
                  </a:lnTo>
                  <a:lnTo>
                    <a:pt x="66" y="50"/>
                  </a:lnTo>
                  <a:lnTo>
                    <a:pt x="61" y="65"/>
                  </a:lnTo>
                  <a:lnTo>
                    <a:pt x="55" y="82"/>
                  </a:lnTo>
                  <a:lnTo>
                    <a:pt x="49" y="97"/>
                  </a:lnTo>
                  <a:lnTo>
                    <a:pt x="47" y="113"/>
                  </a:lnTo>
                  <a:lnTo>
                    <a:pt x="45" y="122"/>
                  </a:lnTo>
                  <a:lnTo>
                    <a:pt x="42" y="134"/>
                  </a:lnTo>
                  <a:lnTo>
                    <a:pt x="34" y="143"/>
                  </a:lnTo>
                  <a:lnTo>
                    <a:pt x="28" y="149"/>
                  </a:lnTo>
                  <a:lnTo>
                    <a:pt x="17" y="143"/>
                  </a:lnTo>
                  <a:lnTo>
                    <a:pt x="5" y="137"/>
                  </a:lnTo>
                  <a:lnTo>
                    <a:pt x="0" y="120"/>
                  </a:lnTo>
                  <a:lnTo>
                    <a:pt x="4" y="109"/>
                  </a:lnTo>
                  <a:lnTo>
                    <a:pt x="9" y="97"/>
                  </a:lnTo>
                  <a:lnTo>
                    <a:pt x="19" y="88"/>
                  </a:lnTo>
                  <a:lnTo>
                    <a:pt x="26" y="75"/>
                  </a:lnTo>
                  <a:lnTo>
                    <a:pt x="36" y="63"/>
                  </a:lnTo>
                  <a:lnTo>
                    <a:pt x="42" y="50"/>
                  </a:lnTo>
                  <a:lnTo>
                    <a:pt x="44" y="38"/>
                  </a:lnTo>
                  <a:lnTo>
                    <a:pt x="42" y="27"/>
                  </a:lnTo>
                  <a:lnTo>
                    <a:pt x="44" y="16"/>
                  </a:lnTo>
                  <a:lnTo>
                    <a:pt x="47" y="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7" name="Freeform 150"/>
            <p:cNvSpPr>
              <a:spLocks/>
            </p:cNvSpPr>
            <p:nvPr/>
          </p:nvSpPr>
          <p:spPr bwMode="auto">
            <a:xfrm>
              <a:off x="2336" y="2581"/>
              <a:ext cx="188" cy="110"/>
            </a:xfrm>
            <a:custGeom>
              <a:avLst/>
              <a:gdLst>
                <a:gd name="T0" fmla="*/ 0 w 120"/>
                <a:gd name="T1" fmla="*/ 50 h 118"/>
                <a:gd name="T2" fmla="*/ 9759 w 120"/>
                <a:gd name="T3" fmla="*/ 0 h 118"/>
                <a:gd name="T4" fmla="*/ 16774 w 120"/>
                <a:gd name="T5" fmla="*/ 7 h 118"/>
                <a:gd name="T6" fmla="*/ 16224 w 120"/>
                <a:gd name="T7" fmla="*/ 54 h 118"/>
                <a:gd name="T8" fmla="*/ 11772 w 120"/>
                <a:gd name="T9" fmla="*/ 54 h 118"/>
                <a:gd name="T10" fmla="*/ 12743 w 120"/>
                <a:gd name="T11" fmla="*/ 12 h 118"/>
                <a:gd name="T12" fmla="*/ 11772 w 120"/>
                <a:gd name="T13" fmla="*/ 12 h 118"/>
                <a:gd name="T14" fmla="*/ 4415 w 120"/>
                <a:gd name="T15" fmla="*/ 53 h 118"/>
                <a:gd name="T16" fmla="*/ 0 w 120"/>
                <a:gd name="T17" fmla="*/ 50 h 118"/>
                <a:gd name="T18" fmla="*/ 0 w 120"/>
                <a:gd name="T19" fmla="*/ 50 h 1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0"/>
                <a:gd name="T31" fmla="*/ 0 h 118"/>
                <a:gd name="T32" fmla="*/ 120 w 120"/>
                <a:gd name="T33" fmla="*/ 118 h 1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0" h="118">
                  <a:moveTo>
                    <a:pt x="0" y="110"/>
                  </a:moveTo>
                  <a:lnTo>
                    <a:pt x="70" y="0"/>
                  </a:lnTo>
                  <a:lnTo>
                    <a:pt x="120" y="9"/>
                  </a:lnTo>
                  <a:lnTo>
                    <a:pt x="116" y="118"/>
                  </a:lnTo>
                  <a:lnTo>
                    <a:pt x="84" y="118"/>
                  </a:lnTo>
                  <a:lnTo>
                    <a:pt x="91" y="24"/>
                  </a:lnTo>
                  <a:lnTo>
                    <a:pt x="84" y="24"/>
                  </a:lnTo>
                  <a:lnTo>
                    <a:pt x="32" y="114"/>
                  </a:lnTo>
                  <a:lnTo>
                    <a:pt x="0" y="1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8" name="Freeform 156"/>
            <p:cNvSpPr>
              <a:spLocks/>
            </p:cNvSpPr>
            <p:nvPr/>
          </p:nvSpPr>
          <p:spPr bwMode="auto">
            <a:xfrm>
              <a:off x="2753" y="2999"/>
              <a:ext cx="78" cy="90"/>
            </a:xfrm>
            <a:custGeom>
              <a:avLst/>
              <a:gdLst>
                <a:gd name="T0" fmla="*/ 15 w 78"/>
                <a:gd name="T1" fmla="*/ 0 h 90"/>
                <a:gd name="T2" fmla="*/ 57 w 78"/>
                <a:gd name="T3" fmla="*/ 23 h 90"/>
                <a:gd name="T4" fmla="*/ 72 w 78"/>
                <a:gd name="T5" fmla="*/ 38 h 90"/>
                <a:gd name="T6" fmla="*/ 78 w 78"/>
                <a:gd name="T7" fmla="*/ 57 h 90"/>
                <a:gd name="T8" fmla="*/ 72 w 78"/>
                <a:gd name="T9" fmla="*/ 71 h 90"/>
                <a:gd name="T10" fmla="*/ 63 w 78"/>
                <a:gd name="T11" fmla="*/ 86 h 90"/>
                <a:gd name="T12" fmla="*/ 47 w 78"/>
                <a:gd name="T13" fmla="*/ 90 h 90"/>
                <a:gd name="T14" fmla="*/ 24 w 78"/>
                <a:gd name="T15" fmla="*/ 86 h 90"/>
                <a:gd name="T16" fmla="*/ 0 w 78"/>
                <a:gd name="T17" fmla="*/ 80 h 90"/>
                <a:gd name="T18" fmla="*/ 2 w 78"/>
                <a:gd name="T19" fmla="*/ 57 h 90"/>
                <a:gd name="T20" fmla="*/ 23 w 78"/>
                <a:gd name="T21" fmla="*/ 63 h 90"/>
                <a:gd name="T22" fmla="*/ 42 w 78"/>
                <a:gd name="T23" fmla="*/ 63 h 90"/>
                <a:gd name="T24" fmla="*/ 51 w 78"/>
                <a:gd name="T25" fmla="*/ 61 h 90"/>
                <a:gd name="T26" fmla="*/ 51 w 78"/>
                <a:gd name="T27" fmla="*/ 48 h 90"/>
                <a:gd name="T28" fmla="*/ 42 w 78"/>
                <a:gd name="T29" fmla="*/ 38 h 90"/>
                <a:gd name="T30" fmla="*/ 26 w 78"/>
                <a:gd name="T31" fmla="*/ 31 h 90"/>
                <a:gd name="T32" fmla="*/ 7 w 78"/>
                <a:gd name="T33" fmla="*/ 21 h 90"/>
                <a:gd name="T34" fmla="*/ 15 w 78"/>
                <a:gd name="T35" fmla="*/ 0 h 90"/>
                <a:gd name="T36" fmla="*/ 15 w 78"/>
                <a:gd name="T37" fmla="*/ 0 h 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8"/>
                <a:gd name="T58" fmla="*/ 0 h 90"/>
                <a:gd name="T59" fmla="*/ 78 w 78"/>
                <a:gd name="T60" fmla="*/ 90 h 9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8" h="90">
                  <a:moveTo>
                    <a:pt x="15" y="0"/>
                  </a:moveTo>
                  <a:lnTo>
                    <a:pt x="57" y="23"/>
                  </a:lnTo>
                  <a:lnTo>
                    <a:pt x="72" y="38"/>
                  </a:lnTo>
                  <a:lnTo>
                    <a:pt x="78" y="57"/>
                  </a:lnTo>
                  <a:lnTo>
                    <a:pt x="72" y="71"/>
                  </a:lnTo>
                  <a:lnTo>
                    <a:pt x="63" y="86"/>
                  </a:lnTo>
                  <a:lnTo>
                    <a:pt x="47" y="90"/>
                  </a:lnTo>
                  <a:lnTo>
                    <a:pt x="24" y="86"/>
                  </a:lnTo>
                  <a:lnTo>
                    <a:pt x="0" y="80"/>
                  </a:lnTo>
                  <a:lnTo>
                    <a:pt x="2" y="57"/>
                  </a:lnTo>
                  <a:lnTo>
                    <a:pt x="23" y="63"/>
                  </a:lnTo>
                  <a:lnTo>
                    <a:pt x="42" y="63"/>
                  </a:lnTo>
                  <a:lnTo>
                    <a:pt x="51" y="61"/>
                  </a:lnTo>
                  <a:lnTo>
                    <a:pt x="51" y="48"/>
                  </a:lnTo>
                  <a:lnTo>
                    <a:pt x="42" y="38"/>
                  </a:lnTo>
                  <a:lnTo>
                    <a:pt x="26" y="31"/>
                  </a:lnTo>
                  <a:lnTo>
                    <a:pt x="7" y="2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999" name="Freeform 157"/>
            <p:cNvSpPr>
              <a:spLocks/>
            </p:cNvSpPr>
            <p:nvPr/>
          </p:nvSpPr>
          <p:spPr bwMode="auto">
            <a:xfrm>
              <a:off x="2797" y="2750"/>
              <a:ext cx="53" cy="293"/>
            </a:xfrm>
            <a:custGeom>
              <a:avLst/>
              <a:gdLst>
                <a:gd name="T0" fmla="*/ 19 w 53"/>
                <a:gd name="T1" fmla="*/ 5 h 293"/>
                <a:gd name="T2" fmla="*/ 0 w 53"/>
                <a:gd name="T3" fmla="*/ 268 h 293"/>
                <a:gd name="T4" fmla="*/ 26 w 53"/>
                <a:gd name="T5" fmla="*/ 293 h 293"/>
                <a:gd name="T6" fmla="*/ 53 w 53"/>
                <a:gd name="T7" fmla="*/ 0 h 293"/>
                <a:gd name="T8" fmla="*/ 19 w 53"/>
                <a:gd name="T9" fmla="*/ 5 h 293"/>
                <a:gd name="T10" fmla="*/ 19 w 53"/>
                <a:gd name="T11" fmla="*/ 5 h 2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293"/>
                <a:gd name="T20" fmla="*/ 53 w 53"/>
                <a:gd name="T21" fmla="*/ 293 h 2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293">
                  <a:moveTo>
                    <a:pt x="19" y="5"/>
                  </a:moveTo>
                  <a:lnTo>
                    <a:pt x="0" y="268"/>
                  </a:lnTo>
                  <a:lnTo>
                    <a:pt x="26" y="293"/>
                  </a:lnTo>
                  <a:lnTo>
                    <a:pt x="53" y="0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0" name="Freeform 158"/>
            <p:cNvSpPr>
              <a:spLocks/>
            </p:cNvSpPr>
            <p:nvPr/>
          </p:nvSpPr>
          <p:spPr bwMode="auto">
            <a:xfrm>
              <a:off x="2757" y="3066"/>
              <a:ext cx="66" cy="503"/>
            </a:xfrm>
            <a:custGeom>
              <a:avLst/>
              <a:gdLst>
                <a:gd name="T0" fmla="*/ 36 w 66"/>
                <a:gd name="T1" fmla="*/ 4 h 503"/>
                <a:gd name="T2" fmla="*/ 0 w 66"/>
                <a:gd name="T3" fmla="*/ 503 h 503"/>
                <a:gd name="T4" fmla="*/ 28 w 66"/>
                <a:gd name="T5" fmla="*/ 503 h 503"/>
                <a:gd name="T6" fmla="*/ 66 w 66"/>
                <a:gd name="T7" fmla="*/ 0 h 503"/>
                <a:gd name="T8" fmla="*/ 36 w 66"/>
                <a:gd name="T9" fmla="*/ 4 h 503"/>
                <a:gd name="T10" fmla="*/ 36 w 66"/>
                <a:gd name="T11" fmla="*/ 4 h 5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503"/>
                <a:gd name="T20" fmla="*/ 66 w 66"/>
                <a:gd name="T21" fmla="*/ 503 h 5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503">
                  <a:moveTo>
                    <a:pt x="36" y="4"/>
                  </a:moveTo>
                  <a:lnTo>
                    <a:pt x="0" y="503"/>
                  </a:lnTo>
                  <a:lnTo>
                    <a:pt x="28" y="503"/>
                  </a:lnTo>
                  <a:lnTo>
                    <a:pt x="66" y="0"/>
                  </a:lnTo>
                  <a:lnTo>
                    <a:pt x="36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1" name="Freeform 159"/>
            <p:cNvSpPr>
              <a:spLocks/>
            </p:cNvSpPr>
            <p:nvPr/>
          </p:nvSpPr>
          <p:spPr bwMode="auto">
            <a:xfrm>
              <a:off x="2760" y="2573"/>
              <a:ext cx="179" cy="996"/>
            </a:xfrm>
            <a:custGeom>
              <a:avLst/>
              <a:gdLst>
                <a:gd name="T0" fmla="*/ 179 w 179"/>
                <a:gd name="T1" fmla="*/ 0 h 996"/>
                <a:gd name="T2" fmla="*/ 111 w 179"/>
                <a:gd name="T3" fmla="*/ 996 h 996"/>
                <a:gd name="T4" fmla="*/ 0 w 179"/>
                <a:gd name="T5" fmla="*/ 996 h 996"/>
                <a:gd name="T6" fmla="*/ 8 w 179"/>
                <a:gd name="T7" fmla="*/ 965 h 996"/>
                <a:gd name="T8" fmla="*/ 82 w 179"/>
                <a:gd name="T9" fmla="*/ 969 h 996"/>
                <a:gd name="T10" fmla="*/ 147 w 179"/>
                <a:gd name="T11" fmla="*/ 1 h 996"/>
                <a:gd name="T12" fmla="*/ 179 w 179"/>
                <a:gd name="T13" fmla="*/ 0 h 996"/>
                <a:gd name="T14" fmla="*/ 179 w 179"/>
                <a:gd name="T15" fmla="*/ 0 h 9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9"/>
                <a:gd name="T25" fmla="*/ 0 h 996"/>
                <a:gd name="T26" fmla="*/ 179 w 179"/>
                <a:gd name="T27" fmla="*/ 996 h 9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9" h="996">
                  <a:moveTo>
                    <a:pt x="179" y="0"/>
                  </a:moveTo>
                  <a:lnTo>
                    <a:pt x="111" y="996"/>
                  </a:lnTo>
                  <a:lnTo>
                    <a:pt x="0" y="996"/>
                  </a:lnTo>
                  <a:lnTo>
                    <a:pt x="8" y="965"/>
                  </a:lnTo>
                  <a:lnTo>
                    <a:pt x="82" y="969"/>
                  </a:lnTo>
                  <a:lnTo>
                    <a:pt x="147" y="1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2" name="Freeform 160"/>
            <p:cNvSpPr>
              <a:spLocks/>
            </p:cNvSpPr>
            <p:nvPr/>
          </p:nvSpPr>
          <p:spPr bwMode="auto">
            <a:xfrm>
              <a:off x="2819" y="2561"/>
              <a:ext cx="44" cy="132"/>
            </a:xfrm>
            <a:custGeom>
              <a:avLst/>
              <a:gdLst>
                <a:gd name="T0" fmla="*/ 8 w 44"/>
                <a:gd name="T1" fmla="*/ 0 h 132"/>
                <a:gd name="T2" fmla="*/ 0 w 44"/>
                <a:gd name="T3" fmla="*/ 132 h 132"/>
                <a:gd name="T4" fmla="*/ 33 w 44"/>
                <a:gd name="T5" fmla="*/ 130 h 132"/>
                <a:gd name="T6" fmla="*/ 44 w 44"/>
                <a:gd name="T7" fmla="*/ 4 h 132"/>
                <a:gd name="T8" fmla="*/ 8 w 44"/>
                <a:gd name="T9" fmla="*/ 0 h 132"/>
                <a:gd name="T10" fmla="*/ 8 w 44"/>
                <a:gd name="T11" fmla="*/ 0 h 1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132"/>
                <a:gd name="T20" fmla="*/ 44 w 44"/>
                <a:gd name="T21" fmla="*/ 132 h 1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132">
                  <a:moveTo>
                    <a:pt x="8" y="0"/>
                  </a:moveTo>
                  <a:lnTo>
                    <a:pt x="0" y="132"/>
                  </a:lnTo>
                  <a:lnTo>
                    <a:pt x="33" y="130"/>
                  </a:lnTo>
                  <a:lnTo>
                    <a:pt x="44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3" name="Freeform 161"/>
            <p:cNvSpPr>
              <a:spLocks/>
            </p:cNvSpPr>
            <p:nvPr/>
          </p:nvSpPr>
          <p:spPr bwMode="auto">
            <a:xfrm>
              <a:off x="2583" y="1904"/>
              <a:ext cx="335" cy="678"/>
            </a:xfrm>
            <a:custGeom>
              <a:avLst/>
              <a:gdLst>
                <a:gd name="T0" fmla="*/ 316 w 335"/>
                <a:gd name="T1" fmla="*/ 676 h 678"/>
                <a:gd name="T2" fmla="*/ 267 w 335"/>
                <a:gd name="T3" fmla="*/ 669 h 678"/>
                <a:gd name="T4" fmla="*/ 217 w 335"/>
                <a:gd name="T5" fmla="*/ 653 h 678"/>
                <a:gd name="T6" fmla="*/ 174 w 335"/>
                <a:gd name="T7" fmla="*/ 634 h 678"/>
                <a:gd name="T8" fmla="*/ 132 w 335"/>
                <a:gd name="T9" fmla="*/ 608 h 678"/>
                <a:gd name="T10" fmla="*/ 97 w 335"/>
                <a:gd name="T11" fmla="*/ 577 h 678"/>
                <a:gd name="T12" fmla="*/ 63 w 335"/>
                <a:gd name="T13" fmla="*/ 539 h 678"/>
                <a:gd name="T14" fmla="*/ 38 w 335"/>
                <a:gd name="T15" fmla="*/ 497 h 678"/>
                <a:gd name="T16" fmla="*/ 18 w 335"/>
                <a:gd name="T17" fmla="*/ 451 h 678"/>
                <a:gd name="T18" fmla="*/ 6 w 335"/>
                <a:gd name="T19" fmla="*/ 406 h 678"/>
                <a:gd name="T20" fmla="*/ 0 w 335"/>
                <a:gd name="T21" fmla="*/ 354 h 678"/>
                <a:gd name="T22" fmla="*/ 0 w 335"/>
                <a:gd name="T23" fmla="*/ 303 h 678"/>
                <a:gd name="T24" fmla="*/ 8 w 335"/>
                <a:gd name="T25" fmla="*/ 253 h 678"/>
                <a:gd name="T26" fmla="*/ 25 w 335"/>
                <a:gd name="T27" fmla="*/ 208 h 678"/>
                <a:gd name="T28" fmla="*/ 46 w 335"/>
                <a:gd name="T29" fmla="*/ 162 h 678"/>
                <a:gd name="T30" fmla="*/ 75 w 335"/>
                <a:gd name="T31" fmla="*/ 124 h 678"/>
                <a:gd name="T32" fmla="*/ 109 w 335"/>
                <a:gd name="T33" fmla="*/ 88 h 678"/>
                <a:gd name="T34" fmla="*/ 147 w 335"/>
                <a:gd name="T35" fmla="*/ 57 h 678"/>
                <a:gd name="T36" fmla="*/ 187 w 335"/>
                <a:gd name="T37" fmla="*/ 32 h 678"/>
                <a:gd name="T38" fmla="*/ 233 w 335"/>
                <a:gd name="T39" fmla="*/ 13 h 678"/>
                <a:gd name="T40" fmla="*/ 282 w 335"/>
                <a:gd name="T41" fmla="*/ 2 h 678"/>
                <a:gd name="T42" fmla="*/ 335 w 335"/>
                <a:gd name="T43" fmla="*/ 0 h 678"/>
                <a:gd name="T44" fmla="*/ 303 w 335"/>
                <a:gd name="T45" fmla="*/ 36 h 678"/>
                <a:gd name="T46" fmla="*/ 257 w 335"/>
                <a:gd name="T47" fmla="*/ 44 h 678"/>
                <a:gd name="T48" fmla="*/ 215 w 335"/>
                <a:gd name="T49" fmla="*/ 59 h 678"/>
                <a:gd name="T50" fmla="*/ 175 w 335"/>
                <a:gd name="T51" fmla="*/ 78 h 678"/>
                <a:gd name="T52" fmla="*/ 139 w 335"/>
                <a:gd name="T53" fmla="*/ 103 h 678"/>
                <a:gd name="T54" fmla="*/ 109 w 335"/>
                <a:gd name="T55" fmla="*/ 135 h 678"/>
                <a:gd name="T56" fmla="*/ 82 w 335"/>
                <a:gd name="T57" fmla="*/ 170 h 678"/>
                <a:gd name="T58" fmla="*/ 61 w 335"/>
                <a:gd name="T59" fmla="*/ 206 h 678"/>
                <a:gd name="T60" fmla="*/ 44 w 335"/>
                <a:gd name="T61" fmla="*/ 248 h 678"/>
                <a:gd name="T62" fmla="*/ 35 w 335"/>
                <a:gd name="T63" fmla="*/ 291 h 678"/>
                <a:gd name="T64" fmla="*/ 33 w 335"/>
                <a:gd name="T65" fmla="*/ 339 h 678"/>
                <a:gd name="T66" fmla="*/ 35 w 335"/>
                <a:gd name="T67" fmla="*/ 383 h 678"/>
                <a:gd name="T68" fmla="*/ 44 w 335"/>
                <a:gd name="T69" fmla="*/ 427 h 678"/>
                <a:gd name="T70" fmla="*/ 61 w 335"/>
                <a:gd name="T71" fmla="*/ 467 h 678"/>
                <a:gd name="T72" fmla="*/ 82 w 335"/>
                <a:gd name="T73" fmla="*/ 507 h 678"/>
                <a:gd name="T74" fmla="*/ 109 w 335"/>
                <a:gd name="T75" fmla="*/ 541 h 678"/>
                <a:gd name="T76" fmla="*/ 139 w 335"/>
                <a:gd name="T77" fmla="*/ 570 h 678"/>
                <a:gd name="T78" fmla="*/ 175 w 335"/>
                <a:gd name="T79" fmla="*/ 596 h 678"/>
                <a:gd name="T80" fmla="*/ 215 w 335"/>
                <a:gd name="T81" fmla="*/ 617 h 678"/>
                <a:gd name="T82" fmla="*/ 257 w 335"/>
                <a:gd name="T83" fmla="*/ 630 h 678"/>
                <a:gd name="T84" fmla="*/ 303 w 335"/>
                <a:gd name="T85" fmla="*/ 640 h 678"/>
                <a:gd name="T86" fmla="*/ 335 w 335"/>
                <a:gd name="T87" fmla="*/ 644 h 6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35"/>
                <a:gd name="T133" fmla="*/ 0 h 678"/>
                <a:gd name="T134" fmla="*/ 335 w 335"/>
                <a:gd name="T135" fmla="*/ 678 h 6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35" h="678">
                  <a:moveTo>
                    <a:pt x="335" y="644"/>
                  </a:moveTo>
                  <a:lnTo>
                    <a:pt x="335" y="678"/>
                  </a:lnTo>
                  <a:lnTo>
                    <a:pt x="316" y="676"/>
                  </a:lnTo>
                  <a:lnTo>
                    <a:pt x="299" y="674"/>
                  </a:lnTo>
                  <a:lnTo>
                    <a:pt x="282" y="670"/>
                  </a:lnTo>
                  <a:lnTo>
                    <a:pt x="267" y="669"/>
                  </a:lnTo>
                  <a:lnTo>
                    <a:pt x="250" y="663"/>
                  </a:lnTo>
                  <a:lnTo>
                    <a:pt x="233" y="659"/>
                  </a:lnTo>
                  <a:lnTo>
                    <a:pt x="217" y="653"/>
                  </a:lnTo>
                  <a:lnTo>
                    <a:pt x="204" y="650"/>
                  </a:lnTo>
                  <a:lnTo>
                    <a:pt x="187" y="642"/>
                  </a:lnTo>
                  <a:lnTo>
                    <a:pt x="174" y="634"/>
                  </a:lnTo>
                  <a:lnTo>
                    <a:pt x="158" y="625"/>
                  </a:lnTo>
                  <a:lnTo>
                    <a:pt x="147" y="617"/>
                  </a:lnTo>
                  <a:lnTo>
                    <a:pt x="132" y="608"/>
                  </a:lnTo>
                  <a:lnTo>
                    <a:pt x="120" y="598"/>
                  </a:lnTo>
                  <a:lnTo>
                    <a:pt x="109" y="587"/>
                  </a:lnTo>
                  <a:lnTo>
                    <a:pt x="97" y="577"/>
                  </a:lnTo>
                  <a:lnTo>
                    <a:pt x="86" y="564"/>
                  </a:lnTo>
                  <a:lnTo>
                    <a:pt x="75" y="552"/>
                  </a:lnTo>
                  <a:lnTo>
                    <a:pt x="63" y="539"/>
                  </a:lnTo>
                  <a:lnTo>
                    <a:pt x="56" y="526"/>
                  </a:lnTo>
                  <a:lnTo>
                    <a:pt x="46" y="510"/>
                  </a:lnTo>
                  <a:lnTo>
                    <a:pt x="38" y="497"/>
                  </a:lnTo>
                  <a:lnTo>
                    <a:pt x="31" y="482"/>
                  </a:lnTo>
                  <a:lnTo>
                    <a:pt x="25" y="469"/>
                  </a:lnTo>
                  <a:lnTo>
                    <a:pt x="18" y="451"/>
                  </a:lnTo>
                  <a:lnTo>
                    <a:pt x="12" y="436"/>
                  </a:lnTo>
                  <a:lnTo>
                    <a:pt x="8" y="421"/>
                  </a:lnTo>
                  <a:lnTo>
                    <a:pt x="6" y="406"/>
                  </a:lnTo>
                  <a:lnTo>
                    <a:pt x="2" y="389"/>
                  </a:lnTo>
                  <a:lnTo>
                    <a:pt x="0" y="371"/>
                  </a:lnTo>
                  <a:lnTo>
                    <a:pt x="0" y="354"/>
                  </a:lnTo>
                  <a:lnTo>
                    <a:pt x="0" y="339"/>
                  </a:lnTo>
                  <a:lnTo>
                    <a:pt x="0" y="320"/>
                  </a:lnTo>
                  <a:lnTo>
                    <a:pt x="0" y="303"/>
                  </a:lnTo>
                  <a:lnTo>
                    <a:pt x="2" y="286"/>
                  </a:lnTo>
                  <a:lnTo>
                    <a:pt x="6" y="270"/>
                  </a:lnTo>
                  <a:lnTo>
                    <a:pt x="8" y="253"/>
                  </a:lnTo>
                  <a:lnTo>
                    <a:pt x="12" y="236"/>
                  </a:lnTo>
                  <a:lnTo>
                    <a:pt x="18" y="221"/>
                  </a:lnTo>
                  <a:lnTo>
                    <a:pt x="25" y="208"/>
                  </a:lnTo>
                  <a:lnTo>
                    <a:pt x="31" y="190"/>
                  </a:lnTo>
                  <a:lnTo>
                    <a:pt x="38" y="177"/>
                  </a:lnTo>
                  <a:lnTo>
                    <a:pt x="46" y="162"/>
                  </a:lnTo>
                  <a:lnTo>
                    <a:pt x="56" y="151"/>
                  </a:lnTo>
                  <a:lnTo>
                    <a:pt x="63" y="135"/>
                  </a:lnTo>
                  <a:lnTo>
                    <a:pt x="75" y="124"/>
                  </a:lnTo>
                  <a:lnTo>
                    <a:pt x="86" y="112"/>
                  </a:lnTo>
                  <a:lnTo>
                    <a:pt x="97" y="101"/>
                  </a:lnTo>
                  <a:lnTo>
                    <a:pt x="109" y="88"/>
                  </a:lnTo>
                  <a:lnTo>
                    <a:pt x="120" y="76"/>
                  </a:lnTo>
                  <a:lnTo>
                    <a:pt x="132" y="67"/>
                  </a:lnTo>
                  <a:lnTo>
                    <a:pt x="147" y="57"/>
                  </a:lnTo>
                  <a:lnTo>
                    <a:pt x="158" y="48"/>
                  </a:lnTo>
                  <a:lnTo>
                    <a:pt x="174" y="40"/>
                  </a:lnTo>
                  <a:lnTo>
                    <a:pt x="187" y="32"/>
                  </a:lnTo>
                  <a:lnTo>
                    <a:pt x="204" y="27"/>
                  </a:lnTo>
                  <a:lnTo>
                    <a:pt x="217" y="19"/>
                  </a:lnTo>
                  <a:lnTo>
                    <a:pt x="233" y="13"/>
                  </a:lnTo>
                  <a:lnTo>
                    <a:pt x="250" y="10"/>
                  </a:lnTo>
                  <a:lnTo>
                    <a:pt x="267" y="6"/>
                  </a:lnTo>
                  <a:lnTo>
                    <a:pt x="282" y="2"/>
                  </a:lnTo>
                  <a:lnTo>
                    <a:pt x="299" y="0"/>
                  </a:lnTo>
                  <a:lnTo>
                    <a:pt x="316" y="0"/>
                  </a:lnTo>
                  <a:lnTo>
                    <a:pt x="335" y="0"/>
                  </a:lnTo>
                  <a:lnTo>
                    <a:pt x="335" y="36"/>
                  </a:lnTo>
                  <a:lnTo>
                    <a:pt x="318" y="36"/>
                  </a:lnTo>
                  <a:lnTo>
                    <a:pt x="303" y="36"/>
                  </a:lnTo>
                  <a:lnTo>
                    <a:pt x="288" y="38"/>
                  </a:lnTo>
                  <a:lnTo>
                    <a:pt x="273" y="42"/>
                  </a:lnTo>
                  <a:lnTo>
                    <a:pt x="257" y="44"/>
                  </a:lnTo>
                  <a:lnTo>
                    <a:pt x="244" y="48"/>
                  </a:lnTo>
                  <a:lnTo>
                    <a:pt x="229" y="53"/>
                  </a:lnTo>
                  <a:lnTo>
                    <a:pt x="215" y="59"/>
                  </a:lnTo>
                  <a:lnTo>
                    <a:pt x="200" y="65"/>
                  </a:lnTo>
                  <a:lnTo>
                    <a:pt x="187" y="71"/>
                  </a:lnTo>
                  <a:lnTo>
                    <a:pt x="175" y="78"/>
                  </a:lnTo>
                  <a:lnTo>
                    <a:pt x="164" y="86"/>
                  </a:lnTo>
                  <a:lnTo>
                    <a:pt x="151" y="93"/>
                  </a:lnTo>
                  <a:lnTo>
                    <a:pt x="139" y="103"/>
                  </a:lnTo>
                  <a:lnTo>
                    <a:pt x="130" y="114"/>
                  </a:lnTo>
                  <a:lnTo>
                    <a:pt x="120" y="126"/>
                  </a:lnTo>
                  <a:lnTo>
                    <a:pt x="109" y="135"/>
                  </a:lnTo>
                  <a:lnTo>
                    <a:pt x="99" y="145"/>
                  </a:lnTo>
                  <a:lnTo>
                    <a:pt x="90" y="156"/>
                  </a:lnTo>
                  <a:lnTo>
                    <a:pt x="82" y="170"/>
                  </a:lnTo>
                  <a:lnTo>
                    <a:pt x="73" y="181"/>
                  </a:lnTo>
                  <a:lnTo>
                    <a:pt x="67" y="192"/>
                  </a:lnTo>
                  <a:lnTo>
                    <a:pt x="61" y="206"/>
                  </a:lnTo>
                  <a:lnTo>
                    <a:pt x="56" y="221"/>
                  </a:lnTo>
                  <a:lnTo>
                    <a:pt x="50" y="232"/>
                  </a:lnTo>
                  <a:lnTo>
                    <a:pt x="44" y="248"/>
                  </a:lnTo>
                  <a:lnTo>
                    <a:pt x="40" y="261"/>
                  </a:lnTo>
                  <a:lnTo>
                    <a:pt x="38" y="276"/>
                  </a:lnTo>
                  <a:lnTo>
                    <a:pt x="35" y="291"/>
                  </a:lnTo>
                  <a:lnTo>
                    <a:pt x="33" y="307"/>
                  </a:lnTo>
                  <a:lnTo>
                    <a:pt x="33" y="322"/>
                  </a:lnTo>
                  <a:lnTo>
                    <a:pt x="33" y="339"/>
                  </a:lnTo>
                  <a:lnTo>
                    <a:pt x="33" y="352"/>
                  </a:lnTo>
                  <a:lnTo>
                    <a:pt x="33" y="368"/>
                  </a:lnTo>
                  <a:lnTo>
                    <a:pt x="35" y="383"/>
                  </a:lnTo>
                  <a:lnTo>
                    <a:pt x="38" y="398"/>
                  </a:lnTo>
                  <a:lnTo>
                    <a:pt x="40" y="411"/>
                  </a:lnTo>
                  <a:lnTo>
                    <a:pt x="44" y="427"/>
                  </a:lnTo>
                  <a:lnTo>
                    <a:pt x="50" y="440"/>
                  </a:lnTo>
                  <a:lnTo>
                    <a:pt x="56" y="455"/>
                  </a:lnTo>
                  <a:lnTo>
                    <a:pt x="61" y="467"/>
                  </a:lnTo>
                  <a:lnTo>
                    <a:pt x="67" y="480"/>
                  </a:lnTo>
                  <a:lnTo>
                    <a:pt x="73" y="493"/>
                  </a:lnTo>
                  <a:lnTo>
                    <a:pt x="82" y="507"/>
                  </a:lnTo>
                  <a:lnTo>
                    <a:pt x="90" y="518"/>
                  </a:lnTo>
                  <a:lnTo>
                    <a:pt x="99" y="530"/>
                  </a:lnTo>
                  <a:lnTo>
                    <a:pt x="109" y="541"/>
                  </a:lnTo>
                  <a:lnTo>
                    <a:pt x="120" y="552"/>
                  </a:lnTo>
                  <a:lnTo>
                    <a:pt x="130" y="560"/>
                  </a:lnTo>
                  <a:lnTo>
                    <a:pt x="139" y="570"/>
                  </a:lnTo>
                  <a:lnTo>
                    <a:pt x="151" y="579"/>
                  </a:lnTo>
                  <a:lnTo>
                    <a:pt x="164" y="589"/>
                  </a:lnTo>
                  <a:lnTo>
                    <a:pt x="175" y="596"/>
                  </a:lnTo>
                  <a:lnTo>
                    <a:pt x="187" y="604"/>
                  </a:lnTo>
                  <a:lnTo>
                    <a:pt x="200" y="610"/>
                  </a:lnTo>
                  <a:lnTo>
                    <a:pt x="215" y="617"/>
                  </a:lnTo>
                  <a:lnTo>
                    <a:pt x="229" y="621"/>
                  </a:lnTo>
                  <a:lnTo>
                    <a:pt x="244" y="627"/>
                  </a:lnTo>
                  <a:lnTo>
                    <a:pt x="257" y="630"/>
                  </a:lnTo>
                  <a:lnTo>
                    <a:pt x="273" y="634"/>
                  </a:lnTo>
                  <a:lnTo>
                    <a:pt x="288" y="636"/>
                  </a:lnTo>
                  <a:lnTo>
                    <a:pt x="303" y="640"/>
                  </a:lnTo>
                  <a:lnTo>
                    <a:pt x="318" y="642"/>
                  </a:lnTo>
                  <a:lnTo>
                    <a:pt x="335" y="6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4" name="Freeform 162"/>
            <p:cNvSpPr>
              <a:spLocks/>
            </p:cNvSpPr>
            <p:nvPr/>
          </p:nvSpPr>
          <p:spPr bwMode="auto">
            <a:xfrm>
              <a:off x="2916" y="1904"/>
              <a:ext cx="339" cy="678"/>
            </a:xfrm>
            <a:custGeom>
              <a:avLst/>
              <a:gdLst>
                <a:gd name="T0" fmla="*/ 2 w 339"/>
                <a:gd name="T1" fmla="*/ 0 h 678"/>
                <a:gd name="T2" fmla="*/ 52 w 339"/>
                <a:gd name="T3" fmla="*/ 2 h 678"/>
                <a:gd name="T4" fmla="*/ 99 w 339"/>
                <a:gd name="T5" fmla="*/ 13 h 678"/>
                <a:gd name="T6" fmla="*/ 145 w 339"/>
                <a:gd name="T7" fmla="*/ 32 h 678"/>
                <a:gd name="T8" fmla="*/ 189 w 339"/>
                <a:gd name="T9" fmla="*/ 57 h 678"/>
                <a:gd name="T10" fmla="*/ 227 w 339"/>
                <a:gd name="T11" fmla="*/ 88 h 678"/>
                <a:gd name="T12" fmla="*/ 259 w 339"/>
                <a:gd name="T13" fmla="*/ 122 h 678"/>
                <a:gd name="T14" fmla="*/ 286 w 339"/>
                <a:gd name="T15" fmla="*/ 160 h 678"/>
                <a:gd name="T16" fmla="*/ 311 w 339"/>
                <a:gd name="T17" fmla="*/ 208 h 678"/>
                <a:gd name="T18" fmla="*/ 326 w 339"/>
                <a:gd name="T19" fmla="*/ 253 h 678"/>
                <a:gd name="T20" fmla="*/ 335 w 339"/>
                <a:gd name="T21" fmla="*/ 303 h 678"/>
                <a:gd name="T22" fmla="*/ 337 w 339"/>
                <a:gd name="T23" fmla="*/ 354 h 678"/>
                <a:gd name="T24" fmla="*/ 332 w 339"/>
                <a:gd name="T25" fmla="*/ 406 h 678"/>
                <a:gd name="T26" fmla="*/ 316 w 339"/>
                <a:gd name="T27" fmla="*/ 451 h 678"/>
                <a:gd name="T28" fmla="*/ 295 w 339"/>
                <a:gd name="T29" fmla="*/ 497 h 678"/>
                <a:gd name="T30" fmla="*/ 269 w 339"/>
                <a:gd name="T31" fmla="*/ 539 h 678"/>
                <a:gd name="T32" fmla="*/ 238 w 339"/>
                <a:gd name="T33" fmla="*/ 577 h 678"/>
                <a:gd name="T34" fmla="*/ 200 w 339"/>
                <a:gd name="T35" fmla="*/ 608 h 678"/>
                <a:gd name="T36" fmla="*/ 160 w 339"/>
                <a:gd name="T37" fmla="*/ 634 h 678"/>
                <a:gd name="T38" fmla="*/ 115 w 339"/>
                <a:gd name="T39" fmla="*/ 655 h 678"/>
                <a:gd name="T40" fmla="*/ 69 w 339"/>
                <a:gd name="T41" fmla="*/ 670 h 678"/>
                <a:gd name="T42" fmla="*/ 18 w 339"/>
                <a:gd name="T43" fmla="*/ 676 h 678"/>
                <a:gd name="T44" fmla="*/ 0 w 339"/>
                <a:gd name="T45" fmla="*/ 644 h 678"/>
                <a:gd name="T46" fmla="*/ 33 w 339"/>
                <a:gd name="T47" fmla="*/ 640 h 678"/>
                <a:gd name="T48" fmla="*/ 77 w 339"/>
                <a:gd name="T49" fmla="*/ 632 h 678"/>
                <a:gd name="T50" fmla="*/ 120 w 339"/>
                <a:gd name="T51" fmla="*/ 619 h 678"/>
                <a:gd name="T52" fmla="*/ 156 w 339"/>
                <a:gd name="T53" fmla="*/ 598 h 678"/>
                <a:gd name="T54" fmla="*/ 193 w 339"/>
                <a:gd name="T55" fmla="*/ 571 h 678"/>
                <a:gd name="T56" fmla="*/ 225 w 339"/>
                <a:gd name="T57" fmla="*/ 543 h 678"/>
                <a:gd name="T58" fmla="*/ 254 w 339"/>
                <a:gd name="T59" fmla="*/ 509 h 678"/>
                <a:gd name="T60" fmla="*/ 273 w 339"/>
                <a:gd name="T61" fmla="*/ 469 h 678"/>
                <a:gd name="T62" fmla="*/ 290 w 339"/>
                <a:gd name="T63" fmla="*/ 429 h 678"/>
                <a:gd name="T64" fmla="*/ 299 w 339"/>
                <a:gd name="T65" fmla="*/ 383 h 678"/>
                <a:gd name="T66" fmla="*/ 305 w 339"/>
                <a:gd name="T67" fmla="*/ 339 h 678"/>
                <a:gd name="T68" fmla="*/ 299 w 339"/>
                <a:gd name="T69" fmla="*/ 291 h 678"/>
                <a:gd name="T70" fmla="*/ 290 w 339"/>
                <a:gd name="T71" fmla="*/ 248 h 678"/>
                <a:gd name="T72" fmla="*/ 273 w 339"/>
                <a:gd name="T73" fmla="*/ 204 h 678"/>
                <a:gd name="T74" fmla="*/ 254 w 339"/>
                <a:gd name="T75" fmla="*/ 168 h 678"/>
                <a:gd name="T76" fmla="*/ 225 w 339"/>
                <a:gd name="T77" fmla="*/ 133 h 678"/>
                <a:gd name="T78" fmla="*/ 193 w 339"/>
                <a:gd name="T79" fmla="*/ 101 h 678"/>
                <a:gd name="T80" fmla="*/ 156 w 339"/>
                <a:gd name="T81" fmla="*/ 76 h 678"/>
                <a:gd name="T82" fmla="*/ 120 w 339"/>
                <a:gd name="T83" fmla="*/ 57 h 678"/>
                <a:gd name="T84" fmla="*/ 77 w 339"/>
                <a:gd name="T85" fmla="*/ 42 h 678"/>
                <a:gd name="T86" fmla="*/ 33 w 339"/>
                <a:gd name="T87" fmla="*/ 34 h 678"/>
                <a:gd name="T88" fmla="*/ 0 w 339"/>
                <a:gd name="T89" fmla="*/ 34 h 6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39"/>
                <a:gd name="T136" fmla="*/ 0 h 678"/>
                <a:gd name="T137" fmla="*/ 339 w 339"/>
                <a:gd name="T138" fmla="*/ 678 h 67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39" h="678">
                  <a:moveTo>
                    <a:pt x="0" y="36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8" y="0"/>
                  </a:lnTo>
                  <a:lnTo>
                    <a:pt x="35" y="0"/>
                  </a:lnTo>
                  <a:lnTo>
                    <a:pt x="52" y="2"/>
                  </a:lnTo>
                  <a:lnTo>
                    <a:pt x="69" y="6"/>
                  </a:lnTo>
                  <a:lnTo>
                    <a:pt x="84" y="10"/>
                  </a:lnTo>
                  <a:lnTo>
                    <a:pt x="99" y="13"/>
                  </a:lnTo>
                  <a:lnTo>
                    <a:pt x="115" y="19"/>
                  </a:lnTo>
                  <a:lnTo>
                    <a:pt x="132" y="27"/>
                  </a:lnTo>
                  <a:lnTo>
                    <a:pt x="145" y="32"/>
                  </a:lnTo>
                  <a:lnTo>
                    <a:pt x="160" y="40"/>
                  </a:lnTo>
                  <a:lnTo>
                    <a:pt x="174" y="48"/>
                  </a:lnTo>
                  <a:lnTo>
                    <a:pt x="189" y="57"/>
                  </a:lnTo>
                  <a:lnTo>
                    <a:pt x="200" y="65"/>
                  </a:lnTo>
                  <a:lnTo>
                    <a:pt x="215" y="76"/>
                  </a:lnTo>
                  <a:lnTo>
                    <a:pt x="227" y="88"/>
                  </a:lnTo>
                  <a:lnTo>
                    <a:pt x="238" y="99"/>
                  </a:lnTo>
                  <a:lnTo>
                    <a:pt x="248" y="111"/>
                  </a:lnTo>
                  <a:lnTo>
                    <a:pt x="259" y="122"/>
                  </a:lnTo>
                  <a:lnTo>
                    <a:pt x="269" y="133"/>
                  </a:lnTo>
                  <a:lnTo>
                    <a:pt x="280" y="149"/>
                  </a:lnTo>
                  <a:lnTo>
                    <a:pt x="286" y="160"/>
                  </a:lnTo>
                  <a:lnTo>
                    <a:pt x="295" y="175"/>
                  </a:lnTo>
                  <a:lnTo>
                    <a:pt x="303" y="190"/>
                  </a:lnTo>
                  <a:lnTo>
                    <a:pt x="311" y="208"/>
                  </a:lnTo>
                  <a:lnTo>
                    <a:pt x="316" y="221"/>
                  </a:lnTo>
                  <a:lnTo>
                    <a:pt x="322" y="236"/>
                  </a:lnTo>
                  <a:lnTo>
                    <a:pt x="326" y="253"/>
                  </a:lnTo>
                  <a:lnTo>
                    <a:pt x="332" y="270"/>
                  </a:lnTo>
                  <a:lnTo>
                    <a:pt x="333" y="286"/>
                  </a:lnTo>
                  <a:lnTo>
                    <a:pt x="335" y="303"/>
                  </a:lnTo>
                  <a:lnTo>
                    <a:pt x="337" y="320"/>
                  </a:lnTo>
                  <a:lnTo>
                    <a:pt x="339" y="339"/>
                  </a:lnTo>
                  <a:lnTo>
                    <a:pt x="337" y="354"/>
                  </a:lnTo>
                  <a:lnTo>
                    <a:pt x="335" y="371"/>
                  </a:lnTo>
                  <a:lnTo>
                    <a:pt x="333" y="389"/>
                  </a:lnTo>
                  <a:lnTo>
                    <a:pt x="332" y="406"/>
                  </a:lnTo>
                  <a:lnTo>
                    <a:pt x="326" y="421"/>
                  </a:lnTo>
                  <a:lnTo>
                    <a:pt x="322" y="436"/>
                  </a:lnTo>
                  <a:lnTo>
                    <a:pt x="316" y="451"/>
                  </a:lnTo>
                  <a:lnTo>
                    <a:pt x="311" y="469"/>
                  </a:lnTo>
                  <a:lnTo>
                    <a:pt x="303" y="482"/>
                  </a:lnTo>
                  <a:lnTo>
                    <a:pt x="295" y="497"/>
                  </a:lnTo>
                  <a:lnTo>
                    <a:pt x="286" y="510"/>
                  </a:lnTo>
                  <a:lnTo>
                    <a:pt x="280" y="526"/>
                  </a:lnTo>
                  <a:lnTo>
                    <a:pt x="269" y="539"/>
                  </a:lnTo>
                  <a:lnTo>
                    <a:pt x="259" y="552"/>
                  </a:lnTo>
                  <a:lnTo>
                    <a:pt x="248" y="564"/>
                  </a:lnTo>
                  <a:lnTo>
                    <a:pt x="238" y="577"/>
                  </a:lnTo>
                  <a:lnTo>
                    <a:pt x="227" y="587"/>
                  </a:lnTo>
                  <a:lnTo>
                    <a:pt x="215" y="598"/>
                  </a:lnTo>
                  <a:lnTo>
                    <a:pt x="200" y="608"/>
                  </a:lnTo>
                  <a:lnTo>
                    <a:pt x="189" y="617"/>
                  </a:lnTo>
                  <a:lnTo>
                    <a:pt x="174" y="625"/>
                  </a:lnTo>
                  <a:lnTo>
                    <a:pt x="160" y="634"/>
                  </a:lnTo>
                  <a:lnTo>
                    <a:pt x="145" y="642"/>
                  </a:lnTo>
                  <a:lnTo>
                    <a:pt x="132" y="650"/>
                  </a:lnTo>
                  <a:lnTo>
                    <a:pt x="115" y="655"/>
                  </a:lnTo>
                  <a:lnTo>
                    <a:pt x="99" y="661"/>
                  </a:lnTo>
                  <a:lnTo>
                    <a:pt x="84" y="665"/>
                  </a:lnTo>
                  <a:lnTo>
                    <a:pt x="69" y="670"/>
                  </a:lnTo>
                  <a:lnTo>
                    <a:pt x="52" y="672"/>
                  </a:lnTo>
                  <a:lnTo>
                    <a:pt x="35" y="674"/>
                  </a:lnTo>
                  <a:lnTo>
                    <a:pt x="18" y="676"/>
                  </a:lnTo>
                  <a:lnTo>
                    <a:pt x="2" y="678"/>
                  </a:lnTo>
                  <a:lnTo>
                    <a:pt x="0" y="678"/>
                  </a:lnTo>
                  <a:lnTo>
                    <a:pt x="0" y="644"/>
                  </a:lnTo>
                  <a:lnTo>
                    <a:pt x="2" y="644"/>
                  </a:lnTo>
                  <a:lnTo>
                    <a:pt x="16" y="642"/>
                  </a:lnTo>
                  <a:lnTo>
                    <a:pt x="33" y="640"/>
                  </a:lnTo>
                  <a:lnTo>
                    <a:pt x="46" y="638"/>
                  </a:lnTo>
                  <a:lnTo>
                    <a:pt x="63" y="636"/>
                  </a:lnTo>
                  <a:lnTo>
                    <a:pt x="77" y="632"/>
                  </a:lnTo>
                  <a:lnTo>
                    <a:pt x="92" y="629"/>
                  </a:lnTo>
                  <a:lnTo>
                    <a:pt x="105" y="623"/>
                  </a:lnTo>
                  <a:lnTo>
                    <a:pt x="120" y="619"/>
                  </a:lnTo>
                  <a:lnTo>
                    <a:pt x="132" y="611"/>
                  </a:lnTo>
                  <a:lnTo>
                    <a:pt x="145" y="606"/>
                  </a:lnTo>
                  <a:lnTo>
                    <a:pt x="156" y="598"/>
                  </a:lnTo>
                  <a:lnTo>
                    <a:pt x="172" y="590"/>
                  </a:lnTo>
                  <a:lnTo>
                    <a:pt x="183" y="581"/>
                  </a:lnTo>
                  <a:lnTo>
                    <a:pt x="193" y="571"/>
                  </a:lnTo>
                  <a:lnTo>
                    <a:pt x="206" y="562"/>
                  </a:lnTo>
                  <a:lnTo>
                    <a:pt x="217" y="554"/>
                  </a:lnTo>
                  <a:lnTo>
                    <a:pt x="225" y="543"/>
                  </a:lnTo>
                  <a:lnTo>
                    <a:pt x="234" y="531"/>
                  </a:lnTo>
                  <a:lnTo>
                    <a:pt x="244" y="520"/>
                  </a:lnTo>
                  <a:lnTo>
                    <a:pt x="254" y="509"/>
                  </a:lnTo>
                  <a:lnTo>
                    <a:pt x="259" y="495"/>
                  </a:lnTo>
                  <a:lnTo>
                    <a:pt x="267" y="482"/>
                  </a:lnTo>
                  <a:lnTo>
                    <a:pt x="273" y="469"/>
                  </a:lnTo>
                  <a:lnTo>
                    <a:pt x="280" y="457"/>
                  </a:lnTo>
                  <a:lnTo>
                    <a:pt x="284" y="442"/>
                  </a:lnTo>
                  <a:lnTo>
                    <a:pt x="290" y="429"/>
                  </a:lnTo>
                  <a:lnTo>
                    <a:pt x="293" y="413"/>
                  </a:lnTo>
                  <a:lnTo>
                    <a:pt x="297" y="400"/>
                  </a:lnTo>
                  <a:lnTo>
                    <a:pt x="299" y="383"/>
                  </a:lnTo>
                  <a:lnTo>
                    <a:pt x="301" y="370"/>
                  </a:lnTo>
                  <a:lnTo>
                    <a:pt x="303" y="352"/>
                  </a:lnTo>
                  <a:lnTo>
                    <a:pt x="305" y="339"/>
                  </a:lnTo>
                  <a:lnTo>
                    <a:pt x="303" y="322"/>
                  </a:lnTo>
                  <a:lnTo>
                    <a:pt x="301" y="307"/>
                  </a:lnTo>
                  <a:lnTo>
                    <a:pt x="299" y="291"/>
                  </a:lnTo>
                  <a:lnTo>
                    <a:pt x="297" y="276"/>
                  </a:lnTo>
                  <a:lnTo>
                    <a:pt x="293" y="261"/>
                  </a:lnTo>
                  <a:lnTo>
                    <a:pt x="290" y="248"/>
                  </a:lnTo>
                  <a:lnTo>
                    <a:pt x="284" y="232"/>
                  </a:lnTo>
                  <a:lnTo>
                    <a:pt x="280" y="219"/>
                  </a:lnTo>
                  <a:lnTo>
                    <a:pt x="273" y="204"/>
                  </a:lnTo>
                  <a:lnTo>
                    <a:pt x="267" y="190"/>
                  </a:lnTo>
                  <a:lnTo>
                    <a:pt x="259" y="179"/>
                  </a:lnTo>
                  <a:lnTo>
                    <a:pt x="254" y="168"/>
                  </a:lnTo>
                  <a:lnTo>
                    <a:pt x="244" y="154"/>
                  </a:lnTo>
                  <a:lnTo>
                    <a:pt x="234" y="143"/>
                  </a:lnTo>
                  <a:lnTo>
                    <a:pt x="225" y="133"/>
                  </a:lnTo>
                  <a:lnTo>
                    <a:pt x="217" y="124"/>
                  </a:lnTo>
                  <a:lnTo>
                    <a:pt x="206" y="112"/>
                  </a:lnTo>
                  <a:lnTo>
                    <a:pt x="193" y="101"/>
                  </a:lnTo>
                  <a:lnTo>
                    <a:pt x="183" y="91"/>
                  </a:lnTo>
                  <a:lnTo>
                    <a:pt x="172" y="84"/>
                  </a:lnTo>
                  <a:lnTo>
                    <a:pt x="156" y="76"/>
                  </a:lnTo>
                  <a:lnTo>
                    <a:pt x="145" y="69"/>
                  </a:lnTo>
                  <a:lnTo>
                    <a:pt x="132" y="63"/>
                  </a:lnTo>
                  <a:lnTo>
                    <a:pt x="120" y="57"/>
                  </a:lnTo>
                  <a:lnTo>
                    <a:pt x="105" y="51"/>
                  </a:lnTo>
                  <a:lnTo>
                    <a:pt x="92" y="46"/>
                  </a:lnTo>
                  <a:lnTo>
                    <a:pt x="77" y="42"/>
                  </a:lnTo>
                  <a:lnTo>
                    <a:pt x="63" y="40"/>
                  </a:lnTo>
                  <a:lnTo>
                    <a:pt x="46" y="36"/>
                  </a:lnTo>
                  <a:lnTo>
                    <a:pt x="33" y="34"/>
                  </a:lnTo>
                  <a:lnTo>
                    <a:pt x="16" y="34"/>
                  </a:lnTo>
                  <a:lnTo>
                    <a:pt x="2" y="34"/>
                  </a:lnTo>
                  <a:lnTo>
                    <a:pt x="0" y="34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5" name="Freeform 163"/>
            <p:cNvSpPr>
              <a:spLocks/>
            </p:cNvSpPr>
            <p:nvPr/>
          </p:nvSpPr>
          <p:spPr bwMode="auto">
            <a:xfrm>
              <a:off x="2679" y="2011"/>
              <a:ext cx="234" cy="468"/>
            </a:xfrm>
            <a:custGeom>
              <a:avLst/>
              <a:gdLst>
                <a:gd name="T0" fmla="*/ 234 w 234"/>
                <a:gd name="T1" fmla="*/ 468 h 468"/>
                <a:gd name="T2" fmla="*/ 209 w 234"/>
                <a:gd name="T3" fmla="*/ 464 h 468"/>
                <a:gd name="T4" fmla="*/ 184 w 234"/>
                <a:gd name="T5" fmla="*/ 461 h 468"/>
                <a:gd name="T6" fmla="*/ 161 w 234"/>
                <a:gd name="T7" fmla="*/ 453 h 468"/>
                <a:gd name="T8" fmla="*/ 142 w 234"/>
                <a:gd name="T9" fmla="*/ 447 h 468"/>
                <a:gd name="T10" fmla="*/ 119 w 234"/>
                <a:gd name="T11" fmla="*/ 436 h 468"/>
                <a:gd name="T12" fmla="*/ 102 w 234"/>
                <a:gd name="T13" fmla="*/ 424 h 468"/>
                <a:gd name="T14" fmla="*/ 68 w 234"/>
                <a:gd name="T15" fmla="*/ 398 h 468"/>
                <a:gd name="T16" fmla="*/ 38 w 234"/>
                <a:gd name="T17" fmla="*/ 362 h 468"/>
                <a:gd name="T18" fmla="*/ 17 w 234"/>
                <a:gd name="T19" fmla="*/ 323 h 468"/>
                <a:gd name="T20" fmla="*/ 7 w 234"/>
                <a:gd name="T21" fmla="*/ 301 h 468"/>
                <a:gd name="T22" fmla="*/ 3 w 234"/>
                <a:gd name="T23" fmla="*/ 278 h 468"/>
                <a:gd name="T24" fmla="*/ 0 w 234"/>
                <a:gd name="T25" fmla="*/ 255 h 468"/>
                <a:gd name="T26" fmla="*/ 0 w 234"/>
                <a:gd name="T27" fmla="*/ 234 h 468"/>
                <a:gd name="T28" fmla="*/ 0 w 234"/>
                <a:gd name="T29" fmla="*/ 209 h 468"/>
                <a:gd name="T30" fmla="*/ 3 w 234"/>
                <a:gd name="T31" fmla="*/ 184 h 468"/>
                <a:gd name="T32" fmla="*/ 7 w 234"/>
                <a:gd name="T33" fmla="*/ 162 h 468"/>
                <a:gd name="T34" fmla="*/ 17 w 234"/>
                <a:gd name="T35" fmla="*/ 143 h 468"/>
                <a:gd name="T36" fmla="*/ 24 w 234"/>
                <a:gd name="T37" fmla="*/ 120 h 468"/>
                <a:gd name="T38" fmla="*/ 38 w 234"/>
                <a:gd name="T39" fmla="*/ 103 h 468"/>
                <a:gd name="T40" fmla="*/ 68 w 234"/>
                <a:gd name="T41" fmla="*/ 68 h 468"/>
                <a:gd name="T42" fmla="*/ 102 w 234"/>
                <a:gd name="T43" fmla="*/ 38 h 468"/>
                <a:gd name="T44" fmla="*/ 119 w 234"/>
                <a:gd name="T45" fmla="*/ 24 h 468"/>
                <a:gd name="T46" fmla="*/ 142 w 234"/>
                <a:gd name="T47" fmla="*/ 17 h 468"/>
                <a:gd name="T48" fmla="*/ 161 w 234"/>
                <a:gd name="T49" fmla="*/ 7 h 468"/>
                <a:gd name="T50" fmla="*/ 184 w 234"/>
                <a:gd name="T51" fmla="*/ 4 h 468"/>
                <a:gd name="T52" fmla="*/ 209 w 234"/>
                <a:gd name="T53" fmla="*/ 0 h 468"/>
                <a:gd name="T54" fmla="*/ 234 w 234"/>
                <a:gd name="T55" fmla="*/ 0 h 468"/>
                <a:gd name="T56" fmla="*/ 222 w 234"/>
                <a:gd name="T57" fmla="*/ 23 h 468"/>
                <a:gd name="T58" fmla="*/ 199 w 234"/>
                <a:gd name="T59" fmla="*/ 23 h 468"/>
                <a:gd name="T60" fmla="*/ 167 w 234"/>
                <a:gd name="T61" fmla="*/ 30 h 468"/>
                <a:gd name="T62" fmla="*/ 131 w 234"/>
                <a:gd name="T63" fmla="*/ 45 h 468"/>
                <a:gd name="T64" fmla="*/ 97 w 234"/>
                <a:gd name="T65" fmla="*/ 68 h 468"/>
                <a:gd name="T66" fmla="*/ 68 w 234"/>
                <a:gd name="T67" fmla="*/ 97 h 468"/>
                <a:gd name="T68" fmla="*/ 45 w 234"/>
                <a:gd name="T69" fmla="*/ 131 h 468"/>
                <a:gd name="T70" fmla="*/ 30 w 234"/>
                <a:gd name="T71" fmla="*/ 167 h 468"/>
                <a:gd name="T72" fmla="*/ 22 w 234"/>
                <a:gd name="T73" fmla="*/ 200 h 468"/>
                <a:gd name="T74" fmla="*/ 22 w 234"/>
                <a:gd name="T75" fmla="*/ 223 h 468"/>
                <a:gd name="T76" fmla="*/ 22 w 234"/>
                <a:gd name="T77" fmla="*/ 253 h 468"/>
                <a:gd name="T78" fmla="*/ 30 w 234"/>
                <a:gd name="T79" fmla="*/ 293 h 468"/>
                <a:gd name="T80" fmla="*/ 45 w 234"/>
                <a:gd name="T81" fmla="*/ 331 h 468"/>
                <a:gd name="T82" fmla="*/ 68 w 234"/>
                <a:gd name="T83" fmla="*/ 365 h 468"/>
                <a:gd name="T84" fmla="*/ 97 w 234"/>
                <a:gd name="T85" fmla="*/ 394 h 468"/>
                <a:gd name="T86" fmla="*/ 131 w 234"/>
                <a:gd name="T87" fmla="*/ 417 h 468"/>
                <a:gd name="T88" fmla="*/ 167 w 234"/>
                <a:gd name="T89" fmla="*/ 434 h 468"/>
                <a:gd name="T90" fmla="*/ 199 w 234"/>
                <a:gd name="T91" fmla="*/ 442 h 468"/>
                <a:gd name="T92" fmla="*/ 222 w 234"/>
                <a:gd name="T93" fmla="*/ 443 h 468"/>
                <a:gd name="T94" fmla="*/ 234 w 234"/>
                <a:gd name="T95" fmla="*/ 445 h 46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4"/>
                <a:gd name="T145" fmla="*/ 0 h 468"/>
                <a:gd name="T146" fmla="*/ 234 w 234"/>
                <a:gd name="T147" fmla="*/ 468 h 46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4" h="468">
                  <a:moveTo>
                    <a:pt x="234" y="445"/>
                  </a:moveTo>
                  <a:lnTo>
                    <a:pt x="234" y="468"/>
                  </a:lnTo>
                  <a:lnTo>
                    <a:pt x="220" y="466"/>
                  </a:lnTo>
                  <a:lnTo>
                    <a:pt x="209" y="464"/>
                  </a:lnTo>
                  <a:lnTo>
                    <a:pt x="196" y="463"/>
                  </a:lnTo>
                  <a:lnTo>
                    <a:pt x="184" y="461"/>
                  </a:lnTo>
                  <a:lnTo>
                    <a:pt x="173" y="457"/>
                  </a:lnTo>
                  <a:lnTo>
                    <a:pt x="161" y="453"/>
                  </a:lnTo>
                  <a:lnTo>
                    <a:pt x="152" y="449"/>
                  </a:lnTo>
                  <a:lnTo>
                    <a:pt x="142" y="447"/>
                  </a:lnTo>
                  <a:lnTo>
                    <a:pt x="131" y="442"/>
                  </a:lnTo>
                  <a:lnTo>
                    <a:pt x="119" y="436"/>
                  </a:lnTo>
                  <a:lnTo>
                    <a:pt x="110" y="430"/>
                  </a:lnTo>
                  <a:lnTo>
                    <a:pt x="102" y="424"/>
                  </a:lnTo>
                  <a:lnTo>
                    <a:pt x="83" y="411"/>
                  </a:lnTo>
                  <a:lnTo>
                    <a:pt x="68" y="398"/>
                  </a:lnTo>
                  <a:lnTo>
                    <a:pt x="51" y="379"/>
                  </a:lnTo>
                  <a:lnTo>
                    <a:pt x="38" y="362"/>
                  </a:lnTo>
                  <a:lnTo>
                    <a:pt x="24" y="343"/>
                  </a:lnTo>
                  <a:lnTo>
                    <a:pt x="17" y="323"/>
                  </a:lnTo>
                  <a:lnTo>
                    <a:pt x="11" y="312"/>
                  </a:lnTo>
                  <a:lnTo>
                    <a:pt x="7" y="301"/>
                  </a:lnTo>
                  <a:lnTo>
                    <a:pt x="3" y="289"/>
                  </a:lnTo>
                  <a:lnTo>
                    <a:pt x="3" y="278"/>
                  </a:lnTo>
                  <a:lnTo>
                    <a:pt x="0" y="266"/>
                  </a:lnTo>
                  <a:lnTo>
                    <a:pt x="0" y="255"/>
                  </a:lnTo>
                  <a:lnTo>
                    <a:pt x="0" y="243"/>
                  </a:lnTo>
                  <a:lnTo>
                    <a:pt x="0" y="234"/>
                  </a:lnTo>
                  <a:lnTo>
                    <a:pt x="0" y="221"/>
                  </a:lnTo>
                  <a:lnTo>
                    <a:pt x="0" y="209"/>
                  </a:lnTo>
                  <a:lnTo>
                    <a:pt x="0" y="196"/>
                  </a:lnTo>
                  <a:lnTo>
                    <a:pt x="3" y="184"/>
                  </a:lnTo>
                  <a:lnTo>
                    <a:pt x="3" y="173"/>
                  </a:lnTo>
                  <a:lnTo>
                    <a:pt x="7" y="162"/>
                  </a:lnTo>
                  <a:lnTo>
                    <a:pt x="11" y="152"/>
                  </a:lnTo>
                  <a:lnTo>
                    <a:pt x="17" y="143"/>
                  </a:lnTo>
                  <a:lnTo>
                    <a:pt x="20" y="131"/>
                  </a:lnTo>
                  <a:lnTo>
                    <a:pt x="24" y="120"/>
                  </a:lnTo>
                  <a:lnTo>
                    <a:pt x="30" y="110"/>
                  </a:lnTo>
                  <a:lnTo>
                    <a:pt x="38" y="103"/>
                  </a:lnTo>
                  <a:lnTo>
                    <a:pt x="51" y="83"/>
                  </a:lnTo>
                  <a:lnTo>
                    <a:pt x="68" y="68"/>
                  </a:lnTo>
                  <a:lnTo>
                    <a:pt x="83" y="51"/>
                  </a:lnTo>
                  <a:lnTo>
                    <a:pt x="102" y="38"/>
                  </a:lnTo>
                  <a:lnTo>
                    <a:pt x="110" y="30"/>
                  </a:lnTo>
                  <a:lnTo>
                    <a:pt x="119" y="24"/>
                  </a:lnTo>
                  <a:lnTo>
                    <a:pt x="131" y="21"/>
                  </a:lnTo>
                  <a:lnTo>
                    <a:pt x="142" y="17"/>
                  </a:lnTo>
                  <a:lnTo>
                    <a:pt x="152" y="11"/>
                  </a:lnTo>
                  <a:lnTo>
                    <a:pt x="161" y="7"/>
                  </a:lnTo>
                  <a:lnTo>
                    <a:pt x="173" y="4"/>
                  </a:lnTo>
                  <a:lnTo>
                    <a:pt x="184" y="4"/>
                  </a:lnTo>
                  <a:lnTo>
                    <a:pt x="196" y="0"/>
                  </a:lnTo>
                  <a:lnTo>
                    <a:pt x="209" y="0"/>
                  </a:lnTo>
                  <a:lnTo>
                    <a:pt x="220" y="0"/>
                  </a:lnTo>
                  <a:lnTo>
                    <a:pt x="234" y="0"/>
                  </a:lnTo>
                  <a:lnTo>
                    <a:pt x="234" y="23"/>
                  </a:lnTo>
                  <a:lnTo>
                    <a:pt x="222" y="23"/>
                  </a:lnTo>
                  <a:lnTo>
                    <a:pt x="211" y="23"/>
                  </a:lnTo>
                  <a:lnTo>
                    <a:pt x="199" y="23"/>
                  </a:lnTo>
                  <a:lnTo>
                    <a:pt x="188" y="26"/>
                  </a:lnTo>
                  <a:lnTo>
                    <a:pt x="167" y="30"/>
                  </a:lnTo>
                  <a:lnTo>
                    <a:pt x="150" y="38"/>
                  </a:lnTo>
                  <a:lnTo>
                    <a:pt x="131" y="45"/>
                  </a:lnTo>
                  <a:lnTo>
                    <a:pt x="114" y="57"/>
                  </a:lnTo>
                  <a:lnTo>
                    <a:pt x="97" y="68"/>
                  </a:lnTo>
                  <a:lnTo>
                    <a:pt x="83" y="83"/>
                  </a:lnTo>
                  <a:lnTo>
                    <a:pt x="68" y="97"/>
                  </a:lnTo>
                  <a:lnTo>
                    <a:pt x="57" y="114"/>
                  </a:lnTo>
                  <a:lnTo>
                    <a:pt x="45" y="131"/>
                  </a:lnTo>
                  <a:lnTo>
                    <a:pt x="38" y="150"/>
                  </a:lnTo>
                  <a:lnTo>
                    <a:pt x="30" y="167"/>
                  </a:lnTo>
                  <a:lnTo>
                    <a:pt x="26" y="188"/>
                  </a:lnTo>
                  <a:lnTo>
                    <a:pt x="22" y="200"/>
                  </a:lnTo>
                  <a:lnTo>
                    <a:pt x="22" y="211"/>
                  </a:lnTo>
                  <a:lnTo>
                    <a:pt x="22" y="223"/>
                  </a:lnTo>
                  <a:lnTo>
                    <a:pt x="22" y="234"/>
                  </a:lnTo>
                  <a:lnTo>
                    <a:pt x="22" y="253"/>
                  </a:lnTo>
                  <a:lnTo>
                    <a:pt x="26" y="274"/>
                  </a:lnTo>
                  <a:lnTo>
                    <a:pt x="30" y="293"/>
                  </a:lnTo>
                  <a:lnTo>
                    <a:pt x="38" y="314"/>
                  </a:lnTo>
                  <a:lnTo>
                    <a:pt x="45" y="331"/>
                  </a:lnTo>
                  <a:lnTo>
                    <a:pt x="57" y="348"/>
                  </a:lnTo>
                  <a:lnTo>
                    <a:pt x="68" y="365"/>
                  </a:lnTo>
                  <a:lnTo>
                    <a:pt x="83" y="383"/>
                  </a:lnTo>
                  <a:lnTo>
                    <a:pt x="97" y="394"/>
                  </a:lnTo>
                  <a:lnTo>
                    <a:pt x="114" y="407"/>
                  </a:lnTo>
                  <a:lnTo>
                    <a:pt x="131" y="417"/>
                  </a:lnTo>
                  <a:lnTo>
                    <a:pt x="150" y="428"/>
                  </a:lnTo>
                  <a:lnTo>
                    <a:pt x="167" y="434"/>
                  </a:lnTo>
                  <a:lnTo>
                    <a:pt x="188" y="440"/>
                  </a:lnTo>
                  <a:lnTo>
                    <a:pt x="199" y="442"/>
                  </a:lnTo>
                  <a:lnTo>
                    <a:pt x="211" y="443"/>
                  </a:lnTo>
                  <a:lnTo>
                    <a:pt x="222" y="443"/>
                  </a:lnTo>
                  <a:lnTo>
                    <a:pt x="234" y="4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6" name="Freeform 164"/>
            <p:cNvSpPr>
              <a:spLocks/>
            </p:cNvSpPr>
            <p:nvPr/>
          </p:nvSpPr>
          <p:spPr bwMode="auto">
            <a:xfrm>
              <a:off x="2911" y="2011"/>
              <a:ext cx="234" cy="468"/>
            </a:xfrm>
            <a:custGeom>
              <a:avLst/>
              <a:gdLst>
                <a:gd name="T0" fmla="*/ 0 w 234"/>
                <a:gd name="T1" fmla="*/ 0 h 468"/>
                <a:gd name="T2" fmla="*/ 13 w 234"/>
                <a:gd name="T3" fmla="*/ 0 h 468"/>
                <a:gd name="T4" fmla="*/ 36 w 234"/>
                <a:gd name="T5" fmla="*/ 0 h 468"/>
                <a:gd name="T6" fmla="*/ 57 w 234"/>
                <a:gd name="T7" fmla="*/ 4 h 468"/>
                <a:gd name="T8" fmla="*/ 80 w 234"/>
                <a:gd name="T9" fmla="*/ 11 h 468"/>
                <a:gd name="T10" fmla="*/ 110 w 234"/>
                <a:gd name="T11" fmla="*/ 24 h 468"/>
                <a:gd name="T12" fmla="*/ 148 w 234"/>
                <a:gd name="T13" fmla="*/ 51 h 468"/>
                <a:gd name="T14" fmla="*/ 179 w 234"/>
                <a:gd name="T15" fmla="*/ 83 h 468"/>
                <a:gd name="T16" fmla="*/ 198 w 234"/>
                <a:gd name="T17" fmla="*/ 110 h 468"/>
                <a:gd name="T18" fmla="*/ 211 w 234"/>
                <a:gd name="T19" fmla="*/ 131 h 468"/>
                <a:gd name="T20" fmla="*/ 217 w 234"/>
                <a:gd name="T21" fmla="*/ 152 h 468"/>
                <a:gd name="T22" fmla="*/ 224 w 234"/>
                <a:gd name="T23" fmla="*/ 173 h 468"/>
                <a:gd name="T24" fmla="*/ 232 w 234"/>
                <a:gd name="T25" fmla="*/ 196 h 468"/>
                <a:gd name="T26" fmla="*/ 232 w 234"/>
                <a:gd name="T27" fmla="*/ 221 h 468"/>
                <a:gd name="T28" fmla="*/ 232 w 234"/>
                <a:gd name="T29" fmla="*/ 245 h 468"/>
                <a:gd name="T30" fmla="*/ 232 w 234"/>
                <a:gd name="T31" fmla="*/ 268 h 468"/>
                <a:gd name="T32" fmla="*/ 224 w 234"/>
                <a:gd name="T33" fmla="*/ 289 h 468"/>
                <a:gd name="T34" fmla="*/ 217 w 234"/>
                <a:gd name="T35" fmla="*/ 312 h 468"/>
                <a:gd name="T36" fmla="*/ 205 w 234"/>
                <a:gd name="T37" fmla="*/ 343 h 468"/>
                <a:gd name="T38" fmla="*/ 179 w 234"/>
                <a:gd name="T39" fmla="*/ 381 h 468"/>
                <a:gd name="T40" fmla="*/ 148 w 234"/>
                <a:gd name="T41" fmla="*/ 413 h 468"/>
                <a:gd name="T42" fmla="*/ 110 w 234"/>
                <a:gd name="T43" fmla="*/ 438 h 468"/>
                <a:gd name="T44" fmla="*/ 80 w 234"/>
                <a:gd name="T45" fmla="*/ 451 h 468"/>
                <a:gd name="T46" fmla="*/ 57 w 234"/>
                <a:gd name="T47" fmla="*/ 459 h 468"/>
                <a:gd name="T48" fmla="*/ 36 w 234"/>
                <a:gd name="T49" fmla="*/ 464 h 468"/>
                <a:gd name="T50" fmla="*/ 13 w 234"/>
                <a:gd name="T51" fmla="*/ 466 h 468"/>
                <a:gd name="T52" fmla="*/ 0 w 234"/>
                <a:gd name="T53" fmla="*/ 468 h 468"/>
                <a:gd name="T54" fmla="*/ 2 w 234"/>
                <a:gd name="T55" fmla="*/ 445 h 468"/>
                <a:gd name="T56" fmla="*/ 42 w 234"/>
                <a:gd name="T57" fmla="*/ 440 h 468"/>
                <a:gd name="T58" fmla="*/ 82 w 234"/>
                <a:gd name="T59" fmla="*/ 428 h 468"/>
                <a:gd name="T60" fmla="*/ 118 w 234"/>
                <a:gd name="T61" fmla="*/ 407 h 468"/>
                <a:gd name="T62" fmla="*/ 150 w 234"/>
                <a:gd name="T63" fmla="*/ 383 h 468"/>
                <a:gd name="T64" fmla="*/ 175 w 234"/>
                <a:gd name="T65" fmla="*/ 350 h 468"/>
                <a:gd name="T66" fmla="*/ 196 w 234"/>
                <a:gd name="T67" fmla="*/ 314 h 468"/>
                <a:gd name="T68" fmla="*/ 205 w 234"/>
                <a:gd name="T69" fmla="*/ 274 h 468"/>
                <a:gd name="T70" fmla="*/ 213 w 234"/>
                <a:gd name="T71" fmla="*/ 234 h 468"/>
                <a:gd name="T72" fmla="*/ 211 w 234"/>
                <a:gd name="T73" fmla="*/ 211 h 468"/>
                <a:gd name="T74" fmla="*/ 205 w 234"/>
                <a:gd name="T75" fmla="*/ 188 h 468"/>
                <a:gd name="T76" fmla="*/ 196 w 234"/>
                <a:gd name="T77" fmla="*/ 150 h 468"/>
                <a:gd name="T78" fmla="*/ 175 w 234"/>
                <a:gd name="T79" fmla="*/ 114 h 468"/>
                <a:gd name="T80" fmla="*/ 150 w 234"/>
                <a:gd name="T81" fmla="*/ 83 h 468"/>
                <a:gd name="T82" fmla="*/ 118 w 234"/>
                <a:gd name="T83" fmla="*/ 55 h 468"/>
                <a:gd name="T84" fmla="*/ 82 w 234"/>
                <a:gd name="T85" fmla="*/ 36 h 468"/>
                <a:gd name="T86" fmla="*/ 42 w 234"/>
                <a:gd name="T87" fmla="*/ 24 h 468"/>
                <a:gd name="T88" fmla="*/ 2 w 234"/>
                <a:gd name="T89" fmla="*/ 21 h 468"/>
                <a:gd name="T90" fmla="*/ 0 w 234"/>
                <a:gd name="T91" fmla="*/ 23 h 46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34"/>
                <a:gd name="T139" fmla="*/ 0 h 468"/>
                <a:gd name="T140" fmla="*/ 234 w 234"/>
                <a:gd name="T141" fmla="*/ 468 h 46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34" h="468">
                  <a:moveTo>
                    <a:pt x="0" y="23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13" y="0"/>
                  </a:lnTo>
                  <a:lnTo>
                    <a:pt x="24" y="0"/>
                  </a:lnTo>
                  <a:lnTo>
                    <a:pt x="36" y="0"/>
                  </a:lnTo>
                  <a:lnTo>
                    <a:pt x="47" y="4"/>
                  </a:lnTo>
                  <a:lnTo>
                    <a:pt x="57" y="4"/>
                  </a:lnTo>
                  <a:lnTo>
                    <a:pt x="68" y="7"/>
                  </a:lnTo>
                  <a:lnTo>
                    <a:pt x="80" y="11"/>
                  </a:lnTo>
                  <a:lnTo>
                    <a:pt x="91" y="17"/>
                  </a:lnTo>
                  <a:lnTo>
                    <a:pt x="110" y="24"/>
                  </a:lnTo>
                  <a:lnTo>
                    <a:pt x="131" y="38"/>
                  </a:lnTo>
                  <a:lnTo>
                    <a:pt x="148" y="51"/>
                  </a:lnTo>
                  <a:lnTo>
                    <a:pt x="167" y="68"/>
                  </a:lnTo>
                  <a:lnTo>
                    <a:pt x="179" y="83"/>
                  </a:lnTo>
                  <a:lnTo>
                    <a:pt x="194" y="103"/>
                  </a:lnTo>
                  <a:lnTo>
                    <a:pt x="198" y="110"/>
                  </a:lnTo>
                  <a:lnTo>
                    <a:pt x="205" y="120"/>
                  </a:lnTo>
                  <a:lnTo>
                    <a:pt x="211" y="131"/>
                  </a:lnTo>
                  <a:lnTo>
                    <a:pt x="215" y="143"/>
                  </a:lnTo>
                  <a:lnTo>
                    <a:pt x="217" y="152"/>
                  </a:lnTo>
                  <a:lnTo>
                    <a:pt x="222" y="162"/>
                  </a:lnTo>
                  <a:lnTo>
                    <a:pt x="224" y="173"/>
                  </a:lnTo>
                  <a:lnTo>
                    <a:pt x="230" y="184"/>
                  </a:lnTo>
                  <a:lnTo>
                    <a:pt x="232" y="196"/>
                  </a:lnTo>
                  <a:lnTo>
                    <a:pt x="232" y="209"/>
                  </a:lnTo>
                  <a:lnTo>
                    <a:pt x="232" y="221"/>
                  </a:lnTo>
                  <a:lnTo>
                    <a:pt x="234" y="234"/>
                  </a:lnTo>
                  <a:lnTo>
                    <a:pt x="232" y="245"/>
                  </a:lnTo>
                  <a:lnTo>
                    <a:pt x="232" y="257"/>
                  </a:lnTo>
                  <a:lnTo>
                    <a:pt x="232" y="268"/>
                  </a:lnTo>
                  <a:lnTo>
                    <a:pt x="230" y="280"/>
                  </a:lnTo>
                  <a:lnTo>
                    <a:pt x="224" y="289"/>
                  </a:lnTo>
                  <a:lnTo>
                    <a:pt x="222" y="301"/>
                  </a:lnTo>
                  <a:lnTo>
                    <a:pt x="217" y="312"/>
                  </a:lnTo>
                  <a:lnTo>
                    <a:pt x="215" y="323"/>
                  </a:lnTo>
                  <a:lnTo>
                    <a:pt x="205" y="343"/>
                  </a:lnTo>
                  <a:lnTo>
                    <a:pt x="194" y="363"/>
                  </a:lnTo>
                  <a:lnTo>
                    <a:pt x="179" y="381"/>
                  </a:lnTo>
                  <a:lnTo>
                    <a:pt x="167" y="400"/>
                  </a:lnTo>
                  <a:lnTo>
                    <a:pt x="148" y="413"/>
                  </a:lnTo>
                  <a:lnTo>
                    <a:pt x="131" y="426"/>
                  </a:lnTo>
                  <a:lnTo>
                    <a:pt x="110" y="438"/>
                  </a:lnTo>
                  <a:lnTo>
                    <a:pt x="91" y="449"/>
                  </a:lnTo>
                  <a:lnTo>
                    <a:pt x="80" y="451"/>
                  </a:lnTo>
                  <a:lnTo>
                    <a:pt x="68" y="455"/>
                  </a:lnTo>
                  <a:lnTo>
                    <a:pt x="57" y="459"/>
                  </a:lnTo>
                  <a:lnTo>
                    <a:pt x="47" y="463"/>
                  </a:lnTo>
                  <a:lnTo>
                    <a:pt x="36" y="464"/>
                  </a:lnTo>
                  <a:lnTo>
                    <a:pt x="24" y="466"/>
                  </a:lnTo>
                  <a:lnTo>
                    <a:pt x="13" y="466"/>
                  </a:lnTo>
                  <a:lnTo>
                    <a:pt x="2" y="468"/>
                  </a:lnTo>
                  <a:lnTo>
                    <a:pt x="0" y="468"/>
                  </a:lnTo>
                  <a:lnTo>
                    <a:pt x="0" y="445"/>
                  </a:lnTo>
                  <a:lnTo>
                    <a:pt x="2" y="445"/>
                  </a:lnTo>
                  <a:lnTo>
                    <a:pt x="21" y="443"/>
                  </a:lnTo>
                  <a:lnTo>
                    <a:pt x="42" y="440"/>
                  </a:lnTo>
                  <a:lnTo>
                    <a:pt x="61" y="434"/>
                  </a:lnTo>
                  <a:lnTo>
                    <a:pt x="82" y="428"/>
                  </a:lnTo>
                  <a:lnTo>
                    <a:pt x="99" y="417"/>
                  </a:lnTo>
                  <a:lnTo>
                    <a:pt x="118" y="407"/>
                  </a:lnTo>
                  <a:lnTo>
                    <a:pt x="133" y="394"/>
                  </a:lnTo>
                  <a:lnTo>
                    <a:pt x="150" y="383"/>
                  </a:lnTo>
                  <a:lnTo>
                    <a:pt x="161" y="365"/>
                  </a:lnTo>
                  <a:lnTo>
                    <a:pt x="175" y="350"/>
                  </a:lnTo>
                  <a:lnTo>
                    <a:pt x="184" y="331"/>
                  </a:lnTo>
                  <a:lnTo>
                    <a:pt x="196" y="314"/>
                  </a:lnTo>
                  <a:lnTo>
                    <a:pt x="201" y="293"/>
                  </a:lnTo>
                  <a:lnTo>
                    <a:pt x="205" y="274"/>
                  </a:lnTo>
                  <a:lnTo>
                    <a:pt x="211" y="253"/>
                  </a:lnTo>
                  <a:lnTo>
                    <a:pt x="213" y="234"/>
                  </a:lnTo>
                  <a:lnTo>
                    <a:pt x="211" y="223"/>
                  </a:lnTo>
                  <a:lnTo>
                    <a:pt x="211" y="211"/>
                  </a:lnTo>
                  <a:lnTo>
                    <a:pt x="207" y="200"/>
                  </a:lnTo>
                  <a:lnTo>
                    <a:pt x="205" y="188"/>
                  </a:lnTo>
                  <a:lnTo>
                    <a:pt x="201" y="167"/>
                  </a:lnTo>
                  <a:lnTo>
                    <a:pt x="196" y="150"/>
                  </a:lnTo>
                  <a:lnTo>
                    <a:pt x="184" y="131"/>
                  </a:lnTo>
                  <a:lnTo>
                    <a:pt x="175" y="114"/>
                  </a:lnTo>
                  <a:lnTo>
                    <a:pt x="161" y="97"/>
                  </a:lnTo>
                  <a:lnTo>
                    <a:pt x="150" y="83"/>
                  </a:lnTo>
                  <a:lnTo>
                    <a:pt x="133" y="66"/>
                  </a:lnTo>
                  <a:lnTo>
                    <a:pt x="118" y="55"/>
                  </a:lnTo>
                  <a:lnTo>
                    <a:pt x="99" y="44"/>
                  </a:lnTo>
                  <a:lnTo>
                    <a:pt x="82" y="36"/>
                  </a:lnTo>
                  <a:lnTo>
                    <a:pt x="61" y="28"/>
                  </a:lnTo>
                  <a:lnTo>
                    <a:pt x="42" y="24"/>
                  </a:lnTo>
                  <a:lnTo>
                    <a:pt x="21" y="21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7" name="Freeform 165"/>
            <p:cNvSpPr>
              <a:spLocks/>
            </p:cNvSpPr>
            <p:nvPr/>
          </p:nvSpPr>
          <p:spPr bwMode="auto">
            <a:xfrm>
              <a:off x="2703" y="2020"/>
              <a:ext cx="291" cy="364"/>
            </a:xfrm>
            <a:custGeom>
              <a:avLst/>
              <a:gdLst>
                <a:gd name="T0" fmla="*/ 251 w 291"/>
                <a:gd name="T1" fmla="*/ 0 h 364"/>
                <a:gd name="T2" fmla="*/ 0 w 291"/>
                <a:gd name="T3" fmla="*/ 332 h 364"/>
                <a:gd name="T4" fmla="*/ 31 w 291"/>
                <a:gd name="T5" fmla="*/ 364 h 364"/>
                <a:gd name="T6" fmla="*/ 291 w 291"/>
                <a:gd name="T7" fmla="*/ 15 h 364"/>
                <a:gd name="T8" fmla="*/ 251 w 291"/>
                <a:gd name="T9" fmla="*/ 0 h 364"/>
                <a:gd name="T10" fmla="*/ 251 w 291"/>
                <a:gd name="T11" fmla="*/ 0 h 3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1"/>
                <a:gd name="T19" fmla="*/ 0 h 364"/>
                <a:gd name="T20" fmla="*/ 291 w 291"/>
                <a:gd name="T21" fmla="*/ 364 h 3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1" h="364">
                  <a:moveTo>
                    <a:pt x="251" y="0"/>
                  </a:moveTo>
                  <a:lnTo>
                    <a:pt x="0" y="332"/>
                  </a:lnTo>
                  <a:lnTo>
                    <a:pt x="31" y="364"/>
                  </a:lnTo>
                  <a:lnTo>
                    <a:pt x="291" y="15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8" name="Freeform 166"/>
            <p:cNvSpPr>
              <a:spLocks/>
            </p:cNvSpPr>
            <p:nvPr/>
          </p:nvSpPr>
          <p:spPr bwMode="auto">
            <a:xfrm>
              <a:off x="2814" y="2083"/>
              <a:ext cx="285" cy="389"/>
            </a:xfrm>
            <a:custGeom>
              <a:avLst/>
              <a:gdLst>
                <a:gd name="T0" fmla="*/ 249 w 285"/>
                <a:gd name="T1" fmla="*/ 0 h 389"/>
                <a:gd name="T2" fmla="*/ 0 w 285"/>
                <a:gd name="T3" fmla="*/ 371 h 389"/>
                <a:gd name="T4" fmla="*/ 30 w 285"/>
                <a:gd name="T5" fmla="*/ 389 h 389"/>
                <a:gd name="T6" fmla="*/ 285 w 285"/>
                <a:gd name="T7" fmla="*/ 27 h 389"/>
                <a:gd name="T8" fmla="*/ 249 w 285"/>
                <a:gd name="T9" fmla="*/ 0 h 389"/>
                <a:gd name="T10" fmla="*/ 249 w 285"/>
                <a:gd name="T11" fmla="*/ 0 h 3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5"/>
                <a:gd name="T19" fmla="*/ 0 h 389"/>
                <a:gd name="T20" fmla="*/ 285 w 285"/>
                <a:gd name="T21" fmla="*/ 389 h 3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5" h="389">
                  <a:moveTo>
                    <a:pt x="249" y="0"/>
                  </a:moveTo>
                  <a:lnTo>
                    <a:pt x="0" y="371"/>
                  </a:lnTo>
                  <a:lnTo>
                    <a:pt x="30" y="389"/>
                  </a:lnTo>
                  <a:lnTo>
                    <a:pt x="285" y="27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09" name="Text Box 167"/>
            <p:cNvSpPr txBox="1">
              <a:spLocks noChangeArrowheads="1"/>
            </p:cNvSpPr>
            <p:nvPr/>
          </p:nvSpPr>
          <p:spPr bwMode="auto">
            <a:xfrm rot="-530171">
              <a:off x="2442" y="1524"/>
              <a:ext cx="1206" cy="32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2800" b="1"/>
                <a:t>CLOSED</a:t>
              </a:r>
            </a:p>
          </p:txBody>
        </p:sp>
        <p:sp>
          <p:nvSpPr>
            <p:cNvPr id="82010" name="Oval 171"/>
            <p:cNvSpPr>
              <a:spLocks noChangeArrowheads="1"/>
            </p:cNvSpPr>
            <p:nvPr/>
          </p:nvSpPr>
          <p:spPr bwMode="auto">
            <a:xfrm>
              <a:off x="2376" y="2451"/>
              <a:ext cx="186" cy="189"/>
            </a:xfrm>
            <a:prstGeom prst="ellipse">
              <a:avLst/>
            </a:prstGeom>
            <a:solidFill>
              <a:srgbClr val="FFCC99"/>
            </a:solidFill>
            <a:ln w="508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82011" name="Freeform 64"/>
            <p:cNvSpPr>
              <a:spLocks/>
            </p:cNvSpPr>
            <p:nvPr/>
          </p:nvSpPr>
          <p:spPr bwMode="auto">
            <a:xfrm rot="2927466">
              <a:off x="2363" y="2343"/>
              <a:ext cx="136" cy="150"/>
            </a:xfrm>
            <a:custGeom>
              <a:avLst/>
              <a:gdLst>
                <a:gd name="T0" fmla="*/ 71303168 w 34"/>
                <a:gd name="T1" fmla="*/ 0 h 38"/>
                <a:gd name="T2" fmla="*/ 109051759 w 34"/>
                <a:gd name="T3" fmla="*/ 0 h 38"/>
                <a:gd name="T4" fmla="*/ 134217732 w 34"/>
                <a:gd name="T5" fmla="*/ 22101157 h 38"/>
                <a:gd name="T6" fmla="*/ 142606336 w 34"/>
                <a:gd name="T7" fmla="*/ 54237499 h 38"/>
                <a:gd name="T8" fmla="*/ 134217732 w 34"/>
                <a:gd name="T9" fmla="*/ 90956963 h 38"/>
                <a:gd name="T10" fmla="*/ 79691708 w 34"/>
                <a:gd name="T11" fmla="*/ 137756724 h 38"/>
                <a:gd name="T12" fmla="*/ 0 w 34"/>
                <a:gd name="T13" fmla="*/ 123079056 h 38"/>
                <a:gd name="T14" fmla="*/ 0 w 34"/>
                <a:gd name="T15" fmla="*/ 90956963 h 38"/>
                <a:gd name="T16" fmla="*/ 20971519 w 34"/>
                <a:gd name="T17" fmla="*/ 54237499 h 38"/>
                <a:gd name="T18" fmla="*/ 46137307 w 34"/>
                <a:gd name="T19" fmla="*/ 14678580 h 38"/>
                <a:gd name="T20" fmla="*/ 71303168 w 34"/>
                <a:gd name="T21" fmla="*/ 0 h 38"/>
                <a:gd name="T22" fmla="*/ 71303168 w 34"/>
                <a:gd name="T23" fmla="*/ 0 h 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"/>
                <a:gd name="T37" fmla="*/ 0 h 38"/>
                <a:gd name="T38" fmla="*/ 34 w 34"/>
                <a:gd name="T39" fmla="*/ 38 h 3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" h="38">
                  <a:moveTo>
                    <a:pt x="17" y="0"/>
                  </a:moveTo>
                  <a:lnTo>
                    <a:pt x="26" y="0"/>
                  </a:lnTo>
                  <a:lnTo>
                    <a:pt x="32" y="6"/>
                  </a:lnTo>
                  <a:lnTo>
                    <a:pt x="34" y="15"/>
                  </a:lnTo>
                  <a:lnTo>
                    <a:pt x="32" y="25"/>
                  </a:lnTo>
                  <a:lnTo>
                    <a:pt x="19" y="38"/>
                  </a:lnTo>
                  <a:lnTo>
                    <a:pt x="0" y="34"/>
                  </a:lnTo>
                  <a:lnTo>
                    <a:pt x="0" y="25"/>
                  </a:lnTo>
                  <a:lnTo>
                    <a:pt x="5" y="15"/>
                  </a:lnTo>
                  <a:lnTo>
                    <a:pt x="11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E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12" name="Freeform 153"/>
            <p:cNvSpPr>
              <a:spLocks/>
            </p:cNvSpPr>
            <p:nvPr/>
          </p:nvSpPr>
          <p:spPr bwMode="auto">
            <a:xfrm rot="1301344">
              <a:off x="2396" y="2416"/>
              <a:ext cx="140" cy="136"/>
            </a:xfrm>
            <a:custGeom>
              <a:avLst/>
              <a:gdLst>
                <a:gd name="T0" fmla="*/ 0 w 45"/>
                <a:gd name="T1" fmla="*/ 8597889 h 44"/>
                <a:gd name="T2" fmla="*/ 245722 w 45"/>
                <a:gd name="T3" fmla="*/ 5171829 h 44"/>
                <a:gd name="T4" fmla="*/ 4502145 w 45"/>
                <a:gd name="T5" fmla="*/ 1983829 h 44"/>
                <a:gd name="T6" fmla="*/ 7890668 w 45"/>
                <a:gd name="T7" fmla="*/ 0 h 44"/>
                <a:gd name="T8" fmla="*/ 10866781 w 45"/>
                <a:gd name="T9" fmla="*/ 1983829 h 44"/>
                <a:gd name="T10" fmla="*/ 11901990 w 45"/>
                <a:gd name="T11" fmla="*/ 4689632 h 44"/>
                <a:gd name="T12" fmla="*/ 6880459 w 45"/>
                <a:gd name="T13" fmla="*/ 5171829 h 44"/>
                <a:gd name="T14" fmla="*/ 3983398 w 45"/>
                <a:gd name="T15" fmla="*/ 8115670 h 44"/>
                <a:gd name="T16" fmla="*/ 1861583 w 45"/>
                <a:gd name="T17" fmla="*/ 10813613 h 44"/>
                <a:gd name="T18" fmla="*/ 0 w 45"/>
                <a:gd name="T19" fmla="*/ 8597889 h 44"/>
                <a:gd name="T20" fmla="*/ 0 w 45"/>
                <a:gd name="T21" fmla="*/ 8597889 h 4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44"/>
                <a:gd name="T35" fmla="*/ 45 w 45"/>
                <a:gd name="T36" fmla="*/ 44 h 4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44">
                  <a:moveTo>
                    <a:pt x="0" y="35"/>
                  </a:moveTo>
                  <a:lnTo>
                    <a:pt x="1" y="21"/>
                  </a:lnTo>
                  <a:lnTo>
                    <a:pt x="17" y="8"/>
                  </a:lnTo>
                  <a:lnTo>
                    <a:pt x="30" y="0"/>
                  </a:lnTo>
                  <a:lnTo>
                    <a:pt x="41" y="8"/>
                  </a:lnTo>
                  <a:lnTo>
                    <a:pt x="45" y="19"/>
                  </a:lnTo>
                  <a:lnTo>
                    <a:pt x="26" y="21"/>
                  </a:lnTo>
                  <a:lnTo>
                    <a:pt x="15" y="33"/>
                  </a:lnTo>
                  <a:lnTo>
                    <a:pt x="7" y="44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13" name="Freeform 154"/>
            <p:cNvSpPr>
              <a:spLocks/>
            </p:cNvSpPr>
            <p:nvPr/>
          </p:nvSpPr>
          <p:spPr bwMode="auto">
            <a:xfrm>
              <a:off x="2328" y="2342"/>
              <a:ext cx="216" cy="183"/>
            </a:xfrm>
            <a:custGeom>
              <a:avLst/>
              <a:gdLst>
                <a:gd name="T0" fmla="*/ 33 w 216"/>
                <a:gd name="T1" fmla="*/ 183 h 183"/>
                <a:gd name="T2" fmla="*/ 26 w 216"/>
                <a:gd name="T3" fmla="*/ 163 h 183"/>
                <a:gd name="T4" fmla="*/ 12 w 216"/>
                <a:gd name="T5" fmla="*/ 132 h 183"/>
                <a:gd name="T6" fmla="*/ 0 w 216"/>
                <a:gd name="T7" fmla="*/ 87 h 183"/>
                <a:gd name="T8" fmla="*/ 6 w 216"/>
                <a:gd name="T9" fmla="*/ 37 h 183"/>
                <a:gd name="T10" fmla="*/ 57 w 216"/>
                <a:gd name="T11" fmla="*/ 6 h 183"/>
                <a:gd name="T12" fmla="*/ 114 w 216"/>
                <a:gd name="T13" fmla="*/ 0 h 183"/>
                <a:gd name="T14" fmla="*/ 168 w 216"/>
                <a:gd name="T15" fmla="*/ 3 h 183"/>
                <a:gd name="T16" fmla="*/ 200 w 216"/>
                <a:gd name="T17" fmla="*/ 31 h 183"/>
                <a:gd name="T18" fmla="*/ 216 w 216"/>
                <a:gd name="T19" fmla="*/ 76 h 183"/>
                <a:gd name="T20" fmla="*/ 216 w 216"/>
                <a:gd name="T21" fmla="*/ 99 h 183"/>
                <a:gd name="T22" fmla="*/ 199 w 216"/>
                <a:gd name="T23" fmla="*/ 142 h 183"/>
                <a:gd name="T24" fmla="*/ 152 w 216"/>
                <a:gd name="T25" fmla="*/ 137 h 183"/>
                <a:gd name="T26" fmla="*/ 179 w 216"/>
                <a:gd name="T27" fmla="*/ 96 h 183"/>
                <a:gd name="T28" fmla="*/ 179 w 216"/>
                <a:gd name="T29" fmla="*/ 72 h 183"/>
                <a:gd name="T30" fmla="*/ 173 w 216"/>
                <a:gd name="T31" fmla="*/ 57 h 183"/>
                <a:gd name="T32" fmla="*/ 153 w 216"/>
                <a:gd name="T33" fmla="*/ 40 h 183"/>
                <a:gd name="T34" fmla="*/ 131 w 216"/>
                <a:gd name="T35" fmla="*/ 31 h 183"/>
                <a:gd name="T36" fmla="*/ 87 w 216"/>
                <a:gd name="T37" fmla="*/ 34 h 183"/>
                <a:gd name="T38" fmla="*/ 54 w 216"/>
                <a:gd name="T39" fmla="*/ 48 h 183"/>
                <a:gd name="T40" fmla="*/ 41 w 216"/>
                <a:gd name="T41" fmla="*/ 76 h 183"/>
                <a:gd name="T42" fmla="*/ 48 w 216"/>
                <a:gd name="T43" fmla="*/ 109 h 183"/>
                <a:gd name="T44" fmla="*/ 66 w 216"/>
                <a:gd name="T45" fmla="*/ 150 h 183"/>
                <a:gd name="T46" fmla="*/ 49 w 216"/>
                <a:gd name="T47" fmla="*/ 179 h 183"/>
                <a:gd name="T48" fmla="*/ 33 w 216"/>
                <a:gd name="T49" fmla="*/ 183 h 1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16"/>
                <a:gd name="T76" fmla="*/ 0 h 183"/>
                <a:gd name="T77" fmla="*/ 216 w 216"/>
                <a:gd name="T78" fmla="*/ 183 h 1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16" h="183">
                  <a:moveTo>
                    <a:pt x="33" y="183"/>
                  </a:moveTo>
                  <a:lnTo>
                    <a:pt x="26" y="163"/>
                  </a:lnTo>
                  <a:lnTo>
                    <a:pt x="12" y="132"/>
                  </a:lnTo>
                  <a:lnTo>
                    <a:pt x="0" y="87"/>
                  </a:lnTo>
                  <a:lnTo>
                    <a:pt x="6" y="37"/>
                  </a:lnTo>
                  <a:lnTo>
                    <a:pt x="57" y="6"/>
                  </a:lnTo>
                  <a:lnTo>
                    <a:pt x="114" y="0"/>
                  </a:lnTo>
                  <a:lnTo>
                    <a:pt x="168" y="3"/>
                  </a:lnTo>
                  <a:lnTo>
                    <a:pt x="200" y="31"/>
                  </a:lnTo>
                  <a:lnTo>
                    <a:pt x="216" y="76"/>
                  </a:lnTo>
                  <a:lnTo>
                    <a:pt x="216" y="99"/>
                  </a:lnTo>
                  <a:lnTo>
                    <a:pt x="199" y="142"/>
                  </a:lnTo>
                  <a:lnTo>
                    <a:pt x="152" y="137"/>
                  </a:lnTo>
                  <a:lnTo>
                    <a:pt x="179" y="96"/>
                  </a:lnTo>
                  <a:lnTo>
                    <a:pt x="179" y="72"/>
                  </a:lnTo>
                  <a:lnTo>
                    <a:pt x="173" y="57"/>
                  </a:lnTo>
                  <a:lnTo>
                    <a:pt x="153" y="40"/>
                  </a:lnTo>
                  <a:lnTo>
                    <a:pt x="131" y="31"/>
                  </a:lnTo>
                  <a:lnTo>
                    <a:pt x="87" y="34"/>
                  </a:lnTo>
                  <a:lnTo>
                    <a:pt x="54" y="48"/>
                  </a:lnTo>
                  <a:lnTo>
                    <a:pt x="41" y="76"/>
                  </a:lnTo>
                  <a:lnTo>
                    <a:pt x="48" y="109"/>
                  </a:lnTo>
                  <a:lnTo>
                    <a:pt x="66" y="150"/>
                  </a:lnTo>
                  <a:lnTo>
                    <a:pt x="49" y="179"/>
                  </a:lnTo>
                  <a:lnTo>
                    <a:pt x="33" y="18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014" name="Freeform 155"/>
            <p:cNvSpPr>
              <a:spLocks/>
            </p:cNvSpPr>
            <p:nvPr/>
          </p:nvSpPr>
          <p:spPr bwMode="auto">
            <a:xfrm rot="1301344">
              <a:off x="2484" y="2446"/>
              <a:ext cx="201" cy="79"/>
            </a:xfrm>
            <a:custGeom>
              <a:avLst/>
              <a:gdLst>
                <a:gd name="T0" fmla="*/ 2482294 w 65"/>
                <a:gd name="T1" fmla="*/ 0 h 25"/>
                <a:gd name="T2" fmla="*/ 14062640 w 65"/>
                <a:gd name="T3" fmla="*/ 1293486 h 25"/>
                <a:gd name="T4" fmla="*/ 16079801 w 65"/>
                <a:gd name="T5" fmla="*/ 5657471 h 25"/>
                <a:gd name="T6" fmla="*/ 6646216 w 65"/>
                <a:gd name="T7" fmla="*/ 7853024 h 25"/>
                <a:gd name="T8" fmla="*/ 0 w 65"/>
                <a:gd name="T9" fmla="*/ 5059103 h 25"/>
                <a:gd name="T10" fmla="*/ 2482294 w 65"/>
                <a:gd name="T11" fmla="*/ 0 h 25"/>
                <a:gd name="T12" fmla="*/ 2482294 w 65"/>
                <a:gd name="T13" fmla="*/ 0 h 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"/>
                <a:gd name="T22" fmla="*/ 0 h 25"/>
                <a:gd name="T23" fmla="*/ 65 w 65"/>
                <a:gd name="T24" fmla="*/ 25 h 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" h="25">
                  <a:moveTo>
                    <a:pt x="10" y="0"/>
                  </a:moveTo>
                  <a:lnTo>
                    <a:pt x="57" y="4"/>
                  </a:lnTo>
                  <a:lnTo>
                    <a:pt x="65" y="18"/>
                  </a:lnTo>
                  <a:lnTo>
                    <a:pt x="27" y="25"/>
                  </a:lnTo>
                  <a:lnTo>
                    <a:pt x="0" y="1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QS-PR-680</a:t>
            </a:r>
          </a:p>
        </p:txBody>
      </p:sp>
      <p:sp>
        <p:nvSpPr>
          <p:cNvPr id="278531" name="Rectangle 3"/>
          <p:cNvSpPr>
            <a:spLocks noChangeArrowheads="1"/>
          </p:cNvSpPr>
          <p:nvPr/>
        </p:nvSpPr>
        <p:spPr bwMode="auto">
          <a:xfrm>
            <a:off x="674688" y="1390650"/>
            <a:ext cx="7870825" cy="4935538"/>
          </a:xfrm>
          <a:prstGeom prst="rect">
            <a:avLst/>
          </a:prstGeom>
          <a:solidFill>
            <a:srgbClr val="D9E5E2"/>
          </a:solidFill>
          <a:ln w="127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47625" tIns="19050" rIns="47625" bIns="19050"/>
          <a:lstStyle/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800">
                <a:solidFill>
                  <a:srgbClr val="507269"/>
                </a:solidFill>
              </a:rPr>
              <a:t>              </a:t>
            </a:r>
            <a:r>
              <a:rPr lang="en-US" sz="1800" b="1">
                <a:solidFill>
                  <a:srgbClr val="507269"/>
                </a:solidFill>
              </a:rPr>
              <a:t>Variance</a:t>
            </a:r>
            <a:r>
              <a:rPr lang="en-US" sz="1800">
                <a:solidFill>
                  <a:srgbClr val="507269"/>
                </a:solidFill>
              </a:rPr>
              <a:t>	             </a:t>
            </a:r>
            <a:r>
              <a:rPr lang="en-US" sz="1800" b="1">
                <a:solidFill>
                  <a:srgbClr val="507269"/>
                </a:solidFill>
              </a:rPr>
              <a:t>Calculated By</a:t>
            </a:r>
            <a:endParaRPr lang="en-US" sz="1800">
              <a:solidFill>
                <a:srgbClr val="507269"/>
              </a:solidFill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600">
              <a:solidFill>
                <a:srgbClr val="507269"/>
              </a:solidFill>
            </a:endParaRP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600"/>
              <a:t>	</a:t>
            </a:r>
            <a:r>
              <a:rPr lang="en-US" sz="1400"/>
              <a:t>Labor Rate and Usage Variance		Shop Floor or Repetitive Feedback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400"/>
              <a:t>	Burden Rate and Usage Variance		(or at Work Order Receipt)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400"/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400"/>
              <a:t>	Material Rate Variance		Component Issue or Backflush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400"/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400"/>
              <a:t>	Subcontract Rate Variance		Subcontract Purchase Order Receipt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400"/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400"/>
              <a:t>	Applied Overhead		Work Order or Repetitive Receipt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400"/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400"/>
              <a:t>	Material Usage Variance		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400"/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400"/>
              <a:t>	Subcontract Usage Variance 		 Work Order Accounting Close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400"/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400"/>
              <a:t>	Floor Stock 	</a:t>
            </a:r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endParaRPr lang="en-US" sz="1400"/>
          </a:p>
          <a:p>
            <a:pPr>
              <a:lnSpc>
                <a:spcPct val="90000"/>
              </a:lnSpc>
              <a:buClr>
                <a:srgbClr val="890C4C"/>
              </a:buClr>
              <a:buFont typeface="Webdings" pitchFamily="18" charset="2"/>
              <a:buNone/>
              <a:tabLst>
                <a:tab pos="231775" algn="l"/>
                <a:tab pos="3883025" algn="l"/>
                <a:tab pos="4121150" algn="l"/>
              </a:tabLst>
              <a:defRPr/>
            </a:pPr>
            <a:r>
              <a:rPr lang="en-US" sz="1400"/>
              <a:t>	Method Variance</a:t>
            </a:r>
          </a:p>
        </p:txBody>
      </p:sp>
      <p:sp>
        <p:nvSpPr>
          <p:cNvPr id="278532" name="AutoShape 4"/>
          <p:cNvSpPr>
            <a:spLocks noChangeArrowheads="1"/>
          </p:cNvSpPr>
          <p:nvPr/>
        </p:nvSpPr>
        <p:spPr bwMode="auto">
          <a:xfrm>
            <a:off x="4119563" y="1808163"/>
            <a:ext cx="334962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8534" name="AutoShape 6"/>
          <p:cNvSpPr>
            <a:spLocks noChangeArrowheads="1"/>
          </p:cNvSpPr>
          <p:nvPr/>
        </p:nvSpPr>
        <p:spPr bwMode="auto">
          <a:xfrm>
            <a:off x="4119563" y="3370263"/>
            <a:ext cx="334962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8535" name="AutoShape 7"/>
          <p:cNvSpPr>
            <a:spLocks noChangeArrowheads="1"/>
          </p:cNvSpPr>
          <p:nvPr/>
        </p:nvSpPr>
        <p:spPr bwMode="auto">
          <a:xfrm>
            <a:off x="4119563" y="2887663"/>
            <a:ext cx="334962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8536" name="AutoShape 8"/>
          <p:cNvSpPr>
            <a:spLocks noChangeArrowheads="1"/>
          </p:cNvSpPr>
          <p:nvPr/>
        </p:nvSpPr>
        <p:spPr bwMode="auto">
          <a:xfrm>
            <a:off x="4119563" y="2379663"/>
            <a:ext cx="334962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8537" name="Rectangle 9"/>
          <p:cNvSpPr>
            <a:spLocks noChangeArrowheads="1"/>
          </p:cNvSpPr>
          <p:nvPr/>
        </p:nvSpPr>
        <p:spPr bwMode="auto">
          <a:xfrm>
            <a:off x="4111625" y="4043363"/>
            <a:ext cx="315913" cy="1754187"/>
          </a:xfrm>
          <a:prstGeom prst="rect">
            <a:avLst/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82953" name="Rectangle 14"/>
          <p:cNvSpPr>
            <a:spLocks noChangeArrowheads="1"/>
          </p:cNvSpPr>
          <p:nvPr/>
        </p:nvSpPr>
        <p:spPr bwMode="auto">
          <a:xfrm>
            <a:off x="457200" y="769938"/>
            <a:ext cx="7496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Manufacturing: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Variances</a:t>
            </a:r>
          </a:p>
        </p:txBody>
      </p:sp>
      <p:sp>
        <p:nvSpPr>
          <p:cNvPr id="278533" name="AutoShape 5"/>
          <p:cNvSpPr>
            <a:spLocks noChangeArrowheads="1"/>
          </p:cNvSpPr>
          <p:nvPr/>
        </p:nvSpPr>
        <p:spPr bwMode="auto">
          <a:xfrm>
            <a:off x="4424363" y="4365625"/>
            <a:ext cx="334962" cy="438150"/>
          </a:xfrm>
          <a:prstGeom prst="rightArrow">
            <a:avLst>
              <a:gd name="adj1" fmla="val 75000"/>
              <a:gd name="adj2" fmla="val 50005"/>
            </a:avLst>
          </a:prstGeom>
          <a:solidFill>
            <a:srgbClr val="FAF6EB"/>
          </a:solidFill>
          <a:ln w="12700">
            <a:noFill/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QS-PR-690</a:t>
            </a:r>
          </a:p>
        </p:txBody>
      </p:sp>
      <p:sp>
        <p:nvSpPr>
          <p:cNvPr id="83971" name="Rectangle 2"/>
          <p:cNvSpPr>
            <a:spLocks noChangeArrowheads="1"/>
          </p:cNvSpPr>
          <p:nvPr/>
        </p:nvSpPr>
        <p:spPr bwMode="auto">
          <a:xfrm>
            <a:off x="457200" y="912813"/>
            <a:ext cx="8229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Add Employee Information</a:t>
            </a:r>
          </a:p>
        </p:txBody>
      </p:sp>
      <p:pic>
        <p:nvPicPr>
          <p:cNvPr id="8397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658938"/>
            <a:ext cx="7162800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QS-PR-070</a:t>
            </a:r>
          </a:p>
        </p:txBody>
      </p:sp>
      <p:sp>
        <p:nvSpPr>
          <p:cNvPr id="21507" name="Rectangle 31"/>
          <p:cNvSpPr>
            <a:spLocks noChangeArrowheads="1"/>
          </p:cNvSpPr>
          <p:nvPr/>
        </p:nvSpPr>
        <p:spPr bwMode="auto">
          <a:xfrm>
            <a:off x="3922713" y="3594100"/>
            <a:ext cx="4810125" cy="1338263"/>
          </a:xfrm>
          <a:prstGeom prst="rect">
            <a:avLst/>
          </a:prstGeom>
          <a:solidFill>
            <a:srgbClr val="E5E1DA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466725" y="912813"/>
            <a:ext cx="8448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Requisition Process Flow</a:t>
            </a:r>
          </a:p>
        </p:txBody>
      </p:sp>
      <p:grpSp>
        <p:nvGrpSpPr>
          <p:cNvPr id="21509" name="Group 17"/>
          <p:cNvGrpSpPr>
            <a:grpSpLocks/>
          </p:cNvGrpSpPr>
          <p:nvPr/>
        </p:nvGrpSpPr>
        <p:grpSpPr bwMode="auto">
          <a:xfrm>
            <a:off x="542925" y="2000250"/>
            <a:ext cx="2636838" cy="3363913"/>
            <a:chOff x="270" y="600"/>
            <a:chExt cx="1661" cy="2119"/>
          </a:xfrm>
        </p:grpSpPr>
        <p:sp>
          <p:nvSpPr>
            <p:cNvPr id="145426" name="Rectangle 18"/>
            <p:cNvSpPr>
              <a:spLocks noChangeArrowheads="1"/>
            </p:cNvSpPr>
            <p:nvPr/>
          </p:nvSpPr>
          <p:spPr bwMode="auto">
            <a:xfrm>
              <a:off x="270" y="600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/>
                <a:t>Approve MRP </a:t>
              </a:r>
              <a:br>
                <a:rPr lang="en-US" sz="1400"/>
              </a:br>
              <a:r>
                <a:rPr lang="en-US" sz="1400"/>
                <a:t>Planned Orders</a:t>
              </a:r>
            </a:p>
          </p:txBody>
        </p:sp>
        <p:sp>
          <p:nvSpPr>
            <p:cNvPr id="21517" name="Line 19"/>
            <p:cNvSpPr>
              <a:spLocks noChangeShapeType="1"/>
            </p:cNvSpPr>
            <p:nvPr/>
          </p:nvSpPr>
          <p:spPr bwMode="auto">
            <a:xfrm>
              <a:off x="1108" y="980"/>
              <a:ext cx="0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428" name="Rectangle 20"/>
            <p:cNvSpPr>
              <a:spLocks noChangeArrowheads="1"/>
            </p:cNvSpPr>
            <p:nvPr/>
          </p:nvSpPr>
          <p:spPr bwMode="auto">
            <a:xfrm>
              <a:off x="270" y="1170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/>
                <a:t>Enter/Maintain </a:t>
              </a:r>
              <a:br>
                <a:rPr lang="en-US" sz="1400"/>
              </a:br>
              <a:r>
                <a:rPr lang="en-US" sz="1400"/>
                <a:t>Purchase Requisition</a:t>
              </a:r>
            </a:p>
          </p:txBody>
        </p:sp>
        <p:sp>
          <p:nvSpPr>
            <p:cNvPr id="21519" name="Line 21"/>
            <p:cNvSpPr>
              <a:spLocks noChangeShapeType="1"/>
            </p:cNvSpPr>
            <p:nvPr/>
          </p:nvSpPr>
          <p:spPr bwMode="auto">
            <a:xfrm>
              <a:off x="1108" y="1553"/>
              <a:ext cx="0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430" name="Rectangle 22"/>
            <p:cNvSpPr>
              <a:spLocks noChangeArrowheads="1"/>
            </p:cNvSpPr>
            <p:nvPr/>
          </p:nvSpPr>
          <p:spPr bwMode="auto">
            <a:xfrm>
              <a:off x="270" y="1744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/>
                <a:t>Purchase Requisition</a:t>
              </a:r>
              <a:br>
                <a:rPr lang="en-US" sz="1400"/>
              </a:br>
              <a:r>
                <a:rPr lang="en-US" sz="1400"/>
                <a:t>Approval Cycle (opt)</a:t>
              </a:r>
            </a:p>
          </p:txBody>
        </p:sp>
        <p:sp>
          <p:nvSpPr>
            <p:cNvPr id="145431" name="Rectangle 23"/>
            <p:cNvSpPr>
              <a:spLocks noChangeArrowheads="1"/>
            </p:cNvSpPr>
            <p:nvPr/>
          </p:nvSpPr>
          <p:spPr bwMode="auto">
            <a:xfrm>
              <a:off x="270" y="2338"/>
              <a:ext cx="1661" cy="381"/>
            </a:xfrm>
            <a:prstGeom prst="rect">
              <a:avLst/>
            </a:prstGeom>
            <a:solidFill>
              <a:srgbClr val="D8DAC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lIns="182880" tIns="320040" rIns="182880" bIns="320040" anchor="ctr"/>
            <a:lstStyle/>
            <a:p>
              <a:pPr algn="ctr" eaLnBrk="0" hangingPunct="0">
                <a:defRPr/>
              </a:pPr>
              <a:r>
                <a:rPr lang="en-US" sz="1400"/>
                <a:t>Enter/Maintain</a:t>
              </a:r>
              <a:br>
                <a:rPr lang="en-US" sz="1400"/>
              </a:br>
              <a:r>
                <a:rPr lang="en-US" sz="1400"/>
                <a:t>PO/Blanket Order</a:t>
              </a:r>
            </a:p>
          </p:txBody>
        </p:sp>
        <p:sp>
          <p:nvSpPr>
            <p:cNvPr id="21522" name="Line 24"/>
            <p:cNvSpPr>
              <a:spLocks noChangeShapeType="1"/>
            </p:cNvSpPr>
            <p:nvPr/>
          </p:nvSpPr>
          <p:spPr bwMode="auto">
            <a:xfrm>
              <a:off x="1108" y="2137"/>
              <a:ext cx="0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45433" name="Rectangle 25"/>
          <p:cNvSpPr>
            <a:spLocks noChangeArrowheads="1"/>
          </p:cNvSpPr>
          <p:nvPr/>
        </p:nvSpPr>
        <p:spPr bwMode="auto">
          <a:xfrm>
            <a:off x="4152900" y="3790950"/>
            <a:ext cx="1147763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/>
              <a:t>Print Approval</a:t>
            </a:r>
            <a:br>
              <a:rPr lang="en-US" sz="1200"/>
            </a:br>
            <a:r>
              <a:rPr lang="en-US" sz="1200"/>
              <a:t>Document</a:t>
            </a:r>
          </a:p>
        </p:txBody>
      </p:sp>
      <p:sp>
        <p:nvSpPr>
          <p:cNvPr id="21511" name="Line 26"/>
          <p:cNvSpPr>
            <a:spLocks noChangeShapeType="1"/>
          </p:cNvSpPr>
          <p:nvPr/>
        </p:nvSpPr>
        <p:spPr bwMode="auto">
          <a:xfrm flipH="1">
            <a:off x="5311775" y="4222750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5435" name="Rectangle 27"/>
          <p:cNvSpPr>
            <a:spLocks noChangeArrowheads="1"/>
          </p:cNvSpPr>
          <p:nvPr/>
        </p:nvSpPr>
        <p:spPr bwMode="auto">
          <a:xfrm>
            <a:off x="5732463" y="3790950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/>
              <a:t>Approve</a:t>
            </a:r>
            <a:br>
              <a:rPr lang="en-US" sz="1200"/>
            </a:br>
            <a:r>
              <a:rPr lang="en-US" sz="1200"/>
              <a:t>Requisition</a:t>
            </a:r>
          </a:p>
        </p:txBody>
      </p:sp>
      <p:sp>
        <p:nvSpPr>
          <p:cNvPr id="21513" name="Line 28"/>
          <p:cNvSpPr>
            <a:spLocks noChangeShapeType="1"/>
          </p:cNvSpPr>
          <p:nvPr/>
        </p:nvSpPr>
        <p:spPr bwMode="auto">
          <a:xfrm flipH="1">
            <a:off x="6886575" y="4222750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5437" name="Rectangle 29"/>
          <p:cNvSpPr>
            <a:spLocks noChangeArrowheads="1"/>
          </p:cNvSpPr>
          <p:nvPr/>
        </p:nvSpPr>
        <p:spPr bwMode="auto">
          <a:xfrm>
            <a:off x="7307263" y="3790950"/>
            <a:ext cx="1147762" cy="820738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/>
              <a:t>Print Approved</a:t>
            </a:r>
            <a:br>
              <a:rPr lang="en-US" sz="1200"/>
            </a:br>
            <a:r>
              <a:rPr lang="en-US" sz="1200"/>
              <a:t>Requisition</a:t>
            </a:r>
          </a:p>
        </p:txBody>
      </p:sp>
      <p:sp>
        <p:nvSpPr>
          <p:cNvPr id="21515" name="AutoShape 32"/>
          <p:cNvSpPr>
            <a:spLocks noChangeArrowheads="1"/>
          </p:cNvSpPr>
          <p:nvPr/>
        </p:nvSpPr>
        <p:spPr bwMode="auto">
          <a:xfrm rot="5400000" flipV="1">
            <a:off x="3194844" y="3872707"/>
            <a:ext cx="968375" cy="68738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2"/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QS-PR-700</a:t>
            </a:r>
          </a:p>
        </p:txBody>
      </p:sp>
      <p:sp>
        <p:nvSpPr>
          <p:cNvPr id="84995" name="Rectangle 2"/>
          <p:cNvSpPr>
            <a:spLocks noChangeArrowheads="1"/>
          </p:cNvSpPr>
          <p:nvPr/>
        </p:nvSpPr>
        <p:spPr bwMode="auto">
          <a:xfrm>
            <a:off x="455613" y="912813"/>
            <a:ext cx="7724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Define Control Settings</a:t>
            </a:r>
          </a:p>
        </p:txBody>
      </p:sp>
      <p:pic>
        <p:nvPicPr>
          <p:cNvPr id="84996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" y="1604963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QS-PR-710</a:t>
            </a:r>
          </a:p>
        </p:txBody>
      </p:sp>
      <p:sp>
        <p:nvSpPr>
          <p:cNvPr id="86019" name="Rectangle 2"/>
          <p:cNvSpPr>
            <a:spLocks noChangeArrowheads="1"/>
          </p:cNvSpPr>
          <p:nvPr/>
        </p:nvSpPr>
        <p:spPr bwMode="auto">
          <a:xfrm>
            <a:off x="457200" y="912813"/>
            <a:ext cx="7324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Create Work Order</a:t>
            </a:r>
          </a:p>
        </p:txBody>
      </p:sp>
      <p:pic>
        <p:nvPicPr>
          <p:cNvPr id="86020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75" y="1576388"/>
            <a:ext cx="6572250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QS-PR-720</a:t>
            </a:r>
          </a:p>
        </p:txBody>
      </p:sp>
      <p:sp>
        <p:nvSpPr>
          <p:cNvPr id="87043" name="Rectangle 2"/>
          <p:cNvSpPr>
            <a:spLocks noChangeArrowheads="1"/>
          </p:cNvSpPr>
          <p:nvPr/>
        </p:nvSpPr>
        <p:spPr bwMode="auto">
          <a:xfrm>
            <a:off x="457200" y="912813"/>
            <a:ext cx="7810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Release Work Order</a:t>
            </a:r>
          </a:p>
        </p:txBody>
      </p:sp>
      <p:pic>
        <p:nvPicPr>
          <p:cNvPr id="87044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4938" y="1536700"/>
            <a:ext cx="6334125" cy="490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QS-PR-730</a:t>
            </a:r>
          </a:p>
        </p:txBody>
      </p:sp>
      <p:sp>
        <p:nvSpPr>
          <p:cNvPr id="88067" name="Rectangle 2"/>
          <p:cNvSpPr>
            <a:spLocks noChangeArrowheads="1"/>
          </p:cNvSpPr>
          <p:nvPr/>
        </p:nvSpPr>
        <p:spPr bwMode="auto">
          <a:xfrm>
            <a:off x="447675" y="912813"/>
            <a:ext cx="8220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 Picklist</a:t>
            </a:r>
          </a:p>
        </p:txBody>
      </p:sp>
      <p:pic>
        <p:nvPicPr>
          <p:cNvPr id="88068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9738" y="1590675"/>
            <a:ext cx="5724525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QS-PR-740</a:t>
            </a:r>
          </a:p>
        </p:txBody>
      </p:sp>
      <p:sp>
        <p:nvSpPr>
          <p:cNvPr id="89091" name="Rectangle 2"/>
          <p:cNvSpPr>
            <a:spLocks noChangeArrowheads="1"/>
          </p:cNvSpPr>
          <p:nvPr/>
        </p:nvSpPr>
        <p:spPr bwMode="auto">
          <a:xfrm>
            <a:off x="457200" y="912813"/>
            <a:ext cx="82962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 Routing</a:t>
            </a:r>
          </a:p>
        </p:txBody>
      </p:sp>
      <p:pic>
        <p:nvPicPr>
          <p:cNvPr id="89092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5913" y="1993900"/>
            <a:ext cx="597217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QS-PR-750</a:t>
            </a:r>
          </a:p>
        </p:txBody>
      </p:sp>
      <p:sp>
        <p:nvSpPr>
          <p:cNvPr id="90115" name="Rectangle 2"/>
          <p:cNvSpPr>
            <a:spLocks noChangeArrowheads="1"/>
          </p:cNvSpPr>
          <p:nvPr/>
        </p:nvSpPr>
        <p:spPr bwMode="auto">
          <a:xfrm>
            <a:off x="457200" y="912813"/>
            <a:ext cx="8162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 Work Order Status</a:t>
            </a:r>
          </a:p>
        </p:txBody>
      </p:sp>
      <p:pic>
        <p:nvPicPr>
          <p:cNvPr id="90116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2654300"/>
            <a:ext cx="7572375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175" y="1352550"/>
            <a:ext cx="8447088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39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QS-PR-760</a:t>
            </a:r>
          </a:p>
        </p:txBody>
      </p:sp>
      <p:sp>
        <p:nvSpPr>
          <p:cNvPr id="91140" name="Rectangle 6"/>
          <p:cNvSpPr>
            <a:spLocks noChangeArrowheads="1"/>
          </p:cNvSpPr>
          <p:nvPr/>
        </p:nvSpPr>
        <p:spPr bwMode="auto">
          <a:xfrm>
            <a:off x="457200" y="788988"/>
            <a:ext cx="7343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Issue Components</a:t>
            </a:r>
          </a:p>
        </p:txBody>
      </p:sp>
      <p:sp>
        <p:nvSpPr>
          <p:cNvPr id="91141" name="TextBox 10"/>
          <p:cNvSpPr txBox="1">
            <a:spLocks noChangeArrowheads="1"/>
          </p:cNvSpPr>
          <p:nvPr/>
        </p:nvSpPr>
        <p:spPr bwMode="auto">
          <a:xfrm>
            <a:off x="3886200" y="6362700"/>
            <a:ext cx="28924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1" i="1">
                <a:solidFill>
                  <a:srgbClr val="6287C6"/>
                </a:solidFill>
                <a:latin typeface="Arial" charset="0"/>
                <a:cs typeface="Arial" charset="0"/>
              </a:rPr>
              <a:t>Work Order Component Issue (16.10)</a:t>
            </a:r>
          </a:p>
        </p:txBody>
      </p:sp>
      <p:pic>
        <p:nvPicPr>
          <p:cNvPr id="91142" name="Picture 7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4713" y="3322638"/>
            <a:ext cx="8104187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QS-PR-770</a:t>
            </a:r>
          </a:p>
        </p:txBody>
      </p:sp>
      <p:sp>
        <p:nvSpPr>
          <p:cNvPr id="92163" name="Rectangle 10"/>
          <p:cNvSpPr>
            <a:spLocks noChangeArrowheads="1"/>
          </p:cNvSpPr>
          <p:nvPr/>
        </p:nvSpPr>
        <p:spPr bwMode="auto">
          <a:xfrm>
            <a:off x="457200" y="912813"/>
            <a:ext cx="7705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Record Labor</a:t>
            </a:r>
          </a:p>
        </p:txBody>
      </p:sp>
      <p:pic>
        <p:nvPicPr>
          <p:cNvPr id="92164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8250" y="1498600"/>
            <a:ext cx="6667500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QS-PR-780</a:t>
            </a:r>
          </a:p>
        </p:txBody>
      </p:sp>
      <p:sp>
        <p:nvSpPr>
          <p:cNvPr id="93187" name="Rectangle 1026"/>
          <p:cNvSpPr>
            <a:spLocks noChangeArrowheads="1"/>
          </p:cNvSpPr>
          <p:nvPr/>
        </p:nvSpPr>
        <p:spPr bwMode="auto">
          <a:xfrm>
            <a:off x="457200" y="893763"/>
            <a:ext cx="8201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 Labor Transactions</a:t>
            </a:r>
          </a:p>
        </p:txBody>
      </p:sp>
      <p:pic>
        <p:nvPicPr>
          <p:cNvPr id="93188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7825" y="1720850"/>
            <a:ext cx="584835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QS-PR-790</a:t>
            </a:r>
          </a:p>
        </p:txBody>
      </p:sp>
      <p:sp>
        <p:nvSpPr>
          <p:cNvPr id="94211" name="Rectangle 3074"/>
          <p:cNvSpPr>
            <a:spLocks noChangeArrowheads="1"/>
          </p:cNvSpPr>
          <p:nvPr/>
        </p:nvSpPr>
        <p:spPr bwMode="auto">
          <a:xfrm>
            <a:off x="457200" y="912813"/>
            <a:ext cx="8686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 W/O Route Operation Status</a:t>
            </a:r>
          </a:p>
        </p:txBody>
      </p:sp>
      <p:pic>
        <p:nvPicPr>
          <p:cNvPr id="94212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1975" y="1474788"/>
            <a:ext cx="8020050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QS-PR-080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Types of Purchase Orders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Blanket </a:t>
            </a:r>
          </a:p>
          <a:p>
            <a:pPr eaLnBrk="1" hangingPunct="1"/>
            <a:r>
              <a:rPr lang="en-US" smtClean="0"/>
              <a:t> Supplier Schedules</a:t>
            </a:r>
          </a:p>
          <a:p>
            <a:pPr eaLnBrk="1" hangingPunct="1"/>
            <a:r>
              <a:rPr lang="en-US" smtClean="0"/>
              <a:t> Discrete PO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6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988" y="1390650"/>
            <a:ext cx="7599362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5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QS-PR-810</a:t>
            </a:r>
          </a:p>
        </p:txBody>
      </p:sp>
      <p:sp>
        <p:nvSpPr>
          <p:cNvPr id="95236" name="Rectangle 3"/>
          <p:cNvSpPr>
            <a:spLocks noChangeArrowheads="1"/>
          </p:cNvSpPr>
          <p:nvPr/>
        </p:nvSpPr>
        <p:spPr bwMode="auto">
          <a:xfrm>
            <a:off x="457200" y="788988"/>
            <a:ext cx="7410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Receive and Close Work Order</a:t>
            </a:r>
          </a:p>
        </p:txBody>
      </p:sp>
      <p:pic>
        <p:nvPicPr>
          <p:cNvPr id="95237" name="Picture 7" descr="Region Capture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16163" y="4065588"/>
            <a:ext cx="6513512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QS-PR-820</a:t>
            </a:r>
          </a:p>
        </p:txBody>
      </p:sp>
      <p:sp>
        <p:nvSpPr>
          <p:cNvPr id="96259" name="Rectangle 2"/>
          <p:cNvSpPr>
            <a:spLocks noChangeArrowheads="1"/>
          </p:cNvSpPr>
          <p:nvPr/>
        </p:nvSpPr>
        <p:spPr bwMode="auto">
          <a:xfrm>
            <a:off x="457200" y="912813"/>
            <a:ext cx="6896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Review: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Work Orders</a:t>
            </a:r>
          </a:p>
        </p:txBody>
      </p:sp>
      <p:sp>
        <p:nvSpPr>
          <p:cNvPr id="601100" name="Rectangle 12"/>
          <p:cNvSpPr>
            <a:spLocks noChangeArrowheads="1"/>
          </p:cNvSpPr>
          <p:nvPr/>
        </p:nvSpPr>
        <p:spPr bwMode="auto">
          <a:xfrm>
            <a:off x="742950" y="306546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/>
              <a:t>Create</a:t>
            </a:r>
            <a:br>
              <a:rPr lang="en-US" sz="1200" b="1"/>
            </a:br>
            <a:r>
              <a:rPr lang="en-US" sz="1200" b="1"/>
              <a:t>Work</a:t>
            </a:r>
          </a:p>
          <a:p>
            <a:pPr algn="ctr" defTabSz="739775" eaLnBrk="0" hangingPunct="0">
              <a:defRPr/>
            </a:pPr>
            <a:r>
              <a:rPr lang="en-US" sz="1200" b="1"/>
              <a:t>Order</a:t>
            </a:r>
          </a:p>
        </p:txBody>
      </p:sp>
      <p:sp>
        <p:nvSpPr>
          <p:cNvPr id="96261" name="Line 14"/>
          <p:cNvSpPr>
            <a:spLocks noChangeShapeType="1"/>
          </p:cNvSpPr>
          <p:nvPr/>
        </p:nvSpPr>
        <p:spPr bwMode="auto">
          <a:xfrm flipH="1">
            <a:off x="1901825" y="349726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1103" name="Rectangle 15"/>
          <p:cNvSpPr>
            <a:spLocks noChangeArrowheads="1"/>
          </p:cNvSpPr>
          <p:nvPr/>
        </p:nvSpPr>
        <p:spPr bwMode="auto">
          <a:xfrm>
            <a:off x="2322513" y="3065463"/>
            <a:ext cx="1147762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/>
              <a:t>WO Release</a:t>
            </a:r>
          </a:p>
        </p:txBody>
      </p:sp>
      <p:sp>
        <p:nvSpPr>
          <p:cNvPr id="96263" name="Line 16"/>
          <p:cNvSpPr>
            <a:spLocks noChangeShapeType="1"/>
          </p:cNvSpPr>
          <p:nvPr/>
        </p:nvSpPr>
        <p:spPr bwMode="auto">
          <a:xfrm flipH="1">
            <a:off x="3476625" y="349726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1105" name="Rectangle 17"/>
          <p:cNvSpPr>
            <a:spLocks noChangeArrowheads="1"/>
          </p:cNvSpPr>
          <p:nvPr/>
        </p:nvSpPr>
        <p:spPr bwMode="auto">
          <a:xfrm>
            <a:off x="3897313" y="3065463"/>
            <a:ext cx="1147762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/>
              <a:t>Issue </a:t>
            </a:r>
            <a:br>
              <a:rPr lang="en-US" sz="1200" b="1"/>
            </a:br>
            <a:r>
              <a:rPr lang="en-US" sz="1200" b="1"/>
              <a:t>Components</a:t>
            </a:r>
          </a:p>
        </p:txBody>
      </p:sp>
      <p:sp>
        <p:nvSpPr>
          <p:cNvPr id="96265" name="Line 21"/>
          <p:cNvSpPr>
            <a:spLocks noChangeShapeType="1"/>
          </p:cNvSpPr>
          <p:nvPr/>
        </p:nvSpPr>
        <p:spPr bwMode="auto">
          <a:xfrm flipH="1">
            <a:off x="5062538" y="349726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1110" name="Rectangle 22"/>
          <p:cNvSpPr>
            <a:spLocks noChangeArrowheads="1"/>
          </p:cNvSpPr>
          <p:nvPr/>
        </p:nvSpPr>
        <p:spPr bwMode="auto">
          <a:xfrm>
            <a:off x="5483225" y="306546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/>
              <a:t>Report Labor</a:t>
            </a:r>
          </a:p>
        </p:txBody>
      </p:sp>
      <p:sp>
        <p:nvSpPr>
          <p:cNvPr id="96267" name="Line 27"/>
          <p:cNvSpPr>
            <a:spLocks noChangeShapeType="1"/>
          </p:cNvSpPr>
          <p:nvPr/>
        </p:nvSpPr>
        <p:spPr bwMode="auto">
          <a:xfrm flipH="1">
            <a:off x="6634163" y="3497263"/>
            <a:ext cx="415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1116" name="Rectangle 28"/>
          <p:cNvSpPr>
            <a:spLocks noChangeArrowheads="1"/>
          </p:cNvSpPr>
          <p:nvPr/>
        </p:nvSpPr>
        <p:spPr bwMode="auto">
          <a:xfrm>
            <a:off x="7054850" y="3065463"/>
            <a:ext cx="1147763" cy="820737"/>
          </a:xfrm>
          <a:prstGeom prst="rect">
            <a:avLst/>
          </a:prstGeom>
          <a:solidFill>
            <a:srgbClr val="FAF6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82550" tIns="41275" rIns="82550" bIns="41275" anchor="ctr"/>
          <a:lstStyle/>
          <a:p>
            <a:pPr algn="ctr" defTabSz="739775" eaLnBrk="0" hangingPunct="0">
              <a:defRPr/>
            </a:pPr>
            <a:r>
              <a:rPr lang="en-US" sz="1200" b="1"/>
              <a:t>Receive and </a:t>
            </a:r>
            <a:br>
              <a:rPr lang="en-US" sz="1200" b="1"/>
            </a:br>
            <a:r>
              <a:rPr lang="en-US" sz="1200" b="1"/>
              <a:t>Close WO</a:t>
            </a: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QS-PR-830</a:t>
            </a:r>
          </a:p>
        </p:txBody>
      </p:sp>
      <p:sp>
        <p:nvSpPr>
          <p:cNvPr id="97283" name="Rectangle 1026"/>
          <p:cNvSpPr>
            <a:spLocks noChangeArrowheads="1"/>
          </p:cNvSpPr>
          <p:nvPr/>
        </p:nvSpPr>
        <p:spPr bwMode="auto">
          <a:xfrm>
            <a:off x="466725" y="912813"/>
            <a:ext cx="6934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Activity</a:t>
            </a:r>
          </a:p>
        </p:txBody>
      </p:sp>
      <p:pic>
        <p:nvPicPr>
          <p:cNvPr id="97284" name="Picture 1070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QAD Enterprise Applications 2008</a:t>
            </a:r>
            <a:br>
              <a:rPr lang="en-US" sz="2400" smtClean="0"/>
            </a:br>
            <a:r>
              <a:rPr lang="en-US" sz="2400" smtClean="0"/>
              <a:t>Standard Edition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Orders, Invoices, Accounts Receivable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QS-PR-850</a:t>
            </a:r>
          </a:p>
        </p:txBody>
      </p:sp>
      <p:sp>
        <p:nvSpPr>
          <p:cNvPr id="993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Order: Topics</a:t>
            </a:r>
          </a:p>
        </p:txBody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ebdings" pitchFamily="18" charset="2"/>
              <a:buNone/>
            </a:pPr>
            <a:r>
              <a:rPr lang="en-US" sz="2400" dirty="0" smtClean="0"/>
              <a:t>Key Concepts: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</a:t>
            </a:r>
            <a:r>
              <a:rPr lang="en-US" sz="2000" dirty="0" smtClean="0"/>
              <a:t>Sales Order Work Flow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Document Layout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Allocation of Inventory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Picklists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Shipment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Invoice Management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 Example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dirty="0" smtClean="0"/>
              <a:t> </a:t>
            </a:r>
            <a:r>
              <a:rPr lang="en-US" sz="2000" dirty="0" smtClean="0"/>
              <a:t>Create Customer Record, Define Control Settings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Enter Sales Order, Print Sales Order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Ship Sales Order, Print and Post Invoice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 Enter Payment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 Activity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QS-PR-860</a:t>
            </a:r>
          </a:p>
        </p:txBody>
      </p:sp>
      <p:sp>
        <p:nvSpPr>
          <p:cNvPr id="1003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Learning Objectives</a:t>
            </a:r>
          </a:p>
        </p:txBody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00188"/>
            <a:ext cx="8401050" cy="50530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ebdings" pitchFamily="18" charset="2"/>
              <a:buNone/>
            </a:pPr>
            <a:r>
              <a:rPr lang="en-US" smtClean="0"/>
              <a:t>When you finish this section, you should be able to: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 Describe the basic sales order process flow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 Explain the different types of information contained in a sales order document header, line item, and trailer sections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 Explain the differences between general and detail allocations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 Describe the basic invoice process flow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 Describe the basic payment process flow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 Enter, print, and ship a sales order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 Print and post an invoice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 Record payment</a:t>
            </a:r>
          </a:p>
          <a:p>
            <a:pPr eaLnBrk="1" hangingPunct="1">
              <a:lnSpc>
                <a:spcPct val="80000"/>
              </a:lnSpc>
            </a:pPr>
            <a:endParaRPr lang="en-US" sz="2400" smtClean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QS-PR-870</a:t>
            </a:r>
          </a:p>
        </p:txBody>
      </p:sp>
      <p:sp>
        <p:nvSpPr>
          <p:cNvPr id="101379" name="Rectangle 2"/>
          <p:cNvSpPr>
            <a:spLocks noChangeArrowheads="1"/>
          </p:cNvSpPr>
          <p:nvPr/>
        </p:nvSpPr>
        <p:spPr bwMode="auto">
          <a:xfrm>
            <a:off x="466725" y="569913"/>
            <a:ext cx="6648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Key Concepts</a:t>
            </a:r>
          </a:p>
        </p:txBody>
      </p:sp>
      <p:grpSp>
        <p:nvGrpSpPr>
          <p:cNvPr id="101380" name="Group 62"/>
          <p:cNvGrpSpPr>
            <a:grpSpLocks/>
          </p:cNvGrpSpPr>
          <p:nvPr/>
        </p:nvGrpSpPr>
        <p:grpSpPr bwMode="auto">
          <a:xfrm>
            <a:off x="2874963" y="1109663"/>
            <a:ext cx="4406900" cy="5643562"/>
            <a:chOff x="1811" y="699"/>
            <a:chExt cx="2776" cy="3555"/>
          </a:xfrm>
        </p:grpSpPr>
        <p:grpSp>
          <p:nvGrpSpPr>
            <p:cNvPr id="101381" name="Group 26"/>
            <p:cNvGrpSpPr>
              <a:grpSpLocks/>
            </p:cNvGrpSpPr>
            <p:nvPr/>
          </p:nvGrpSpPr>
          <p:grpSpPr bwMode="auto">
            <a:xfrm>
              <a:off x="1947" y="3260"/>
              <a:ext cx="899" cy="367"/>
              <a:chOff x="2193" y="3181"/>
              <a:chExt cx="831" cy="371"/>
            </a:xfrm>
          </p:grpSpPr>
          <p:sp>
            <p:nvSpPr>
              <p:cNvPr id="101402" name="Rectangle 27"/>
              <p:cNvSpPr>
                <a:spLocks noChangeArrowheads="1"/>
              </p:cNvSpPr>
              <p:nvPr/>
            </p:nvSpPr>
            <p:spPr bwMode="auto">
              <a:xfrm>
                <a:off x="2193" y="3181"/>
                <a:ext cx="828" cy="371"/>
              </a:xfrm>
              <a:prstGeom prst="rect">
                <a:avLst/>
              </a:prstGeom>
              <a:solidFill>
                <a:srgbClr val="D8DAC9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1403" name="Line 28"/>
              <p:cNvSpPr>
                <a:spLocks noChangeShapeType="1"/>
              </p:cNvSpPr>
              <p:nvPr/>
            </p:nvSpPr>
            <p:spPr bwMode="auto">
              <a:xfrm>
                <a:off x="2201" y="3191"/>
                <a:ext cx="404" cy="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1404" name="Line 29"/>
              <p:cNvSpPr>
                <a:spLocks noChangeShapeType="1"/>
              </p:cNvSpPr>
              <p:nvPr/>
            </p:nvSpPr>
            <p:spPr bwMode="auto">
              <a:xfrm flipH="1">
                <a:off x="2604" y="3183"/>
                <a:ext cx="420" cy="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1382" name="Rectangle 30"/>
            <p:cNvSpPr>
              <a:spLocks noChangeArrowheads="1"/>
            </p:cNvSpPr>
            <p:nvPr/>
          </p:nvSpPr>
          <p:spPr bwMode="auto">
            <a:xfrm>
              <a:off x="2110" y="3273"/>
              <a:ext cx="554" cy="33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1275" tIns="17462" rIns="41275" bIns="17462">
              <a:spAutoFit/>
            </a:bodyPr>
            <a:lstStyle/>
            <a:p>
              <a:pPr algn="ctr" defTabSz="804863" eaLnBrk="0" hangingPunct="0"/>
              <a:r>
                <a:rPr lang="en-US" sz="1600" b="1">
                  <a:solidFill>
                    <a:schemeClr val="tx2"/>
                  </a:solidFill>
                </a:rPr>
                <a:t>Print</a:t>
              </a:r>
              <a:br>
                <a:rPr lang="en-US" sz="1600" b="1">
                  <a:solidFill>
                    <a:schemeClr val="tx2"/>
                  </a:solidFill>
                </a:rPr>
              </a:br>
              <a:r>
                <a:rPr lang="en-US" sz="1600" b="1">
                  <a:solidFill>
                    <a:schemeClr val="tx2"/>
                  </a:solidFill>
                </a:rPr>
                <a:t>Invoice</a:t>
              </a:r>
              <a:endParaRPr lang="en-US" sz="1600">
                <a:solidFill>
                  <a:schemeClr val="tx2"/>
                </a:solidFill>
              </a:endParaRPr>
            </a:p>
          </p:txBody>
        </p:sp>
        <p:sp>
          <p:nvSpPr>
            <p:cNvPr id="291871" name="Rectangle 31"/>
            <p:cNvSpPr>
              <a:spLocks noChangeArrowheads="1"/>
            </p:cNvSpPr>
            <p:nvPr/>
          </p:nvSpPr>
          <p:spPr bwMode="auto">
            <a:xfrm>
              <a:off x="1813" y="699"/>
              <a:ext cx="1091" cy="449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en-US" sz="1600"/>
                <a:t>Sales Quotes</a:t>
              </a:r>
            </a:p>
            <a:p>
              <a:pPr algn="ctr" defTabSz="804863" eaLnBrk="0" hangingPunct="0">
                <a:defRPr/>
              </a:pPr>
              <a:r>
                <a:rPr lang="en-US" sz="1600"/>
                <a:t>(optional)</a:t>
              </a:r>
            </a:p>
          </p:txBody>
        </p:sp>
        <p:sp>
          <p:nvSpPr>
            <p:cNvPr id="291872" name="Rectangle 32"/>
            <p:cNvSpPr>
              <a:spLocks noChangeArrowheads="1"/>
            </p:cNvSpPr>
            <p:nvPr/>
          </p:nvSpPr>
          <p:spPr bwMode="auto">
            <a:xfrm>
              <a:off x="1811" y="1317"/>
              <a:ext cx="1092" cy="449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en-US" sz="1600"/>
                <a:t>Sales Orders</a:t>
              </a:r>
            </a:p>
          </p:txBody>
        </p:sp>
        <p:sp>
          <p:nvSpPr>
            <p:cNvPr id="291873" name="Rectangle 33"/>
            <p:cNvSpPr>
              <a:spLocks noChangeArrowheads="1"/>
            </p:cNvSpPr>
            <p:nvPr/>
          </p:nvSpPr>
          <p:spPr bwMode="auto">
            <a:xfrm>
              <a:off x="1812" y="1974"/>
              <a:ext cx="1091" cy="449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en-US" sz="1600"/>
                <a:t>Pick/Packlist</a:t>
              </a:r>
            </a:p>
            <a:p>
              <a:pPr algn="ctr" defTabSz="804863" eaLnBrk="0" hangingPunct="0">
                <a:defRPr/>
              </a:pPr>
              <a:r>
                <a:rPr lang="en-US" sz="1600"/>
                <a:t>(optional)</a:t>
              </a:r>
            </a:p>
          </p:txBody>
        </p:sp>
        <p:sp>
          <p:nvSpPr>
            <p:cNvPr id="291874" name="Rectangle 34"/>
            <p:cNvSpPr>
              <a:spLocks noChangeArrowheads="1"/>
            </p:cNvSpPr>
            <p:nvPr/>
          </p:nvSpPr>
          <p:spPr bwMode="auto">
            <a:xfrm>
              <a:off x="1812" y="2605"/>
              <a:ext cx="1091" cy="449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en-US" sz="1600"/>
                <a:t>Shipments</a:t>
              </a:r>
            </a:p>
          </p:txBody>
        </p:sp>
        <p:sp>
          <p:nvSpPr>
            <p:cNvPr id="291875" name="Rectangle 35"/>
            <p:cNvSpPr>
              <a:spLocks noChangeArrowheads="1"/>
            </p:cNvSpPr>
            <p:nvPr/>
          </p:nvSpPr>
          <p:spPr bwMode="auto">
            <a:xfrm>
              <a:off x="1812" y="3805"/>
              <a:ext cx="1091" cy="449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en-US" sz="1600"/>
                <a:t>Post Invoices</a:t>
              </a:r>
            </a:p>
          </p:txBody>
        </p:sp>
        <p:sp>
          <p:nvSpPr>
            <p:cNvPr id="291876" name="Rectangle 36"/>
            <p:cNvSpPr>
              <a:spLocks noChangeArrowheads="1"/>
            </p:cNvSpPr>
            <p:nvPr/>
          </p:nvSpPr>
          <p:spPr bwMode="auto">
            <a:xfrm>
              <a:off x="3496" y="2613"/>
              <a:ext cx="1091" cy="449"/>
            </a:xfrm>
            <a:prstGeom prst="rect">
              <a:avLst/>
            </a:prstGeom>
            <a:solidFill>
              <a:srgbClr val="C5E6E9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80962" tIns="41275" rIns="80962" bIns="41275" anchor="ctr"/>
            <a:lstStyle/>
            <a:p>
              <a:pPr algn="ctr" defTabSz="804863" eaLnBrk="0" hangingPunct="0">
                <a:defRPr/>
              </a:pPr>
              <a:r>
                <a:rPr lang="en-US" sz="1600"/>
                <a:t>Returns</a:t>
              </a:r>
            </a:p>
          </p:txBody>
        </p:sp>
        <p:sp>
          <p:nvSpPr>
            <p:cNvPr id="101389" name="Line 37"/>
            <p:cNvSpPr>
              <a:spLocks noChangeShapeType="1"/>
            </p:cNvSpPr>
            <p:nvPr/>
          </p:nvSpPr>
          <p:spPr bwMode="auto">
            <a:xfrm>
              <a:off x="2358" y="1160"/>
              <a:ext cx="0" cy="1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390" name="Line 38"/>
            <p:cNvSpPr>
              <a:spLocks noChangeShapeType="1"/>
            </p:cNvSpPr>
            <p:nvPr/>
          </p:nvSpPr>
          <p:spPr bwMode="auto">
            <a:xfrm>
              <a:off x="2358" y="1775"/>
              <a:ext cx="0" cy="1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391" name="Line 39"/>
            <p:cNvSpPr>
              <a:spLocks noChangeShapeType="1"/>
            </p:cNvSpPr>
            <p:nvPr/>
          </p:nvSpPr>
          <p:spPr bwMode="auto">
            <a:xfrm>
              <a:off x="2360" y="2439"/>
              <a:ext cx="0" cy="1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392" name="Line 40"/>
            <p:cNvSpPr>
              <a:spLocks noChangeShapeType="1"/>
            </p:cNvSpPr>
            <p:nvPr/>
          </p:nvSpPr>
          <p:spPr bwMode="auto">
            <a:xfrm>
              <a:off x="2356" y="3062"/>
              <a:ext cx="0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393" name="Line 41"/>
            <p:cNvSpPr>
              <a:spLocks noChangeShapeType="1"/>
            </p:cNvSpPr>
            <p:nvPr/>
          </p:nvSpPr>
          <p:spPr bwMode="auto">
            <a:xfrm>
              <a:off x="2362" y="3638"/>
              <a:ext cx="0" cy="1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394" name="Line 42"/>
            <p:cNvSpPr>
              <a:spLocks noChangeShapeType="1"/>
            </p:cNvSpPr>
            <p:nvPr/>
          </p:nvSpPr>
          <p:spPr bwMode="auto">
            <a:xfrm>
              <a:off x="2934" y="1535"/>
              <a:ext cx="3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395" name="Line 43"/>
            <p:cNvSpPr>
              <a:spLocks noChangeShapeType="1"/>
            </p:cNvSpPr>
            <p:nvPr/>
          </p:nvSpPr>
          <p:spPr bwMode="auto">
            <a:xfrm flipH="1">
              <a:off x="2926" y="2829"/>
              <a:ext cx="5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1396" name="Group 51"/>
            <p:cNvGrpSpPr>
              <a:grpSpLocks/>
            </p:cNvGrpSpPr>
            <p:nvPr/>
          </p:nvGrpSpPr>
          <p:grpSpPr bwMode="auto">
            <a:xfrm>
              <a:off x="3319" y="1342"/>
              <a:ext cx="1119" cy="505"/>
              <a:chOff x="3115" y="1111"/>
              <a:chExt cx="1119" cy="511"/>
            </a:xfrm>
          </p:grpSpPr>
          <p:grpSp>
            <p:nvGrpSpPr>
              <p:cNvPr id="101397" name="Group 52"/>
              <p:cNvGrpSpPr>
                <a:grpSpLocks/>
              </p:cNvGrpSpPr>
              <p:nvPr/>
            </p:nvGrpSpPr>
            <p:grpSpPr bwMode="auto">
              <a:xfrm>
                <a:off x="3115" y="1111"/>
                <a:ext cx="1119" cy="511"/>
                <a:chOff x="3115" y="1111"/>
                <a:chExt cx="1119" cy="511"/>
              </a:xfrm>
            </p:grpSpPr>
            <p:sp>
              <p:nvSpPr>
                <p:cNvPr id="101399" name="Rectangle 53"/>
                <p:cNvSpPr>
                  <a:spLocks noChangeArrowheads="1"/>
                </p:cNvSpPr>
                <p:nvPr/>
              </p:nvSpPr>
              <p:spPr bwMode="auto">
                <a:xfrm>
                  <a:off x="3115" y="1111"/>
                  <a:ext cx="1119" cy="511"/>
                </a:xfrm>
                <a:prstGeom prst="rect">
                  <a:avLst/>
                </a:prstGeom>
                <a:solidFill>
                  <a:srgbClr val="D8DAC9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400" name="Line 54"/>
                <p:cNvSpPr>
                  <a:spLocks noChangeShapeType="1"/>
                </p:cNvSpPr>
                <p:nvPr/>
              </p:nvSpPr>
              <p:spPr bwMode="auto">
                <a:xfrm>
                  <a:off x="3115" y="1159"/>
                  <a:ext cx="551" cy="39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1401" name="Line 55"/>
                <p:cNvSpPr>
                  <a:spLocks noChangeShapeType="1"/>
                </p:cNvSpPr>
                <p:nvPr/>
              </p:nvSpPr>
              <p:spPr bwMode="auto">
                <a:xfrm flipH="1">
                  <a:off x="3660" y="1159"/>
                  <a:ext cx="567" cy="39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01398" name="Rectangle 56"/>
              <p:cNvSpPr>
                <a:spLocks noChangeArrowheads="1"/>
              </p:cNvSpPr>
              <p:nvPr/>
            </p:nvSpPr>
            <p:spPr bwMode="auto">
              <a:xfrm>
                <a:off x="3165" y="1138"/>
                <a:ext cx="1015" cy="33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41275" tIns="17462" rIns="41275" bIns="17462">
                <a:spAutoFit/>
              </a:bodyPr>
              <a:lstStyle/>
              <a:p>
                <a:pPr algn="ctr" defTabSz="804863" eaLnBrk="0" hangingPunct="0"/>
                <a:r>
                  <a:rPr lang="en-US" sz="1600" b="1">
                    <a:solidFill>
                      <a:schemeClr val="tx2"/>
                    </a:solidFill>
                  </a:rPr>
                  <a:t>Print Sales</a:t>
                </a:r>
                <a:br>
                  <a:rPr lang="en-US" sz="1600" b="1">
                    <a:solidFill>
                      <a:schemeClr val="tx2"/>
                    </a:solidFill>
                  </a:rPr>
                </a:br>
                <a:r>
                  <a:rPr lang="en-US" sz="1600" b="1">
                    <a:solidFill>
                      <a:schemeClr val="tx2"/>
                    </a:solidFill>
                  </a:rPr>
                  <a:t>Order</a:t>
                </a:r>
              </a:p>
            </p:txBody>
          </p:sp>
        </p:grpSp>
      </p:grp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QS-PR-880</a:t>
            </a:r>
          </a:p>
        </p:txBody>
      </p:sp>
      <p:sp>
        <p:nvSpPr>
          <p:cNvPr id="2052" name="Rectangle 2050"/>
          <p:cNvSpPr>
            <a:spLocks noChangeArrowheads="1"/>
          </p:cNvSpPr>
          <p:nvPr/>
        </p:nvSpPr>
        <p:spPr bwMode="auto">
          <a:xfrm>
            <a:off x="466725" y="855663"/>
            <a:ext cx="7505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Sales Order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Document Layout</a:t>
            </a:r>
          </a:p>
        </p:txBody>
      </p:sp>
      <p:grpSp>
        <p:nvGrpSpPr>
          <p:cNvPr id="2053" name="Group 17"/>
          <p:cNvGrpSpPr>
            <a:grpSpLocks/>
          </p:cNvGrpSpPr>
          <p:nvPr/>
        </p:nvGrpSpPr>
        <p:grpSpPr bwMode="auto">
          <a:xfrm>
            <a:off x="746125" y="1647825"/>
            <a:ext cx="7645400" cy="4886325"/>
            <a:chOff x="746125" y="1200150"/>
            <a:chExt cx="7645400" cy="5334000"/>
          </a:xfrm>
        </p:grpSpPr>
        <p:graphicFrame>
          <p:nvGraphicFramePr>
            <p:cNvPr id="2050" name="Object 2100"/>
            <p:cNvGraphicFramePr>
              <a:graphicFrameLocks noChangeAspect="1"/>
            </p:cNvGraphicFramePr>
            <p:nvPr/>
          </p:nvGraphicFramePr>
          <p:xfrm>
            <a:off x="2649538" y="1454150"/>
            <a:ext cx="3822700" cy="4727575"/>
          </p:xfrm>
          <a:graphic>
            <a:graphicData uri="http://schemas.openxmlformats.org/presentationml/2006/ole">
              <p:oleObj spid="_x0000_s2050" name="Microsoft ClipArt Gallery" r:id="rId4" imgW="2826720" imgH="3497040" progId="">
                <p:embed/>
              </p:oleObj>
            </a:graphicData>
          </a:graphic>
        </p:graphicFrame>
        <p:cxnSp>
          <p:nvCxnSpPr>
            <p:cNvPr id="2054" name="AutoShape 2101" descr="5%"/>
            <p:cNvCxnSpPr>
              <a:cxnSpLocks noChangeShapeType="1"/>
              <a:stCxn id="293950" idx="2"/>
              <a:endCxn id="293942" idx="1"/>
            </p:cNvCxnSpPr>
            <p:nvPr/>
          </p:nvCxnSpPr>
          <p:spPr bwMode="auto">
            <a:xfrm rot="16200000" flipH="1">
              <a:off x="3829051" y="4843462"/>
              <a:ext cx="2157412" cy="690563"/>
            </a:xfrm>
            <a:prstGeom prst="bentConnector2">
              <a:avLst/>
            </a:prstGeom>
            <a:noFill/>
            <a:ln w="38100">
              <a:solidFill>
                <a:schemeClr val="tx2"/>
              </a:solidFill>
              <a:prstDash val="sysDot"/>
              <a:miter lim="800000"/>
              <a:headEnd/>
              <a:tailEnd/>
            </a:ln>
          </p:spPr>
        </p:cxnSp>
        <p:sp>
          <p:nvSpPr>
            <p:cNvPr id="293942" name="Rectangle 2102"/>
            <p:cNvSpPr>
              <a:spLocks noChangeArrowheads="1"/>
            </p:cNvSpPr>
            <p:nvPr/>
          </p:nvSpPr>
          <p:spPr bwMode="auto">
            <a:xfrm>
              <a:off x="5267325" y="6000403"/>
              <a:ext cx="1447800" cy="53374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  <a:prstDash val="dash"/>
              <a:miter lim="800000"/>
              <a:headEnd/>
              <a:tailEnd/>
            </a:ln>
            <a:effectLst>
              <a:outerShdw dist="89803" dir="2700000" algn="ctr" rotWithShape="0">
                <a:schemeClr val="bg2"/>
              </a:outerShdw>
            </a:effectLst>
          </p:spPr>
          <p:txBody>
            <a:bodyPr wrap="none" lIns="91432" tIns="45716" rIns="91432" bIns="45716" anchor="ctr"/>
            <a:lstStyle/>
            <a:p>
              <a:pPr algn="ctr" eaLnBrk="0" hangingPunct="0">
                <a:defRPr/>
              </a:pPr>
              <a:r>
                <a:rPr kumimoji="1" lang="en-US" sz="2400"/>
                <a:t>Line Item</a:t>
              </a:r>
            </a:p>
          </p:txBody>
        </p:sp>
        <p:sp>
          <p:nvSpPr>
            <p:cNvPr id="293943" name="Rectangle 2103"/>
            <p:cNvSpPr>
              <a:spLocks noChangeArrowheads="1"/>
            </p:cNvSpPr>
            <p:nvPr/>
          </p:nvSpPr>
          <p:spPr bwMode="auto">
            <a:xfrm>
              <a:off x="3495675" y="1200150"/>
              <a:ext cx="2133600" cy="9912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1432" tIns="45716" rIns="91432" bIns="45716" anchor="ctr"/>
            <a:lstStyle/>
            <a:p>
              <a:pPr algn="ctr" eaLnBrk="0" hangingPunct="0">
                <a:defRPr/>
              </a:pPr>
              <a:r>
                <a:rPr kumimoji="1" lang="en-US" sz="2400" dirty="0"/>
                <a:t>Sales</a:t>
              </a:r>
            </a:p>
            <a:p>
              <a:pPr algn="ctr" eaLnBrk="0" hangingPunct="0">
                <a:defRPr/>
              </a:pPr>
              <a:r>
                <a:rPr kumimoji="1" lang="en-US" sz="2400" dirty="0"/>
                <a:t>Order</a:t>
              </a:r>
            </a:p>
          </p:txBody>
        </p:sp>
        <p:cxnSp>
          <p:nvCxnSpPr>
            <p:cNvPr id="2057" name="AutoShape 2104" descr="5%"/>
            <p:cNvCxnSpPr>
              <a:cxnSpLocks noChangeShapeType="1"/>
              <a:stCxn id="293943" idx="2"/>
              <a:endCxn id="293950" idx="0"/>
            </p:cNvCxnSpPr>
            <p:nvPr/>
          </p:nvCxnSpPr>
          <p:spPr bwMode="auto">
            <a:xfrm rot="5400000">
              <a:off x="4119562" y="2647951"/>
              <a:ext cx="885825" cy="0"/>
            </a:xfrm>
            <a:prstGeom prst="straightConnector1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</p:spPr>
        </p:cxnSp>
        <p:cxnSp>
          <p:nvCxnSpPr>
            <p:cNvPr id="2058" name="AutoShape 2105" descr="Large grid"/>
            <p:cNvCxnSpPr>
              <a:cxnSpLocks noChangeShapeType="1"/>
              <a:stCxn id="293943" idx="2"/>
              <a:endCxn id="293951" idx="0"/>
            </p:cNvCxnSpPr>
            <p:nvPr/>
          </p:nvCxnSpPr>
          <p:spPr bwMode="auto">
            <a:xfrm rot="16200000" flipH="1">
              <a:off x="5500687" y="1266826"/>
              <a:ext cx="885825" cy="27622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2"/>
              </a:solidFill>
              <a:miter lim="800000"/>
              <a:headEnd/>
              <a:tailEnd/>
            </a:ln>
          </p:spPr>
        </p:cxnSp>
        <p:cxnSp>
          <p:nvCxnSpPr>
            <p:cNvPr id="2059" name="AutoShape 2106" descr="Large grid"/>
            <p:cNvCxnSpPr>
              <a:cxnSpLocks noChangeShapeType="1"/>
              <a:stCxn id="293943" idx="2"/>
              <a:endCxn id="293952" idx="0"/>
            </p:cNvCxnSpPr>
            <p:nvPr/>
          </p:nvCxnSpPr>
          <p:spPr bwMode="auto">
            <a:xfrm rot="5400000">
              <a:off x="2751137" y="1266826"/>
              <a:ext cx="873125" cy="27495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2"/>
              </a:solidFill>
              <a:miter lim="800000"/>
              <a:headEnd/>
              <a:tailEnd/>
            </a:ln>
          </p:spPr>
        </p:cxnSp>
        <p:sp>
          <p:nvSpPr>
            <p:cNvPr id="293947" name="Rectangle 2107"/>
            <p:cNvSpPr>
              <a:spLocks noChangeArrowheads="1"/>
            </p:cNvSpPr>
            <p:nvPr/>
          </p:nvSpPr>
          <p:spPr bwMode="auto">
            <a:xfrm>
              <a:off x="5267325" y="4629646"/>
              <a:ext cx="1447800" cy="53374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1432" tIns="45716" rIns="91432" bIns="45716" anchor="ctr"/>
            <a:lstStyle/>
            <a:p>
              <a:pPr algn="ctr" eaLnBrk="0" hangingPunct="0">
                <a:defRPr/>
              </a:pPr>
              <a:r>
                <a:rPr kumimoji="1" lang="en-US" sz="2400"/>
                <a:t>Line Item</a:t>
              </a:r>
            </a:p>
          </p:txBody>
        </p:sp>
        <p:cxnSp>
          <p:nvCxnSpPr>
            <p:cNvPr id="2061" name="AutoShape 2108" descr="Dotted grid"/>
            <p:cNvCxnSpPr>
              <a:cxnSpLocks noChangeShapeType="1"/>
              <a:stCxn id="293950" idx="2"/>
              <a:endCxn id="293947" idx="1"/>
            </p:cNvCxnSpPr>
            <p:nvPr/>
          </p:nvCxnSpPr>
          <p:spPr bwMode="auto">
            <a:xfrm rot="16200000" flipH="1">
              <a:off x="4514851" y="4157662"/>
              <a:ext cx="785812" cy="690563"/>
            </a:xfrm>
            <a:prstGeom prst="bentConnector2">
              <a:avLst/>
            </a:prstGeom>
            <a:noFill/>
            <a:ln w="38100">
              <a:solidFill>
                <a:schemeClr val="tx2"/>
              </a:solidFill>
              <a:miter lim="800000"/>
              <a:headEnd/>
              <a:tailEnd/>
            </a:ln>
          </p:spPr>
        </p:cxnSp>
        <p:sp>
          <p:nvSpPr>
            <p:cNvPr id="293949" name="Rectangle 2109"/>
            <p:cNvSpPr>
              <a:spLocks noChangeArrowheads="1"/>
            </p:cNvSpPr>
            <p:nvPr/>
          </p:nvSpPr>
          <p:spPr bwMode="auto">
            <a:xfrm>
              <a:off x="5267325" y="5314158"/>
              <a:ext cx="1447800" cy="53374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1432" tIns="45716" rIns="91432" bIns="45716" anchor="ctr"/>
            <a:lstStyle/>
            <a:p>
              <a:pPr algn="ctr" eaLnBrk="0" hangingPunct="0">
                <a:defRPr/>
              </a:pPr>
              <a:r>
                <a:rPr kumimoji="1" lang="en-US" sz="2400"/>
                <a:t>Line Item</a:t>
              </a:r>
            </a:p>
          </p:txBody>
        </p:sp>
        <p:sp>
          <p:nvSpPr>
            <p:cNvPr id="293950" name="Rectangle 2110"/>
            <p:cNvSpPr>
              <a:spLocks noChangeArrowheads="1"/>
            </p:cNvSpPr>
            <p:nvPr/>
          </p:nvSpPr>
          <p:spPr bwMode="auto">
            <a:xfrm>
              <a:off x="3495675" y="3104655"/>
              <a:ext cx="2133600" cy="9912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1432" tIns="45716" rIns="91432" bIns="45716" anchor="ctr"/>
            <a:lstStyle/>
            <a:p>
              <a:pPr algn="ctr" eaLnBrk="0" hangingPunct="0">
                <a:defRPr/>
              </a:pPr>
              <a:r>
                <a:rPr kumimoji="1" lang="en-US" sz="2400"/>
                <a:t>Line Items</a:t>
              </a:r>
            </a:p>
            <a:p>
              <a:pPr algn="ctr" eaLnBrk="0" hangingPunct="0">
                <a:defRPr/>
              </a:pPr>
              <a:r>
                <a:rPr kumimoji="1" lang="en-US" sz="2400"/>
                <a:t>(Body)</a:t>
              </a:r>
            </a:p>
          </p:txBody>
        </p:sp>
        <p:sp>
          <p:nvSpPr>
            <p:cNvPr id="293951" name="Rectangle 2111"/>
            <p:cNvSpPr>
              <a:spLocks noChangeArrowheads="1"/>
            </p:cNvSpPr>
            <p:nvPr/>
          </p:nvSpPr>
          <p:spPr bwMode="auto">
            <a:xfrm>
              <a:off x="6257925" y="3104655"/>
              <a:ext cx="2133600" cy="9912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1432" tIns="45716" rIns="91432" bIns="45716" anchor="ctr"/>
            <a:lstStyle/>
            <a:p>
              <a:pPr algn="ctr" eaLnBrk="0" hangingPunct="0">
                <a:defRPr/>
              </a:pPr>
              <a:r>
                <a:rPr kumimoji="1" lang="en-US" sz="2400"/>
                <a:t>Trailer</a:t>
              </a:r>
            </a:p>
            <a:p>
              <a:pPr algn="ctr" eaLnBrk="0" hangingPunct="0">
                <a:defRPr/>
              </a:pPr>
              <a:r>
                <a:rPr kumimoji="1" lang="en-US" sz="2400"/>
                <a:t>(Footer)</a:t>
              </a:r>
            </a:p>
          </p:txBody>
        </p:sp>
        <p:sp>
          <p:nvSpPr>
            <p:cNvPr id="293952" name="Rectangle 2112"/>
            <p:cNvSpPr>
              <a:spLocks noChangeArrowheads="1"/>
            </p:cNvSpPr>
            <p:nvPr/>
          </p:nvSpPr>
          <p:spPr bwMode="auto">
            <a:xfrm>
              <a:off x="746125" y="3092524"/>
              <a:ext cx="2133600" cy="99124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lIns="91432" tIns="45716" rIns="91432" bIns="45716" anchor="ctr"/>
            <a:lstStyle/>
            <a:p>
              <a:pPr algn="ctr" eaLnBrk="0" hangingPunct="0">
                <a:defRPr/>
              </a:pPr>
              <a:r>
                <a:rPr kumimoji="1" lang="en-US" sz="2400"/>
                <a:t>Header</a:t>
              </a:r>
            </a:p>
          </p:txBody>
        </p:sp>
        <p:cxnSp>
          <p:nvCxnSpPr>
            <p:cNvPr id="2066" name="AutoShape 2113" descr="5%"/>
            <p:cNvCxnSpPr>
              <a:cxnSpLocks noChangeShapeType="1"/>
              <a:stCxn id="293950" idx="2"/>
              <a:endCxn id="293949" idx="1"/>
            </p:cNvCxnSpPr>
            <p:nvPr/>
          </p:nvCxnSpPr>
          <p:spPr bwMode="auto">
            <a:xfrm rot="16200000" flipH="1">
              <a:off x="4171951" y="4500562"/>
              <a:ext cx="1471612" cy="690563"/>
            </a:xfrm>
            <a:prstGeom prst="bentConnector2">
              <a:avLst/>
            </a:prstGeom>
            <a:noFill/>
            <a:ln w="38100">
              <a:solidFill>
                <a:schemeClr val="tx2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QS-PR-890</a:t>
            </a:r>
          </a:p>
        </p:txBody>
      </p:sp>
      <p:sp>
        <p:nvSpPr>
          <p:cNvPr id="102403" name="Rectangle 2"/>
          <p:cNvSpPr>
            <a:spLocks noChangeArrowheads="1"/>
          </p:cNvSpPr>
          <p:nvPr/>
        </p:nvSpPr>
        <p:spPr bwMode="auto">
          <a:xfrm>
            <a:off x="466725" y="912813"/>
            <a:ext cx="8143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Sales Order: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Allocation of Inventory</a:t>
            </a:r>
          </a:p>
        </p:txBody>
      </p:sp>
      <p:grpSp>
        <p:nvGrpSpPr>
          <p:cNvPr id="102404" name="Group 422"/>
          <p:cNvGrpSpPr>
            <a:grpSpLocks/>
          </p:cNvGrpSpPr>
          <p:nvPr/>
        </p:nvGrpSpPr>
        <p:grpSpPr bwMode="auto">
          <a:xfrm>
            <a:off x="700088" y="2416175"/>
            <a:ext cx="7802562" cy="2954338"/>
            <a:chOff x="176" y="530"/>
            <a:chExt cx="4915" cy="1861"/>
          </a:xfrm>
        </p:grpSpPr>
        <p:pic>
          <p:nvPicPr>
            <p:cNvPr id="102405" name="Picture 418" descr="j009013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38" y="1002"/>
              <a:ext cx="953" cy="7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06" name="Picture 244" descr="PE06265_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6" y="884"/>
              <a:ext cx="1048" cy="1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07" name="Text Box 245"/>
            <p:cNvSpPr txBox="1">
              <a:spLocks noChangeArrowheads="1"/>
            </p:cNvSpPr>
            <p:nvPr/>
          </p:nvSpPr>
          <p:spPr bwMode="auto">
            <a:xfrm>
              <a:off x="176" y="2025"/>
              <a:ext cx="1314" cy="36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/>
                <a:t>Travel agent/</a:t>
              </a:r>
              <a:br>
                <a:rPr lang="en-US" sz="1600"/>
              </a:br>
              <a:r>
                <a:rPr lang="en-US" sz="1600"/>
                <a:t>ticket counter</a:t>
              </a:r>
            </a:p>
          </p:txBody>
        </p:sp>
        <p:sp>
          <p:nvSpPr>
            <p:cNvPr id="102408" name="Text Box 246"/>
            <p:cNvSpPr txBox="1">
              <a:spLocks noChangeArrowheads="1"/>
            </p:cNvSpPr>
            <p:nvPr/>
          </p:nvSpPr>
          <p:spPr bwMode="auto">
            <a:xfrm>
              <a:off x="176" y="530"/>
              <a:ext cx="2214" cy="2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General Allocation</a:t>
              </a:r>
            </a:p>
          </p:txBody>
        </p:sp>
        <p:sp>
          <p:nvSpPr>
            <p:cNvPr id="102409" name="Text Box 247"/>
            <p:cNvSpPr txBox="1">
              <a:spLocks noChangeArrowheads="1"/>
            </p:cNvSpPr>
            <p:nvPr/>
          </p:nvSpPr>
          <p:spPr bwMode="auto">
            <a:xfrm>
              <a:off x="2801" y="2025"/>
              <a:ext cx="2221" cy="21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1600"/>
                <a:t>Boarding Pass; seat 10A</a:t>
              </a:r>
            </a:p>
          </p:txBody>
        </p:sp>
        <p:sp>
          <p:nvSpPr>
            <p:cNvPr id="102410" name="Text Box 248"/>
            <p:cNvSpPr txBox="1">
              <a:spLocks noChangeArrowheads="1"/>
            </p:cNvSpPr>
            <p:nvPr/>
          </p:nvSpPr>
          <p:spPr bwMode="auto">
            <a:xfrm>
              <a:off x="2801" y="530"/>
              <a:ext cx="2214" cy="25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Detail Allocation</a:t>
              </a:r>
            </a:p>
          </p:txBody>
        </p:sp>
        <p:sp>
          <p:nvSpPr>
            <p:cNvPr id="605595" name="Rectangle 411"/>
            <p:cNvSpPr>
              <a:spLocks noChangeArrowheads="1"/>
            </p:cNvSpPr>
            <p:nvPr/>
          </p:nvSpPr>
          <p:spPr bwMode="auto">
            <a:xfrm>
              <a:off x="2799" y="1134"/>
              <a:ext cx="1413" cy="567"/>
            </a:xfrm>
            <a:prstGeom prst="rect">
              <a:avLst/>
            </a:prstGeom>
            <a:solidFill>
              <a:srgbClr val="E6E7D7"/>
            </a:solidFill>
            <a:ln w="38100">
              <a:noFill/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2412" name="Text Box 412"/>
            <p:cNvSpPr txBox="1">
              <a:spLocks noChangeArrowheads="1"/>
            </p:cNvSpPr>
            <p:nvPr/>
          </p:nvSpPr>
          <p:spPr bwMode="auto">
            <a:xfrm>
              <a:off x="2873" y="1197"/>
              <a:ext cx="1300" cy="443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600"/>
                <a:t>Boarding Pass</a:t>
              </a:r>
            </a:p>
            <a:p>
              <a:pPr algn="ctr" eaLnBrk="0" hangingPunct="0">
                <a:spcBef>
                  <a:spcPct val="50000"/>
                </a:spcBef>
              </a:pPr>
              <a:r>
                <a:rPr lang="en-US" sz="1600"/>
                <a:t>seat 10A</a:t>
              </a:r>
            </a:p>
          </p:txBody>
        </p:sp>
        <p:sp>
          <p:nvSpPr>
            <p:cNvPr id="605605" name="AutoShape 421"/>
            <p:cNvSpPr>
              <a:spLocks noChangeArrowheads="1"/>
            </p:cNvSpPr>
            <p:nvPr/>
          </p:nvSpPr>
          <p:spPr bwMode="auto">
            <a:xfrm>
              <a:off x="1683" y="1116"/>
              <a:ext cx="783" cy="576"/>
            </a:xfrm>
            <a:prstGeom prst="rightArrow">
              <a:avLst>
                <a:gd name="adj1" fmla="val 50000"/>
                <a:gd name="adj2" fmla="val 33984"/>
              </a:avLst>
            </a:prstGeom>
            <a:solidFill>
              <a:srgbClr val="CED0B0"/>
            </a:solidFill>
            <a:ln w="3175">
              <a:solidFill>
                <a:schemeClr val="bg2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Printing Picklists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256" y="1472891"/>
            <a:ext cx="8153400" cy="5159919"/>
          </a:xfrm>
          <a:solidFill>
            <a:srgbClr val="FFFF00"/>
          </a:solidFill>
          <a:ln w="12700">
            <a:solidFill>
              <a:schemeClr val="tx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>
              <a:buNone/>
            </a:pPr>
            <a:r>
              <a:rPr lang="en-US" sz="1200" dirty="0" smtClean="0"/>
              <a:t>QMI Corporation                                                                                               PACKING LIST</a:t>
            </a:r>
          </a:p>
          <a:p>
            <a:pPr>
              <a:buNone/>
            </a:pPr>
            <a:r>
              <a:rPr lang="en-US" sz="1200" dirty="0" smtClean="0"/>
              <a:t>New York, New York 10065</a:t>
            </a:r>
          </a:p>
          <a:p>
            <a:pPr>
              <a:buNone/>
            </a:pPr>
            <a:r>
              <a:rPr lang="en-US" sz="1200" dirty="0" smtClean="0"/>
              <a:t>United States of America                                                                            Order # SO10020   Page 1</a:t>
            </a:r>
          </a:p>
          <a:p>
            <a:pPr>
              <a:buNone/>
            </a:pPr>
            <a:r>
              <a:rPr lang="en-US" sz="1200" dirty="0" smtClean="0"/>
              <a:t>							Order Date 09/28/XX</a:t>
            </a:r>
          </a:p>
          <a:p>
            <a:pPr>
              <a:buNone/>
            </a:pPr>
            <a:r>
              <a:rPr lang="en-US" sz="1200" dirty="0" smtClean="0"/>
              <a:t>							Print Date   09/28/XX</a:t>
            </a:r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r>
              <a:rPr lang="en-US" sz="1200" dirty="0" smtClean="0"/>
              <a:t>		Sold To: Midwest Medical Distributors, Inc.              Ship To: Midwest Medical Distributors, Inc.</a:t>
            </a:r>
          </a:p>
          <a:p>
            <a:pPr>
              <a:buNone/>
            </a:pPr>
            <a:r>
              <a:rPr lang="en-US" sz="1200" dirty="0" smtClean="0"/>
              <a:t>                                Suite 1000 Colossal Building                                   Suite 1000 Colossal Building</a:t>
            </a:r>
          </a:p>
          <a:p>
            <a:pPr>
              <a:buNone/>
            </a:pPr>
            <a:r>
              <a:rPr lang="en-US" sz="1200" dirty="0" smtClean="0"/>
              <a:t>                                Colossal Industrial Park                                          Colossal Industrial Park</a:t>
            </a:r>
          </a:p>
          <a:p>
            <a:pPr>
              <a:buNone/>
            </a:pPr>
            <a:r>
              <a:rPr lang="en-US" sz="1200" dirty="0" smtClean="0"/>
              <a:t>                                10350 Production Drive                                          10350 Production Drive</a:t>
            </a:r>
          </a:p>
          <a:p>
            <a:pPr>
              <a:buNone/>
            </a:pPr>
            <a:r>
              <a:rPr lang="en-US" sz="1200" dirty="0" smtClean="0"/>
              <a:t>                                 Evanston,  IL  09087                                             Evanston, IL  09087</a:t>
            </a:r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r>
              <a:rPr lang="en-US" sz="1200" dirty="0" smtClean="0"/>
              <a:t>	Salesperson:				Purchase Order:</a:t>
            </a:r>
          </a:p>
          <a:p>
            <a:pPr>
              <a:buNone/>
            </a:pPr>
            <a:r>
              <a:rPr lang="en-US" sz="1200" dirty="0" smtClean="0"/>
              <a:t>						          Ship Via:</a:t>
            </a:r>
          </a:p>
          <a:p>
            <a:pPr>
              <a:buNone/>
            </a:pPr>
            <a:r>
              <a:rPr lang="en-US" sz="1200" dirty="0" smtClean="0"/>
              <a:t>	Credit Terms: Net30				        FOB Point:  Shipping Point</a:t>
            </a:r>
          </a:p>
          <a:p>
            <a:pPr>
              <a:buNone/>
            </a:pPr>
            <a:r>
              <a:rPr lang="en-US" sz="1200" dirty="0" smtClean="0"/>
              <a:t>		         PAYMENT DUE IN 30 DAYS</a:t>
            </a:r>
          </a:p>
          <a:p>
            <a:pPr>
              <a:buNone/>
            </a:pPr>
            <a:r>
              <a:rPr lang="en-US" sz="1200" dirty="0" smtClean="0"/>
              <a:t>	Remarks:</a:t>
            </a:r>
          </a:p>
          <a:p>
            <a:pPr>
              <a:buNone/>
            </a:pPr>
            <a:r>
              <a:rPr lang="en-US" sz="1200" dirty="0" smtClean="0"/>
              <a:t>			   Site                                                   Qty Open                          Due</a:t>
            </a:r>
          </a:p>
          <a:p>
            <a:pPr>
              <a:buNone/>
            </a:pPr>
            <a:r>
              <a:rPr lang="en-US" sz="1200" dirty="0" smtClean="0"/>
              <a:t>LN   Item Number         T    Location         Lot/Serial                      Qty to Ship     UM              Shipped</a:t>
            </a:r>
          </a:p>
          <a:p>
            <a:pPr>
              <a:buNone/>
            </a:pPr>
            <a:r>
              <a:rPr lang="en-US" sz="1200" dirty="0" smtClean="0"/>
              <a:t>----  ----------------------  ---- --------------    -----------------------------   --------------    ------       --------------------</a:t>
            </a:r>
          </a:p>
          <a:p>
            <a:pPr>
              <a:buNone/>
            </a:pPr>
            <a:r>
              <a:rPr lang="en-US" sz="1200" dirty="0" smtClean="0"/>
              <a:t>1	    10-00                       8000			      10.0           EA            09/28/XX</a:t>
            </a:r>
          </a:p>
          <a:p>
            <a:pPr>
              <a:buNone/>
            </a:pPr>
            <a:r>
              <a:rPr lang="en-US" sz="1200" dirty="0" smtClean="0"/>
              <a:t>                                          FINGDS			      10.0                          (             )</a:t>
            </a:r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r>
              <a:rPr lang="en-US" sz="1200" dirty="0" smtClean="0"/>
              <a:t>	</a:t>
            </a:r>
          </a:p>
          <a:p>
            <a:pPr>
              <a:buNone/>
            </a:pPr>
            <a:r>
              <a:rPr lang="en-US" sz="1200" dirty="0" smtClean="0"/>
              <a:t>		             	</a:t>
            </a:r>
          </a:p>
          <a:p>
            <a:pPr>
              <a:buNone/>
            </a:pPr>
            <a:r>
              <a:rPr lang="en-US" sz="1200" dirty="0" smtClean="0"/>
              <a:t>							</a:t>
            </a:r>
          </a:p>
          <a:p>
            <a:pPr>
              <a:buNone/>
            </a:pPr>
            <a:endParaRPr lang="en-US" sz="1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QS-PR-900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QS-PR-090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58788" y="912813"/>
            <a:ext cx="70754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Blanket Order</a:t>
            </a:r>
          </a:p>
        </p:txBody>
      </p:sp>
      <p:grpSp>
        <p:nvGrpSpPr>
          <p:cNvPr id="23556" name="Group 5"/>
          <p:cNvGrpSpPr>
            <a:grpSpLocks/>
          </p:cNvGrpSpPr>
          <p:nvPr/>
        </p:nvGrpSpPr>
        <p:grpSpPr bwMode="auto">
          <a:xfrm>
            <a:off x="1460500" y="1968500"/>
            <a:ext cx="4400550" cy="4591050"/>
            <a:chOff x="1290" y="1224"/>
            <a:chExt cx="2772" cy="2892"/>
          </a:xfrm>
        </p:grpSpPr>
        <p:sp>
          <p:nvSpPr>
            <p:cNvPr id="23561" name="AutoShape 6"/>
            <p:cNvSpPr>
              <a:spLocks noChangeArrowheads="1"/>
            </p:cNvSpPr>
            <p:nvPr/>
          </p:nvSpPr>
          <p:spPr bwMode="auto">
            <a:xfrm>
              <a:off x="1290" y="122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/>
                <a:t>Blanket Order</a:t>
              </a:r>
            </a:p>
          </p:txBody>
        </p:sp>
        <p:sp>
          <p:nvSpPr>
            <p:cNvPr id="23562" name="AutoShape 7"/>
            <p:cNvSpPr>
              <a:spLocks noChangeArrowheads="1"/>
            </p:cNvSpPr>
            <p:nvPr/>
          </p:nvSpPr>
          <p:spPr bwMode="auto">
            <a:xfrm>
              <a:off x="3006" y="122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/>
                <a:t>Release to PO</a:t>
              </a:r>
            </a:p>
          </p:txBody>
        </p:sp>
        <p:cxnSp>
          <p:nvCxnSpPr>
            <p:cNvPr id="23563" name="AutoShape 8"/>
            <p:cNvCxnSpPr>
              <a:cxnSpLocks noChangeShapeType="1"/>
              <a:stCxn id="23561" idx="3"/>
              <a:endCxn id="23562" idx="1"/>
            </p:cNvCxnSpPr>
            <p:nvPr/>
          </p:nvCxnSpPr>
          <p:spPr bwMode="auto">
            <a:xfrm>
              <a:off x="2358" y="1512"/>
              <a:ext cx="636" cy="0"/>
            </a:xfrm>
            <a:prstGeom prst="straightConnector1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</p:spPr>
        </p:cxnSp>
        <p:sp>
          <p:nvSpPr>
            <p:cNvPr id="23564" name="AutoShape 9"/>
            <p:cNvSpPr>
              <a:spLocks noChangeArrowheads="1"/>
            </p:cNvSpPr>
            <p:nvPr/>
          </p:nvSpPr>
          <p:spPr bwMode="auto">
            <a:xfrm>
              <a:off x="3006" y="168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/>
                <a:t>Release to PO</a:t>
              </a:r>
            </a:p>
          </p:txBody>
        </p:sp>
        <p:sp>
          <p:nvSpPr>
            <p:cNvPr id="23565" name="AutoShape 10"/>
            <p:cNvSpPr>
              <a:spLocks noChangeArrowheads="1"/>
            </p:cNvSpPr>
            <p:nvPr/>
          </p:nvSpPr>
          <p:spPr bwMode="auto">
            <a:xfrm>
              <a:off x="3006" y="2151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/>
                <a:t>Release to PO</a:t>
              </a:r>
            </a:p>
          </p:txBody>
        </p:sp>
        <p:sp>
          <p:nvSpPr>
            <p:cNvPr id="23566" name="AutoShape 11"/>
            <p:cNvSpPr>
              <a:spLocks noChangeArrowheads="1"/>
            </p:cNvSpPr>
            <p:nvPr/>
          </p:nvSpPr>
          <p:spPr bwMode="auto">
            <a:xfrm>
              <a:off x="3006" y="261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/>
                <a:t>Release to PO</a:t>
              </a:r>
            </a:p>
          </p:txBody>
        </p:sp>
        <p:sp>
          <p:nvSpPr>
            <p:cNvPr id="23567" name="AutoShape 12"/>
            <p:cNvSpPr>
              <a:spLocks noChangeArrowheads="1"/>
            </p:cNvSpPr>
            <p:nvPr/>
          </p:nvSpPr>
          <p:spPr bwMode="auto">
            <a:xfrm>
              <a:off x="3006" y="3077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/>
                <a:t>Release to PO</a:t>
              </a:r>
            </a:p>
          </p:txBody>
        </p:sp>
        <p:sp>
          <p:nvSpPr>
            <p:cNvPr id="23568" name="AutoShape 13"/>
            <p:cNvSpPr>
              <a:spLocks noChangeArrowheads="1"/>
            </p:cNvSpPr>
            <p:nvPr/>
          </p:nvSpPr>
          <p:spPr bwMode="auto">
            <a:xfrm>
              <a:off x="3006" y="3540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rgbClr val="00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sz="1800"/>
                <a:t>Release to PO</a:t>
              </a:r>
            </a:p>
          </p:txBody>
        </p:sp>
        <p:cxnSp>
          <p:nvCxnSpPr>
            <p:cNvPr id="23569" name="AutoShape 14"/>
            <p:cNvCxnSpPr>
              <a:cxnSpLocks noChangeShapeType="1"/>
              <a:stCxn id="23561" idx="3"/>
              <a:endCxn id="23564" idx="1"/>
            </p:cNvCxnSpPr>
            <p:nvPr/>
          </p:nvCxnSpPr>
          <p:spPr bwMode="auto">
            <a:xfrm>
              <a:off x="2358" y="1512"/>
              <a:ext cx="636" cy="464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3570" name="AutoShape 15"/>
            <p:cNvCxnSpPr>
              <a:cxnSpLocks noChangeShapeType="1"/>
              <a:stCxn id="23561" idx="3"/>
              <a:endCxn id="23565" idx="1"/>
            </p:cNvCxnSpPr>
            <p:nvPr/>
          </p:nvCxnSpPr>
          <p:spPr bwMode="auto">
            <a:xfrm>
              <a:off x="2358" y="1512"/>
              <a:ext cx="636" cy="92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3571" name="AutoShape 16"/>
            <p:cNvCxnSpPr>
              <a:cxnSpLocks noChangeShapeType="1"/>
              <a:stCxn id="23561" idx="3"/>
              <a:endCxn id="23567" idx="1"/>
            </p:cNvCxnSpPr>
            <p:nvPr/>
          </p:nvCxnSpPr>
          <p:spPr bwMode="auto">
            <a:xfrm>
              <a:off x="2358" y="1512"/>
              <a:ext cx="636" cy="1853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3572" name="AutoShape 17"/>
            <p:cNvCxnSpPr>
              <a:cxnSpLocks noChangeShapeType="1"/>
              <a:stCxn id="23561" idx="3"/>
              <a:endCxn id="23568" idx="1"/>
            </p:cNvCxnSpPr>
            <p:nvPr/>
          </p:nvCxnSpPr>
          <p:spPr bwMode="auto">
            <a:xfrm>
              <a:off x="2358" y="1512"/>
              <a:ext cx="636" cy="2316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3573" name="AutoShape 18"/>
            <p:cNvCxnSpPr>
              <a:cxnSpLocks noChangeShapeType="1"/>
              <a:stCxn id="23561" idx="3"/>
              <a:endCxn id="23566" idx="1"/>
            </p:cNvCxnSpPr>
            <p:nvPr/>
          </p:nvCxnSpPr>
          <p:spPr bwMode="auto">
            <a:xfrm>
              <a:off x="2358" y="1512"/>
              <a:ext cx="636" cy="139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003366"/>
              </a:solidFill>
              <a:miter lim="800000"/>
              <a:headEnd/>
              <a:tailEnd type="triangle" w="med" len="med"/>
            </a:ln>
          </p:spPr>
        </p:cxnSp>
      </p:grpSp>
      <p:sp>
        <p:nvSpPr>
          <p:cNvPr id="23557" name="Line 19"/>
          <p:cNvSpPr>
            <a:spLocks noChangeShapeType="1"/>
          </p:cNvSpPr>
          <p:nvPr/>
        </p:nvSpPr>
        <p:spPr bwMode="auto">
          <a:xfrm>
            <a:off x="5973763" y="1909763"/>
            <a:ext cx="1698625" cy="0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8" name="Line 20"/>
          <p:cNvSpPr>
            <a:spLocks noChangeShapeType="1"/>
          </p:cNvSpPr>
          <p:nvPr/>
        </p:nvSpPr>
        <p:spPr bwMode="auto">
          <a:xfrm>
            <a:off x="5972175" y="6554788"/>
            <a:ext cx="1698625" cy="0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9" name="Text Box 21"/>
          <p:cNvSpPr txBox="1">
            <a:spLocks noChangeArrowheads="1"/>
          </p:cNvSpPr>
          <p:nvPr/>
        </p:nvSpPr>
        <p:spPr bwMode="auto">
          <a:xfrm>
            <a:off x="6183313" y="1450975"/>
            <a:ext cx="1211262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/>
              <a:t>Start Date</a:t>
            </a:r>
          </a:p>
        </p:txBody>
      </p:sp>
      <p:sp>
        <p:nvSpPr>
          <p:cNvPr id="23560" name="Text Box 22"/>
          <p:cNvSpPr txBox="1">
            <a:spLocks noChangeArrowheads="1"/>
          </p:cNvSpPr>
          <p:nvPr/>
        </p:nvSpPr>
        <p:spPr bwMode="auto">
          <a:xfrm>
            <a:off x="6184900" y="6096000"/>
            <a:ext cx="1111250" cy="3667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800"/>
              <a:t>End Date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QS-PR-910</a:t>
            </a:r>
          </a:p>
        </p:txBody>
      </p:sp>
      <p:sp>
        <p:nvSpPr>
          <p:cNvPr id="104451" name="Rectangle 2"/>
          <p:cNvSpPr>
            <a:spLocks noChangeArrowheads="1"/>
          </p:cNvSpPr>
          <p:nvPr/>
        </p:nvSpPr>
        <p:spPr bwMode="auto">
          <a:xfrm>
            <a:off x="466725" y="912813"/>
            <a:ext cx="74295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Shipment</a:t>
            </a:r>
          </a:p>
        </p:txBody>
      </p:sp>
      <p:grpSp>
        <p:nvGrpSpPr>
          <p:cNvPr id="104452" name="Group 88"/>
          <p:cNvGrpSpPr>
            <a:grpSpLocks/>
          </p:cNvGrpSpPr>
          <p:nvPr/>
        </p:nvGrpSpPr>
        <p:grpSpPr bwMode="auto">
          <a:xfrm>
            <a:off x="1814513" y="1905000"/>
            <a:ext cx="5502275" cy="3913188"/>
            <a:chOff x="1143" y="1200"/>
            <a:chExt cx="3466" cy="2465"/>
          </a:xfrm>
        </p:grpSpPr>
        <p:sp>
          <p:nvSpPr>
            <p:cNvPr id="104453" name="Line 6"/>
            <p:cNvSpPr>
              <a:spLocks noChangeShapeType="1"/>
            </p:cNvSpPr>
            <p:nvPr/>
          </p:nvSpPr>
          <p:spPr bwMode="auto">
            <a:xfrm>
              <a:off x="1722" y="2729"/>
              <a:ext cx="0" cy="93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54" name="Line 7"/>
            <p:cNvSpPr>
              <a:spLocks noChangeShapeType="1"/>
            </p:cNvSpPr>
            <p:nvPr/>
          </p:nvSpPr>
          <p:spPr bwMode="auto">
            <a:xfrm>
              <a:off x="1153" y="2732"/>
              <a:ext cx="1150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55" name="Text Box 8"/>
            <p:cNvSpPr txBox="1">
              <a:spLocks noChangeArrowheads="1"/>
            </p:cNvSpPr>
            <p:nvPr/>
          </p:nvSpPr>
          <p:spPr bwMode="auto">
            <a:xfrm>
              <a:off x="1143" y="2480"/>
              <a:ext cx="1161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b="1"/>
                <a:t>Inventory</a:t>
              </a:r>
            </a:p>
          </p:txBody>
        </p:sp>
        <p:sp>
          <p:nvSpPr>
            <p:cNvPr id="104456" name="Line 9"/>
            <p:cNvSpPr>
              <a:spLocks noChangeShapeType="1"/>
            </p:cNvSpPr>
            <p:nvPr/>
          </p:nvSpPr>
          <p:spPr bwMode="auto">
            <a:xfrm>
              <a:off x="4026" y="2729"/>
              <a:ext cx="0" cy="936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57" name="Line 10"/>
            <p:cNvSpPr>
              <a:spLocks noChangeShapeType="1"/>
            </p:cNvSpPr>
            <p:nvPr/>
          </p:nvSpPr>
          <p:spPr bwMode="auto">
            <a:xfrm>
              <a:off x="3456" y="2732"/>
              <a:ext cx="1149" cy="0"/>
            </a:xfrm>
            <a:prstGeom prst="line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58" name="Text Box 11"/>
            <p:cNvSpPr txBox="1">
              <a:spLocks noChangeArrowheads="1"/>
            </p:cNvSpPr>
            <p:nvPr/>
          </p:nvSpPr>
          <p:spPr bwMode="auto">
            <a:xfrm>
              <a:off x="3448" y="2480"/>
              <a:ext cx="1161" cy="231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b="1"/>
                <a:t>Sales</a:t>
              </a:r>
            </a:p>
          </p:txBody>
        </p:sp>
        <p:sp>
          <p:nvSpPr>
            <p:cNvPr id="104459" name="Line 13"/>
            <p:cNvSpPr>
              <a:spLocks noChangeShapeType="1"/>
            </p:cNvSpPr>
            <p:nvPr/>
          </p:nvSpPr>
          <p:spPr bwMode="auto">
            <a:xfrm>
              <a:off x="2007" y="2921"/>
              <a:ext cx="0" cy="315"/>
            </a:xfrm>
            <a:prstGeom prst="line">
              <a:avLst/>
            </a:prstGeom>
            <a:noFill/>
            <a:ln w="76200">
              <a:solidFill>
                <a:srgbClr val="327C84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60" name="Line 14"/>
            <p:cNvSpPr>
              <a:spLocks noChangeShapeType="1"/>
            </p:cNvSpPr>
            <p:nvPr/>
          </p:nvSpPr>
          <p:spPr bwMode="auto">
            <a:xfrm flipV="1">
              <a:off x="3789" y="2921"/>
              <a:ext cx="0" cy="315"/>
            </a:xfrm>
            <a:prstGeom prst="line">
              <a:avLst/>
            </a:prstGeom>
            <a:noFill/>
            <a:ln w="76200">
              <a:solidFill>
                <a:srgbClr val="327C84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04461" name="Picture 19" descr="j00900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49" y="1200"/>
              <a:ext cx="948" cy="1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4462" name="Group 86"/>
            <p:cNvGrpSpPr>
              <a:grpSpLocks/>
            </p:cNvGrpSpPr>
            <p:nvPr/>
          </p:nvGrpSpPr>
          <p:grpSpPr bwMode="auto">
            <a:xfrm>
              <a:off x="3501" y="1867"/>
              <a:ext cx="1046" cy="650"/>
              <a:chOff x="3743" y="2776"/>
              <a:chExt cx="1343" cy="835"/>
            </a:xfrm>
          </p:grpSpPr>
          <p:sp>
            <p:nvSpPr>
              <p:cNvPr id="104520" name="Rectangle 80"/>
              <p:cNvSpPr>
                <a:spLocks noChangeArrowheads="1"/>
              </p:cNvSpPr>
              <p:nvPr/>
            </p:nvSpPr>
            <p:spPr bwMode="auto">
              <a:xfrm>
                <a:off x="3743" y="2776"/>
                <a:ext cx="993" cy="691"/>
              </a:xfrm>
              <a:prstGeom prst="rect">
                <a:avLst/>
              </a:prstGeom>
              <a:solidFill>
                <a:srgbClr val="327C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21" name="Freeform 81"/>
              <p:cNvSpPr>
                <a:spLocks/>
              </p:cNvSpPr>
              <p:nvPr/>
            </p:nvSpPr>
            <p:spPr bwMode="auto">
              <a:xfrm>
                <a:off x="4720" y="2996"/>
                <a:ext cx="366" cy="470"/>
              </a:xfrm>
              <a:custGeom>
                <a:avLst/>
                <a:gdLst>
                  <a:gd name="T0" fmla="*/ 7 w 366"/>
                  <a:gd name="T1" fmla="*/ 0 h 470"/>
                  <a:gd name="T2" fmla="*/ 241 w 366"/>
                  <a:gd name="T3" fmla="*/ 0 h 470"/>
                  <a:gd name="T4" fmla="*/ 366 w 366"/>
                  <a:gd name="T5" fmla="*/ 195 h 470"/>
                  <a:gd name="T6" fmla="*/ 366 w 366"/>
                  <a:gd name="T7" fmla="*/ 470 h 470"/>
                  <a:gd name="T8" fmla="*/ 0 w 366"/>
                  <a:gd name="T9" fmla="*/ 470 h 470"/>
                  <a:gd name="T10" fmla="*/ 7 w 366"/>
                  <a:gd name="T11" fmla="*/ 0 h 4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6"/>
                  <a:gd name="T19" fmla="*/ 0 h 470"/>
                  <a:gd name="T20" fmla="*/ 366 w 366"/>
                  <a:gd name="T21" fmla="*/ 470 h 47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6" h="470">
                    <a:moveTo>
                      <a:pt x="7" y="0"/>
                    </a:moveTo>
                    <a:lnTo>
                      <a:pt x="241" y="0"/>
                    </a:lnTo>
                    <a:lnTo>
                      <a:pt x="366" y="195"/>
                    </a:lnTo>
                    <a:lnTo>
                      <a:pt x="366" y="470"/>
                    </a:lnTo>
                    <a:lnTo>
                      <a:pt x="0" y="47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327C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22" name="Freeform 82"/>
              <p:cNvSpPr>
                <a:spLocks/>
              </p:cNvSpPr>
              <p:nvPr/>
            </p:nvSpPr>
            <p:spPr bwMode="auto">
              <a:xfrm>
                <a:off x="4763" y="3023"/>
                <a:ext cx="278" cy="170"/>
              </a:xfrm>
              <a:custGeom>
                <a:avLst/>
                <a:gdLst>
                  <a:gd name="T0" fmla="*/ 0 w 278"/>
                  <a:gd name="T1" fmla="*/ 0 h 170"/>
                  <a:gd name="T2" fmla="*/ 171 w 278"/>
                  <a:gd name="T3" fmla="*/ 0 h 170"/>
                  <a:gd name="T4" fmla="*/ 278 w 278"/>
                  <a:gd name="T5" fmla="*/ 170 h 170"/>
                  <a:gd name="T6" fmla="*/ 0 w 278"/>
                  <a:gd name="T7" fmla="*/ 170 h 170"/>
                  <a:gd name="T8" fmla="*/ 0 w 278"/>
                  <a:gd name="T9" fmla="*/ 0 h 1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8"/>
                  <a:gd name="T16" fmla="*/ 0 h 170"/>
                  <a:gd name="T17" fmla="*/ 278 w 278"/>
                  <a:gd name="T18" fmla="*/ 170 h 1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8" h="170">
                    <a:moveTo>
                      <a:pt x="0" y="0"/>
                    </a:moveTo>
                    <a:lnTo>
                      <a:pt x="171" y="0"/>
                    </a:lnTo>
                    <a:lnTo>
                      <a:pt x="278" y="170"/>
                    </a:lnTo>
                    <a:lnTo>
                      <a:pt x="0" y="1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23" name="Rectangle 83"/>
              <p:cNvSpPr>
                <a:spLocks noChangeArrowheads="1"/>
              </p:cNvSpPr>
              <p:nvPr/>
            </p:nvSpPr>
            <p:spPr bwMode="auto">
              <a:xfrm>
                <a:off x="4135" y="3440"/>
                <a:ext cx="553" cy="91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24" name="Freeform 84"/>
              <p:cNvSpPr>
                <a:spLocks/>
              </p:cNvSpPr>
              <p:nvPr/>
            </p:nvSpPr>
            <p:spPr bwMode="auto">
              <a:xfrm>
                <a:off x="3838" y="3395"/>
                <a:ext cx="217" cy="216"/>
              </a:xfrm>
              <a:custGeom>
                <a:avLst/>
                <a:gdLst>
                  <a:gd name="T0" fmla="*/ 108 w 217"/>
                  <a:gd name="T1" fmla="*/ 216 h 216"/>
                  <a:gd name="T2" fmla="*/ 129 w 217"/>
                  <a:gd name="T3" fmla="*/ 213 h 216"/>
                  <a:gd name="T4" fmla="*/ 151 w 217"/>
                  <a:gd name="T5" fmla="*/ 207 h 216"/>
                  <a:gd name="T6" fmla="*/ 169 w 217"/>
                  <a:gd name="T7" fmla="*/ 197 h 216"/>
                  <a:gd name="T8" fmla="*/ 185 w 217"/>
                  <a:gd name="T9" fmla="*/ 184 h 216"/>
                  <a:gd name="T10" fmla="*/ 198 w 217"/>
                  <a:gd name="T11" fmla="*/ 169 h 216"/>
                  <a:gd name="T12" fmla="*/ 208 w 217"/>
                  <a:gd name="T13" fmla="*/ 150 h 216"/>
                  <a:gd name="T14" fmla="*/ 214 w 217"/>
                  <a:gd name="T15" fmla="*/ 130 h 216"/>
                  <a:gd name="T16" fmla="*/ 217 w 217"/>
                  <a:gd name="T17" fmla="*/ 108 h 216"/>
                  <a:gd name="T18" fmla="*/ 214 w 217"/>
                  <a:gd name="T19" fmla="*/ 87 h 216"/>
                  <a:gd name="T20" fmla="*/ 208 w 217"/>
                  <a:gd name="T21" fmla="*/ 67 h 216"/>
                  <a:gd name="T22" fmla="*/ 198 w 217"/>
                  <a:gd name="T23" fmla="*/ 48 h 216"/>
                  <a:gd name="T24" fmla="*/ 185 w 217"/>
                  <a:gd name="T25" fmla="*/ 32 h 216"/>
                  <a:gd name="T26" fmla="*/ 169 w 217"/>
                  <a:gd name="T27" fmla="*/ 19 h 216"/>
                  <a:gd name="T28" fmla="*/ 151 w 217"/>
                  <a:gd name="T29" fmla="*/ 9 h 216"/>
                  <a:gd name="T30" fmla="*/ 129 w 217"/>
                  <a:gd name="T31" fmla="*/ 3 h 216"/>
                  <a:gd name="T32" fmla="*/ 108 w 217"/>
                  <a:gd name="T33" fmla="*/ 0 h 216"/>
                  <a:gd name="T34" fmla="*/ 86 w 217"/>
                  <a:gd name="T35" fmla="*/ 3 h 216"/>
                  <a:gd name="T36" fmla="*/ 66 w 217"/>
                  <a:gd name="T37" fmla="*/ 9 h 216"/>
                  <a:gd name="T38" fmla="*/ 47 w 217"/>
                  <a:gd name="T39" fmla="*/ 19 h 216"/>
                  <a:gd name="T40" fmla="*/ 31 w 217"/>
                  <a:gd name="T41" fmla="*/ 32 h 216"/>
                  <a:gd name="T42" fmla="*/ 18 w 217"/>
                  <a:gd name="T43" fmla="*/ 48 h 216"/>
                  <a:gd name="T44" fmla="*/ 8 w 217"/>
                  <a:gd name="T45" fmla="*/ 67 h 216"/>
                  <a:gd name="T46" fmla="*/ 3 w 217"/>
                  <a:gd name="T47" fmla="*/ 87 h 216"/>
                  <a:gd name="T48" fmla="*/ 0 w 217"/>
                  <a:gd name="T49" fmla="*/ 108 h 216"/>
                  <a:gd name="T50" fmla="*/ 3 w 217"/>
                  <a:gd name="T51" fmla="*/ 130 h 216"/>
                  <a:gd name="T52" fmla="*/ 8 w 217"/>
                  <a:gd name="T53" fmla="*/ 150 h 216"/>
                  <a:gd name="T54" fmla="*/ 18 w 217"/>
                  <a:gd name="T55" fmla="*/ 169 h 216"/>
                  <a:gd name="T56" fmla="*/ 31 w 217"/>
                  <a:gd name="T57" fmla="*/ 184 h 216"/>
                  <a:gd name="T58" fmla="*/ 47 w 217"/>
                  <a:gd name="T59" fmla="*/ 197 h 216"/>
                  <a:gd name="T60" fmla="*/ 66 w 217"/>
                  <a:gd name="T61" fmla="*/ 207 h 216"/>
                  <a:gd name="T62" fmla="*/ 86 w 217"/>
                  <a:gd name="T63" fmla="*/ 213 h 216"/>
                  <a:gd name="T64" fmla="*/ 108 w 217"/>
                  <a:gd name="T65" fmla="*/ 216 h 2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7"/>
                  <a:gd name="T100" fmla="*/ 0 h 216"/>
                  <a:gd name="T101" fmla="*/ 217 w 217"/>
                  <a:gd name="T102" fmla="*/ 216 h 2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7" h="216">
                    <a:moveTo>
                      <a:pt x="108" y="216"/>
                    </a:moveTo>
                    <a:lnTo>
                      <a:pt x="129" y="213"/>
                    </a:lnTo>
                    <a:lnTo>
                      <a:pt x="151" y="207"/>
                    </a:lnTo>
                    <a:lnTo>
                      <a:pt x="169" y="197"/>
                    </a:lnTo>
                    <a:lnTo>
                      <a:pt x="185" y="184"/>
                    </a:lnTo>
                    <a:lnTo>
                      <a:pt x="198" y="169"/>
                    </a:lnTo>
                    <a:lnTo>
                      <a:pt x="208" y="150"/>
                    </a:lnTo>
                    <a:lnTo>
                      <a:pt x="214" y="130"/>
                    </a:lnTo>
                    <a:lnTo>
                      <a:pt x="217" y="108"/>
                    </a:lnTo>
                    <a:lnTo>
                      <a:pt x="214" y="87"/>
                    </a:lnTo>
                    <a:lnTo>
                      <a:pt x="208" y="67"/>
                    </a:lnTo>
                    <a:lnTo>
                      <a:pt x="198" y="48"/>
                    </a:lnTo>
                    <a:lnTo>
                      <a:pt x="185" y="32"/>
                    </a:lnTo>
                    <a:lnTo>
                      <a:pt x="169" y="19"/>
                    </a:lnTo>
                    <a:lnTo>
                      <a:pt x="151" y="9"/>
                    </a:lnTo>
                    <a:lnTo>
                      <a:pt x="129" y="3"/>
                    </a:lnTo>
                    <a:lnTo>
                      <a:pt x="108" y="0"/>
                    </a:lnTo>
                    <a:lnTo>
                      <a:pt x="86" y="3"/>
                    </a:lnTo>
                    <a:lnTo>
                      <a:pt x="66" y="9"/>
                    </a:lnTo>
                    <a:lnTo>
                      <a:pt x="47" y="19"/>
                    </a:lnTo>
                    <a:lnTo>
                      <a:pt x="31" y="32"/>
                    </a:lnTo>
                    <a:lnTo>
                      <a:pt x="18" y="48"/>
                    </a:lnTo>
                    <a:lnTo>
                      <a:pt x="8" y="67"/>
                    </a:lnTo>
                    <a:lnTo>
                      <a:pt x="3" y="87"/>
                    </a:lnTo>
                    <a:lnTo>
                      <a:pt x="0" y="108"/>
                    </a:lnTo>
                    <a:lnTo>
                      <a:pt x="3" y="130"/>
                    </a:lnTo>
                    <a:lnTo>
                      <a:pt x="8" y="150"/>
                    </a:lnTo>
                    <a:lnTo>
                      <a:pt x="18" y="169"/>
                    </a:lnTo>
                    <a:lnTo>
                      <a:pt x="31" y="184"/>
                    </a:lnTo>
                    <a:lnTo>
                      <a:pt x="47" y="197"/>
                    </a:lnTo>
                    <a:lnTo>
                      <a:pt x="66" y="207"/>
                    </a:lnTo>
                    <a:lnTo>
                      <a:pt x="86" y="213"/>
                    </a:lnTo>
                    <a:lnTo>
                      <a:pt x="108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25" name="Freeform 85"/>
              <p:cNvSpPr>
                <a:spLocks/>
              </p:cNvSpPr>
              <p:nvPr/>
            </p:nvSpPr>
            <p:spPr bwMode="auto">
              <a:xfrm>
                <a:off x="4794" y="3395"/>
                <a:ext cx="216" cy="216"/>
              </a:xfrm>
              <a:custGeom>
                <a:avLst/>
                <a:gdLst>
                  <a:gd name="T0" fmla="*/ 108 w 216"/>
                  <a:gd name="T1" fmla="*/ 216 h 216"/>
                  <a:gd name="T2" fmla="*/ 130 w 216"/>
                  <a:gd name="T3" fmla="*/ 213 h 216"/>
                  <a:gd name="T4" fmla="*/ 150 w 216"/>
                  <a:gd name="T5" fmla="*/ 207 h 216"/>
                  <a:gd name="T6" fmla="*/ 168 w 216"/>
                  <a:gd name="T7" fmla="*/ 197 h 216"/>
                  <a:gd name="T8" fmla="*/ 184 w 216"/>
                  <a:gd name="T9" fmla="*/ 184 h 216"/>
                  <a:gd name="T10" fmla="*/ 197 w 216"/>
                  <a:gd name="T11" fmla="*/ 169 h 216"/>
                  <a:gd name="T12" fmla="*/ 207 w 216"/>
                  <a:gd name="T13" fmla="*/ 150 h 216"/>
                  <a:gd name="T14" fmla="*/ 214 w 216"/>
                  <a:gd name="T15" fmla="*/ 130 h 216"/>
                  <a:gd name="T16" fmla="*/ 216 w 216"/>
                  <a:gd name="T17" fmla="*/ 108 h 216"/>
                  <a:gd name="T18" fmla="*/ 214 w 216"/>
                  <a:gd name="T19" fmla="*/ 87 h 216"/>
                  <a:gd name="T20" fmla="*/ 207 w 216"/>
                  <a:gd name="T21" fmla="*/ 67 h 216"/>
                  <a:gd name="T22" fmla="*/ 197 w 216"/>
                  <a:gd name="T23" fmla="*/ 48 h 216"/>
                  <a:gd name="T24" fmla="*/ 184 w 216"/>
                  <a:gd name="T25" fmla="*/ 32 h 216"/>
                  <a:gd name="T26" fmla="*/ 168 w 216"/>
                  <a:gd name="T27" fmla="*/ 19 h 216"/>
                  <a:gd name="T28" fmla="*/ 150 w 216"/>
                  <a:gd name="T29" fmla="*/ 9 h 216"/>
                  <a:gd name="T30" fmla="*/ 130 w 216"/>
                  <a:gd name="T31" fmla="*/ 3 h 216"/>
                  <a:gd name="T32" fmla="*/ 108 w 216"/>
                  <a:gd name="T33" fmla="*/ 0 h 216"/>
                  <a:gd name="T34" fmla="*/ 87 w 216"/>
                  <a:gd name="T35" fmla="*/ 3 h 216"/>
                  <a:gd name="T36" fmla="*/ 66 w 216"/>
                  <a:gd name="T37" fmla="*/ 9 h 216"/>
                  <a:gd name="T38" fmla="*/ 48 w 216"/>
                  <a:gd name="T39" fmla="*/ 19 h 216"/>
                  <a:gd name="T40" fmla="*/ 32 w 216"/>
                  <a:gd name="T41" fmla="*/ 32 h 216"/>
                  <a:gd name="T42" fmla="*/ 19 w 216"/>
                  <a:gd name="T43" fmla="*/ 48 h 216"/>
                  <a:gd name="T44" fmla="*/ 9 w 216"/>
                  <a:gd name="T45" fmla="*/ 67 h 216"/>
                  <a:gd name="T46" fmla="*/ 3 w 216"/>
                  <a:gd name="T47" fmla="*/ 87 h 216"/>
                  <a:gd name="T48" fmla="*/ 0 w 216"/>
                  <a:gd name="T49" fmla="*/ 108 h 216"/>
                  <a:gd name="T50" fmla="*/ 3 w 216"/>
                  <a:gd name="T51" fmla="*/ 130 h 216"/>
                  <a:gd name="T52" fmla="*/ 9 w 216"/>
                  <a:gd name="T53" fmla="*/ 150 h 216"/>
                  <a:gd name="T54" fmla="*/ 19 w 216"/>
                  <a:gd name="T55" fmla="*/ 169 h 216"/>
                  <a:gd name="T56" fmla="*/ 32 w 216"/>
                  <a:gd name="T57" fmla="*/ 184 h 216"/>
                  <a:gd name="T58" fmla="*/ 48 w 216"/>
                  <a:gd name="T59" fmla="*/ 197 h 216"/>
                  <a:gd name="T60" fmla="*/ 66 w 216"/>
                  <a:gd name="T61" fmla="*/ 207 h 216"/>
                  <a:gd name="T62" fmla="*/ 87 w 216"/>
                  <a:gd name="T63" fmla="*/ 213 h 216"/>
                  <a:gd name="T64" fmla="*/ 108 w 216"/>
                  <a:gd name="T65" fmla="*/ 216 h 2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16"/>
                  <a:gd name="T100" fmla="*/ 0 h 216"/>
                  <a:gd name="T101" fmla="*/ 216 w 216"/>
                  <a:gd name="T102" fmla="*/ 216 h 21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16" h="216">
                    <a:moveTo>
                      <a:pt x="108" y="216"/>
                    </a:moveTo>
                    <a:lnTo>
                      <a:pt x="130" y="213"/>
                    </a:lnTo>
                    <a:lnTo>
                      <a:pt x="150" y="207"/>
                    </a:lnTo>
                    <a:lnTo>
                      <a:pt x="168" y="197"/>
                    </a:lnTo>
                    <a:lnTo>
                      <a:pt x="184" y="184"/>
                    </a:lnTo>
                    <a:lnTo>
                      <a:pt x="197" y="169"/>
                    </a:lnTo>
                    <a:lnTo>
                      <a:pt x="207" y="150"/>
                    </a:lnTo>
                    <a:lnTo>
                      <a:pt x="214" y="130"/>
                    </a:lnTo>
                    <a:lnTo>
                      <a:pt x="216" y="108"/>
                    </a:lnTo>
                    <a:lnTo>
                      <a:pt x="214" y="87"/>
                    </a:lnTo>
                    <a:lnTo>
                      <a:pt x="207" y="67"/>
                    </a:lnTo>
                    <a:lnTo>
                      <a:pt x="197" y="48"/>
                    </a:lnTo>
                    <a:lnTo>
                      <a:pt x="184" y="32"/>
                    </a:lnTo>
                    <a:lnTo>
                      <a:pt x="168" y="19"/>
                    </a:lnTo>
                    <a:lnTo>
                      <a:pt x="150" y="9"/>
                    </a:lnTo>
                    <a:lnTo>
                      <a:pt x="130" y="3"/>
                    </a:lnTo>
                    <a:lnTo>
                      <a:pt x="108" y="0"/>
                    </a:lnTo>
                    <a:lnTo>
                      <a:pt x="87" y="3"/>
                    </a:lnTo>
                    <a:lnTo>
                      <a:pt x="66" y="9"/>
                    </a:lnTo>
                    <a:lnTo>
                      <a:pt x="48" y="19"/>
                    </a:lnTo>
                    <a:lnTo>
                      <a:pt x="32" y="32"/>
                    </a:lnTo>
                    <a:lnTo>
                      <a:pt x="19" y="48"/>
                    </a:lnTo>
                    <a:lnTo>
                      <a:pt x="9" y="67"/>
                    </a:lnTo>
                    <a:lnTo>
                      <a:pt x="3" y="87"/>
                    </a:lnTo>
                    <a:lnTo>
                      <a:pt x="0" y="108"/>
                    </a:lnTo>
                    <a:lnTo>
                      <a:pt x="3" y="130"/>
                    </a:lnTo>
                    <a:lnTo>
                      <a:pt x="9" y="150"/>
                    </a:lnTo>
                    <a:lnTo>
                      <a:pt x="19" y="169"/>
                    </a:lnTo>
                    <a:lnTo>
                      <a:pt x="32" y="184"/>
                    </a:lnTo>
                    <a:lnTo>
                      <a:pt x="48" y="197"/>
                    </a:lnTo>
                    <a:lnTo>
                      <a:pt x="66" y="207"/>
                    </a:lnTo>
                    <a:lnTo>
                      <a:pt x="87" y="213"/>
                    </a:lnTo>
                    <a:lnTo>
                      <a:pt x="108" y="21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4463" name="Group 77"/>
            <p:cNvGrpSpPr>
              <a:grpSpLocks/>
            </p:cNvGrpSpPr>
            <p:nvPr/>
          </p:nvGrpSpPr>
          <p:grpSpPr bwMode="auto">
            <a:xfrm flipH="1">
              <a:off x="2513" y="1727"/>
              <a:ext cx="725" cy="712"/>
              <a:chOff x="4111" y="4"/>
              <a:chExt cx="1266" cy="1243"/>
            </a:xfrm>
          </p:grpSpPr>
          <p:sp>
            <p:nvSpPr>
              <p:cNvPr id="104464" name="Freeform 21"/>
              <p:cNvSpPr>
                <a:spLocks/>
              </p:cNvSpPr>
              <p:nvPr/>
            </p:nvSpPr>
            <p:spPr bwMode="auto">
              <a:xfrm>
                <a:off x="4231" y="776"/>
                <a:ext cx="1038" cy="437"/>
              </a:xfrm>
              <a:custGeom>
                <a:avLst/>
                <a:gdLst>
                  <a:gd name="T0" fmla="*/ 1 w 2076"/>
                  <a:gd name="T1" fmla="*/ 1 h 872"/>
                  <a:gd name="T2" fmla="*/ 0 w 2076"/>
                  <a:gd name="T3" fmla="*/ 1 h 872"/>
                  <a:gd name="T4" fmla="*/ 1 w 2076"/>
                  <a:gd name="T5" fmla="*/ 1 h 872"/>
                  <a:gd name="T6" fmla="*/ 1 w 2076"/>
                  <a:gd name="T7" fmla="*/ 1 h 872"/>
                  <a:gd name="T8" fmla="*/ 1 w 2076"/>
                  <a:gd name="T9" fmla="*/ 1 h 872"/>
                  <a:gd name="T10" fmla="*/ 1 w 2076"/>
                  <a:gd name="T11" fmla="*/ 1 h 872"/>
                  <a:gd name="T12" fmla="*/ 1 w 2076"/>
                  <a:gd name="T13" fmla="*/ 1 h 872"/>
                  <a:gd name="T14" fmla="*/ 1 w 2076"/>
                  <a:gd name="T15" fmla="*/ 1 h 872"/>
                  <a:gd name="T16" fmla="*/ 1 w 2076"/>
                  <a:gd name="T17" fmla="*/ 1 h 872"/>
                  <a:gd name="T18" fmla="*/ 1 w 2076"/>
                  <a:gd name="T19" fmla="*/ 1 h 872"/>
                  <a:gd name="T20" fmla="*/ 1 w 2076"/>
                  <a:gd name="T21" fmla="*/ 0 h 872"/>
                  <a:gd name="T22" fmla="*/ 1 w 2076"/>
                  <a:gd name="T23" fmla="*/ 1 h 872"/>
                  <a:gd name="T24" fmla="*/ 1 w 2076"/>
                  <a:gd name="T25" fmla="*/ 1 h 872"/>
                  <a:gd name="T26" fmla="*/ 1 w 2076"/>
                  <a:gd name="T27" fmla="*/ 1 h 8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076"/>
                  <a:gd name="T43" fmla="*/ 0 h 872"/>
                  <a:gd name="T44" fmla="*/ 2076 w 2076"/>
                  <a:gd name="T45" fmla="*/ 872 h 87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076" h="872">
                    <a:moveTo>
                      <a:pt x="4" y="758"/>
                    </a:moveTo>
                    <a:lnTo>
                      <a:pt x="0" y="827"/>
                    </a:lnTo>
                    <a:lnTo>
                      <a:pt x="59" y="872"/>
                    </a:lnTo>
                    <a:lnTo>
                      <a:pt x="542" y="777"/>
                    </a:lnTo>
                    <a:lnTo>
                      <a:pt x="679" y="872"/>
                    </a:lnTo>
                    <a:lnTo>
                      <a:pt x="1118" y="571"/>
                    </a:lnTo>
                    <a:lnTo>
                      <a:pt x="1085" y="521"/>
                    </a:lnTo>
                    <a:lnTo>
                      <a:pt x="1323" y="338"/>
                    </a:lnTo>
                    <a:lnTo>
                      <a:pt x="1497" y="384"/>
                    </a:lnTo>
                    <a:lnTo>
                      <a:pt x="2076" y="78"/>
                    </a:lnTo>
                    <a:lnTo>
                      <a:pt x="1989" y="0"/>
                    </a:lnTo>
                    <a:lnTo>
                      <a:pt x="1108" y="178"/>
                    </a:lnTo>
                    <a:lnTo>
                      <a:pt x="4" y="758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65" name="Freeform 22"/>
              <p:cNvSpPr>
                <a:spLocks/>
              </p:cNvSpPr>
              <p:nvPr/>
            </p:nvSpPr>
            <p:spPr bwMode="auto">
              <a:xfrm>
                <a:off x="4122" y="978"/>
                <a:ext cx="242" cy="123"/>
              </a:xfrm>
              <a:custGeom>
                <a:avLst/>
                <a:gdLst>
                  <a:gd name="T0" fmla="*/ 1 w 484"/>
                  <a:gd name="T1" fmla="*/ 1 h 246"/>
                  <a:gd name="T2" fmla="*/ 0 w 484"/>
                  <a:gd name="T3" fmla="*/ 1 h 246"/>
                  <a:gd name="T4" fmla="*/ 1 w 484"/>
                  <a:gd name="T5" fmla="*/ 1 h 246"/>
                  <a:gd name="T6" fmla="*/ 1 w 484"/>
                  <a:gd name="T7" fmla="*/ 1 h 246"/>
                  <a:gd name="T8" fmla="*/ 1 w 484"/>
                  <a:gd name="T9" fmla="*/ 0 h 246"/>
                  <a:gd name="T10" fmla="*/ 1 w 484"/>
                  <a:gd name="T11" fmla="*/ 1 h 246"/>
                  <a:gd name="T12" fmla="*/ 1 w 484"/>
                  <a:gd name="T13" fmla="*/ 1 h 2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84"/>
                  <a:gd name="T22" fmla="*/ 0 h 246"/>
                  <a:gd name="T23" fmla="*/ 484 w 484"/>
                  <a:gd name="T24" fmla="*/ 246 h 2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84" h="246">
                    <a:moveTo>
                      <a:pt x="27" y="181"/>
                    </a:moveTo>
                    <a:lnTo>
                      <a:pt x="0" y="210"/>
                    </a:lnTo>
                    <a:lnTo>
                      <a:pt x="37" y="246"/>
                    </a:lnTo>
                    <a:lnTo>
                      <a:pt x="484" y="40"/>
                    </a:lnTo>
                    <a:lnTo>
                      <a:pt x="378" y="0"/>
                    </a:lnTo>
                    <a:lnTo>
                      <a:pt x="27" y="18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66" name="Freeform 23"/>
              <p:cNvSpPr>
                <a:spLocks/>
              </p:cNvSpPr>
              <p:nvPr/>
            </p:nvSpPr>
            <p:spPr bwMode="auto">
              <a:xfrm>
                <a:off x="4231" y="1068"/>
                <a:ext cx="268" cy="106"/>
              </a:xfrm>
              <a:custGeom>
                <a:avLst/>
                <a:gdLst>
                  <a:gd name="T0" fmla="*/ 0 w 537"/>
                  <a:gd name="T1" fmla="*/ 1 h 211"/>
                  <a:gd name="T2" fmla="*/ 0 w 537"/>
                  <a:gd name="T3" fmla="*/ 1 h 211"/>
                  <a:gd name="T4" fmla="*/ 0 w 537"/>
                  <a:gd name="T5" fmla="*/ 1 h 211"/>
                  <a:gd name="T6" fmla="*/ 0 w 537"/>
                  <a:gd name="T7" fmla="*/ 1 h 211"/>
                  <a:gd name="T8" fmla="*/ 0 w 537"/>
                  <a:gd name="T9" fmla="*/ 0 h 211"/>
                  <a:gd name="T10" fmla="*/ 0 w 537"/>
                  <a:gd name="T11" fmla="*/ 1 h 211"/>
                  <a:gd name="T12" fmla="*/ 0 w 537"/>
                  <a:gd name="T13" fmla="*/ 1 h 2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37"/>
                  <a:gd name="T22" fmla="*/ 0 h 211"/>
                  <a:gd name="T23" fmla="*/ 537 w 537"/>
                  <a:gd name="T24" fmla="*/ 211 h 2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37" h="211">
                    <a:moveTo>
                      <a:pt x="13" y="101"/>
                    </a:moveTo>
                    <a:lnTo>
                      <a:pt x="0" y="148"/>
                    </a:lnTo>
                    <a:lnTo>
                      <a:pt x="47" y="211"/>
                    </a:lnTo>
                    <a:lnTo>
                      <a:pt x="537" y="101"/>
                    </a:lnTo>
                    <a:lnTo>
                      <a:pt x="395" y="0"/>
                    </a:lnTo>
                    <a:lnTo>
                      <a:pt x="13" y="101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67" name="Freeform 24"/>
              <p:cNvSpPr>
                <a:spLocks/>
              </p:cNvSpPr>
              <p:nvPr/>
            </p:nvSpPr>
            <p:spPr bwMode="auto">
              <a:xfrm>
                <a:off x="4120" y="929"/>
                <a:ext cx="200" cy="135"/>
              </a:xfrm>
              <a:custGeom>
                <a:avLst/>
                <a:gdLst>
                  <a:gd name="T0" fmla="*/ 1 w 399"/>
                  <a:gd name="T1" fmla="*/ 0 h 269"/>
                  <a:gd name="T2" fmla="*/ 0 w 399"/>
                  <a:gd name="T3" fmla="*/ 1 h 269"/>
                  <a:gd name="T4" fmla="*/ 1 w 399"/>
                  <a:gd name="T5" fmla="*/ 1 h 269"/>
                  <a:gd name="T6" fmla="*/ 1 w 399"/>
                  <a:gd name="T7" fmla="*/ 1 h 269"/>
                  <a:gd name="T8" fmla="*/ 1 w 399"/>
                  <a:gd name="T9" fmla="*/ 1 h 269"/>
                  <a:gd name="T10" fmla="*/ 1 w 399"/>
                  <a:gd name="T11" fmla="*/ 0 h 269"/>
                  <a:gd name="T12" fmla="*/ 1 w 399"/>
                  <a:gd name="T13" fmla="*/ 0 h 2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99"/>
                  <a:gd name="T22" fmla="*/ 0 h 269"/>
                  <a:gd name="T23" fmla="*/ 399 w 399"/>
                  <a:gd name="T24" fmla="*/ 269 h 2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99" h="269">
                    <a:moveTo>
                      <a:pt x="168" y="0"/>
                    </a:moveTo>
                    <a:lnTo>
                      <a:pt x="0" y="214"/>
                    </a:lnTo>
                    <a:lnTo>
                      <a:pt x="35" y="269"/>
                    </a:lnTo>
                    <a:lnTo>
                      <a:pt x="399" y="105"/>
                    </a:lnTo>
                    <a:lnTo>
                      <a:pt x="295" y="35"/>
                    </a:lnTo>
                    <a:lnTo>
                      <a:pt x="168" y="0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68" name="Freeform 25"/>
              <p:cNvSpPr>
                <a:spLocks/>
              </p:cNvSpPr>
              <p:nvPr/>
            </p:nvSpPr>
            <p:spPr bwMode="auto">
              <a:xfrm>
                <a:off x="4567" y="15"/>
                <a:ext cx="362" cy="905"/>
              </a:xfrm>
              <a:custGeom>
                <a:avLst/>
                <a:gdLst>
                  <a:gd name="T0" fmla="*/ 0 w 724"/>
                  <a:gd name="T1" fmla="*/ 0 h 1811"/>
                  <a:gd name="T2" fmla="*/ 1 w 724"/>
                  <a:gd name="T3" fmla="*/ 0 h 1811"/>
                  <a:gd name="T4" fmla="*/ 1 w 724"/>
                  <a:gd name="T5" fmla="*/ 0 h 1811"/>
                  <a:gd name="T6" fmla="*/ 1 w 724"/>
                  <a:gd name="T7" fmla="*/ 0 h 1811"/>
                  <a:gd name="T8" fmla="*/ 1 w 724"/>
                  <a:gd name="T9" fmla="*/ 0 h 1811"/>
                  <a:gd name="T10" fmla="*/ 1 w 724"/>
                  <a:gd name="T11" fmla="*/ 0 h 1811"/>
                  <a:gd name="T12" fmla="*/ 1 w 724"/>
                  <a:gd name="T13" fmla="*/ 0 h 1811"/>
                  <a:gd name="T14" fmla="*/ 1 w 724"/>
                  <a:gd name="T15" fmla="*/ 0 h 1811"/>
                  <a:gd name="T16" fmla="*/ 1 w 724"/>
                  <a:gd name="T17" fmla="*/ 0 h 1811"/>
                  <a:gd name="T18" fmla="*/ 1 w 724"/>
                  <a:gd name="T19" fmla="*/ 0 h 1811"/>
                  <a:gd name="T20" fmla="*/ 1 w 724"/>
                  <a:gd name="T21" fmla="*/ 0 h 1811"/>
                  <a:gd name="T22" fmla="*/ 1 w 724"/>
                  <a:gd name="T23" fmla="*/ 0 h 1811"/>
                  <a:gd name="T24" fmla="*/ 1 w 724"/>
                  <a:gd name="T25" fmla="*/ 0 h 1811"/>
                  <a:gd name="T26" fmla="*/ 1 w 724"/>
                  <a:gd name="T27" fmla="*/ 0 h 1811"/>
                  <a:gd name="T28" fmla="*/ 1 w 724"/>
                  <a:gd name="T29" fmla="*/ 0 h 1811"/>
                  <a:gd name="T30" fmla="*/ 0 w 724"/>
                  <a:gd name="T31" fmla="*/ 0 h 1811"/>
                  <a:gd name="T32" fmla="*/ 0 w 724"/>
                  <a:gd name="T33" fmla="*/ 0 h 181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24"/>
                  <a:gd name="T52" fmla="*/ 0 h 1811"/>
                  <a:gd name="T53" fmla="*/ 724 w 724"/>
                  <a:gd name="T54" fmla="*/ 1811 h 181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24" h="1811">
                    <a:moveTo>
                      <a:pt x="0" y="16"/>
                    </a:moveTo>
                    <a:lnTo>
                      <a:pt x="48" y="4"/>
                    </a:lnTo>
                    <a:lnTo>
                      <a:pt x="257" y="0"/>
                    </a:lnTo>
                    <a:lnTo>
                      <a:pt x="242" y="795"/>
                    </a:lnTo>
                    <a:lnTo>
                      <a:pt x="460" y="886"/>
                    </a:lnTo>
                    <a:lnTo>
                      <a:pt x="486" y="135"/>
                    </a:lnTo>
                    <a:lnTo>
                      <a:pt x="659" y="96"/>
                    </a:lnTo>
                    <a:lnTo>
                      <a:pt x="724" y="106"/>
                    </a:lnTo>
                    <a:lnTo>
                      <a:pt x="720" y="169"/>
                    </a:lnTo>
                    <a:lnTo>
                      <a:pt x="690" y="200"/>
                    </a:lnTo>
                    <a:lnTo>
                      <a:pt x="655" y="1029"/>
                    </a:lnTo>
                    <a:lnTo>
                      <a:pt x="651" y="1768"/>
                    </a:lnTo>
                    <a:lnTo>
                      <a:pt x="542" y="1811"/>
                    </a:lnTo>
                    <a:lnTo>
                      <a:pt x="295" y="1329"/>
                    </a:lnTo>
                    <a:lnTo>
                      <a:pt x="56" y="1064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69" name="Freeform 26"/>
              <p:cNvSpPr>
                <a:spLocks/>
              </p:cNvSpPr>
              <p:nvPr/>
            </p:nvSpPr>
            <p:spPr bwMode="auto">
              <a:xfrm>
                <a:off x="4860" y="185"/>
                <a:ext cx="455" cy="757"/>
              </a:xfrm>
              <a:custGeom>
                <a:avLst/>
                <a:gdLst>
                  <a:gd name="T0" fmla="*/ 1 w 910"/>
                  <a:gd name="T1" fmla="*/ 1 h 1513"/>
                  <a:gd name="T2" fmla="*/ 1 w 910"/>
                  <a:gd name="T3" fmla="*/ 1 h 1513"/>
                  <a:gd name="T4" fmla="*/ 0 w 910"/>
                  <a:gd name="T5" fmla="*/ 1 h 1513"/>
                  <a:gd name="T6" fmla="*/ 1 w 910"/>
                  <a:gd name="T7" fmla="*/ 1 h 1513"/>
                  <a:gd name="T8" fmla="*/ 1 w 910"/>
                  <a:gd name="T9" fmla="*/ 1 h 1513"/>
                  <a:gd name="T10" fmla="*/ 1 w 910"/>
                  <a:gd name="T11" fmla="*/ 1 h 1513"/>
                  <a:gd name="T12" fmla="*/ 1 w 910"/>
                  <a:gd name="T13" fmla="*/ 1 h 1513"/>
                  <a:gd name="T14" fmla="*/ 1 w 910"/>
                  <a:gd name="T15" fmla="*/ 1 h 1513"/>
                  <a:gd name="T16" fmla="*/ 1 w 910"/>
                  <a:gd name="T17" fmla="*/ 1 h 1513"/>
                  <a:gd name="T18" fmla="*/ 1 w 910"/>
                  <a:gd name="T19" fmla="*/ 1 h 1513"/>
                  <a:gd name="T20" fmla="*/ 1 w 910"/>
                  <a:gd name="T21" fmla="*/ 1 h 1513"/>
                  <a:gd name="T22" fmla="*/ 1 w 910"/>
                  <a:gd name="T23" fmla="*/ 1 h 1513"/>
                  <a:gd name="T24" fmla="*/ 1 w 910"/>
                  <a:gd name="T25" fmla="*/ 1 h 1513"/>
                  <a:gd name="T26" fmla="*/ 1 w 910"/>
                  <a:gd name="T27" fmla="*/ 1 h 1513"/>
                  <a:gd name="T28" fmla="*/ 1 w 910"/>
                  <a:gd name="T29" fmla="*/ 1 h 1513"/>
                  <a:gd name="T30" fmla="*/ 1 w 910"/>
                  <a:gd name="T31" fmla="*/ 1 h 1513"/>
                  <a:gd name="T32" fmla="*/ 1 w 910"/>
                  <a:gd name="T33" fmla="*/ 1 h 1513"/>
                  <a:gd name="T34" fmla="*/ 1 w 910"/>
                  <a:gd name="T35" fmla="*/ 1 h 1513"/>
                  <a:gd name="T36" fmla="*/ 1 w 910"/>
                  <a:gd name="T37" fmla="*/ 1 h 1513"/>
                  <a:gd name="T38" fmla="*/ 1 w 910"/>
                  <a:gd name="T39" fmla="*/ 1 h 1513"/>
                  <a:gd name="T40" fmla="*/ 1 w 910"/>
                  <a:gd name="T41" fmla="*/ 0 h 1513"/>
                  <a:gd name="T42" fmla="*/ 1 w 910"/>
                  <a:gd name="T43" fmla="*/ 1 h 1513"/>
                  <a:gd name="T44" fmla="*/ 1 w 910"/>
                  <a:gd name="T45" fmla="*/ 1 h 1513"/>
                  <a:gd name="T46" fmla="*/ 1 w 910"/>
                  <a:gd name="T47" fmla="*/ 1 h 151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10"/>
                  <a:gd name="T73" fmla="*/ 0 h 1513"/>
                  <a:gd name="T74" fmla="*/ 910 w 910"/>
                  <a:gd name="T75" fmla="*/ 1513 h 151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10" h="1513">
                    <a:moveTo>
                      <a:pt x="83" y="64"/>
                    </a:moveTo>
                    <a:lnTo>
                      <a:pt x="295" y="166"/>
                    </a:lnTo>
                    <a:lnTo>
                      <a:pt x="0" y="1430"/>
                    </a:lnTo>
                    <a:lnTo>
                      <a:pt x="148" y="1444"/>
                    </a:lnTo>
                    <a:lnTo>
                      <a:pt x="248" y="1513"/>
                    </a:lnTo>
                    <a:lnTo>
                      <a:pt x="336" y="1486"/>
                    </a:lnTo>
                    <a:lnTo>
                      <a:pt x="369" y="1393"/>
                    </a:lnTo>
                    <a:lnTo>
                      <a:pt x="756" y="1225"/>
                    </a:lnTo>
                    <a:lnTo>
                      <a:pt x="843" y="1251"/>
                    </a:lnTo>
                    <a:lnTo>
                      <a:pt x="898" y="1191"/>
                    </a:lnTo>
                    <a:lnTo>
                      <a:pt x="896" y="1113"/>
                    </a:lnTo>
                    <a:lnTo>
                      <a:pt x="883" y="723"/>
                    </a:lnTo>
                    <a:lnTo>
                      <a:pt x="820" y="683"/>
                    </a:lnTo>
                    <a:lnTo>
                      <a:pt x="715" y="688"/>
                    </a:lnTo>
                    <a:lnTo>
                      <a:pt x="705" y="305"/>
                    </a:lnTo>
                    <a:lnTo>
                      <a:pt x="585" y="231"/>
                    </a:lnTo>
                    <a:lnTo>
                      <a:pt x="507" y="641"/>
                    </a:lnTo>
                    <a:lnTo>
                      <a:pt x="345" y="619"/>
                    </a:lnTo>
                    <a:lnTo>
                      <a:pt x="392" y="189"/>
                    </a:lnTo>
                    <a:lnTo>
                      <a:pt x="907" y="102"/>
                    </a:lnTo>
                    <a:lnTo>
                      <a:pt x="910" y="0"/>
                    </a:lnTo>
                    <a:lnTo>
                      <a:pt x="134" y="1"/>
                    </a:lnTo>
                    <a:lnTo>
                      <a:pt x="83" y="64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70" name="Freeform 27"/>
              <p:cNvSpPr>
                <a:spLocks/>
              </p:cNvSpPr>
              <p:nvPr/>
            </p:nvSpPr>
            <p:spPr bwMode="auto">
              <a:xfrm>
                <a:off x="4638" y="145"/>
                <a:ext cx="178" cy="84"/>
              </a:xfrm>
              <a:custGeom>
                <a:avLst/>
                <a:gdLst>
                  <a:gd name="T0" fmla="*/ 0 w 356"/>
                  <a:gd name="T1" fmla="*/ 0 h 169"/>
                  <a:gd name="T2" fmla="*/ 1 w 356"/>
                  <a:gd name="T3" fmla="*/ 0 h 169"/>
                  <a:gd name="T4" fmla="*/ 1 w 356"/>
                  <a:gd name="T5" fmla="*/ 0 h 169"/>
                  <a:gd name="T6" fmla="*/ 1 w 356"/>
                  <a:gd name="T7" fmla="*/ 0 h 169"/>
                  <a:gd name="T8" fmla="*/ 1 w 356"/>
                  <a:gd name="T9" fmla="*/ 0 h 169"/>
                  <a:gd name="T10" fmla="*/ 0 w 356"/>
                  <a:gd name="T11" fmla="*/ 0 h 169"/>
                  <a:gd name="T12" fmla="*/ 0 w 356"/>
                  <a:gd name="T13" fmla="*/ 0 h 1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56"/>
                  <a:gd name="T22" fmla="*/ 0 h 169"/>
                  <a:gd name="T23" fmla="*/ 356 w 356"/>
                  <a:gd name="T24" fmla="*/ 169 h 16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56" h="169">
                    <a:moveTo>
                      <a:pt x="0" y="12"/>
                    </a:moveTo>
                    <a:lnTo>
                      <a:pt x="105" y="0"/>
                    </a:lnTo>
                    <a:lnTo>
                      <a:pt x="352" y="53"/>
                    </a:lnTo>
                    <a:lnTo>
                      <a:pt x="356" y="169"/>
                    </a:lnTo>
                    <a:lnTo>
                      <a:pt x="25" y="7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CC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71" name="Freeform 28"/>
              <p:cNvSpPr>
                <a:spLocks/>
              </p:cNvSpPr>
              <p:nvPr/>
            </p:nvSpPr>
            <p:spPr bwMode="auto">
              <a:xfrm>
                <a:off x="4111" y="906"/>
                <a:ext cx="171" cy="131"/>
              </a:xfrm>
              <a:custGeom>
                <a:avLst/>
                <a:gdLst>
                  <a:gd name="T0" fmla="*/ 1 w 341"/>
                  <a:gd name="T1" fmla="*/ 0 h 264"/>
                  <a:gd name="T2" fmla="*/ 0 w 341"/>
                  <a:gd name="T3" fmla="*/ 0 h 264"/>
                  <a:gd name="T4" fmla="*/ 1 w 341"/>
                  <a:gd name="T5" fmla="*/ 0 h 264"/>
                  <a:gd name="T6" fmla="*/ 1 w 341"/>
                  <a:gd name="T7" fmla="*/ 0 h 264"/>
                  <a:gd name="T8" fmla="*/ 1 w 341"/>
                  <a:gd name="T9" fmla="*/ 0 h 2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1"/>
                  <a:gd name="T16" fmla="*/ 0 h 264"/>
                  <a:gd name="T17" fmla="*/ 341 w 341"/>
                  <a:gd name="T18" fmla="*/ 264 h 2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1" h="264">
                    <a:moveTo>
                      <a:pt x="170" y="0"/>
                    </a:moveTo>
                    <a:lnTo>
                      <a:pt x="0" y="264"/>
                    </a:lnTo>
                    <a:lnTo>
                      <a:pt x="341" y="103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72" name="Freeform 29"/>
              <p:cNvSpPr>
                <a:spLocks/>
              </p:cNvSpPr>
              <p:nvPr/>
            </p:nvSpPr>
            <p:spPr bwMode="auto">
              <a:xfrm>
                <a:off x="4141" y="970"/>
                <a:ext cx="184" cy="109"/>
              </a:xfrm>
              <a:custGeom>
                <a:avLst/>
                <a:gdLst>
                  <a:gd name="T0" fmla="*/ 0 w 369"/>
                  <a:gd name="T1" fmla="*/ 0 h 219"/>
                  <a:gd name="T2" fmla="*/ 0 w 369"/>
                  <a:gd name="T3" fmla="*/ 0 h 219"/>
                  <a:gd name="T4" fmla="*/ 0 w 369"/>
                  <a:gd name="T5" fmla="*/ 0 h 219"/>
                  <a:gd name="T6" fmla="*/ 0 w 369"/>
                  <a:gd name="T7" fmla="*/ 0 h 219"/>
                  <a:gd name="T8" fmla="*/ 0 w 369"/>
                  <a:gd name="T9" fmla="*/ 0 h 219"/>
                  <a:gd name="T10" fmla="*/ 0 w 369"/>
                  <a:gd name="T11" fmla="*/ 0 h 2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9"/>
                  <a:gd name="T19" fmla="*/ 0 h 219"/>
                  <a:gd name="T20" fmla="*/ 369 w 369"/>
                  <a:gd name="T21" fmla="*/ 219 h 2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9" h="219">
                    <a:moveTo>
                      <a:pt x="324" y="0"/>
                    </a:moveTo>
                    <a:lnTo>
                      <a:pt x="6" y="164"/>
                    </a:lnTo>
                    <a:lnTo>
                      <a:pt x="0" y="219"/>
                    </a:lnTo>
                    <a:lnTo>
                      <a:pt x="369" y="42"/>
                    </a:lnTo>
                    <a:lnTo>
                      <a:pt x="32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73" name="Freeform 30"/>
              <p:cNvSpPr>
                <a:spLocks/>
              </p:cNvSpPr>
              <p:nvPr/>
            </p:nvSpPr>
            <p:spPr bwMode="auto">
              <a:xfrm>
                <a:off x="4220" y="1032"/>
                <a:ext cx="240" cy="113"/>
              </a:xfrm>
              <a:custGeom>
                <a:avLst/>
                <a:gdLst>
                  <a:gd name="T0" fmla="*/ 1 w 480"/>
                  <a:gd name="T1" fmla="*/ 0 h 225"/>
                  <a:gd name="T2" fmla="*/ 1 w 480"/>
                  <a:gd name="T3" fmla="*/ 1 h 225"/>
                  <a:gd name="T4" fmla="*/ 0 w 480"/>
                  <a:gd name="T5" fmla="*/ 1 h 225"/>
                  <a:gd name="T6" fmla="*/ 1 w 480"/>
                  <a:gd name="T7" fmla="*/ 1 h 225"/>
                  <a:gd name="T8" fmla="*/ 1 w 480"/>
                  <a:gd name="T9" fmla="*/ 0 h 225"/>
                  <a:gd name="T10" fmla="*/ 1 w 480"/>
                  <a:gd name="T11" fmla="*/ 0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0"/>
                  <a:gd name="T19" fmla="*/ 0 h 225"/>
                  <a:gd name="T20" fmla="*/ 480 w 480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0" h="225">
                    <a:moveTo>
                      <a:pt x="350" y="0"/>
                    </a:moveTo>
                    <a:lnTo>
                      <a:pt x="3" y="172"/>
                    </a:lnTo>
                    <a:lnTo>
                      <a:pt x="0" y="225"/>
                    </a:lnTo>
                    <a:lnTo>
                      <a:pt x="480" y="105"/>
                    </a:lnTo>
                    <a:lnTo>
                      <a:pt x="35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74" name="Freeform 31"/>
              <p:cNvSpPr>
                <a:spLocks/>
              </p:cNvSpPr>
              <p:nvPr/>
            </p:nvSpPr>
            <p:spPr bwMode="auto">
              <a:xfrm>
                <a:off x="4253" y="1105"/>
                <a:ext cx="262" cy="76"/>
              </a:xfrm>
              <a:custGeom>
                <a:avLst/>
                <a:gdLst>
                  <a:gd name="T0" fmla="*/ 0 w 526"/>
                  <a:gd name="T1" fmla="*/ 0 h 152"/>
                  <a:gd name="T2" fmla="*/ 0 w 526"/>
                  <a:gd name="T3" fmla="*/ 1 h 152"/>
                  <a:gd name="T4" fmla="*/ 0 w 526"/>
                  <a:gd name="T5" fmla="*/ 1 h 152"/>
                  <a:gd name="T6" fmla="*/ 0 w 526"/>
                  <a:gd name="T7" fmla="*/ 1 h 152"/>
                  <a:gd name="T8" fmla="*/ 0 w 526"/>
                  <a:gd name="T9" fmla="*/ 0 h 152"/>
                  <a:gd name="T10" fmla="*/ 0 w 526"/>
                  <a:gd name="T11" fmla="*/ 0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6"/>
                  <a:gd name="T19" fmla="*/ 0 h 152"/>
                  <a:gd name="T20" fmla="*/ 526 w 526"/>
                  <a:gd name="T21" fmla="*/ 152 h 1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6" h="152">
                    <a:moveTo>
                      <a:pt x="471" y="0"/>
                    </a:moveTo>
                    <a:lnTo>
                      <a:pt x="0" y="105"/>
                    </a:lnTo>
                    <a:lnTo>
                      <a:pt x="12" y="152"/>
                    </a:lnTo>
                    <a:lnTo>
                      <a:pt x="526" y="49"/>
                    </a:lnTo>
                    <a:lnTo>
                      <a:pt x="47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75" name="Freeform 32"/>
              <p:cNvSpPr>
                <a:spLocks/>
              </p:cNvSpPr>
              <p:nvPr/>
            </p:nvSpPr>
            <p:spPr bwMode="auto">
              <a:xfrm>
                <a:off x="4646" y="437"/>
                <a:ext cx="120" cy="174"/>
              </a:xfrm>
              <a:custGeom>
                <a:avLst/>
                <a:gdLst>
                  <a:gd name="T0" fmla="*/ 0 w 242"/>
                  <a:gd name="T1" fmla="*/ 1 h 348"/>
                  <a:gd name="T2" fmla="*/ 0 w 242"/>
                  <a:gd name="T3" fmla="*/ 1 h 348"/>
                  <a:gd name="T4" fmla="*/ 0 w 242"/>
                  <a:gd name="T5" fmla="*/ 0 h 348"/>
                  <a:gd name="T6" fmla="*/ 0 w 242"/>
                  <a:gd name="T7" fmla="*/ 1 h 348"/>
                  <a:gd name="T8" fmla="*/ 0 w 242"/>
                  <a:gd name="T9" fmla="*/ 1 h 348"/>
                  <a:gd name="T10" fmla="*/ 0 w 242"/>
                  <a:gd name="T11" fmla="*/ 1 h 3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"/>
                  <a:gd name="T19" fmla="*/ 0 h 348"/>
                  <a:gd name="T20" fmla="*/ 242 w 242"/>
                  <a:gd name="T21" fmla="*/ 348 h 34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" h="348">
                    <a:moveTo>
                      <a:pt x="235" y="348"/>
                    </a:moveTo>
                    <a:lnTo>
                      <a:pt x="242" y="102"/>
                    </a:lnTo>
                    <a:lnTo>
                      <a:pt x="0" y="0"/>
                    </a:lnTo>
                    <a:lnTo>
                      <a:pt x="9" y="261"/>
                    </a:lnTo>
                    <a:lnTo>
                      <a:pt x="235" y="34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76" name="Freeform 33"/>
              <p:cNvSpPr>
                <a:spLocks/>
              </p:cNvSpPr>
              <p:nvPr/>
            </p:nvSpPr>
            <p:spPr bwMode="auto">
              <a:xfrm>
                <a:off x="4567" y="23"/>
                <a:ext cx="53" cy="529"/>
              </a:xfrm>
              <a:custGeom>
                <a:avLst/>
                <a:gdLst>
                  <a:gd name="T0" fmla="*/ 0 w 107"/>
                  <a:gd name="T1" fmla="*/ 1 h 1058"/>
                  <a:gd name="T2" fmla="*/ 0 w 107"/>
                  <a:gd name="T3" fmla="*/ 1 h 1058"/>
                  <a:gd name="T4" fmla="*/ 0 w 107"/>
                  <a:gd name="T5" fmla="*/ 0 h 1058"/>
                  <a:gd name="T6" fmla="*/ 0 w 107"/>
                  <a:gd name="T7" fmla="*/ 1 h 1058"/>
                  <a:gd name="T8" fmla="*/ 0 w 107"/>
                  <a:gd name="T9" fmla="*/ 1 h 1058"/>
                  <a:gd name="T10" fmla="*/ 0 w 107"/>
                  <a:gd name="T11" fmla="*/ 1 h 10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7"/>
                  <a:gd name="T19" fmla="*/ 0 h 1058"/>
                  <a:gd name="T20" fmla="*/ 107 w 107"/>
                  <a:gd name="T21" fmla="*/ 1058 h 105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7" h="1058">
                    <a:moveTo>
                      <a:pt x="99" y="1058"/>
                    </a:moveTo>
                    <a:lnTo>
                      <a:pt x="107" y="25"/>
                    </a:lnTo>
                    <a:lnTo>
                      <a:pt x="0" y="0"/>
                    </a:lnTo>
                    <a:lnTo>
                      <a:pt x="8" y="1020"/>
                    </a:lnTo>
                    <a:lnTo>
                      <a:pt x="99" y="10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77" name="Freeform 34"/>
              <p:cNvSpPr>
                <a:spLocks/>
              </p:cNvSpPr>
              <p:nvPr/>
            </p:nvSpPr>
            <p:spPr bwMode="auto">
              <a:xfrm>
                <a:off x="4889" y="199"/>
                <a:ext cx="124" cy="652"/>
              </a:xfrm>
              <a:custGeom>
                <a:avLst/>
                <a:gdLst>
                  <a:gd name="T0" fmla="*/ 1 w 248"/>
                  <a:gd name="T1" fmla="*/ 0 h 1306"/>
                  <a:gd name="T2" fmla="*/ 1 w 248"/>
                  <a:gd name="T3" fmla="*/ 0 h 1306"/>
                  <a:gd name="T4" fmla="*/ 1 w 248"/>
                  <a:gd name="T5" fmla="*/ 0 h 1306"/>
                  <a:gd name="T6" fmla="*/ 0 w 248"/>
                  <a:gd name="T7" fmla="*/ 0 h 1306"/>
                  <a:gd name="T8" fmla="*/ 1 w 248"/>
                  <a:gd name="T9" fmla="*/ 0 h 1306"/>
                  <a:gd name="T10" fmla="*/ 1 w 248"/>
                  <a:gd name="T11" fmla="*/ 0 h 1306"/>
                  <a:gd name="T12" fmla="*/ 1 w 248"/>
                  <a:gd name="T13" fmla="*/ 0 h 1306"/>
                  <a:gd name="T14" fmla="*/ 1 w 248"/>
                  <a:gd name="T15" fmla="*/ 0 h 1306"/>
                  <a:gd name="T16" fmla="*/ 1 w 248"/>
                  <a:gd name="T17" fmla="*/ 0 h 1306"/>
                  <a:gd name="T18" fmla="*/ 1 w 248"/>
                  <a:gd name="T19" fmla="*/ 0 h 1306"/>
                  <a:gd name="T20" fmla="*/ 1 w 248"/>
                  <a:gd name="T21" fmla="*/ 0 h 13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48"/>
                  <a:gd name="T34" fmla="*/ 0 h 1306"/>
                  <a:gd name="T35" fmla="*/ 248 w 248"/>
                  <a:gd name="T36" fmla="*/ 1306 h 130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48" h="1306">
                    <a:moveTo>
                      <a:pt x="248" y="105"/>
                    </a:moveTo>
                    <a:lnTo>
                      <a:pt x="134" y="933"/>
                    </a:lnTo>
                    <a:lnTo>
                      <a:pt x="73" y="1096"/>
                    </a:lnTo>
                    <a:lnTo>
                      <a:pt x="0" y="1306"/>
                    </a:lnTo>
                    <a:lnTo>
                      <a:pt x="4" y="546"/>
                    </a:lnTo>
                    <a:lnTo>
                      <a:pt x="126" y="599"/>
                    </a:lnTo>
                    <a:lnTo>
                      <a:pt x="189" y="152"/>
                    </a:lnTo>
                    <a:lnTo>
                      <a:pt x="43" y="82"/>
                    </a:lnTo>
                    <a:lnTo>
                      <a:pt x="41" y="0"/>
                    </a:lnTo>
                    <a:lnTo>
                      <a:pt x="248" y="10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78" name="Freeform 35"/>
              <p:cNvSpPr>
                <a:spLocks/>
              </p:cNvSpPr>
              <p:nvPr/>
            </p:nvSpPr>
            <p:spPr bwMode="auto">
              <a:xfrm>
                <a:off x="4910" y="135"/>
                <a:ext cx="405" cy="99"/>
              </a:xfrm>
              <a:custGeom>
                <a:avLst/>
                <a:gdLst>
                  <a:gd name="T0" fmla="*/ 1 w 809"/>
                  <a:gd name="T1" fmla="*/ 1 h 198"/>
                  <a:gd name="T2" fmla="*/ 1 w 809"/>
                  <a:gd name="T3" fmla="*/ 1 h 198"/>
                  <a:gd name="T4" fmla="*/ 1 w 809"/>
                  <a:gd name="T5" fmla="*/ 0 h 198"/>
                  <a:gd name="T6" fmla="*/ 1 w 809"/>
                  <a:gd name="T7" fmla="*/ 1 h 198"/>
                  <a:gd name="T8" fmla="*/ 0 w 809"/>
                  <a:gd name="T9" fmla="*/ 1 h 198"/>
                  <a:gd name="T10" fmla="*/ 1 w 809"/>
                  <a:gd name="T11" fmla="*/ 1 h 198"/>
                  <a:gd name="T12" fmla="*/ 1 w 809"/>
                  <a:gd name="T13" fmla="*/ 1 h 1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09"/>
                  <a:gd name="T22" fmla="*/ 0 h 198"/>
                  <a:gd name="T23" fmla="*/ 809 w 809"/>
                  <a:gd name="T24" fmla="*/ 198 h 1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09" h="198">
                    <a:moveTo>
                      <a:pt x="239" y="198"/>
                    </a:moveTo>
                    <a:lnTo>
                      <a:pt x="809" y="100"/>
                    </a:lnTo>
                    <a:lnTo>
                      <a:pt x="289" y="0"/>
                    </a:lnTo>
                    <a:lnTo>
                      <a:pt x="1" y="31"/>
                    </a:lnTo>
                    <a:lnTo>
                      <a:pt x="0" y="138"/>
                    </a:lnTo>
                    <a:lnTo>
                      <a:pt x="239" y="1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79" name="Freeform 36"/>
              <p:cNvSpPr>
                <a:spLocks/>
              </p:cNvSpPr>
              <p:nvPr/>
            </p:nvSpPr>
            <p:spPr bwMode="auto">
              <a:xfrm>
                <a:off x="4997" y="219"/>
                <a:ext cx="321" cy="520"/>
              </a:xfrm>
              <a:custGeom>
                <a:avLst/>
                <a:gdLst>
                  <a:gd name="T0" fmla="*/ 1 w 642"/>
                  <a:gd name="T1" fmla="*/ 1 h 1038"/>
                  <a:gd name="T2" fmla="*/ 1 w 642"/>
                  <a:gd name="T3" fmla="*/ 1 h 1038"/>
                  <a:gd name="T4" fmla="*/ 1 w 642"/>
                  <a:gd name="T5" fmla="*/ 1 h 1038"/>
                  <a:gd name="T6" fmla="*/ 1 w 642"/>
                  <a:gd name="T7" fmla="*/ 1 h 1038"/>
                  <a:gd name="T8" fmla="*/ 1 w 642"/>
                  <a:gd name="T9" fmla="*/ 1 h 1038"/>
                  <a:gd name="T10" fmla="*/ 1 w 642"/>
                  <a:gd name="T11" fmla="*/ 1 h 1038"/>
                  <a:gd name="T12" fmla="*/ 1 w 642"/>
                  <a:gd name="T13" fmla="*/ 1 h 1038"/>
                  <a:gd name="T14" fmla="*/ 1 w 642"/>
                  <a:gd name="T15" fmla="*/ 1 h 1038"/>
                  <a:gd name="T16" fmla="*/ 1 w 642"/>
                  <a:gd name="T17" fmla="*/ 1 h 1038"/>
                  <a:gd name="T18" fmla="*/ 1 w 642"/>
                  <a:gd name="T19" fmla="*/ 1 h 1038"/>
                  <a:gd name="T20" fmla="*/ 1 w 642"/>
                  <a:gd name="T21" fmla="*/ 1 h 1038"/>
                  <a:gd name="T22" fmla="*/ 1 w 642"/>
                  <a:gd name="T23" fmla="*/ 1 h 1038"/>
                  <a:gd name="T24" fmla="*/ 1 w 642"/>
                  <a:gd name="T25" fmla="*/ 1 h 1038"/>
                  <a:gd name="T26" fmla="*/ 1 w 642"/>
                  <a:gd name="T27" fmla="*/ 1 h 1038"/>
                  <a:gd name="T28" fmla="*/ 1 w 642"/>
                  <a:gd name="T29" fmla="*/ 1 h 1038"/>
                  <a:gd name="T30" fmla="*/ 1 w 642"/>
                  <a:gd name="T31" fmla="*/ 1 h 1038"/>
                  <a:gd name="T32" fmla="*/ 1 w 642"/>
                  <a:gd name="T33" fmla="*/ 0 h 1038"/>
                  <a:gd name="T34" fmla="*/ 1 w 642"/>
                  <a:gd name="T35" fmla="*/ 1 h 1038"/>
                  <a:gd name="T36" fmla="*/ 1 w 642"/>
                  <a:gd name="T37" fmla="*/ 1 h 1038"/>
                  <a:gd name="T38" fmla="*/ 1 w 642"/>
                  <a:gd name="T39" fmla="*/ 1 h 1038"/>
                  <a:gd name="T40" fmla="*/ 1 w 642"/>
                  <a:gd name="T41" fmla="*/ 1 h 1038"/>
                  <a:gd name="T42" fmla="*/ 0 w 642"/>
                  <a:gd name="T43" fmla="*/ 1 h 1038"/>
                  <a:gd name="T44" fmla="*/ 1 w 642"/>
                  <a:gd name="T45" fmla="*/ 1 h 1038"/>
                  <a:gd name="T46" fmla="*/ 1 w 642"/>
                  <a:gd name="T47" fmla="*/ 1 h 1038"/>
                  <a:gd name="T48" fmla="*/ 1 w 642"/>
                  <a:gd name="T49" fmla="*/ 1 h 1038"/>
                  <a:gd name="T50" fmla="*/ 1 w 642"/>
                  <a:gd name="T51" fmla="*/ 1 h 1038"/>
                  <a:gd name="T52" fmla="*/ 1 w 642"/>
                  <a:gd name="T53" fmla="*/ 1 h 1038"/>
                  <a:gd name="T54" fmla="*/ 1 w 642"/>
                  <a:gd name="T55" fmla="*/ 1 h 1038"/>
                  <a:gd name="T56" fmla="*/ 1 w 642"/>
                  <a:gd name="T57" fmla="*/ 1 h 1038"/>
                  <a:gd name="T58" fmla="*/ 1 w 642"/>
                  <a:gd name="T59" fmla="*/ 1 h 1038"/>
                  <a:gd name="T60" fmla="*/ 1 w 642"/>
                  <a:gd name="T61" fmla="*/ 1 h 1038"/>
                  <a:gd name="T62" fmla="*/ 1 w 642"/>
                  <a:gd name="T63" fmla="*/ 1 h 1038"/>
                  <a:gd name="T64" fmla="*/ 1 w 642"/>
                  <a:gd name="T65" fmla="*/ 1 h 1038"/>
                  <a:gd name="T66" fmla="*/ 1 w 642"/>
                  <a:gd name="T67" fmla="*/ 1 h 1038"/>
                  <a:gd name="T68" fmla="*/ 1 w 642"/>
                  <a:gd name="T69" fmla="*/ 1 h 1038"/>
                  <a:gd name="T70" fmla="*/ 1 w 642"/>
                  <a:gd name="T71" fmla="*/ 1 h 1038"/>
                  <a:gd name="T72" fmla="*/ 1 w 642"/>
                  <a:gd name="T73" fmla="*/ 1 h 1038"/>
                  <a:gd name="T74" fmla="*/ 1 w 642"/>
                  <a:gd name="T75" fmla="*/ 1 h 1038"/>
                  <a:gd name="T76" fmla="*/ 1 w 642"/>
                  <a:gd name="T77" fmla="*/ 1 h 1038"/>
                  <a:gd name="T78" fmla="*/ 1 w 642"/>
                  <a:gd name="T79" fmla="*/ 1 h 1038"/>
                  <a:gd name="T80" fmla="*/ 1 w 642"/>
                  <a:gd name="T81" fmla="*/ 1 h 1038"/>
                  <a:gd name="T82" fmla="*/ 1 w 642"/>
                  <a:gd name="T83" fmla="*/ 1 h 1038"/>
                  <a:gd name="T84" fmla="*/ 1 w 642"/>
                  <a:gd name="T85" fmla="*/ 1 h 1038"/>
                  <a:gd name="T86" fmla="*/ 1 w 642"/>
                  <a:gd name="T87" fmla="*/ 1 h 1038"/>
                  <a:gd name="T88" fmla="*/ 1 w 642"/>
                  <a:gd name="T89" fmla="*/ 1 h 1038"/>
                  <a:gd name="T90" fmla="*/ 1 w 642"/>
                  <a:gd name="T91" fmla="*/ 1 h 1038"/>
                  <a:gd name="T92" fmla="*/ 1 w 642"/>
                  <a:gd name="T93" fmla="*/ 1 h 1038"/>
                  <a:gd name="T94" fmla="*/ 1 w 642"/>
                  <a:gd name="T95" fmla="*/ 1 h 1038"/>
                  <a:gd name="T96" fmla="*/ 1 w 642"/>
                  <a:gd name="T97" fmla="*/ 1 h 1038"/>
                  <a:gd name="T98" fmla="*/ 1 w 642"/>
                  <a:gd name="T99" fmla="*/ 1 h 1038"/>
                  <a:gd name="T100" fmla="*/ 1 w 642"/>
                  <a:gd name="T101" fmla="*/ 1 h 1038"/>
                  <a:gd name="T102" fmla="*/ 1 w 642"/>
                  <a:gd name="T103" fmla="*/ 1 h 1038"/>
                  <a:gd name="T104" fmla="*/ 1 w 642"/>
                  <a:gd name="T105" fmla="*/ 1 h 1038"/>
                  <a:gd name="T106" fmla="*/ 1 w 642"/>
                  <a:gd name="T107" fmla="*/ 1 h 1038"/>
                  <a:gd name="T108" fmla="*/ 1 w 642"/>
                  <a:gd name="T109" fmla="*/ 1 h 1038"/>
                  <a:gd name="T110" fmla="*/ 1 w 642"/>
                  <a:gd name="T111" fmla="*/ 1 h 1038"/>
                  <a:gd name="T112" fmla="*/ 1 w 642"/>
                  <a:gd name="T113" fmla="*/ 1 h 1038"/>
                  <a:gd name="T114" fmla="*/ 1 w 642"/>
                  <a:gd name="T115" fmla="*/ 1 h 1038"/>
                  <a:gd name="T116" fmla="*/ 1 w 642"/>
                  <a:gd name="T117" fmla="*/ 1 h 103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42"/>
                  <a:gd name="T178" fmla="*/ 0 h 1038"/>
                  <a:gd name="T179" fmla="*/ 642 w 642"/>
                  <a:gd name="T180" fmla="*/ 1038 h 1038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42" h="1038">
                    <a:moveTo>
                      <a:pt x="303" y="493"/>
                    </a:moveTo>
                    <a:lnTo>
                      <a:pt x="325" y="437"/>
                    </a:lnTo>
                    <a:lnTo>
                      <a:pt x="365" y="452"/>
                    </a:lnTo>
                    <a:lnTo>
                      <a:pt x="383" y="418"/>
                    </a:lnTo>
                    <a:lnTo>
                      <a:pt x="321" y="394"/>
                    </a:lnTo>
                    <a:lnTo>
                      <a:pt x="321" y="335"/>
                    </a:lnTo>
                    <a:lnTo>
                      <a:pt x="382" y="358"/>
                    </a:lnTo>
                    <a:lnTo>
                      <a:pt x="399" y="327"/>
                    </a:lnTo>
                    <a:lnTo>
                      <a:pt x="259" y="261"/>
                    </a:lnTo>
                    <a:lnTo>
                      <a:pt x="297" y="145"/>
                    </a:lnTo>
                    <a:lnTo>
                      <a:pt x="455" y="212"/>
                    </a:lnTo>
                    <a:lnTo>
                      <a:pt x="455" y="602"/>
                    </a:lnTo>
                    <a:lnTo>
                      <a:pt x="520" y="602"/>
                    </a:lnTo>
                    <a:lnTo>
                      <a:pt x="552" y="78"/>
                    </a:lnTo>
                    <a:lnTo>
                      <a:pt x="112" y="151"/>
                    </a:lnTo>
                    <a:lnTo>
                      <a:pt x="100" y="90"/>
                    </a:lnTo>
                    <a:lnTo>
                      <a:pt x="642" y="0"/>
                    </a:lnTo>
                    <a:lnTo>
                      <a:pt x="609" y="654"/>
                    </a:lnTo>
                    <a:lnTo>
                      <a:pt x="306" y="767"/>
                    </a:lnTo>
                    <a:lnTo>
                      <a:pt x="296" y="961"/>
                    </a:lnTo>
                    <a:lnTo>
                      <a:pt x="128" y="1038"/>
                    </a:lnTo>
                    <a:lnTo>
                      <a:pt x="0" y="866"/>
                    </a:lnTo>
                    <a:lnTo>
                      <a:pt x="41" y="551"/>
                    </a:lnTo>
                    <a:lnTo>
                      <a:pt x="71" y="550"/>
                    </a:lnTo>
                    <a:lnTo>
                      <a:pt x="79" y="578"/>
                    </a:lnTo>
                    <a:lnTo>
                      <a:pt x="98" y="609"/>
                    </a:lnTo>
                    <a:lnTo>
                      <a:pt x="105" y="618"/>
                    </a:lnTo>
                    <a:lnTo>
                      <a:pt x="113" y="628"/>
                    </a:lnTo>
                    <a:lnTo>
                      <a:pt x="122" y="638"/>
                    </a:lnTo>
                    <a:lnTo>
                      <a:pt x="132" y="647"/>
                    </a:lnTo>
                    <a:lnTo>
                      <a:pt x="142" y="655"/>
                    </a:lnTo>
                    <a:lnTo>
                      <a:pt x="154" y="664"/>
                    </a:lnTo>
                    <a:lnTo>
                      <a:pt x="166" y="672"/>
                    </a:lnTo>
                    <a:lnTo>
                      <a:pt x="179" y="678"/>
                    </a:lnTo>
                    <a:lnTo>
                      <a:pt x="206" y="688"/>
                    </a:lnTo>
                    <a:lnTo>
                      <a:pt x="236" y="692"/>
                    </a:lnTo>
                    <a:lnTo>
                      <a:pt x="293" y="683"/>
                    </a:lnTo>
                    <a:lnTo>
                      <a:pt x="318" y="674"/>
                    </a:lnTo>
                    <a:lnTo>
                      <a:pt x="340" y="663"/>
                    </a:lnTo>
                    <a:lnTo>
                      <a:pt x="357" y="652"/>
                    </a:lnTo>
                    <a:lnTo>
                      <a:pt x="372" y="643"/>
                    </a:lnTo>
                    <a:lnTo>
                      <a:pt x="383" y="635"/>
                    </a:lnTo>
                    <a:lnTo>
                      <a:pt x="364" y="641"/>
                    </a:lnTo>
                    <a:lnTo>
                      <a:pt x="343" y="647"/>
                    </a:lnTo>
                    <a:lnTo>
                      <a:pt x="316" y="653"/>
                    </a:lnTo>
                    <a:lnTo>
                      <a:pt x="253" y="659"/>
                    </a:lnTo>
                    <a:lnTo>
                      <a:pt x="190" y="647"/>
                    </a:lnTo>
                    <a:lnTo>
                      <a:pt x="159" y="629"/>
                    </a:lnTo>
                    <a:lnTo>
                      <a:pt x="146" y="618"/>
                    </a:lnTo>
                    <a:lnTo>
                      <a:pt x="134" y="606"/>
                    </a:lnTo>
                    <a:lnTo>
                      <a:pt x="187" y="621"/>
                    </a:lnTo>
                    <a:lnTo>
                      <a:pt x="208" y="618"/>
                    </a:lnTo>
                    <a:lnTo>
                      <a:pt x="235" y="602"/>
                    </a:lnTo>
                    <a:lnTo>
                      <a:pt x="270" y="559"/>
                    </a:lnTo>
                    <a:lnTo>
                      <a:pt x="246" y="507"/>
                    </a:lnTo>
                    <a:lnTo>
                      <a:pt x="362" y="559"/>
                    </a:lnTo>
                    <a:lnTo>
                      <a:pt x="380" y="527"/>
                    </a:lnTo>
                    <a:lnTo>
                      <a:pt x="303" y="4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80" name="Freeform 37"/>
              <p:cNvSpPr>
                <a:spLocks/>
              </p:cNvSpPr>
              <p:nvPr/>
            </p:nvSpPr>
            <p:spPr bwMode="auto">
              <a:xfrm>
                <a:off x="4111" y="1023"/>
                <a:ext cx="33" cy="56"/>
              </a:xfrm>
              <a:custGeom>
                <a:avLst/>
                <a:gdLst>
                  <a:gd name="T0" fmla="*/ 0 w 66"/>
                  <a:gd name="T1" fmla="*/ 0 h 113"/>
                  <a:gd name="T2" fmla="*/ 1 w 66"/>
                  <a:gd name="T3" fmla="*/ 0 h 113"/>
                  <a:gd name="T4" fmla="*/ 1 w 66"/>
                  <a:gd name="T5" fmla="*/ 0 h 113"/>
                  <a:gd name="T6" fmla="*/ 1 w 66"/>
                  <a:gd name="T7" fmla="*/ 0 h 113"/>
                  <a:gd name="T8" fmla="*/ 0 w 66"/>
                  <a:gd name="T9" fmla="*/ 0 h 113"/>
                  <a:gd name="T10" fmla="*/ 0 w 66"/>
                  <a:gd name="T11" fmla="*/ 0 h 1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113"/>
                  <a:gd name="T20" fmla="*/ 66 w 66"/>
                  <a:gd name="T21" fmla="*/ 113 h 1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113">
                    <a:moveTo>
                      <a:pt x="0" y="30"/>
                    </a:moveTo>
                    <a:lnTo>
                      <a:pt x="60" y="113"/>
                    </a:lnTo>
                    <a:lnTo>
                      <a:pt x="66" y="58"/>
                    </a:lnTo>
                    <a:lnTo>
                      <a:pt x="28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81" name="Freeform 38"/>
              <p:cNvSpPr>
                <a:spLocks/>
              </p:cNvSpPr>
              <p:nvPr/>
            </p:nvSpPr>
            <p:spPr bwMode="auto">
              <a:xfrm>
                <a:off x="4220" y="1118"/>
                <a:ext cx="52" cy="56"/>
              </a:xfrm>
              <a:custGeom>
                <a:avLst/>
                <a:gdLst>
                  <a:gd name="T0" fmla="*/ 0 w 104"/>
                  <a:gd name="T1" fmla="*/ 1 h 111"/>
                  <a:gd name="T2" fmla="*/ 1 w 104"/>
                  <a:gd name="T3" fmla="*/ 1 h 111"/>
                  <a:gd name="T4" fmla="*/ 1 w 104"/>
                  <a:gd name="T5" fmla="*/ 1 h 111"/>
                  <a:gd name="T6" fmla="*/ 1 w 104"/>
                  <a:gd name="T7" fmla="*/ 0 h 111"/>
                  <a:gd name="T8" fmla="*/ 0 w 104"/>
                  <a:gd name="T9" fmla="*/ 1 h 111"/>
                  <a:gd name="T10" fmla="*/ 0 w 104"/>
                  <a:gd name="T11" fmla="*/ 1 h 1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"/>
                  <a:gd name="T19" fmla="*/ 0 h 111"/>
                  <a:gd name="T20" fmla="*/ 104 w 104"/>
                  <a:gd name="T21" fmla="*/ 111 h 1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" h="111">
                    <a:moveTo>
                      <a:pt x="0" y="53"/>
                    </a:moveTo>
                    <a:lnTo>
                      <a:pt x="69" y="111"/>
                    </a:lnTo>
                    <a:lnTo>
                      <a:pt x="104" y="90"/>
                    </a:lnTo>
                    <a:lnTo>
                      <a:pt x="3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82" name="Freeform 39"/>
              <p:cNvSpPr>
                <a:spLocks/>
              </p:cNvSpPr>
              <p:nvPr/>
            </p:nvSpPr>
            <p:spPr bwMode="auto">
              <a:xfrm>
                <a:off x="5232" y="710"/>
                <a:ext cx="86" cy="115"/>
              </a:xfrm>
              <a:custGeom>
                <a:avLst/>
                <a:gdLst>
                  <a:gd name="T0" fmla="*/ 1 w 172"/>
                  <a:gd name="T1" fmla="*/ 1 h 229"/>
                  <a:gd name="T2" fmla="*/ 1 w 172"/>
                  <a:gd name="T3" fmla="*/ 1 h 229"/>
                  <a:gd name="T4" fmla="*/ 1 w 172"/>
                  <a:gd name="T5" fmla="*/ 1 h 229"/>
                  <a:gd name="T6" fmla="*/ 1 w 172"/>
                  <a:gd name="T7" fmla="*/ 1 h 229"/>
                  <a:gd name="T8" fmla="*/ 0 w 172"/>
                  <a:gd name="T9" fmla="*/ 1 h 229"/>
                  <a:gd name="T10" fmla="*/ 1 w 172"/>
                  <a:gd name="T11" fmla="*/ 1 h 229"/>
                  <a:gd name="T12" fmla="*/ 1 w 172"/>
                  <a:gd name="T13" fmla="*/ 1 h 229"/>
                  <a:gd name="T14" fmla="*/ 1 w 172"/>
                  <a:gd name="T15" fmla="*/ 1 h 229"/>
                  <a:gd name="T16" fmla="*/ 1 w 172"/>
                  <a:gd name="T17" fmla="*/ 1 h 229"/>
                  <a:gd name="T18" fmla="*/ 1 w 172"/>
                  <a:gd name="T19" fmla="*/ 1 h 229"/>
                  <a:gd name="T20" fmla="*/ 1 w 172"/>
                  <a:gd name="T21" fmla="*/ 1 h 229"/>
                  <a:gd name="T22" fmla="*/ 1 w 172"/>
                  <a:gd name="T23" fmla="*/ 1 h 229"/>
                  <a:gd name="T24" fmla="*/ 1 w 172"/>
                  <a:gd name="T25" fmla="*/ 1 h 229"/>
                  <a:gd name="T26" fmla="*/ 1 w 172"/>
                  <a:gd name="T27" fmla="*/ 1 h 229"/>
                  <a:gd name="T28" fmla="*/ 1 w 172"/>
                  <a:gd name="T29" fmla="*/ 1 h 229"/>
                  <a:gd name="T30" fmla="*/ 1 w 172"/>
                  <a:gd name="T31" fmla="*/ 1 h 229"/>
                  <a:gd name="T32" fmla="*/ 1 w 172"/>
                  <a:gd name="T33" fmla="*/ 1 h 229"/>
                  <a:gd name="T34" fmla="*/ 1 w 172"/>
                  <a:gd name="T35" fmla="*/ 1 h 229"/>
                  <a:gd name="T36" fmla="*/ 1 w 172"/>
                  <a:gd name="T37" fmla="*/ 1 h 229"/>
                  <a:gd name="T38" fmla="*/ 1 w 172"/>
                  <a:gd name="T39" fmla="*/ 0 h 229"/>
                  <a:gd name="T40" fmla="*/ 1 w 172"/>
                  <a:gd name="T41" fmla="*/ 1 h 229"/>
                  <a:gd name="T42" fmla="*/ 1 w 172"/>
                  <a:gd name="T43" fmla="*/ 1 h 229"/>
                  <a:gd name="T44" fmla="*/ 1 w 172"/>
                  <a:gd name="T45" fmla="*/ 1 h 229"/>
                  <a:gd name="T46" fmla="*/ 1 w 172"/>
                  <a:gd name="T47" fmla="*/ 1 h 229"/>
                  <a:gd name="T48" fmla="*/ 1 w 172"/>
                  <a:gd name="T49" fmla="*/ 1 h 229"/>
                  <a:gd name="T50" fmla="*/ 1 w 172"/>
                  <a:gd name="T51" fmla="*/ 1 h 229"/>
                  <a:gd name="T52" fmla="*/ 1 w 172"/>
                  <a:gd name="T53" fmla="*/ 1 h 229"/>
                  <a:gd name="T54" fmla="*/ 1 w 172"/>
                  <a:gd name="T55" fmla="*/ 1 h 229"/>
                  <a:gd name="T56" fmla="*/ 1 w 172"/>
                  <a:gd name="T57" fmla="*/ 1 h 229"/>
                  <a:gd name="T58" fmla="*/ 1 w 172"/>
                  <a:gd name="T59" fmla="*/ 1 h 229"/>
                  <a:gd name="T60" fmla="*/ 1 w 172"/>
                  <a:gd name="T61" fmla="*/ 1 h 229"/>
                  <a:gd name="T62" fmla="*/ 1 w 172"/>
                  <a:gd name="T63" fmla="*/ 1 h 229"/>
                  <a:gd name="T64" fmla="*/ 1 w 172"/>
                  <a:gd name="T65" fmla="*/ 1 h 229"/>
                  <a:gd name="T66" fmla="*/ 1 w 172"/>
                  <a:gd name="T67" fmla="*/ 1 h 229"/>
                  <a:gd name="T68" fmla="*/ 1 w 172"/>
                  <a:gd name="T69" fmla="*/ 1 h 229"/>
                  <a:gd name="T70" fmla="*/ 1 w 172"/>
                  <a:gd name="T71" fmla="*/ 1 h 229"/>
                  <a:gd name="T72" fmla="*/ 1 w 172"/>
                  <a:gd name="T73" fmla="*/ 1 h 229"/>
                  <a:gd name="T74" fmla="*/ 1 w 172"/>
                  <a:gd name="T75" fmla="*/ 1 h 229"/>
                  <a:gd name="T76" fmla="*/ 1 w 172"/>
                  <a:gd name="T77" fmla="*/ 1 h 229"/>
                  <a:gd name="T78" fmla="*/ 1 w 172"/>
                  <a:gd name="T79" fmla="*/ 1 h 229"/>
                  <a:gd name="T80" fmla="*/ 1 w 172"/>
                  <a:gd name="T81" fmla="*/ 1 h 229"/>
                  <a:gd name="T82" fmla="*/ 1 w 172"/>
                  <a:gd name="T83" fmla="*/ 1 h 22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"/>
                  <a:gd name="T127" fmla="*/ 0 h 229"/>
                  <a:gd name="T128" fmla="*/ 172 w 172"/>
                  <a:gd name="T129" fmla="*/ 229 h 22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" h="229">
                    <a:moveTo>
                      <a:pt x="71" y="93"/>
                    </a:moveTo>
                    <a:lnTo>
                      <a:pt x="41" y="16"/>
                    </a:lnTo>
                    <a:lnTo>
                      <a:pt x="21" y="39"/>
                    </a:lnTo>
                    <a:lnTo>
                      <a:pt x="7" y="70"/>
                    </a:lnTo>
                    <a:lnTo>
                      <a:pt x="0" y="105"/>
                    </a:lnTo>
                    <a:lnTo>
                      <a:pt x="1" y="141"/>
                    </a:lnTo>
                    <a:lnTo>
                      <a:pt x="12" y="174"/>
                    </a:lnTo>
                    <a:lnTo>
                      <a:pt x="29" y="202"/>
                    </a:lnTo>
                    <a:lnTo>
                      <a:pt x="52" y="221"/>
                    </a:lnTo>
                    <a:lnTo>
                      <a:pt x="78" y="229"/>
                    </a:lnTo>
                    <a:lnTo>
                      <a:pt x="104" y="227"/>
                    </a:lnTo>
                    <a:lnTo>
                      <a:pt x="130" y="214"/>
                    </a:lnTo>
                    <a:lnTo>
                      <a:pt x="150" y="191"/>
                    </a:lnTo>
                    <a:lnTo>
                      <a:pt x="165" y="160"/>
                    </a:lnTo>
                    <a:lnTo>
                      <a:pt x="172" y="125"/>
                    </a:lnTo>
                    <a:lnTo>
                      <a:pt x="170" y="89"/>
                    </a:lnTo>
                    <a:lnTo>
                      <a:pt x="160" y="55"/>
                    </a:lnTo>
                    <a:lnTo>
                      <a:pt x="142" y="27"/>
                    </a:lnTo>
                    <a:lnTo>
                      <a:pt x="119" y="8"/>
                    </a:lnTo>
                    <a:lnTo>
                      <a:pt x="93" y="0"/>
                    </a:lnTo>
                    <a:lnTo>
                      <a:pt x="71" y="3"/>
                    </a:lnTo>
                    <a:lnTo>
                      <a:pt x="81" y="84"/>
                    </a:lnTo>
                    <a:lnTo>
                      <a:pt x="92" y="77"/>
                    </a:lnTo>
                    <a:lnTo>
                      <a:pt x="104" y="76"/>
                    </a:lnTo>
                    <a:lnTo>
                      <a:pt x="115" y="81"/>
                    </a:lnTo>
                    <a:lnTo>
                      <a:pt x="125" y="88"/>
                    </a:lnTo>
                    <a:lnTo>
                      <a:pt x="131" y="101"/>
                    </a:lnTo>
                    <a:lnTo>
                      <a:pt x="137" y="116"/>
                    </a:lnTo>
                    <a:lnTo>
                      <a:pt x="137" y="131"/>
                    </a:lnTo>
                    <a:lnTo>
                      <a:pt x="134" y="146"/>
                    </a:lnTo>
                    <a:lnTo>
                      <a:pt x="128" y="159"/>
                    </a:lnTo>
                    <a:lnTo>
                      <a:pt x="119" y="169"/>
                    </a:lnTo>
                    <a:lnTo>
                      <a:pt x="107" y="176"/>
                    </a:lnTo>
                    <a:lnTo>
                      <a:pt x="96" y="176"/>
                    </a:lnTo>
                    <a:lnTo>
                      <a:pt x="84" y="172"/>
                    </a:lnTo>
                    <a:lnTo>
                      <a:pt x="75" y="164"/>
                    </a:lnTo>
                    <a:lnTo>
                      <a:pt x="68" y="152"/>
                    </a:lnTo>
                    <a:lnTo>
                      <a:pt x="64" y="137"/>
                    </a:lnTo>
                    <a:lnTo>
                      <a:pt x="63" y="121"/>
                    </a:lnTo>
                    <a:lnTo>
                      <a:pt x="66" y="107"/>
                    </a:lnTo>
                    <a:lnTo>
                      <a:pt x="71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83" name="Freeform 40"/>
              <p:cNvSpPr>
                <a:spLocks/>
              </p:cNvSpPr>
              <p:nvPr/>
            </p:nvSpPr>
            <p:spPr bwMode="auto">
              <a:xfrm>
                <a:off x="5043" y="686"/>
                <a:ext cx="265" cy="221"/>
              </a:xfrm>
              <a:custGeom>
                <a:avLst/>
                <a:gdLst>
                  <a:gd name="T0" fmla="*/ 1 w 530"/>
                  <a:gd name="T1" fmla="*/ 1 h 441"/>
                  <a:gd name="T2" fmla="*/ 1 w 530"/>
                  <a:gd name="T3" fmla="*/ 1 h 441"/>
                  <a:gd name="T4" fmla="*/ 1 w 530"/>
                  <a:gd name="T5" fmla="*/ 1 h 441"/>
                  <a:gd name="T6" fmla="*/ 1 w 530"/>
                  <a:gd name="T7" fmla="*/ 0 h 441"/>
                  <a:gd name="T8" fmla="*/ 1 w 530"/>
                  <a:gd name="T9" fmla="*/ 1 h 441"/>
                  <a:gd name="T10" fmla="*/ 1 w 530"/>
                  <a:gd name="T11" fmla="*/ 1 h 441"/>
                  <a:gd name="T12" fmla="*/ 1 w 530"/>
                  <a:gd name="T13" fmla="*/ 1 h 441"/>
                  <a:gd name="T14" fmla="*/ 0 w 530"/>
                  <a:gd name="T15" fmla="*/ 1 h 441"/>
                  <a:gd name="T16" fmla="*/ 1 w 530"/>
                  <a:gd name="T17" fmla="*/ 1 h 441"/>
                  <a:gd name="T18" fmla="*/ 1 w 530"/>
                  <a:gd name="T19" fmla="*/ 1 h 44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30"/>
                  <a:gd name="T31" fmla="*/ 0 h 441"/>
                  <a:gd name="T32" fmla="*/ 530 w 530"/>
                  <a:gd name="T33" fmla="*/ 441 h 44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30" h="441">
                    <a:moveTo>
                      <a:pt x="5" y="366"/>
                    </a:moveTo>
                    <a:lnTo>
                      <a:pt x="369" y="195"/>
                    </a:lnTo>
                    <a:lnTo>
                      <a:pt x="393" y="59"/>
                    </a:lnTo>
                    <a:lnTo>
                      <a:pt x="499" y="0"/>
                    </a:lnTo>
                    <a:lnTo>
                      <a:pt x="530" y="111"/>
                    </a:lnTo>
                    <a:lnTo>
                      <a:pt x="458" y="101"/>
                    </a:lnTo>
                    <a:lnTo>
                      <a:pt x="399" y="235"/>
                    </a:lnTo>
                    <a:lnTo>
                      <a:pt x="0" y="441"/>
                    </a:lnTo>
                    <a:lnTo>
                      <a:pt x="5" y="36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84" name="Freeform 41"/>
              <p:cNvSpPr>
                <a:spLocks/>
              </p:cNvSpPr>
              <p:nvPr/>
            </p:nvSpPr>
            <p:spPr bwMode="auto">
              <a:xfrm>
                <a:off x="5096" y="555"/>
                <a:ext cx="209" cy="201"/>
              </a:xfrm>
              <a:custGeom>
                <a:avLst/>
                <a:gdLst>
                  <a:gd name="T0" fmla="*/ 1 w 418"/>
                  <a:gd name="T1" fmla="*/ 0 h 402"/>
                  <a:gd name="T2" fmla="*/ 1 w 418"/>
                  <a:gd name="T3" fmla="*/ 1 h 402"/>
                  <a:gd name="T4" fmla="*/ 0 w 418"/>
                  <a:gd name="T5" fmla="*/ 1 h 402"/>
                  <a:gd name="T6" fmla="*/ 1 w 418"/>
                  <a:gd name="T7" fmla="*/ 1 h 402"/>
                  <a:gd name="T8" fmla="*/ 1 w 418"/>
                  <a:gd name="T9" fmla="*/ 1 h 402"/>
                  <a:gd name="T10" fmla="*/ 1 w 418"/>
                  <a:gd name="T11" fmla="*/ 1 h 402"/>
                  <a:gd name="T12" fmla="*/ 1 w 418"/>
                  <a:gd name="T13" fmla="*/ 1 h 402"/>
                  <a:gd name="T14" fmla="*/ 1 w 418"/>
                  <a:gd name="T15" fmla="*/ 1 h 402"/>
                  <a:gd name="T16" fmla="*/ 1 w 418"/>
                  <a:gd name="T17" fmla="*/ 1 h 402"/>
                  <a:gd name="T18" fmla="*/ 1 w 418"/>
                  <a:gd name="T19" fmla="*/ 0 h 402"/>
                  <a:gd name="T20" fmla="*/ 1 w 418"/>
                  <a:gd name="T21" fmla="*/ 0 h 40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18"/>
                  <a:gd name="T34" fmla="*/ 0 h 402"/>
                  <a:gd name="T35" fmla="*/ 418 w 418"/>
                  <a:gd name="T36" fmla="*/ 402 h 40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18" h="402">
                    <a:moveTo>
                      <a:pt x="417" y="0"/>
                    </a:moveTo>
                    <a:lnTo>
                      <a:pt x="418" y="207"/>
                    </a:lnTo>
                    <a:lnTo>
                      <a:pt x="0" y="402"/>
                    </a:lnTo>
                    <a:lnTo>
                      <a:pt x="319" y="201"/>
                    </a:lnTo>
                    <a:lnTo>
                      <a:pt x="105" y="278"/>
                    </a:lnTo>
                    <a:lnTo>
                      <a:pt x="336" y="137"/>
                    </a:lnTo>
                    <a:lnTo>
                      <a:pt x="116" y="193"/>
                    </a:lnTo>
                    <a:lnTo>
                      <a:pt x="342" y="71"/>
                    </a:lnTo>
                    <a:lnTo>
                      <a:pt x="118" y="118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85" name="Freeform 42"/>
              <p:cNvSpPr>
                <a:spLocks/>
              </p:cNvSpPr>
              <p:nvPr/>
            </p:nvSpPr>
            <p:spPr bwMode="auto">
              <a:xfrm>
                <a:off x="4916" y="793"/>
                <a:ext cx="139" cy="174"/>
              </a:xfrm>
              <a:custGeom>
                <a:avLst/>
                <a:gdLst>
                  <a:gd name="T0" fmla="*/ 1 w 278"/>
                  <a:gd name="T1" fmla="*/ 0 h 349"/>
                  <a:gd name="T2" fmla="*/ 1 w 278"/>
                  <a:gd name="T3" fmla="*/ 0 h 349"/>
                  <a:gd name="T4" fmla="*/ 1 w 278"/>
                  <a:gd name="T5" fmla="*/ 0 h 349"/>
                  <a:gd name="T6" fmla="*/ 1 w 278"/>
                  <a:gd name="T7" fmla="*/ 0 h 349"/>
                  <a:gd name="T8" fmla="*/ 1 w 278"/>
                  <a:gd name="T9" fmla="*/ 0 h 349"/>
                  <a:gd name="T10" fmla="*/ 1 w 278"/>
                  <a:gd name="T11" fmla="*/ 0 h 349"/>
                  <a:gd name="T12" fmla="*/ 1 w 278"/>
                  <a:gd name="T13" fmla="*/ 0 h 349"/>
                  <a:gd name="T14" fmla="*/ 1 w 278"/>
                  <a:gd name="T15" fmla="*/ 0 h 349"/>
                  <a:gd name="T16" fmla="*/ 1 w 278"/>
                  <a:gd name="T17" fmla="*/ 0 h 349"/>
                  <a:gd name="T18" fmla="*/ 1 w 278"/>
                  <a:gd name="T19" fmla="*/ 0 h 349"/>
                  <a:gd name="T20" fmla="*/ 0 w 278"/>
                  <a:gd name="T21" fmla="*/ 0 h 349"/>
                  <a:gd name="T22" fmla="*/ 1 w 278"/>
                  <a:gd name="T23" fmla="*/ 0 h 349"/>
                  <a:gd name="T24" fmla="*/ 1 w 278"/>
                  <a:gd name="T25" fmla="*/ 0 h 349"/>
                  <a:gd name="T26" fmla="*/ 1 w 278"/>
                  <a:gd name="T27" fmla="*/ 0 h 349"/>
                  <a:gd name="T28" fmla="*/ 1 w 278"/>
                  <a:gd name="T29" fmla="*/ 0 h 349"/>
                  <a:gd name="T30" fmla="*/ 1 w 278"/>
                  <a:gd name="T31" fmla="*/ 0 h 349"/>
                  <a:gd name="T32" fmla="*/ 1 w 278"/>
                  <a:gd name="T33" fmla="*/ 0 h 349"/>
                  <a:gd name="T34" fmla="*/ 1 w 278"/>
                  <a:gd name="T35" fmla="*/ 0 h 349"/>
                  <a:gd name="T36" fmla="*/ 1 w 278"/>
                  <a:gd name="T37" fmla="*/ 0 h 349"/>
                  <a:gd name="T38" fmla="*/ 1 w 278"/>
                  <a:gd name="T39" fmla="*/ 0 h 349"/>
                  <a:gd name="T40" fmla="*/ 1 w 278"/>
                  <a:gd name="T41" fmla="*/ 0 h 349"/>
                  <a:gd name="T42" fmla="*/ 1 w 278"/>
                  <a:gd name="T43" fmla="*/ 0 h 349"/>
                  <a:gd name="T44" fmla="*/ 1 w 278"/>
                  <a:gd name="T45" fmla="*/ 0 h 349"/>
                  <a:gd name="T46" fmla="*/ 1 w 278"/>
                  <a:gd name="T47" fmla="*/ 0 h 349"/>
                  <a:gd name="T48" fmla="*/ 1 w 278"/>
                  <a:gd name="T49" fmla="*/ 0 h 349"/>
                  <a:gd name="T50" fmla="*/ 1 w 278"/>
                  <a:gd name="T51" fmla="*/ 0 h 349"/>
                  <a:gd name="T52" fmla="*/ 1 w 278"/>
                  <a:gd name="T53" fmla="*/ 0 h 349"/>
                  <a:gd name="T54" fmla="*/ 1 w 278"/>
                  <a:gd name="T55" fmla="*/ 0 h 349"/>
                  <a:gd name="T56" fmla="*/ 1 w 278"/>
                  <a:gd name="T57" fmla="*/ 0 h 349"/>
                  <a:gd name="T58" fmla="*/ 1 w 278"/>
                  <a:gd name="T59" fmla="*/ 0 h 349"/>
                  <a:gd name="T60" fmla="*/ 1 w 278"/>
                  <a:gd name="T61" fmla="*/ 0 h 349"/>
                  <a:gd name="T62" fmla="*/ 1 w 278"/>
                  <a:gd name="T63" fmla="*/ 0 h 349"/>
                  <a:gd name="T64" fmla="*/ 1 w 278"/>
                  <a:gd name="T65" fmla="*/ 0 h 349"/>
                  <a:gd name="T66" fmla="*/ 1 w 278"/>
                  <a:gd name="T67" fmla="*/ 0 h 349"/>
                  <a:gd name="T68" fmla="*/ 1 w 278"/>
                  <a:gd name="T69" fmla="*/ 0 h 349"/>
                  <a:gd name="T70" fmla="*/ 1 w 278"/>
                  <a:gd name="T71" fmla="*/ 0 h 349"/>
                  <a:gd name="T72" fmla="*/ 1 w 278"/>
                  <a:gd name="T73" fmla="*/ 0 h 349"/>
                  <a:gd name="T74" fmla="*/ 1 w 278"/>
                  <a:gd name="T75" fmla="*/ 0 h 349"/>
                  <a:gd name="T76" fmla="*/ 1 w 278"/>
                  <a:gd name="T77" fmla="*/ 0 h 349"/>
                  <a:gd name="T78" fmla="*/ 1 w 278"/>
                  <a:gd name="T79" fmla="*/ 0 h 349"/>
                  <a:gd name="T80" fmla="*/ 1 w 278"/>
                  <a:gd name="T81" fmla="*/ 0 h 349"/>
                  <a:gd name="T82" fmla="*/ 1 w 278"/>
                  <a:gd name="T83" fmla="*/ 0 h 34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78"/>
                  <a:gd name="T127" fmla="*/ 0 h 349"/>
                  <a:gd name="T128" fmla="*/ 278 w 278"/>
                  <a:gd name="T129" fmla="*/ 349 h 34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78" h="349">
                    <a:moveTo>
                      <a:pt x="221" y="199"/>
                    </a:moveTo>
                    <a:lnTo>
                      <a:pt x="278" y="149"/>
                    </a:lnTo>
                    <a:lnTo>
                      <a:pt x="257" y="84"/>
                    </a:lnTo>
                    <a:lnTo>
                      <a:pt x="230" y="41"/>
                    </a:lnTo>
                    <a:lnTo>
                      <a:pt x="192" y="13"/>
                    </a:lnTo>
                    <a:lnTo>
                      <a:pt x="151" y="0"/>
                    </a:lnTo>
                    <a:lnTo>
                      <a:pt x="107" y="3"/>
                    </a:lnTo>
                    <a:lnTo>
                      <a:pt x="68" y="24"/>
                    </a:lnTo>
                    <a:lnTo>
                      <a:pt x="35" y="59"/>
                    </a:lnTo>
                    <a:lnTo>
                      <a:pt x="11" y="105"/>
                    </a:lnTo>
                    <a:lnTo>
                      <a:pt x="0" y="158"/>
                    </a:lnTo>
                    <a:lnTo>
                      <a:pt x="3" y="213"/>
                    </a:lnTo>
                    <a:lnTo>
                      <a:pt x="19" y="264"/>
                    </a:lnTo>
                    <a:lnTo>
                      <a:pt x="47" y="306"/>
                    </a:lnTo>
                    <a:lnTo>
                      <a:pt x="84" y="336"/>
                    </a:lnTo>
                    <a:lnTo>
                      <a:pt x="127" y="349"/>
                    </a:lnTo>
                    <a:lnTo>
                      <a:pt x="169" y="345"/>
                    </a:lnTo>
                    <a:lnTo>
                      <a:pt x="209" y="325"/>
                    </a:lnTo>
                    <a:lnTo>
                      <a:pt x="243" y="290"/>
                    </a:lnTo>
                    <a:lnTo>
                      <a:pt x="266" y="243"/>
                    </a:lnTo>
                    <a:lnTo>
                      <a:pt x="277" y="195"/>
                    </a:lnTo>
                    <a:lnTo>
                      <a:pt x="216" y="222"/>
                    </a:lnTo>
                    <a:lnTo>
                      <a:pt x="205" y="242"/>
                    </a:lnTo>
                    <a:lnTo>
                      <a:pt x="191" y="258"/>
                    </a:lnTo>
                    <a:lnTo>
                      <a:pt x="174" y="267"/>
                    </a:lnTo>
                    <a:lnTo>
                      <a:pt x="155" y="268"/>
                    </a:lnTo>
                    <a:lnTo>
                      <a:pt x="137" y="261"/>
                    </a:lnTo>
                    <a:lnTo>
                      <a:pt x="121" y="248"/>
                    </a:lnTo>
                    <a:lnTo>
                      <a:pt x="109" y="231"/>
                    </a:lnTo>
                    <a:lnTo>
                      <a:pt x="103" y="208"/>
                    </a:lnTo>
                    <a:lnTo>
                      <a:pt x="100" y="184"/>
                    </a:lnTo>
                    <a:lnTo>
                      <a:pt x="106" y="162"/>
                    </a:lnTo>
                    <a:lnTo>
                      <a:pt x="116" y="141"/>
                    </a:lnTo>
                    <a:lnTo>
                      <a:pt x="130" y="126"/>
                    </a:lnTo>
                    <a:lnTo>
                      <a:pt x="147" y="117"/>
                    </a:lnTo>
                    <a:lnTo>
                      <a:pt x="167" y="116"/>
                    </a:lnTo>
                    <a:lnTo>
                      <a:pt x="185" y="121"/>
                    </a:lnTo>
                    <a:lnTo>
                      <a:pt x="201" y="134"/>
                    </a:lnTo>
                    <a:lnTo>
                      <a:pt x="213" y="153"/>
                    </a:lnTo>
                    <a:lnTo>
                      <a:pt x="220" y="175"/>
                    </a:lnTo>
                    <a:lnTo>
                      <a:pt x="221" y="1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86" name="Freeform 43"/>
              <p:cNvSpPr>
                <a:spLocks/>
              </p:cNvSpPr>
              <p:nvPr/>
            </p:nvSpPr>
            <p:spPr bwMode="auto">
              <a:xfrm>
                <a:off x="5024" y="868"/>
                <a:ext cx="29" cy="47"/>
              </a:xfrm>
              <a:custGeom>
                <a:avLst/>
                <a:gdLst>
                  <a:gd name="T0" fmla="*/ 1 w 58"/>
                  <a:gd name="T1" fmla="*/ 1 h 93"/>
                  <a:gd name="T2" fmla="*/ 1 w 58"/>
                  <a:gd name="T3" fmla="*/ 1 h 93"/>
                  <a:gd name="T4" fmla="*/ 1 w 58"/>
                  <a:gd name="T5" fmla="*/ 1 h 93"/>
                  <a:gd name="T6" fmla="*/ 0 w 58"/>
                  <a:gd name="T7" fmla="*/ 1 h 93"/>
                  <a:gd name="T8" fmla="*/ 1 w 58"/>
                  <a:gd name="T9" fmla="*/ 1 h 93"/>
                  <a:gd name="T10" fmla="*/ 1 w 58"/>
                  <a:gd name="T11" fmla="*/ 0 h 93"/>
                  <a:gd name="T12" fmla="*/ 1 w 58"/>
                  <a:gd name="T13" fmla="*/ 1 h 93"/>
                  <a:gd name="T14" fmla="*/ 1 w 58"/>
                  <a:gd name="T15" fmla="*/ 1 h 93"/>
                  <a:gd name="T16" fmla="*/ 1 w 58"/>
                  <a:gd name="T17" fmla="*/ 1 h 9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8"/>
                  <a:gd name="T28" fmla="*/ 0 h 93"/>
                  <a:gd name="T29" fmla="*/ 58 w 58"/>
                  <a:gd name="T30" fmla="*/ 93 h 9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8" h="93">
                    <a:moveTo>
                      <a:pt x="5" y="24"/>
                    </a:moveTo>
                    <a:lnTo>
                      <a:pt x="6" y="48"/>
                    </a:lnTo>
                    <a:lnTo>
                      <a:pt x="1" y="73"/>
                    </a:lnTo>
                    <a:lnTo>
                      <a:pt x="0" y="93"/>
                    </a:lnTo>
                    <a:lnTo>
                      <a:pt x="52" y="58"/>
                    </a:lnTo>
                    <a:lnTo>
                      <a:pt x="58" y="0"/>
                    </a:lnTo>
                    <a:lnTo>
                      <a:pt x="19" y="19"/>
                    </a:ln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87" name="Freeform 44"/>
              <p:cNvSpPr>
                <a:spLocks/>
              </p:cNvSpPr>
              <p:nvPr/>
            </p:nvSpPr>
            <p:spPr bwMode="auto">
              <a:xfrm>
                <a:off x="5242" y="710"/>
                <a:ext cx="37" cy="54"/>
              </a:xfrm>
              <a:custGeom>
                <a:avLst/>
                <a:gdLst>
                  <a:gd name="T0" fmla="*/ 1 w 72"/>
                  <a:gd name="T1" fmla="*/ 1 h 107"/>
                  <a:gd name="T2" fmla="*/ 1 w 72"/>
                  <a:gd name="T3" fmla="*/ 1 h 107"/>
                  <a:gd name="T4" fmla="*/ 1 w 72"/>
                  <a:gd name="T5" fmla="*/ 0 h 107"/>
                  <a:gd name="T6" fmla="*/ 1 w 72"/>
                  <a:gd name="T7" fmla="*/ 1 h 107"/>
                  <a:gd name="T8" fmla="*/ 1 w 72"/>
                  <a:gd name="T9" fmla="*/ 1 h 107"/>
                  <a:gd name="T10" fmla="*/ 0 w 72"/>
                  <a:gd name="T11" fmla="*/ 1 h 107"/>
                  <a:gd name="T12" fmla="*/ 1 w 72"/>
                  <a:gd name="T13" fmla="*/ 1 h 107"/>
                  <a:gd name="T14" fmla="*/ 1 w 72"/>
                  <a:gd name="T15" fmla="*/ 1 h 107"/>
                  <a:gd name="T16" fmla="*/ 1 w 72"/>
                  <a:gd name="T17" fmla="*/ 1 h 10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2"/>
                  <a:gd name="T28" fmla="*/ 0 h 107"/>
                  <a:gd name="T29" fmla="*/ 72 w 72"/>
                  <a:gd name="T30" fmla="*/ 107 h 10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2" h="107">
                    <a:moveTo>
                      <a:pt x="50" y="93"/>
                    </a:moveTo>
                    <a:lnTo>
                      <a:pt x="60" y="84"/>
                    </a:lnTo>
                    <a:lnTo>
                      <a:pt x="72" y="0"/>
                    </a:lnTo>
                    <a:lnTo>
                      <a:pt x="50" y="3"/>
                    </a:lnTo>
                    <a:lnTo>
                      <a:pt x="20" y="16"/>
                    </a:lnTo>
                    <a:lnTo>
                      <a:pt x="0" y="39"/>
                    </a:lnTo>
                    <a:lnTo>
                      <a:pt x="45" y="107"/>
                    </a:lnTo>
                    <a:lnTo>
                      <a:pt x="50" y="9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88" name="Freeform 45"/>
              <p:cNvSpPr>
                <a:spLocks/>
              </p:cNvSpPr>
              <p:nvPr/>
            </p:nvSpPr>
            <p:spPr bwMode="auto">
              <a:xfrm>
                <a:off x="5013" y="264"/>
                <a:ext cx="50" cy="263"/>
              </a:xfrm>
              <a:custGeom>
                <a:avLst/>
                <a:gdLst>
                  <a:gd name="T0" fmla="*/ 0 w 101"/>
                  <a:gd name="T1" fmla="*/ 0 h 525"/>
                  <a:gd name="T2" fmla="*/ 0 w 101"/>
                  <a:gd name="T3" fmla="*/ 1 h 525"/>
                  <a:gd name="T4" fmla="*/ 0 w 101"/>
                  <a:gd name="T5" fmla="*/ 1 h 525"/>
                  <a:gd name="T6" fmla="*/ 0 w 101"/>
                  <a:gd name="T7" fmla="*/ 1 h 525"/>
                  <a:gd name="T8" fmla="*/ 0 w 101"/>
                  <a:gd name="T9" fmla="*/ 0 h 525"/>
                  <a:gd name="T10" fmla="*/ 0 w 101"/>
                  <a:gd name="T11" fmla="*/ 0 h 5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1"/>
                  <a:gd name="T19" fmla="*/ 0 h 525"/>
                  <a:gd name="T20" fmla="*/ 101 w 101"/>
                  <a:gd name="T21" fmla="*/ 525 h 5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1" h="525">
                    <a:moveTo>
                      <a:pt x="69" y="0"/>
                    </a:moveTo>
                    <a:lnTo>
                      <a:pt x="0" y="525"/>
                    </a:lnTo>
                    <a:lnTo>
                      <a:pt x="41" y="517"/>
                    </a:lnTo>
                    <a:lnTo>
                      <a:pt x="101" y="15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89" name="Freeform 46"/>
              <p:cNvSpPr>
                <a:spLocks/>
              </p:cNvSpPr>
              <p:nvPr/>
            </p:nvSpPr>
            <p:spPr bwMode="auto">
              <a:xfrm>
                <a:off x="4788" y="44"/>
                <a:ext cx="141" cy="42"/>
              </a:xfrm>
              <a:custGeom>
                <a:avLst/>
                <a:gdLst>
                  <a:gd name="T0" fmla="*/ 0 w 282"/>
                  <a:gd name="T1" fmla="*/ 1 h 84"/>
                  <a:gd name="T2" fmla="*/ 1 w 282"/>
                  <a:gd name="T3" fmla="*/ 0 h 84"/>
                  <a:gd name="T4" fmla="*/ 1 w 282"/>
                  <a:gd name="T5" fmla="*/ 1 h 84"/>
                  <a:gd name="T6" fmla="*/ 1 w 282"/>
                  <a:gd name="T7" fmla="*/ 1 h 84"/>
                  <a:gd name="T8" fmla="*/ 0 w 282"/>
                  <a:gd name="T9" fmla="*/ 1 h 84"/>
                  <a:gd name="T10" fmla="*/ 0 w 282"/>
                  <a:gd name="T11" fmla="*/ 1 h 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2"/>
                  <a:gd name="T19" fmla="*/ 0 h 84"/>
                  <a:gd name="T20" fmla="*/ 282 w 282"/>
                  <a:gd name="T21" fmla="*/ 84 h 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2" h="84">
                    <a:moveTo>
                      <a:pt x="0" y="46"/>
                    </a:moveTo>
                    <a:lnTo>
                      <a:pt x="170" y="0"/>
                    </a:lnTo>
                    <a:lnTo>
                      <a:pt x="282" y="48"/>
                    </a:lnTo>
                    <a:lnTo>
                      <a:pt x="130" y="84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90" name="Freeform 47"/>
              <p:cNvSpPr>
                <a:spLocks/>
              </p:cNvSpPr>
              <p:nvPr/>
            </p:nvSpPr>
            <p:spPr bwMode="auto">
              <a:xfrm>
                <a:off x="4638" y="136"/>
                <a:ext cx="215" cy="66"/>
              </a:xfrm>
              <a:custGeom>
                <a:avLst/>
                <a:gdLst>
                  <a:gd name="T0" fmla="*/ 0 w 430"/>
                  <a:gd name="T1" fmla="*/ 0 h 133"/>
                  <a:gd name="T2" fmla="*/ 1 w 430"/>
                  <a:gd name="T3" fmla="*/ 0 h 133"/>
                  <a:gd name="T4" fmla="*/ 1 w 430"/>
                  <a:gd name="T5" fmla="*/ 0 h 133"/>
                  <a:gd name="T6" fmla="*/ 1 w 430"/>
                  <a:gd name="T7" fmla="*/ 0 h 133"/>
                  <a:gd name="T8" fmla="*/ 0 w 430"/>
                  <a:gd name="T9" fmla="*/ 0 h 133"/>
                  <a:gd name="T10" fmla="*/ 0 w 430"/>
                  <a:gd name="T11" fmla="*/ 0 h 13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0"/>
                  <a:gd name="T19" fmla="*/ 0 h 133"/>
                  <a:gd name="T20" fmla="*/ 430 w 430"/>
                  <a:gd name="T21" fmla="*/ 133 h 13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0" h="133">
                    <a:moveTo>
                      <a:pt x="0" y="31"/>
                    </a:moveTo>
                    <a:lnTo>
                      <a:pt x="115" y="0"/>
                    </a:lnTo>
                    <a:lnTo>
                      <a:pt x="430" y="81"/>
                    </a:lnTo>
                    <a:lnTo>
                      <a:pt x="336" y="133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91" name="Freeform 48"/>
              <p:cNvSpPr>
                <a:spLocks/>
              </p:cNvSpPr>
              <p:nvPr/>
            </p:nvSpPr>
            <p:spPr bwMode="auto">
              <a:xfrm>
                <a:off x="4575" y="4"/>
                <a:ext cx="129" cy="141"/>
              </a:xfrm>
              <a:custGeom>
                <a:avLst/>
                <a:gdLst>
                  <a:gd name="T0" fmla="*/ 1 w 257"/>
                  <a:gd name="T1" fmla="*/ 1 h 281"/>
                  <a:gd name="T2" fmla="*/ 1 w 257"/>
                  <a:gd name="T3" fmla="*/ 1 h 281"/>
                  <a:gd name="T4" fmla="*/ 1 w 257"/>
                  <a:gd name="T5" fmla="*/ 1 h 281"/>
                  <a:gd name="T6" fmla="*/ 1 w 257"/>
                  <a:gd name="T7" fmla="*/ 1 h 281"/>
                  <a:gd name="T8" fmla="*/ 1 w 257"/>
                  <a:gd name="T9" fmla="*/ 1 h 281"/>
                  <a:gd name="T10" fmla="*/ 1 w 257"/>
                  <a:gd name="T11" fmla="*/ 0 h 281"/>
                  <a:gd name="T12" fmla="*/ 0 w 257"/>
                  <a:gd name="T13" fmla="*/ 1 h 281"/>
                  <a:gd name="T14" fmla="*/ 1 w 257"/>
                  <a:gd name="T15" fmla="*/ 1 h 281"/>
                  <a:gd name="T16" fmla="*/ 1 w 257"/>
                  <a:gd name="T17" fmla="*/ 1 h 2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57"/>
                  <a:gd name="T28" fmla="*/ 0 h 281"/>
                  <a:gd name="T29" fmla="*/ 257 w 257"/>
                  <a:gd name="T30" fmla="*/ 281 h 28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57" h="281">
                    <a:moveTo>
                      <a:pt x="117" y="52"/>
                    </a:moveTo>
                    <a:lnTo>
                      <a:pt x="231" y="37"/>
                    </a:lnTo>
                    <a:lnTo>
                      <a:pt x="231" y="281"/>
                    </a:lnTo>
                    <a:lnTo>
                      <a:pt x="257" y="276"/>
                    </a:lnTo>
                    <a:lnTo>
                      <a:pt x="257" y="18"/>
                    </a:lnTo>
                    <a:lnTo>
                      <a:pt x="182" y="0"/>
                    </a:lnTo>
                    <a:lnTo>
                      <a:pt x="0" y="24"/>
                    </a:lnTo>
                    <a:lnTo>
                      <a:pt x="117" y="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92" name="Freeform 49"/>
              <p:cNvSpPr>
                <a:spLocks/>
              </p:cNvSpPr>
              <p:nvPr/>
            </p:nvSpPr>
            <p:spPr bwMode="auto">
              <a:xfrm>
                <a:off x="4650" y="181"/>
                <a:ext cx="158" cy="297"/>
              </a:xfrm>
              <a:custGeom>
                <a:avLst/>
                <a:gdLst>
                  <a:gd name="T0" fmla="*/ 0 w 315"/>
                  <a:gd name="T1" fmla="*/ 0 h 593"/>
                  <a:gd name="T2" fmla="*/ 1 w 315"/>
                  <a:gd name="T3" fmla="*/ 1 h 593"/>
                  <a:gd name="T4" fmla="*/ 1 w 315"/>
                  <a:gd name="T5" fmla="*/ 1 h 593"/>
                  <a:gd name="T6" fmla="*/ 1 w 315"/>
                  <a:gd name="T7" fmla="*/ 1 h 593"/>
                  <a:gd name="T8" fmla="*/ 1 w 315"/>
                  <a:gd name="T9" fmla="*/ 1 h 593"/>
                  <a:gd name="T10" fmla="*/ 1 w 315"/>
                  <a:gd name="T11" fmla="*/ 1 h 593"/>
                  <a:gd name="T12" fmla="*/ 1 w 315"/>
                  <a:gd name="T13" fmla="*/ 1 h 593"/>
                  <a:gd name="T14" fmla="*/ 1 w 315"/>
                  <a:gd name="T15" fmla="*/ 1 h 593"/>
                  <a:gd name="T16" fmla="*/ 0 w 315"/>
                  <a:gd name="T17" fmla="*/ 0 h 593"/>
                  <a:gd name="T18" fmla="*/ 0 w 315"/>
                  <a:gd name="T19" fmla="*/ 0 h 59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5"/>
                  <a:gd name="T31" fmla="*/ 0 h 593"/>
                  <a:gd name="T32" fmla="*/ 315 w 315"/>
                  <a:gd name="T33" fmla="*/ 593 h 59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5" h="593">
                    <a:moveTo>
                      <a:pt x="0" y="0"/>
                    </a:moveTo>
                    <a:lnTo>
                      <a:pt x="101" y="32"/>
                    </a:lnTo>
                    <a:lnTo>
                      <a:pt x="98" y="445"/>
                    </a:lnTo>
                    <a:lnTo>
                      <a:pt x="306" y="528"/>
                    </a:lnTo>
                    <a:lnTo>
                      <a:pt x="315" y="593"/>
                    </a:lnTo>
                    <a:lnTo>
                      <a:pt x="8" y="463"/>
                    </a:lnTo>
                    <a:lnTo>
                      <a:pt x="59" y="434"/>
                    </a:lnTo>
                    <a:lnTo>
                      <a:pt x="59" y="1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93" name="Freeform 50"/>
              <p:cNvSpPr>
                <a:spLocks/>
              </p:cNvSpPr>
              <p:nvPr/>
            </p:nvSpPr>
            <p:spPr bwMode="auto">
              <a:xfrm>
                <a:off x="4705" y="206"/>
                <a:ext cx="49" cy="224"/>
              </a:xfrm>
              <a:custGeom>
                <a:avLst/>
                <a:gdLst>
                  <a:gd name="T0" fmla="*/ 0 w 99"/>
                  <a:gd name="T1" fmla="*/ 0 h 448"/>
                  <a:gd name="T2" fmla="*/ 0 w 99"/>
                  <a:gd name="T3" fmla="*/ 1 h 448"/>
                  <a:gd name="T4" fmla="*/ 0 w 99"/>
                  <a:gd name="T5" fmla="*/ 1 h 448"/>
                  <a:gd name="T6" fmla="*/ 0 w 99"/>
                  <a:gd name="T7" fmla="*/ 1 h 448"/>
                  <a:gd name="T8" fmla="*/ 0 w 99"/>
                  <a:gd name="T9" fmla="*/ 1 h 448"/>
                  <a:gd name="T10" fmla="*/ 0 w 99"/>
                  <a:gd name="T11" fmla="*/ 1 h 448"/>
                  <a:gd name="T12" fmla="*/ 0 w 99"/>
                  <a:gd name="T13" fmla="*/ 1 h 448"/>
                  <a:gd name="T14" fmla="*/ 0 w 99"/>
                  <a:gd name="T15" fmla="*/ 1 h 448"/>
                  <a:gd name="T16" fmla="*/ 0 w 99"/>
                  <a:gd name="T17" fmla="*/ 1 h 448"/>
                  <a:gd name="T18" fmla="*/ 0 w 99"/>
                  <a:gd name="T19" fmla="*/ 1 h 448"/>
                  <a:gd name="T20" fmla="*/ 0 w 99"/>
                  <a:gd name="T21" fmla="*/ 1 h 448"/>
                  <a:gd name="T22" fmla="*/ 0 w 99"/>
                  <a:gd name="T23" fmla="*/ 1 h 448"/>
                  <a:gd name="T24" fmla="*/ 0 w 99"/>
                  <a:gd name="T25" fmla="*/ 0 h 448"/>
                  <a:gd name="T26" fmla="*/ 0 w 99"/>
                  <a:gd name="T27" fmla="*/ 0 h 4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9"/>
                  <a:gd name="T43" fmla="*/ 0 h 448"/>
                  <a:gd name="T44" fmla="*/ 99 w 99"/>
                  <a:gd name="T45" fmla="*/ 448 h 44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9" h="448">
                    <a:moveTo>
                      <a:pt x="40" y="0"/>
                    </a:moveTo>
                    <a:lnTo>
                      <a:pt x="99" y="17"/>
                    </a:lnTo>
                    <a:lnTo>
                      <a:pt x="60" y="112"/>
                    </a:lnTo>
                    <a:lnTo>
                      <a:pt x="99" y="195"/>
                    </a:lnTo>
                    <a:lnTo>
                      <a:pt x="55" y="281"/>
                    </a:lnTo>
                    <a:lnTo>
                      <a:pt x="94" y="375"/>
                    </a:lnTo>
                    <a:lnTo>
                      <a:pt x="63" y="448"/>
                    </a:lnTo>
                    <a:lnTo>
                      <a:pt x="19" y="437"/>
                    </a:lnTo>
                    <a:lnTo>
                      <a:pt x="52" y="375"/>
                    </a:lnTo>
                    <a:lnTo>
                      <a:pt x="0" y="276"/>
                    </a:lnTo>
                    <a:lnTo>
                      <a:pt x="57" y="199"/>
                    </a:lnTo>
                    <a:lnTo>
                      <a:pt x="10" y="9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94" name="Freeform 51"/>
              <p:cNvSpPr>
                <a:spLocks/>
              </p:cNvSpPr>
              <p:nvPr/>
            </p:nvSpPr>
            <p:spPr bwMode="auto">
              <a:xfrm>
                <a:off x="4111" y="439"/>
                <a:ext cx="701" cy="720"/>
              </a:xfrm>
              <a:custGeom>
                <a:avLst/>
                <a:gdLst>
                  <a:gd name="T0" fmla="*/ 0 w 1403"/>
                  <a:gd name="T1" fmla="*/ 1 h 1440"/>
                  <a:gd name="T2" fmla="*/ 0 w 1403"/>
                  <a:gd name="T3" fmla="*/ 1 h 1440"/>
                  <a:gd name="T4" fmla="*/ 0 w 1403"/>
                  <a:gd name="T5" fmla="*/ 1 h 1440"/>
                  <a:gd name="T6" fmla="*/ 0 w 1403"/>
                  <a:gd name="T7" fmla="*/ 1 h 1440"/>
                  <a:gd name="T8" fmla="*/ 0 w 1403"/>
                  <a:gd name="T9" fmla="*/ 1 h 1440"/>
                  <a:gd name="T10" fmla="*/ 0 w 1403"/>
                  <a:gd name="T11" fmla="*/ 0 h 1440"/>
                  <a:gd name="T12" fmla="*/ 0 w 1403"/>
                  <a:gd name="T13" fmla="*/ 1 h 1440"/>
                  <a:gd name="T14" fmla="*/ 0 w 1403"/>
                  <a:gd name="T15" fmla="*/ 1 h 14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03"/>
                  <a:gd name="T25" fmla="*/ 0 h 1440"/>
                  <a:gd name="T26" fmla="*/ 1403 w 1403"/>
                  <a:gd name="T27" fmla="*/ 1440 h 14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03" h="1440">
                    <a:moveTo>
                      <a:pt x="0" y="173"/>
                    </a:moveTo>
                    <a:lnTo>
                      <a:pt x="171" y="903"/>
                    </a:lnTo>
                    <a:lnTo>
                      <a:pt x="867" y="1440"/>
                    </a:lnTo>
                    <a:lnTo>
                      <a:pt x="1394" y="1118"/>
                    </a:lnTo>
                    <a:lnTo>
                      <a:pt x="1403" y="387"/>
                    </a:lnTo>
                    <a:lnTo>
                      <a:pt x="531" y="0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95" name="Freeform 52"/>
              <p:cNvSpPr>
                <a:spLocks/>
              </p:cNvSpPr>
              <p:nvPr/>
            </p:nvSpPr>
            <p:spPr bwMode="auto">
              <a:xfrm>
                <a:off x="4503" y="639"/>
                <a:ext cx="320" cy="520"/>
              </a:xfrm>
              <a:custGeom>
                <a:avLst/>
                <a:gdLst>
                  <a:gd name="T0" fmla="*/ 1 w 640"/>
                  <a:gd name="T1" fmla="*/ 0 h 1040"/>
                  <a:gd name="T2" fmla="*/ 0 w 640"/>
                  <a:gd name="T3" fmla="*/ 1 h 1040"/>
                  <a:gd name="T4" fmla="*/ 1 w 640"/>
                  <a:gd name="T5" fmla="*/ 1 h 1040"/>
                  <a:gd name="T6" fmla="*/ 1 w 640"/>
                  <a:gd name="T7" fmla="*/ 1 h 1040"/>
                  <a:gd name="T8" fmla="*/ 1 w 640"/>
                  <a:gd name="T9" fmla="*/ 1 h 1040"/>
                  <a:gd name="T10" fmla="*/ 1 w 640"/>
                  <a:gd name="T11" fmla="*/ 1 h 1040"/>
                  <a:gd name="T12" fmla="*/ 1 w 640"/>
                  <a:gd name="T13" fmla="*/ 1 h 1040"/>
                  <a:gd name="T14" fmla="*/ 1 w 640"/>
                  <a:gd name="T15" fmla="*/ 1 h 1040"/>
                  <a:gd name="T16" fmla="*/ 1 w 640"/>
                  <a:gd name="T17" fmla="*/ 1 h 1040"/>
                  <a:gd name="T18" fmla="*/ 1 w 640"/>
                  <a:gd name="T19" fmla="*/ 1 h 1040"/>
                  <a:gd name="T20" fmla="*/ 1 w 640"/>
                  <a:gd name="T21" fmla="*/ 1 h 1040"/>
                  <a:gd name="T22" fmla="*/ 1 w 640"/>
                  <a:gd name="T23" fmla="*/ 1 h 1040"/>
                  <a:gd name="T24" fmla="*/ 1 w 640"/>
                  <a:gd name="T25" fmla="*/ 1 h 1040"/>
                  <a:gd name="T26" fmla="*/ 1 w 640"/>
                  <a:gd name="T27" fmla="*/ 1 h 1040"/>
                  <a:gd name="T28" fmla="*/ 1 w 640"/>
                  <a:gd name="T29" fmla="*/ 1 h 1040"/>
                  <a:gd name="T30" fmla="*/ 1 w 640"/>
                  <a:gd name="T31" fmla="*/ 0 h 1040"/>
                  <a:gd name="T32" fmla="*/ 1 w 640"/>
                  <a:gd name="T33" fmla="*/ 0 h 104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40"/>
                  <a:gd name="T52" fmla="*/ 0 h 1040"/>
                  <a:gd name="T53" fmla="*/ 640 w 640"/>
                  <a:gd name="T54" fmla="*/ 1040 h 104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40" h="1040">
                    <a:moveTo>
                      <a:pt x="640" y="0"/>
                    </a:moveTo>
                    <a:lnTo>
                      <a:pt x="0" y="259"/>
                    </a:lnTo>
                    <a:lnTo>
                      <a:pt x="82" y="1040"/>
                    </a:lnTo>
                    <a:lnTo>
                      <a:pt x="609" y="718"/>
                    </a:lnTo>
                    <a:lnTo>
                      <a:pt x="133" y="937"/>
                    </a:lnTo>
                    <a:lnTo>
                      <a:pt x="592" y="632"/>
                    </a:lnTo>
                    <a:lnTo>
                      <a:pt x="111" y="825"/>
                    </a:lnTo>
                    <a:lnTo>
                      <a:pt x="592" y="524"/>
                    </a:lnTo>
                    <a:lnTo>
                      <a:pt x="120" y="692"/>
                    </a:lnTo>
                    <a:lnTo>
                      <a:pt x="596" y="391"/>
                    </a:lnTo>
                    <a:lnTo>
                      <a:pt x="116" y="563"/>
                    </a:lnTo>
                    <a:lnTo>
                      <a:pt x="588" y="279"/>
                    </a:lnTo>
                    <a:lnTo>
                      <a:pt x="107" y="439"/>
                    </a:lnTo>
                    <a:lnTo>
                      <a:pt x="584" y="176"/>
                    </a:lnTo>
                    <a:lnTo>
                      <a:pt x="89" y="331"/>
                    </a:lnTo>
                    <a:lnTo>
                      <a:pt x="64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96" name="Freeform 53"/>
              <p:cNvSpPr>
                <a:spLocks/>
              </p:cNvSpPr>
              <p:nvPr/>
            </p:nvSpPr>
            <p:spPr bwMode="auto">
              <a:xfrm>
                <a:off x="4111" y="525"/>
                <a:ext cx="401" cy="389"/>
              </a:xfrm>
              <a:custGeom>
                <a:avLst/>
                <a:gdLst>
                  <a:gd name="T0" fmla="*/ 0 w 802"/>
                  <a:gd name="T1" fmla="*/ 0 h 778"/>
                  <a:gd name="T2" fmla="*/ 1 w 802"/>
                  <a:gd name="T3" fmla="*/ 1 h 778"/>
                  <a:gd name="T4" fmla="*/ 1 w 802"/>
                  <a:gd name="T5" fmla="*/ 1 h 778"/>
                  <a:gd name="T6" fmla="*/ 1 w 802"/>
                  <a:gd name="T7" fmla="*/ 1 h 778"/>
                  <a:gd name="T8" fmla="*/ 1 w 802"/>
                  <a:gd name="T9" fmla="*/ 1 h 778"/>
                  <a:gd name="T10" fmla="*/ 1 w 802"/>
                  <a:gd name="T11" fmla="*/ 1 h 778"/>
                  <a:gd name="T12" fmla="*/ 0 w 802"/>
                  <a:gd name="T13" fmla="*/ 0 h 778"/>
                  <a:gd name="T14" fmla="*/ 0 w 802"/>
                  <a:gd name="T15" fmla="*/ 0 h 7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02"/>
                  <a:gd name="T25" fmla="*/ 0 h 778"/>
                  <a:gd name="T26" fmla="*/ 802 w 802"/>
                  <a:gd name="T27" fmla="*/ 778 h 77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02" h="778">
                    <a:moveTo>
                      <a:pt x="0" y="0"/>
                    </a:moveTo>
                    <a:lnTo>
                      <a:pt x="785" y="486"/>
                    </a:lnTo>
                    <a:lnTo>
                      <a:pt x="802" y="537"/>
                    </a:lnTo>
                    <a:lnTo>
                      <a:pt x="37" y="60"/>
                    </a:lnTo>
                    <a:lnTo>
                      <a:pt x="209" y="778"/>
                    </a:lnTo>
                    <a:lnTo>
                      <a:pt x="171" y="7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97" name="Freeform 54"/>
              <p:cNvSpPr>
                <a:spLocks/>
              </p:cNvSpPr>
              <p:nvPr/>
            </p:nvSpPr>
            <p:spPr bwMode="auto">
              <a:xfrm>
                <a:off x="4111" y="439"/>
                <a:ext cx="701" cy="194"/>
              </a:xfrm>
              <a:custGeom>
                <a:avLst/>
                <a:gdLst>
                  <a:gd name="T0" fmla="*/ 0 w 1403"/>
                  <a:gd name="T1" fmla="*/ 1 h 387"/>
                  <a:gd name="T2" fmla="*/ 0 w 1403"/>
                  <a:gd name="T3" fmla="*/ 0 h 387"/>
                  <a:gd name="T4" fmla="*/ 0 w 1403"/>
                  <a:gd name="T5" fmla="*/ 1 h 387"/>
                  <a:gd name="T6" fmla="*/ 0 w 1403"/>
                  <a:gd name="T7" fmla="*/ 1 h 387"/>
                  <a:gd name="T8" fmla="*/ 0 w 1403"/>
                  <a:gd name="T9" fmla="*/ 1 h 387"/>
                  <a:gd name="T10" fmla="*/ 0 w 1403"/>
                  <a:gd name="T11" fmla="*/ 1 h 387"/>
                  <a:gd name="T12" fmla="*/ 0 w 1403"/>
                  <a:gd name="T13" fmla="*/ 1 h 3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03"/>
                  <a:gd name="T22" fmla="*/ 0 h 387"/>
                  <a:gd name="T23" fmla="*/ 1403 w 1403"/>
                  <a:gd name="T24" fmla="*/ 387 h 38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03" h="387">
                    <a:moveTo>
                      <a:pt x="0" y="173"/>
                    </a:moveTo>
                    <a:lnTo>
                      <a:pt x="531" y="0"/>
                    </a:lnTo>
                    <a:lnTo>
                      <a:pt x="1403" y="387"/>
                    </a:lnTo>
                    <a:lnTo>
                      <a:pt x="514" y="35"/>
                    </a:lnTo>
                    <a:lnTo>
                      <a:pt x="20" y="207"/>
                    </a:lnTo>
                    <a:lnTo>
                      <a:pt x="0" y="17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98" name="Freeform 55"/>
              <p:cNvSpPr>
                <a:spLocks/>
              </p:cNvSpPr>
              <p:nvPr/>
            </p:nvSpPr>
            <p:spPr bwMode="auto">
              <a:xfrm>
                <a:off x="4196" y="873"/>
                <a:ext cx="348" cy="286"/>
              </a:xfrm>
              <a:custGeom>
                <a:avLst/>
                <a:gdLst>
                  <a:gd name="T0" fmla="*/ 1 w 696"/>
                  <a:gd name="T1" fmla="*/ 1 h 571"/>
                  <a:gd name="T2" fmla="*/ 1 w 696"/>
                  <a:gd name="T3" fmla="*/ 1 h 571"/>
                  <a:gd name="T4" fmla="*/ 1 w 696"/>
                  <a:gd name="T5" fmla="*/ 1 h 571"/>
                  <a:gd name="T6" fmla="*/ 0 w 696"/>
                  <a:gd name="T7" fmla="*/ 0 h 571"/>
                  <a:gd name="T8" fmla="*/ 1 w 696"/>
                  <a:gd name="T9" fmla="*/ 1 h 571"/>
                  <a:gd name="T10" fmla="*/ 1 w 696"/>
                  <a:gd name="T11" fmla="*/ 1 h 57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6"/>
                  <a:gd name="T19" fmla="*/ 0 h 571"/>
                  <a:gd name="T20" fmla="*/ 696 w 696"/>
                  <a:gd name="T21" fmla="*/ 571 h 57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6" h="571">
                    <a:moveTo>
                      <a:pt x="8" y="69"/>
                    </a:moveTo>
                    <a:lnTo>
                      <a:pt x="696" y="571"/>
                    </a:lnTo>
                    <a:lnTo>
                      <a:pt x="696" y="533"/>
                    </a:lnTo>
                    <a:lnTo>
                      <a:pt x="0" y="0"/>
                    </a:lnTo>
                    <a:lnTo>
                      <a:pt x="8" y="6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499" name="Freeform 56"/>
              <p:cNvSpPr>
                <a:spLocks/>
              </p:cNvSpPr>
              <p:nvPr/>
            </p:nvSpPr>
            <p:spPr bwMode="auto">
              <a:xfrm>
                <a:off x="4162" y="609"/>
                <a:ext cx="116" cy="258"/>
              </a:xfrm>
              <a:custGeom>
                <a:avLst/>
                <a:gdLst>
                  <a:gd name="T0" fmla="*/ 0 w 232"/>
                  <a:gd name="T1" fmla="*/ 0 h 516"/>
                  <a:gd name="T2" fmla="*/ 1 w 232"/>
                  <a:gd name="T3" fmla="*/ 1 h 516"/>
                  <a:gd name="T4" fmla="*/ 1 w 232"/>
                  <a:gd name="T5" fmla="*/ 1 h 516"/>
                  <a:gd name="T6" fmla="*/ 1 w 232"/>
                  <a:gd name="T7" fmla="*/ 1 h 516"/>
                  <a:gd name="T8" fmla="*/ 1 w 232"/>
                  <a:gd name="T9" fmla="*/ 1 h 516"/>
                  <a:gd name="T10" fmla="*/ 0 w 232"/>
                  <a:gd name="T11" fmla="*/ 0 h 516"/>
                  <a:gd name="T12" fmla="*/ 0 w 232"/>
                  <a:gd name="T13" fmla="*/ 0 h 5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2"/>
                  <a:gd name="T22" fmla="*/ 0 h 516"/>
                  <a:gd name="T23" fmla="*/ 232 w 232"/>
                  <a:gd name="T24" fmla="*/ 516 h 5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2" h="516">
                    <a:moveTo>
                      <a:pt x="0" y="0"/>
                    </a:moveTo>
                    <a:lnTo>
                      <a:pt x="125" y="516"/>
                    </a:lnTo>
                    <a:lnTo>
                      <a:pt x="69" y="107"/>
                    </a:lnTo>
                    <a:lnTo>
                      <a:pt x="232" y="215"/>
                    </a:lnTo>
                    <a:lnTo>
                      <a:pt x="223" y="1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00" name="Freeform 57"/>
              <p:cNvSpPr>
                <a:spLocks/>
              </p:cNvSpPr>
              <p:nvPr/>
            </p:nvSpPr>
            <p:spPr bwMode="auto">
              <a:xfrm>
                <a:off x="4787" y="65"/>
                <a:ext cx="69" cy="883"/>
              </a:xfrm>
              <a:custGeom>
                <a:avLst/>
                <a:gdLst>
                  <a:gd name="T0" fmla="*/ 0 w 139"/>
                  <a:gd name="T1" fmla="*/ 0 h 1768"/>
                  <a:gd name="T2" fmla="*/ 0 w 139"/>
                  <a:gd name="T3" fmla="*/ 0 h 1768"/>
                  <a:gd name="T4" fmla="*/ 0 w 139"/>
                  <a:gd name="T5" fmla="*/ 0 h 1768"/>
                  <a:gd name="T6" fmla="*/ 0 w 139"/>
                  <a:gd name="T7" fmla="*/ 0 h 1768"/>
                  <a:gd name="T8" fmla="*/ 0 w 139"/>
                  <a:gd name="T9" fmla="*/ 0 h 1768"/>
                  <a:gd name="T10" fmla="*/ 0 w 139"/>
                  <a:gd name="T11" fmla="*/ 0 h 1768"/>
                  <a:gd name="T12" fmla="*/ 0 w 139"/>
                  <a:gd name="T13" fmla="*/ 0 h 1768"/>
                  <a:gd name="T14" fmla="*/ 0 w 139"/>
                  <a:gd name="T15" fmla="*/ 0 h 17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39"/>
                  <a:gd name="T25" fmla="*/ 0 h 1768"/>
                  <a:gd name="T26" fmla="*/ 139 w 139"/>
                  <a:gd name="T27" fmla="*/ 1768 h 176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39" h="1768">
                    <a:moveTo>
                      <a:pt x="3" y="1119"/>
                    </a:moveTo>
                    <a:lnTo>
                      <a:pt x="0" y="0"/>
                    </a:lnTo>
                    <a:lnTo>
                      <a:pt x="133" y="43"/>
                    </a:lnTo>
                    <a:lnTo>
                      <a:pt x="139" y="1706"/>
                    </a:lnTo>
                    <a:lnTo>
                      <a:pt x="44" y="1768"/>
                    </a:lnTo>
                    <a:lnTo>
                      <a:pt x="52" y="1136"/>
                    </a:lnTo>
                    <a:lnTo>
                      <a:pt x="3" y="1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01" name="Freeform 58"/>
              <p:cNvSpPr>
                <a:spLocks/>
              </p:cNvSpPr>
              <p:nvPr/>
            </p:nvSpPr>
            <p:spPr bwMode="auto">
              <a:xfrm>
                <a:off x="4120" y="819"/>
                <a:ext cx="56" cy="152"/>
              </a:xfrm>
              <a:custGeom>
                <a:avLst/>
                <a:gdLst>
                  <a:gd name="T0" fmla="*/ 1 w 110"/>
                  <a:gd name="T1" fmla="*/ 1 h 304"/>
                  <a:gd name="T2" fmla="*/ 0 w 110"/>
                  <a:gd name="T3" fmla="*/ 1 h 304"/>
                  <a:gd name="T4" fmla="*/ 1 w 110"/>
                  <a:gd name="T5" fmla="*/ 0 h 304"/>
                  <a:gd name="T6" fmla="*/ 1 w 110"/>
                  <a:gd name="T7" fmla="*/ 1 h 304"/>
                  <a:gd name="T8" fmla="*/ 1 w 110"/>
                  <a:gd name="T9" fmla="*/ 1 h 3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0"/>
                  <a:gd name="T16" fmla="*/ 0 h 304"/>
                  <a:gd name="T17" fmla="*/ 110 w 110"/>
                  <a:gd name="T18" fmla="*/ 304 h 3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0" h="304">
                    <a:moveTo>
                      <a:pt x="110" y="158"/>
                    </a:moveTo>
                    <a:lnTo>
                      <a:pt x="0" y="304"/>
                    </a:lnTo>
                    <a:lnTo>
                      <a:pt x="78" y="0"/>
                    </a:lnTo>
                    <a:lnTo>
                      <a:pt x="110" y="15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02" name="Freeform 59"/>
              <p:cNvSpPr>
                <a:spLocks/>
              </p:cNvSpPr>
              <p:nvPr/>
            </p:nvSpPr>
            <p:spPr bwMode="auto">
              <a:xfrm>
                <a:off x="4196" y="1164"/>
                <a:ext cx="131" cy="83"/>
              </a:xfrm>
              <a:custGeom>
                <a:avLst/>
                <a:gdLst>
                  <a:gd name="T0" fmla="*/ 0 w 261"/>
                  <a:gd name="T1" fmla="*/ 0 h 165"/>
                  <a:gd name="T2" fmla="*/ 1 w 261"/>
                  <a:gd name="T3" fmla="*/ 1 h 165"/>
                  <a:gd name="T4" fmla="*/ 1 w 261"/>
                  <a:gd name="T5" fmla="*/ 1 h 165"/>
                  <a:gd name="T6" fmla="*/ 1 w 261"/>
                  <a:gd name="T7" fmla="*/ 1 h 165"/>
                  <a:gd name="T8" fmla="*/ 0 w 261"/>
                  <a:gd name="T9" fmla="*/ 0 h 165"/>
                  <a:gd name="T10" fmla="*/ 0 w 261"/>
                  <a:gd name="T11" fmla="*/ 0 h 16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1"/>
                  <a:gd name="T19" fmla="*/ 0 h 165"/>
                  <a:gd name="T20" fmla="*/ 261 w 261"/>
                  <a:gd name="T21" fmla="*/ 165 h 16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1" h="165">
                    <a:moveTo>
                      <a:pt x="0" y="0"/>
                    </a:moveTo>
                    <a:lnTo>
                      <a:pt x="73" y="95"/>
                    </a:lnTo>
                    <a:lnTo>
                      <a:pt x="261" y="32"/>
                    </a:lnTo>
                    <a:lnTo>
                      <a:pt x="52" y="16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03" name="Freeform 60"/>
              <p:cNvSpPr>
                <a:spLocks/>
              </p:cNvSpPr>
              <p:nvPr/>
            </p:nvSpPr>
            <p:spPr bwMode="auto">
              <a:xfrm>
                <a:off x="4890" y="868"/>
                <a:ext cx="50" cy="47"/>
              </a:xfrm>
              <a:custGeom>
                <a:avLst/>
                <a:gdLst>
                  <a:gd name="T0" fmla="*/ 0 w 100"/>
                  <a:gd name="T1" fmla="*/ 0 h 94"/>
                  <a:gd name="T2" fmla="*/ 0 w 100"/>
                  <a:gd name="T3" fmla="*/ 1 h 94"/>
                  <a:gd name="T4" fmla="*/ 1 w 100"/>
                  <a:gd name="T5" fmla="*/ 1 h 94"/>
                  <a:gd name="T6" fmla="*/ 1 w 100"/>
                  <a:gd name="T7" fmla="*/ 1 h 94"/>
                  <a:gd name="T8" fmla="*/ 0 w 100"/>
                  <a:gd name="T9" fmla="*/ 0 h 94"/>
                  <a:gd name="T10" fmla="*/ 0 w 100"/>
                  <a:gd name="T11" fmla="*/ 0 h 9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0"/>
                  <a:gd name="T19" fmla="*/ 0 h 94"/>
                  <a:gd name="T20" fmla="*/ 100 w 100"/>
                  <a:gd name="T21" fmla="*/ 94 h 9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0" h="94">
                    <a:moveTo>
                      <a:pt x="0" y="0"/>
                    </a:moveTo>
                    <a:lnTo>
                      <a:pt x="0" y="63"/>
                    </a:lnTo>
                    <a:lnTo>
                      <a:pt x="100" y="94"/>
                    </a:lnTo>
                    <a:lnTo>
                      <a:pt x="68" y="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04" name="Freeform 61"/>
              <p:cNvSpPr>
                <a:spLocks/>
              </p:cNvSpPr>
              <p:nvPr/>
            </p:nvSpPr>
            <p:spPr bwMode="auto">
              <a:xfrm>
                <a:off x="4830" y="929"/>
                <a:ext cx="113" cy="52"/>
              </a:xfrm>
              <a:custGeom>
                <a:avLst/>
                <a:gdLst>
                  <a:gd name="T0" fmla="*/ 1 w 225"/>
                  <a:gd name="T1" fmla="*/ 0 h 104"/>
                  <a:gd name="T2" fmla="*/ 0 w 225"/>
                  <a:gd name="T3" fmla="*/ 1 h 104"/>
                  <a:gd name="T4" fmla="*/ 1 w 225"/>
                  <a:gd name="T5" fmla="*/ 1 h 104"/>
                  <a:gd name="T6" fmla="*/ 1 w 225"/>
                  <a:gd name="T7" fmla="*/ 1 h 104"/>
                  <a:gd name="T8" fmla="*/ 1 w 225"/>
                  <a:gd name="T9" fmla="*/ 0 h 104"/>
                  <a:gd name="T10" fmla="*/ 1 w 225"/>
                  <a:gd name="T11" fmla="*/ 0 h 1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5"/>
                  <a:gd name="T19" fmla="*/ 0 h 104"/>
                  <a:gd name="T20" fmla="*/ 225 w 225"/>
                  <a:gd name="T21" fmla="*/ 104 h 1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5" h="104">
                    <a:moveTo>
                      <a:pt x="115" y="0"/>
                    </a:moveTo>
                    <a:lnTo>
                      <a:pt x="0" y="104"/>
                    </a:lnTo>
                    <a:lnTo>
                      <a:pt x="120" y="57"/>
                    </a:lnTo>
                    <a:lnTo>
                      <a:pt x="225" y="57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05" name="Freeform 62"/>
              <p:cNvSpPr>
                <a:spLocks/>
              </p:cNvSpPr>
              <p:nvPr/>
            </p:nvSpPr>
            <p:spPr bwMode="auto">
              <a:xfrm>
                <a:off x="5325" y="761"/>
                <a:ext cx="52" cy="47"/>
              </a:xfrm>
              <a:custGeom>
                <a:avLst/>
                <a:gdLst>
                  <a:gd name="T0" fmla="*/ 0 w 105"/>
                  <a:gd name="T1" fmla="*/ 0 h 94"/>
                  <a:gd name="T2" fmla="*/ 0 w 105"/>
                  <a:gd name="T3" fmla="*/ 1 h 94"/>
                  <a:gd name="T4" fmla="*/ 0 w 105"/>
                  <a:gd name="T5" fmla="*/ 1 h 94"/>
                  <a:gd name="T6" fmla="*/ 0 w 105"/>
                  <a:gd name="T7" fmla="*/ 0 h 94"/>
                  <a:gd name="T8" fmla="*/ 0 w 105"/>
                  <a:gd name="T9" fmla="*/ 0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94"/>
                  <a:gd name="T17" fmla="*/ 105 w 105"/>
                  <a:gd name="T18" fmla="*/ 94 h 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94">
                    <a:moveTo>
                      <a:pt x="32" y="0"/>
                    </a:moveTo>
                    <a:lnTo>
                      <a:pt x="0" y="94"/>
                    </a:lnTo>
                    <a:lnTo>
                      <a:pt x="105" y="21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06" name="Freeform 63"/>
              <p:cNvSpPr>
                <a:spLocks/>
              </p:cNvSpPr>
              <p:nvPr/>
            </p:nvSpPr>
            <p:spPr bwMode="auto">
              <a:xfrm>
                <a:off x="5031" y="275"/>
                <a:ext cx="120" cy="274"/>
              </a:xfrm>
              <a:custGeom>
                <a:avLst/>
                <a:gdLst>
                  <a:gd name="T0" fmla="*/ 0 w 241"/>
                  <a:gd name="T1" fmla="*/ 0 h 548"/>
                  <a:gd name="T2" fmla="*/ 0 w 241"/>
                  <a:gd name="T3" fmla="*/ 1 h 548"/>
                  <a:gd name="T4" fmla="*/ 0 w 241"/>
                  <a:gd name="T5" fmla="*/ 1 h 548"/>
                  <a:gd name="T6" fmla="*/ 0 w 241"/>
                  <a:gd name="T7" fmla="*/ 1 h 548"/>
                  <a:gd name="T8" fmla="*/ 0 w 241"/>
                  <a:gd name="T9" fmla="*/ 1 h 548"/>
                  <a:gd name="T10" fmla="*/ 0 w 241"/>
                  <a:gd name="T11" fmla="*/ 1 h 548"/>
                  <a:gd name="T12" fmla="*/ 0 w 241"/>
                  <a:gd name="T13" fmla="*/ 1 h 548"/>
                  <a:gd name="T14" fmla="*/ 0 w 241"/>
                  <a:gd name="T15" fmla="*/ 1 h 548"/>
                  <a:gd name="T16" fmla="*/ 0 w 241"/>
                  <a:gd name="T17" fmla="*/ 1 h 548"/>
                  <a:gd name="T18" fmla="*/ 0 w 241"/>
                  <a:gd name="T19" fmla="*/ 1 h 548"/>
                  <a:gd name="T20" fmla="*/ 0 w 241"/>
                  <a:gd name="T21" fmla="*/ 1 h 548"/>
                  <a:gd name="T22" fmla="*/ 0 w 241"/>
                  <a:gd name="T23" fmla="*/ 1 h 548"/>
                  <a:gd name="T24" fmla="*/ 0 w 241"/>
                  <a:gd name="T25" fmla="*/ 1 h 548"/>
                  <a:gd name="T26" fmla="*/ 0 w 241"/>
                  <a:gd name="T27" fmla="*/ 1 h 548"/>
                  <a:gd name="T28" fmla="*/ 0 w 241"/>
                  <a:gd name="T29" fmla="*/ 0 h 548"/>
                  <a:gd name="T30" fmla="*/ 0 w 241"/>
                  <a:gd name="T31" fmla="*/ 0 h 5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41"/>
                  <a:gd name="T49" fmla="*/ 0 h 548"/>
                  <a:gd name="T50" fmla="*/ 241 w 241"/>
                  <a:gd name="T51" fmla="*/ 548 h 5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41" h="548">
                    <a:moveTo>
                      <a:pt x="109" y="0"/>
                    </a:moveTo>
                    <a:lnTo>
                      <a:pt x="136" y="77"/>
                    </a:lnTo>
                    <a:lnTo>
                      <a:pt x="177" y="95"/>
                    </a:lnTo>
                    <a:lnTo>
                      <a:pt x="215" y="139"/>
                    </a:lnTo>
                    <a:lnTo>
                      <a:pt x="241" y="222"/>
                    </a:lnTo>
                    <a:lnTo>
                      <a:pt x="241" y="307"/>
                    </a:lnTo>
                    <a:lnTo>
                      <a:pt x="221" y="389"/>
                    </a:lnTo>
                    <a:lnTo>
                      <a:pt x="183" y="454"/>
                    </a:lnTo>
                    <a:lnTo>
                      <a:pt x="138" y="492"/>
                    </a:lnTo>
                    <a:lnTo>
                      <a:pt x="0" y="548"/>
                    </a:lnTo>
                    <a:lnTo>
                      <a:pt x="6" y="363"/>
                    </a:lnTo>
                    <a:lnTo>
                      <a:pt x="53" y="312"/>
                    </a:lnTo>
                    <a:lnTo>
                      <a:pt x="21" y="148"/>
                    </a:lnTo>
                    <a:lnTo>
                      <a:pt x="42" y="9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07" name="Freeform 64"/>
              <p:cNvSpPr>
                <a:spLocks/>
              </p:cNvSpPr>
              <p:nvPr/>
            </p:nvSpPr>
            <p:spPr bwMode="auto">
              <a:xfrm>
                <a:off x="4897" y="350"/>
                <a:ext cx="87" cy="83"/>
              </a:xfrm>
              <a:custGeom>
                <a:avLst/>
                <a:gdLst>
                  <a:gd name="T0" fmla="*/ 1 w 174"/>
                  <a:gd name="T1" fmla="*/ 0 h 166"/>
                  <a:gd name="T2" fmla="*/ 1 w 174"/>
                  <a:gd name="T3" fmla="*/ 1 h 166"/>
                  <a:gd name="T4" fmla="*/ 0 w 174"/>
                  <a:gd name="T5" fmla="*/ 1 h 166"/>
                  <a:gd name="T6" fmla="*/ 1 w 174"/>
                  <a:gd name="T7" fmla="*/ 1 h 166"/>
                  <a:gd name="T8" fmla="*/ 1 w 174"/>
                  <a:gd name="T9" fmla="*/ 1 h 166"/>
                  <a:gd name="T10" fmla="*/ 1 w 174"/>
                  <a:gd name="T11" fmla="*/ 0 h 166"/>
                  <a:gd name="T12" fmla="*/ 1 w 174"/>
                  <a:gd name="T13" fmla="*/ 0 h 1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4"/>
                  <a:gd name="T22" fmla="*/ 0 h 166"/>
                  <a:gd name="T23" fmla="*/ 174 w 174"/>
                  <a:gd name="T24" fmla="*/ 166 h 16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4" h="166">
                    <a:moveTo>
                      <a:pt x="174" y="0"/>
                    </a:moveTo>
                    <a:lnTo>
                      <a:pt x="4" y="77"/>
                    </a:lnTo>
                    <a:lnTo>
                      <a:pt x="0" y="166"/>
                    </a:lnTo>
                    <a:lnTo>
                      <a:pt x="71" y="110"/>
                    </a:lnTo>
                    <a:lnTo>
                      <a:pt x="169" y="68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08" name="Freeform 65"/>
              <p:cNvSpPr>
                <a:spLocks/>
              </p:cNvSpPr>
              <p:nvPr/>
            </p:nvSpPr>
            <p:spPr bwMode="auto">
              <a:xfrm>
                <a:off x="4896" y="442"/>
                <a:ext cx="76" cy="46"/>
              </a:xfrm>
              <a:custGeom>
                <a:avLst/>
                <a:gdLst>
                  <a:gd name="T0" fmla="*/ 0 w 153"/>
                  <a:gd name="T1" fmla="*/ 1 h 92"/>
                  <a:gd name="T2" fmla="*/ 0 w 153"/>
                  <a:gd name="T3" fmla="*/ 0 h 92"/>
                  <a:gd name="T4" fmla="*/ 0 w 153"/>
                  <a:gd name="T5" fmla="*/ 1 h 92"/>
                  <a:gd name="T6" fmla="*/ 0 w 153"/>
                  <a:gd name="T7" fmla="*/ 1 h 92"/>
                  <a:gd name="T8" fmla="*/ 0 w 153"/>
                  <a:gd name="T9" fmla="*/ 1 h 92"/>
                  <a:gd name="T10" fmla="*/ 0 w 153"/>
                  <a:gd name="T11" fmla="*/ 1 h 92"/>
                  <a:gd name="T12" fmla="*/ 0 w 153"/>
                  <a:gd name="T13" fmla="*/ 1 h 92"/>
                  <a:gd name="T14" fmla="*/ 0 w 153"/>
                  <a:gd name="T15" fmla="*/ 1 h 92"/>
                  <a:gd name="T16" fmla="*/ 0 w 153"/>
                  <a:gd name="T17" fmla="*/ 1 h 9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3"/>
                  <a:gd name="T28" fmla="*/ 0 h 92"/>
                  <a:gd name="T29" fmla="*/ 153 w 153"/>
                  <a:gd name="T30" fmla="*/ 92 h 9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3" h="92">
                    <a:moveTo>
                      <a:pt x="153" y="26"/>
                    </a:moveTo>
                    <a:lnTo>
                      <a:pt x="38" y="0"/>
                    </a:lnTo>
                    <a:lnTo>
                      <a:pt x="2" y="18"/>
                    </a:lnTo>
                    <a:lnTo>
                      <a:pt x="0" y="65"/>
                    </a:lnTo>
                    <a:lnTo>
                      <a:pt x="32" y="92"/>
                    </a:lnTo>
                    <a:lnTo>
                      <a:pt x="70" y="54"/>
                    </a:lnTo>
                    <a:lnTo>
                      <a:pt x="150" y="77"/>
                    </a:lnTo>
                    <a:lnTo>
                      <a:pt x="153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09" name="Freeform 66"/>
              <p:cNvSpPr>
                <a:spLocks/>
              </p:cNvSpPr>
              <p:nvPr/>
            </p:nvSpPr>
            <p:spPr bwMode="auto">
              <a:xfrm>
                <a:off x="4974" y="857"/>
                <a:ext cx="46" cy="58"/>
              </a:xfrm>
              <a:custGeom>
                <a:avLst/>
                <a:gdLst>
                  <a:gd name="T0" fmla="*/ 0 w 93"/>
                  <a:gd name="T1" fmla="*/ 1 h 115"/>
                  <a:gd name="T2" fmla="*/ 0 w 93"/>
                  <a:gd name="T3" fmla="*/ 1 h 115"/>
                  <a:gd name="T4" fmla="*/ 0 w 93"/>
                  <a:gd name="T5" fmla="*/ 1 h 115"/>
                  <a:gd name="T6" fmla="*/ 0 w 93"/>
                  <a:gd name="T7" fmla="*/ 1 h 115"/>
                  <a:gd name="T8" fmla="*/ 0 w 93"/>
                  <a:gd name="T9" fmla="*/ 1 h 115"/>
                  <a:gd name="T10" fmla="*/ 0 w 93"/>
                  <a:gd name="T11" fmla="*/ 1 h 115"/>
                  <a:gd name="T12" fmla="*/ 0 w 93"/>
                  <a:gd name="T13" fmla="*/ 1 h 115"/>
                  <a:gd name="T14" fmla="*/ 0 w 93"/>
                  <a:gd name="T15" fmla="*/ 0 h 115"/>
                  <a:gd name="T16" fmla="*/ 0 w 93"/>
                  <a:gd name="T17" fmla="*/ 1 h 115"/>
                  <a:gd name="T18" fmla="*/ 0 w 93"/>
                  <a:gd name="T19" fmla="*/ 1 h 115"/>
                  <a:gd name="T20" fmla="*/ 0 w 93"/>
                  <a:gd name="T21" fmla="*/ 1 h 115"/>
                  <a:gd name="T22" fmla="*/ 0 w 93"/>
                  <a:gd name="T23" fmla="*/ 1 h 115"/>
                  <a:gd name="T24" fmla="*/ 0 w 93"/>
                  <a:gd name="T25" fmla="*/ 1 h 115"/>
                  <a:gd name="T26" fmla="*/ 0 w 93"/>
                  <a:gd name="T27" fmla="*/ 1 h 115"/>
                  <a:gd name="T28" fmla="*/ 0 w 93"/>
                  <a:gd name="T29" fmla="*/ 1 h 115"/>
                  <a:gd name="T30" fmla="*/ 0 w 93"/>
                  <a:gd name="T31" fmla="*/ 1 h 115"/>
                  <a:gd name="T32" fmla="*/ 0 w 93"/>
                  <a:gd name="T33" fmla="*/ 1 h 115"/>
                  <a:gd name="T34" fmla="*/ 0 w 93"/>
                  <a:gd name="T35" fmla="*/ 1 h 115"/>
                  <a:gd name="T36" fmla="*/ 0 w 93"/>
                  <a:gd name="T37" fmla="*/ 1 h 115"/>
                  <a:gd name="T38" fmla="*/ 0 w 93"/>
                  <a:gd name="T39" fmla="*/ 1 h 115"/>
                  <a:gd name="T40" fmla="*/ 0 w 93"/>
                  <a:gd name="T41" fmla="*/ 1 h 115"/>
                  <a:gd name="T42" fmla="*/ 0 w 93"/>
                  <a:gd name="T43" fmla="*/ 1 h 11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93"/>
                  <a:gd name="T67" fmla="*/ 0 h 115"/>
                  <a:gd name="T68" fmla="*/ 93 w 93"/>
                  <a:gd name="T69" fmla="*/ 115 h 115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93" h="115">
                    <a:moveTo>
                      <a:pt x="11" y="104"/>
                    </a:moveTo>
                    <a:lnTo>
                      <a:pt x="4" y="94"/>
                    </a:lnTo>
                    <a:lnTo>
                      <a:pt x="0" y="74"/>
                    </a:lnTo>
                    <a:lnTo>
                      <a:pt x="0" y="51"/>
                    </a:lnTo>
                    <a:lnTo>
                      <a:pt x="6" y="32"/>
                    </a:lnTo>
                    <a:lnTo>
                      <a:pt x="18" y="12"/>
                    </a:lnTo>
                    <a:lnTo>
                      <a:pt x="36" y="2"/>
                    </a:lnTo>
                    <a:lnTo>
                      <a:pt x="54" y="0"/>
                    </a:lnTo>
                    <a:lnTo>
                      <a:pt x="72" y="6"/>
                    </a:lnTo>
                    <a:lnTo>
                      <a:pt x="82" y="16"/>
                    </a:lnTo>
                    <a:lnTo>
                      <a:pt x="90" y="32"/>
                    </a:lnTo>
                    <a:lnTo>
                      <a:pt x="93" y="48"/>
                    </a:lnTo>
                    <a:lnTo>
                      <a:pt x="76" y="36"/>
                    </a:lnTo>
                    <a:lnTo>
                      <a:pt x="57" y="26"/>
                    </a:lnTo>
                    <a:lnTo>
                      <a:pt x="39" y="28"/>
                    </a:lnTo>
                    <a:lnTo>
                      <a:pt x="27" y="39"/>
                    </a:lnTo>
                    <a:lnTo>
                      <a:pt x="19" y="54"/>
                    </a:lnTo>
                    <a:lnTo>
                      <a:pt x="13" y="72"/>
                    </a:lnTo>
                    <a:lnTo>
                      <a:pt x="14" y="90"/>
                    </a:lnTo>
                    <a:lnTo>
                      <a:pt x="20" y="115"/>
                    </a:lnTo>
                    <a:lnTo>
                      <a:pt x="11" y="10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10" name="Freeform 67"/>
              <p:cNvSpPr>
                <a:spLocks/>
              </p:cNvSpPr>
              <p:nvPr/>
            </p:nvSpPr>
            <p:spPr bwMode="auto">
              <a:xfrm>
                <a:off x="5268" y="755"/>
                <a:ext cx="25" cy="32"/>
              </a:xfrm>
              <a:custGeom>
                <a:avLst/>
                <a:gdLst>
                  <a:gd name="T0" fmla="*/ 0 w 51"/>
                  <a:gd name="T1" fmla="*/ 0 h 65"/>
                  <a:gd name="T2" fmla="*/ 0 w 51"/>
                  <a:gd name="T3" fmla="*/ 0 h 65"/>
                  <a:gd name="T4" fmla="*/ 0 w 51"/>
                  <a:gd name="T5" fmla="*/ 0 h 65"/>
                  <a:gd name="T6" fmla="*/ 0 w 51"/>
                  <a:gd name="T7" fmla="*/ 0 h 65"/>
                  <a:gd name="T8" fmla="*/ 0 w 51"/>
                  <a:gd name="T9" fmla="*/ 0 h 65"/>
                  <a:gd name="T10" fmla="*/ 0 w 51"/>
                  <a:gd name="T11" fmla="*/ 0 h 65"/>
                  <a:gd name="T12" fmla="*/ 0 w 51"/>
                  <a:gd name="T13" fmla="*/ 0 h 65"/>
                  <a:gd name="T14" fmla="*/ 0 w 51"/>
                  <a:gd name="T15" fmla="*/ 0 h 65"/>
                  <a:gd name="T16" fmla="*/ 0 w 51"/>
                  <a:gd name="T17" fmla="*/ 0 h 65"/>
                  <a:gd name="T18" fmla="*/ 0 w 51"/>
                  <a:gd name="T19" fmla="*/ 0 h 65"/>
                  <a:gd name="T20" fmla="*/ 0 w 51"/>
                  <a:gd name="T21" fmla="*/ 0 h 65"/>
                  <a:gd name="T22" fmla="*/ 0 w 51"/>
                  <a:gd name="T23" fmla="*/ 0 h 65"/>
                  <a:gd name="T24" fmla="*/ 0 w 51"/>
                  <a:gd name="T25" fmla="*/ 0 h 65"/>
                  <a:gd name="T26" fmla="*/ 0 w 51"/>
                  <a:gd name="T27" fmla="*/ 0 h 65"/>
                  <a:gd name="T28" fmla="*/ 0 w 51"/>
                  <a:gd name="T29" fmla="*/ 0 h 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1"/>
                  <a:gd name="T46" fmla="*/ 0 h 65"/>
                  <a:gd name="T47" fmla="*/ 51 w 51"/>
                  <a:gd name="T48" fmla="*/ 65 h 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1" h="65">
                    <a:moveTo>
                      <a:pt x="43" y="6"/>
                    </a:moveTo>
                    <a:lnTo>
                      <a:pt x="33" y="0"/>
                    </a:lnTo>
                    <a:lnTo>
                      <a:pt x="20" y="0"/>
                    </a:lnTo>
                    <a:lnTo>
                      <a:pt x="9" y="6"/>
                    </a:lnTo>
                    <a:lnTo>
                      <a:pt x="4" y="20"/>
                    </a:lnTo>
                    <a:lnTo>
                      <a:pt x="0" y="36"/>
                    </a:lnTo>
                    <a:lnTo>
                      <a:pt x="2" y="53"/>
                    </a:lnTo>
                    <a:lnTo>
                      <a:pt x="9" y="65"/>
                    </a:lnTo>
                    <a:lnTo>
                      <a:pt x="10" y="42"/>
                    </a:lnTo>
                    <a:lnTo>
                      <a:pt x="17" y="22"/>
                    </a:lnTo>
                    <a:lnTo>
                      <a:pt x="27" y="13"/>
                    </a:lnTo>
                    <a:lnTo>
                      <a:pt x="37" y="11"/>
                    </a:lnTo>
                    <a:lnTo>
                      <a:pt x="51" y="17"/>
                    </a:lnTo>
                    <a:lnTo>
                      <a:pt x="43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11" name="Freeform 68"/>
              <p:cNvSpPr>
                <a:spLocks/>
              </p:cNvSpPr>
              <p:nvPr/>
            </p:nvSpPr>
            <p:spPr bwMode="auto">
              <a:xfrm>
                <a:off x="4248" y="529"/>
                <a:ext cx="357" cy="192"/>
              </a:xfrm>
              <a:custGeom>
                <a:avLst/>
                <a:gdLst>
                  <a:gd name="T0" fmla="*/ 0 w 714"/>
                  <a:gd name="T1" fmla="*/ 1 h 383"/>
                  <a:gd name="T2" fmla="*/ 1 w 714"/>
                  <a:gd name="T3" fmla="*/ 1 h 383"/>
                  <a:gd name="T4" fmla="*/ 1 w 714"/>
                  <a:gd name="T5" fmla="*/ 1 h 383"/>
                  <a:gd name="T6" fmla="*/ 1 w 714"/>
                  <a:gd name="T7" fmla="*/ 1 h 383"/>
                  <a:gd name="T8" fmla="*/ 1 w 714"/>
                  <a:gd name="T9" fmla="*/ 1 h 383"/>
                  <a:gd name="T10" fmla="*/ 1 w 714"/>
                  <a:gd name="T11" fmla="*/ 1 h 383"/>
                  <a:gd name="T12" fmla="*/ 1 w 714"/>
                  <a:gd name="T13" fmla="*/ 1 h 383"/>
                  <a:gd name="T14" fmla="*/ 1 w 714"/>
                  <a:gd name="T15" fmla="*/ 1 h 383"/>
                  <a:gd name="T16" fmla="*/ 1 w 714"/>
                  <a:gd name="T17" fmla="*/ 1 h 383"/>
                  <a:gd name="T18" fmla="*/ 1 w 714"/>
                  <a:gd name="T19" fmla="*/ 1 h 383"/>
                  <a:gd name="T20" fmla="*/ 1 w 714"/>
                  <a:gd name="T21" fmla="*/ 1 h 383"/>
                  <a:gd name="T22" fmla="*/ 1 w 714"/>
                  <a:gd name="T23" fmla="*/ 1 h 383"/>
                  <a:gd name="T24" fmla="*/ 1 w 714"/>
                  <a:gd name="T25" fmla="*/ 1 h 383"/>
                  <a:gd name="T26" fmla="*/ 1 w 714"/>
                  <a:gd name="T27" fmla="*/ 1 h 383"/>
                  <a:gd name="T28" fmla="*/ 1 w 714"/>
                  <a:gd name="T29" fmla="*/ 1 h 383"/>
                  <a:gd name="T30" fmla="*/ 1 w 714"/>
                  <a:gd name="T31" fmla="*/ 1 h 383"/>
                  <a:gd name="T32" fmla="*/ 1 w 714"/>
                  <a:gd name="T33" fmla="*/ 1 h 383"/>
                  <a:gd name="T34" fmla="*/ 1 w 714"/>
                  <a:gd name="T35" fmla="*/ 1 h 383"/>
                  <a:gd name="T36" fmla="*/ 1 w 714"/>
                  <a:gd name="T37" fmla="*/ 1 h 383"/>
                  <a:gd name="T38" fmla="*/ 1 w 714"/>
                  <a:gd name="T39" fmla="*/ 1 h 383"/>
                  <a:gd name="T40" fmla="*/ 1 w 714"/>
                  <a:gd name="T41" fmla="*/ 1 h 383"/>
                  <a:gd name="T42" fmla="*/ 1 w 714"/>
                  <a:gd name="T43" fmla="*/ 1 h 383"/>
                  <a:gd name="T44" fmla="*/ 1 w 714"/>
                  <a:gd name="T45" fmla="*/ 0 h 383"/>
                  <a:gd name="T46" fmla="*/ 0 w 714"/>
                  <a:gd name="T47" fmla="*/ 1 h 383"/>
                  <a:gd name="T48" fmla="*/ 0 w 714"/>
                  <a:gd name="T49" fmla="*/ 1 h 38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714"/>
                  <a:gd name="T76" fmla="*/ 0 h 383"/>
                  <a:gd name="T77" fmla="*/ 714 w 714"/>
                  <a:gd name="T78" fmla="*/ 383 h 38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714" h="383">
                    <a:moveTo>
                      <a:pt x="0" y="85"/>
                    </a:moveTo>
                    <a:lnTo>
                      <a:pt x="508" y="383"/>
                    </a:lnTo>
                    <a:lnTo>
                      <a:pt x="714" y="236"/>
                    </a:lnTo>
                    <a:lnTo>
                      <a:pt x="487" y="334"/>
                    </a:lnTo>
                    <a:lnTo>
                      <a:pt x="679" y="210"/>
                    </a:lnTo>
                    <a:lnTo>
                      <a:pt x="442" y="306"/>
                    </a:lnTo>
                    <a:lnTo>
                      <a:pt x="635" y="185"/>
                    </a:lnTo>
                    <a:lnTo>
                      <a:pt x="392" y="278"/>
                    </a:lnTo>
                    <a:lnTo>
                      <a:pt x="578" y="155"/>
                    </a:lnTo>
                    <a:lnTo>
                      <a:pt x="343" y="247"/>
                    </a:lnTo>
                    <a:lnTo>
                      <a:pt x="506" y="135"/>
                    </a:lnTo>
                    <a:lnTo>
                      <a:pt x="281" y="211"/>
                    </a:lnTo>
                    <a:lnTo>
                      <a:pt x="447" y="110"/>
                    </a:lnTo>
                    <a:lnTo>
                      <a:pt x="227" y="180"/>
                    </a:lnTo>
                    <a:lnTo>
                      <a:pt x="393" y="81"/>
                    </a:lnTo>
                    <a:lnTo>
                      <a:pt x="168" y="155"/>
                    </a:lnTo>
                    <a:lnTo>
                      <a:pt x="340" y="56"/>
                    </a:lnTo>
                    <a:lnTo>
                      <a:pt x="119" y="124"/>
                    </a:lnTo>
                    <a:lnTo>
                      <a:pt x="274" y="34"/>
                    </a:lnTo>
                    <a:lnTo>
                      <a:pt x="77" y="110"/>
                    </a:lnTo>
                    <a:lnTo>
                      <a:pt x="230" y="19"/>
                    </a:lnTo>
                    <a:lnTo>
                      <a:pt x="46" y="92"/>
                    </a:lnTo>
                    <a:lnTo>
                      <a:pt x="202" y="0"/>
                    </a:lnTo>
                    <a:lnTo>
                      <a:pt x="0" y="85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12" name="Freeform 69"/>
              <p:cNvSpPr>
                <a:spLocks/>
              </p:cNvSpPr>
              <p:nvPr/>
            </p:nvSpPr>
            <p:spPr bwMode="auto">
              <a:xfrm>
                <a:off x="4374" y="474"/>
                <a:ext cx="356" cy="165"/>
              </a:xfrm>
              <a:custGeom>
                <a:avLst/>
                <a:gdLst>
                  <a:gd name="T0" fmla="*/ 0 w 713"/>
                  <a:gd name="T1" fmla="*/ 0 h 330"/>
                  <a:gd name="T2" fmla="*/ 0 w 713"/>
                  <a:gd name="T3" fmla="*/ 1 h 330"/>
                  <a:gd name="T4" fmla="*/ 0 w 713"/>
                  <a:gd name="T5" fmla="*/ 1 h 330"/>
                  <a:gd name="T6" fmla="*/ 0 w 713"/>
                  <a:gd name="T7" fmla="*/ 1 h 330"/>
                  <a:gd name="T8" fmla="*/ 0 w 713"/>
                  <a:gd name="T9" fmla="*/ 0 h 330"/>
                  <a:gd name="T10" fmla="*/ 0 w 713"/>
                  <a:gd name="T11" fmla="*/ 0 h 3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3"/>
                  <a:gd name="T19" fmla="*/ 0 h 330"/>
                  <a:gd name="T20" fmla="*/ 713 w 713"/>
                  <a:gd name="T21" fmla="*/ 330 h 3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3" h="330">
                    <a:moveTo>
                      <a:pt x="0" y="0"/>
                    </a:moveTo>
                    <a:lnTo>
                      <a:pt x="12" y="40"/>
                    </a:lnTo>
                    <a:lnTo>
                      <a:pt x="663" y="330"/>
                    </a:lnTo>
                    <a:lnTo>
                      <a:pt x="713" y="3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13" name="Freeform 70"/>
              <p:cNvSpPr>
                <a:spLocks/>
              </p:cNvSpPr>
              <p:nvPr/>
            </p:nvSpPr>
            <p:spPr bwMode="auto">
              <a:xfrm>
                <a:off x="4223" y="877"/>
                <a:ext cx="272" cy="204"/>
              </a:xfrm>
              <a:custGeom>
                <a:avLst/>
                <a:gdLst>
                  <a:gd name="T0" fmla="*/ 0 w 544"/>
                  <a:gd name="T1" fmla="*/ 0 h 408"/>
                  <a:gd name="T2" fmla="*/ 1 w 544"/>
                  <a:gd name="T3" fmla="*/ 1 h 408"/>
                  <a:gd name="T4" fmla="*/ 1 w 544"/>
                  <a:gd name="T5" fmla="*/ 1 h 408"/>
                  <a:gd name="T6" fmla="*/ 1 w 544"/>
                  <a:gd name="T7" fmla="*/ 1 h 408"/>
                  <a:gd name="T8" fmla="*/ 0 w 544"/>
                  <a:gd name="T9" fmla="*/ 0 h 408"/>
                  <a:gd name="T10" fmla="*/ 0 w 544"/>
                  <a:gd name="T11" fmla="*/ 0 h 4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4"/>
                  <a:gd name="T19" fmla="*/ 0 h 408"/>
                  <a:gd name="T20" fmla="*/ 544 w 544"/>
                  <a:gd name="T21" fmla="*/ 408 h 4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4" h="408">
                    <a:moveTo>
                      <a:pt x="0" y="0"/>
                    </a:moveTo>
                    <a:lnTo>
                      <a:pt x="47" y="6"/>
                    </a:lnTo>
                    <a:lnTo>
                      <a:pt x="541" y="374"/>
                    </a:lnTo>
                    <a:lnTo>
                      <a:pt x="544" y="40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14" name="Freeform 71"/>
              <p:cNvSpPr>
                <a:spLocks/>
              </p:cNvSpPr>
              <p:nvPr/>
            </p:nvSpPr>
            <p:spPr bwMode="auto">
              <a:xfrm>
                <a:off x="4331" y="752"/>
                <a:ext cx="175" cy="304"/>
              </a:xfrm>
              <a:custGeom>
                <a:avLst/>
                <a:gdLst>
                  <a:gd name="T0" fmla="*/ 0 w 349"/>
                  <a:gd name="T1" fmla="*/ 1 h 606"/>
                  <a:gd name="T2" fmla="*/ 1 w 349"/>
                  <a:gd name="T3" fmla="*/ 1 h 606"/>
                  <a:gd name="T4" fmla="*/ 1 w 349"/>
                  <a:gd name="T5" fmla="*/ 1 h 606"/>
                  <a:gd name="T6" fmla="*/ 1 w 349"/>
                  <a:gd name="T7" fmla="*/ 0 h 606"/>
                  <a:gd name="T8" fmla="*/ 0 w 349"/>
                  <a:gd name="T9" fmla="*/ 1 h 606"/>
                  <a:gd name="T10" fmla="*/ 0 w 349"/>
                  <a:gd name="T11" fmla="*/ 1 h 60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9"/>
                  <a:gd name="T19" fmla="*/ 0 h 606"/>
                  <a:gd name="T20" fmla="*/ 349 w 349"/>
                  <a:gd name="T21" fmla="*/ 606 h 60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9" h="606">
                    <a:moveTo>
                      <a:pt x="0" y="40"/>
                    </a:moveTo>
                    <a:lnTo>
                      <a:pt x="349" y="606"/>
                    </a:lnTo>
                    <a:lnTo>
                      <a:pt x="330" y="480"/>
                    </a:lnTo>
                    <a:lnTo>
                      <a:pt x="3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15" name="Freeform 72"/>
              <p:cNvSpPr>
                <a:spLocks/>
              </p:cNvSpPr>
              <p:nvPr/>
            </p:nvSpPr>
            <p:spPr bwMode="auto">
              <a:xfrm>
                <a:off x="4396" y="845"/>
                <a:ext cx="103" cy="157"/>
              </a:xfrm>
              <a:custGeom>
                <a:avLst/>
                <a:gdLst>
                  <a:gd name="T0" fmla="*/ 0 w 206"/>
                  <a:gd name="T1" fmla="*/ 0 h 315"/>
                  <a:gd name="T2" fmla="*/ 1 w 206"/>
                  <a:gd name="T3" fmla="*/ 0 h 315"/>
                  <a:gd name="T4" fmla="*/ 1 w 206"/>
                  <a:gd name="T5" fmla="*/ 0 h 315"/>
                  <a:gd name="T6" fmla="*/ 1 w 206"/>
                  <a:gd name="T7" fmla="*/ 0 h 315"/>
                  <a:gd name="T8" fmla="*/ 0 w 206"/>
                  <a:gd name="T9" fmla="*/ 0 h 315"/>
                  <a:gd name="T10" fmla="*/ 0 w 206"/>
                  <a:gd name="T11" fmla="*/ 0 h 3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6"/>
                  <a:gd name="T19" fmla="*/ 0 h 315"/>
                  <a:gd name="T20" fmla="*/ 206 w 206"/>
                  <a:gd name="T21" fmla="*/ 315 h 31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6" h="315">
                    <a:moveTo>
                      <a:pt x="0" y="0"/>
                    </a:moveTo>
                    <a:lnTo>
                      <a:pt x="206" y="315"/>
                    </a:lnTo>
                    <a:lnTo>
                      <a:pt x="176" y="95"/>
                    </a:lnTo>
                    <a:lnTo>
                      <a:pt x="154" y="1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16" name="Freeform 73"/>
              <p:cNvSpPr>
                <a:spLocks/>
              </p:cNvSpPr>
              <p:nvPr/>
            </p:nvSpPr>
            <p:spPr bwMode="auto">
              <a:xfrm>
                <a:off x="4338" y="859"/>
                <a:ext cx="153" cy="207"/>
              </a:xfrm>
              <a:custGeom>
                <a:avLst/>
                <a:gdLst>
                  <a:gd name="T0" fmla="*/ 0 w 305"/>
                  <a:gd name="T1" fmla="*/ 0 h 416"/>
                  <a:gd name="T2" fmla="*/ 1 w 305"/>
                  <a:gd name="T3" fmla="*/ 0 h 416"/>
                  <a:gd name="T4" fmla="*/ 1 w 305"/>
                  <a:gd name="T5" fmla="*/ 0 h 416"/>
                  <a:gd name="T6" fmla="*/ 0 w 305"/>
                  <a:gd name="T7" fmla="*/ 0 h 416"/>
                  <a:gd name="T8" fmla="*/ 0 w 305"/>
                  <a:gd name="T9" fmla="*/ 0 h 4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5"/>
                  <a:gd name="T16" fmla="*/ 0 h 416"/>
                  <a:gd name="T17" fmla="*/ 305 w 305"/>
                  <a:gd name="T18" fmla="*/ 416 h 4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5" h="416">
                    <a:moveTo>
                      <a:pt x="0" y="0"/>
                    </a:moveTo>
                    <a:lnTo>
                      <a:pt x="305" y="416"/>
                    </a:lnTo>
                    <a:lnTo>
                      <a:pt x="17" y="1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17" name="Freeform 74"/>
              <p:cNvSpPr>
                <a:spLocks/>
              </p:cNvSpPr>
              <p:nvPr/>
            </p:nvSpPr>
            <p:spPr bwMode="auto">
              <a:xfrm>
                <a:off x="4213" y="489"/>
                <a:ext cx="503" cy="234"/>
              </a:xfrm>
              <a:custGeom>
                <a:avLst/>
                <a:gdLst>
                  <a:gd name="T0" fmla="*/ 0 w 1005"/>
                  <a:gd name="T1" fmla="*/ 0 h 469"/>
                  <a:gd name="T2" fmla="*/ 1 w 1005"/>
                  <a:gd name="T3" fmla="*/ 0 h 469"/>
                  <a:gd name="T4" fmla="*/ 1 w 1005"/>
                  <a:gd name="T5" fmla="*/ 0 h 469"/>
                  <a:gd name="T6" fmla="*/ 1 w 1005"/>
                  <a:gd name="T7" fmla="*/ 0 h 469"/>
                  <a:gd name="T8" fmla="*/ 1 w 1005"/>
                  <a:gd name="T9" fmla="*/ 0 h 469"/>
                  <a:gd name="T10" fmla="*/ 1 w 1005"/>
                  <a:gd name="T11" fmla="*/ 0 h 469"/>
                  <a:gd name="T12" fmla="*/ 1 w 1005"/>
                  <a:gd name="T13" fmla="*/ 0 h 469"/>
                  <a:gd name="T14" fmla="*/ 0 w 1005"/>
                  <a:gd name="T15" fmla="*/ 0 h 469"/>
                  <a:gd name="T16" fmla="*/ 0 w 1005"/>
                  <a:gd name="T17" fmla="*/ 0 h 4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05"/>
                  <a:gd name="T28" fmla="*/ 0 h 469"/>
                  <a:gd name="T29" fmla="*/ 1005 w 1005"/>
                  <a:gd name="T30" fmla="*/ 469 h 46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05" h="469">
                    <a:moveTo>
                      <a:pt x="0" y="121"/>
                    </a:moveTo>
                    <a:lnTo>
                      <a:pt x="326" y="0"/>
                    </a:lnTo>
                    <a:lnTo>
                      <a:pt x="1005" y="297"/>
                    </a:lnTo>
                    <a:lnTo>
                      <a:pt x="584" y="469"/>
                    </a:lnTo>
                    <a:lnTo>
                      <a:pt x="837" y="292"/>
                    </a:lnTo>
                    <a:lnTo>
                      <a:pt x="326" y="60"/>
                    </a:lnTo>
                    <a:lnTo>
                      <a:pt x="60" y="155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18" name="Freeform 75"/>
              <p:cNvSpPr>
                <a:spLocks/>
              </p:cNvSpPr>
              <p:nvPr/>
            </p:nvSpPr>
            <p:spPr bwMode="auto">
              <a:xfrm>
                <a:off x="4241" y="822"/>
                <a:ext cx="56" cy="79"/>
              </a:xfrm>
              <a:custGeom>
                <a:avLst/>
                <a:gdLst>
                  <a:gd name="T0" fmla="*/ 1 w 112"/>
                  <a:gd name="T1" fmla="*/ 0 h 158"/>
                  <a:gd name="T2" fmla="*/ 0 w 112"/>
                  <a:gd name="T3" fmla="*/ 1 h 158"/>
                  <a:gd name="T4" fmla="*/ 1 w 112"/>
                  <a:gd name="T5" fmla="*/ 1 h 158"/>
                  <a:gd name="T6" fmla="*/ 1 w 112"/>
                  <a:gd name="T7" fmla="*/ 1 h 158"/>
                  <a:gd name="T8" fmla="*/ 1 w 112"/>
                  <a:gd name="T9" fmla="*/ 1 h 158"/>
                  <a:gd name="T10" fmla="*/ 1 w 112"/>
                  <a:gd name="T11" fmla="*/ 0 h 158"/>
                  <a:gd name="T12" fmla="*/ 1 w 112"/>
                  <a:gd name="T13" fmla="*/ 0 h 1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2"/>
                  <a:gd name="T22" fmla="*/ 0 h 158"/>
                  <a:gd name="T23" fmla="*/ 112 w 112"/>
                  <a:gd name="T24" fmla="*/ 158 h 15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2" h="158">
                    <a:moveTo>
                      <a:pt x="103" y="0"/>
                    </a:moveTo>
                    <a:lnTo>
                      <a:pt x="0" y="116"/>
                    </a:lnTo>
                    <a:lnTo>
                      <a:pt x="65" y="158"/>
                    </a:lnTo>
                    <a:lnTo>
                      <a:pt x="65" y="116"/>
                    </a:lnTo>
                    <a:lnTo>
                      <a:pt x="112" y="64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519" name="Freeform 76"/>
              <p:cNvSpPr>
                <a:spLocks/>
              </p:cNvSpPr>
              <p:nvPr/>
            </p:nvSpPr>
            <p:spPr bwMode="auto">
              <a:xfrm>
                <a:off x="4315" y="714"/>
                <a:ext cx="171" cy="250"/>
              </a:xfrm>
              <a:custGeom>
                <a:avLst/>
                <a:gdLst>
                  <a:gd name="T0" fmla="*/ 0 w 344"/>
                  <a:gd name="T1" fmla="*/ 0 h 499"/>
                  <a:gd name="T2" fmla="*/ 0 w 344"/>
                  <a:gd name="T3" fmla="*/ 1 h 499"/>
                  <a:gd name="T4" fmla="*/ 0 w 344"/>
                  <a:gd name="T5" fmla="*/ 1 h 499"/>
                  <a:gd name="T6" fmla="*/ 0 w 344"/>
                  <a:gd name="T7" fmla="*/ 1 h 499"/>
                  <a:gd name="T8" fmla="*/ 0 w 344"/>
                  <a:gd name="T9" fmla="*/ 1 h 499"/>
                  <a:gd name="T10" fmla="*/ 0 w 344"/>
                  <a:gd name="T11" fmla="*/ 1 h 499"/>
                  <a:gd name="T12" fmla="*/ 0 w 344"/>
                  <a:gd name="T13" fmla="*/ 0 h 499"/>
                  <a:gd name="T14" fmla="*/ 0 w 344"/>
                  <a:gd name="T15" fmla="*/ 0 h 49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44"/>
                  <a:gd name="T25" fmla="*/ 0 h 499"/>
                  <a:gd name="T26" fmla="*/ 344 w 344"/>
                  <a:gd name="T27" fmla="*/ 499 h 49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44" h="499">
                    <a:moveTo>
                      <a:pt x="0" y="0"/>
                    </a:moveTo>
                    <a:lnTo>
                      <a:pt x="47" y="477"/>
                    </a:lnTo>
                    <a:lnTo>
                      <a:pt x="85" y="499"/>
                    </a:lnTo>
                    <a:lnTo>
                      <a:pt x="56" y="100"/>
                    </a:lnTo>
                    <a:lnTo>
                      <a:pt x="344" y="267"/>
                    </a:lnTo>
                    <a:lnTo>
                      <a:pt x="339" y="19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QS-PR-920</a:t>
            </a:r>
          </a:p>
        </p:txBody>
      </p:sp>
      <p:sp>
        <p:nvSpPr>
          <p:cNvPr id="105475" name="Rectangle 2"/>
          <p:cNvSpPr>
            <a:spLocks noChangeArrowheads="1"/>
          </p:cNvSpPr>
          <p:nvPr/>
        </p:nvSpPr>
        <p:spPr bwMode="auto">
          <a:xfrm>
            <a:off x="466725" y="912813"/>
            <a:ext cx="79152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Invoice Management</a:t>
            </a:r>
          </a:p>
        </p:txBody>
      </p:sp>
      <p:sp>
        <p:nvSpPr>
          <p:cNvPr id="361476" name="Rectangle 4"/>
          <p:cNvSpPr>
            <a:spLocks noChangeArrowheads="1"/>
          </p:cNvSpPr>
          <p:nvPr/>
        </p:nvSpPr>
        <p:spPr bwMode="auto">
          <a:xfrm>
            <a:off x="1289050" y="2754313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Review pending invoices</a:t>
            </a:r>
          </a:p>
        </p:txBody>
      </p:sp>
      <p:sp>
        <p:nvSpPr>
          <p:cNvPr id="105477" name="Line 5"/>
          <p:cNvSpPr>
            <a:spLocks noChangeShapeType="1"/>
          </p:cNvSpPr>
          <p:nvPr/>
        </p:nvSpPr>
        <p:spPr bwMode="auto">
          <a:xfrm>
            <a:off x="2686050" y="3557588"/>
            <a:ext cx="0" cy="403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1478" name="Rectangle 6"/>
          <p:cNvSpPr>
            <a:spLocks noChangeArrowheads="1"/>
          </p:cNvSpPr>
          <p:nvPr/>
        </p:nvSpPr>
        <p:spPr bwMode="auto">
          <a:xfrm>
            <a:off x="1289050" y="3960813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Perform maintenance, if any</a:t>
            </a:r>
          </a:p>
        </p:txBody>
      </p:sp>
      <p:sp>
        <p:nvSpPr>
          <p:cNvPr id="361479" name="Rectangle 7"/>
          <p:cNvSpPr>
            <a:spLocks noChangeArrowheads="1"/>
          </p:cNvSpPr>
          <p:nvPr/>
        </p:nvSpPr>
        <p:spPr bwMode="auto">
          <a:xfrm>
            <a:off x="4968875" y="2754313"/>
            <a:ext cx="2797175" cy="806450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Print invoices</a:t>
            </a:r>
          </a:p>
        </p:txBody>
      </p:sp>
      <p:sp>
        <p:nvSpPr>
          <p:cNvPr id="105480" name="Line 8"/>
          <p:cNvSpPr>
            <a:spLocks noChangeShapeType="1"/>
          </p:cNvSpPr>
          <p:nvPr/>
        </p:nvSpPr>
        <p:spPr bwMode="auto">
          <a:xfrm>
            <a:off x="6365875" y="3557588"/>
            <a:ext cx="0" cy="403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1481" name="Rectangle 9"/>
          <p:cNvSpPr>
            <a:spLocks noChangeArrowheads="1"/>
          </p:cNvSpPr>
          <p:nvPr/>
        </p:nvSpPr>
        <p:spPr bwMode="auto">
          <a:xfrm>
            <a:off x="4968875" y="3960813"/>
            <a:ext cx="2797175" cy="806450"/>
          </a:xfrm>
          <a:prstGeom prst="rect">
            <a:avLst/>
          </a:prstGeom>
          <a:solidFill>
            <a:srgbClr val="D9DBC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lIns="182880" tIns="320040" rIns="182880" bIns="320040" anchor="ctr"/>
          <a:lstStyle/>
          <a:p>
            <a:pPr algn="ctr" eaLnBrk="0" hangingPunct="0">
              <a:defRPr/>
            </a:pPr>
            <a:r>
              <a:rPr lang="en-US" sz="1400"/>
              <a:t>Post invoices</a:t>
            </a:r>
          </a:p>
        </p:txBody>
      </p:sp>
      <p:sp>
        <p:nvSpPr>
          <p:cNvPr id="105482" name="Freeform 10"/>
          <p:cNvSpPr>
            <a:spLocks/>
          </p:cNvSpPr>
          <p:nvPr/>
        </p:nvSpPr>
        <p:spPr bwMode="auto">
          <a:xfrm>
            <a:off x="4089400" y="2408238"/>
            <a:ext cx="2265363" cy="1947862"/>
          </a:xfrm>
          <a:custGeom>
            <a:avLst/>
            <a:gdLst>
              <a:gd name="T0" fmla="*/ 0 w 1427"/>
              <a:gd name="T1" fmla="*/ 2147483647 h 1227"/>
              <a:gd name="T2" fmla="*/ 2147483647 w 1427"/>
              <a:gd name="T3" fmla="*/ 2147483647 h 1227"/>
              <a:gd name="T4" fmla="*/ 2147483647 w 1427"/>
              <a:gd name="T5" fmla="*/ 0 h 1227"/>
              <a:gd name="T6" fmla="*/ 2147483647 w 1427"/>
              <a:gd name="T7" fmla="*/ 0 h 1227"/>
              <a:gd name="T8" fmla="*/ 2147483647 w 1427"/>
              <a:gd name="T9" fmla="*/ 2147483647 h 12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27"/>
              <a:gd name="T16" fmla="*/ 0 h 1227"/>
              <a:gd name="T17" fmla="*/ 1427 w 1427"/>
              <a:gd name="T18" fmla="*/ 1227 h 12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27" h="1227">
                <a:moveTo>
                  <a:pt x="0" y="1227"/>
                </a:moveTo>
                <a:lnTo>
                  <a:pt x="291" y="1227"/>
                </a:lnTo>
                <a:lnTo>
                  <a:pt x="291" y="0"/>
                </a:lnTo>
                <a:lnTo>
                  <a:pt x="1427" y="0"/>
                </a:lnTo>
                <a:lnTo>
                  <a:pt x="1427" y="218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QS-PR-930</a:t>
            </a:r>
          </a:p>
        </p:txBody>
      </p:sp>
      <p:sp>
        <p:nvSpPr>
          <p:cNvPr id="106499" name="Rectangle 2"/>
          <p:cNvSpPr>
            <a:spLocks noChangeArrowheads="1"/>
          </p:cNvSpPr>
          <p:nvPr/>
        </p:nvSpPr>
        <p:spPr bwMode="auto">
          <a:xfrm>
            <a:off x="466725" y="760413"/>
            <a:ext cx="72009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Processing Payment</a:t>
            </a:r>
          </a:p>
        </p:txBody>
      </p:sp>
      <p:grpSp>
        <p:nvGrpSpPr>
          <p:cNvPr id="106500" name="Group 28"/>
          <p:cNvGrpSpPr>
            <a:grpSpLocks/>
          </p:cNvGrpSpPr>
          <p:nvPr/>
        </p:nvGrpSpPr>
        <p:grpSpPr bwMode="auto">
          <a:xfrm>
            <a:off x="285750" y="1319213"/>
            <a:ext cx="8553450" cy="5280025"/>
            <a:chOff x="84" y="705"/>
            <a:chExt cx="5568" cy="3434"/>
          </a:xfrm>
        </p:grpSpPr>
        <p:sp>
          <p:nvSpPr>
            <p:cNvPr id="523275" name="Rectangle 11"/>
            <p:cNvSpPr>
              <a:spLocks noChangeArrowheads="1"/>
            </p:cNvSpPr>
            <p:nvPr/>
          </p:nvSpPr>
          <p:spPr bwMode="auto">
            <a:xfrm>
              <a:off x="84" y="705"/>
              <a:ext cx="2748" cy="3434"/>
            </a:xfrm>
            <a:prstGeom prst="rect">
              <a:avLst/>
            </a:prstGeom>
            <a:solidFill>
              <a:srgbClr val="D9DBCB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/>
            <a:lstStyle/>
            <a:p>
              <a:pPr algn="ctr" eaLnBrk="0" hangingPunct="0">
                <a:defRPr/>
              </a:pPr>
              <a:r>
                <a:rPr lang="en-US" sz="2400"/>
                <a:t>Direct Payments</a:t>
              </a:r>
              <a:endParaRPr lang="en-US" sz="2400" i="1"/>
            </a:p>
            <a:p>
              <a:pPr algn="ctr" eaLnBrk="0" hangingPunct="0">
                <a:defRPr/>
              </a:pPr>
              <a:endParaRPr lang="en-US" sz="2400"/>
            </a:p>
          </p:txBody>
        </p:sp>
        <p:sp>
          <p:nvSpPr>
            <p:cNvPr id="523276" name="Rectangle 12"/>
            <p:cNvSpPr>
              <a:spLocks noChangeArrowheads="1"/>
            </p:cNvSpPr>
            <p:nvPr/>
          </p:nvSpPr>
          <p:spPr bwMode="auto">
            <a:xfrm>
              <a:off x="3452" y="2183"/>
              <a:ext cx="867" cy="69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/>
                <a:t>Customer</a:t>
              </a:r>
            </a:p>
            <a:p>
              <a:pPr algn="ctr" defTabSz="792163" eaLnBrk="0" hangingPunct="0">
                <a:defRPr/>
              </a:pPr>
              <a:r>
                <a:rPr lang="en-US" sz="1600"/>
                <a:t>Accounts</a:t>
              </a:r>
            </a:p>
          </p:txBody>
        </p:sp>
        <p:sp>
          <p:nvSpPr>
            <p:cNvPr id="523277" name="Rectangle 13"/>
            <p:cNvSpPr>
              <a:spLocks noChangeArrowheads="1"/>
            </p:cNvSpPr>
            <p:nvPr/>
          </p:nvSpPr>
          <p:spPr bwMode="auto">
            <a:xfrm>
              <a:off x="996" y="1070"/>
              <a:ext cx="866" cy="69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/>
                <a:t>Enter</a:t>
              </a:r>
            </a:p>
            <a:p>
              <a:pPr algn="ctr" defTabSz="792163" eaLnBrk="0" hangingPunct="0">
                <a:defRPr/>
              </a:pPr>
              <a:r>
                <a:rPr lang="en-US" sz="1600"/>
                <a:t>Applied</a:t>
              </a:r>
            </a:p>
            <a:p>
              <a:pPr algn="ctr" defTabSz="792163" eaLnBrk="0" hangingPunct="0">
                <a:defRPr/>
              </a:pPr>
              <a:r>
                <a:rPr lang="en-US" sz="1600"/>
                <a:t>Payments</a:t>
              </a:r>
            </a:p>
          </p:txBody>
        </p:sp>
        <p:sp>
          <p:nvSpPr>
            <p:cNvPr id="523278" name="Rectangle 14"/>
            <p:cNvSpPr>
              <a:spLocks noChangeArrowheads="1"/>
            </p:cNvSpPr>
            <p:nvPr/>
          </p:nvSpPr>
          <p:spPr bwMode="auto">
            <a:xfrm>
              <a:off x="332" y="2163"/>
              <a:ext cx="867" cy="69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/>
                <a:t>Enter</a:t>
              </a:r>
            </a:p>
            <a:p>
              <a:pPr algn="ctr" defTabSz="792163" eaLnBrk="0" hangingPunct="0">
                <a:defRPr/>
              </a:pPr>
              <a:r>
                <a:rPr lang="en-US" sz="1600"/>
                <a:t>Unapplied</a:t>
              </a:r>
            </a:p>
            <a:p>
              <a:pPr algn="ctr" defTabSz="792163" eaLnBrk="0" hangingPunct="0">
                <a:defRPr/>
              </a:pPr>
              <a:r>
                <a:rPr lang="en-US" sz="1600"/>
                <a:t>Payments</a:t>
              </a:r>
            </a:p>
          </p:txBody>
        </p:sp>
        <p:sp>
          <p:nvSpPr>
            <p:cNvPr id="523279" name="Rectangle 15"/>
            <p:cNvSpPr>
              <a:spLocks noChangeArrowheads="1"/>
            </p:cNvSpPr>
            <p:nvPr/>
          </p:nvSpPr>
          <p:spPr bwMode="auto">
            <a:xfrm>
              <a:off x="3452" y="3334"/>
              <a:ext cx="867" cy="69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/>
                <a:t>Reports</a:t>
              </a:r>
            </a:p>
          </p:txBody>
        </p:sp>
        <p:sp>
          <p:nvSpPr>
            <p:cNvPr id="523280" name="Rectangle 16"/>
            <p:cNvSpPr>
              <a:spLocks noChangeArrowheads="1"/>
            </p:cNvSpPr>
            <p:nvPr/>
          </p:nvSpPr>
          <p:spPr bwMode="auto">
            <a:xfrm>
              <a:off x="4786" y="2161"/>
              <a:ext cx="866" cy="69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/>
                <a:t>Invoices</a:t>
              </a:r>
            </a:p>
            <a:p>
              <a:pPr algn="ctr" defTabSz="792163" eaLnBrk="0" hangingPunct="0">
                <a:defRPr/>
              </a:pPr>
              <a:r>
                <a:rPr lang="en-US" sz="1600"/>
                <a:t>DR/CR</a:t>
              </a:r>
            </a:p>
            <a:p>
              <a:pPr algn="ctr" defTabSz="792163" eaLnBrk="0" hangingPunct="0">
                <a:defRPr/>
              </a:pPr>
              <a:r>
                <a:rPr lang="en-US" sz="1600"/>
                <a:t>Memo</a:t>
              </a:r>
            </a:p>
          </p:txBody>
        </p:sp>
        <p:sp>
          <p:nvSpPr>
            <p:cNvPr id="523281" name="Rectangle 17"/>
            <p:cNvSpPr>
              <a:spLocks noChangeArrowheads="1"/>
            </p:cNvSpPr>
            <p:nvPr/>
          </p:nvSpPr>
          <p:spPr bwMode="auto">
            <a:xfrm>
              <a:off x="1635" y="2163"/>
              <a:ext cx="866" cy="69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/>
                <a:t>Apply</a:t>
              </a:r>
            </a:p>
            <a:p>
              <a:pPr algn="ctr" defTabSz="792163" eaLnBrk="0" hangingPunct="0">
                <a:defRPr/>
              </a:pPr>
              <a:r>
                <a:rPr lang="en-US" sz="1600"/>
                <a:t>Unapplied</a:t>
              </a:r>
            </a:p>
            <a:p>
              <a:pPr algn="ctr" defTabSz="792163" eaLnBrk="0" hangingPunct="0">
                <a:defRPr/>
              </a:pPr>
              <a:r>
                <a:rPr lang="en-US" sz="1600"/>
                <a:t>Payments</a:t>
              </a:r>
            </a:p>
          </p:txBody>
        </p:sp>
        <p:sp>
          <p:nvSpPr>
            <p:cNvPr id="106508" name="Line 18"/>
            <p:cNvSpPr>
              <a:spLocks noChangeShapeType="1"/>
            </p:cNvSpPr>
            <p:nvPr/>
          </p:nvSpPr>
          <p:spPr bwMode="auto">
            <a:xfrm>
              <a:off x="1221" y="2508"/>
              <a:ext cx="4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3283" name="Rectangle 19"/>
            <p:cNvSpPr>
              <a:spLocks noChangeArrowheads="1"/>
            </p:cNvSpPr>
            <p:nvPr/>
          </p:nvSpPr>
          <p:spPr bwMode="auto">
            <a:xfrm>
              <a:off x="3452" y="1011"/>
              <a:ext cx="867" cy="69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/>
                <a:t>Accounts</a:t>
              </a:r>
            </a:p>
            <a:p>
              <a:pPr algn="ctr" defTabSz="792163" eaLnBrk="0" hangingPunct="0">
                <a:defRPr/>
              </a:pPr>
              <a:r>
                <a:rPr lang="en-US" sz="1600"/>
                <a:t>Receivable</a:t>
              </a:r>
            </a:p>
            <a:p>
              <a:pPr algn="ctr" defTabSz="792163" eaLnBrk="0" hangingPunct="0">
                <a:defRPr/>
              </a:pPr>
              <a:r>
                <a:rPr lang="en-US" sz="1600"/>
                <a:t>Drafts</a:t>
              </a:r>
            </a:p>
          </p:txBody>
        </p:sp>
        <p:sp>
          <p:nvSpPr>
            <p:cNvPr id="523284" name="AutoShape 20"/>
            <p:cNvSpPr>
              <a:spLocks noChangeArrowheads="1"/>
            </p:cNvSpPr>
            <p:nvPr/>
          </p:nvSpPr>
          <p:spPr bwMode="auto">
            <a:xfrm>
              <a:off x="2768" y="2339"/>
              <a:ext cx="293" cy="38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969B6F"/>
            </a:solidFill>
            <a:ln w="12700">
              <a:solidFill>
                <a:schemeClr val="bg2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23285" name="Rectangle 21"/>
            <p:cNvSpPr>
              <a:spLocks noChangeArrowheads="1"/>
            </p:cNvSpPr>
            <p:nvPr/>
          </p:nvSpPr>
          <p:spPr bwMode="auto">
            <a:xfrm>
              <a:off x="1000" y="3235"/>
              <a:ext cx="866" cy="69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5725" tIns="42862" rIns="85725" bIns="42862" anchor="ctr"/>
            <a:lstStyle/>
            <a:p>
              <a:pPr algn="ctr" defTabSz="792163" eaLnBrk="0" hangingPunct="0">
                <a:defRPr/>
              </a:pPr>
              <a:r>
                <a:rPr lang="en-US" sz="1600"/>
                <a:t>Enter</a:t>
              </a:r>
            </a:p>
            <a:p>
              <a:pPr algn="ctr" defTabSz="792163" eaLnBrk="0" hangingPunct="0">
                <a:defRPr/>
              </a:pPr>
              <a:r>
                <a:rPr lang="en-US" sz="1600"/>
                <a:t>Non-AR</a:t>
              </a:r>
            </a:p>
            <a:p>
              <a:pPr algn="ctr" defTabSz="792163" eaLnBrk="0" hangingPunct="0">
                <a:defRPr/>
              </a:pPr>
              <a:r>
                <a:rPr lang="en-US" sz="1600"/>
                <a:t>Payments</a:t>
              </a:r>
            </a:p>
          </p:txBody>
        </p:sp>
        <p:sp>
          <p:nvSpPr>
            <p:cNvPr id="106512" name="Line 22"/>
            <p:cNvSpPr>
              <a:spLocks noChangeShapeType="1"/>
            </p:cNvSpPr>
            <p:nvPr/>
          </p:nvSpPr>
          <p:spPr bwMode="auto">
            <a:xfrm>
              <a:off x="4354" y="2508"/>
              <a:ext cx="41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513" name="Line 23"/>
            <p:cNvSpPr>
              <a:spLocks noChangeShapeType="1"/>
            </p:cNvSpPr>
            <p:nvPr/>
          </p:nvSpPr>
          <p:spPr bwMode="auto">
            <a:xfrm>
              <a:off x="3884" y="1750"/>
              <a:ext cx="0" cy="4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514" name="Line 24"/>
            <p:cNvSpPr>
              <a:spLocks noChangeShapeType="1"/>
            </p:cNvSpPr>
            <p:nvPr/>
          </p:nvSpPr>
          <p:spPr bwMode="auto">
            <a:xfrm>
              <a:off x="3884" y="2905"/>
              <a:ext cx="0" cy="41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QS-PR-940</a:t>
            </a:r>
          </a:p>
        </p:txBody>
      </p:sp>
      <p:sp>
        <p:nvSpPr>
          <p:cNvPr id="107523" name="Rectangle 2"/>
          <p:cNvSpPr>
            <a:spLocks noChangeArrowheads="1"/>
          </p:cNvSpPr>
          <p:nvPr/>
        </p:nvSpPr>
        <p:spPr bwMode="auto">
          <a:xfrm>
            <a:off x="457200" y="912813"/>
            <a:ext cx="78962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Create Customer Record 1 of 2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3904" y="1466331"/>
            <a:ext cx="7476191" cy="5180953"/>
          </a:xfrm>
          <a:prstGeom prst="rect">
            <a:avLst/>
          </a:prstGeom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QS-PR-950</a:t>
            </a:r>
          </a:p>
        </p:txBody>
      </p:sp>
      <p:sp>
        <p:nvSpPr>
          <p:cNvPr id="108547" name="Rectangle 2"/>
          <p:cNvSpPr>
            <a:spLocks noChangeArrowheads="1"/>
          </p:cNvSpPr>
          <p:nvPr/>
        </p:nvSpPr>
        <p:spPr bwMode="auto">
          <a:xfrm>
            <a:off x="457200" y="912813"/>
            <a:ext cx="7439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Example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Add Customer 2 of 2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9619" y="1470456"/>
            <a:ext cx="7304762" cy="5200000"/>
          </a:xfrm>
          <a:prstGeom prst="rect">
            <a:avLst/>
          </a:prstGeom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QS-PR-960</a:t>
            </a:r>
          </a:p>
        </p:txBody>
      </p:sp>
      <p:sp>
        <p:nvSpPr>
          <p:cNvPr id="109571" name="Rectangle 2"/>
          <p:cNvSpPr>
            <a:spLocks noChangeArrowheads="1"/>
          </p:cNvSpPr>
          <p:nvPr/>
        </p:nvSpPr>
        <p:spPr bwMode="auto">
          <a:xfrm>
            <a:off x="457200" y="912813"/>
            <a:ext cx="7448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Define Control Setting 1 of 2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6761" y="1808551"/>
            <a:ext cx="6390477" cy="4523810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QS-PR-970</a:t>
            </a:r>
          </a:p>
        </p:txBody>
      </p:sp>
      <p:sp>
        <p:nvSpPr>
          <p:cNvPr id="110595" name="Rectangle 15"/>
          <p:cNvSpPr>
            <a:spLocks noChangeArrowheads="1"/>
          </p:cNvSpPr>
          <p:nvPr/>
        </p:nvSpPr>
        <p:spPr bwMode="auto">
          <a:xfrm>
            <a:off x="457200" y="912813"/>
            <a:ext cx="7686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Define Control Settings 2 of 2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1047" y="1471093"/>
            <a:ext cx="7761905" cy="5171429"/>
          </a:xfrm>
          <a:prstGeom prst="rect">
            <a:avLst/>
          </a:prstGeom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QS-PR-980</a:t>
            </a:r>
          </a:p>
        </p:txBody>
      </p:sp>
      <p:sp>
        <p:nvSpPr>
          <p:cNvPr id="111619" name="Rectangle 2"/>
          <p:cNvSpPr>
            <a:spLocks noChangeArrowheads="1"/>
          </p:cNvSpPr>
          <p:nvPr/>
        </p:nvSpPr>
        <p:spPr bwMode="auto">
          <a:xfrm>
            <a:off x="457200" y="912813"/>
            <a:ext cx="8105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Enter</a:t>
            </a:r>
            <a:r>
              <a:rPr lang="en-US">
                <a:solidFill>
                  <a:srgbClr val="5A87C6"/>
                </a:solidFill>
              </a:rPr>
              <a:t> </a:t>
            </a:r>
            <a:r>
              <a:rPr lang="en-US" b="1">
                <a:solidFill>
                  <a:srgbClr val="5A87C6"/>
                </a:solidFill>
              </a:rPr>
              <a:t>Sales Order: Header Information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9901" y="1428835"/>
            <a:ext cx="7238096" cy="5356191"/>
          </a:xfrm>
          <a:prstGeom prst="rect">
            <a:avLst/>
          </a:prstGeom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574" y="1156514"/>
            <a:ext cx="7868572" cy="5048572"/>
          </a:xfrm>
          <a:prstGeom prst="rect">
            <a:avLst/>
          </a:prstGeom>
        </p:spPr>
      </p:pic>
      <p:sp>
        <p:nvSpPr>
          <p:cNvPr id="112643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QS-PR-990</a:t>
            </a:r>
          </a:p>
        </p:txBody>
      </p:sp>
      <p:sp>
        <p:nvSpPr>
          <p:cNvPr id="112644" name="Rectangle 2"/>
          <p:cNvSpPr>
            <a:spLocks noChangeArrowheads="1"/>
          </p:cNvSpPr>
          <p:nvPr/>
        </p:nvSpPr>
        <p:spPr bwMode="auto">
          <a:xfrm>
            <a:off x="457200" y="569913"/>
            <a:ext cx="75342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Sales Order: Enter Line Information</a:t>
            </a:r>
          </a:p>
        </p:txBody>
      </p:sp>
      <p:pic>
        <p:nvPicPr>
          <p:cNvPr id="7" name="Picture 6" descr="Region Captur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83118" y="5524285"/>
            <a:ext cx="5561905" cy="1104762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QS-PR-1000</a:t>
            </a:r>
          </a:p>
        </p:txBody>
      </p:sp>
      <p:sp>
        <p:nvSpPr>
          <p:cNvPr id="113667" name="Rectangle 2"/>
          <p:cNvSpPr>
            <a:spLocks noChangeArrowheads="1"/>
          </p:cNvSpPr>
          <p:nvPr/>
        </p:nvSpPr>
        <p:spPr bwMode="auto">
          <a:xfrm>
            <a:off x="447675" y="912813"/>
            <a:ext cx="8210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b="1">
                <a:solidFill>
                  <a:srgbClr val="5A87C6"/>
                </a:solidFill>
              </a:rPr>
              <a:t>Sales Order: Enter Trailer Information</a:t>
            </a:r>
          </a:p>
        </p:txBody>
      </p:sp>
      <p:pic>
        <p:nvPicPr>
          <p:cNvPr id="6" name="Picture 5" descr="Region Captur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857" y="1411400"/>
            <a:ext cx="7714286" cy="5400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13308</TotalTime>
  <Words>15179</Words>
  <Application>Microsoft Office PowerPoint</Application>
  <PresentationFormat>On-screen Show (4:3)</PresentationFormat>
  <Paragraphs>2876</Paragraphs>
  <Slides>121</Slides>
  <Notes>79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121</vt:i4>
      </vt:variant>
    </vt:vector>
  </HeadingPairs>
  <TitlesOfParts>
    <vt:vector size="124" baseType="lpstr">
      <vt:lpstr>1_EX06PP_template</vt:lpstr>
      <vt:lpstr>Clip</vt:lpstr>
      <vt:lpstr>Microsoft ClipArt Gallery</vt:lpstr>
      <vt:lpstr>QAD Enterprise Applications 2008 Standard Edition</vt:lpstr>
      <vt:lpstr>Purchasing: Topics </vt:lpstr>
      <vt:lpstr>Purchasing: Learning Objectives</vt:lpstr>
      <vt:lpstr>Slide 4</vt:lpstr>
      <vt:lpstr>Slide 5</vt:lpstr>
      <vt:lpstr>Slide 6</vt:lpstr>
      <vt:lpstr>Slide 7</vt:lpstr>
      <vt:lpstr>Types of Purchase Orders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QAD Enterprise Applications 2008 Standard Edition</vt:lpstr>
      <vt:lpstr>Accounts Payable</vt:lpstr>
      <vt:lpstr>Learning Objectives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Purchase Price Variance for item 10-03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QAD Enterprise Applications 2008 Standard Edition </vt:lpstr>
      <vt:lpstr>Work Orders</vt:lpstr>
      <vt:lpstr>Learning Objectives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Release Work Order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QAD Enterprise Applications 2008 Standard Edition</vt:lpstr>
      <vt:lpstr>Sales Order: Topics</vt:lpstr>
      <vt:lpstr>Learning Objectives</vt:lpstr>
      <vt:lpstr>Slide 86</vt:lpstr>
      <vt:lpstr>Slide 87</vt:lpstr>
      <vt:lpstr>Slide 88</vt:lpstr>
      <vt:lpstr>Printing Picklists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mdf</cp:lastModifiedBy>
  <cp:revision>687</cp:revision>
  <cp:lastPrinted>2001-05-04T21:55:40Z</cp:lastPrinted>
  <dcterms:created xsi:type="dcterms:W3CDTF">1998-03-17T23:27:45Z</dcterms:created>
  <dcterms:modified xsi:type="dcterms:W3CDTF">2010-09-29T21:34:19Z</dcterms:modified>
</cp:coreProperties>
</file>