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 snapToGrid="0">
      <p:cViewPr varScale="1">
        <p:scale>
          <a:sx n="98" d="100"/>
          <a:sy n="98" d="100"/>
        </p:scale>
        <p:origin x="-2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BB73D-9EB5-4E30-A608-22BFBD3CF8EC}" type="datetimeFigureOut">
              <a:rPr lang="en-US" smtClean="0"/>
              <a:pPr/>
              <a:t>5/28/2009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813F0-F078-4A8E-B92D-061C6BECD18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DA3FD9F-997A-45C6-8535-A89CFA6F02A2}" type="datetime1">
              <a:rPr lang="en-US"/>
              <a:pPr/>
              <a:t>5/28/2009</a:t>
            </a:fld>
            <a:endParaRPr lang="en-US" dirty="0"/>
          </a:p>
        </p:txBody>
      </p:sp>
      <p:sp>
        <p:nvSpPr>
          <p:cNvPr id="133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E75AAE-D82D-4D1F-BA62-9B1EF22A25E8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33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DFB425-0819-4D88-97AB-C62CEDB190C4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A19CA3-B019-40D3-8CB6-3AF261CAFEE8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FAA63C-AF69-4D98-8C3C-EB5ED0168A70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E384C9-09E8-4F25-87DA-E27BF375D21A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695989-7FF0-4E84-A579-68C1D04C4042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E57663-E109-4469-B914-15A71BD9E8EC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7F76E-7289-4AF1-BFB5-B899172EF6F9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64FC0E-A536-4FBB-8FE9-8C2B93DE39DC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ABB7D2-74C4-41C2-907B-81EA07E86C21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787519-3D58-42AA-B3D6-AC531B3A47F1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4DBBCE-A614-45F3-A477-91DBB93A7849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042976-CE04-40F1-96A8-07EAF6D7B93C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21E2C-3DE7-45D9-AC27-EA8D5D28861C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8EA27C-DF21-4B9B-921E-1B840BFB0233}" type="slidenum">
              <a:rPr lang="en-US"/>
              <a:pPr/>
              <a:t>23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6F8FB4-DD3B-4375-8FE0-ABE418616250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8870C9-1A30-498B-93C6-ABDD6177C798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680935-4697-4174-8190-D80088ADB7BF}" type="slidenum">
              <a:rPr lang="en-US"/>
              <a:pPr/>
              <a:t>26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F98917-AFB3-4AA4-9D6D-C2A6318B945C}" type="slidenum">
              <a:rPr lang="en-US"/>
              <a:pPr/>
              <a:t>27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BE6AD3-87F0-4930-B811-35DF8C140429}" type="slidenum">
              <a:rPr lang="en-US"/>
              <a:pPr/>
              <a:t>28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50C2B6F-93C9-4468-A4E3-90773316961E}" type="datetime1">
              <a:rPr lang="en-US"/>
              <a:pPr/>
              <a:t>5/28/2009</a:t>
            </a:fld>
            <a:endParaRPr lang="en-US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679AF7-9292-4B1E-B03C-5E49E021C518}" type="slidenum">
              <a:rPr lang="en-US"/>
              <a:pPr/>
              <a:t>29</a:t>
            </a:fld>
            <a:endParaRPr lang="en-US" dirty="0"/>
          </a:p>
        </p:txBody>
      </p:sp>
      <p:sp>
        <p:nvSpPr>
          <p:cNvPr id="81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0717EBF-F03D-431F-83DF-613FD383B001}" type="datetime1">
              <a:rPr lang="en-US"/>
              <a:pPr/>
              <a:t>5/28/2009</a:t>
            </a:fld>
            <a:endParaRPr lang="en-US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B81CC4-7076-400D-93A3-5312F4230984}" type="slidenum">
              <a:rPr lang="en-US"/>
              <a:pPr/>
              <a:t>30</a:t>
            </a:fld>
            <a:endParaRPr lang="en-US" dirty="0"/>
          </a:p>
        </p:txBody>
      </p:sp>
      <p:sp>
        <p:nvSpPr>
          <p:cNvPr id="67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DD891F-9BB8-4198-B74B-6B3176FFC205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C4CCC9-367F-4DE6-8546-1C50C232A9BF}" type="slidenum">
              <a:rPr lang="en-US"/>
              <a:pPr/>
              <a:t>31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58F58D-44D6-498D-9D5F-51FC69349A07}" type="slidenum">
              <a:rPr lang="en-US"/>
              <a:pPr/>
              <a:t>32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1A5445-F3F4-4010-B112-A52BB0A0DE6F}" type="slidenum">
              <a:rPr lang="en-US"/>
              <a:pPr/>
              <a:t>33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4C997C-2047-4178-8393-D84DAE85BF1D}" type="slidenum">
              <a:rPr lang="en-US"/>
              <a:pPr/>
              <a:t>34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494FA1-447C-464E-82A6-4B5B6E04B8F1}" type="slidenum">
              <a:rPr lang="en-US"/>
              <a:pPr/>
              <a:t>35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782271-4ED5-47B1-82F6-019A18F3E45B}" type="slidenum">
              <a:rPr lang="en-US"/>
              <a:pPr/>
              <a:t>36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F1779E-B1BD-446D-A8D2-AF1F5E6DFCC8}" type="slidenum">
              <a:rPr lang="en-US"/>
              <a:pPr/>
              <a:t>37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9A6D01-DA28-414F-9822-6525CB46BA08}" type="slidenum">
              <a:rPr lang="en-US"/>
              <a:pPr/>
              <a:t>38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4BEBD5-9F6B-4EFE-8642-8B2F9B60A139}" type="slidenum">
              <a:rPr lang="en-US"/>
              <a:pPr/>
              <a:t>39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5D3B08-A374-402E-BE21-7AC263B547E9}" type="slidenum">
              <a:rPr lang="en-US"/>
              <a:pPr/>
              <a:t>40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362652-C545-4DB3-A000-81DB3C8AC172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8A30F4-954B-4331-9F14-0FFB6131A019}" type="slidenum">
              <a:rPr lang="en-US"/>
              <a:pPr/>
              <a:t>41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E0F71F-BDAA-4605-9703-3FD23ABEABBA}" type="slidenum">
              <a:rPr lang="en-US"/>
              <a:pPr/>
              <a:t>42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6DBD75-BC1F-4C66-836B-EF095CA3E22D}" type="slidenum">
              <a:rPr lang="en-US"/>
              <a:pPr/>
              <a:t>43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60999-FE29-410E-BA5F-19B57C811733}" type="slidenum">
              <a:rPr lang="en-US"/>
              <a:pPr/>
              <a:t>44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8D697B-DD3C-4E9B-9E16-E1C2624B6E62}" type="slidenum">
              <a:rPr lang="en-US"/>
              <a:pPr/>
              <a:t>45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E0236B-1301-4CEC-B586-19AD0A023C7A}" type="slidenum">
              <a:rPr lang="en-US"/>
              <a:pPr/>
              <a:t>46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D5F873-44B9-4DEE-8170-1FFD069ED28E}" type="slidenum">
              <a:rPr lang="en-US"/>
              <a:pPr/>
              <a:t>47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F01200-8F24-4A73-9209-E1946AE40814}" type="slidenum">
              <a:rPr lang="en-US"/>
              <a:pPr/>
              <a:t>48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3DAAAF-449D-4856-9E0F-79A02CD3CF6D}" type="slidenum">
              <a:rPr lang="en-US"/>
              <a:pPr/>
              <a:t>49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C55168-E02C-4A31-AE74-C020922AB0B1}" type="slidenum">
              <a:rPr lang="en-US"/>
              <a:pPr/>
              <a:t>50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EC786F-7726-4C25-A4BA-929385F8364B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F86B5B-2798-4E35-8F79-CF6E79F92053}" type="slidenum">
              <a:rPr lang="en-US"/>
              <a:pPr/>
              <a:t>51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C90611-1DFD-46A5-B378-E72C64CD762B}" type="slidenum">
              <a:rPr lang="en-US"/>
              <a:pPr/>
              <a:t>52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7952C0-EE68-44AB-A331-FFF44AAB09CB}" type="slidenum">
              <a:rPr lang="en-US"/>
              <a:pPr/>
              <a:t>53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8087D8-0B3F-4B47-80EE-332B7E92F3DC}" type="slidenum">
              <a:rPr lang="en-US"/>
              <a:pPr/>
              <a:t>54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3872F9-1F78-4ACB-B01A-9DE67779678A}" type="slidenum">
              <a:rPr lang="en-US"/>
              <a:pPr/>
              <a:t>55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EEF21F-BC1A-4EF0-9194-5AB24DEB3DC7}" type="slidenum">
              <a:rPr lang="en-US"/>
              <a:pPr/>
              <a:t>56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E7BAD2-44A4-41E5-9A25-53FB5592EDE7}" type="slidenum">
              <a:rPr lang="en-US"/>
              <a:pPr/>
              <a:t>57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4D50B1-9DD5-4F48-B77F-7D518146F7D5}" type="slidenum">
              <a:rPr lang="en-US"/>
              <a:pPr/>
              <a:t>58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7E7578-6764-4DA8-92A7-012D1E919774}" type="slidenum">
              <a:rPr lang="en-US"/>
              <a:pPr/>
              <a:t>59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8DE06C-112B-48CB-973C-0AC57E88E37A}" type="slidenum">
              <a:rPr lang="en-US"/>
              <a:pPr/>
              <a:t>60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C666AA-204C-45E2-B518-C402031F61EE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547469-8476-4FD8-8563-17AA245EA401}" type="slidenum">
              <a:rPr lang="en-US"/>
              <a:pPr/>
              <a:t>61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6D2166-2D1B-4C54-8BFD-B68D44623767}" type="slidenum">
              <a:rPr lang="en-US"/>
              <a:pPr/>
              <a:t>62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F9EA5C-A5F9-45B3-B277-BD55E1B99C9F}" type="slidenum">
              <a:rPr lang="en-US"/>
              <a:pPr/>
              <a:t>63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CCCAE6-5C2E-4CAB-B1E6-3CCC39926547}" type="slidenum">
              <a:rPr lang="en-US"/>
              <a:pPr/>
              <a:t>64</a:t>
            </a:fld>
            <a:endParaRPr lang="en-US" dirty="0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FE5AA-6C13-45AE-AD08-D15CB5826302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F8810D-5B63-447E-913A-635728A5835C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345292-3ACE-430E-8A7A-BD9FD58E4E50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6285297" y="6661150"/>
            <a:ext cx="2858703" cy="1968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52674" y="6661150"/>
            <a:ext cx="2791326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77100" y="6646863"/>
            <a:ext cx="1855788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SEC-CON-AUDIT-0080</a:t>
            </a:r>
          </a:p>
        </p:txBody>
      </p:sp>
      <p:sp>
        <p:nvSpPr>
          <p:cNvPr id="307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Workbench Refresh</a:t>
            </a:r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3077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988" y="1533525"/>
            <a:ext cx="78200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Box 6"/>
          <p:cNvSpPr txBox="1">
            <a:spLocks noChangeArrowheads="1"/>
          </p:cNvSpPr>
          <p:nvPr/>
        </p:nvSpPr>
        <p:spPr bwMode="auto">
          <a:xfrm>
            <a:off x="3095625" y="6315075"/>
            <a:ext cx="29416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i="1" dirty="0">
                <a:solidFill>
                  <a:srgbClr val="5A87C6"/>
                </a:solidFill>
                <a:latin typeface="Arial" charset="0"/>
                <a:cs typeface="Arial" charset="0"/>
              </a:rPr>
              <a:t>Audit Workbench Refresh (36.12.13.4)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851650" y="6646863"/>
            <a:ext cx="2286000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SE-SEC-CON-AUDIT-0090</a:t>
            </a:r>
          </a:p>
        </p:txBody>
      </p:sp>
      <p:sp>
        <p:nvSpPr>
          <p:cNvPr id="307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Workbench Refresh</a:t>
            </a:r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55046"/>
            <a:ext cx="7819048" cy="4828572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95625" y="6315075"/>
            <a:ext cx="29416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i="1" dirty="0">
                <a:solidFill>
                  <a:srgbClr val="5A87C6"/>
                </a:solidFill>
                <a:latin typeface="Arial" charset="0"/>
                <a:cs typeface="Arial" charset="0"/>
              </a:rPr>
              <a:t>Audit Workbench Refresh (36.12.13.4)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3951288"/>
            <a:ext cx="6129337" cy="411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3075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 smtClean="0"/>
              <a:t>Set Up </a:t>
            </a:r>
            <a:r>
              <a:rPr lang="en-US" sz="2800" dirty="0"/>
              <a:t>the Audit Trail Database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Identify the QADDB Tables to Audit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Create Audit Groups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Load Table Defaults to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Update the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Activate the Workbench Profile</a:t>
            </a:r>
          </a:p>
        </p:txBody>
      </p:sp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85038" y="6646863"/>
            <a:ext cx="1855787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SE-SEC-CON-AUDIT-0100</a:t>
            </a:r>
          </a:p>
        </p:txBody>
      </p:sp>
      <p:sp>
        <p:nvSpPr>
          <p:cNvPr id="3077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842125" y="6646863"/>
            <a:ext cx="2286000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SE-SEC-CON-AUDIT-0110</a:t>
            </a:r>
          </a:p>
        </p:txBody>
      </p:sp>
      <p:sp>
        <p:nvSpPr>
          <p:cNvPr id="307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Workbench Profile Maintenance</a:t>
            </a:r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19111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9844" y="6307284"/>
            <a:ext cx="32965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Workbench Profile Maint (36.12.13.5)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4475163"/>
            <a:ext cx="6167437" cy="411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3075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85038" y="6646863"/>
            <a:ext cx="1855787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SE-SEC-CON-AUDIT-0120</a:t>
            </a:r>
          </a:p>
        </p:txBody>
      </p:sp>
      <p:sp>
        <p:nvSpPr>
          <p:cNvPr id="3076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07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 smtClean="0"/>
              <a:t>Set Up </a:t>
            </a:r>
            <a:r>
              <a:rPr lang="en-US" sz="2800" dirty="0"/>
              <a:t>the Audit Trail Database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Identify the QADDB Tables to Audit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Create Audit Groups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Load Table Defaults to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Update the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Activate the Workbench Profile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842125" y="6646863"/>
            <a:ext cx="2286000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SE-SEC-CON-AUDIT-0130</a:t>
            </a:r>
          </a:p>
        </p:txBody>
      </p:sp>
      <p:sp>
        <p:nvSpPr>
          <p:cNvPr id="307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Profile Activation</a:t>
            </a:r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483176"/>
            <a:ext cx="7828572" cy="48476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90008" y="6286499"/>
            <a:ext cx="2753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Profile Activation (36.12.13.8)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851650" y="6656388"/>
            <a:ext cx="2286000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SE-SEC-CON-AUDIT-0140</a:t>
            </a:r>
          </a:p>
        </p:txBody>
      </p:sp>
      <p:sp>
        <p:nvSpPr>
          <p:cNvPr id="307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Creation</a:t>
            </a:r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grpSp>
        <p:nvGrpSpPr>
          <p:cNvPr id="2" name="Group 1140"/>
          <p:cNvGrpSpPr>
            <a:grpSpLocks/>
          </p:cNvGrpSpPr>
          <p:nvPr/>
        </p:nvGrpSpPr>
        <p:grpSpPr bwMode="auto">
          <a:xfrm>
            <a:off x="7096125" y="3128963"/>
            <a:ext cx="1371600" cy="733425"/>
            <a:chOff x="3204" y="1380"/>
            <a:chExt cx="864" cy="462"/>
          </a:xfrm>
        </p:grpSpPr>
        <p:sp>
          <p:nvSpPr>
            <p:cNvPr id="3125" name="Rectangle 1141"/>
            <p:cNvSpPr>
              <a:spLocks noChangeArrowheads="1"/>
            </p:cNvSpPr>
            <p:nvPr/>
          </p:nvSpPr>
          <p:spPr bwMode="auto">
            <a:xfrm>
              <a:off x="3204" y="1473"/>
              <a:ext cx="864" cy="288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26" name="Oval 1142"/>
            <p:cNvSpPr>
              <a:spLocks noChangeArrowheads="1"/>
            </p:cNvSpPr>
            <p:nvPr/>
          </p:nvSpPr>
          <p:spPr bwMode="auto">
            <a:xfrm>
              <a:off x="3204" y="1380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27" name="Oval 1143"/>
            <p:cNvSpPr>
              <a:spLocks noChangeArrowheads="1"/>
            </p:cNvSpPr>
            <p:nvPr/>
          </p:nvSpPr>
          <p:spPr bwMode="auto">
            <a:xfrm>
              <a:off x="3204" y="1674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28" name="Rectangle 1144"/>
            <p:cNvSpPr>
              <a:spLocks noChangeArrowheads="1"/>
            </p:cNvSpPr>
            <p:nvPr/>
          </p:nvSpPr>
          <p:spPr bwMode="auto">
            <a:xfrm>
              <a:off x="3213" y="1599"/>
              <a:ext cx="846" cy="159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  <p:grpSp>
        <p:nvGrpSpPr>
          <p:cNvPr id="3" name="Group 1145"/>
          <p:cNvGrpSpPr>
            <a:grpSpLocks/>
          </p:cNvGrpSpPr>
          <p:nvPr/>
        </p:nvGrpSpPr>
        <p:grpSpPr bwMode="auto">
          <a:xfrm>
            <a:off x="3062288" y="3328988"/>
            <a:ext cx="1096962" cy="1371600"/>
            <a:chOff x="618" y="1662"/>
            <a:chExt cx="691" cy="576"/>
          </a:xfrm>
        </p:grpSpPr>
        <p:grpSp>
          <p:nvGrpSpPr>
            <p:cNvPr id="4" name="Group 1146"/>
            <p:cNvGrpSpPr>
              <a:grpSpLocks/>
            </p:cNvGrpSpPr>
            <p:nvPr/>
          </p:nvGrpSpPr>
          <p:grpSpPr bwMode="auto">
            <a:xfrm>
              <a:off x="618" y="1662"/>
              <a:ext cx="691" cy="576"/>
              <a:chOff x="618" y="1662"/>
              <a:chExt cx="691" cy="576"/>
            </a:xfrm>
          </p:grpSpPr>
          <p:sp>
            <p:nvSpPr>
              <p:cNvPr id="3121" name="Oval 1147"/>
              <p:cNvSpPr>
                <a:spLocks noChangeArrowheads="1"/>
              </p:cNvSpPr>
              <p:nvPr/>
            </p:nvSpPr>
            <p:spPr bwMode="auto">
              <a:xfrm>
                <a:off x="618" y="1662"/>
                <a:ext cx="691" cy="168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  <p:sp>
            <p:nvSpPr>
              <p:cNvPr id="3122" name="Oval 1148"/>
              <p:cNvSpPr>
                <a:spLocks noChangeArrowheads="1"/>
              </p:cNvSpPr>
              <p:nvPr/>
            </p:nvSpPr>
            <p:spPr bwMode="auto">
              <a:xfrm>
                <a:off x="618" y="2070"/>
                <a:ext cx="691" cy="168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  <p:sp>
            <p:nvSpPr>
              <p:cNvPr id="3123" name="Line 1149"/>
              <p:cNvSpPr>
                <a:spLocks noChangeShapeType="1"/>
              </p:cNvSpPr>
              <p:nvPr/>
            </p:nvSpPr>
            <p:spPr bwMode="auto">
              <a:xfrm>
                <a:off x="618" y="1740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  <p:sp>
            <p:nvSpPr>
              <p:cNvPr id="3124" name="Line 1150"/>
              <p:cNvSpPr>
                <a:spLocks noChangeShapeType="1"/>
              </p:cNvSpPr>
              <p:nvPr/>
            </p:nvSpPr>
            <p:spPr bwMode="auto">
              <a:xfrm>
                <a:off x="1308" y="17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</p:grpSp>
        <p:sp>
          <p:nvSpPr>
            <p:cNvPr id="3120" name="Text Box 1151"/>
            <p:cNvSpPr txBox="1">
              <a:spLocks noChangeArrowheads="1"/>
            </p:cNvSpPr>
            <p:nvPr/>
          </p:nvSpPr>
          <p:spPr bwMode="auto">
            <a:xfrm>
              <a:off x="624" y="1866"/>
              <a:ext cx="678" cy="19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/>
                <a:t>qaddb</a:t>
              </a:r>
            </a:p>
          </p:txBody>
        </p:sp>
      </p:grpSp>
      <p:sp>
        <p:nvSpPr>
          <p:cNvPr id="3079" name="Rectangle 1152"/>
          <p:cNvSpPr>
            <a:spLocks noChangeArrowheads="1"/>
          </p:cNvSpPr>
          <p:nvPr/>
        </p:nvSpPr>
        <p:spPr bwMode="auto">
          <a:xfrm>
            <a:off x="1139825" y="3065463"/>
            <a:ext cx="1077913" cy="476250"/>
          </a:xfrm>
          <a:prstGeom prst="rect">
            <a:avLst/>
          </a:prstGeom>
          <a:solidFill>
            <a:schemeClr val="bg1"/>
          </a:solidFill>
          <a:ln w="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grpSp>
        <p:nvGrpSpPr>
          <p:cNvPr id="5" name="Group 1153"/>
          <p:cNvGrpSpPr>
            <a:grpSpLocks/>
          </p:cNvGrpSpPr>
          <p:nvPr/>
        </p:nvGrpSpPr>
        <p:grpSpPr bwMode="auto">
          <a:xfrm>
            <a:off x="1130300" y="2595563"/>
            <a:ext cx="1098550" cy="890587"/>
            <a:chOff x="616" y="1659"/>
            <a:chExt cx="692" cy="561"/>
          </a:xfrm>
        </p:grpSpPr>
        <p:sp>
          <p:nvSpPr>
            <p:cNvPr id="3114" name="Oval 1154"/>
            <p:cNvSpPr>
              <a:spLocks noChangeArrowheads="1"/>
            </p:cNvSpPr>
            <p:nvPr/>
          </p:nvSpPr>
          <p:spPr bwMode="auto">
            <a:xfrm>
              <a:off x="616" y="1659"/>
              <a:ext cx="691" cy="16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5" name="Oval 1155"/>
            <p:cNvSpPr>
              <a:spLocks noChangeArrowheads="1"/>
            </p:cNvSpPr>
            <p:nvPr/>
          </p:nvSpPr>
          <p:spPr bwMode="auto">
            <a:xfrm>
              <a:off x="616" y="2052"/>
              <a:ext cx="692" cy="16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6" name="Line 1156"/>
            <p:cNvSpPr>
              <a:spLocks noChangeShapeType="1"/>
            </p:cNvSpPr>
            <p:nvPr/>
          </p:nvSpPr>
          <p:spPr bwMode="auto">
            <a:xfrm>
              <a:off x="616" y="1737"/>
              <a:ext cx="0" cy="4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7" name="Line 1157"/>
            <p:cNvSpPr>
              <a:spLocks noChangeShapeType="1"/>
            </p:cNvSpPr>
            <p:nvPr/>
          </p:nvSpPr>
          <p:spPr bwMode="auto">
            <a:xfrm>
              <a:off x="1307" y="1744"/>
              <a:ext cx="0" cy="4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8" name="Text Box 1158"/>
            <p:cNvSpPr txBox="1">
              <a:spLocks noChangeArrowheads="1"/>
            </p:cNvSpPr>
            <p:nvPr/>
          </p:nvSpPr>
          <p:spPr bwMode="auto">
            <a:xfrm>
              <a:off x="639" y="1847"/>
              <a:ext cx="629" cy="27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/>
                <a:t>qadhelp</a:t>
              </a:r>
            </a:p>
          </p:txBody>
        </p:sp>
      </p:grpSp>
      <p:sp>
        <p:nvSpPr>
          <p:cNvPr id="3081" name="Rectangle 1159"/>
          <p:cNvSpPr>
            <a:spLocks noChangeArrowheads="1"/>
          </p:cNvSpPr>
          <p:nvPr/>
        </p:nvSpPr>
        <p:spPr bwMode="auto">
          <a:xfrm>
            <a:off x="3878263" y="4232275"/>
            <a:ext cx="1019175" cy="639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2" name="Oval 1160"/>
          <p:cNvSpPr>
            <a:spLocks noChangeArrowheads="1"/>
          </p:cNvSpPr>
          <p:nvPr/>
        </p:nvSpPr>
        <p:spPr bwMode="auto">
          <a:xfrm>
            <a:off x="1130300" y="4986338"/>
            <a:ext cx="1098550" cy="2667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3" name="Line 1161"/>
          <p:cNvSpPr>
            <a:spLocks noChangeShapeType="1"/>
          </p:cNvSpPr>
          <p:nvPr/>
        </p:nvSpPr>
        <p:spPr bwMode="auto">
          <a:xfrm>
            <a:off x="1130300" y="4486275"/>
            <a:ext cx="0" cy="6397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4" name="Line 1162"/>
          <p:cNvSpPr>
            <a:spLocks noChangeShapeType="1"/>
          </p:cNvSpPr>
          <p:nvPr/>
        </p:nvSpPr>
        <p:spPr bwMode="auto">
          <a:xfrm>
            <a:off x="2227263" y="4497388"/>
            <a:ext cx="0" cy="6397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5" name="Line 1163"/>
          <p:cNvSpPr>
            <a:spLocks noChangeShapeType="1"/>
          </p:cNvSpPr>
          <p:nvPr/>
        </p:nvSpPr>
        <p:spPr bwMode="auto">
          <a:xfrm>
            <a:off x="2228850" y="3219450"/>
            <a:ext cx="828675" cy="809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6" name="Line 1164"/>
          <p:cNvSpPr>
            <a:spLocks noChangeShapeType="1"/>
          </p:cNvSpPr>
          <p:nvPr/>
        </p:nvSpPr>
        <p:spPr bwMode="auto">
          <a:xfrm flipV="1">
            <a:off x="2219325" y="4029075"/>
            <a:ext cx="838200" cy="81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7" name="Oval 1165"/>
          <p:cNvSpPr>
            <a:spLocks noChangeArrowheads="1"/>
          </p:cNvSpPr>
          <p:nvPr/>
        </p:nvSpPr>
        <p:spPr bwMode="auto">
          <a:xfrm rot="5400000">
            <a:off x="4558506" y="4352132"/>
            <a:ext cx="658813" cy="4000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8" name="Rectangle 1166"/>
          <p:cNvSpPr>
            <a:spLocks noChangeArrowheads="1"/>
          </p:cNvSpPr>
          <p:nvPr/>
        </p:nvSpPr>
        <p:spPr bwMode="auto">
          <a:xfrm>
            <a:off x="1144588" y="4951413"/>
            <a:ext cx="1066800" cy="1682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89" name="Text Box 1167"/>
          <p:cNvSpPr txBox="1">
            <a:spLocks noChangeArrowheads="1"/>
          </p:cNvSpPr>
          <p:nvPr/>
        </p:nvSpPr>
        <p:spPr bwMode="auto">
          <a:xfrm>
            <a:off x="1149350" y="4627563"/>
            <a:ext cx="1049338" cy="4286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qadadm</a:t>
            </a:r>
          </a:p>
        </p:txBody>
      </p:sp>
      <p:sp>
        <p:nvSpPr>
          <p:cNvPr id="3090" name="Rectangle 1168"/>
          <p:cNvSpPr>
            <a:spLocks noChangeArrowheads="1"/>
          </p:cNvSpPr>
          <p:nvPr/>
        </p:nvSpPr>
        <p:spPr bwMode="auto">
          <a:xfrm>
            <a:off x="1146175" y="3263900"/>
            <a:ext cx="1066800" cy="889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1" name="Rectangle 1169"/>
          <p:cNvSpPr>
            <a:spLocks noChangeArrowheads="1"/>
          </p:cNvSpPr>
          <p:nvPr/>
        </p:nvSpPr>
        <p:spPr bwMode="auto">
          <a:xfrm>
            <a:off x="3084513" y="4225925"/>
            <a:ext cx="1062037" cy="2603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2" name="Oval 1170"/>
          <p:cNvSpPr>
            <a:spLocks noChangeArrowheads="1"/>
          </p:cNvSpPr>
          <p:nvPr/>
        </p:nvSpPr>
        <p:spPr bwMode="auto">
          <a:xfrm rot="5400000">
            <a:off x="3564731" y="4352132"/>
            <a:ext cx="658813" cy="400050"/>
          </a:xfrm>
          <a:prstGeom prst="ellipse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3" name="Line 1171"/>
          <p:cNvSpPr>
            <a:spLocks noChangeShapeType="1"/>
          </p:cNvSpPr>
          <p:nvPr/>
        </p:nvSpPr>
        <p:spPr bwMode="auto">
          <a:xfrm>
            <a:off x="3890963" y="4224338"/>
            <a:ext cx="1004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4" name="Line 1172"/>
          <p:cNvSpPr>
            <a:spLocks noChangeShapeType="1"/>
          </p:cNvSpPr>
          <p:nvPr/>
        </p:nvSpPr>
        <p:spPr bwMode="auto">
          <a:xfrm>
            <a:off x="3890963" y="4881563"/>
            <a:ext cx="1004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5" name="Rectangle 1173"/>
          <p:cNvSpPr>
            <a:spLocks noChangeArrowheads="1"/>
          </p:cNvSpPr>
          <p:nvPr/>
        </p:nvSpPr>
        <p:spPr bwMode="auto">
          <a:xfrm>
            <a:off x="3886200" y="4246563"/>
            <a:ext cx="420688" cy="6111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6" name="Text Box 1174"/>
          <p:cNvSpPr txBox="1">
            <a:spLocks noChangeArrowheads="1"/>
          </p:cNvSpPr>
          <p:nvPr/>
        </p:nvSpPr>
        <p:spPr bwMode="auto">
          <a:xfrm>
            <a:off x="3673475" y="4357688"/>
            <a:ext cx="117908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/>
              <a:t>attmp_mstr</a:t>
            </a:r>
          </a:p>
        </p:txBody>
      </p:sp>
      <p:sp>
        <p:nvSpPr>
          <p:cNvPr id="3097" name="Rectangle 1175"/>
          <p:cNvSpPr>
            <a:spLocks noChangeArrowheads="1"/>
          </p:cNvSpPr>
          <p:nvPr/>
        </p:nvSpPr>
        <p:spPr bwMode="auto">
          <a:xfrm>
            <a:off x="2890838" y="3186113"/>
            <a:ext cx="2343150" cy="1824037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8" name="Line 1176"/>
          <p:cNvSpPr>
            <a:spLocks noChangeShapeType="1"/>
          </p:cNvSpPr>
          <p:nvPr/>
        </p:nvSpPr>
        <p:spPr bwMode="auto">
          <a:xfrm>
            <a:off x="5091113" y="4557713"/>
            <a:ext cx="1600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099" name="Text Box 1177"/>
          <p:cNvSpPr txBox="1">
            <a:spLocks noChangeArrowheads="1"/>
          </p:cNvSpPr>
          <p:nvPr/>
        </p:nvSpPr>
        <p:spPr bwMode="auto">
          <a:xfrm>
            <a:off x="5217826" y="4271963"/>
            <a:ext cx="177323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/>
              <a:t>Creation Process</a:t>
            </a:r>
          </a:p>
        </p:txBody>
      </p:sp>
      <p:sp>
        <p:nvSpPr>
          <p:cNvPr id="3100" name="Text Box 1178"/>
          <p:cNvSpPr txBox="1">
            <a:spLocks noChangeArrowheads="1"/>
          </p:cNvSpPr>
          <p:nvPr/>
        </p:nvSpPr>
        <p:spPr bwMode="auto">
          <a:xfrm>
            <a:off x="7091363" y="3324225"/>
            <a:ext cx="14239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qadaud aud01</a:t>
            </a:r>
          </a:p>
        </p:txBody>
      </p:sp>
      <p:grpSp>
        <p:nvGrpSpPr>
          <p:cNvPr id="6" name="Group 1179"/>
          <p:cNvGrpSpPr>
            <a:grpSpLocks/>
          </p:cNvGrpSpPr>
          <p:nvPr/>
        </p:nvGrpSpPr>
        <p:grpSpPr bwMode="auto">
          <a:xfrm>
            <a:off x="6853238" y="3648075"/>
            <a:ext cx="1371600" cy="733425"/>
            <a:chOff x="3204" y="1380"/>
            <a:chExt cx="864" cy="462"/>
          </a:xfrm>
        </p:grpSpPr>
        <p:sp>
          <p:nvSpPr>
            <p:cNvPr id="3110" name="Rectangle 1180"/>
            <p:cNvSpPr>
              <a:spLocks noChangeArrowheads="1"/>
            </p:cNvSpPr>
            <p:nvPr/>
          </p:nvSpPr>
          <p:spPr bwMode="auto">
            <a:xfrm>
              <a:off x="3204" y="1473"/>
              <a:ext cx="864" cy="288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1" name="Oval 1181"/>
            <p:cNvSpPr>
              <a:spLocks noChangeArrowheads="1"/>
            </p:cNvSpPr>
            <p:nvPr/>
          </p:nvSpPr>
          <p:spPr bwMode="auto">
            <a:xfrm>
              <a:off x="3204" y="1380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2" name="Oval 1182"/>
            <p:cNvSpPr>
              <a:spLocks noChangeArrowheads="1"/>
            </p:cNvSpPr>
            <p:nvPr/>
          </p:nvSpPr>
          <p:spPr bwMode="auto">
            <a:xfrm>
              <a:off x="3204" y="1674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13" name="Rectangle 1183"/>
            <p:cNvSpPr>
              <a:spLocks noChangeArrowheads="1"/>
            </p:cNvSpPr>
            <p:nvPr/>
          </p:nvSpPr>
          <p:spPr bwMode="auto">
            <a:xfrm>
              <a:off x="3213" y="1599"/>
              <a:ext cx="846" cy="159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  <p:grpSp>
        <p:nvGrpSpPr>
          <p:cNvPr id="7" name="Group 1184"/>
          <p:cNvGrpSpPr>
            <a:grpSpLocks/>
          </p:cNvGrpSpPr>
          <p:nvPr/>
        </p:nvGrpSpPr>
        <p:grpSpPr bwMode="auto">
          <a:xfrm>
            <a:off x="6691313" y="4167188"/>
            <a:ext cx="1371600" cy="733425"/>
            <a:chOff x="3204" y="1380"/>
            <a:chExt cx="864" cy="462"/>
          </a:xfrm>
        </p:grpSpPr>
        <p:sp>
          <p:nvSpPr>
            <p:cNvPr id="3106" name="Rectangle 1185"/>
            <p:cNvSpPr>
              <a:spLocks noChangeArrowheads="1"/>
            </p:cNvSpPr>
            <p:nvPr/>
          </p:nvSpPr>
          <p:spPr bwMode="auto">
            <a:xfrm>
              <a:off x="3204" y="1473"/>
              <a:ext cx="864" cy="288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07" name="Oval 1186"/>
            <p:cNvSpPr>
              <a:spLocks noChangeArrowheads="1"/>
            </p:cNvSpPr>
            <p:nvPr/>
          </p:nvSpPr>
          <p:spPr bwMode="auto">
            <a:xfrm>
              <a:off x="3204" y="1380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08" name="Oval 1187"/>
            <p:cNvSpPr>
              <a:spLocks noChangeArrowheads="1"/>
            </p:cNvSpPr>
            <p:nvPr/>
          </p:nvSpPr>
          <p:spPr bwMode="auto">
            <a:xfrm>
              <a:off x="3204" y="1674"/>
              <a:ext cx="864" cy="168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109" name="Rectangle 1188"/>
            <p:cNvSpPr>
              <a:spLocks noChangeArrowheads="1"/>
            </p:cNvSpPr>
            <p:nvPr/>
          </p:nvSpPr>
          <p:spPr bwMode="auto">
            <a:xfrm>
              <a:off x="3213" y="1599"/>
              <a:ext cx="846" cy="159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  <p:sp>
        <p:nvSpPr>
          <p:cNvPr id="3103" name="Text Box 1189"/>
          <p:cNvSpPr txBox="1">
            <a:spLocks noChangeArrowheads="1"/>
          </p:cNvSpPr>
          <p:nvPr/>
        </p:nvSpPr>
        <p:spPr bwMode="auto">
          <a:xfrm>
            <a:off x="6829425" y="3838575"/>
            <a:ext cx="14239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qadaud aud02</a:t>
            </a:r>
          </a:p>
        </p:txBody>
      </p:sp>
      <p:sp>
        <p:nvSpPr>
          <p:cNvPr id="3104" name="Text Box 1190"/>
          <p:cNvSpPr txBox="1">
            <a:spLocks noChangeArrowheads="1"/>
          </p:cNvSpPr>
          <p:nvPr/>
        </p:nvSpPr>
        <p:spPr bwMode="auto">
          <a:xfrm>
            <a:off x="6677025" y="4400550"/>
            <a:ext cx="14239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qadaud aud03</a:t>
            </a:r>
          </a:p>
        </p:txBody>
      </p:sp>
      <p:sp>
        <p:nvSpPr>
          <p:cNvPr id="3105" name="Oval 1191"/>
          <p:cNvSpPr>
            <a:spLocks noChangeArrowheads="1"/>
          </p:cNvSpPr>
          <p:nvPr/>
        </p:nvSpPr>
        <p:spPr bwMode="auto">
          <a:xfrm>
            <a:off x="1130300" y="4333875"/>
            <a:ext cx="1096963" cy="2667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SE-SEC-CON-AUDIT-0150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Creation Process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487938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61406" y="6276109"/>
            <a:ext cx="320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Trail Creation Process (36.12.13.23)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SE-SEC-CON-AUDIT-0160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Report - Existing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29502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17271" y="6328064"/>
            <a:ext cx="29061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Trail Report – Existing (36.12.1)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352674" y="6671541"/>
            <a:ext cx="2791326" cy="196850"/>
          </a:xfrm>
        </p:spPr>
        <p:txBody>
          <a:bodyPr/>
          <a:lstStyle/>
          <a:p>
            <a:r>
              <a:rPr lang="en-US" dirty="0"/>
              <a:t>SE-SEC-CON-AUDIT-0170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Report - Existing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24740"/>
            <a:ext cx="7819048" cy="48476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17271" y="6328064"/>
            <a:ext cx="29061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Trail Report – Existing (36.12.1)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296454" y="6643404"/>
            <a:ext cx="1829404" cy="199483"/>
          </a:xfrm>
          <a:noFill/>
        </p:spPr>
        <p:txBody>
          <a:bodyPr/>
          <a:lstStyle/>
          <a:p>
            <a:pPr defTabSz="864645"/>
            <a:r>
              <a:rPr lang="en-US" dirty="0"/>
              <a:t>SE-SEC-CON-AUDIT-0010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272144" y="299227"/>
            <a:ext cx="8245930" cy="1142496"/>
          </a:xfrm>
        </p:spPr>
        <p:txBody>
          <a:bodyPr/>
          <a:lstStyle/>
          <a:p>
            <a:pPr eaLnBrk="1" hangingPunct="1"/>
            <a:r>
              <a:rPr lang="en-AU" sz="3400" dirty="0"/>
              <a:t>Audit Trail Process Overview</a:t>
            </a:r>
            <a:endParaRPr lang="en-US" sz="3400" dirty="0"/>
          </a:p>
        </p:txBody>
      </p:sp>
      <p:sp>
        <p:nvSpPr>
          <p:cNvPr id="11268" name="AutoShape 3"/>
          <p:cNvSpPr>
            <a:spLocks noChangeArrowheads="1"/>
          </p:cNvSpPr>
          <p:nvPr/>
        </p:nvSpPr>
        <p:spPr bwMode="auto">
          <a:xfrm>
            <a:off x="5122334" y="1595868"/>
            <a:ext cx="2630714" cy="4539760"/>
          </a:xfrm>
          <a:prstGeom prst="roundRect">
            <a:avLst>
              <a:gd name="adj" fmla="val 6773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lIns="91417" tIns="45709" rIns="91417" bIns="45709" anchorCtr="1"/>
          <a:lstStyle/>
          <a:p>
            <a:pPr defTabSz="913017"/>
            <a:endParaRPr kumimoji="1" lang="en-US" sz="1500" b="1" dirty="0"/>
          </a:p>
        </p:txBody>
      </p:sp>
      <p:sp>
        <p:nvSpPr>
          <p:cNvPr id="11269" name="Oval 18"/>
          <p:cNvSpPr>
            <a:spLocks noChangeArrowheads="1"/>
          </p:cNvSpPr>
          <p:nvPr/>
        </p:nvSpPr>
        <p:spPr bwMode="auto">
          <a:xfrm>
            <a:off x="5110239" y="2384736"/>
            <a:ext cx="2041072" cy="912788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Execute Audit Trail</a:t>
            </a:r>
          </a:p>
          <a:p>
            <a:pPr defTabSz="825344"/>
            <a:r>
              <a:rPr kumimoji="1" lang="en-AU" sz="1300" dirty="0"/>
              <a:t>Setup Steps</a:t>
            </a:r>
            <a:r>
              <a:rPr kumimoji="1" lang="en-AU" sz="1500" dirty="0"/>
              <a:t> </a:t>
            </a:r>
            <a:endParaRPr kumimoji="1" lang="en-US" sz="1500" dirty="0"/>
          </a:p>
        </p:txBody>
      </p:sp>
      <p:cxnSp>
        <p:nvCxnSpPr>
          <p:cNvPr id="11270" name="AutoShape 19"/>
          <p:cNvCxnSpPr>
            <a:cxnSpLocks noChangeShapeType="1"/>
            <a:endCxn id="11269" idx="2"/>
          </p:cNvCxnSpPr>
          <p:nvPr/>
        </p:nvCxnSpPr>
        <p:spPr bwMode="auto">
          <a:xfrm>
            <a:off x="2824238" y="1991814"/>
            <a:ext cx="2286000" cy="849315"/>
          </a:xfrm>
          <a:prstGeom prst="straightConnector1">
            <a:avLst/>
          </a:prstGeom>
          <a:noFill/>
          <a:ln w="38100">
            <a:solidFill>
              <a:srgbClr val="6699FF"/>
            </a:solidFill>
            <a:round/>
            <a:headEnd/>
            <a:tailEnd type="triangle" w="med" len="med"/>
          </a:ln>
        </p:spPr>
      </p:cxnSp>
      <p:sp>
        <p:nvSpPr>
          <p:cNvPr id="11271" name="Oval 20"/>
          <p:cNvSpPr>
            <a:spLocks noChangeArrowheads="1"/>
          </p:cNvSpPr>
          <p:nvPr/>
        </p:nvSpPr>
        <p:spPr bwMode="auto">
          <a:xfrm>
            <a:off x="5575906" y="3297523"/>
            <a:ext cx="2041072" cy="689125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Maintain QAD Enterprise</a:t>
            </a:r>
          </a:p>
          <a:p>
            <a:pPr defTabSz="825344"/>
            <a:r>
              <a:rPr kumimoji="1" lang="en-AU" sz="1300" dirty="0"/>
              <a:t> Applications Data</a:t>
            </a:r>
            <a:endParaRPr kumimoji="1" lang="en-US" sz="1300" dirty="0"/>
          </a:p>
        </p:txBody>
      </p:sp>
      <p:cxnSp>
        <p:nvCxnSpPr>
          <p:cNvPr id="11272" name="AutoShape 21"/>
          <p:cNvCxnSpPr>
            <a:cxnSpLocks noChangeShapeType="1"/>
            <a:endCxn id="11271" idx="2"/>
          </p:cNvCxnSpPr>
          <p:nvPr/>
        </p:nvCxnSpPr>
        <p:spPr bwMode="auto">
          <a:xfrm>
            <a:off x="2824239" y="3642085"/>
            <a:ext cx="2751667" cy="0"/>
          </a:xfrm>
          <a:prstGeom prst="straightConnector1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</p:spPr>
      </p:cxnSp>
      <p:sp>
        <p:nvSpPr>
          <p:cNvPr id="11273" name="Oval 22"/>
          <p:cNvSpPr>
            <a:spLocks noChangeArrowheads="1"/>
          </p:cNvSpPr>
          <p:nvPr/>
        </p:nvSpPr>
        <p:spPr bwMode="auto">
          <a:xfrm>
            <a:off x="4847168" y="3853659"/>
            <a:ext cx="2041070" cy="658900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Database Triggers Fire </a:t>
            </a:r>
          </a:p>
          <a:p>
            <a:pPr defTabSz="825344"/>
            <a:r>
              <a:rPr kumimoji="1" lang="en-AU" sz="1300" dirty="0"/>
              <a:t>and Log Changes</a:t>
            </a:r>
            <a:endParaRPr kumimoji="1" lang="en-US" sz="1300" dirty="0"/>
          </a:p>
        </p:txBody>
      </p:sp>
      <p:sp>
        <p:nvSpPr>
          <p:cNvPr id="11274" name="Oval 24"/>
          <p:cNvSpPr>
            <a:spLocks noChangeArrowheads="1"/>
          </p:cNvSpPr>
          <p:nvPr/>
        </p:nvSpPr>
        <p:spPr bwMode="auto">
          <a:xfrm>
            <a:off x="5122334" y="5123098"/>
            <a:ext cx="2028977" cy="1076002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Run Audit Trail </a:t>
            </a:r>
          </a:p>
          <a:p>
            <a:pPr defTabSz="825344"/>
            <a:r>
              <a:rPr kumimoji="1" lang="en-AU" sz="1300" dirty="0"/>
              <a:t>Reports for Existing and </a:t>
            </a:r>
          </a:p>
          <a:p>
            <a:pPr defTabSz="825344"/>
            <a:r>
              <a:rPr kumimoji="1" lang="en-AU" sz="1300" dirty="0"/>
              <a:t>Deleted Records</a:t>
            </a:r>
            <a:endParaRPr kumimoji="1" lang="en-US" sz="1300" dirty="0"/>
          </a:p>
        </p:txBody>
      </p:sp>
      <p:cxnSp>
        <p:nvCxnSpPr>
          <p:cNvPr id="11275" name="AutoShape 25"/>
          <p:cNvCxnSpPr>
            <a:cxnSpLocks noChangeShapeType="1"/>
            <a:endCxn id="11274" idx="2"/>
          </p:cNvCxnSpPr>
          <p:nvPr/>
        </p:nvCxnSpPr>
        <p:spPr bwMode="auto">
          <a:xfrm>
            <a:off x="2794001" y="5661099"/>
            <a:ext cx="2328333" cy="0"/>
          </a:xfrm>
          <a:prstGeom prst="straightConnector1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</p:cxnSp>
      <p:sp>
        <p:nvSpPr>
          <p:cNvPr id="11276" name="Text Box 26"/>
          <p:cNvSpPr txBox="1">
            <a:spLocks noChangeArrowheads="1"/>
          </p:cNvSpPr>
          <p:nvPr/>
        </p:nvSpPr>
        <p:spPr bwMode="auto">
          <a:xfrm>
            <a:off x="1070430" y="1737925"/>
            <a:ext cx="1723571" cy="5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System Administrator</a:t>
            </a:r>
            <a:endParaRPr kumimoji="1" lang="en-US" sz="1500" b="1" dirty="0"/>
          </a:p>
        </p:txBody>
      </p:sp>
      <p:sp>
        <p:nvSpPr>
          <p:cNvPr id="11277" name="Text Box 27"/>
          <p:cNvSpPr txBox="1">
            <a:spLocks noChangeArrowheads="1"/>
          </p:cNvSpPr>
          <p:nvPr/>
        </p:nvSpPr>
        <p:spPr bwMode="auto">
          <a:xfrm>
            <a:off x="1291167" y="3143376"/>
            <a:ext cx="1354667" cy="9248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QAD Enterprise Applications User</a:t>
            </a:r>
            <a:endParaRPr kumimoji="1" lang="en-US" sz="1500" b="1" dirty="0"/>
          </a:p>
        </p:txBody>
      </p:sp>
      <p:sp>
        <p:nvSpPr>
          <p:cNvPr id="11278" name="Text Box 28"/>
          <p:cNvSpPr txBox="1">
            <a:spLocks noChangeArrowheads="1"/>
          </p:cNvSpPr>
          <p:nvPr/>
        </p:nvSpPr>
        <p:spPr bwMode="auto">
          <a:xfrm>
            <a:off x="1194407" y="5407211"/>
            <a:ext cx="1599594" cy="5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System Administrator</a:t>
            </a:r>
            <a:endParaRPr kumimoji="1" lang="en-US" sz="1500" b="1" dirty="0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7849811" y="3497006"/>
            <a:ext cx="916215" cy="1713743"/>
            <a:chOff x="5255" y="717"/>
            <a:chExt cx="479" cy="3481"/>
          </a:xfrm>
        </p:grpSpPr>
        <p:sp>
          <p:nvSpPr>
            <p:cNvPr id="11283" name="Line 37"/>
            <p:cNvSpPr>
              <a:spLocks noChangeShapeType="1"/>
            </p:cNvSpPr>
            <p:nvPr/>
          </p:nvSpPr>
          <p:spPr bwMode="auto">
            <a:xfrm>
              <a:off x="5255" y="717"/>
              <a:ext cx="0" cy="3481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lIns="67663" tIns="33832" rIns="67663" bIns="33832" anchor="ctr"/>
            <a:lstStyle/>
            <a:p>
              <a:endParaRPr lang="en-US" dirty="0"/>
            </a:p>
          </p:txBody>
        </p:sp>
        <p:sp>
          <p:nvSpPr>
            <p:cNvPr id="11284" name="Rectangle 38"/>
            <p:cNvSpPr>
              <a:spLocks noChangeArrowheads="1"/>
            </p:cNvSpPr>
            <p:nvPr/>
          </p:nvSpPr>
          <p:spPr bwMode="auto">
            <a:xfrm rot="5400000">
              <a:off x="4663" y="2038"/>
              <a:ext cx="1740" cy="4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8000"/>
              </a:solidFill>
              <a:prstDash val="dash"/>
              <a:miter lim="800000"/>
              <a:headEnd/>
              <a:tailEnd/>
            </a:ln>
          </p:spPr>
          <p:txBody>
            <a:bodyPr wrap="none" lIns="50754" tIns="25377" rIns="50754" bIns="25377" anchor="ctr"/>
            <a:lstStyle/>
            <a:p>
              <a:pPr defTabSz="967435"/>
              <a:r>
                <a:rPr kumimoji="1" lang="en-AU" sz="1500" dirty="0"/>
                <a:t>System </a:t>
              </a:r>
            </a:p>
            <a:p>
              <a:pPr defTabSz="967435"/>
              <a:r>
                <a:rPr kumimoji="1" lang="en-AU" sz="1500" dirty="0"/>
                <a:t>Functions</a:t>
              </a:r>
              <a:endParaRPr kumimoji="1" lang="en-US" sz="1500" dirty="0"/>
            </a:p>
          </p:txBody>
        </p:sp>
      </p:grpSp>
      <p:sp>
        <p:nvSpPr>
          <p:cNvPr id="11280" name="Oval 47"/>
          <p:cNvSpPr>
            <a:spLocks noChangeArrowheads="1"/>
          </p:cNvSpPr>
          <p:nvPr/>
        </p:nvSpPr>
        <p:spPr bwMode="auto">
          <a:xfrm>
            <a:off x="5711977" y="1595868"/>
            <a:ext cx="2041070" cy="788867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Administer Audit </a:t>
            </a:r>
          </a:p>
          <a:p>
            <a:pPr defTabSz="825344"/>
            <a:r>
              <a:rPr kumimoji="1" lang="en-AU" sz="1300" dirty="0"/>
              <a:t>Trail Creation</a:t>
            </a:r>
          </a:p>
          <a:p>
            <a:pPr defTabSz="825344"/>
            <a:r>
              <a:rPr kumimoji="1" lang="en-AU" sz="1300" dirty="0"/>
              <a:t>Process</a:t>
            </a:r>
            <a:endParaRPr kumimoji="1" lang="en-US" sz="1300" dirty="0"/>
          </a:p>
        </p:txBody>
      </p:sp>
      <p:cxnSp>
        <p:nvCxnSpPr>
          <p:cNvPr id="11281" name="AutoShape 57"/>
          <p:cNvCxnSpPr>
            <a:cxnSpLocks noChangeShapeType="1"/>
            <a:endCxn id="11280" idx="2"/>
          </p:cNvCxnSpPr>
          <p:nvPr/>
        </p:nvCxnSpPr>
        <p:spPr bwMode="auto">
          <a:xfrm>
            <a:off x="2824239" y="1991813"/>
            <a:ext cx="2887739" cy="0"/>
          </a:xfrm>
          <a:prstGeom prst="straightConnector1">
            <a:avLst/>
          </a:prstGeom>
          <a:noFill/>
          <a:ln w="38100">
            <a:solidFill>
              <a:srgbClr val="6699FF"/>
            </a:solidFill>
            <a:round/>
            <a:headEnd/>
            <a:tailEnd type="triangle" w="med" len="med"/>
          </a:ln>
        </p:spPr>
      </p:cxnSp>
      <p:sp>
        <p:nvSpPr>
          <p:cNvPr id="11282" name="Oval 59"/>
          <p:cNvSpPr>
            <a:spLocks noChangeArrowheads="1"/>
          </p:cNvSpPr>
          <p:nvPr/>
        </p:nvSpPr>
        <p:spPr bwMode="auto">
          <a:xfrm>
            <a:off x="5711977" y="4397705"/>
            <a:ext cx="2041070" cy="813045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</p:spPr>
        <p:txBody>
          <a:bodyPr wrap="none" lIns="87307" tIns="44447" rIns="87307" bIns="44447" anchor="ctr"/>
          <a:lstStyle/>
          <a:p>
            <a:pPr defTabSz="825344"/>
            <a:r>
              <a:rPr kumimoji="1" lang="en-AU" sz="1300" dirty="0"/>
              <a:t>Audit Creation Process</a:t>
            </a:r>
          </a:p>
          <a:p>
            <a:pPr defTabSz="825344"/>
            <a:r>
              <a:rPr kumimoji="1" lang="en-AU" sz="1300" dirty="0"/>
              <a:t>Logs To The Audit DB</a:t>
            </a:r>
            <a:endParaRPr kumimoji="1"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SE-SEC-CON-AUDIT-0180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Report - Existing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38" y="1555046"/>
            <a:ext cx="7809524" cy="48285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17271" y="6328064"/>
            <a:ext cx="29061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Trail Report – Existing (36.12.1)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842125" y="6646863"/>
            <a:ext cx="2286000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SE-SEC-CON-AUDIT-0190</a:t>
            </a:r>
          </a:p>
        </p:txBody>
      </p:sp>
      <p:sp>
        <p:nvSpPr>
          <p:cNvPr id="307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Report - Existing</a:t>
            </a:r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3077" name="Picture 1139" descr="sec_con_1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013" y="1819275"/>
            <a:ext cx="7145337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SE-SEC-CON-AUDIT-0200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Report - Deleted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52" y="1529502"/>
            <a:ext cx="7838096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17272" y="6338454"/>
            <a:ext cx="2904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Trail Report – Deleted (36.12.2)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SE-SEC-CON-AUDIT-0210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DB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52" y="1535131"/>
            <a:ext cx="7838096" cy="48476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97823" y="6328065"/>
            <a:ext cx="23374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DB Report (36.12.13.12)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SE-SEC-CON-AUDIT-0220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DB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619" y="1472374"/>
            <a:ext cx="8104762" cy="51809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SE-SEC-CON-AUDIT-0230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Group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52" y="1514349"/>
            <a:ext cx="7838096" cy="48476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25089" y="6307282"/>
            <a:ext cx="2494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Audit Group Report (36.12.13.2)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SE-SEC-CON-AUDIT-0240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Group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23" y="1664144"/>
            <a:ext cx="8180953" cy="47142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SE-SEC-CON-AUDIT-0250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Activated Auto Profile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19111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71798" y="6307282"/>
            <a:ext cx="31958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Activated Auto Profile Report (36.12.13.9)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SE-SEC-CON-AUDIT-0260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Activated Audit Profile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04" y="1694450"/>
            <a:ext cx="8076191" cy="46952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SE-SEC-CON-E-SIGNATURES-0270</a:t>
            </a:r>
          </a:p>
        </p:txBody>
      </p:sp>
      <p:sp>
        <p:nvSpPr>
          <p:cNvPr id="81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6031" y="345174"/>
            <a:ext cx="8167254" cy="1142498"/>
          </a:xfrm>
        </p:spPr>
        <p:txBody>
          <a:bodyPr/>
          <a:lstStyle/>
          <a:p>
            <a:r>
              <a:rPr lang="en-AU" sz="3400" dirty="0"/>
              <a:t>Inventory Detail Maintenance</a:t>
            </a:r>
            <a:endParaRPr lang="en-US" sz="3400" dirty="0"/>
          </a:p>
        </p:txBody>
      </p:sp>
      <p:sp>
        <p:nvSpPr>
          <p:cNvPr id="818179" name="Oval 3"/>
          <p:cNvSpPr>
            <a:spLocks noChangeArrowheads="1"/>
          </p:cNvSpPr>
          <p:nvPr/>
        </p:nvSpPr>
        <p:spPr bwMode="auto">
          <a:xfrm>
            <a:off x="2128762" y="2000544"/>
            <a:ext cx="3701143" cy="2427048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500" dirty="0"/>
              <a:t>3.1.1</a:t>
            </a:r>
          </a:p>
          <a:p>
            <a:pPr algn="ctr" defTabSz="825344"/>
            <a:r>
              <a:rPr kumimoji="1" lang="en-AU" sz="1500" dirty="0"/>
              <a:t>Inventory Detail Maintenance </a:t>
            </a:r>
            <a:endParaRPr kumimoji="1" lang="en-US" sz="1500" dirty="0"/>
          </a:p>
        </p:txBody>
      </p:sp>
      <p:sp>
        <p:nvSpPr>
          <p:cNvPr id="818180" name="Oval 4"/>
          <p:cNvSpPr>
            <a:spLocks noChangeArrowheads="1"/>
          </p:cNvSpPr>
          <p:nvPr/>
        </p:nvSpPr>
        <p:spPr bwMode="auto">
          <a:xfrm>
            <a:off x="6041843" y="2127489"/>
            <a:ext cx="2654905" cy="2300104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US" b="0" dirty="0"/>
              <a:t>3.4.3</a:t>
            </a:r>
            <a:r>
              <a:rPr kumimoji="1" lang="en-US" sz="1400" b="0" dirty="0"/>
              <a:t> </a:t>
            </a:r>
          </a:p>
          <a:p>
            <a:pPr algn="ctr" defTabSz="825344"/>
            <a:r>
              <a:rPr kumimoji="1" lang="en-US" sz="1400" b="0" dirty="0"/>
              <a:t>Transfer With Lot/Serial Change</a:t>
            </a:r>
            <a:r>
              <a:rPr kumimoji="1" lang="en-US" sz="1400" dirty="0"/>
              <a:t> </a:t>
            </a:r>
            <a:r>
              <a:rPr kumimoji="1" lang="en-AU" sz="1400" dirty="0"/>
              <a:t> </a:t>
            </a:r>
            <a:endParaRPr kumimoji="1" lang="en-US" sz="1400" dirty="0"/>
          </a:p>
        </p:txBody>
      </p:sp>
      <p:sp>
        <p:nvSpPr>
          <p:cNvPr id="818181" name="Oval 5"/>
          <p:cNvSpPr>
            <a:spLocks noChangeArrowheads="1"/>
          </p:cNvSpPr>
          <p:nvPr/>
        </p:nvSpPr>
        <p:spPr bwMode="auto">
          <a:xfrm>
            <a:off x="2128762" y="3871457"/>
            <a:ext cx="3701143" cy="2427050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500" dirty="0"/>
              <a:t>3.1.2</a:t>
            </a:r>
          </a:p>
          <a:p>
            <a:pPr algn="ctr" defTabSz="825344"/>
            <a:r>
              <a:rPr kumimoji="1" lang="en-AU" sz="1500" dirty="0"/>
              <a:t>Inventory Detail Maintenance By Item/Lot </a:t>
            </a:r>
            <a:endParaRPr kumimoji="1" lang="en-US" sz="1500" dirty="0"/>
          </a:p>
        </p:txBody>
      </p:sp>
      <p:sp>
        <p:nvSpPr>
          <p:cNvPr id="818182" name="Oval 6"/>
          <p:cNvSpPr>
            <a:spLocks noChangeArrowheads="1"/>
          </p:cNvSpPr>
          <p:nvPr/>
        </p:nvSpPr>
        <p:spPr bwMode="auto">
          <a:xfrm>
            <a:off x="3791857" y="3526895"/>
            <a:ext cx="3519714" cy="1230149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500" dirty="0"/>
              <a:t>Category: InvTran</a:t>
            </a:r>
            <a:br>
              <a:rPr kumimoji="1" lang="en-AU" sz="1500" dirty="0"/>
            </a:br>
            <a:r>
              <a:rPr kumimoji="1" lang="en-AU" sz="1500" dirty="0"/>
              <a:t>Tables: tr_hist</a:t>
            </a:r>
            <a:endParaRPr kumimoji="1" lang="en-US" sz="1500" dirty="0"/>
          </a:p>
        </p:txBody>
      </p:sp>
      <p:sp>
        <p:nvSpPr>
          <p:cNvPr id="818184" name="Oval 8"/>
          <p:cNvSpPr>
            <a:spLocks noChangeArrowheads="1"/>
          </p:cNvSpPr>
          <p:nvPr/>
        </p:nvSpPr>
        <p:spPr bwMode="auto">
          <a:xfrm>
            <a:off x="278190" y="3526895"/>
            <a:ext cx="2651882" cy="1230149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500" dirty="0"/>
              <a:t>Category: InvDet</a:t>
            </a:r>
            <a:br>
              <a:rPr kumimoji="1" lang="en-AU" sz="1500" dirty="0"/>
            </a:br>
            <a:r>
              <a:rPr kumimoji="1" lang="en-AU" sz="1500" dirty="0"/>
              <a:t>Tables: ld_det</a:t>
            </a:r>
            <a:endParaRPr kumimoji="1"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85038" y="6646863"/>
            <a:ext cx="1855787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SE-SEC-CON-AUDIT-0015</a:t>
            </a:r>
          </a:p>
        </p:txBody>
      </p:sp>
      <p:sp>
        <p:nvSpPr>
          <p:cNvPr id="307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077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 smtClean="0"/>
              <a:t>Set Up </a:t>
            </a:r>
            <a:r>
              <a:rPr lang="en-US" sz="2800" dirty="0"/>
              <a:t>the Audit Trail Database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Identify the QADDB Tables to Audit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Create Audit Groups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Load Table Defaults to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Update the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Activate the Workbench Profile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SE-SEC-CON-E-SIGNATURES-0280</a:t>
            </a:r>
          </a:p>
        </p:txBody>
      </p:sp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63685" y="303610"/>
            <a:ext cx="8655627" cy="1142498"/>
          </a:xfrm>
        </p:spPr>
        <p:txBody>
          <a:bodyPr/>
          <a:lstStyle/>
          <a:p>
            <a:r>
              <a:rPr lang="en-AU" sz="3400" dirty="0"/>
              <a:t>Electronic Signature Process Overview</a:t>
            </a:r>
            <a:endParaRPr lang="en-US" sz="3400" dirty="0"/>
          </a:p>
        </p:txBody>
      </p:sp>
      <p:sp>
        <p:nvSpPr>
          <p:cNvPr id="673795" name="AutoShape 3"/>
          <p:cNvSpPr>
            <a:spLocks noChangeArrowheads="1"/>
          </p:cNvSpPr>
          <p:nvPr/>
        </p:nvSpPr>
        <p:spPr bwMode="auto">
          <a:xfrm>
            <a:off x="5122334" y="1793297"/>
            <a:ext cx="2630714" cy="4539760"/>
          </a:xfrm>
          <a:prstGeom prst="roundRect">
            <a:avLst>
              <a:gd name="adj" fmla="val 6773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91417" tIns="45709" rIns="91417" bIns="45709" anchorCtr="1"/>
          <a:lstStyle/>
          <a:p>
            <a:pPr defTabSz="913017"/>
            <a:endParaRPr kumimoji="1" lang="en-US" sz="1500" b="1" dirty="0"/>
          </a:p>
        </p:txBody>
      </p:sp>
      <p:sp>
        <p:nvSpPr>
          <p:cNvPr id="673810" name="Oval 18"/>
          <p:cNvSpPr>
            <a:spLocks noChangeArrowheads="1"/>
          </p:cNvSpPr>
          <p:nvPr/>
        </p:nvSpPr>
        <p:spPr bwMode="auto">
          <a:xfrm>
            <a:off x="5394477" y="2582165"/>
            <a:ext cx="2041072" cy="912788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Execute E-Sig</a:t>
            </a:r>
          </a:p>
          <a:p>
            <a:pPr algn="ctr" defTabSz="825344"/>
            <a:r>
              <a:rPr kumimoji="1" lang="en-AU" sz="1300" dirty="0"/>
              <a:t>Setup Steps</a:t>
            </a:r>
            <a:r>
              <a:rPr kumimoji="1" lang="en-AU" sz="1500" dirty="0"/>
              <a:t> </a:t>
            </a:r>
            <a:endParaRPr kumimoji="1" lang="en-US" sz="1500" dirty="0"/>
          </a:p>
        </p:txBody>
      </p:sp>
      <p:sp>
        <p:nvSpPr>
          <p:cNvPr id="673812" name="Oval 20"/>
          <p:cNvSpPr>
            <a:spLocks noChangeArrowheads="1"/>
          </p:cNvSpPr>
          <p:nvPr/>
        </p:nvSpPr>
        <p:spPr bwMode="auto">
          <a:xfrm>
            <a:off x="5382382" y="3355918"/>
            <a:ext cx="2041072" cy="689125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Maintain QAD Enterprise</a:t>
            </a:r>
          </a:p>
          <a:p>
            <a:pPr algn="ctr" defTabSz="825344"/>
            <a:r>
              <a:rPr kumimoji="1" lang="en-AU" sz="1300" dirty="0"/>
              <a:t> Applications Data</a:t>
            </a:r>
            <a:endParaRPr kumimoji="1" lang="en-US" sz="1300" dirty="0"/>
          </a:p>
        </p:txBody>
      </p:sp>
      <p:cxnSp>
        <p:nvCxnSpPr>
          <p:cNvPr id="673813" name="AutoShape 21"/>
          <p:cNvCxnSpPr>
            <a:cxnSpLocks noChangeShapeType="1"/>
            <a:endCxn id="673812" idx="2"/>
          </p:cNvCxnSpPr>
          <p:nvPr/>
        </p:nvCxnSpPr>
        <p:spPr bwMode="auto">
          <a:xfrm>
            <a:off x="2996597" y="3694436"/>
            <a:ext cx="2385785" cy="6045"/>
          </a:xfrm>
          <a:prstGeom prst="straightConnector1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</p:cxnSp>
      <p:sp>
        <p:nvSpPr>
          <p:cNvPr id="673814" name="Oval 22"/>
          <p:cNvSpPr>
            <a:spLocks noChangeArrowheads="1"/>
          </p:cNvSpPr>
          <p:nvPr/>
        </p:nvSpPr>
        <p:spPr bwMode="auto">
          <a:xfrm>
            <a:off x="5394477" y="3963435"/>
            <a:ext cx="2041072" cy="828159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E-Sig Enabled Functions</a:t>
            </a:r>
          </a:p>
          <a:p>
            <a:pPr algn="ctr" defTabSz="825344"/>
            <a:r>
              <a:rPr kumimoji="1" lang="en-AU" sz="1300" dirty="0"/>
              <a:t>Prompt for Signatures</a:t>
            </a:r>
            <a:endParaRPr kumimoji="1" lang="en-US" sz="1300" dirty="0"/>
          </a:p>
        </p:txBody>
      </p:sp>
      <p:sp>
        <p:nvSpPr>
          <p:cNvPr id="673816" name="Oval 24"/>
          <p:cNvSpPr>
            <a:spLocks noChangeArrowheads="1"/>
          </p:cNvSpPr>
          <p:nvPr/>
        </p:nvSpPr>
        <p:spPr bwMode="auto">
          <a:xfrm>
            <a:off x="5394477" y="5408179"/>
            <a:ext cx="2028977" cy="855362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Run Audit E-Sig Event and</a:t>
            </a:r>
            <a:br>
              <a:rPr kumimoji="1" lang="en-AU" sz="1300" dirty="0"/>
            </a:br>
            <a:r>
              <a:rPr kumimoji="1" lang="en-AU" sz="1300" dirty="0"/>
              <a:t>History Reports</a:t>
            </a:r>
            <a:endParaRPr kumimoji="1" lang="en-US" sz="1300" dirty="0"/>
          </a:p>
        </p:txBody>
      </p:sp>
      <p:cxnSp>
        <p:nvCxnSpPr>
          <p:cNvPr id="673817" name="AutoShape 25"/>
          <p:cNvCxnSpPr>
            <a:cxnSpLocks noChangeShapeType="1"/>
            <a:stCxn id="673820" idx="3"/>
            <a:endCxn id="673816" idx="2"/>
          </p:cNvCxnSpPr>
          <p:nvPr/>
        </p:nvCxnSpPr>
        <p:spPr bwMode="auto">
          <a:xfrm>
            <a:off x="2996596" y="5835791"/>
            <a:ext cx="2397881" cy="69"/>
          </a:xfrm>
          <a:prstGeom prst="straightConnector1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</p:cxnSp>
      <p:sp>
        <p:nvSpPr>
          <p:cNvPr id="673818" name="Text Box 26"/>
          <p:cNvSpPr txBox="1">
            <a:spLocks noChangeArrowheads="1"/>
          </p:cNvSpPr>
          <p:nvPr/>
        </p:nvSpPr>
        <p:spPr bwMode="auto">
          <a:xfrm>
            <a:off x="1070430" y="1935354"/>
            <a:ext cx="1723571" cy="5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System Administrator</a:t>
            </a:r>
            <a:endParaRPr kumimoji="1" lang="en-US" sz="1500" b="1" dirty="0"/>
          </a:p>
        </p:txBody>
      </p:sp>
      <p:sp>
        <p:nvSpPr>
          <p:cNvPr id="673819" name="Text Box 27"/>
          <p:cNvSpPr txBox="1">
            <a:spLocks noChangeArrowheads="1"/>
          </p:cNvSpPr>
          <p:nvPr/>
        </p:nvSpPr>
        <p:spPr bwMode="auto">
          <a:xfrm>
            <a:off x="1291167" y="3340805"/>
            <a:ext cx="1354667" cy="9248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QAD Enterprise Applications User</a:t>
            </a:r>
            <a:endParaRPr kumimoji="1" lang="en-US" sz="1500" b="1" dirty="0"/>
          </a:p>
        </p:txBody>
      </p:sp>
      <p:sp>
        <p:nvSpPr>
          <p:cNvPr id="673820" name="Text Box 28"/>
          <p:cNvSpPr txBox="1">
            <a:spLocks noChangeArrowheads="1"/>
          </p:cNvSpPr>
          <p:nvPr/>
        </p:nvSpPr>
        <p:spPr bwMode="auto">
          <a:xfrm>
            <a:off x="1070428" y="5166380"/>
            <a:ext cx="1926168" cy="133882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434" tIns="45717" rIns="91434" bIns="45717">
            <a:spAutoFit/>
          </a:bodyPr>
          <a:lstStyle/>
          <a:p>
            <a:pPr defTabSz="913017">
              <a:lnSpc>
                <a:spcPct val="90000"/>
              </a:lnSpc>
            </a:pPr>
            <a:r>
              <a:rPr kumimoji="1" lang="en-AU" sz="1500" b="1" dirty="0"/>
              <a:t>System Administrator</a:t>
            </a:r>
          </a:p>
          <a:p>
            <a:pPr defTabSz="913017">
              <a:lnSpc>
                <a:spcPct val="90000"/>
              </a:lnSpc>
            </a:pPr>
            <a:r>
              <a:rPr kumimoji="1" lang="en-AU" sz="1500" b="1" dirty="0"/>
              <a:t>or</a:t>
            </a:r>
          </a:p>
          <a:p>
            <a:pPr defTabSz="913017">
              <a:lnSpc>
                <a:spcPct val="90000"/>
              </a:lnSpc>
            </a:pPr>
            <a:r>
              <a:rPr kumimoji="1" lang="en-AU" sz="1500" b="1" dirty="0"/>
              <a:t>QAD Enterprise Applications</a:t>
            </a:r>
          </a:p>
          <a:p>
            <a:pPr defTabSz="913017">
              <a:lnSpc>
                <a:spcPct val="90000"/>
              </a:lnSpc>
            </a:pPr>
            <a:r>
              <a:rPr kumimoji="1" lang="en-AU" sz="1500" b="1" dirty="0"/>
              <a:t>User</a:t>
            </a:r>
            <a:endParaRPr kumimoji="1" lang="en-US" sz="1500" b="1" dirty="0"/>
          </a:p>
        </p:txBody>
      </p:sp>
      <p:sp>
        <p:nvSpPr>
          <p:cNvPr id="673829" name="Line 37"/>
          <p:cNvSpPr>
            <a:spLocks noChangeShapeType="1"/>
          </p:cNvSpPr>
          <p:nvPr/>
        </p:nvSpPr>
        <p:spPr bwMode="auto">
          <a:xfrm>
            <a:off x="7849810" y="4045043"/>
            <a:ext cx="0" cy="1405451"/>
          </a:xfrm>
          <a:prstGeom prst="line">
            <a:avLst/>
          </a:prstGeom>
          <a:noFill/>
          <a:ln w="38100">
            <a:solidFill>
              <a:srgbClr val="0080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lIns="128857" tIns="64430" rIns="128857" bIns="64430" anchor="ctr"/>
          <a:lstStyle/>
          <a:p>
            <a:endParaRPr lang="en-US" dirty="0"/>
          </a:p>
        </p:txBody>
      </p:sp>
      <p:sp>
        <p:nvSpPr>
          <p:cNvPr id="673830" name="Rectangle 38"/>
          <p:cNvSpPr>
            <a:spLocks noChangeArrowheads="1"/>
          </p:cNvSpPr>
          <p:nvPr/>
        </p:nvSpPr>
        <p:spPr bwMode="auto">
          <a:xfrm rot="5400000">
            <a:off x="7951298" y="4309338"/>
            <a:ext cx="858383" cy="771072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prstDash val="dash"/>
            <a:miter lim="800000"/>
            <a:headEnd/>
            <a:tailEnd/>
          </a:ln>
          <a:effectLst/>
        </p:spPr>
        <p:txBody>
          <a:bodyPr wrap="none" lIns="96656" tIns="48328" rIns="96656" bIns="48328" anchor="ctr"/>
          <a:lstStyle/>
          <a:p>
            <a:pPr defTabSz="967435"/>
            <a:r>
              <a:rPr kumimoji="1" lang="en-AU" sz="1500" dirty="0"/>
              <a:t>System </a:t>
            </a:r>
          </a:p>
          <a:p>
            <a:pPr defTabSz="967435"/>
            <a:r>
              <a:rPr kumimoji="1" lang="en-AU" sz="1500" dirty="0"/>
              <a:t>Functions</a:t>
            </a:r>
            <a:endParaRPr kumimoji="1" lang="en-US" sz="1500" dirty="0"/>
          </a:p>
        </p:txBody>
      </p:sp>
      <p:sp>
        <p:nvSpPr>
          <p:cNvPr id="673839" name="Oval 47"/>
          <p:cNvSpPr>
            <a:spLocks noChangeArrowheads="1"/>
          </p:cNvSpPr>
          <p:nvPr/>
        </p:nvSpPr>
        <p:spPr bwMode="auto">
          <a:xfrm>
            <a:off x="5394477" y="1935355"/>
            <a:ext cx="2041072" cy="788865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99FF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Administer Electronic</a:t>
            </a:r>
          </a:p>
          <a:p>
            <a:pPr algn="ctr" defTabSz="825344"/>
            <a:r>
              <a:rPr kumimoji="1" lang="en-AU" sz="1300" dirty="0"/>
              <a:t>Signature</a:t>
            </a:r>
            <a:endParaRPr kumimoji="1" lang="en-US" sz="1300" dirty="0"/>
          </a:p>
        </p:txBody>
      </p:sp>
      <p:cxnSp>
        <p:nvCxnSpPr>
          <p:cNvPr id="673849" name="AutoShape 57"/>
          <p:cNvCxnSpPr>
            <a:cxnSpLocks noChangeShapeType="1"/>
            <a:endCxn id="673839" idx="2"/>
          </p:cNvCxnSpPr>
          <p:nvPr/>
        </p:nvCxnSpPr>
        <p:spPr bwMode="auto">
          <a:xfrm>
            <a:off x="2996597" y="2331297"/>
            <a:ext cx="2397880" cy="0"/>
          </a:xfrm>
          <a:prstGeom prst="straightConnector1">
            <a:avLst/>
          </a:prstGeom>
          <a:noFill/>
          <a:ln w="38100">
            <a:solidFill>
              <a:srgbClr val="6699FF"/>
            </a:solidFill>
            <a:round/>
            <a:headEnd/>
            <a:tailEnd type="triangle" w="med" len="med"/>
          </a:ln>
          <a:effectLst/>
        </p:spPr>
      </p:cxnSp>
      <p:sp>
        <p:nvSpPr>
          <p:cNvPr id="673851" name="Oval 59"/>
          <p:cNvSpPr>
            <a:spLocks noChangeArrowheads="1"/>
          </p:cNvSpPr>
          <p:nvPr/>
        </p:nvSpPr>
        <p:spPr bwMode="auto">
          <a:xfrm>
            <a:off x="5382382" y="4595134"/>
            <a:ext cx="2041072" cy="813045"/>
          </a:xfrm>
          <a:prstGeom prst="ellipse">
            <a:avLst/>
          </a:prstGeom>
          <a:solidFill>
            <a:srgbClr val="EAEAEA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lIns="87307" tIns="44447" rIns="87307" bIns="44447" anchor="ctr"/>
          <a:lstStyle/>
          <a:p>
            <a:pPr algn="ctr" defTabSz="825344"/>
            <a:r>
              <a:rPr kumimoji="1" lang="en-AU" sz="1300" dirty="0"/>
              <a:t>Signature and</a:t>
            </a:r>
            <a:br>
              <a:rPr kumimoji="1" lang="en-AU" sz="1300" dirty="0"/>
            </a:br>
            <a:r>
              <a:rPr kumimoji="1" lang="en-AU" sz="1300" dirty="0"/>
              <a:t>Signed Data are Saved</a:t>
            </a:r>
            <a:endParaRPr kumimoji="1"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SE-SEC-CON-E-SIGNATURES-0285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Electronic Signature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E-Sig Functions to </a:t>
            </a:r>
            <a:r>
              <a:rPr lang="en-US" sz="2400" dirty="0" smtClean="0"/>
              <a:t>Enable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Define Groups of E-Sig </a:t>
            </a:r>
            <a:r>
              <a:rPr lang="en-US" sz="2400" dirty="0" smtClean="0"/>
              <a:t>Categories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Load E-Sig Profile Defaults to </a:t>
            </a:r>
            <a:r>
              <a:rPr lang="en-US" sz="2400" dirty="0" smtClean="0"/>
              <a:t>Workbench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the Workbench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Activate the E-Sig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E-Sig Archive Parameters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7" y="1687801"/>
            <a:ext cx="5989320" cy="40862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E-Sig Functions to </a:t>
            </a:r>
            <a:r>
              <a:rPr lang="en-US" sz="2400" dirty="0" smtClean="0"/>
              <a:t>Enable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Define Groups of E-Sig Categories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 smtClean="0"/>
              <a:t>Load </a:t>
            </a:r>
            <a:r>
              <a:rPr lang="en-US" sz="2400" dirty="0"/>
              <a:t>E-Sig Profile Defaults to </a:t>
            </a:r>
            <a:r>
              <a:rPr lang="en-US" sz="2400" dirty="0" smtClean="0"/>
              <a:t>Workbench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the Workbench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Activate the E-Sig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E-Sig Archive Parameters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SE-SEC-CON-E-SIGNATURES-0290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Electronic Signature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7" y="2168379"/>
            <a:ext cx="598932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E-Sig Functions to </a:t>
            </a:r>
            <a:r>
              <a:rPr lang="en-US" sz="2400" dirty="0" smtClean="0"/>
              <a:t>Enable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Define Groups of E-Sig </a:t>
            </a:r>
            <a:r>
              <a:rPr lang="en-US" sz="2400" dirty="0" smtClean="0"/>
              <a:t>Categories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Load E-Sig Profile Defaults to </a:t>
            </a:r>
            <a:r>
              <a:rPr lang="en-US" sz="2400" dirty="0" smtClean="0"/>
              <a:t>Workbench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the Workbench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Activate the E-Sig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E-Sig Archive Parameters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SE-SEC-CON-E-SIGNATURES-0300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Electronic Signature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SE-SEC-CON-E-SIGNATURES-0310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E-Signature Group Maintenance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534264"/>
            <a:ext cx="7828572" cy="48285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67888" y="6317674"/>
            <a:ext cx="3400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E-Signature Group Maintenance (36.12.14.1)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7" y="2647225"/>
            <a:ext cx="598932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E-Sig Functions to </a:t>
            </a:r>
            <a:r>
              <a:rPr lang="en-US" sz="2400" dirty="0" smtClean="0"/>
              <a:t>Enable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Define Groups of E-Sig </a:t>
            </a:r>
            <a:r>
              <a:rPr lang="en-US" sz="2400" dirty="0" smtClean="0"/>
              <a:t>Categories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Load E-Sig Profile Defaults to </a:t>
            </a:r>
            <a:r>
              <a:rPr lang="en-US" sz="2400" dirty="0" smtClean="0"/>
              <a:t>Workbench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the Workbench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Activate the E-Sig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E-Sig Archive Parameters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SE-SEC-CON-E-SIGNATURES-0320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Electronic Signature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SE-SEC-CON-E-SIGNATURES-0330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E-Signature Workbench Refresh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08720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496" y="6296892"/>
            <a:ext cx="34119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E-Signature Workbench Refresh (36.12.14.4)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7" y="3115680"/>
            <a:ext cx="598932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E-Sig Functions to </a:t>
            </a:r>
            <a:r>
              <a:rPr lang="en-US" sz="2400" dirty="0" smtClean="0"/>
              <a:t>Enable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Define Groups of E-Sig </a:t>
            </a:r>
            <a:r>
              <a:rPr lang="en-US" sz="2400" dirty="0" smtClean="0"/>
              <a:t>Categories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Load E-Sig Profile Defaults to </a:t>
            </a:r>
            <a:r>
              <a:rPr lang="en-US" sz="2400" dirty="0" smtClean="0"/>
              <a:t>Workbench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the Workbench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Activate the E-Sig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E-Sig Archive Parameters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SE-SEC-CON-E-SIGNATURES-0340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Electronic Signature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SE-SEC-CON-E-SIGNATURES-0350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 Workbench Profile Maint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535131"/>
            <a:ext cx="7828572" cy="48476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9846" y="6338456"/>
            <a:ext cx="32965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 Workbench Profile Maint (36.12.14.5)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SE-SEC-CON-E-SIGNATURES-0360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 Workbench Profile Maint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530369"/>
            <a:ext cx="7828572" cy="48571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19846" y="6338456"/>
            <a:ext cx="32965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 Workbench Profile Maint (36.12.14.5)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1722438"/>
            <a:ext cx="6062662" cy="411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3075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 smtClean="0"/>
              <a:t>Set Up </a:t>
            </a:r>
            <a:r>
              <a:rPr lang="en-US" sz="2800" dirty="0"/>
              <a:t>the Audit Trail Database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Identify the QADDB Tables to Audit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Create Audit Groups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Load Table Defaults to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Update the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Activate the Workbench Profile</a:t>
            </a:r>
          </a:p>
        </p:txBody>
      </p:sp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85038" y="6646863"/>
            <a:ext cx="1855787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SE-SEC-CON-AUDIT-0020</a:t>
            </a:r>
          </a:p>
        </p:txBody>
      </p:sp>
      <p:sp>
        <p:nvSpPr>
          <p:cNvPr id="3077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SE-SEC-CON-E-SIGNATURES-0370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 Workbench Profile Maint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503958"/>
            <a:ext cx="7828572" cy="48476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9846" y="6307283"/>
            <a:ext cx="32965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 Workbench Profile Maint (36.12.14.5)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7" y="3594526"/>
            <a:ext cx="598932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E-Sig Functions to </a:t>
            </a:r>
            <a:r>
              <a:rPr lang="en-US" sz="2400" dirty="0" smtClean="0"/>
              <a:t>Enable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Define Groups of E-Sig </a:t>
            </a:r>
            <a:r>
              <a:rPr lang="en-US" sz="2400" dirty="0" smtClean="0"/>
              <a:t>Categories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Load E-Sig Profile Defaults to </a:t>
            </a:r>
            <a:r>
              <a:rPr lang="en-US" sz="2400" dirty="0" smtClean="0"/>
              <a:t>Workbench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the Workbench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Activate the E-Sig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E-Sig Archive Parameters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SE-SEC-CON-E-SIGNATURES-0380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Electronic Signature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SE-SEC-CON-E-SIGNATURES-0400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E-Signature Profile Activation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498329"/>
            <a:ext cx="7828572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51016" y="6286500"/>
            <a:ext cx="32230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E-Signature Profile Activation (36.12.14.8)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7" y="4074238"/>
            <a:ext cx="598932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E-Sig Functions to </a:t>
            </a:r>
            <a:r>
              <a:rPr lang="en-US" sz="2400" dirty="0" smtClean="0"/>
              <a:t>Enable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Define Groups of E-Sig </a:t>
            </a:r>
            <a:r>
              <a:rPr lang="en-US" sz="2400" dirty="0" smtClean="0"/>
              <a:t>Categories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Load E-Sig Profile Defaults to </a:t>
            </a:r>
            <a:r>
              <a:rPr lang="en-US" sz="2400" dirty="0" smtClean="0"/>
              <a:t>Workbench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the Workbench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Activate the E-Sig </a:t>
            </a:r>
            <a:r>
              <a:rPr lang="en-US" sz="2400" dirty="0" smtClean="0"/>
              <a:t>Profiles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E-Sig Archive Parameters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SE-SEC-CON-E-SIGNATURES-0410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Electronic Signature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SE-SEC-CON-E-SIGNATURES-0420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 smtClean="0">
                <a:solidFill>
                  <a:srgbClr val="5A87C6"/>
                </a:solidFill>
              </a:rPr>
              <a:t>Labor Feedback by Work Order</a:t>
            </a:r>
            <a:endParaRPr lang="en-US" sz="3200" b="1" dirty="0">
              <a:solidFill>
                <a:srgbClr val="5A87C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69716" y="6348846"/>
            <a:ext cx="3592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Labor Feedback by Work </a:t>
            </a:r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Order </a:t>
            </a:r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(17.1)</a:t>
            </a:r>
            <a:endParaRPr lang="en-US" sz="1200" b="1" i="1" dirty="0" smtClean="0">
              <a:solidFill>
                <a:srgbClr val="5A87C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569210"/>
            <a:ext cx="7828572" cy="48285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SE-SEC-CON-E-SIGNATURES-0440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E-Signature History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14349"/>
            <a:ext cx="7819048" cy="48476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58836" y="6307283"/>
            <a:ext cx="2816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E-Signature History Report (36.12.5)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SE-SEC-CON-E-SIGNATURES-0450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E-Signature History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535131"/>
            <a:ext cx="7828572" cy="484761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58836" y="6328065"/>
            <a:ext cx="2816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E-Signature History Report (36.12.5)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SE-SEC-CON-E-SIGNATURES-0460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E-Signature History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39893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58836" y="6328065"/>
            <a:ext cx="2816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E-Signature History Report (36.12.5)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SE-SEC-CON-E-SIGNATURES-0470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E-Signature Events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29502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69226" y="6317672"/>
            <a:ext cx="2791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E-Signature Events Report (36.12.4)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SE-SEC-CON-ENHANCED-SECURITY-0475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Enhanced Security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73247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Your Security </a:t>
            </a:r>
            <a:r>
              <a:rPr lang="en-US" sz="2400" dirty="0" smtClean="0"/>
              <a:t>Policy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Security </a:t>
            </a:r>
            <a:r>
              <a:rPr lang="en-US" sz="2400" dirty="0" smtClean="0"/>
              <a:t>Administrators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 smtClean="0"/>
              <a:t>Set Up </a:t>
            </a:r>
            <a:r>
              <a:rPr lang="en-US" sz="2400" dirty="0"/>
              <a:t>QAD Enterprise Applications E-Mail </a:t>
            </a:r>
            <a:r>
              <a:rPr lang="en-US" sz="2400" dirty="0" smtClean="0"/>
              <a:t>System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Security Control File </a:t>
            </a:r>
            <a:r>
              <a:rPr lang="en-US" sz="2400" dirty="0" smtClean="0"/>
              <a:t>Parameters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User Account </a:t>
            </a:r>
            <a:r>
              <a:rPr lang="en-US" sz="2400" dirty="0" smtClean="0"/>
              <a:t>Details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Run Force Password Change Utility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827963" y="6646863"/>
            <a:ext cx="1306512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SE-SEC-CON-030</a:t>
            </a:r>
          </a:p>
        </p:txBody>
      </p:sp>
      <p:sp>
        <p:nvSpPr>
          <p:cNvPr id="307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DB Maintenance</a:t>
            </a:r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3077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" y="1538288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Box 6"/>
          <p:cNvSpPr txBox="1">
            <a:spLocks noChangeArrowheads="1"/>
          </p:cNvSpPr>
          <p:nvPr/>
        </p:nvSpPr>
        <p:spPr bwMode="auto">
          <a:xfrm>
            <a:off x="3181350" y="6296025"/>
            <a:ext cx="27654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i="1" dirty="0">
                <a:solidFill>
                  <a:srgbClr val="5A87C6"/>
                </a:solidFill>
                <a:latin typeface="Arial" charset="0"/>
                <a:cs typeface="Arial" charset="0"/>
              </a:rPr>
              <a:t>Audit DB Maintenance (36.12.13.11)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6" y="1688668"/>
            <a:ext cx="7086600" cy="40862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73247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Your Security </a:t>
            </a:r>
            <a:r>
              <a:rPr lang="en-US" sz="2400" dirty="0" smtClean="0"/>
              <a:t>Policy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Security </a:t>
            </a:r>
            <a:r>
              <a:rPr lang="en-US" sz="2400" dirty="0" smtClean="0"/>
              <a:t>Administrators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 smtClean="0"/>
              <a:t>Set Up </a:t>
            </a:r>
            <a:r>
              <a:rPr lang="en-US" sz="2400" dirty="0"/>
              <a:t>QAD Enterprise Applications E-Mail </a:t>
            </a:r>
            <a:r>
              <a:rPr lang="en-US" sz="2400" dirty="0" smtClean="0"/>
              <a:t>System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Security Control File </a:t>
            </a:r>
            <a:r>
              <a:rPr lang="en-US" sz="2400" dirty="0" smtClean="0"/>
              <a:t>Parameters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User Account </a:t>
            </a:r>
            <a:r>
              <a:rPr lang="en-US" sz="2400" dirty="0" smtClean="0"/>
              <a:t>Details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Run Force Password Change Utility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SE-SEC-CON-ENHANCED-SECURITY-0480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Enhanced Security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2167513"/>
            <a:ext cx="708660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73247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Your Security </a:t>
            </a:r>
            <a:r>
              <a:rPr lang="en-US" sz="2400" dirty="0" smtClean="0"/>
              <a:t>Policy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Security </a:t>
            </a:r>
            <a:r>
              <a:rPr lang="en-US" sz="2400" dirty="0" smtClean="0"/>
              <a:t>Administrators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 smtClean="0"/>
              <a:t>Set Up </a:t>
            </a:r>
            <a:r>
              <a:rPr lang="en-US" sz="2400" dirty="0"/>
              <a:t>QAD Enterprise Applications E-Mail </a:t>
            </a:r>
            <a:r>
              <a:rPr lang="en-US" sz="2400" dirty="0" smtClean="0"/>
              <a:t>System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Security Control File </a:t>
            </a:r>
            <a:r>
              <a:rPr lang="en-US" sz="2400" dirty="0" smtClean="0"/>
              <a:t>Parameters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User Account </a:t>
            </a:r>
            <a:r>
              <a:rPr lang="en-US" sz="2400" dirty="0" smtClean="0"/>
              <a:t>Details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Run Force Password Change Utility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SE-SEC-CON-ENHANCED-SECURITY-0485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Enhanced Security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697574" y="2647225"/>
            <a:ext cx="708660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614791" y="1595438"/>
            <a:ext cx="737334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Your Security </a:t>
            </a:r>
            <a:r>
              <a:rPr lang="en-US" sz="2400" dirty="0" smtClean="0"/>
              <a:t>Policy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Security </a:t>
            </a:r>
            <a:r>
              <a:rPr lang="en-US" sz="2400" dirty="0" smtClean="0"/>
              <a:t>Administrators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 smtClean="0"/>
              <a:t>Set Up </a:t>
            </a:r>
            <a:r>
              <a:rPr lang="en-US" sz="2400" dirty="0"/>
              <a:t>QAD Enterprise Applications E-Mail </a:t>
            </a:r>
            <a:r>
              <a:rPr lang="en-US" sz="2400" dirty="0" smtClean="0"/>
              <a:t>System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Security Control File </a:t>
            </a:r>
            <a:r>
              <a:rPr lang="en-US" sz="2400" dirty="0" smtClean="0"/>
              <a:t>Parameters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User Account </a:t>
            </a:r>
            <a:r>
              <a:rPr lang="en-US" sz="2400" dirty="0" smtClean="0"/>
              <a:t>Details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Run Force Password Change Utility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SE-SEC-CON-ENHANCED-SECURITY-0490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Enhanced Security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3115680"/>
            <a:ext cx="708660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4" y="1595438"/>
            <a:ext cx="73247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Your Security </a:t>
            </a:r>
            <a:r>
              <a:rPr lang="en-US" sz="2400" dirty="0" smtClean="0"/>
              <a:t>Policy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Security </a:t>
            </a:r>
            <a:r>
              <a:rPr lang="en-US" sz="2400" dirty="0" smtClean="0"/>
              <a:t>Administrators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 smtClean="0"/>
              <a:t>Set Up </a:t>
            </a:r>
            <a:r>
              <a:rPr lang="en-US" sz="2400" dirty="0"/>
              <a:t>QAD Enterprise Applications E-Mail </a:t>
            </a:r>
            <a:r>
              <a:rPr lang="en-US" sz="2400" dirty="0" smtClean="0"/>
              <a:t>System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Security Control File </a:t>
            </a:r>
            <a:r>
              <a:rPr lang="en-US" sz="2400" dirty="0" smtClean="0"/>
              <a:t>Parameters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User Account </a:t>
            </a:r>
            <a:r>
              <a:rPr lang="en-US" sz="2400" dirty="0" smtClean="0"/>
              <a:t>Details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Run Force Password Change Utility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SE-SEC-CON-ENHANCED-SECURITY-0500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Enhanced Security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SE-SEC-CON-ENHANCED-SECURITY-0510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Security Control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543301" y="6348846"/>
            <a:ext cx="2039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Security Control (36.3.24)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52" y="1519978"/>
            <a:ext cx="7838096" cy="48571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3598862"/>
            <a:ext cx="708660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4" y="1595438"/>
            <a:ext cx="73247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Your Security </a:t>
            </a:r>
            <a:r>
              <a:rPr lang="en-US" sz="2400" dirty="0" smtClean="0"/>
              <a:t>Policy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Security </a:t>
            </a:r>
            <a:r>
              <a:rPr lang="en-US" sz="2400" dirty="0" smtClean="0"/>
              <a:t>Administrators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 smtClean="0"/>
              <a:t>Set Up </a:t>
            </a:r>
            <a:r>
              <a:rPr lang="en-US" sz="2400" dirty="0"/>
              <a:t>QAD Enterprise Applications E-Mail </a:t>
            </a:r>
            <a:r>
              <a:rPr lang="en-US" sz="2400" dirty="0" smtClean="0"/>
              <a:t>System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Security Control File </a:t>
            </a:r>
            <a:r>
              <a:rPr lang="en-US" sz="2400" dirty="0" smtClean="0"/>
              <a:t>Parameters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User Account </a:t>
            </a:r>
            <a:r>
              <a:rPr lang="en-US" sz="2400" dirty="0" smtClean="0"/>
              <a:t>Details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Run Force Password Change Utility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SE-SEC-CON-ENHANCED-SECURITY-0520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Enhanced Security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SE-SEC-CON-ENHANCED-SECURITY-0530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User Maintenance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483176"/>
            <a:ext cx="7819048" cy="48476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32913" y="6276112"/>
            <a:ext cx="2071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User Maintenance (36.3.1)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SE-SEC-CON-ENHANCED-SECURITY-0540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User Maintenance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467156"/>
            <a:ext cx="7819048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32913" y="6255330"/>
            <a:ext cx="2071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User Maintenance (36.3.1)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SE-SEC-CON-ENHANCED-SECURITY-0550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User Maintenance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461527"/>
            <a:ext cx="7819048" cy="48285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32913" y="6234548"/>
            <a:ext cx="2071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User Maintenance (36.3.1)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SE-SEC-CON-ENHANCED-SECURITY-0560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User Maintenance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532913" y="6234548"/>
            <a:ext cx="2071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User Maintenance (36.3.1)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446374"/>
            <a:ext cx="7828572" cy="48380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2284413"/>
            <a:ext cx="6024562" cy="411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3075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 smtClean="0"/>
              <a:t>Set Up </a:t>
            </a:r>
            <a:r>
              <a:rPr lang="en-US" sz="2800" dirty="0"/>
              <a:t>the Audit Trail Database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Identify the QADDB Tables to Audit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Create Audit Groups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Load Table Defaults to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Update the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Activate the Workbench Profile</a:t>
            </a:r>
          </a:p>
        </p:txBody>
      </p:sp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85038" y="6646863"/>
            <a:ext cx="1855787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SE-SEC-CON-AUDIT-0040</a:t>
            </a:r>
          </a:p>
        </p:txBody>
      </p:sp>
      <p:sp>
        <p:nvSpPr>
          <p:cNvPr id="3077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4063847"/>
            <a:ext cx="7086600" cy="4114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4" y="1595438"/>
            <a:ext cx="73247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Your Security </a:t>
            </a:r>
            <a:r>
              <a:rPr lang="en-US" sz="2400" dirty="0" smtClean="0"/>
              <a:t>Policy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Identify Security </a:t>
            </a:r>
            <a:r>
              <a:rPr lang="en-US" sz="2400" dirty="0" smtClean="0"/>
              <a:t>Administrators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 smtClean="0"/>
              <a:t>Set Up </a:t>
            </a:r>
            <a:r>
              <a:rPr lang="en-US" sz="2400" dirty="0"/>
              <a:t>QAD Enterprise Applications E-Mail </a:t>
            </a:r>
            <a:r>
              <a:rPr lang="en-US" sz="2400" dirty="0" smtClean="0"/>
              <a:t>System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Security Control File </a:t>
            </a:r>
            <a:r>
              <a:rPr lang="en-US" sz="2400" dirty="0" smtClean="0"/>
              <a:t>Parameters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Update User Account </a:t>
            </a:r>
            <a:r>
              <a:rPr lang="en-US" sz="2400" dirty="0" smtClean="0"/>
              <a:t>Details</a:t>
            </a:r>
            <a:endParaRPr lang="en-US" sz="2400" dirty="0"/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400" dirty="0"/>
              <a:t>Run Force Password Change Utility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SE-SEC-CON-ENHANCED-SECURITY-0570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Enhanced Security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SE-SEC-CON-ENHANCED-SECURITY-0580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Force Password Change Utility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55046"/>
            <a:ext cx="7819048" cy="48285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99062" y="6328063"/>
            <a:ext cx="3321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Force Password Change Utility (36.3.23.12)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SE-SEC-CON-ENHANCED-SECURITY-0590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 smtClean="0">
                <a:solidFill>
                  <a:srgbClr val="5A87C6"/>
                </a:solidFill>
              </a:rPr>
              <a:t>Logon </a:t>
            </a:r>
            <a:r>
              <a:rPr lang="en-US" sz="3200" b="1" dirty="0">
                <a:solidFill>
                  <a:srgbClr val="5A87C6"/>
                </a:solidFill>
              </a:rPr>
              <a:t>Attempt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6" y="1559482"/>
            <a:ext cx="7819048" cy="48285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68491" y="6342433"/>
            <a:ext cx="25994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Logon Attempt Report (36.3.23.1)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SE-SEC-CON-ENHANCED-SECURITY-0600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User Account Status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535264"/>
            <a:ext cx="7828572" cy="48380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53711" y="5175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64215" y="6322985"/>
            <a:ext cx="3014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User Account Status Report (36.3.23.2)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SE-SEC-CON-ENHANCED-SECURITY-0610</a:t>
            </a:r>
          </a:p>
        </p:txBody>
      </p:sp>
      <p:sp>
        <p:nvSpPr>
          <p:cNvPr id="18852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User Group Report</a:t>
            </a:r>
          </a:p>
        </p:txBody>
      </p:sp>
      <p:sp>
        <p:nvSpPr>
          <p:cNvPr id="188528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14" y="1515808"/>
            <a:ext cx="7828572" cy="4838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85215" y="6303527"/>
            <a:ext cx="23551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5A87C6"/>
                </a:solidFill>
                <a:latin typeface="Arial" pitchFamily="34" charset="0"/>
                <a:cs typeface="Arial" pitchFamily="34" charset="0"/>
              </a:rPr>
              <a:t>User Group Report (36.3.23.4)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2846388"/>
            <a:ext cx="6043612" cy="411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3075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 smtClean="0"/>
              <a:t>Set Up </a:t>
            </a:r>
            <a:r>
              <a:rPr lang="en-US" sz="2800" dirty="0"/>
              <a:t>the Audit Trail Database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Identify the QADDB Tables to Audit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Create Audit Groups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Load Table Defaults to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Update the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Activate the Workbench Profile</a:t>
            </a:r>
          </a:p>
        </p:txBody>
      </p:sp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85038" y="6646863"/>
            <a:ext cx="1855787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SE-SEC-CON-AUDIT-0050</a:t>
            </a:r>
          </a:p>
        </p:txBody>
      </p:sp>
      <p:sp>
        <p:nvSpPr>
          <p:cNvPr id="3077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827963" y="6646863"/>
            <a:ext cx="1306512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SE-SEC-CON-0060</a:t>
            </a:r>
          </a:p>
        </p:txBody>
      </p:sp>
      <p:sp>
        <p:nvSpPr>
          <p:cNvPr id="3075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Group Maintenance</a:t>
            </a:r>
          </a:p>
        </p:txBody>
      </p:sp>
      <p:sp>
        <p:nvSpPr>
          <p:cNvPr id="3076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000" dirty="0"/>
          </a:p>
        </p:txBody>
      </p:sp>
      <p:pic>
        <p:nvPicPr>
          <p:cNvPr id="3077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" y="1524000"/>
            <a:ext cx="78105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Box 6"/>
          <p:cNvSpPr txBox="1">
            <a:spLocks noChangeArrowheads="1"/>
          </p:cNvSpPr>
          <p:nvPr/>
        </p:nvSpPr>
        <p:spPr bwMode="auto">
          <a:xfrm>
            <a:off x="3105150" y="6296025"/>
            <a:ext cx="2930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i="1" dirty="0">
                <a:solidFill>
                  <a:srgbClr val="5A87C6"/>
                </a:solidFill>
                <a:latin typeface="Arial" charset="0"/>
                <a:cs typeface="Arial" charset="0"/>
              </a:rPr>
              <a:t>Audit Group Maintenance (36.12.13.1)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26" name="AutoShape 1134"/>
          <p:cNvSpPr>
            <a:spLocks noChangeArrowheads="1"/>
          </p:cNvSpPr>
          <p:nvPr/>
        </p:nvSpPr>
        <p:spPr bwMode="auto">
          <a:xfrm>
            <a:off x="1824038" y="3379788"/>
            <a:ext cx="6196012" cy="411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hlink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3075" name="Rectangle 113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 smtClean="0"/>
              <a:t>Set Up </a:t>
            </a:r>
            <a:r>
              <a:rPr lang="en-US" sz="2800" dirty="0"/>
              <a:t>the Audit Trail Database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Identify the QADDB Tables to Audit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Create Audit Groups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Load Table Defaults to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Update the Workbench</a:t>
            </a:r>
          </a:p>
          <a:p>
            <a:pPr marL="342900" indent="-342900" algn="l"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2800" dirty="0"/>
              <a:t>Activate the Workbench Profile</a:t>
            </a:r>
          </a:p>
        </p:txBody>
      </p:sp>
      <p:sp>
        <p:nvSpPr>
          <p:cNvPr id="307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85038" y="6646863"/>
            <a:ext cx="1855787" cy="196850"/>
          </a:xfrm>
          <a:noFill/>
        </p:spPr>
        <p:txBody>
          <a:bodyPr/>
          <a:lstStyle/>
          <a:p>
            <a:pPr defTabSz="865188"/>
            <a:r>
              <a:rPr lang="en-US" dirty="0"/>
              <a:t>SE-SEC-CON-AUDIT-0070</a:t>
            </a:r>
          </a:p>
        </p:txBody>
      </p:sp>
      <p:sp>
        <p:nvSpPr>
          <p:cNvPr id="3077" name="Rectangle 113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solidFill>
                  <a:srgbClr val="5A87C6"/>
                </a:solidFill>
              </a:rPr>
              <a:t>Audit Trail Setup</a:t>
            </a:r>
          </a:p>
        </p:txBody>
      </p:sp>
      <p:sp>
        <p:nvSpPr>
          <p:cNvPr id="188527" name="Line 11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774</TotalTime>
  <Words>1257</Words>
  <Application>Microsoft Office PowerPoint</Application>
  <PresentationFormat>On-screen Show (4:3)</PresentationFormat>
  <Paragraphs>405</Paragraphs>
  <Slides>64</Slides>
  <Notes>63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1_EX06PP_template</vt:lpstr>
      <vt:lpstr>Slide 1</vt:lpstr>
      <vt:lpstr>Audit Trail Process Overview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Inventory Detail Maintenance</vt:lpstr>
      <vt:lpstr>Electronic Signature Process Overview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Forman</dc:creator>
  <cp:lastModifiedBy>Michael Forman</cp:lastModifiedBy>
  <cp:revision>77</cp:revision>
  <dcterms:created xsi:type="dcterms:W3CDTF">2009-04-16T16:06:03Z</dcterms:created>
  <dcterms:modified xsi:type="dcterms:W3CDTF">2009-05-28T22:15:27Z</dcterms:modified>
</cp:coreProperties>
</file>